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6" r:id="rId3"/>
    <p:sldId id="265" r:id="rId4"/>
    <p:sldId id="267" r:id="rId5"/>
    <p:sldId id="26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5256" autoAdjust="0"/>
  </p:normalViewPr>
  <p:slideViewPr>
    <p:cSldViewPr snapToGrid="0">
      <p:cViewPr varScale="1">
        <p:scale>
          <a:sx n="86" d="100"/>
          <a:sy n="86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923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6036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2152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21090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0798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4938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444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9103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1591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2193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092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2F2D-696B-4B55-92B8-4BADBA4244A1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44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olo 1">
            <a:extLst>
              <a:ext uri="{FF2B5EF4-FFF2-40B4-BE49-F238E27FC236}">
                <a16:creationId xmlns:a16="http://schemas.microsoft.com/office/drawing/2014/main" id="{39B77A49-1951-4435-B2F3-9292979C8A60}"/>
              </a:ext>
            </a:extLst>
          </p:cNvPr>
          <p:cNvSpPr txBox="1">
            <a:spLocks/>
          </p:cNvSpPr>
          <p:nvPr/>
        </p:nvSpPr>
        <p:spPr bwMode="auto">
          <a:xfrm>
            <a:off x="36000" y="38637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5pPr>
            <a:lvl6pPr marL="25716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6pPr>
            <a:lvl7pPr marL="51433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7pPr>
            <a:lvl8pPr marL="771506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8pPr>
            <a:lvl9pPr marL="1028674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9287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all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</a:t>
            </a:r>
            <a:endParaRPr kumimoji="0" lang="it-IT" sz="2400" b="0" i="0" u="none" strike="noStrike" kern="120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4" name="Rectangle 6">
            <a:extLst>
              <a:ext uri="{FF2B5EF4-FFF2-40B4-BE49-F238E27FC236}">
                <a16:creationId xmlns:a16="http://schemas.microsoft.com/office/drawing/2014/main" id="{C444B0C8-43C6-435F-8F8B-FC86E7F0576D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45513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5" indent="-144655" algn="ctr" defTabSz="385744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kern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kern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kern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06088262-3A41-4917-AEA1-7C95D1340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7601" y="1767443"/>
            <a:ext cx="3780000" cy="4680000"/>
          </a:xfrm>
          <a:prstGeom prst="rect">
            <a:avLst/>
          </a:prstGeom>
          <a:solidFill>
            <a:srgbClr val="FBE5D6"/>
          </a:solidFill>
          <a:ln w="3175" algn="ctr">
            <a:solidFill>
              <a:srgbClr val="3333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nell’a. s. 1989/90 </a:t>
            </a:r>
          </a:p>
          <a:p>
            <a:pPr marL="108000" lvl="0" algn="ctr" defTabSz="457200" eaLnBrk="0" hangingPunct="0">
              <a:defRPr/>
            </a:pPr>
            <a:endParaRPr lang="it-IT" sz="1900" dirty="0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900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Di Censo Nancy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della classe 2B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dell’Istituto Statale d’Arte</a:t>
            </a:r>
          </a:p>
          <a:p>
            <a:pPr marL="108000" lvl="0" algn="ctr" defTabSz="457200" eaLnBrk="0" hangingPunct="0">
              <a:defRPr/>
            </a:pPr>
            <a:r>
              <a:rPr lang="it-IT" sz="1900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« G. Mazara » - Sulmona</a:t>
            </a:r>
          </a:p>
          <a:p>
            <a:pPr marL="108000" lvl="0" algn="ctr" defTabSz="457200" eaLnBrk="0" hangingPunct="0">
              <a:defRPr/>
            </a:pPr>
            <a:endParaRPr lang="it-IT" sz="1900" dirty="0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it-IT" sz="1900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Disegno geometrico e architettonico»</a:t>
            </a:r>
          </a:p>
          <a:p>
            <a:pPr marL="108000" lvl="0" algn="ctr" defTabSz="457200" eaLnBrk="0" hangingPunct="0">
              <a:defRPr/>
            </a:pPr>
            <a:r>
              <a:rPr lang="it-IT" sz="1900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lvl="0" algn="ctr" defTabSz="457200" eaLnBrk="0" hangingPunct="0">
              <a:defRPr/>
            </a:pPr>
            <a:endParaRPr lang="it-IT" sz="1900" dirty="0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Insegnante: Prof. Elio </a:t>
            </a:r>
            <a:r>
              <a:rPr lang="it-IT" sz="1900" dirty="0" err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sz="1900" dirty="0">
              <a:solidFill>
                <a:srgbClr val="3333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9">
            <a:extLst>
              <a:ext uri="{FF2B5EF4-FFF2-40B4-BE49-F238E27FC236}">
                <a16:creationId xmlns:a16="http://schemas.microsoft.com/office/drawing/2014/main" id="{F449EAD3-BA05-4406-A02E-B1D9154B6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484409"/>
            <a:ext cx="4500000" cy="324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7CC0DEA8-69FD-4077-BFD0-EB08EBC34167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6">
            <a:extLst>
              <a:ext uri="{FF2B5EF4-FFF2-40B4-BE49-F238E27FC236}">
                <a16:creationId xmlns:a16="http://schemas.microsoft.com/office/drawing/2014/main" id="{AB86D067-42A3-4040-AA50-10143BAF7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00" y="6479080"/>
            <a:ext cx="4500000" cy="324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78F33A8-ED97-4302-9874-A9008307D9AB}"/>
              </a:ext>
            </a:extLst>
          </p:cNvPr>
          <p:cNvSpPr txBox="1"/>
          <p:nvPr/>
        </p:nvSpPr>
        <p:spPr>
          <a:xfrm>
            <a:off x="36000" y="835110"/>
            <a:ext cx="9072000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 - SEZIONE DI SOLIDI DI ROTAZIONE - CIRCONFERENZA</a:t>
            </a:r>
          </a:p>
          <a:p>
            <a:pPr algn="ctr"/>
            <a:endParaRPr lang="it-IT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Sezione  della  SFERA  con   piano  FRONTALE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E220A2B-5C9A-4D24-814E-95696D060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5" y="1772174"/>
            <a:ext cx="5246817" cy="4680000"/>
          </a:xfrm>
          <a:prstGeom prst="rect">
            <a:avLst/>
          </a:prstGeom>
          <a:ln>
            <a:solidFill>
              <a:srgbClr val="0070C0"/>
            </a:solidFill>
          </a:ln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81D4C33-54C8-4BA4-A8B5-93F0BDB44A8E}"/>
              </a:ext>
            </a:extLst>
          </p:cNvPr>
          <p:cNvCxnSpPr>
            <a:cxnSpLocks/>
          </p:cNvCxnSpPr>
          <p:nvPr/>
        </p:nvCxnSpPr>
        <p:spPr>
          <a:xfrm>
            <a:off x="19719" y="685470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710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096944" y="2402507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2E45A7A4-DA11-4DE9-9BC9-A3A89B7987D0}"/>
              </a:ext>
            </a:extLst>
          </p:cNvPr>
          <p:cNvSpPr/>
          <p:nvPr/>
        </p:nvSpPr>
        <p:spPr>
          <a:xfrm>
            <a:off x="7203602" y="2399938"/>
            <a:ext cx="14960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9458D85B-54EF-41ED-8935-D7C5E8AD6606}"/>
              </a:ext>
            </a:extLst>
          </p:cNvPr>
          <p:cNvSpPr/>
          <p:nvPr/>
        </p:nvSpPr>
        <p:spPr>
          <a:xfrm>
            <a:off x="7376595" y="2402507"/>
            <a:ext cx="115410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3150D64E-2532-4118-ADC6-661A433093BE}"/>
              </a:ext>
            </a:extLst>
          </p:cNvPr>
          <p:cNvSpPr/>
          <p:nvPr/>
        </p:nvSpPr>
        <p:spPr>
          <a:xfrm>
            <a:off x="7577984" y="2401607"/>
            <a:ext cx="748032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8846CE70-AD53-4117-9927-5BDD7C463AC1}"/>
              </a:ext>
            </a:extLst>
          </p:cNvPr>
          <p:cNvSpPr/>
          <p:nvPr/>
        </p:nvSpPr>
        <p:spPr>
          <a:xfrm>
            <a:off x="7846585" y="2403276"/>
            <a:ext cx="21372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3BB612EB-D2BD-49AE-A975-802819F53D93}"/>
              </a:ext>
            </a:extLst>
          </p:cNvPr>
          <p:cNvSpPr/>
          <p:nvPr/>
        </p:nvSpPr>
        <p:spPr>
          <a:xfrm>
            <a:off x="7139034" y="2402077"/>
            <a:ext cx="162429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12EA259E-3EB3-41DD-A34C-E1149453BD31}"/>
              </a:ext>
            </a:extLst>
          </p:cNvPr>
          <p:cNvSpPr/>
          <p:nvPr/>
        </p:nvSpPr>
        <p:spPr>
          <a:xfrm>
            <a:off x="7275648" y="2399496"/>
            <a:ext cx="134645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278F16AD-19F1-4884-8D3A-721C878015EA}"/>
              </a:ext>
            </a:extLst>
          </p:cNvPr>
          <p:cNvSpPr/>
          <p:nvPr/>
        </p:nvSpPr>
        <p:spPr>
          <a:xfrm>
            <a:off x="7471708" y="2398569"/>
            <a:ext cx="96175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C1111BE5-1223-4625-8037-6EAC2E09F411}"/>
              </a:ext>
            </a:extLst>
          </p:cNvPr>
          <p:cNvSpPr/>
          <p:nvPr/>
        </p:nvSpPr>
        <p:spPr>
          <a:xfrm>
            <a:off x="7703078" y="2396945"/>
            <a:ext cx="4915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7AD1FC68-9EBE-410E-AA75-491F17B9CB17}"/>
              </a:ext>
            </a:extLst>
          </p:cNvPr>
          <p:cNvCxnSpPr>
            <a:cxnSpLocks/>
          </p:cNvCxnSpPr>
          <p:nvPr/>
        </p:nvCxnSpPr>
        <p:spPr>
          <a:xfrm>
            <a:off x="7902453" y="3263620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E7D1006-ECF5-4FEE-81B5-4BF1403714F6}"/>
              </a:ext>
            </a:extLst>
          </p:cNvPr>
          <p:cNvSpPr txBox="1"/>
          <p:nvPr/>
        </p:nvSpPr>
        <p:spPr>
          <a:xfrm>
            <a:off x="8060309" y="3059908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6871317" y="4465565"/>
            <a:ext cx="20684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7950075" y="3263619"/>
            <a:ext cx="0" cy="2664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092596" y="5023778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617315E-50A0-41AC-A745-CB6238FE538A}"/>
              </a:ext>
            </a:extLst>
          </p:cNvPr>
          <p:cNvCxnSpPr/>
          <p:nvPr/>
        </p:nvCxnSpPr>
        <p:spPr>
          <a:xfrm>
            <a:off x="7078918" y="5884891"/>
            <a:ext cx="172346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AA73E2F2-A76E-4C87-AE44-B2F5E73EAD52}"/>
              </a:ext>
            </a:extLst>
          </p:cNvPr>
          <p:cNvCxnSpPr>
            <a:cxnSpLocks/>
          </p:cNvCxnSpPr>
          <p:nvPr/>
        </p:nvCxnSpPr>
        <p:spPr>
          <a:xfrm flipH="1">
            <a:off x="7833441" y="5023778"/>
            <a:ext cx="228692" cy="17097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C8356B6-CD68-4F80-8EA0-A1FA732F6FCC}"/>
              </a:ext>
            </a:extLst>
          </p:cNvPr>
          <p:cNvCxnSpPr>
            <a:cxnSpLocks/>
          </p:cNvCxnSpPr>
          <p:nvPr/>
        </p:nvCxnSpPr>
        <p:spPr>
          <a:xfrm flipH="1">
            <a:off x="7705004" y="5059246"/>
            <a:ext cx="491545" cy="16417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740EF92-D14C-4F68-AAB9-7A594C61CF1E}"/>
              </a:ext>
            </a:extLst>
          </p:cNvPr>
          <p:cNvCxnSpPr>
            <a:cxnSpLocks/>
          </p:cNvCxnSpPr>
          <p:nvPr/>
        </p:nvCxnSpPr>
        <p:spPr>
          <a:xfrm flipH="1">
            <a:off x="7574622" y="5113598"/>
            <a:ext cx="751395" cy="15398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9EBA6C40-B088-4FAD-BC85-CC6B1B80421B}"/>
              </a:ext>
            </a:extLst>
          </p:cNvPr>
          <p:cNvCxnSpPr>
            <a:cxnSpLocks/>
          </p:cNvCxnSpPr>
          <p:nvPr/>
        </p:nvCxnSpPr>
        <p:spPr>
          <a:xfrm flipH="1">
            <a:off x="7471709" y="5178368"/>
            <a:ext cx="969037" cy="14059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7359643" y="5252663"/>
            <a:ext cx="1174185" cy="12738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C1991E0B-BC24-43DA-8F67-E9BF435D2B0A}"/>
              </a:ext>
            </a:extLst>
          </p:cNvPr>
          <p:cNvCxnSpPr>
            <a:cxnSpLocks/>
          </p:cNvCxnSpPr>
          <p:nvPr/>
        </p:nvCxnSpPr>
        <p:spPr>
          <a:xfrm flipH="1">
            <a:off x="7268626" y="5359684"/>
            <a:ext cx="1365693" cy="10510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EAFFFA28-3985-44BB-B4EB-E9F649DA0CF4}"/>
              </a:ext>
            </a:extLst>
          </p:cNvPr>
          <p:cNvCxnSpPr>
            <a:cxnSpLocks/>
          </p:cNvCxnSpPr>
          <p:nvPr/>
        </p:nvCxnSpPr>
        <p:spPr>
          <a:xfrm flipH="1">
            <a:off x="7188193" y="5470738"/>
            <a:ext cx="1517505" cy="8316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AB3CE58B-73EE-4196-985B-C2E2ECF7B6AB}"/>
              </a:ext>
            </a:extLst>
          </p:cNvPr>
          <p:cNvCxnSpPr>
            <a:cxnSpLocks/>
          </p:cNvCxnSpPr>
          <p:nvPr/>
        </p:nvCxnSpPr>
        <p:spPr>
          <a:xfrm flipH="1">
            <a:off x="7129132" y="5613954"/>
            <a:ext cx="1636990" cy="5372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6CC4F81A-1FFD-4F2F-8709-142A8CBD5C58}"/>
              </a:ext>
            </a:extLst>
          </p:cNvPr>
          <p:cNvCxnSpPr>
            <a:cxnSpLocks/>
          </p:cNvCxnSpPr>
          <p:nvPr/>
        </p:nvCxnSpPr>
        <p:spPr>
          <a:xfrm flipH="1">
            <a:off x="7114268" y="5741674"/>
            <a:ext cx="1687577" cy="2816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e 127">
            <a:extLst>
              <a:ext uri="{FF2B5EF4-FFF2-40B4-BE49-F238E27FC236}">
                <a16:creationId xmlns:a16="http://schemas.microsoft.com/office/drawing/2014/main" id="{74616C12-0B59-459E-B247-799F6F5AE3C2}"/>
              </a:ext>
            </a:extLst>
          </p:cNvPr>
          <p:cNvSpPr/>
          <p:nvPr/>
        </p:nvSpPr>
        <p:spPr>
          <a:xfrm>
            <a:off x="7114268" y="2398267"/>
            <a:ext cx="1677600" cy="171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5A38DC31-1E42-4646-AB88-20D76D53C90B}"/>
              </a:ext>
            </a:extLst>
          </p:cNvPr>
          <p:cNvCxnSpPr>
            <a:cxnSpLocks/>
          </p:cNvCxnSpPr>
          <p:nvPr/>
        </p:nvCxnSpPr>
        <p:spPr>
          <a:xfrm flipH="1" flipV="1">
            <a:off x="7098034" y="5760207"/>
            <a:ext cx="1693834" cy="2484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C85291D3-E4DE-4C0D-9610-8051BEC2528B}"/>
              </a:ext>
            </a:extLst>
          </p:cNvPr>
          <p:cNvCxnSpPr>
            <a:cxnSpLocks/>
          </p:cNvCxnSpPr>
          <p:nvPr/>
        </p:nvCxnSpPr>
        <p:spPr>
          <a:xfrm flipH="1" flipV="1">
            <a:off x="7129132" y="5622234"/>
            <a:ext cx="1634199" cy="5121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63763CF6-526C-45BE-A2C5-4FDD43A441C2}"/>
              </a:ext>
            </a:extLst>
          </p:cNvPr>
          <p:cNvCxnSpPr>
            <a:cxnSpLocks/>
          </p:cNvCxnSpPr>
          <p:nvPr/>
        </p:nvCxnSpPr>
        <p:spPr>
          <a:xfrm flipH="1" flipV="1">
            <a:off x="7180788" y="5497319"/>
            <a:ext cx="1533182" cy="7641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F4D3A5F3-EB58-4E26-83BA-0422CC6E2B1F}"/>
              </a:ext>
            </a:extLst>
          </p:cNvPr>
          <p:cNvCxnSpPr>
            <a:cxnSpLocks/>
          </p:cNvCxnSpPr>
          <p:nvPr/>
        </p:nvCxnSpPr>
        <p:spPr>
          <a:xfrm rot="5400000" flipH="1">
            <a:off x="7470952" y="5172968"/>
            <a:ext cx="958341" cy="14105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19F42A7-DD16-4890-9CC9-AEECFD06C632}"/>
              </a:ext>
            </a:extLst>
          </p:cNvPr>
          <p:cNvCxnSpPr>
            <a:cxnSpLocks/>
          </p:cNvCxnSpPr>
          <p:nvPr/>
        </p:nvCxnSpPr>
        <p:spPr>
          <a:xfrm flipH="1" flipV="1">
            <a:off x="7309045" y="5301756"/>
            <a:ext cx="1271565" cy="11513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54E9434-7ACB-4798-9D37-A3899C819A1C}"/>
              </a:ext>
            </a:extLst>
          </p:cNvPr>
          <p:cNvCxnSpPr>
            <a:cxnSpLocks/>
          </p:cNvCxnSpPr>
          <p:nvPr/>
        </p:nvCxnSpPr>
        <p:spPr>
          <a:xfrm rot="5400000" flipH="1">
            <a:off x="7267870" y="5351004"/>
            <a:ext cx="1353400" cy="10589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562FF9C-3D06-40CC-A7B0-67DDB57A7ED3}"/>
              </a:ext>
            </a:extLst>
          </p:cNvPr>
          <p:cNvCxnSpPr>
            <a:cxnSpLocks/>
          </p:cNvCxnSpPr>
          <p:nvPr/>
        </p:nvCxnSpPr>
        <p:spPr>
          <a:xfrm flipH="1" flipV="1">
            <a:off x="7539091" y="5130799"/>
            <a:ext cx="818148" cy="15025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3766AA4-22D1-4780-A882-F0DD35EDDD91}"/>
              </a:ext>
            </a:extLst>
          </p:cNvPr>
          <p:cNvCxnSpPr>
            <a:cxnSpLocks/>
          </p:cNvCxnSpPr>
          <p:nvPr/>
        </p:nvCxnSpPr>
        <p:spPr>
          <a:xfrm rot="5400000" flipH="1">
            <a:off x="7138278" y="5624572"/>
            <a:ext cx="1627087" cy="5203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BF625978-ED49-4078-9BA4-DFE3FB9CD258}"/>
              </a:ext>
            </a:extLst>
          </p:cNvPr>
          <p:cNvCxnSpPr>
            <a:cxnSpLocks/>
          </p:cNvCxnSpPr>
          <p:nvPr/>
        </p:nvCxnSpPr>
        <p:spPr>
          <a:xfrm rot="5400000" flipH="1">
            <a:off x="7103221" y="5752292"/>
            <a:ext cx="1697868" cy="2669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A85DB7A-6771-4F01-90B7-68175E2DAC7E}"/>
              </a:ext>
            </a:extLst>
          </p:cNvPr>
          <p:cNvCxnSpPr>
            <a:cxnSpLocks/>
          </p:cNvCxnSpPr>
          <p:nvPr/>
        </p:nvCxnSpPr>
        <p:spPr>
          <a:xfrm>
            <a:off x="7947821" y="5878778"/>
            <a:ext cx="0" cy="853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22212"/>
            <a:ext cx="9072000" cy="360000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 CONICHE – LA SFERA - DATI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AB6E4F7-01FB-400D-884B-A6202E0B516D}"/>
              </a:ext>
            </a:extLst>
          </p:cNvPr>
          <p:cNvSpPr txBox="1"/>
          <p:nvPr/>
        </p:nvSpPr>
        <p:spPr>
          <a:xfrm>
            <a:off x="0" y="408362"/>
            <a:ext cx="9071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ricondurre la sfera tra i solidi di rotazione facciamo la seguente osservazione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E05071B-2B1A-40D7-AE1A-3C915F56B3E2}"/>
              </a:ext>
            </a:extLst>
          </p:cNvPr>
          <p:cNvSpPr txBox="1"/>
          <p:nvPr/>
        </p:nvSpPr>
        <p:spPr>
          <a:xfrm>
            <a:off x="0" y="713128"/>
            <a:ext cx="8691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Consideriamo di aver disegnato una circonferenza  (c) con il centro C reale.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0D0ABEF-0A73-4649-BE7C-61EBC2626022}"/>
              </a:ext>
            </a:extLst>
          </p:cNvPr>
          <p:cNvSpPr txBox="1"/>
          <p:nvPr/>
        </p:nvSpPr>
        <p:spPr>
          <a:xfrm>
            <a:off x="0" y="954725"/>
            <a:ext cx="507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La circonferenza viene definita come il luogo geometrico di punti di un piano  equidistanti da un punto fisso detto centro; la distanza di questi  dal centro è detta raggio (r) mentre si chiama diametro (d) il segmento che unisce due punti opposti al centro C 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2320C88-35F6-4B69-9B08-7D039F5CD944}"/>
              </a:ext>
            </a:extLst>
          </p:cNvPr>
          <p:cNvSpPr txBox="1"/>
          <p:nvPr/>
        </p:nvSpPr>
        <p:spPr>
          <a:xfrm>
            <a:off x="16300" y="2431281"/>
            <a:ext cx="524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Ora se immaginiamo di far ruotare nello spazio la circonferenza attorno ad suo diametro (d) otteniamo il solido detto ‘’sfera’’</a:t>
            </a: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4112CC2E-9CD4-4B12-9939-EB50900EB033}"/>
              </a:ext>
            </a:extLst>
          </p:cNvPr>
          <p:cNvSpPr/>
          <p:nvPr/>
        </p:nvSpPr>
        <p:spPr>
          <a:xfrm>
            <a:off x="2245722" y="3203178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1D25874B-ECBF-4A89-8F9C-8B3854DF3F1E}"/>
              </a:ext>
            </a:extLst>
          </p:cNvPr>
          <p:cNvSpPr/>
          <p:nvPr/>
        </p:nvSpPr>
        <p:spPr>
          <a:xfrm>
            <a:off x="2352380" y="3200609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Ovale 66">
            <a:extLst>
              <a:ext uri="{FF2B5EF4-FFF2-40B4-BE49-F238E27FC236}">
                <a16:creationId xmlns:a16="http://schemas.microsoft.com/office/drawing/2014/main" id="{2D48D622-18C6-4978-9F9D-1A1B0DA5E298}"/>
              </a:ext>
            </a:extLst>
          </p:cNvPr>
          <p:cNvSpPr/>
          <p:nvPr/>
        </p:nvSpPr>
        <p:spPr>
          <a:xfrm>
            <a:off x="2525373" y="3203178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51A0879D-F537-41EE-BD70-C0BBF2F09792}"/>
              </a:ext>
            </a:extLst>
          </p:cNvPr>
          <p:cNvSpPr/>
          <p:nvPr/>
        </p:nvSpPr>
        <p:spPr>
          <a:xfrm>
            <a:off x="2726762" y="3202278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9A1A1E74-0BC2-4009-AA02-C33D26BB25D2}"/>
              </a:ext>
            </a:extLst>
          </p:cNvPr>
          <p:cNvSpPr/>
          <p:nvPr/>
        </p:nvSpPr>
        <p:spPr>
          <a:xfrm>
            <a:off x="2995363" y="3203947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Ovale 69">
            <a:extLst>
              <a:ext uri="{FF2B5EF4-FFF2-40B4-BE49-F238E27FC236}">
                <a16:creationId xmlns:a16="http://schemas.microsoft.com/office/drawing/2014/main" id="{7EFDC8F1-814A-4F68-938D-13954BD329ED}"/>
              </a:ext>
            </a:extLst>
          </p:cNvPr>
          <p:cNvSpPr/>
          <p:nvPr/>
        </p:nvSpPr>
        <p:spPr>
          <a:xfrm>
            <a:off x="2287812" y="3202748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1" name="Ovale 70">
            <a:extLst>
              <a:ext uri="{FF2B5EF4-FFF2-40B4-BE49-F238E27FC236}">
                <a16:creationId xmlns:a16="http://schemas.microsoft.com/office/drawing/2014/main" id="{CBDF83F7-0130-4A66-8D59-A4DFF729C65B}"/>
              </a:ext>
            </a:extLst>
          </p:cNvPr>
          <p:cNvSpPr/>
          <p:nvPr/>
        </p:nvSpPr>
        <p:spPr>
          <a:xfrm>
            <a:off x="2424426" y="3200167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2" name="Ovale 71">
            <a:extLst>
              <a:ext uri="{FF2B5EF4-FFF2-40B4-BE49-F238E27FC236}">
                <a16:creationId xmlns:a16="http://schemas.microsoft.com/office/drawing/2014/main" id="{EAF80103-D148-48BD-A036-693C25F8DDD4}"/>
              </a:ext>
            </a:extLst>
          </p:cNvPr>
          <p:cNvSpPr/>
          <p:nvPr/>
        </p:nvSpPr>
        <p:spPr>
          <a:xfrm>
            <a:off x="2620486" y="3199240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3" name="Ovale 72">
            <a:extLst>
              <a:ext uri="{FF2B5EF4-FFF2-40B4-BE49-F238E27FC236}">
                <a16:creationId xmlns:a16="http://schemas.microsoft.com/office/drawing/2014/main" id="{1AADFE78-15E6-494F-BC08-8C4E98427CB9}"/>
              </a:ext>
            </a:extLst>
          </p:cNvPr>
          <p:cNvSpPr/>
          <p:nvPr/>
        </p:nvSpPr>
        <p:spPr>
          <a:xfrm>
            <a:off x="2851856" y="3197616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06E404B-6A6D-4357-BFA2-D070127BDF4D}"/>
              </a:ext>
            </a:extLst>
          </p:cNvPr>
          <p:cNvCxnSpPr>
            <a:cxnSpLocks/>
          </p:cNvCxnSpPr>
          <p:nvPr/>
        </p:nvCxnSpPr>
        <p:spPr>
          <a:xfrm>
            <a:off x="3066717" y="4064291"/>
            <a:ext cx="60960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6F6CA287-0088-48FA-97A8-7FD4E44D37EE}"/>
              </a:ext>
            </a:extLst>
          </p:cNvPr>
          <p:cNvSpPr txBox="1"/>
          <p:nvPr/>
        </p:nvSpPr>
        <p:spPr>
          <a:xfrm>
            <a:off x="2865879" y="3866093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1DE87D3A-A290-4158-9E16-BA2B9AD4710A}"/>
              </a:ext>
            </a:extLst>
          </p:cNvPr>
          <p:cNvCxnSpPr>
            <a:cxnSpLocks/>
          </p:cNvCxnSpPr>
          <p:nvPr/>
        </p:nvCxnSpPr>
        <p:spPr>
          <a:xfrm>
            <a:off x="3097638" y="3195759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9237CEBD-FB82-4055-B0F3-9291C5D01A38}"/>
              </a:ext>
            </a:extLst>
          </p:cNvPr>
          <p:cNvSpPr txBox="1"/>
          <p:nvPr/>
        </p:nvSpPr>
        <p:spPr>
          <a:xfrm>
            <a:off x="754824" y="5785772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3BE1970E-34A2-4CD0-B748-6D6CC8FE9BD0}"/>
              </a:ext>
            </a:extLst>
          </p:cNvPr>
          <p:cNvSpPr/>
          <p:nvPr/>
        </p:nvSpPr>
        <p:spPr>
          <a:xfrm rot="1800000">
            <a:off x="107315" y="5108163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05CD9ADD-9F93-4492-A7B9-641BFE25D4C0}"/>
              </a:ext>
            </a:extLst>
          </p:cNvPr>
          <p:cNvSpPr/>
          <p:nvPr/>
        </p:nvSpPr>
        <p:spPr>
          <a:xfrm rot="1800000">
            <a:off x="213973" y="5105594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1" name="Ovale 80">
            <a:extLst>
              <a:ext uri="{FF2B5EF4-FFF2-40B4-BE49-F238E27FC236}">
                <a16:creationId xmlns:a16="http://schemas.microsoft.com/office/drawing/2014/main" id="{7132EBDC-B73D-457B-B030-5362EFF67AE9}"/>
              </a:ext>
            </a:extLst>
          </p:cNvPr>
          <p:cNvSpPr/>
          <p:nvPr/>
        </p:nvSpPr>
        <p:spPr>
          <a:xfrm rot="1800000">
            <a:off x="386966" y="5108163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7A39961-AEC4-4E61-85D4-E63952D72BE3}"/>
              </a:ext>
            </a:extLst>
          </p:cNvPr>
          <p:cNvSpPr/>
          <p:nvPr/>
        </p:nvSpPr>
        <p:spPr>
          <a:xfrm rot="1800000">
            <a:off x="149405" y="5107733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1FF7F757-7872-4774-8796-5A1DB66E29C3}"/>
              </a:ext>
            </a:extLst>
          </p:cNvPr>
          <p:cNvSpPr/>
          <p:nvPr/>
        </p:nvSpPr>
        <p:spPr>
          <a:xfrm rot="1800000">
            <a:off x="286019" y="5105152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4448B1F-51BA-4934-9405-6BFF12D11066}"/>
              </a:ext>
            </a:extLst>
          </p:cNvPr>
          <p:cNvSpPr/>
          <p:nvPr/>
        </p:nvSpPr>
        <p:spPr>
          <a:xfrm rot="1800000">
            <a:off x="482079" y="5104225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2" name="Ovale 81">
            <a:extLst>
              <a:ext uri="{FF2B5EF4-FFF2-40B4-BE49-F238E27FC236}">
                <a16:creationId xmlns:a16="http://schemas.microsoft.com/office/drawing/2014/main" id="{888B761D-36FE-4D3E-AA0E-BBA5E5D11875}"/>
              </a:ext>
            </a:extLst>
          </p:cNvPr>
          <p:cNvSpPr/>
          <p:nvPr/>
        </p:nvSpPr>
        <p:spPr>
          <a:xfrm rot="1800000">
            <a:off x="588355" y="5107263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3" name="Ovale 82">
            <a:extLst>
              <a:ext uri="{FF2B5EF4-FFF2-40B4-BE49-F238E27FC236}">
                <a16:creationId xmlns:a16="http://schemas.microsoft.com/office/drawing/2014/main" id="{41801388-A765-4F6D-82A1-F95F4D490E5F}"/>
              </a:ext>
            </a:extLst>
          </p:cNvPr>
          <p:cNvSpPr/>
          <p:nvPr/>
        </p:nvSpPr>
        <p:spPr>
          <a:xfrm rot="1800000">
            <a:off x="856956" y="5108932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8" name="Ovale 87">
            <a:extLst>
              <a:ext uri="{FF2B5EF4-FFF2-40B4-BE49-F238E27FC236}">
                <a16:creationId xmlns:a16="http://schemas.microsoft.com/office/drawing/2014/main" id="{1EDB0B98-EA28-4152-A63D-9EE5EF755EB6}"/>
              </a:ext>
            </a:extLst>
          </p:cNvPr>
          <p:cNvSpPr/>
          <p:nvPr/>
        </p:nvSpPr>
        <p:spPr>
          <a:xfrm rot="1800000">
            <a:off x="713449" y="5102601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21409602-E92A-4CD3-BDC9-A19791C7E0BB}"/>
              </a:ext>
            </a:extLst>
          </p:cNvPr>
          <p:cNvCxnSpPr>
            <a:cxnSpLocks/>
          </p:cNvCxnSpPr>
          <p:nvPr/>
        </p:nvCxnSpPr>
        <p:spPr>
          <a:xfrm>
            <a:off x="922615" y="5950726"/>
            <a:ext cx="62024" cy="3538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A8FCA41-5EBD-41B2-92CD-347D93B588A5}"/>
              </a:ext>
            </a:extLst>
          </p:cNvPr>
          <p:cNvCxnSpPr>
            <a:cxnSpLocks/>
            <a:stCxn id="82" idx="0"/>
            <a:endCxn id="88" idx="4"/>
          </p:cNvCxnSpPr>
          <p:nvPr/>
        </p:nvCxnSpPr>
        <p:spPr>
          <a:xfrm flipH="1">
            <a:off x="531783" y="5221797"/>
            <a:ext cx="858036" cy="14760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07769D5B-BDB2-4901-BAA8-7F25194BAFFA}"/>
              </a:ext>
            </a:extLst>
          </p:cNvPr>
          <p:cNvSpPr/>
          <p:nvPr/>
        </p:nvSpPr>
        <p:spPr>
          <a:xfrm rot="5400000">
            <a:off x="2258886" y="5047941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6" name="Ovale 95">
            <a:extLst>
              <a:ext uri="{FF2B5EF4-FFF2-40B4-BE49-F238E27FC236}">
                <a16:creationId xmlns:a16="http://schemas.microsoft.com/office/drawing/2014/main" id="{B037C430-37D6-4D89-BB50-7416E3123647}"/>
              </a:ext>
            </a:extLst>
          </p:cNvPr>
          <p:cNvSpPr/>
          <p:nvPr/>
        </p:nvSpPr>
        <p:spPr>
          <a:xfrm rot="5400000">
            <a:off x="2365544" y="5045372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7" name="Ovale 96">
            <a:extLst>
              <a:ext uri="{FF2B5EF4-FFF2-40B4-BE49-F238E27FC236}">
                <a16:creationId xmlns:a16="http://schemas.microsoft.com/office/drawing/2014/main" id="{7C0F7853-3458-4B99-9B55-29797D9DEBC8}"/>
              </a:ext>
            </a:extLst>
          </p:cNvPr>
          <p:cNvSpPr/>
          <p:nvPr/>
        </p:nvSpPr>
        <p:spPr>
          <a:xfrm rot="5400000">
            <a:off x="2538537" y="5047941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7887FA4F-0CBD-49E8-B768-30EE030040DE}"/>
              </a:ext>
            </a:extLst>
          </p:cNvPr>
          <p:cNvSpPr/>
          <p:nvPr/>
        </p:nvSpPr>
        <p:spPr>
          <a:xfrm rot="5400000">
            <a:off x="2739926" y="5047041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50CC4059-0F90-450B-9419-DA248104014A}"/>
              </a:ext>
            </a:extLst>
          </p:cNvPr>
          <p:cNvSpPr/>
          <p:nvPr/>
        </p:nvSpPr>
        <p:spPr>
          <a:xfrm rot="5400000">
            <a:off x="3008527" y="5048710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BBB030FB-7B5A-43D7-B925-69A9F9C5F7AD}"/>
              </a:ext>
            </a:extLst>
          </p:cNvPr>
          <p:cNvSpPr/>
          <p:nvPr/>
        </p:nvSpPr>
        <p:spPr>
          <a:xfrm rot="5400000">
            <a:off x="2300976" y="5047511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2" name="Ovale 101">
            <a:extLst>
              <a:ext uri="{FF2B5EF4-FFF2-40B4-BE49-F238E27FC236}">
                <a16:creationId xmlns:a16="http://schemas.microsoft.com/office/drawing/2014/main" id="{1098112F-7527-4D9A-B640-437B627408E1}"/>
              </a:ext>
            </a:extLst>
          </p:cNvPr>
          <p:cNvSpPr/>
          <p:nvPr/>
        </p:nvSpPr>
        <p:spPr>
          <a:xfrm rot="5400000">
            <a:off x="2437590" y="5044930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3" name="Ovale 102">
            <a:extLst>
              <a:ext uri="{FF2B5EF4-FFF2-40B4-BE49-F238E27FC236}">
                <a16:creationId xmlns:a16="http://schemas.microsoft.com/office/drawing/2014/main" id="{AA601C5A-0F13-4E43-AEF4-98C22003503D}"/>
              </a:ext>
            </a:extLst>
          </p:cNvPr>
          <p:cNvSpPr/>
          <p:nvPr/>
        </p:nvSpPr>
        <p:spPr>
          <a:xfrm rot="5400000">
            <a:off x="2633650" y="5044003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id="{258C9C94-5E8F-41DB-9E91-EDD9470037A8}"/>
              </a:ext>
            </a:extLst>
          </p:cNvPr>
          <p:cNvSpPr/>
          <p:nvPr/>
        </p:nvSpPr>
        <p:spPr>
          <a:xfrm rot="5400000">
            <a:off x="2865020" y="5042379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437949E0-BD61-4F93-9D56-604F7CF36266}"/>
              </a:ext>
            </a:extLst>
          </p:cNvPr>
          <p:cNvCxnSpPr>
            <a:cxnSpLocks/>
          </p:cNvCxnSpPr>
          <p:nvPr/>
        </p:nvCxnSpPr>
        <p:spPr>
          <a:xfrm>
            <a:off x="3106940" y="5878960"/>
            <a:ext cx="0" cy="4494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219D109E-8CBA-4343-89AE-ED61140BBC72}"/>
              </a:ext>
            </a:extLst>
          </p:cNvPr>
          <p:cNvSpPr txBox="1"/>
          <p:nvPr/>
        </p:nvSpPr>
        <p:spPr>
          <a:xfrm>
            <a:off x="2904492" y="5707420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7170C426-FDD7-4F7D-B0DE-01CAD9B924FE}"/>
              </a:ext>
            </a:extLst>
          </p:cNvPr>
          <p:cNvCxnSpPr>
            <a:cxnSpLocks/>
          </p:cNvCxnSpPr>
          <p:nvPr/>
        </p:nvCxnSpPr>
        <p:spPr>
          <a:xfrm rot="5400000">
            <a:off x="3113655" y="5048175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E4737A5-D284-4C4D-8F46-95C6AA8AB6DA}"/>
              </a:ext>
            </a:extLst>
          </p:cNvPr>
          <p:cNvSpPr txBox="1"/>
          <p:nvPr/>
        </p:nvSpPr>
        <p:spPr>
          <a:xfrm>
            <a:off x="4286897" y="3581639"/>
            <a:ext cx="2448000" cy="17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Mentre nell’immagine posta a fianco si rappresenta la sfera seguendo le leggi delle proiezioni ortogonali di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Monge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9F76E80A-BD54-45CA-8539-33259A081569}"/>
              </a:ext>
            </a:extLst>
          </p:cNvPr>
          <p:cNvSpPr txBox="1"/>
          <p:nvPr/>
        </p:nvSpPr>
        <p:spPr>
          <a:xfrm>
            <a:off x="-7039" y="3213797"/>
            <a:ext cx="20806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Le immagini successive mostrano la rotazione della circonferenza secondo diametri variamente inclinati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3D251492-9B94-492A-8E7C-1B40A6848D4D}"/>
              </a:ext>
            </a:extLst>
          </p:cNvPr>
          <p:cNvSpPr txBox="1"/>
          <p:nvPr/>
        </p:nvSpPr>
        <p:spPr>
          <a:xfrm>
            <a:off x="7913854" y="5716235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17" name="Ovale 116">
            <a:extLst>
              <a:ext uri="{FF2B5EF4-FFF2-40B4-BE49-F238E27FC236}">
                <a16:creationId xmlns:a16="http://schemas.microsoft.com/office/drawing/2014/main" id="{69AA3E76-3113-4509-B687-07A52059DF42}"/>
              </a:ext>
            </a:extLst>
          </p:cNvPr>
          <p:cNvSpPr/>
          <p:nvPr/>
        </p:nvSpPr>
        <p:spPr>
          <a:xfrm>
            <a:off x="5590291" y="1075883"/>
            <a:ext cx="1710000" cy="171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43F54BF2-0ED0-42C7-BBEA-CD262A042749}"/>
              </a:ext>
            </a:extLst>
          </p:cNvPr>
          <p:cNvCxnSpPr>
            <a:stCxn id="117" idx="0"/>
            <a:endCxn id="117" idx="4"/>
          </p:cNvCxnSpPr>
          <p:nvPr/>
        </p:nvCxnSpPr>
        <p:spPr>
          <a:xfrm>
            <a:off x="6445291" y="1075883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2E159EAA-2CB9-46E5-B790-37753D71C20A}"/>
              </a:ext>
            </a:extLst>
          </p:cNvPr>
          <p:cNvCxnSpPr>
            <a:cxnSpLocks/>
          </p:cNvCxnSpPr>
          <p:nvPr/>
        </p:nvCxnSpPr>
        <p:spPr>
          <a:xfrm flipV="1">
            <a:off x="6377686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B00EB8D1-AD69-4E4B-AB53-E1FA8DE446FA}"/>
              </a:ext>
            </a:extLst>
          </p:cNvPr>
          <p:cNvCxnSpPr>
            <a:cxnSpLocks/>
            <a:stCxn id="117" idx="7"/>
          </p:cNvCxnSpPr>
          <p:nvPr/>
        </p:nvCxnSpPr>
        <p:spPr>
          <a:xfrm flipH="1">
            <a:off x="6445291" y="1326307"/>
            <a:ext cx="604576" cy="59029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EDD05CEA-B1EF-45DE-AA8A-0102D2616EC7}"/>
              </a:ext>
            </a:extLst>
          </p:cNvPr>
          <p:cNvSpPr txBox="1"/>
          <p:nvPr/>
        </p:nvSpPr>
        <p:spPr>
          <a:xfrm>
            <a:off x="6133015" y="170776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D8D609A5-3CA8-4A83-BA6B-0F26314871FD}"/>
              </a:ext>
            </a:extLst>
          </p:cNvPr>
          <p:cNvSpPr txBox="1"/>
          <p:nvPr/>
        </p:nvSpPr>
        <p:spPr>
          <a:xfrm>
            <a:off x="6679153" y="1530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91ED901B-F818-4741-96D3-E744A6256038}"/>
              </a:ext>
            </a:extLst>
          </p:cNvPr>
          <p:cNvSpPr txBox="1"/>
          <p:nvPr/>
        </p:nvSpPr>
        <p:spPr>
          <a:xfrm>
            <a:off x="6385763" y="2268165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CAB263F-84A8-44E6-9374-FBB7D4002863}"/>
              </a:ext>
            </a:extLst>
          </p:cNvPr>
          <p:cNvCxnSpPr>
            <a:cxnSpLocks/>
          </p:cNvCxnSpPr>
          <p:nvPr/>
        </p:nvCxnSpPr>
        <p:spPr>
          <a:xfrm>
            <a:off x="7908506" y="5881936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E6B87ECB-0CCA-4F1C-956C-46135D527CCC}"/>
              </a:ext>
            </a:extLst>
          </p:cNvPr>
          <p:cNvCxnSpPr>
            <a:cxnSpLocks/>
          </p:cNvCxnSpPr>
          <p:nvPr/>
        </p:nvCxnSpPr>
        <p:spPr>
          <a:xfrm rot="5400000" flipV="1">
            <a:off x="6373152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C0990E9D-1632-4A9B-9BC1-FC7F96BBB293}"/>
              </a:ext>
            </a:extLst>
          </p:cNvPr>
          <p:cNvSpPr txBox="1"/>
          <p:nvPr/>
        </p:nvSpPr>
        <p:spPr>
          <a:xfrm>
            <a:off x="1047337" y="5497319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454F0276-5BC6-46ED-9174-3AF91D3BAAD5}"/>
              </a:ext>
            </a:extLst>
          </p:cNvPr>
          <p:cNvSpPr txBox="1"/>
          <p:nvPr/>
        </p:nvSpPr>
        <p:spPr>
          <a:xfrm>
            <a:off x="3000212" y="3521947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834E2B3A-4A1E-419E-AEE9-6EC7718F7A87}"/>
              </a:ext>
            </a:extLst>
          </p:cNvPr>
          <p:cNvSpPr txBox="1"/>
          <p:nvPr/>
        </p:nvSpPr>
        <p:spPr>
          <a:xfrm>
            <a:off x="3419353" y="5624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1D2CAD7F-9C37-4E84-94D4-7CE66A47E1A3}"/>
              </a:ext>
            </a:extLst>
          </p:cNvPr>
          <p:cNvSpPr txBox="1"/>
          <p:nvPr/>
        </p:nvSpPr>
        <p:spPr>
          <a:xfrm>
            <a:off x="5447404" y="1300875"/>
            <a:ext cx="3147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8580610" y="4194052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1F3481B9-6286-4A66-A610-010ED9663E37}"/>
              </a:ext>
            </a:extLst>
          </p:cNvPr>
          <p:cNvCxnSpPr>
            <a:cxnSpLocks/>
          </p:cNvCxnSpPr>
          <p:nvPr/>
        </p:nvCxnSpPr>
        <p:spPr>
          <a:xfrm rot="16200000">
            <a:off x="7901372" y="3263618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E009A8B-784C-42C0-99E5-A5CF7BB2F34F}"/>
              </a:ext>
            </a:extLst>
          </p:cNvPr>
          <p:cNvSpPr txBox="1"/>
          <p:nvPr/>
        </p:nvSpPr>
        <p:spPr>
          <a:xfrm>
            <a:off x="4296165" y="5355389"/>
            <a:ext cx="248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Questa è la sfera che si prenderà in esame per lo studio delle relative coniche con differenti piani di sezione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BADDB6-2B36-42A0-AB2E-7482C6F5D260}"/>
              </a:ext>
            </a:extLst>
          </p:cNvPr>
          <p:cNvCxnSpPr>
            <a:cxnSpLocks/>
          </p:cNvCxnSpPr>
          <p:nvPr/>
        </p:nvCxnSpPr>
        <p:spPr>
          <a:xfrm>
            <a:off x="7947821" y="2172318"/>
            <a:ext cx="0" cy="19344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5FECFCEA-E56F-4265-8133-842155791B13}"/>
              </a:ext>
            </a:extLst>
          </p:cNvPr>
          <p:cNvSpPr txBox="1"/>
          <p:nvPr/>
        </p:nvSpPr>
        <p:spPr>
          <a:xfrm>
            <a:off x="7860767" y="2106480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4553A41F-D657-4A01-BFC5-4A3DA3F50FF0}"/>
              </a:ext>
            </a:extLst>
          </p:cNvPr>
          <p:cNvSpPr txBox="1"/>
          <p:nvPr/>
        </p:nvSpPr>
        <p:spPr>
          <a:xfrm>
            <a:off x="7709508" y="5714541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FA58C791-2F33-4E86-9EBB-CE7C8F08FD82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3885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500"/>
                            </p:stCondLst>
                            <p:childTnLst>
                              <p:par>
                                <p:cTn id="1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0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500"/>
                            </p:stCondLst>
                            <p:childTnLst>
                              <p:par>
                                <p:cTn id="1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"/>
                            </p:stCondLst>
                            <p:childTnLst>
                              <p:par>
                                <p:cTn id="1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500"/>
                            </p:stCondLst>
                            <p:childTnLst>
                              <p:par>
                                <p:cTn id="2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"/>
                            </p:stCondLst>
                            <p:childTnLst>
                              <p:par>
                                <p:cTn id="2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00"/>
                            </p:stCondLst>
                            <p:childTnLst>
                              <p:par>
                                <p:cTn id="2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000"/>
                            </p:stCondLst>
                            <p:childTnLst>
                              <p:par>
                                <p:cTn id="3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500"/>
                            </p:stCondLst>
                            <p:childTnLst>
                              <p:par>
                                <p:cTn id="3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3000"/>
                            </p:stCondLst>
                            <p:childTnLst>
                              <p:par>
                                <p:cTn id="3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5000"/>
                            </p:stCondLst>
                            <p:childTnLst>
                              <p:par>
                                <p:cTn id="3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5500"/>
                            </p:stCondLst>
                            <p:childTnLst>
                              <p:par>
                                <p:cTn id="35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6000"/>
                            </p:stCondLst>
                            <p:childTnLst>
                              <p:par>
                                <p:cTn id="3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7000"/>
                            </p:stCondLst>
                            <p:childTnLst>
                              <p:par>
                                <p:cTn id="37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8000"/>
                            </p:stCondLst>
                            <p:childTnLst>
                              <p:par>
                                <p:cTn id="38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8500"/>
                            </p:stCondLst>
                            <p:childTnLst>
                              <p:par>
                                <p:cTn id="39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9000"/>
                            </p:stCondLst>
                            <p:childTnLst>
                              <p:par>
                                <p:cTn id="39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500"/>
                            </p:stCondLst>
                            <p:childTnLst>
                              <p:par>
                                <p:cTn id="40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/>
      <p:bldP spid="51" grpId="0" animBg="1"/>
      <p:bldP spid="128" grpId="0" animBg="1"/>
      <p:bldP spid="2" grpId="0"/>
      <p:bldP spid="16" grpId="0"/>
      <p:bldP spid="15" grpId="0"/>
      <p:bldP spid="19" grpId="0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6" grpId="0"/>
      <p:bldP spid="90" grpId="0"/>
      <p:bldP spid="79" grpId="0" animBg="1"/>
      <p:bldP spid="80" grpId="0" animBg="1"/>
      <p:bldP spid="81" grpId="0" animBg="1"/>
      <p:bldP spid="84" grpId="0" animBg="1"/>
      <p:bldP spid="85" grpId="0" animBg="1"/>
      <p:bldP spid="87" grpId="0" animBg="1"/>
      <p:bldP spid="82" grpId="0" animBg="1"/>
      <p:bldP spid="83" grpId="0" animBg="1"/>
      <p:bldP spid="88" grpId="0" animBg="1"/>
      <p:bldP spid="93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2" grpId="0" animBg="1"/>
      <p:bldP spid="103" grpId="0" animBg="1"/>
      <p:bldP spid="104" grpId="0" animBg="1"/>
      <p:bldP spid="106" grpId="0"/>
      <p:bldP spid="29" grpId="0"/>
      <p:bldP spid="39" grpId="0"/>
      <p:bldP spid="116" grpId="0"/>
      <p:bldP spid="117" grpId="0" animBg="1"/>
      <p:bldP spid="138" grpId="0"/>
      <p:bldP spid="139" grpId="0"/>
      <p:bldP spid="140" grpId="0"/>
      <p:bldP spid="143" grpId="0"/>
      <p:bldP spid="144" grpId="0"/>
      <p:bldP spid="145" grpId="0"/>
      <p:bldP spid="146" grpId="0"/>
      <p:bldP spid="120" grpId="0"/>
      <p:bldP spid="17" grpId="0"/>
      <p:bldP spid="109" grpId="0"/>
      <p:bldP spid="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 CONICHE – LA SFERA (1)</a:t>
            </a:r>
          </a:p>
          <a:p>
            <a:pPr lvl="0" algn="ctr" defTabSz="914400"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con piano frontale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^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 //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it-IT" sz="2000" b="0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75" y="2473506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5730095" y="3676038"/>
            <a:ext cx="3316445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4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8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4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2" y="1390938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29" y="4023206"/>
            <a:ext cx="261706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094" y="4068497"/>
            <a:ext cx="616835" cy="206868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90289" y="4132016"/>
            <a:ext cx="981675" cy="192416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1" y="4247293"/>
            <a:ext cx="1334470" cy="169542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698" y="4390878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43" y="4596766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63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29" y="4816576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87"/>
            <a:ext cx="1920988" cy="99105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698" y="4385155"/>
            <a:ext cx="1637713" cy="1406394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1" y="4245727"/>
            <a:ext cx="1346306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3" y="4136672"/>
            <a:ext cx="977391" cy="192857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2" y="4064015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2" y="4026248"/>
            <a:ext cx="254206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61134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3" y="958749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4" y="4899462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/>
          <p:nvPr/>
        </p:nvCxnSpPr>
        <p:spPr>
          <a:xfrm>
            <a:off x="7780414" y="5094777"/>
            <a:ext cx="0" cy="10786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0" y="4844778"/>
            <a:ext cx="374054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7D404945-61BC-443E-ADE9-BAD8F0DABCD7}"/>
              </a:ext>
            </a:extLst>
          </p:cNvPr>
          <p:cNvCxnSpPr/>
          <p:nvPr/>
        </p:nvCxnSpPr>
        <p:spPr>
          <a:xfrm>
            <a:off x="5956917" y="5866517"/>
            <a:ext cx="308962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4E6ADE8-27BD-4A5A-97AD-71043F4EC582}"/>
              </a:ext>
            </a:extLst>
          </p:cNvPr>
          <p:cNvCxnSpPr>
            <a:cxnSpLocks/>
          </p:cNvCxnSpPr>
          <p:nvPr/>
        </p:nvCxnSpPr>
        <p:spPr>
          <a:xfrm>
            <a:off x="7390414" y="1818734"/>
            <a:ext cx="0" cy="405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A5406907-04C0-4132-9C61-6C521307FC94}"/>
              </a:ext>
            </a:extLst>
          </p:cNvPr>
          <p:cNvSpPr txBox="1"/>
          <p:nvPr/>
        </p:nvSpPr>
        <p:spPr>
          <a:xfrm>
            <a:off x="5888403" y="5532543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18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</a:t>
            </a:r>
            <a:r>
              <a:rPr kumimoji="0" lang="it-IT" sz="18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5F523B9B-85F6-4B93-8E55-069D5B9B83C8}"/>
              </a:ext>
            </a:extLst>
          </p:cNvPr>
          <p:cNvSpPr txBox="1"/>
          <p:nvPr/>
        </p:nvSpPr>
        <p:spPr>
          <a:xfrm>
            <a:off x="0" y="1991797"/>
            <a:ext cx="5691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Immaginiamo di voler sezionare la sfera con un piano frontale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^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; //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)</a:t>
            </a:r>
            <a:endParaRPr lang="it-IT" sz="1600" baseline="-2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03478FA2-745B-4459-A336-F005ADA04A94}"/>
              </a:ext>
            </a:extLst>
          </p:cNvPr>
          <p:cNvSpPr txBox="1"/>
          <p:nvPr/>
        </p:nvSpPr>
        <p:spPr>
          <a:xfrm>
            <a:off x="0" y="2557246"/>
            <a:ext cx="5654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In questo caso il piano di sezione si presenterà solo con la traccia 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mentre 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è impropria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F117B4C0-A1D3-4FA2-9059-A4C8E2853402}"/>
              </a:ext>
            </a:extLst>
          </p:cNvPr>
          <p:cNvSpPr txBox="1"/>
          <p:nvPr/>
        </p:nvSpPr>
        <p:spPr>
          <a:xfrm>
            <a:off x="-1" y="724137"/>
            <a:ext cx="57692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Sia data la sfera nella rappresentazione ortogonale mediante le proiezioni del centro C(C’; C’’) di una circonferenza generatrice che immaginiamo di far ruotare attorno al suo diametro d(d’;d’’) ortogonale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1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ottenendo un’immagine discreta del solido sia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 che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2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E67B7ACB-AF60-4AAF-B106-086AE773ED99}"/>
              </a:ext>
            </a:extLst>
          </p:cNvPr>
          <p:cNvSpPr txBox="1"/>
          <p:nvPr/>
        </p:nvSpPr>
        <p:spPr>
          <a:xfrm>
            <a:off x="0" y="3206702"/>
            <a:ext cx="4752000" cy="50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Estendendo alla circonferenza generatrice il concetto d’intersezione tra piano e retta si avrà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</a:endParaRPr>
          </a:p>
        </p:txBody>
      </p: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530D6673-77C6-4276-9D5B-C4A9B8F8AA1F}"/>
              </a:ext>
            </a:extLst>
          </p:cNvPr>
          <p:cNvGrpSpPr/>
          <p:nvPr/>
        </p:nvGrpSpPr>
        <p:grpSpPr>
          <a:xfrm>
            <a:off x="1066863" y="3940080"/>
            <a:ext cx="2124000" cy="162064"/>
            <a:chOff x="-2760955" y="-3792876"/>
            <a:chExt cx="1989232" cy="9853008"/>
          </a:xfrm>
        </p:grpSpPr>
        <p:sp>
          <p:nvSpPr>
            <p:cNvPr id="66" name="CasellaDiTesto 65">
              <a:extLst>
                <a:ext uri="{FF2B5EF4-FFF2-40B4-BE49-F238E27FC236}">
                  <a16:creationId xmlns:a16="http://schemas.microsoft.com/office/drawing/2014/main" id="{31BFF198-280F-46A1-AB11-A2BBB7B5F906}"/>
                </a:ext>
              </a:extLst>
            </p:cNvPr>
            <p:cNvSpPr txBox="1"/>
            <p:nvPr/>
          </p:nvSpPr>
          <p:spPr>
            <a:xfrm>
              <a:off x="-2760955" y="1682747"/>
              <a:ext cx="1989232" cy="4377385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</a:rPr>
                <a:t>c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Ç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</a:rPr>
                <a:t>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b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</a:rPr>
                <a:t>        </a:t>
              </a:r>
              <a:r>
                <a:rPr kumimoji="0" lang="it-IT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(X;Y)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67" name="Connettore 2 66">
              <a:extLst>
                <a:ext uri="{FF2B5EF4-FFF2-40B4-BE49-F238E27FC236}">
                  <a16:creationId xmlns:a16="http://schemas.microsoft.com/office/drawing/2014/main" id="{029DE9E8-8081-491E-AD9F-350AC471623F}"/>
                </a:ext>
              </a:extLst>
            </p:cNvPr>
            <p:cNvCxnSpPr/>
            <p:nvPr/>
          </p:nvCxnSpPr>
          <p:spPr>
            <a:xfrm>
              <a:off x="-1927727" y="-3792876"/>
              <a:ext cx="298339" cy="0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95DFA497-612F-419F-85C0-AC4C67548033}"/>
              </a:ext>
            </a:extLst>
          </p:cNvPr>
          <p:cNvSpPr txBox="1"/>
          <p:nvPr/>
        </p:nvSpPr>
        <p:spPr>
          <a:xfrm>
            <a:off x="0" y="4062100"/>
            <a:ext cx="4755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dove c(c’; c’’) = circonferenza generatrice</a:t>
            </a: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453184AD-C314-4290-969E-652951A9B33C}"/>
              </a:ext>
            </a:extLst>
          </p:cNvPr>
          <p:cNvSpPr txBox="1"/>
          <p:nvPr/>
        </p:nvSpPr>
        <p:spPr>
          <a:xfrm>
            <a:off x="0" y="4357780"/>
            <a:ext cx="478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(X;Y)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= segmento di corda della circonferenza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271E2B84-3FE4-4065-B635-311CEC340321}"/>
              </a:ext>
            </a:extLst>
          </p:cNvPr>
          <p:cNvSpPr txBox="1"/>
          <p:nvPr/>
        </p:nvSpPr>
        <p:spPr>
          <a:xfrm>
            <a:off x="7279914" y="5347877"/>
            <a:ext cx="48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8A76D95-D389-4C67-B411-B41416ADFF28}"/>
              </a:ext>
            </a:extLst>
          </p:cNvPr>
          <p:cNvSpPr txBox="1"/>
          <p:nvPr/>
        </p:nvSpPr>
        <p:spPr>
          <a:xfrm>
            <a:off x="8202881" y="2481952"/>
            <a:ext cx="48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4C0E94A4-53A5-4124-B8F5-F30061244C0F}"/>
              </a:ext>
            </a:extLst>
          </p:cNvPr>
          <p:cNvSpPr txBox="1"/>
          <p:nvPr/>
        </p:nvSpPr>
        <p:spPr>
          <a:xfrm>
            <a:off x="7084590" y="5786698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18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X’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A5943CD0-C329-4FDA-B26E-541F362C130E}"/>
              </a:ext>
            </a:extLst>
          </p:cNvPr>
          <p:cNvSpPr txBox="1"/>
          <p:nvPr/>
        </p:nvSpPr>
        <p:spPr>
          <a:xfrm>
            <a:off x="7178512" y="3078995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18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Y’’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7CC26A3C-A65D-4F6C-8C01-4F1F325E594C}"/>
              </a:ext>
            </a:extLst>
          </p:cNvPr>
          <p:cNvSpPr txBox="1"/>
          <p:nvPr/>
        </p:nvSpPr>
        <p:spPr>
          <a:xfrm>
            <a:off x="7186282" y="1556233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18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X’’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ACB51233-2E14-49DA-94A0-8237307E311E}"/>
              </a:ext>
            </a:extLst>
          </p:cNvPr>
          <p:cNvSpPr txBox="1"/>
          <p:nvPr/>
        </p:nvSpPr>
        <p:spPr>
          <a:xfrm>
            <a:off x="7319159" y="5800709"/>
            <a:ext cx="4838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18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Y’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F67A403D-F637-4733-AE35-05B0B9481AC4}"/>
              </a:ext>
            </a:extLst>
          </p:cNvPr>
          <p:cNvSpPr txBox="1"/>
          <p:nvPr/>
        </p:nvSpPr>
        <p:spPr>
          <a:xfrm>
            <a:off x="0" y="4732287"/>
            <a:ext cx="493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Gli estremi X(X’; X’’) e Y(Y’; Y’’)della corda della circonferenza c(c’; c’’) si presenteranno coincidenti su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6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 mentre son distinti su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16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16CF470B-B295-4634-ADA4-9313B76862AA}"/>
              </a:ext>
            </a:extLst>
          </p:cNvPr>
          <p:cNvSpPr txBox="1"/>
          <p:nvPr/>
        </p:nvSpPr>
        <p:spPr>
          <a:xfrm>
            <a:off x="0" y="5537020"/>
            <a:ext cx="590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Ripetendo questa operazione per le differenti posizioni della circonferenza generatrice  intersecata dal piano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si troveranno i punti che determinano la conica di sezione che sarà una circonferenza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A6DAA66-797C-4819-86E4-67F76C744FD3}"/>
              </a:ext>
            </a:extLst>
          </p:cNvPr>
          <p:cNvSpPr txBox="1"/>
          <p:nvPr/>
        </p:nvSpPr>
        <p:spPr>
          <a:xfrm>
            <a:off x="7233855" y="5795890"/>
            <a:ext cx="180000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10119433-5F7F-4F91-9EF6-1E24C7729E27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6573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2" grpId="0" animBg="1"/>
      <p:bldP spid="64" grpId="0" animBg="1"/>
      <p:bldP spid="84" grpId="0" animBg="1"/>
      <p:bldP spid="85" grpId="0" animBg="1"/>
      <p:bldP spid="87" grpId="0" animBg="1"/>
      <p:bldP spid="89" grpId="0"/>
      <p:bldP spid="93" grpId="0" animBg="1"/>
      <p:bldP spid="111" grpId="0" animBg="1"/>
      <p:bldP spid="113" grpId="0" animBg="1"/>
      <p:bldP spid="204" grpId="0"/>
      <p:bldP spid="205" grpId="0"/>
      <p:bldP spid="115" grpId="0"/>
      <p:bldP spid="78" grpId="0"/>
      <p:bldP spid="96" grpId="0"/>
      <p:bldP spid="56" grpId="0"/>
      <p:bldP spid="57" grpId="0"/>
      <p:bldP spid="58" grpId="0"/>
      <p:bldP spid="61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 CONICHE – LA SFERA (2)</a:t>
            </a:r>
          </a:p>
          <a:p>
            <a:pPr lvl="0" algn="ctr" defTabSz="914400"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con piano frontale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^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 //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it-IT" sz="2000" b="0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75" y="2473506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5730095" y="3676038"/>
            <a:ext cx="3316445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4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8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4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2" y="1390938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29" y="4023206"/>
            <a:ext cx="261706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094" y="4068497"/>
            <a:ext cx="616835" cy="206868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90289" y="4132016"/>
            <a:ext cx="981675" cy="192416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1" y="4247293"/>
            <a:ext cx="1334470" cy="169542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698" y="4390878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43" y="4596766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63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29" y="4816576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87"/>
            <a:ext cx="1920988" cy="99105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698" y="4385155"/>
            <a:ext cx="1637713" cy="1406394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1" y="4245727"/>
            <a:ext cx="1346306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3" y="4136672"/>
            <a:ext cx="977391" cy="192857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2" y="4064015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2" y="4026248"/>
            <a:ext cx="254206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61134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3" y="958749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4" y="4899462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/>
          <p:nvPr/>
        </p:nvCxnSpPr>
        <p:spPr>
          <a:xfrm>
            <a:off x="7780414" y="5094777"/>
            <a:ext cx="0" cy="10786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0" y="4844778"/>
            <a:ext cx="374054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7D404945-61BC-443E-ADE9-BAD8F0DABCD7}"/>
              </a:ext>
            </a:extLst>
          </p:cNvPr>
          <p:cNvCxnSpPr/>
          <p:nvPr/>
        </p:nvCxnSpPr>
        <p:spPr>
          <a:xfrm>
            <a:off x="5956917" y="5866517"/>
            <a:ext cx="308962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649391B0-11C1-48FF-9C0A-FD63F96E7511}"/>
              </a:ext>
            </a:extLst>
          </p:cNvPr>
          <p:cNvCxnSpPr>
            <a:cxnSpLocks/>
          </p:cNvCxnSpPr>
          <p:nvPr/>
        </p:nvCxnSpPr>
        <p:spPr>
          <a:xfrm>
            <a:off x="7173333" y="2025981"/>
            <a:ext cx="0" cy="38437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4E6ADE8-27BD-4A5A-97AD-71043F4EC582}"/>
              </a:ext>
            </a:extLst>
          </p:cNvPr>
          <p:cNvCxnSpPr>
            <a:cxnSpLocks/>
          </p:cNvCxnSpPr>
          <p:nvPr/>
        </p:nvCxnSpPr>
        <p:spPr>
          <a:xfrm>
            <a:off x="7390414" y="1818734"/>
            <a:ext cx="0" cy="405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A7E8AEA5-B4A2-4BE4-9C3F-D62F0AAE3BC0}"/>
              </a:ext>
            </a:extLst>
          </p:cNvPr>
          <p:cNvCxnSpPr>
            <a:cxnSpLocks/>
          </p:cNvCxnSpPr>
          <p:nvPr/>
        </p:nvCxnSpPr>
        <p:spPr>
          <a:xfrm>
            <a:off x="7552002" y="1750133"/>
            <a:ext cx="0" cy="4118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EFB1E28F-94AE-40E5-B427-A939297F85D0}"/>
              </a:ext>
            </a:extLst>
          </p:cNvPr>
          <p:cNvCxnSpPr>
            <a:cxnSpLocks/>
          </p:cNvCxnSpPr>
          <p:nvPr/>
        </p:nvCxnSpPr>
        <p:spPr>
          <a:xfrm>
            <a:off x="7686922" y="1714500"/>
            <a:ext cx="0" cy="41527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2895A82F-A075-42F2-AA87-0098115D6A6A}"/>
              </a:ext>
            </a:extLst>
          </p:cNvPr>
          <p:cNvCxnSpPr>
            <a:cxnSpLocks/>
          </p:cNvCxnSpPr>
          <p:nvPr/>
        </p:nvCxnSpPr>
        <p:spPr>
          <a:xfrm>
            <a:off x="8173885" y="1821504"/>
            <a:ext cx="0" cy="40434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E76E4EAC-BCD0-4EA2-BDCF-41B285208DCC}"/>
              </a:ext>
            </a:extLst>
          </p:cNvPr>
          <p:cNvCxnSpPr>
            <a:cxnSpLocks/>
          </p:cNvCxnSpPr>
          <p:nvPr/>
        </p:nvCxnSpPr>
        <p:spPr>
          <a:xfrm>
            <a:off x="8009951" y="1748547"/>
            <a:ext cx="0" cy="41184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6052B11E-031A-4C08-A0E5-308E7E402E4F}"/>
              </a:ext>
            </a:extLst>
          </p:cNvPr>
          <p:cNvCxnSpPr>
            <a:cxnSpLocks/>
          </p:cNvCxnSpPr>
          <p:nvPr/>
        </p:nvCxnSpPr>
        <p:spPr>
          <a:xfrm>
            <a:off x="7873288" y="1714500"/>
            <a:ext cx="0" cy="41504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AA74432D-E344-4084-BF08-2FB792319C12}"/>
              </a:ext>
            </a:extLst>
          </p:cNvPr>
          <p:cNvCxnSpPr>
            <a:cxnSpLocks/>
          </p:cNvCxnSpPr>
          <p:nvPr/>
        </p:nvCxnSpPr>
        <p:spPr>
          <a:xfrm>
            <a:off x="6024760" y="2471361"/>
            <a:ext cx="308324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A38469A-858F-4E16-A4AE-6B0F6B51A1B7}"/>
              </a:ext>
            </a:extLst>
          </p:cNvPr>
          <p:cNvCxnSpPr>
            <a:cxnSpLocks/>
          </p:cNvCxnSpPr>
          <p:nvPr/>
        </p:nvCxnSpPr>
        <p:spPr>
          <a:xfrm>
            <a:off x="7024068" y="2473504"/>
            <a:ext cx="0" cy="33914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8DA87320-2FCD-4870-B791-655E1DF0E240}"/>
              </a:ext>
            </a:extLst>
          </p:cNvPr>
          <p:cNvCxnSpPr>
            <a:cxnSpLocks/>
          </p:cNvCxnSpPr>
          <p:nvPr/>
        </p:nvCxnSpPr>
        <p:spPr>
          <a:xfrm>
            <a:off x="8395480" y="2030139"/>
            <a:ext cx="0" cy="3841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A5406907-04C0-4132-9C61-6C521307FC94}"/>
              </a:ext>
            </a:extLst>
          </p:cNvPr>
          <p:cNvSpPr txBox="1"/>
          <p:nvPr/>
        </p:nvSpPr>
        <p:spPr>
          <a:xfrm>
            <a:off x="5912957" y="5325035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18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</a:t>
            </a:r>
            <a:r>
              <a:rPr kumimoji="0" lang="it-IT" sz="18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97507FD9-5C38-4C41-A275-427964F648E5}"/>
              </a:ext>
            </a:extLst>
          </p:cNvPr>
          <p:cNvCxnSpPr>
            <a:cxnSpLocks/>
          </p:cNvCxnSpPr>
          <p:nvPr/>
        </p:nvCxnSpPr>
        <p:spPr>
          <a:xfrm>
            <a:off x="8541589" y="2465951"/>
            <a:ext cx="0" cy="33990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e 30">
            <a:extLst>
              <a:ext uri="{FF2B5EF4-FFF2-40B4-BE49-F238E27FC236}">
                <a16:creationId xmlns:a16="http://schemas.microsoft.com/office/drawing/2014/main" id="{6CFFF550-6DEA-460E-A3F4-17E0494A0A38}"/>
              </a:ext>
            </a:extLst>
          </p:cNvPr>
          <p:cNvSpPr/>
          <p:nvPr/>
        </p:nvSpPr>
        <p:spPr>
          <a:xfrm>
            <a:off x="7023758" y="1714870"/>
            <a:ext cx="1512000" cy="151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271E2B84-3FE4-4065-B635-311CEC340321}"/>
              </a:ext>
            </a:extLst>
          </p:cNvPr>
          <p:cNvSpPr txBox="1"/>
          <p:nvPr/>
        </p:nvSpPr>
        <p:spPr>
          <a:xfrm>
            <a:off x="7279914" y="5347877"/>
            <a:ext cx="48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8A76D95-D389-4C67-B411-B41416ADFF28}"/>
              </a:ext>
            </a:extLst>
          </p:cNvPr>
          <p:cNvSpPr txBox="1"/>
          <p:nvPr/>
        </p:nvSpPr>
        <p:spPr>
          <a:xfrm>
            <a:off x="8202881" y="2481952"/>
            <a:ext cx="48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80035E5E-0DB4-44C2-B76D-31F817F0AF36}"/>
              </a:ext>
            </a:extLst>
          </p:cNvPr>
          <p:cNvSpPr txBox="1"/>
          <p:nvPr/>
        </p:nvSpPr>
        <p:spPr>
          <a:xfrm>
            <a:off x="0" y="690484"/>
            <a:ext cx="61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Passiamo, ora, a ripetere, per ogni posizione della circonferenza generatrice, quanto definito nella precedente diapositiva.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7C9DA3ED-66AF-464F-9EB9-4FAD77EB8A30}"/>
              </a:ext>
            </a:extLst>
          </p:cNvPr>
          <p:cNvSpPr txBox="1"/>
          <p:nvPr/>
        </p:nvSpPr>
        <p:spPr>
          <a:xfrm>
            <a:off x="-26396" y="2144690"/>
            <a:ext cx="6120000" cy="11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Iniziamo la ricerca dei punti della conica immaginando di sezionare la sfera secondo la sua circonferenza equatoriale parallela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2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che intersecando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</a:rPr>
              <a:t>determina anche il diametro della circonferenza di sezione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5752A1E3-84CF-4BBE-B2AC-020A321B1AC1}"/>
              </a:ext>
            </a:extLst>
          </p:cNvPr>
          <p:cNvSpPr txBox="1"/>
          <p:nvPr/>
        </p:nvSpPr>
        <p:spPr>
          <a:xfrm>
            <a:off x="-1" y="1490083"/>
            <a:ext cx="6120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Nello sviluppo delle operazioni immaginiamo la sfera nella sua forma discreta e il piano di sezione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B0F0"/>
                </a:solidFill>
              </a:rPr>
              <a:t>mediante la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16F09820-585F-4C8E-9267-A684C85EE997}"/>
              </a:ext>
            </a:extLst>
          </p:cNvPr>
          <p:cNvSpPr txBox="1"/>
          <p:nvPr/>
        </p:nvSpPr>
        <p:spPr>
          <a:xfrm>
            <a:off x="-9057" y="3402011"/>
            <a:ext cx="5517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Continuando passiamo alla ricerca delle intersezioni tra le successive posizioni della circonferenza generatrice e il piano di sezione individuato dalla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1C795C2D-E41F-4B51-AF24-7C513B81EA32}"/>
              </a:ext>
            </a:extLst>
          </p:cNvPr>
          <p:cNvSpPr txBox="1"/>
          <p:nvPr/>
        </p:nvSpPr>
        <p:spPr>
          <a:xfrm>
            <a:off x="0" y="4844778"/>
            <a:ext cx="52513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Collegando tutti questi punti sulle posizioni discrete della sfera si ottiene la curva di sezione che, in questo caso, è una circonferenza appartenete 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</a:rPr>
              <a:t> di sezione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856F56B9-4391-44C8-A40D-0F5D82080A98}"/>
              </a:ext>
            </a:extLst>
          </p:cNvPr>
          <p:cNvSpPr txBox="1"/>
          <p:nvPr/>
        </p:nvSpPr>
        <p:spPr>
          <a:xfrm>
            <a:off x="0" y="4263592"/>
            <a:ext cx="5365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A conclusione avremmo determinato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 tanti punti sulla sfera per i quali passa il piano di sezione</a:t>
            </a:r>
            <a:endParaRPr lang="it-IT" sz="1600" baseline="-25000" dirty="0">
              <a:solidFill>
                <a:srgbClr val="00B0F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6D992EB-260B-45F4-BA09-1B9FC814BBA3}"/>
              </a:ext>
            </a:extLst>
          </p:cNvPr>
          <p:cNvSpPr txBox="1"/>
          <p:nvPr/>
        </p:nvSpPr>
        <p:spPr>
          <a:xfrm>
            <a:off x="36000" y="5907840"/>
            <a:ext cx="5583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Date le caratteristiche del piano di sezione la circonferenza sarà in scorcio totale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 e nella vera grandezza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8ACB6C8-253F-4691-A396-81DB291A5C02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992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2" grpId="0" animBg="1"/>
      <p:bldP spid="64" grpId="0" animBg="1"/>
      <p:bldP spid="84" grpId="0" animBg="1"/>
      <p:bldP spid="85" grpId="0" animBg="1"/>
      <p:bldP spid="87" grpId="0" animBg="1"/>
      <p:bldP spid="89" grpId="0"/>
      <p:bldP spid="93" grpId="0" animBg="1"/>
      <p:bldP spid="111" grpId="0" animBg="1"/>
      <p:bldP spid="113" grpId="0" animBg="1"/>
      <p:bldP spid="204" grpId="0"/>
      <p:bldP spid="205" grpId="0"/>
      <p:bldP spid="115" grpId="0"/>
      <p:bldP spid="78" grpId="0"/>
      <p:bldP spid="96" grpId="0"/>
      <p:bldP spid="31" grpId="0" animBg="1"/>
      <p:bldP spid="70" grpId="0"/>
      <p:bldP spid="71" grpId="0"/>
      <p:bldP spid="63" grpId="0"/>
      <p:bldP spid="66" grpId="0"/>
      <p:bldP spid="68" grpId="0"/>
      <p:bldP spid="76" grpId="0"/>
      <p:bldP spid="77" grpId="0"/>
      <p:bldP spid="8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 CONICHE – LA SFERA (3)</a:t>
            </a:r>
          </a:p>
          <a:p>
            <a:pPr lvl="0" algn="ctr" defTabSz="914400"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con piano frontale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^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 //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it-IT" sz="2000" b="0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30052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75" y="2473506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4919472" y="3676038"/>
            <a:ext cx="4127068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8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4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85822" y="4023207"/>
            <a:ext cx="224713" cy="184813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546631" y="4068497"/>
            <a:ext cx="539298" cy="180865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388317" y="4132017"/>
            <a:ext cx="883647" cy="17320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68424" y="4247293"/>
            <a:ext cx="1278677" cy="162454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698" y="4390878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43" y="4596766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63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29" y="4816576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87"/>
            <a:ext cx="1920988" cy="99105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698" y="4385155"/>
            <a:ext cx="1637713" cy="1406394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1" y="4245727"/>
            <a:ext cx="1283885" cy="161831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4" y="4136672"/>
            <a:ext cx="878640" cy="173372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3" y="4064016"/>
            <a:ext cx="533501" cy="180002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2" y="4026249"/>
            <a:ext cx="217578" cy="183778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1386794"/>
            <a:ext cx="0" cy="3277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>
            <a:cxnSpLocks/>
          </p:cNvCxnSpPr>
          <p:nvPr/>
        </p:nvCxnSpPr>
        <p:spPr>
          <a:xfrm>
            <a:off x="7780414" y="5094777"/>
            <a:ext cx="0" cy="7765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0" y="4844778"/>
            <a:ext cx="374054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7D404945-61BC-443E-ADE9-BAD8F0DABCD7}"/>
              </a:ext>
            </a:extLst>
          </p:cNvPr>
          <p:cNvCxnSpPr/>
          <p:nvPr/>
        </p:nvCxnSpPr>
        <p:spPr>
          <a:xfrm>
            <a:off x="5956917" y="5866517"/>
            <a:ext cx="308962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649391B0-11C1-48FF-9C0A-FD63F96E7511}"/>
              </a:ext>
            </a:extLst>
          </p:cNvPr>
          <p:cNvCxnSpPr>
            <a:cxnSpLocks/>
          </p:cNvCxnSpPr>
          <p:nvPr/>
        </p:nvCxnSpPr>
        <p:spPr>
          <a:xfrm>
            <a:off x="7173333" y="2025981"/>
            <a:ext cx="0" cy="38437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4E6ADE8-27BD-4A5A-97AD-71043F4EC582}"/>
              </a:ext>
            </a:extLst>
          </p:cNvPr>
          <p:cNvCxnSpPr>
            <a:cxnSpLocks/>
          </p:cNvCxnSpPr>
          <p:nvPr/>
        </p:nvCxnSpPr>
        <p:spPr>
          <a:xfrm>
            <a:off x="7390414" y="1818734"/>
            <a:ext cx="0" cy="405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A7E8AEA5-B4A2-4BE4-9C3F-D62F0AAE3BC0}"/>
              </a:ext>
            </a:extLst>
          </p:cNvPr>
          <p:cNvCxnSpPr>
            <a:cxnSpLocks/>
          </p:cNvCxnSpPr>
          <p:nvPr/>
        </p:nvCxnSpPr>
        <p:spPr>
          <a:xfrm>
            <a:off x="7552002" y="1750133"/>
            <a:ext cx="0" cy="4118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EFB1E28F-94AE-40E5-B427-A939297F85D0}"/>
              </a:ext>
            </a:extLst>
          </p:cNvPr>
          <p:cNvCxnSpPr>
            <a:cxnSpLocks/>
          </p:cNvCxnSpPr>
          <p:nvPr/>
        </p:nvCxnSpPr>
        <p:spPr>
          <a:xfrm>
            <a:off x="7686922" y="1714500"/>
            <a:ext cx="0" cy="41527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2895A82F-A075-42F2-AA87-0098115D6A6A}"/>
              </a:ext>
            </a:extLst>
          </p:cNvPr>
          <p:cNvCxnSpPr>
            <a:cxnSpLocks/>
          </p:cNvCxnSpPr>
          <p:nvPr/>
        </p:nvCxnSpPr>
        <p:spPr>
          <a:xfrm>
            <a:off x="8173885" y="1821504"/>
            <a:ext cx="0" cy="40434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E76E4EAC-BCD0-4EA2-BDCF-41B285208DCC}"/>
              </a:ext>
            </a:extLst>
          </p:cNvPr>
          <p:cNvCxnSpPr>
            <a:cxnSpLocks/>
          </p:cNvCxnSpPr>
          <p:nvPr/>
        </p:nvCxnSpPr>
        <p:spPr>
          <a:xfrm>
            <a:off x="8009951" y="1748547"/>
            <a:ext cx="0" cy="41184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6052B11E-031A-4C08-A0E5-308E7E402E4F}"/>
              </a:ext>
            </a:extLst>
          </p:cNvPr>
          <p:cNvCxnSpPr>
            <a:cxnSpLocks/>
          </p:cNvCxnSpPr>
          <p:nvPr/>
        </p:nvCxnSpPr>
        <p:spPr>
          <a:xfrm>
            <a:off x="7873288" y="1714500"/>
            <a:ext cx="0" cy="41504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A38469A-858F-4E16-A4AE-6B0F6B51A1B7}"/>
              </a:ext>
            </a:extLst>
          </p:cNvPr>
          <p:cNvCxnSpPr>
            <a:cxnSpLocks/>
          </p:cNvCxnSpPr>
          <p:nvPr/>
        </p:nvCxnSpPr>
        <p:spPr>
          <a:xfrm>
            <a:off x="7024068" y="2473504"/>
            <a:ext cx="0" cy="33914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8DA87320-2FCD-4870-B791-655E1DF0E240}"/>
              </a:ext>
            </a:extLst>
          </p:cNvPr>
          <p:cNvCxnSpPr>
            <a:cxnSpLocks/>
          </p:cNvCxnSpPr>
          <p:nvPr/>
        </p:nvCxnSpPr>
        <p:spPr>
          <a:xfrm>
            <a:off x="8395480" y="2030139"/>
            <a:ext cx="0" cy="3841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A5406907-04C0-4132-9C61-6C521307FC94}"/>
              </a:ext>
            </a:extLst>
          </p:cNvPr>
          <p:cNvSpPr txBox="1"/>
          <p:nvPr/>
        </p:nvSpPr>
        <p:spPr>
          <a:xfrm>
            <a:off x="5895339" y="5496421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18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</a:t>
            </a:r>
            <a:r>
              <a:rPr kumimoji="0" lang="it-IT" sz="18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97507FD9-5C38-4C41-A275-427964F648E5}"/>
              </a:ext>
            </a:extLst>
          </p:cNvPr>
          <p:cNvCxnSpPr>
            <a:cxnSpLocks/>
          </p:cNvCxnSpPr>
          <p:nvPr/>
        </p:nvCxnSpPr>
        <p:spPr>
          <a:xfrm>
            <a:off x="8541589" y="2465951"/>
            <a:ext cx="0" cy="33990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e 62">
            <a:extLst>
              <a:ext uri="{FF2B5EF4-FFF2-40B4-BE49-F238E27FC236}">
                <a16:creationId xmlns:a16="http://schemas.microsoft.com/office/drawing/2014/main" id="{6723BBB6-342D-41EC-840B-3FABC69B4EEE}"/>
              </a:ext>
            </a:extLst>
          </p:cNvPr>
          <p:cNvSpPr/>
          <p:nvPr/>
        </p:nvSpPr>
        <p:spPr>
          <a:xfrm>
            <a:off x="7026497" y="1716965"/>
            <a:ext cx="1512000" cy="151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BDC2CD94-65A3-43C6-A98C-039BBB0014FD}"/>
              </a:ext>
            </a:extLst>
          </p:cNvPr>
          <p:cNvSpPr txBox="1"/>
          <p:nvPr/>
        </p:nvSpPr>
        <p:spPr>
          <a:xfrm>
            <a:off x="-1" y="736844"/>
            <a:ext cx="40494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Completate tutte le operazioni d’intersezione tra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B0F0"/>
                </a:solidFill>
              </a:rPr>
              <a:t> e le differenti posizioni della circonferenza generatrice l’immagine si presenta come a fianco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2FF54EE9-1050-4FDA-B55C-A731FDD5A91E}"/>
              </a:ext>
            </a:extLst>
          </p:cNvPr>
          <p:cNvSpPr txBox="1"/>
          <p:nvPr/>
        </p:nvSpPr>
        <p:spPr>
          <a:xfrm>
            <a:off x="0" y="2228694"/>
            <a:ext cx="360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Eliminata la traccia del piano e le rette di richiamo dei punti d’intersezione tra il piano e le circonferenze generatrici restano solamente i risultati dell’operazione:</a:t>
            </a:r>
            <a:endParaRPr lang="it-IT" baseline="-25000" dirty="0">
              <a:solidFill>
                <a:srgbClr val="FF0000"/>
              </a:solidFill>
            </a:endParaRPr>
          </a:p>
        </p:txBody>
      </p:sp>
      <p:sp>
        <p:nvSpPr>
          <p:cNvPr id="45" name="Arco 44">
            <a:extLst>
              <a:ext uri="{FF2B5EF4-FFF2-40B4-BE49-F238E27FC236}">
                <a16:creationId xmlns:a16="http://schemas.microsoft.com/office/drawing/2014/main" id="{DFF82D2A-5829-4CF6-80BC-FE69BCA2D138}"/>
              </a:ext>
            </a:extLst>
          </p:cNvPr>
          <p:cNvSpPr/>
          <p:nvPr/>
        </p:nvSpPr>
        <p:spPr>
          <a:xfrm>
            <a:off x="6706003" y="4016739"/>
            <a:ext cx="2160000" cy="2160000"/>
          </a:xfrm>
          <a:prstGeom prst="arc">
            <a:avLst>
              <a:gd name="adj1" fmla="val 8073110"/>
              <a:gd name="adj2" fmla="val 274992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Arco 46">
            <a:extLst>
              <a:ext uri="{FF2B5EF4-FFF2-40B4-BE49-F238E27FC236}">
                <a16:creationId xmlns:a16="http://schemas.microsoft.com/office/drawing/2014/main" id="{E9818B2D-27FB-4444-99BA-8C845D284971}"/>
              </a:ext>
            </a:extLst>
          </p:cNvPr>
          <p:cNvSpPr/>
          <p:nvPr/>
        </p:nvSpPr>
        <p:spPr>
          <a:xfrm>
            <a:off x="7115909" y="1389041"/>
            <a:ext cx="1332000" cy="2160000"/>
          </a:xfrm>
          <a:prstGeom prst="arc">
            <a:avLst>
              <a:gd name="adj1" fmla="val 12978025"/>
              <a:gd name="adj2" fmla="val 1946091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Arco 115">
            <a:extLst>
              <a:ext uri="{FF2B5EF4-FFF2-40B4-BE49-F238E27FC236}">
                <a16:creationId xmlns:a16="http://schemas.microsoft.com/office/drawing/2014/main" id="{85F8A33A-CC3B-479A-AF6B-BEA27FF6936F}"/>
              </a:ext>
            </a:extLst>
          </p:cNvPr>
          <p:cNvSpPr/>
          <p:nvPr/>
        </p:nvSpPr>
        <p:spPr>
          <a:xfrm>
            <a:off x="7116072" y="1394392"/>
            <a:ext cx="1332000" cy="2160000"/>
          </a:xfrm>
          <a:prstGeom prst="arc">
            <a:avLst>
              <a:gd name="adj1" fmla="val 2033573"/>
              <a:gd name="adj2" fmla="val 864791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Arco 48">
            <a:extLst>
              <a:ext uri="{FF2B5EF4-FFF2-40B4-BE49-F238E27FC236}">
                <a16:creationId xmlns:a16="http://schemas.microsoft.com/office/drawing/2014/main" id="{1C3E0AB7-84A8-4916-A15C-030F9EA94BFB}"/>
              </a:ext>
            </a:extLst>
          </p:cNvPr>
          <p:cNvSpPr/>
          <p:nvPr/>
        </p:nvSpPr>
        <p:spPr>
          <a:xfrm>
            <a:off x="7296834" y="1390354"/>
            <a:ext cx="972000" cy="2160000"/>
          </a:xfrm>
          <a:prstGeom prst="arc">
            <a:avLst>
              <a:gd name="adj1" fmla="val 14345469"/>
              <a:gd name="adj2" fmla="val 1806400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Arco 116">
            <a:extLst>
              <a:ext uri="{FF2B5EF4-FFF2-40B4-BE49-F238E27FC236}">
                <a16:creationId xmlns:a16="http://schemas.microsoft.com/office/drawing/2014/main" id="{A6032C9B-4F09-462F-A62C-52A70FA9F434}"/>
              </a:ext>
            </a:extLst>
          </p:cNvPr>
          <p:cNvSpPr/>
          <p:nvPr/>
        </p:nvSpPr>
        <p:spPr>
          <a:xfrm>
            <a:off x="7297847" y="1393496"/>
            <a:ext cx="972000" cy="2160000"/>
          </a:xfrm>
          <a:prstGeom prst="arc">
            <a:avLst>
              <a:gd name="adj1" fmla="val 3524188"/>
              <a:gd name="adj2" fmla="val 728853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Arco 49">
            <a:extLst>
              <a:ext uri="{FF2B5EF4-FFF2-40B4-BE49-F238E27FC236}">
                <a16:creationId xmlns:a16="http://schemas.microsoft.com/office/drawing/2014/main" id="{87525B6C-7ACC-4DE6-BFB3-757A3F7F6CCC}"/>
              </a:ext>
            </a:extLst>
          </p:cNvPr>
          <p:cNvSpPr/>
          <p:nvPr/>
        </p:nvSpPr>
        <p:spPr>
          <a:xfrm>
            <a:off x="7480131" y="1389967"/>
            <a:ext cx="612000" cy="2160000"/>
          </a:xfrm>
          <a:prstGeom prst="arc">
            <a:avLst>
              <a:gd name="adj1" fmla="val 15133535"/>
              <a:gd name="adj2" fmla="val 1727572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Arco 118">
            <a:extLst>
              <a:ext uri="{FF2B5EF4-FFF2-40B4-BE49-F238E27FC236}">
                <a16:creationId xmlns:a16="http://schemas.microsoft.com/office/drawing/2014/main" id="{9F539E48-8E44-4CE3-A519-57AD9CDA10E8}"/>
              </a:ext>
            </a:extLst>
          </p:cNvPr>
          <p:cNvSpPr/>
          <p:nvPr/>
        </p:nvSpPr>
        <p:spPr>
          <a:xfrm>
            <a:off x="7476336" y="1390573"/>
            <a:ext cx="612000" cy="2160000"/>
          </a:xfrm>
          <a:prstGeom prst="arc">
            <a:avLst>
              <a:gd name="adj1" fmla="val 4381741"/>
              <a:gd name="adj2" fmla="val 644024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Arco 50">
            <a:extLst>
              <a:ext uri="{FF2B5EF4-FFF2-40B4-BE49-F238E27FC236}">
                <a16:creationId xmlns:a16="http://schemas.microsoft.com/office/drawing/2014/main" id="{BB3ABA6C-0926-433C-BE13-863D8E75AAD4}"/>
              </a:ext>
            </a:extLst>
          </p:cNvPr>
          <p:cNvSpPr/>
          <p:nvPr/>
        </p:nvSpPr>
        <p:spPr>
          <a:xfrm>
            <a:off x="7656521" y="1395632"/>
            <a:ext cx="252000" cy="2160000"/>
          </a:xfrm>
          <a:prstGeom prst="arc">
            <a:avLst>
              <a:gd name="adj1" fmla="val 15774527"/>
              <a:gd name="adj2" fmla="val 16616403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1" name="Arco 120">
            <a:extLst>
              <a:ext uri="{FF2B5EF4-FFF2-40B4-BE49-F238E27FC236}">
                <a16:creationId xmlns:a16="http://schemas.microsoft.com/office/drawing/2014/main" id="{B751F3B5-C287-4827-81CD-1ECCAD5D1CF9}"/>
              </a:ext>
            </a:extLst>
          </p:cNvPr>
          <p:cNvSpPr/>
          <p:nvPr/>
        </p:nvSpPr>
        <p:spPr>
          <a:xfrm>
            <a:off x="7656392" y="1391019"/>
            <a:ext cx="252000" cy="2160000"/>
          </a:xfrm>
          <a:prstGeom prst="arc">
            <a:avLst>
              <a:gd name="adj1" fmla="val 4985487"/>
              <a:gd name="adj2" fmla="val 580774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A36DDA82-E774-43B7-AFFE-B83A72552007}"/>
              </a:ext>
            </a:extLst>
          </p:cNvPr>
          <p:cNvCxnSpPr>
            <a:cxnSpLocks/>
          </p:cNvCxnSpPr>
          <p:nvPr/>
        </p:nvCxnSpPr>
        <p:spPr>
          <a:xfrm>
            <a:off x="7779375" y="3226870"/>
            <a:ext cx="0" cy="3277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2D1FF959-94C6-407C-934D-19D319DC6933}"/>
              </a:ext>
            </a:extLst>
          </p:cNvPr>
          <p:cNvGrpSpPr/>
          <p:nvPr/>
        </p:nvGrpSpPr>
        <p:grpSpPr>
          <a:xfrm>
            <a:off x="6701233" y="1390090"/>
            <a:ext cx="2160000" cy="4789344"/>
            <a:chOff x="6701233" y="1390090"/>
            <a:chExt cx="2160000" cy="4789344"/>
          </a:xfrm>
        </p:grpSpPr>
        <p:grpSp>
          <p:nvGrpSpPr>
            <p:cNvPr id="46" name="Gruppo 45">
              <a:extLst>
                <a:ext uri="{FF2B5EF4-FFF2-40B4-BE49-F238E27FC236}">
                  <a16:creationId xmlns:a16="http://schemas.microsoft.com/office/drawing/2014/main" id="{1EFBAA18-B896-47F3-9F3D-1833474C777A}"/>
                </a:ext>
              </a:extLst>
            </p:cNvPr>
            <p:cNvGrpSpPr/>
            <p:nvPr/>
          </p:nvGrpSpPr>
          <p:grpSpPr>
            <a:xfrm>
              <a:off x="6701233" y="4015546"/>
              <a:ext cx="2160000" cy="2163888"/>
              <a:chOff x="6703292" y="4015546"/>
              <a:chExt cx="2160000" cy="2163888"/>
            </a:xfrm>
          </p:grpSpPr>
          <p:cxnSp>
            <p:nvCxnSpPr>
              <p:cNvPr id="68" name="Connettore diritto 67">
                <a:extLst>
                  <a:ext uri="{FF2B5EF4-FFF2-40B4-BE49-F238E27FC236}">
                    <a16:creationId xmlns:a16="http://schemas.microsoft.com/office/drawing/2014/main" id="{0B3A1A3F-8C51-407E-B197-6B35278A2C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9450" y="5866471"/>
                <a:ext cx="1512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onnettore diritto 82">
                <a:extLst>
                  <a:ext uri="{FF2B5EF4-FFF2-40B4-BE49-F238E27FC236}">
                    <a16:creationId xmlns:a16="http://schemas.microsoft.com/office/drawing/2014/main" id="{0FC4836D-21AE-4B3D-ACFD-F28FAE587C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394816" y="5867250"/>
                <a:ext cx="58895" cy="74236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6" name="Connettore diritto 85">
                <a:extLst>
                  <a:ext uri="{FF2B5EF4-FFF2-40B4-BE49-F238E27FC236}">
                    <a16:creationId xmlns:a16="http://schemas.microsoft.com/office/drawing/2014/main" id="{253D4E6B-29B7-4370-8B67-A736934936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171372" y="5861929"/>
                <a:ext cx="100460" cy="198231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7" name="Connettore diritto 96">
                <a:extLst>
                  <a:ext uri="{FF2B5EF4-FFF2-40B4-BE49-F238E27FC236}">
                    <a16:creationId xmlns:a16="http://schemas.microsoft.com/office/drawing/2014/main" id="{22FE0E94-C88C-4D3A-95B1-82FB4A1D2F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013226" y="5868916"/>
                <a:ext cx="76884" cy="259396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8" name="Connettore diritto 97">
                <a:extLst>
                  <a:ext uri="{FF2B5EF4-FFF2-40B4-BE49-F238E27FC236}">
                    <a16:creationId xmlns:a16="http://schemas.microsoft.com/office/drawing/2014/main" id="{8FD6FCEE-8AF0-4FB7-9EC0-24C29AC87D6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871034" y="5856763"/>
                <a:ext cx="37099" cy="313358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9" name="Connettore diritto 98">
                <a:extLst>
                  <a:ext uri="{FF2B5EF4-FFF2-40B4-BE49-F238E27FC236}">
                    <a16:creationId xmlns:a16="http://schemas.microsoft.com/office/drawing/2014/main" id="{8329FD0C-3127-418C-ABD7-21263DF039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80703" y="5864394"/>
                <a:ext cx="0" cy="31504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Connettore diritto 102">
                <a:extLst>
                  <a:ext uri="{FF2B5EF4-FFF2-40B4-BE49-F238E27FC236}">
                    <a16:creationId xmlns:a16="http://schemas.microsoft.com/office/drawing/2014/main" id="{23F64713-B8B9-4BE1-9B7F-AD8F067C4B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71789" y="5865251"/>
                <a:ext cx="79016" cy="264996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4" name="Connettore diritto 103">
                <a:extLst>
                  <a:ext uri="{FF2B5EF4-FFF2-40B4-BE49-F238E27FC236}">
                    <a16:creationId xmlns:a16="http://schemas.microsoft.com/office/drawing/2014/main" id="{20E15827-1260-4C8E-A1DF-98521D2ACFB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85918" y="5868377"/>
                <a:ext cx="102043" cy="200012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5" name="Connettore diritto 104">
                <a:extLst>
                  <a:ext uri="{FF2B5EF4-FFF2-40B4-BE49-F238E27FC236}">
                    <a16:creationId xmlns:a16="http://schemas.microsoft.com/office/drawing/2014/main" id="{3EF2A6CC-D544-46AD-8826-CE0342E9BC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12624" y="5865965"/>
                <a:ext cx="62128" cy="78933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8" name="Connettore diritto 107">
                <a:extLst>
                  <a:ext uri="{FF2B5EF4-FFF2-40B4-BE49-F238E27FC236}">
                    <a16:creationId xmlns:a16="http://schemas.microsoft.com/office/drawing/2014/main" id="{B20138A9-42AD-4499-A91D-4C8FF880E28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48716" y="5861083"/>
                <a:ext cx="37576" cy="309038"/>
              </a:xfrm>
              <a:prstGeom prst="lin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  <p:sp>
            <p:nvSpPr>
              <p:cNvPr id="112" name="Arco 111">
                <a:extLst>
                  <a:ext uri="{FF2B5EF4-FFF2-40B4-BE49-F238E27FC236}">
                    <a16:creationId xmlns:a16="http://schemas.microsoft.com/office/drawing/2014/main" id="{E4FFC93D-3DAE-415B-919F-8F23DF796AA1}"/>
                  </a:ext>
                </a:extLst>
              </p:cNvPr>
              <p:cNvSpPr/>
              <p:nvPr/>
            </p:nvSpPr>
            <p:spPr>
              <a:xfrm>
                <a:off x="6703292" y="4015546"/>
                <a:ext cx="2160000" cy="2160000"/>
              </a:xfrm>
              <a:prstGeom prst="arc">
                <a:avLst>
                  <a:gd name="adj1" fmla="val 2718148"/>
                  <a:gd name="adj2" fmla="val 8051766"/>
                </a:avLst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06" name="Gruppo 105">
              <a:extLst>
                <a:ext uri="{FF2B5EF4-FFF2-40B4-BE49-F238E27FC236}">
                  <a16:creationId xmlns:a16="http://schemas.microsoft.com/office/drawing/2014/main" id="{7751EFA8-F70C-45CA-B01A-83295810B672}"/>
                </a:ext>
              </a:extLst>
            </p:cNvPr>
            <p:cNvGrpSpPr/>
            <p:nvPr/>
          </p:nvGrpSpPr>
          <p:grpSpPr>
            <a:xfrm>
              <a:off x="7025484" y="1390090"/>
              <a:ext cx="1512000" cy="2166452"/>
              <a:chOff x="7027759" y="1386794"/>
              <a:chExt cx="1512000" cy="2166452"/>
            </a:xfrm>
          </p:grpSpPr>
          <p:grpSp>
            <p:nvGrpSpPr>
              <p:cNvPr id="58" name="Gruppo 57">
                <a:extLst>
                  <a:ext uri="{FF2B5EF4-FFF2-40B4-BE49-F238E27FC236}">
                    <a16:creationId xmlns:a16="http://schemas.microsoft.com/office/drawing/2014/main" id="{84A0B581-EFF7-47B1-B50A-4FFCB50EE868}"/>
                  </a:ext>
                </a:extLst>
              </p:cNvPr>
              <p:cNvGrpSpPr/>
              <p:nvPr/>
            </p:nvGrpSpPr>
            <p:grpSpPr>
              <a:xfrm>
                <a:off x="7027759" y="1386794"/>
                <a:ext cx="1512000" cy="2166452"/>
                <a:chOff x="7023758" y="1386794"/>
                <a:chExt cx="1512000" cy="2166452"/>
              </a:xfrm>
            </p:grpSpPr>
            <p:sp>
              <p:nvSpPr>
                <p:cNvPr id="31" name="Ovale 30">
                  <a:extLst>
                    <a:ext uri="{FF2B5EF4-FFF2-40B4-BE49-F238E27FC236}">
                      <a16:creationId xmlns:a16="http://schemas.microsoft.com/office/drawing/2014/main" id="{6CFFF550-6DEA-460E-A3F4-17E0494A0A38}"/>
                    </a:ext>
                  </a:extLst>
                </p:cNvPr>
                <p:cNvSpPr/>
                <p:nvPr/>
              </p:nvSpPr>
              <p:spPr>
                <a:xfrm>
                  <a:off x="7023758" y="1714870"/>
                  <a:ext cx="1512000" cy="1512000"/>
                </a:xfrm>
                <a:prstGeom prst="ellipse">
                  <a:avLst/>
                </a:prstGeom>
                <a:noFill/>
                <a:ln w="31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57" name="Gruppo 56">
                  <a:extLst>
                    <a:ext uri="{FF2B5EF4-FFF2-40B4-BE49-F238E27FC236}">
                      <a16:creationId xmlns:a16="http://schemas.microsoft.com/office/drawing/2014/main" id="{29F2CDBC-CA00-492F-80A5-98C643926316}"/>
                    </a:ext>
                  </a:extLst>
                </p:cNvPr>
                <p:cNvGrpSpPr/>
                <p:nvPr/>
              </p:nvGrpSpPr>
              <p:grpSpPr>
                <a:xfrm>
                  <a:off x="7115906" y="1386794"/>
                  <a:ext cx="1333518" cy="2166452"/>
                  <a:chOff x="7115906" y="1386794"/>
                  <a:chExt cx="1333518" cy="2166452"/>
                </a:xfrm>
              </p:grpSpPr>
              <p:sp>
                <p:nvSpPr>
                  <p:cNvPr id="52" name="Arco 51">
                    <a:extLst>
                      <a:ext uri="{FF2B5EF4-FFF2-40B4-BE49-F238E27FC236}">
                        <a16:creationId xmlns:a16="http://schemas.microsoft.com/office/drawing/2014/main" id="{A1C15A81-9324-4026-BB2F-14A33791D8CC}"/>
                      </a:ext>
                    </a:extLst>
                  </p:cNvPr>
                  <p:cNvSpPr/>
                  <p:nvPr/>
                </p:nvSpPr>
                <p:spPr>
                  <a:xfrm>
                    <a:off x="7115906" y="1389919"/>
                    <a:ext cx="1332000" cy="2160000"/>
                  </a:xfrm>
                  <a:prstGeom prst="arc">
                    <a:avLst>
                      <a:gd name="adj1" fmla="val 8514563"/>
                      <a:gd name="adj2" fmla="val 13001535"/>
                    </a:avLst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37" name="Arco 136">
                    <a:extLst>
                      <a:ext uri="{FF2B5EF4-FFF2-40B4-BE49-F238E27FC236}">
                        <a16:creationId xmlns:a16="http://schemas.microsoft.com/office/drawing/2014/main" id="{772CC7D2-5414-4328-8AAE-2A67FCC05F6E}"/>
                      </a:ext>
                    </a:extLst>
                  </p:cNvPr>
                  <p:cNvSpPr/>
                  <p:nvPr/>
                </p:nvSpPr>
                <p:spPr>
                  <a:xfrm>
                    <a:off x="7117424" y="1390743"/>
                    <a:ext cx="1332000" cy="2160000"/>
                  </a:xfrm>
                  <a:prstGeom prst="arc">
                    <a:avLst>
                      <a:gd name="adj1" fmla="val 19372310"/>
                      <a:gd name="adj2" fmla="val 2167307"/>
                    </a:avLst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53" name="Arco 52">
                    <a:extLst>
                      <a:ext uri="{FF2B5EF4-FFF2-40B4-BE49-F238E27FC236}">
                        <a16:creationId xmlns:a16="http://schemas.microsoft.com/office/drawing/2014/main" id="{281718CC-8A22-4472-9A9E-CDB1BF0D0BF4}"/>
                      </a:ext>
                    </a:extLst>
                  </p:cNvPr>
                  <p:cNvSpPr/>
                  <p:nvPr/>
                </p:nvSpPr>
                <p:spPr>
                  <a:xfrm>
                    <a:off x="7296176" y="1392915"/>
                    <a:ext cx="972000" cy="2160000"/>
                  </a:xfrm>
                  <a:prstGeom prst="arc">
                    <a:avLst>
                      <a:gd name="adj1" fmla="val 7260296"/>
                      <a:gd name="adj2" fmla="val 14379464"/>
                    </a:avLst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38" name="Arco 137">
                    <a:extLst>
                      <a:ext uri="{FF2B5EF4-FFF2-40B4-BE49-F238E27FC236}">
                        <a16:creationId xmlns:a16="http://schemas.microsoft.com/office/drawing/2014/main" id="{77565861-1A85-497E-BEF5-DBDD34B24EB9}"/>
                      </a:ext>
                    </a:extLst>
                  </p:cNvPr>
                  <p:cNvSpPr/>
                  <p:nvPr/>
                </p:nvSpPr>
                <p:spPr>
                  <a:xfrm>
                    <a:off x="7297771" y="1392677"/>
                    <a:ext cx="972000" cy="2160000"/>
                  </a:xfrm>
                  <a:prstGeom prst="arc">
                    <a:avLst>
                      <a:gd name="adj1" fmla="val 18046336"/>
                      <a:gd name="adj2" fmla="val 3525080"/>
                    </a:avLst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54" name="Arco 53">
                    <a:extLst>
                      <a:ext uri="{FF2B5EF4-FFF2-40B4-BE49-F238E27FC236}">
                        <a16:creationId xmlns:a16="http://schemas.microsoft.com/office/drawing/2014/main" id="{CF8F6333-4168-48A6-AC8F-5E9591AB64F0}"/>
                      </a:ext>
                    </a:extLst>
                  </p:cNvPr>
                  <p:cNvSpPr/>
                  <p:nvPr/>
                </p:nvSpPr>
                <p:spPr>
                  <a:xfrm>
                    <a:off x="7476178" y="1391503"/>
                    <a:ext cx="612000" cy="2160000"/>
                  </a:xfrm>
                  <a:prstGeom prst="arc">
                    <a:avLst>
                      <a:gd name="adj1" fmla="val 6450376"/>
                      <a:gd name="adj2" fmla="val 15149643"/>
                    </a:avLst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39" name="Arco 138">
                    <a:extLst>
                      <a:ext uri="{FF2B5EF4-FFF2-40B4-BE49-F238E27FC236}">
                        <a16:creationId xmlns:a16="http://schemas.microsoft.com/office/drawing/2014/main" id="{60E6F927-4FA2-4382-838E-D99A3D5F86BC}"/>
                      </a:ext>
                    </a:extLst>
                  </p:cNvPr>
                  <p:cNvSpPr/>
                  <p:nvPr/>
                </p:nvSpPr>
                <p:spPr>
                  <a:xfrm>
                    <a:off x="7476644" y="1393246"/>
                    <a:ext cx="612000" cy="2160000"/>
                  </a:xfrm>
                  <a:prstGeom prst="arc">
                    <a:avLst>
                      <a:gd name="adj1" fmla="val 17251165"/>
                      <a:gd name="adj2" fmla="val 4339952"/>
                    </a:avLst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55" name="Arco 54">
                    <a:extLst>
                      <a:ext uri="{FF2B5EF4-FFF2-40B4-BE49-F238E27FC236}">
                        <a16:creationId xmlns:a16="http://schemas.microsoft.com/office/drawing/2014/main" id="{33962776-BEBD-498F-9CC5-9404460F1A7C}"/>
                      </a:ext>
                    </a:extLst>
                  </p:cNvPr>
                  <p:cNvSpPr/>
                  <p:nvPr/>
                </p:nvSpPr>
                <p:spPr>
                  <a:xfrm>
                    <a:off x="7657761" y="1391322"/>
                    <a:ext cx="252000" cy="2160000"/>
                  </a:xfrm>
                  <a:prstGeom prst="arc">
                    <a:avLst>
                      <a:gd name="adj1" fmla="val 5808644"/>
                      <a:gd name="adj2" fmla="val 15793245"/>
                    </a:avLst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sp>
                <p:nvSpPr>
                  <p:cNvPr id="140" name="Arco 139">
                    <a:extLst>
                      <a:ext uri="{FF2B5EF4-FFF2-40B4-BE49-F238E27FC236}">
                        <a16:creationId xmlns:a16="http://schemas.microsoft.com/office/drawing/2014/main" id="{57E2FCF5-CF59-495F-8E07-9F256EC9AEC1}"/>
                      </a:ext>
                    </a:extLst>
                  </p:cNvPr>
                  <p:cNvSpPr/>
                  <p:nvPr/>
                </p:nvSpPr>
                <p:spPr>
                  <a:xfrm>
                    <a:off x="7655385" y="1386794"/>
                    <a:ext cx="252000" cy="2160000"/>
                  </a:xfrm>
                  <a:prstGeom prst="arc">
                    <a:avLst>
                      <a:gd name="adj1" fmla="val 16612173"/>
                      <a:gd name="adj2" fmla="val 4991847"/>
                    </a:avLst>
                  </a:prstGeom>
                  <a:ln w="3175">
                    <a:solidFill>
                      <a:srgbClr val="00B0F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  <p:cxnSp>
            <p:nvCxnSpPr>
              <p:cNvPr id="79" name="Connettore diritto 78">
                <a:extLst>
                  <a:ext uri="{FF2B5EF4-FFF2-40B4-BE49-F238E27FC236}">
                    <a16:creationId xmlns:a16="http://schemas.microsoft.com/office/drawing/2014/main" id="{EB2C21B2-0831-4922-902A-AE73F4E69426}"/>
                  </a:ext>
                </a:extLst>
              </p:cNvPr>
              <p:cNvCxnSpPr>
                <a:cxnSpLocks/>
                <a:stCxn id="31" idx="0"/>
              </p:cNvCxnSpPr>
              <p:nvPr/>
            </p:nvCxnSpPr>
            <p:spPr>
              <a:xfrm flipH="1">
                <a:off x="7781995" y="1714870"/>
                <a:ext cx="1764" cy="1511489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96D33393-E130-4E9D-BDDF-97453626E3EA}"/>
                </a:ext>
              </a:extLst>
            </p:cNvPr>
            <p:cNvCxnSpPr/>
            <p:nvPr/>
          </p:nvCxnSpPr>
          <p:spPr>
            <a:xfrm>
              <a:off x="7780763" y="2469072"/>
              <a:ext cx="0" cy="340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6047B7A5-3D48-45A1-9FA8-C84D63D6CB59}"/>
              </a:ext>
            </a:extLst>
          </p:cNvPr>
          <p:cNvSpPr txBox="1"/>
          <p:nvPr/>
        </p:nvSpPr>
        <p:spPr>
          <a:xfrm>
            <a:off x="-7346" y="4544263"/>
            <a:ext cx="4212000" cy="360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</a:rPr>
              <a:t>Circonferenza in scorcio totale su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800" baseline="-25000" dirty="0">
                <a:solidFill>
                  <a:srgbClr val="FF0000"/>
                </a:solidFill>
              </a:rPr>
              <a:t>1</a:t>
            </a:r>
          </a:p>
          <a:p>
            <a:endParaRPr lang="it-IT" dirty="0"/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ADF33465-B32F-4DA9-B11C-F4F1E2AED941}"/>
              </a:ext>
            </a:extLst>
          </p:cNvPr>
          <p:cNvSpPr txBox="1"/>
          <p:nvPr/>
        </p:nvSpPr>
        <p:spPr>
          <a:xfrm>
            <a:off x="-10661" y="4124395"/>
            <a:ext cx="4212000" cy="360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</a:rPr>
              <a:t>Circonferenza in vera grandezza su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800" baseline="-25000" dirty="0">
                <a:solidFill>
                  <a:srgbClr val="FF0000"/>
                </a:solidFill>
              </a:rPr>
              <a:t>2</a:t>
            </a:r>
            <a:r>
              <a:rPr lang="it-IT" sz="1800" dirty="0">
                <a:solidFill>
                  <a:srgbClr val="00B0F0"/>
                </a:solidFill>
              </a:rPr>
              <a:t> </a:t>
            </a:r>
          </a:p>
          <a:p>
            <a:endParaRPr lang="it-IT" dirty="0"/>
          </a:p>
        </p:txBody>
      </p:sp>
      <p:cxnSp>
        <p:nvCxnSpPr>
          <p:cNvPr id="145" name="Connettore 2 144">
            <a:extLst>
              <a:ext uri="{FF2B5EF4-FFF2-40B4-BE49-F238E27FC236}">
                <a16:creationId xmlns:a16="http://schemas.microsoft.com/office/drawing/2014/main" id="{4FF1B6D9-E791-4BF2-BEB1-E77F681B049F}"/>
              </a:ext>
            </a:extLst>
          </p:cNvPr>
          <p:cNvCxnSpPr>
            <a:cxnSpLocks/>
            <a:stCxn id="144" idx="3"/>
          </p:cNvCxnSpPr>
          <p:nvPr/>
        </p:nvCxnSpPr>
        <p:spPr>
          <a:xfrm flipV="1">
            <a:off x="4201339" y="2733605"/>
            <a:ext cx="2822729" cy="157079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2 145">
            <a:extLst>
              <a:ext uri="{FF2B5EF4-FFF2-40B4-BE49-F238E27FC236}">
                <a16:creationId xmlns:a16="http://schemas.microsoft.com/office/drawing/2014/main" id="{4471C1C3-8ACE-4982-A036-9534C982F9E5}"/>
              </a:ext>
            </a:extLst>
          </p:cNvPr>
          <p:cNvCxnSpPr>
            <a:cxnSpLocks/>
            <a:stCxn id="143" idx="3"/>
          </p:cNvCxnSpPr>
          <p:nvPr/>
        </p:nvCxnSpPr>
        <p:spPr>
          <a:xfrm>
            <a:off x="4204654" y="4724263"/>
            <a:ext cx="3734046" cy="113250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92F01D36-1C9A-4789-924F-A5CD50FE7160}"/>
              </a:ext>
            </a:extLst>
          </p:cNvPr>
          <p:cNvSpPr txBox="1"/>
          <p:nvPr/>
        </p:nvSpPr>
        <p:spPr>
          <a:xfrm>
            <a:off x="-26490" y="5038895"/>
            <a:ext cx="37838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Immaginando di far scorrere la parte anteriore sezionata della sfera si evidenzia proprio la calotta sferica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  <a:r>
              <a:rPr lang="it-IT" dirty="0">
                <a:solidFill>
                  <a:srgbClr val="00B0F0"/>
                </a:solidFill>
              </a:rPr>
              <a:t> e la relativa circonferenza di base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appartenente al piano di sezione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8ACF8D1-2238-4BB3-A999-A49F9BE5F887}"/>
              </a:ext>
            </a:extLst>
          </p:cNvPr>
          <p:cNvCxnSpPr>
            <a:cxnSpLocks/>
          </p:cNvCxnSpPr>
          <p:nvPr/>
        </p:nvCxnSpPr>
        <p:spPr>
          <a:xfrm>
            <a:off x="7028335" y="5865882"/>
            <a:ext cx="1512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9CDDA65D-B822-41BC-8535-3E9CD0B10973}"/>
              </a:ext>
            </a:extLst>
          </p:cNvPr>
          <p:cNvCxnSpPr>
            <a:cxnSpLocks/>
            <a:stCxn id="144" idx="3"/>
          </p:cNvCxnSpPr>
          <p:nvPr/>
        </p:nvCxnSpPr>
        <p:spPr>
          <a:xfrm flipV="1">
            <a:off x="4201339" y="2926080"/>
            <a:ext cx="712945" cy="137831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56FA68D3-A8D0-49AB-A24A-74E3C93D5A0C}"/>
              </a:ext>
            </a:extLst>
          </p:cNvPr>
          <p:cNvCxnSpPr>
            <a:cxnSpLocks/>
            <a:stCxn id="143" idx="3"/>
          </p:cNvCxnSpPr>
          <p:nvPr/>
        </p:nvCxnSpPr>
        <p:spPr>
          <a:xfrm>
            <a:off x="4204654" y="4724263"/>
            <a:ext cx="788134" cy="113977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623AC08E-F074-4194-9341-30CFD9B91EEA}"/>
              </a:ext>
            </a:extLst>
          </p:cNvPr>
          <p:cNvSpPr txBox="1"/>
          <p:nvPr/>
        </p:nvSpPr>
        <p:spPr>
          <a:xfrm>
            <a:off x="4988985" y="840716"/>
            <a:ext cx="2632001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Calotta sferica di sezione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A6CDAA52-D97D-428E-97D3-99F225D42E03}"/>
              </a:ext>
            </a:extLst>
          </p:cNvPr>
          <p:cNvSpPr txBox="1"/>
          <p:nvPr/>
        </p:nvSpPr>
        <p:spPr>
          <a:xfrm>
            <a:off x="6378874" y="6436197"/>
            <a:ext cx="262800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Calotta sferica di sezione</a:t>
            </a:r>
          </a:p>
        </p:txBody>
      </p: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593C04A9-FF2D-44FC-AC35-14576C3CB9AD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5655076" y="1179270"/>
            <a:ext cx="649910" cy="124651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254F03A4-67DE-4A4C-90A8-6031FE09827E}"/>
              </a:ext>
            </a:extLst>
          </p:cNvPr>
          <p:cNvCxnSpPr>
            <a:cxnSpLocks/>
            <a:stCxn id="149" idx="1"/>
          </p:cNvCxnSpPr>
          <p:nvPr/>
        </p:nvCxnSpPr>
        <p:spPr>
          <a:xfrm flipH="1" flipV="1">
            <a:off x="5465830" y="6036763"/>
            <a:ext cx="913044" cy="56871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uppo 149">
            <a:extLst>
              <a:ext uri="{FF2B5EF4-FFF2-40B4-BE49-F238E27FC236}">
                <a16:creationId xmlns:a16="http://schemas.microsoft.com/office/drawing/2014/main" id="{C0484FC9-028E-4857-9FF9-692505E4FEAA}"/>
              </a:ext>
            </a:extLst>
          </p:cNvPr>
          <p:cNvGrpSpPr/>
          <p:nvPr/>
        </p:nvGrpSpPr>
        <p:grpSpPr>
          <a:xfrm>
            <a:off x="7027964" y="1790536"/>
            <a:ext cx="1512001" cy="1371600"/>
            <a:chOff x="11378644" y="4360502"/>
            <a:chExt cx="2646564" cy="1371600"/>
          </a:xfrm>
        </p:grpSpPr>
        <p:grpSp>
          <p:nvGrpSpPr>
            <p:cNvPr id="151" name="Gruppo 150">
              <a:extLst>
                <a:ext uri="{FF2B5EF4-FFF2-40B4-BE49-F238E27FC236}">
                  <a16:creationId xmlns:a16="http://schemas.microsoft.com/office/drawing/2014/main" id="{0759D3FF-50DE-43A7-B338-1D02B569FEF5}"/>
                </a:ext>
              </a:extLst>
            </p:cNvPr>
            <p:cNvGrpSpPr/>
            <p:nvPr/>
          </p:nvGrpSpPr>
          <p:grpSpPr>
            <a:xfrm>
              <a:off x="11378644" y="4433654"/>
              <a:ext cx="2646564" cy="1219200"/>
              <a:chOff x="11378644" y="4433654"/>
              <a:chExt cx="2646564" cy="1219200"/>
            </a:xfrm>
          </p:grpSpPr>
          <p:cxnSp>
            <p:nvCxnSpPr>
              <p:cNvPr id="167" name="Connettore diritto 166">
                <a:extLst>
                  <a:ext uri="{FF2B5EF4-FFF2-40B4-BE49-F238E27FC236}">
                    <a16:creationId xmlns:a16="http://schemas.microsoft.com/office/drawing/2014/main" id="{24306A4C-F57A-4187-9C65-E0F5E5C049DC}"/>
                  </a:ext>
                </a:extLst>
              </p:cNvPr>
              <p:cNvCxnSpPr/>
              <p:nvPr/>
            </p:nvCxnSpPr>
            <p:spPr>
              <a:xfrm>
                <a:off x="11912206" y="4433654"/>
                <a:ext cx="157533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Connettore diritto 167">
                <a:extLst>
                  <a:ext uri="{FF2B5EF4-FFF2-40B4-BE49-F238E27FC236}">
                    <a16:creationId xmlns:a16="http://schemas.microsoft.com/office/drawing/2014/main" id="{F8F2632B-815A-4BE1-B26C-A5990023A1AE}"/>
                  </a:ext>
                </a:extLst>
              </p:cNvPr>
              <p:cNvCxnSpPr/>
              <p:nvPr/>
            </p:nvCxnSpPr>
            <p:spPr>
              <a:xfrm>
                <a:off x="11639509" y="4586054"/>
                <a:ext cx="211725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Connettore diritto 168">
                <a:extLst>
                  <a:ext uri="{FF2B5EF4-FFF2-40B4-BE49-F238E27FC236}">
                    <a16:creationId xmlns:a16="http://schemas.microsoft.com/office/drawing/2014/main" id="{50FCC41E-BA73-4C07-925C-19DCE18EB9F2}"/>
                  </a:ext>
                </a:extLst>
              </p:cNvPr>
              <p:cNvCxnSpPr/>
              <p:nvPr/>
            </p:nvCxnSpPr>
            <p:spPr>
              <a:xfrm>
                <a:off x="11489474" y="4738454"/>
                <a:ext cx="242601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onnettore diritto 169">
                <a:extLst>
                  <a:ext uri="{FF2B5EF4-FFF2-40B4-BE49-F238E27FC236}">
                    <a16:creationId xmlns:a16="http://schemas.microsoft.com/office/drawing/2014/main" id="{190CC482-30BF-466D-AEC1-A0FCF101B13C}"/>
                  </a:ext>
                </a:extLst>
              </p:cNvPr>
              <p:cNvCxnSpPr/>
              <p:nvPr/>
            </p:nvCxnSpPr>
            <p:spPr>
              <a:xfrm>
                <a:off x="11404241" y="4890854"/>
                <a:ext cx="258355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ttore diritto 170">
                <a:extLst>
                  <a:ext uri="{FF2B5EF4-FFF2-40B4-BE49-F238E27FC236}">
                    <a16:creationId xmlns:a16="http://schemas.microsoft.com/office/drawing/2014/main" id="{66FC4FC3-CCEC-473E-BDA2-5AA7FA08BF0C}"/>
                  </a:ext>
                </a:extLst>
              </p:cNvPr>
              <p:cNvCxnSpPr/>
              <p:nvPr/>
            </p:nvCxnSpPr>
            <p:spPr>
              <a:xfrm>
                <a:off x="11378644" y="5043254"/>
                <a:ext cx="264656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AFDCF514-CBD5-4725-B992-30284E0E6565}"/>
                  </a:ext>
                </a:extLst>
              </p:cNvPr>
              <p:cNvCxnSpPr/>
              <p:nvPr/>
            </p:nvCxnSpPr>
            <p:spPr>
              <a:xfrm>
                <a:off x="11405309" y="5195654"/>
                <a:ext cx="25835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diritto 172">
                <a:extLst>
                  <a:ext uri="{FF2B5EF4-FFF2-40B4-BE49-F238E27FC236}">
                    <a16:creationId xmlns:a16="http://schemas.microsoft.com/office/drawing/2014/main" id="{4F3ABD3C-F82A-4085-9081-46C03F0CA288}"/>
                  </a:ext>
                </a:extLst>
              </p:cNvPr>
              <p:cNvCxnSpPr/>
              <p:nvPr/>
            </p:nvCxnSpPr>
            <p:spPr>
              <a:xfrm>
                <a:off x="11478543" y="5348054"/>
                <a:ext cx="243861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6969AB82-8EB9-4A0D-9230-4B2EF8E893F0}"/>
                  </a:ext>
                </a:extLst>
              </p:cNvPr>
              <p:cNvCxnSpPr/>
              <p:nvPr/>
            </p:nvCxnSpPr>
            <p:spPr>
              <a:xfrm>
                <a:off x="11638637" y="5500454"/>
                <a:ext cx="212985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0B147969-EEEB-45E5-A258-55AB3CD78A5D}"/>
                  </a:ext>
                </a:extLst>
              </p:cNvPr>
              <p:cNvCxnSpPr/>
              <p:nvPr/>
            </p:nvCxnSpPr>
            <p:spPr>
              <a:xfrm>
                <a:off x="11917690" y="5652854"/>
                <a:ext cx="157533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Gruppo 151">
              <a:extLst>
                <a:ext uri="{FF2B5EF4-FFF2-40B4-BE49-F238E27FC236}">
                  <a16:creationId xmlns:a16="http://schemas.microsoft.com/office/drawing/2014/main" id="{4986B0FF-8515-4DE7-8A08-F14AFD75FF46}"/>
                </a:ext>
              </a:extLst>
            </p:cNvPr>
            <p:cNvGrpSpPr/>
            <p:nvPr/>
          </p:nvGrpSpPr>
          <p:grpSpPr>
            <a:xfrm>
              <a:off x="11383027" y="4360502"/>
              <a:ext cx="2635907" cy="1371600"/>
              <a:chOff x="11477515" y="4281254"/>
              <a:chExt cx="2635907" cy="1371600"/>
            </a:xfrm>
          </p:grpSpPr>
          <p:cxnSp>
            <p:nvCxnSpPr>
              <p:cNvPr id="154" name="Connettore diritto 153">
                <a:extLst>
                  <a:ext uri="{FF2B5EF4-FFF2-40B4-BE49-F238E27FC236}">
                    <a16:creationId xmlns:a16="http://schemas.microsoft.com/office/drawing/2014/main" id="{2560B811-1269-44AA-96F6-5EE17FC280EE}"/>
                  </a:ext>
                </a:extLst>
              </p:cNvPr>
              <p:cNvCxnSpPr/>
              <p:nvPr/>
            </p:nvCxnSpPr>
            <p:spPr>
              <a:xfrm>
                <a:off x="12222782" y="4281254"/>
                <a:ext cx="11342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Connettore diritto 154">
                <a:extLst>
                  <a:ext uri="{FF2B5EF4-FFF2-40B4-BE49-F238E27FC236}">
                    <a16:creationId xmlns:a16="http://schemas.microsoft.com/office/drawing/2014/main" id="{05B8F565-BB95-4AFB-B10E-B000E0986342}"/>
                  </a:ext>
                </a:extLst>
              </p:cNvPr>
              <p:cNvCxnSpPr/>
              <p:nvPr/>
            </p:nvCxnSpPr>
            <p:spPr>
              <a:xfrm>
                <a:off x="11842979" y="4433654"/>
                <a:ext cx="189040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diritto 155">
                <a:extLst>
                  <a:ext uri="{FF2B5EF4-FFF2-40B4-BE49-F238E27FC236}">
                    <a16:creationId xmlns:a16="http://schemas.microsoft.com/office/drawing/2014/main" id="{38C1F887-1654-4F80-BF8B-727E883D5C31}"/>
                  </a:ext>
                </a:extLst>
              </p:cNvPr>
              <p:cNvCxnSpPr/>
              <p:nvPr/>
            </p:nvCxnSpPr>
            <p:spPr>
              <a:xfrm>
                <a:off x="11643958" y="4586054"/>
                <a:ext cx="22999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84CA4CA7-0ECB-4AED-B651-D077585AE5DC}"/>
                  </a:ext>
                </a:extLst>
              </p:cNvPr>
              <p:cNvCxnSpPr/>
              <p:nvPr/>
            </p:nvCxnSpPr>
            <p:spPr>
              <a:xfrm>
                <a:off x="11524224" y="4738454"/>
                <a:ext cx="253313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nettore diritto 157">
                <a:extLst>
                  <a:ext uri="{FF2B5EF4-FFF2-40B4-BE49-F238E27FC236}">
                    <a16:creationId xmlns:a16="http://schemas.microsoft.com/office/drawing/2014/main" id="{85D2E52B-C951-41BE-ABDC-FCCF12934AA5}"/>
                  </a:ext>
                </a:extLst>
              </p:cNvPr>
              <p:cNvCxnSpPr/>
              <p:nvPr/>
            </p:nvCxnSpPr>
            <p:spPr>
              <a:xfrm>
                <a:off x="11477515" y="4890854"/>
                <a:ext cx="262765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Connettore diritto 158">
                <a:extLst>
                  <a:ext uri="{FF2B5EF4-FFF2-40B4-BE49-F238E27FC236}">
                    <a16:creationId xmlns:a16="http://schemas.microsoft.com/office/drawing/2014/main" id="{63449BD1-2D98-428E-A997-D0C6B6FFE4AF}"/>
                  </a:ext>
                </a:extLst>
              </p:cNvPr>
              <p:cNvCxnSpPr/>
              <p:nvPr/>
            </p:nvCxnSpPr>
            <p:spPr>
              <a:xfrm>
                <a:off x="11479461" y="5043254"/>
                <a:ext cx="26339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Connettore diritto 159">
                <a:extLst>
                  <a:ext uri="{FF2B5EF4-FFF2-40B4-BE49-F238E27FC236}">
                    <a16:creationId xmlns:a16="http://schemas.microsoft.com/office/drawing/2014/main" id="{C9C1921D-5AE7-420B-A392-26BB43062481}"/>
                  </a:ext>
                </a:extLst>
              </p:cNvPr>
              <p:cNvCxnSpPr/>
              <p:nvPr/>
            </p:nvCxnSpPr>
            <p:spPr>
              <a:xfrm>
                <a:off x="11527546" y="5195654"/>
                <a:ext cx="252053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Connettore diritto 160">
                <a:extLst>
                  <a:ext uri="{FF2B5EF4-FFF2-40B4-BE49-F238E27FC236}">
                    <a16:creationId xmlns:a16="http://schemas.microsoft.com/office/drawing/2014/main" id="{99059A65-E198-4FFC-B8AE-288F785E9714}"/>
                  </a:ext>
                </a:extLst>
              </p:cNvPr>
              <p:cNvCxnSpPr/>
              <p:nvPr/>
            </p:nvCxnSpPr>
            <p:spPr>
              <a:xfrm>
                <a:off x="11648124" y="5348054"/>
                <a:ext cx="228738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2C260E44-83CB-4AE5-A21A-A022BA04B72C}"/>
                  </a:ext>
                </a:extLst>
              </p:cNvPr>
              <p:cNvCxnSpPr/>
              <p:nvPr/>
            </p:nvCxnSpPr>
            <p:spPr>
              <a:xfrm>
                <a:off x="11860370" y="5500454"/>
                <a:ext cx="186519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39C8F8E7-268B-4A69-AA24-E5336688FDD0}"/>
                  </a:ext>
                </a:extLst>
              </p:cNvPr>
              <p:cNvCxnSpPr/>
              <p:nvPr/>
            </p:nvCxnSpPr>
            <p:spPr>
              <a:xfrm>
                <a:off x="12260780" y="5652854"/>
                <a:ext cx="107122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88F538FB-0534-44BF-AF04-2D6FE6980653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6516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66" grpId="0"/>
      <p:bldP spid="67" grpId="0"/>
      <p:bldP spid="143" grpId="0" animBg="1"/>
      <p:bldP spid="144" grpId="0" animBg="1"/>
      <p:bldP spid="147" grpId="0"/>
      <p:bldP spid="21" grpId="0" animBg="1"/>
      <p:bldP spid="1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19C1889-8CE3-408B-9151-308FA40F4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819400"/>
            <a:ext cx="9072000" cy="1587038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BB620A30-D6C0-49BB-94C6-FD016EB640CF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330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848</Words>
  <Application>Microsoft Office PowerPoint</Application>
  <PresentationFormat>Presentazione su schermo (4:3)</PresentationFormat>
  <Paragraphs>104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MS Shell Dlg 2</vt:lpstr>
      <vt:lpstr>Symbol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46</cp:revision>
  <dcterms:created xsi:type="dcterms:W3CDTF">2020-08-02T20:04:42Z</dcterms:created>
  <dcterms:modified xsi:type="dcterms:W3CDTF">2021-02-03T18:57:59Z</dcterms:modified>
</cp:coreProperties>
</file>