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6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2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8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7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0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97385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78520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12369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03115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5389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643945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37758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63778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91031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582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1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53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63747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532164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58955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38905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1688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93143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924039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79965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29495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764696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1" cy="5853113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591"/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1876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591"/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537175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751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0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751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0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751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06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993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5pPr>
      <a:lvl6pPr marL="192881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6pPr>
      <a:lvl7pPr marL="385763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7pPr>
      <a:lvl8pPr marL="578644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8pPr>
      <a:lvl9pPr marL="771525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9pPr>
    </p:titleStyle>
    <p:bodyStyle>
      <a:lvl1pPr marL="144661" indent="-14466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13433" indent="-1205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753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14/10/2020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753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753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740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1AF24-4133-416D-B442-4073AB4C52E4}"/>
              </a:ext>
            </a:extLst>
          </p:cNvPr>
          <p:cNvSpPr txBox="1">
            <a:spLocks/>
          </p:cNvSpPr>
          <p:nvPr/>
        </p:nvSpPr>
        <p:spPr bwMode="auto">
          <a:xfrm>
            <a:off x="36000" y="20881"/>
            <a:ext cx="9072000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5pPr>
            <a:lvl6pPr marL="192881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6pPr>
            <a:lvl7pPr marL="385763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7pPr>
            <a:lvl8pPr marL="578644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8pPr>
            <a:lvl9pPr marL="771525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92877">
              <a:spcBef>
                <a:spcPts val="0"/>
              </a:spcBef>
              <a:defRPr/>
            </a:pPr>
            <a:r>
              <a:rPr lang="it-IT" sz="24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sz="24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C4EB668-EF29-4D04-A21A-B0FA690B7167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34562"/>
            <a:ext cx="9072000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8" indent="-144658" algn="ctr" defTabSz="385753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2000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2000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2000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3B90A-B414-44DD-B7DD-7EF9E69F3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058" y="1836939"/>
            <a:ext cx="4752000" cy="460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0" anchor="t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nell’a. s. 1991/92 </a:t>
            </a:r>
          </a:p>
          <a:p>
            <a:pPr marL="108000" lvl="0" algn="ctr" defTabSz="457200" eaLnBrk="0" hangingPunct="0">
              <a:defRPr/>
            </a:pPr>
            <a:endParaRPr lang="it-IT" sz="16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600" b="1" dirty="0" err="1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Muliere</a:t>
            </a:r>
            <a:r>
              <a:rPr lang="it-IT" sz="16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Monica </a:t>
            </a: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della classe 5A</a:t>
            </a: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dell’Istituto Statale d’arte</a:t>
            </a: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‘</a:t>
            </a:r>
            <a:r>
              <a:rPr lang="it-IT" sz="16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’G. Mazara</a:t>
            </a: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’’ di </a:t>
            </a:r>
            <a:r>
              <a:rPr lang="it-IT" sz="16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Sulmona</a:t>
            </a:r>
          </a:p>
          <a:p>
            <a:pPr marL="108000" lvl="0" algn="ctr" defTabSz="457200" eaLnBrk="0" hangingPunct="0">
              <a:defRPr/>
            </a:pPr>
            <a:endParaRPr lang="it-IT" sz="16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per la materia: “</a:t>
            </a:r>
            <a:r>
              <a:rPr lang="it-IT" sz="16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Teoria e applicazioni di Geometria descrittiva”</a:t>
            </a:r>
          </a:p>
          <a:p>
            <a:pPr lvl="0" algn="ctr" defTabSz="457200" eaLnBrk="0" hangingPunct="0">
              <a:defRPr/>
            </a:pPr>
            <a:endParaRPr lang="it-IT" sz="16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Prof. Elio </a:t>
            </a:r>
            <a:r>
              <a:rPr lang="it-IT" sz="1600" dirty="0" err="1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1600" dirty="0">
              <a:solidFill>
                <a:srgbClr val="0070C0"/>
              </a:solidFill>
              <a:latin typeface="Comic Sans MS" pitchFamily="66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sz="2000" dirty="0">
              <a:solidFill>
                <a:srgbClr val="0070C0"/>
              </a:solidFill>
              <a:latin typeface="Comic Sans MS" pitchFamily="66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sz="2000" dirty="0">
              <a:solidFill>
                <a:srgbClr val="0070C0"/>
              </a:solidFill>
              <a:latin typeface="Comic Sans MS" pitchFamily="66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4980C617-2D8E-403F-A5AD-BBD56C5CC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3059" y="6491112"/>
            <a:ext cx="4766292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B0F802E0-2254-4C06-9F28-A0F58677C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493843"/>
            <a:ext cx="4266296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1B30116-2577-4AC8-B059-7FB0EA60B18C}"/>
              </a:ext>
            </a:extLst>
          </p:cNvPr>
          <p:cNvSpPr txBox="1"/>
          <p:nvPr/>
        </p:nvSpPr>
        <p:spPr>
          <a:xfrm>
            <a:off x="4376717" y="4987417"/>
            <a:ext cx="4716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noAutofit/>
          </a:bodyPr>
          <a:lstStyle/>
          <a:p>
            <a:pPr lvl="0" algn="ctr" defTabSz="457200" eaLnBrk="0" hangingPunct="0">
              <a:defRPr/>
            </a:pPr>
            <a:r>
              <a:rPr lang="it-IT" sz="1300" dirty="0">
                <a:solidFill>
                  <a:srgbClr val="0070C0"/>
                </a:solidFill>
                <a:latin typeface="Comic Sans MS" pitchFamily="66" charset="0"/>
                <a:ea typeface="Times New Roman" panose="02020603050405020304" pitchFamily="18" charset="0"/>
                <a:cs typeface="Times New Roman" pitchFamily="18" charset="0"/>
              </a:rPr>
              <a:t>Rappresentazione dell’Atomium (Bruxelles 1958) con relative intersezioni tra sfere e cilindri e l’applicazione della teoria delle ombre. </a:t>
            </a:r>
          </a:p>
          <a:p>
            <a:pPr lvl="0" algn="ctr" defTabSz="457200" eaLnBrk="0" hangingPunct="0">
              <a:defRPr/>
            </a:pPr>
            <a:r>
              <a:rPr lang="it-IT" sz="1300" dirty="0">
                <a:solidFill>
                  <a:srgbClr val="0070C0"/>
                </a:solidFill>
                <a:latin typeface="Comic Sans MS" pitchFamily="66" charset="0"/>
                <a:ea typeface="Times New Roman" panose="02020603050405020304" pitchFamily="18" charset="0"/>
                <a:cs typeface="Times New Roman" pitchFamily="18" charset="0"/>
              </a:rPr>
              <a:t>Disegno a pastello bianco su foglio nero.</a:t>
            </a:r>
          </a:p>
          <a:p>
            <a:pPr lvl="0" algn="ctr" defTabSz="457200" eaLnBrk="0" hangingPunct="0">
              <a:defRPr/>
            </a:pPr>
            <a:endParaRPr lang="it-IT" sz="1300" dirty="0">
              <a:solidFill>
                <a:srgbClr val="0070C0"/>
              </a:solidFill>
              <a:latin typeface="Comic Sans MS" pitchFamily="66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sz="1300" dirty="0">
                <a:solidFill>
                  <a:srgbClr val="0070C0"/>
                </a:solidFill>
                <a:latin typeface="Comic Sans MS" pitchFamily="66" charset="0"/>
                <a:ea typeface="Times New Roman" panose="02020603050405020304" pitchFamily="18" charset="0"/>
                <a:cs typeface="Times New Roman" pitchFamily="18" charset="0"/>
              </a:rPr>
              <a:t>Il foglio 70x100, insufficiente per contenere l’elaborato, è stato ampliato come mostra l’immagine </a:t>
            </a:r>
            <a:endParaRPr lang="it-IT" sz="13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FDCCBF3-E1D0-4462-A186-8D033EE8D1A3}"/>
              </a:ext>
            </a:extLst>
          </p:cNvPr>
          <p:cNvSpPr txBox="1"/>
          <p:nvPr/>
        </p:nvSpPr>
        <p:spPr>
          <a:xfrm>
            <a:off x="36000" y="838305"/>
            <a:ext cx="9072000" cy="93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 OPERAZIONI  GEOMETRICHE - L’IPERBOLE</a:t>
            </a:r>
          </a:p>
          <a:p>
            <a:pPr algn="ctr">
              <a:lnSpc>
                <a:spcPct val="150000"/>
              </a:lnSpc>
            </a:pPr>
            <a:r>
              <a:rPr lang="it-IT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del cono con piano DI  PROFILO  PARALLELO  ALL’ASSE</a:t>
            </a:r>
            <a:endParaRPr lang="it-IT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DC5D26C-A8BA-4433-9762-05C61BE44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1814974"/>
            <a:ext cx="4253538" cy="465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135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 - (8)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146997" y="4914313"/>
            <a:ext cx="48314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>
            <a:cxnSpLocks/>
          </p:cNvCxnSpPr>
          <p:nvPr/>
        </p:nvCxnSpPr>
        <p:spPr>
          <a:xfrm>
            <a:off x="7336907" y="4566246"/>
            <a:ext cx="1289688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7342334" y="575403"/>
            <a:ext cx="1269514" cy="31204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37958" y="1394897"/>
            <a:ext cx="1285050" cy="31702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14178" y="3382113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082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338497" y="579866"/>
            <a:ext cx="1271267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FB3AF67-BF77-4A95-8566-411D64A686B8}"/>
              </a:ext>
            </a:extLst>
          </p:cNvPr>
          <p:cNvCxnSpPr>
            <a:cxnSpLocks/>
          </p:cNvCxnSpPr>
          <p:nvPr/>
        </p:nvCxnSpPr>
        <p:spPr>
          <a:xfrm>
            <a:off x="4609475" y="577638"/>
            <a:ext cx="320657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806E6E27-63F4-46D7-B5E6-1C0102591974}"/>
              </a:ext>
            </a:extLst>
          </p:cNvPr>
          <p:cNvSpPr/>
          <p:nvPr/>
        </p:nvSpPr>
        <p:spPr>
          <a:xfrm>
            <a:off x="6362700" y="3655219"/>
            <a:ext cx="36000" cy="36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9" name="CasellaDiTesto 19">
            <a:extLst>
              <a:ext uri="{FF2B5EF4-FFF2-40B4-BE49-F238E27FC236}">
                <a16:creationId xmlns:a16="http://schemas.microsoft.com/office/drawing/2014/main" id="{1B3C3FDC-752B-43A5-B365-8FC0D3C5F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394" y="299014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697A5F0D-8B64-418D-8E13-B8254D934BB9}"/>
              </a:ext>
            </a:extLst>
          </p:cNvPr>
          <p:cNvSpPr txBox="1"/>
          <p:nvPr/>
        </p:nvSpPr>
        <p:spPr>
          <a:xfrm>
            <a:off x="7242634" y="502075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0B6B4898-C967-4724-9B5A-62A8313FDBD3}"/>
              </a:ext>
            </a:extLst>
          </p:cNvPr>
          <p:cNvSpPr txBox="1"/>
          <p:nvPr/>
        </p:nvSpPr>
        <p:spPr>
          <a:xfrm>
            <a:off x="7031359" y="450637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266" name="Rettangolo 265">
            <a:extLst>
              <a:ext uri="{FF2B5EF4-FFF2-40B4-BE49-F238E27FC236}">
                <a16:creationId xmlns:a16="http://schemas.microsoft.com/office/drawing/2014/main" id="{63299053-4170-4F7D-A07F-2FB3F2310693}"/>
              </a:ext>
            </a:extLst>
          </p:cNvPr>
          <p:cNvSpPr/>
          <p:nvPr/>
        </p:nvSpPr>
        <p:spPr>
          <a:xfrm>
            <a:off x="7301353" y="450099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</a:p>
        </p:txBody>
      </p:sp>
      <p:sp>
        <p:nvSpPr>
          <p:cNvPr id="267" name="Rettangolo 266">
            <a:extLst>
              <a:ext uri="{FF2B5EF4-FFF2-40B4-BE49-F238E27FC236}">
                <a16:creationId xmlns:a16="http://schemas.microsoft.com/office/drawing/2014/main" id="{89797A2D-477F-4E4C-B268-241126BF1DC8}"/>
              </a:ext>
            </a:extLst>
          </p:cNvPr>
          <p:cNvSpPr/>
          <p:nvPr/>
        </p:nvSpPr>
        <p:spPr>
          <a:xfrm>
            <a:off x="7211509" y="450163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58447C52-492F-46A1-BAFD-6B69734E12CD}"/>
              </a:ext>
            </a:extLst>
          </p:cNvPr>
          <p:cNvSpPr txBox="1"/>
          <p:nvPr/>
        </p:nvSpPr>
        <p:spPr>
          <a:xfrm>
            <a:off x="7467770" y="501728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</a:t>
            </a:r>
          </a:p>
        </p:txBody>
      </p:sp>
      <p:sp>
        <p:nvSpPr>
          <p:cNvPr id="270" name="Rettangolo 269">
            <a:extLst>
              <a:ext uri="{FF2B5EF4-FFF2-40B4-BE49-F238E27FC236}">
                <a16:creationId xmlns:a16="http://schemas.microsoft.com/office/drawing/2014/main" id="{E1679EAB-29CD-493A-ACAE-DF9929536E58}"/>
              </a:ext>
            </a:extLst>
          </p:cNvPr>
          <p:cNvSpPr/>
          <p:nvPr/>
        </p:nvSpPr>
        <p:spPr>
          <a:xfrm>
            <a:off x="7390333" y="500998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1C1D54F9-D2FA-481D-8C16-0EE9A59F880C}"/>
              </a:ext>
            </a:extLst>
          </p:cNvPr>
          <p:cNvSpPr txBox="1"/>
          <p:nvPr/>
        </p:nvSpPr>
        <p:spPr>
          <a:xfrm>
            <a:off x="7064255" y="524949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Z’’</a:t>
            </a:r>
          </a:p>
        </p:txBody>
      </p:sp>
      <p:sp>
        <p:nvSpPr>
          <p:cNvPr id="272" name="Rettangolo 271">
            <a:extLst>
              <a:ext uri="{FF2B5EF4-FFF2-40B4-BE49-F238E27FC236}">
                <a16:creationId xmlns:a16="http://schemas.microsoft.com/office/drawing/2014/main" id="{C7F482BC-59FD-44E7-9BDD-E501449CC1DF}"/>
              </a:ext>
            </a:extLst>
          </p:cNvPr>
          <p:cNvSpPr/>
          <p:nvPr/>
        </p:nvSpPr>
        <p:spPr>
          <a:xfrm>
            <a:off x="7318662" y="529960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W’’</a:t>
            </a:r>
          </a:p>
        </p:txBody>
      </p:sp>
      <p:sp>
        <p:nvSpPr>
          <p:cNvPr id="273" name="Rettangolo 272">
            <a:extLst>
              <a:ext uri="{FF2B5EF4-FFF2-40B4-BE49-F238E27FC236}">
                <a16:creationId xmlns:a16="http://schemas.microsoft.com/office/drawing/2014/main" id="{D7AE46A0-46D7-4975-94B5-2ED0F961B9BB}"/>
              </a:ext>
            </a:extLst>
          </p:cNvPr>
          <p:cNvSpPr/>
          <p:nvPr/>
        </p:nvSpPr>
        <p:spPr>
          <a:xfrm>
            <a:off x="7229857" y="51325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C0009BF6-4DD0-4D99-B0B8-F76022C9F44A}"/>
              </a:ext>
            </a:extLst>
          </p:cNvPr>
          <p:cNvCxnSpPr>
            <a:cxnSpLocks/>
          </p:cNvCxnSpPr>
          <p:nvPr/>
        </p:nvCxnSpPr>
        <p:spPr>
          <a:xfrm>
            <a:off x="7809528" y="5040687"/>
            <a:ext cx="0" cy="8087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D06A3BB2-E48B-404E-B737-4A45C60E988D}"/>
              </a:ext>
            </a:extLst>
          </p:cNvPr>
          <p:cNvCxnSpPr>
            <a:cxnSpLocks/>
          </p:cNvCxnSpPr>
          <p:nvPr/>
        </p:nvCxnSpPr>
        <p:spPr>
          <a:xfrm>
            <a:off x="7809528" y="4572000"/>
            <a:ext cx="0" cy="47787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9B4C9801-C174-4849-8F18-0DB48D96CC8E}"/>
              </a:ext>
            </a:extLst>
          </p:cNvPr>
          <p:cNvCxnSpPr>
            <a:cxnSpLocks/>
          </p:cNvCxnSpPr>
          <p:nvPr/>
        </p:nvCxnSpPr>
        <p:spPr>
          <a:xfrm>
            <a:off x="4611974" y="4566496"/>
            <a:ext cx="321362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CasellaDiTesto 320">
            <a:extLst>
              <a:ext uri="{FF2B5EF4-FFF2-40B4-BE49-F238E27FC236}">
                <a16:creationId xmlns:a16="http://schemas.microsoft.com/office/drawing/2014/main" id="{FA6C5124-0556-41EE-A255-C0A0A21FF476}"/>
              </a:ext>
            </a:extLst>
          </p:cNvPr>
          <p:cNvSpPr txBox="1"/>
          <p:nvPr/>
        </p:nvSpPr>
        <p:spPr>
          <a:xfrm>
            <a:off x="5845056" y="537070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(Z’’)</a:t>
            </a:r>
          </a:p>
        </p:txBody>
      </p:sp>
      <p:sp>
        <p:nvSpPr>
          <p:cNvPr id="322" name="Rettangolo 321">
            <a:extLst>
              <a:ext uri="{FF2B5EF4-FFF2-40B4-BE49-F238E27FC236}">
                <a16:creationId xmlns:a16="http://schemas.microsoft.com/office/drawing/2014/main" id="{B9A6CE23-396D-43C7-A1FA-C19CC83E2308}"/>
              </a:ext>
            </a:extLst>
          </p:cNvPr>
          <p:cNvSpPr/>
          <p:nvPr/>
        </p:nvSpPr>
        <p:spPr>
          <a:xfrm>
            <a:off x="4296640" y="552473"/>
            <a:ext cx="5116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(W’’)</a:t>
            </a:r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615A1EB1-E2A9-4AD4-92F5-AA8D058CC1A5}"/>
              </a:ext>
            </a:extLst>
          </p:cNvPr>
          <p:cNvSpPr txBox="1"/>
          <p:nvPr/>
        </p:nvSpPr>
        <p:spPr>
          <a:xfrm>
            <a:off x="5725129" y="4525493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(X’’)</a:t>
            </a:r>
          </a:p>
        </p:txBody>
      </p:sp>
      <p:sp>
        <p:nvSpPr>
          <p:cNvPr id="324" name="Rettangolo 323">
            <a:extLst>
              <a:ext uri="{FF2B5EF4-FFF2-40B4-BE49-F238E27FC236}">
                <a16:creationId xmlns:a16="http://schemas.microsoft.com/office/drawing/2014/main" id="{49F183A0-8E57-4BFF-93BC-078A5E4110A2}"/>
              </a:ext>
            </a:extLst>
          </p:cNvPr>
          <p:cNvSpPr/>
          <p:nvPr/>
        </p:nvSpPr>
        <p:spPr>
          <a:xfrm>
            <a:off x="4362466" y="4513121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(Y’’)</a:t>
            </a:r>
          </a:p>
        </p:txBody>
      </p:sp>
      <p:sp>
        <p:nvSpPr>
          <p:cNvPr id="327" name="Rettangolo 326">
            <a:extLst>
              <a:ext uri="{FF2B5EF4-FFF2-40B4-BE49-F238E27FC236}">
                <a16:creationId xmlns:a16="http://schemas.microsoft.com/office/drawing/2014/main" id="{16286B63-292F-4094-B9D0-5B31CB311EF3}"/>
              </a:ext>
            </a:extLst>
          </p:cNvPr>
          <p:cNvSpPr/>
          <p:nvPr/>
        </p:nvSpPr>
        <p:spPr>
          <a:xfrm>
            <a:off x="7252855" y="6366188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328" name="Rettangolo 327">
            <a:extLst>
              <a:ext uri="{FF2B5EF4-FFF2-40B4-BE49-F238E27FC236}">
                <a16:creationId xmlns:a16="http://schemas.microsoft.com/office/drawing/2014/main" id="{9AF8A673-5ACB-4D27-B5B9-298D42552B71}"/>
              </a:ext>
            </a:extLst>
          </p:cNvPr>
          <p:cNvSpPr/>
          <p:nvPr/>
        </p:nvSpPr>
        <p:spPr>
          <a:xfrm>
            <a:off x="7452014" y="637311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329" name="Rettangolo 328">
            <a:extLst>
              <a:ext uri="{FF2B5EF4-FFF2-40B4-BE49-F238E27FC236}">
                <a16:creationId xmlns:a16="http://schemas.microsoft.com/office/drawing/2014/main" id="{4105DF71-9C52-43A8-AD87-925247FBE856}"/>
              </a:ext>
            </a:extLst>
          </p:cNvPr>
          <p:cNvSpPr/>
          <p:nvPr/>
        </p:nvSpPr>
        <p:spPr>
          <a:xfrm>
            <a:off x="7366088" y="636772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26CA97FF-F13D-4F19-9EE0-CCD60540B31A}"/>
              </a:ext>
            </a:extLst>
          </p:cNvPr>
          <p:cNvCxnSpPr/>
          <p:nvPr/>
        </p:nvCxnSpPr>
        <p:spPr>
          <a:xfrm>
            <a:off x="7341928" y="578578"/>
            <a:ext cx="0" cy="828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2FC7A5C0-346D-4FDC-BEEE-495270F792BD}"/>
              </a:ext>
            </a:extLst>
          </p:cNvPr>
          <p:cNvSpPr txBox="1"/>
          <p:nvPr/>
        </p:nvSpPr>
        <p:spPr>
          <a:xfrm>
            <a:off x="3328892" y="2408349"/>
            <a:ext cx="1656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Rami dell’iperbole</a:t>
            </a:r>
          </a:p>
        </p:txBody>
      </p:sp>
      <p:cxnSp>
        <p:nvCxnSpPr>
          <p:cNvPr id="160" name="Connettore 2 159">
            <a:extLst>
              <a:ext uri="{FF2B5EF4-FFF2-40B4-BE49-F238E27FC236}">
                <a16:creationId xmlns:a16="http://schemas.microsoft.com/office/drawing/2014/main" id="{697A776A-A64A-4797-9E54-E2DE7784434E}"/>
              </a:ext>
            </a:extLst>
          </p:cNvPr>
          <p:cNvCxnSpPr>
            <a:cxnSpLocks/>
            <a:stCxn id="159" idx="0"/>
          </p:cNvCxnSpPr>
          <p:nvPr/>
        </p:nvCxnSpPr>
        <p:spPr>
          <a:xfrm flipV="1">
            <a:off x="4156892" y="942975"/>
            <a:ext cx="657996" cy="146537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2 160">
            <a:extLst>
              <a:ext uri="{FF2B5EF4-FFF2-40B4-BE49-F238E27FC236}">
                <a16:creationId xmlns:a16="http://schemas.microsoft.com/office/drawing/2014/main" id="{1D6FA4B4-FAFD-462C-B0AE-3E9BA79D0D24}"/>
              </a:ext>
            </a:extLst>
          </p:cNvPr>
          <p:cNvCxnSpPr>
            <a:cxnSpLocks/>
            <a:stCxn id="159" idx="2"/>
          </p:cNvCxnSpPr>
          <p:nvPr/>
        </p:nvCxnSpPr>
        <p:spPr>
          <a:xfrm>
            <a:off x="4156892" y="2716126"/>
            <a:ext cx="656863" cy="145106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2 161">
            <a:extLst>
              <a:ext uri="{FF2B5EF4-FFF2-40B4-BE49-F238E27FC236}">
                <a16:creationId xmlns:a16="http://schemas.microsoft.com/office/drawing/2014/main" id="{DFA44933-0EAA-4D38-BE34-8B661B5E0158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6533535" y="1081826"/>
            <a:ext cx="794544" cy="143277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2 162">
            <a:extLst>
              <a:ext uri="{FF2B5EF4-FFF2-40B4-BE49-F238E27FC236}">
                <a16:creationId xmlns:a16="http://schemas.microsoft.com/office/drawing/2014/main" id="{68549BC6-9661-432C-A4FE-00BE07F88C7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533535" y="3037820"/>
            <a:ext cx="794544" cy="96751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86C8939-76BB-453A-8485-D0938C56EA76}"/>
              </a:ext>
            </a:extLst>
          </p:cNvPr>
          <p:cNvSpPr txBox="1"/>
          <p:nvPr/>
        </p:nvSpPr>
        <p:spPr>
          <a:xfrm>
            <a:off x="5714999" y="2514600"/>
            <a:ext cx="1637071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Rami dell’iperbole in scorcio totale</a:t>
            </a:r>
          </a:p>
        </p:txBody>
      </p:sp>
      <p:sp>
        <p:nvSpPr>
          <p:cNvPr id="156" name="Rettangolo 155">
            <a:extLst>
              <a:ext uri="{FF2B5EF4-FFF2-40B4-BE49-F238E27FC236}">
                <a16:creationId xmlns:a16="http://schemas.microsoft.com/office/drawing/2014/main" id="{3392A5C9-B273-4FBA-BA97-2F7F9E9C4540}"/>
              </a:ext>
            </a:extLst>
          </p:cNvPr>
          <p:cNvSpPr/>
          <p:nvPr/>
        </p:nvSpPr>
        <p:spPr>
          <a:xfrm>
            <a:off x="0" y="2548089"/>
            <a:ext cx="3080084" cy="1944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Immaginando di far scorrere la parte sezionata  si avranno i due rami così posizionati evidenziando in modo chiaro i due rami dell’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iperbole di sezione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C421F47D-E9CC-4A96-9A1B-8923573B4600}"/>
              </a:ext>
            </a:extLst>
          </p:cNvPr>
          <p:cNvSpPr txBox="1"/>
          <p:nvPr/>
        </p:nvSpPr>
        <p:spPr>
          <a:xfrm>
            <a:off x="48125" y="5503940"/>
            <a:ext cx="4284000" cy="12960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no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latin typeface="Comic Sans MS" panose="030F0702030302020204" pitchFamily="66" charset="0"/>
              </a:rPr>
              <a:t>Si dimostra, in questo modo, che si ottiene lo stesso risultato utilizzando, indifferentemente, uno dei due metodi esemplificati</a:t>
            </a:r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21949DE9-A44A-4EFE-8690-B8D8395276C8}"/>
              </a:ext>
            </a:extLst>
          </p:cNvPr>
          <p:cNvCxnSpPr/>
          <p:nvPr/>
        </p:nvCxnSpPr>
        <p:spPr>
          <a:xfrm>
            <a:off x="7345807" y="5190763"/>
            <a:ext cx="0" cy="1350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E6296D45-2D36-46C4-829C-2028E3355662}"/>
              </a:ext>
            </a:extLst>
          </p:cNvPr>
          <p:cNvSpPr/>
          <p:nvPr/>
        </p:nvSpPr>
        <p:spPr>
          <a:xfrm>
            <a:off x="6994613" y="5041491"/>
            <a:ext cx="1638000" cy="1638000"/>
          </a:xfrm>
          <a:prstGeom prst="arc">
            <a:avLst>
              <a:gd name="adj1" fmla="val 14099205"/>
              <a:gd name="adj2" fmla="val 7490337"/>
            </a:avLst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6BCE8C07-9B1C-4286-9813-E94A7723F158}"/>
              </a:ext>
            </a:extLst>
          </p:cNvPr>
          <p:cNvCxnSpPr/>
          <p:nvPr/>
        </p:nvCxnSpPr>
        <p:spPr>
          <a:xfrm>
            <a:off x="7343226" y="3692096"/>
            <a:ext cx="0" cy="8712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214C5DAF-90E5-4A8E-84D1-B80AE081C657}"/>
              </a:ext>
            </a:extLst>
          </p:cNvPr>
          <p:cNvSpPr txBox="1"/>
          <p:nvPr/>
        </p:nvSpPr>
        <p:spPr>
          <a:xfrm>
            <a:off x="5125790" y="2382591"/>
            <a:ext cx="396000" cy="432000"/>
          </a:xfrm>
          <a:prstGeom prst="rect">
            <a:avLst/>
          </a:prstGeom>
          <a:noFill/>
        </p:spPr>
        <p:txBody>
          <a:bodyPr vert="vert270" wrap="square" rtlCol="0">
            <a:no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Asse</a:t>
            </a:r>
          </a:p>
        </p:txBody>
      </p:sp>
      <p:grpSp>
        <p:nvGrpSpPr>
          <p:cNvPr id="69" name="Gruppo 68">
            <a:extLst>
              <a:ext uri="{FF2B5EF4-FFF2-40B4-BE49-F238E27FC236}">
                <a16:creationId xmlns:a16="http://schemas.microsoft.com/office/drawing/2014/main" id="{BE043BB8-503A-4591-A5DC-5402105DEF33}"/>
              </a:ext>
            </a:extLst>
          </p:cNvPr>
          <p:cNvGrpSpPr/>
          <p:nvPr/>
        </p:nvGrpSpPr>
        <p:grpSpPr>
          <a:xfrm>
            <a:off x="4603411" y="577132"/>
            <a:ext cx="1342882" cy="3985830"/>
            <a:chOff x="4603411" y="577132"/>
            <a:chExt cx="1342882" cy="3985830"/>
          </a:xfrm>
        </p:grpSpPr>
        <p:grpSp>
          <p:nvGrpSpPr>
            <p:cNvPr id="307" name="Gruppo 306">
              <a:extLst>
                <a:ext uri="{FF2B5EF4-FFF2-40B4-BE49-F238E27FC236}">
                  <a16:creationId xmlns:a16="http://schemas.microsoft.com/office/drawing/2014/main" id="{D48806AB-D5BB-4BB1-B135-6A527E25B48B}"/>
                </a:ext>
              </a:extLst>
            </p:cNvPr>
            <p:cNvGrpSpPr/>
            <p:nvPr/>
          </p:nvGrpSpPr>
          <p:grpSpPr>
            <a:xfrm rot="10800000">
              <a:off x="4603411" y="577132"/>
              <a:ext cx="1331999" cy="756000"/>
              <a:chOff x="2060279" y="1993965"/>
              <a:chExt cx="1249028" cy="762234"/>
            </a:xfrm>
          </p:grpSpPr>
          <p:grpSp>
            <p:nvGrpSpPr>
              <p:cNvPr id="308" name="Gruppo 307">
                <a:extLst>
                  <a:ext uri="{FF2B5EF4-FFF2-40B4-BE49-F238E27FC236}">
                    <a16:creationId xmlns:a16="http://schemas.microsoft.com/office/drawing/2014/main" id="{876FC548-5FDB-4D79-AADC-D826268BC36E}"/>
                  </a:ext>
                </a:extLst>
              </p:cNvPr>
              <p:cNvGrpSpPr/>
              <p:nvPr/>
            </p:nvGrpSpPr>
            <p:grpSpPr>
              <a:xfrm>
                <a:off x="2297511" y="1993965"/>
                <a:ext cx="759545" cy="304800"/>
                <a:chOff x="11826345" y="1566929"/>
                <a:chExt cx="996299" cy="304800"/>
              </a:xfrm>
            </p:grpSpPr>
            <p:cxnSp>
              <p:nvCxnSpPr>
                <p:cNvPr id="316" name="Connettore diritto 315">
                  <a:extLst>
                    <a:ext uri="{FF2B5EF4-FFF2-40B4-BE49-F238E27FC236}">
                      <a16:creationId xmlns:a16="http://schemas.microsoft.com/office/drawing/2014/main" id="{55F45440-860E-44C1-A56F-994D6B1B31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038293" y="1643048"/>
                  <a:ext cx="57564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Connettore diritto 316">
                  <a:extLst>
                    <a:ext uri="{FF2B5EF4-FFF2-40B4-BE49-F238E27FC236}">
                      <a16:creationId xmlns:a16="http://schemas.microsoft.com/office/drawing/2014/main" id="{2A6CD584-F407-4F3A-90FC-AB5ADCEEB2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889105" y="1795448"/>
                  <a:ext cx="86788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Connettore diritto 317">
                  <a:extLst>
                    <a:ext uri="{FF2B5EF4-FFF2-40B4-BE49-F238E27FC236}">
                      <a16:creationId xmlns:a16="http://schemas.microsoft.com/office/drawing/2014/main" id="{529E6F67-295D-4819-BBCB-8256B8618A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37749" y="1566929"/>
                  <a:ext cx="38080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ttore diritto 318">
                  <a:extLst>
                    <a:ext uri="{FF2B5EF4-FFF2-40B4-BE49-F238E27FC236}">
                      <a16:creationId xmlns:a16="http://schemas.microsoft.com/office/drawing/2014/main" id="{CCA0784B-B5BE-4569-9D2C-AED4BD45C7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957286" y="1719329"/>
                  <a:ext cx="73504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ttore diritto 319">
                  <a:extLst>
                    <a:ext uri="{FF2B5EF4-FFF2-40B4-BE49-F238E27FC236}">
                      <a16:creationId xmlns:a16="http://schemas.microsoft.com/office/drawing/2014/main" id="{3E7D53F0-2522-4275-ACD9-55E800DB14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826345" y="1871729"/>
                  <a:ext cx="99629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9" name="Gruppo 308">
                <a:extLst>
                  <a:ext uri="{FF2B5EF4-FFF2-40B4-BE49-F238E27FC236}">
                    <a16:creationId xmlns:a16="http://schemas.microsoft.com/office/drawing/2014/main" id="{92A7ABA4-4EB0-4553-8AA8-A9B77D61A803}"/>
                  </a:ext>
                </a:extLst>
              </p:cNvPr>
              <p:cNvGrpSpPr/>
              <p:nvPr/>
            </p:nvGrpSpPr>
            <p:grpSpPr>
              <a:xfrm>
                <a:off x="2060279" y="2375118"/>
                <a:ext cx="1249028" cy="381081"/>
                <a:chOff x="11008263" y="1490648"/>
                <a:chExt cx="1638341" cy="381081"/>
              </a:xfrm>
            </p:grpSpPr>
            <p:cxnSp>
              <p:nvCxnSpPr>
                <p:cNvPr id="310" name="Connettore diritto 309">
                  <a:extLst>
                    <a:ext uri="{FF2B5EF4-FFF2-40B4-BE49-F238E27FC236}">
                      <a16:creationId xmlns:a16="http://schemas.microsoft.com/office/drawing/2014/main" id="{4289F7BA-3346-40F4-9FA1-F0A8F9BE9A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65179" y="1490648"/>
                  <a:ext cx="110698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Connettore diritto 310">
                  <a:extLst>
                    <a:ext uri="{FF2B5EF4-FFF2-40B4-BE49-F238E27FC236}">
                      <a16:creationId xmlns:a16="http://schemas.microsoft.com/office/drawing/2014/main" id="{E9282926-FAA2-4054-96C2-4DFF1A9CDA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38813" y="1643048"/>
                  <a:ext cx="135052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Connettore diritto 311">
                  <a:extLst>
                    <a:ext uri="{FF2B5EF4-FFF2-40B4-BE49-F238E27FC236}">
                      <a16:creationId xmlns:a16="http://schemas.microsoft.com/office/drawing/2014/main" id="{639939C2-880C-4FD3-AE66-1D3C095261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045474" y="1795448"/>
                  <a:ext cx="154978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Connettore diritto 312">
                  <a:extLst>
                    <a:ext uri="{FF2B5EF4-FFF2-40B4-BE49-F238E27FC236}">
                      <a16:creationId xmlns:a16="http://schemas.microsoft.com/office/drawing/2014/main" id="{5B139804-C7EC-495C-BD1D-D7FD2B72C8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07624" y="1566929"/>
                  <a:ext cx="121325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Connettore diritto 313">
                  <a:extLst>
                    <a:ext uri="{FF2B5EF4-FFF2-40B4-BE49-F238E27FC236}">
                      <a16:creationId xmlns:a16="http://schemas.microsoft.com/office/drawing/2014/main" id="{CB247058-06CB-4486-BB54-67FFE68883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095709" y="1719329"/>
                  <a:ext cx="144794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Connettore diritto 314">
                  <a:extLst>
                    <a:ext uri="{FF2B5EF4-FFF2-40B4-BE49-F238E27FC236}">
                      <a16:creationId xmlns:a16="http://schemas.microsoft.com/office/drawing/2014/main" id="{77BC9DFC-AAF6-4491-A6E0-4A4186B65D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008263" y="1871729"/>
                  <a:ext cx="16383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2" name="Gruppo 291">
              <a:extLst>
                <a:ext uri="{FF2B5EF4-FFF2-40B4-BE49-F238E27FC236}">
                  <a16:creationId xmlns:a16="http://schemas.microsoft.com/office/drawing/2014/main" id="{DDD103B4-F87E-449B-A762-C70685F0C0F8}"/>
                </a:ext>
              </a:extLst>
            </p:cNvPr>
            <p:cNvGrpSpPr/>
            <p:nvPr/>
          </p:nvGrpSpPr>
          <p:grpSpPr>
            <a:xfrm>
              <a:off x="4614293" y="3729887"/>
              <a:ext cx="1332000" cy="833075"/>
              <a:chOff x="1170474" y="1917684"/>
              <a:chExt cx="2022126" cy="833075"/>
            </a:xfrm>
          </p:grpSpPr>
          <p:grpSp>
            <p:nvGrpSpPr>
              <p:cNvPr id="293" name="Gruppo 292">
                <a:extLst>
                  <a:ext uri="{FF2B5EF4-FFF2-40B4-BE49-F238E27FC236}">
                    <a16:creationId xmlns:a16="http://schemas.microsoft.com/office/drawing/2014/main" id="{AD492D9E-D09F-4138-8079-376AAB57E3C5}"/>
                  </a:ext>
                </a:extLst>
              </p:cNvPr>
              <p:cNvGrpSpPr/>
              <p:nvPr/>
            </p:nvGrpSpPr>
            <p:grpSpPr>
              <a:xfrm>
                <a:off x="1543337" y="1917684"/>
                <a:ext cx="1246887" cy="381081"/>
                <a:chOff x="10836975" y="1490648"/>
                <a:chExt cx="1635533" cy="381081"/>
              </a:xfrm>
            </p:grpSpPr>
            <p:cxnSp>
              <p:nvCxnSpPr>
                <p:cNvPr id="301" name="Connettore diritto 300">
                  <a:extLst>
                    <a:ext uri="{FF2B5EF4-FFF2-40B4-BE49-F238E27FC236}">
                      <a16:creationId xmlns:a16="http://schemas.microsoft.com/office/drawing/2014/main" id="{DDFC4BCF-EC4B-49B7-9E4A-C50D74A8F8E1}"/>
                    </a:ext>
                  </a:extLst>
                </p:cNvPr>
                <p:cNvCxnSpPr/>
                <p:nvPr/>
              </p:nvCxnSpPr>
              <p:spPr>
                <a:xfrm>
                  <a:off x="11512553" y="1490648"/>
                  <a:ext cx="32711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80515149-BAC1-4904-911D-9D3C0813EF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35169" y="1643048"/>
                  <a:ext cx="103820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24665BDA-B40C-47F9-87FC-5CCD5197A24F}"/>
                    </a:ext>
                  </a:extLst>
                </p:cNvPr>
                <p:cNvCxnSpPr/>
                <p:nvPr/>
              </p:nvCxnSpPr>
              <p:spPr>
                <a:xfrm>
                  <a:off x="10927117" y="1795448"/>
                  <a:ext cx="146486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10DADBAC-EAB8-466D-B43E-F14E70056A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291417" y="1566929"/>
                  <a:ext cx="76088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Connettore diritto 304">
                  <a:extLst>
                    <a:ext uri="{FF2B5EF4-FFF2-40B4-BE49-F238E27FC236}">
                      <a16:creationId xmlns:a16="http://schemas.microsoft.com/office/drawing/2014/main" id="{63FAC645-2205-41F7-BE8B-17EBC3530C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33490" y="1719329"/>
                  <a:ext cx="125864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Connettore diritto 305">
                  <a:extLst>
                    <a:ext uri="{FF2B5EF4-FFF2-40B4-BE49-F238E27FC236}">
                      <a16:creationId xmlns:a16="http://schemas.microsoft.com/office/drawing/2014/main" id="{85E51CA7-8B51-46CF-9BE9-83D38C301F09}"/>
                    </a:ext>
                  </a:extLst>
                </p:cNvPr>
                <p:cNvCxnSpPr/>
                <p:nvPr/>
              </p:nvCxnSpPr>
              <p:spPr>
                <a:xfrm>
                  <a:off x="10836975" y="1871729"/>
                  <a:ext cx="163553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4" name="Gruppo 293">
                <a:extLst>
                  <a:ext uri="{FF2B5EF4-FFF2-40B4-BE49-F238E27FC236}">
                    <a16:creationId xmlns:a16="http://schemas.microsoft.com/office/drawing/2014/main" id="{87D22863-BF9B-4E58-BF8D-C4F651ACF4EA}"/>
                  </a:ext>
                </a:extLst>
              </p:cNvPr>
              <p:cNvGrpSpPr/>
              <p:nvPr/>
            </p:nvGrpSpPr>
            <p:grpSpPr>
              <a:xfrm>
                <a:off x="1170474" y="2375118"/>
                <a:ext cx="2022126" cy="375641"/>
                <a:chOff x="9841113" y="1490648"/>
                <a:chExt cx="2652407" cy="375641"/>
              </a:xfrm>
            </p:grpSpPr>
            <p:cxnSp>
              <p:nvCxnSpPr>
                <p:cNvPr id="295" name="Connettore diritto 294">
                  <a:extLst>
                    <a:ext uri="{FF2B5EF4-FFF2-40B4-BE49-F238E27FC236}">
                      <a16:creationId xmlns:a16="http://schemas.microsoft.com/office/drawing/2014/main" id="{FF135E37-845A-41A9-A047-4AC6B3A01959}"/>
                    </a:ext>
                  </a:extLst>
                </p:cNvPr>
                <p:cNvCxnSpPr/>
                <p:nvPr/>
              </p:nvCxnSpPr>
              <p:spPr>
                <a:xfrm>
                  <a:off x="10241568" y="1490648"/>
                  <a:ext cx="18346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Connettore diritto 295">
                  <a:extLst>
                    <a:ext uri="{FF2B5EF4-FFF2-40B4-BE49-F238E27FC236}">
                      <a16:creationId xmlns:a16="http://schemas.microsoft.com/office/drawing/2014/main" id="{14B3866D-7805-4609-936C-DD39A6D755B6}"/>
                    </a:ext>
                  </a:extLst>
                </p:cNvPr>
                <p:cNvCxnSpPr/>
                <p:nvPr/>
              </p:nvCxnSpPr>
              <p:spPr>
                <a:xfrm>
                  <a:off x="10057486" y="1643048"/>
                  <a:ext cx="22044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Connettore diritto 296">
                  <a:extLst>
                    <a:ext uri="{FF2B5EF4-FFF2-40B4-BE49-F238E27FC236}">
                      <a16:creationId xmlns:a16="http://schemas.microsoft.com/office/drawing/2014/main" id="{8E27722A-2065-4B81-A24F-C234EBFF6111}"/>
                    </a:ext>
                  </a:extLst>
                </p:cNvPr>
                <p:cNvCxnSpPr/>
                <p:nvPr/>
              </p:nvCxnSpPr>
              <p:spPr>
                <a:xfrm>
                  <a:off x="9909117" y="1795448"/>
                  <a:ext cx="250307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1ED7963C-1CE2-4D9C-9AC6-9233E7A19FC7}"/>
                    </a:ext>
                  </a:extLst>
                </p:cNvPr>
                <p:cNvCxnSpPr/>
                <p:nvPr/>
              </p:nvCxnSpPr>
              <p:spPr>
                <a:xfrm>
                  <a:off x="10151409" y="1566929"/>
                  <a:ext cx="201241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C1B6EBE2-86C2-4C73-95EB-D875E58B34B6}"/>
                    </a:ext>
                  </a:extLst>
                </p:cNvPr>
                <p:cNvCxnSpPr/>
                <p:nvPr/>
              </p:nvCxnSpPr>
              <p:spPr>
                <a:xfrm>
                  <a:off x="9974828" y="1719329"/>
                  <a:ext cx="236796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EFF7D525-4DCA-4EE8-8F70-EA92AA4A83F1}"/>
                    </a:ext>
                  </a:extLst>
                </p:cNvPr>
                <p:cNvCxnSpPr/>
                <p:nvPr/>
              </p:nvCxnSpPr>
              <p:spPr>
                <a:xfrm>
                  <a:off x="9841113" y="1866289"/>
                  <a:ext cx="265240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7" name="Gruppo 66">
            <a:extLst>
              <a:ext uri="{FF2B5EF4-FFF2-40B4-BE49-F238E27FC236}">
                <a16:creationId xmlns:a16="http://schemas.microsoft.com/office/drawing/2014/main" id="{40746A4A-4D3B-464E-B937-A2A86991E6AA}"/>
              </a:ext>
            </a:extLst>
          </p:cNvPr>
          <p:cNvGrpSpPr/>
          <p:nvPr/>
        </p:nvGrpSpPr>
        <p:grpSpPr>
          <a:xfrm>
            <a:off x="4604455" y="574418"/>
            <a:ext cx="4027851" cy="6106956"/>
            <a:chOff x="4604455" y="574418"/>
            <a:chExt cx="4027851" cy="6106956"/>
          </a:xfrm>
        </p:grpSpPr>
        <p:cxnSp>
          <p:nvCxnSpPr>
            <p:cNvPr id="158" name="Connettore diritto 157">
              <a:extLst>
                <a:ext uri="{FF2B5EF4-FFF2-40B4-BE49-F238E27FC236}">
                  <a16:creationId xmlns:a16="http://schemas.microsoft.com/office/drawing/2014/main" id="{A458FE6A-772B-49CE-AF99-555EB8FDB2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76951" y="576433"/>
              <a:ext cx="0" cy="3988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Gruppo 64">
              <a:extLst>
                <a:ext uri="{FF2B5EF4-FFF2-40B4-BE49-F238E27FC236}">
                  <a16:creationId xmlns:a16="http://schemas.microsoft.com/office/drawing/2014/main" id="{B3BC78D7-3A47-41E2-B02F-41E57ACB8015}"/>
                </a:ext>
              </a:extLst>
            </p:cNvPr>
            <p:cNvGrpSpPr/>
            <p:nvPr/>
          </p:nvGrpSpPr>
          <p:grpSpPr>
            <a:xfrm>
              <a:off x="4604455" y="574418"/>
              <a:ext cx="4027851" cy="6106956"/>
              <a:chOff x="4604455" y="574418"/>
              <a:chExt cx="4027851" cy="6106956"/>
            </a:xfrm>
          </p:grpSpPr>
          <p:grpSp>
            <p:nvGrpSpPr>
              <p:cNvPr id="61" name="Gruppo 60">
                <a:extLst>
                  <a:ext uri="{FF2B5EF4-FFF2-40B4-BE49-F238E27FC236}">
                    <a16:creationId xmlns:a16="http://schemas.microsoft.com/office/drawing/2014/main" id="{AC01BA23-9E81-45A6-A575-8C3405C16A21}"/>
                  </a:ext>
                </a:extLst>
              </p:cNvPr>
              <p:cNvGrpSpPr/>
              <p:nvPr/>
            </p:nvGrpSpPr>
            <p:grpSpPr>
              <a:xfrm>
                <a:off x="4607316" y="574418"/>
                <a:ext cx="1341047" cy="826294"/>
                <a:chOff x="4607316" y="574418"/>
                <a:chExt cx="1341047" cy="826294"/>
              </a:xfrm>
            </p:grpSpPr>
            <p:cxnSp>
              <p:nvCxnSpPr>
                <p:cNvPr id="94" name="Connettore diritto 93">
                  <a:extLst>
                    <a:ext uri="{FF2B5EF4-FFF2-40B4-BE49-F238E27FC236}">
                      <a16:creationId xmlns:a16="http://schemas.microsoft.com/office/drawing/2014/main" id="{FE360F58-1E7B-4108-9F35-E52AB50B04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07719" y="579054"/>
                  <a:ext cx="1340644" cy="0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9" name="Figura a mano libera: forma 128">
                  <a:extLst>
                    <a:ext uri="{FF2B5EF4-FFF2-40B4-BE49-F238E27FC236}">
                      <a16:creationId xmlns:a16="http://schemas.microsoft.com/office/drawing/2014/main" id="{0960AA0C-B522-49D6-BA90-2B93F3E3F668}"/>
                    </a:ext>
                  </a:extLst>
                </p:cNvPr>
                <p:cNvSpPr/>
                <p:nvPr/>
              </p:nvSpPr>
              <p:spPr>
                <a:xfrm>
                  <a:off x="4607316" y="574418"/>
                  <a:ext cx="1340643" cy="826294"/>
                </a:xfrm>
                <a:custGeom>
                  <a:avLst/>
                  <a:gdLst>
                    <a:gd name="connsiteX0" fmla="*/ 0 w 1340643"/>
                    <a:gd name="connsiteY0" fmla="*/ 0 h 826294"/>
                    <a:gd name="connsiteX1" fmla="*/ 209550 w 1340643"/>
                    <a:gd name="connsiteY1" fmla="*/ 359569 h 826294"/>
                    <a:gd name="connsiteX2" fmla="*/ 407193 w 1340643"/>
                    <a:gd name="connsiteY2" fmla="*/ 647700 h 826294"/>
                    <a:gd name="connsiteX3" fmla="*/ 552450 w 1340643"/>
                    <a:gd name="connsiteY3" fmla="*/ 783432 h 826294"/>
                    <a:gd name="connsiteX4" fmla="*/ 671512 w 1340643"/>
                    <a:gd name="connsiteY4" fmla="*/ 826294 h 826294"/>
                    <a:gd name="connsiteX5" fmla="*/ 795337 w 1340643"/>
                    <a:gd name="connsiteY5" fmla="*/ 783432 h 826294"/>
                    <a:gd name="connsiteX6" fmla="*/ 940593 w 1340643"/>
                    <a:gd name="connsiteY6" fmla="*/ 645319 h 826294"/>
                    <a:gd name="connsiteX7" fmla="*/ 1135856 w 1340643"/>
                    <a:gd name="connsiteY7" fmla="*/ 357188 h 826294"/>
                    <a:gd name="connsiteX8" fmla="*/ 1340643 w 1340643"/>
                    <a:gd name="connsiteY8" fmla="*/ 0 h 8262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340643" h="826294">
                      <a:moveTo>
                        <a:pt x="0" y="0"/>
                      </a:moveTo>
                      <a:cubicBezTo>
                        <a:pt x="70842" y="125809"/>
                        <a:pt x="141685" y="251619"/>
                        <a:pt x="209550" y="359569"/>
                      </a:cubicBezTo>
                      <a:cubicBezTo>
                        <a:pt x="277415" y="467519"/>
                        <a:pt x="350043" y="577056"/>
                        <a:pt x="407193" y="647700"/>
                      </a:cubicBezTo>
                      <a:cubicBezTo>
                        <a:pt x="464343" y="718344"/>
                        <a:pt x="508397" y="753666"/>
                        <a:pt x="552450" y="783432"/>
                      </a:cubicBezTo>
                      <a:cubicBezTo>
                        <a:pt x="596503" y="813198"/>
                        <a:pt x="631031" y="826294"/>
                        <a:pt x="671512" y="826294"/>
                      </a:cubicBezTo>
                      <a:cubicBezTo>
                        <a:pt x="711993" y="826294"/>
                        <a:pt x="750490" y="813594"/>
                        <a:pt x="795337" y="783432"/>
                      </a:cubicBezTo>
                      <a:cubicBezTo>
                        <a:pt x="840184" y="753270"/>
                        <a:pt x="883840" y="716360"/>
                        <a:pt x="940593" y="645319"/>
                      </a:cubicBezTo>
                      <a:cubicBezTo>
                        <a:pt x="997346" y="574278"/>
                        <a:pt x="1069181" y="464741"/>
                        <a:pt x="1135856" y="357188"/>
                      </a:cubicBezTo>
                      <a:cubicBezTo>
                        <a:pt x="1202531" y="249635"/>
                        <a:pt x="1271587" y="124817"/>
                        <a:pt x="1340643" y="0"/>
                      </a:cubicBez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8" name="Gruppo 57">
                <a:extLst>
                  <a:ext uri="{FF2B5EF4-FFF2-40B4-BE49-F238E27FC236}">
                    <a16:creationId xmlns:a16="http://schemas.microsoft.com/office/drawing/2014/main" id="{18EA3BF0-DFA2-44A1-8A3D-BA02EA981ED5}"/>
                  </a:ext>
                </a:extLst>
              </p:cNvPr>
              <p:cNvGrpSpPr/>
              <p:nvPr/>
            </p:nvGrpSpPr>
            <p:grpSpPr>
              <a:xfrm>
                <a:off x="4604455" y="3712041"/>
                <a:ext cx="1350000" cy="855153"/>
                <a:chOff x="4604455" y="3702450"/>
                <a:chExt cx="1350000" cy="855153"/>
              </a:xfrm>
            </p:grpSpPr>
            <p:cxnSp>
              <p:nvCxnSpPr>
                <p:cNvPr id="3143" name="Connettore diritto 3142">
                  <a:extLst>
                    <a:ext uri="{FF2B5EF4-FFF2-40B4-BE49-F238E27FC236}">
                      <a16:creationId xmlns:a16="http://schemas.microsoft.com/office/drawing/2014/main" id="{BFD60F7D-2717-486F-AD77-58C47BF5F7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04455" y="4557603"/>
                  <a:ext cx="1350000" cy="0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9" name="Figura a mano libera: forma 278">
                  <a:extLst>
                    <a:ext uri="{FF2B5EF4-FFF2-40B4-BE49-F238E27FC236}">
                      <a16:creationId xmlns:a16="http://schemas.microsoft.com/office/drawing/2014/main" id="{9C1234FD-0A53-4113-8B42-D6BC1F96C2CB}"/>
                    </a:ext>
                  </a:extLst>
                </p:cNvPr>
                <p:cNvSpPr/>
                <p:nvPr/>
              </p:nvSpPr>
              <p:spPr>
                <a:xfrm rot="10800000">
                  <a:off x="4607168" y="3702450"/>
                  <a:ext cx="1342824" cy="854380"/>
                </a:xfrm>
                <a:custGeom>
                  <a:avLst/>
                  <a:gdLst>
                    <a:gd name="connsiteX0" fmla="*/ 0 w 1340643"/>
                    <a:gd name="connsiteY0" fmla="*/ 0 h 826294"/>
                    <a:gd name="connsiteX1" fmla="*/ 209550 w 1340643"/>
                    <a:gd name="connsiteY1" fmla="*/ 359569 h 826294"/>
                    <a:gd name="connsiteX2" fmla="*/ 407193 w 1340643"/>
                    <a:gd name="connsiteY2" fmla="*/ 647700 h 826294"/>
                    <a:gd name="connsiteX3" fmla="*/ 552450 w 1340643"/>
                    <a:gd name="connsiteY3" fmla="*/ 783432 h 826294"/>
                    <a:gd name="connsiteX4" fmla="*/ 671512 w 1340643"/>
                    <a:gd name="connsiteY4" fmla="*/ 826294 h 826294"/>
                    <a:gd name="connsiteX5" fmla="*/ 795337 w 1340643"/>
                    <a:gd name="connsiteY5" fmla="*/ 783432 h 826294"/>
                    <a:gd name="connsiteX6" fmla="*/ 940593 w 1340643"/>
                    <a:gd name="connsiteY6" fmla="*/ 645319 h 826294"/>
                    <a:gd name="connsiteX7" fmla="*/ 1135856 w 1340643"/>
                    <a:gd name="connsiteY7" fmla="*/ 357188 h 826294"/>
                    <a:gd name="connsiteX8" fmla="*/ 1340643 w 1340643"/>
                    <a:gd name="connsiteY8" fmla="*/ 0 h 8262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340643" h="826294">
                      <a:moveTo>
                        <a:pt x="0" y="0"/>
                      </a:moveTo>
                      <a:cubicBezTo>
                        <a:pt x="70842" y="125809"/>
                        <a:pt x="141685" y="251619"/>
                        <a:pt x="209550" y="359569"/>
                      </a:cubicBezTo>
                      <a:cubicBezTo>
                        <a:pt x="277415" y="467519"/>
                        <a:pt x="350043" y="577056"/>
                        <a:pt x="407193" y="647700"/>
                      </a:cubicBezTo>
                      <a:cubicBezTo>
                        <a:pt x="464343" y="718344"/>
                        <a:pt x="508397" y="753666"/>
                        <a:pt x="552450" y="783432"/>
                      </a:cubicBezTo>
                      <a:cubicBezTo>
                        <a:pt x="596503" y="813198"/>
                        <a:pt x="631031" y="826294"/>
                        <a:pt x="671512" y="826294"/>
                      </a:cubicBezTo>
                      <a:cubicBezTo>
                        <a:pt x="711993" y="826294"/>
                        <a:pt x="750490" y="813594"/>
                        <a:pt x="795337" y="783432"/>
                      </a:cubicBezTo>
                      <a:cubicBezTo>
                        <a:pt x="840184" y="753270"/>
                        <a:pt x="883840" y="716360"/>
                        <a:pt x="940593" y="645319"/>
                      </a:cubicBezTo>
                      <a:cubicBezTo>
                        <a:pt x="997346" y="574278"/>
                        <a:pt x="1069181" y="464741"/>
                        <a:pt x="1135856" y="357188"/>
                      </a:cubicBezTo>
                      <a:cubicBezTo>
                        <a:pt x="1202531" y="249635"/>
                        <a:pt x="1271587" y="124817"/>
                        <a:pt x="1340643" y="0"/>
                      </a:cubicBezTo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8" name="Gruppo 47">
                <a:extLst>
                  <a:ext uri="{FF2B5EF4-FFF2-40B4-BE49-F238E27FC236}">
                    <a16:creationId xmlns:a16="http://schemas.microsoft.com/office/drawing/2014/main" id="{8B6F2A85-4B4E-4B22-B924-147AC6C5E135}"/>
                  </a:ext>
                </a:extLst>
              </p:cNvPr>
              <p:cNvGrpSpPr/>
              <p:nvPr/>
            </p:nvGrpSpPr>
            <p:grpSpPr>
              <a:xfrm>
                <a:off x="6985559" y="579508"/>
                <a:ext cx="1646747" cy="6101866"/>
                <a:chOff x="6985559" y="579508"/>
                <a:chExt cx="1646747" cy="6101866"/>
              </a:xfrm>
            </p:grpSpPr>
            <p:grpSp>
              <p:nvGrpSpPr>
                <p:cNvPr id="38" name="Gruppo 37">
                  <a:extLst>
                    <a:ext uri="{FF2B5EF4-FFF2-40B4-BE49-F238E27FC236}">
                      <a16:creationId xmlns:a16="http://schemas.microsoft.com/office/drawing/2014/main" id="{0A7D9745-D022-4226-95CE-72335C84E655}"/>
                    </a:ext>
                  </a:extLst>
                </p:cNvPr>
                <p:cNvGrpSpPr/>
                <p:nvPr/>
              </p:nvGrpSpPr>
              <p:grpSpPr>
                <a:xfrm>
                  <a:off x="6985559" y="3689620"/>
                  <a:ext cx="1646747" cy="2991754"/>
                  <a:chOff x="6985559" y="3689620"/>
                  <a:chExt cx="1646747" cy="2991754"/>
                </a:xfrm>
              </p:grpSpPr>
              <p:grpSp>
                <p:nvGrpSpPr>
                  <p:cNvPr id="3" name="Gruppo 2">
                    <a:extLst>
                      <a:ext uri="{FF2B5EF4-FFF2-40B4-BE49-F238E27FC236}">
                        <a16:creationId xmlns:a16="http://schemas.microsoft.com/office/drawing/2014/main" id="{450CCD3D-502F-4085-AF21-89960FC4ABEC}"/>
                      </a:ext>
                    </a:extLst>
                  </p:cNvPr>
                  <p:cNvGrpSpPr/>
                  <p:nvPr/>
                </p:nvGrpSpPr>
                <p:grpSpPr>
                  <a:xfrm>
                    <a:off x="6994306" y="5043374"/>
                    <a:ext cx="1638000" cy="1638000"/>
                    <a:chOff x="6994306" y="5043374"/>
                    <a:chExt cx="1638000" cy="1638000"/>
                  </a:xfrm>
                </p:grpSpPr>
                <p:cxnSp>
                  <p:nvCxnSpPr>
                    <p:cNvPr id="35" name="Connettore diritto 34">
                      <a:extLst>
                        <a:ext uri="{FF2B5EF4-FFF2-40B4-BE49-F238E27FC236}">
                          <a16:creationId xmlns:a16="http://schemas.microsoft.com/office/drawing/2014/main" id="{B8D1D9CD-0C46-4780-AB28-57CD36C8A9B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346107" y="5187727"/>
                      <a:ext cx="0" cy="1350000"/>
                    </a:xfrm>
                    <a:prstGeom prst="line">
                      <a:avLst/>
                    </a:prstGeom>
                    <a:ln w="63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" name="Arco 1">
                      <a:extLst>
                        <a:ext uri="{FF2B5EF4-FFF2-40B4-BE49-F238E27FC236}">
                          <a16:creationId xmlns:a16="http://schemas.microsoft.com/office/drawing/2014/main" id="{638FBD04-5C81-4106-9622-3AC066590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94306" y="5043374"/>
                      <a:ext cx="1638000" cy="1638000"/>
                    </a:xfrm>
                    <a:prstGeom prst="arc">
                      <a:avLst>
                        <a:gd name="adj1" fmla="val 7498418"/>
                        <a:gd name="adj2" fmla="val 14114099"/>
                      </a:avLst>
                    </a:prstGeom>
                    <a:ln w="63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</p:grpSp>
              <p:grpSp>
                <p:nvGrpSpPr>
                  <p:cNvPr id="34" name="Gruppo 33">
                    <a:extLst>
                      <a:ext uri="{FF2B5EF4-FFF2-40B4-BE49-F238E27FC236}">
                        <a16:creationId xmlns:a16="http://schemas.microsoft.com/office/drawing/2014/main" id="{2D031BBD-EAC8-4BB4-B760-BBB8F0C67F4D}"/>
                      </a:ext>
                    </a:extLst>
                  </p:cNvPr>
                  <p:cNvGrpSpPr/>
                  <p:nvPr/>
                </p:nvGrpSpPr>
                <p:grpSpPr>
                  <a:xfrm>
                    <a:off x="6985559" y="3689620"/>
                    <a:ext cx="357210" cy="2164392"/>
                    <a:chOff x="6985559" y="3689620"/>
                    <a:chExt cx="357210" cy="2164392"/>
                  </a:xfrm>
                </p:grpSpPr>
                <p:cxnSp>
                  <p:nvCxnSpPr>
                    <p:cNvPr id="17" name="Connettore 1 16">
                      <a:extLst>
                        <a:ext uri="{FF2B5EF4-FFF2-40B4-BE49-F238E27FC236}">
                          <a16:creationId xmlns:a16="http://schemas.microsoft.com/office/drawing/2014/main" id="{0F3462DA-00C6-46B4-9E19-5938E15FCEF0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6986800" y="4563587"/>
                      <a:ext cx="0" cy="1290425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" name="Gruppo 29">
                      <a:extLst>
                        <a:ext uri="{FF2B5EF4-FFF2-40B4-BE49-F238E27FC236}">
                          <a16:creationId xmlns:a16="http://schemas.microsoft.com/office/drawing/2014/main" id="{4FC781EB-FAB9-429F-A781-4BD77CED913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85559" y="3689620"/>
                      <a:ext cx="357210" cy="876953"/>
                      <a:chOff x="6985559" y="3689620"/>
                      <a:chExt cx="357210" cy="876953"/>
                    </a:xfrm>
                  </p:grpSpPr>
                  <p:cxnSp>
                    <p:nvCxnSpPr>
                      <p:cNvPr id="31" name="Connettore diritto 30">
                        <a:extLst>
                          <a:ext uri="{FF2B5EF4-FFF2-40B4-BE49-F238E27FC236}">
                            <a16:creationId xmlns:a16="http://schemas.microsoft.com/office/drawing/2014/main" id="{AA346AD7-E047-4A41-A505-2E650EB7A1E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7342769" y="3694360"/>
                        <a:ext cx="0" cy="871200"/>
                      </a:xfrm>
                      <a:prstGeom prst="line">
                        <a:avLst/>
                      </a:prstGeom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5" name="Connettore 1 23">
                        <a:extLst>
                          <a:ext uri="{FF2B5EF4-FFF2-40B4-BE49-F238E27FC236}">
                            <a16:creationId xmlns:a16="http://schemas.microsoft.com/office/drawing/2014/main" id="{72716BE7-9DF2-4945-99A8-C7A54DD4F22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6985559" y="3689620"/>
                        <a:ext cx="356775" cy="876953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Connettore diritto 25">
                        <a:extLst>
                          <a:ext uri="{FF2B5EF4-FFF2-40B4-BE49-F238E27FC236}">
                            <a16:creationId xmlns:a16="http://schemas.microsoft.com/office/drawing/2014/main" id="{CC75835C-5C8B-4BF4-8C7C-A6649B23AF98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6986882" y="4566572"/>
                        <a:ext cx="349200" cy="0"/>
                      </a:xfrm>
                      <a:prstGeom prst="line">
                        <a:avLst/>
                      </a:prstGeom>
                      <a:ln w="635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47" name="Gruppo 46">
                  <a:extLst>
                    <a:ext uri="{FF2B5EF4-FFF2-40B4-BE49-F238E27FC236}">
                      <a16:creationId xmlns:a16="http://schemas.microsoft.com/office/drawing/2014/main" id="{EF3F4704-4235-467A-8470-56A169C0E485}"/>
                    </a:ext>
                  </a:extLst>
                </p:cNvPr>
                <p:cNvGrpSpPr/>
                <p:nvPr/>
              </p:nvGrpSpPr>
              <p:grpSpPr>
                <a:xfrm>
                  <a:off x="7000693" y="579508"/>
                  <a:ext cx="342000" cy="828041"/>
                  <a:chOff x="7000693" y="579508"/>
                  <a:chExt cx="342000" cy="828041"/>
                </a:xfrm>
              </p:grpSpPr>
              <p:cxnSp>
                <p:nvCxnSpPr>
                  <p:cNvPr id="176" name="Connettore 1 26">
                    <a:extLst>
                      <a:ext uri="{FF2B5EF4-FFF2-40B4-BE49-F238E27FC236}">
                        <a16:creationId xmlns:a16="http://schemas.microsoft.com/office/drawing/2014/main" id="{C7A8CD48-A62E-4430-BB08-2D37583D33D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05615" y="579508"/>
                    <a:ext cx="334056" cy="824126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Connettore diritto 179">
                    <a:extLst>
                      <a:ext uri="{FF2B5EF4-FFF2-40B4-BE49-F238E27FC236}">
                        <a16:creationId xmlns:a16="http://schemas.microsoft.com/office/drawing/2014/main" id="{991908FD-0C0D-4517-B5C5-C138E24D447A}"/>
                      </a:ext>
                    </a:extLst>
                  </p:cNvPr>
                  <p:cNvCxnSpPr/>
                  <p:nvPr/>
                </p:nvCxnSpPr>
                <p:spPr>
                  <a:xfrm>
                    <a:off x="7339987" y="579549"/>
                    <a:ext cx="0" cy="828000"/>
                  </a:xfrm>
                  <a:prstGeom prst="line">
                    <a:avLst/>
                  </a:prstGeom>
                  <a:ln w="63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Connettore diritto 183">
                    <a:extLst>
                      <a:ext uri="{FF2B5EF4-FFF2-40B4-BE49-F238E27FC236}">
                        <a16:creationId xmlns:a16="http://schemas.microsoft.com/office/drawing/2014/main" id="{C116A404-8221-4EF9-94CB-9A30512CD52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00693" y="580836"/>
                    <a:ext cx="342000" cy="0"/>
                  </a:xfrm>
                  <a:prstGeom prst="line">
                    <a:avLst/>
                  </a:prstGeom>
                  <a:ln w="63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1B7B4996-52FF-4C82-9ACA-56EE026E79C8}"/>
              </a:ext>
            </a:extLst>
          </p:cNvPr>
          <p:cNvSpPr txBox="1"/>
          <p:nvPr/>
        </p:nvSpPr>
        <p:spPr>
          <a:xfrm>
            <a:off x="0" y="513347"/>
            <a:ext cx="31442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Definita l’immagine della sezione sia in scorcio totale che nella forma ribaltata, eliminando tutte le didascalie resta il solo disegno dell’operazione di sezione.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085210D-81FE-4EE2-9B4C-DEC38A0E6255}"/>
              </a:ext>
            </a:extLst>
          </p:cNvPr>
          <p:cNvSpPr txBox="1"/>
          <p:nvPr/>
        </p:nvSpPr>
        <p:spPr>
          <a:xfrm>
            <a:off x="0" y="4597757"/>
            <a:ext cx="3245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Segue la parte di superficie piana racchiusa dalle curve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1656B152-64D5-442F-934B-5B04AC59DD1D}"/>
              </a:ext>
            </a:extLst>
          </p:cNvPr>
          <p:cNvSpPr txBox="1"/>
          <p:nvPr/>
        </p:nvSpPr>
        <p:spPr>
          <a:xfrm>
            <a:off x="8449733" y="2421228"/>
            <a:ext cx="648000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no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Falde</a:t>
            </a:r>
          </a:p>
        </p:txBody>
      </p:sp>
      <p:cxnSp>
        <p:nvCxnSpPr>
          <p:cNvPr id="202" name="Connettore 2 201">
            <a:extLst>
              <a:ext uri="{FF2B5EF4-FFF2-40B4-BE49-F238E27FC236}">
                <a16:creationId xmlns:a16="http://schemas.microsoft.com/office/drawing/2014/main" id="{0AB78C91-99A7-4477-81FC-00F1B0533FFA}"/>
              </a:ext>
            </a:extLst>
          </p:cNvPr>
          <p:cNvCxnSpPr>
            <a:cxnSpLocks/>
            <a:stCxn id="201" idx="0"/>
          </p:cNvCxnSpPr>
          <p:nvPr/>
        </p:nvCxnSpPr>
        <p:spPr>
          <a:xfrm flipH="1" flipV="1">
            <a:off x="8268239" y="1493950"/>
            <a:ext cx="505494" cy="927278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2 202">
            <a:extLst>
              <a:ext uri="{FF2B5EF4-FFF2-40B4-BE49-F238E27FC236}">
                <a16:creationId xmlns:a16="http://schemas.microsoft.com/office/drawing/2014/main" id="{F834FE0A-B81C-4890-A386-D091BC441883}"/>
              </a:ext>
            </a:extLst>
          </p:cNvPr>
          <p:cNvCxnSpPr>
            <a:cxnSpLocks/>
            <a:stCxn id="201" idx="2"/>
          </p:cNvCxnSpPr>
          <p:nvPr/>
        </p:nvCxnSpPr>
        <p:spPr>
          <a:xfrm flipH="1">
            <a:off x="8165209" y="2759782"/>
            <a:ext cx="608524" cy="614483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B1166A99-0166-4388-A715-172851F68664}"/>
              </a:ext>
            </a:extLst>
          </p:cNvPr>
          <p:cNvSpPr txBox="1"/>
          <p:nvPr/>
        </p:nvSpPr>
        <p:spPr>
          <a:xfrm>
            <a:off x="6156104" y="2279560"/>
            <a:ext cx="1365161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Iperbole in scorcio totale</a:t>
            </a:r>
          </a:p>
        </p:txBody>
      </p:sp>
      <p:cxnSp>
        <p:nvCxnSpPr>
          <p:cNvPr id="209" name="Connettore a gomito 208">
            <a:extLst>
              <a:ext uri="{FF2B5EF4-FFF2-40B4-BE49-F238E27FC236}">
                <a16:creationId xmlns:a16="http://schemas.microsoft.com/office/drawing/2014/main" id="{077FAAE3-91DB-43D8-BF94-96D37BB3CA0F}"/>
              </a:ext>
            </a:extLst>
          </p:cNvPr>
          <p:cNvCxnSpPr>
            <a:stCxn id="208" idx="2"/>
          </p:cNvCxnSpPr>
          <p:nvPr/>
        </p:nvCxnSpPr>
        <p:spPr>
          <a:xfrm rot="16200000" flipH="1">
            <a:off x="6437031" y="3204433"/>
            <a:ext cx="1279823" cy="476515"/>
          </a:xfrm>
          <a:prstGeom prst="bentConnector3">
            <a:avLst>
              <a:gd name="adj1" fmla="val 100315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a gomito 209">
            <a:extLst>
              <a:ext uri="{FF2B5EF4-FFF2-40B4-BE49-F238E27FC236}">
                <a16:creationId xmlns:a16="http://schemas.microsoft.com/office/drawing/2014/main" id="{619E440C-103E-4AD7-81FB-D9246F89B97F}"/>
              </a:ext>
            </a:extLst>
          </p:cNvPr>
          <p:cNvCxnSpPr>
            <a:cxnSpLocks/>
            <a:stCxn id="208" idx="2"/>
          </p:cNvCxnSpPr>
          <p:nvPr/>
        </p:nvCxnSpPr>
        <p:spPr>
          <a:xfrm rot="5400000">
            <a:off x="5963733" y="3212306"/>
            <a:ext cx="1284478" cy="465427"/>
          </a:xfrm>
          <a:prstGeom prst="bentConnector3">
            <a:avLst>
              <a:gd name="adj1" fmla="val 99961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a gomito 210">
            <a:extLst>
              <a:ext uri="{FF2B5EF4-FFF2-40B4-BE49-F238E27FC236}">
                <a16:creationId xmlns:a16="http://schemas.microsoft.com/office/drawing/2014/main" id="{AD3CF808-5B42-48D7-B69A-112E8E9DEC08}"/>
              </a:ext>
            </a:extLst>
          </p:cNvPr>
          <p:cNvCxnSpPr>
            <a:cxnSpLocks/>
            <a:stCxn id="208" idx="0"/>
          </p:cNvCxnSpPr>
          <p:nvPr/>
        </p:nvCxnSpPr>
        <p:spPr>
          <a:xfrm rot="5400000" flipH="1" flipV="1">
            <a:off x="6447630" y="1382395"/>
            <a:ext cx="1288220" cy="506110"/>
          </a:xfrm>
          <a:prstGeom prst="bentConnector3">
            <a:avLst>
              <a:gd name="adj1" fmla="val 100078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a gomito 211">
            <a:extLst>
              <a:ext uri="{FF2B5EF4-FFF2-40B4-BE49-F238E27FC236}">
                <a16:creationId xmlns:a16="http://schemas.microsoft.com/office/drawing/2014/main" id="{79F1B22C-5CBC-4504-AA1F-5B8018DA9A7C}"/>
              </a:ext>
            </a:extLst>
          </p:cNvPr>
          <p:cNvCxnSpPr>
            <a:cxnSpLocks/>
            <a:stCxn id="208" idx="0"/>
          </p:cNvCxnSpPr>
          <p:nvPr/>
        </p:nvCxnSpPr>
        <p:spPr>
          <a:xfrm rot="16200000" flipV="1">
            <a:off x="5963796" y="1404671"/>
            <a:ext cx="1291179" cy="458600"/>
          </a:xfrm>
          <a:prstGeom prst="bentConnector3">
            <a:avLst>
              <a:gd name="adj1" fmla="val 99734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a gomito 219">
            <a:extLst>
              <a:ext uri="{FF2B5EF4-FFF2-40B4-BE49-F238E27FC236}">
                <a16:creationId xmlns:a16="http://schemas.microsoft.com/office/drawing/2014/main" id="{81184EB7-B40F-4293-9715-4E5466051C94}"/>
              </a:ext>
            </a:extLst>
          </p:cNvPr>
          <p:cNvCxnSpPr>
            <a:cxnSpLocks/>
            <a:stCxn id="208" idx="2"/>
          </p:cNvCxnSpPr>
          <p:nvPr/>
        </p:nvCxnSpPr>
        <p:spPr>
          <a:xfrm rot="16200000" flipH="1">
            <a:off x="5576512" y="4064953"/>
            <a:ext cx="3014190" cy="489844"/>
          </a:xfrm>
          <a:prstGeom prst="bentConnector3">
            <a:avLst>
              <a:gd name="adj1" fmla="val 99972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a gomito 220">
            <a:extLst>
              <a:ext uri="{FF2B5EF4-FFF2-40B4-BE49-F238E27FC236}">
                <a16:creationId xmlns:a16="http://schemas.microsoft.com/office/drawing/2014/main" id="{028A7725-4180-43CC-AD38-D81B9DEC32BB}"/>
              </a:ext>
            </a:extLst>
          </p:cNvPr>
          <p:cNvCxnSpPr>
            <a:cxnSpLocks/>
          </p:cNvCxnSpPr>
          <p:nvPr/>
        </p:nvCxnSpPr>
        <p:spPr>
          <a:xfrm rot="5400000">
            <a:off x="5128551" y="4102191"/>
            <a:ext cx="3009545" cy="410725"/>
          </a:xfrm>
          <a:prstGeom prst="bentConnector3">
            <a:avLst>
              <a:gd name="adj1" fmla="val 100079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5082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-0.121 4.81481E-6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-0.11997 1.48148E-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" grpId="0"/>
      <p:bldP spid="265" grpId="0"/>
      <p:bldP spid="266" grpId="0"/>
      <p:bldP spid="267" grpId="0"/>
      <p:bldP spid="268" grpId="0"/>
      <p:bldP spid="270" grpId="0"/>
      <p:bldP spid="271" grpId="0"/>
      <p:bldP spid="272" grpId="0"/>
      <p:bldP spid="273" grpId="0"/>
      <p:bldP spid="321" grpId="0"/>
      <p:bldP spid="322" grpId="0"/>
      <p:bldP spid="323" grpId="0"/>
      <p:bldP spid="324" grpId="0"/>
      <p:bldP spid="327" grpId="0"/>
      <p:bldP spid="328" grpId="0"/>
      <p:bldP spid="329" grpId="0"/>
      <p:bldP spid="159" grpId="0" animBg="1"/>
      <p:bldP spid="15" grpId="0" animBg="1"/>
      <p:bldP spid="156" grpId="0"/>
      <p:bldP spid="157" grpId="0" animBg="1"/>
      <p:bldP spid="174" grpId="0"/>
      <p:bldP spid="49" grpId="0"/>
      <p:bldP spid="70" grpId="0"/>
      <p:bldP spid="201" grpId="0" animBg="1"/>
      <p:bldP spid="2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7FDF5181-540B-4237-83B8-D1811AFD4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971800"/>
            <a:ext cx="9072000" cy="144039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514350" eaLnBrk="1" hangingPunct="1">
              <a:defRPr/>
            </a:pPr>
            <a:r>
              <a:rPr lang="it-IT" altLang="it-IT" sz="20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514350" eaLnBrk="1" hangingPunct="1">
              <a:defRPr/>
            </a:pPr>
            <a:endParaRPr lang="it-IT" altLang="it-IT" sz="20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0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endParaRPr lang="it-IT" altLang="it-IT" sz="76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6955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Elementi del solido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3">
            <a:extLst>
              <a:ext uri="{FF2B5EF4-FFF2-40B4-BE49-F238E27FC236}">
                <a16:creationId xmlns:a16="http://schemas.microsoft.com/office/drawing/2014/main" id="{E43B7248-D3DD-452E-96C3-56DF31F07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39869"/>
            <a:ext cx="6660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cono circolare retto a doppia falda con la base 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e l’asse a(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’) parallelo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 perpendicolare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3" name="CasellaDiTesto 8">
            <a:extLst>
              <a:ext uri="{FF2B5EF4-FFF2-40B4-BE49-F238E27FC236}">
                <a16:creationId xmlns:a16="http://schemas.microsoft.com/office/drawing/2014/main" id="{309EAE28-3F1A-443A-B36B-E8A91FF9B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6117"/>
            <a:ext cx="6660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cono retto, su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 mentre saranno distinti su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in C’’ (centro della circonferenza direttrice) centro della base e V’’ vertice del cono</a:t>
            </a:r>
          </a:p>
        </p:txBody>
      </p:sp>
      <p:sp>
        <p:nvSpPr>
          <p:cNvPr id="68" name="CasellaDiTesto 22">
            <a:extLst>
              <a:ext uri="{FF2B5EF4-FFF2-40B4-BE49-F238E27FC236}">
                <a16:creationId xmlns:a16="http://schemas.microsoft.com/office/drawing/2014/main" id="{53B789DC-79C8-4CD0-A2DE-9D39E1260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228847"/>
            <a:ext cx="60579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una doppia falda le generatrici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 (g’; g’’) sono costituite da segmenti finiti che hanno un estremo sulla direttrice della base e l’altro estremo sulla direttrice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superiore e uniti tutti nel vertice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V(V’; V’’)</a:t>
            </a:r>
          </a:p>
        </p:txBody>
      </p:sp>
      <p:sp>
        <p:nvSpPr>
          <p:cNvPr id="69" name="CasellaDiTesto 27">
            <a:extLst>
              <a:ext uri="{FF2B5EF4-FFF2-40B4-BE49-F238E27FC236}">
                <a16:creationId xmlns:a16="http://schemas.microsoft.com/office/drawing/2014/main" id="{6E621059-8FC2-4C9B-BE5A-B5991BB9F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" y="5842338"/>
            <a:ext cx="587276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Date le caratteristiche geometriche descritte l’angolo al vertice (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) sarà uguale e costante per tutte le infinite posizioni delle generatrici.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0A6DF2-DCCA-47EE-86F6-B74125A00FFD}"/>
              </a:ext>
            </a:extLst>
          </p:cNvPr>
          <p:cNvSpPr txBox="1"/>
          <p:nvPr/>
        </p:nvSpPr>
        <p:spPr>
          <a:xfrm>
            <a:off x="272959" y="2846287"/>
            <a:ext cx="5240740" cy="132343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La figura posta a fianco rappresenta un cono circolare retto a due falde con i relativi elementi geometrici che lo descrivono e definiscono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6710404" y="4914313"/>
            <a:ext cx="226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230444" y="584324"/>
            <a:ext cx="1143040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597156" y="579863"/>
            <a:ext cx="422287" cy="398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242343" y="584324"/>
            <a:ext cx="1148247" cy="3985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459339" y="5870777"/>
            <a:ext cx="540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8213024" y="3453841"/>
            <a:ext cx="324000" cy="144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348579" y="5716721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199400" y="6516260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854792" y="5860813"/>
            <a:ext cx="288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0347"/>
            <a:ext cx="703371" cy="4019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566670"/>
            <a:ext cx="0" cy="52936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6045" y="5056606"/>
            <a:ext cx="214472" cy="803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3963" y="5795939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3DC90D8F-B9C0-49C8-B5BB-3F056D11EC5E}"/>
              </a:ext>
            </a:extLst>
          </p:cNvPr>
          <p:cNvSpPr txBox="1"/>
          <p:nvPr/>
        </p:nvSpPr>
        <p:spPr>
          <a:xfrm>
            <a:off x="7795666" y="5869139"/>
            <a:ext cx="2016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6D7CBE70-6CA2-42B5-A765-8AB94917A868}"/>
              </a:ext>
            </a:extLst>
          </p:cNvPr>
          <p:cNvSpPr txBox="1"/>
          <p:nvPr/>
        </p:nvSpPr>
        <p:spPr>
          <a:xfrm>
            <a:off x="8303185" y="364351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500"/>
                            </p:stCondLst>
                            <p:childTnLst>
                              <p:par>
                                <p:cTn id="1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70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7500"/>
                            </p:stCondLst>
                            <p:childTnLst>
                              <p:par>
                                <p:cTn id="1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80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8500"/>
                            </p:stCondLst>
                            <p:childTnLst>
                              <p:par>
                                <p:cTn id="1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9000"/>
                            </p:stCondLst>
                            <p:childTnLst>
                              <p:par>
                                <p:cTn id="1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9500"/>
                            </p:stCondLst>
                            <p:childTnLst>
                              <p:par>
                                <p:cTn id="1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35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4500"/>
                            </p:stCondLst>
                            <p:childTnLst>
                              <p:par>
                                <p:cTn id="2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5500"/>
                            </p:stCondLst>
                            <p:childTnLst>
                              <p:par>
                                <p:cTn id="2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6000"/>
                            </p:stCondLst>
                            <p:childTnLst>
                              <p:par>
                                <p:cTn id="2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2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7000"/>
                            </p:stCondLst>
                            <p:childTnLst>
                              <p:par>
                                <p:cTn id="2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7500"/>
                            </p:stCondLst>
                            <p:childTnLst>
                              <p:par>
                                <p:cTn id="2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8" grpId="0"/>
      <p:bldP spid="69" grpId="0"/>
      <p:bldP spid="2" grpId="0" animBg="1"/>
      <p:bldP spid="6" grpId="0" animBg="1"/>
      <p:bldP spid="14" grpId="0"/>
      <p:bldP spid="51" grpId="0"/>
      <p:bldP spid="53" grpId="0"/>
      <p:bldP spid="29" grpId="0"/>
      <p:bldP spid="58" grpId="0"/>
      <p:bldP spid="60" grpId="0"/>
      <p:bldP spid="64" grpId="0"/>
      <p:bldP spid="11" grpId="0" animBg="1"/>
      <p:bldP spid="16" grpId="0"/>
      <p:bldP spid="66" grpId="0"/>
      <p:bldP spid="73" grpId="0"/>
      <p:bldP spid="7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(1)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6581104" y="4914313"/>
            <a:ext cx="23973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230444" y="584324"/>
            <a:ext cx="1143040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597156" y="579863"/>
            <a:ext cx="422287" cy="398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242343" y="584324"/>
            <a:ext cx="1148247" cy="3985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7729980" y="3928494"/>
            <a:ext cx="324000" cy="2160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7731750" y="6361650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4243" y="4705216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8899" y="5067300"/>
            <a:ext cx="211618" cy="7930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B39E6FD0-EE5F-44D0-A5C0-928ADDF6C8E1}"/>
              </a:ext>
            </a:extLst>
          </p:cNvPr>
          <p:cNvSpPr txBox="1"/>
          <p:nvPr/>
        </p:nvSpPr>
        <p:spPr>
          <a:xfrm>
            <a:off x="38637" y="421400"/>
            <a:ext cx="5040000" cy="324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 cono con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</a:rPr>
              <a:t>di profilo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– 1° metodo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C37B04E-9F7B-4A8E-ABD6-01DCFEEC8926}"/>
              </a:ext>
            </a:extLst>
          </p:cNvPr>
          <p:cNvCxnSpPr/>
          <p:nvPr/>
        </p:nvCxnSpPr>
        <p:spPr>
          <a:xfrm>
            <a:off x="7340957" y="437879"/>
            <a:ext cx="0" cy="633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5716743-6857-475D-B8BF-92264D789F11}"/>
              </a:ext>
            </a:extLst>
          </p:cNvPr>
          <p:cNvCxnSpPr>
            <a:cxnSpLocks/>
          </p:cNvCxnSpPr>
          <p:nvPr/>
        </p:nvCxnSpPr>
        <p:spPr>
          <a:xfrm flipV="1">
            <a:off x="6863897" y="469070"/>
            <a:ext cx="0" cy="4444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558" y="2171203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320" y="6488668"/>
            <a:ext cx="526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6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E7B14AC5-E5D2-41E3-9A82-6EFABA19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337" y="643411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4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4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25" name="CasellaDiTesto 19">
            <a:extLst>
              <a:ext uri="{FF2B5EF4-FFF2-40B4-BE49-F238E27FC236}">
                <a16:creationId xmlns:a16="http://schemas.microsoft.com/office/drawing/2014/main" id="{E72E829A-7CB2-44E0-848D-E68E12A53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8687" y="6402388"/>
            <a:ext cx="504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6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C7C972C-BA67-486D-8797-19B3BE81192F}"/>
              </a:ext>
            </a:extLst>
          </p:cNvPr>
          <p:cNvCxnSpPr>
            <a:cxnSpLocks/>
          </p:cNvCxnSpPr>
          <p:nvPr/>
        </p:nvCxnSpPr>
        <p:spPr>
          <a:xfrm>
            <a:off x="6860675" y="4913633"/>
            <a:ext cx="1868936" cy="18692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B57C936F-7F84-4EEF-9E82-A2AE88C5BBE5}"/>
              </a:ext>
            </a:extLst>
          </p:cNvPr>
          <p:cNvCxnSpPr>
            <a:cxnSpLocks/>
          </p:cNvCxnSpPr>
          <p:nvPr/>
        </p:nvCxnSpPr>
        <p:spPr>
          <a:xfrm flipH="1">
            <a:off x="6864824" y="4561012"/>
            <a:ext cx="365659" cy="1274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874F775A-A9FE-408D-81E0-D3D3A33E9215}"/>
              </a:ext>
            </a:extLst>
          </p:cNvPr>
          <p:cNvCxnSpPr>
            <a:cxnSpLocks/>
          </p:cNvCxnSpPr>
          <p:nvPr/>
        </p:nvCxnSpPr>
        <p:spPr>
          <a:xfrm>
            <a:off x="6862763" y="4910138"/>
            <a:ext cx="0" cy="9263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2" name="Connettore diritto 3141">
            <a:extLst>
              <a:ext uri="{FF2B5EF4-FFF2-40B4-BE49-F238E27FC236}">
                <a16:creationId xmlns:a16="http://schemas.microsoft.com/office/drawing/2014/main" id="{EF167DD3-17C1-470E-A6D5-E9E8CEFD5CB2}"/>
              </a:ext>
            </a:extLst>
          </p:cNvPr>
          <p:cNvCxnSpPr>
            <a:cxnSpLocks/>
          </p:cNvCxnSpPr>
          <p:nvPr/>
        </p:nvCxnSpPr>
        <p:spPr>
          <a:xfrm>
            <a:off x="7130955" y="4909782"/>
            <a:ext cx="0" cy="2797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17665E5B-AF33-4E02-87D0-7AECE7271D55}"/>
              </a:ext>
            </a:extLst>
          </p:cNvPr>
          <p:cNvSpPr txBox="1"/>
          <p:nvPr/>
        </p:nvSpPr>
        <p:spPr>
          <a:xfrm>
            <a:off x="7257323" y="5225391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4252406A-9D32-4BAC-BF8D-7AC7216AFE23}"/>
              </a:ext>
            </a:extLst>
          </p:cNvPr>
          <p:cNvSpPr txBox="1"/>
          <p:nvPr/>
        </p:nvSpPr>
        <p:spPr>
          <a:xfrm>
            <a:off x="6805041" y="5079312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01FFCCD4-B5E8-4216-BFFD-35CF999E5316}"/>
              </a:ext>
            </a:extLst>
          </p:cNvPr>
          <p:cNvSpPr txBox="1"/>
          <p:nvPr/>
        </p:nvSpPr>
        <p:spPr>
          <a:xfrm>
            <a:off x="6455165" y="5708231"/>
            <a:ext cx="504000" cy="39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8A8554D2-3D71-4FCB-89FF-20386EDB55BF}"/>
              </a:ext>
            </a:extLst>
          </p:cNvPr>
          <p:cNvSpPr txBox="1"/>
          <p:nvPr/>
        </p:nvSpPr>
        <p:spPr>
          <a:xfrm>
            <a:off x="7584098" y="5239575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36" name="Rettangolo 135">
            <a:extLst>
              <a:ext uri="{FF2B5EF4-FFF2-40B4-BE49-F238E27FC236}">
                <a16:creationId xmlns:a16="http://schemas.microsoft.com/office/drawing/2014/main" id="{2CAD679F-82AC-4995-9E15-2DD5100EB3F8}"/>
              </a:ext>
            </a:extLst>
          </p:cNvPr>
          <p:cNvSpPr/>
          <p:nvPr/>
        </p:nvSpPr>
        <p:spPr>
          <a:xfrm>
            <a:off x="7495974" y="5233042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DE0D4601-578E-4B41-8133-EF44AC1E4527}"/>
              </a:ext>
            </a:extLst>
          </p:cNvPr>
          <p:cNvSpPr txBox="1"/>
          <p:nvPr/>
        </p:nvSpPr>
        <p:spPr>
          <a:xfrm>
            <a:off x="7332832" y="2166010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38" name="Rettangolo 137">
            <a:extLst>
              <a:ext uri="{FF2B5EF4-FFF2-40B4-BE49-F238E27FC236}">
                <a16:creationId xmlns:a16="http://schemas.microsoft.com/office/drawing/2014/main" id="{CD8C7529-DAFF-44AA-A212-71E9BE174E69}"/>
              </a:ext>
            </a:extLst>
          </p:cNvPr>
          <p:cNvSpPr/>
          <p:nvPr/>
        </p:nvSpPr>
        <p:spPr>
          <a:xfrm>
            <a:off x="7212539" y="2163677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grpSp>
        <p:nvGrpSpPr>
          <p:cNvPr id="3145" name="Gruppo 3144">
            <a:extLst>
              <a:ext uri="{FF2B5EF4-FFF2-40B4-BE49-F238E27FC236}">
                <a16:creationId xmlns:a16="http://schemas.microsoft.com/office/drawing/2014/main" id="{B597451F-239F-4FC9-A777-A60463DFD203}"/>
              </a:ext>
            </a:extLst>
          </p:cNvPr>
          <p:cNvGrpSpPr/>
          <p:nvPr/>
        </p:nvGrpSpPr>
        <p:grpSpPr>
          <a:xfrm>
            <a:off x="7269283" y="276072"/>
            <a:ext cx="612000" cy="359576"/>
            <a:chOff x="5235384" y="1130652"/>
            <a:chExt cx="704850" cy="359576"/>
          </a:xfrm>
        </p:grpSpPr>
        <p:sp>
          <p:nvSpPr>
            <p:cNvPr id="139" name="CasellaDiTesto 138">
              <a:extLst>
                <a:ext uri="{FF2B5EF4-FFF2-40B4-BE49-F238E27FC236}">
                  <a16:creationId xmlns:a16="http://schemas.microsoft.com/office/drawing/2014/main" id="{E13230BA-EC80-4BD8-9A05-947A93B49E91}"/>
                </a:ext>
              </a:extLst>
            </p:cNvPr>
            <p:cNvSpPr txBox="1"/>
            <p:nvPr/>
          </p:nvSpPr>
          <p:spPr>
            <a:xfrm>
              <a:off x="5235384" y="1213229"/>
              <a:ext cx="7048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140" name="Rettangolo 139">
              <a:extLst>
                <a:ext uri="{FF2B5EF4-FFF2-40B4-BE49-F238E27FC236}">
                  <a16:creationId xmlns:a16="http://schemas.microsoft.com/office/drawing/2014/main" id="{F396F359-313C-4590-8103-FD13AE48D35D}"/>
                </a:ext>
              </a:extLst>
            </p:cNvPr>
            <p:cNvSpPr/>
            <p:nvPr/>
          </p:nvSpPr>
          <p:spPr>
            <a:xfrm>
              <a:off x="5387715" y="1130652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aseline="30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/>
            </a:p>
          </p:txBody>
        </p:sp>
      </p:grpSp>
      <p:sp>
        <p:nvSpPr>
          <p:cNvPr id="142" name="Rettangolo 141">
            <a:extLst>
              <a:ext uri="{FF2B5EF4-FFF2-40B4-BE49-F238E27FC236}">
                <a16:creationId xmlns:a16="http://schemas.microsoft.com/office/drawing/2014/main" id="{0DC0DAEB-7CA6-4206-8B26-CB8744B03882}"/>
              </a:ext>
            </a:extLst>
          </p:cNvPr>
          <p:cNvSpPr/>
          <p:nvPr/>
        </p:nvSpPr>
        <p:spPr>
          <a:xfrm>
            <a:off x="7802671" y="5244584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43" name="Rettangolo 142">
            <a:extLst>
              <a:ext uri="{FF2B5EF4-FFF2-40B4-BE49-F238E27FC236}">
                <a16:creationId xmlns:a16="http://schemas.microsoft.com/office/drawing/2014/main" id="{20B76A4B-9175-41EF-B2EE-D8FDB0416B7F}"/>
              </a:ext>
            </a:extLst>
          </p:cNvPr>
          <p:cNvSpPr/>
          <p:nvPr/>
        </p:nvSpPr>
        <p:spPr>
          <a:xfrm>
            <a:off x="7289674" y="4034108"/>
            <a:ext cx="341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44" name="Rettangolo 143">
            <a:extLst>
              <a:ext uri="{FF2B5EF4-FFF2-40B4-BE49-F238E27FC236}">
                <a16:creationId xmlns:a16="http://schemas.microsoft.com/office/drawing/2014/main" id="{805EA2A8-F911-48A7-9F19-3578E14727CC}"/>
              </a:ext>
            </a:extLst>
          </p:cNvPr>
          <p:cNvSpPr/>
          <p:nvPr/>
        </p:nvSpPr>
        <p:spPr>
          <a:xfrm>
            <a:off x="7705524" y="5236852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45" name="Rettangolo 144">
            <a:extLst>
              <a:ext uri="{FF2B5EF4-FFF2-40B4-BE49-F238E27FC236}">
                <a16:creationId xmlns:a16="http://schemas.microsoft.com/office/drawing/2014/main" id="{BB770476-F703-4143-946A-10F642A15AF2}"/>
              </a:ext>
            </a:extLst>
          </p:cNvPr>
          <p:cNvSpPr/>
          <p:nvPr/>
        </p:nvSpPr>
        <p:spPr>
          <a:xfrm>
            <a:off x="7270390" y="793897"/>
            <a:ext cx="341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DAC25AA4-20AF-40D3-A0A5-440332E1713A}"/>
              </a:ext>
            </a:extLst>
          </p:cNvPr>
          <p:cNvGrpSpPr/>
          <p:nvPr/>
        </p:nvGrpSpPr>
        <p:grpSpPr>
          <a:xfrm>
            <a:off x="3567450" y="1326522"/>
            <a:ext cx="3060000" cy="1079999"/>
            <a:chOff x="0" y="340464"/>
            <a:chExt cx="14229421" cy="470856"/>
          </a:xfrm>
        </p:grpSpPr>
        <p:sp>
          <p:nvSpPr>
            <p:cNvPr id="130" name="CasellaDiTesto 129">
              <a:extLst>
                <a:ext uri="{FF2B5EF4-FFF2-40B4-BE49-F238E27FC236}">
                  <a16:creationId xmlns:a16="http://schemas.microsoft.com/office/drawing/2014/main" id="{62B9E3FC-13E0-4C55-A9C0-1EF3788B6594}"/>
                </a:ext>
              </a:extLst>
            </p:cNvPr>
            <p:cNvSpPr txBox="1"/>
            <p:nvPr/>
          </p:nvSpPr>
          <p:spPr>
            <a:xfrm>
              <a:off x="0" y="340464"/>
              <a:ext cx="14229421" cy="4708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Definita la posizione del piano di sezione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esemplifichiamo le tre operazione relative all’algoritmo grafico di </a:t>
              </a:r>
            </a:p>
          </p:txBody>
        </p:sp>
        <p:sp>
          <p:nvSpPr>
            <p:cNvPr id="132" name="CasellaDiTesto 131">
              <a:extLst>
                <a:ext uri="{FF2B5EF4-FFF2-40B4-BE49-F238E27FC236}">
                  <a16:creationId xmlns:a16="http://schemas.microsoft.com/office/drawing/2014/main" id="{7CB2D2E5-31CF-4D41-8C06-5C81CE15CE87}"/>
                </a:ext>
              </a:extLst>
            </p:cNvPr>
            <p:cNvSpPr txBox="1"/>
            <p:nvPr/>
          </p:nvSpPr>
          <p:spPr>
            <a:xfrm>
              <a:off x="9737374" y="631522"/>
              <a:ext cx="4185124" cy="17443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(g 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</p:grp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F6B11414-558F-43C6-946C-914B3B130A2C}"/>
              </a:ext>
            </a:extLst>
          </p:cNvPr>
          <p:cNvSpPr txBox="1"/>
          <p:nvPr/>
        </p:nvSpPr>
        <p:spPr>
          <a:xfrm>
            <a:off x="0" y="4224269"/>
            <a:ext cx="6748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1- per la retta g(g’; g’’) conduciamo il piano 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; t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 in prima scelto per economia grafica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EF4A431-C2E5-44F7-BAF7-C770F045E5EE}"/>
              </a:ext>
            </a:extLst>
          </p:cNvPr>
          <p:cNvGrpSpPr/>
          <p:nvPr/>
        </p:nvGrpSpPr>
        <p:grpSpPr>
          <a:xfrm>
            <a:off x="0" y="4764990"/>
            <a:ext cx="6480000" cy="830997"/>
            <a:chOff x="0" y="4764990"/>
            <a:chExt cx="6480000" cy="830997"/>
          </a:xfrm>
        </p:grpSpPr>
        <p:sp>
          <p:nvSpPr>
            <p:cNvPr id="185" name="CasellaDiTesto 184">
              <a:extLst>
                <a:ext uri="{FF2B5EF4-FFF2-40B4-BE49-F238E27FC236}">
                  <a16:creationId xmlns:a16="http://schemas.microsoft.com/office/drawing/2014/main" id="{1D0EA625-EB55-4BB8-9290-C84A84297478}"/>
                </a:ext>
              </a:extLst>
            </p:cNvPr>
            <p:cNvSpPr txBox="1"/>
            <p:nvPr/>
          </p:nvSpPr>
          <p:spPr>
            <a:xfrm>
              <a:off x="0" y="4764990"/>
              <a:ext cx="6480000" cy="83099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>
                <a:defRPr/>
              </a:pP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2- l’intersezione tra i due piani (</a:t>
              </a:r>
              <a:r>
                <a:rPr lang="it-IT" sz="1600" dirty="0">
                  <a:solidFill>
                    <a:schemeClr val="accent3">
                      <a:lumMod val="50000"/>
                    </a:schemeClr>
                  </a:solidFill>
                  <a:latin typeface="Symbol" panose="05050102010706020507" pitchFamily="18" charset="2"/>
                </a:rPr>
                <a:t>a </a:t>
              </a:r>
              <a:r>
                <a:rPr lang="it-IT" sz="1600" kern="0" dirty="0">
                  <a:solidFill>
                    <a:srgbClr val="00206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determina la retta</a:t>
              </a:r>
            </a:p>
            <a:p>
              <a:pPr lvl="0">
                <a:defRPr/>
              </a:pP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(x’; x’’; 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x; 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x)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proiettante in prima dove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x’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 º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mentre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è traccia impropria </a:t>
              </a:r>
            </a:p>
          </p:txBody>
        </p:sp>
        <p:sp>
          <p:nvSpPr>
            <p:cNvPr id="186" name="Rettangolo 185">
              <a:extLst>
                <a:ext uri="{FF2B5EF4-FFF2-40B4-BE49-F238E27FC236}">
                  <a16:creationId xmlns:a16="http://schemas.microsoft.com/office/drawing/2014/main" id="{577BC7CF-884E-4D9E-A2A2-2CF056AA0D1A}"/>
                </a:ext>
              </a:extLst>
            </p:cNvPr>
            <p:cNvSpPr/>
            <p:nvPr/>
          </p:nvSpPr>
          <p:spPr>
            <a:xfrm>
              <a:off x="1475119" y="4948958"/>
              <a:ext cx="2452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aseline="30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/>
            </a:p>
          </p:txBody>
        </p:sp>
        <p:sp>
          <p:nvSpPr>
            <p:cNvPr id="187" name="Rettangolo 186">
              <a:extLst>
                <a:ext uri="{FF2B5EF4-FFF2-40B4-BE49-F238E27FC236}">
                  <a16:creationId xmlns:a16="http://schemas.microsoft.com/office/drawing/2014/main" id="{88CB9AF0-1070-4A33-9B0A-E65E6E6003A8}"/>
                </a:ext>
              </a:extLst>
            </p:cNvPr>
            <p:cNvSpPr/>
            <p:nvPr/>
          </p:nvSpPr>
          <p:spPr>
            <a:xfrm>
              <a:off x="5890426" y="4972569"/>
              <a:ext cx="2452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aseline="30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/>
            </a:p>
          </p:txBody>
        </p:sp>
      </p:grp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D792CE51-5247-499E-AEE7-6CC2A85B64DB}"/>
              </a:ext>
            </a:extLst>
          </p:cNvPr>
          <p:cNvSpPr txBox="1"/>
          <p:nvPr/>
        </p:nvSpPr>
        <p:spPr>
          <a:xfrm>
            <a:off x="0" y="6171780"/>
            <a:ext cx="663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ogni operazione i punti sono due perché due sono le falde del cono immaginando la generatrice come retta infinita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5ED4E824-B8BE-44C3-905F-54052F0D3FE3}"/>
              </a:ext>
            </a:extLst>
          </p:cNvPr>
          <p:cNvGrpSpPr/>
          <p:nvPr/>
        </p:nvGrpSpPr>
        <p:grpSpPr>
          <a:xfrm>
            <a:off x="0" y="5566360"/>
            <a:ext cx="6684135" cy="584775"/>
            <a:chOff x="0" y="5463328"/>
            <a:chExt cx="6684135" cy="584775"/>
          </a:xfrm>
        </p:grpSpPr>
        <p:sp>
          <p:nvSpPr>
            <p:cNvPr id="189" name="CasellaDiTesto 188">
              <a:extLst>
                <a:ext uri="{FF2B5EF4-FFF2-40B4-BE49-F238E27FC236}">
                  <a16:creationId xmlns:a16="http://schemas.microsoft.com/office/drawing/2014/main" id="{A9571D33-68AA-4EAC-8FB6-66267B5DF85B}"/>
                </a:ext>
              </a:extLst>
            </p:cNvPr>
            <p:cNvSpPr txBox="1"/>
            <p:nvPr/>
          </p:nvSpPr>
          <p:spPr>
            <a:xfrm>
              <a:off x="0" y="5463328"/>
              <a:ext cx="66841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3- l’intersezione tra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e g determina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P(P’; P’’)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come intersezione della generatrice g con il piano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.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Poiché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è proiettante su </a:t>
              </a:r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sarà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  P’</a:t>
              </a:r>
            </a:p>
          </p:txBody>
        </p:sp>
        <p:sp>
          <p:nvSpPr>
            <p:cNvPr id="190" name="Rettangolo 189">
              <a:extLst>
                <a:ext uri="{FF2B5EF4-FFF2-40B4-BE49-F238E27FC236}">
                  <a16:creationId xmlns:a16="http://schemas.microsoft.com/office/drawing/2014/main" id="{8D1EC3AD-DD82-437C-BB6F-A63259776D41}"/>
                </a:ext>
              </a:extLst>
            </p:cNvPr>
            <p:cNvSpPr/>
            <p:nvPr/>
          </p:nvSpPr>
          <p:spPr>
            <a:xfrm>
              <a:off x="5948263" y="5754736"/>
              <a:ext cx="26962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it-IT" sz="12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12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27F74C4-6821-45C0-9514-38F1FCEDE162}"/>
              </a:ext>
            </a:extLst>
          </p:cNvPr>
          <p:cNvSpPr txBox="1"/>
          <p:nvPr/>
        </p:nvSpPr>
        <p:spPr>
          <a:xfrm>
            <a:off x="0" y="746974"/>
            <a:ext cx="576973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parallelo all’asse del cono, per la sua giacitura è parallelo anche alle due generatrici 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g(g’; g’’)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di colore rosso</a:t>
            </a: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9" name="Gruppo 3138">
            <a:extLst>
              <a:ext uri="{FF2B5EF4-FFF2-40B4-BE49-F238E27FC236}">
                <a16:creationId xmlns:a16="http://schemas.microsoft.com/office/drawing/2014/main" id="{4976770F-59E0-450B-913A-B0781F869FCC}"/>
              </a:ext>
            </a:extLst>
          </p:cNvPr>
          <p:cNvGrpSpPr/>
          <p:nvPr/>
        </p:nvGrpSpPr>
        <p:grpSpPr>
          <a:xfrm>
            <a:off x="64395" y="1659597"/>
            <a:ext cx="4782784" cy="2462572"/>
            <a:chOff x="64395" y="1711113"/>
            <a:chExt cx="4782784" cy="2462572"/>
          </a:xfrm>
        </p:grpSpPr>
        <p:grpSp>
          <p:nvGrpSpPr>
            <p:cNvPr id="146" name="Gruppo 145">
              <a:extLst>
                <a:ext uri="{FF2B5EF4-FFF2-40B4-BE49-F238E27FC236}">
                  <a16:creationId xmlns:a16="http://schemas.microsoft.com/office/drawing/2014/main" id="{2C898FE2-80C1-486B-8FC3-0231490AD1B1}"/>
                </a:ext>
              </a:extLst>
            </p:cNvPr>
            <p:cNvGrpSpPr/>
            <p:nvPr/>
          </p:nvGrpSpPr>
          <p:grpSpPr>
            <a:xfrm>
              <a:off x="64395" y="1711113"/>
              <a:ext cx="4782784" cy="2462572"/>
              <a:chOff x="-5581504" y="1927765"/>
              <a:chExt cx="3538790" cy="2789682"/>
            </a:xfrm>
          </p:grpSpPr>
          <p:sp>
            <p:nvSpPr>
              <p:cNvPr id="147" name="CasellaDiTesto 146">
                <a:extLst>
                  <a:ext uri="{FF2B5EF4-FFF2-40B4-BE49-F238E27FC236}">
                    <a16:creationId xmlns:a16="http://schemas.microsoft.com/office/drawing/2014/main" id="{6EA98777-0203-4DC5-AFCD-8505E9A58F1B}"/>
                  </a:ext>
                </a:extLst>
              </p:cNvPr>
              <p:cNvSpPr txBox="1"/>
              <p:nvPr/>
            </p:nvSpPr>
            <p:spPr>
              <a:xfrm>
                <a:off x="-5581504" y="3131906"/>
                <a:ext cx="540000" cy="313794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48" name="CasellaDiTesto 147">
                <a:extLst>
                  <a:ext uri="{FF2B5EF4-FFF2-40B4-BE49-F238E27FC236}">
                    <a16:creationId xmlns:a16="http://schemas.microsoft.com/office/drawing/2014/main" id="{D9D342B8-4B41-4B06-931B-CDE598F6BBF0}"/>
                  </a:ext>
                </a:extLst>
              </p:cNvPr>
              <p:cNvSpPr txBox="1"/>
              <p:nvPr/>
            </p:nvSpPr>
            <p:spPr>
              <a:xfrm>
                <a:off x="-4522128" y="2217074"/>
                <a:ext cx="468000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Ì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Symbol" panose="05050102010706020507" pitchFamily="18" charset="2"/>
                  </a:rPr>
                  <a:t>g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9" name="CasellaDiTesto 148">
                <a:extLst>
                  <a:ext uri="{FF2B5EF4-FFF2-40B4-BE49-F238E27FC236}">
                    <a16:creationId xmlns:a16="http://schemas.microsoft.com/office/drawing/2014/main" id="{0E9C01CA-5BC6-4363-9D91-6353569D777E}"/>
                  </a:ext>
                </a:extLst>
              </p:cNvPr>
              <p:cNvSpPr txBox="1"/>
              <p:nvPr/>
            </p:nvSpPr>
            <p:spPr>
              <a:xfrm>
                <a:off x="-4522348" y="3155936"/>
                <a:ext cx="468000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0" name="CasellaDiTesto 149">
                <a:extLst>
                  <a:ext uri="{FF2B5EF4-FFF2-40B4-BE49-F238E27FC236}">
                    <a16:creationId xmlns:a16="http://schemas.microsoft.com/office/drawing/2014/main" id="{E41620FE-2B9F-4D90-8A8A-75E662A5D42F}"/>
                  </a:ext>
                </a:extLst>
              </p:cNvPr>
              <p:cNvSpPr txBox="1"/>
              <p:nvPr/>
            </p:nvSpPr>
            <p:spPr>
              <a:xfrm>
                <a:off x="-4523488" y="4098500"/>
                <a:ext cx="437852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Symbol" panose="05050102010706020507" pitchFamily="18" charset="2"/>
                  </a:rPr>
                  <a:t>g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Symbol" panose="05050102010706020507" pitchFamily="18" charset="2"/>
                  </a:rPr>
                  <a:t>x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51" name="Connettore 2 150">
                <a:extLst>
                  <a:ext uri="{FF2B5EF4-FFF2-40B4-BE49-F238E27FC236}">
                    <a16:creationId xmlns:a16="http://schemas.microsoft.com/office/drawing/2014/main" id="{A77CC490-FE9F-4E33-965B-CDAF5EBB7D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5042751" y="3300570"/>
                <a:ext cx="108000" cy="2589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sp>
            <p:nvSpPr>
              <p:cNvPr id="152" name="CasellaDiTesto 151">
                <a:extLst>
                  <a:ext uri="{FF2B5EF4-FFF2-40B4-BE49-F238E27FC236}">
                    <a16:creationId xmlns:a16="http://schemas.microsoft.com/office/drawing/2014/main" id="{1CFB211A-5BC2-4829-9CD0-3501C4DAE41A}"/>
                  </a:ext>
                </a:extLst>
              </p:cNvPr>
              <p:cNvSpPr txBox="1"/>
              <p:nvPr/>
            </p:nvSpPr>
            <p:spPr>
              <a:xfrm>
                <a:off x="-4928626" y="3129229"/>
                <a:ext cx="186817" cy="314021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</a:t>
                </a:r>
              </a:p>
            </p:txBody>
          </p:sp>
          <p:sp>
            <p:nvSpPr>
              <p:cNvPr id="153" name="Parentesi graffa aperta 55">
                <a:extLst>
                  <a:ext uri="{FF2B5EF4-FFF2-40B4-BE49-F238E27FC236}">
                    <a16:creationId xmlns:a16="http://schemas.microsoft.com/office/drawing/2014/main" id="{3E58C65A-8D15-482D-AA19-25345EA0C2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729306" y="2112966"/>
                <a:ext cx="108000" cy="2340000"/>
              </a:xfrm>
              <a:prstGeom prst="leftBrace">
                <a:avLst>
                  <a:gd name="adj1" fmla="val 56597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4" name="Parentesi graffa aperta 54">
                <a:extLst>
                  <a:ext uri="{FF2B5EF4-FFF2-40B4-BE49-F238E27FC236}">
                    <a16:creationId xmlns:a16="http://schemas.microsoft.com/office/drawing/2014/main" id="{508AB700-F135-438B-8627-D064C3F62A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72251" y="1927765"/>
                <a:ext cx="108000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5" name="Parentesi graffa aperta 54">
                <a:extLst>
                  <a:ext uri="{FF2B5EF4-FFF2-40B4-BE49-F238E27FC236}">
                    <a16:creationId xmlns:a16="http://schemas.microsoft.com/office/drawing/2014/main" id="{57EEBA59-825B-4191-9A5F-C6D6CDA57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68474" y="2881708"/>
                <a:ext cx="108000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6" name="Parentesi graffa aperta 54">
                <a:extLst>
                  <a:ext uri="{FF2B5EF4-FFF2-40B4-BE49-F238E27FC236}">
                    <a16:creationId xmlns:a16="http://schemas.microsoft.com/office/drawing/2014/main" id="{A7065313-679C-4E52-A39A-B26ED950F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76175" y="3817447"/>
                <a:ext cx="120611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7" name="CasellaDiTesto 156">
                <a:extLst>
                  <a:ext uri="{FF2B5EF4-FFF2-40B4-BE49-F238E27FC236}">
                    <a16:creationId xmlns:a16="http://schemas.microsoft.com/office/drawing/2014/main" id="{E23ABD04-6E74-48BA-AB55-C8C9AE2997B1}"/>
                  </a:ext>
                </a:extLst>
              </p:cNvPr>
              <p:cNvSpPr txBox="1"/>
              <p:nvPr/>
            </p:nvSpPr>
            <p:spPr>
              <a:xfrm>
                <a:off x="-3992294" y="1942985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Ì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1g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8" name="CasellaDiTesto 157">
                <a:extLst>
                  <a:ext uri="{FF2B5EF4-FFF2-40B4-BE49-F238E27FC236}">
                    <a16:creationId xmlns:a16="http://schemas.microsoft.com/office/drawing/2014/main" id="{7492D292-BA61-47E9-B18B-DC552B7AD21D}"/>
                  </a:ext>
                </a:extLst>
              </p:cNvPr>
              <p:cNvSpPr txBox="1"/>
              <p:nvPr/>
            </p:nvSpPr>
            <p:spPr>
              <a:xfrm>
                <a:off x="-3992294" y="2492834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Ì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2g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9" name="CasellaDiTesto 158">
                <a:extLst>
                  <a:ext uri="{FF2B5EF4-FFF2-40B4-BE49-F238E27FC236}">
                    <a16:creationId xmlns:a16="http://schemas.microsoft.com/office/drawing/2014/main" id="{2CE5C119-463C-4223-AE32-A24C31242665}"/>
                  </a:ext>
                </a:extLst>
              </p:cNvPr>
              <p:cNvSpPr txBox="1"/>
              <p:nvPr/>
            </p:nvSpPr>
            <p:spPr>
              <a:xfrm>
                <a:off x="-3992126" y="2911557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0" name="CasellaDiTesto 159">
                <a:extLst>
                  <a:ext uri="{FF2B5EF4-FFF2-40B4-BE49-F238E27FC236}">
                    <a16:creationId xmlns:a16="http://schemas.microsoft.com/office/drawing/2014/main" id="{0B3F88A7-E938-495E-BA24-6DB9886CFA62}"/>
                  </a:ext>
                </a:extLst>
              </p:cNvPr>
              <p:cNvSpPr txBox="1"/>
              <p:nvPr/>
            </p:nvSpPr>
            <p:spPr>
              <a:xfrm>
                <a:off x="-3982078" y="3436978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1" name="CasellaDiTesto 160">
                <a:extLst>
                  <a:ext uri="{FF2B5EF4-FFF2-40B4-BE49-F238E27FC236}">
                    <a16:creationId xmlns:a16="http://schemas.microsoft.com/office/drawing/2014/main" id="{B3525C5D-A9E6-4076-8F73-DAA454B21681}"/>
                  </a:ext>
                </a:extLst>
              </p:cNvPr>
              <p:cNvSpPr txBox="1"/>
              <p:nvPr/>
            </p:nvSpPr>
            <p:spPr>
              <a:xfrm>
                <a:off x="-3990971" y="3845620"/>
                <a:ext cx="747268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g’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x’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2" name="CasellaDiTesto 161">
                <a:extLst>
                  <a:ext uri="{FF2B5EF4-FFF2-40B4-BE49-F238E27FC236}">
                    <a16:creationId xmlns:a16="http://schemas.microsoft.com/office/drawing/2014/main" id="{B2F779B1-D125-4DB5-9B7A-6B0D6755EC8A}"/>
                  </a:ext>
                </a:extLst>
              </p:cNvPr>
              <p:cNvSpPr txBox="1"/>
              <p:nvPr/>
            </p:nvSpPr>
            <p:spPr>
              <a:xfrm>
                <a:off x="-3988767" y="4364073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g’’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x’’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63" name="Connettore 2 162">
                <a:extLst>
                  <a:ext uri="{FF2B5EF4-FFF2-40B4-BE49-F238E27FC236}">
                    <a16:creationId xmlns:a16="http://schemas.microsoft.com/office/drawing/2014/main" id="{BE42272F-B9AA-46A9-A24B-DC21B1592E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36054" y="3071828"/>
                <a:ext cx="108000" cy="2589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cxnSp>
            <p:nvCxnSpPr>
              <p:cNvPr id="164" name="Connettore 2 163">
                <a:extLst>
                  <a:ext uri="{FF2B5EF4-FFF2-40B4-BE49-F238E27FC236}">
                    <a16:creationId xmlns:a16="http://schemas.microsoft.com/office/drawing/2014/main" id="{439D392D-F21D-439E-93F5-AE77B471DE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25288" y="3596651"/>
                <a:ext cx="108000" cy="2589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sp>
            <p:nvSpPr>
              <p:cNvPr id="165" name="CasellaDiTesto 164">
                <a:extLst>
                  <a:ext uri="{FF2B5EF4-FFF2-40B4-BE49-F238E27FC236}">
                    <a16:creationId xmlns:a16="http://schemas.microsoft.com/office/drawing/2014/main" id="{564CA647-F78A-44B7-9B71-1F42E3B919C2}"/>
                  </a:ext>
                </a:extLst>
              </p:cNvPr>
              <p:cNvSpPr txBox="1"/>
              <p:nvPr/>
            </p:nvSpPr>
            <p:spPr>
              <a:xfrm>
                <a:off x="-3113490" y="2912415"/>
                <a:ext cx="756000" cy="313794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it-IT" sz="12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º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x’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6" name="CasellaDiTesto 165">
                <a:extLst>
                  <a:ext uri="{FF2B5EF4-FFF2-40B4-BE49-F238E27FC236}">
                    <a16:creationId xmlns:a16="http://schemas.microsoft.com/office/drawing/2014/main" id="{4630B7CA-8A9E-45B5-8F68-1762966925D7}"/>
                  </a:ext>
                </a:extLst>
              </p:cNvPr>
              <p:cNvSpPr txBox="1"/>
              <p:nvPr/>
            </p:nvSpPr>
            <p:spPr>
              <a:xfrm>
                <a:off x="-3110858" y="3436830"/>
                <a:ext cx="756000" cy="313794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 algn="ctr" defTabSz="457200"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Î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x’’</a:t>
                </a:r>
                <a:r>
                  <a:rPr lang="it-IT" sz="12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º</a:t>
                </a:r>
                <a:r>
                  <a:rPr lang="it-IT" sz="1200" kern="0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it-IT" sz="1200" kern="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it-IT" sz="1200" kern="0" baseline="-25000" dirty="0">
                    <a:solidFill>
                      <a:srgbClr val="FF0000"/>
                    </a:solidFill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7" name="Parentesi graffa aperta 54">
                <a:extLst>
                  <a:ext uri="{FF2B5EF4-FFF2-40B4-BE49-F238E27FC236}">
                    <a16:creationId xmlns:a16="http://schemas.microsoft.com/office/drawing/2014/main" id="{AC307A11-2279-42BC-ADEF-E642D16E89E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-2372491" y="2881436"/>
                <a:ext cx="121431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8" name="CasellaDiTesto 167">
                <a:extLst>
                  <a:ext uri="{FF2B5EF4-FFF2-40B4-BE49-F238E27FC236}">
                    <a16:creationId xmlns:a16="http://schemas.microsoft.com/office/drawing/2014/main" id="{C0CB1CBD-AF96-4D26-AB2E-94724B7288CE}"/>
                  </a:ext>
                </a:extLst>
              </p:cNvPr>
              <p:cNvSpPr txBox="1"/>
              <p:nvPr/>
            </p:nvSpPr>
            <p:spPr>
              <a:xfrm>
                <a:off x="-2235370" y="3195884"/>
                <a:ext cx="192656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x</a:t>
                </a:r>
              </a:p>
            </p:txBody>
          </p:sp>
          <p:cxnSp>
            <p:nvCxnSpPr>
              <p:cNvPr id="169" name="Connettore 2 168">
                <a:extLst>
                  <a:ext uri="{FF2B5EF4-FFF2-40B4-BE49-F238E27FC236}">
                    <a16:creationId xmlns:a16="http://schemas.microsoft.com/office/drawing/2014/main" id="{08721523-733F-4B3B-AD2E-C68D491D6B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49607" y="3984646"/>
                <a:ext cx="108000" cy="2588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cxnSp>
            <p:nvCxnSpPr>
              <p:cNvPr id="170" name="Connettore 2 169">
                <a:extLst>
                  <a:ext uri="{FF2B5EF4-FFF2-40B4-BE49-F238E27FC236}">
                    <a16:creationId xmlns:a16="http://schemas.microsoft.com/office/drawing/2014/main" id="{2AA5FCF4-D93E-4372-AD97-CAE2ACCE26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46915" y="4507662"/>
                <a:ext cx="108000" cy="25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sp>
            <p:nvSpPr>
              <p:cNvPr id="171" name="CasellaDiTesto 170">
                <a:extLst>
                  <a:ext uri="{FF2B5EF4-FFF2-40B4-BE49-F238E27FC236}">
                    <a16:creationId xmlns:a16="http://schemas.microsoft.com/office/drawing/2014/main" id="{A5971970-A1FD-4939-BE41-E1E2D5882DA4}"/>
                  </a:ext>
                </a:extLst>
              </p:cNvPr>
              <p:cNvSpPr txBox="1"/>
              <p:nvPr/>
            </p:nvSpPr>
            <p:spPr>
              <a:xfrm>
                <a:off x="-3137553" y="3836760"/>
                <a:ext cx="324000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P’</a:t>
                </a:r>
              </a:p>
            </p:txBody>
          </p:sp>
          <p:sp>
            <p:nvSpPr>
              <p:cNvPr id="172" name="CasellaDiTesto 171">
                <a:extLst>
                  <a:ext uri="{FF2B5EF4-FFF2-40B4-BE49-F238E27FC236}">
                    <a16:creationId xmlns:a16="http://schemas.microsoft.com/office/drawing/2014/main" id="{5BF4219A-2D52-4D9B-8CAB-E8671B383A17}"/>
                  </a:ext>
                </a:extLst>
              </p:cNvPr>
              <p:cNvSpPr txBox="1"/>
              <p:nvPr/>
            </p:nvSpPr>
            <p:spPr>
              <a:xfrm>
                <a:off x="-3138829" y="4367643"/>
                <a:ext cx="324000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P’’</a:t>
                </a:r>
              </a:p>
            </p:txBody>
          </p:sp>
          <p:sp>
            <p:nvSpPr>
              <p:cNvPr id="173" name="Parentesi graffa aperta 54">
                <a:extLst>
                  <a:ext uri="{FF2B5EF4-FFF2-40B4-BE49-F238E27FC236}">
                    <a16:creationId xmlns:a16="http://schemas.microsoft.com/office/drawing/2014/main" id="{7E85330B-1B6E-4971-A669-03C79302844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-2829480" y="3770324"/>
                <a:ext cx="144000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CasellaDiTesto 173">
                <a:extLst>
                  <a:ext uri="{FF2B5EF4-FFF2-40B4-BE49-F238E27FC236}">
                    <a16:creationId xmlns:a16="http://schemas.microsoft.com/office/drawing/2014/main" id="{1C6CF9DA-71EC-4804-944B-BADF5916E15D}"/>
                  </a:ext>
                </a:extLst>
              </p:cNvPr>
              <p:cNvSpPr txBox="1"/>
              <p:nvPr/>
            </p:nvSpPr>
            <p:spPr>
              <a:xfrm>
                <a:off x="-2661677" y="4077812"/>
                <a:ext cx="175141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</a:t>
                </a:r>
              </a:p>
            </p:txBody>
          </p:sp>
          <p:cxnSp>
            <p:nvCxnSpPr>
              <p:cNvPr id="175" name="Connettore a gomito 174">
                <a:extLst>
                  <a:ext uri="{FF2B5EF4-FFF2-40B4-BE49-F238E27FC236}">
                    <a16:creationId xmlns:a16="http://schemas.microsoft.com/office/drawing/2014/main" id="{2C494876-8CA3-430C-8B0B-04BA385839DB}"/>
                  </a:ext>
                </a:extLst>
              </p:cNvPr>
              <p:cNvCxnSpPr>
                <a:cxnSpLocks/>
                <a:stCxn id="174" idx="2"/>
                <a:endCxn id="152" idx="2"/>
              </p:cNvCxnSpPr>
              <p:nvPr/>
            </p:nvCxnSpPr>
            <p:spPr>
              <a:xfrm rot="5400000" flipH="1">
                <a:off x="-4160442" y="2768476"/>
                <a:ext cx="911561" cy="2261110"/>
              </a:xfrm>
              <a:prstGeom prst="bentConnector3">
                <a:avLst>
                  <a:gd name="adj1" fmla="val -47615"/>
                </a:avLst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  <a:tailEnd type="stealth"/>
              </a:ln>
              <a:effectLst/>
            </p:spPr>
          </p:cxnSp>
          <p:grpSp>
            <p:nvGrpSpPr>
              <p:cNvPr id="176" name="Gruppo 175">
                <a:extLst>
                  <a:ext uri="{FF2B5EF4-FFF2-40B4-BE49-F238E27FC236}">
                    <a16:creationId xmlns:a16="http://schemas.microsoft.com/office/drawing/2014/main" id="{3CDA4794-E163-4260-82FD-FCF85B9F6E19}"/>
                  </a:ext>
                </a:extLst>
              </p:cNvPr>
              <p:cNvGrpSpPr/>
              <p:nvPr/>
            </p:nvGrpSpPr>
            <p:grpSpPr>
              <a:xfrm>
                <a:off x="-4643217" y="2164557"/>
                <a:ext cx="108000" cy="345600"/>
                <a:chOff x="3829938" y="8077199"/>
                <a:chExt cx="460800" cy="460800"/>
              </a:xfrm>
            </p:grpSpPr>
            <p:sp>
              <p:nvSpPr>
                <p:cNvPr id="183" name="Ovale 182">
                  <a:extLst>
                    <a:ext uri="{FF2B5EF4-FFF2-40B4-BE49-F238E27FC236}">
                      <a16:creationId xmlns:a16="http://schemas.microsoft.com/office/drawing/2014/main" id="{86490A21-EFE7-4F65-B77A-0C9D8054E30F}"/>
                    </a:ext>
                  </a:extLst>
                </p:cNvPr>
                <p:cNvSpPr/>
                <p:nvPr/>
              </p:nvSpPr>
              <p:spPr>
                <a:xfrm>
                  <a:off x="3829938" y="8077199"/>
                  <a:ext cx="460800" cy="460800"/>
                </a:xfrm>
                <a:prstGeom prst="ellipse">
                  <a:avLst/>
                </a:prstGeom>
                <a:noFill/>
                <a:ln w="31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84" name="CasellaDiTesto 183">
                  <a:extLst>
                    <a:ext uri="{FF2B5EF4-FFF2-40B4-BE49-F238E27FC236}">
                      <a16:creationId xmlns:a16="http://schemas.microsoft.com/office/drawing/2014/main" id="{89A899CC-8681-4DC9-9E89-87C603F15382}"/>
                    </a:ext>
                  </a:extLst>
                </p:cNvPr>
                <p:cNvSpPr txBox="1"/>
                <p:nvPr/>
              </p:nvSpPr>
              <p:spPr>
                <a:xfrm>
                  <a:off x="3829938" y="8128014"/>
                  <a:ext cx="460800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</p:grpSp>
          <p:grpSp>
            <p:nvGrpSpPr>
              <p:cNvPr id="177" name="Gruppo 176">
                <a:extLst>
                  <a:ext uri="{FF2B5EF4-FFF2-40B4-BE49-F238E27FC236}">
                    <a16:creationId xmlns:a16="http://schemas.microsoft.com/office/drawing/2014/main" id="{7191D945-E533-49EB-AB39-4037B948D479}"/>
                  </a:ext>
                </a:extLst>
              </p:cNvPr>
              <p:cNvGrpSpPr/>
              <p:nvPr/>
            </p:nvGrpSpPr>
            <p:grpSpPr>
              <a:xfrm>
                <a:off x="-4645822" y="3120596"/>
                <a:ext cx="116087" cy="345600"/>
                <a:chOff x="3840225" y="8052320"/>
                <a:chExt cx="495300" cy="460800"/>
              </a:xfrm>
            </p:grpSpPr>
            <p:sp>
              <p:nvSpPr>
                <p:cNvPr id="181" name="Ovale 180">
                  <a:extLst>
                    <a:ext uri="{FF2B5EF4-FFF2-40B4-BE49-F238E27FC236}">
                      <a16:creationId xmlns:a16="http://schemas.microsoft.com/office/drawing/2014/main" id="{31639AA0-2925-431D-8082-0A334323AE51}"/>
                    </a:ext>
                  </a:extLst>
                </p:cNvPr>
                <p:cNvSpPr/>
                <p:nvPr/>
              </p:nvSpPr>
              <p:spPr>
                <a:xfrm>
                  <a:off x="3874724" y="8052320"/>
                  <a:ext cx="460801" cy="460800"/>
                </a:xfrm>
                <a:prstGeom prst="ellipse">
                  <a:avLst/>
                </a:prstGeom>
                <a:noFill/>
                <a:ln w="31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82" name="CasellaDiTesto 181">
                  <a:extLst>
                    <a:ext uri="{FF2B5EF4-FFF2-40B4-BE49-F238E27FC236}">
                      <a16:creationId xmlns:a16="http://schemas.microsoft.com/office/drawing/2014/main" id="{CC8F3ACD-49BF-42DF-846B-597B598C94CA}"/>
                    </a:ext>
                  </a:extLst>
                </p:cNvPr>
                <p:cNvSpPr txBox="1"/>
                <p:nvPr/>
              </p:nvSpPr>
              <p:spPr>
                <a:xfrm>
                  <a:off x="3840225" y="8122935"/>
                  <a:ext cx="460800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</p:grpSp>
          <p:grpSp>
            <p:nvGrpSpPr>
              <p:cNvPr id="178" name="Gruppo 177">
                <a:extLst>
                  <a:ext uri="{FF2B5EF4-FFF2-40B4-BE49-F238E27FC236}">
                    <a16:creationId xmlns:a16="http://schemas.microsoft.com/office/drawing/2014/main" id="{00A6BD61-AF6D-4874-9C22-415F40F370B3}"/>
                  </a:ext>
                </a:extLst>
              </p:cNvPr>
              <p:cNvGrpSpPr/>
              <p:nvPr/>
            </p:nvGrpSpPr>
            <p:grpSpPr>
              <a:xfrm>
                <a:off x="-4638588" y="4062554"/>
                <a:ext cx="108000" cy="345600"/>
                <a:chOff x="3803094" y="8077199"/>
                <a:chExt cx="460803" cy="460800"/>
              </a:xfrm>
            </p:grpSpPr>
            <p:sp>
              <p:nvSpPr>
                <p:cNvPr id="179" name="Ovale 178">
                  <a:extLst>
                    <a:ext uri="{FF2B5EF4-FFF2-40B4-BE49-F238E27FC236}">
                      <a16:creationId xmlns:a16="http://schemas.microsoft.com/office/drawing/2014/main" id="{958E70EE-475D-4402-B0E4-EE1B8D4475CF}"/>
                    </a:ext>
                  </a:extLst>
                </p:cNvPr>
                <p:cNvSpPr/>
                <p:nvPr/>
              </p:nvSpPr>
              <p:spPr>
                <a:xfrm>
                  <a:off x="3803094" y="8077199"/>
                  <a:ext cx="460803" cy="460800"/>
                </a:xfrm>
                <a:prstGeom prst="ellipse">
                  <a:avLst/>
                </a:prstGeom>
                <a:noFill/>
                <a:ln w="31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CasellaDiTesto 179">
                  <a:extLst>
                    <a:ext uri="{FF2B5EF4-FFF2-40B4-BE49-F238E27FC236}">
                      <a16:creationId xmlns:a16="http://schemas.microsoft.com/office/drawing/2014/main" id="{64EB9D03-9711-40BB-BB05-99B8360264AC}"/>
                    </a:ext>
                  </a:extLst>
                </p:cNvPr>
                <p:cNvSpPr txBox="1"/>
                <p:nvPr/>
              </p:nvSpPr>
              <p:spPr>
                <a:xfrm>
                  <a:off x="3803098" y="8122934"/>
                  <a:ext cx="460799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</a:rPr>
                    <a:t>3</a:t>
                  </a:r>
                </a:p>
              </p:txBody>
            </p:sp>
          </p:grpSp>
        </p:grpSp>
        <p:sp>
          <p:nvSpPr>
            <p:cNvPr id="193" name="Rettangolo 192">
              <a:extLst>
                <a:ext uri="{FF2B5EF4-FFF2-40B4-BE49-F238E27FC236}">
                  <a16:creationId xmlns:a16="http://schemas.microsoft.com/office/drawing/2014/main" id="{2F42E391-DD3D-4251-8FC5-4454568E5289}"/>
                </a:ext>
              </a:extLst>
            </p:cNvPr>
            <p:cNvSpPr/>
            <p:nvPr/>
          </p:nvSpPr>
          <p:spPr>
            <a:xfrm>
              <a:off x="3565688" y="2965488"/>
              <a:ext cx="2452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aseline="30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/>
            </a:p>
          </p:txBody>
        </p:sp>
      </p:grp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249F51AF-E8E6-4269-BF0D-634C8CF0151E}"/>
              </a:ext>
            </a:extLst>
          </p:cNvPr>
          <p:cNvCxnSpPr>
            <a:cxnSpLocks/>
          </p:cNvCxnSpPr>
          <p:nvPr/>
        </p:nvCxnSpPr>
        <p:spPr>
          <a:xfrm>
            <a:off x="6866976" y="4920458"/>
            <a:ext cx="362631" cy="3626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0FD9A84-1452-422F-AE46-285F93DC2ADC}"/>
              </a:ext>
            </a:extLst>
          </p:cNvPr>
          <p:cNvCxnSpPr>
            <a:cxnSpLocks/>
          </p:cNvCxnSpPr>
          <p:nvPr/>
        </p:nvCxnSpPr>
        <p:spPr>
          <a:xfrm>
            <a:off x="7809192" y="574372"/>
            <a:ext cx="0" cy="401050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0" name="Connettore 2 3139">
            <a:extLst>
              <a:ext uri="{FF2B5EF4-FFF2-40B4-BE49-F238E27FC236}">
                <a16:creationId xmlns:a16="http://schemas.microsoft.com/office/drawing/2014/main" id="{F3722B13-27F6-463A-96CE-20DD6EF4ECBB}"/>
              </a:ext>
            </a:extLst>
          </p:cNvPr>
          <p:cNvCxnSpPr>
            <a:stCxn id="184" idx="2"/>
          </p:cNvCxnSpPr>
          <p:nvPr/>
        </p:nvCxnSpPr>
        <p:spPr>
          <a:xfrm flipH="1">
            <a:off x="167425" y="2146784"/>
            <a:ext cx="1238077" cy="2154760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4" name="Connettore 2 3143">
            <a:extLst>
              <a:ext uri="{FF2B5EF4-FFF2-40B4-BE49-F238E27FC236}">
                <a16:creationId xmlns:a16="http://schemas.microsoft.com/office/drawing/2014/main" id="{C188D682-A15F-4E24-B306-DC9EE927F51A}"/>
              </a:ext>
            </a:extLst>
          </p:cNvPr>
          <p:cNvCxnSpPr>
            <a:stCxn id="181" idx="4"/>
          </p:cNvCxnSpPr>
          <p:nvPr/>
        </p:nvCxnSpPr>
        <p:spPr>
          <a:xfrm flipH="1">
            <a:off x="231820" y="3017636"/>
            <a:ext cx="1181090" cy="1837699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7" name="Connettore 2 3146">
            <a:extLst>
              <a:ext uri="{FF2B5EF4-FFF2-40B4-BE49-F238E27FC236}">
                <a16:creationId xmlns:a16="http://schemas.microsoft.com/office/drawing/2014/main" id="{CE615C6F-A653-42C8-8FEB-30EB57966C8F}"/>
              </a:ext>
            </a:extLst>
          </p:cNvPr>
          <p:cNvCxnSpPr>
            <a:stCxn id="179" idx="4"/>
          </p:cNvCxnSpPr>
          <p:nvPr/>
        </p:nvCxnSpPr>
        <p:spPr>
          <a:xfrm flipH="1">
            <a:off x="218941" y="3849143"/>
            <a:ext cx="1192817" cy="179180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3BC5F7FD-5AC2-49DF-A991-E5CE8A52290B}"/>
              </a:ext>
            </a:extLst>
          </p:cNvPr>
          <p:cNvSpPr txBox="1"/>
          <p:nvPr/>
        </p:nvSpPr>
        <p:spPr>
          <a:xfrm>
            <a:off x="7403504" y="5486327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E47343E6-E21D-4081-9AB3-9108EAE7BB33}"/>
              </a:ext>
            </a:extLst>
          </p:cNvPr>
          <p:cNvSpPr txBox="1"/>
          <p:nvPr/>
        </p:nvSpPr>
        <p:spPr>
          <a:xfrm>
            <a:off x="7284499" y="3627601"/>
            <a:ext cx="324000" cy="216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</p:spTree>
    <p:extLst>
      <p:ext uri="{BB962C8B-B14F-4D97-AF65-F5344CB8AC3E}">
        <p14:creationId xmlns:p14="http://schemas.microsoft.com/office/powerpoint/2010/main" val="28068599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124" grpId="0"/>
      <p:bldP spid="125" grpId="0"/>
      <p:bldP spid="131" grpId="0"/>
      <p:bldP spid="133" grpId="0"/>
      <p:bldP spid="134" grpId="0"/>
      <p:bldP spid="135" grpId="0"/>
      <p:bldP spid="136" grpId="0"/>
      <p:bldP spid="137" grpId="0"/>
      <p:bldP spid="138" grpId="0"/>
      <p:bldP spid="142" grpId="0"/>
      <p:bldP spid="143" grpId="0"/>
      <p:bldP spid="144" grpId="0"/>
      <p:bldP spid="145" grpId="0"/>
      <p:bldP spid="141" grpId="0"/>
      <p:bldP spid="18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 - (2)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146997" y="4914313"/>
            <a:ext cx="48314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230444" y="584324"/>
            <a:ext cx="1143040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597156" y="579863"/>
            <a:ext cx="422287" cy="398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241939" y="579433"/>
            <a:ext cx="1148651" cy="39907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8213024" y="3453841"/>
            <a:ext cx="324000" cy="2160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245908" y="6084559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33104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6045" y="5056606"/>
            <a:ext cx="214472" cy="803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C37B04E-9F7B-4A8E-ABD6-01DCFEEC8926}"/>
              </a:ext>
            </a:extLst>
          </p:cNvPr>
          <p:cNvCxnSpPr/>
          <p:nvPr/>
        </p:nvCxnSpPr>
        <p:spPr>
          <a:xfrm>
            <a:off x="7340957" y="437879"/>
            <a:ext cx="0" cy="633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5716743-6857-475D-B8BF-92264D789F11}"/>
              </a:ext>
            </a:extLst>
          </p:cNvPr>
          <p:cNvCxnSpPr>
            <a:cxnSpLocks/>
          </p:cNvCxnSpPr>
          <p:nvPr/>
        </p:nvCxnSpPr>
        <p:spPr>
          <a:xfrm flipV="1">
            <a:off x="6863897" y="469070"/>
            <a:ext cx="0" cy="4444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558" y="217120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320" y="6488668"/>
            <a:ext cx="5260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E7B14AC5-E5D2-41E3-9A82-6EFABA19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337" y="643411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2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25" name="CasellaDiTesto 19">
            <a:extLst>
              <a:ext uri="{FF2B5EF4-FFF2-40B4-BE49-F238E27FC236}">
                <a16:creationId xmlns:a16="http://schemas.microsoft.com/office/drawing/2014/main" id="{E72E829A-7CB2-44E0-848D-E68E12A53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8687" y="640238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C7C972C-BA67-486D-8797-19B3BE81192F}"/>
              </a:ext>
            </a:extLst>
          </p:cNvPr>
          <p:cNvCxnSpPr>
            <a:cxnSpLocks/>
          </p:cNvCxnSpPr>
          <p:nvPr/>
        </p:nvCxnSpPr>
        <p:spPr>
          <a:xfrm>
            <a:off x="6861094" y="4912519"/>
            <a:ext cx="1868936" cy="18692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EB69213-5A44-46C3-9EC5-A6D9E0BFEAB9}"/>
              </a:ext>
            </a:extLst>
          </p:cNvPr>
          <p:cNvCxnSpPr>
            <a:cxnSpLocks/>
          </p:cNvCxnSpPr>
          <p:nvPr/>
        </p:nvCxnSpPr>
        <p:spPr>
          <a:xfrm>
            <a:off x="6220496" y="425003"/>
            <a:ext cx="0" cy="6297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6DA6656B-51CE-447C-983E-865DA10770A3}"/>
              </a:ext>
            </a:extLst>
          </p:cNvPr>
          <p:cNvCxnSpPr/>
          <p:nvPr/>
        </p:nvCxnSpPr>
        <p:spPr>
          <a:xfrm flipH="1">
            <a:off x="6216534" y="518868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876308A0-D9BA-4115-AFFC-BAAFB5D685B2}"/>
              </a:ext>
            </a:extLst>
          </p:cNvPr>
          <p:cNvCxnSpPr/>
          <p:nvPr/>
        </p:nvCxnSpPr>
        <p:spPr>
          <a:xfrm flipH="1">
            <a:off x="6220857" y="5451053"/>
            <a:ext cx="88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6756F606-E115-4DD7-BA6B-2DEEF8761096}"/>
              </a:ext>
            </a:extLst>
          </p:cNvPr>
          <p:cNvCxnSpPr/>
          <p:nvPr/>
        </p:nvCxnSpPr>
        <p:spPr>
          <a:xfrm flipH="1">
            <a:off x="6218871" y="6065868"/>
            <a:ext cx="8028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FAF3C3F2-F943-4B87-B6F7-AD101CAF3CA1}"/>
              </a:ext>
            </a:extLst>
          </p:cNvPr>
          <p:cNvCxnSpPr/>
          <p:nvPr/>
        </p:nvCxnSpPr>
        <p:spPr>
          <a:xfrm flipH="1">
            <a:off x="6219151" y="5648072"/>
            <a:ext cx="8064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9DFEA8AC-8718-4F9B-BA88-015D0D8E01A8}"/>
              </a:ext>
            </a:extLst>
          </p:cNvPr>
          <p:cNvCxnSpPr/>
          <p:nvPr/>
        </p:nvCxnSpPr>
        <p:spPr>
          <a:xfrm flipH="1">
            <a:off x="6221191" y="5859815"/>
            <a:ext cx="7668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D8BE1266-B3A6-476A-824C-A75556CF7DE3}"/>
              </a:ext>
            </a:extLst>
          </p:cNvPr>
          <p:cNvCxnSpPr/>
          <p:nvPr/>
        </p:nvCxnSpPr>
        <p:spPr>
          <a:xfrm flipH="1">
            <a:off x="6220589" y="6439626"/>
            <a:ext cx="100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BFE80BC8-3639-4BE8-B4BA-37F114F19EA7}"/>
              </a:ext>
            </a:extLst>
          </p:cNvPr>
          <p:cNvCxnSpPr/>
          <p:nvPr/>
        </p:nvCxnSpPr>
        <p:spPr>
          <a:xfrm flipH="1">
            <a:off x="6214801" y="6264562"/>
            <a:ext cx="885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AB83A40C-3D70-469B-879B-387EA01D3E21}"/>
              </a:ext>
            </a:extLst>
          </p:cNvPr>
          <p:cNvCxnSpPr/>
          <p:nvPr/>
        </p:nvCxnSpPr>
        <p:spPr>
          <a:xfrm flipH="1">
            <a:off x="6221175" y="6530602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A2F555FC-554A-496E-8E1A-0CDE244C49EF}"/>
              </a:ext>
            </a:extLst>
          </p:cNvPr>
          <p:cNvCxnSpPr/>
          <p:nvPr/>
        </p:nvCxnSpPr>
        <p:spPr>
          <a:xfrm flipH="1">
            <a:off x="6220856" y="5281495"/>
            <a:ext cx="100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DE3CACAA-686E-46C0-BA3E-B1BC9449D192}"/>
              </a:ext>
            </a:extLst>
          </p:cNvPr>
          <p:cNvSpPr/>
          <p:nvPr/>
        </p:nvSpPr>
        <p:spPr>
          <a:xfrm>
            <a:off x="5276572" y="3970103"/>
            <a:ext cx="1890000" cy="1890000"/>
          </a:xfrm>
          <a:prstGeom prst="arc">
            <a:avLst>
              <a:gd name="adj1" fmla="val 5396892"/>
              <a:gd name="adj2" fmla="val 10802108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37" name="Connettore diritto 3136">
            <a:extLst>
              <a:ext uri="{FF2B5EF4-FFF2-40B4-BE49-F238E27FC236}">
                <a16:creationId xmlns:a16="http://schemas.microsoft.com/office/drawing/2014/main" id="{6CAC255D-6407-4862-9190-ADE8A362B682}"/>
              </a:ext>
            </a:extLst>
          </p:cNvPr>
          <p:cNvCxnSpPr>
            <a:cxnSpLocks/>
          </p:cNvCxnSpPr>
          <p:nvPr/>
        </p:nvCxnSpPr>
        <p:spPr>
          <a:xfrm flipV="1">
            <a:off x="5276583" y="583371"/>
            <a:ext cx="0" cy="398320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id="{BFD60F7D-2717-486F-AD77-58C47BF5F7D2}"/>
              </a:ext>
            </a:extLst>
          </p:cNvPr>
          <p:cNvCxnSpPr>
            <a:cxnSpLocks/>
          </p:cNvCxnSpPr>
          <p:nvPr/>
        </p:nvCxnSpPr>
        <p:spPr>
          <a:xfrm>
            <a:off x="4443413" y="4563029"/>
            <a:ext cx="25440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4" name="Arco 3143">
            <a:extLst>
              <a:ext uri="{FF2B5EF4-FFF2-40B4-BE49-F238E27FC236}">
                <a16:creationId xmlns:a16="http://schemas.microsoft.com/office/drawing/2014/main" id="{37F08C0D-735C-4B0E-A030-CBF00BC804E6}"/>
              </a:ext>
            </a:extLst>
          </p:cNvPr>
          <p:cNvSpPr/>
          <p:nvPr/>
        </p:nvSpPr>
        <p:spPr>
          <a:xfrm>
            <a:off x="5949388" y="4644572"/>
            <a:ext cx="543600" cy="543600"/>
          </a:xfrm>
          <a:prstGeom prst="arc">
            <a:avLst>
              <a:gd name="adj1" fmla="val 5456949"/>
              <a:gd name="adj2" fmla="val 1083305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49" name="Connettore diritto 3148">
            <a:extLst>
              <a:ext uri="{FF2B5EF4-FFF2-40B4-BE49-F238E27FC236}">
                <a16:creationId xmlns:a16="http://schemas.microsoft.com/office/drawing/2014/main" id="{A7C0A1F5-630F-4A4E-9B4F-BE5CCA12802C}"/>
              </a:ext>
            </a:extLst>
          </p:cNvPr>
          <p:cNvCxnSpPr/>
          <p:nvPr/>
        </p:nvCxnSpPr>
        <p:spPr>
          <a:xfrm>
            <a:off x="5948917" y="4560277"/>
            <a:ext cx="0" cy="3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1622CC34-C9F2-41F3-B8EB-D682E3511B6E}"/>
              </a:ext>
            </a:extLst>
          </p:cNvPr>
          <p:cNvSpPr/>
          <p:nvPr/>
        </p:nvSpPr>
        <p:spPr>
          <a:xfrm>
            <a:off x="5856776" y="4555520"/>
            <a:ext cx="727200" cy="727200"/>
          </a:xfrm>
          <a:prstGeom prst="arc">
            <a:avLst>
              <a:gd name="adj1" fmla="val 5412186"/>
              <a:gd name="adj2" fmla="val 1083382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439C6E4C-0C46-4225-97AF-61CE3E905A8C}"/>
              </a:ext>
            </a:extLst>
          </p:cNvPr>
          <p:cNvCxnSpPr/>
          <p:nvPr/>
        </p:nvCxnSpPr>
        <p:spPr>
          <a:xfrm>
            <a:off x="5856776" y="4560277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6" name="Connettore diritto 3155">
            <a:extLst>
              <a:ext uri="{FF2B5EF4-FFF2-40B4-BE49-F238E27FC236}">
                <a16:creationId xmlns:a16="http://schemas.microsoft.com/office/drawing/2014/main" id="{CE6B3AF9-9E36-493F-906A-4AAA016AC16C}"/>
              </a:ext>
            </a:extLst>
          </p:cNvPr>
          <p:cNvCxnSpPr>
            <a:cxnSpLocks/>
          </p:cNvCxnSpPr>
          <p:nvPr/>
        </p:nvCxnSpPr>
        <p:spPr>
          <a:xfrm>
            <a:off x="5267459" y="2552138"/>
            <a:ext cx="254256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8" name="Connettore diritto 3157">
            <a:extLst>
              <a:ext uri="{FF2B5EF4-FFF2-40B4-BE49-F238E27FC236}">
                <a16:creationId xmlns:a16="http://schemas.microsoft.com/office/drawing/2014/main" id="{DC2F58A8-287B-4D1D-9FCE-059A0CDC8B7F}"/>
              </a:ext>
            </a:extLst>
          </p:cNvPr>
          <p:cNvCxnSpPr>
            <a:cxnSpLocks/>
          </p:cNvCxnSpPr>
          <p:nvPr/>
        </p:nvCxnSpPr>
        <p:spPr>
          <a:xfrm flipH="1" flipV="1">
            <a:off x="4705352" y="576266"/>
            <a:ext cx="1152523" cy="39885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Arco 171">
            <a:extLst>
              <a:ext uri="{FF2B5EF4-FFF2-40B4-BE49-F238E27FC236}">
                <a16:creationId xmlns:a16="http://schemas.microsoft.com/office/drawing/2014/main" id="{B4BA11E0-E4D0-40AB-A816-35F3D67546E7}"/>
              </a:ext>
            </a:extLst>
          </p:cNvPr>
          <p:cNvSpPr/>
          <p:nvPr/>
        </p:nvSpPr>
        <p:spPr>
          <a:xfrm>
            <a:off x="5687631" y="4385571"/>
            <a:ext cx="1065600" cy="1065600"/>
          </a:xfrm>
          <a:prstGeom prst="arc">
            <a:avLst>
              <a:gd name="adj1" fmla="val 5358613"/>
              <a:gd name="adj2" fmla="val 1081055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EB2817EB-1405-42A3-8969-F2C7C801B9C3}"/>
              </a:ext>
            </a:extLst>
          </p:cNvPr>
          <p:cNvCxnSpPr/>
          <p:nvPr/>
        </p:nvCxnSpPr>
        <p:spPr>
          <a:xfrm>
            <a:off x="5686565" y="4561756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86C7F215-D871-45D5-B655-7288B92088BB}"/>
              </a:ext>
            </a:extLst>
          </p:cNvPr>
          <p:cNvCxnSpPr>
            <a:cxnSpLocks/>
          </p:cNvCxnSpPr>
          <p:nvPr/>
        </p:nvCxnSpPr>
        <p:spPr>
          <a:xfrm flipH="1" flipV="1">
            <a:off x="4876800" y="581025"/>
            <a:ext cx="809627" cy="39814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E4ED15CC-61DE-40B8-A7A9-BA952F75D4C1}"/>
              </a:ext>
            </a:extLst>
          </p:cNvPr>
          <p:cNvCxnSpPr/>
          <p:nvPr/>
        </p:nvCxnSpPr>
        <p:spPr>
          <a:xfrm>
            <a:off x="5276243" y="4563442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FB3AF67-BF77-4A95-8566-411D64A686B8}"/>
              </a:ext>
            </a:extLst>
          </p:cNvPr>
          <p:cNvCxnSpPr>
            <a:cxnSpLocks/>
          </p:cNvCxnSpPr>
          <p:nvPr/>
        </p:nvCxnSpPr>
        <p:spPr>
          <a:xfrm>
            <a:off x="4465516" y="580877"/>
            <a:ext cx="254178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F7D15020-1D4A-4AD5-A45F-461A70DAE39A}"/>
              </a:ext>
            </a:extLst>
          </p:cNvPr>
          <p:cNvCxnSpPr>
            <a:cxnSpLocks/>
          </p:cNvCxnSpPr>
          <p:nvPr/>
        </p:nvCxnSpPr>
        <p:spPr>
          <a:xfrm>
            <a:off x="5947602" y="577811"/>
            <a:ext cx="0" cy="39841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Arco 198">
            <a:extLst>
              <a:ext uri="{FF2B5EF4-FFF2-40B4-BE49-F238E27FC236}">
                <a16:creationId xmlns:a16="http://schemas.microsoft.com/office/drawing/2014/main" id="{5629D155-323F-4C87-8E7C-A4C1CE7A8C9A}"/>
              </a:ext>
            </a:extLst>
          </p:cNvPr>
          <p:cNvSpPr/>
          <p:nvPr/>
        </p:nvSpPr>
        <p:spPr>
          <a:xfrm>
            <a:off x="5487481" y="4180655"/>
            <a:ext cx="1468800" cy="1468800"/>
          </a:xfrm>
          <a:prstGeom prst="arc">
            <a:avLst>
              <a:gd name="adj1" fmla="val 5395021"/>
              <a:gd name="adj2" fmla="val 1079417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743408BE-F922-4581-AC7F-970ACFA6C59B}"/>
              </a:ext>
            </a:extLst>
          </p:cNvPr>
          <p:cNvCxnSpPr/>
          <p:nvPr/>
        </p:nvCxnSpPr>
        <p:spPr>
          <a:xfrm>
            <a:off x="5485661" y="4556666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2" name="Connettore diritto 3171">
            <a:extLst>
              <a:ext uri="{FF2B5EF4-FFF2-40B4-BE49-F238E27FC236}">
                <a16:creationId xmlns:a16="http://schemas.microsoft.com/office/drawing/2014/main" id="{238A7E8B-514B-4819-BA2A-E5CA578D0C3E}"/>
              </a:ext>
            </a:extLst>
          </p:cNvPr>
          <p:cNvCxnSpPr>
            <a:cxnSpLocks/>
          </p:cNvCxnSpPr>
          <p:nvPr/>
        </p:nvCxnSpPr>
        <p:spPr>
          <a:xfrm flipH="1" flipV="1">
            <a:off x="5073707" y="582630"/>
            <a:ext cx="412693" cy="39846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Arco 207">
            <a:extLst>
              <a:ext uri="{FF2B5EF4-FFF2-40B4-BE49-F238E27FC236}">
                <a16:creationId xmlns:a16="http://schemas.microsoft.com/office/drawing/2014/main" id="{6ED167F5-4AE8-45E4-8773-4FCFABF7F94F}"/>
              </a:ext>
            </a:extLst>
          </p:cNvPr>
          <p:cNvSpPr/>
          <p:nvPr/>
        </p:nvSpPr>
        <p:spPr>
          <a:xfrm>
            <a:off x="5071523" y="3772189"/>
            <a:ext cx="2293200" cy="2293200"/>
          </a:xfrm>
          <a:prstGeom prst="arc">
            <a:avLst>
              <a:gd name="adj1" fmla="val 5410582"/>
              <a:gd name="adj2" fmla="val 1080615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EE96AFFC-FADE-42C3-966D-093A609AD641}"/>
              </a:ext>
            </a:extLst>
          </p:cNvPr>
          <p:cNvCxnSpPr/>
          <p:nvPr/>
        </p:nvCxnSpPr>
        <p:spPr>
          <a:xfrm>
            <a:off x="5071190" y="4565294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7" name="Connettore diritto 3176">
            <a:extLst>
              <a:ext uri="{FF2B5EF4-FFF2-40B4-BE49-F238E27FC236}">
                <a16:creationId xmlns:a16="http://schemas.microsoft.com/office/drawing/2014/main" id="{7F8932A7-D582-4869-9585-54BBC7AD8167}"/>
              </a:ext>
            </a:extLst>
          </p:cNvPr>
          <p:cNvCxnSpPr>
            <a:cxnSpLocks/>
          </p:cNvCxnSpPr>
          <p:nvPr/>
        </p:nvCxnSpPr>
        <p:spPr>
          <a:xfrm flipV="1">
            <a:off x="5072063" y="588169"/>
            <a:ext cx="409575" cy="39743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Arco 226">
            <a:extLst>
              <a:ext uri="{FF2B5EF4-FFF2-40B4-BE49-F238E27FC236}">
                <a16:creationId xmlns:a16="http://schemas.microsoft.com/office/drawing/2014/main" id="{B309E0AF-1DE0-448D-8E10-D35A3D2635D3}"/>
              </a:ext>
            </a:extLst>
          </p:cNvPr>
          <p:cNvSpPr/>
          <p:nvPr/>
        </p:nvSpPr>
        <p:spPr>
          <a:xfrm>
            <a:off x="4868759" y="3565797"/>
            <a:ext cx="2700000" cy="2700000"/>
          </a:xfrm>
          <a:prstGeom prst="arc">
            <a:avLst>
              <a:gd name="adj1" fmla="val 5393143"/>
              <a:gd name="adj2" fmla="val 1080915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C4B4CEA1-3010-477A-8886-1EE973F8638A}"/>
              </a:ext>
            </a:extLst>
          </p:cNvPr>
          <p:cNvCxnSpPr/>
          <p:nvPr/>
        </p:nvCxnSpPr>
        <p:spPr>
          <a:xfrm>
            <a:off x="4868460" y="4557972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6" name="Connettore diritto 3185">
            <a:extLst>
              <a:ext uri="{FF2B5EF4-FFF2-40B4-BE49-F238E27FC236}">
                <a16:creationId xmlns:a16="http://schemas.microsoft.com/office/drawing/2014/main" id="{CAE19EF8-BC74-4275-BB98-A9771EB4710F}"/>
              </a:ext>
            </a:extLst>
          </p:cNvPr>
          <p:cNvCxnSpPr>
            <a:cxnSpLocks/>
          </p:cNvCxnSpPr>
          <p:nvPr/>
        </p:nvCxnSpPr>
        <p:spPr>
          <a:xfrm flipV="1">
            <a:off x="4869656" y="585788"/>
            <a:ext cx="807244" cy="3976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Arco 239">
            <a:extLst>
              <a:ext uri="{FF2B5EF4-FFF2-40B4-BE49-F238E27FC236}">
                <a16:creationId xmlns:a16="http://schemas.microsoft.com/office/drawing/2014/main" id="{EF3D0A52-989A-436A-976D-D79D6F23DC30}"/>
              </a:ext>
            </a:extLst>
          </p:cNvPr>
          <p:cNvSpPr/>
          <p:nvPr/>
        </p:nvSpPr>
        <p:spPr>
          <a:xfrm>
            <a:off x="4699358" y="3393595"/>
            <a:ext cx="3045600" cy="3045600"/>
          </a:xfrm>
          <a:prstGeom prst="arc">
            <a:avLst>
              <a:gd name="adj1" fmla="val 5411453"/>
              <a:gd name="adj2" fmla="val 1080190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8A3C4F87-187C-4B07-9557-1C4F99AA903F}"/>
              </a:ext>
            </a:extLst>
          </p:cNvPr>
          <p:cNvCxnSpPr/>
          <p:nvPr/>
        </p:nvCxnSpPr>
        <p:spPr>
          <a:xfrm>
            <a:off x="4699009" y="4558907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2" name="Connettore diritto 3191">
            <a:extLst>
              <a:ext uri="{FF2B5EF4-FFF2-40B4-BE49-F238E27FC236}">
                <a16:creationId xmlns:a16="http://schemas.microsoft.com/office/drawing/2014/main" id="{E606ECF1-5429-4777-B97B-2053318BC383}"/>
              </a:ext>
            </a:extLst>
          </p:cNvPr>
          <p:cNvCxnSpPr>
            <a:cxnSpLocks/>
          </p:cNvCxnSpPr>
          <p:nvPr/>
        </p:nvCxnSpPr>
        <p:spPr>
          <a:xfrm flipV="1">
            <a:off x="4697220" y="581164"/>
            <a:ext cx="1154407" cy="39821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Arco 248">
            <a:extLst>
              <a:ext uri="{FF2B5EF4-FFF2-40B4-BE49-F238E27FC236}">
                <a16:creationId xmlns:a16="http://schemas.microsoft.com/office/drawing/2014/main" id="{FB3E6605-1EBE-407F-AC29-DBC4518E995D}"/>
              </a:ext>
            </a:extLst>
          </p:cNvPr>
          <p:cNvSpPr/>
          <p:nvPr/>
        </p:nvSpPr>
        <p:spPr>
          <a:xfrm>
            <a:off x="4605002" y="3299241"/>
            <a:ext cx="3232800" cy="3232800"/>
          </a:xfrm>
          <a:prstGeom prst="arc">
            <a:avLst>
              <a:gd name="adj1" fmla="val 5390577"/>
              <a:gd name="adj2" fmla="val 108055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97" name="Connettore diritto 3196">
            <a:extLst>
              <a:ext uri="{FF2B5EF4-FFF2-40B4-BE49-F238E27FC236}">
                <a16:creationId xmlns:a16="http://schemas.microsoft.com/office/drawing/2014/main" id="{FD9D1E13-4876-44AB-84F5-CFF6FF086F73}"/>
              </a:ext>
            </a:extLst>
          </p:cNvPr>
          <p:cNvCxnSpPr>
            <a:cxnSpLocks/>
          </p:cNvCxnSpPr>
          <p:nvPr/>
        </p:nvCxnSpPr>
        <p:spPr>
          <a:xfrm>
            <a:off x="4604415" y="580616"/>
            <a:ext cx="0" cy="4332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D0392B80-4EF3-4B12-8E5B-21591C7B742E}"/>
              </a:ext>
            </a:extLst>
          </p:cNvPr>
          <p:cNvCxnSpPr/>
          <p:nvPr/>
        </p:nvCxnSpPr>
        <p:spPr>
          <a:xfrm flipH="1">
            <a:off x="6220344" y="5393468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Arco 157">
            <a:extLst>
              <a:ext uri="{FF2B5EF4-FFF2-40B4-BE49-F238E27FC236}">
                <a16:creationId xmlns:a16="http://schemas.microsoft.com/office/drawing/2014/main" id="{E780B583-7F49-4463-9DE8-6FF887BD3634}"/>
              </a:ext>
            </a:extLst>
          </p:cNvPr>
          <p:cNvSpPr/>
          <p:nvPr/>
        </p:nvSpPr>
        <p:spPr>
          <a:xfrm>
            <a:off x="5747241" y="4439791"/>
            <a:ext cx="954000" cy="954000"/>
          </a:xfrm>
          <a:prstGeom prst="arc">
            <a:avLst>
              <a:gd name="adj1" fmla="val 5402092"/>
              <a:gd name="adj2" fmla="val 1082190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AC8543C-34E8-4886-A1E9-73D4A23D9CC0}"/>
              </a:ext>
            </a:extLst>
          </p:cNvPr>
          <p:cNvCxnSpPr>
            <a:cxnSpLocks/>
          </p:cNvCxnSpPr>
          <p:nvPr/>
        </p:nvCxnSpPr>
        <p:spPr>
          <a:xfrm>
            <a:off x="5747861" y="933450"/>
            <a:ext cx="0" cy="39814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A187B72E-73F9-4AFF-90BF-E450A54774EE}"/>
              </a:ext>
            </a:extLst>
          </p:cNvPr>
          <p:cNvCxnSpPr/>
          <p:nvPr/>
        </p:nvCxnSpPr>
        <p:spPr>
          <a:xfrm flipH="1">
            <a:off x="6235170" y="559024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Arco 164">
            <a:extLst>
              <a:ext uri="{FF2B5EF4-FFF2-40B4-BE49-F238E27FC236}">
                <a16:creationId xmlns:a16="http://schemas.microsoft.com/office/drawing/2014/main" id="{7DB9E3E3-FAFD-4CE8-9917-978D825FE044}"/>
              </a:ext>
            </a:extLst>
          </p:cNvPr>
          <p:cNvSpPr/>
          <p:nvPr/>
        </p:nvSpPr>
        <p:spPr>
          <a:xfrm>
            <a:off x="5544834" y="4242148"/>
            <a:ext cx="1350000" cy="1350000"/>
          </a:xfrm>
          <a:prstGeom prst="arc">
            <a:avLst>
              <a:gd name="adj1" fmla="val 5408281"/>
              <a:gd name="adj2" fmla="val 1081435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F59FC481-C709-4D5A-8972-6A1AA2BD2656}"/>
              </a:ext>
            </a:extLst>
          </p:cNvPr>
          <p:cNvCxnSpPr>
            <a:cxnSpLocks/>
          </p:cNvCxnSpPr>
          <p:nvPr/>
        </p:nvCxnSpPr>
        <p:spPr>
          <a:xfrm>
            <a:off x="5545454" y="1221581"/>
            <a:ext cx="0" cy="36909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944D1899-F43A-4992-BBC5-0CCF50055F58}"/>
              </a:ext>
            </a:extLst>
          </p:cNvPr>
          <p:cNvCxnSpPr/>
          <p:nvPr/>
        </p:nvCxnSpPr>
        <p:spPr>
          <a:xfrm flipH="1">
            <a:off x="6218765" y="5733049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Arco 182">
            <a:extLst>
              <a:ext uri="{FF2B5EF4-FFF2-40B4-BE49-F238E27FC236}">
                <a16:creationId xmlns:a16="http://schemas.microsoft.com/office/drawing/2014/main" id="{7DABBDD1-15E3-42BC-994A-04AA83AD3F70}"/>
              </a:ext>
            </a:extLst>
          </p:cNvPr>
          <p:cNvSpPr/>
          <p:nvPr/>
        </p:nvSpPr>
        <p:spPr>
          <a:xfrm>
            <a:off x="5401963" y="4096893"/>
            <a:ext cx="1638000" cy="1638000"/>
          </a:xfrm>
          <a:prstGeom prst="arc">
            <a:avLst>
              <a:gd name="adj1" fmla="val 5406132"/>
              <a:gd name="adj2" fmla="val 1080510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19661647-90F4-458D-A6FC-2F2024DD072B}"/>
              </a:ext>
            </a:extLst>
          </p:cNvPr>
          <p:cNvCxnSpPr>
            <a:cxnSpLocks/>
          </p:cNvCxnSpPr>
          <p:nvPr/>
        </p:nvCxnSpPr>
        <p:spPr>
          <a:xfrm>
            <a:off x="5400198" y="1366838"/>
            <a:ext cx="0" cy="35456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806E6E27-63F4-46D7-B5E6-1C0102591974}"/>
              </a:ext>
            </a:extLst>
          </p:cNvPr>
          <p:cNvSpPr/>
          <p:nvPr/>
        </p:nvSpPr>
        <p:spPr>
          <a:xfrm>
            <a:off x="6362700" y="3655219"/>
            <a:ext cx="36000" cy="36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44F1108F-E93F-4A6F-A0F1-D0CCFB57DC63}"/>
              </a:ext>
            </a:extLst>
          </p:cNvPr>
          <p:cNvCxnSpPr>
            <a:cxnSpLocks/>
          </p:cNvCxnSpPr>
          <p:nvPr/>
        </p:nvCxnSpPr>
        <p:spPr>
          <a:xfrm>
            <a:off x="5155406" y="3748088"/>
            <a:ext cx="21883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69CB7390-90F4-427A-B248-F28ACA988757}"/>
              </a:ext>
            </a:extLst>
          </p:cNvPr>
          <p:cNvCxnSpPr>
            <a:cxnSpLocks/>
          </p:cNvCxnSpPr>
          <p:nvPr/>
        </p:nvCxnSpPr>
        <p:spPr>
          <a:xfrm>
            <a:off x="5003006" y="3876675"/>
            <a:ext cx="233600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649BB0FF-7169-4D43-8EE6-A973364D93ED}"/>
              </a:ext>
            </a:extLst>
          </p:cNvPr>
          <p:cNvCxnSpPr>
            <a:cxnSpLocks/>
          </p:cNvCxnSpPr>
          <p:nvPr/>
        </p:nvCxnSpPr>
        <p:spPr>
          <a:xfrm>
            <a:off x="4810125" y="4169569"/>
            <a:ext cx="25336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E215C8EF-0A25-429A-A985-54D162B2AEAE}"/>
              </a:ext>
            </a:extLst>
          </p:cNvPr>
          <p:cNvCxnSpPr/>
          <p:nvPr/>
        </p:nvCxnSpPr>
        <p:spPr>
          <a:xfrm flipH="1">
            <a:off x="6217317" y="598211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Arco 201">
            <a:extLst>
              <a:ext uri="{FF2B5EF4-FFF2-40B4-BE49-F238E27FC236}">
                <a16:creationId xmlns:a16="http://schemas.microsoft.com/office/drawing/2014/main" id="{296139FC-39DC-4054-9B2F-4884C0855057}"/>
              </a:ext>
            </a:extLst>
          </p:cNvPr>
          <p:cNvSpPr/>
          <p:nvPr/>
        </p:nvSpPr>
        <p:spPr>
          <a:xfrm>
            <a:off x="5154318" y="3851626"/>
            <a:ext cx="2131200" cy="2131200"/>
          </a:xfrm>
          <a:prstGeom prst="arc">
            <a:avLst>
              <a:gd name="adj1" fmla="val 5400562"/>
              <a:gd name="adj2" fmla="val 1080328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11618FCC-A4D8-458D-95F2-0EE3FBC4C730}"/>
              </a:ext>
            </a:extLst>
          </p:cNvPr>
          <p:cNvCxnSpPr>
            <a:cxnSpLocks/>
          </p:cNvCxnSpPr>
          <p:nvPr/>
        </p:nvCxnSpPr>
        <p:spPr>
          <a:xfrm>
            <a:off x="5154929" y="1362075"/>
            <a:ext cx="0" cy="35599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739E6366-82FD-47CB-83C0-16518C18509D}"/>
              </a:ext>
            </a:extLst>
          </p:cNvPr>
          <p:cNvCxnSpPr/>
          <p:nvPr/>
        </p:nvCxnSpPr>
        <p:spPr>
          <a:xfrm flipH="1">
            <a:off x="6219699" y="6124985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Arco 210">
            <a:extLst>
              <a:ext uri="{FF2B5EF4-FFF2-40B4-BE49-F238E27FC236}">
                <a16:creationId xmlns:a16="http://schemas.microsoft.com/office/drawing/2014/main" id="{FAE9F24C-EF1E-499A-8CF6-7BBFFD223246}"/>
              </a:ext>
            </a:extLst>
          </p:cNvPr>
          <p:cNvSpPr/>
          <p:nvPr/>
        </p:nvSpPr>
        <p:spPr>
          <a:xfrm>
            <a:off x="5009065" y="3694464"/>
            <a:ext cx="2430000" cy="2430000"/>
          </a:xfrm>
          <a:prstGeom prst="arc">
            <a:avLst>
              <a:gd name="adj1" fmla="val 5408153"/>
              <a:gd name="adj2" fmla="val 1077319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62693CDC-31B0-4411-9A15-C45E6248D2F9}"/>
              </a:ext>
            </a:extLst>
          </p:cNvPr>
          <p:cNvCxnSpPr>
            <a:cxnSpLocks/>
          </p:cNvCxnSpPr>
          <p:nvPr/>
        </p:nvCxnSpPr>
        <p:spPr>
          <a:xfrm>
            <a:off x="5009674" y="1219200"/>
            <a:ext cx="0" cy="37004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5E24AD20-0767-489F-863D-EAFE12D64599}"/>
              </a:ext>
            </a:extLst>
          </p:cNvPr>
          <p:cNvCxnSpPr/>
          <p:nvPr/>
        </p:nvCxnSpPr>
        <p:spPr>
          <a:xfrm flipH="1">
            <a:off x="6219699" y="6327392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Arco 220">
            <a:extLst>
              <a:ext uri="{FF2B5EF4-FFF2-40B4-BE49-F238E27FC236}">
                <a16:creationId xmlns:a16="http://schemas.microsoft.com/office/drawing/2014/main" id="{BC1F2018-1D09-42EC-B523-5E387860E28C}"/>
              </a:ext>
            </a:extLst>
          </p:cNvPr>
          <p:cNvSpPr/>
          <p:nvPr/>
        </p:nvSpPr>
        <p:spPr>
          <a:xfrm>
            <a:off x="4811952" y="3503102"/>
            <a:ext cx="2826000" cy="2826000"/>
          </a:xfrm>
          <a:prstGeom prst="arc">
            <a:avLst>
              <a:gd name="adj1" fmla="val 5405294"/>
              <a:gd name="adj2" fmla="val 1080001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A56F480A-6DF2-4868-9EEC-9D19E8D693AE}"/>
              </a:ext>
            </a:extLst>
          </p:cNvPr>
          <p:cNvCxnSpPr>
            <a:cxnSpLocks/>
          </p:cNvCxnSpPr>
          <p:nvPr/>
        </p:nvCxnSpPr>
        <p:spPr>
          <a:xfrm>
            <a:off x="4812091" y="928688"/>
            <a:ext cx="0" cy="39919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97B03843-7FB0-44FB-A6E9-A5AE7116F537}"/>
              </a:ext>
            </a:extLst>
          </p:cNvPr>
          <p:cNvCxnSpPr>
            <a:cxnSpLocks/>
          </p:cNvCxnSpPr>
          <p:nvPr/>
        </p:nvCxnSpPr>
        <p:spPr>
          <a:xfrm>
            <a:off x="5274468" y="3700852"/>
            <a:ext cx="207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956FE2F9-62F6-4B6B-9428-89A22CB65D99}"/>
              </a:ext>
            </a:extLst>
          </p:cNvPr>
          <p:cNvCxnSpPr>
            <a:cxnSpLocks/>
          </p:cNvCxnSpPr>
          <p:nvPr/>
        </p:nvCxnSpPr>
        <p:spPr>
          <a:xfrm>
            <a:off x="5272086" y="1407707"/>
            <a:ext cx="207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4DF221C0-4BA8-4B20-AAC3-DC3D586DCB97}"/>
              </a:ext>
            </a:extLst>
          </p:cNvPr>
          <p:cNvCxnSpPr>
            <a:cxnSpLocks/>
          </p:cNvCxnSpPr>
          <p:nvPr/>
        </p:nvCxnSpPr>
        <p:spPr>
          <a:xfrm>
            <a:off x="5155407" y="1364456"/>
            <a:ext cx="21883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FA006341-C4B6-4BB1-8EEE-BF1259E40289}"/>
              </a:ext>
            </a:extLst>
          </p:cNvPr>
          <p:cNvCxnSpPr>
            <a:cxnSpLocks/>
          </p:cNvCxnSpPr>
          <p:nvPr/>
        </p:nvCxnSpPr>
        <p:spPr>
          <a:xfrm>
            <a:off x="5005387" y="1226343"/>
            <a:ext cx="233600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F2938469-1C8D-4066-9866-6935E644AC1B}"/>
              </a:ext>
            </a:extLst>
          </p:cNvPr>
          <p:cNvCxnSpPr>
            <a:cxnSpLocks/>
          </p:cNvCxnSpPr>
          <p:nvPr/>
        </p:nvCxnSpPr>
        <p:spPr>
          <a:xfrm>
            <a:off x="4810125" y="934722"/>
            <a:ext cx="25336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igura a mano libera: forma 112">
            <a:extLst>
              <a:ext uri="{FF2B5EF4-FFF2-40B4-BE49-F238E27FC236}">
                <a16:creationId xmlns:a16="http://schemas.microsoft.com/office/drawing/2014/main" id="{3957B568-1DC5-4025-80BF-97748504F268}"/>
              </a:ext>
            </a:extLst>
          </p:cNvPr>
          <p:cNvSpPr/>
          <p:nvPr/>
        </p:nvSpPr>
        <p:spPr>
          <a:xfrm>
            <a:off x="4610100" y="3702837"/>
            <a:ext cx="1335600" cy="857257"/>
          </a:xfrm>
          <a:custGeom>
            <a:avLst/>
            <a:gdLst>
              <a:gd name="connsiteX0" fmla="*/ 0 w 1343025"/>
              <a:gd name="connsiteY0" fmla="*/ 857257 h 857257"/>
              <a:gd name="connsiteX1" fmla="*/ 204787 w 1343025"/>
              <a:gd name="connsiteY1" fmla="*/ 464351 h 857257"/>
              <a:gd name="connsiteX2" fmla="*/ 407193 w 1343025"/>
              <a:gd name="connsiteY2" fmla="*/ 173838 h 857257"/>
              <a:gd name="connsiteX3" fmla="*/ 552450 w 1343025"/>
              <a:gd name="connsiteY3" fmla="*/ 47632 h 857257"/>
              <a:gd name="connsiteX4" fmla="*/ 671512 w 1343025"/>
              <a:gd name="connsiteY4" fmla="*/ 7 h 857257"/>
              <a:gd name="connsiteX5" fmla="*/ 795337 w 1343025"/>
              <a:gd name="connsiteY5" fmla="*/ 45251 h 857257"/>
              <a:gd name="connsiteX6" fmla="*/ 942975 w 1343025"/>
              <a:gd name="connsiteY6" fmla="*/ 176219 h 857257"/>
              <a:gd name="connsiteX7" fmla="*/ 1147762 w 1343025"/>
              <a:gd name="connsiteY7" fmla="*/ 471494 h 857257"/>
              <a:gd name="connsiteX8" fmla="*/ 1343025 w 1343025"/>
              <a:gd name="connsiteY8" fmla="*/ 857257 h 8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3025" h="857257">
                <a:moveTo>
                  <a:pt x="0" y="857257"/>
                </a:moveTo>
                <a:cubicBezTo>
                  <a:pt x="68461" y="717755"/>
                  <a:pt x="136922" y="578254"/>
                  <a:pt x="204787" y="464351"/>
                </a:cubicBezTo>
                <a:cubicBezTo>
                  <a:pt x="272653" y="350448"/>
                  <a:pt x="349249" y="243291"/>
                  <a:pt x="407193" y="173838"/>
                </a:cubicBezTo>
                <a:cubicBezTo>
                  <a:pt x="465137" y="104385"/>
                  <a:pt x="508397" y="76604"/>
                  <a:pt x="552450" y="47632"/>
                </a:cubicBezTo>
                <a:cubicBezTo>
                  <a:pt x="596503" y="18660"/>
                  <a:pt x="631031" y="404"/>
                  <a:pt x="671512" y="7"/>
                </a:cubicBezTo>
                <a:cubicBezTo>
                  <a:pt x="711993" y="-390"/>
                  <a:pt x="750093" y="15882"/>
                  <a:pt x="795337" y="45251"/>
                </a:cubicBezTo>
                <a:cubicBezTo>
                  <a:pt x="840581" y="74620"/>
                  <a:pt x="884238" y="105179"/>
                  <a:pt x="942975" y="176219"/>
                </a:cubicBezTo>
                <a:cubicBezTo>
                  <a:pt x="1001712" y="247259"/>
                  <a:pt x="1081087" y="357988"/>
                  <a:pt x="1147762" y="471494"/>
                </a:cubicBezTo>
                <a:cubicBezTo>
                  <a:pt x="1214437" y="585000"/>
                  <a:pt x="1278731" y="721128"/>
                  <a:pt x="1343025" y="85725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Figura a mano libera: forma 128">
            <a:extLst>
              <a:ext uri="{FF2B5EF4-FFF2-40B4-BE49-F238E27FC236}">
                <a16:creationId xmlns:a16="http://schemas.microsoft.com/office/drawing/2014/main" id="{0960AA0C-B522-49D6-BA90-2B93F3E3F668}"/>
              </a:ext>
            </a:extLst>
          </p:cNvPr>
          <p:cNvSpPr/>
          <p:nvPr/>
        </p:nvSpPr>
        <p:spPr>
          <a:xfrm>
            <a:off x="4605338" y="583406"/>
            <a:ext cx="1340643" cy="826294"/>
          </a:xfrm>
          <a:custGeom>
            <a:avLst/>
            <a:gdLst>
              <a:gd name="connsiteX0" fmla="*/ 0 w 1340643"/>
              <a:gd name="connsiteY0" fmla="*/ 0 h 826294"/>
              <a:gd name="connsiteX1" fmla="*/ 209550 w 1340643"/>
              <a:gd name="connsiteY1" fmla="*/ 359569 h 826294"/>
              <a:gd name="connsiteX2" fmla="*/ 407193 w 1340643"/>
              <a:gd name="connsiteY2" fmla="*/ 647700 h 826294"/>
              <a:gd name="connsiteX3" fmla="*/ 552450 w 1340643"/>
              <a:gd name="connsiteY3" fmla="*/ 783432 h 826294"/>
              <a:gd name="connsiteX4" fmla="*/ 671512 w 1340643"/>
              <a:gd name="connsiteY4" fmla="*/ 826294 h 826294"/>
              <a:gd name="connsiteX5" fmla="*/ 795337 w 1340643"/>
              <a:gd name="connsiteY5" fmla="*/ 783432 h 826294"/>
              <a:gd name="connsiteX6" fmla="*/ 940593 w 1340643"/>
              <a:gd name="connsiteY6" fmla="*/ 645319 h 826294"/>
              <a:gd name="connsiteX7" fmla="*/ 1135856 w 1340643"/>
              <a:gd name="connsiteY7" fmla="*/ 357188 h 826294"/>
              <a:gd name="connsiteX8" fmla="*/ 1340643 w 1340643"/>
              <a:gd name="connsiteY8" fmla="*/ 0 h 826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643" h="826294">
                <a:moveTo>
                  <a:pt x="0" y="0"/>
                </a:moveTo>
                <a:cubicBezTo>
                  <a:pt x="70842" y="125809"/>
                  <a:pt x="141685" y="251619"/>
                  <a:pt x="209550" y="359569"/>
                </a:cubicBezTo>
                <a:cubicBezTo>
                  <a:pt x="277415" y="467519"/>
                  <a:pt x="350043" y="577056"/>
                  <a:pt x="407193" y="647700"/>
                </a:cubicBezTo>
                <a:cubicBezTo>
                  <a:pt x="464343" y="718344"/>
                  <a:pt x="508397" y="753666"/>
                  <a:pt x="552450" y="783432"/>
                </a:cubicBezTo>
                <a:cubicBezTo>
                  <a:pt x="596503" y="813198"/>
                  <a:pt x="631031" y="826294"/>
                  <a:pt x="671512" y="826294"/>
                </a:cubicBezTo>
                <a:cubicBezTo>
                  <a:pt x="711993" y="826294"/>
                  <a:pt x="750490" y="813594"/>
                  <a:pt x="795337" y="783432"/>
                </a:cubicBezTo>
                <a:cubicBezTo>
                  <a:pt x="840184" y="753270"/>
                  <a:pt x="883840" y="716360"/>
                  <a:pt x="940593" y="645319"/>
                </a:cubicBezTo>
                <a:cubicBezTo>
                  <a:pt x="997346" y="574278"/>
                  <a:pt x="1069181" y="464741"/>
                  <a:pt x="1135856" y="357188"/>
                </a:cubicBezTo>
                <a:cubicBezTo>
                  <a:pt x="1202531" y="249635"/>
                  <a:pt x="1271587" y="124817"/>
                  <a:pt x="1340643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E2E34550-AB2A-4815-B307-4661F1249ECC}"/>
              </a:ext>
            </a:extLst>
          </p:cNvPr>
          <p:cNvSpPr txBox="1"/>
          <p:nvPr/>
        </p:nvSpPr>
        <p:spPr>
          <a:xfrm>
            <a:off x="0" y="401575"/>
            <a:ext cx="4068000" cy="10772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diapositiva  si  esplicitano i passaggi descritti dall’algoritmo grafico precedente per ogni generatrice del cono sezionata dal piano di profilo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4E654D1F-EDA5-484C-96C0-A11D94608BA9}"/>
              </a:ext>
            </a:extLst>
          </p:cNvPr>
          <p:cNvSpPr txBox="1"/>
          <p:nvPr/>
        </p:nvSpPr>
        <p:spPr>
          <a:xfrm>
            <a:off x="0" y="1429553"/>
            <a:ext cx="4392000" cy="10772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Poiché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è un piano di profilo, parallelo a due generatrici, le sezioni sulle due falde si presentano appartenenti al piano di sezione ma in scorcio totale.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3C897AD4-02D6-420F-9CCB-2AFE550C2C7F}"/>
              </a:ext>
            </a:extLst>
          </p:cNvPr>
          <p:cNvSpPr txBox="1"/>
          <p:nvPr/>
        </p:nvSpPr>
        <p:spPr>
          <a:xfrm>
            <a:off x="0" y="2434103"/>
            <a:ext cx="4284000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esplicitare e chiarire la curva di sezione è necessario effettuare il ribaltamento del piano.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F7F8669E-93B1-4C3B-ACBC-BDDDA342626E}"/>
              </a:ext>
            </a:extLst>
          </p:cNvPr>
          <p:cNvSpPr txBox="1"/>
          <p:nvPr/>
        </p:nvSpPr>
        <p:spPr>
          <a:xfrm>
            <a:off x="0" y="3206840"/>
            <a:ext cx="4248000" cy="13234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questa operazione si sceglie il piano di profilo </a:t>
            </a:r>
            <a:r>
              <a:rPr lang="it-IT" sz="1600" dirty="0">
                <a:latin typeface="Symbol" panose="05050102010706020507" pitchFamily="18" charset="2"/>
              </a:rPr>
              <a:t>g</a:t>
            </a:r>
            <a:r>
              <a:rPr lang="it-IT" sz="1600" dirty="0"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g</a:t>
            </a:r>
            <a:r>
              <a:rPr lang="it-IT" sz="1600" dirty="0">
                <a:latin typeface="Comic Sans MS" panose="030F0702030302020204" pitchFamily="66" charset="0"/>
              </a:rPr>
              <a:t>; 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g</a:t>
            </a:r>
            <a:r>
              <a:rPr lang="it-IT" sz="1600" dirty="0"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mediante il quale si esegue il ribaltamento della sezione del cono su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evidenziando, così, le curve delle due falde del cono.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0EADAC8C-0FA1-457C-9802-0F34918C51A4}"/>
              </a:ext>
            </a:extLst>
          </p:cNvPr>
          <p:cNvSpPr txBox="1"/>
          <p:nvPr/>
        </p:nvSpPr>
        <p:spPr>
          <a:xfrm>
            <a:off x="0" y="5534561"/>
            <a:ext cx="4932000" cy="13234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 punti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X(X’;X’’)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Y(Y’;Y’’)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sono gli estremi della corda di sezione della direttrice inferiore del cono mentre i punti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Z(Z’;Z’’)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W(W’;W’’)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sono gli estremi della corda della direttrice della falda superiore del cono.</a:t>
            </a:r>
          </a:p>
        </p:txBody>
      </p:sp>
      <p:sp>
        <p:nvSpPr>
          <p:cNvPr id="259" name="CasellaDiTesto 19">
            <a:extLst>
              <a:ext uri="{FF2B5EF4-FFF2-40B4-BE49-F238E27FC236}">
                <a16:creationId xmlns:a16="http://schemas.microsoft.com/office/drawing/2014/main" id="{1B3C3FDC-752B-43A5-B365-8FC0D3C5F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394" y="299014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latin typeface="Arial" panose="020B0604020202020204" pitchFamily="34" charset="0"/>
              </a:rPr>
              <a:t>2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60" name="CasellaDiTesto 19">
            <a:extLst>
              <a:ext uri="{FF2B5EF4-FFF2-40B4-BE49-F238E27FC236}">
                <a16:creationId xmlns:a16="http://schemas.microsoft.com/office/drawing/2014/main" id="{653CCB10-2995-4A5F-BEDE-AA0598D5D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250" y="6488668"/>
            <a:ext cx="526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latin typeface="Arial" panose="020B0604020202020204" pitchFamily="34" charset="0"/>
              </a:rPr>
              <a:t>1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61" name="CasellaDiTesto 19">
            <a:extLst>
              <a:ext uri="{FF2B5EF4-FFF2-40B4-BE49-F238E27FC236}">
                <a16:creationId xmlns:a16="http://schemas.microsoft.com/office/drawing/2014/main" id="{7CDF6066-5766-4F66-811C-6B121793C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209" y="4876662"/>
            <a:ext cx="64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(t</a:t>
            </a:r>
            <a:r>
              <a:rPr lang="it-IT" altLang="it-IT" sz="1400" baseline="-25000" dirty="0">
                <a:latin typeface="Arial" panose="020B0604020202020204" pitchFamily="34" charset="0"/>
              </a:rPr>
              <a:t>1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  <a:r>
              <a:rPr lang="it-IT" altLang="it-IT" sz="14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62" name="CasellaDiTesto 261">
            <a:extLst>
              <a:ext uri="{FF2B5EF4-FFF2-40B4-BE49-F238E27FC236}">
                <a16:creationId xmlns:a16="http://schemas.microsoft.com/office/drawing/2014/main" id="{826F1ABF-5B28-49F4-A3CB-FBB39F6DF2E5}"/>
              </a:ext>
            </a:extLst>
          </p:cNvPr>
          <p:cNvSpPr txBox="1"/>
          <p:nvPr/>
        </p:nvSpPr>
        <p:spPr>
          <a:xfrm>
            <a:off x="5240941" y="2391176"/>
            <a:ext cx="54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(V’’)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697A5F0D-8B64-418D-8E13-B8254D934BB9}"/>
              </a:ext>
            </a:extLst>
          </p:cNvPr>
          <p:cNvSpPr txBox="1"/>
          <p:nvPr/>
        </p:nvSpPr>
        <p:spPr>
          <a:xfrm>
            <a:off x="7242634" y="502075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264" name="Rettangolo 263">
            <a:extLst>
              <a:ext uri="{FF2B5EF4-FFF2-40B4-BE49-F238E27FC236}">
                <a16:creationId xmlns:a16="http://schemas.microsoft.com/office/drawing/2014/main" id="{65C2A54F-4355-46F6-96B7-FABB9D006661}"/>
              </a:ext>
            </a:extLst>
          </p:cNvPr>
          <p:cNvSpPr/>
          <p:nvPr/>
        </p:nvSpPr>
        <p:spPr>
          <a:xfrm>
            <a:off x="7252855" y="6386968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0B6B4898-C967-4724-9B5A-62A8313FDBD3}"/>
              </a:ext>
            </a:extLst>
          </p:cNvPr>
          <p:cNvSpPr txBox="1"/>
          <p:nvPr/>
        </p:nvSpPr>
        <p:spPr>
          <a:xfrm>
            <a:off x="7031359" y="450637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266" name="Rettangolo 265">
            <a:extLst>
              <a:ext uri="{FF2B5EF4-FFF2-40B4-BE49-F238E27FC236}">
                <a16:creationId xmlns:a16="http://schemas.microsoft.com/office/drawing/2014/main" id="{63299053-4170-4F7D-A07F-2FB3F2310693}"/>
              </a:ext>
            </a:extLst>
          </p:cNvPr>
          <p:cNvSpPr/>
          <p:nvPr/>
        </p:nvSpPr>
        <p:spPr>
          <a:xfrm>
            <a:off x="7301353" y="450099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267" name="Rettangolo 266">
            <a:extLst>
              <a:ext uri="{FF2B5EF4-FFF2-40B4-BE49-F238E27FC236}">
                <a16:creationId xmlns:a16="http://schemas.microsoft.com/office/drawing/2014/main" id="{89797A2D-477F-4E4C-B268-241126BF1DC8}"/>
              </a:ext>
            </a:extLst>
          </p:cNvPr>
          <p:cNvSpPr/>
          <p:nvPr/>
        </p:nvSpPr>
        <p:spPr>
          <a:xfrm>
            <a:off x="7211509" y="450163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/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58447C52-492F-46A1-BAFD-6B69734E12CD}"/>
              </a:ext>
            </a:extLst>
          </p:cNvPr>
          <p:cNvSpPr txBox="1"/>
          <p:nvPr/>
        </p:nvSpPr>
        <p:spPr>
          <a:xfrm>
            <a:off x="7467770" y="501728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269" name="Rettangolo 268">
            <a:extLst>
              <a:ext uri="{FF2B5EF4-FFF2-40B4-BE49-F238E27FC236}">
                <a16:creationId xmlns:a16="http://schemas.microsoft.com/office/drawing/2014/main" id="{6794C551-7D6F-458C-89F7-6EB099E9206F}"/>
              </a:ext>
            </a:extLst>
          </p:cNvPr>
          <p:cNvSpPr/>
          <p:nvPr/>
        </p:nvSpPr>
        <p:spPr>
          <a:xfrm>
            <a:off x="7452014" y="639389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270" name="Rettangolo 269">
            <a:extLst>
              <a:ext uri="{FF2B5EF4-FFF2-40B4-BE49-F238E27FC236}">
                <a16:creationId xmlns:a16="http://schemas.microsoft.com/office/drawing/2014/main" id="{E1679EAB-29CD-493A-ACAE-DF9929536E58}"/>
              </a:ext>
            </a:extLst>
          </p:cNvPr>
          <p:cNvSpPr/>
          <p:nvPr/>
        </p:nvSpPr>
        <p:spPr>
          <a:xfrm>
            <a:off x="7390333" y="500998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1C1D54F9-D2FA-481D-8C16-0EE9A59F880C}"/>
              </a:ext>
            </a:extLst>
          </p:cNvPr>
          <p:cNvSpPr txBox="1"/>
          <p:nvPr/>
        </p:nvSpPr>
        <p:spPr>
          <a:xfrm>
            <a:off x="7064255" y="524949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272" name="Rettangolo 271">
            <a:extLst>
              <a:ext uri="{FF2B5EF4-FFF2-40B4-BE49-F238E27FC236}">
                <a16:creationId xmlns:a16="http://schemas.microsoft.com/office/drawing/2014/main" id="{C7F482BC-59FD-44E7-9BDD-E501449CC1DF}"/>
              </a:ext>
            </a:extLst>
          </p:cNvPr>
          <p:cNvSpPr/>
          <p:nvPr/>
        </p:nvSpPr>
        <p:spPr>
          <a:xfrm>
            <a:off x="7318662" y="529960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sp>
        <p:nvSpPr>
          <p:cNvPr id="273" name="Rettangolo 272">
            <a:extLst>
              <a:ext uri="{FF2B5EF4-FFF2-40B4-BE49-F238E27FC236}">
                <a16:creationId xmlns:a16="http://schemas.microsoft.com/office/drawing/2014/main" id="{D7AE46A0-46D7-4975-94B5-2ED0F961B9BB}"/>
              </a:ext>
            </a:extLst>
          </p:cNvPr>
          <p:cNvSpPr/>
          <p:nvPr/>
        </p:nvSpPr>
        <p:spPr>
          <a:xfrm>
            <a:off x="7229857" y="51325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274" name="Rettangolo 273">
            <a:extLst>
              <a:ext uri="{FF2B5EF4-FFF2-40B4-BE49-F238E27FC236}">
                <a16:creationId xmlns:a16="http://schemas.microsoft.com/office/drawing/2014/main" id="{922AD520-7845-4297-88F6-BE3A77287661}"/>
              </a:ext>
            </a:extLst>
          </p:cNvPr>
          <p:cNvSpPr/>
          <p:nvPr/>
        </p:nvSpPr>
        <p:spPr>
          <a:xfrm>
            <a:off x="7378210" y="6388163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039A586C-2269-49A5-A2A5-6E92E7A60C9A}"/>
              </a:ext>
            </a:extLst>
          </p:cNvPr>
          <p:cNvSpPr txBox="1"/>
          <p:nvPr/>
        </p:nvSpPr>
        <p:spPr>
          <a:xfrm>
            <a:off x="5718638" y="4513303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(X’’)</a:t>
            </a:r>
          </a:p>
        </p:txBody>
      </p:sp>
      <p:sp>
        <p:nvSpPr>
          <p:cNvPr id="276" name="Rettangolo 275">
            <a:extLst>
              <a:ext uri="{FF2B5EF4-FFF2-40B4-BE49-F238E27FC236}">
                <a16:creationId xmlns:a16="http://schemas.microsoft.com/office/drawing/2014/main" id="{D3D84EC6-F458-4C67-850B-0DD1A0762D85}"/>
              </a:ext>
            </a:extLst>
          </p:cNvPr>
          <p:cNvSpPr/>
          <p:nvPr/>
        </p:nvSpPr>
        <p:spPr>
          <a:xfrm>
            <a:off x="4362466" y="4513121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(Y’’)</a:t>
            </a:r>
          </a:p>
        </p:txBody>
      </p:sp>
      <p:sp>
        <p:nvSpPr>
          <p:cNvPr id="277" name="CasellaDiTesto 276">
            <a:extLst>
              <a:ext uri="{FF2B5EF4-FFF2-40B4-BE49-F238E27FC236}">
                <a16:creationId xmlns:a16="http://schemas.microsoft.com/office/drawing/2014/main" id="{32441D8B-080E-4170-AC97-0085CB812750}"/>
              </a:ext>
            </a:extLst>
          </p:cNvPr>
          <p:cNvSpPr txBox="1"/>
          <p:nvPr/>
        </p:nvSpPr>
        <p:spPr>
          <a:xfrm>
            <a:off x="5860642" y="547461"/>
            <a:ext cx="468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(Z’’)</a:t>
            </a:r>
          </a:p>
        </p:txBody>
      </p:sp>
      <p:sp>
        <p:nvSpPr>
          <p:cNvPr id="278" name="Rettangolo 277">
            <a:extLst>
              <a:ext uri="{FF2B5EF4-FFF2-40B4-BE49-F238E27FC236}">
                <a16:creationId xmlns:a16="http://schemas.microsoft.com/office/drawing/2014/main" id="{7DE3DB9A-FF6F-4EA8-B9EA-86BE074DDA58}"/>
              </a:ext>
            </a:extLst>
          </p:cNvPr>
          <p:cNvSpPr/>
          <p:nvPr/>
        </p:nvSpPr>
        <p:spPr>
          <a:xfrm>
            <a:off x="4296640" y="552473"/>
            <a:ext cx="5116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(W’’)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F2C15DFB-8BCF-4281-9B75-43112C530D70}"/>
              </a:ext>
            </a:extLst>
          </p:cNvPr>
          <p:cNvCxnSpPr>
            <a:cxnSpLocks/>
          </p:cNvCxnSpPr>
          <p:nvPr/>
        </p:nvCxnSpPr>
        <p:spPr>
          <a:xfrm>
            <a:off x="4606290" y="4566286"/>
            <a:ext cx="1345883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235A6B7C-E029-496B-9F54-48CC8F891C16}"/>
              </a:ext>
            </a:extLst>
          </p:cNvPr>
          <p:cNvCxnSpPr>
            <a:cxnSpLocks/>
          </p:cNvCxnSpPr>
          <p:nvPr/>
        </p:nvCxnSpPr>
        <p:spPr>
          <a:xfrm>
            <a:off x="4598672" y="583885"/>
            <a:ext cx="1345883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25E9DD4-531F-4131-83BA-FD7396CF4CE5}"/>
              </a:ext>
            </a:extLst>
          </p:cNvPr>
          <p:cNvSpPr txBox="1"/>
          <p:nvPr/>
        </p:nvSpPr>
        <p:spPr>
          <a:xfrm>
            <a:off x="0" y="4481848"/>
            <a:ext cx="44174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Collegando tutti i punti trovati si disegnano sul piano di ribaltamento le due curve sulle due falde che si presentano sul piano di sezione in scorcio totale</a:t>
            </a:r>
          </a:p>
        </p:txBody>
      </p:sp>
    </p:spTree>
    <p:extLst>
      <p:ext uri="{BB962C8B-B14F-4D97-AF65-F5344CB8AC3E}">
        <p14:creationId xmlns:p14="http://schemas.microsoft.com/office/powerpoint/2010/main" val="3156381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3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9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2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125" grpId="0"/>
      <p:bldP spid="28" grpId="0" animBg="1"/>
      <p:bldP spid="3144" grpId="0" animBg="1"/>
      <p:bldP spid="155" grpId="0" animBg="1"/>
      <p:bldP spid="172" grpId="0" animBg="1"/>
      <p:bldP spid="199" grpId="0" animBg="1"/>
      <p:bldP spid="208" grpId="0" animBg="1"/>
      <p:bldP spid="227" grpId="0" animBg="1"/>
      <p:bldP spid="240" grpId="0" animBg="1"/>
      <p:bldP spid="249" grpId="0" animBg="1"/>
      <p:bldP spid="158" grpId="0" animBg="1"/>
      <p:bldP spid="165" grpId="0" animBg="1"/>
      <p:bldP spid="183" grpId="0" animBg="1"/>
      <p:bldP spid="202" grpId="0" animBg="1"/>
      <p:bldP spid="211" grpId="0" animBg="1"/>
      <p:bldP spid="221" grpId="0" animBg="1"/>
      <p:bldP spid="113" grpId="0" animBg="1"/>
      <p:bldP spid="129" grpId="0" animBg="1"/>
      <p:bldP spid="250" grpId="0"/>
      <p:bldP spid="130" grpId="0"/>
      <p:bldP spid="159" grpId="0"/>
      <p:bldP spid="160" grpId="0"/>
      <p:bldP spid="161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(3)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146997" y="4914313"/>
            <a:ext cx="48314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230444" y="584324"/>
            <a:ext cx="1143040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597156" y="579863"/>
            <a:ext cx="422287" cy="398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241939" y="579433"/>
            <a:ext cx="1148651" cy="39907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8213024" y="3453841"/>
            <a:ext cx="324000" cy="2160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245908" y="6084559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199400" y="6516260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33104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6045" y="5056606"/>
            <a:ext cx="214472" cy="803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C37B04E-9F7B-4A8E-ABD6-01DCFEEC8926}"/>
              </a:ext>
            </a:extLst>
          </p:cNvPr>
          <p:cNvCxnSpPr/>
          <p:nvPr/>
        </p:nvCxnSpPr>
        <p:spPr>
          <a:xfrm>
            <a:off x="7340957" y="437879"/>
            <a:ext cx="0" cy="633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5716743-6857-475D-B8BF-92264D789F11}"/>
              </a:ext>
            </a:extLst>
          </p:cNvPr>
          <p:cNvCxnSpPr>
            <a:cxnSpLocks/>
          </p:cNvCxnSpPr>
          <p:nvPr/>
        </p:nvCxnSpPr>
        <p:spPr>
          <a:xfrm flipV="1">
            <a:off x="6863897" y="469070"/>
            <a:ext cx="0" cy="4444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558" y="217120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320" y="6488668"/>
            <a:ext cx="5260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E7B14AC5-E5D2-41E3-9A82-6EFABA19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337" y="643411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2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25" name="CasellaDiTesto 19">
            <a:extLst>
              <a:ext uri="{FF2B5EF4-FFF2-40B4-BE49-F238E27FC236}">
                <a16:creationId xmlns:a16="http://schemas.microsoft.com/office/drawing/2014/main" id="{E72E829A-7CB2-44E0-848D-E68E12A53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8687" y="640238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C7C972C-BA67-486D-8797-19B3BE81192F}"/>
              </a:ext>
            </a:extLst>
          </p:cNvPr>
          <p:cNvCxnSpPr>
            <a:cxnSpLocks/>
          </p:cNvCxnSpPr>
          <p:nvPr/>
        </p:nvCxnSpPr>
        <p:spPr>
          <a:xfrm>
            <a:off x="6861094" y="4912519"/>
            <a:ext cx="1868936" cy="18692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EB69213-5A44-46C3-9EC5-A6D9E0BFEAB9}"/>
              </a:ext>
            </a:extLst>
          </p:cNvPr>
          <p:cNvCxnSpPr>
            <a:cxnSpLocks/>
          </p:cNvCxnSpPr>
          <p:nvPr/>
        </p:nvCxnSpPr>
        <p:spPr>
          <a:xfrm>
            <a:off x="6220496" y="425003"/>
            <a:ext cx="0" cy="6297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6DA6656B-51CE-447C-983E-865DA10770A3}"/>
              </a:ext>
            </a:extLst>
          </p:cNvPr>
          <p:cNvCxnSpPr/>
          <p:nvPr/>
        </p:nvCxnSpPr>
        <p:spPr>
          <a:xfrm flipH="1">
            <a:off x="6216534" y="518868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876308A0-D9BA-4115-AFFC-BAAFB5D685B2}"/>
              </a:ext>
            </a:extLst>
          </p:cNvPr>
          <p:cNvCxnSpPr/>
          <p:nvPr/>
        </p:nvCxnSpPr>
        <p:spPr>
          <a:xfrm flipH="1">
            <a:off x="6220857" y="5451053"/>
            <a:ext cx="88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6756F606-E115-4DD7-BA6B-2DEEF8761096}"/>
              </a:ext>
            </a:extLst>
          </p:cNvPr>
          <p:cNvCxnSpPr/>
          <p:nvPr/>
        </p:nvCxnSpPr>
        <p:spPr>
          <a:xfrm flipH="1">
            <a:off x="6218871" y="6065868"/>
            <a:ext cx="8028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FAF3C3F2-F943-4B87-B6F7-AD101CAF3CA1}"/>
              </a:ext>
            </a:extLst>
          </p:cNvPr>
          <p:cNvCxnSpPr/>
          <p:nvPr/>
        </p:nvCxnSpPr>
        <p:spPr>
          <a:xfrm flipH="1">
            <a:off x="6219151" y="5648072"/>
            <a:ext cx="8064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9DFEA8AC-8718-4F9B-BA88-015D0D8E01A8}"/>
              </a:ext>
            </a:extLst>
          </p:cNvPr>
          <p:cNvCxnSpPr/>
          <p:nvPr/>
        </p:nvCxnSpPr>
        <p:spPr>
          <a:xfrm flipH="1">
            <a:off x="6221191" y="5859815"/>
            <a:ext cx="7668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D8BE1266-B3A6-476A-824C-A75556CF7DE3}"/>
              </a:ext>
            </a:extLst>
          </p:cNvPr>
          <p:cNvCxnSpPr/>
          <p:nvPr/>
        </p:nvCxnSpPr>
        <p:spPr>
          <a:xfrm flipH="1">
            <a:off x="6220589" y="6439626"/>
            <a:ext cx="100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BFE80BC8-3639-4BE8-B4BA-37F114F19EA7}"/>
              </a:ext>
            </a:extLst>
          </p:cNvPr>
          <p:cNvCxnSpPr/>
          <p:nvPr/>
        </p:nvCxnSpPr>
        <p:spPr>
          <a:xfrm flipH="1">
            <a:off x="6214801" y="6264562"/>
            <a:ext cx="885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AB83A40C-3D70-469B-879B-387EA01D3E21}"/>
              </a:ext>
            </a:extLst>
          </p:cNvPr>
          <p:cNvCxnSpPr/>
          <p:nvPr/>
        </p:nvCxnSpPr>
        <p:spPr>
          <a:xfrm flipH="1">
            <a:off x="6221175" y="6530602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A2F555FC-554A-496E-8E1A-0CDE244C49EF}"/>
              </a:ext>
            </a:extLst>
          </p:cNvPr>
          <p:cNvCxnSpPr/>
          <p:nvPr/>
        </p:nvCxnSpPr>
        <p:spPr>
          <a:xfrm flipH="1">
            <a:off x="6220856" y="5281495"/>
            <a:ext cx="100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DE3CACAA-686E-46C0-BA3E-B1BC9449D192}"/>
              </a:ext>
            </a:extLst>
          </p:cNvPr>
          <p:cNvSpPr/>
          <p:nvPr/>
        </p:nvSpPr>
        <p:spPr>
          <a:xfrm>
            <a:off x="5276572" y="3970103"/>
            <a:ext cx="1890000" cy="1890000"/>
          </a:xfrm>
          <a:prstGeom prst="arc">
            <a:avLst>
              <a:gd name="adj1" fmla="val 5396892"/>
              <a:gd name="adj2" fmla="val 10802108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37" name="Connettore diritto 3136">
            <a:extLst>
              <a:ext uri="{FF2B5EF4-FFF2-40B4-BE49-F238E27FC236}">
                <a16:creationId xmlns:a16="http://schemas.microsoft.com/office/drawing/2014/main" id="{6CAC255D-6407-4862-9190-ADE8A362B682}"/>
              </a:ext>
            </a:extLst>
          </p:cNvPr>
          <p:cNvCxnSpPr>
            <a:cxnSpLocks/>
          </p:cNvCxnSpPr>
          <p:nvPr/>
        </p:nvCxnSpPr>
        <p:spPr>
          <a:xfrm flipV="1">
            <a:off x="5276583" y="583371"/>
            <a:ext cx="0" cy="398320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id="{BFD60F7D-2717-486F-AD77-58C47BF5F7D2}"/>
              </a:ext>
            </a:extLst>
          </p:cNvPr>
          <p:cNvCxnSpPr>
            <a:cxnSpLocks/>
          </p:cNvCxnSpPr>
          <p:nvPr/>
        </p:nvCxnSpPr>
        <p:spPr>
          <a:xfrm>
            <a:off x="4604951" y="4563029"/>
            <a:ext cx="13468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4" name="Arco 3143">
            <a:extLst>
              <a:ext uri="{FF2B5EF4-FFF2-40B4-BE49-F238E27FC236}">
                <a16:creationId xmlns:a16="http://schemas.microsoft.com/office/drawing/2014/main" id="{37F08C0D-735C-4B0E-A030-CBF00BC804E6}"/>
              </a:ext>
            </a:extLst>
          </p:cNvPr>
          <p:cNvSpPr/>
          <p:nvPr/>
        </p:nvSpPr>
        <p:spPr>
          <a:xfrm>
            <a:off x="5949388" y="4644572"/>
            <a:ext cx="543600" cy="543600"/>
          </a:xfrm>
          <a:prstGeom prst="arc">
            <a:avLst>
              <a:gd name="adj1" fmla="val 5456949"/>
              <a:gd name="adj2" fmla="val 1083305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Arco 154">
            <a:extLst>
              <a:ext uri="{FF2B5EF4-FFF2-40B4-BE49-F238E27FC236}">
                <a16:creationId xmlns:a16="http://schemas.microsoft.com/office/drawing/2014/main" id="{1622CC34-C9F2-41F3-B8EB-D682E3511B6E}"/>
              </a:ext>
            </a:extLst>
          </p:cNvPr>
          <p:cNvSpPr/>
          <p:nvPr/>
        </p:nvSpPr>
        <p:spPr>
          <a:xfrm>
            <a:off x="5856776" y="4555520"/>
            <a:ext cx="727200" cy="727200"/>
          </a:xfrm>
          <a:prstGeom prst="arc">
            <a:avLst>
              <a:gd name="adj1" fmla="val 5412186"/>
              <a:gd name="adj2" fmla="val 1083382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439C6E4C-0C46-4225-97AF-61CE3E905A8C}"/>
              </a:ext>
            </a:extLst>
          </p:cNvPr>
          <p:cNvCxnSpPr/>
          <p:nvPr/>
        </p:nvCxnSpPr>
        <p:spPr>
          <a:xfrm>
            <a:off x="5856776" y="4560277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6" name="Connettore diritto 3155">
            <a:extLst>
              <a:ext uri="{FF2B5EF4-FFF2-40B4-BE49-F238E27FC236}">
                <a16:creationId xmlns:a16="http://schemas.microsoft.com/office/drawing/2014/main" id="{CE6B3AF9-9E36-493F-906A-4AAA016AC16C}"/>
              </a:ext>
            </a:extLst>
          </p:cNvPr>
          <p:cNvCxnSpPr>
            <a:cxnSpLocks/>
          </p:cNvCxnSpPr>
          <p:nvPr/>
        </p:nvCxnSpPr>
        <p:spPr>
          <a:xfrm>
            <a:off x="5267459" y="2552138"/>
            <a:ext cx="254256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8" name="Connettore diritto 3157">
            <a:extLst>
              <a:ext uri="{FF2B5EF4-FFF2-40B4-BE49-F238E27FC236}">
                <a16:creationId xmlns:a16="http://schemas.microsoft.com/office/drawing/2014/main" id="{DC2F58A8-287B-4D1D-9FCE-059A0CDC8B7F}"/>
              </a:ext>
            </a:extLst>
          </p:cNvPr>
          <p:cNvCxnSpPr>
            <a:cxnSpLocks/>
          </p:cNvCxnSpPr>
          <p:nvPr/>
        </p:nvCxnSpPr>
        <p:spPr>
          <a:xfrm flipH="1" flipV="1">
            <a:off x="4705352" y="576266"/>
            <a:ext cx="1152523" cy="39885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Arco 171">
            <a:extLst>
              <a:ext uri="{FF2B5EF4-FFF2-40B4-BE49-F238E27FC236}">
                <a16:creationId xmlns:a16="http://schemas.microsoft.com/office/drawing/2014/main" id="{B4BA11E0-E4D0-40AB-A816-35F3D67546E7}"/>
              </a:ext>
            </a:extLst>
          </p:cNvPr>
          <p:cNvSpPr/>
          <p:nvPr/>
        </p:nvSpPr>
        <p:spPr>
          <a:xfrm>
            <a:off x="5687631" y="4385571"/>
            <a:ext cx="1065600" cy="1065600"/>
          </a:xfrm>
          <a:prstGeom prst="arc">
            <a:avLst>
              <a:gd name="adj1" fmla="val 5358613"/>
              <a:gd name="adj2" fmla="val 1081055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EB2817EB-1405-42A3-8969-F2C7C801B9C3}"/>
              </a:ext>
            </a:extLst>
          </p:cNvPr>
          <p:cNvCxnSpPr/>
          <p:nvPr/>
        </p:nvCxnSpPr>
        <p:spPr>
          <a:xfrm>
            <a:off x="5686565" y="4561756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86C7F215-D871-45D5-B655-7288B92088BB}"/>
              </a:ext>
            </a:extLst>
          </p:cNvPr>
          <p:cNvCxnSpPr>
            <a:cxnSpLocks/>
          </p:cNvCxnSpPr>
          <p:nvPr/>
        </p:nvCxnSpPr>
        <p:spPr>
          <a:xfrm flipH="1" flipV="1">
            <a:off x="4876800" y="581025"/>
            <a:ext cx="809627" cy="39814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E4ED15CC-61DE-40B8-A7A9-BA952F75D4C1}"/>
              </a:ext>
            </a:extLst>
          </p:cNvPr>
          <p:cNvCxnSpPr/>
          <p:nvPr/>
        </p:nvCxnSpPr>
        <p:spPr>
          <a:xfrm>
            <a:off x="5276243" y="4563442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FB3AF67-BF77-4A95-8566-411D64A686B8}"/>
              </a:ext>
            </a:extLst>
          </p:cNvPr>
          <p:cNvCxnSpPr>
            <a:cxnSpLocks/>
            <a:stCxn id="129" idx="0"/>
            <a:endCxn id="129" idx="8"/>
          </p:cNvCxnSpPr>
          <p:nvPr/>
        </p:nvCxnSpPr>
        <p:spPr>
          <a:xfrm>
            <a:off x="4605338" y="583406"/>
            <a:ext cx="1340643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F7D15020-1D4A-4AD5-A45F-461A70DAE39A}"/>
              </a:ext>
            </a:extLst>
          </p:cNvPr>
          <p:cNvCxnSpPr>
            <a:cxnSpLocks/>
          </p:cNvCxnSpPr>
          <p:nvPr/>
        </p:nvCxnSpPr>
        <p:spPr>
          <a:xfrm>
            <a:off x="5947602" y="577811"/>
            <a:ext cx="0" cy="4337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Arco 198">
            <a:extLst>
              <a:ext uri="{FF2B5EF4-FFF2-40B4-BE49-F238E27FC236}">
                <a16:creationId xmlns:a16="http://schemas.microsoft.com/office/drawing/2014/main" id="{5629D155-323F-4C87-8E7C-A4C1CE7A8C9A}"/>
              </a:ext>
            </a:extLst>
          </p:cNvPr>
          <p:cNvSpPr/>
          <p:nvPr/>
        </p:nvSpPr>
        <p:spPr>
          <a:xfrm>
            <a:off x="5487481" y="4180655"/>
            <a:ext cx="1468800" cy="1468800"/>
          </a:xfrm>
          <a:prstGeom prst="arc">
            <a:avLst>
              <a:gd name="adj1" fmla="val 5395021"/>
              <a:gd name="adj2" fmla="val 1079417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743408BE-F922-4581-AC7F-970ACFA6C59B}"/>
              </a:ext>
            </a:extLst>
          </p:cNvPr>
          <p:cNvCxnSpPr/>
          <p:nvPr/>
        </p:nvCxnSpPr>
        <p:spPr>
          <a:xfrm>
            <a:off x="5485661" y="4556666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2" name="Connettore diritto 3171">
            <a:extLst>
              <a:ext uri="{FF2B5EF4-FFF2-40B4-BE49-F238E27FC236}">
                <a16:creationId xmlns:a16="http://schemas.microsoft.com/office/drawing/2014/main" id="{238A7E8B-514B-4819-BA2A-E5CA578D0C3E}"/>
              </a:ext>
            </a:extLst>
          </p:cNvPr>
          <p:cNvCxnSpPr>
            <a:cxnSpLocks/>
          </p:cNvCxnSpPr>
          <p:nvPr/>
        </p:nvCxnSpPr>
        <p:spPr>
          <a:xfrm flipH="1" flipV="1">
            <a:off x="5073707" y="582630"/>
            <a:ext cx="412693" cy="39846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Arco 207">
            <a:extLst>
              <a:ext uri="{FF2B5EF4-FFF2-40B4-BE49-F238E27FC236}">
                <a16:creationId xmlns:a16="http://schemas.microsoft.com/office/drawing/2014/main" id="{6ED167F5-4AE8-45E4-8773-4FCFABF7F94F}"/>
              </a:ext>
            </a:extLst>
          </p:cNvPr>
          <p:cNvSpPr/>
          <p:nvPr/>
        </p:nvSpPr>
        <p:spPr>
          <a:xfrm>
            <a:off x="5071523" y="3772189"/>
            <a:ext cx="2293200" cy="2293200"/>
          </a:xfrm>
          <a:prstGeom prst="arc">
            <a:avLst>
              <a:gd name="adj1" fmla="val 5410582"/>
              <a:gd name="adj2" fmla="val 1080615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EE96AFFC-FADE-42C3-966D-093A609AD641}"/>
              </a:ext>
            </a:extLst>
          </p:cNvPr>
          <p:cNvCxnSpPr/>
          <p:nvPr/>
        </p:nvCxnSpPr>
        <p:spPr>
          <a:xfrm>
            <a:off x="5071190" y="4565294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7" name="Connettore diritto 3176">
            <a:extLst>
              <a:ext uri="{FF2B5EF4-FFF2-40B4-BE49-F238E27FC236}">
                <a16:creationId xmlns:a16="http://schemas.microsoft.com/office/drawing/2014/main" id="{7F8932A7-D582-4869-9585-54BBC7AD8167}"/>
              </a:ext>
            </a:extLst>
          </p:cNvPr>
          <p:cNvCxnSpPr>
            <a:cxnSpLocks/>
          </p:cNvCxnSpPr>
          <p:nvPr/>
        </p:nvCxnSpPr>
        <p:spPr>
          <a:xfrm flipV="1">
            <a:off x="5072063" y="588169"/>
            <a:ext cx="409575" cy="39743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Arco 226">
            <a:extLst>
              <a:ext uri="{FF2B5EF4-FFF2-40B4-BE49-F238E27FC236}">
                <a16:creationId xmlns:a16="http://schemas.microsoft.com/office/drawing/2014/main" id="{B309E0AF-1DE0-448D-8E10-D35A3D2635D3}"/>
              </a:ext>
            </a:extLst>
          </p:cNvPr>
          <p:cNvSpPr/>
          <p:nvPr/>
        </p:nvSpPr>
        <p:spPr>
          <a:xfrm>
            <a:off x="4868759" y="3565797"/>
            <a:ext cx="2700000" cy="2700000"/>
          </a:xfrm>
          <a:prstGeom prst="arc">
            <a:avLst>
              <a:gd name="adj1" fmla="val 5393143"/>
              <a:gd name="adj2" fmla="val 1080915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C4B4CEA1-3010-477A-8886-1EE973F8638A}"/>
              </a:ext>
            </a:extLst>
          </p:cNvPr>
          <p:cNvCxnSpPr/>
          <p:nvPr/>
        </p:nvCxnSpPr>
        <p:spPr>
          <a:xfrm>
            <a:off x="4868460" y="4557972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6" name="Connettore diritto 3185">
            <a:extLst>
              <a:ext uri="{FF2B5EF4-FFF2-40B4-BE49-F238E27FC236}">
                <a16:creationId xmlns:a16="http://schemas.microsoft.com/office/drawing/2014/main" id="{CAE19EF8-BC74-4275-BB98-A9771EB4710F}"/>
              </a:ext>
            </a:extLst>
          </p:cNvPr>
          <p:cNvCxnSpPr>
            <a:cxnSpLocks/>
          </p:cNvCxnSpPr>
          <p:nvPr/>
        </p:nvCxnSpPr>
        <p:spPr>
          <a:xfrm flipV="1">
            <a:off x="4869656" y="585788"/>
            <a:ext cx="807244" cy="3976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Arco 239">
            <a:extLst>
              <a:ext uri="{FF2B5EF4-FFF2-40B4-BE49-F238E27FC236}">
                <a16:creationId xmlns:a16="http://schemas.microsoft.com/office/drawing/2014/main" id="{EF3D0A52-989A-436A-976D-D79D6F23DC30}"/>
              </a:ext>
            </a:extLst>
          </p:cNvPr>
          <p:cNvSpPr/>
          <p:nvPr/>
        </p:nvSpPr>
        <p:spPr>
          <a:xfrm>
            <a:off x="4699358" y="3393595"/>
            <a:ext cx="3045600" cy="3045600"/>
          </a:xfrm>
          <a:prstGeom prst="arc">
            <a:avLst>
              <a:gd name="adj1" fmla="val 5411453"/>
              <a:gd name="adj2" fmla="val 1080190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8A3C4F87-187C-4B07-9557-1C4F99AA903F}"/>
              </a:ext>
            </a:extLst>
          </p:cNvPr>
          <p:cNvCxnSpPr/>
          <p:nvPr/>
        </p:nvCxnSpPr>
        <p:spPr>
          <a:xfrm>
            <a:off x="4699009" y="4558907"/>
            <a:ext cx="0" cy="3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2" name="Connettore diritto 3191">
            <a:extLst>
              <a:ext uri="{FF2B5EF4-FFF2-40B4-BE49-F238E27FC236}">
                <a16:creationId xmlns:a16="http://schemas.microsoft.com/office/drawing/2014/main" id="{E606ECF1-5429-4777-B97B-2053318BC383}"/>
              </a:ext>
            </a:extLst>
          </p:cNvPr>
          <p:cNvCxnSpPr>
            <a:cxnSpLocks/>
          </p:cNvCxnSpPr>
          <p:nvPr/>
        </p:nvCxnSpPr>
        <p:spPr>
          <a:xfrm flipV="1">
            <a:off x="4697220" y="581164"/>
            <a:ext cx="1154407" cy="39821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Arco 248">
            <a:extLst>
              <a:ext uri="{FF2B5EF4-FFF2-40B4-BE49-F238E27FC236}">
                <a16:creationId xmlns:a16="http://schemas.microsoft.com/office/drawing/2014/main" id="{FB3E6605-1EBE-407F-AC29-DBC4518E995D}"/>
              </a:ext>
            </a:extLst>
          </p:cNvPr>
          <p:cNvSpPr/>
          <p:nvPr/>
        </p:nvSpPr>
        <p:spPr>
          <a:xfrm>
            <a:off x="4605002" y="3299241"/>
            <a:ext cx="3232800" cy="3232800"/>
          </a:xfrm>
          <a:prstGeom prst="arc">
            <a:avLst>
              <a:gd name="adj1" fmla="val 5390577"/>
              <a:gd name="adj2" fmla="val 108055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97" name="Connettore diritto 3196">
            <a:extLst>
              <a:ext uri="{FF2B5EF4-FFF2-40B4-BE49-F238E27FC236}">
                <a16:creationId xmlns:a16="http://schemas.microsoft.com/office/drawing/2014/main" id="{FD9D1E13-4876-44AB-84F5-CFF6FF086F73}"/>
              </a:ext>
            </a:extLst>
          </p:cNvPr>
          <p:cNvCxnSpPr>
            <a:cxnSpLocks/>
          </p:cNvCxnSpPr>
          <p:nvPr/>
        </p:nvCxnSpPr>
        <p:spPr>
          <a:xfrm>
            <a:off x="4604415" y="580616"/>
            <a:ext cx="0" cy="4332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D0392B80-4EF3-4B12-8E5B-21591C7B742E}"/>
              </a:ext>
            </a:extLst>
          </p:cNvPr>
          <p:cNvCxnSpPr/>
          <p:nvPr/>
        </p:nvCxnSpPr>
        <p:spPr>
          <a:xfrm flipH="1">
            <a:off x="6220344" y="5393468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Arco 157">
            <a:extLst>
              <a:ext uri="{FF2B5EF4-FFF2-40B4-BE49-F238E27FC236}">
                <a16:creationId xmlns:a16="http://schemas.microsoft.com/office/drawing/2014/main" id="{E780B583-7F49-4463-9DE8-6FF887BD3634}"/>
              </a:ext>
            </a:extLst>
          </p:cNvPr>
          <p:cNvSpPr/>
          <p:nvPr/>
        </p:nvSpPr>
        <p:spPr>
          <a:xfrm>
            <a:off x="5747241" y="4439791"/>
            <a:ext cx="954000" cy="954000"/>
          </a:xfrm>
          <a:prstGeom prst="arc">
            <a:avLst>
              <a:gd name="adj1" fmla="val 5402092"/>
              <a:gd name="adj2" fmla="val 1082190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AC8543C-34E8-4886-A1E9-73D4A23D9CC0}"/>
              </a:ext>
            </a:extLst>
          </p:cNvPr>
          <p:cNvCxnSpPr>
            <a:cxnSpLocks/>
          </p:cNvCxnSpPr>
          <p:nvPr/>
        </p:nvCxnSpPr>
        <p:spPr>
          <a:xfrm>
            <a:off x="5747861" y="933450"/>
            <a:ext cx="0" cy="39814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A187B72E-73F9-4AFF-90BF-E450A54774EE}"/>
              </a:ext>
            </a:extLst>
          </p:cNvPr>
          <p:cNvCxnSpPr/>
          <p:nvPr/>
        </p:nvCxnSpPr>
        <p:spPr>
          <a:xfrm flipH="1">
            <a:off x="6220579" y="559024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Arco 164">
            <a:extLst>
              <a:ext uri="{FF2B5EF4-FFF2-40B4-BE49-F238E27FC236}">
                <a16:creationId xmlns:a16="http://schemas.microsoft.com/office/drawing/2014/main" id="{7DB9E3E3-FAFD-4CE8-9917-978D825FE044}"/>
              </a:ext>
            </a:extLst>
          </p:cNvPr>
          <p:cNvSpPr/>
          <p:nvPr/>
        </p:nvSpPr>
        <p:spPr>
          <a:xfrm>
            <a:off x="5544834" y="4242148"/>
            <a:ext cx="1350000" cy="1350000"/>
          </a:xfrm>
          <a:prstGeom prst="arc">
            <a:avLst>
              <a:gd name="adj1" fmla="val 5408281"/>
              <a:gd name="adj2" fmla="val 1081435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F59FC481-C709-4D5A-8972-6A1AA2BD2656}"/>
              </a:ext>
            </a:extLst>
          </p:cNvPr>
          <p:cNvCxnSpPr>
            <a:cxnSpLocks/>
          </p:cNvCxnSpPr>
          <p:nvPr/>
        </p:nvCxnSpPr>
        <p:spPr>
          <a:xfrm>
            <a:off x="5545454" y="1221581"/>
            <a:ext cx="0" cy="36909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944D1899-F43A-4992-BBC5-0CCF50055F58}"/>
              </a:ext>
            </a:extLst>
          </p:cNvPr>
          <p:cNvCxnSpPr/>
          <p:nvPr/>
        </p:nvCxnSpPr>
        <p:spPr>
          <a:xfrm flipH="1">
            <a:off x="6218765" y="5733049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Arco 182">
            <a:extLst>
              <a:ext uri="{FF2B5EF4-FFF2-40B4-BE49-F238E27FC236}">
                <a16:creationId xmlns:a16="http://schemas.microsoft.com/office/drawing/2014/main" id="{7DABBDD1-15E3-42BC-994A-04AA83AD3F70}"/>
              </a:ext>
            </a:extLst>
          </p:cNvPr>
          <p:cNvSpPr/>
          <p:nvPr/>
        </p:nvSpPr>
        <p:spPr>
          <a:xfrm>
            <a:off x="5401963" y="4096893"/>
            <a:ext cx="1638000" cy="1638000"/>
          </a:xfrm>
          <a:prstGeom prst="arc">
            <a:avLst>
              <a:gd name="adj1" fmla="val 5406132"/>
              <a:gd name="adj2" fmla="val 1080510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19661647-90F4-458D-A6FC-2F2024DD072B}"/>
              </a:ext>
            </a:extLst>
          </p:cNvPr>
          <p:cNvCxnSpPr>
            <a:cxnSpLocks/>
          </p:cNvCxnSpPr>
          <p:nvPr/>
        </p:nvCxnSpPr>
        <p:spPr>
          <a:xfrm>
            <a:off x="5400198" y="1366838"/>
            <a:ext cx="0" cy="35456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806E6E27-63F4-46D7-B5E6-1C0102591974}"/>
              </a:ext>
            </a:extLst>
          </p:cNvPr>
          <p:cNvSpPr/>
          <p:nvPr/>
        </p:nvSpPr>
        <p:spPr>
          <a:xfrm>
            <a:off x="6362700" y="3655219"/>
            <a:ext cx="36000" cy="36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44F1108F-E93F-4A6F-A0F1-D0CCFB57DC63}"/>
              </a:ext>
            </a:extLst>
          </p:cNvPr>
          <p:cNvCxnSpPr>
            <a:cxnSpLocks/>
          </p:cNvCxnSpPr>
          <p:nvPr/>
        </p:nvCxnSpPr>
        <p:spPr>
          <a:xfrm>
            <a:off x="5155406" y="3748088"/>
            <a:ext cx="21883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69CB7390-90F4-427A-B248-F28ACA988757}"/>
              </a:ext>
            </a:extLst>
          </p:cNvPr>
          <p:cNvCxnSpPr>
            <a:cxnSpLocks/>
          </p:cNvCxnSpPr>
          <p:nvPr/>
        </p:nvCxnSpPr>
        <p:spPr>
          <a:xfrm>
            <a:off x="5003006" y="3876675"/>
            <a:ext cx="233600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649BB0FF-7169-4D43-8EE6-A973364D93ED}"/>
              </a:ext>
            </a:extLst>
          </p:cNvPr>
          <p:cNvCxnSpPr>
            <a:cxnSpLocks/>
          </p:cNvCxnSpPr>
          <p:nvPr/>
        </p:nvCxnSpPr>
        <p:spPr>
          <a:xfrm>
            <a:off x="4810125" y="4169569"/>
            <a:ext cx="25336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E215C8EF-0A25-429A-A985-54D162B2AEAE}"/>
              </a:ext>
            </a:extLst>
          </p:cNvPr>
          <p:cNvCxnSpPr/>
          <p:nvPr/>
        </p:nvCxnSpPr>
        <p:spPr>
          <a:xfrm flipH="1">
            <a:off x="6217317" y="598211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Arco 201">
            <a:extLst>
              <a:ext uri="{FF2B5EF4-FFF2-40B4-BE49-F238E27FC236}">
                <a16:creationId xmlns:a16="http://schemas.microsoft.com/office/drawing/2014/main" id="{296139FC-39DC-4054-9B2F-4884C0855057}"/>
              </a:ext>
            </a:extLst>
          </p:cNvPr>
          <p:cNvSpPr/>
          <p:nvPr/>
        </p:nvSpPr>
        <p:spPr>
          <a:xfrm>
            <a:off x="5154318" y="3851626"/>
            <a:ext cx="2131200" cy="2131200"/>
          </a:xfrm>
          <a:prstGeom prst="arc">
            <a:avLst>
              <a:gd name="adj1" fmla="val 5400562"/>
              <a:gd name="adj2" fmla="val 1080328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11618FCC-A4D8-458D-95F2-0EE3FBC4C730}"/>
              </a:ext>
            </a:extLst>
          </p:cNvPr>
          <p:cNvCxnSpPr>
            <a:cxnSpLocks/>
          </p:cNvCxnSpPr>
          <p:nvPr/>
        </p:nvCxnSpPr>
        <p:spPr>
          <a:xfrm>
            <a:off x="5154929" y="1362075"/>
            <a:ext cx="0" cy="35599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739E6366-82FD-47CB-83C0-16518C18509D}"/>
              </a:ext>
            </a:extLst>
          </p:cNvPr>
          <p:cNvCxnSpPr/>
          <p:nvPr/>
        </p:nvCxnSpPr>
        <p:spPr>
          <a:xfrm flipH="1">
            <a:off x="6219699" y="6124985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Arco 210">
            <a:extLst>
              <a:ext uri="{FF2B5EF4-FFF2-40B4-BE49-F238E27FC236}">
                <a16:creationId xmlns:a16="http://schemas.microsoft.com/office/drawing/2014/main" id="{FAE9F24C-EF1E-499A-8CF6-7BBFFD223246}"/>
              </a:ext>
            </a:extLst>
          </p:cNvPr>
          <p:cNvSpPr/>
          <p:nvPr/>
        </p:nvSpPr>
        <p:spPr>
          <a:xfrm>
            <a:off x="5009065" y="3694464"/>
            <a:ext cx="2430000" cy="2430000"/>
          </a:xfrm>
          <a:prstGeom prst="arc">
            <a:avLst>
              <a:gd name="adj1" fmla="val 5408153"/>
              <a:gd name="adj2" fmla="val 1077319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62693CDC-31B0-4411-9A15-C45E6248D2F9}"/>
              </a:ext>
            </a:extLst>
          </p:cNvPr>
          <p:cNvCxnSpPr>
            <a:cxnSpLocks/>
          </p:cNvCxnSpPr>
          <p:nvPr/>
        </p:nvCxnSpPr>
        <p:spPr>
          <a:xfrm>
            <a:off x="5009674" y="1219200"/>
            <a:ext cx="0" cy="37004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5E24AD20-0767-489F-863D-EAFE12D64599}"/>
              </a:ext>
            </a:extLst>
          </p:cNvPr>
          <p:cNvCxnSpPr/>
          <p:nvPr/>
        </p:nvCxnSpPr>
        <p:spPr>
          <a:xfrm flipH="1">
            <a:off x="6219699" y="6327392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Arco 220">
            <a:extLst>
              <a:ext uri="{FF2B5EF4-FFF2-40B4-BE49-F238E27FC236}">
                <a16:creationId xmlns:a16="http://schemas.microsoft.com/office/drawing/2014/main" id="{BC1F2018-1D09-42EC-B523-5E387860E28C}"/>
              </a:ext>
            </a:extLst>
          </p:cNvPr>
          <p:cNvSpPr/>
          <p:nvPr/>
        </p:nvSpPr>
        <p:spPr>
          <a:xfrm>
            <a:off x="4811952" y="3503102"/>
            <a:ext cx="2826000" cy="2826000"/>
          </a:xfrm>
          <a:prstGeom prst="arc">
            <a:avLst>
              <a:gd name="adj1" fmla="val 5405294"/>
              <a:gd name="adj2" fmla="val 1080001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A56F480A-6DF2-4868-9EEC-9D19E8D693AE}"/>
              </a:ext>
            </a:extLst>
          </p:cNvPr>
          <p:cNvCxnSpPr>
            <a:cxnSpLocks/>
          </p:cNvCxnSpPr>
          <p:nvPr/>
        </p:nvCxnSpPr>
        <p:spPr>
          <a:xfrm>
            <a:off x="4812091" y="928688"/>
            <a:ext cx="0" cy="39919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97B03843-7FB0-44FB-A6E9-A5AE7116F537}"/>
              </a:ext>
            </a:extLst>
          </p:cNvPr>
          <p:cNvCxnSpPr>
            <a:cxnSpLocks/>
          </p:cNvCxnSpPr>
          <p:nvPr/>
        </p:nvCxnSpPr>
        <p:spPr>
          <a:xfrm>
            <a:off x="5274468" y="3700852"/>
            <a:ext cx="207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956FE2F9-62F6-4B6B-9428-89A22CB65D99}"/>
              </a:ext>
            </a:extLst>
          </p:cNvPr>
          <p:cNvCxnSpPr>
            <a:cxnSpLocks/>
          </p:cNvCxnSpPr>
          <p:nvPr/>
        </p:nvCxnSpPr>
        <p:spPr>
          <a:xfrm>
            <a:off x="5272086" y="1407707"/>
            <a:ext cx="207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4DF221C0-4BA8-4B20-AAC3-DC3D586DCB97}"/>
              </a:ext>
            </a:extLst>
          </p:cNvPr>
          <p:cNvCxnSpPr>
            <a:cxnSpLocks/>
          </p:cNvCxnSpPr>
          <p:nvPr/>
        </p:nvCxnSpPr>
        <p:spPr>
          <a:xfrm>
            <a:off x="5155407" y="1364456"/>
            <a:ext cx="21883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FA006341-C4B6-4BB1-8EEE-BF1259E40289}"/>
              </a:ext>
            </a:extLst>
          </p:cNvPr>
          <p:cNvCxnSpPr>
            <a:cxnSpLocks/>
          </p:cNvCxnSpPr>
          <p:nvPr/>
        </p:nvCxnSpPr>
        <p:spPr>
          <a:xfrm>
            <a:off x="5005387" y="1226343"/>
            <a:ext cx="233600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F2938469-1C8D-4066-9866-6935E644AC1B}"/>
              </a:ext>
            </a:extLst>
          </p:cNvPr>
          <p:cNvCxnSpPr>
            <a:cxnSpLocks/>
          </p:cNvCxnSpPr>
          <p:nvPr/>
        </p:nvCxnSpPr>
        <p:spPr>
          <a:xfrm>
            <a:off x="4810125" y="934722"/>
            <a:ext cx="25336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igura a mano libera: forma 112">
            <a:extLst>
              <a:ext uri="{FF2B5EF4-FFF2-40B4-BE49-F238E27FC236}">
                <a16:creationId xmlns:a16="http://schemas.microsoft.com/office/drawing/2014/main" id="{3957B568-1DC5-4025-80BF-97748504F268}"/>
              </a:ext>
            </a:extLst>
          </p:cNvPr>
          <p:cNvSpPr/>
          <p:nvPr/>
        </p:nvSpPr>
        <p:spPr>
          <a:xfrm>
            <a:off x="4610100" y="3702837"/>
            <a:ext cx="1335600" cy="857257"/>
          </a:xfrm>
          <a:custGeom>
            <a:avLst/>
            <a:gdLst>
              <a:gd name="connsiteX0" fmla="*/ 0 w 1343025"/>
              <a:gd name="connsiteY0" fmla="*/ 857257 h 857257"/>
              <a:gd name="connsiteX1" fmla="*/ 204787 w 1343025"/>
              <a:gd name="connsiteY1" fmla="*/ 464351 h 857257"/>
              <a:gd name="connsiteX2" fmla="*/ 407193 w 1343025"/>
              <a:gd name="connsiteY2" fmla="*/ 173838 h 857257"/>
              <a:gd name="connsiteX3" fmla="*/ 552450 w 1343025"/>
              <a:gd name="connsiteY3" fmla="*/ 47632 h 857257"/>
              <a:gd name="connsiteX4" fmla="*/ 671512 w 1343025"/>
              <a:gd name="connsiteY4" fmla="*/ 7 h 857257"/>
              <a:gd name="connsiteX5" fmla="*/ 795337 w 1343025"/>
              <a:gd name="connsiteY5" fmla="*/ 45251 h 857257"/>
              <a:gd name="connsiteX6" fmla="*/ 942975 w 1343025"/>
              <a:gd name="connsiteY6" fmla="*/ 176219 h 857257"/>
              <a:gd name="connsiteX7" fmla="*/ 1147762 w 1343025"/>
              <a:gd name="connsiteY7" fmla="*/ 471494 h 857257"/>
              <a:gd name="connsiteX8" fmla="*/ 1343025 w 1343025"/>
              <a:gd name="connsiteY8" fmla="*/ 857257 h 8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3025" h="857257">
                <a:moveTo>
                  <a:pt x="0" y="857257"/>
                </a:moveTo>
                <a:cubicBezTo>
                  <a:pt x="68461" y="717755"/>
                  <a:pt x="136922" y="578254"/>
                  <a:pt x="204787" y="464351"/>
                </a:cubicBezTo>
                <a:cubicBezTo>
                  <a:pt x="272653" y="350448"/>
                  <a:pt x="349249" y="243291"/>
                  <a:pt x="407193" y="173838"/>
                </a:cubicBezTo>
                <a:cubicBezTo>
                  <a:pt x="465137" y="104385"/>
                  <a:pt x="508397" y="76604"/>
                  <a:pt x="552450" y="47632"/>
                </a:cubicBezTo>
                <a:cubicBezTo>
                  <a:pt x="596503" y="18660"/>
                  <a:pt x="631031" y="404"/>
                  <a:pt x="671512" y="7"/>
                </a:cubicBezTo>
                <a:cubicBezTo>
                  <a:pt x="711993" y="-390"/>
                  <a:pt x="750093" y="15882"/>
                  <a:pt x="795337" y="45251"/>
                </a:cubicBezTo>
                <a:cubicBezTo>
                  <a:pt x="840581" y="74620"/>
                  <a:pt x="884238" y="105179"/>
                  <a:pt x="942975" y="176219"/>
                </a:cubicBezTo>
                <a:cubicBezTo>
                  <a:pt x="1001712" y="247259"/>
                  <a:pt x="1081087" y="357988"/>
                  <a:pt x="1147762" y="471494"/>
                </a:cubicBezTo>
                <a:cubicBezTo>
                  <a:pt x="1214437" y="585000"/>
                  <a:pt x="1278731" y="721128"/>
                  <a:pt x="1343025" y="85725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9" name="Figura a mano libera: forma 128">
            <a:extLst>
              <a:ext uri="{FF2B5EF4-FFF2-40B4-BE49-F238E27FC236}">
                <a16:creationId xmlns:a16="http://schemas.microsoft.com/office/drawing/2014/main" id="{0960AA0C-B522-49D6-BA90-2B93F3E3F668}"/>
              </a:ext>
            </a:extLst>
          </p:cNvPr>
          <p:cNvSpPr/>
          <p:nvPr/>
        </p:nvSpPr>
        <p:spPr>
          <a:xfrm>
            <a:off x="4605338" y="583406"/>
            <a:ext cx="1340643" cy="826294"/>
          </a:xfrm>
          <a:custGeom>
            <a:avLst/>
            <a:gdLst>
              <a:gd name="connsiteX0" fmla="*/ 0 w 1340643"/>
              <a:gd name="connsiteY0" fmla="*/ 0 h 826294"/>
              <a:gd name="connsiteX1" fmla="*/ 209550 w 1340643"/>
              <a:gd name="connsiteY1" fmla="*/ 359569 h 826294"/>
              <a:gd name="connsiteX2" fmla="*/ 407193 w 1340643"/>
              <a:gd name="connsiteY2" fmla="*/ 647700 h 826294"/>
              <a:gd name="connsiteX3" fmla="*/ 552450 w 1340643"/>
              <a:gd name="connsiteY3" fmla="*/ 783432 h 826294"/>
              <a:gd name="connsiteX4" fmla="*/ 671512 w 1340643"/>
              <a:gd name="connsiteY4" fmla="*/ 826294 h 826294"/>
              <a:gd name="connsiteX5" fmla="*/ 795337 w 1340643"/>
              <a:gd name="connsiteY5" fmla="*/ 783432 h 826294"/>
              <a:gd name="connsiteX6" fmla="*/ 940593 w 1340643"/>
              <a:gd name="connsiteY6" fmla="*/ 645319 h 826294"/>
              <a:gd name="connsiteX7" fmla="*/ 1135856 w 1340643"/>
              <a:gd name="connsiteY7" fmla="*/ 357188 h 826294"/>
              <a:gd name="connsiteX8" fmla="*/ 1340643 w 1340643"/>
              <a:gd name="connsiteY8" fmla="*/ 0 h 826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643" h="826294">
                <a:moveTo>
                  <a:pt x="0" y="0"/>
                </a:moveTo>
                <a:cubicBezTo>
                  <a:pt x="70842" y="125809"/>
                  <a:pt x="141685" y="251619"/>
                  <a:pt x="209550" y="359569"/>
                </a:cubicBezTo>
                <a:cubicBezTo>
                  <a:pt x="277415" y="467519"/>
                  <a:pt x="350043" y="577056"/>
                  <a:pt x="407193" y="647700"/>
                </a:cubicBezTo>
                <a:cubicBezTo>
                  <a:pt x="464343" y="718344"/>
                  <a:pt x="508397" y="753666"/>
                  <a:pt x="552450" y="783432"/>
                </a:cubicBezTo>
                <a:cubicBezTo>
                  <a:pt x="596503" y="813198"/>
                  <a:pt x="631031" y="826294"/>
                  <a:pt x="671512" y="826294"/>
                </a:cubicBezTo>
                <a:cubicBezTo>
                  <a:pt x="711993" y="826294"/>
                  <a:pt x="750490" y="813594"/>
                  <a:pt x="795337" y="783432"/>
                </a:cubicBezTo>
                <a:cubicBezTo>
                  <a:pt x="840184" y="753270"/>
                  <a:pt x="883840" y="716360"/>
                  <a:pt x="940593" y="645319"/>
                </a:cubicBezTo>
                <a:cubicBezTo>
                  <a:pt x="997346" y="574278"/>
                  <a:pt x="1069181" y="464741"/>
                  <a:pt x="1135856" y="357188"/>
                </a:cubicBezTo>
                <a:cubicBezTo>
                  <a:pt x="1202531" y="249635"/>
                  <a:pt x="1271587" y="124817"/>
                  <a:pt x="1340643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60118C99-88A9-4118-9793-B1DF495CEF01}"/>
              </a:ext>
            </a:extLst>
          </p:cNvPr>
          <p:cNvSpPr txBox="1"/>
          <p:nvPr/>
        </p:nvSpPr>
        <p:spPr>
          <a:xfrm>
            <a:off x="1" y="379566"/>
            <a:ext cx="3312000" cy="22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Dopo aver eliminato tutte le costruzioni grafiche relative allo sviluppo dell’algoritmo grafico di cui alla diapositiva precedente l’elaborato si presenta come nella figura a fianco con la specifica degli elementi geometrici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8D3550C0-32D2-4F0B-B205-946889AABAB6}"/>
              </a:ext>
            </a:extLst>
          </p:cNvPr>
          <p:cNvSpPr txBox="1"/>
          <p:nvPr/>
        </p:nvSpPr>
        <p:spPr>
          <a:xfrm>
            <a:off x="0" y="2611472"/>
            <a:ext cx="2952000" cy="169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le didascalie che specificano gli elementi della parabola restano la curva e le rette di richiamo della punteggiata di sezione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756FEF9C-4ECF-4A4D-96B7-1005697ECDD8}"/>
              </a:ext>
            </a:extLst>
          </p:cNvPr>
          <p:cNvSpPr txBox="1"/>
          <p:nvPr/>
        </p:nvSpPr>
        <p:spPr>
          <a:xfrm>
            <a:off x="0" y="4272677"/>
            <a:ext cx="4140000" cy="25853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 eliminiamo, poi, anche tutte le rette di richiamo dei punti individuati con l’applicazione precedente e le operazioni grafiche di ribaltamento resta in evidenza solamente la curva della parabola sia in scorcio totale (proiezioni ortogonali del cono) che nella posizione ribaltata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9F2C8-ACE1-4AE5-8BBD-4BC4884A0978}"/>
              </a:ext>
            </a:extLst>
          </p:cNvPr>
          <p:cNvSpPr txBox="1"/>
          <p:nvPr/>
        </p:nvSpPr>
        <p:spPr>
          <a:xfrm>
            <a:off x="8379010" y="2421228"/>
            <a:ext cx="648000" cy="3385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no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Falde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D980EDB-7FBE-4C37-A442-B7633D4B4412}"/>
              </a:ext>
            </a:extLst>
          </p:cNvPr>
          <p:cNvSpPr txBox="1"/>
          <p:nvPr/>
        </p:nvSpPr>
        <p:spPr>
          <a:xfrm>
            <a:off x="3328892" y="2408349"/>
            <a:ext cx="1656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Rami dell’iperbole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3E9B6EDB-736E-47B0-BDDD-E8AE2033ECE6}"/>
              </a:ext>
            </a:extLst>
          </p:cNvPr>
          <p:cNvCxnSpPr>
            <a:cxnSpLocks/>
            <a:stCxn id="15" idx="0"/>
            <a:endCxn id="129" idx="1"/>
          </p:cNvCxnSpPr>
          <p:nvPr/>
        </p:nvCxnSpPr>
        <p:spPr>
          <a:xfrm flipV="1">
            <a:off x="4156892" y="942975"/>
            <a:ext cx="657996" cy="146537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2 225">
            <a:extLst>
              <a:ext uri="{FF2B5EF4-FFF2-40B4-BE49-F238E27FC236}">
                <a16:creationId xmlns:a16="http://schemas.microsoft.com/office/drawing/2014/main" id="{23E7DF1C-590D-4DB4-8B89-C0652C033A09}"/>
              </a:ext>
            </a:extLst>
          </p:cNvPr>
          <p:cNvCxnSpPr>
            <a:cxnSpLocks/>
            <a:stCxn id="15" idx="2"/>
            <a:endCxn id="113" idx="1"/>
          </p:cNvCxnSpPr>
          <p:nvPr/>
        </p:nvCxnSpPr>
        <p:spPr>
          <a:xfrm>
            <a:off x="4156892" y="2716126"/>
            <a:ext cx="656863" cy="145106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2 235">
            <a:extLst>
              <a:ext uri="{FF2B5EF4-FFF2-40B4-BE49-F238E27FC236}">
                <a16:creationId xmlns:a16="http://schemas.microsoft.com/office/drawing/2014/main" id="{F3246BC7-249E-4CC7-AAF2-F950419BC530}"/>
              </a:ext>
            </a:extLst>
          </p:cNvPr>
          <p:cNvCxnSpPr>
            <a:cxnSpLocks/>
            <a:stCxn id="2" idx="0"/>
          </p:cNvCxnSpPr>
          <p:nvPr/>
        </p:nvCxnSpPr>
        <p:spPr>
          <a:xfrm flipH="1" flipV="1">
            <a:off x="8268238" y="1493950"/>
            <a:ext cx="434772" cy="927278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2 237">
            <a:extLst>
              <a:ext uri="{FF2B5EF4-FFF2-40B4-BE49-F238E27FC236}">
                <a16:creationId xmlns:a16="http://schemas.microsoft.com/office/drawing/2014/main" id="{CE81D7FF-6E6C-42E4-A870-FC6653C9E36A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8165208" y="2759782"/>
            <a:ext cx="537802" cy="614483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CasellaDiTesto 19">
            <a:extLst>
              <a:ext uri="{FF2B5EF4-FFF2-40B4-BE49-F238E27FC236}">
                <a16:creationId xmlns:a16="http://schemas.microsoft.com/office/drawing/2014/main" id="{B51E8C82-EC25-4E5F-B449-432393CFB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2451" y="4928177"/>
            <a:ext cx="64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(t</a:t>
            </a:r>
            <a:r>
              <a:rPr lang="it-IT" altLang="it-IT" sz="1400" baseline="-25000" dirty="0">
                <a:latin typeface="Arial" panose="020B0604020202020204" pitchFamily="34" charset="0"/>
              </a:rPr>
              <a:t>1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  <a:r>
              <a:rPr lang="it-IT" altLang="it-IT" sz="14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AB7F9A58-539A-48A8-85FB-3177CDB183B2}"/>
              </a:ext>
            </a:extLst>
          </p:cNvPr>
          <p:cNvSpPr txBox="1"/>
          <p:nvPr/>
        </p:nvSpPr>
        <p:spPr>
          <a:xfrm>
            <a:off x="5240941" y="2391176"/>
            <a:ext cx="54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(V’’)</a:t>
            </a:r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D8D3C32F-066F-4C2D-AB3F-FFBA2A20E43C}"/>
              </a:ext>
            </a:extLst>
          </p:cNvPr>
          <p:cNvCxnSpPr>
            <a:cxnSpLocks/>
          </p:cNvCxnSpPr>
          <p:nvPr/>
        </p:nvCxnSpPr>
        <p:spPr>
          <a:xfrm>
            <a:off x="5949819" y="4564213"/>
            <a:ext cx="104822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A8B2D11B-628F-45B0-9A5E-5AFD4155D7BD}"/>
              </a:ext>
            </a:extLst>
          </p:cNvPr>
          <p:cNvCxnSpPr>
            <a:cxnSpLocks/>
          </p:cNvCxnSpPr>
          <p:nvPr/>
        </p:nvCxnSpPr>
        <p:spPr>
          <a:xfrm>
            <a:off x="5943600" y="580768"/>
            <a:ext cx="106268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asellaDiTesto 19">
            <a:extLst>
              <a:ext uri="{FF2B5EF4-FFF2-40B4-BE49-F238E27FC236}">
                <a16:creationId xmlns:a16="http://schemas.microsoft.com/office/drawing/2014/main" id="{9AF456C3-5497-4580-9C3E-32BCA1B72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394" y="299014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latin typeface="Arial" panose="020B0604020202020204" pitchFamily="34" charset="0"/>
              </a:rPr>
              <a:t>2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88" name="CasellaDiTesto 19">
            <a:extLst>
              <a:ext uri="{FF2B5EF4-FFF2-40B4-BE49-F238E27FC236}">
                <a16:creationId xmlns:a16="http://schemas.microsoft.com/office/drawing/2014/main" id="{B73A7956-9CFB-4BAD-88EB-6490AE6E4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250" y="6488668"/>
            <a:ext cx="526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latin typeface="Arial" panose="020B0604020202020204" pitchFamily="34" charset="0"/>
              </a:rPr>
              <a:t>1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5303028A-2494-41DE-B016-1AFF9514EFD7}"/>
              </a:ext>
            </a:extLst>
          </p:cNvPr>
          <p:cNvSpPr txBox="1"/>
          <p:nvPr/>
        </p:nvSpPr>
        <p:spPr>
          <a:xfrm>
            <a:off x="7242634" y="502075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254" name="Rettangolo 253">
            <a:extLst>
              <a:ext uri="{FF2B5EF4-FFF2-40B4-BE49-F238E27FC236}">
                <a16:creationId xmlns:a16="http://schemas.microsoft.com/office/drawing/2014/main" id="{EC99B1B1-F0EA-4001-BACA-13472DBF41C4}"/>
              </a:ext>
            </a:extLst>
          </p:cNvPr>
          <p:cNvSpPr/>
          <p:nvPr/>
        </p:nvSpPr>
        <p:spPr>
          <a:xfrm>
            <a:off x="7252855" y="6366188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74F5E835-C963-4116-AC83-6E3B3A90AB27}"/>
              </a:ext>
            </a:extLst>
          </p:cNvPr>
          <p:cNvSpPr txBox="1"/>
          <p:nvPr/>
        </p:nvSpPr>
        <p:spPr>
          <a:xfrm>
            <a:off x="7145652" y="451676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92" name="Rettangolo 191">
            <a:extLst>
              <a:ext uri="{FF2B5EF4-FFF2-40B4-BE49-F238E27FC236}">
                <a16:creationId xmlns:a16="http://schemas.microsoft.com/office/drawing/2014/main" id="{3BE2B330-CBD7-422D-BFCC-907DEDB37AC7}"/>
              </a:ext>
            </a:extLst>
          </p:cNvPr>
          <p:cNvSpPr/>
          <p:nvPr/>
        </p:nvSpPr>
        <p:spPr>
          <a:xfrm>
            <a:off x="7415646" y="451138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255" name="Rettangolo 254">
            <a:extLst>
              <a:ext uri="{FF2B5EF4-FFF2-40B4-BE49-F238E27FC236}">
                <a16:creationId xmlns:a16="http://schemas.microsoft.com/office/drawing/2014/main" id="{BC38157F-DF45-4136-8F5C-5AFC32941D8F}"/>
              </a:ext>
            </a:extLst>
          </p:cNvPr>
          <p:cNvSpPr/>
          <p:nvPr/>
        </p:nvSpPr>
        <p:spPr>
          <a:xfrm>
            <a:off x="7325802" y="451202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/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2A25649F-9DC7-419B-80F1-928738D1604E}"/>
              </a:ext>
            </a:extLst>
          </p:cNvPr>
          <p:cNvSpPr txBox="1"/>
          <p:nvPr/>
        </p:nvSpPr>
        <p:spPr>
          <a:xfrm>
            <a:off x="7467770" y="501728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96" name="Rettangolo 195">
            <a:extLst>
              <a:ext uri="{FF2B5EF4-FFF2-40B4-BE49-F238E27FC236}">
                <a16:creationId xmlns:a16="http://schemas.microsoft.com/office/drawing/2014/main" id="{7FFC1190-5D97-4E3F-9704-9BDDDD9AA271}"/>
              </a:ext>
            </a:extLst>
          </p:cNvPr>
          <p:cNvSpPr/>
          <p:nvPr/>
        </p:nvSpPr>
        <p:spPr>
          <a:xfrm>
            <a:off x="7452014" y="637311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197" name="Rettangolo 196">
            <a:extLst>
              <a:ext uri="{FF2B5EF4-FFF2-40B4-BE49-F238E27FC236}">
                <a16:creationId xmlns:a16="http://schemas.microsoft.com/office/drawing/2014/main" id="{BDF2ABB4-323E-43F8-998B-563A7CAD9E7E}"/>
              </a:ext>
            </a:extLst>
          </p:cNvPr>
          <p:cNvSpPr/>
          <p:nvPr/>
        </p:nvSpPr>
        <p:spPr>
          <a:xfrm>
            <a:off x="7390333" y="500998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98" name="Rettangolo 197">
            <a:extLst>
              <a:ext uri="{FF2B5EF4-FFF2-40B4-BE49-F238E27FC236}">
                <a16:creationId xmlns:a16="http://schemas.microsoft.com/office/drawing/2014/main" id="{40845638-AE5D-415E-A7EA-0BAEF340BDFF}"/>
              </a:ext>
            </a:extLst>
          </p:cNvPr>
          <p:cNvSpPr/>
          <p:nvPr/>
        </p:nvSpPr>
        <p:spPr>
          <a:xfrm>
            <a:off x="7366088" y="636772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84ADB64-5320-4BA1-9218-2E52B64BEED1}"/>
              </a:ext>
            </a:extLst>
          </p:cNvPr>
          <p:cNvSpPr txBox="1"/>
          <p:nvPr/>
        </p:nvSpPr>
        <p:spPr>
          <a:xfrm>
            <a:off x="7080452" y="542381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205" name="Rettangolo 204">
            <a:extLst>
              <a:ext uri="{FF2B5EF4-FFF2-40B4-BE49-F238E27FC236}">
                <a16:creationId xmlns:a16="http://schemas.microsoft.com/office/drawing/2014/main" id="{AC16922F-C962-478C-803E-8BBFE979785C}"/>
              </a:ext>
            </a:extLst>
          </p:cNvPr>
          <p:cNvSpPr/>
          <p:nvPr/>
        </p:nvSpPr>
        <p:spPr>
          <a:xfrm>
            <a:off x="7288100" y="537001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sp>
        <p:nvSpPr>
          <p:cNvPr id="206" name="Rettangolo 205">
            <a:extLst>
              <a:ext uri="{FF2B5EF4-FFF2-40B4-BE49-F238E27FC236}">
                <a16:creationId xmlns:a16="http://schemas.microsoft.com/office/drawing/2014/main" id="{5D035C93-D6A1-43DE-9EF5-0A9CFBAFDE61}"/>
              </a:ext>
            </a:extLst>
          </p:cNvPr>
          <p:cNvSpPr/>
          <p:nvPr/>
        </p:nvSpPr>
        <p:spPr>
          <a:xfrm>
            <a:off x="7204491" y="542593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1451B098-EC64-4B3E-B0B8-7483A452F498}"/>
              </a:ext>
            </a:extLst>
          </p:cNvPr>
          <p:cNvSpPr txBox="1"/>
          <p:nvPr/>
        </p:nvSpPr>
        <p:spPr>
          <a:xfrm>
            <a:off x="5718638" y="4513303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(X’’)</a:t>
            </a:r>
          </a:p>
        </p:txBody>
      </p:sp>
      <p:sp>
        <p:nvSpPr>
          <p:cNvPr id="213" name="Rettangolo 212">
            <a:extLst>
              <a:ext uri="{FF2B5EF4-FFF2-40B4-BE49-F238E27FC236}">
                <a16:creationId xmlns:a16="http://schemas.microsoft.com/office/drawing/2014/main" id="{60C9AFA2-6B79-4235-BCF1-4ECA67709608}"/>
              </a:ext>
            </a:extLst>
          </p:cNvPr>
          <p:cNvSpPr/>
          <p:nvPr/>
        </p:nvSpPr>
        <p:spPr>
          <a:xfrm>
            <a:off x="4362466" y="4513121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(Y’’)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A735B2DC-FB85-4CE9-B1EC-236C4BE7345E}"/>
              </a:ext>
            </a:extLst>
          </p:cNvPr>
          <p:cNvSpPr txBox="1"/>
          <p:nvPr/>
        </p:nvSpPr>
        <p:spPr>
          <a:xfrm>
            <a:off x="5845056" y="537070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(Z’’)</a:t>
            </a:r>
          </a:p>
        </p:txBody>
      </p:sp>
      <p:sp>
        <p:nvSpPr>
          <p:cNvPr id="215" name="Rettangolo 214">
            <a:extLst>
              <a:ext uri="{FF2B5EF4-FFF2-40B4-BE49-F238E27FC236}">
                <a16:creationId xmlns:a16="http://schemas.microsoft.com/office/drawing/2014/main" id="{B2B66A99-E4CD-4B28-A748-420E637CB414}"/>
              </a:ext>
            </a:extLst>
          </p:cNvPr>
          <p:cNvSpPr/>
          <p:nvPr/>
        </p:nvSpPr>
        <p:spPr>
          <a:xfrm>
            <a:off x="4296640" y="552473"/>
            <a:ext cx="5116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(W’’)</a:t>
            </a: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D362D9BA-D058-4BFF-B9F5-63BCE5828EDC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4156892" y="1081825"/>
            <a:ext cx="3171187" cy="132652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2 224">
            <a:extLst>
              <a:ext uri="{FF2B5EF4-FFF2-40B4-BE49-F238E27FC236}">
                <a16:creationId xmlns:a16="http://schemas.microsoft.com/office/drawing/2014/main" id="{6A4D8B5A-9837-45E4-928C-3B0AD4EDB673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4156892" y="2716126"/>
            <a:ext cx="3171187" cy="128920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0A52F5AC-D07D-433A-ABDF-CC50DD5EFF5D}"/>
              </a:ext>
            </a:extLst>
          </p:cNvPr>
          <p:cNvSpPr txBox="1"/>
          <p:nvPr/>
        </p:nvSpPr>
        <p:spPr>
          <a:xfrm>
            <a:off x="6065950" y="2114644"/>
            <a:ext cx="612000" cy="216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cxnSp>
        <p:nvCxnSpPr>
          <p:cNvPr id="237" name="Connettore 2 236">
            <a:extLst>
              <a:ext uri="{FF2B5EF4-FFF2-40B4-BE49-F238E27FC236}">
                <a16:creationId xmlns:a16="http://schemas.microsoft.com/office/drawing/2014/main" id="{FE1A791E-C13B-4F81-BE12-1D6B8C35F3F1}"/>
              </a:ext>
            </a:extLst>
          </p:cNvPr>
          <p:cNvCxnSpPr>
            <a:cxnSpLocks/>
            <a:stCxn id="216" idx="2"/>
          </p:cNvCxnSpPr>
          <p:nvPr/>
        </p:nvCxnSpPr>
        <p:spPr>
          <a:xfrm flipH="1">
            <a:off x="5282674" y="2330644"/>
            <a:ext cx="1089276" cy="80105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62662422-C07D-45F9-98A6-4E4D352B1C5B}"/>
              </a:ext>
            </a:extLst>
          </p:cNvPr>
          <p:cNvCxnSpPr/>
          <p:nvPr/>
        </p:nvCxnSpPr>
        <p:spPr>
          <a:xfrm>
            <a:off x="7343741" y="577482"/>
            <a:ext cx="0" cy="8352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9149BD55-927C-4F49-BD40-0468620B06B1}"/>
              </a:ext>
            </a:extLst>
          </p:cNvPr>
          <p:cNvCxnSpPr/>
          <p:nvPr/>
        </p:nvCxnSpPr>
        <p:spPr>
          <a:xfrm>
            <a:off x="7343740" y="3699301"/>
            <a:ext cx="0" cy="864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18DF4A9-DB71-4AED-86A4-DDC2720C3A60}"/>
              </a:ext>
            </a:extLst>
          </p:cNvPr>
          <p:cNvCxnSpPr/>
          <p:nvPr/>
        </p:nvCxnSpPr>
        <p:spPr>
          <a:xfrm>
            <a:off x="7341358" y="5185201"/>
            <a:ext cx="0" cy="13464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37F84F27-2182-4710-AFB8-39FE0FC72549}"/>
              </a:ext>
            </a:extLst>
          </p:cNvPr>
          <p:cNvCxnSpPr>
            <a:cxnSpLocks/>
          </p:cNvCxnSpPr>
          <p:nvPr/>
        </p:nvCxnSpPr>
        <p:spPr>
          <a:xfrm flipV="1">
            <a:off x="5275012" y="584943"/>
            <a:ext cx="0" cy="398320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6534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124" grpId="0"/>
      <p:bldP spid="125" grpId="0"/>
      <p:bldP spid="28" grpId="0" animBg="1"/>
      <p:bldP spid="3144" grpId="0" animBg="1"/>
      <p:bldP spid="155" grpId="0" animBg="1"/>
      <p:bldP spid="172" grpId="0" animBg="1"/>
      <p:bldP spid="199" grpId="0" animBg="1"/>
      <p:bldP spid="208" grpId="0" animBg="1"/>
      <p:bldP spid="227" grpId="0" animBg="1"/>
      <p:bldP spid="240" grpId="0" animBg="1"/>
      <p:bldP spid="249" grpId="0" animBg="1"/>
      <p:bldP spid="158" grpId="0" animBg="1"/>
      <p:bldP spid="165" grpId="0" animBg="1"/>
      <p:bldP spid="183" grpId="0" animBg="1"/>
      <p:bldP spid="202" grpId="0" animBg="1"/>
      <p:bldP spid="211" grpId="0" animBg="1"/>
      <p:bldP spid="221" grpId="0" animBg="1"/>
      <p:bldP spid="159" grpId="0"/>
      <p:bldP spid="160" grpId="0"/>
      <p:bldP spid="161" grpId="0"/>
      <p:bldP spid="2" grpId="0" animBg="1"/>
      <p:bldP spid="15" grpId="0" animBg="1"/>
      <p:bldP spid="175" grpId="0"/>
      <p:bldP spid="2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(4)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228823" y="4914313"/>
            <a:ext cx="374958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>
            <a:cxnSpLocks/>
          </p:cNvCxnSpPr>
          <p:nvPr/>
        </p:nvCxnSpPr>
        <p:spPr>
          <a:xfrm>
            <a:off x="7338060" y="4563865"/>
            <a:ext cx="1288535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7341438" y="575403"/>
            <a:ext cx="1270410" cy="31226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38167" y="1395413"/>
            <a:ext cx="1284841" cy="31697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341870" y="579863"/>
            <a:ext cx="1163804" cy="3295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341870" y="584324"/>
            <a:ext cx="1031614" cy="3594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597156" y="579863"/>
            <a:ext cx="422287" cy="398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341394" y="579863"/>
            <a:ext cx="1242433" cy="31637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339013" y="916697"/>
            <a:ext cx="1051577" cy="3653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341394" y="1225522"/>
            <a:ext cx="1177545" cy="33446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340691" y="1366838"/>
            <a:ext cx="1261592" cy="32016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8213024" y="3453841"/>
            <a:ext cx="324000" cy="2160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245908" y="6084559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</p:cNvCxnSpPr>
          <p:nvPr/>
        </p:nvCxnSpPr>
        <p:spPr>
          <a:xfrm>
            <a:off x="7343775" y="5859883"/>
            <a:ext cx="46598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</p:cNvCxnSpPr>
          <p:nvPr/>
        </p:nvCxnSpPr>
        <p:spPr>
          <a:xfrm>
            <a:off x="7808099" y="5863993"/>
            <a:ext cx="0" cy="818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</p:cNvCxnSpPr>
          <p:nvPr/>
        </p:nvCxnSpPr>
        <p:spPr>
          <a:xfrm>
            <a:off x="7807989" y="5854177"/>
            <a:ext cx="581155" cy="5811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5857" cy="797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</p:cNvCxnSpPr>
          <p:nvPr/>
        </p:nvCxnSpPr>
        <p:spPr>
          <a:xfrm flipH="1">
            <a:off x="7341546" y="5858124"/>
            <a:ext cx="472378" cy="4694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343775" y="5861087"/>
            <a:ext cx="463742" cy="2639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341700" y="5861086"/>
            <a:ext cx="468713" cy="1218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33104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341019" y="5733315"/>
            <a:ext cx="469498" cy="1270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335781" y="5586794"/>
            <a:ext cx="473069" cy="2752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</p:cNvCxnSpPr>
          <p:nvPr/>
        </p:nvCxnSpPr>
        <p:spPr>
          <a:xfrm>
            <a:off x="7339620" y="5391027"/>
            <a:ext cx="470898" cy="4709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9434" y="5069305"/>
            <a:ext cx="211083" cy="7910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</p:cNvCxnSpPr>
          <p:nvPr/>
        </p:nvCxnSpPr>
        <p:spPr>
          <a:xfrm flipH="1">
            <a:off x="7812730" y="5286375"/>
            <a:ext cx="569713" cy="5726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</p:cNvCxnSpPr>
          <p:nvPr/>
        </p:nvCxnSpPr>
        <p:spPr>
          <a:xfrm>
            <a:off x="7812985" y="5861845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339013" y="579866"/>
            <a:ext cx="1273968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EB69213-5A44-46C3-9EC5-A6D9E0BFEAB9}"/>
              </a:ext>
            </a:extLst>
          </p:cNvPr>
          <p:cNvCxnSpPr>
            <a:cxnSpLocks/>
          </p:cNvCxnSpPr>
          <p:nvPr/>
        </p:nvCxnSpPr>
        <p:spPr>
          <a:xfrm>
            <a:off x="6220496" y="486558"/>
            <a:ext cx="0" cy="6297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7" name="Connettore diritto 3136">
            <a:extLst>
              <a:ext uri="{FF2B5EF4-FFF2-40B4-BE49-F238E27FC236}">
                <a16:creationId xmlns:a16="http://schemas.microsoft.com/office/drawing/2014/main" id="{6CAC255D-6407-4862-9190-ADE8A362B682}"/>
              </a:ext>
            </a:extLst>
          </p:cNvPr>
          <p:cNvCxnSpPr>
            <a:cxnSpLocks/>
          </p:cNvCxnSpPr>
          <p:nvPr/>
        </p:nvCxnSpPr>
        <p:spPr>
          <a:xfrm flipV="1">
            <a:off x="5276583" y="583371"/>
            <a:ext cx="0" cy="398320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id="{BFD60F7D-2717-486F-AD77-58C47BF5F7D2}"/>
              </a:ext>
            </a:extLst>
          </p:cNvPr>
          <p:cNvCxnSpPr>
            <a:cxnSpLocks/>
          </p:cNvCxnSpPr>
          <p:nvPr/>
        </p:nvCxnSpPr>
        <p:spPr>
          <a:xfrm>
            <a:off x="4604951" y="4563029"/>
            <a:ext cx="13468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8" name="Connettore diritto 3157">
            <a:extLst>
              <a:ext uri="{FF2B5EF4-FFF2-40B4-BE49-F238E27FC236}">
                <a16:creationId xmlns:a16="http://schemas.microsoft.com/office/drawing/2014/main" id="{DC2F58A8-287B-4D1D-9FCE-059A0CDC8B7F}"/>
              </a:ext>
            </a:extLst>
          </p:cNvPr>
          <p:cNvCxnSpPr>
            <a:cxnSpLocks/>
          </p:cNvCxnSpPr>
          <p:nvPr/>
        </p:nvCxnSpPr>
        <p:spPr>
          <a:xfrm flipH="1" flipV="1">
            <a:off x="4705352" y="576266"/>
            <a:ext cx="1152523" cy="39885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86C7F215-D871-45D5-B655-7288B92088BB}"/>
              </a:ext>
            </a:extLst>
          </p:cNvPr>
          <p:cNvCxnSpPr>
            <a:cxnSpLocks/>
          </p:cNvCxnSpPr>
          <p:nvPr/>
        </p:nvCxnSpPr>
        <p:spPr>
          <a:xfrm flipH="1" flipV="1">
            <a:off x="4876800" y="581025"/>
            <a:ext cx="809627" cy="39814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FB3AF67-BF77-4A95-8566-411D64A686B8}"/>
              </a:ext>
            </a:extLst>
          </p:cNvPr>
          <p:cNvCxnSpPr>
            <a:cxnSpLocks/>
            <a:stCxn id="129" idx="0"/>
            <a:endCxn id="129" idx="8"/>
          </p:cNvCxnSpPr>
          <p:nvPr/>
        </p:nvCxnSpPr>
        <p:spPr>
          <a:xfrm>
            <a:off x="4605338" y="583406"/>
            <a:ext cx="1340643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2" name="Connettore diritto 3171">
            <a:extLst>
              <a:ext uri="{FF2B5EF4-FFF2-40B4-BE49-F238E27FC236}">
                <a16:creationId xmlns:a16="http://schemas.microsoft.com/office/drawing/2014/main" id="{238A7E8B-514B-4819-BA2A-E5CA578D0C3E}"/>
              </a:ext>
            </a:extLst>
          </p:cNvPr>
          <p:cNvCxnSpPr>
            <a:cxnSpLocks/>
          </p:cNvCxnSpPr>
          <p:nvPr/>
        </p:nvCxnSpPr>
        <p:spPr>
          <a:xfrm flipH="1" flipV="1">
            <a:off x="5073707" y="582630"/>
            <a:ext cx="412693" cy="39846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7" name="Connettore diritto 3176">
            <a:extLst>
              <a:ext uri="{FF2B5EF4-FFF2-40B4-BE49-F238E27FC236}">
                <a16:creationId xmlns:a16="http://schemas.microsoft.com/office/drawing/2014/main" id="{7F8932A7-D582-4869-9585-54BBC7AD8167}"/>
              </a:ext>
            </a:extLst>
          </p:cNvPr>
          <p:cNvCxnSpPr>
            <a:cxnSpLocks/>
          </p:cNvCxnSpPr>
          <p:nvPr/>
        </p:nvCxnSpPr>
        <p:spPr>
          <a:xfrm flipV="1">
            <a:off x="5072063" y="588169"/>
            <a:ext cx="409575" cy="39743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6" name="Connettore diritto 3185">
            <a:extLst>
              <a:ext uri="{FF2B5EF4-FFF2-40B4-BE49-F238E27FC236}">
                <a16:creationId xmlns:a16="http://schemas.microsoft.com/office/drawing/2014/main" id="{CAE19EF8-BC74-4275-BB98-A9771EB4710F}"/>
              </a:ext>
            </a:extLst>
          </p:cNvPr>
          <p:cNvCxnSpPr>
            <a:cxnSpLocks/>
          </p:cNvCxnSpPr>
          <p:nvPr/>
        </p:nvCxnSpPr>
        <p:spPr>
          <a:xfrm flipV="1">
            <a:off x="4869656" y="585788"/>
            <a:ext cx="807244" cy="3976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2" name="Connettore diritto 3191">
            <a:extLst>
              <a:ext uri="{FF2B5EF4-FFF2-40B4-BE49-F238E27FC236}">
                <a16:creationId xmlns:a16="http://schemas.microsoft.com/office/drawing/2014/main" id="{E606ECF1-5429-4777-B97B-2053318BC383}"/>
              </a:ext>
            </a:extLst>
          </p:cNvPr>
          <p:cNvCxnSpPr>
            <a:cxnSpLocks/>
          </p:cNvCxnSpPr>
          <p:nvPr/>
        </p:nvCxnSpPr>
        <p:spPr>
          <a:xfrm flipV="1">
            <a:off x="4697220" y="581164"/>
            <a:ext cx="1154407" cy="39821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806E6E27-63F4-46D7-B5E6-1C0102591974}"/>
              </a:ext>
            </a:extLst>
          </p:cNvPr>
          <p:cNvSpPr/>
          <p:nvPr/>
        </p:nvSpPr>
        <p:spPr>
          <a:xfrm>
            <a:off x="6362700" y="3655219"/>
            <a:ext cx="36000" cy="36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D8D3C32F-066F-4C2D-AB3F-FFBA2A20E43C}"/>
              </a:ext>
            </a:extLst>
          </p:cNvPr>
          <p:cNvCxnSpPr>
            <a:cxnSpLocks/>
          </p:cNvCxnSpPr>
          <p:nvPr/>
        </p:nvCxnSpPr>
        <p:spPr>
          <a:xfrm>
            <a:off x="4559431" y="4564213"/>
            <a:ext cx="243861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A8B2D11B-628F-45B0-9A5E-5AFD4155D7BD}"/>
              </a:ext>
            </a:extLst>
          </p:cNvPr>
          <p:cNvCxnSpPr>
            <a:cxnSpLocks/>
          </p:cNvCxnSpPr>
          <p:nvPr/>
        </p:nvCxnSpPr>
        <p:spPr>
          <a:xfrm>
            <a:off x="4553146" y="580768"/>
            <a:ext cx="24531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asellaDiTesto 19">
            <a:extLst>
              <a:ext uri="{FF2B5EF4-FFF2-40B4-BE49-F238E27FC236}">
                <a16:creationId xmlns:a16="http://schemas.microsoft.com/office/drawing/2014/main" id="{9AF456C3-5497-4580-9C3E-32BCA1B72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394" y="299014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latin typeface="Arial" panose="020B0604020202020204" pitchFamily="34" charset="0"/>
              </a:rPr>
              <a:t>2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88" name="CasellaDiTesto 19">
            <a:extLst>
              <a:ext uri="{FF2B5EF4-FFF2-40B4-BE49-F238E27FC236}">
                <a16:creationId xmlns:a16="http://schemas.microsoft.com/office/drawing/2014/main" id="{B73A7956-9CFB-4BAD-88EB-6490AE6E4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250" y="6550223"/>
            <a:ext cx="526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latin typeface="Arial" panose="020B0604020202020204" pitchFamily="34" charset="0"/>
              </a:rPr>
              <a:t>1</a:t>
            </a:r>
            <a:r>
              <a:rPr lang="it-IT" altLang="it-IT" sz="14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5303028A-2494-41DE-B016-1AFF9514EFD7}"/>
              </a:ext>
            </a:extLst>
          </p:cNvPr>
          <p:cNvSpPr txBox="1"/>
          <p:nvPr/>
        </p:nvSpPr>
        <p:spPr>
          <a:xfrm>
            <a:off x="7242634" y="502075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254" name="Rettangolo 253">
            <a:extLst>
              <a:ext uri="{FF2B5EF4-FFF2-40B4-BE49-F238E27FC236}">
                <a16:creationId xmlns:a16="http://schemas.microsoft.com/office/drawing/2014/main" id="{EC99B1B1-F0EA-4001-BACA-13472DBF41C4}"/>
              </a:ext>
            </a:extLst>
          </p:cNvPr>
          <p:cNvSpPr/>
          <p:nvPr/>
        </p:nvSpPr>
        <p:spPr>
          <a:xfrm>
            <a:off x="7252855" y="6366188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74F5E835-C963-4116-AC83-6E3B3A90AB27}"/>
              </a:ext>
            </a:extLst>
          </p:cNvPr>
          <p:cNvSpPr txBox="1"/>
          <p:nvPr/>
        </p:nvSpPr>
        <p:spPr>
          <a:xfrm>
            <a:off x="7033123" y="4512583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92" name="Rettangolo 191">
            <a:extLst>
              <a:ext uri="{FF2B5EF4-FFF2-40B4-BE49-F238E27FC236}">
                <a16:creationId xmlns:a16="http://schemas.microsoft.com/office/drawing/2014/main" id="{3BE2B330-CBD7-422D-BFCC-907DEDB37AC7}"/>
              </a:ext>
            </a:extLst>
          </p:cNvPr>
          <p:cNvSpPr/>
          <p:nvPr/>
        </p:nvSpPr>
        <p:spPr>
          <a:xfrm>
            <a:off x="7303117" y="4507204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255" name="Rettangolo 254">
            <a:extLst>
              <a:ext uri="{FF2B5EF4-FFF2-40B4-BE49-F238E27FC236}">
                <a16:creationId xmlns:a16="http://schemas.microsoft.com/office/drawing/2014/main" id="{BC38157F-DF45-4136-8F5C-5AFC32941D8F}"/>
              </a:ext>
            </a:extLst>
          </p:cNvPr>
          <p:cNvSpPr/>
          <p:nvPr/>
        </p:nvSpPr>
        <p:spPr>
          <a:xfrm>
            <a:off x="7213273" y="450783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/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2A25649F-9DC7-419B-80F1-928738D1604E}"/>
              </a:ext>
            </a:extLst>
          </p:cNvPr>
          <p:cNvSpPr txBox="1"/>
          <p:nvPr/>
        </p:nvSpPr>
        <p:spPr>
          <a:xfrm>
            <a:off x="7467770" y="501728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96" name="Rettangolo 195">
            <a:extLst>
              <a:ext uri="{FF2B5EF4-FFF2-40B4-BE49-F238E27FC236}">
                <a16:creationId xmlns:a16="http://schemas.microsoft.com/office/drawing/2014/main" id="{7FFC1190-5D97-4E3F-9704-9BDDDD9AA271}"/>
              </a:ext>
            </a:extLst>
          </p:cNvPr>
          <p:cNvSpPr/>
          <p:nvPr/>
        </p:nvSpPr>
        <p:spPr>
          <a:xfrm>
            <a:off x="7452014" y="637311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197" name="Rettangolo 196">
            <a:extLst>
              <a:ext uri="{FF2B5EF4-FFF2-40B4-BE49-F238E27FC236}">
                <a16:creationId xmlns:a16="http://schemas.microsoft.com/office/drawing/2014/main" id="{BDF2ABB4-323E-43F8-998B-563A7CAD9E7E}"/>
              </a:ext>
            </a:extLst>
          </p:cNvPr>
          <p:cNvSpPr/>
          <p:nvPr/>
        </p:nvSpPr>
        <p:spPr>
          <a:xfrm>
            <a:off x="7390333" y="500998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98" name="Rettangolo 197">
            <a:extLst>
              <a:ext uri="{FF2B5EF4-FFF2-40B4-BE49-F238E27FC236}">
                <a16:creationId xmlns:a16="http://schemas.microsoft.com/office/drawing/2014/main" id="{40845638-AE5D-415E-A7EA-0BAEF340BDFF}"/>
              </a:ext>
            </a:extLst>
          </p:cNvPr>
          <p:cNvSpPr/>
          <p:nvPr/>
        </p:nvSpPr>
        <p:spPr>
          <a:xfrm>
            <a:off x="7366088" y="636772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84ADB64-5320-4BA1-9218-2E52B64BEED1}"/>
              </a:ext>
            </a:extLst>
          </p:cNvPr>
          <p:cNvSpPr txBox="1"/>
          <p:nvPr/>
        </p:nvSpPr>
        <p:spPr>
          <a:xfrm>
            <a:off x="7077439" y="52655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205" name="Rettangolo 204">
            <a:extLst>
              <a:ext uri="{FF2B5EF4-FFF2-40B4-BE49-F238E27FC236}">
                <a16:creationId xmlns:a16="http://schemas.microsoft.com/office/drawing/2014/main" id="{AC16922F-C962-478C-803E-8BBFE979785C}"/>
              </a:ext>
            </a:extLst>
          </p:cNvPr>
          <p:cNvSpPr/>
          <p:nvPr/>
        </p:nvSpPr>
        <p:spPr>
          <a:xfrm>
            <a:off x="7285087" y="521176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sp>
        <p:nvSpPr>
          <p:cNvPr id="206" name="Rettangolo 205">
            <a:extLst>
              <a:ext uri="{FF2B5EF4-FFF2-40B4-BE49-F238E27FC236}">
                <a16:creationId xmlns:a16="http://schemas.microsoft.com/office/drawing/2014/main" id="{5D035C93-D6A1-43DE-9EF5-0A9CFBAFDE61}"/>
              </a:ext>
            </a:extLst>
          </p:cNvPr>
          <p:cNvSpPr/>
          <p:nvPr/>
        </p:nvSpPr>
        <p:spPr>
          <a:xfrm>
            <a:off x="7201477" y="520056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6500EB3F-880E-417B-94EE-C58F61F7F43A}"/>
              </a:ext>
            </a:extLst>
          </p:cNvPr>
          <p:cNvSpPr txBox="1"/>
          <p:nvPr/>
        </p:nvSpPr>
        <p:spPr>
          <a:xfrm>
            <a:off x="0" y="399246"/>
            <a:ext cx="2592000" cy="2305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Eliminate tutte le linee di costruzione, le rette di richiamo dei punti della curva e le operazioni grafiche per il ribaltamento della sezione del cono, il disegno si presenta come a fianco.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6B5D463E-8547-4BF0-A04F-2D33E13D52F0}"/>
              </a:ext>
            </a:extLst>
          </p:cNvPr>
          <p:cNvSpPr txBox="1"/>
          <p:nvPr/>
        </p:nvSpPr>
        <p:spPr>
          <a:xfrm>
            <a:off x="0" y="2661054"/>
            <a:ext cx="2844000" cy="15632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Se rimuoviamo anche le generatrici utilizzate nelle operazioni di ribaltamento del piano di sezione  restano le curve dei rami dell’iperbole</a:t>
            </a:r>
          </a:p>
        </p:txBody>
      </p:sp>
      <p:sp>
        <p:nvSpPr>
          <p:cNvPr id="222" name="Rettangolo 221">
            <a:extLst>
              <a:ext uri="{FF2B5EF4-FFF2-40B4-BE49-F238E27FC236}">
                <a16:creationId xmlns:a16="http://schemas.microsoft.com/office/drawing/2014/main" id="{F6E98B56-66C5-447F-812A-9B5AB6492E78}"/>
              </a:ext>
            </a:extLst>
          </p:cNvPr>
          <p:cNvSpPr/>
          <p:nvPr/>
        </p:nvSpPr>
        <p:spPr>
          <a:xfrm>
            <a:off x="0" y="4865844"/>
            <a:ext cx="4675031" cy="1044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Immaginando di far scorrere la parte sezionata del cono si avranno le due parti così posizionate evidenziando in modo chiaro l’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iperbole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 matematicamente  così definita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25B1D7B-E32A-4AB8-80F5-CE2FA023912A}"/>
              </a:ext>
            </a:extLst>
          </p:cNvPr>
          <p:cNvSpPr txBox="1"/>
          <p:nvPr/>
        </p:nvSpPr>
        <p:spPr>
          <a:xfrm>
            <a:off x="1" y="5962921"/>
            <a:ext cx="4662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Dicesi iperbole il luogo geometrico dei punti del piano che ha costante la differenza delle distanze da due punti fissi detti fuochi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0B999E6-FDFC-45B3-A5C6-F5B8E1C38B14}"/>
              </a:ext>
            </a:extLst>
          </p:cNvPr>
          <p:cNvCxnSpPr/>
          <p:nvPr/>
        </p:nvCxnSpPr>
        <p:spPr>
          <a:xfrm>
            <a:off x="7003257" y="581025"/>
            <a:ext cx="334800" cy="0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BDBEC5BB-7A1A-44B5-9645-EDD356CD2113}"/>
              </a:ext>
            </a:extLst>
          </p:cNvPr>
          <p:cNvCxnSpPr>
            <a:cxnSpLocks/>
          </p:cNvCxnSpPr>
          <p:nvPr/>
        </p:nvCxnSpPr>
        <p:spPr>
          <a:xfrm>
            <a:off x="7342334" y="577944"/>
            <a:ext cx="0" cy="827573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CEC43A3A-FD4E-453D-87EE-30BC9791FD78}"/>
              </a:ext>
            </a:extLst>
          </p:cNvPr>
          <p:cNvCxnSpPr>
            <a:cxnSpLocks/>
          </p:cNvCxnSpPr>
          <p:nvPr/>
        </p:nvCxnSpPr>
        <p:spPr>
          <a:xfrm>
            <a:off x="6983730" y="4564380"/>
            <a:ext cx="361950" cy="0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DCEFAFC5-FA40-47D1-B36A-CA4D7D756636}"/>
              </a:ext>
            </a:extLst>
          </p:cNvPr>
          <p:cNvCxnSpPr>
            <a:cxnSpLocks/>
          </p:cNvCxnSpPr>
          <p:nvPr/>
        </p:nvCxnSpPr>
        <p:spPr>
          <a:xfrm>
            <a:off x="7340183" y="3692576"/>
            <a:ext cx="0" cy="871929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Arco 113">
            <a:extLst>
              <a:ext uri="{FF2B5EF4-FFF2-40B4-BE49-F238E27FC236}">
                <a16:creationId xmlns:a16="http://schemas.microsoft.com/office/drawing/2014/main" id="{A10B1B18-FA31-4C7D-8EA3-3858D23415D3}"/>
              </a:ext>
            </a:extLst>
          </p:cNvPr>
          <p:cNvSpPr/>
          <p:nvPr/>
        </p:nvSpPr>
        <p:spPr>
          <a:xfrm>
            <a:off x="6989329" y="5048956"/>
            <a:ext cx="1638000" cy="1638000"/>
          </a:xfrm>
          <a:prstGeom prst="arc">
            <a:avLst>
              <a:gd name="adj1" fmla="val 14115083"/>
              <a:gd name="adj2" fmla="val 7482235"/>
            </a:avLst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E798CEB4-3ADE-4DB7-8F5F-C632CB958582}"/>
              </a:ext>
            </a:extLst>
          </p:cNvPr>
          <p:cNvCxnSpPr/>
          <p:nvPr/>
        </p:nvCxnSpPr>
        <p:spPr>
          <a:xfrm>
            <a:off x="7341393" y="5195887"/>
            <a:ext cx="0" cy="13464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3" name="Gruppo 222">
            <a:extLst>
              <a:ext uri="{FF2B5EF4-FFF2-40B4-BE49-F238E27FC236}">
                <a16:creationId xmlns:a16="http://schemas.microsoft.com/office/drawing/2014/main" id="{A24F131C-95F8-4CBD-82B8-FFFCBA5D2CFC}"/>
              </a:ext>
            </a:extLst>
          </p:cNvPr>
          <p:cNvGrpSpPr/>
          <p:nvPr/>
        </p:nvGrpSpPr>
        <p:grpSpPr>
          <a:xfrm>
            <a:off x="4601878" y="3723491"/>
            <a:ext cx="1434677" cy="838515"/>
            <a:chOff x="1158212" y="1917684"/>
            <a:chExt cx="2160483" cy="838515"/>
          </a:xfrm>
        </p:grpSpPr>
        <p:grpSp>
          <p:nvGrpSpPr>
            <p:cNvPr id="225" name="Gruppo 224">
              <a:extLst>
                <a:ext uri="{FF2B5EF4-FFF2-40B4-BE49-F238E27FC236}">
                  <a16:creationId xmlns:a16="http://schemas.microsoft.com/office/drawing/2014/main" id="{136409C1-F2F7-4263-8034-CA4BB8B86428}"/>
                </a:ext>
              </a:extLst>
            </p:cNvPr>
            <p:cNvGrpSpPr/>
            <p:nvPr/>
          </p:nvGrpSpPr>
          <p:grpSpPr>
            <a:xfrm>
              <a:off x="1529425" y="1917684"/>
              <a:ext cx="1295678" cy="381081"/>
              <a:chOff x="10818729" y="1490648"/>
              <a:chExt cx="1699532" cy="381081"/>
            </a:xfrm>
          </p:grpSpPr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F216FC56-8B7F-4B03-9818-46B279F30124}"/>
                  </a:ext>
                </a:extLst>
              </p:cNvPr>
              <p:cNvCxnSpPr/>
              <p:nvPr/>
            </p:nvCxnSpPr>
            <p:spPr>
              <a:xfrm>
                <a:off x="11512553" y="1490648"/>
                <a:ext cx="32711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5EC1D5E0-BA12-49BF-BAA1-BC8DF96BF9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35170" y="1643048"/>
                <a:ext cx="106665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8150F8F7-5329-4DCE-87BD-0B31E59B370E}"/>
                  </a:ext>
                </a:extLst>
              </p:cNvPr>
              <p:cNvCxnSpPr/>
              <p:nvPr/>
            </p:nvCxnSpPr>
            <p:spPr>
              <a:xfrm>
                <a:off x="10908871" y="1795448"/>
                <a:ext cx="150753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Connettore diritto 251">
                <a:extLst>
                  <a:ext uri="{FF2B5EF4-FFF2-40B4-BE49-F238E27FC236}">
                    <a16:creationId xmlns:a16="http://schemas.microsoft.com/office/drawing/2014/main" id="{C02E303B-7A15-4C75-9666-A9A4139610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91417" y="1566929"/>
                <a:ext cx="7608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79933372-1A07-4454-9D13-AF1E518EA9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15245" y="1719329"/>
                <a:ext cx="130131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id="{C1F95D0E-9568-4404-81EB-B6D75B6B5DA1}"/>
                  </a:ext>
                </a:extLst>
              </p:cNvPr>
              <p:cNvCxnSpPr/>
              <p:nvPr/>
            </p:nvCxnSpPr>
            <p:spPr>
              <a:xfrm>
                <a:off x="10818729" y="1871729"/>
                <a:ext cx="16995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1" name="Gruppo 230">
              <a:extLst>
                <a:ext uri="{FF2B5EF4-FFF2-40B4-BE49-F238E27FC236}">
                  <a16:creationId xmlns:a16="http://schemas.microsoft.com/office/drawing/2014/main" id="{0EA4EF4B-3342-4644-8C72-8AEF97617FED}"/>
                </a:ext>
              </a:extLst>
            </p:cNvPr>
            <p:cNvGrpSpPr/>
            <p:nvPr/>
          </p:nvGrpSpPr>
          <p:grpSpPr>
            <a:xfrm>
              <a:off x="1158212" y="2375118"/>
              <a:ext cx="2160483" cy="381081"/>
              <a:chOff x="9825027" y="1490648"/>
              <a:chExt cx="2833890" cy="381081"/>
            </a:xfrm>
          </p:grpSpPr>
          <p:cxnSp>
            <p:nvCxnSpPr>
              <p:cNvPr id="237" name="Connettore diritto 236">
                <a:extLst>
                  <a:ext uri="{FF2B5EF4-FFF2-40B4-BE49-F238E27FC236}">
                    <a16:creationId xmlns:a16="http://schemas.microsoft.com/office/drawing/2014/main" id="{ADF5456F-0233-4972-9F3F-7C50F7A5A540}"/>
                  </a:ext>
                </a:extLst>
              </p:cNvPr>
              <p:cNvCxnSpPr/>
              <p:nvPr/>
            </p:nvCxnSpPr>
            <p:spPr>
              <a:xfrm>
                <a:off x="10211159" y="1490648"/>
                <a:ext cx="189152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FEBBEA19-6AE3-45FC-8000-5440D4189031}"/>
                  </a:ext>
                </a:extLst>
              </p:cNvPr>
              <p:cNvCxnSpPr/>
              <p:nvPr/>
            </p:nvCxnSpPr>
            <p:spPr>
              <a:xfrm>
                <a:off x="10057486" y="1643048"/>
                <a:ext cx="220441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E0F9E074-1AB7-4A93-B2ED-0718BE488211}"/>
                  </a:ext>
                </a:extLst>
              </p:cNvPr>
              <p:cNvCxnSpPr/>
              <p:nvPr/>
            </p:nvCxnSpPr>
            <p:spPr>
              <a:xfrm>
                <a:off x="9909117" y="1795448"/>
                <a:ext cx="250307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Connettore diritto 242">
                <a:extLst>
                  <a:ext uri="{FF2B5EF4-FFF2-40B4-BE49-F238E27FC236}">
                    <a16:creationId xmlns:a16="http://schemas.microsoft.com/office/drawing/2014/main" id="{529D7D6A-5368-4FE1-859A-720BF53B1266}"/>
                  </a:ext>
                </a:extLst>
              </p:cNvPr>
              <p:cNvCxnSpPr/>
              <p:nvPr/>
            </p:nvCxnSpPr>
            <p:spPr>
              <a:xfrm>
                <a:off x="10127081" y="1566929"/>
                <a:ext cx="206219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Connettore diritto 243">
                <a:extLst>
                  <a:ext uri="{FF2B5EF4-FFF2-40B4-BE49-F238E27FC236}">
                    <a16:creationId xmlns:a16="http://schemas.microsoft.com/office/drawing/2014/main" id="{B9B2DEAD-5608-47B4-9C7E-1C253D6FF688}"/>
                  </a:ext>
                </a:extLst>
              </p:cNvPr>
              <p:cNvCxnSpPr/>
              <p:nvPr/>
            </p:nvCxnSpPr>
            <p:spPr>
              <a:xfrm>
                <a:off x="9974828" y="1719329"/>
                <a:ext cx="23679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Connettore diritto 245">
                <a:extLst>
                  <a:ext uri="{FF2B5EF4-FFF2-40B4-BE49-F238E27FC236}">
                    <a16:creationId xmlns:a16="http://schemas.microsoft.com/office/drawing/2014/main" id="{4DF57F64-5D31-47A6-BEFD-20B6CB7C70BC}"/>
                  </a:ext>
                </a:extLst>
              </p:cNvPr>
              <p:cNvCxnSpPr/>
              <p:nvPr/>
            </p:nvCxnSpPr>
            <p:spPr>
              <a:xfrm>
                <a:off x="9825027" y="1871729"/>
                <a:ext cx="283389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29D44DDC-7C3A-4EE8-AD64-4FE24886B2ED}"/>
              </a:ext>
            </a:extLst>
          </p:cNvPr>
          <p:cNvGrpSpPr/>
          <p:nvPr/>
        </p:nvGrpSpPr>
        <p:grpSpPr>
          <a:xfrm>
            <a:off x="4603411" y="580490"/>
            <a:ext cx="1331999" cy="762234"/>
            <a:chOff x="4603411" y="580490"/>
            <a:chExt cx="1331999" cy="762234"/>
          </a:xfrm>
        </p:grpSpPr>
        <p:grpSp>
          <p:nvGrpSpPr>
            <p:cNvPr id="265" name="Gruppo 264">
              <a:extLst>
                <a:ext uri="{FF2B5EF4-FFF2-40B4-BE49-F238E27FC236}">
                  <a16:creationId xmlns:a16="http://schemas.microsoft.com/office/drawing/2014/main" id="{C0E49F60-4657-4C21-A228-A90904131CBF}"/>
                </a:ext>
              </a:extLst>
            </p:cNvPr>
            <p:cNvGrpSpPr/>
            <p:nvPr/>
          </p:nvGrpSpPr>
          <p:grpSpPr>
            <a:xfrm rot="10800000">
              <a:off x="4872419" y="1037924"/>
              <a:ext cx="810000" cy="304800"/>
              <a:chOff x="11826345" y="1566929"/>
              <a:chExt cx="996299" cy="304800"/>
            </a:xfrm>
          </p:grpSpPr>
          <p:cxnSp>
            <p:nvCxnSpPr>
              <p:cNvPr id="274" name="Connettore diritto 273">
                <a:extLst>
                  <a:ext uri="{FF2B5EF4-FFF2-40B4-BE49-F238E27FC236}">
                    <a16:creationId xmlns:a16="http://schemas.microsoft.com/office/drawing/2014/main" id="{900DF2AB-AB9A-4423-A157-9B809B62ED0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038293" y="1643048"/>
                <a:ext cx="5756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Connettore diritto 274">
                <a:extLst>
                  <a:ext uri="{FF2B5EF4-FFF2-40B4-BE49-F238E27FC236}">
                    <a16:creationId xmlns:a16="http://schemas.microsoft.com/office/drawing/2014/main" id="{50140065-4F39-41FF-AE9A-80D62E7B94B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889105" y="1795448"/>
                <a:ext cx="86788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82F7704A-9EC5-4580-A2D4-E6063242F62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137749" y="1566929"/>
                <a:ext cx="38080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69098EB2-F123-4F70-8301-AAF0AC6BC13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957286" y="1719329"/>
                <a:ext cx="73504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159E1B1E-0B97-4718-872C-CEBEC085DEB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826345" y="1871729"/>
                <a:ext cx="99629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Gruppo 265">
              <a:extLst>
                <a:ext uri="{FF2B5EF4-FFF2-40B4-BE49-F238E27FC236}">
                  <a16:creationId xmlns:a16="http://schemas.microsoft.com/office/drawing/2014/main" id="{EE920092-EC98-4559-8C11-52A897866E84}"/>
                </a:ext>
              </a:extLst>
            </p:cNvPr>
            <p:cNvGrpSpPr/>
            <p:nvPr/>
          </p:nvGrpSpPr>
          <p:grpSpPr>
            <a:xfrm rot="10800000">
              <a:off x="4603411" y="580490"/>
              <a:ext cx="1331999" cy="381081"/>
              <a:chOff x="11008263" y="1490648"/>
              <a:chExt cx="1638341" cy="381081"/>
            </a:xfrm>
          </p:grpSpPr>
          <p:cxnSp>
            <p:nvCxnSpPr>
              <p:cNvPr id="267" name="Connettore diritto 266">
                <a:extLst>
                  <a:ext uri="{FF2B5EF4-FFF2-40B4-BE49-F238E27FC236}">
                    <a16:creationId xmlns:a16="http://schemas.microsoft.com/office/drawing/2014/main" id="{23364506-3718-4019-9D83-1ACE70655E0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265179" y="1490648"/>
                <a:ext cx="110698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Connettore diritto 267">
                <a:extLst>
                  <a:ext uri="{FF2B5EF4-FFF2-40B4-BE49-F238E27FC236}">
                    <a16:creationId xmlns:a16="http://schemas.microsoft.com/office/drawing/2014/main" id="{88BAA412-BD15-4D80-88DB-5719A25BA92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146387" y="1643048"/>
                <a:ext cx="135052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Connettore diritto 268">
                <a:extLst>
                  <a:ext uri="{FF2B5EF4-FFF2-40B4-BE49-F238E27FC236}">
                    <a16:creationId xmlns:a16="http://schemas.microsoft.com/office/drawing/2014/main" id="{C01FEDBE-2CF2-4E89-B0B2-B5080FA407C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45474" y="1795448"/>
                <a:ext cx="15497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Connettore diritto 269">
                <a:extLst>
                  <a:ext uri="{FF2B5EF4-FFF2-40B4-BE49-F238E27FC236}">
                    <a16:creationId xmlns:a16="http://schemas.microsoft.com/office/drawing/2014/main" id="{E73912BB-EFB5-4DD1-A876-9396043D7FC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208849" y="1566929"/>
                <a:ext cx="123097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Connettore diritto 270">
                <a:extLst>
                  <a:ext uri="{FF2B5EF4-FFF2-40B4-BE49-F238E27FC236}">
                    <a16:creationId xmlns:a16="http://schemas.microsoft.com/office/drawing/2014/main" id="{B18AF552-B4F0-475C-AF28-7E3609C648A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95709" y="1719329"/>
                <a:ext cx="14479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Connettore diritto 271">
                <a:extLst>
                  <a:ext uri="{FF2B5EF4-FFF2-40B4-BE49-F238E27FC236}">
                    <a16:creationId xmlns:a16="http://schemas.microsoft.com/office/drawing/2014/main" id="{45CD01A0-E325-4511-B3DA-DB3C0B0777F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08263" y="1871729"/>
                <a:ext cx="16383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DEB1A7B3-FF58-4C7A-841C-F496D58A869E}"/>
              </a:ext>
            </a:extLst>
          </p:cNvPr>
          <p:cNvGrpSpPr/>
          <p:nvPr/>
        </p:nvGrpSpPr>
        <p:grpSpPr>
          <a:xfrm>
            <a:off x="4605338" y="577482"/>
            <a:ext cx="4023645" cy="6112008"/>
            <a:chOff x="4605338" y="577482"/>
            <a:chExt cx="4023645" cy="6112008"/>
          </a:xfrm>
        </p:grpSpPr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3D0DFD11-91A5-41DC-91D7-D42B66D38F41}"/>
                </a:ext>
              </a:extLst>
            </p:cNvPr>
            <p:cNvGrpSpPr/>
            <p:nvPr/>
          </p:nvGrpSpPr>
          <p:grpSpPr>
            <a:xfrm>
              <a:off x="4605338" y="577482"/>
              <a:ext cx="4023645" cy="6112008"/>
              <a:chOff x="4605338" y="577482"/>
              <a:chExt cx="4023645" cy="6112008"/>
            </a:xfrm>
          </p:grpSpPr>
          <p:sp>
            <p:nvSpPr>
              <p:cNvPr id="113" name="Figura a mano libera: forma 112">
                <a:extLst>
                  <a:ext uri="{FF2B5EF4-FFF2-40B4-BE49-F238E27FC236}">
                    <a16:creationId xmlns:a16="http://schemas.microsoft.com/office/drawing/2014/main" id="{3957B568-1DC5-4025-80BF-97748504F268}"/>
                  </a:ext>
                </a:extLst>
              </p:cNvPr>
              <p:cNvSpPr/>
              <p:nvPr/>
            </p:nvSpPr>
            <p:spPr>
              <a:xfrm>
                <a:off x="4610100" y="3702837"/>
                <a:ext cx="1335600" cy="857257"/>
              </a:xfrm>
              <a:custGeom>
                <a:avLst/>
                <a:gdLst>
                  <a:gd name="connsiteX0" fmla="*/ 0 w 1343025"/>
                  <a:gd name="connsiteY0" fmla="*/ 857257 h 857257"/>
                  <a:gd name="connsiteX1" fmla="*/ 204787 w 1343025"/>
                  <a:gd name="connsiteY1" fmla="*/ 464351 h 857257"/>
                  <a:gd name="connsiteX2" fmla="*/ 407193 w 1343025"/>
                  <a:gd name="connsiteY2" fmla="*/ 173838 h 857257"/>
                  <a:gd name="connsiteX3" fmla="*/ 552450 w 1343025"/>
                  <a:gd name="connsiteY3" fmla="*/ 47632 h 857257"/>
                  <a:gd name="connsiteX4" fmla="*/ 671512 w 1343025"/>
                  <a:gd name="connsiteY4" fmla="*/ 7 h 857257"/>
                  <a:gd name="connsiteX5" fmla="*/ 795337 w 1343025"/>
                  <a:gd name="connsiteY5" fmla="*/ 45251 h 857257"/>
                  <a:gd name="connsiteX6" fmla="*/ 942975 w 1343025"/>
                  <a:gd name="connsiteY6" fmla="*/ 176219 h 857257"/>
                  <a:gd name="connsiteX7" fmla="*/ 1147762 w 1343025"/>
                  <a:gd name="connsiteY7" fmla="*/ 471494 h 857257"/>
                  <a:gd name="connsiteX8" fmla="*/ 1343025 w 1343025"/>
                  <a:gd name="connsiteY8" fmla="*/ 857257 h 857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43025" h="857257">
                    <a:moveTo>
                      <a:pt x="0" y="857257"/>
                    </a:moveTo>
                    <a:cubicBezTo>
                      <a:pt x="68461" y="717755"/>
                      <a:pt x="136922" y="578254"/>
                      <a:pt x="204787" y="464351"/>
                    </a:cubicBezTo>
                    <a:cubicBezTo>
                      <a:pt x="272653" y="350448"/>
                      <a:pt x="349249" y="243291"/>
                      <a:pt x="407193" y="173838"/>
                    </a:cubicBezTo>
                    <a:cubicBezTo>
                      <a:pt x="465137" y="104385"/>
                      <a:pt x="508397" y="76604"/>
                      <a:pt x="552450" y="47632"/>
                    </a:cubicBezTo>
                    <a:cubicBezTo>
                      <a:pt x="596503" y="18660"/>
                      <a:pt x="631031" y="404"/>
                      <a:pt x="671512" y="7"/>
                    </a:cubicBezTo>
                    <a:cubicBezTo>
                      <a:pt x="711993" y="-390"/>
                      <a:pt x="750093" y="15882"/>
                      <a:pt x="795337" y="45251"/>
                    </a:cubicBezTo>
                    <a:cubicBezTo>
                      <a:pt x="840581" y="74620"/>
                      <a:pt x="884238" y="105179"/>
                      <a:pt x="942975" y="176219"/>
                    </a:cubicBezTo>
                    <a:cubicBezTo>
                      <a:pt x="1001712" y="247259"/>
                      <a:pt x="1081087" y="357988"/>
                      <a:pt x="1147762" y="471494"/>
                    </a:cubicBezTo>
                    <a:cubicBezTo>
                      <a:pt x="1214437" y="585000"/>
                      <a:pt x="1278731" y="721128"/>
                      <a:pt x="1343025" y="857257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9" name="Figura a mano libera: forma 128">
                <a:extLst>
                  <a:ext uri="{FF2B5EF4-FFF2-40B4-BE49-F238E27FC236}">
                    <a16:creationId xmlns:a16="http://schemas.microsoft.com/office/drawing/2014/main" id="{0960AA0C-B522-49D6-BA90-2B93F3E3F668}"/>
                  </a:ext>
                </a:extLst>
              </p:cNvPr>
              <p:cNvSpPr/>
              <p:nvPr/>
            </p:nvSpPr>
            <p:spPr>
              <a:xfrm>
                <a:off x="4605338" y="583406"/>
                <a:ext cx="1340643" cy="826294"/>
              </a:xfrm>
              <a:custGeom>
                <a:avLst/>
                <a:gdLst>
                  <a:gd name="connsiteX0" fmla="*/ 0 w 1340643"/>
                  <a:gd name="connsiteY0" fmla="*/ 0 h 826294"/>
                  <a:gd name="connsiteX1" fmla="*/ 209550 w 1340643"/>
                  <a:gd name="connsiteY1" fmla="*/ 359569 h 826294"/>
                  <a:gd name="connsiteX2" fmla="*/ 407193 w 1340643"/>
                  <a:gd name="connsiteY2" fmla="*/ 647700 h 826294"/>
                  <a:gd name="connsiteX3" fmla="*/ 552450 w 1340643"/>
                  <a:gd name="connsiteY3" fmla="*/ 783432 h 826294"/>
                  <a:gd name="connsiteX4" fmla="*/ 671512 w 1340643"/>
                  <a:gd name="connsiteY4" fmla="*/ 826294 h 826294"/>
                  <a:gd name="connsiteX5" fmla="*/ 795337 w 1340643"/>
                  <a:gd name="connsiteY5" fmla="*/ 783432 h 826294"/>
                  <a:gd name="connsiteX6" fmla="*/ 940593 w 1340643"/>
                  <a:gd name="connsiteY6" fmla="*/ 645319 h 826294"/>
                  <a:gd name="connsiteX7" fmla="*/ 1135856 w 1340643"/>
                  <a:gd name="connsiteY7" fmla="*/ 357188 h 826294"/>
                  <a:gd name="connsiteX8" fmla="*/ 1340643 w 1340643"/>
                  <a:gd name="connsiteY8" fmla="*/ 0 h 826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40643" h="826294">
                    <a:moveTo>
                      <a:pt x="0" y="0"/>
                    </a:moveTo>
                    <a:cubicBezTo>
                      <a:pt x="70842" y="125809"/>
                      <a:pt x="141685" y="251619"/>
                      <a:pt x="209550" y="359569"/>
                    </a:cubicBezTo>
                    <a:cubicBezTo>
                      <a:pt x="277415" y="467519"/>
                      <a:pt x="350043" y="577056"/>
                      <a:pt x="407193" y="647700"/>
                    </a:cubicBezTo>
                    <a:cubicBezTo>
                      <a:pt x="464343" y="718344"/>
                      <a:pt x="508397" y="753666"/>
                      <a:pt x="552450" y="783432"/>
                    </a:cubicBezTo>
                    <a:cubicBezTo>
                      <a:pt x="596503" y="813198"/>
                      <a:pt x="631031" y="826294"/>
                      <a:pt x="671512" y="826294"/>
                    </a:cubicBezTo>
                    <a:cubicBezTo>
                      <a:pt x="711993" y="826294"/>
                      <a:pt x="750490" y="813594"/>
                      <a:pt x="795337" y="783432"/>
                    </a:cubicBezTo>
                    <a:cubicBezTo>
                      <a:pt x="840184" y="753270"/>
                      <a:pt x="883840" y="716360"/>
                      <a:pt x="940593" y="645319"/>
                    </a:cubicBezTo>
                    <a:cubicBezTo>
                      <a:pt x="997346" y="574278"/>
                      <a:pt x="1069181" y="464741"/>
                      <a:pt x="1135856" y="357188"/>
                    </a:cubicBezTo>
                    <a:cubicBezTo>
                      <a:pt x="1202531" y="249635"/>
                      <a:pt x="1271587" y="124817"/>
                      <a:pt x="1340643" y="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9" name="Gruppo 8">
                <a:extLst>
                  <a:ext uri="{FF2B5EF4-FFF2-40B4-BE49-F238E27FC236}">
                    <a16:creationId xmlns:a16="http://schemas.microsoft.com/office/drawing/2014/main" id="{C32812B8-77D1-4724-A8DC-148D98164B86}"/>
                  </a:ext>
                </a:extLst>
              </p:cNvPr>
              <p:cNvGrpSpPr/>
              <p:nvPr/>
            </p:nvGrpSpPr>
            <p:grpSpPr>
              <a:xfrm>
                <a:off x="6986800" y="577482"/>
                <a:ext cx="1642183" cy="6112008"/>
                <a:chOff x="6986800" y="577482"/>
                <a:chExt cx="1642183" cy="6112008"/>
              </a:xfrm>
            </p:grpSpPr>
            <p:cxnSp>
              <p:nvCxnSpPr>
                <p:cNvPr id="17" name="Connettore 1 16">
                  <a:extLst>
                    <a:ext uri="{FF2B5EF4-FFF2-40B4-BE49-F238E27FC236}">
                      <a16:creationId xmlns:a16="http://schemas.microsoft.com/office/drawing/2014/main" id="{0F3462DA-00C6-46B4-9E19-5938E15FCEF0}"/>
                    </a:ext>
                  </a:extLst>
                </p:cNvPr>
                <p:cNvCxnSpPr/>
                <p:nvPr/>
              </p:nvCxnSpPr>
              <p:spPr>
                <a:xfrm flipV="1">
                  <a:off x="6986800" y="4563587"/>
                  <a:ext cx="0" cy="129042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" name="Gruppo 7">
                  <a:extLst>
                    <a:ext uri="{FF2B5EF4-FFF2-40B4-BE49-F238E27FC236}">
                      <a16:creationId xmlns:a16="http://schemas.microsoft.com/office/drawing/2014/main" id="{5DA7A5AD-C037-4059-8AFB-8B0B037BC44F}"/>
                    </a:ext>
                  </a:extLst>
                </p:cNvPr>
                <p:cNvGrpSpPr/>
                <p:nvPr/>
              </p:nvGrpSpPr>
              <p:grpSpPr>
                <a:xfrm>
                  <a:off x="6988969" y="577482"/>
                  <a:ext cx="1640014" cy="6112008"/>
                  <a:chOff x="6988969" y="577482"/>
                  <a:chExt cx="1640014" cy="6112008"/>
                </a:xfrm>
              </p:grpSpPr>
              <p:cxnSp>
                <p:nvCxnSpPr>
                  <p:cNvPr id="146" name="Connettore diritto 145">
                    <a:extLst>
                      <a:ext uri="{FF2B5EF4-FFF2-40B4-BE49-F238E27FC236}">
                        <a16:creationId xmlns:a16="http://schemas.microsoft.com/office/drawing/2014/main" id="{68033CDA-42FC-42EF-919C-D0A4229896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243620" y="581025"/>
                    <a:ext cx="101601" cy="35299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Connettore diritto 149">
                    <a:extLst>
                      <a:ext uri="{FF2B5EF4-FFF2-40B4-BE49-F238E27FC236}">
                        <a16:creationId xmlns:a16="http://schemas.microsoft.com/office/drawing/2014/main" id="{FF9E2504-2C7D-4DDB-97A0-E5568A6A7F6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12794" y="581287"/>
                    <a:ext cx="230288" cy="65410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Connettore diritto 153">
                    <a:extLst>
                      <a:ext uri="{FF2B5EF4-FFF2-40B4-BE49-F238E27FC236}">
                        <a16:creationId xmlns:a16="http://schemas.microsoft.com/office/drawing/2014/main" id="{C017132A-B7ED-4043-B2D6-F6E312650C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32657" y="583406"/>
                    <a:ext cx="310930" cy="78908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Connettore 1 26">
                    <a:extLst>
                      <a:ext uri="{FF2B5EF4-FFF2-40B4-BE49-F238E27FC236}">
                        <a16:creationId xmlns:a16="http://schemas.microsoft.com/office/drawing/2014/main" id="{58110510-800D-435C-AB1C-CBC7463D43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07024" y="580658"/>
                    <a:ext cx="335309" cy="827217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Connettore diritto 152">
                    <a:extLst>
                      <a:ext uri="{FF2B5EF4-FFF2-40B4-BE49-F238E27FC236}">
                        <a16:creationId xmlns:a16="http://schemas.microsoft.com/office/drawing/2014/main" id="{598E2C2E-78DF-445A-AE0A-C0359B9BA5CC}"/>
                      </a:ext>
                    </a:extLst>
                  </p:cNvPr>
                  <p:cNvCxnSpPr/>
                  <p:nvPr/>
                </p:nvCxnSpPr>
                <p:spPr>
                  <a:xfrm>
                    <a:off x="7343741" y="577482"/>
                    <a:ext cx="0" cy="835200"/>
                  </a:xfrm>
                  <a:prstGeom prst="line">
                    <a:avLst/>
                  </a:prstGeom>
                  <a:ln w="63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" name="Gruppo 5">
                    <a:extLst>
                      <a:ext uri="{FF2B5EF4-FFF2-40B4-BE49-F238E27FC236}">
                        <a16:creationId xmlns:a16="http://schemas.microsoft.com/office/drawing/2014/main" id="{D0FD87C3-B7E6-4ABC-B4B1-D19CA9AFF2F6}"/>
                      </a:ext>
                    </a:extLst>
                  </p:cNvPr>
                  <p:cNvGrpSpPr/>
                  <p:nvPr/>
                </p:nvGrpSpPr>
                <p:grpSpPr>
                  <a:xfrm>
                    <a:off x="6988969" y="3691385"/>
                    <a:ext cx="1640014" cy="2998105"/>
                    <a:chOff x="6988969" y="3691385"/>
                    <a:chExt cx="1640014" cy="2998105"/>
                  </a:xfrm>
                </p:grpSpPr>
                <p:cxnSp>
                  <p:nvCxnSpPr>
                    <p:cNvPr id="173" name="Connettore diritto 172">
                      <a:extLst>
                        <a:ext uri="{FF2B5EF4-FFF2-40B4-BE49-F238E27FC236}">
                          <a16:creationId xmlns:a16="http://schemas.microsoft.com/office/drawing/2014/main" id="{03244C7F-E98B-494D-BFD2-1DAE91C6FD2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7228965" y="4171950"/>
                      <a:ext cx="112820" cy="393085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Connettore diritto 175">
                      <a:extLst>
                        <a:ext uri="{FF2B5EF4-FFF2-40B4-BE49-F238E27FC236}">
                          <a16:creationId xmlns:a16="http://schemas.microsoft.com/office/drawing/2014/main" id="{08C7EE06-3885-4937-8FD2-A34CC7EDAAA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7098132" y="3863158"/>
                      <a:ext cx="248706" cy="704336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Connettore 1 23">
                      <a:extLst>
                        <a:ext uri="{FF2B5EF4-FFF2-40B4-BE49-F238E27FC236}">
                          <a16:creationId xmlns:a16="http://schemas.microsoft.com/office/drawing/2014/main" id="{C961D7D3-18DD-4D4E-994D-0C2AA3936AC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6989597" y="3691385"/>
                      <a:ext cx="354658" cy="87175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Connettore diritto 183">
                      <a:extLst>
                        <a:ext uri="{FF2B5EF4-FFF2-40B4-BE49-F238E27FC236}">
                          <a16:creationId xmlns:a16="http://schemas.microsoft.com/office/drawing/2014/main" id="{7D93CE3C-D163-489C-BE18-D9E20FDBB29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7017895" y="3734780"/>
                      <a:ext cx="324932" cy="82741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Connettore diritto 155">
                      <a:extLst>
                        <a:ext uri="{FF2B5EF4-FFF2-40B4-BE49-F238E27FC236}">
                          <a16:creationId xmlns:a16="http://schemas.microsoft.com/office/drawing/2014/main" id="{55E49C2A-840C-410E-8B99-1D71DD556DB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343740" y="3699301"/>
                      <a:ext cx="0" cy="864000"/>
                    </a:xfrm>
                    <a:prstGeom prst="line">
                      <a:avLst/>
                    </a:prstGeom>
                    <a:ln w="63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" name="Gruppo 1">
                      <a:extLst>
                        <a:ext uri="{FF2B5EF4-FFF2-40B4-BE49-F238E27FC236}">
                          <a16:creationId xmlns:a16="http://schemas.microsoft.com/office/drawing/2014/main" id="{30365D49-184B-4BF8-AD93-D1AFAB9A4E2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88969" y="5051490"/>
                      <a:ext cx="1640014" cy="1638000"/>
                      <a:chOff x="6988969" y="5051490"/>
                      <a:chExt cx="1640014" cy="1638000"/>
                    </a:xfrm>
                  </p:grpSpPr>
                  <p:sp>
                    <p:nvSpPr>
                      <p:cNvPr id="111" name="Arco 110">
                        <a:extLst>
                          <a:ext uri="{FF2B5EF4-FFF2-40B4-BE49-F238E27FC236}">
                            <a16:creationId xmlns:a16="http://schemas.microsoft.com/office/drawing/2014/main" id="{8FDBCD59-0172-4570-AF20-603D4671BFB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990983" y="5051490"/>
                        <a:ext cx="1638000" cy="1638000"/>
                      </a:xfrm>
                      <a:prstGeom prst="arc">
                        <a:avLst>
                          <a:gd name="adj1" fmla="val 7480588"/>
                          <a:gd name="adj2" fmla="val 14116774"/>
                        </a:avLst>
                      </a:prstGeom>
                      <a:ln w="6350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  <p:cxnSp>
                    <p:nvCxnSpPr>
                      <p:cNvPr id="214" name="Connettore diritto 213">
                        <a:extLst>
                          <a:ext uri="{FF2B5EF4-FFF2-40B4-BE49-F238E27FC236}">
                            <a16:creationId xmlns:a16="http://schemas.microsoft.com/office/drawing/2014/main" id="{43EB2C7D-ABE7-4874-88B5-0C878282678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234662" y="5286375"/>
                        <a:ext cx="107302" cy="107322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7" name="Connettore diritto 216">
                        <a:extLst>
                          <a:ext uri="{FF2B5EF4-FFF2-40B4-BE49-F238E27FC236}">
                            <a16:creationId xmlns:a16="http://schemas.microsoft.com/office/drawing/2014/main" id="{CC9F6FDA-DA65-4A15-AEFA-5EBC98F45A1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101851" y="5447338"/>
                        <a:ext cx="241065" cy="140246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8" name="Connettore diritto 217">
                        <a:extLst>
                          <a:ext uri="{FF2B5EF4-FFF2-40B4-BE49-F238E27FC236}">
                            <a16:creationId xmlns:a16="http://schemas.microsoft.com/office/drawing/2014/main" id="{3AFB3AA4-F0A2-480D-8BA3-FA998E80815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027069" y="5647136"/>
                        <a:ext cx="315133" cy="85266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" name="Connettore diritto 139">
                        <a:extLst>
                          <a:ext uri="{FF2B5EF4-FFF2-40B4-BE49-F238E27FC236}">
                            <a16:creationId xmlns:a16="http://schemas.microsoft.com/office/drawing/2014/main" id="{2B94025C-42D7-4D59-B2A2-EAE73B34184C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6988969" y="5860256"/>
                        <a:ext cx="352800" cy="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6" name="Connettore diritto 225">
                        <a:extLst>
                          <a:ext uri="{FF2B5EF4-FFF2-40B4-BE49-F238E27FC236}">
                            <a16:creationId xmlns:a16="http://schemas.microsoft.com/office/drawing/2014/main" id="{F5D0C1E5-3E44-456B-A56B-69DF1BBEC29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014764" y="5982529"/>
                        <a:ext cx="326545" cy="84896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9" name="Connettore diritto 228">
                        <a:extLst>
                          <a:ext uri="{FF2B5EF4-FFF2-40B4-BE49-F238E27FC236}">
                            <a16:creationId xmlns:a16="http://schemas.microsoft.com/office/drawing/2014/main" id="{20F1D867-5B51-4736-A18D-3C87B74CFAB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094163" y="6123025"/>
                        <a:ext cx="253773" cy="144425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2" name="Connettore diritto 231">
                        <a:extLst>
                          <a:ext uri="{FF2B5EF4-FFF2-40B4-BE49-F238E27FC236}">
                            <a16:creationId xmlns:a16="http://schemas.microsoft.com/office/drawing/2014/main" id="{57D80E76-9FA7-4F23-BF2C-E65B9F22650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7222483" y="6326071"/>
                        <a:ext cx="121292" cy="120531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7" name="Connettore diritto 156">
                        <a:extLst>
                          <a:ext uri="{FF2B5EF4-FFF2-40B4-BE49-F238E27FC236}">
                            <a16:creationId xmlns:a16="http://schemas.microsoft.com/office/drawing/2014/main" id="{2257CDAC-941B-43A3-88EA-8EEA765FE590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7341358" y="5185201"/>
                        <a:ext cx="0" cy="1346400"/>
                      </a:xfrm>
                      <a:prstGeom prst="line">
                        <a:avLst/>
                      </a:prstGeom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  <p:cxnSp>
          <p:nvCxnSpPr>
            <p:cNvPr id="159" name="Connettore diritto 158">
              <a:extLst>
                <a:ext uri="{FF2B5EF4-FFF2-40B4-BE49-F238E27FC236}">
                  <a16:creationId xmlns:a16="http://schemas.microsoft.com/office/drawing/2014/main" id="{3B51A420-AA9C-47CA-814C-1510E3C9B7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77372" y="588899"/>
              <a:ext cx="0" cy="3983203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D4D8FB7D-68CE-417F-81C6-960B776C5BA7}"/>
              </a:ext>
            </a:extLst>
          </p:cNvPr>
          <p:cNvSpPr txBox="1"/>
          <p:nvPr/>
        </p:nvSpPr>
        <p:spPr>
          <a:xfrm>
            <a:off x="6156104" y="2279560"/>
            <a:ext cx="1365161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Iperbole in scorcio totale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04A42CEA-E4EC-4D1E-BDC9-72407E132666}"/>
              </a:ext>
            </a:extLst>
          </p:cNvPr>
          <p:cNvSpPr txBox="1"/>
          <p:nvPr/>
        </p:nvSpPr>
        <p:spPr>
          <a:xfrm>
            <a:off x="2805453" y="2431961"/>
            <a:ext cx="936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Iperbole ribaltata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3858CCB9-2C0D-4E00-B0EA-AFADAC85D90E}"/>
              </a:ext>
            </a:extLst>
          </p:cNvPr>
          <p:cNvCxnSpPr>
            <a:cxnSpLocks/>
            <a:stCxn id="165" idx="0"/>
          </p:cNvCxnSpPr>
          <p:nvPr/>
        </p:nvCxnSpPr>
        <p:spPr>
          <a:xfrm flipV="1">
            <a:off x="3273453" y="1339403"/>
            <a:ext cx="771268" cy="109255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B3FDCAE8-58B6-496F-BFF5-D45FE0B0178E}"/>
              </a:ext>
            </a:extLst>
          </p:cNvPr>
          <p:cNvCxnSpPr>
            <a:cxnSpLocks/>
            <a:stCxn id="165" idx="2"/>
          </p:cNvCxnSpPr>
          <p:nvPr/>
        </p:nvCxnSpPr>
        <p:spPr>
          <a:xfrm>
            <a:off x="3273453" y="2955181"/>
            <a:ext cx="756293" cy="92136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a gomito 86">
            <a:extLst>
              <a:ext uri="{FF2B5EF4-FFF2-40B4-BE49-F238E27FC236}">
                <a16:creationId xmlns:a16="http://schemas.microsoft.com/office/drawing/2014/main" id="{A6F301B3-911B-4929-87AD-2283A8383AC9}"/>
              </a:ext>
            </a:extLst>
          </p:cNvPr>
          <p:cNvCxnSpPr>
            <a:stCxn id="25" idx="2"/>
          </p:cNvCxnSpPr>
          <p:nvPr/>
        </p:nvCxnSpPr>
        <p:spPr>
          <a:xfrm rot="16200000" flipH="1">
            <a:off x="6437031" y="3204433"/>
            <a:ext cx="1279823" cy="476515"/>
          </a:xfrm>
          <a:prstGeom prst="bentConnector3">
            <a:avLst>
              <a:gd name="adj1" fmla="val 100315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a gomito 92">
            <a:extLst>
              <a:ext uri="{FF2B5EF4-FFF2-40B4-BE49-F238E27FC236}">
                <a16:creationId xmlns:a16="http://schemas.microsoft.com/office/drawing/2014/main" id="{2272AAD0-4EB8-4C7E-B773-749377AC1777}"/>
              </a:ext>
            </a:extLst>
          </p:cNvPr>
          <p:cNvCxnSpPr>
            <a:cxnSpLocks/>
            <a:stCxn id="25" idx="2"/>
          </p:cNvCxnSpPr>
          <p:nvPr/>
        </p:nvCxnSpPr>
        <p:spPr>
          <a:xfrm rot="5400000">
            <a:off x="5963733" y="3212306"/>
            <a:ext cx="1284478" cy="465427"/>
          </a:xfrm>
          <a:prstGeom prst="bentConnector3">
            <a:avLst>
              <a:gd name="adj1" fmla="val 99961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a gomito 102">
            <a:extLst>
              <a:ext uri="{FF2B5EF4-FFF2-40B4-BE49-F238E27FC236}">
                <a16:creationId xmlns:a16="http://schemas.microsoft.com/office/drawing/2014/main" id="{DC18EAA9-BC81-4CB8-ABB9-10BE68BBE3DB}"/>
              </a:ext>
            </a:extLst>
          </p:cNvPr>
          <p:cNvCxnSpPr>
            <a:cxnSpLocks/>
            <a:stCxn id="25" idx="0"/>
          </p:cNvCxnSpPr>
          <p:nvPr/>
        </p:nvCxnSpPr>
        <p:spPr>
          <a:xfrm rot="5400000" flipH="1" flipV="1">
            <a:off x="6447630" y="1382395"/>
            <a:ext cx="1288220" cy="506110"/>
          </a:xfrm>
          <a:prstGeom prst="bentConnector3">
            <a:avLst>
              <a:gd name="adj1" fmla="val 100078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a gomito 105">
            <a:extLst>
              <a:ext uri="{FF2B5EF4-FFF2-40B4-BE49-F238E27FC236}">
                <a16:creationId xmlns:a16="http://schemas.microsoft.com/office/drawing/2014/main" id="{965E5B11-4E7A-48BD-A20C-325A2DC3EBE4}"/>
              </a:ext>
            </a:extLst>
          </p:cNvPr>
          <p:cNvCxnSpPr>
            <a:cxnSpLocks/>
            <a:stCxn id="25" idx="0"/>
          </p:cNvCxnSpPr>
          <p:nvPr/>
        </p:nvCxnSpPr>
        <p:spPr>
          <a:xfrm rot="16200000" flipV="1">
            <a:off x="5963796" y="1404671"/>
            <a:ext cx="1291179" cy="458600"/>
          </a:xfrm>
          <a:prstGeom prst="bentConnector3">
            <a:avLst>
              <a:gd name="adj1" fmla="val 99734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a gomito 134">
            <a:extLst>
              <a:ext uri="{FF2B5EF4-FFF2-40B4-BE49-F238E27FC236}">
                <a16:creationId xmlns:a16="http://schemas.microsoft.com/office/drawing/2014/main" id="{349B47EE-A80E-498D-B424-351D8221CB55}"/>
              </a:ext>
            </a:extLst>
          </p:cNvPr>
          <p:cNvCxnSpPr>
            <a:cxnSpLocks/>
            <a:stCxn id="25" idx="2"/>
          </p:cNvCxnSpPr>
          <p:nvPr/>
        </p:nvCxnSpPr>
        <p:spPr>
          <a:xfrm rot="16200000" flipH="1">
            <a:off x="5576512" y="4064953"/>
            <a:ext cx="3014190" cy="489844"/>
          </a:xfrm>
          <a:prstGeom prst="bentConnector3">
            <a:avLst>
              <a:gd name="adj1" fmla="val 99972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a gomito 140">
            <a:extLst>
              <a:ext uri="{FF2B5EF4-FFF2-40B4-BE49-F238E27FC236}">
                <a16:creationId xmlns:a16="http://schemas.microsoft.com/office/drawing/2014/main" id="{B16D27CB-D890-45EB-A77A-B0B81AED5403}"/>
              </a:ext>
            </a:extLst>
          </p:cNvPr>
          <p:cNvCxnSpPr>
            <a:cxnSpLocks/>
          </p:cNvCxnSpPr>
          <p:nvPr/>
        </p:nvCxnSpPr>
        <p:spPr>
          <a:xfrm rot="5400000">
            <a:off x="5128551" y="4102191"/>
            <a:ext cx="3009545" cy="410725"/>
          </a:xfrm>
          <a:prstGeom prst="bentConnector3">
            <a:avLst>
              <a:gd name="adj1" fmla="val 100079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CB68412-0E35-4DFF-904B-2053701282C7}"/>
              </a:ext>
            </a:extLst>
          </p:cNvPr>
          <p:cNvSpPr txBox="1"/>
          <p:nvPr/>
        </p:nvSpPr>
        <p:spPr>
          <a:xfrm>
            <a:off x="1" y="4198513"/>
            <a:ext cx="2949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Mentre sul piano di sezione abbiamo le seguenti superfici</a:t>
            </a:r>
          </a:p>
        </p:txBody>
      </p:sp>
    </p:spTree>
    <p:extLst>
      <p:ext uri="{BB962C8B-B14F-4D97-AF65-F5344CB8AC3E}">
        <p14:creationId xmlns:p14="http://schemas.microsoft.com/office/powerpoint/2010/main" val="33678440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L -0.10677 -1.11111E-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-0.10625 3.33333E-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-0.1073 2.22222E-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/>
      <p:bldP spid="188" grpId="0"/>
      <p:bldP spid="253" grpId="0"/>
      <p:bldP spid="254" grpId="0"/>
      <p:bldP spid="190" grpId="0"/>
      <p:bldP spid="192" grpId="0"/>
      <p:bldP spid="255" grpId="0"/>
      <p:bldP spid="195" grpId="0"/>
      <p:bldP spid="196" grpId="0"/>
      <p:bldP spid="197" grpId="0"/>
      <p:bldP spid="198" grpId="0"/>
      <p:bldP spid="204" grpId="0"/>
      <p:bldP spid="205" grpId="0"/>
      <p:bldP spid="206" grpId="0"/>
      <p:bldP spid="216" grpId="0"/>
      <p:bldP spid="219" grpId="0"/>
      <p:bldP spid="222" grpId="0"/>
      <p:bldP spid="30" grpId="0"/>
      <p:bldP spid="25" grpId="0" animBg="1"/>
      <p:bldP spid="165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(5)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6581104" y="4914313"/>
            <a:ext cx="23973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B39E6FD0-EE5F-44D0-A5C0-928ADDF6C8E1}"/>
              </a:ext>
            </a:extLst>
          </p:cNvPr>
          <p:cNvSpPr txBox="1"/>
          <p:nvPr/>
        </p:nvSpPr>
        <p:spPr>
          <a:xfrm>
            <a:off x="38637" y="421400"/>
            <a:ext cx="5040000" cy="324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 cono con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 profilo – 2° metodo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C37B04E-9F7B-4A8E-ABD6-01DCFEEC8926}"/>
              </a:ext>
            </a:extLst>
          </p:cNvPr>
          <p:cNvCxnSpPr/>
          <p:nvPr/>
        </p:nvCxnSpPr>
        <p:spPr>
          <a:xfrm>
            <a:off x="7346708" y="437879"/>
            <a:ext cx="0" cy="633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558" y="2171203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078" y="6411395"/>
            <a:ext cx="526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E7B14AC5-E5D2-41E3-9A82-6EFABA19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175" y="88549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8A8554D2-3D71-4FCB-89FF-20386EDB55BF}"/>
              </a:ext>
            </a:extLst>
          </p:cNvPr>
          <p:cNvSpPr txBox="1"/>
          <p:nvPr/>
        </p:nvSpPr>
        <p:spPr>
          <a:xfrm>
            <a:off x="7118254" y="4938416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136" name="Rettangolo 135">
            <a:extLst>
              <a:ext uri="{FF2B5EF4-FFF2-40B4-BE49-F238E27FC236}">
                <a16:creationId xmlns:a16="http://schemas.microsoft.com/office/drawing/2014/main" id="{2CAD679F-82AC-4995-9E15-2DD5100EB3F8}"/>
              </a:ext>
            </a:extLst>
          </p:cNvPr>
          <p:cNvSpPr/>
          <p:nvPr/>
        </p:nvSpPr>
        <p:spPr>
          <a:xfrm>
            <a:off x="7029706" y="3929523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DE0D4601-578E-4B41-8133-EF44AC1E4527}"/>
              </a:ext>
            </a:extLst>
          </p:cNvPr>
          <p:cNvSpPr txBox="1"/>
          <p:nvPr/>
        </p:nvSpPr>
        <p:spPr>
          <a:xfrm>
            <a:off x="7143732" y="3934877"/>
            <a:ext cx="327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138" name="Rettangolo 137">
            <a:extLst>
              <a:ext uri="{FF2B5EF4-FFF2-40B4-BE49-F238E27FC236}">
                <a16:creationId xmlns:a16="http://schemas.microsoft.com/office/drawing/2014/main" id="{CD8C7529-DAFF-44AA-A212-71E9BE174E69}"/>
              </a:ext>
            </a:extLst>
          </p:cNvPr>
          <p:cNvSpPr/>
          <p:nvPr/>
        </p:nvSpPr>
        <p:spPr>
          <a:xfrm>
            <a:off x="7291878" y="3937003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2" name="Rettangolo 141">
            <a:extLst>
              <a:ext uri="{FF2B5EF4-FFF2-40B4-BE49-F238E27FC236}">
                <a16:creationId xmlns:a16="http://schemas.microsoft.com/office/drawing/2014/main" id="{0DC0DAEB-7CA6-4206-8B26-CB8744B03882}"/>
              </a:ext>
            </a:extLst>
          </p:cNvPr>
          <p:cNvSpPr/>
          <p:nvPr/>
        </p:nvSpPr>
        <p:spPr>
          <a:xfrm>
            <a:off x="7283208" y="5387020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</a:t>
            </a:r>
          </a:p>
        </p:txBody>
      </p:sp>
      <p:sp>
        <p:nvSpPr>
          <p:cNvPr id="144" name="Rettangolo 143">
            <a:extLst>
              <a:ext uri="{FF2B5EF4-FFF2-40B4-BE49-F238E27FC236}">
                <a16:creationId xmlns:a16="http://schemas.microsoft.com/office/drawing/2014/main" id="{805EA2A8-F911-48A7-9F19-3578E14727CC}"/>
              </a:ext>
            </a:extLst>
          </p:cNvPr>
          <p:cNvSpPr/>
          <p:nvPr/>
        </p:nvSpPr>
        <p:spPr>
          <a:xfrm>
            <a:off x="7191111" y="891091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" name="Rettangolo 144">
            <a:extLst>
              <a:ext uri="{FF2B5EF4-FFF2-40B4-BE49-F238E27FC236}">
                <a16:creationId xmlns:a16="http://schemas.microsoft.com/office/drawing/2014/main" id="{BB770476-F703-4143-946A-10F642A15AF2}"/>
              </a:ext>
            </a:extLst>
          </p:cNvPr>
          <p:cNvSpPr/>
          <p:nvPr/>
        </p:nvSpPr>
        <p:spPr>
          <a:xfrm>
            <a:off x="7035862" y="879101"/>
            <a:ext cx="252000" cy="30777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971D2A99-58B9-4510-AD15-497C1B2C0B3C}"/>
              </a:ext>
            </a:extLst>
          </p:cNvPr>
          <p:cNvGrpSpPr/>
          <p:nvPr/>
        </p:nvGrpSpPr>
        <p:grpSpPr>
          <a:xfrm>
            <a:off x="7243554" y="6492276"/>
            <a:ext cx="504000" cy="365724"/>
            <a:chOff x="8467047" y="1817245"/>
            <a:chExt cx="504000" cy="365724"/>
          </a:xfrm>
        </p:grpSpPr>
        <p:sp>
          <p:nvSpPr>
            <p:cNvPr id="131" name="CasellaDiTesto 130">
              <a:extLst>
                <a:ext uri="{FF2B5EF4-FFF2-40B4-BE49-F238E27FC236}">
                  <a16:creationId xmlns:a16="http://schemas.microsoft.com/office/drawing/2014/main" id="{17665E5B-AF33-4E02-87D0-7AECE7271D55}"/>
                </a:ext>
              </a:extLst>
            </p:cNvPr>
            <p:cNvSpPr txBox="1"/>
            <p:nvPr/>
          </p:nvSpPr>
          <p:spPr>
            <a:xfrm>
              <a:off x="8467047" y="1905970"/>
              <a:ext cx="50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T</a:t>
              </a:r>
              <a:r>
                <a:rPr kumimoji="0" lang="it-IT" sz="12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1</a:t>
              </a:r>
              <a:r>
                <a:rPr kumimoji="0" 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187" name="Rettangolo 186">
              <a:extLst>
                <a:ext uri="{FF2B5EF4-FFF2-40B4-BE49-F238E27FC236}">
                  <a16:creationId xmlns:a16="http://schemas.microsoft.com/office/drawing/2014/main" id="{88CB9AF0-1070-4A33-9B0A-E65E6E6003A8}"/>
                </a:ext>
              </a:extLst>
            </p:cNvPr>
            <p:cNvSpPr/>
            <p:nvPr/>
          </p:nvSpPr>
          <p:spPr>
            <a:xfrm>
              <a:off x="8633626" y="1817245"/>
              <a:ext cx="2452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¥</a:t>
              </a:r>
              <a:endPara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27F74C4-6821-45C0-9514-38F1FCEDE162}"/>
              </a:ext>
            </a:extLst>
          </p:cNvPr>
          <p:cNvSpPr txBox="1"/>
          <p:nvPr/>
        </p:nvSpPr>
        <p:spPr>
          <a:xfrm>
            <a:off x="1" y="759853"/>
            <a:ext cx="6452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Il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parallelo all’asse del cono, per la sua giacitura è parallelo anche alle due generatrici di colore rosso</a:t>
            </a: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59715195-FDE5-45ED-878D-CBB7E81E8E40}"/>
              </a:ext>
            </a:extLst>
          </p:cNvPr>
          <p:cNvSpPr txBox="1"/>
          <p:nvPr/>
        </p:nvSpPr>
        <p:spPr>
          <a:xfrm>
            <a:off x="0" y="1294114"/>
            <a:ext cx="6117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Con questo metodo si vuole utilizzare la procedura relativa alla intersezione tra due piani: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</a:rPr>
              <a:t> (ausiliario)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(dato)</a:t>
            </a:r>
          </a:p>
        </p:txBody>
      </p:sp>
      <p:grpSp>
        <p:nvGrpSpPr>
          <p:cNvPr id="194" name="Gruppo 193">
            <a:extLst>
              <a:ext uri="{FF2B5EF4-FFF2-40B4-BE49-F238E27FC236}">
                <a16:creationId xmlns:a16="http://schemas.microsoft.com/office/drawing/2014/main" id="{D1D0E772-5EAA-4D0B-A80B-C3BEC3EAF8BE}"/>
              </a:ext>
            </a:extLst>
          </p:cNvPr>
          <p:cNvGrpSpPr/>
          <p:nvPr/>
        </p:nvGrpSpPr>
        <p:grpSpPr>
          <a:xfrm>
            <a:off x="106016" y="1832210"/>
            <a:ext cx="4419356" cy="1116000"/>
            <a:chOff x="45945" y="903012"/>
            <a:chExt cx="3791772" cy="1375163"/>
          </a:xfrm>
        </p:grpSpPr>
        <p:grpSp>
          <p:nvGrpSpPr>
            <p:cNvPr id="196" name="Gruppo 195">
              <a:extLst>
                <a:ext uri="{FF2B5EF4-FFF2-40B4-BE49-F238E27FC236}">
                  <a16:creationId xmlns:a16="http://schemas.microsoft.com/office/drawing/2014/main" id="{95DBFD6A-620C-427E-92CE-7314CA309C31}"/>
                </a:ext>
              </a:extLst>
            </p:cNvPr>
            <p:cNvGrpSpPr/>
            <p:nvPr/>
          </p:nvGrpSpPr>
          <p:grpSpPr>
            <a:xfrm>
              <a:off x="45945" y="1014513"/>
              <a:ext cx="3791772" cy="1263662"/>
              <a:chOff x="146304" y="620205"/>
              <a:chExt cx="3791772" cy="1263662"/>
            </a:xfrm>
          </p:grpSpPr>
          <p:sp>
            <p:nvSpPr>
              <p:cNvPr id="198" name="Rectangle 208">
                <a:extLst>
                  <a:ext uri="{FF2B5EF4-FFF2-40B4-BE49-F238E27FC236}">
                    <a16:creationId xmlns:a16="http://schemas.microsoft.com/office/drawing/2014/main" id="{97A8E0EA-2587-4C31-871F-A31C93E636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304" y="1058355"/>
                <a:ext cx="64800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9" name="Rectangle 209">
                <a:extLst>
                  <a:ext uri="{FF2B5EF4-FFF2-40B4-BE49-F238E27FC236}">
                    <a16:creationId xmlns:a16="http://schemas.microsoft.com/office/drawing/2014/main" id="{5F0CD193-5079-4483-AC43-B8F159450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032" y="621715"/>
                <a:ext cx="93614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0" name="Rectangle 210">
                <a:extLst>
                  <a:ext uri="{FF2B5EF4-FFF2-40B4-BE49-F238E27FC236}">
                    <a16:creationId xmlns:a16="http://schemas.microsoft.com/office/drawing/2014/main" id="{5C28D06F-3AE3-4373-B7FB-3C37F33796F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20545" y="1498089"/>
                <a:ext cx="935002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01" name="Rectangle 211">
                <a:extLst>
                  <a:ext uri="{FF2B5EF4-FFF2-40B4-BE49-F238E27FC236}">
                    <a16:creationId xmlns:a16="http://schemas.microsoft.com/office/drawing/2014/main" id="{E2D083F1-877E-4ECE-8084-BA268C77A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1498093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202" name="Rectangle 212">
                <a:extLst>
                  <a:ext uri="{FF2B5EF4-FFF2-40B4-BE49-F238E27FC236}">
                    <a16:creationId xmlns:a16="http://schemas.microsoft.com/office/drawing/2014/main" id="{19ACFFEB-CCE2-432F-B642-D51880608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620205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203" name="AutoShape 213">
                <a:extLst>
                  <a:ext uri="{FF2B5EF4-FFF2-40B4-BE49-F238E27FC236}">
                    <a16:creationId xmlns:a16="http://schemas.microsoft.com/office/drawing/2014/main" id="{29F2EAA3-460B-40BF-AB84-F8640D1A9AB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24661" y="764056"/>
                <a:ext cx="228598" cy="360000"/>
              </a:xfrm>
              <a:prstGeom prst="bentConnector2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204" name="AutoShape 214">
                <a:extLst>
                  <a:ext uri="{FF2B5EF4-FFF2-40B4-BE49-F238E27FC236}">
                    <a16:creationId xmlns:a16="http://schemas.microsoft.com/office/drawing/2014/main" id="{E75B9C64-6C4E-4A60-8D59-119FD380D7E4}"/>
                  </a:ext>
                </a:extLst>
              </p:cNvPr>
              <p:cNvCxnSpPr>
                <a:cxnSpLocks noChangeShapeType="1"/>
                <a:stCxn id="198" idx="2"/>
              </p:cNvCxnSpPr>
              <p:nvPr/>
            </p:nvCxnSpPr>
            <p:spPr bwMode="auto">
              <a:xfrm rot="16200000" flipH="1">
                <a:off x="516961" y="1397473"/>
                <a:ext cx="266688" cy="360000"/>
              </a:xfrm>
              <a:prstGeom prst="bentConnector2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205" name="AutoShape 215">
                <a:extLst>
                  <a:ext uri="{FF2B5EF4-FFF2-40B4-BE49-F238E27FC236}">
                    <a16:creationId xmlns:a16="http://schemas.microsoft.com/office/drawing/2014/main" id="{10BAA7A3-7CBB-4F72-B063-5088BFE88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42121" y="826580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206" name="AutoShape 216">
                <a:extLst>
                  <a:ext uri="{FF2B5EF4-FFF2-40B4-BE49-F238E27FC236}">
                    <a16:creationId xmlns:a16="http://schemas.microsoft.com/office/drawing/2014/main" id="{AA71089A-8F59-4EB2-A67F-FB94C8643F9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54633" y="1710817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  <p:sp>
            <p:nvSpPr>
              <p:cNvPr id="207" name="Rectangle 217">
                <a:extLst>
                  <a:ext uri="{FF2B5EF4-FFF2-40B4-BE49-F238E27FC236}">
                    <a16:creationId xmlns:a16="http://schemas.microsoft.com/office/drawing/2014/main" id="{C2FA844E-323F-41B6-A661-3258D686E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0648" y="1059227"/>
                <a:ext cx="75600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anchor="ctr"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x'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x"</a:t>
                </a:r>
              </a:p>
            </p:txBody>
          </p:sp>
          <p:cxnSp>
            <p:nvCxnSpPr>
              <p:cNvPr id="208" name="AutoShape 218">
                <a:extLst>
                  <a:ext uri="{FF2B5EF4-FFF2-40B4-BE49-F238E27FC236}">
                    <a16:creationId xmlns:a16="http://schemas.microsoft.com/office/drawing/2014/main" id="{DF2DE38A-FD76-4621-B0E0-65F3C1C885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572233" y="826580"/>
                <a:ext cx="324000" cy="219075"/>
              </a:xfrm>
              <a:prstGeom prst="bentConnector3">
                <a:avLst>
                  <a:gd name="adj1" fmla="val 100698"/>
                </a:avLst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209" name="AutoShape 219">
                <a:extLst>
                  <a:ext uri="{FF2B5EF4-FFF2-40B4-BE49-F238E27FC236}">
                    <a16:creationId xmlns:a16="http://schemas.microsoft.com/office/drawing/2014/main" id="{BCD5E1B2-686F-4225-B3EA-5BB8067BAC5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572233" y="1504442"/>
                <a:ext cx="324000" cy="206375"/>
              </a:xfrm>
              <a:prstGeom prst="bentConnector3">
                <a:avLst>
                  <a:gd name="adj1" fmla="val 99760"/>
                </a:avLst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sp>
            <p:nvSpPr>
              <p:cNvPr id="210" name="Rectangle 220">
                <a:extLst>
                  <a:ext uri="{FF2B5EF4-FFF2-40B4-BE49-F238E27FC236}">
                    <a16:creationId xmlns:a16="http://schemas.microsoft.com/office/drawing/2014/main" id="{1C10FD38-9FA4-4A28-84A4-9A91F5C39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47" y="1051966"/>
                <a:ext cx="374229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211" name="AutoShape 221">
                <a:extLst>
                  <a:ext uri="{FF2B5EF4-FFF2-40B4-BE49-F238E27FC236}">
                    <a16:creationId xmlns:a16="http://schemas.microsoft.com/office/drawing/2014/main" id="{ABC857DD-F840-4598-AD65-AB893BA81EB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304970" y="1261555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</p:grpSp>
        <p:sp>
          <p:nvSpPr>
            <p:cNvPr id="197" name="Rettangolo 196">
              <a:extLst>
                <a:ext uri="{FF2B5EF4-FFF2-40B4-BE49-F238E27FC236}">
                  <a16:creationId xmlns:a16="http://schemas.microsoft.com/office/drawing/2014/main" id="{D9E6FFA1-EA25-4E52-BE2E-407585D0563C}"/>
                </a:ext>
              </a:extLst>
            </p:cNvPr>
            <p:cNvSpPr/>
            <p:nvPr/>
          </p:nvSpPr>
          <p:spPr>
            <a:xfrm>
              <a:off x="2079884" y="903012"/>
              <a:ext cx="268471" cy="37925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¥</a:t>
              </a:r>
              <a:endParaRPr kumimoji="0" lang="it-IT" sz="1400" b="0" i="0" u="none" strike="noStrike" kern="1200" cap="none" spc="0" normalizeH="0" baseline="0" noProof="0" dirty="0"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6DA32B63-3597-4DF5-A5CD-DDE5CFA5AA75}"/>
              </a:ext>
            </a:extLst>
          </p:cNvPr>
          <p:cNvSpPr txBox="1"/>
          <p:nvPr/>
        </p:nvSpPr>
        <p:spPr>
          <a:xfrm>
            <a:off x="0" y="5397918"/>
            <a:ext cx="6300000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L’intersezione della retta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 la circonferenza appartenente al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determina i punti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P(P’; P’’)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che fissano il luogo geometrico della curva detta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iperbole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71ECCFF4-1F73-49E3-AA9D-6F89B0909357}"/>
              </a:ext>
            </a:extLst>
          </p:cNvPr>
          <p:cNvSpPr txBox="1"/>
          <p:nvPr/>
        </p:nvSpPr>
        <p:spPr>
          <a:xfrm>
            <a:off x="0" y="6234588"/>
            <a:ext cx="6375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Questo metodo applicato ad un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 quote diverse consente di trovare i punti P(P’, P’’) della curva sezione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FEE729F-EDE8-4A6E-BE95-FC0669FEF4DD}"/>
              </a:ext>
            </a:extLst>
          </p:cNvPr>
          <p:cNvCxnSpPr>
            <a:cxnSpLocks/>
          </p:cNvCxnSpPr>
          <p:nvPr/>
        </p:nvCxnSpPr>
        <p:spPr>
          <a:xfrm>
            <a:off x="6413679" y="1139563"/>
            <a:ext cx="252324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9">
            <a:extLst>
              <a:ext uri="{FF2B5EF4-FFF2-40B4-BE49-F238E27FC236}">
                <a16:creationId xmlns:a16="http://schemas.microsoft.com/office/drawing/2014/main" id="{67EF2451-E3A9-458C-BE18-F94EC9EC7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175" y="3664317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A6764A94-48B2-4B63-BD1B-5571E9A963D6}"/>
              </a:ext>
            </a:extLst>
          </p:cNvPr>
          <p:cNvCxnSpPr>
            <a:cxnSpLocks/>
          </p:cNvCxnSpPr>
          <p:nvPr/>
        </p:nvCxnSpPr>
        <p:spPr>
          <a:xfrm>
            <a:off x="6465194" y="3968151"/>
            <a:ext cx="244872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8716423A-A094-4B05-8B3D-1CFF8C12DBC4}"/>
              </a:ext>
            </a:extLst>
          </p:cNvPr>
          <p:cNvCxnSpPr>
            <a:cxnSpLocks/>
          </p:cNvCxnSpPr>
          <p:nvPr/>
        </p:nvCxnSpPr>
        <p:spPr>
          <a:xfrm>
            <a:off x="8381999" y="1127138"/>
            <a:ext cx="0" cy="47403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e 127">
            <a:extLst>
              <a:ext uri="{FF2B5EF4-FFF2-40B4-BE49-F238E27FC236}">
                <a16:creationId xmlns:a16="http://schemas.microsoft.com/office/drawing/2014/main" id="{3F2C2BC0-0162-4710-8E95-914AC5D96795}"/>
              </a:ext>
            </a:extLst>
          </p:cNvPr>
          <p:cNvSpPr/>
          <p:nvPr/>
        </p:nvSpPr>
        <p:spPr>
          <a:xfrm>
            <a:off x="7243310" y="5287991"/>
            <a:ext cx="1134000" cy="1134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Rettangolo 94">
            <a:extLst>
              <a:ext uri="{FF2B5EF4-FFF2-40B4-BE49-F238E27FC236}">
                <a16:creationId xmlns:a16="http://schemas.microsoft.com/office/drawing/2014/main" id="{A87A03A2-16E8-4201-B1C6-03AD137F4887}"/>
              </a:ext>
            </a:extLst>
          </p:cNvPr>
          <p:cNvSpPr/>
          <p:nvPr/>
        </p:nvSpPr>
        <p:spPr>
          <a:xfrm>
            <a:off x="7256461" y="6009683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55F8E19-8018-4513-9B11-110D297EE1A6}"/>
              </a:ext>
            </a:extLst>
          </p:cNvPr>
          <p:cNvSpPr txBox="1"/>
          <p:nvPr/>
        </p:nvSpPr>
        <p:spPr>
          <a:xfrm>
            <a:off x="0" y="3039412"/>
            <a:ext cx="6552000" cy="10772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Poiché con questo metodo si applicano gli algoritmi relativi all’intersezione tra due piani possiamo eliminare le generatrici in quanto il piano ausiliario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sezionando le falde genera circonferenze concentriche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DC710C66-5812-4462-9B37-D2B4072456D2}"/>
              </a:ext>
            </a:extLst>
          </p:cNvPr>
          <p:cNvSpPr txBox="1"/>
          <p:nvPr/>
        </p:nvSpPr>
        <p:spPr>
          <a:xfrm>
            <a:off x="0" y="4082600"/>
            <a:ext cx="612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Il piano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seziona le falde del cono secondo una circonferenza orizzontale che varia di raggio al variare della sua quota</a:t>
            </a:r>
          </a:p>
        </p:txBody>
      </p:sp>
      <p:sp>
        <p:nvSpPr>
          <p:cNvPr id="102" name="Rectangle 212">
            <a:extLst>
              <a:ext uri="{FF2B5EF4-FFF2-40B4-BE49-F238E27FC236}">
                <a16:creationId xmlns:a16="http://schemas.microsoft.com/office/drawing/2014/main" id="{0281B155-8DD5-47EF-9C02-8634F32B6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5379" y="3910574"/>
            <a:ext cx="609618" cy="26437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upright="1"/>
          <a:lstStyle/>
          <a:p>
            <a:pPr marL="0" marR="0" lvl="0" indent="0" algn="ctr" defTabSz="4572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1400" b="0" i="0" u="none" strike="noStrike" kern="0" cap="none" spc="0" normalizeH="0" baseline="-25000" noProof="0" dirty="0"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2x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AF125051-76CB-4776-B3CA-C766966F725D}"/>
              </a:ext>
            </a:extLst>
          </p:cNvPr>
          <p:cNvGrpSpPr/>
          <p:nvPr/>
        </p:nvGrpSpPr>
        <p:grpSpPr>
          <a:xfrm>
            <a:off x="0" y="4705264"/>
            <a:ext cx="6264000" cy="584775"/>
            <a:chOff x="0" y="4705264"/>
            <a:chExt cx="6480000" cy="584775"/>
          </a:xfrm>
        </p:grpSpPr>
        <p:sp>
          <p:nvSpPr>
            <p:cNvPr id="215" name="CasellaDiTesto 214">
              <a:extLst>
                <a:ext uri="{FF2B5EF4-FFF2-40B4-BE49-F238E27FC236}">
                  <a16:creationId xmlns:a16="http://schemas.microsoft.com/office/drawing/2014/main" id="{56333FA2-3D67-4D71-AA09-AC9E0653409C}"/>
                </a:ext>
              </a:extLst>
            </p:cNvPr>
            <p:cNvSpPr txBox="1"/>
            <p:nvPr/>
          </p:nvSpPr>
          <p:spPr>
            <a:xfrm>
              <a:off x="0" y="4705264"/>
              <a:ext cx="6480000" cy="58477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>
                <a:defRPr/>
              </a:pP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L’intersezione di </a:t>
              </a:r>
              <a:r>
                <a:rPr lang="it-IT" sz="1600" dirty="0">
                  <a:solidFill>
                    <a:srgbClr val="00B05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con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genera la retta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x(x’; x’’)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proiettante su </a:t>
              </a:r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che determina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x’’ 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      mentre la traccia       è impropria</a:t>
              </a:r>
              <a:endParaRPr lang="it-IT" sz="1600" dirty="0"/>
            </a:p>
          </p:txBody>
        </p:sp>
        <p:grpSp>
          <p:nvGrpSpPr>
            <p:cNvPr id="3" name="Gruppo 2">
              <a:extLst>
                <a:ext uri="{FF2B5EF4-FFF2-40B4-BE49-F238E27FC236}">
                  <a16:creationId xmlns:a16="http://schemas.microsoft.com/office/drawing/2014/main" id="{5B1F32F4-3B2F-4F4C-BD3A-0FDFE482841C}"/>
                </a:ext>
              </a:extLst>
            </p:cNvPr>
            <p:cNvGrpSpPr/>
            <p:nvPr/>
          </p:nvGrpSpPr>
          <p:grpSpPr>
            <a:xfrm>
              <a:off x="1966916" y="4926137"/>
              <a:ext cx="628182" cy="345744"/>
              <a:chOff x="1966916" y="4926137"/>
              <a:chExt cx="628182" cy="345744"/>
            </a:xfrm>
          </p:grpSpPr>
          <p:sp>
            <p:nvSpPr>
              <p:cNvPr id="104" name="Rettangolo 103">
                <a:extLst>
                  <a:ext uri="{FF2B5EF4-FFF2-40B4-BE49-F238E27FC236}">
                    <a16:creationId xmlns:a16="http://schemas.microsoft.com/office/drawing/2014/main" id="{0AE92925-916F-4043-99C3-D19FDD71169D}"/>
                  </a:ext>
                </a:extLst>
              </p:cNvPr>
              <p:cNvSpPr/>
              <p:nvPr/>
            </p:nvSpPr>
            <p:spPr>
              <a:xfrm>
                <a:off x="1966916" y="4994882"/>
                <a:ext cx="26962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º</a:t>
                </a:r>
                <a:endParaRPr kumimoji="0" 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5" name="Rectangle 212">
                <a:extLst>
                  <a:ext uri="{FF2B5EF4-FFF2-40B4-BE49-F238E27FC236}">
                    <a16:creationId xmlns:a16="http://schemas.microsoft.com/office/drawing/2014/main" id="{605E4E54-BFF6-4728-B7A3-C7E6E12094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5480" y="4926137"/>
                <a:ext cx="609618" cy="264370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2x</a:t>
                </a:r>
              </a:p>
            </p:txBody>
          </p:sp>
        </p:grpSp>
        <p:grpSp>
          <p:nvGrpSpPr>
            <p:cNvPr id="106" name="Gruppo 105">
              <a:extLst>
                <a:ext uri="{FF2B5EF4-FFF2-40B4-BE49-F238E27FC236}">
                  <a16:creationId xmlns:a16="http://schemas.microsoft.com/office/drawing/2014/main" id="{38BFB034-932C-4E0B-9103-1B8A71AD68D5}"/>
                </a:ext>
              </a:extLst>
            </p:cNvPr>
            <p:cNvGrpSpPr/>
            <p:nvPr/>
          </p:nvGrpSpPr>
          <p:grpSpPr>
            <a:xfrm>
              <a:off x="4241519" y="4918907"/>
              <a:ext cx="504000" cy="365724"/>
              <a:chOff x="8880060" y="1817245"/>
              <a:chExt cx="504000" cy="365724"/>
            </a:xfrm>
          </p:grpSpPr>
          <p:sp>
            <p:nvSpPr>
              <p:cNvPr id="107" name="CasellaDiTesto 106">
                <a:extLst>
                  <a:ext uri="{FF2B5EF4-FFF2-40B4-BE49-F238E27FC236}">
                    <a16:creationId xmlns:a16="http://schemas.microsoft.com/office/drawing/2014/main" id="{7E9CC7D6-90B4-45C9-A7CE-E4291896B068}"/>
                  </a:ext>
                </a:extLst>
              </p:cNvPr>
              <p:cNvSpPr txBox="1"/>
              <p:nvPr/>
            </p:nvSpPr>
            <p:spPr>
              <a:xfrm>
                <a:off x="8880060" y="1905970"/>
                <a:ext cx="504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T</a:t>
                </a:r>
                <a:r>
                  <a:rPr kumimoji="0" lang="it-IT" sz="1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1</a:t>
                </a: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x</a:t>
                </a:r>
              </a:p>
            </p:txBody>
          </p:sp>
          <p:sp>
            <p:nvSpPr>
              <p:cNvPr id="108" name="Rettangolo 107">
                <a:extLst>
                  <a:ext uri="{FF2B5EF4-FFF2-40B4-BE49-F238E27FC236}">
                    <a16:creationId xmlns:a16="http://schemas.microsoft.com/office/drawing/2014/main" id="{88185440-D0A1-4B7C-B287-A5EDA36B06A7}"/>
                  </a:ext>
                </a:extLst>
              </p:cNvPr>
              <p:cNvSpPr/>
              <p:nvPr/>
            </p:nvSpPr>
            <p:spPr>
              <a:xfrm>
                <a:off x="9019994" y="1817245"/>
                <a:ext cx="24524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6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¥</a:t>
                </a:r>
                <a:endParaRPr kumimoji="0" lang="it-IT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09" name="Rettangolo 108">
            <a:extLst>
              <a:ext uri="{FF2B5EF4-FFF2-40B4-BE49-F238E27FC236}">
                <a16:creationId xmlns:a16="http://schemas.microsoft.com/office/drawing/2014/main" id="{937A5EFD-1246-40F6-BFEE-0FB091B69F32}"/>
              </a:ext>
            </a:extLst>
          </p:cNvPr>
          <p:cNvSpPr/>
          <p:nvPr/>
        </p:nvSpPr>
        <p:spPr>
          <a:xfrm>
            <a:off x="6854155" y="3925791"/>
            <a:ext cx="341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1E3BBB80-9FF7-4708-810E-121D8644B1C6}"/>
              </a:ext>
            </a:extLst>
          </p:cNvPr>
          <p:cNvSpPr txBox="1"/>
          <p:nvPr/>
        </p:nvSpPr>
        <p:spPr>
          <a:xfrm>
            <a:off x="7304411" y="895456"/>
            <a:ext cx="327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111" name="Rettangolo 110">
            <a:extLst>
              <a:ext uri="{FF2B5EF4-FFF2-40B4-BE49-F238E27FC236}">
                <a16:creationId xmlns:a16="http://schemas.microsoft.com/office/drawing/2014/main" id="{834D6166-4FC0-462C-858A-4B7CDD9BCA90}"/>
              </a:ext>
            </a:extLst>
          </p:cNvPr>
          <p:cNvSpPr/>
          <p:nvPr/>
        </p:nvSpPr>
        <p:spPr>
          <a:xfrm>
            <a:off x="7430221" y="891232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Rectangle 212">
            <a:extLst>
              <a:ext uri="{FF2B5EF4-FFF2-40B4-BE49-F238E27FC236}">
                <a16:creationId xmlns:a16="http://schemas.microsoft.com/office/drawing/2014/main" id="{A9B26F84-E393-44EE-95E6-61F0B840D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3722" y="864803"/>
            <a:ext cx="609618" cy="26437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upright="1"/>
          <a:lstStyle/>
          <a:p>
            <a:pPr marL="0" marR="0" lvl="0" indent="0" algn="ctr" defTabSz="4572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1400" b="0" i="0" u="none" strike="noStrike" kern="0" cap="none" spc="0" normalizeH="0" baseline="-25000" noProof="0" dirty="0"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2x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6194337-719C-4323-823D-2E533E6A1516}"/>
              </a:ext>
            </a:extLst>
          </p:cNvPr>
          <p:cNvCxnSpPr>
            <a:cxnSpLocks/>
          </p:cNvCxnSpPr>
          <p:nvPr/>
        </p:nvCxnSpPr>
        <p:spPr>
          <a:xfrm>
            <a:off x="7810881" y="373488"/>
            <a:ext cx="0" cy="41859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7367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124" grpId="0"/>
      <p:bldP spid="135" grpId="0"/>
      <p:bldP spid="136" grpId="0"/>
      <p:bldP spid="137" grpId="0"/>
      <p:bldP spid="138" grpId="0"/>
      <p:bldP spid="142" grpId="0"/>
      <p:bldP spid="144" grpId="0"/>
      <p:bldP spid="145" grpId="0"/>
      <p:bldP spid="10" grpId="0"/>
      <p:bldP spid="192" grpId="0"/>
      <p:bldP spid="212" grpId="0"/>
      <p:bldP spid="213" grpId="0"/>
      <p:bldP spid="120" grpId="0"/>
      <p:bldP spid="128" grpId="0" animBg="1"/>
      <p:bldP spid="95" grpId="0"/>
      <p:bldP spid="22" grpId="0"/>
      <p:bldP spid="99" grpId="0"/>
      <p:bldP spid="102" grpId="0"/>
      <p:bldP spid="109" grpId="0"/>
      <p:bldP spid="110" grpId="0"/>
      <p:bldP spid="111" grpId="0"/>
      <p:bldP spid="1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 - (6)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146997" y="4914313"/>
            <a:ext cx="48314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14178" y="3382113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082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07933" y="575402"/>
            <a:ext cx="0" cy="198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C37B04E-9F7B-4A8E-ABD6-01DCFEEC8926}"/>
              </a:ext>
            </a:extLst>
          </p:cNvPr>
          <p:cNvCxnSpPr/>
          <p:nvPr/>
        </p:nvCxnSpPr>
        <p:spPr>
          <a:xfrm>
            <a:off x="7340957" y="437879"/>
            <a:ext cx="0" cy="633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558" y="2171203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320" y="6488668"/>
            <a:ext cx="526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EB69213-5A44-46C3-9EC5-A6D9E0BFEAB9}"/>
              </a:ext>
            </a:extLst>
          </p:cNvPr>
          <p:cNvCxnSpPr>
            <a:cxnSpLocks/>
          </p:cNvCxnSpPr>
          <p:nvPr/>
        </p:nvCxnSpPr>
        <p:spPr>
          <a:xfrm>
            <a:off x="6220496" y="425003"/>
            <a:ext cx="0" cy="6297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6DA6656B-51CE-447C-983E-865DA10770A3}"/>
              </a:ext>
            </a:extLst>
          </p:cNvPr>
          <p:cNvCxnSpPr/>
          <p:nvPr/>
        </p:nvCxnSpPr>
        <p:spPr>
          <a:xfrm flipH="1">
            <a:off x="6216534" y="518868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9DFEA8AC-8718-4F9B-BA88-015D0D8E01A8}"/>
              </a:ext>
            </a:extLst>
          </p:cNvPr>
          <p:cNvCxnSpPr/>
          <p:nvPr/>
        </p:nvCxnSpPr>
        <p:spPr>
          <a:xfrm flipH="1">
            <a:off x="6221191" y="5859815"/>
            <a:ext cx="7668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AB83A40C-3D70-469B-879B-387EA01D3E21}"/>
              </a:ext>
            </a:extLst>
          </p:cNvPr>
          <p:cNvCxnSpPr/>
          <p:nvPr/>
        </p:nvCxnSpPr>
        <p:spPr>
          <a:xfrm flipH="1">
            <a:off x="6221175" y="6530602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DE3CACAA-686E-46C0-BA3E-B1BC9449D192}"/>
              </a:ext>
            </a:extLst>
          </p:cNvPr>
          <p:cNvSpPr/>
          <p:nvPr/>
        </p:nvSpPr>
        <p:spPr>
          <a:xfrm>
            <a:off x="5276572" y="3970103"/>
            <a:ext cx="1890000" cy="1890000"/>
          </a:xfrm>
          <a:prstGeom prst="arc">
            <a:avLst>
              <a:gd name="adj1" fmla="val 5396892"/>
              <a:gd name="adj2" fmla="val 108021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137" name="Connettore diritto 3136">
            <a:extLst>
              <a:ext uri="{FF2B5EF4-FFF2-40B4-BE49-F238E27FC236}">
                <a16:creationId xmlns:a16="http://schemas.microsoft.com/office/drawing/2014/main" id="{6CAC255D-6407-4862-9190-ADE8A362B682}"/>
              </a:ext>
            </a:extLst>
          </p:cNvPr>
          <p:cNvCxnSpPr>
            <a:cxnSpLocks/>
          </p:cNvCxnSpPr>
          <p:nvPr/>
        </p:nvCxnSpPr>
        <p:spPr>
          <a:xfrm flipV="1">
            <a:off x="5276583" y="583372"/>
            <a:ext cx="0" cy="43359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4" name="Arco 3143">
            <a:extLst>
              <a:ext uri="{FF2B5EF4-FFF2-40B4-BE49-F238E27FC236}">
                <a16:creationId xmlns:a16="http://schemas.microsoft.com/office/drawing/2014/main" id="{37F08C0D-735C-4B0E-A030-CBF00BC804E6}"/>
              </a:ext>
            </a:extLst>
          </p:cNvPr>
          <p:cNvSpPr/>
          <p:nvPr/>
        </p:nvSpPr>
        <p:spPr>
          <a:xfrm>
            <a:off x="5949388" y="4644572"/>
            <a:ext cx="543600" cy="543600"/>
          </a:xfrm>
          <a:prstGeom prst="arc">
            <a:avLst>
              <a:gd name="adj1" fmla="val 5456949"/>
              <a:gd name="adj2" fmla="val 1083305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FB3AF67-BF77-4A95-8566-411D64A686B8}"/>
              </a:ext>
            </a:extLst>
          </p:cNvPr>
          <p:cNvCxnSpPr>
            <a:cxnSpLocks/>
          </p:cNvCxnSpPr>
          <p:nvPr/>
        </p:nvCxnSpPr>
        <p:spPr>
          <a:xfrm>
            <a:off x="4465516" y="580877"/>
            <a:ext cx="254178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F7D15020-1D4A-4AD5-A45F-461A70DAE39A}"/>
              </a:ext>
            </a:extLst>
          </p:cNvPr>
          <p:cNvCxnSpPr>
            <a:cxnSpLocks/>
          </p:cNvCxnSpPr>
          <p:nvPr/>
        </p:nvCxnSpPr>
        <p:spPr>
          <a:xfrm>
            <a:off x="5947602" y="577811"/>
            <a:ext cx="0" cy="43338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Arco 248">
            <a:extLst>
              <a:ext uri="{FF2B5EF4-FFF2-40B4-BE49-F238E27FC236}">
                <a16:creationId xmlns:a16="http://schemas.microsoft.com/office/drawing/2014/main" id="{FB3E6605-1EBE-407F-AC29-DBC4518E995D}"/>
              </a:ext>
            </a:extLst>
          </p:cNvPr>
          <p:cNvSpPr/>
          <p:nvPr/>
        </p:nvSpPr>
        <p:spPr>
          <a:xfrm>
            <a:off x="4605002" y="3299241"/>
            <a:ext cx="3232800" cy="3232800"/>
          </a:xfrm>
          <a:prstGeom prst="arc">
            <a:avLst>
              <a:gd name="adj1" fmla="val 5390577"/>
              <a:gd name="adj2" fmla="val 108055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197" name="Connettore diritto 3196">
            <a:extLst>
              <a:ext uri="{FF2B5EF4-FFF2-40B4-BE49-F238E27FC236}">
                <a16:creationId xmlns:a16="http://schemas.microsoft.com/office/drawing/2014/main" id="{FD9D1E13-4876-44AB-84F5-CFF6FF086F73}"/>
              </a:ext>
            </a:extLst>
          </p:cNvPr>
          <p:cNvCxnSpPr>
            <a:cxnSpLocks/>
          </p:cNvCxnSpPr>
          <p:nvPr/>
        </p:nvCxnSpPr>
        <p:spPr>
          <a:xfrm>
            <a:off x="4604415" y="580616"/>
            <a:ext cx="0" cy="4332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806E6E27-63F4-46D7-B5E6-1C0102591974}"/>
              </a:ext>
            </a:extLst>
          </p:cNvPr>
          <p:cNvSpPr/>
          <p:nvPr/>
        </p:nvSpPr>
        <p:spPr>
          <a:xfrm>
            <a:off x="6362700" y="3655219"/>
            <a:ext cx="36000" cy="36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E2E34550-AB2A-4815-B307-4661F1249ECC}"/>
              </a:ext>
            </a:extLst>
          </p:cNvPr>
          <p:cNvSpPr txBox="1"/>
          <p:nvPr/>
        </p:nvSpPr>
        <p:spPr>
          <a:xfrm>
            <a:off x="0" y="1353305"/>
            <a:ext cx="4140000" cy="10772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 questa diapositiva  si  esplicitano i passaggi descrittivi dell’algoritmo grafico precedente per ogni diversa posizione del piano ausiliario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4E654D1F-EDA5-484C-96C0-A11D94608BA9}"/>
              </a:ext>
            </a:extLst>
          </p:cNvPr>
          <p:cNvSpPr txBox="1"/>
          <p:nvPr/>
        </p:nvSpPr>
        <p:spPr>
          <a:xfrm>
            <a:off x="0" y="365460"/>
            <a:ext cx="4140000" cy="10772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Poiché il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è un piano di profilo, parallelo a due generatrici, le sezioni sulle due falde si presentano appartenenti al piano di sezione in scorcio totale.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3C897AD4-02D6-420F-9CCB-2AFE550C2C7F}"/>
              </a:ext>
            </a:extLst>
          </p:cNvPr>
          <p:cNvSpPr txBox="1"/>
          <p:nvPr/>
        </p:nvSpPr>
        <p:spPr>
          <a:xfrm>
            <a:off x="0" y="2331070"/>
            <a:ext cx="4140000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Per esplicitare e chiarire la curva di sezione è necessario effettuare il ribaltamento del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di sezione.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F7F8669E-93B1-4C3B-ACBC-BDDDA342626E}"/>
              </a:ext>
            </a:extLst>
          </p:cNvPr>
          <p:cNvSpPr txBox="1"/>
          <p:nvPr/>
        </p:nvSpPr>
        <p:spPr>
          <a:xfrm>
            <a:off x="0" y="3078050"/>
            <a:ext cx="4140000" cy="13234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questa operazione si sceglie il piano di profilo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 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mediante il quale si esegue il ribaltamento della sezione del cono su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evidenziando, così, le curve delle due falde del cono.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0EADAC8C-0FA1-457C-9802-0F34918C51A4}"/>
              </a:ext>
            </a:extLst>
          </p:cNvPr>
          <p:cNvSpPr txBox="1"/>
          <p:nvPr/>
        </p:nvSpPr>
        <p:spPr>
          <a:xfrm>
            <a:off x="0" y="5074274"/>
            <a:ext cx="4824000" cy="13234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 punti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X(X’;X’’)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Y(Y’;Y’’)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sono gli estremi della corda di sezione della direttrice inferiore del cono mentre i punti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Z(Z’;Z’’)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W(W’;W’’)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sono gli estremi della corda della direttrice della falda superiore del cono.</a:t>
            </a:r>
          </a:p>
        </p:txBody>
      </p:sp>
      <p:sp>
        <p:nvSpPr>
          <p:cNvPr id="259" name="CasellaDiTesto 19">
            <a:extLst>
              <a:ext uri="{FF2B5EF4-FFF2-40B4-BE49-F238E27FC236}">
                <a16:creationId xmlns:a16="http://schemas.microsoft.com/office/drawing/2014/main" id="{1B3C3FDC-752B-43A5-B365-8FC0D3C5F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394" y="299014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</a:p>
        </p:txBody>
      </p:sp>
      <p:sp>
        <p:nvSpPr>
          <p:cNvPr id="260" name="CasellaDiTesto 19">
            <a:extLst>
              <a:ext uri="{FF2B5EF4-FFF2-40B4-BE49-F238E27FC236}">
                <a16:creationId xmlns:a16="http://schemas.microsoft.com/office/drawing/2014/main" id="{653CCB10-2995-4A5F-BEDE-AA0598D5D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250" y="6488668"/>
            <a:ext cx="526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</a:p>
        </p:txBody>
      </p:sp>
      <p:sp>
        <p:nvSpPr>
          <p:cNvPr id="261" name="CasellaDiTesto 19">
            <a:extLst>
              <a:ext uri="{FF2B5EF4-FFF2-40B4-BE49-F238E27FC236}">
                <a16:creationId xmlns:a16="http://schemas.microsoft.com/office/drawing/2014/main" id="{7CDF6066-5766-4F66-811C-6B121793C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209" y="4876662"/>
            <a:ext cx="64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697A5F0D-8B64-418D-8E13-B8254D934BB9}"/>
              </a:ext>
            </a:extLst>
          </p:cNvPr>
          <p:cNvSpPr txBox="1"/>
          <p:nvPr/>
        </p:nvSpPr>
        <p:spPr>
          <a:xfrm>
            <a:off x="7242634" y="502075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0B6B4898-C967-4724-9B5A-62A8313FDBD3}"/>
              </a:ext>
            </a:extLst>
          </p:cNvPr>
          <p:cNvSpPr txBox="1"/>
          <p:nvPr/>
        </p:nvSpPr>
        <p:spPr>
          <a:xfrm>
            <a:off x="7031359" y="450637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266" name="Rettangolo 265">
            <a:extLst>
              <a:ext uri="{FF2B5EF4-FFF2-40B4-BE49-F238E27FC236}">
                <a16:creationId xmlns:a16="http://schemas.microsoft.com/office/drawing/2014/main" id="{63299053-4170-4F7D-A07F-2FB3F2310693}"/>
              </a:ext>
            </a:extLst>
          </p:cNvPr>
          <p:cNvSpPr/>
          <p:nvPr/>
        </p:nvSpPr>
        <p:spPr>
          <a:xfrm>
            <a:off x="7301353" y="450099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</a:p>
        </p:txBody>
      </p:sp>
      <p:sp>
        <p:nvSpPr>
          <p:cNvPr id="267" name="Rettangolo 266">
            <a:extLst>
              <a:ext uri="{FF2B5EF4-FFF2-40B4-BE49-F238E27FC236}">
                <a16:creationId xmlns:a16="http://schemas.microsoft.com/office/drawing/2014/main" id="{89797A2D-477F-4E4C-B268-241126BF1DC8}"/>
              </a:ext>
            </a:extLst>
          </p:cNvPr>
          <p:cNvSpPr/>
          <p:nvPr/>
        </p:nvSpPr>
        <p:spPr>
          <a:xfrm>
            <a:off x="7211509" y="450163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58447C52-492F-46A1-BAFD-6B69734E12CD}"/>
              </a:ext>
            </a:extLst>
          </p:cNvPr>
          <p:cNvSpPr txBox="1"/>
          <p:nvPr/>
        </p:nvSpPr>
        <p:spPr>
          <a:xfrm>
            <a:off x="7467770" y="501728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</a:t>
            </a:r>
          </a:p>
        </p:txBody>
      </p:sp>
      <p:sp>
        <p:nvSpPr>
          <p:cNvPr id="270" name="Rettangolo 269">
            <a:extLst>
              <a:ext uri="{FF2B5EF4-FFF2-40B4-BE49-F238E27FC236}">
                <a16:creationId xmlns:a16="http://schemas.microsoft.com/office/drawing/2014/main" id="{E1679EAB-29CD-493A-ACAE-DF9929536E58}"/>
              </a:ext>
            </a:extLst>
          </p:cNvPr>
          <p:cNvSpPr/>
          <p:nvPr/>
        </p:nvSpPr>
        <p:spPr>
          <a:xfrm>
            <a:off x="7390333" y="500998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1C1D54F9-D2FA-481D-8C16-0EE9A59F880C}"/>
              </a:ext>
            </a:extLst>
          </p:cNvPr>
          <p:cNvSpPr txBox="1"/>
          <p:nvPr/>
        </p:nvSpPr>
        <p:spPr>
          <a:xfrm>
            <a:off x="7064255" y="524949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Z’’</a:t>
            </a:r>
          </a:p>
        </p:txBody>
      </p:sp>
      <p:sp>
        <p:nvSpPr>
          <p:cNvPr id="272" name="Rettangolo 271">
            <a:extLst>
              <a:ext uri="{FF2B5EF4-FFF2-40B4-BE49-F238E27FC236}">
                <a16:creationId xmlns:a16="http://schemas.microsoft.com/office/drawing/2014/main" id="{C7F482BC-59FD-44E7-9BDD-E501449CC1DF}"/>
              </a:ext>
            </a:extLst>
          </p:cNvPr>
          <p:cNvSpPr/>
          <p:nvPr/>
        </p:nvSpPr>
        <p:spPr>
          <a:xfrm>
            <a:off x="7318662" y="529960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W’’</a:t>
            </a:r>
          </a:p>
        </p:txBody>
      </p:sp>
      <p:sp>
        <p:nvSpPr>
          <p:cNvPr id="273" name="Rettangolo 272">
            <a:extLst>
              <a:ext uri="{FF2B5EF4-FFF2-40B4-BE49-F238E27FC236}">
                <a16:creationId xmlns:a16="http://schemas.microsoft.com/office/drawing/2014/main" id="{D7AE46A0-46D7-4975-94B5-2ED0F961B9BB}"/>
              </a:ext>
            </a:extLst>
          </p:cNvPr>
          <p:cNvSpPr/>
          <p:nvPr/>
        </p:nvSpPr>
        <p:spPr>
          <a:xfrm>
            <a:off x="7229857" y="51325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C0009BF6-4DD0-4D99-B0B8-F76022C9F44A}"/>
              </a:ext>
            </a:extLst>
          </p:cNvPr>
          <p:cNvCxnSpPr>
            <a:cxnSpLocks/>
          </p:cNvCxnSpPr>
          <p:nvPr/>
        </p:nvCxnSpPr>
        <p:spPr>
          <a:xfrm>
            <a:off x="7806616" y="5040687"/>
            <a:ext cx="0" cy="8087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D06A3BB2-E48B-404E-B737-4A45C60E988D}"/>
              </a:ext>
            </a:extLst>
          </p:cNvPr>
          <p:cNvCxnSpPr>
            <a:cxnSpLocks/>
          </p:cNvCxnSpPr>
          <p:nvPr/>
        </p:nvCxnSpPr>
        <p:spPr>
          <a:xfrm>
            <a:off x="7809528" y="4572000"/>
            <a:ext cx="0" cy="47787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183CFE3A-801B-495E-A56F-B8BA93367BA8}"/>
              </a:ext>
            </a:extLst>
          </p:cNvPr>
          <p:cNvCxnSpPr>
            <a:cxnSpLocks/>
          </p:cNvCxnSpPr>
          <p:nvPr/>
        </p:nvCxnSpPr>
        <p:spPr>
          <a:xfrm>
            <a:off x="6923314" y="1139563"/>
            <a:ext cx="20136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A50A96A9-46ED-4984-A493-F948A1DD0414}"/>
              </a:ext>
            </a:extLst>
          </p:cNvPr>
          <p:cNvCxnSpPr>
            <a:cxnSpLocks/>
          </p:cNvCxnSpPr>
          <p:nvPr/>
        </p:nvCxnSpPr>
        <p:spPr>
          <a:xfrm>
            <a:off x="6877538" y="3968151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E746A8CB-FC58-418F-9B96-FCAB5B058DB8}"/>
              </a:ext>
            </a:extLst>
          </p:cNvPr>
          <p:cNvCxnSpPr>
            <a:cxnSpLocks/>
          </p:cNvCxnSpPr>
          <p:nvPr/>
        </p:nvCxnSpPr>
        <p:spPr>
          <a:xfrm>
            <a:off x="8381667" y="1134846"/>
            <a:ext cx="0" cy="47279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e 195">
            <a:extLst>
              <a:ext uri="{FF2B5EF4-FFF2-40B4-BE49-F238E27FC236}">
                <a16:creationId xmlns:a16="http://schemas.microsoft.com/office/drawing/2014/main" id="{24CE877C-897B-4C6B-8167-E68C3457BDB9}"/>
              </a:ext>
            </a:extLst>
          </p:cNvPr>
          <p:cNvSpPr/>
          <p:nvPr/>
        </p:nvSpPr>
        <p:spPr>
          <a:xfrm>
            <a:off x="7243310" y="5287991"/>
            <a:ext cx="1137600" cy="1137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9AEAD5DC-106B-4CE9-9511-B69A3B9758BC}"/>
              </a:ext>
            </a:extLst>
          </p:cNvPr>
          <p:cNvCxnSpPr>
            <a:cxnSpLocks/>
          </p:cNvCxnSpPr>
          <p:nvPr/>
        </p:nvCxnSpPr>
        <p:spPr>
          <a:xfrm>
            <a:off x="4952704" y="3968151"/>
            <a:ext cx="133477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5EFCFFCF-3C79-41B1-BD89-05102D3C5635}"/>
              </a:ext>
            </a:extLst>
          </p:cNvPr>
          <p:cNvCxnSpPr>
            <a:cxnSpLocks/>
          </p:cNvCxnSpPr>
          <p:nvPr/>
        </p:nvCxnSpPr>
        <p:spPr>
          <a:xfrm>
            <a:off x="4959819" y="1142889"/>
            <a:ext cx="13159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3397C27D-1B2F-4875-B903-2209B2817B41}"/>
              </a:ext>
            </a:extLst>
          </p:cNvPr>
          <p:cNvCxnSpPr/>
          <p:nvPr/>
        </p:nvCxnSpPr>
        <p:spPr>
          <a:xfrm flipH="1">
            <a:off x="6219802" y="5537590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B426439A-B5E1-4EBE-8F2E-DC068578E479}"/>
              </a:ext>
            </a:extLst>
          </p:cNvPr>
          <p:cNvCxnSpPr/>
          <p:nvPr/>
        </p:nvCxnSpPr>
        <p:spPr>
          <a:xfrm flipH="1">
            <a:off x="6218848" y="6175155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26C80F18-95E0-4803-A030-FEE0B6997082}"/>
              </a:ext>
            </a:extLst>
          </p:cNvPr>
          <p:cNvSpPr/>
          <p:nvPr/>
        </p:nvSpPr>
        <p:spPr>
          <a:xfrm>
            <a:off x="5597936" y="4290452"/>
            <a:ext cx="1245600" cy="1245600"/>
          </a:xfrm>
          <a:prstGeom prst="arc">
            <a:avLst>
              <a:gd name="adj1" fmla="val 5396205"/>
              <a:gd name="adj2" fmla="val 1080191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97E956B3-4D14-40F5-9FD6-341596DBD261}"/>
              </a:ext>
            </a:extLst>
          </p:cNvPr>
          <p:cNvCxnSpPr>
            <a:cxnSpLocks/>
          </p:cNvCxnSpPr>
          <p:nvPr/>
        </p:nvCxnSpPr>
        <p:spPr>
          <a:xfrm>
            <a:off x="5601117" y="1143666"/>
            <a:ext cx="0" cy="37733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Arco 213">
            <a:extLst>
              <a:ext uri="{FF2B5EF4-FFF2-40B4-BE49-F238E27FC236}">
                <a16:creationId xmlns:a16="http://schemas.microsoft.com/office/drawing/2014/main" id="{77364CB5-7058-4DC8-94BC-AEDB64EA9319}"/>
              </a:ext>
            </a:extLst>
          </p:cNvPr>
          <p:cNvSpPr/>
          <p:nvPr/>
        </p:nvSpPr>
        <p:spPr>
          <a:xfrm>
            <a:off x="4962749" y="3653708"/>
            <a:ext cx="2520000" cy="2520000"/>
          </a:xfrm>
          <a:prstGeom prst="arc">
            <a:avLst>
              <a:gd name="adj1" fmla="val 5402207"/>
              <a:gd name="adj2" fmla="val 1079520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0AD32D85-6A47-4282-B86B-EBAD3556DB4A}"/>
              </a:ext>
            </a:extLst>
          </p:cNvPr>
          <p:cNvCxnSpPr>
            <a:cxnSpLocks/>
          </p:cNvCxnSpPr>
          <p:nvPr/>
        </p:nvCxnSpPr>
        <p:spPr>
          <a:xfrm>
            <a:off x="4960841" y="1139528"/>
            <a:ext cx="0" cy="37733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CA2C003-3908-49CC-ADBF-49E7B45DE2B3}"/>
              </a:ext>
            </a:extLst>
          </p:cNvPr>
          <p:cNvCxnSpPr>
            <a:cxnSpLocks/>
          </p:cNvCxnSpPr>
          <p:nvPr/>
        </p:nvCxnSpPr>
        <p:spPr>
          <a:xfrm>
            <a:off x="6869608" y="3697027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1E416777-225F-4AB1-AEEF-4568C636254A}"/>
              </a:ext>
            </a:extLst>
          </p:cNvPr>
          <p:cNvCxnSpPr>
            <a:cxnSpLocks/>
          </p:cNvCxnSpPr>
          <p:nvPr/>
        </p:nvCxnSpPr>
        <p:spPr>
          <a:xfrm>
            <a:off x="6890936" y="1403560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157EF6E7-E4C4-4AA0-92AB-5EEBA8437B46}"/>
              </a:ext>
            </a:extLst>
          </p:cNvPr>
          <p:cNvCxnSpPr>
            <a:cxnSpLocks/>
          </p:cNvCxnSpPr>
          <p:nvPr/>
        </p:nvCxnSpPr>
        <p:spPr>
          <a:xfrm>
            <a:off x="5272921" y="1405656"/>
            <a:ext cx="10006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2765EF9A-1BFE-4A70-A6FD-FBC168D5B1A8}"/>
              </a:ext>
            </a:extLst>
          </p:cNvPr>
          <p:cNvCxnSpPr>
            <a:cxnSpLocks/>
          </p:cNvCxnSpPr>
          <p:nvPr/>
        </p:nvCxnSpPr>
        <p:spPr>
          <a:xfrm>
            <a:off x="5280037" y="3698770"/>
            <a:ext cx="102191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619A18B6-F078-417C-B819-366638DD779B}"/>
              </a:ext>
            </a:extLst>
          </p:cNvPr>
          <p:cNvCxnSpPr>
            <a:cxnSpLocks/>
          </p:cNvCxnSpPr>
          <p:nvPr/>
        </p:nvCxnSpPr>
        <p:spPr>
          <a:xfrm>
            <a:off x="6875277" y="4201951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966505D6-7CE1-466E-8AC0-6B23DC92DD2E}"/>
              </a:ext>
            </a:extLst>
          </p:cNvPr>
          <p:cNvCxnSpPr>
            <a:cxnSpLocks/>
          </p:cNvCxnSpPr>
          <p:nvPr/>
        </p:nvCxnSpPr>
        <p:spPr>
          <a:xfrm>
            <a:off x="8274842" y="1399758"/>
            <a:ext cx="0" cy="44630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Ovale 236">
            <a:extLst>
              <a:ext uri="{FF2B5EF4-FFF2-40B4-BE49-F238E27FC236}">
                <a16:creationId xmlns:a16="http://schemas.microsoft.com/office/drawing/2014/main" id="{8D4DC358-2FD9-4349-A110-2AB97A967988}"/>
              </a:ext>
            </a:extLst>
          </p:cNvPr>
          <p:cNvSpPr/>
          <p:nvPr/>
        </p:nvSpPr>
        <p:spPr>
          <a:xfrm>
            <a:off x="7343660" y="5395152"/>
            <a:ext cx="928800" cy="928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3175">
                <a:solidFill>
                  <a:schemeClr val="tx1"/>
                </a:solidFill>
              </a:ln>
            </a:endParaRPr>
          </a:p>
        </p:txBody>
      </p: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A680B8EB-5AF7-449C-8109-0736756B80F3}"/>
              </a:ext>
            </a:extLst>
          </p:cNvPr>
          <p:cNvCxnSpPr>
            <a:cxnSpLocks/>
          </p:cNvCxnSpPr>
          <p:nvPr/>
        </p:nvCxnSpPr>
        <p:spPr>
          <a:xfrm>
            <a:off x="8477758" y="902550"/>
            <a:ext cx="0" cy="49644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933AC10A-A0F8-4898-90B8-836B8692586E}"/>
              </a:ext>
            </a:extLst>
          </p:cNvPr>
          <p:cNvCxnSpPr>
            <a:cxnSpLocks/>
          </p:cNvCxnSpPr>
          <p:nvPr/>
        </p:nvCxnSpPr>
        <p:spPr>
          <a:xfrm>
            <a:off x="6915850" y="906667"/>
            <a:ext cx="200524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e 241">
            <a:extLst>
              <a:ext uri="{FF2B5EF4-FFF2-40B4-BE49-F238E27FC236}">
                <a16:creationId xmlns:a16="http://schemas.microsoft.com/office/drawing/2014/main" id="{1BD2A48D-4CFE-469C-AE66-C0892CA18894}"/>
              </a:ext>
            </a:extLst>
          </p:cNvPr>
          <p:cNvSpPr/>
          <p:nvPr/>
        </p:nvSpPr>
        <p:spPr>
          <a:xfrm>
            <a:off x="7145676" y="5192732"/>
            <a:ext cx="1332000" cy="1332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FDAC57DA-1A78-4718-B0AE-D4E9CA02AD96}"/>
              </a:ext>
            </a:extLst>
          </p:cNvPr>
          <p:cNvCxnSpPr/>
          <p:nvPr/>
        </p:nvCxnSpPr>
        <p:spPr>
          <a:xfrm flipH="1">
            <a:off x="6217420" y="5387572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D68854F5-CE41-4DEE-8AE3-949561606F9D}"/>
              </a:ext>
            </a:extLst>
          </p:cNvPr>
          <p:cNvCxnSpPr/>
          <p:nvPr/>
        </p:nvCxnSpPr>
        <p:spPr>
          <a:xfrm flipH="1">
            <a:off x="6218847" y="6334698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22732B2B-42C6-4E98-8586-4790121F58B8}"/>
              </a:ext>
            </a:extLst>
          </p:cNvPr>
          <p:cNvCxnSpPr>
            <a:cxnSpLocks/>
          </p:cNvCxnSpPr>
          <p:nvPr/>
        </p:nvCxnSpPr>
        <p:spPr>
          <a:xfrm>
            <a:off x="4806826" y="4203125"/>
            <a:ext cx="154514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925802CD-537B-4129-993E-8E8C9D343B8A}"/>
              </a:ext>
            </a:extLst>
          </p:cNvPr>
          <p:cNvSpPr/>
          <p:nvPr/>
        </p:nvSpPr>
        <p:spPr>
          <a:xfrm>
            <a:off x="5757827" y="4450342"/>
            <a:ext cx="936000" cy="936000"/>
          </a:xfrm>
          <a:prstGeom prst="arc">
            <a:avLst>
              <a:gd name="adj1" fmla="val 5405773"/>
              <a:gd name="adj2" fmla="val 108344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 w="3175">
                <a:solidFill>
                  <a:schemeClr val="tx1"/>
                </a:solidFill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CB6F6446-DCE1-43F8-ADDF-80C245CAF508}"/>
              </a:ext>
            </a:extLst>
          </p:cNvPr>
          <p:cNvCxnSpPr>
            <a:cxnSpLocks/>
          </p:cNvCxnSpPr>
          <p:nvPr/>
        </p:nvCxnSpPr>
        <p:spPr>
          <a:xfrm>
            <a:off x="5758631" y="904875"/>
            <a:ext cx="0" cy="40096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Arco 251">
            <a:extLst>
              <a:ext uri="{FF2B5EF4-FFF2-40B4-BE49-F238E27FC236}">
                <a16:creationId xmlns:a16="http://schemas.microsoft.com/office/drawing/2014/main" id="{4651EDB7-ECF7-4B8F-A772-9A17602CB85B}"/>
              </a:ext>
            </a:extLst>
          </p:cNvPr>
          <p:cNvSpPr/>
          <p:nvPr/>
        </p:nvSpPr>
        <p:spPr>
          <a:xfrm>
            <a:off x="4803405" y="3497360"/>
            <a:ext cx="2836800" cy="2836800"/>
          </a:xfrm>
          <a:prstGeom prst="arc">
            <a:avLst>
              <a:gd name="adj1" fmla="val 5394672"/>
              <a:gd name="adj2" fmla="val 1080645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A599A638-CE6D-4292-8992-BB55BA41E620}"/>
              </a:ext>
            </a:extLst>
          </p:cNvPr>
          <p:cNvCxnSpPr>
            <a:cxnSpLocks/>
          </p:cNvCxnSpPr>
          <p:nvPr/>
        </p:nvCxnSpPr>
        <p:spPr>
          <a:xfrm>
            <a:off x="4806060" y="907256"/>
            <a:ext cx="0" cy="40056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668CF66-3BEE-4A67-A99A-C98B09CECC70}"/>
              </a:ext>
            </a:extLst>
          </p:cNvPr>
          <p:cNvCxnSpPr>
            <a:cxnSpLocks/>
          </p:cNvCxnSpPr>
          <p:nvPr/>
        </p:nvCxnSpPr>
        <p:spPr>
          <a:xfrm>
            <a:off x="4806826" y="907256"/>
            <a:ext cx="1489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522A794E-4456-4556-B8A9-42158002F384}"/>
              </a:ext>
            </a:extLst>
          </p:cNvPr>
          <p:cNvGrpSpPr/>
          <p:nvPr/>
        </p:nvGrpSpPr>
        <p:grpSpPr>
          <a:xfrm>
            <a:off x="4607168" y="3702450"/>
            <a:ext cx="1342826" cy="860579"/>
            <a:chOff x="4607168" y="3702450"/>
            <a:chExt cx="1342826" cy="860579"/>
          </a:xfrm>
        </p:grpSpPr>
        <p:cxnSp>
          <p:nvCxnSpPr>
            <p:cNvPr id="3143" name="Connettore diritto 3142">
              <a:extLst>
                <a:ext uri="{FF2B5EF4-FFF2-40B4-BE49-F238E27FC236}">
                  <a16:creationId xmlns:a16="http://schemas.microsoft.com/office/drawing/2014/main" id="{BFD60F7D-2717-486F-AD77-58C47BF5F7D2}"/>
                </a:ext>
              </a:extLst>
            </p:cNvPr>
            <p:cNvCxnSpPr>
              <a:cxnSpLocks/>
            </p:cNvCxnSpPr>
            <p:nvPr/>
          </p:nvCxnSpPr>
          <p:spPr>
            <a:xfrm>
              <a:off x="4607169" y="4563029"/>
              <a:ext cx="1342825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Figura a mano libera: forma 278">
              <a:extLst>
                <a:ext uri="{FF2B5EF4-FFF2-40B4-BE49-F238E27FC236}">
                  <a16:creationId xmlns:a16="http://schemas.microsoft.com/office/drawing/2014/main" id="{9C1234FD-0A53-4113-8B42-D6BC1F96C2CB}"/>
                </a:ext>
              </a:extLst>
            </p:cNvPr>
            <p:cNvSpPr/>
            <p:nvPr/>
          </p:nvSpPr>
          <p:spPr>
            <a:xfrm rot="10800000">
              <a:off x="4607168" y="3702450"/>
              <a:ext cx="1342824" cy="854380"/>
            </a:xfrm>
            <a:custGeom>
              <a:avLst/>
              <a:gdLst>
                <a:gd name="connsiteX0" fmla="*/ 0 w 1340643"/>
                <a:gd name="connsiteY0" fmla="*/ 0 h 826294"/>
                <a:gd name="connsiteX1" fmla="*/ 209550 w 1340643"/>
                <a:gd name="connsiteY1" fmla="*/ 359569 h 826294"/>
                <a:gd name="connsiteX2" fmla="*/ 407193 w 1340643"/>
                <a:gd name="connsiteY2" fmla="*/ 647700 h 826294"/>
                <a:gd name="connsiteX3" fmla="*/ 552450 w 1340643"/>
                <a:gd name="connsiteY3" fmla="*/ 783432 h 826294"/>
                <a:gd name="connsiteX4" fmla="*/ 671512 w 1340643"/>
                <a:gd name="connsiteY4" fmla="*/ 826294 h 826294"/>
                <a:gd name="connsiteX5" fmla="*/ 795337 w 1340643"/>
                <a:gd name="connsiteY5" fmla="*/ 783432 h 826294"/>
                <a:gd name="connsiteX6" fmla="*/ 940593 w 1340643"/>
                <a:gd name="connsiteY6" fmla="*/ 645319 h 826294"/>
                <a:gd name="connsiteX7" fmla="*/ 1135856 w 1340643"/>
                <a:gd name="connsiteY7" fmla="*/ 357188 h 826294"/>
                <a:gd name="connsiteX8" fmla="*/ 1340643 w 1340643"/>
                <a:gd name="connsiteY8" fmla="*/ 0 h 82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0643" h="826294">
                  <a:moveTo>
                    <a:pt x="0" y="0"/>
                  </a:moveTo>
                  <a:cubicBezTo>
                    <a:pt x="70842" y="125809"/>
                    <a:pt x="141685" y="251619"/>
                    <a:pt x="209550" y="359569"/>
                  </a:cubicBezTo>
                  <a:cubicBezTo>
                    <a:pt x="277415" y="467519"/>
                    <a:pt x="350043" y="577056"/>
                    <a:pt x="407193" y="647700"/>
                  </a:cubicBezTo>
                  <a:cubicBezTo>
                    <a:pt x="464343" y="718344"/>
                    <a:pt x="508397" y="753666"/>
                    <a:pt x="552450" y="783432"/>
                  </a:cubicBezTo>
                  <a:cubicBezTo>
                    <a:pt x="596503" y="813198"/>
                    <a:pt x="631031" y="826294"/>
                    <a:pt x="671512" y="826294"/>
                  </a:cubicBezTo>
                  <a:cubicBezTo>
                    <a:pt x="711993" y="826294"/>
                    <a:pt x="750490" y="813594"/>
                    <a:pt x="795337" y="783432"/>
                  </a:cubicBezTo>
                  <a:cubicBezTo>
                    <a:pt x="840184" y="753270"/>
                    <a:pt x="883840" y="716360"/>
                    <a:pt x="940593" y="645319"/>
                  </a:cubicBezTo>
                  <a:cubicBezTo>
                    <a:pt x="997346" y="574278"/>
                    <a:pt x="1069181" y="464741"/>
                    <a:pt x="1135856" y="357188"/>
                  </a:cubicBezTo>
                  <a:cubicBezTo>
                    <a:pt x="1202531" y="249635"/>
                    <a:pt x="1271587" y="124817"/>
                    <a:pt x="1340643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9B4C9801-C174-4849-8F18-0DB48D96CC8E}"/>
              </a:ext>
            </a:extLst>
          </p:cNvPr>
          <p:cNvCxnSpPr>
            <a:cxnSpLocks/>
          </p:cNvCxnSpPr>
          <p:nvPr/>
        </p:nvCxnSpPr>
        <p:spPr>
          <a:xfrm>
            <a:off x="4408602" y="4566366"/>
            <a:ext cx="25726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5942F647-A610-4BD8-A0F3-357B93B76267}"/>
              </a:ext>
            </a:extLst>
          </p:cNvPr>
          <p:cNvGrpSpPr/>
          <p:nvPr/>
        </p:nvGrpSpPr>
        <p:grpSpPr>
          <a:xfrm>
            <a:off x="4607719" y="579498"/>
            <a:ext cx="1342780" cy="826294"/>
            <a:chOff x="4607719" y="579498"/>
            <a:chExt cx="1342780" cy="826294"/>
          </a:xfrm>
        </p:grpSpPr>
        <p:sp>
          <p:nvSpPr>
            <p:cNvPr id="129" name="Figura a mano libera: forma 128">
              <a:extLst>
                <a:ext uri="{FF2B5EF4-FFF2-40B4-BE49-F238E27FC236}">
                  <a16:creationId xmlns:a16="http://schemas.microsoft.com/office/drawing/2014/main" id="{0960AA0C-B522-49D6-BA90-2B93F3E3F668}"/>
                </a:ext>
              </a:extLst>
            </p:cNvPr>
            <p:cNvSpPr/>
            <p:nvPr/>
          </p:nvSpPr>
          <p:spPr>
            <a:xfrm>
              <a:off x="4609856" y="579498"/>
              <a:ext cx="1340643" cy="826294"/>
            </a:xfrm>
            <a:custGeom>
              <a:avLst/>
              <a:gdLst>
                <a:gd name="connsiteX0" fmla="*/ 0 w 1340643"/>
                <a:gd name="connsiteY0" fmla="*/ 0 h 826294"/>
                <a:gd name="connsiteX1" fmla="*/ 209550 w 1340643"/>
                <a:gd name="connsiteY1" fmla="*/ 359569 h 826294"/>
                <a:gd name="connsiteX2" fmla="*/ 407193 w 1340643"/>
                <a:gd name="connsiteY2" fmla="*/ 647700 h 826294"/>
                <a:gd name="connsiteX3" fmla="*/ 552450 w 1340643"/>
                <a:gd name="connsiteY3" fmla="*/ 783432 h 826294"/>
                <a:gd name="connsiteX4" fmla="*/ 671512 w 1340643"/>
                <a:gd name="connsiteY4" fmla="*/ 826294 h 826294"/>
                <a:gd name="connsiteX5" fmla="*/ 795337 w 1340643"/>
                <a:gd name="connsiteY5" fmla="*/ 783432 h 826294"/>
                <a:gd name="connsiteX6" fmla="*/ 940593 w 1340643"/>
                <a:gd name="connsiteY6" fmla="*/ 645319 h 826294"/>
                <a:gd name="connsiteX7" fmla="*/ 1135856 w 1340643"/>
                <a:gd name="connsiteY7" fmla="*/ 357188 h 826294"/>
                <a:gd name="connsiteX8" fmla="*/ 1340643 w 1340643"/>
                <a:gd name="connsiteY8" fmla="*/ 0 h 82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0643" h="826294">
                  <a:moveTo>
                    <a:pt x="0" y="0"/>
                  </a:moveTo>
                  <a:cubicBezTo>
                    <a:pt x="70842" y="125809"/>
                    <a:pt x="141685" y="251619"/>
                    <a:pt x="209550" y="359569"/>
                  </a:cubicBezTo>
                  <a:cubicBezTo>
                    <a:pt x="277415" y="467519"/>
                    <a:pt x="350043" y="577056"/>
                    <a:pt x="407193" y="647700"/>
                  </a:cubicBezTo>
                  <a:cubicBezTo>
                    <a:pt x="464343" y="718344"/>
                    <a:pt x="508397" y="753666"/>
                    <a:pt x="552450" y="783432"/>
                  </a:cubicBezTo>
                  <a:cubicBezTo>
                    <a:pt x="596503" y="813198"/>
                    <a:pt x="631031" y="826294"/>
                    <a:pt x="671512" y="826294"/>
                  </a:cubicBezTo>
                  <a:cubicBezTo>
                    <a:pt x="711993" y="826294"/>
                    <a:pt x="750490" y="813594"/>
                    <a:pt x="795337" y="783432"/>
                  </a:cubicBezTo>
                  <a:cubicBezTo>
                    <a:pt x="840184" y="753270"/>
                    <a:pt x="883840" y="716360"/>
                    <a:pt x="940593" y="645319"/>
                  </a:cubicBezTo>
                  <a:cubicBezTo>
                    <a:pt x="997346" y="574278"/>
                    <a:pt x="1069181" y="464741"/>
                    <a:pt x="1135856" y="357188"/>
                  </a:cubicBezTo>
                  <a:cubicBezTo>
                    <a:pt x="1202531" y="249635"/>
                    <a:pt x="1271587" y="124817"/>
                    <a:pt x="1340643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94" name="Connettore diritto 93">
              <a:extLst>
                <a:ext uri="{FF2B5EF4-FFF2-40B4-BE49-F238E27FC236}">
                  <a16:creationId xmlns:a16="http://schemas.microsoft.com/office/drawing/2014/main" id="{FE360F58-1E7B-4108-9F35-E52AB50B047B}"/>
                </a:ext>
              </a:extLst>
            </p:cNvPr>
            <p:cNvCxnSpPr>
              <a:cxnSpLocks/>
            </p:cNvCxnSpPr>
            <p:nvPr/>
          </p:nvCxnSpPr>
          <p:spPr>
            <a:xfrm>
              <a:off x="4607719" y="583136"/>
              <a:ext cx="1340644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6D3EA989-4A60-4EDA-AA1D-9127D2A5B232}"/>
              </a:ext>
            </a:extLst>
          </p:cNvPr>
          <p:cNvCxnSpPr>
            <a:cxnSpLocks/>
          </p:cNvCxnSpPr>
          <p:nvPr/>
        </p:nvCxnSpPr>
        <p:spPr>
          <a:xfrm>
            <a:off x="6874321" y="3827431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FDE7D052-F165-4E7F-9861-D9AA8A9F8EC1}"/>
              </a:ext>
            </a:extLst>
          </p:cNvPr>
          <p:cNvCxnSpPr>
            <a:cxnSpLocks/>
          </p:cNvCxnSpPr>
          <p:nvPr/>
        </p:nvCxnSpPr>
        <p:spPr>
          <a:xfrm>
            <a:off x="8324308" y="1278731"/>
            <a:ext cx="0" cy="45856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A41485A6-3052-4F3F-89D5-986631141A2D}"/>
              </a:ext>
            </a:extLst>
          </p:cNvPr>
          <p:cNvCxnSpPr>
            <a:cxnSpLocks/>
          </p:cNvCxnSpPr>
          <p:nvPr/>
        </p:nvCxnSpPr>
        <p:spPr>
          <a:xfrm>
            <a:off x="6879029" y="1289260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Ovale 282">
            <a:extLst>
              <a:ext uri="{FF2B5EF4-FFF2-40B4-BE49-F238E27FC236}">
                <a16:creationId xmlns:a16="http://schemas.microsoft.com/office/drawing/2014/main" id="{12D43CF0-79F4-46C0-AC32-4D57078DA44F}"/>
              </a:ext>
            </a:extLst>
          </p:cNvPr>
          <p:cNvSpPr/>
          <p:nvPr/>
        </p:nvSpPr>
        <p:spPr>
          <a:xfrm>
            <a:off x="7296039" y="5347534"/>
            <a:ext cx="1029600" cy="1029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3175">
                <a:solidFill>
                  <a:schemeClr val="tx1"/>
                </a:solidFill>
              </a:ln>
            </a:endParaRPr>
          </a:p>
        </p:txBody>
      </p: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3A51A090-F9F3-4507-8AFA-956CFEE0C9F4}"/>
              </a:ext>
            </a:extLst>
          </p:cNvPr>
          <p:cNvCxnSpPr/>
          <p:nvPr/>
        </p:nvCxnSpPr>
        <p:spPr>
          <a:xfrm flipH="1">
            <a:off x="6222183" y="5651890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06CCEAF2-4E51-442D-B1F1-56208DE946FC}"/>
              </a:ext>
            </a:extLst>
          </p:cNvPr>
          <p:cNvCxnSpPr/>
          <p:nvPr/>
        </p:nvCxnSpPr>
        <p:spPr>
          <a:xfrm flipH="1">
            <a:off x="6219802" y="6075753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Arco 285">
            <a:extLst>
              <a:ext uri="{FF2B5EF4-FFF2-40B4-BE49-F238E27FC236}">
                <a16:creationId xmlns:a16="http://schemas.microsoft.com/office/drawing/2014/main" id="{36F3CF22-9295-41C5-A70D-D0C490FD4165}"/>
              </a:ext>
            </a:extLst>
          </p:cNvPr>
          <p:cNvSpPr/>
          <p:nvPr/>
        </p:nvSpPr>
        <p:spPr>
          <a:xfrm>
            <a:off x="5486017" y="4180918"/>
            <a:ext cx="1468800" cy="1468800"/>
          </a:xfrm>
          <a:prstGeom prst="arc">
            <a:avLst>
              <a:gd name="adj1" fmla="val 5401543"/>
              <a:gd name="adj2" fmla="val 107967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738BC5BA-F7E0-4C1C-BAE6-C235F8D8EDC9}"/>
              </a:ext>
            </a:extLst>
          </p:cNvPr>
          <p:cNvCxnSpPr>
            <a:cxnSpLocks/>
          </p:cNvCxnSpPr>
          <p:nvPr/>
        </p:nvCxnSpPr>
        <p:spPr>
          <a:xfrm>
            <a:off x="5489199" y="1288256"/>
            <a:ext cx="0" cy="36287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2E6C252B-94A3-4970-B671-DDE557A3A632}"/>
              </a:ext>
            </a:extLst>
          </p:cNvPr>
          <p:cNvCxnSpPr>
            <a:cxnSpLocks/>
          </p:cNvCxnSpPr>
          <p:nvPr/>
        </p:nvCxnSpPr>
        <p:spPr>
          <a:xfrm>
            <a:off x="5066559" y="3824977"/>
            <a:ext cx="123539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C70973F2-8505-4E7F-8085-F915A49043D8}"/>
              </a:ext>
            </a:extLst>
          </p:cNvPr>
          <p:cNvCxnSpPr>
            <a:cxnSpLocks/>
          </p:cNvCxnSpPr>
          <p:nvPr/>
        </p:nvCxnSpPr>
        <p:spPr>
          <a:xfrm>
            <a:off x="5073675" y="1290527"/>
            <a:ext cx="120921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Arco 289">
            <a:extLst>
              <a:ext uri="{FF2B5EF4-FFF2-40B4-BE49-F238E27FC236}">
                <a16:creationId xmlns:a16="http://schemas.microsoft.com/office/drawing/2014/main" id="{15E03810-BF42-4AFC-858D-AE7293EA2F5A}"/>
              </a:ext>
            </a:extLst>
          </p:cNvPr>
          <p:cNvSpPr/>
          <p:nvPr/>
        </p:nvSpPr>
        <p:spPr>
          <a:xfrm>
            <a:off x="5065142" y="3763243"/>
            <a:ext cx="2311200" cy="2311200"/>
          </a:xfrm>
          <a:prstGeom prst="arc">
            <a:avLst>
              <a:gd name="adj1" fmla="val 5389851"/>
              <a:gd name="adj2" fmla="val 1081333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D3EE7D01-C81E-4CD4-97A6-8BED8B707C0F}"/>
              </a:ext>
            </a:extLst>
          </p:cNvPr>
          <p:cNvCxnSpPr>
            <a:cxnSpLocks/>
          </p:cNvCxnSpPr>
          <p:nvPr/>
        </p:nvCxnSpPr>
        <p:spPr>
          <a:xfrm>
            <a:off x="5067997" y="1290638"/>
            <a:ext cx="0" cy="3627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2" name="Gruppo 291">
            <a:extLst>
              <a:ext uri="{FF2B5EF4-FFF2-40B4-BE49-F238E27FC236}">
                <a16:creationId xmlns:a16="http://schemas.microsoft.com/office/drawing/2014/main" id="{DDD103B4-F87E-449B-A762-C70685F0C0F8}"/>
              </a:ext>
            </a:extLst>
          </p:cNvPr>
          <p:cNvGrpSpPr/>
          <p:nvPr/>
        </p:nvGrpSpPr>
        <p:grpSpPr>
          <a:xfrm>
            <a:off x="4601876" y="3723491"/>
            <a:ext cx="1350000" cy="838515"/>
            <a:chOff x="1158212" y="1917684"/>
            <a:chExt cx="2032968" cy="838515"/>
          </a:xfrm>
        </p:grpSpPr>
        <p:grpSp>
          <p:nvGrpSpPr>
            <p:cNvPr id="293" name="Gruppo 292">
              <a:extLst>
                <a:ext uri="{FF2B5EF4-FFF2-40B4-BE49-F238E27FC236}">
                  <a16:creationId xmlns:a16="http://schemas.microsoft.com/office/drawing/2014/main" id="{AD492D9E-D09F-4138-8079-376AAB57E3C5}"/>
                </a:ext>
              </a:extLst>
            </p:cNvPr>
            <p:cNvGrpSpPr/>
            <p:nvPr/>
          </p:nvGrpSpPr>
          <p:grpSpPr>
            <a:xfrm>
              <a:off x="1543337" y="1917684"/>
              <a:ext cx="1246887" cy="381081"/>
              <a:chOff x="10836975" y="1490648"/>
              <a:chExt cx="1635533" cy="381081"/>
            </a:xfrm>
          </p:grpSpPr>
          <p:cxnSp>
            <p:nvCxnSpPr>
              <p:cNvPr id="301" name="Connettore diritto 300">
                <a:extLst>
                  <a:ext uri="{FF2B5EF4-FFF2-40B4-BE49-F238E27FC236}">
                    <a16:creationId xmlns:a16="http://schemas.microsoft.com/office/drawing/2014/main" id="{DDFC4BCF-EC4B-49B7-9E4A-C50D74A8F8E1}"/>
                  </a:ext>
                </a:extLst>
              </p:cNvPr>
              <p:cNvCxnSpPr/>
              <p:nvPr/>
            </p:nvCxnSpPr>
            <p:spPr>
              <a:xfrm>
                <a:off x="11512553" y="1490648"/>
                <a:ext cx="32711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Connettore diritto 301">
                <a:extLst>
                  <a:ext uri="{FF2B5EF4-FFF2-40B4-BE49-F238E27FC236}">
                    <a16:creationId xmlns:a16="http://schemas.microsoft.com/office/drawing/2014/main" id="{80515149-BAC1-4904-911D-9D3C0813EF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35169" y="1643048"/>
                <a:ext cx="103820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Connettore diritto 302">
                <a:extLst>
                  <a:ext uri="{FF2B5EF4-FFF2-40B4-BE49-F238E27FC236}">
                    <a16:creationId xmlns:a16="http://schemas.microsoft.com/office/drawing/2014/main" id="{24665BDA-B40C-47F9-87FC-5CCD5197A24F}"/>
                  </a:ext>
                </a:extLst>
              </p:cNvPr>
              <p:cNvCxnSpPr/>
              <p:nvPr/>
            </p:nvCxnSpPr>
            <p:spPr>
              <a:xfrm>
                <a:off x="10927117" y="1795448"/>
                <a:ext cx="146486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Connettore diritto 303">
                <a:extLst>
                  <a:ext uri="{FF2B5EF4-FFF2-40B4-BE49-F238E27FC236}">
                    <a16:creationId xmlns:a16="http://schemas.microsoft.com/office/drawing/2014/main" id="{10DADBAC-EAB8-466D-B43E-F14E70056A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91417" y="1566929"/>
                <a:ext cx="7608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nettore diritto 304">
                <a:extLst>
                  <a:ext uri="{FF2B5EF4-FFF2-40B4-BE49-F238E27FC236}">
                    <a16:creationId xmlns:a16="http://schemas.microsoft.com/office/drawing/2014/main" id="{63FAC645-2205-41F7-BE8B-17EBC3530C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33490" y="1719329"/>
                <a:ext cx="12586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Connettore diritto 305">
                <a:extLst>
                  <a:ext uri="{FF2B5EF4-FFF2-40B4-BE49-F238E27FC236}">
                    <a16:creationId xmlns:a16="http://schemas.microsoft.com/office/drawing/2014/main" id="{85E51CA7-8B51-46CF-9BE9-83D38C301F09}"/>
                  </a:ext>
                </a:extLst>
              </p:cNvPr>
              <p:cNvCxnSpPr/>
              <p:nvPr/>
            </p:nvCxnSpPr>
            <p:spPr>
              <a:xfrm>
                <a:off x="10836975" y="1871729"/>
                <a:ext cx="163553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4" name="Gruppo 293">
              <a:extLst>
                <a:ext uri="{FF2B5EF4-FFF2-40B4-BE49-F238E27FC236}">
                  <a16:creationId xmlns:a16="http://schemas.microsoft.com/office/drawing/2014/main" id="{87D22863-BF9B-4E58-BF8D-C4F651ACF4EA}"/>
                </a:ext>
              </a:extLst>
            </p:cNvPr>
            <p:cNvGrpSpPr/>
            <p:nvPr/>
          </p:nvGrpSpPr>
          <p:grpSpPr>
            <a:xfrm>
              <a:off x="1158212" y="2375118"/>
              <a:ext cx="2032968" cy="381081"/>
              <a:chOff x="9825027" y="1490648"/>
              <a:chExt cx="2666629" cy="381081"/>
            </a:xfrm>
          </p:grpSpPr>
          <p:cxnSp>
            <p:nvCxnSpPr>
              <p:cNvPr id="295" name="Connettore diritto 294">
                <a:extLst>
                  <a:ext uri="{FF2B5EF4-FFF2-40B4-BE49-F238E27FC236}">
                    <a16:creationId xmlns:a16="http://schemas.microsoft.com/office/drawing/2014/main" id="{FF135E37-845A-41A9-A047-4AC6B3A01959}"/>
                  </a:ext>
                </a:extLst>
              </p:cNvPr>
              <p:cNvCxnSpPr/>
              <p:nvPr/>
            </p:nvCxnSpPr>
            <p:spPr>
              <a:xfrm>
                <a:off x="10241568" y="1490648"/>
                <a:ext cx="18346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14B3866D-7805-4609-936C-DD39A6D755B6}"/>
                  </a:ext>
                </a:extLst>
              </p:cNvPr>
              <p:cNvCxnSpPr/>
              <p:nvPr/>
            </p:nvCxnSpPr>
            <p:spPr>
              <a:xfrm>
                <a:off x="10057486" y="1643048"/>
                <a:ext cx="220441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8E27722A-2065-4B81-A24F-C234EBFF6111}"/>
                  </a:ext>
                </a:extLst>
              </p:cNvPr>
              <p:cNvCxnSpPr/>
              <p:nvPr/>
            </p:nvCxnSpPr>
            <p:spPr>
              <a:xfrm>
                <a:off x="9909117" y="1795448"/>
                <a:ext cx="250307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Connettore diritto 297">
                <a:extLst>
                  <a:ext uri="{FF2B5EF4-FFF2-40B4-BE49-F238E27FC236}">
                    <a16:creationId xmlns:a16="http://schemas.microsoft.com/office/drawing/2014/main" id="{1ED7963C-1CE2-4D9C-9AC6-9233E7A19FC7}"/>
                  </a:ext>
                </a:extLst>
              </p:cNvPr>
              <p:cNvCxnSpPr/>
              <p:nvPr/>
            </p:nvCxnSpPr>
            <p:spPr>
              <a:xfrm>
                <a:off x="10151409" y="1566929"/>
                <a:ext cx="201241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Connettore diritto 298">
                <a:extLst>
                  <a:ext uri="{FF2B5EF4-FFF2-40B4-BE49-F238E27FC236}">
                    <a16:creationId xmlns:a16="http://schemas.microsoft.com/office/drawing/2014/main" id="{C1B6EBE2-86C2-4C73-95EB-D875E58B34B6}"/>
                  </a:ext>
                </a:extLst>
              </p:cNvPr>
              <p:cNvCxnSpPr/>
              <p:nvPr/>
            </p:nvCxnSpPr>
            <p:spPr>
              <a:xfrm>
                <a:off x="9974828" y="1719329"/>
                <a:ext cx="23679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Connettore diritto 299">
                <a:extLst>
                  <a:ext uri="{FF2B5EF4-FFF2-40B4-BE49-F238E27FC236}">
                    <a16:creationId xmlns:a16="http://schemas.microsoft.com/office/drawing/2014/main" id="{EFF7D525-4DCA-4EE8-8F70-EA92AA4A83F1}"/>
                  </a:ext>
                </a:extLst>
              </p:cNvPr>
              <p:cNvCxnSpPr/>
              <p:nvPr/>
            </p:nvCxnSpPr>
            <p:spPr>
              <a:xfrm>
                <a:off x="9825027" y="1871729"/>
                <a:ext cx="266662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7" name="Gruppo 306">
            <a:extLst>
              <a:ext uri="{FF2B5EF4-FFF2-40B4-BE49-F238E27FC236}">
                <a16:creationId xmlns:a16="http://schemas.microsoft.com/office/drawing/2014/main" id="{D48806AB-D5BB-4BB1-B135-6A527E25B48B}"/>
              </a:ext>
            </a:extLst>
          </p:cNvPr>
          <p:cNvGrpSpPr/>
          <p:nvPr/>
        </p:nvGrpSpPr>
        <p:grpSpPr>
          <a:xfrm rot="10800000">
            <a:off x="4648713" y="656771"/>
            <a:ext cx="1260000" cy="685953"/>
            <a:chOff x="2088650" y="1993965"/>
            <a:chExt cx="1181514" cy="685953"/>
          </a:xfrm>
        </p:grpSpPr>
        <p:grpSp>
          <p:nvGrpSpPr>
            <p:cNvPr id="308" name="Gruppo 307">
              <a:extLst>
                <a:ext uri="{FF2B5EF4-FFF2-40B4-BE49-F238E27FC236}">
                  <a16:creationId xmlns:a16="http://schemas.microsoft.com/office/drawing/2014/main" id="{876FC548-5FDB-4D79-AADC-D826268BC36E}"/>
                </a:ext>
              </a:extLst>
            </p:cNvPr>
            <p:cNvGrpSpPr/>
            <p:nvPr/>
          </p:nvGrpSpPr>
          <p:grpSpPr>
            <a:xfrm>
              <a:off x="2297511" y="1993965"/>
              <a:ext cx="759545" cy="304800"/>
              <a:chOff x="11826345" y="1566929"/>
              <a:chExt cx="996299" cy="304800"/>
            </a:xfrm>
          </p:grpSpPr>
          <p:cxnSp>
            <p:nvCxnSpPr>
              <p:cNvPr id="316" name="Connettore diritto 315">
                <a:extLst>
                  <a:ext uri="{FF2B5EF4-FFF2-40B4-BE49-F238E27FC236}">
                    <a16:creationId xmlns:a16="http://schemas.microsoft.com/office/drawing/2014/main" id="{55F45440-860E-44C1-A56F-994D6B1B316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038293" y="1643048"/>
                <a:ext cx="5756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Connettore diritto 316">
                <a:extLst>
                  <a:ext uri="{FF2B5EF4-FFF2-40B4-BE49-F238E27FC236}">
                    <a16:creationId xmlns:a16="http://schemas.microsoft.com/office/drawing/2014/main" id="{2A6CD584-F407-4F3A-90FC-AB5ADCEEB28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889105" y="1795448"/>
                <a:ext cx="86788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529E6F67-295D-4819-BBCB-8256B8618A7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137749" y="1566929"/>
                <a:ext cx="38080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Connettore diritto 318">
                <a:extLst>
                  <a:ext uri="{FF2B5EF4-FFF2-40B4-BE49-F238E27FC236}">
                    <a16:creationId xmlns:a16="http://schemas.microsoft.com/office/drawing/2014/main" id="{CCA0784B-B5BE-4569-9D2C-AED4BD45C71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957286" y="1719329"/>
                <a:ext cx="73504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Connettore diritto 319">
                <a:extLst>
                  <a:ext uri="{FF2B5EF4-FFF2-40B4-BE49-F238E27FC236}">
                    <a16:creationId xmlns:a16="http://schemas.microsoft.com/office/drawing/2014/main" id="{3E7D53F0-2522-4275-ACD9-55E800DB14D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826345" y="1871729"/>
                <a:ext cx="99629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uppo 308">
              <a:extLst>
                <a:ext uri="{FF2B5EF4-FFF2-40B4-BE49-F238E27FC236}">
                  <a16:creationId xmlns:a16="http://schemas.microsoft.com/office/drawing/2014/main" id="{92A7ABA4-4EB0-4553-8AA8-A9B77D61A803}"/>
                </a:ext>
              </a:extLst>
            </p:cNvPr>
            <p:cNvGrpSpPr/>
            <p:nvPr/>
          </p:nvGrpSpPr>
          <p:grpSpPr>
            <a:xfrm>
              <a:off x="2088650" y="2375118"/>
              <a:ext cx="1181514" cy="304800"/>
              <a:chOff x="11045474" y="1490648"/>
              <a:chExt cx="1549783" cy="304800"/>
            </a:xfrm>
          </p:grpSpPr>
          <p:cxnSp>
            <p:nvCxnSpPr>
              <p:cNvPr id="310" name="Connettore diritto 309">
                <a:extLst>
                  <a:ext uri="{FF2B5EF4-FFF2-40B4-BE49-F238E27FC236}">
                    <a16:creationId xmlns:a16="http://schemas.microsoft.com/office/drawing/2014/main" id="{4289F7BA-3346-40F4-9FA1-F0A8F9BE9A3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265179" y="1490648"/>
                <a:ext cx="110698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Connettore diritto 310">
                <a:extLst>
                  <a:ext uri="{FF2B5EF4-FFF2-40B4-BE49-F238E27FC236}">
                    <a16:creationId xmlns:a16="http://schemas.microsoft.com/office/drawing/2014/main" id="{E9282926-FAA2-4054-96C2-4DFF1A9CDA4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160953" y="1643048"/>
                <a:ext cx="132838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639939C2-880C-4FD3-AE66-1D3C095261E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45474" y="1795448"/>
                <a:ext cx="15497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5B139804-C7EC-495C-BD1D-D7FD2B72C8F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207624" y="1566929"/>
                <a:ext cx="121325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Connettore diritto 313">
                <a:extLst>
                  <a:ext uri="{FF2B5EF4-FFF2-40B4-BE49-F238E27FC236}">
                    <a16:creationId xmlns:a16="http://schemas.microsoft.com/office/drawing/2014/main" id="{CB247058-06CB-4486-BB54-67FFE68883A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95709" y="1719329"/>
                <a:ext cx="14479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1" name="CasellaDiTesto 320">
            <a:extLst>
              <a:ext uri="{FF2B5EF4-FFF2-40B4-BE49-F238E27FC236}">
                <a16:creationId xmlns:a16="http://schemas.microsoft.com/office/drawing/2014/main" id="{FA6C5124-0556-41EE-A255-C0A0A21FF476}"/>
              </a:ext>
            </a:extLst>
          </p:cNvPr>
          <p:cNvSpPr txBox="1"/>
          <p:nvPr/>
        </p:nvSpPr>
        <p:spPr>
          <a:xfrm>
            <a:off x="5845056" y="537070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(Z’’)</a:t>
            </a:r>
          </a:p>
        </p:txBody>
      </p:sp>
      <p:sp>
        <p:nvSpPr>
          <p:cNvPr id="322" name="Rettangolo 321">
            <a:extLst>
              <a:ext uri="{FF2B5EF4-FFF2-40B4-BE49-F238E27FC236}">
                <a16:creationId xmlns:a16="http://schemas.microsoft.com/office/drawing/2014/main" id="{B9A6CE23-396D-43C7-A1FA-C19CC83E2308}"/>
              </a:ext>
            </a:extLst>
          </p:cNvPr>
          <p:cNvSpPr/>
          <p:nvPr/>
        </p:nvSpPr>
        <p:spPr>
          <a:xfrm>
            <a:off x="4296640" y="552473"/>
            <a:ext cx="5116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(W’’)</a:t>
            </a:r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615A1EB1-E2A9-4AD4-92F5-AA8D058CC1A5}"/>
              </a:ext>
            </a:extLst>
          </p:cNvPr>
          <p:cNvSpPr txBox="1"/>
          <p:nvPr/>
        </p:nvSpPr>
        <p:spPr>
          <a:xfrm>
            <a:off x="5718638" y="4513303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(X’’)</a:t>
            </a:r>
          </a:p>
        </p:txBody>
      </p:sp>
      <p:sp>
        <p:nvSpPr>
          <p:cNvPr id="324" name="Rettangolo 323">
            <a:extLst>
              <a:ext uri="{FF2B5EF4-FFF2-40B4-BE49-F238E27FC236}">
                <a16:creationId xmlns:a16="http://schemas.microsoft.com/office/drawing/2014/main" id="{49F183A0-8E57-4BFF-93BC-078A5E4110A2}"/>
              </a:ext>
            </a:extLst>
          </p:cNvPr>
          <p:cNvSpPr/>
          <p:nvPr/>
        </p:nvSpPr>
        <p:spPr>
          <a:xfrm>
            <a:off x="4362466" y="4513121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(Y’’)</a:t>
            </a:r>
          </a:p>
        </p:txBody>
      </p:sp>
      <p:sp>
        <p:nvSpPr>
          <p:cNvPr id="327" name="Rettangolo 326">
            <a:extLst>
              <a:ext uri="{FF2B5EF4-FFF2-40B4-BE49-F238E27FC236}">
                <a16:creationId xmlns:a16="http://schemas.microsoft.com/office/drawing/2014/main" id="{16286B63-292F-4094-B9D0-5B31CB311EF3}"/>
              </a:ext>
            </a:extLst>
          </p:cNvPr>
          <p:cNvSpPr/>
          <p:nvPr/>
        </p:nvSpPr>
        <p:spPr>
          <a:xfrm>
            <a:off x="7252855" y="6366188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328" name="Rettangolo 327">
            <a:extLst>
              <a:ext uri="{FF2B5EF4-FFF2-40B4-BE49-F238E27FC236}">
                <a16:creationId xmlns:a16="http://schemas.microsoft.com/office/drawing/2014/main" id="{9AF8A673-5ACB-4D27-B5B9-298D42552B71}"/>
              </a:ext>
            </a:extLst>
          </p:cNvPr>
          <p:cNvSpPr/>
          <p:nvPr/>
        </p:nvSpPr>
        <p:spPr>
          <a:xfrm>
            <a:off x="7452014" y="637311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329" name="Rettangolo 328">
            <a:extLst>
              <a:ext uri="{FF2B5EF4-FFF2-40B4-BE49-F238E27FC236}">
                <a16:creationId xmlns:a16="http://schemas.microsoft.com/office/drawing/2014/main" id="{4105DF71-9C52-43A8-AD87-925247FBE856}"/>
              </a:ext>
            </a:extLst>
          </p:cNvPr>
          <p:cNvSpPr/>
          <p:nvPr/>
        </p:nvSpPr>
        <p:spPr>
          <a:xfrm>
            <a:off x="7366088" y="636772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330" name="CasellaDiTesto 329">
            <a:extLst>
              <a:ext uri="{FF2B5EF4-FFF2-40B4-BE49-F238E27FC236}">
                <a16:creationId xmlns:a16="http://schemas.microsoft.com/office/drawing/2014/main" id="{13096469-E26A-4362-B957-4E867048184E}"/>
              </a:ext>
            </a:extLst>
          </p:cNvPr>
          <p:cNvSpPr txBox="1"/>
          <p:nvPr/>
        </p:nvSpPr>
        <p:spPr>
          <a:xfrm>
            <a:off x="8449733" y="2421228"/>
            <a:ext cx="648000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no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Falde</a:t>
            </a:r>
          </a:p>
        </p:txBody>
      </p:sp>
      <p:cxnSp>
        <p:nvCxnSpPr>
          <p:cNvPr id="331" name="Connettore 2 330">
            <a:extLst>
              <a:ext uri="{FF2B5EF4-FFF2-40B4-BE49-F238E27FC236}">
                <a16:creationId xmlns:a16="http://schemas.microsoft.com/office/drawing/2014/main" id="{F05358E3-BC26-4835-A2B7-ECA241EC49C0}"/>
              </a:ext>
            </a:extLst>
          </p:cNvPr>
          <p:cNvCxnSpPr>
            <a:cxnSpLocks/>
            <a:stCxn id="330" idx="0"/>
          </p:cNvCxnSpPr>
          <p:nvPr/>
        </p:nvCxnSpPr>
        <p:spPr>
          <a:xfrm flipH="1" flipV="1">
            <a:off x="8268239" y="1493950"/>
            <a:ext cx="505494" cy="927278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2 331">
            <a:extLst>
              <a:ext uri="{FF2B5EF4-FFF2-40B4-BE49-F238E27FC236}">
                <a16:creationId xmlns:a16="http://schemas.microsoft.com/office/drawing/2014/main" id="{C396E8B9-E102-4AA6-905E-726036BCEAA8}"/>
              </a:ext>
            </a:extLst>
          </p:cNvPr>
          <p:cNvCxnSpPr>
            <a:cxnSpLocks/>
            <a:stCxn id="330" idx="2"/>
          </p:cNvCxnSpPr>
          <p:nvPr/>
        </p:nvCxnSpPr>
        <p:spPr>
          <a:xfrm flipH="1">
            <a:off x="8165209" y="2759782"/>
            <a:ext cx="608524" cy="614483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CasellaDiTesto 332">
            <a:extLst>
              <a:ext uri="{FF2B5EF4-FFF2-40B4-BE49-F238E27FC236}">
                <a16:creationId xmlns:a16="http://schemas.microsoft.com/office/drawing/2014/main" id="{2383DDA9-98A4-42EF-84A4-77224FB10E22}"/>
              </a:ext>
            </a:extLst>
          </p:cNvPr>
          <p:cNvSpPr txBox="1"/>
          <p:nvPr/>
        </p:nvSpPr>
        <p:spPr>
          <a:xfrm>
            <a:off x="5486399" y="2537139"/>
            <a:ext cx="1656000" cy="33855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Rami dell’iperbole</a:t>
            </a:r>
          </a:p>
        </p:txBody>
      </p:sp>
      <p:cxnSp>
        <p:nvCxnSpPr>
          <p:cNvPr id="334" name="Connettore 2 333">
            <a:extLst>
              <a:ext uri="{FF2B5EF4-FFF2-40B4-BE49-F238E27FC236}">
                <a16:creationId xmlns:a16="http://schemas.microsoft.com/office/drawing/2014/main" id="{23759E19-532A-4B91-B140-935AEABD6C21}"/>
              </a:ext>
            </a:extLst>
          </p:cNvPr>
          <p:cNvCxnSpPr>
            <a:cxnSpLocks/>
            <a:stCxn id="333" idx="0"/>
            <a:endCxn id="129" idx="5"/>
          </p:cNvCxnSpPr>
          <p:nvPr/>
        </p:nvCxnSpPr>
        <p:spPr>
          <a:xfrm flipH="1" flipV="1">
            <a:off x="5405193" y="1362930"/>
            <a:ext cx="909206" cy="117420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ttore 2 334">
            <a:extLst>
              <a:ext uri="{FF2B5EF4-FFF2-40B4-BE49-F238E27FC236}">
                <a16:creationId xmlns:a16="http://schemas.microsoft.com/office/drawing/2014/main" id="{7AB85DA9-25E1-483A-8D17-7AC55380C995}"/>
              </a:ext>
            </a:extLst>
          </p:cNvPr>
          <p:cNvCxnSpPr>
            <a:cxnSpLocks/>
            <a:stCxn id="333" idx="2"/>
            <a:endCxn id="279" idx="3"/>
          </p:cNvCxnSpPr>
          <p:nvPr/>
        </p:nvCxnSpPr>
        <p:spPr>
          <a:xfrm flipH="1">
            <a:off x="5396643" y="2875693"/>
            <a:ext cx="917756" cy="87107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2 335">
            <a:extLst>
              <a:ext uri="{FF2B5EF4-FFF2-40B4-BE49-F238E27FC236}">
                <a16:creationId xmlns:a16="http://schemas.microsoft.com/office/drawing/2014/main" id="{88005BEE-912F-4EFE-BFFA-AEB7F681018D}"/>
              </a:ext>
            </a:extLst>
          </p:cNvPr>
          <p:cNvCxnSpPr>
            <a:cxnSpLocks/>
            <a:stCxn id="333" idx="0"/>
          </p:cNvCxnSpPr>
          <p:nvPr/>
        </p:nvCxnSpPr>
        <p:spPr>
          <a:xfrm flipV="1">
            <a:off x="6314399" y="1056068"/>
            <a:ext cx="987922" cy="148107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2 336">
            <a:extLst>
              <a:ext uri="{FF2B5EF4-FFF2-40B4-BE49-F238E27FC236}">
                <a16:creationId xmlns:a16="http://schemas.microsoft.com/office/drawing/2014/main" id="{B693407E-2AA3-4534-8301-9862C3F2078C}"/>
              </a:ext>
            </a:extLst>
          </p:cNvPr>
          <p:cNvCxnSpPr>
            <a:cxnSpLocks/>
            <a:stCxn id="333" idx="2"/>
          </p:cNvCxnSpPr>
          <p:nvPr/>
        </p:nvCxnSpPr>
        <p:spPr>
          <a:xfrm>
            <a:off x="6314399" y="2875693"/>
            <a:ext cx="1023661" cy="129931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D9ED1DC-39C1-4EA7-ADBE-4C343EBABD40}"/>
              </a:ext>
            </a:extLst>
          </p:cNvPr>
          <p:cNvCxnSpPr>
            <a:cxnSpLocks/>
          </p:cNvCxnSpPr>
          <p:nvPr/>
        </p:nvCxnSpPr>
        <p:spPr>
          <a:xfrm>
            <a:off x="7340954" y="578498"/>
            <a:ext cx="0" cy="832291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D378AC7E-0593-4C5E-A78C-24ECBD80BE32}"/>
              </a:ext>
            </a:extLst>
          </p:cNvPr>
          <p:cNvCxnSpPr>
            <a:cxnSpLocks/>
          </p:cNvCxnSpPr>
          <p:nvPr/>
        </p:nvCxnSpPr>
        <p:spPr>
          <a:xfrm>
            <a:off x="7338289" y="3701764"/>
            <a:ext cx="0" cy="864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C5F7658-FEA5-4BC9-8623-22AE8B8A8A02}"/>
              </a:ext>
            </a:extLst>
          </p:cNvPr>
          <p:cNvSpPr txBox="1"/>
          <p:nvPr/>
        </p:nvSpPr>
        <p:spPr>
          <a:xfrm>
            <a:off x="0" y="4314421"/>
            <a:ext cx="4140000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Collegando i punti trovati si ottengono le due curve dell’iperbole che si presentano, sul cono, in scorcio totale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2ED5F20-5903-442E-B901-BBF905B1DDEC}"/>
              </a:ext>
            </a:extLst>
          </p:cNvPr>
          <p:cNvCxnSpPr/>
          <p:nvPr/>
        </p:nvCxnSpPr>
        <p:spPr>
          <a:xfrm>
            <a:off x="7342361" y="5184617"/>
            <a:ext cx="0" cy="1350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9ED0FCF5-2B7B-47E7-89E1-981591E0B628}"/>
              </a:ext>
            </a:extLst>
          </p:cNvPr>
          <p:cNvCxnSpPr>
            <a:cxnSpLocks/>
          </p:cNvCxnSpPr>
          <p:nvPr/>
        </p:nvCxnSpPr>
        <p:spPr>
          <a:xfrm>
            <a:off x="7808168" y="566670"/>
            <a:ext cx="0" cy="399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7C1A5861-B600-484E-8E3B-5C81F5978EB2}"/>
              </a:ext>
            </a:extLst>
          </p:cNvPr>
          <p:cNvSpPr txBox="1"/>
          <p:nvPr/>
        </p:nvSpPr>
        <p:spPr>
          <a:xfrm>
            <a:off x="0" y="6426558"/>
            <a:ext cx="5580000" cy="36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Queste sono le superfici appartenenti al piano di sezione</a:t>
            </a:r>
          </a:p>
        </p:txBody>
      </p:sp>
    </p:spTree>
    <p:extLst>
      <p:ext uri="{BB962C8B-B14F-4D97-AF65-F5344CB8AC3E}">
        <p14:creationId xmlns:p14="http://schemas.microsoft.com/office/powerpoint/2010/main" val="536548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2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5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3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2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5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3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6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4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7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8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2" grpId="1"/>
      <p:bldP spid="123" grpId="0"/>
      <p:bldP spid="123" grpId="1"/>
      <p:bldP spid="28" grpId="0" animBg="1"/>
      <p:bldP spid="3144" grpId="0" animBg="1"/>
      <p:bldP spid="249" grpId="0" animBg="1"/>
      <p:bldP spid="250" grpId="0"/>
      <p:bldP spid="130" grpId="0"/>
      <p:bldP spid="159" grpId="0"/>
      <p:bldP spid="160" grpId="0"/>
      <p:bldP spid="161" grpId="0"/>
      <p:bldP spid="259" grpId="0"/>
      <p:bldP spid="260" grpId="0"/>
      <p:bldP spid="261" grpId="0"/>
      <p:bldP spid="263" grpId="0"/>
      <p:bldP spid="265" grpId="0"/>
      <p:bldP spid="266" grpId="0"/>
      <p:bldP spid="267" grpId="0"/>
      <p:bldP spid="268" grpId="0"/>
      <p:bldP spid="270" grpId="0"/>
      <p:bldP spid="271" grpId="0"/>
      <p:bldP spid="272" grpId="0"/>
      <p:bldP spid="273" grpId="0"/>
      <p:bldP spid="196" grpId="0" animBg="1"/>
      <p:bldP spid="207" grpId="0" animBg="1"/>
      <p:bldP spid="214" grpId="0" animBg="1"/>
      <p:bldP spid="237" grpId="0" animBg="1"/>
      <p:bldP spid="242" grpId="0" animBg="1"/>
      <p:bldP spid="245" grpId="0" animBg="1"/>
      <p:bldP spid="252" grpId="0" animBg="1"/>
      <p:bldP spid="283" grpId="0" animBg="1"/>
      <p:bldP spid="286" grpId="0" animBg="1"/>
      <p:bldP spid="290" grpId="0" animBg="1"/>
      <p:bldP spid="321" grpId="0"/>
      <p:bldP spid="322" grpId="0"/>
      <p:bldP spid="323" grpId="0"/>
      <p:bldP spid="324" grpId="0"/>
      <p:bldP spid="327" grpId="0"/>
      <p:bldP spid="328" grpId="0"/>
      <p:bldP spid="329" grpId="0"/>
      <p:bldP spid="333" grpId="0" animBg="1"/>
      <p:bldP spid="12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 - (7)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146997" y="4914313"/>
            <a:ext cx="48314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199400" y="6516260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14178" y="3382113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082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C37B04E-9F7B-4A8E-ABD6-01DCFEEC8926}"/>
              </a:ext>
            </a:extLst>
          </p:cNvPr>
          <p:cNvCxnSpPr/>
          <p:nvPr/>
        </p:nvCxnSpPr>
        <p:spPr>
          <a:xfrm>
            <a:off x="7340957" y="437879"/>
            <a:ext cx="0" cy="633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558" y="2171203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9320" y="6488668"/>
            <a:ext cx="5260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EB69213-5A44-46C3-9EC5-A6D9E0BFEAB9}"/>
              </a:ext>
            </a:extLst>
          </p:cNvPr>
          <p:cNvCxnSpPr>
            <a:cxnSpLocks/>
          </p:cNvCxnSpPr>
          <p:nvPr/>
        </p:nvCxnSpPr>
        <p:spPr>
          <a:xfrm>
            <a:off x="6220496" y="425003"/>
            <a:ext cx="0" cy="6297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6DA6656B-51CE-447C-983E-865DA10770A3}"/>
              </a:ext>
            </a:extLst>
          </p:cNvPr>
          <p:cNvCxnSpPr/>
          <p:nvPr/>
        </p:nvCxnSpPr>
        <p:spPr>
          <a:xfrm flipH="1">
            <a:off x="6216534" y="5188680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9DFEA8AC-8718-4F9B-BA88-015D0D8E01A8}"/>
              </a:ext>
            </a:extLst>
          </p:cNvPr>
          <p:cNvCxnSpPr>
            <a:cxnSpLocks/>
            <a:stCxn id="237" idx="2"/>
          </p:cNvCxnSpPr>
          <p:nvPr/>
        </p:nvCxnSpPr>
        <p:spPr>
          <a:xfrm flipH="1">
            <a:off x="6221192" y="5859552"/>
            <a:ext cx="1122468" cy="2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AB83A40C-3D70-469B-879B-387EA01D3E21}"/>
              </a:ext>
            </a:extLst>
          </p:cNvPr>
          <p:cNvCxnSpPr/>
          <p:nvPr/>
        </p:nvCxnSpPr>
        <p:spPr>
          <a:xfrm flipH="1">
            <a:off x="6221175" y="6530602"/>
            <a:ext cx="1123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DE3CACAA-686E-46C0-BA3E-B1BC9449D192}"/>
              </a:ext>
            </a:extLst>
          </p:cNvPr>
          <p:cNvSpPr/>
          <p:nvPr/>
        </p:nvSpPr>
        <p:spPr>
          <a:xfrm>
            <a:off x="5276572" y="3970103"/>
            <a:ext cx="1890000" cy="1890000"/>
          </a:xfrm>
          <a:prstGeom prst="arc">
            <a:avLst>
              <a:gd name="adj1" fmla="val 5396892"/>
              <a:gd name="adj2" fmla="val 108021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137" name="Connettore diritto 3136">
            <a:extLst>
              <a:ext uri="{FF2B5EF4-FFF2-40B4-BE49-F238E27FC236}">
                <a16:creationId xmlns:a16="http://schemas.microsoft.com/office/drawing/2014/main" id="{6CAC255D-6407-4862-9190-ADE8A362B682}"/>
              </a:ext>
            </a:extLst>
          </p:cNvPr>
          <p:cNvCxnSpPr>
            <a:cxnSpLocks/>
          </p:cNvCxnSpPr>
          <p:nvPr/>
        </p:nvCxnSpPr>
        <p:spPr>
          <a:xfrm flipV="1">
            <a:off x="5276583" y="583372"/>
            <a:ext cx="0" cy="43351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id="{BFD60F7D-2717-486F-AD77-58C47BF5F7D2}"/>
              </a:ext>
            </a:extLst>
          </p:cNvPr>
          <p:cNvCxnSpPr>
            <a:cxnSpLocks/>
          </p:cNvCxnSpPr>
          <p:nvPr/>
        </p:nvCxnSpPr>
        <p:spPr>
          <a:xfrm>
            <a:off x="4607169" y="4563029"/>
            <a:ext cx="1342825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4" name="Arco 3143">
            <a:extLst>
              <a:ext uri="{FF2B5EF4-FFF2-40B4-BE49-F238E27FC236}">
                <a16:creationId xmlns:a16="http://schemas.microsoft.com/office/drawing/2014/main" id="{37F08C0D-735C-4B0E-A030-CBF00BC804E6}"/>
              </a:ext>
            </a:extLst>
          </p:cNvPr>
          <p:cNvSpPr/>
          <p:nvPr/>
        </p:nvSpPr>
        <p:spPr>
          <a:xfrm>
            <a:off x="5949388" y="4644572"/>
            <a:ext cx="543600" cy="543600"/>
          </a:xfrm>
          <a:prstGeom prst="arc">
            <a:avLst>
              <a:gd name="adj1" fmla="val 5456949"/>
              <a:gd name="adj2" fmla="val 1083305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FB3AF67-BF77-4A95-8566-411D64A686B8}"/>
              </a:ext>
            </a:extLst>
          </p:cNvPr>
          <p:cNvCxnSpPr>
            <a:cxnSpLocks/>
          </p:cNvCxnSpPr>
          <p:nvPr/>
        </p:nvCxnSpPr>
        <p:spPr>
          <a:xfrm>
            <a:off x="4465516" y="580835"/>
            <a:ext cx="254178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F7D15020-1D4A-4AD5-A45F-461A70DAE39A}"/>
              </a:ext>
            </a:extLst>
          </p:cNvPr>
          <p:cNvCxnSpPr>
            <a:cxnSpLocks/>
          </p:cNvCxnSpPr>
          <p:nvPr/>
        </p:nvCxnSpPr>
        <p:spPr>
          <a:xfrm>
            <a:off x="5947602" y="577811"/>
            <a:ext cx="0" cy="43436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Arco 248">
            <a:extLst>
              <a:ext uri="{FF2B5EF4-FFF2-40B4-BE49-F238E27FC236}">
                <a16:creationId xmlns:a16="http://schemas.microsoft.com/office/drawing/2014/main" id="{FB3E6605-1EBE-407F-AC29-DBC4518E995D}"/>
              </a:ext>
            </a:extLst>
          </p:cNvPr>
          <p:cNvSpPr/>
          <p:nvPr/>
        </p:nvSpPr>
        <p:spPr>
          <a:xfrm>
            <a:off x="4605002" y="3299241"/>
            <a:ext cx="3232800" cy="3232800"/>
          </a:xfrm>
          <a:prstGeom prst="arc">
            <a:avLst>
              <a:gd name="adj1" fmla="val 5390577"/>
              <a:gd name="adj2" fmla="val 108055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197" name="Connettore diritto 3196">
            <a:extLst>
              <a:ext uri="{FF2B5EF4-FFF2-40B4-BE49-F238E27FC236}">
                <a16:creationId xmlns:a16="http://schemas.microsoft.com/office/drawing/2014/main" id="{FD9D1E13-4876-44AB-84F5-CFF6FF086F73}"/>
              </a:ext>
            </a:extLst>
          </p:cNvPr>
          <p:cNvCxnSpPr>
            <a:cxnSpLocks/>
          </p:cNvCxnSpPr>
          <p:nvPr/>
        </p:nvCxnSpPr>
        <p:spPr>
          <a:xfrm>
            <a:off x="4604415" y="580616"/>
            <a:ext cx="0" cy="4332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e 58">
            <a:extLst>
              <a:ext uri="{FF2B5EF4-FFF2-40B4-BE49-F238E27FC236}">
                <a16:creationId xmlns:a16="http://schemas.microsoft.com/office/drawing/2014/main" id="{806E6E27-63F4-46D7-B5E6-1C0102591974}"/>
              </a:ext>
            </a:extLst>
          </p:cNvPr>
          <p:cNvSpPr/>
          <p:nvPr/>
        </p:nvSpPr>
        <p:spPr>
          <a:xfrm>
            <a:off x="6362700" y="3655219"/>
            <a:ext cx="36000" cy="36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Figura a mano libera: forma 128">
            <a:extLst>
              <a:ext uri="{FF2B5EF4-FFF2-40B4-BE49-F238E27FC236}">
                <a16:creationId xmlns:a16="http://schemas.microsoft.com/office/drawing/2014/main" id="{0960AA0C-B522-49D6-BA90-2B93F3E3F668}"/>
              </a:ext>
            </a:extLst>
          </p:cNvPr>
          <p:cNvSpPr/>
          <p:nvPr/>
        </p:nvSpPr>
        <p:spPr>
          <a:xfrm>
            <a:off x="4607316" y="574418"/>
            <a:ext cx="1340643" cy="826294"/>
          </a:xfrm>
          <a:custGeom>
            <a:avLst/>
            <a:gdLst>
              <a:gd name="connsiteX0" fmla="*/ 0 w 1340643"/>
              <a:gd name="connsiteY0" fmla="*/ 0 h 826294"/>
              <a:gd name="connsiteX1" fmla="*/ 209550 w 1340643"/>
              <a:gd name="connsiteY1" fmla="*/ 359569 h 826294"/>
              <a:gd name="connsiteX2" fmla="*/ 407193 w 1340643"/>
              <a:gd name="connsiteY2" fmla="*/ 647700 h 826294"/>
              <a:gd name="connsiteX3" fmla="*/ 552450 w 1340643"/>
              <a:gd name="connsiteY3" fmla="*/ 783432 h 826294"/>
              <a:gd name="connsiteX4" fmla="*/ 671512 w 1340643"/>
              <a:gd name="connsiteY4" fmla="*/ 826294 h 826294"/>
              <a:gd name="connsiteX5" fmla="*/ 795337 w 1340643"/>
              <a:gd name="connsiteY5" fmla="*/ 783432 h 826294"/>
              <a:gd name="connsiteX6" fmla="*/ 940593 w 1340643"/>
              <a:gd name="connsiteY6" fmla="*/ 645319 h 826294"/>
              <a:gd name="connsiteX7" fmla="*/ 1135856 w 1340643"/>
              <a:gd name="connsiteY7" fmla="*/ 357188 h 826294"/>
              <a:gd name="connsiteX8" fmla="*/ 1340643 w 1340643"/>
              <a:gd name="connsiteY8" fmla="*/ 0 h 826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643" h="826294">
                <a:moveTo>
                  <a:pt x="0" y="0"/>
                </a:moveTo>
                <a:cubicBezTo>
                  <a:pt x="70842" y="125809"/>
                  <a:pt x="141685" y="251619"/>
                  <a:pt x="209550" y="359569"/>
                </a:cubicBezTo>
                <a:cubicBezTo>
                  <a:pt x="277415" y="467519"/>
                  <a:pt x="350043" y="577056"/>
                  <a:pt x="407193" y="647700"/>
                </a:cubicBezTo>
                <a:cubicBezTo>
                  <a:pt x="464343" y="718344"/>
                  <a:pt x="508397" y="753666"/>
                  <a:pt x="552450" y="783432"/>
                </a:cubicBezTo>
                <a:cubicBezTo>
                  <a:pt x="596503" y="813198"/>
                  <a:pt x="631031" y="826294"/>
                  <a:pt x="671512" y="826294"/>
                </a:cubicBezTo>
                <a:cubicBezTo>
                  <a:pt x="711993" y="826294"/>
                  <a:pt x="750490" y="813594"/>
                  <a:pt x="795337" y="783432"/>
                </a:cubicBezTo>
                <a:cubicBezTo>
                  <a:pt x="840184" y="753270"/>
                  <a:pt x="883840" y="716360"/>
                  <a:pt x="940593" y="645319"/>
                </a:cubicBezTo>
                <a:cubicBezTo>
                  <a:pt x="997346" y="574278"/>
                  <a:pt x="1069181" y="464741"/>
                  <a:pt x="1135856" y="357188"/>
                </a:cubicBezTo>
                <a:cubicBezTo>
                  <a:pt x="1202531" y="249635"/>
                  <a:pt x="1271587" y="124817"/>
                  <a:pt x="1340643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9" name="CasellaDiTesto 19">
            <a:extLst>
              <a:ext uri="{FF2B5EF4-FFF2-40B4-BE49-F238E27FC236}">
                <a16:creationId xmlns:a16="http://schemas.microsoft.com/office/drawing/2014/main" id="{1B3C3FDC-752B-43A5-B365-8FC0D3C5F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394" y="299014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</a:p>
        </p:txBody>
      </p:sp>
      <p:sp>
        <p:nvSpPr>
          <p:cNvPr id="260" name="CasellaDiTesto 19">
            <a:extLst>
              <a:ext uri="{FF2B5EF4-FFF2-40B4-BE49-F238E27FC236}">
                <a16:creationId xmlns:a16="http://schemas.microsoft.com/office/drawing/2014/main" id="{653CCB10-2995-4A5F-BEDE-AA0598D5D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250" y="6488668"/>
            <a:ext cx="526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</a:p>
        </p:txBody>
      </p:sp>
      <p:sp>
        <p:nvSpPr>
          <p:cNvPr id="261" name="CasellaDiTesto 19">
            <a:extLst>
              <a:ext uri="{FF2B5EF4-FFF2-40B4-BE49-F238E27FC236}">
                <a16:creationId xmlns:a16="http://schemas.microsoft.com/office/drawing/2014/main" id="{7CDF6066-5766-4F66-811C-6B121793C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209" y="4876662"/>
            <a:ext cx="64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697A5F0D-8B64-418D-8E13-B8254D934BB9}"/>
              </a:ext>
            </a:extLst>
          </p:cNvPr>
          <p:cNvSpPr txBox="1"/>
          <p:nvPr/>
        </p:nvSpPr>
        <p:spPr>
          <a:xfrm>
            <a:off x="7242634" y="502075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0B6B4898-C967-4724-9B5A-62A8313FDBD3}"/>
              </a:ext>
            </a:extLst>
          </p:cNvPr>
          <p:cNvSpPr txBox="1"/>
          <p:nvPr/>
        </p:nvSpPr>
        <p:spPr>
          <a:xfrm>
            <a:off x="7031359" y="450637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266" name="Rettangolo 265">
            <a:extLst>
              <a:ext uri="{FF2B5EF4-FFF2-40B4-BE49-F238E27FC236}">
                <a16:creationId xmlns:a16="http://schemas.microsoft.com/office/drawing/2014/main" id="{63299053-4170-4F7D-A07F-2FB3F2310693}"/>
              </a:ext>
            </a:extLst>
          </p:cNvPr>
          <p:cNvSpPr/>
          <p:nvPr/>
        </p:nvSpPr>
        <p:spPr>
          <a:xfrm>
            <a:off x="7301353" y="450099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Y’’</a:t>
            </a:r>
          </a:p>
        </p:txBody>
      </p:sp>
      <p:sp>
        <p:nvSpPr>
          <p:cNvPr id="267" name="Rettangolo 266">
            <a:extLst>
              <a:ext uri="{FF2B5EF4-FFF2-40B4-BE49-F238E27FC236}">
                <a16:creationId xmlns:a16="http://schemas.microsoft.com/office/drawing/2014/main" id="{89797A2D-477F-4E4C-B268-241126BF1DC8}"/>
              </a:ext>
            </a:extLst>
          </p:cNvPr>
          <p:cNvSpPr/>
          <p:nvPr/>
        </p:nvSpPr>
        <p:spPr>
          <a:xfrm>
            <a:off x="7211509" y="450163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58447C52-492F-46A1-BAFD-6B69734E12CD}"/>
              </a:ext>
            </a:extLst>
          </p:cNvPr>
          <p:cNvSpPr txBox="1"/>
          <p:nvPr/>
        </p:nvSpPr>
        <p:spPr>
          <a:xfrm>
            <a:off x="7467770" y="501728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</a:t>
            </a:r>
          </a:p>
        </p:txBody>
      </p:sp>
      <p:sp>
        <p:nvSpPr>
          <p:cNvPr id="270" name="Rettangolo 269">
            <a:extLst>
              <a:ext uri="{FF2B5EF4-FFF2-40B4-BE49-F238E27FC236}">
                <a16:creationId xmlns:a16="http://schemas.microsoft.com/office/drawing/2014/main" id="{E1679EAB-29CD-493A-ACAE-DF9929536E58}"/>
              </a:ext>
            </a:extLst>
          </p:cNvPr>
          <p:cNvSpPr/>
          <p:nvPr/>
        </p:nvSpPr>
        <p:spPr>
          <a:xfrm>
            <a:off x="7390333" y="500998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1C1D54F9-D2FA-481D-8C16-0EE9A59F880C}"/>
              </a:ext>
            </a:extLst>
          </p:cNvPr>
          <p:cNvSpPr txBox="1"/>
          <p:nvPr/>
        </p:nvSpPr>
        <p:spPr>
          <a:xfrm>
            <a:off x="7064255" y="524949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Z’’</a:t>
            </a:r>
          </a:p>
        </p:txBody>
      </p:sp>
      <p:sp>
        <p:nvSpPr>
          <p:cNvPr id="272" name="Rettangolo 271">
            <a:extLst>
              <a:ext uri="{FF2B5EF4-FFF2-40B4-BE49-F238E27FC236}">
                <a16:creationId xmlns:a16="http://schemas.microsoft.com/office/drawing/2014/main" id="{C7F482BC-59FD-44E7-9BDD-E501449CC1DF}"/>
              </a:ext>
            </a:extLst>
          </p:cNvPr>
          <p:cNvSpPr/>
          <p:nvPr/>
        </p:nvSpPr>
        <p:spPr>
          <a:xfrm>
            <a:off x="7318662" y="529960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W’’</a:t>
            </a:r>
          </a:p>
        </p:txBody>
      </p:sp>
      <p:sp>
        <p:nvSpPr>
          <p:cNvPr id="273" name="Rettangolo 272">
            <a:extLst>
              <a:ext uri="{FF2B5EF4-FFF2-40B4-BE49-F238E27FC236}">
                <a16:creationId xmlns:a16="http://schemas.microsoft.com/office/drawing/2014/main" id="{D7AE46A0-46D7-4975-94B5-2ED0F961B9BB}"/>
              </a:ext>
            </a:extLst>
          </p:cNvPr>
          <p:cNvSpPr/>
          <p:nvPr/>
        </p:nvSpPr>
        <p:spPr>
          <a:xfrm>
            <a:off x="7229857" y="51325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C0009BF6-4DD0-4D99-B0B8-F76022C9F44A}"/>
              </a:ext>
            </a:extLst>
          </p:cNvPr>
          <p:cNvCxnSpPr>
            <a:cxnSpLocks/>
          </p:cNvCxnSpPr>
          <p:nvPr/>
        </p:nvCxnSpPr>
        <p:spPr>
          <a:xfrm>
            <a:off x="7809528" y="5040687"/>
            <a:ext cx="0" cy="8087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D06A3BB2-E48B-404E-B737-4A45C60E988D}"/>
              </a:ext>
            </a:extLst>
          </p:cNvPr>
          <p:cNvCxnSpPr>
            <a:cxnSpLocks/>
          </p:cNvCxnSpPr>
          <p:nvPr/>
        </p:nvCxnSpPr>
        <p:spPr>
          <a:xfrm>
            <a:off x="7809528" y="4572000"/>
            <a:ext cx="0" cy="47787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183CFE3A-801B-495E-A56F-B8BA93367BA8}"/>
              </a:ext>
            </a:extLst>
          </p:cNvPr>
          <p:cNvCxnSpPr>
            <a:cxnSpLocks/>
          </p:cNvCxnSpPr>
          <p:nvPr/>
        </p:nvCxnSpPr>
        <p:spPr>
          <a:xfrm>
            <a:off x="6923314" y="1139563"/>
            <a:ext cx="20136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A50A96A9-46ED-4984-A493-F948A1DD0414}"/>
              </a:ext>
            </a:extLst>
          </p:cNvPr>
          <p:cNvCxnSpPr>
            <a:cxnSpLocks/>
          </p:cNvCxnSpPr>
          <p:nvPr/>
        </p:nvCxnSpPr>
        <p:spPr>
          <a:xfrm>
            <a:off x="6877538" y="3968151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E746A8CB-FC58-418F-9B96-FCAB5B058DB8}"/>
              </a:ext>
            </a:extLst>
          </p:cNvPr>
          <p:cNvCxnSpPr>
            <a:cxnSpLocks/>
          </p:cNvCxnSpPr>
          <p:nvPr/>
        </p:nvCxnSpPr>
        <p:spPr>
          <a:xfrm>
            <a:off x="8381667" y="1134846"/>
            <a:ext cx="0" cy="47279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e 195">
            <a:extLst>
              <a:ext uri="{FF2B5EF4-FFF2-40B4-BE49-F238E27FC236}">
                <a16:creationId xmlns:a16="http://schemas.microsoft.com/office/drawing/2014/main" id="{24CE877C-897B-4C6B-8167-E68C3457BDB9}"/>
              </a:ext>
            </a:extLst>
          </p:cNvPr>
          <p:cNvSpPr/>
          <p:nvPr/>
        </p:nvSpPr>
        <p:spPr>
          <a:xfrm>
            <a:off x="7243310" y="5287991"/>
            <a:ext cx="1137600" cy="1137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9AEAD5DC-106B-4CE9-9511-B69A3B9758BC}"/>
              </a:ext>
            </a:extLst>
          </p:cNvPr>
          <p:cNvCxnSpPr>
            <a:cxnSpLocks/>
          </p:cNvCxnSpPr>
          <p:nvPr/>
        </p:nvCxnSpPr>
        <p:spPr>
          <a:xfrm>
            <a:off x="4946668" y="3968151"/>
            <a:ext cx="13408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5EFCFFCF-3C79-41B1-BD89-05102D3C5635}"/>
              </a:ext>
            </a:extLst>
          </p:cNvPr>
          <p:cNvCxnSpPr>
            <a:cxnSpLocks/>
          </p:cNvCxnSpPr>
          <p:nvPr/>
        </p:nvCxnSpPr>
        <p:spPr>
          <a:xfrm>
            <a:off x="4949288" y="1142889"/>
            <a:ext cx="132646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3397C27D-1B2F-4875-B903-2209B2817B41}"/>
              </a:ext>
            </a:extLst>
          </p:cNvPr>
          <p:cNvCxnSpPr/>
          <p:nvPr/>
        </p:nvCxnSpPr>
        <p:spPr>
          <a:xfrm flipH="1">
            <a:off x="6219802" y="5537590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B426439A-B5E1-4EBE-8F2E-DC068578E479}"/>
              </a:ext>
            </a:extLst>
          </p:cNvPr>
          <p:cNvCxnSpPr/>
          <p:nvPr/>
        </p:nvCxnSpPr>
        <p:spPr>
          <a:xfrm flipH="1">
            <a:off x="6218848" y="6175155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26C80F18-95E0-4803-A030-FEE0B6997082}"/>
              </a:ext>
            </a:extLst>
          </p:cNvPr>
          <p:cNvSpPr/>
          <p:nvPr/>
        </p:nvSpPr>
        <p:spPr>
          <a:xfrm>
            <a:off x="5597936" y="4290452"/>
            <a:ext cx="1245600" cy="1245600"/>
          </a:xfrm>
          <a:prstGeom prst="arc">
            <a:avLst>
              <a:gd name="adj1" fmla="val 5396205"/>
              <a:gd name="adj2" fmla="val 1080191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97E956B3-4D14-40F5-9FD6-341596DBD261}"/>
              </a:ext>
            </a:extLst>
          </p:cNvPr>
          <p:cNvCxnSpPr>
            <a:cxnSpLocks/>
          </p:cNvCxnSpPr>
          <p:nvPr/>
        </p:nvCxnSpPr>
        <p:spPr>
          <a:xfrm>
            <a:off x="5601117" y="1143666"/>
            <a:ext cx="0" cy="37733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Arco 213">
            <a:extLst>
              <a:ext uri="{FF2B5EF4-FFF2-40B4-BE49-F238E27FC236}">
                <a16:creationId xmlns:a16="http://schemas.microsoft.com/office/drawing/2014/main" id="{77364CB5-7058-4DC8-94BC-AEDB64EA9319}"/>
              </a:ext>
            </a:extLst>
          </p:cNvPr>
          <p:cNvSpPr/>
          <p:nvPr/>
        </p:nvSpPr>
        <p:spPr>
          <a:xfrm>
            <a:off x="4962749" y="3653708"/>
            <a:ext cx="2520000" cy="2520000"/>
          </a:xfrm>
          <a:prstGeom prst="arc">
            <a:avLst>
              <a:gd name="adj1" fmla="val 5402207"/>
              <a:gd name="adj2" fmla="val 1079520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0AD32D85-6A47-4282-B86B-EBAD3556DB4A}"/>
              </a:ext>
            </a:extLst>
          </p:cNvPr>
          <p:cNvCxnSpPr>
            <a:cxnSpLocks/>
          </p:cNvCxnSpPr>
          <p:nvPr/>
        </p:nvCxnSpPr>
        <p:spPr>
          <a:xfrm>
            <a:off x="4960841" y="1139528"/>
            <a:ext cx="0" cy="37733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CA2C003-3908-49CC-ADBF-49E7B45DE2B3}"/>
              </a:ext>
            </a:extLst>
          </p:cNvPr>
          <p:cNvCxnSpPr>
            <a:cxnSpLocks/>
          </p:cNvCxnSpPr>
          <p:nvPr/>
        </p:nvCxnSpPr>
        <p:spPr>
          <a:xfrm>
            <a:off x="6869608" y="3697027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1E416777-225F-4AB1-AEEF-4568C636254A}"/>
              </a:ext>
            </a:extLst>
          </p:cNvPr>
          <p:cNvCxnSpPr>
            <a:cxnSpLocks/>
          </p:cNvCxnSpPr>
          <p:nvPr/>
        </p:nvCxnSpPr>
        <p:spPr>
          <a:xfrm>
            <a:off x="6890936" y="1403560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157EF6E7-E4C4-4AA0-92AB-5EEBA8437B46}"/>
              </a:ext>
            </a:extLst>
          </p:cNvPr>
          <p:cNvCxnSpPr>
            <a:cxnSpLocks/>
          </p:cNvCxnSpPr>
          <p:nvPr/>
        </p:nvCxnSpPr>
        <p:spPr>
          <a:xfrm>
            <a:off x="5279415" y="1405656"/>
            <a:ext cx="99411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2765EF9A-1BFE-4A70-A6FD-FBC168D5B1A8}"/>
              </a:ext>
            </a:extLst>
          </p:cNvPr>
          <p:cNvCxnSpPr>
            <a:cxnSpLocks/>
          </p:cNvCxnSpPr>
          <p:nvPr/>
        </p:nvCxnSpPr>
        <p:spPr>
          <a:xfrm>
            <a:off x="5279415" y="3698770"/>
            <a:ext cx="102254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619A18B6-F078-417C-B819-366638DD779B}"/>
              </a:ext>
            </a:extLst>
          </p:cNvPr>
          <p:cNvCxnSpPr>
            <a:cxnSpLocks/>
          </p:cNvCxnSpPr>
          <p:nvPr/>
        </p:nvCxnSpPr>
        <p:spPr>
          <a:xfrm>
            <a:off x="6875277" y="4201951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966505D6-7CE1-466E-8AC0-6B23DC92DD2E}"/>
              </a:ext>
            </a:extLst>
          </p:cNvPr>
          <p:cNvCxnSpPr>
            <a:cxnSpLocks/>
          </p:cNvCxnSpPr>
          <p:nvPr/>
        </p:nvCxnSpPr>
        <p:spPr>
          <a:xfrm>
            <a:off x="8274842" y="1399758"/>
            <a:ext cx="0" cy="44630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Ovale 236">
            <a:extLst>
              <a:ext uri="{FF2B5EF4-FFF2-40B4-BE49-F238E27FC236}">
                <a16:creationId xmlns:a16="http://schemas.microsoft.com/office/drawing/2014/main" id="{8D4DC358-2FD9-4349-A110-2AB97A967988}"/>
              </a:ext>
            </a:extLst>
          </p:cNvPr>
          <p:cNvSpPr/>
          <p:nvPr/>
        </p:nvSpPr>
        <p:spPr>
          <a:xfrm>
            <a:off x="7343660" y="5395152"/>
            <a:ext cx="928800" cy="928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3175">
                <a:solidFill>
                  <a:schemeClr val="tx1"/>
                </a:solidFill>
              </a:ln>
            </a:endParaRPr>
          </a:p>
        </p:txBody>
      </p: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A680B8EB-5AF7-449C-8109-0736756B80F3}"/>
              </a:ext>
            </a:extLst>
          </p:cNvPr>
          <p:cNvCxnSpPr>
            <a:cxnSpLocks/>
          </p:cNvCxnSpPr>
          <p:nvPr/>
        </p:nvCxnSpPr>
        <p:spPr>
          <a:xfrm>
            <a:off x="8477758" y="902550"/>
            <a:ext cx="0" cy="49644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933AC10A-A0F8-4898-90B8-836B8692586E}"/>
              </a:ext>
            </a:extLst>
          </p:cNvPr>
          <p:cNvCxnSpPr>
            <a:cxnSpLocks/>
          </p:cNvCxnSpPr>
          <p:nvPr/>
        </p:nvCxnSpPr>
        <p:spPr>
          <a:xfrm>
            <a:off x="6915850" y="906667"/>
            <a:ext cx="200524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e 241">
            <a:extLst>
              <a:ext uri="{FF2B5EF4-FFF2-40B4-BE49-F238E27FC236}">
                <a16:creationId xmlns:a16="http://schemas.microsoft.com/office/drawing/2014/main" id="{1BD2A48D-4CFE-469C-AE66-C0892CA18894}"/>
              </a:ext>
            </a:extLst>
          </p:cNvPr>
          <p:cNvSpPr/>
          <p:nvPr/>
        </p:nvSpPr>
        <p:spPr>
          <a:xfrm>
            <a:off x="7145676" y="5192732"/>
            <a:ext cx="1332000" cy="1332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FDAC57DA-1A78-4718-B0AE-D4E9CA02AD96}"/>
              </a:ext>
            </a:extLst>
          </p:cNvPr>
          <p:cNvCxnSpPr/>
          <p:nvPr/>
        </p:nvCxnSpPr>
        <p:spPr>
          <a:xfrm flipH="1">
            <a:off x="6217420" y="5387572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D68854F5-CE41-4DEE-8AE3-949561606F9D}"/>
              </a:ext>
            </a:extLst>
          </p:cNvPr>
          <p:cNvCxnSpPr/>
          <p:nvPr/>
        </p:nvCxnSpPr>
        <p:spPr>
          <a:xfrm flipH="1">
            <a:off x="6218847" y="6334698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22732B2B-42C6-4E98-8586-4790121F58B8}"/>
              </a:ext>
            </a:extLst>
          </p:cNvPr>
          <p:cNvCxnSpPr>
            <a:cxnSpLocks/>
          </p:cNvCxnSpPr>
          <p:nvPr/>
        </p:nvCxnSpPr>
        <p:spPr>
          <a:xfrm>
            <a:off x="4799945" y="4203125"/>
            <a:ext cx="155202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925802CD-537B-4129-993E-8E8C9D343B8A}"/>
              </a:ext>
            </a:extLst>
          </p:cNvPr>
          <p:cNvSpPr/>
          <p:nvPr/>
        </p:nvSpPr>
        <p:spPr>
          <a:xfrm>
            <a:off x="5757827" y="4450342"/>
            <a:ext cx="936000" cy="936000"/>
          </a:xfrm>
          <a:prstGeom prst="arc">
            <a:avLst>
              <a:gd name="adj1" fmla="val 5405773"/>
              <a:gd name="adj2" fmla="val 108344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 w="3175">
                <a:solidFill>
                  <a:schemeClr val="tx1"/>
                </a:solidFill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CB6F6446-DCE1-43F8-ADDF-80C245CAF508}"/>
              </a:ext>
            </a:extLst>
          </p:cNvPr>
          <p:cNvCxnSpPr>
            <a:cxnSpLocks/>
          </p:cNvCxnSpPr>
          <p:nvPr/>
        </p:nvCxnSpPr>
        <p:spPr>
          <a:xfrm>
            <a:off x="5758631" y="904875"/>
            <a:ext cx="0" cy="40096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Arco 251">
            <a:extLst>
              <a:ext uri="{FF2B5EF4-FFF2-40B4-BE49-F238E27FC236}">
                <a16:creationId xmlns:a16="http://schemas.microsoft.com/office/drawing/2014/main" id="{4651EDB7-ECF7-4B8F-A772-9A17602CB85B}"/>
              </a:ext>
            </a:extLst>
          </p:cNvPr>
          <p:cNvSpPr/>
          <p:nvPr/>
        </p:nvSpPr>
        <p:spPr>
          <a:xfrm>
            <a:off x="4803405" y="3497360"/>
            <a:ext cx="2836800" cy="2836800"/>
          </a:xfrm>
          <a:prstGeom prst="arc">
            <a:avLst>
              <a:gd name="adj1" fmla="val 5394672"/>
              <a:gd name="adj2" fmla="val 1080645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A599A638-CE6D-4292-8992-BB55BA41E620}"/>
              </a:ext>
            </a:extLst>
          </p:cNvPr>
          <p:cNvCxnSpPr>
            <a:cxnSpLocks/>
          </p:cNvCxnSpPr>
          <p:nvPr/>
        </p:nvCxnSpPr>
        <p:spPr>
          <a:xfrm>
            <a:off x="4806060" y="907256"/>
            <a:ext cx="0" cy="40056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668CF66-3BEE-4A67-A99A-C98B09CECC70}"/>
              </a:ext>
            </a:extLst>
          </p:cNvPr>
          <p:cNvCxnSpPr>
            <a:cxnSpLocks/>
          </p:cNvCxnSpPr>
          <p:nvPr/>
        </p:nvCxnSpPr>
        <p:spPr>
          <a:xfrm>
            <a:off x="4799945" y="907256"/>
            <a:ext cx="149608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Figura a mano libera: forma 278">
            <a:extLst>
              <a:ext uri="{FF2B5EF4-FFF2-40B4-BE49-F238E27FC236}">
                <a16:creationId xmlns:a16="http://schemas.microsoft.com/office/drawing/2014/main" id="{9C1234FD-0A53-4113-8B42-D6BC1F96C2CB}"/>
              </a:ext>
            </a:extLst>
          </p:cNvPr>
          <p:cNvSpPr/>
          <p:nvPr/>
        </p:nvSpPr>
        <p:spPr>
          <a:xfrm rot="10800000">
            <a:off x="4607168" y="3702450"/>
            <a:ext cx="1342824" cy="854380"/>
          </a:xfrm>
          <a:custGeom>
            <a:avLst/>
            <a:gdLst>
              <a:gd name="connsiteX0" fmla="*/ 0 w 1340643"/>
              <a:gd name="connsiteY0" fmla="*/ 0 h 826294"/>
              <a:gd name="connsiteX1" fmla="*/ 209550 w 1340643"/>
              <a:gd name="connsiteY1" fmla="*/ 359569 h 826294"/>
              <a:gd name="connsiteX2" fmla="*/ 407193 w 1340643"/>
              <a:gd name="connsiteY2" fmla="*/ 647700 h 826294"/>
              <a:gd name="connsiteX3" fmla="*/ 552450 w 1340643"/>
              <a:gd name="connsiteY3" fmla="*/ 783432 h 826294"/>
              <a:gd name="connsiteX4" fmla="*/ 671512 w 1340643"/>
              <a:gd name="connsiteY4" fmla="*/ 826294 h 826294"/>
              <a:gd name="connsiteX5" fmla="*/ 795337 w 1340643"/>
              <a:gd name="connsiteY5" fmla="*/ 783432 h 826294"/>
              <a:gd name="connsiteX6" fmla="*/ 940593 w 1340643"/>
              <a:gd name="connsiteY6" fmla="*/ 645319 h 826294"/>
              <a:gd name="connsiteX7" fmla="*/ 1135856 w 1340643"/>
              <a:gd name="connsiteY7" fmla="*/ 357188 h 826294"/>
              <a:gd name="connsiteX8" fmla="*/ 1340643 w 1340643"/>
              <a:gd name="connsiteY8" fmla="*/ 0 h 826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643" h="826294">
                <a:moveTo>
                  <a:pt x="0" y="0"/>
                </a:moveTo>
                <a:cubicBezTo>
                  <a:pt x="70842" y="125809"/>
                  <a:pt x="141685" y="251619"/>
                  <a:pt x="209550" y="359569"/>
                </a:cubicBezTo>
                <a:cubicBezTo>
                  <a:pt x="277415" y="467519"/>
                  <a:pt x="350043" y="577056"/>
                  <a:pt x="407193" y="647700"/>
                </a:cubicBezTo>
                <a:cubicBezTo>
                  <a:pt x="464343" y="718344"/>
                  <a:pt x="508397" y="753666"/>
                  <a:pt x="552450" y="783432"/>
                </a:cubicBezTo>
                <a:cubicBezTo>
                  <a:pt x="596503" y="813198"/>
                  <a:pt x="631031" y="826294"/>
                  <a:pt x="671512" y="826294"/>
                </a:cubicBezTo>
                <a:cubicBezTo>
                  <a:pt x="711993" y="826294"/>
                  <a:pt x="750490" y="813594"/>
                  <a:pt x="795337" y="783432"/>
                </a:cubicBezTo>
                <a:cubicBezTo>
                  <a:pt x="840184" y="753270"/>
                  <a:pt x="883840" y="716360"/>
                  <a:pt x="940593" y="645319"/>
                </a:cubicBezTo>
                <a:cubicBezTo>
                  <a:pt x="997346" y="574278"/>
                  <a:pt x="1069181" y="464741"/>
                  <a:pt x="1135856" y="357188"/>
                </a:cubicBezTo>
                <a:cubicBezTo>
                  <a:pt x="1202531" y="249635"/>
                  <a:pt x="1271587" y="124817"/>
                  <a:pt x="1340643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9B4C9801-C174-4849-8F18-0DB48D96CC8E}"/>
              </a:ext>
            </a:extLst>
          </p:cNvPr>
          <p:cNvCxnSpPr>
            <a:cxnSpLocks/>
          </p:cNvCxnSpPr>
          <p:nvPr/>
        </p:nvCxnSpPr>
        <p:spPr>
          <a:xfrm>
            <a:off x="4408602" y="4566366"/>
            <a:ext cx="25726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FE360F58-1E7B-4108-9F35-E52AB50B047B}"/>
              </a:ext>
            </a:extLst>
          </p:cNvPr>
          <p:cNvCxnSpPr>
            <a:cxnSpLocks/>
          </p:cNvCxnSpPr>
          <p:nvPr/>
        </p:nvCxnSpPr>
        <p:spPr>
          <a:xfrm>
            <a:off x="4607719" y="579054"/>
            <a:ext cx="1340644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6D3EA989-4A60-4EDA-AA1D-9127D2A5B232}"/>
              </a:ext>
            </a:extLst>
          </p:cNvPr>
          <p:cNvCxnSpPr>
            <a:cxnSpLocks/>
          </p:cNvCxnSpPr>
          <p:nvPr/>
        </p:nvCxnSpPr>
        <p:spPr>
          <a:xfrm>
            <a:off x="6874321" y="3827431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FDE7D052-F165-4E7F-9861-D9AA8A9F8EC1}"/>
              </a:ext>
            </a:extLst>
          </p:cNvPr>
          <p:cNvCxnSpPr>
            <a:cxnSpLocks/>
          </p:cNvCxnSpPr>
          <p:nvPr/>
        </p:nvCxnSpPr>
        <p:spPr>
          <a:xfrm>
            <a:off x="8324308" y="1278731"/>
            <a:ext cx="0" cy="45856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A41485A6-3052-4F3F-89D5-986631141A2D}"/>
              </a:ext>
            </a:extLst>
          </p:cNvPr>
          <p:cNvCxnSpPr>
            <a:cxnSpLocks/>
          </p:cNvCxnSpPr>
          <p:nvPr/>
        </p:nvCxnSpPr>
        <p:spPr>
          <a:xfrm>
            <a:off x="6879029" y="1289260"/>
            <a:ext cx="203637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Ovale 282">
            <a:extLst>
              <a:ext uri="{FF2B5EF4-FFF2-40B4-BE49-F238E27FC236}">
                <a16:creationId xmlns:a16="http://schemas.microsoft.com/office/drawing/2014/main" id="{12D43CF0-79F4-46C0-AC32-4D57078DA44F}"/>
              </a:ext>
            </a:extLst>
          </p:cNvPr>
          <p:cNvSpPr/>
          <p:nvPr/>
        </p:nvSpPr>
        <p:spPr>
          <a:xfrm>
            <a:off x="7296039" y="5347534"/>
            <a:ext cx="1029600" cy="1029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3175">
                <a:solidFill>
                  <a:schemeClr val="tx1"/>
                </a:solidFill>
              </a:ln>
            </a:endParaRPr>
          </a:p>
        </p:txBody>
      </p: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3A51A090-F9F3-4507-8AFA-956CFEE0C9F4}"/>
              </a:ext>
            </a:extLst>
          </p:cNvPr>
          <p:cNvCxnSpPr/>
          <p:nvPr/>
        </p:nvCxnSpPr>
        <p:spPr>
          <a:xfrm flipH="1">
            <a:off x="6222183" y="5651890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06CCEAF2-4E51-442D-B1F1-56208DE946FC}"/>
              </a:ext>
            </a:extLst>
          </p:cNvPr>
          <p:cNvCxnSpPr/>
          <p:nvPr/>
        </p:nvCxnSpPr>
        <p:spPr>
          <a:xfrm flipH="1">
            <a:off x="6219802" y="6075753"/>
            <a:ext cx="1123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Arco 285">
            <a:extLst>
              <a:ext uri="{FF2B5EF4-FFF2-40B4-BE49-F238E27FC236}">
                <a16:creationId xmlns:a16="http://schemas.microsoft.com/office/drawing/2014/main" id="{36F3CF22-9295-41C5-A70D-D0C490FD4165}"/>
              </a:ext>
            </a:extLst>
          </p:cNvPr>
          <p:cNvSpPr/>
          <p:nvPr/>
        </p:nvSpPr>
        <p:spPr>
          <a:xfrm>
            <a:off x="5486017" y="4180918"/>
            <a:ext cx="1468800" cy="1468800"/>
          </a:xfrm>
          <a:prstGeom prst="arc">
            <a:avLst>
              <a:gd name="adj1" fmla="val 5401543"/>
              <a:gd name="adj2" fmla="val 107967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738BC5BA-F7E0-4C1C-BAE6-C235F8D8EDC9}"/>
              </a:ext>
            </a:extLst>
          </p:cNvPr>
          <p:cNvCxnSpPr>
            <a:cxnSpLocks/>
          </p:cNvCxnSpPr>
          <p:nvPr/>
        </p:nvCxnSpPr>
        <p:spPr>
          <a:xfrm>
            <a:off x="5489199" y="1288256"/>
            <a:ext cx="0" cy="36287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2E6C252B-94A3-4970-B671-DDE557A3A632}"/>
              </a:ext>
            </a:extLst>
          </p:cNvPr>
          <p:cNvCxnSpPr>
            <a:cxnSpLocks/>
          </p:cNvCxnSpPr>
          <p:nvPr/>
        </p:nvCxnSpPr>
        <p:spPr>
          <a:xfrm>
            <a:off x="5059331" y="3824977"/>
            <a:ext cx="124261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C70973F2-8505-4E7F-8085-F915A49043D8}"/>
              </a:ext>
            </a:extLst>
          </p:cNvPr>
          <p:cNvCxnSpPr>
            <a:cxnSpLocks/>
          </p:cNvCxnSpPr>
          <p:nvPr/>
        </p:nvCxnSpPr>
        <p:spPr>
          <a:xfrm>
            <a:off x="5061951" y="1290527"/>
            <a:ext cx="122093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Arco 289">
            <a:extLst>
              <a:ext uri="{FF2B5EF4-FFF2-40B4-BE49-F238E27FC236}">
                <a16:creationId xmlns:a16="http://schemas.microsoft.com/office/drawing/2014/main" id="{15E03810-BF42-4AFC-858D-AE7293EA2F5A}"/>
              </a:ext>
            </a:extLst>
          </p:cNvPr>
          <p:cNvSpPr/>
          <p:nvPr/>
        </p:nvSpPr>
        <p:spPr>
          <a:xfrm>
            <a:off x="5065142" y="3763243"/>
            <a:ext cx="2311200" cy="2311200"/>
          </a:xfrm>
          <a:prstGeom prst="arc">
            <a:avLst>
              <a:gd name="adj1" fmla="val 5389851"/>
              <a:gd name="adj2" fmla="val 1081333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D3EE7D01-C81E-4CD4-97A6-8BED8B707C0F}"/>
              </a:ext>
            </a:extLst>
          </p:cNvPr>
          <p:cNvCxnSpPr>
            <a:cxnSpLocks/>
          </p:cNvCxnSpPr>
          <p:nvPr/>
        </p:nvCxnSpPr>
        <p:spPr>
          <a:xfrm>
            <a:off x="5067997" y="1290638"/>
            <a:ext cx="0" cy="3627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2" name="Gruppo 291">
            <a:extLst>
              <a:ext uri="{FF2B5EF4-FFF2-40B4-BE49-F238E27FC236}">
                <a16:creationId xmlns:a16="http://schemas.microsoft.com/office/drawing/2014/main" id="{DDD103B4-F87E-449B-A762-C70685F0C0F8}"/>
              </a:ext>
            </a:extLst>
          </p:cNvPr>
          <p:cNvGrpSpPr/>
          <p:nvPr/>
        </p:nvGrpSpPr>
        <p:grpSpPr>
          <a:xfrm>
            <a:off x="4601878" y="3723491"/>
            <a:ext cx="1434677" cy="838515"/>
            <a:chOff x="1158212" y="1917684"/>
            <a:chExt cx="2160483" cy="838515"/>
          </a:xfrm>
        </p:grpSpPr>
        <p:grpSp>
          <p:nvGrpSpPr>
            <p:cNvPr id="293" name="Gruppo 292">
              <a:extLst>
                <a:ext uri="{FF2B5EF4-FFF2-40B4-BE49-F238E27FC236}">
                  <a16:creationId xmlns:a16="http://schemas.microsoft.com/office/drawing/2014/main" id="{AD492D9E-D09F-4138-8079-376AAB57E3C5}"/>
                </a:ext>
              </a:extLst>
            </p:cNvPr>
            <p:cNvGrpSpPr/>
            <p:nvPr/>
          </p:nvGrpSpPr>
          <p:grpSpPr>
            <a:xfrm>
              <a:off x="1543337" y="1917684"/>
              <a:ext cx="1246887" cy="381081"/>
              <a:chOff x="10836975" y="1490648"/>
              <a:chExt cx="1635533" cy="381081"/>
            </a:xfrm>
          </p:grpSpPr>
          <p:cxnSp>
            <p:nvCxnSpPr>
              <p:cNvPr id="301" name="Connettore diritto 300">
                <a:extLst>
                  <a:ext uri="{FF2B5EF4-FFF2-40B4-BE49-F238E27FC236}">
                    <a16:creationId xmlns:a16="http://schemas.microsoft.com/office/drawing/2014/main" id="{DDFC4BCF-EC4B-49B7-9E4A-C50D74A8F8E1}"/>
                  </a:ext>
                </a:extLst>
              </p:cNvPr>
              <p:cNvCxnSpPr/>
              <p:nvPr/>
            </p:nvCxnSpPr>
            <p:spPr>
              <a:xfrm>
                <a:off x="11512553" y="1490648"/>
                <a:ext cx="32711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Connettore diritto 301">
                <a:extLst>
                  <a:ext uri="{FF2B5EF4-FFF2-40B4-BE49-F238E27FC236}">
                    <a16:creationId xmlns:a16="http://schemas.microsoft.com/office/drawing/2014/main" id="{80515149-BAC1-4904-911D-9D3C0813EF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35169" y="1643048"/>
                <a:ext cx="103820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Connettore diritto 302">
                <a:extLst>
                  <a:ext uri="{FF2B5EF4-FFF2-40B4-BE49-F238E27FC236}">
                    <a16:creationId xmlns:a16="http://schemas.microsoft.com/office/drawing/2014/main" id="{24665BDA-B40C-47F9-87FC-5CCD5197A24F}"/>
                  </a:ext>
                </a:extLst>
              </p:cNvPr>
              <p:cNvCxnSpPr/>
              <p:nvPr/>
            </p:nvCxnSpPr>
            <p:spPr>
              <a:xfrm>
                <a:off x="10927117" y="1795448"/>
                <a:ext cx="146486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Connettore diritto 303">
                <a:extLst>
                  <a:ext uri="{FF2B5EF4-FFF2-40B4-BE49-F238E27FC236}">
                    <a16:creationId xmlns:a16="http://schemas.microsoft.com/office/drawing/2014/main" id="{10DADBAC-EAB8-466D-B43E-F14E70056A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91417" y="1566929"/>
                <a:ext cx="7608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nettore diritto 304">
                <a:extLst>
                  <a:ext uri="{FF2B5EF4-FFF2-40B4-BE49-F238E27FC236}">
                    <a16:creationId xmlns:a16="http://schemas.microsoft.com/office/drawing/2014/main" id="{63FAC645-2205-41F7-BE8B-17EBC3530C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33490" y="1719329"/>
                <a:ext cx="12586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Connettore diritto 305">
                <a:extLst>
                  <a:ext uri="{FF2B5EF4-FFF2-40B4-BE49-F238E27FC236}">
                    <a16:creationId xmlns:a16="http://schemas.microsoft.com/office/drawing/2014/main" id="{85E51CA7-8B51-46CF-9BE9-83D38C301F09}"/>
                  </a:ext>
                </a:extLst>
              </p:cNvPr>
              <p:cNvCxnSpPr/>
              <p:nvPr/>
            </p:nvCxnSpPr>
            <p:spPr>
              <a:xfrm>
                <a:off x="10836975" y="1871729"/>
                <a:ext cx="163553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4" name="Gruppo 293">
              <a:extLst>
                <a:ext uri="{FF2B5EF4-FFF2-40B4-BE49-F238E27FC236}">
                  <a16:creationId xmlns:a16="http://schemas.microsoft.com/office/drawing/2014/main" id="{87D22863-BF9B-4E58-BF8D-C4F651ACF4EA}"/>
                </a:ext>
              </a:extLst>
            </p:cNvPr>
            <p:cNvGrpSpPr/>
            <p:nvPr/>
          </p:nvGrpSpPr>
          <p:grpSpPr>
            <a:xfrm>
              <a:off x="1158212" y="2375118"/>
              <a:ext cx="2160483" cy="381081"/>
              <a:chOff x="9825027" y="1490648"/>
              <a:chExt cx="2833890" cy="381081"/>
            </a:xfrm>
          </p:grpSpPr>
          <p:cxnSp>
            <p:nvCxnSpPr>
              <p:cNvPr id="295" name="Connettore diritto 294">
                <a:extLst>
                  <a:ext uri="{FF2B5EF4-FFF2-40B4-BE49-F238E27FC236}">
                    <a16:creationId xmlns:a16="http://schemas.microsoft.com/office/drawing/2014/main" id="{FF135E37-845A-41A9-A047-4AC6B3A01959}"/>
                  </a:ext>
                </a:extLst>
              </p:cNvPr>
              <p:cNvCxnSpPr/>
              <p:nvPr/>
            </p:nvCxnSpPr>
            <p:spPr>
              <a:xfrm>
                <a:off x="10241568" y="1490648"/>
                <a:ext cx="18346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14B3866D-7805-4609-936C-DD39A6D755B6}"/>
                  </a:ext>
                </a:extLst>
              </p:cNvPr>
              <p:cNvCxnSpPr/>
              <p:nvPr/>
            </p:nvCxnSpPr>
            <p:spPr>
              <a:xfrm>
                <a:off x="10057486" y="1643048"/>
                <a:ext cx="220441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8E27722A-2065-4B81-A24F-C234EBFF6111}"/>
                  </a:ext>
                </a:extLst>
              </p:cNvPr>
              <p:cNvCxnSpPr/>
              <p:nvPr/>
            </p:nvCxnSpPr>
            <p:spPr>
              <a:xfrm>
                <a:off x="9909117" y="1795448"/>
                <a:ext cx="250307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Connettore diritto 297">
                <a:extLst>
                  <a:ext uri="{FF2B5EF4-FFF2-40B4-BE49-F238E27FC236}">
                    <a16:creationId xmlns:a16="http://schemas.microsoft.com/office/drawing/2014/main" id="{1ED7963C-1CE2-4D9C-9AC6-9233E7A19FC7}"/>
                  </a:ext>
                </a:extLst>
              </p:cNvPr>
              <p:cNvCxnSpPr/>
              <p:nvPr/>
            </p:nvCxnSpPr>
            <p:spPr>
              <a:xfrm>
                <a:off x="10151409" y="1566929"/>
                <a:ext cx="201241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Connettore diritto 298">
                <a:extLst>
                  <a:ext uri="{FF2B5EF4-FFF2-40B4-BE49-F238E27FC236}">
                    <a16:creationId xmlns:a16="http://schemas.microsoft.com/office/drawing/2014/main" id="{C1B6EBE2-86C2-4C73-95EB-D875E58B34B6}"/>
                  </a:ext>
                </a:extLst>
              </p:cNvPr>
              <p:cNvCxnSpPr/>
              <p:nvPr/>
            </p:nvCxnSpPr>
            <p:spPr>
              <a:xfrm>
                <a:off x="9974828" y="1719329"/>
                <a:ext cx="23679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Connettore diritto 299">
                <a:extLst>
                  <a:ext uri="{FF2B5EF4-FFF2-40B4-BE49-F238E27FC236}">
                    <a16:creationId xmlns:a16="http://schemas.microsoft.com/office/drawing/2014/main" id="{EFF7D525-4DCA-4EE8-8F70-EA92AA4A83F1}"/>
                  </a:ext>
                </a:extLst>
              </p:cNvPr>
              <p:cNvCxnSpPr/>
              <p:nvPr/>
            </p:nvCxnSpPr>
            <p:spPr>
              <a:xfrm>
                <a:off x="9825027" y="1871729"/>
                <a:ext cx="283389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7" name="Gruppo 306">
            <a:extLst>
              <a:ext uri="{FF2B5EF4-FFF2-40B4-BE49-F238E27FC236}">
                <a16:creationId xmlns:a16="http://schemas.microsoft.com/office/drawing/2014/main" id="{D48806AB-D5BB-4BB1-B135-6A527E25B48B}"/>
              </a:ext>
            </a:extLst>
          </p:cNvPr>
          <p:cNvGrpSpPr/>
          <p:nvPr/>
        </p:nvGrpSpPr>
        <p:grpSpPr>
          <a:xfrm rot="10800000">
            <a:off x="4603411" y="580490"/>
            <a:ext cx="1331999" cy="762234"/>
            <a:chOff x="2060279" y="1993965"/>
            <a:chExt cx="1249028" cy="762234"/>
          </a:xfrm>
        </p:grpSpPr>
        <p:grpSp>
          <p:nvGrpSpPr>
            <p:cNvPr id="308" name="Gruppo 307">
              <a:extLst>
                <a:ext uri="{FF2B5EF4-FFF2-40B4-BE49-F238E27FC236}">
                  <a16:creationId xmlns:a16="http://schemas.microsoft.com/office/drawing/2014/main" id="{876FC548-5FDB-4D79-AADC-D826268BC36E}"/>
                </a:ext>
              </a:extLst>
            </p:cNvPr>
            <p:cNvGrpSpPr/>
            <p:nvPr/>
          </p:nvGrpSpPr>
          <p:grpSpPr>
            <a:xfrm>
              <a:off x="2297511" y="1993965"/>
              <a:ext cx="759545" cy="304800"/>
              <a:chOff x="11826345" y="1566929"/>
              <a:chExt cx="996299" cy="304800"/>
            </a:xfrm>
          </p:grpSpPr>
          <p:cxnSp>
            <p:nvCxnSpPr>
              <p:cNvPr id="316" name="Connettore diritto 315">
                <a:extLst>
                  <a:ext uri="{FF2B5EF4-FFF2-40B4-BE49-F238E27FC236}">
                    <a16:creationId xmlns:a16="http://schemas.microsoft.com/office/drawing/2014/main" id="{55F45440-860E-44C1-A56F-994D6B1B316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038293" y="1643048"/>
                <a:ext cx="5756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Connettore diritto 316">
                <a:extLst>
                  <a:ext uri="{FF2B5EF4-FFF2-40B4-BE49-F238E27FC236}">
                    <a16:creationId xmlns:a16="http://schemas.microsoft.com/office/drawing/2014/main" id="{2A6CD584-F407-4F3A-90FC-AB5ADCEEB28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889105" y="1795448"/>
                <a:ext cx="86788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529E6F67-295D-4819-BBCB-8256B8618A7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137749" y="1566929"/>
                <a:ext cx="38080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Connettore diritto 318">
                <a:extLst>
                  <a:ext uri="{FF2B5EF4-FFF2-40B4-BE49-F238E27FC236}">
                    <a16:creationId xmlns:a16="http://schemas.microsoft.com/office/drawing/2014/main" id="{CCA0784B-B5BE-4569-9D2C-AED4BD45C71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957286" y="1719329"/>
                <a:ext cx="73504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Connettore diritto 319">
                <a:extLst>
                  <a:ext uri="{FF2B5EF4-FFF2-40B4-BE49-F238E27FC236}">
                    <a16:creationId xmlns:a16="http://schemas.microsoft.com/office/drawing/2014/main" id="{3E7D53F0-2522-4275-ACD9-55E800DB14D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826345" y="1871729"/>
                <a:ext cx="99629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uppo 308">
              <a:extLst>
                <a:ext uri="{FF2B5EF4-FFF2-40B4-BE49-F238E27FC236}">
                  <a16:creationId xmlns:a16="http://schemas.microsoft.com/office/drawing/2014/main" id="{92A7ABA4-4EB0-4553-8AA8-A9B77D61A803}"/>
                </a:ext>
              </a:extLst>
            </p:cNvPr>
            <p:cNvGrpSpPr/>
            <p:nvPr/>
          </p:nvGrpSpPr>
          <p:grpSpPr>
            <a:xfrm>
              <a:off x="2060279" y="2375118"/>
              <a:ext cx="1249028" cy="381081"/>
              <a:chOff x="11008263" y="1490648"/>
              <a:chExt cx="1638341" cy="381081"/>
            </a:xfrm>
          </p:grpSpPr>
          <p:cxnSp>
            <p:nvCxnSpPr>
              <p:cNvPr id="310" name="Connettore diritto 309">
                <a:extLst>
                  <a:ext uri="{FF2B5EF4-FFF2-40B4-BE49-F238E27FC236}">
                    <a16:creationId xmlns:a16="http://schemas.microsoft.com/office/drawing/2014/main" id="{4289F7BA-3346-40F4-9FA1-F0A8F9BE9A3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265179" y="1490648"/>
                <a:ext cx="110698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Connettore diritto 310">
                <a:extLst>
                  <a:ext uri="{FF2B5EF4-FFF2-40B4-BE49-F238E27FC236}">
                    <a16:creationId xmlns:a16="http://schemas.microsoft.com/office/drawing/2014/main" id="{E9282926-FAA2-4054-96C2-4DFF1A9CDA4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138813" y="1643048"/>
                <a:ext cx="135052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639939C2-880C-4FD3-AE66-1D3C095261E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45474" y="1795448"/>
                <a:ext cx="15497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5B139804-C7EC-495C-BD1D-D7FD2B72C8F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207624" y="1566929"/>
                <a:ext cx="121325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Connettore diritto 313">
                <a:extLst>
                  <a:ext uri="{FF2B5EF4-FFF2-40B4-BE49-F238E27FC236}">
                    <a16:creationId xmlns:a16="http://schemas.microsoft.com/office/drawing/2014/main" id="{CB247058-06CB-4486-BB54-67FFE68883A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95709" y="1719329"/>
                <a:ext cx="14479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ttore diritto 314">
                <a:extLst>
                  <a:ext uri="{FF2B5EF4-FFF2-40B4-BE49-F238E27FC236}">
                    <a16:creationId xmlns:a16="http://schemas.microsoft.com/office/drawing/2014/main" id="{77BC9DFC-AAF6-4491-A6E0-4A4186B65D8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1008263" y="1871729"/>
                <a:ext cx="16383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1" name="CasellaDiTesto 320">
            <a:extLst>
              <a:ext uri="{FF2B5EF4-FFF2-40B4-BE49-F238E27FC236}">
                <a16:creationId xmlns:a16="http://schemas.microsoft.com/office/drawing/2014/main" id="{FA6C5124-0556-41EE-A255-C0A0A21FF476}"/>
              </a:ext>
            </a:extLst>
          </p:cNvPr>
          <p:cNvSpPr txBox="1"/>
          <p:nvPr/>
        </p:nvSpPr>
        <p:spPr>
          <a:xfrm>
            <a:off x="5845056" y="537070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(Z’’)</a:t>
            </a:r>
          </a:p>
        </p:txBody>
      </p:sp>
      <p:sp>
        <p:nvSpPr>
          <p:cNvPr id="322" name="Rettangolo 321">
            <a:extLst>
              <a:ext uri="{FF2B5EF4-FFF2-40B4-BE49-F238E27FC236}">
                <a16:creationId xmlns:a16="http://schemas.microsoft.com/office/drawing/2014/main" id="{B9A6CE23-396D-43C7-A1FA-C19CC83E2308}"/>
              </a:ext>
            </a:extLst>
          </p:cNvPr>
          <p:cNvSpPr/>
          <p:nvPr/>
        </p:nvSpPr>
        <p:spPr>
          <a:xfrm>
            <a:off x="4296640" y="552473"/>
            <a:ext cx="5116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(W’’)</a:t>
            </a:r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615A1EB1-E2A9-4AD4-92F5-AA8D058CC1A5}"/>
              </a:ext>
            </a:extLst>
          </p:cNvPr>
          <p:cNvSpPr txBox="1"/>
          <p:nvPr/>
        </p:nvSpPr>
        <p:spPr>
          <a:xfrm>
            <a:off x="5718638" y="4513303"/>
            <a:ext cx="50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(X’’)</a:t>
            </a:r>
          </a:p>
        </p:txBody>
      </p:sp>
      <p:sp>
        <p:nvSpPr>
          <p:cNvPr id="324" name="Rettangolo 323">
            <a:extLst>
              <a:ext uri="{FF2B5EF4-FFF2-40B4-BE49-F238E27FC236}">
                <a16:creationId xmlns:a16="http://schemas.microsoft.com/office/drawing/2014/main" id="{49F183A0-8E57-4BFF-93BC-078A5E4110A2}"/>
              </a:ext>
            </a:extLst>
          </p:cNvPr>
          <p:cNvSpPr/>
          <p:nvPr/>
        </p:nvSpPr>
        <p:spPr>
          <a:xfrm>
            <a:off x="4362466" y="4513121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(Y’’)</a:t>
            </a:r>
          </a:p>
        </p:txBody>
      </p:sp>
      <p:sp>
        <p:nvSpPr>
          <p:cNvPr id="327" name="Rettangolo 326">
            <a:extLst>
              <a:ext uri="{FF2B5EF4-FFF2-40B4-BE49-F238E27FC236}">
                <a16:creationId xmlns:a16="http://schemas.microsoft.com/office/drawing/2014/main" id="{16286B63-292F-4094-B9D0-5B31CB311EF3}"/>
              </a:ext>
            </a:extLst>
          </p:cNvPr>
          <p:cNvSpPr/>
          <p:nvPr/>
        </p:nvSpPr>
        <p:spPr>
          <a:xfrm>
            <a:off x="7252855" y="6366188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328" name="Rettangolo 327">
            <a:extLst>
              <a:ext uri="{FF2B5EF4-FFF2-40B4-BE49-F238E27FC236}">
                <a16:creationId xmlns:a16="http://schemas.microsoft.com/office/drawing/2014/main" id="{9AF8A673-5ACB-4D27-B5B9-298D42552B71}"/>
              </a:ext>
            </a:extLst>
          </p:cNvPr>
          <p:cNvSpPr/>
          <p:nvPr/>
        </p:nvSpPr>
        <p:spPr>
          <a:xfrm>
            <a:off x="7452014" y="637311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329" name="Rettangolo 328">
            <a:extLst>
              <a:ext uri="{FF2B5EF4-FFF2-40B4-BE49-F238E27FC236}">
                <a16:creationId xmlns:a16="http://schemas.microsoft.com/office/drawing/2014/main" id="{4105DF71-9C52-43A8-AD87-925247FBE856}"/>
              </a:ext>
            </a:extLst>
          </p:cNvPr>
          <p:cNvSpPr/>
          <p:nvPr/>
        </p:nvSpPr>
        <p:spPr>
          <a:xfrm>
            <a:off x="7366088" y="636772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E57516D9-C794-4931-B842-9D8E908DAC6D}"/>
              </a:ext>
            </a:extLst>
          </p:cNvPr>
          <p:cNvSpPr txBox="1"/>
          <p:nvPr/>
        </p:nvSpPr>
        <p:spPr>
          <a:xfrm>
            <a:off x="0" y="448896"/>
            <a:ext cx="3348000" cy="13412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Rimuoviamo ora  le operazioni grafiche relative alla definizione del disegno della sezione dei due rami dell’iperbole appartenenti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2D27B380-20F6-410C-BF09-D2C4D73AFAA4}"/>
              </a:ext>
            </a:extLst>
          </p:cNvPr>
          <p:cNvSpPr txBox="1"/>
          <p:nvPr/>
        </p:nvSpPr>
        <p:spPr>
          <a:xfrm>
            <a:off x="0" y="1798190"/>
            <a:ext cx="3232596" cy="10995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le tracce del piano di sezione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e le operazioni di sezione di questo con il piano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ha quanto di seguito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26CA97FF-F13D-4F19-9EE0-CCD60540B31A}"/>
              </a:ext>
            </a:extLst>
          </p:cNvPr>
          <p:cNvCxnSpPr/>
          <p:nvPr/>
        </p:nvCxnSpPr>
        <p:spPr>
          <a:xfrm>
            <a:off x="7341928" y="578578"/>
            <a:ext cx="0" cy="828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A346AD7-E047-4A41-A505-2E650EB7A1E7}"/>
              </a:ext>
            </a:extLst>
          </p:cNvPr>
          <p:cNvCxnSpPr/>
          <p:nvPr/>
        </p:nvCxnSpPr>
        <p:spPr>
          <a:xfrm>
            <a:off x="7342769" y="3694360"/>
            <a:ext cx="0" cy="8712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B8D1D9CD-0C46-4780-AB28-57CD36C8A9BF}"/>
              </a:ext>
            </a:extLst>
          </p:cNvPr>
          <p:cNvCxnSpPr/>
          <p:nvPr/>
        </p:nvCxnSpPr>
        <p:spPr>
          <a:xfrm>
            <a:off x="7342770" y="5187727"/>
            <a:ext cx="0" cy="1350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A9403B4-D852-4557-835A-65D6FDE11A54}"/>
              </a:ext>
            </a:extLst>
          </p:cNvPr>
          <p:cNvSpPr txBox="1"/>
          <p:nvPr/>
        </p:nvSpPr>
        <p:spPr>
          <a:xfrm>
            <a:off x="0" y="2924816"/>
            <a:ext cx="31682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Rimuovendo, anche, tutte le operazioni grafiche relative al ribaltamento della sezione sul piano </a:t>
            </a:r>
            <a:r>
              <a:rPr lang="it-IT" sz="1600" dirty="0">
                <a:latin typeface="Symbol" panose="05050102010706020507" pitchFamily="18" charset="2"/>
              </a:rPr>
              <a:t>g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restano individuate le due curve dell’iperbole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C3228717-058E-4DE0-B9A3-334587348720}"/>
              </a:ext>
            </a:extLst>
          </p:cNvPr>
          <p:cNvSpPr txBox="1"/>
          <p:nvPr/>
        </p:nvSpPr>
        <p:spPr>
          <a:xfrm>
            <a:off x="0" y="4199017"/>
            <a:ext cx="3412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Mentre sul piano di sezione si definiscono le seguenti superfici </a:t>
            </a:r>
          </a:p>
        </p:txBody>
      </p: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A458FE6A-772B-49CE-AF99-555EB8FDB219}"/>
              </a:ext>
            </a:extLst>
          </p:cNvPr>
          <p:cNvCxnSpPr>
            <a:cxnSpLocks/>
          </p:cNvCxnSpPr>
          <p:nvPr/>
        </p:nvCxnSpPr>
        <p:spPr>
          <a:xfrm flipV="1">
            <a:off x="5276951" y="576433"/>
            <a:ext cx="0" cy="3988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2FC7A5C0-346D-4FDC-BEEE-495270F792BD}"/>
              </a:ext>
            </a:extLst>
          </p:cNvPr>
          <p:cNvSpPr txBox="1"/>
          <p:nvPr/>
        </p:nvSpPr>
        <p:spPr>
          <a:xfrm>
            <a:off x="3328892" y="2408349"/>
            <a:ext cx="1656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Rami dell’iperbole</a:t>
            </a:r>
          </a:p>
        </p:txBody>
      </p:sp>
      <p:cxnSp>
        <p:nvCxnSpPr>
          <p:cNvPr id="160" name="Connettore 2 159">
            <a:extLst>
              <a:ext uri="{FF2B5EF4-FFF2-40B4-BE49-F238E27FC236}">
                <a16:creationId xmlns:a16="http://schemas.microsoft.com/office/drawing/2014/main" id="{697A776A-A64A-4797-9E54-E2DE7784434E}"/>
              </a:ext>
            </a:extLst>
          </p:cNvPr>
          <p:cNvCxnSpPr>
            <a:cxnSpLocks/>
            <a:stCxn id="159" idx="0"/>
          </p:cNvCxnSpPr>
          <p:nvPr/>
        </p:nvCxnSpPr>
        <p:spPr>
          <a:xfrm flipV="1">
            <a:off x="4156892" y="942975"/>
            <a:ext cx="657996" cy="146537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2 160">
            <a:extLst>
              <a:ext uri="{FF2B5EF4-FFF2-40B4-BE49-F238E27FC236}">
                <a16:creationId xmlns:a16="http://schemas.microsoft.com/office/drawing/2014/main" id="{1D6FA4B4-FAFD-462C-B0AE-3E9BA79D0D24}"/>
              </a:ext>
            </a:extLst>
          </p:cNvPr>
          <p:cNvCxnSpPr>
            <a:cxnSpLocks/>
            <a:stCxn id="159" idx="2"/>
          </p:cNvCxnSpPr>
          <p:nvPr/>
        </p:nvCxnSpPr>
        <p:spPr>
          <a:xfrm>
            <a:off x="4156892" y="2716126"/>
            <a:ext cx="656863" cy="145106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2 161">
            <a:extLst>
              <a:ext uri="{FF2B5EF4-FFF2-40B4-BE49-F238E27FC236}">
                <a16:creationId xmlns:a16="http://schemas.microsoft.com/office/drawing/2014/main" id="{DFA44933-0EAA-4D38-BE34-8B661B5E0158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6533535" y="1081826"/>
            <a:ext cx="794544" cy="143277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2 162">
            <a:extLst>
              <a:ext uri="{FF2B5EF4-FFF2-40B4-BE49-F238E27FC236}">
                <a16:creationId xmlns:a16="http://schemas.microsoft.com/office/drawing/2014/main" id="{68549BC6-9661-432C-A4FE-00BE07F88C7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533535" y="3037820"/>
            <a:ext cx="794544" cy="96751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86C8939-76BB-453A-8485-D0938C56EA76}"/>
              </a:ext>
            </a:extLst>
          </p:cNvPr>
          <p:cNvSpPr txBox="1"/>
          <p:nvPr/>
        </p:nvSpPr>
        <p:spPr>
          <a:xfrm>
            <a:off x="5714999" y="2514600"/>
            <a:ext cx="1637071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Rami dell’iperbole in scorcio totale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2AB4F604-BB9A-4945-A736-56EBCBD1F719}"/>
              </a:ext>
            </a:extLst>
          </p:cNvPr>
          <p:cNvSpPr txBox="1"/>
          <p:nvPr/>
        </p:nvSpPr>
        <p:spPr>
          <a:xfrm>
            <a:off x="0" y="4839100"/>
            <a:ext cx="4391696" cy="13234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 punti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X(X’;X’’)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Y(Y’;Y’’)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sono gli estremi della corda di sezione della direttrice inferiore del cono mentre i punti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Z(Z’;Z’’)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W(W’;W’’)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sono gli estremi della corda della direttrice della falda superiore del cono.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63817B8E-DC12-44A7-8C79-E9A63680C426}"/>
              </a:ext>
            </a:extLst>
          </p:cNvPr>
          <p:cNvSpPr txBox="1"/>
          <p:nvPr/>
        </p:nvSpPr>
        <p:spPr>
          <a:xfrm>
            <a:off x="1" y="6194743"/>
            <a:ext cx="6606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Dicesi iperbole il luogo geometrico dei punti del piano che ha costante la differenza delle distanze da due punti fissi detti fuochi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60F4C5-7400-47FA-91DF-1D1ED2F4892C}"/>
              </a:ext>
            </a:extLst>
          </p:cNvPr>
          <p:cNvSpPr txBox="1"/>
          <p:nvPr/>
        </p:nvSpPr>
        <p:spPr>
          <a:xfrm>
            <a:off x="5125790" y="2382591"/>
            <a:ext cx="396000" cy="432000"/>
          </a:xfrm>
          <a:prstGeom prst="rect">
            <a:avLst/>
          </a:prstGeom>
          <a:noFill/>
        </p:spPr>
        <p:txBody>
          <a:bodyPr vert="vert270" wrap="square" rtlCol="0">
            <a:no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Asse</a:t>
            </a:r>
          </a:p>
        </p:txBody>
      </p:sp>
    </p:spTree>
    <p:extLst>
      <p:ext uri="{BB962C8B-B14F-4D97-AF65-F5344CB8AC3E}">
        <p14:creationId xmlns:p14="http://schemas.microsoft.com/office/powerpoint/2010/main" val="98064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8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7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0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9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28" grpId="0" animBg="1"/>
      <p:bldP spid="3144" grpId="0" animBg="1"/>
      <p:bldP spid="249" grpId="0" animBg="1"/>
      <p:bldP spid="259" grpId="0"/>
      <p:bldP spid="260" grpId="0"/>
      <p:bldP spid="261" grpId="0"/>
      <p:bldP spid="263" grpId="0"/>
      <p:bldP spid="265" grpId="0"/>
      <p:bldP spid="266" grpId="0"/>
      <p:bldP spid="267" grpId="0"/>
      <p:bldP spid="268" grpId="0"/>
      <p:bldP spid="270" grpId="0"/>
      <p:bldP spid="271" grpId="0"/>
      <p:bldP spid="272" grpId="0"/>
      <p:bldP spid="273" grpId="0"/>
      <p:bldP spid="196" grpId="0" animBg="1"/>
      <p:bldP spid="207" grpId="0" animBg="1"/>
      <p:bldP spid="214" grpId="0" animBg="1"/>
      <p:bldP spid="237" grpId="0" animBg="1"/>
      <p:bldP spid="242" grpId="0" animBg="1"/>
      <p:bldP spid="245" grpId="0" animBg="1"/>
      <p:bldP spid="252" grpId="0" animBg="1"/>
      <p:bldP spid="283" grpId="0" animBg="1"/>
      <p:bldP spid="286" grpId="0" animBg="1"/>
      <p:bldP spid="290" grpId="0" animBg="1"/>
      <p:bldP spid="321" grpId="0"/>
      <p:bldP spid="322" grpId="0"/>
      <p:bldP spid="323" grpId="0"/>
      <p:bldP spid="324" grpId="0"/>
      <p:bldP spid="327" grpId="0"/>
      <p:bldP spid="328" grpId="0"/>
      <p:bldP spid="329" grpId="0"/>
      <p:bldP spid="153" grpId="0"/>
      <p:bldP spid="154" grpId="0"/>
      <p:bldP spid="36" grpId="0"/>
      <p:bldP spid="37" grpId="0"/>
      <p:bldP spid="159" grpId="0" animBg="1"/>
      <p:bldP spid="15" grpId="0" animBg="1"/>
      <p:bldP spid="170" grpId="0"/>
      <p:bldP spid="171" grpId="0"/>
      <p:bldP spid="2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2132</Words>
  <Application>Microsoft Office PowerPoint</Application>
  <PresentationFormat>Presentazione su schermo (4:3)</PresentationFormat>
  <Paragraphs>405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MS Shell Dlg 2</vt:lpstr>
      <vt:lpstr>Symbol</vt:lpstr>
      <vt:lpstr>1_Tema di Office</vt:lpstr>
      <vt:lpstr>2_Tema di Office</vt:lpstr>
      <vt:lpstr>Presentazione standard di PowerPoint</vt:lpstr>
      <vt:lpstr>LE CONICHE: L’IPERBOLE- Elementi del solido</vt:lpstr>
      <vt:lpstr>LE CONICHE: L’IPERBOLE- (1)</vt:lpstr>
      <vt:lpstr>LE CONICHE: L’IPERBOLE - (2)</vt:lpstr>
      <vt:lpstr>LE CONICHE: L’IPERBOLE- (3)</vt:lpstr>
      <vt:lpstr>LE CONICHE: L’IPERBOLE- (4)</vt:lpstr>
      <vt:lpstr>LE CONICHE: L’IPERBOLE- (5)</vt:lpstr>
      <vt:lpstr>LE CONICHE: L’IPERBOLE - (6)</vt:lpstr>
      <vt:lpstr>LE CONICHE: L’IPERBOLE - (7)</vt:lpstr>
      <vt:lpstr>LE CONICHE: L’IPERBOLE - (8)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248</cp:revision>
  <dcterms:created xsi:type="dcterms:W3CDTF">2019-09-06T20:08:46Z</dcterms:created>
  <dcterms:modified xsi:type="dcterms:W3CDTF">2020-10-14T14:01:53Z</dcterms:modified>
</cp:coreProperties>
</file>