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0" r:id="rId3"/>
    <p:sldId id="265" r:id="rId4"/>
    <p:sldId id="266" r:id="rId5"/>
    <p:sldId id="268" r:id="rId6"/>
    <p:sldId id="270" r:id="rId7"/>
    <p:sldId id="273" r:id="rId8"/>
    <p:sldId id="271" r:id="rId9"/>
    <p:sldId id="269" r:id="rId10"/>
    <p:sldId id="272" r:id="rId11"/>
    <p:sldId id="274" r:id="rId1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94" autoAdjust="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271708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0216068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976785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874272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819941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94239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454902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929359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955094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464852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6545174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49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03/10/2020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49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49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581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75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50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25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700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360000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7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4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sz="24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270B3BDF-DE6D-4EDF-B7CB-30EB89C10549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3446"/>
            <a:ext cx="9072000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8" indent="-144658" algn="ctr" defTabSz="385753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2000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4F8E690-6F29-4635-B99E-C4138D2B81E0}"/>
              </a:ext>
            </a:extLst>
          </p:cNvPr>
          <p:cNvSpPr txBox="1"/>
          <p:nvPr/>
        </p:nvSpPr>
        <p:spPr>
          <a:xfrm>
            <a:off x="36000" y="838252"/>
            <a:ext cx="9072000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GEOMETRICHE: </a:t>
            </a:r>
          </a:p>
          <a:p>
            <a:pPr algn="ctr"/>
            <a:r>
              <a:rPr lang="it-IT" sz="16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DI SOLOIDI DI ROTAZIONE - LA PARABOLA</a:t>
            </a:r>
          </a:p>
          <a:p>
            <a:pPr algn="ctr"/>
            <a:endParaRPr lang="it-IT" sz="16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14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 del  cono  con  piano  GENERICO  PARALLELO  una  GENERATRICE</a:t>
            </a:r>
            <a:endParaRPr lang="it-IT" sz="14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224C1DE-0844-47FF-BF1E-445345473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2000" y="1967322"/>
            <a:ext cx="3996000" cy="4478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nell’a. s. 1992/93 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900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Omogrosso</a:t>
            </a:r>
            <a:r>
              <a:rPr lang="it-IT" sz="19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900" b="1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Concezio</a:t>
            </a:r>
            <a:endParaRPr lang="it-IT" sz="1900" b="1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 classe 5A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dell’Istituto Statale d’arte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‘</a:t>
            </a:r>
            <a:r>
              <a:rPr lang="it-IT" sz="19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’G. Mazara</a:t>
            </a: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’’ di Sulmona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per la materia “</a:t>
            </a:r>
            <a:r>
              <a:rPr lang="it-IT" sz="1900" b="1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Teoria e applicazioni di geometria descrittiva</a:t>
            </a: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”</a:t>
            </a:r>
          </a:p>
          <a:p>
            <a:pPr lvl="0" algn="ctr" defTabSz="457200" eaLnBrk="0" hangingPunct="0">
              <a:defRPr/>
            </a:pPr>
            <a:endParaRPr lang="it-IT" sz="19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lvl="0" algn="ctr" defTabSz="457200" eaLnBrk="0" hangingPunct="0">
              <a:defRPr/>
            </a:pPr>
            <a:r>
              <a:rPr lang="it-IT" sz="19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Prof. Elio </a:t>
            </a:r>
            <a:r>
              <a:rPr lang="it-IT" sz="190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19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03CE8816-C88D-48DC-8E6B-60715A05B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600" y="6479080"/>
            <a:ext cx="3996000" cy="315954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687A492E-6FE8-45D0-9DFE-20890B3DF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02166"/>
            <a:ext cx="4932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Windows.old.000\Users\UTENTE\Documents\Elio dati\GeometriaDescrittivaDinamica\Le operazioni geometriche\Operazioni geometriche\2 Sezioni\4Sezioni coniche\43 Parabola\Omogrosso C1 5A 9293v r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4591" y="1970433"/>
            <a:ext cx="4940490" cy="450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5924477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(8)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3854153" y="3972999"/>
            <a:ext cx="51818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690955" y="1408471"/>
            <a:ext cx="837332" cy="20657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916" y="37941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31" y="6488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489602"/>
            <a:ext cx="1804795" cy="34836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55BE9CD4-39E3-4A4F-A00A-C1DC91332787}"/>
              </a:ext>
            </a:extLst>
          </p:cNvPr>
          <p:cNvCxnSpPr>
            <a:cxnSpLocks/>
          </p:cNvCxnSpPr>
          <p:nvPr/>
        </p:nvCxnSpPr>
        <p:spPr>
          <a:xfrm>
            <a:off x="6288881" y="3474244"/>
            <a:ext cx="0" cy="1381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D3EE430B-40E5-4778-BED6-566F8D98FEAE}"/>
              </a:ext>
            </a:extLst>
          </p:cNvPr>
          <p:cNvCxnSpPr>
            <a:cxnSpLocks/>
          </p:cNvCxnSpPr>
          <p:nvPr/>
        </p:nvCxnSpPr>
        <p:spPr>
          <a:xfrm>
            <a:off x="7584281" y="3471863"/>
            <a:ext cx="0" cy="29956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7" name="Connettore diritto 3146">
            <a:extLst>
              <a:ext uri="{FF2B5EF4-FFF2-40B4-BE49-F238E27FC236}">
                <a16:creationId xmlns:a16="http://schemas.microsoft.com/office/drawing/2014/main" id="{2A508DCE-F752-4F09-A899-19454090B3DE}"/>
              </a:ext>
            </a:extLst>
          </p:cNvPr>
          <p:cNvCxnSpPr>
            <a:cxnSpLocks/>
          </p:cNvCxnSpPr>
          <p:nvPr/>
        </p:nvCxnSpPr>
        <p:spPr>
          <a:xfrm>
            <a:off x="6467198" y="3098992"/>
            <a:ext cx="0" cy="1736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97A92AA-BBEA-4E3D-B8F0-B1F53D6D2E2A}"/>
              </a:ext>
            </a:extLst>
          </p:cNvPr>
          <p:cNvCxnSpPr>
            <a:cxnSpLocks/>
          </p:cNvCxnSpPr>
          <p:nvPr/>
        </p:nvCxnSpPr>
        <p:spPr>
          <a:xfrm>
            <a:off x="7634677" y="3105151"/>
            <a:ext cx="0" cy="3195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12945FD3-C7C7-4F2F-8A24-65161BDB633A}"/>
              </a:ext>
            </a:extLst>
          </p:cNvPr>
          <p:cNvCxnSpPr>
            <a:cxnSpLocks/>
          </p:cNvCxnSpPr>
          <p:nvPr/>
        </p:nvCxnSpPr>
        <p:spPr>
          <a:xfrm>
            <a:off x="6624361" y="2776612"/>
            <a:ext cx="0" cy="20491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CA9875B6-C465-439D-88A7-389A54065859}"/>
              </a:ext>
            </a:extLst>
          </p:cNvPr>
          <p:cNvCxnSpPr>
            <a:cxnSpLocks/>
          </p:cNvCxnSpPr>
          <p:nvPr/>
        </p:nvCxnSpPr>
        <p:spPr>
          <a:xfrm>
            <a:off x="7679921" y="2795588"/>
            <a:ext cx="0" cy="33552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1C0D8A4C-16E4-402E-A1A0-8504774D4FA1}"/>
              </a:ext>
            </a:extLst>
          </p:cNvPr>
          <p:cNvCxnSpPr>
            <a:cxnSpLocks/>
          </p:cNvCxnSpPr>
          <p:nvPr/>
        </p:nvCxnSpPr>
        <p:spPr>
          <a:xfrm>
            <a:off x="6788667" y="2457524"/>
            <a:ext cx="0" cy="23634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5A40544-514D-4BA8-9780-670543DED16B}"/>
              </a:ext>
            </a:extLst>
          </p:cNvPr>
          <p:cNvCxnSpPr>
            <a:cxnSpLocks/>
          </p:cNvCxnSpPr>
          <p:nvPr/>
        </p:nvCxnSpPr>
        <p:spPr>
          <a:xfrm>
            <a:off x="7715640" y="2474119"/>
            <a:ext cx="0" cy="35123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1B64739-CF9C-4430-8AA1-54452E241E44}"/>
              </a:ext>
            </a:extLst>
          </p:cNvPr>
          <p:cNvCxnSpPr>
            <a:cxnSpLocks/>
          </p:cNvCxnSpPr>
          <p:nvPr/>
        </p:nvCxnSpPr>
        <p:spPr>
          <a:xfrm>
            <a:off x="6965157" y="2133650"/>
            <a:ext cx="0" cy="27027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20BF0A6C-F4A3-4919-BBAA-EA2D31673AEE}"/>
              </a:ext>
            </a:extLst>
          </p:cNvPr>
          <p:cNvCxnSpPr>
            <a:cxnSpLocks/>
          </p:cNvCxnSpPr>
          <p:nvPr/>
        </p:nvCxnSpPr>
        <p:spPr>
          <a:xfrm>
            <a:off x="7746207" y="2145507"/>
            <a:ext cx="0" cy="36718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2534EC6-2706-4D51-939B-7998DEF058D5}"/>
              </a:ext>
            </a:extLst>
          </p:cNvPr>
          <p:cNvCxnSpPr>
            <a:cxnSpLocks/>
          </p:cNvCxnSpPr>
          <p:nvPr/>
        </p:nvCxnSpPr>
        <p:spPr>
          <a:xfrm>
            <a:off x="7122318" y="1876499"/>
            <a:ext cx="0" cy="29789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0D3D1746-AB9B-4CB6-BA7E-C57BBFA37CCC}"/>
              </a:ext>
            </a:extLst>
          </p:cNvPr>
          <p:cNvCxnSpPr>
            <a:cxnSpLocks/>
          </p:cNvCxnSpPr>
          <p:nvPr/>
        </p:nvCxnSpPr>
        <p:spPr>
          <a:xfrm>
            <a:off x="7755732" y="1885950"/>
            <a:ext cx="0" cy="3771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id="{C10C8AB3-0F1A-46DF-B585-CF36A34A17B4}"/>
              </a:ext>
            </a:extLst>
          </p:cNvPr>
          <p:cNvCxnSpPr>
            <a:cxnSpLocks/>
          </p:cNvCxnSpPr>
          <p:nvPr/>
        </p:nvCxnSpPr>
        <p:spPr>
          <a:xfrm>
            <a:off x="7298532" y="1609750"/>
            <a:ext cx="0" cy="32980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0" name="Connettore diritto 3149">
            <a:extLst>
              <a:ext uri="{FF2B5EF4-FFF2-40B4-BE49-F238E27FC236}">
                <a16:creationId xmlns:a16="http://schemas.microsoft.com/office/drawing/2014/main" id="{3A5D8200-9105-4774-8097-A275DFD60E7B}"/>
              </a:ext>
            </a:extLst>
          </p:cNvPr>
          <p:cNvCxnSpPr>
            <a:cxnSpLocks/>
          </p:cNvCxnSpPr>
          <p:nvPr/>
        </p:nvCxnSpPr>
        <p:spPr>
          <a:xfrm>
            <a:off x="7741444" y="1616869"/>
            <a:ext cx="0" cy="38528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4" name="Connettore diritto 3163">
            <a:extLst>
              <a:ext uri="{FF2B5EF4-FFF2-40B4-BE49-F238E27FC236}">
                <a16:creationId xmlns:a16="http://schemas.microsoft.com/office/drawing/2014/main" id="{DD4C46F7-5CD3-4E37-AE57-C2A1954D5F57}"/>
              </a:ext>
            </a:extLst>
          </p:cNvPr>
          <p:cNvCxnSpPr>
            <a:cxnSpLocks/>
          </p:cNvCxnSpPr>
          <p:nvPr/>
        </p:nvCxnSpPr>
        <p:spPr>
          <a:xfrm>
            <a:off x="7448549" y="1438324"/>
            <a:ext cx="0" cy="35361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D0D7ED24-DA14-4FBE-BD73-9CCDC414D2D4}"/>
              </a:ext>
            </a:extLst>
          </p:cNvPr>
          <p:cNvCxnSpPr>
            <a:cxnSpLocks/>
          </p:cNvCxnSpPr>
          <p:nvPr/>
        </p:nvCxnSpPr>
        <p:spPr>
          <a:xfrm flipH="1">
            <a:off x="5516438" y="5118566"/>
            <a:ext cx="2085079" cy="16802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49C73F96-2E7F-4A20-B316-1D14057FAE2D}"/>
              </a:ext>
            </a:extLst>
          </p:cNvPr>
          <p:cNvCxnSpPr>
            <a:cxnSpLocks/>
          </p:cNvCxnSpPr>
          <p:nvPr/>
        </p:nvCxnSpPr>
        <p:spPr>
          <a:xfrm>
            <a:off x="7598569" y="1354931"/>
            <a:ext cx="0" cy="37671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o 3">
            <a:extLst>
              <a:ext uri="{FF2B5EF4-FFF2-40B4-BE49-F238E27FC236}">
                <a16:creationId xmlns:a16="http://schemas.microsoft.com/office/drawing/2014/main" id="{3BD7A54A-0FB5-4985-BE5E-D6C1C5D9074C}"/>
              </a:ext>
            </a:extLst>
          </p:cNvPr>
          <p:cNvSpPr/>
          <p:nvPr/>
        </p:nvSpPr>
        <p:spPr>
          <a:xfrm rot="19260000">
            <a:off x="-6212708" y="7768003"/>
            <a:ext cx="15552000" cy="4500000"/>
          </a:xfrm>
          <a:prstGeom prst="arc">
            <a:avLst>
              <a:gd name="adj1" fmla="val 21091909"/>
              <a:gd name="adj2" fmla="val 510074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D149A0BF-CE47-4818-909F-9F2C15ACA466}"/>
              </a:ext>
            </a:extLst>
          </p:cNvPr>
          <p:cNvCxnSpPr>
            <a:cxnSpLocks/>
          </p:cNvCxnSpPr>
          <p:nvPr/>
        </p:nvCxnSpPr>
        <p:spPr>
          <a:xfrm>
            <a:off x="6285799" y="4856897"/>
            <a:ext cx="1295867" cy="1613721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11C82D19-E5AD-4181-9443-837E99D6BA3C}"/>
              </a:ext>
            </a:extLst>
          </p:cNvPr>
          <p:cNvSpPr txBox="1"/>
          <p:nvPr/>
        </p:nvSpPr>
        <p:spPr>
          <a:xfrm>
            <a:off x="0" y="399245"/>
            <a:ext cx="5164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linee di costruzione il disegno della sezione del cono con i relativi assi e le tracce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 si presenta come a fianco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74E87F0-D691-43CA-90F3-F9A4F86E8235}"/>
              </a:ext>
            </a:extLst>
          </p:cNvPr>
          <p:cNvSpPr txBox="1"/>
          <p:nvPr/>
        </p:nvSpPr>
        <p:spPr>
          <a:xfrm>
            <a:off x="0" y="2286467"/>
            <a:ext cx="44432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rimuoviamo, poi, anche tutte le rette di richiamo dei punti della parabola il disegno della sezione del cono si presenta con la curva appartenente alla superficie laterale del solido e il segmento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XY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della base</a:t>
            </a:r>
            <a:endParaRPr lang="it-IT" dirty="0"/>
          </a:p>
        </p:txBody>
      </p:sp>
      <p:sp>
        <p:nvSpPr>
          <p:cNvPr id="77" name="Rettangolo 76">
            <a:extLst>
              <a:ext uri="{FF2B5EF4-FFF2-40B4-BE49-F238E27FC236}">
                <a16:creationId xmlns:a16="http://schemas.microsoft.com/office/drawing/2014/main" id="{60FFB375-4A2D-4EFD-925C-71F9F9867B56}"/>
              </a:ext>
            </a:extLst>
          </p:cNvPr>
          <p:cNvSpPr/>
          <p:nvPr/>
        </p:nvSpPr>
        <p:spPr>
          <a:xfrm>
            <a:off x="6015037" y="4691020"/>
            <a:ext cx="3706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79" name="Rettangolo 78">
            <a:extLst>
              <a:ext uri="{FF2B5EF4-FFF2-40B4-BE49-F238E27FC236}">
                <a16:creationId xmlns:a16="http://schemas.microsoft.com/office/drawing/2014/main" id="{1F998584-1CD3-4ABE-9ACC-8817F49A47C8}"/>
              </a:ext>
            </a:extLst>
          </p:cNvPr>
          <p:cNvSpPr/>
          <p:nvPr/>
        </p:nvSpPr>
        <p:spPr>
          <a:xfrm>
            <a:off x="7438224" y="6399329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6C0C75F4-4282-4A51-8125-423BDF3B7657}"/>
              </a:ext>
            </a:extLst>
          </p:cNvPr>
          <p:cNvSpPr/>
          <p:nvPr/>
        </p:nvSpPr>
        <p:spPr>
          <a:xfrm>
            <a:off x="6104092" y="3402155"/>
            <a:ext cx="407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6CDBC493-2604-4AAF-BC77-DAF7F5B85D40}"/>
              </a:ext>
            </a:extLst>
          </p:cNvPr>
          <p:cNvSpPr/>
          <p:nvPr/>
        </p:nvSpPr>
        <p:spPr>
          <a:xfrm>
            <a:off x="7425019" y="3395622"/>
            <a:ext cx="3882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4FE06928-BF76-4F6C-8083-A092CAC1B991}"/>
              </a:ext>
            </a:extLst>
          </p:cNvPr>
          <p:cNvSpPr txBox="1"/>
          <p:nvPr/>
        </p:nvSpPr>
        <p:spPr>
          <a:xfrm rot="19344138">
            <a:off x="5409127" y="6272012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E4526B7D-230A-418D-B1AC-F2880B07A659}"/>
              </a:ext>
            </a:extLst>
          </p:cNvPr>
          <p:cNvSpPr txBox="1"/>
          <p:nvPr/>
        </p:nvSpPr>
        <p:spPr>
          <a:xfrm rot="17277170">
            <a:off x="7417576" y="424184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A2FFEF53-CFAE-4828-934A-F14E1B8969A1}"/>
              </a:ext>
            </a:extLst>
          </p:cNvPr>
          <p:cNvCxnSpPr>
            <a:cxnSpLocks/>
          </p:cNvCxnSpPr>
          <p:nvPr/>
        </p:nvCxnSpPr>
        <p:spPr>
          <a:xfrm flipH="1">
            <a:off x="6786760" y="460058"/>
            <a:ext cx="1120602" cy="35112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ttangolo 98">
            <a:extLst>
              <a:ext uri="{FF2B5EF4-FFF2-40B4-BE49-F238E27FC236}">
                <a16:creationId xmlns:a16="http://schemas.microsoft.com/office/drawing/2014/main" id="{69FE0D94-2FE4-4389-8DE7-F7976A968336}"/>
              </a:ext>
            </a:extLst>
          </p:cNvPr>
          <p:cNvSpPr/>
          <p:nvPr/>
        </p:nvSpPr>
        <p:spPr>
          <a:xfrm>
            <a:off x="-1" y="4056046"/>
            <a:ext cx="39274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Immaginando di far scorrere la parte sezionata del cono si avranno le due parti così posizionate evidenziando in modo chiaro la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di sezione</a:t>
            </a:r>
          </a:p>
        </p:txBody>
      </p:sp>
      <p:sp>
        <p:nvSpPr>
          <p:cNvPr id="109" name="Arco 108">
            <a:extLst>
              <a:ext uri="{FF2B5EF4-FFF2-40B4-BE49-F238E27FC236}">
                <a16:creationId xmlns:a16="http://schemas.microsoft.com/office/drawing/2014/main" id="{1B894CE5-43BC-4EEB-9BE4-5D7CF99C4286}"/>
              </a:ext>
            </a:extLst>
          </p:cNvPr>
          <p:cNvSpPr/>
          <p:nvPr/>
        </p:nvSpPr>
        <p:spPr>
          <a:xfrm rot="1056652">
            <a:off x="-6821715" y="-577946"/>
            <a:ext cx="3807983" cy="82955144"/>
          </a:xfrm>
          <a:prstGeom prst="arc">
            <a:avLst>
              <a:gd name="adj1" fmla="val 16143575"/>
              <a:gd name="adj2" fmla="val 16251278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1" name="Connettore 1 12">
            <a:extLst>
              <a:ext uri="{FF2B5EF4-FFF2-40B4-BE49-F238E27FC236}">
                <a16:creationId xmlns:a16="http://schemas.microsoft.com/office/drawing/2014/main" id="{A6972293-B5F8-4591-95CE-A53555081863}"/>
              </a:ext>
            </a:extLst>
          </p:cNvPr>
          <p:cNvCxnSpPr>
            <a:cxnSpLocks/>
          </p:cNvCxnSpPr>
          <p:nvPr/>
        </p:nvCxnSpPr>
        <p:spPr>
          <a:xfrm>
            <a:off x="7582780" y="3475426"/>
            <a:ext cx="952555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5FB71498-A3BA-4A7D-BD1F-E195643E55C1}"/>
              </a:ext>
            </a:extLst>
          </p:cNvPr>
          <p:cNvCxnSpPr>
            <a:cxnSpLocks/>
          </p:cNvCxnSpPr>
          <p:nvPr/>
        </p:nvCxnSpPr>
        <p:spPr>
          <a:xfrm flipH="1" flipV="1">
            <a:off x="6286839" y="3469399"/>
            <a:ext cx="1291011" cy="3624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5" name="CasellaDiTesto 3164">
            <a:extLst>
              <a:ext uri="{FF2B5EF4-FFF2-40B4-BE49-F238E27FC236}">
                <a16:creationId xmlns:a16="http://schemas.microsoft.com/office/drawing/2014/main" id="{89AF3EDC-2136-43B0-8466-A66106D0FB89}"/>
              </a:ext>
            </a:extLst>
          </p:cNvPr>
          <p:cNvSpPr txBox="1"/>
          <p:nvPr/>
        </p:nvSpPr>
        <p:spPr>
          <a:xfrm>
            <a:off x="7071667" y="5270436"/>
            <a:ext cx="395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endParaRPr lang="it-IT" dirty="0"/>
          </a:p>
        </p:txBody>
      </p:sp>
      <p:sp>
        <p:nvSpPr>
          <p:cNvPr id="3166" name="CasellaDiTesto 3165">
            <a:extLst>
              <a:ext uri="{FF2B5EF4-FFF2-40B4-BE49-F238E27FC236}">
                <a16:creationId xmlns:a16="http://schemas.microsoft.com/office/drawing/2014/main" id="{04A256D7-F621-45CF-8C8F-212ADCCB4F44}"/>
              </a:ext>
            </a:extLst>
          </p:cNvPr>
          <p:cNvSpPr txBox="1"/>
          <p:nvPr/>
        </p:nvSpPr>
        <p:spPr>
          <a:xfrm>
            <a:off x="7202683" y="5260174"/>
            <a:ext cx="312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C896A9A1-A58A-4230-88A7-02147D431E57}"/>
              </a:ext>
            </a:extLst>
          </p:cNvPr>
          <p:cNvGrpSpPr/>
          <p:nvPr/>
        </p:nvGrpSpPr>
        <p:grpSpPr>
          <a:xfrm>
            <a:off x="-6819581" y="-582027"/>
            <a:ext cx="16154501" cy="82957820"/>
            <a:chOff x="-9183492" y="-581384"/>
            <a:chExt cx="16154501" cy="82957820"/>
          </a:xfrm>
        </p:grpSpPr>
        <p:grpSp>
          <p:nvGrpSpPr>
            <p:cNvPr id="54" name="Gruppo 53">
              <a:extLst>
                <a:ext uri="{FF2B5EF4-FFF2-40B4-BE49-F238E27FC236}">
                  <a16:creationId xmlns:a16="http://schemas.microsoft.com/office/drawing/2014/main" id="{318631E7-DDB9-4C95-8AD2-CCA401CCB650}"/>
                </a:ext>
              </a:extLst>
            </p:cNvPr>
            <p:cNvGrpSpPr/>
            <p:nvPr/>
          </p:nvGrpSpPr>
          <p:grpSpPr>
            <a:xfrm>
              <a:off x="-9183492" y="-581384"/>
              <a:ext cx="16154501" cy="82955144"/>
              <a:chOff x="-9183492" y="-581384"/>
              <a:chExt cx="16154501" cy="82955144"/>
            </a:xfrm>
          </p:grpSpPr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C5951899-97EB-4C28-AC0E-C833334D2040}"/>
                  </a:ext>
                </a:extLst>
              </p:cNvPr>
              <p:cNvSpPr txBox="1"/>
              <p:nvPr/>
            </p:nvSpPr>
            <p:spPr>
              <a:xfrm>
                <a:off x="4928153" y="5266703"/>
                <a:ext cx="324000" cy="2160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>
                <a:spAutoFit/>
              </a:bodyPr>
              <a:lstStyle/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V’</a:t>
                </a:r>
              </a:p>
              <a:p>
                <a:pPr marL="0" marR="0" lvl="0" indent="0" algn="l" defTabSz="51435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</p:txBody>
          </p:sp>
          <p:grpSp>
            <p:nvGrpSpPr>
              <p:cNvPr id="42" name="Gruppo 41">
                <a:extLst>
                  <a:ext uri="{FF2B5EF4-FFF2-40B4-BE49-F238E27FC236}">
                    <a16:creationId xmlns:a16="http://schemas.microsoft.com/office/drawing/2014/main" id="{370EDD8C-EAA8-4598-B89B-7FF6CD000E79}"/>
                  </a:ext>
                </a:extLst>
              </p:cNvPr>
              <p:cNvGrpSpPr/>
              <p:nvPr/>
            </p:nvGrpSpPr>
            <p:grpSpPr>
              <a:xfrm>
                <a:off x="-9183492" y="-581384"/>
                <a:ext cx="16154501" cy="82955144"/>
                <a:chOff x="-6821292" y="-581384"/>
                <a:chExt cx="16154501" cy="82955144"/>
              </a:xfrm>
            </p:grpSpPr>
            <p:cxnSp>
              <p:nvCxnSpPr>
                <p:cNvPr id="17" name="Connettore 1 16">
                  <a:extLst>
                    <a:ext uri="{FF2B5EF4-FFF2-40B4-BE49-F238E27FC236}">
                      <a16:creationId xmlns:a16="http://schemas.microsoft.com/office/drawing/2014/main" id="{0F3462DA-00C6-46B4-9E19-5938E15FCEF0}"/>
                    </a:ext>
                  </a:extLst>
                </p:cNvPr>
                <p:cNvCxnSpPr/>
                <p:nvPr/>
              </p:nvCxnSpPr>
              <p:spPr>
                <a:xfrm flipV="1">
                  <a:off x="6190850" y="3471960"/>
                  <a:ext cx="0" cy="1843466"/>
                </a:xfrm>
                <a:prstGeom prst="line">
                  <a:avLst/>
                </a:prstGeom>
                <a:ln w="63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Gruppo 40">
                  <a:extLst>
                    <a:ext uri="{FF2B5EF4-FFF2-40B4-BE49-F238E27FC236}">
                      <a16:creationId xmlns:a16="http://schemas.microsoft.com/office/drawing/2014/main" id="{027E97FE-13F3-4AAD-8AA5-103475FE8820}"/>
                    </a:ext>
                  </a:extLst>
                </p:cNvPr>
                <p:cNvGrpSpPr/>
                <p:nvPr/>
              </p:nvGrpSpPr>
              <p:grpSpPr>
                <a:xfrm>
                  <a:off x="-6821292" y="-581384"/>
                  <a:ext cx="16154501" cy="82955144"/>
                  <a:chOff x="-6821292" y="-581384"/>
                  <a:chExt cx="16154501" cy="82955144"/>
                </a:xfrm>
              </p:grpSpPr>
              <p:grpSp>
                <p:nvGrpSpPr>
                  <p:cNvPr id="3162" name="Gruppo 3161">
                    <a:extLst>
                      <a:ext uri="{FF2B5EF4-FFF2-40B4-BE49-F238E27FC236}">
                        <a16:creationId xmlns:a16="http://schemas.microsoft.com/office/drawing/2014/main" id="{D51EAF12-95BA-4568-9D21-4E883BA5165B}"/>
                      </a:ext>
                    </a:extLst>
                  </p:cNvPr>
                  <p:cNvGrpSpPr/>
                  <p:nvPr/>
                </p:nvGrpSpPr>
                <p:grpSpPr>
                  <a:xfrm>
                    <a:off x="-6821292" y="-581384"/>
                    <a:ext cx="16154501" cy="82955144"/>
                    <a:chOff x="-6821292" y="-581384"/>
                    <a:chExt cx="16154501" cy="82955144"/>
                  </a:xfrm>
                </p:grpSpPr>
                <p:sp>
                  <p:nvSpPr>
                    <p:cNvPr id="53" name="CasellaDiTesto 52">
                      <a:extLst>
                        <a:ext uri="{FF2B5EF4-FFF2-40B4-BE49-F238E27FC236}">
                          <a16:creationId xmlns:a16="http://schemas.microsoft.com/office/drawing/2014/main" id="{B28EAFAD-9021-4A82-9B76-D358253635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221717" y="377946"/>
                      <a:ext cx="473551" cy="32400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>
                      <a:spAutoFit/>
                    </a:bodyPr>
                    <a:lstStyle/>
                    <a:p>
                      <a:pPr marL="0" marR="0" lvl="0" indent="0" algn="l" defTabSz="5143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Arial" panose="020B0604020202020204" pitchFamily="34" charset="0"/>
                        </a:rPr>
                        <a:t>V’’</a:t>
                      </a:r>
                    </a:p>
                  </p:txBody>
                </p:sp>
                <p:grpSp>
                  <p:nvGrpSpPr>
                    <p:cNvPr id="3161" name="Gruppo 3160">
                      <a:extLst>
                        <a:ext uri="{FF2B5EF4-FFF2-40B4-BE49-F238E27FC236}">
                          <a16:creationId xmlns:a16="http://schemas.microsoft.com/office/drawing/2014/main" id="{A6983C14-B23E-4925-B5DF-93B8450C9A2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6821292" y="-581384"/>
                      <a:ext cx="16154501" cy="82955144"/>
                      <a:chOff x="-6821292" y="-581384"/>
                      <a:chExt cx="16154501" cy="82955144"/>
                    </a:xfrm>
                  </p:grpSpPr>
                  <p:grpSp>
                    <p:nvGrpSpPr>
                      <p:cNvPr id="16" name="Gruppo 15">
                        <a:extLst>
                          <a:ext uri="{FF2B5EF4-FFF2-40B4-BE49-F238E27FC236}">
                            <a16:creationId xmlns:a16="http://schemas.microsoft.com/office/drawing/2014/main" id="{9EC6D33D-F189-4A57-82B0-72D8FF08E02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6218791" y="4147788"/>
                        <a:ext cx="15552000" cy="8120922"/>
                        <a:chOff x="-8453589" y="4147100"/>
                        <a:chExt cx="15552000" cy="8120922"/>
                      </a:xfrm>
                    </p:grpSpPr>
                    <p:grpSp>
                      <p:nvGrpSpPr>
                        <p:cNvPr id="9" name="Gruppo 8">
                          <a:extLst>
                            <a:ext uri="{FF2B5EF4-FFF2-40B4-BE49-F238E27FC236}">
                              <a16:creationId xmlns:a16="http://schemas.microsoft.com/office/drawing/2014/main" id="{D8A2A006-1270-4887-9350-C65068C13F0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8453589" y="4858940"/>
                          <a:ext cx="15552000" cy="7409082"/>
                          <a:chOff x="-6852212" y="5191359"/>
                          <a:chExt cx="15552000" cy="7409082"/>
                        </a:xfrm>
                      </p:grpSpPr>
                      <p:sp>
                        <p:nvSpPr>
                          <p:cNvPr id="105" name="Arco 104">
                            <a:extLst>
                              <a:ext uri="{FF2B5EF4-FFF2-40B4-BE49-F238E27FC236}">
                                <a16:creationId xmlns:a16="http://schemas.microsoft.com/office/drawing/2014/main" id="{88F9627B-174B-401E-A7C2-D14E5691EE5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9260000">
                            <a:off x="-6852212" y="8100441"/>
                            <a:ext cx="15552000" cy="4500000"/>
                          </a:xfrm>
                          <a:prstGeom prst="arc">
                            <a:avLst>
                              <a:gd name="adj1" fmla="val 21091909"/>
                              <a:gd name="adj2" fmla="val 510074"/>
                            </a:avLst>
                          </a:prstGeom>
                          <a:ln w="6350"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/>
                          </a:p>
                        </p:txBody>
                      </p:sp>
                      <p:cxnSp>
                        <p:nvCxnSpPr>
                          <p:cNvPr id="106" name="Connettore diritto 105">
                            <a:extLst>
                              <a:ext uri="{FF2B5EF4-FFF2-40B4-BE49-F238E27FC236}">
                                <a16:creationId xmlns:a16="http://schemas.microsoft.com/office/drawing/2014/main" id="{4EA00E10-2341-4D1E-8EBD-825DA4D55F1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655122" y="5191359"/>
                            <a:ext cx="1295867" cy="1613721"/>
                          </a:xfrm>
                          <a:prstGeom prst="line">
                            <a:avLst/>
                          </a:prstGeom>
                          <a:ln w="6350">
                            <a:solidFill>
                              <a:srgbClr val="FF0000"/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0" name="Arco 9">
                          <a:extLst>
                            <a:ext uri="{FF2B5EF4-FFF2-40B4-BE49-F238E27FC236}">
                              <a16:creationId xmlns:a16="http://schemas.microsoft.com/office/drawing/2014/main" id="{2240EFE4-04DD-4698-8733-B83B1AC5494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957949" y="4147100"/>
                          <a:ext cx="2340000" cy="2340000"/>
                        </a:xfrm>
                        <a:prstGeom prst="arc">
                          <a:avLst>
                            <a:gd name="adj1" fmla="val 4755419"/>
                            <a:gd name="adj2" fmla="val 12190300"/>
                          </a:avLst>
                        </a:prstGeom>
                        <a:ln w="635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</p:grpSp>
                  <p:grpSp>
                    <p:nvGrpSpPr>
                      <p:cNvPr id="3155" name="Gruppo 3154">
                        <a:extLst>
                          <a:ext uri="{FF2B5EF4-FFF2-40B4-BE49-F238E27FC236}">
                            <a16:creationId xmlns:a16="http://schemas.microsoft.com/office/drawing/2014/main" id="{32BD4D84-E906-4908-B28D-C302FA8B202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6821292" y="-581384"/>
                        <a:ext cx="14516965" cy="82955144"/>
                        <a:chOff x="-6819972" y="-581384"/>
                        <a:chExt cx="14516965" cy="82955144"/>
                      </a:xfrm>
                    </p:grpSpPr>
                    <p:grpSp>
                      <p:nvGrpSpPr>
                        <p:cNvPr id="31" name="Gruppo 30">
                          <a:extLst>
                            <a:ext uri="{FF2B5EF4-FFF2-40B4-BE49-F238E27FC236}">
                              <a16:creationId xmlns:a16="http://schemas.microsoft.com/office/drawing/2014/main" id="{E0452F0B-7ED1-425B-9377-D19877F16C7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6819972" y="-581384"/>
                          <a:ext cx="14516965" cy="82955144"/>
                          <a:chOff x="-6825680" y="-581384"/>
                          <a:chExt cx="14516965" cy="82955144"/>
                        </a:xfrm>
                      </p:grpSpPr>
                      <p:sp>
                        <p:nvSpPr>
                          <p:cNvPr id="101" name="Arco 100">
                            <a:extLst>
                              <a:ext uri="{FF2B5EF4-FFF2-40B4-BE49-F238E27FC236}">
                                <a16:creationId xmlns:a16="http://schemas.microsoft.com/office/drawing/2014/main" id="{0A8FB85A-FCBA-4975-9DB0-E981004666F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056652">
                            <a:off x="-6825680" y="-581384"/>
                            <a:ext cx="3807983" cy="82955144"/>
                          </a:xfrm>
                          <a:prstGeom prst="arc">
                            <a:avLst>
                              <a:gd name="adj1" fmla="val 16143575"/>
                              <a:gd name="adj2" fmla="val 16201445"/>
                            </a:avLst>
                          </a:prstGeom>
                          <a:ln w="6350">
                            <a:solidFill>
                              <a:srgbClr val="FF0000"/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/>
                          </a:p>
                        </p:txBody>
                      </p:sp>
                      <p:cxnSp>
                        <p:nvCxnSpPr>
                          <p:cNvPr id="23" name="Connettore diritto 22">
                            <a:extLst>
                              <a:ext uri="{FF2B5EF4-FFF2-40B4-BE49-F238E27FC236}">
                                <a16:creationId xmlns:a16="http://schemas.microsoft.com/office/drawing/2014/main" id="{59C42DF2-2AF8-44D9-8DF8-FFF9F72EE16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 flipV="1">
                            <a:off x="7359555" y="590266"/>
                            <a:ext cx="331730" cy="825579"/>
                          </a:xfrm>
                          <a:prstGeom prst="line">
                            <a:avLst/>
                          </a:prstGeom>
                          <a:ln w="635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154" name="Gruppo 3153">
                          <a:extLst>
                            <a:ext uri="{FF2B5EF4-FFF2-40B4-BE49-F238E27FC236}">
                              <a16:creationId xmlns:a16="http://schemas.microsoft.com/office/drawing/2014/main" id="{18C5D90F-0BB4-48A4-9F37-B34F303021E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192570" y="588169"/>
                          <a:ext cx="1170750" cy="4738687"/>
                          <a:chOff x="6192570" y="588169"/>
                          <a:chExt cx="1170750" cy="4738687"/>
                        </a:xfrm>
                      </p:grpSpPr>
                      <p:cxnSp>
                        <p:nvCxnSpPr>
                          <p:cNvPr id="3206" name="Connettore diritto 3205">
                            <a:extLst>
                              <a:ext uri="{FF2B5EF4-FFF2-40B4-BE49-F238E27FC236}">
                                <a16:creationId xmlns:a16="http://schemas.microsoft.com/office/drawing/2014/main" id="{A1FD9567-6634-478A-97FD-710699B0210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362825" y="588169"/>
                            <a:ext cx="0" cy="4738687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2" name="Connettore 1 23">
                            <a:extLst>
                              <a:ext uri="{FF2B5EF4-FFF2-40B4-BE49-F238E27FC236}">
                                <a16:creationId xmlns:a16="http://schemas.microsoft.com/office/drawing/2014/main" id="{D148178E-31F5-44BB-A030-D230BEA4056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6192570" y="588169"/>
                            <a:ext cx="1170750" cy="2886075"/>
                          </a:xfrm>
                          <a:prstGeom prst="line">
                            <a:avLst/>
                          </a:prstGeom>
                          <a:ln w="635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  <p:grpSp>
                <p:nvGrpSpPr>
                  <p:cNvPr id="40" name="Gruppo 39">
                    <a:extLst>
                      <a:ext uri="{FF2B5EF4-FFF2-40B4-BE49-F238E27FC236}">
                        <a16:creationId xmlns:a16="http://schemas.microsoft.com/office/drawing/2014/main" id="{09345B8B-4DFA-47E7-AE27-EE386197B748}"/>
                      </a:ext>
                    </a:extLst>
                  </p:cNvPr>
                  <p:cNvGrpSpPr/>
                  <p:nvPr/>
                </p:nvGrpSpPr>
                <p:grpSpPr>
                  <a:xfrm>
                    <a:off x="7303292" y="5262559"/>
                    <a:ext cx="108000" cy="108000"/>
                    <a:chOff x="8615363" y="5193506"/>
                    <a:chExt cx="180000" cy="180000"/>
                  </a:xfrm>
                </p:grpSpPr>
                <p:cxnSp>
                  <p:nvCxnSpPr>
                    <p:cNvPr id="36" name="Connettore diritto 35">
                      <a:extLst>
                        <a:ext uri="{FF2B5EF4-FFF2-40B4-BE49-F238E27FC236}">
                          <a16:creationId xmlns:a16="http://schemas.microsoft.com/office/drawing/2014/main" id="{ED9CF68F-9C70-4CBE-AFC1-B96ABE15A93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8710613" y="5193506"/>
                      <a:ext cx="0" cy="180000"/>
                    </a:xfrm>
                    <a:prstGeom prst="line">
                      <a:avLst/>
                    </a:prstGeom>
                    <a:ln w="63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Connettore diritto 38">
                      <a:extLst>
                        <a:ext uri="{FF2B5EF4-FFF2-40B4-BE49-F238E27FC236}">
                          <a16:creationId xmlns:a16="http://schemas.microsoft.com/office/drawing/2014/main" id="{D301EE10-C069-4E2D-8690-3146A79F86F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8615363" y="5283994"/>
                      <a:ext cx="180000" cy="0"/>
                    </a:xfrm>
                    <a:prstGeom prst="line">
                      <a:avLst/>
                    </a:prstGeom>
                    <a:ln w="63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sp>
          <p:nvSpPr>
            <p:cNvPr id="135" name="Arco 134">
              <a:extLst>
                <a:ext uri="{FF2B5EF4-FFF2-40B4-BE49-F238E27FC236}">
                  <a16:creationId xmlns:a16="http://schemas.microsoft.com/office/drawing/2014/main" id="{EB2C54FA-AFF0-48B8-859A-12F748B654AA}"/>
                </a:ext>
              </a:extLst>
            </p:cNvPr>
            <p:cNvSpPr/>
            <p:nvPr/>
          </p:nvSpPr>
          <p:spPr>
            <a:xfrm rot="1056652">
              <a:off x="-9178916" y="-578708"/>
              <a:ext cx="3807983" cy="82955144"/>
            </a:xfrm>
            <a:prstGeom prst="arc">
              <a:avLst>
                <a:gd name="adj1" fmla="val 16198009"/>
                <a:gd name="adj2" fmla="val 16251278"/>
              </a:avLst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id="{CA37B31F-13B5-4C59-8C10-C44F76F26DFD}"/>
                </a:ext>
              </a:extLst>
            </p:cNvPr>
            <p:cNvCxnSpPr/>
            <p:nvPr/>
          </p:nvCxnSpPr>
          <p:spPr>
            <a:xfrm>
              <a:off x="3828217" y="3473654"/>
              <a:ext cx="1394260" cy="0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Arco 55">
            <a:extLst>
              <a:ext uri="{FF2B5EF4-FFF2-40B4-BE49-F238E27FC236}">
                <a16:creationId xmlns:a16="http://schemas.microsoft.com/office/drawing/2014/main" id="{9B6EFD1F-5C05-44F1-9E3B-C6B19E77F83C}"/>
              </a:ext>
            </a:extLst>
          </p:cNvPr>
          <p:cNvSpPr/>
          <p:nvPr/>
        </p:nvSpPr>
        <p:spPr>
          <a:xfrm>
            <a:off x="6195525" y="4149020"/>
            <a:ext cx="2340000" cy="2340000"/>
          </a:xfrm>
          <a:prstGeom prst="arc">
            <a:avLst>
              <a:gd name="adj1" fmla="val 12186109"/>
              <a:gd name="adj2" fmla="val 4776221"/>
            </a:avLst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48" name="Gruppo 147">
            <a:extLst>
              <a:ext uri="{FF2B5EF4-FFF2-40B4-BE49-F238E27FC236}">
                <a16:creationId xmlns:a16="http://schemas.microsoft.com/office/drawing/2014/main" id="{323AF1FA-D80D-4619-9584-9FB3006D906A}"/>
              </a:ext>
            </a:extLst>
          </p:cNvPr>
          <p:cNvGrpSpPr/>
          <p:nvPr/>
        </p:nvGrpSpPr>
        <p:grpSpPr>
          <a:xfrm>
            <a:off x="6288276" y="4867042"/>
            <a:ext cx="1476000" cy="1524000"/>
            <a:chOff x="8846543" y="4825911"/>
            <a:chExt cx="1488359" cy="1524000"/>
          </a:xfrm>
        </p:grpSpPr>
        <p:grpSp>
          <p:nvGrpSpPr>
            <p:cNvPr id="149" name="Gruppo 148">
              <a:extLst>
                <a:ext uri="{FF2B5EF4-FFF2-40B4-BE49-F238E27FC236}">
                  <a16:creationId xmlns:a16="http://schemas.microsoft.com/office/drawing/2014/main" id="{0D5E3D21-071C-4493-A24B-E82F9BB38918}"/>
                </a:ext>
              </a:extLst>
            </p:cNvPr>
            <p:cNvGrpSpPr/>
            <p:nvPr/>
          </p:nvGrpSpPr>
          <p:grpSpPr>
            <a:xfrm>
              <a:off x="8906200" y="4903604"/>
              <a:ext cx="1423175" cy="1371600"/>
              <a:chOff x="8906200" y="4903604"/>
              <a:chExt cx="1423175" cy="1371600"/>
            </a:xfrm>
          </p:grpSpPr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3989EC35-3CE5-442E-9D45-6D38C4CFF2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6200" y="4903604"/>
                <a:ext cx="1054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114AEE98-A462-4D17-A554-1864CC9E88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3096" y="5056004"/>
                <a:ext cx="1116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C3038F4B-7A90-43A0-9514-B39BC61198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57844" y="5208404"/>
                <a:ext cx="1098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diritto 164">
                <a:extLst>
                  <a:ext uri="{FF2B5EF4-FFF2-40B4-BE49-F238E27FC236}">
                    <a16:creationId xmlns:a16="http://schemas.microsoft.com/office/drawing/2014/main" id="{1F78738E-300E-42B3-B698-5ED245B784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84509" y="5360804"/>
                <a:ext cx="10224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3E43E28A-BB53-4286-952F-DFCBB5DF85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3516" y="5513204"/>
                <a:ext cx="925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3A15356A-E45C-4C56-BA3A-CB78539283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0175" y="5665604"/>
                <a:ext cx="799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85CFBBBE-CF85-4EEF-A173-75745B656B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49158" y="5818004"/>
                <a:ext cx="673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1F3EB975-9EE9-4B6B-A2B4-63D73977D4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5587" y="5970404"/>
                <a:ext cx="5256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518508B3-BC03-416D-839E-CC29B799CA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88846" y="6122804"/>
                <a:ext cx="360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1F499739-31E6-42F5-835A-97AB978410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13825" y="6275204"/>
                <a:ext cx="190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o 149">
              <a:extLst>
                <a:ext uri="{FF2B5EF4-FFF2-40B4-BE49-F238E27FC236}">
                  <a16:creationId xmlns:a16="http://schemas.microsoft.com/office/drawing/2014/main" id="{5EADD919-FBF2-48AD-952B-BDF59698733E}"/>
                </a:ext>
              </a:extLst>
            </p:cNvPr>
            <p:cNvGrpSpPr/>
            <p:nvPr/>
          </p:nvGrpSpPr>
          <p:grpSpPr>
            <a:xfrm>
              <a:off x="8846543" y="4825911"/>
              <a:ext cx="1488359" cy="1524000"/>
              <a:chOff x="8789760" y="4751204"/>
              <a:chExt cx="1488359" cy="1524000"/>
            </a:xfrm>
          </p:grpSpPr>
          <p:cxnSp>
            <p:nvCxnSpPr>
              <p:cNvPr id="151" name="Connettore diritto 150">
                <a:extLst>
                  <a:ext uri="{FF2B5EF4-FFF2-40B4-BE49-F238E27FC236}">
                    <a16:creationId xmlns:a16="http://schemas.microsoft.com/office/drawing/2014/main" id="{C1326FB2-2B15-4D46-9582-D7AB9F0AF9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89760" y="4751204"/>
                <a:ext cx="918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ttore diritto 151">
                <a:extLst>
                  <a:ext uri="{FF2B5EF4-FFF2-40B4-BE49-F238E27FC236}">
                    <a16:creationId xmlns:a16="http://schemas.microsoft.com/office/drawing/2014/main" id="{5183AF88-51C1-4F4F-A178-960940BAE6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13024" y="4903604"/>
                <a:ext cx="1108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Connettore diritto 152">
                <a:extLst>
                  <a:ext uri="{FF2B5EF4-FFF2-40B4-BE49-F238E27FC236}">
                    <a16:creationId xmlns:a16="http://schemas.microsoft.com/office/drawing/2014/main" id="{422DF567-3C34-4E8B-9334-A1BA0193F3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39684" y="5056004"/>
                <a:ext cx="1116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D67C8425-4053-4A65-86F5-1961759E9E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57841" y="5208404"/>
                <a:ext cx="1069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ttore diritto 154">
                <a:extLst>
                  <a:ext uri="{FF2B5EF4-FFF2-40B4-BE49-F238E27FC236}">
                    <a16:creationId xmlns:a16="http://schemas.microsoft.com/office/drawing/2014/main" id="{428F4B04-9B7C-445A-B248-1DCBD1C3B5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1335" y="5360804"/>
                <a:ext cx="972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E1824290-CD70-44EB-AE55-4515D82888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6919" y="5513204"/>
                <a:ext cx="871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5844A900-B7B8-45DB-9AB0-7A5AAF1BB5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0188" y="5665604"/>
                <a:ext cx="745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7F249427-A279-4092-9C99-8484FFD359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45748" y="5818004"/>
                <a:ext cx="604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3CE83FF8-663F-41AB-8C9A-5124CF57D9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72413" y="5970404"/>
                <a:ext cx="439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EF2DBDC9-BB18-40B1-B49B-8B8FE50BFA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95667" y="6122804"/>
                <a:ext cx="280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1C0274EA-92E8-48EF-AFAD-1DD1607460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17240" y="6275204"/>
                <a:ext cx="100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2" name="Gruppo 171">
            <a:extLst>
              <a:ext uri="{FF2B5EF4-FFF2-40B4-BE49-F238E27FC236}">
                <a16:creationId xmlns:a16="http://schemas.microsoft.com/office/drawing/2014/main" id="{17C98441-4355-4FF2-91FC-9553CEC4483A}"/>
              </a:ext>
            </a:extLst>
          </p:cNvPr>
          <p:cNvGrpSpPr/>
          <p:nvPr/>
        </p:nvGrpSpPr>
        <p:grpSpPr>
          <a:xfrm>
            <a:off x="6329201" y="1416622"/>
            <a:ext cx="1437601" cy="1981562"/>
            <a:chOff x="6319964" y="1443918"/>
            <a:chExt cx="1437601" cy="1981562"/>
          </a:xfrm>
        </p:grpSpPr>
        <p:grpSp>
          <p:nvGrpSpPr>
            <p:cNvPr id="173" name="Gruppo 172">
              <a:extLst>
                <a:ext uri="{FF2B5EF4-FFF2-40B4-BE49-F238E27FC236}">
                  <a16:creationId xmlns:a16="http://schemas.microsoft.com/office/drawing/2014/main" id="{FE4934EC-AAD0-4BCA-896A-3FA345607673}"/>
                </a:ext>
              </a:extLst>
            </p:cNvPr>
            <p:cNvGrpSpPr/>
            <p:nvPr/>
          </p:nvGrpSpPr>
          <p:grpSpPr>
            <a:xfrm>
              <a:off x="6459801" y="1443918"/>
              <a:ext cx="1297764" cy="1676400"/>
              <a:chOff x="8993727" y="4825911"/>
              <a:chExt cx="1297764" cy="1676400"/>
            </a:xfrm>
          </p:grpSpPr>
          <p:grpSp>
            <p:nvGrpSpPr>
              <p:cNvPr id="178" name="Gruppo 177">
                <a:extLst>
                  <a:ext uri="{FF2B5EF4-FFF2-40B4-BE49-F238E27FC236}">
                    <a16:creationId xmlns:a16="http://schemas.microsoft.com/office/drawing/2014/main" id="{73E206CB-FB1D-4B55-9CA2-5E65DE473C2E}"/>
                  </a:ext>
                </a:extLst>
              </p:cNvPr>
              <p:cNvGrpSpPr/>
              <p:nvPr/>
            </p:nvGrpSpPr>
            <p:grpSpPr>
              <a:xfrm>
                <a:off x="9025656" y="4903604"/>
                <a:ext cx="1265835" cy="1524000"/>
                <a:chOff x="9025656" y="4903604"/>
                <a:chExt cx="1265835" cy="1524000"/>
              </a:xfrm>
            </p:grpSpPr>
            <p:cxnSp>
              <p:nvCxnSpPr>
                <p:cNvPr id="192" name="Connettore diritto 191">
                  <a:extLst>
                    <a:ext uri="{FF2B5EF4-FFF2-40B4-BE49-F238E27FC236}">
                      <a16:creationId xmlns:a16="http://schemas.microsoft.com/office/drawing/2014/main" id="{5F268248-4EA6-465A-8481-094A06807E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05896" y="4903604"/>
                  <a:ext cx="352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>
                  <a:extLst>
                    <a:ext uri="{FF2B5EF4-FFF2-40B4-BE49-F238E27FC236}">
                      <a16:creationId xmlns:a16="http://schemas.microsoft.com/office/drawing/2014/main" id="{A7B0E00D-4D78-4B8F-81CC-C000A35DB4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86897" y="5056004"/>
                  <a:ext cx="49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nettore diritto 193">
                  <a:extLst>
                    <a:ext uri="{FF2B5EF4-FFF2-40B4-BE49-F238E27FC236}">
                      <a16:creationId xmlns:a16="http://schemas.microsoft.com/office/drawing/2014/main" id="{C8EA2F31-0FD3-443D-86E5-3FE67BAD22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86691" y="5208404"/>
                  <a:ext cx="604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nettore diritto 194">
                  <a:extLst>
                    <a:ext uri="{FF2B5EF4-FFF2-40B4-BE49-F238E27FC236}">
                      <a16:creationId xmlns:a16="http://schemas.microsoft.com/office/drawing/2014/main" id="{72A971E7-D5E3-453B-A90C-5DC48A1E46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88175" y="5360804"/>
                  <a:ext cx="70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Connettore diritto 195">
                  <a:extLst>
                    <a:ext uri="{FF2B5EF4-FFF2-40B4-BE49-F238E27FC236}">
                      <a16:creationId xmlns:a16="http://schemas.microsoft.com/office/drawing/2014/main" id="{30B9C4F3-15AD-4202-9448-CD8C8BF99C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02460" y="5513204"/>
                  <a:ext cx="784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Connettore diritto 196">
                  <a:extLst>
                    <a:ext uri="{FF2B5EF4-FFF2-40B4-BE49-F238E27FC236}">
                      <a16:creationId xmlns:a16="http://schemas.microsoft.com/office/drawing/2014/main" id="{722A7D75-9A4F-4672-821A-32EEA655C6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14175" y="5665604"/>
                  <a:ext cx="85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Connettore diritto 197">
                  <a:extLst>
                    <a:ext uri="{FF2B5EF4-FFF2-40B4-BE49-F238E27FC236}">
                      <a16:creationId xmlns:a16="http://schemas.microsoft.com/office/drawing/2014/main" id="{7A12F266-CE3A-4140-8AB0-401F2AA714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35265" y="5818004"/>
                  <a:ext cx="921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Connettore diritto 198">
                  <a:extLst>
                    <a:ext uri="{FF2B5EF4-FFF2-40B4-BE49-F238E27FC236}">
                      <a16:creationId xmlns:a16="http://schemas.microsoft.com/office/drawing/2014/main" id="{A3CB8ABF-DCC5-49B0-8040-DC7A9AA7E6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50384" y="5970404"/>
                  <a:ext cx="993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Connettore diritto 199">
                  <a:extLst>
                    <a:ext uri="{FF2B5EF4-FFF2-40B4-BE49-F238E27FC236}">
                      <a16:creationId xmlns:a16="http://schemas.microsoft.com/office/drawing/2014/main" id="{587C09C7-E8BD-4B27-A796-B43581D4FD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75758" y="6122804"/>
                  <a:ext cx="104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Connettore diritto 200">
                  <a:extLst>
                    <a:ext uri="{FF2B5EF4-FFF2-40B4-BE49-F238E27FC236}">
                      <a16:creationId xmlns:a16="http://schemas.microsoft.com/office/drawing/2014/main" id="{13FE777B-2B48-47A8-873A-11420A4135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2842" y="6275204"/>
                  <a:ext cx="109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Connettore diritto 201">
                  <a:extLst>
                    <a:ext uri="{FF2B5EF4-FFF2-40B4-BE49-F238E27FC236}">
                      <a16:creationId xmlns:a16="http://schemas.microsoft.com/office/drawing/2014/main" id="{AB8FD457-1A25-41CC-A610-2062E2274F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25656" y="6427604"/>
                  <a:ext cx="11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9" name="Gruppo 178">
                <a:extLst>
                  <a:ext uri="{FF2B5EF4-FFF2-40B4-BE49-F238E27FC236}">
                    <a16:creationId xmlns:a16="http://schemas.microsoft.com/office/drawing/2014/main" id="{22918741-648E-457B-8890-4537F1AA5C84}"/>
                  </a:ext>
                </a:extLst>
              </p:cNvPr>
              <p:cNvGrpSpPr/>
              <p:nvPr/>
            </p:nvGrpSpPr>
            <p:grpSpPr>
              <a:xfrm>
                <a:off x="8993727" y="4825911"/>
                <a:ext cx="1295385" cy="1676400"/>
                <a:chOff x="8936944" y="4751204"/>
                <a:chExt cx="1295385" cy="1676400"/>
              </a:xfrm>
            </p:grpSpPr>
            <p:cxnSp>
              <p:nvCxnSpPr>
                <p:cNvPr id="180" name="Connettore diritto 179">
                  <a:extLst>
                    <a:ext uri="{FF2B5EF4-FFF2-40B4-BE49-F238E27FC236}">
                      <a16:creationId xmlns:a16="http://schemas.microsoft.com/office/drawing/2014/main" id="{A15B7C12-BECF-4D37-B130-8ED339A682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36174" y="4751204"/>
                  <a:ext cx="244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Connettore diritto 180">
                  <a:extLst>
                    <a:ext uri="{FF2B5EF4-FFF2-40B4-BE49-F238E27FC236}">
                      <a16:creationId xmlns:a16="http://schemas.microsoft.com/office/drawing/2014/main" id="{1B7A3949-30E0-44C6-A754-1EB244D54D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96713" y="4903604"/>
                  <a:ext cx="421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Connettore diritto 181">
                  <a:extLst>
                    <a:ext uri="{FF2B5EF4-FFF2-40B4-BE49-F238E27FC236}">
                      <a16:creationId xmlns:a16="http://schemas.microsoft.com/office/drawing/2014/main" id="{DC614C47-8940-4119-B353-A9EA714770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81133" y="5056004"/>
                  <a:ext cx="550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Connettore diritto 182">
                  <a:extLst>
                    <a:ext uri="{FF2B5EF4-FFF2-40B4-BE49-F238E27FC236}">
                      <a16:creationId xmlns:a16="http://schemas.microsoft.com/office/drawing/2014/main" id="{2B728F55-CA24-4849-8C82-DBC1528033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84329" y="5208404"/>
                  <a:ext cx="64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Connettore diritto 183">
                  <a:extLst>
                    <a:ext uri="{FF2B5EF4-FFF2-40B4-BE49-F238E27FC236}">
                      <a16:creationId xmlns:a16="http://schemas.microsoft.com/office/drawing/2014/main" id="{4F3A7509-270D-45B7-8306-194BF32AC4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2641" y="5360804"/>
                  <a:ext cx="73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Connettore diritto 184">
                  <a:extLst>
                    <a:ext uri="{FF2B5EF4-FFF2-40B4-BE49-F238E27FC236}">
                      <a16:creationId xmlns:a16="http://schemas.microsoft.com/office/drawing/2014/main" id="{C0BEEB55-CF7C-4CCE-BAFC-7569260174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00091" y="5513204"/>
                  <a:ext cx="820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Connettore diritto 185">
                  <a:extLst>
                    <a:ext uri="{FF2B5EF4-FFF2-40B4-BE49-F238E27FC236}">
                      <a16:creationId xmlns:a16="http://schemas.microsoft.com/office/drawing/2014/main" id="{E99A9264-8F83-44D6-B733-8FC1F91ED5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18641" y="5665604"/>
                  <a:ext cx="889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Connettore diritto 186">
                  <a:extLst>
                    <a:ext uri="{FF2B5EF4-FFF2-40B4-BE49-F238E27FC236}">
                      <a16:creationId xmlns:a16="http://schemas.microsoft.com/office/drawing/2014/main" id="{AE1B160A-1A24-405B-985E-C39B1EC301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9730" y="5818004"/>
                  <a:ext cx="95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Connettore diritto 187">
                  <a:extLst>
                    <a:ext uri="{FF2B5EF4-FFF2-40B4-BE49-F238E27FC236}">
                      <a16:creationId xmlns:a16="http://schemas.microsoft.com/office/drawing/2014/main" id="{449E06AE-C0AC-4E4A-8E9E-21E68A99F4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58260" y="5970404"/>
                  <a:ext cx="1015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Connettore diritto 188">
                  <a:extLst>
                    <a:ext uri="{FF2B5EF4-FFF2-40B4-BE49-F238E27FC236}">
                      <a16:creationId xmlns:a16="http://schemas.microsoft.com/office/drawing/2014/main" id="{222B352E-8FB4-4DED-A17C-CBB91D82A7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7046" y="6122804"/>
                  <a:ext cx="1069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Connettore diritto 189">
                  <a:extLst>
                    <a:ext uri="{FF2B5EF4-FFF2-40B4-BE49-F238E27FC236}">
                      <a16:creationId xmlns:a16="http://schemas.microsoft.com/office/drawing/2014/main" id="{33A92321-897B-43D3-A9EB-D230EAC8A8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07306" y="6275204"/>
                  <a:ext cx="112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Connettore diritto 190">
                  <a:extLst>
                    <a:ext uri="{FF2B5EF4-FFF2-40B4-BE49-F238E27FC236}">
                      <a16:creationId xmlns:a16="http://schemas.microsoft.com/office/drawing/2014/main" id="{75A2C51E-22EB-45F4-90B9-8F7217048E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6944" y="6427604"/>
                  <a:ext cx="1173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AC18632B-BA99-4AF7-A179-C1D8DA90F9A9}"/>
                </a:ext>
              </a:extLst>
            </p:cNvPr>
            <p:cNvCxnSpPr>
              <a:cxnSpLocks/>
            </p:cNvCxnSpPr>
            <p:nvPr/>
          </p:nvCxnSpPr>
          <p:spPr>
            <a:xfrm>
              <a:off x="6384354" y="3273080"/>
              <a:ext cx="122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>
              <a:extLst>
                <a:ext uri="{FF2B5EF4-FFF2-40B4-BE49-F238E27FC236}">
                  <a16:creationId xmlns:a16="http://schemas.microsoft.com/office/drawing/2014/main" id="{AE4AFADA-75E2-4416-B801-87E073A8E53A}"/>
                </a:ext>
              </a:extLst>
            </p:cNvPr>
            <p:cNvCxnSpPr>
              <a:cxnSpLocks/>
            </p:cNvCxnSpPr>
            <p:nvPr/>
          </p:nvCxnSpPr>
          <p:spPr>
            <a:xfrm>
              <a:off x="6319964" y="3425480"/>
              <a:ext cx="126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070A582F-A84B-43A4-960D-689E12F6BB78}"/>
                </a:ext>
              </a:extLst>
            </p:cNvPr>
            <p:cNvCxnSpPr>
              <a:cxnSpLocks/>
            </p:cNvCxnSpPr>
            <p:nvPr/>
          </p:nvCxnSpPr>
          <p:spPr>
            <a:xfrm>
              <a:off x="6420251" y="3195387"/>
              <a:ext cx="1195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65442667-99A5-4947-9601-AF0E3DF9B394}"/>
                </a:ext>
              </a:extLst>
            </p:cNvPr>
            <p:cNvCxnSpPr>
              <a:cxnSpLocks/>
            </p:cNvCxnSpPr>
            <p:nvPr/>
          </p:nvCxnSpPr>
          <p:spPr>
            <a:xfrm>
              <a:off x="6349013" y="3347787"/>
              <a:ext cx="12456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E47B4852-5999-4F75-926E-E49CD22B194F}"/>
              </a:ext>
            </a:extLst>
          </p:cNvPr>
          <p:cNvSpPr txBox="1"/>
          <p:nvPr/>
        </p:nvSpPr>
        <p:spPr>
          <a:xfrm>
            <a:off x="8153400" y="673100"/>
            <a:ext cx="90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205" name="Connettore 2 204">
            <a:extLst>
              <a:ext uri="{FF2B5EF4-FFF2-40B4-BE49-F238E27FC236}">
                <a16:creationId xmlns:a16="http://schemas.microsoft.com/office/drawing/2014/main" id="{A2494883-B714-4379-9F87-CBBA1A32BCFE}"/>
              </a:ext>
            </a:extLst>
          </p:cNvPr>
          <p:cNvCxnSpPr>
            <a:cxnSpLocks/>
            <a:stCxn id="204" idx="2"/>
          </p:cNvCxnSpPr>
          <p:nvPr/>
        </p:nvCxnSpPr>
        <p:spPr>
          <a:xfrm flipH="1">
            <a:off x="7048500" y="1196320"/>
            <a:ext cx="1554900" cy="13817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4C3D21EF-2E35-42A0-B051-7F03D690249F}"/>
              </a:ext>
            </a:extLst>
          </p:cNvPr>
          <p:cNvSpPr txBox="1"/>
          <p:nvPr/>
        </p:nvSpPr>
        <p:spPr>
          <a:xfrm>
            <a:off x="8155000" y="6249769"/>
            <a:ext cx="90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207" name="Connettore 2 206">
            <a:extLst>
              <a:ext uri="{FF2B5EF4-FFF2-40B4-BE49-F238E27FC236}">
                <a16:creationId xmlns:a16="http://schemas.microsoft.com/office/drawing/2014/main" id="{9CB37303-4E7C-4531-9B94-FBCF329A6E68}"/>
              </a:ext>
            </a:extLst>
          </p:cNvPr>
          <p:cNvCxnSpPr>
            <a:cxnSpLocks/>
            <a:stCxn id="206" idx="0"/>
          </p:cNvCxnSpPr>
          <p:nvPr/>
        </p:nvCxnSpPr>
        <p:spPr>
          <a:xfrm flipH="1" flipV="1">
            <a:off x="7335298" y="5582350"/>
            <a:ext cx="1269702" cy="66741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5FCD9ED4-F66C-4E45-B219-D8E45F9BF02E}"/>
              </a:ext>
            </a:extLst>
          </p:cNvPr>
          <p:cNvSpPr txBox="1"/>
          <p:nvPr/>
        </p:nvSpPr>
        <p:spPr>
          <a:xfrm>
            <a:off x="44970" y="5604886"/>
            <a:ext cx="4269453" cy="120032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latin typeface="Comic Sans MS" panose="030F0702030302020204" pitchFamily="66" charset="0"/>
              </a:rPr>
              <a:t>Si dimostra, in questo modo, che si ottiene lo stesso risultato utilizzando, indifferentemente, uno dei due metodi esemplificati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3B1E25DC-6B43-4113-A631-3A41AF070197}"/>
              </a:ext>
            </a:extLst>
          </p:cNvPr>
          <p:cNvSpPr txBox="1"/>
          <p:nvPr/>
        </p:nvSpPr>
        <p:spPr>
          <a:xfrm>
            <a:off x="0" y="1571222"/>
            <a:ext cx="4919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tracce del piano e gli assi si ha quanto di seguito</a:t>
            </a:r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F38E782F-B741-4A37-9358-B04D0C9127E2}"/>
              </a:ext>
            </a:extLst>
          </p:cNvPr>
          <p:cNvCxnSpPr>
            <a:cxnSpLocks/>
          </p:cNvCxnSpPr>
          <p:nvPr/>
        </p:nvCxnSpPr>
        <p:spPr>
          <a:xfrm>
            <a:off x="7364109" y="3465499"/>
            <a:ext cx="0" cy="185953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21E6A188-96FE-4934-8757-729BE3FB392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9238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500"/>
                            </p:stCondLst>
                            <p:childTnLst>
                              <p:par>
                                <p:cTn id="9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000"/>
                            </p:stCondLst>
                            <p:childTnLst>
                              <p:par>
                                <p:cTn id="10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16823 -4.44444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20" y="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0" grpId="0"/>
      <p:bldP spid="8" grpId="0"/>
      <p:bldP spid="77" grpId="0"/>
      <p:bldP spid="79" grpId="0"/>
      <p:bldP spid="83" grpId="0"/>
      <p:bldP spid="85" grpId="0"/>
      <p:bldP spid="95" grpId="0"/>
      <p:bldP spid="97" grpId="0"/>
      <p:bldP spid="99" grpId="0"/>
      <p:bldP spid="3166" grpId="0"/>
      <p:bldP spid="204" grpId="0" animBg="1"/>
      <p:bldP spid="206" grpId="0" animBg="1"/>
      <p:bldP spid="58" grpId="0" animBg="1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FDF5181-540B-4237-83B8-D1811AFD4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19400"/>
            <a:ext cx="9072000" cy="1587038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B39D2E2-F143-4235-92B1-FEDE0EE9E3A6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6955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- Dati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796000" y="3972999"/>
            <a:ext cx="324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it-IT" sz="1013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6347460" y="600075"/>
            <a:ext cx="1017746" cy="2882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6538914" y="597694"/>
            <a:ext cx="826292" cy="2878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6784182" y="600075"/>
            <a:ext cx="581024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062788" y="597694"/>
            <a:ext cx="304800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6236495" y="600075"/>
            <a:ext cx="1128711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309563" cy="2871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365206" y="597694"/>
            <a:ext cx="589088" cy="2885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367588" y="604838"/>
            <a:ext cx="8286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365206" y="600075"/>
            <a:ext cx="1014413" cy="2881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365206" y="602456"/>
            <a:ext cx="11334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147289" y="5371432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99318" y="413699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7942599" y="188660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7975967" y="5287590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</a:t>
            </a:r>
            <a:endParaRPr lang="it-I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196984" y="878203"/>
            <a:ext cx="648083" cy="573159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sz="10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375366" y="1208435"/>
            <a:ext cx="233568" cy="294802"/>
          </a:xfrm>
          <a:prstGeom prst="rect">
            <a:avLst/>
          </a:prstGeom>
          <a:noFill/>
        </p:spPr>
        <p:txBody>
          <a:bodyPr anchor="ctr"/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13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597151" y="5360127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2" name="CasellaDiTesto 3">
            <a:extLst>
              <a:ext uri="{FF2B5EF4-FFF2-40B4-BE49-F238E27FC236}">
                <a16:creationId xmlns:a16="http://schemas.microsoft.com/office/drawing/2014/main" id="{E43B7248-D3DD-452E-96C3-56DF31F07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9867"/>
            <a:ext cx="627797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cono circolare retto con la base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 l’asse a(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’) parallelo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 perpendicolare a 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3" name="CasellaDiTesto 8">
            <a:extLst>
              <a:ext uri="{FF2B5EF4-FFF2-40B4-BE49-F238E27FC236}">
                <a16:creationId xmlns:a16="http://schemas.microsoft.com/office/drawing/2014/main" id="{309EAE28-3F1A-443A-B36B-E8A91FF9B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1263"/>
            <a:ext cx="596291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cono retto, su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 mentre saranno distinti su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68" name="CasellaDiTesto 22">
            <a:extLst>
              <a:ext uri="{FF2B5EF4-FFF2-40B4-BE49-F238E27FC236}">
                <a16:creationId xmlns:a16="http://schemas.microsoft.com/office/drawing/2014/main" id="{53B789DC-79C8-4CD0-A2DE-9D39E1260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50063"/>
            <a:ext cx="60579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una sola falda le generatrici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 (g’; g’’) sono costituite da segmenti finiti che hanno  un estremo sulla direttrice della base e l’altro estremo coincidente con il vertice V(V’; V’’)</a:t>
            </a:r>
          </a:p>
        </p:txBody>
      </p:sp>
      <p:sp>
        <p:nvSpPr>
          <p:cNvPr id="69" name="CasellaDiTesto 27">
            <a:extLst>
              <a:ext uri="{FF2B5EF4-FFF2-40B4-BE49-F238E27FC236}">
                <a16:creationId xmlns:a16="http://schemas.microsoft.com/office/drawing/2014/main" id="{6E621059-8FC2-4C9B-BE5A-B5991BB9F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42337"/>
            <a:ext cx="587276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Date le caratteristiche geometriche descritte l’angolo al vertice (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) sarà uguale e costante per tutte le infinite posizioni delle generatrici.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0A6DF2-DCCA-47EE-86F6-B74125A00FFD}"/>
              </a:ext>
            </a:extLst>
          </p:cNvPr>
          <p:cNvSpPr txBox="1"/>
          <p:nvPr/>
        </p:nvSpPr>
        <p:spPr>
          <a:xfrm>
            <a:off x="272958" y="3124833"/>
            <a:ext cx="524074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La figura posta a fianco rappresenta un cono circolare retto con i relativi elementi geometrici che lo descrivono e definiscono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194702" y="5323815"/>
            <a:ext cx="117180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364702" y="5323956"/>
            <a:ext cx="0" cy="1169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360920" y="5306167"/>
            <a:ext cx="594836" cy="10327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373616" y="5323114"/>
            <a:ext cx="1117922" cy="2995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369689" y="5324475"/>
            <a:ext cx="1004816" cy="5741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367743" y="5326856"/>
            <a:ext cx="824274" cy="8242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370233" y="5327739"/>
            <a:ext cx="304536" cy="11254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060408" y="5331619"/>
            <a:ext cx="306725" cy="11334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6782616" y="5313219"/>
            <a:ext cx="596084" cy="10324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6537387" y="5321300"/>
            <a:ext cx="835069" cy="8298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6348413" y="5325533"/>
            <a:ext cx="1014886" cy="5775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6226970" y="5325533"/>
            <a:ext cx="1140467" cy="2965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478671" y="5501429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6236059" y="5018314"/>
            <a:ext cx="1131529" cy="3061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6346500" y="4734197"/>
            <a:ext cx="1018706" cy="5926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6537387" y="4496500"/>
            <a:ext cx="830201" cy="8303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6781799" y="4305770"/>
            <a:ext cx="585789" cy="10210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061200" y="4176272"/>
            <a:ext cx="306388" cy="11482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365206" y="4201270"/>
            <a:ext cx="305594" cy="11292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366815" y="4309533"/>
            <a:ext cx="586531" cy="1015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362889" y="4496500"/>
            <a:ext cx="829128" cy="8333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368646" y="4741333"/>
            <a:ext cx="1014886" cy="5775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369521" y="5029199"/>
            <a:ext cx="1119750" cy="2942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367126" y="5322306"/>
            <a:ext cx="1167576" cy="15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E146896B-1754-4A99-A52A-C49E46CEE0AF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5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0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5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0"/>
                            </p:stCondLst>
                            <p:childTnLst>
                              <p:par>
                                <p:cTn id="1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500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9000"/>
                            </p:stCondLst>
                            <p:childTnLst>
                              <p:par>
                                <p:cTn id="1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95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4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5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65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51" grpId="0"/>
      <p:bldP spid="53" grpId="0"/>
      <p:bldP spid="29" grpId="0"/>
      <p:bldP spid="58" grpId="0"/>
      <p:bldP spid="60" grpId="0"/>
      <p:bldP spid="64" grpId="0"/>
      <p:bldP spid="11" grpId="0" animBg="1"/>
      <p:bldP spid="16" grpId="0"/>
      <p:bldP spid="66" grpId="0"/>
      <p:bldP spid="73" grpId="0"/>
      <p:bldP spid="62" grpId="0"/>
      <p:bldP spid="63" grpId="0"/>
      <p:bldP spid="68" grpId="0"/>
      <p:bldP spid="69" grpId="0"/>
      <p:bldP spid="2" grpId="0" animBg="1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(1)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224270" y="3972999"/>
            <a:ext cx="481173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it-IT" sz="1013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6347460" y="600075"/>
            <a:ext cx="1017746" cy="2882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6538914" y="597694"/>
            <a:ext cx="826292" cy="2878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6784182" y="600075"/>
            <a:ext cx="581024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062788" y="597694"/>
            <a:ext cx="304800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6236495" y="600075"/>
            <a:ext cx="1128711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309563" cy="2871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365206" y="597694"/>
            <a:ext cx="589088" cy="2885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367588" y="604838"/>
            <a:ext cx="8286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365206" y="600075"/>
            <a:ext cx="1014413" cy="2881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365206" y="602456"/>
            <a:ext cx="11334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82740" y="5314263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76249" y="399263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6803720" y="20536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6703695" y="5778432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</a:t>
            </a:r>
            <a:endParaRPr lang="it-I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196984" y="878203"/>
            <a:ext cx="648083" cy="573159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sz="10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375366" y="1208435"/>
            <a:ext cx="233568" cy="294802"/>
          </a:xfrm>
          <a:prstGeom prst="rect">
            <a:avLst/>
          </a:prstGeom>
          <a:noFill/>
        </p:spPr>
        <p:txBody>
          <a:bodyPr anchor="ctr"/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13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498696" y="5311422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  <a:endCxn id="6" idx="6"/>
          </p:cNvCxnSpPr>
          <p:nvPr/>
        </p:nvCxnSpPr>
        <p:spPr>
          <a:xfrm>
            <a:off x="6194702" y="5323815"/>
            <a:ext cx="234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stCxn id="6" idx="0"/>
            <a:endCxn id="6" idx="4"/>
          </p:cNvCxnSpPr>
          <p:nvPr/>
        </p:nvCxnSpPr>
        <p:spPr>
          <a:xfrm>
            <a:off x="7364702" y="4153815"/>
            <a:ext cx="0" cy="234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6786563" y="4309001"/>
            <a:ext cx="1169193" cy="20298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6231018" y="5016956"/>
            <a:ext cx="2260520" cy="605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6346031" y="4739553"/>
            <a:ext cx="2028474" cy="1159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stCxn id="6" idx="1"/>
            <a:endCxn id="6" idx="5"/>
          </p:cNvCxnSpPr>
          <p:nvPr/>
        </p:nvCxnSpPr>
        <p:spPr>
          <a:xfrm>
            <a:off x="6537387" y="4496500"/>
            <a:ext cx="1654630" cy="16546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062511" y="4190515"/>
            <a:ext cx="612258" cy="22626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060406" y="4193671"/>
            <a:ext cx="614665" cy="22714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6782616" y="4312444"/>
            <a:ext cx="1173882" cy="2033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6537387" y="4500563"/>
            <a:ext cx="1660987" cy="16505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6348413" y="4747131"/>
            <a:ext cx="2031206" cy="1155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6226970" y="5032283"/>
            <a:ext cx="2268418" cy="5897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2238D1F9-0576-4797-AC49-54F9770937F3}"/>
              </a:ext>
            </a:extLst>
          </p:cNvPr>
          <p:cNvSpPr txBox="1"/>
          <p:nvPr/>
        </p:nvSpPr>
        <p:spPr>
          <a:xfrm>
            <a:off x="0" y="699500"/>
            <a:ext cx="592428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voglia sezionare il cono mediante un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parallelo ad una generatrice 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06CD4A2A-59D8-4CE9-813D-05E73B100DF8}"/>
              </a:ext>
            </a:extLst>
          </p:cNvPr>
          <p:cNvSpPr txBox="1"/>
          <p:nvPr/>
        </p:nvSpPr>
        <p:spPr>
          <a:xfrm>
            <a:off x="0" y="1291156"/>
            <a:ext cx="58985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questo caso assumiamo un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generico parallelo alla generatrice g(g’; g’’)</a:t>
            </a:r>
          </a:p>
        </p:txBody>
      </p: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59" y="3168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3112" y="6438879"/>
            <a:ext cx="504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5D51384A-C297-459E-AD84-D64F742EA52D}"/>
              </a:ext>
            </a:extLst>
          </p:cNvPr>
          <p:cNvSpPr txBox="1"/>
          <p:nvPr/>
        </p:nvSpPr>
        <p:spPr>
          <a:xfrm>
            <a:off x="7393260" y="5451187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2816C84-D3D9-4455-A029-D0BE697F85D6}"/>
              </a:ext>
            </a:extLst>
          </p:cNvPr>
          <p:cNvCxnSpPr>
            <a:cxnSpLocks/>
          </p:cNvCxnSpPr>
          <p:nvPr/>
        </p:nvCxnSpPr>
        <p:spPr>
          <a:xfrm>
            <a:off x="6538280" y="3468965"/>
            <a:ext cx="0" cy="26760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2707BC7-3766-4D3D-8024-8C8B828E34F7}"/>
              </a:ext>
            </a:extLst>
          </p:cNvPr>
          <p:cNvCxnSpPr>
            <a:cxnSpLocks/>
          </p:cNvCxnSpPr>
          <p:nvPr/>
        </p:nvCxnSpPr>
        <p:spPr>
          <a:xfrm flipH="1">
            <a:off x="6395717" y="3463757"/>
            <a:ext cx="146422" cy="5101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048817F-A7DD-4423-9CF8-789A1636C719}"/>
              </a:ext>
            </a:extLst>
          </p:cNvPr>
          <p:cNvCxnSpPr>
            <a:cxnSpLocks/>
          </p:cNvCxnSpPr>
          <p:nvPr/>
        </p:nvCxnSpPr>
        <p:spPr>
          <a:xfrm>
            <a:off x="6395832" y="3975929"/>
            <a:ext cx="0" cy="231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457F1FB-D7C0-497C-A696-CBB2E2B63C8E}"/>
              </a:ext>
            </a:extLst>
          </p:cNvPr>
          <p:cNvCxnSpPr>
            <a:cxnSpLocks/>
          </p:cNvCxnSpPr>
          <p:nvPr/>
        </p:nvCxnSpPr>
        <p:spPr>
          <a:xfrm flipH="1">
            <a:off x="6397068" y="6145854"/>
            <a:ext cx="141826" cy="1409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5804AD-586E-4052-AF28-1B3B2CEC0AE6}"/>
              </a:ext>
            </a:extLst>
          </p:cNvPr>
          <p:cNvCxnSpPr>
            <a:cxnSpLocks/>
          </p:cNvCxnSpPr>
          <p:nvPr/>
        </p:nvCxnSpPr>
        <p:spPr>
          <a:xfrm flipH="1">
            <a:off x="8198159" y="3969127"/>
            <a:ext cx="535144" cy="5317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523CE7B-4073-465F-9117-0B94B3E5F0A2}"/>
              </a:ext>
            </a:extLst>
          </p:cNvPr>
          <p:cNvCxnSpPr>
            <a:cxnSpLocks/>
          </p:cNvCxnSpPr>
          <p:nvPr/>
        </p:nvCxnSpPr>
        <p:spPr>
          <a:xfrm>
            <a:off x="8726304" y="141668"/>
            <a:ext cx="0" cy="38297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06D56E7-F567-4090-8283-F22D481BDF3D}"/>
              </a:ext>
            </a:extLst>
          </p:cNvPr>
          <p:cNvCxnSpPr>
            <a:cxnSpLocks/>
          </p:cNvCxnSpPr>
          <p:nvPr/>
        </p:nvCxnSpPr>
        <p:spPr>
          <a:xfrm flipH="1">
            <a:off x="7359946" y="115910"/>
            <a:ext cx="140486" cy="4894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9" name="Connettore diritto 3138">
            <a:extLst>
              <a:ext uri="{FF2B5EF4-FFF2-40B4-BE49-F238E27FC236}">
                <a16:creationId xmlns:a16="http://schemas.microsoft.com/office/drawing/2014/main" id="{0D95F6EF-B56C-4DC4-A3C2-E27D62709919}"/>
              </a:ext>
            </a:extLst>
          </p:cNvPr>
          <p:cNvCxnSpPr>
            <a:cxnSpLocks/>
          </p:cNvCxnSpPr>
          <p:nvPr/>
        </p:nvCxnSpPr>
        <p:spPr>
          <a:xfrm>
            <a:off x="4533900" y="3970743"/>
            <a:ext cx="2304782" cy="287010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2" name="Connettore diritto 3141">
            <a:extLst>
              <a:ext uri="{FF2B5EF4-FFF2-40B4-BE49-F238E27FC236}">
                <a16:creationId xmlns:a16="http://schemas.microsoft.com/office/drawing/2014/main" id="{7CFD53A7-4E55-4C9E-BCAA-B68848E1EA2E}"/>
              </a:ext>
            </a:extLst>
          </p:cNvPr>
          <p:cNvCxnSpPr>
            <a:cxnSpLocks/>
          </p:cNvCxnSpPr>
          <p:nvPr/>
        </p:nvCxnSpPr>
        <p:spPr>
          <a:xfrm flipV="1">
            <a:off x="4536440" y="425088"/>
            <a:ext cx="1838602" cy="354891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68291" cy="28246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115910"/>
            <a:ext cx="1998395" cy="38573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BFACA2-0D23-4F00-8C76-65439909231B}"/>
              </a:ext>
            </a:extLst>
          </p:cNvPr>
          <p:cNvSpPr txBox="1"/>
          <p:nvPr/>
        </p:nvSpPr>
        <p:spPr>
          <a:xfrm>
            <a:off x="0" y="1901655"/>
            <a:ext cx="5641288" cy="67710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Per la definizione di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//g utilizziamo un piano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che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contiene la generatrice g individuando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 e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69" name="CasellaDiTesto 19">
            <a:extLst>
              <a:ext uri="{FF2B5EF4-FFF2-40B4-BE49-F238E27FC236}">
                <a16:creationId xmlns:a16="http://schemas.microsoft.com/office/drawing/2014/main" id="{AA7D3B36-8D37-4298-81B5-19B00D5AB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037" y="32761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71" name="CasellaDiTesto 19">
            <a:extLst>
              <a:ext uri="{FF2B5EF4-FFF2-40B4-BE49-F238E27FC236}">
                <a16:creationId xmlns:a16="http://schemas.microsoft.com/office/drawing/2014/main" id="{BC977BF8-9752-485D-A55E-0E74BACF4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5355" y="6436598"/>
            <a:ext cx="50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836235D-73A5-4D0B-AF2E-65CAD28382E2}"/>
              </a:ext>
            </a:extLst>
          </p:cNvPr>
          <p:cNvSpPr txBox="1"/>
          <p:nvPr/>
        </p:nvSpPr>
        <p:spPr>
          <a:xfrm>
            <a:off x="6009542" y="6192665"/>
            <a:ext cx="59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endParaRPr lang="it-IT" dirty="0">
              <a:solidFill>
                <a:srgbClr val="0070C0"/>
              </a:solidFill>
            </a:endParaRP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C2A9C448-F6C1-41BB-AC68-91141424158A}"/>
              </a:ext>
            </a:extLst>
          </p:cNvPr>
          <p:cNvGrpSpPr/>
          <p:nvPr/>
        </p:nvGrpSpPr>
        <p:grpSpPr>
          <a:xfrm>
            <a:off x="0" y="3473452"/>
            <a:ext cx="4667534" cy="957401"/>
            <a:chOff x="0" y="2382592"/>
            <a:chExt cx="4649273" cy="957401"/>
          </a:xfrm>
        </p:grpSpPr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E5C5CCEE-B8A5-4078-A5A9-9ED974442E10}"/>
                </a:ext>
              </a:extLst>
            </p:cNvPr>
            <p:cNvSpPr txBox="1"/>
            <p:nvPr/>
          </p:nvSpPr>
          <p:spPr>
            <a:xfrm>
              <a:off x="0" y="2382592"/>
              <a:ext cx="46492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Determinate le due tracce 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g e 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g  della retta g conduciamo per esse le tracce       e         del piano </a:t>
              </a:r>
            </a:p>
          </p:txBody>
        </p:sp>
        <p:sp>
          <p:nvSpPr>
            <p:cNvPr id="76" name="CasellaDiTesto 19">
              <a:extLst>
                <a:ext uri="{FF2B5EF4-FFF2-40B4-BE49-F238E27FC236}">
                  <a16:creationId xmlns:a16="http://schemas.microsoft.com/office/drawing/2014/main" id="{57C01774-BCBD-418E-98BA-9A2538628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201" y="2918518"/>
              <a:ext cx="504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000" dirty="0">
                  <a:solidFill>
                    <a:schemeClr val="accent5">
                      <a:lumMod val="50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altLang="it-IT" sz="2000" baseline="-25000" dirty="0">
                  <a:solidFill>
                    <a:schemeClr val="accent5">
                      <a:lumMod val="50000"/>
                    </a:schemeClr>
                  </a:solidFill>
                  <a:latin typeface="Comic Sans MS" panose="030F0702030302020204" pitchFamily="66" charset="0"/>
                </a:rPr>
                <a:t>1</a:t>
              </a:r>
              <a:r>
                <a:rPr lang="it-IT" altLang="it-IT" sz="2000" b="1" dirty="0">
                  <a:solidFill>
                    <a:schemeClr val="accent5">
                      <a:lumMod val="50000"/>
                    </a:schemeClr>
                  </a:solidFill>
                  <a:latin typeface="Symbol" panose="05050102010706020507" pitchFamily="18" charset="2"/>
                </a:rPr>
                <a:t>g</a:t>
              </a:r>
              <a:r>
                <a:rPr lang="it-IT" altLang="it-IT" sz="1800" dirty="0">
                  <a:solidFill>
                    <a:schemeClr val="accent5">
                      <a:lumMod val="50000"/>
                    </a:schemeClr>
                  </a:solidFill>
                  <a:latin typeface="Symbol" panose="05050102010706020507" pitchFamily="18" charset="2"/>
                </a:rPr>
                <a:t> </a:t>
              </a:r>
            </a:p>
          </p:txBody>
        </p:sp>
        <p:sp>
          <p:nvSpPr>
            <p:cNvPr id="84" name="CasellaDiTesto 19">
              <a:extLst>
                <a:ext uri="{FF2B5EF4-FFF2-40B4-BE49-F238E27FC236}">
                  <a16:creationId xmlns:a16="http://schemas.microsoft.com/office/drawing/2014/main" id="{8B344B3A-E6BC-403D-8F3B-336E7B0816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9042" y="2939883"/>
              <a:ext cx="5048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000" dirty="0">
                  <a:solidFill>
                    <a:schemeClr val="accent5">
                      <a:lumMod val="50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altLang="it-IT" sz="2000" baseline="-250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</a:rPr>
                <a:t>2</a:t>
              </a:r>
              <a:r>
                <a:rPr lang="it-IT" altLang="it-IT" sz="2000" b="1" dirty="0">
                  <a:solidFill>
                    <a:schemeClr val="accent5">
                      <a:lumMod val="50000"/>
                    </a:schemeClr>
                  </a:solidFill>
                  <a:latin typeface="Symbol" panose="05050102010706020507" pitchFamily="18" charset="2"/>
                </a:rPr>
                <a:t>g</a:t>
              </a:r>
            </a:p>
          </p:txBody>
        </p:sp>
      </p:grp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545AB0E-7FD9-4961-A60C-3C1C651D7A0A}"/>
              </a:ext>
            </a:extLst>
          </p:cNvPr>
          <p:cNvSpPr txBox="1"/>
          <p:nvPr/>
        </p:nvSpPr>
        <p:spPr>
          <a:xfrm>
            <a:off x="0" y="2536370"/>
            <a:ext cx="491319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Poiché per una retta passano infiniti piani scegliamo un piano generico 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che contiene la generatrice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(t</a:t>
            </a:r>
            <a:r>
              <a:rPr lang="it-IT" sz="20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 Ì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; t</a:t>
            </a:r>
            <a:r>
              <a:rPr lang="it-IT" sz="20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 Ì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it-IT" sz="2000" b="1" dirty="0">
              <a:solidFill>
                <a:schemeClr val="accent3">
                  <a:lumMod val="50000"/>
                </a:schemeClr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64537AA-6C6E-4CFD-A5E6-77B3E10279D2}"/>
              </a:ext>
            </a:extLst>
          </p:cNvPr>
          <p:cNvSpPr txBox="1"/>
          <p:nvPr/>
        </p:nvSpPr>
        <p:spPr>
          <a:xfrm>
            <a:off x="1" y="4359791"/>
            <a:ext cx="5090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Ricordiamo la legge del parallelismo tra piani: 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55728B43-E414-4325-9E27-863AD93CE805}"/>
              </a:ext>
            </a:extLst>
          </p:cNvPr>
          <p:cNvSpPr txBox="1"/>
          <p:nvPr/>
        </p:nvSpPr>
        <p:spPr>
          <a:xfrm>
            <a:off x="1" y="4768257"/>
            <a:ext cx="412162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due piani son paralleli se tali sono le rispettive tracce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137" name="CasellaDiTesto 3136">
            <a:extLst>
              <a:ext uri="{FF2B5EF4-FFF2-40B4-BE49-F238E27FC236}">
                <a16:creationId xmlns:a16="http://schemas.microsoft.com/office/drawing/2014/main" id="{A527A058-D929-4E8A-940A-9716B1744261}"/>
              </a:ext>
            </a:extLst>
          </p:cNvPr>
          <p:cNvSpPr txBox="1"/>
          <p:nvPr/>
        </p:nvSpPr>
        <p:spPr>
          <a:xfrm>
            <a:off x="0" y="5373563"/>
            <a:ext cx="60401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Possiamo, quindi, definire il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//</a:t>
            </a:r>
            <a:r>
              <a:rPr lang="it-IT" sz="2000" b="1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disegnando le due tracce del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 parallele alle omonime tracce del piano 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contenente la generatrice g</a:t>
            </a:r>
          </a:p>
        </p:txBody>
      </p:sp>
      <p:sp>
        <p:nvSpPr>
          <p:cNvPr id="3138" name="CasellaDiTesto 3137">
            <a:extLst>
              <a:ext uri="{FF2B5EF4-FFF2-40B4-BE49-F238E27FC236}">
                <a16:creationId xmlns:a16="http://schemas.microsoft.com/office/drawing/2014/main" id="{64B69453-FDE3-4E3B-A6EA-8B9AB78620B3}"/>
              </a:ext>
            </a:extLst>
          </p:cNvPr>
          <p:cNvSpPr txBox="1"/>
          <p:nvPr/>
        </p:nvSpPr>
        <p:spPr>
          <a:xfrm>
            <a:off x="1738648" y="6403878"/>
            <a:ext cx="230400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//</a:t>
            </a:r>
            <a:r>
              <a:rPr lang="it-IT" sz="2000" dirty="0">
                <a:solidFill>
                  <a:srgbClr val="9BBB59">
                    <a:lumMod val="50000"/>
                  </a:srgbClr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9BBB59">
                    <a:lumMod val="50000"/>
                  </a:srgbClr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//</a:t>
            </a:r>
            <a:r>
              <a:rPr lang="it-IT" sz="2000" dirty="0">
                <a:solidFill>
                  <a:srgbClr val="9BBB59">
                    <a:lumMod val="50000"/>
                  </a:srgbClr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9BBB59">
                    <a:lumMod val="50000"/>
                  </a:srgbClr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g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07AA8706-30BE-4619-BBE9-AAC414364B7F}"/>
              </a:ext>
            </a:extLst>
          </p:cNvPr>
          <p:cNvSpPr txBox="1"/>
          <p:nvPr/>
        </p:nvSpPr>
        <p:spPr>
          <a:xfrm>
            <a:off x="26998" y="414340"/>
            <a:ext cx="5254686" cy="35394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cono con piano generico – 1° metodo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6EBBF0F5-88A3-4FB8-BF41-CED53E683225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536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8" grpId="0"/>
      <p:bldP spid="52" grpId="0"/>
      <p:bldP spid="54" grpId="0"/>
      <p:bldP spid="67" grpId="0"/>
      <p:bldP spid="70" grpId="0"/>
      <p:bldP spid="2" grpId="0"/>
      <p:bldP spid="69" grpId="0"/>
      <p:bldP spid="71" grpId="0"/>
      <p:bldP spid="21" grpId="0"/>
      <p:bldP spid="23" grpId="0"/>
      <p:bldP spid="30" grpId="0"/>
      <p:bldP spid="31" grpId="0" animBg="1"/>
      <p:bldP spid="3137" grpId="0"/>
      <p:bldP spid="31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(2)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636394" y="3972999"/>
            <a:ext cx="43996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it-IT" sz="1013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6347460" y="600075"/>
            <a:ext cx="1017746" cy="288226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6538914" y="597694"/>
            <a:ext cx="826292" cy="2878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6784182" y="600075"/>
            <a:ext cx="581024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062788" y="597694"/>
            <a:ext cx="304800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6236495" y="600075"/>
            <a:ext cx="1128711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309563" cy="2871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365206" y="597694"/>
            <a:ext cx="589088" cy="2885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367588" y="604838"/>
            <a:ext cx="8286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365206" y="600075"/>
            <a:ext cx="1014413" cy="2881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365206" y="602456"/>
            <a:ext cx="11334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82740" y="5314263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76249" y="399263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6742076" y="20536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6525505" y="486480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</a:t>
            </a:r>
            <a:endParaRPr lang="it-I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196984" y="878203"/>
            <a:ext cx="648083" cy="573159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sz="10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375366" y="1208435"/>
            <a:ext cx="233568" cy="294802"/>
          </a:xfrm>
          <a:prstGeom prst="rect">
            <a:avLst/>
          </a:prstGeom>
          <a:noFill/>
        </p:spPr>
        <p:txBody>
          <a:bodyPr anchor="ctr"/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13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498696" y="5311422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  <a:endCxn id="6" idx="6"/>
          </p:cNvCxnSpPr>
          <p:nvPr/>
        </p:nvCxnSpPr>
        <p:spPr>
          <a:xfrm>
            <a:off x="6194702" y="5323815"/>
            <a:ext cx="234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stCxn id="6" idx="0"/>
            <a:endCxn id="6" idx="4"/>
          </p:cNvCxnSpPr>
          <p:nvPr/>
        </p:nvCxnSpPr>
        <p:spPr>
          <a:xfrm>
            <a:off x="7364702" y="4153815"/>
            <a:ext cx="0" cy="234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6786563" y="4309001"/>
            <a:ext cx="1169193" cy="20298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6231018" y="5016956"/>
            <a:ext cx="2260520" cy="605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6346031" y="4739553"/>
            <a:ext cx="2028474" cy="1159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stCxn id="6" idx="1"/>
            <a:endCxn id="6" idx="5"/>
          </p:cNvCxnSpPr>
          <p:nvPr/>
        </p:nvCxnSpPr>
        <p:spPr>
          <a:xfrm>
            <a:off x="6537387" y="4496500"/>
            <a:ext cx="1654630" cy="16546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062511" y="4190515"/>
            <a:ext cx="612258" cy="22626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060406" y="4193671"/>
            <a:ext cx="614665" cy="22714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6782616" y="4312444"/>
            <a:ext cx="1173882" cy="2033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6537387" y="4500563"/>
            <a:ext cx="1660987" cy="16505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6348413" y="4747131"/>
            <a:ext cx="2031206" cy="1155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6226970" y="5032283"/>
            <a:ext cx="2268418" cy="5897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752" y="87993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767" y="6488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5D51384A-C297-459E-AD84-D64F742EA52D}"/>
              </a:ext>
            </a:extLst>
          </p:cNvPr>
          <p:cNvSpPr txBox="1"/>
          <p:nvPr/>
        </p:nvSpPr>
        <p:spPr>
          <a:xfrm>
            <a:off x="7393260" y="5451187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30591" cy="27777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139148"/>
            <a:ext cx="1986357" cy="38341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70A957A4-CD41-49B7-90F7-7EA9B2A4DC94}"/>
              </a:ext>
            </a:extLst>
          </p:cNvPr>
          <p:cNvCxnSpPr>
            <a:cxnSpLocks/>
          </p:cNvCxnSpPr>
          <p:nvPr/>
        </p:nvCxnSpPr>
        <p:spPr>
          <a:xfrm>
            <a:off x="4996628" y="3969636"/>
            <a:ext cx="3669442" cy="20967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77AC317-FB77-4BC3-B023-71AC5DA3A0A2}"/>
              </a:ext>
            </a:extLst>
          </p:cNvPr>
          <p:cNvCxnSpPr>
            <a:cxnSpLocks/>
          </p:cNvCxnSpPr>
          <p:nvPr/>
        </p:nvCxnSpPr>
        <p:spPr>
          <a:xfrm>
            <a:off x="4999716" y="1326524"/>
            <a:ext cx="0" cy="2645595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CE755CE-3608-44AF-96DD-8623C3F0E9C9}"/>
              </a:ext>
            </a:extLst>
          </p:cNvPr>
          <p:cNvCxnSpPr>
            <a:cxnSpLocks/>
          </p:cNvCxnSpPr>
          <p:nvPr/>
        </p:nvCxnSpPr>
        <p:spPr>
          <a:xfrm>
            <a:off x="4995863" y="3969544"/>
            <a:ext cx="4008911" cy="229057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D7D0DEE7-4884-4F8B-A647-2FD1CF2477EC}"/>
              </a:ext>
            </a:extLst>
          </p:cNvPr>
          <p:cNvCxnSpPr>
            <a:cxnSpLocks/>
          </p:cNvCxnSpPr>
          <p:nvPr/>
        </p:nvCxnSpPr>
        <p:spPr>
          <a:xfrm flipV="1">
            <a:off x="4998244" y="3979250"/>
            <a:ext cx="320574" cy="6187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0" name="Connettore diritto 3139">
            <a:extLst>
              <a:ext uri="{FF2B5EF4-FFF2-40B4-BE49-F238E27FC236}">
                <a16:creationId xmlns:a16="http://schemas.microsoft.com/office/drawing/2014/main" id="{127F3106-B7A4-4050-8A05-D79A6DF9D22D}"/>
              </a:ext>
            </a:extLst>
          </p:cNvPr>
          <p:cNvCxnSpPr>
            <a:cxnSpLocks/>
          </p:cNvCxnSpPr>
          <p:nvPr/>
        </p:nvCxnSpPr>
        <p:spPr>
          <a:xfrm>
            <a:off x="5591175" y="3967163"/>
            <a:ext cx="0" cy="34766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id="{F65F97EF-48E4-4A6A-96AB-9418DDF7F96A}"/>
              </a:ext>
            </a:extLst>
          </p:cNvPr>
          <p:cNvCxnSpPr>
            <a:cxnSpLocks/>
          </p:cNvCxnSpPr>
          <p:nvPr/>
        </p:nvCxnSpPr>
        <p:spPr>
          <a:xfrm flipV="1">
            <a:off x="5000625" y="1104900"/>
            <a:ext cx="3315432" cy="34885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2" name="Connettore diritto 3151">
            <a:extLst>
              <a:ext uri="{FF2B5EF4-FFF2-40B4-BE49-F238E27FC236}">
                <a16:creationId xmlns:a16="http://schemas.microsoft.com/office/drawing/2014/main" id="{3BA9E5B9-E59C-483A-9B12-D5DD57FFEFF4}"/>
              </a:ext>
            </a:extLst>
          </p:cNvPr>
          <p:cNvCxnSpPr>
            <a:cxnSpLocks/>
          </p:cNvCxnSpPr>
          <p:nvPr/>
        </p:nvCxnSpPr>
        <p:spPr>
          <a:xfrm>
            <a:off x="6519863" y="2995613"/>
            <a:ext cx="0" cy="18454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EB0699AD-59A8-411F-B390-BBA19B4303AF}"/>
              </a:ext>
            </a:extLst>
          </p:cNvPr>
          <p:cNvCxnSpPr>
            <a:cxnSpLocks/>
          </p:cNvCxnSpPr>
          <p:nvPr/>
        </p:nvCxnSpPr>
        <p:spPr>
          <a:xfrm>
            <a:off x="7750969" y="1695451"/>
            <a:ext cx="0" cy="38433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9">
            <a:extLst>
              <a:ext uri="{FF2B5EF4-FFF2-40B4-BE49-F238E27FC236}">
                <a16:creationId xmlns:a16="http://schemas.microsoft.com/office/drawing/2014/main" id="{C85B528D-E18B-4E64-9F5F-A1110611E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4294" y="137778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7" name="CasellaDiTesto 19">
            <a:extLst>
              <a:ext uri="{FF2B5EF4-FFF2-40B4-BE49-F238E27FC236}">
                <a16:creationId xmlns:a16="http://schemas.microsoft.com/office/drawing/2014/main" id="{9D91444F-E881-4327-A83B-F538A5302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292" y="611663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7366DFD-C231-440C-8847-9F145AC76499}"/>
              </a:ext>
            </a:extLst>
          </p:cNvPr>
          <p:cNvSpPr txBox="1"/>
          <p:nvPr/>
        </p:nvSpPr>
        <p:spPr>
          <a:xfrm>
            <a:off x="5514975" y="4038600"/>
            <a:ext cx="704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3B9025C0-2ECD-445D-942A-8323B9CAEC24}"/>
              </a:ext>
            </a:extLst>
          </p:cNvPr>
          <p:cNvSpPr txBox="1"/>
          <p:nvPr/>
        </p:nvSpPr>
        <p:spPr>
          <a:xfrm>
            <a:off x="4819650" y="4552950"/>
            <a:ext cx="704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FB7A097-89C2-4716-AF89-3E57186ED50C}"/>
              </a:ext>
            </a:extLst>
          </p:cNvPr>
          <p:cNvSpPr txBox="1"/>
          <p:nvPr/>
        </p:nvSpPr>
        <p:spPr>
          <a:xfrm>
            <a:off x="8172450" y="6124575"/>
            <a:ext cx="37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029B264B-1E0D-4426-8F84-E568BDDAE419}"/>
              </a:ext>
            </a:extLst>
          </p:cNvPr>
          <p:cNvSpPr txBox="1"/>
          <p:nvPr/>
        </p:nvSpPr>
        <p:spPr>
          <a:xfrm>
            <a:off x="5714999" y="3219450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6FB36DD9-04A5-4A37-A4D6-0406C6709B54}"/>
              </a:ext>
            </a:extLst>
          </p:cNvPr>
          <p:cNvSpPr/>
          <p:nvPr/>
        </p:nvSpPr>
        <p:spPr>
          <a:xfrm>
            <a:off x="7694086" y="530173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3" name="Rettangolo 112">
            <a:extLst>
              <a:ext uri="{FF2B5EF4-FFF2-40B4-BE49-F238E27FC236}">
                <a16:creationId xmlns:a16="http://schemas.microsoft.com/office/drawing/2014/main" id="{5BD3F54B-C5AD-4AC4-8318-3AE0ADF9AD3F}"/>
              </a:ext>
            </a:extLst>
          </p:cNvPr>
          <p:cNvSpPr/>
          <p:nvPr/>
        </p:nvSpPr>
        <p:spPr>
          <a:xfrm>
            <a:off x="6484411" y="459688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14" name="Rettangolo 113">
            <a:extLst>
              <a:ext uri="{FF2B5EF4-FFF2-40B4-BE49-F238E27FC236}">
                <a16:creationId xmlns:a16="http://schemas.microsoft.com/office/drawing/2014/main" id="{1754782D-F553-4BF0-9D12-BCDDEFD41497}"/>
              </a:ext>
            </a:extLst>
          </p:cNvPr>
          <p:cNvSpPr/>
          <p:nvPr/>
        </p:nvSpPr>
        <p:spPr>
          <a:xfrm>
            <a:off x="7713136" y="1596509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15" name="Rettangolo 114">
            <a:extLst>
              <a:ext uri="{FF2B5EF4-FFF2-40B4-BE49-F238E27FC236}">
                <a16:creationId xmlns:a16="http://schemas.microsoft.com/office/drawing/2014/main" id="{FEDE5F1D-313B-4182-95D4-A5C4C5155766}"/>
              </a:ext>
            </a:extLst>
          </p:cNvPr>
          <p:cNvSpPr/>
          <p:nvPr/>
        </p:nvSpPr>
        <p:spPr>
          <a:xfrm>
            <a:off x="6503461" y="2863334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64879A82-B1FC-4628-8440-A2052875A69E}"/>
              </a:ext>
            </a:extLst>
          </p:cNvPr>
          <p:cNvSpPr/>
          <p:nvPr/>
        </p:nvSpPr>
        <p:spPr>
          <a:xfrm>
            <a:off x="8352485" y="6095970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dirty="0">
              <a:solidFill>
                <a:prstClr val="black"/>
              </a:solidFill>
            </a:endParaRPr>
          </a:p>
        </p:txBody>
      </p: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536AA467-EDEB-4A3B-BA64-87B052AC29D3}"/>
              </a:ext>
            </a:extLst>
          </p:cNvPr>
          <p:cNvGrpSpPr/>
          <p:nvPr/>
        </p:nvGrpSpPr>
        <p:grpSpPr>
          <a:xfrm>
            <a:off x="128789" y="1006669"/>
            <a:ext cx="4726546" cy="2773174"/>
            <a:chOff x="-5543388" y="1903003"/>
            <a:chExt cx="3462742" cy="2773174"/>
          </a:xfrm>
        </p:grpSpPr>
        <p:sp>
          <p:nvSpPr>
            <p:cNvPr id="90" name="CasellaDiTesto 89">
              <a:extLst>
                <a:ext uri="{FF2B5EF4-FFF2-40B4-BE49-F238E27FC236}">
                  <a16:creationId xmlns:a16="http://schemas.microsoft.com/office/drawing/2014/main" id="{AE85636D-655F-4681-BB6C-64D9242B023D}"/>
                </a:ext>
              </a:extLst>
            </p:cNvPr>
            <p:cNvSpPr txBox="1"/>
            <p:nvPr/>
          </p:nvSpPr>
          <p:spPr>
            <a:xfrm>
              <a:off x="-5543388" y="3162685"/>
              <a:ext cx="540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99DCC5E0-2951-4AC9-95B1-C89108348F8E}"/>
                </a:ext>
              </a:extLst>
            </p:cNvPr>
            <p:cNvSpPr txBox="1"/>
            <p:nvPr/>
          </p:nvSpPr>
          <p:spPr>
            <a:xfrm>
              <a:off x="-4522128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CasellaDiTesto 91">
              <a:extLst>
                <a:ext uri="{FF2B5EF4-FFF2-40B4-BE49-F238E27FC236}">
                  <a16:creationId xmlns:a16="http://schemas.microsoft.com/office/drawing/2014/main" id="{A74196CB-4555-4A29-8539-5A97E6305BAC}"/>
                </a:ext>
              </a:extLst>
            </p:cNvPr>
            <p:cNvSpPr txBox="1"/>
            <p:nvPr/>
          </p:nvSpPr>
          <p:spPr>
            <a:xfrm>
              <a:off x="-4522348" y="3155936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93" name="CasellaDiTesto 92">
              <a:extLst>
                <a:ext uri="{FF2B5EF4-FFF2-40B4-BE49-F238E27FC236}">
                  <a16:creationId xmlns:a16="http://schemas.microsoft.com/office/drawing/2014/main" id="{DA5A67C4-0CF1-4BBE-A1B5-25858F26321A}"/>
                </a:ext>
              </a:extLst>
            </p:cNvPr>
            <p:cNvSpPr txBox="1"/>
            <p:nvPr/>
          </p:nvSpPr>
          <p:spPr>
            <a:xfrm>
              <a:off x="-4523488" y="4098500"/>
              <a:ext cx="437852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x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94" name="Connettore 2 93">
              <a:extLst>
                <a:ext uri="{FF2B5EF4-FFF2-40B4-BE49-F238E27FC236}">
                  <a16:creationId xmlns:a16="http://schemas.microsoft.com/office/drawing/2014/main" id="{3878F96E-B959-4D89-83D2-FFE62C0FC358}"/>
                </a:ext>
              </a:extLst>
            </p:cNvPr>
            <p:cNvCxnSpPr>
              <a:cxnSpLocks/>
            </p:cNvCxnSpPr>
            <p:nvPr/>
          </p:nvCxnSpPr>
          <p:spPr>
            <a:xfrm>
              <a:off x="-5004635" y="3300570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95" name="CasellaDiTesto 94">
              <a:extLst>
                <a:ext uri="{FF2B5EF4-FFF2-40B4-BE49-F238E27FC236}">
                  <a16:creationId xmlns:a16="http://schemas.microsoft.com/office/drawing/2014/main" id="{3DB337F5-9A8A-40DF-9E8B-42F88E4D33C9}"/>
                </a:ext>
              </a:extLst>
            </p:cNvPr>
            <p:cNvSpPr txBox="1"/>
            <p:nvPr/>
          </p:nvSpPr>
          <p:spPr>
            <a:xfrm>
              <a:off x="-4890510" y="3149865"/>
              <a:ext cx="186817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96" name="Parentesi graffa aperta 55">
              <a:extLst>
                <a:ext uri="{FF2B5EF4-FFF2-40B4-BE49-F238E27FC236}">
                  <a16:creationId xmlns:a16="http://schemas.microsoft.com/office/drawing/2014/main" id="{CE6C2D3C-D352-4A43-A4DE-D11BBA224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0719" y="2112966"/>
              <a:ext cx="108000" cy="2340000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Parentesi graffa aperta 54">
              <a:extLst>
                <a:ext uri="{FF2B5EF4-FFF2-40B4-BE49-F238E27FC236}">
                  <a16:creationId xmlns:a16="http://schemas.microsoft.com/office/drawing/2014/main" id="{366EB7D2-856C-41FE-886F-C9FB803E9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2251" y="1903003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Parentesi graffa aperta 54">
              <a:extLst>
                <a:ext uri="{FF2B5EF4-FFF2-40B4-BE49-F238E27FC236}">
                  <a16:creationId xmlns:a16="http://schemas.microsoft.com/office/drawing/2014/main" id="{6CF4DF4C-DF5E-4A62-9B83-F854CD268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8474" y="2840439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Parentesi graffa aperta 54">
              <a:extLst>
                <a:ext uri="{FF2B5EF4-FFF2-40B4-BE49-F238E27FC236}">
                  <a16:creationId xmlns:a16="http://schemas.microsoft.com/office/drawing/2014/main" id="{90FEBA77-9CD0-43CE-99CF-5FF57BBE5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6175" y="3776177"/>
              <a:ext cx="12061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CasellaDiTesto 99">
              <a:extLst>
                <a:ext uri="{FF2B5EF4-FFF2-40B4-BE49-F238E27FC236}">
                  <a16:creationId xmlns:a16="http://schemas.microsoft.com/office/drawing/2014/main" id="{71538DFD-4762-4B29-B43D-CCB7FE1D1E4B}"/>
                </a:ext>
              </a:extLst>
            </p:cNvPr>
            <p:cNvSpPr txBox="1"/>
            <p:nvPr/>
          </p:nvSpPr>
          <p:spPr>
            <a:xfrm>
              <a:off x="-3992294" y="1942985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CasellaDiTesto 100">
              <a:extLst>
                <a:ext uri="{FF2B5EF4-FFF2-40B4-BE49-F238E27FC236}">
                  <a16:creationId xmlns:a16="http://schemas.microsoft.com/office/drawing/2014/main" id="{C5C9924B-8BDD-42EB-88AB-440565281C52}"/>
                </a:ext>
              </a:extLst>
            </p:cNvPr>
            <p:cNvSpPr txBox="1"/>
            <p:nvPr/>
          </p:nvSpPr>
          <p:spPr>
            <a:xfrm>
              <a:off x="-3992294" y="2492834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id="{9B0E629E-EE84-432B-8210-68F9ABE32BF7}"/>
                </a:ext>
              </a:extLst>
            </p:cNvPr>
            <p:cNvSpPr txBox="1"/>
            <p:nvPr/>
          </p:nvSpPr>
          <p:spPr>
            <a:xfrm>
              <a:off x="-3992126" y="2911557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103" name="CasellaDiTesto 102">
              <a:extLst>
                <a:ext uri="{FF2B5EF4-FFF2-40B4-BE49-F238E27FC236}">
                  <a16:creationId xmlns:a16="http://schemas.microsoft.com/office/drawing/2014/main" id="{FE0D9981-50C2-481C-BF5F-A2D972FB334F}"/>
                </a:ext>
              </a:extLst>
            </p:cNvPr>
            <p:cNvSpPr txBox="1"/>
            <p:nvPr/>
          </p:nvSpPr>
          <p:spPr>
            <a:xfrm>
              <a:off x="-3982078" y="3436978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105" name="CasellaDiTesto 104">
              <a:extLst>
                <a:ext uri="{FF2B5EF4-FFF2-40B4-BE49-F238E27FC236}">
                  <a16:creationId xmlns:a16="http://schemas.microsoft.com/office/drawing/2014/main" id="{63458380-AB74-4252-A5D1-FAB18C60BBF2}"/>
                </a:ext>
              </a:extLst>
            </p:cNvPr>
            <p:cNvSpPr txBox="1"/>
            <p:nvPr/>
          </p:nvSpPr>
          <p:spPr>
            <a:xfrm>
              <a:off x="-3990971" y="3845620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23BD4C1C-2FC5-4426-8D6C-04391962DD60}"/>
                </a:ext>
              </a:extLst>
            </p:cNvPr>
            <p:cNvSpPr txBox="1"/>
            <p:nvPr/>
          </p:nvSpPr>
          <p:spPr>
            <a:xfrm>
              <a:off x="-3988767" y="4364073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’’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cxnSp>
          <p:nvCxnSpPr>
            <p:cNvPr id="110" name="Connettore 2 109">
              <a:extLst>
                <a:ext uri="{FF2B5EF4-FFF2-40B4-BE49-F238E27FC236}">
                  <a16:creationId xmlns:a16="http://schemas.microsoft.com/office/drawing/2014/main" id="{8A91B424-A930-4EA7-AD3D-7D44EFE84CC8}"/>
                </a:ext>
              </a:extLst>
            </p:cNvPr>
            <p:cNvCxnSpPr>
              <a:cxnSpLocks/>
            </p:cNvCxnSpPr>
            <p:nvPr/>
          </p:nvCxnSpPr>
          <p:spPr>
            <a:xfrm>
              <a:off x="-3236054" y="3051193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12" name="Connettore 2 111">
              <a:extLst>
                <a:ext uri="{FF2B5EF4-FFF2-40B4-BE49-F238E27FC236}">
                  <a16:creationId xmlns:a16="http://schemas.microsoft.com/office/drawing/2014/main" id="{9343108D-DE87-4FEB-B51D-035531150286}"/>
                </a:ext>
              </a:extLst>
            </p:cNvPr>
            <p:cNvCxnSpPr>
              <a:cxnSpLocks/>
            </p:cNvCxnSpPr>
            <p:nvPr/>
          </p:nvCxnSpPr>
          <p:spPr>
            <a:xfrm>
              <a:off x="-3225288" y="3559509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id="{C6469E9F-910E-48C4-9028-218723C371D5}"/>
                </a:ext>
              </a:extLst>
            </p:cNvPr>
            <p:cNvSpPr txBox="1"/>
            <p:nvPr/>
          </p:nvSpPr>
          <p:spPr>
            <a:xfrm>
              <a:off x="-3113490" y="2912415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33E1CFB0-A8FE-463A-A08C-EE4B3E7EE9E2}"/>
                </a:ext>
              </a:extLst>
            </p:cNvPr>
            <p:cNvSpPr txBox="1"/>
            <p:nvPr/>
          </p:nvSpPr>
          <p:spPr>
            <a:xfrm>
              <a:off x="-3110858" y="3436829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x’’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Parentesi graffa aperta 54">
              <a:extLst>
                <a:ext uri="{FF2B5EF4-FFF2-40B4-BE49-F238E27FC236}">
                  <a16:creationId xmlns:a16="http://schemas.microsoft.com/office/drawing/2014/main" id="{3BF0D3A9-E2E0-4FF2-8E2B-6660ACDA60D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96940" y="2844294"/>
              <a:ext cx="12143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CasellaDiTesto 118">
              <a:extLst>
                <a:ext uri="{FF2B5EF4-FFF2-40B4-BE49-F238E27FC236}">
                  <a16:creationId xmlns:a16="http://schemas.microsoft.com/office/drawing/2014/main" id="{82F35CAC-8E4C-4D5B-BC9D-75B624F36DD3}"/>
                </a:ext>
              </a:extLst>
            </p:cNvPr>
            <p:cNvSpPr txBox="1"/>
            <p:nvPr/>
          </p:nvSpPr>
          <p:spPr>
            <a:xfrm>
              <a:off x="-2273302" y="3142235"/>
              <a:ext cx="192656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x</a:t>
              </a:r>
            </a:p>
          </p:txBody>
        </p:sp>
        <p:cxnSp>
          <p:nvCxnSpPr>
            <p:cNvPr id="120" name="Connettore 2 119">
              <a:extLst>
                <a:ext uri="{FF2B5EF4-FFF2-40B4-BE49-F238E27FC236}">
                  <a16:creationId xmlns:a16="http://schemas.microsoft.com/office/drawing/2014/main" id="{ED629E2D-F447-4817-A134-71A7D7387D4F}"/>
                </a:ext>
              </a:extLst>
            </p:cNvPr>
            <p:cNvCxnSpPr>
              <a:cxnSpLocks/>
            </p:cNvCxnSpPr>
            <p:nvPr/>
          </p:nvCxnSpPr>
          <p:spPr>
            <a:xfrm>
              <a:off x="-3249607" y="3984646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21" name="Connettore 2 120">
              <a:extLst>
                <a:ext uri="{FF2B5EF4-FFF2-40B4-BE49-F238E27FC236}">
                  <a16:creationId xmlns:a16="http://schemas.microsoft.com/office/drawing/2014/main" id="{CB6F982C-E69A-4BB0-884D-30AF819DC6B9}"/>
                </a:ext>
              </a:extLst>
            </p:cNvPr>
            <p:cNvCxnSpPr>
              <a:cxnSpLocks/>
            </p:cNvCxnSpPr>
            <p:nvPr/>
          </p:nvCxnSpPr>
          <p:spPr>
            <a:xfrm>
              <a:off x="-3246915" y="4507662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22" name="CasellaDiTesto 121">
              <a:extLst>
                <a:ext uri="{FF2B5EF4-FFF2-40B4-BE49-F238E27FC236}">
                  <a16:creationId xmlns:a16="http://schemas.microsoft.com/office/drawing/2014/main" id="{07972017-442A-4B00-AEE2-3A08B825B904}"/>
                </a:ext>
              </a:extLst>
            </p:cNvPr>
            <p:cNvSpPr txBox="1"/>
            <p:nvPr/>
          </p:nvSpPr>
          <p:spPr>
            <a:xfrm>
              <a:off x="-3137553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</a:t>
              </a:r>
            </a:p>
          </p:txBody>
        </p:sp>
        <p:sp>
          <p:nvSpPr>
            <p:cNvPr id="123" name="CasellaDiTesto 122">
              <a:extLst>
                <a:ext uri="{FF2B5EF4-FFF2-40B4-BE49-F238E27FC236}">
                  <a16:creationId xmlns:a16="http://schemas.microsoft.com/office/drawing/2014/main" id="{1595ED0B-08B0-4C9F-9997-31EC4C64913C}"/>
                </a:ext>
              </a:extLst>
            </p:cNvPr>
            <p:cNvSpPr txBox="1"/>
            <p:nvPr/>
          </p:nvSpPr>
          <p:spPr>
            <a:xfrm>
              <a:off x="-3138829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124" name="Parentesi graffa aperta 54">
              <a:extLst>
                <a:ext uri="{FF2B5EF4-FFF2-40B4-BE49-F238E27FC236}">
                  <a16:creationId xmlns:a16="http://schemas.microsoft.com/office/drawing/2014/main" id="{E0717BBA-0871-40C7-813E-0D0C1A0153F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858067" y="3770324"/>
              <a:ext cx="144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CasellaDiTesto 124">
              <a:extLst>
                <a:ext uri="{FF2B5EF4-FFF2-40B4-BE49-F238E27FC236}">
                  <a16:creationId xmlns:a16="http://schemas.microsoft.com/office/drawing/2014/main" id="{19960A1E-3FCF-407E-A6E2-7E9973373620}"/>
                </a:ext>
              </a:extLst>
            </p:cNvPr>
            <p:cNvSpPr txBox="1"/>
            <p:nvPr/>
          </p:nvSpPr>
          <p:spPr>
            <a:xfrm>
              <a:off x="-2690264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cxnSp>
          <p:nvCxnSpPr>
            <p:cNvPr id="126" name="Connettore a gomito 125">
              <a:extLst>
                <a:ext uri="{FF2B5EF4-FFF2-40B4-BE49-F238E27FC236}">
                  <a16:creationId xmlns:a16="http://schemas.microsoft.com/office/drawing/2014/main" id="{57B38F6F-70CA-45C3-804B-BE8539EA47A5}"/>
                </a:ext>
              </a:extLst>
            </p:cNvPr>
            <p:cNvCxnSpPr>
              <a:cxnSpLocks/>
              <a:stCxn id="125" idx="2"/>
              <a:endCxn id="95" idx="2"/>
            </p:cNvCxnSpPr>
            <p:nvPr/>
          </p:nvCxnSpPr>
          <p:spPr>
            <a:xfrm rot="5400000" flipH="1">
              <a:off x="-4180379" y="2810142"/>
              <a:ext cx="960963" cy="2194408"/>
            </a:xfrm>
            <a:prstGeom prst="bentConnector3">
              <a:avLst>
                <a:gd name="adj1" fmla="val -34146"/>
              </a:avLst>
            </a:prstGeom>
            <a:noFill/>
            <a:ln w="3175" cap="flat" cmpd="sng" algn="ctr">
              <a:solidFill>
                <a:srgbClr val="4472C4"/>
              </a:solidFill>
              <a:prstDash val="solid"/>
              <a:miter lim="800000"/>
              <a:tailEnd type="stealth"/>
            </a:ln>
            <a:effectLst/>
          </p:spPr>
        </p:cxnSp>
        <p:grpSp>
          <p:nvGrpSpPr>
            <p:cNvPr id="127" name="Gruppo 126">
              <a:extLst>
                <a:ext uri="{FF2B5EF4-FFF2-40B4-BE49-F238E27FC236}">
                  <a16:creationId xmlns:a16="http://schemas.microsoft.com/office/drawing/2014/main" id="{0817DDC1-9249-4488-8780-9F9233402F6D}"/>
                </a:ext>
              </a:extLst>
            </p:cNvPr>
            <p:cNvGrpSpPr/>
            <p:nvPr/>
          </p:nvGrpSpPr>
          <p:grpSpPr>
            <a:xfrm>
              <a:off x="-4643217" y="2164557"/>
              <a:ext cx="108000" cy="345600"/>
              <a:chOff x="3829938" y="8077199"/>
              <a:chExt cx="460800" cy="460800"/>
            </a:xfrm>
          </p:grpSpPr>
          <p:sp>
            <p:nvSpPr>
              <p:cNvPr id="135" name="Ovale 134">
                <a:extLst>
                  <a:ext uri="{FF2B5EF4-FFF2-40B4-BE49-F238E27FC236}">
                    <a16:creationId xmlns:a16="http://schemas.microsoft.com/office/drawing/2014/main" id="{5D9A0FF6-7A7F-4620-A4E7-B3B0EB655DC1}"/>
                  </a:ext>
                </a:extLst>
              </p:cNvPr>
              <p:cNvSpPr/>
              <p:nvPr/>
            </p:nvSpPr>
            <p:spPr>
              <a:xfrm>
                <a:off x="3829938" y="8077199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6" name="CasellaDiTesto 135">
                <a:extLst>
                  <a:ext uri="{FF2B5EF4-FFF2-40B4-BE49-F238E27FC236}">
                    <a16:creationId xmlns:a16="http://schemas.microsoft.com/office/drawing/2014/main" id="{2400AB3C-4940-4F95-8A8F-9C7AA749374F}"/>
                  </a:ext>
                </a:extLst>
              </p:cNvPr>
              <p:cNvSpPr txBox="1"/>
              <p:nvPr/>
            </p:nvSpPr>
            <p:spPr>
              <a:xfrm>
                <a:off x="3829938" y="8128014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</a:t>
                </a:r>
              </a:p>
            </p:txBody>
          </p:sp>
        </p:grpSp>
        <p:grpSp>
          <p:nvGrpSpPr>
            <p:cNvPr id="128" name="Gruppo 127">
              <a:extLst>
                <a:ext uri="{FF2B5EF4-FFF2-40B4-BE49-F238E27FC236}">
                  <a16:creationId xmlns:a16="http://schemas.microsoft.com/office/drawing/2014/main" id="{3B7F7288-07A1-4970-A622-08D31A75EDC9}"/>
                </a:ext>
              </a:extLst>
            </p:cNvPr>
            <p:cNvGrpSpPr/>
            <p:nvPr/>
          </p:nvGrpSpPr>
          <p:grpSpPr>
            <a:xfrm>
              <a:off x="-4645831" y="3120596"/>
              <a:ext cx="108001" cy="345600"/>
              <a:chOff x="3840221" y="8052320"/>
              <a:chExt cx="460804" cy="460800"/>
            </a:xfrm>
          </p:grpSpPr>
          <p:sp>
            <p:nvSpPr>
              <p:cNvPr id="133" name="Ovale 132">
                <a:extLst>
                  <a:ext uri="{FF2B5EF4-FFF2-40B4-BE49-F238E27FC236}">
                    <a16:creationId xmlns:a16="http://schemas.microsoft.com/office/drawing/2014/main" id="{953221B6-C7AA-4587-921B-0EEEF05556EB}"/>
                  </a:ext>
                </a:extLst>
              </p:cNvPr>
              <p:cNvSpPr/>
              <p:nvPr/>
            </p:nvSpPr>
            <p:spPr>
              <a:xfrm>
                <a:off x="3840221" y="8052320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4" name="CasellaDiTesto 133">
                <a:extLst>
                  <a:ext uri="{FF2B5EF4-FFF2-40B4-BE49-F238E27FC236}">
                    <a16:creationId xmlns:a16="http://schemas.microsoft.com/office/drawing/2014/main" id="{AE9100D1-F9C8-43E1-AEDD-3A7BB1E4303B}"/>
                  </a:ext>
                </a:extLst>
              </p:cNvPr>
              <p:cNvSpPr txBox="1"/>
              <p:nvPr/>
            </p:nvSpPr>
            <p:spPr>
              <a:xfrm>
                <a:off x="3840225" y="8122935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</a:t>
                </a:r>
              </a:p>
            </p:txBody>
          </p:sp>
        </p:grpSp>
        <p:grpSp>
          <p:nvGrpSpPr>
            <p:cNvPr id="129" name="Gruppo 128">
              <a:extLst>
                <a:ext uri="{FF2B5EF4-FFF2-40B4-BE49-F238E27FC236}">
                  <a16:creationId xmlns:a16="http://schemas.microsoft.com/office/drawing/2014/main" id="{C787AD7D-71E9-4547-861E-A225B94444D8}"/>
                </a:ext>
              </a:extLst>
            </p:cNvPr>
            <p:cNvGrpSpPr/>
            <p:nvPr/>
          </p:nvGrpSpPr>
          <p:grpSpPr>
            <a:xfrm>
              <a:off x="-4638588" y="4062554"/>
              <a:ext cx="108000" cy="345600"/>
              <a:chOff x="3803094" y="8077199"/>
              <a:chExt cx="460803" cy="460800"/>
            </a:xfrm>
          </p:grpSpPr>
          <p:sp>
            <p:nvSpPr>
              <p:cNvPr id="131" name="Ovale 130">
                <a:extLst>
                  <a:ext uri="{FF2B5EF4-FFF2-40B4-BE49-F238E27FC236}">
                    <a16:creationId xmlns:a16="http://schemas.microsoft.com/office/drawing/2014/main" id="{75E70890-D87B-4291-8272-209988B419A5}"/>
                  </a:ext>
                </a:extLst>
              </p:cNvPr>
              <p:cNvSpPr/>
              <p:nvPr/>
            </p:nvSpPr>
            <p:spPr>
              <a:xfrm>
                <a:off x="3803094" y="8077199"/>
                <a:ext cx="460803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32" name="CasellaDiTesto 131">
                <a:extLst>
                  <a:ext uri="{FF2B5EF4-FFF2-40B4-BE49-F238E27FC236}">
                    <a16:creationId xmlns:a16="http://schemas.microsoft.com/office/drawing/2014/main" id="{96487AF8-D1D8-4031-9186-4BFDD84B31F2}"/>
                  </a:ext>
                </a:extLst>
              </p:cNvPr>
              <p:cNvSpPr txBox="1"/>
              <p:nvPr/>
            </p:nvSpPr>
            <p:spPr>
              <a:xfrm>
                <a:off x="3803098" y="8122934"/>
                <a:ext cx="460799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3</a:t>
                </a:r>
              </a:p>
            </p:txBody>
          </p:sp>
        </p:grpSp>
      </p:grpSp>
      <p:grpSp>
        <p:nvGrpSpPr>
          <p:cNvPr id="3144" name="Gruppo 3143">
            <a:extLst>
              <a:ext uri="{FF2B5EF4-FFF2-40B4-BE49-F238E27FC236}">
                <a16:creationId xmlns:a16="http://schemas.microsoft.com/office/drawing/2014/main" id="{571FA27A-7668-4A90-A1BC-D42A3B2228AF}"/>
              </a:ext>
            </a:extLst>
          </p:cNvPr>
          <p:cNvGrpSpPr/>
          <p:nvPr/>
        </p:nvGrpSpPr>
        <p:grpSpPr>
          <a:xfrm>
            <a:off x="0" y="334849"/>
            <a:ext cx="6606862" cy="677108"/>
            <a:chOff x="0" y="334849"/>
            <a:chExt cx="6606862" cy="677108"/>
          </a:xfrm>
        </p:grpSpPr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4DFBF0D8-033B-437F-B064-0349472752E2}"/>
                </a:ext>
              </a:extLst>
            </p:cNvPr>
            <p:cNvSpPr txBox="1"/>
            <p:nvPr/>
          </p:nvSpPr>
          <p:spPr>
            <a:xfrm>
              <a:off x="0" y="334849"/>
              <a:ext cx="660686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Definita la posizione del piano di sezione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b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esemplifichiamo le tre operazione relative all’algoritmo grafico di </a:t>
              </a:r>
            </a:p>
          </p:txBody>
        </p:sp>
        <p:sp>
          <p:nvSpPr>
            <p:cNvPr id="137" name="CasellaDiTesto 136">
              <a:extLst>
                <a:ext uri="{FF2B5EF4-FFF2-40B4-BE49-F238E27FC236}">
                  <a16:creationId xmlns:a16="http://schemas.microsoft.com/office/drawing/2014/main" id="{7BA21E13-5017-4FC0-80E0-7C23DC509BE9}"/>
                </a:ext>
              </a:extLst>
            </p:cNvPr>
            <p:cNvSpPr txBox="1"/>
            <p:nvPr/>
          </p:nvSpPr>
          <p:spPr>
            <a:xfrm>
              <a:off x="5188038" y="605669"/>
              <a:ext cx="1008000" cy="40011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C855961-51E5-410A-8395-B7F33C54AB4B}"/>
              </a:ext>
            </a:extLst>
          </p:cNvPr>
          <p:cNvCxnSpPr>
            <a:cxnSpLocks/>
          </p:cNvCxnSpPr>
          <p:nvPr/>
        </p:nvCxnSpPr>
        <p:spPr>
          <a:xfrm>
            <a:off x="6349267" y="3469853"/>
            <a:ext cx="0" cy="127946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5BC6196-9A65-49B9-A476-15AE1249C24A}"/>
              </a:ext>
            </a:extLst>
          </p:cNvPr>
          <p:cNvSpPr txBox="1"/>
          <p:nvPr/>
        </p:nvSpPr>
        <p:spPr>
          <a:xfrm>
            <a:off x="0" y="3837902"/>
            <a:ext cx="4842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1- per la retta g(g’; g’’) conduciamo il piano </a:t>
            </a:r>
          </a:p>
          <a:p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; t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in prima scelto per economia grafica</a:t>
            </a:r>
          </a:p>
        </p:txBody>
      </p:sp>
      <p:sp>
        <p:nvSpPr>
          <p:cNvPr id="3137" name="CasellaDiTesto 3136">
            <a:extLst>
              <a:ext uri="{FF2B5EF4-FFF2-40B4-BE49-F238E27FC236}">
                <a16:creationId xmlns:a16="http://schemas.microsoft.com/office/drawing/2014/main" id="{5FA004B8-D3DF-43CC-8CF0-A69A1DD6F5A5}"/>
              </a:ext>
            </a:extLst>
          </p:cNvPr>
          <p:cNvSpPr txBox="1"/>
          <p:nvPr/>
        </p:nvSpPr>
        <p:spPr>
          <a:xfrm>
            <a:off x="0" y="4571805"/>
            <a:ext cx="4716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2- l’intersezione tra i due piani (</a:t>
            </a:r>
            <a:r>
              <a:rPr lang="it-IT" sz="1600" dirty="0" err="1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sz="1600" kern="0" dirty="0" err="1">
                <a:solidFill>
                  <a:srgbClr val="00206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Ç</a:t>
            </a:r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determina </a:t>
            </a:r>
          </a:p>
          <a:p>
            <a:pPr lvl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la retta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(x’; x’’; T1x; T2x)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dove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x’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 º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38" name="CasellaDiTesto 3137">
            <a:extLst>
              <a:ext uri="{FF2B5EF4-FFF2-40B4-BE49-F238E27FC236}">
                <a16:creationId xmlns:a16="http://schemas.microsoft.com/office/drawing/2014/main" id="{93472FE7-8F70-4D96-AEE7-4449F9A458F1}"/>
              </a:ext>
            </a:extLst>
          </p:cNvPr>
          <p:cNvSpPr txBox="1"/>
          <p:nvPr/>
        </p:nvSpPr>
        <p:spPr>
          <a:xfrm>
            <a:off x="0" y="5102719"/>
            <a:ext cx="532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3- l’intersezione tra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e g determina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P(P’; P’’)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come intersezione della generatrice g con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0A9C5B2D-8596-4D66-B8DD-DD1BA428DA83}"/>
              </a:ext>
            </a:extLst>
          </p:cNvPr>
          <p:cNvSpPr txBox="1"/>
          <p:nvPr/>
        </p:nvSpPr>
        <p:spPr>
          <a:xfrm>
            <a:off x="0" y="6173032"/>
            <a:ext cx="6632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Questa procedura applicata ad ogni generatrice consente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di determinare i punti P(P’, P’’) della curva sezione</a:t>
            </a:r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EB5740DF-AF16-4819-A14F-5F95E5F4EEF8}"/>
              </a:ext>
            </a:extLst>
          </p:cNvPr>
          <p:cNvCxnSpPr>
            <a:cxnSpLocks/>
          </p:cNvCxnSpPr>
          <p:nvPr/>
        </p:nvCxnSpPr>
        <p:spPr>
          <a:xfrm flipH="1">
            <a:off x="5236958" y="3472162"/>
            <a:ext cx="1112066" cy="314937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A468DAE4-F1CA-4C13-9082-37A09284E757}"/>
              </a:ext>
            </a:extLst>
          </p:cNvPr>
          <p:cNvCxnSpPr>
            <a:cxnSpLocks/>
          </p:cNvCxnSpPr>
          <p:nvPr/>
        </p:nvCxnSpPr>
        <p:spPr>
          <a:xfrm>
            <a:off x="5001658" y="3974335"/>
            <a:ext cx="0" cy="26220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3DA27A24-3F85-4898-8672-89566326A1D9}"/>
              </a:ext>
            </a:extLst>
          </p:cNvPr>
          <p:cNvSpPr txBox="1"/>
          <p:nvPr/>
        </p:nvSpPr>
        <p:spPr>
          <a:xfrm>
            <a:off x="5839624" y="4561239"/>
            <a:ext cx="704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D643CD5-14C9-4B81-9C72-3319EE5B70C5}"/>
              </a:ext>
            </a:extLst>
          </p:cNvPr>
          <p:cNvCxnSpPr>
            <a:cxnSpLocks/>
          </p:cNvCxnSpPr>
          <p:nvPr/>
        </p:nvCxnSpPr>
        <p:spPr>
          <a:xfrm>
            <a:off x="6174634" y="3966813"/>
            <a:ext cx="0" cy="68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CBE74BEB-6223-4F43-BEDF-20CCAB149BCE}"/>
              </a:ext>
            </a:extLst>
          </p:cNvPr>
          <p:cNvCxnSpPr>
            <a:cxnSpLocks/>
          </p:cNvCxnSpPr>
          <p:nvPr/>
        </p:nvCxnSpPr>
        <p:spPr>
          <a:xfrm>
            <a:off x="6333332" y="4731088"/>
            <a:ext cx="1891530" cy="10808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0" name="Connettore diritto 3149">
            <a:extLst>
              <a:ext uri="{FF2B5EF4-FFF2-40B4-BE49-F238E27FC236}">
                <a16:creationId xmlns:a16="http://schemas.microsoft.com/office/drawing/2014/main" id="{039821DC-8B9C-4972-80E8-157B4733B3A6}"/>
              </a:ext>
            </a:extLst>
          </p:cNvPr>
          <p:cNvCxnSpPr>
            <a:cxnSpLocks/>
          </p:cNvCxnSpPr>
          <p:nvPr/>
        </p:nvCxnSpPr>
        <p:spPr>
          <a:xfrm>
            <a:off x="5002703" y="3965477"/>
            <a:ext cx="0" cy="6300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5" name="CasellaDiTesto 3154">
            <a:extLst>
              <a:ext uri="{FF2B5EF4-FFF2-40B4-BE49-F238E27FC236}">
                <a16:creationId xmlns:a16="http://schemas.microsoft.com/office/drawing/2014/main" id="{6FF3E8E2-07BA-4A84-9058-75C8E19023C0}"/>
              </a:ext>
            </a:extLst>
          </p:cNvPr>
          <p:cNvSpPr txBox="1"/>
          <p:nvPr/>
        </p:nvSpPr>
        <p:spPr>
          <a:xfrm>
            <a:off x="0" y="5643745"/>
            <a:ext cx="5909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ogni operazione i punti sono due perché due 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sono le generatrici simmetriche al vertice</a:t>
            </a:r>
          </a:p>
        </p:txBody>
      </p:sp>
      <p:cxnSp>
        <p:nvCxnSpPr>
          <p:cNvPr id="3157" name="Connettore diritto 3156">
            <a:extLst>
              <a:ext uri="{FF2B5EF4-FFF2-40B4-BE49-F238E27FC236}">
                <a16:creationId xmlns:a16="http://schemas.microsoft.com/office/drawing/2014/main" id="{4889B9EA-2E96-4485-BAAE-3A836F8C4008}"/>
              </a:ext>
            </a:extLst>
          </p:cNvPr>
          <p:cNvCxnSpPr>
            <a:cxnSpLocks/>
          </p:cNvCxnSpPr>
          <p:nvPr/>
        </p:nvCxnSpPr>
        <p:spPr>
          <a:xfrm>
            <a:off x="8380424" y="3470313"/>
            <a:ext cx="0" cy="24126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8CBF9D56-3E42-43AD-993D-F041B4A72DDF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2220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8" grpId="0"/>
      <p:bldP spid="106" grpId="0"/>
      <p:bldP spid="107" grpId="0"/>
      <p:bldP spid="32" grpId="0"/>
      <p:bldP spid="109" grpId="0"/>
      <p:bldP spid="33" grpId="0"/>
      <p:bldP spid="111" grpId="0"/>
      <p:bldP spid="34" grpId="0"/>
      <p:bldP spid="113" grpId="0"/>
      <p:bldP spid="114" grpId="0"/>
      <p:bldP spid="115" grpId="0"/>
      <p:bldP spid="35" grpId="0"/>
      <p:bldP spid="31" grpId="0"/>
      <p:bldP spid="3137" grpId="0"/>
      <p:bldP spid="3138" grpId="0"/>
      <p:bldP spid="138" grpId="0"/>
      <p:bldP spid="140" grpId="0"/>
      <p:bldP spid="31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(3)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2228045" y="3972999"/>
            <a:ext cx="67676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it-IT" sz="1013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6347460" y="600075"/>
            <a:ext cx="1017746" cy="2882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6538914" y="597694"/>
            <a:ext cx="826292" cy="2878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6784182" y="600075"/>
            <a:ext cx="581024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062788" y="597694"/>
            <a:ext cx="304800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6236495" y="600075"/>
            <a:ext cx="1128711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309563" cy="2871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365206" y="597694"/>
            <a:ext cx="589088" cy="2885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367588" y="604838"/>
            <a:ext cx="8286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365206" y="600075"/>
            <a:ext cx="1014413" cy="2881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365206" y="602456"/>
            <a:ext cx="11334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10544" y="5319564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76249" y="399263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6763615" y="189725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048539" y="5527205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</a:t>
            </a:r>
            <a:endParaRPr lang="it-I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429412" y="5302162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  <a:endCxn id="6" idx="6"/>
          </p:cNvCxnSpPr>
          <p:nvPr/>
        </p:nvCxnSpPr>
        <p:spPr>
          <a:xfrm>
            <a:off x="6194702" y="5323815"/>
            <a:ext cx="234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stCxn id="6" idx="0"/>
            <a:endCxn id="6" idx="4"/>
          </p:cNvCxnSpPr>
          <p:nvPr/>
        </p:nvCxnSpPr>
        <p:spPr>
          <a:xfrm>
            <a:off x="7364702" y="4153815"/>
            <a:ext cx="0" cy="234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6786563" y="4309001"/>
            <a:ext cx="1169193" cy="20298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6231018" y="5016956"/>
            <a:ext cx="2260520" cy="605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6346031" y="4739553"/>
            <a:ext cx="2028474" cy="1159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stCxn id="6" idx="1"/>
            <a:endCxn id="6" idx="5"/>
          </p:cNvCxnSpPr>
          <p:nvPr/>
        </p:nvCxnSpPr>
        <p:spPr>
          <a:xfrm>
            <a:off x="6537387" y="4496500"/>
            <a:ext cx="1654630" cy="16546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062511" y="4190515"/>
            <a:ext cx="612258" cy="22626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060406" y="4193671"/>
            <a:ext cx="614665" cy="22714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6782616" y="4312444"/>
            <a:ext cx="1173882" cy="2033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6537387" y="4500563"/>
            <a:ext cx="1660987" cy="16505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6348413" y="4747131"/>
            <a:ext cx="2031206" cy="1155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6226970" y="5032283"/>
            <a:ext cx="2268418" cy="5897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752" y="87993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767" y="6488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5D51384A-C297-459E-AD84-D64F742EA52D}"/>
              </a:ext>
            </a:extLst>
          </p:cNvPr>
          <p:cNvSpPr txBox="1"/>
          <p:nvPr/>
        </p:nvSpPr>
        <p:spPr>
          <a:xfrm>
            <a:off x="7332712" y="5459401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5804AD-586E-4052-AF28-1B3B2CEC0AE6}"/>
              </a:ext>
            </a:extLst>
          </p:cNvPr>
          <p:cNvCxnSpPr>
            <a:cxnSpLocks/>
          </p:cNvCxnSpPr>
          <p:nvPr/>
        </p:nvCxnSpPr>
        <p:spPr>
          <a:xfrm flipH="1">
            <a:off x="6196765" y="3969127"/>
            <a:ext cx="2536539" cy="252062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523CE7B-4073-465F-9117-0B94B3E5F0A2}"/>
              </a:ext>
            </a:extLst>
          </p:cNvPr>
          <p:cNvCxnSpPr>
            <a:cxnSpLocks/>
          </p:cNvCxnSpPr>
          <p:nvPr/>
        </p:nvCxnSpPr>
        <p:spPr>
          <a:xfrm>
            <a:off x="8729169" y="489397"/>
            <a:ext cx="0" cy="34834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06D56E7-F567-4090-8283-F22D481BDF3D}"/>
              </a:ext>
            </a:extLst>
          </p:cNvPr>
          <p:cNvCxnSpPr>
            <a:cxnSpLocks/>
          </p:cNvCxnSpPr>
          <p:nvPr/>
        </p:nvCxnSpPr>
        <p:spPr>
          <a:xfrm flipH="1">
            <a:off x="7359946" y="141668"/>
            <a:ext cx="133093" cy="4637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94291" cy="28570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141668"/>
            <a:ext cx="1985051" cy="38315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D57559D4-1E54-4CAE-9D5C-9095A34C5676}"/>
              </a:ext>
            </a:extLst>
          </p:cNvPr>
          <p:cNvCxnSpPr>
            <a:cxnSpLocks/>
          </p:cNvCxnSpPr>
          <p:nvPr/>
        </p:nvCxnSpPr>
        <p:spPr>
          <a:xfrm>
            <a:off x="5174364" y="5323816"/>
            <a:ext cx="3914603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16">
            <a:extLst>
              <a:ext uri="{FF2B5EF4-FFF2-40B4-BE49-F238E27FC236}">
                <a16:creationId xmlns:a16="http://schemas.microsoft.com/office/drawing/2014/main" id="{1843D122-4A71-4CC0-82CC-E76AF9AAB732}"/>
              </a:ext>
            </a:extLst>
          </p:cNvPr>
          <p:cNvCxnSpPr>
            <a:cxnSpLocks/>
          </p:cNvCxnSpPr>
          <p:nvPr/>
        </p:nvCxnSpPr>
        <p:spPr>
          <a:xfrm flipV="1">
            <a:off x="6405163" y="3964781"/>
            <a:ext cx="0" cy="135778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60F3C5B8-461F-4895-9659-261ABBC51146}"/>
              </a:ext>
            </a:extLst>
          </p:cNvPr>
          <p:cNvCxnSpPr>
            <a:cxnSpLocks/>
          </p:cNvCxnSpPr>
          <p:nvPr/>
        </p:nvCxnSpPr>
        <p:spPr>
          <a:xfrm flipV="1">
            <a:off x="6403373" y="1200150"/>
            <a:ext cx="1437912" cy="27754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6CFF0BC3-E341-4C6B-B5DF-97DAEAAD406C}"/>
              </a:ext>
            </a:extLst>
          </p:cNvPr>
          <p:cNvCxnSpPr>
            <a:cxnSpLocks/>
          </p:cNvCxnSpPr>
          <p:nvPr/>
        </p:nvCxnSpPr>
        <p:spPr>
          <a:xfrm>
            <a:off x="7711440" y="1451665"/>
            <a:ext cx="0" cy="38716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EC70ABC7-06C3-40B8-B0D9-F143E01C4379}"/>
              </a:ext>
            </a:extLst>
          </p:cNvPr>
          <p:cNvCxnSpPr>
            <a:cxnSpLocks/>
          </p:cNvCxnSpPr>
          <p:nvPr/>
        </p:nvCxnSpPr>
        <p:spPr>
          <a:xfrm>
            <a:off x="2324456" y="3969919"/>
            <a:ext cx="6699903" cy="179523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26AB2BAA-1F94-41DF-8F8D-A11FDD212478}"/>
              </a:ext>
            </a:extLst>
          </p:cNvPr>
          <p:cNvCxnSpPr>
            <a:cxnSpLocks/>
          </p:cNvCxnSpPr>
          <p:nvPr/>
        </p:nvCxnSpPr>
        <p:spPr>
          <a:xfrm flipV="1">
            <a:off x="3931920" y="3960628"/>
            <a:ext cx="1395484" cy="26935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90598A67-93AC-4F5E-BC41-675503FCC841}"/>
              </a:ext>
            </a:extLst>
          </p:cNvPr>
          <p:cNvCxnSpPr>
            <a:cxnSpLocks/>
          </p:cNvCxnSpPr>
          <p:nvPr/>
        </p:nvCxnSpPr>
        <p:spPr>
          <a:xfrm>
            <a:off x="2331738" y="3980171"/>
            <a:ext cx="0" cy="260350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6">
            <a:extLst>
              <a:ext uri="{FF2B5EF4-FFF2-40B4-BE49-F238E27FC236}">
                <a16:creationId xmlns:a16="http://schemas.microsoft.com/office/drawing/2014/main" id="{1BE79092-861D-4CED-A43C-752A8624B0DC}"/>
              </a:ext>
            </a:extLst>
          </p:cNvPr>
          <p:cNvCxnSpPr>
            <a:cxnSpLocks/>
          </p:cNvCxnSpPr>
          <p:nvPr/>
        </p:nvCxnSpPr>
        <p:spPr>
          <a:xfrm flipV="1">
            <a:off x="6142309" y="3966062"/>
            <a:ext cx="0" cy="10332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3" name="Connettore diritto 3152">
            <a:extLst>
              <a:ext uri="{FF2B5EF4-FFF2-40B4-BE49-F238E27FC236}">
                <a16:creationId xmlns:a16="http://schemas.microsoft.com/office/drawing/2014/main" id="{82D793D1-9D6C-4484-833C-DE39C958376C}"/>
              </a:ext>
            </a:extLst>
          </p:cNvPr>
          <p:cNvCxnSpPr>
            <a:cxnSpLocks/>
          </p:cNvCxnSpPr>
          <p:nvPr/>
        </p:nvCxnSpPr>
        <p:spPr>
          <a:xfrm flipH="1">
            <a:off x="4378817" y="1423988"/>
            <a:ext cx="3443059" cy="52188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37296FEF-CA9D-4BFA-85A2-A74B87D12268}"/>
              </a:ext>
            </a:extLst>
          </p:cNvPr>
          <p:cNvCxnSpPr>
            <a:cxnSpLocks/>
          </p:cNvCxnSpPr>
          <p:nvPr/>
        </p:nvCxnSpPr>
        <p:spPr>
          <a:xfrm>
            <a:off x="7738483" y="1542019"/>
            <a:ext cx="0" cy="38795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DE7F20B3-A998-4302-BBE6-128967759C35}"/>
              </a:ext>
            </a:extLst>
          </p:cNvPr>
          <p:cNvCxnSpPr>
            <a:cxnSpLocks/>
          </p:cNvCxnSpPr>
          <p:nvPr/>
        </p:nvCxnSpPr>
        <p:spPr>
          <a:xfrm>
            <a:off x="5002141" y="3972011"/>
            <a:ext cx="3981146" cy="227484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87871C92-6753-42CE-85A5-1DAF623E0273}"/>
              </a:ext>
            </a:extLst>
          </p:cNvPr>
          <p:cNvCxnSpPr>
            <a:cxnSpLocks/>
          </p:cNvCxnSpPr>
          <p:nvPr/>
        </p:nvCxnSpPr>
        <p:spPr>
          <a:xfrm>
            <a:off x="5007789" y="592428"/>
            <a:ext cx="0" cy="3382208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34493D1-3492-4FC2-A825-3386126666E6}"/>
              </a:ext>
            </a:extLst>
          </p:cNvPr>
          <p:cNvCxnSpPr>
            <a:cxnSpLocks/>
          </p:cNvCxnSpPr>
          <p:nvPr/>
        </p:nvCxnSpPr>
        <p:spPr>
          <a:xfrm>
            <a:off x="5588794" y="3974306"/>
            <a:ext cx="0" cy="3333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73269ECA-1209-408A-BA6B-25885C2BA502}"/>
              </a:ext>
            </a:extLst>
          </p:cNvPr>
          <p:cNvCxnSpPr>
            <a:cxnSpLocks/>
          </p:cNvCxnSpPr>
          <p:nvPr/>
        </p:nvCxnSpPr>
        <p:spPr>
          <a:xfrm>
            <a:off x="5007769" y="3969544"/>
            <a:ext cx="0" cy="61436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27FC1997-33C6-4AB7-95A3-C0D444B91381}"/>
              </a:ext>
            </a:extLst>
          </p:cNvPr>
          <p:cNvCxnSpPr>
            <a:cxnSpLocks/>
          </p:cNvCxnSpPr>
          <p:nvPr/>
        </p:nvCxnSpPr>
        <p:spPr>
          <a:xfrm flipV="1">
            <a:off x="5007769" y="814137"/>
            <a:ext cx="3607033" cy="37650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4BB126FA-4DE8-4356-BA4E-FE9622A4C4CF}"/>
              </a:ext>
            </a:extLst>
          </p:cNvPr>
          <p:cNvCxnSpPr>
            <a:cxnSpLocks/>
          </p:cNvCxnSpPr>
          <p:nvPr/>
        </p:nvCxnSpPr>
        <p:spPr>
          <a:xfrm>
            <a:off x="6517482" y="3005138"/>
            <a:ext cx="0" cy="1833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E3A83740-21AD-47DC-A568-9AC2FAFFA66E}"/>
              </a:ext>
            </a:extLst>
          </p:cNvPr>
          <p:cNvCxnSpPr>
            <a:cxnSpLocks/>
          </p:cNvCxnSpPr>
          <p:nvPr/>
        </p:nvCxnSpPr>
        <p:spPr>
          <a:xfrm>
            <a:off x="6015892" y="3975007"/>
            <a:ext cx="2549884" cy="254988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71CF741B-8610-43C5-981F-A7DCDAA5BC68}"/>
              </a:ext>
            </a:extLst>
          </p:cNvPr>
          <p:cNvCxnSpPr>
            <a:cxnSpLocks/>
          </p:cNvCxnSpPr>
          <p:nvPr/>
        </p:nvCxnSpPr>
        <p:spPr>
          <a:xfrm>
            <a:off x="6016223" y="491319"/>
            <a:ext cx="0" cy="348007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4A62630A-C7A0-4711-851D-FF6E51AD4166}"/>
              </a:ext>
            </a:extLst>
          </p:cNvPr>
          <p:cNvCxnSpPr>
            <a:cxnSpLocks/>
          </p:cNvCxnSpPr>
          <p:nvPr/>
        </p:nvCxnSpPr>
        <p:spPr>
          <a:xfrm>
            <a:off x="2493169" y="451361"/>
            <a:ext cx="3519584" cy="351958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2BE817C-3869-4FB4-B7FE-D221C02F46FD}"/>
              </a:ext>
            </a:extLst>
          </p:cNvPr>
          <p:cNvCxnSpPr>
            <a:cxnSpLocks/>
          </p:cNvCxnSpPr>
          <p:nvPr/>
        </p:nvCxnSpPr>
        <p:spPr>
          <a:xfrm>
            <a:off x="2497931" y="458363"/>
            <a:ext cx="2827933" cy="35215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6" name="Connettore diritto 3155">
            <a:extLst>
              <a:ext uri="{FF2B5EF4-FFF2-40B4-BE49-F238E27FC236}">
                <a16:creationId xmlns:a16="http://schemas.microsoft.com/office/drawing/2014/main" id="{E8F4F33D-B991-4641-86B0-19E42095DDA2}"/>
              </a:ext>
            </a:extLst>
          </p:cNvPr>
          <p:cNvCxnSpPr>
            <a:cxnSpLocks/>
          </p:cNvCxnSpPr>
          <p:nvPr/>
        </p:nvCxnSpPr>
        <p:spPr>
          <a:xfrm>
            <a:off x="2493169" y="450056"/>
            <a:ext cx="0" cy="35242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4" name="Connettore diritto 3163">
            <a:extLst>
              <a:ext uri="{FF2B5EF4-FFF2-40B4-BE49-F238E27FC236}">
                <a16:creationId xmlns:a16="http://schemas.microsoft.com/office/drawing/2014/main" id="{E464BB28-F13C-41AE-A04F-7A33BD5CDA86}"/>
              </a:ext>
            </a:extLst>
          </p:cNvPr>
          <p:cNvCxnSpPr>
            <a:cxnSpLocks/>
          </p:cNvCxnSpPr>
          <p:nvPr/>
        </p:nvCxnSpPr>
        <p:spPr>
          <a:xfrm flipV="1">
            <a:off x="2493169" y="1795464"/>
            <a:ext cx="5726906" cy="21764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2B210971-A2BA-47AE-B953-C6D3CCCCC2E7}"/>
              </a:ext>
            </a:extLst>
          </p:cNvPr>
          <p:cNvCxnSpPr>
            <a:cxnSpLocks/>
          </p:cNvCxnSpPr>
          <p:nvPr/>
        </p:nvCxnSpPr>
        <p:spPr>
          <a:xfrm>
            <a:off x="6864941" y="2292839"/>
            <a:ext cx="0" cy="25312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4D335127-B3C4-4A2B-8637-207BB8AED743}"/>
              </a:ext>
            </a:extLst>
          </p:cNvPr>
          <p:cNvCxnSpPr>
            <a:cxnSpLocks/>
          </p:cNvCxnSpPr>
          <p:nvPr/>
        </p:nvCxnSpPr>
        <p:spPr>
          <a:xfrm>
            <a:off x="6591300" y="3970863"/>
            <a:ext cx="1564341" cy="271592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CE6DF98C-2599-4426-B5E2-0610B5947EA4}"/>
              </a:ext>
            </a:extLst>
          </p:cNvPr>
          <p:cNvCxnSpPr>
            <a:cxnSpLocks/>
          </p:cNvCxnSpPr>
          <p:nvPr/>
        </p:nvCxnSpPr>
        <p:spPr>
          <a:xfrm>
            <a:off x="6592485" y="491319"/>
            <a:ext cx="0" cy="348007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F82C725-1897-4C90-AA10-CE1092467AAD}"/>
              </a:ext>
            </a:extLst>
          </p:cNvPr>
          <p:cNvCxnSpPr>
            <a:cxnSpLocks/>
          </p:cNvCxnSpPr>
          <p:nvPr/>
        </p:nvCxnSpPr>
        <p:spPr>
          <a:xfrm>
            <a:off x="6520518" y="1462088"/>
            <a:ext cx="2519541" cy="19854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71B378DA-00CF-4F6A-9A1B-C7670C5D5751}"/>
              </a:ext>
            </a:extLst>
          </p:cNvPr>
          <p:cNvCxnSpPr>
            <a:cxnSpLocks/>
          </p:cNvCxnSpPr>
          <p:nvPr/>
        </p:nvCxnSpPr>
        <p:spPr>
          <a:xfrm>
            <a:off x="7096126" y="1916906"/>
            <a:ext cx="0" cy="293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EDC1C3D8-3F64-47F9-9524-F635CD68E415}"/>
              </a:ext>
            </a:extLst>
          </p:cNvPr>
          <p:cNvCxnSpPr>
            <a:cxnSpLocks/>
          </p:cNvCxnSpPr>
          <p:nvPr/>
        </p:nvCxnSpPr>
        <p:spPr>
          <a:xfrm>
            <a:off x="7734103" y="2412207"/>
            <a:ext cx="0" cy="35528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092CA9AB-0100-498F-B783-EF9F2C7D95E7}"/>
              </a:ext>
            </a:extLst>
          </p:cNvPr>
          <p:cNvCxnSpPr>
            <a:cxnSpLocks/>
          </p:cNvCxnSpPr>
          <p:nvPr/>
        </p:nvCxnSpPr>
        <p:spPr>
          <a:xfrm flipH="1">
            <a:off x="5332492" y="4907280"/>
            <a:ext cx="3646932" cy="94814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16">
            <a:extLst>
              <a:ext uri="{FF2B5EF4-FFF2-40B4-BE49-F238E27FC236}">
                <a16:creationId xmlns:a16="http://schemas.microsoft.com/office/drawing/2014/main" id="{352B6670-CAC0-4A62-850B-6DA0CEAD75C8}"/>
              </a:ext>
            </a:extLst>
          </p:cNvPr>
          <p:cNvCxnSpPr>
            <a:cxnSpLocks/>
          </p:cNvCxnSpPr>
          <p:nvPr/>
        </p:nvCxnSpPr>
        <p:spPr>
          <a:xfrm flipV="1">
            <a:off x="6573339" y="3977640"/>
            <a:ext cx="0" cy="155611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id="{612A8990-C04B-41F0-8286-01FCE3423DAE}"/>
              </a:ext>
            </a:extLst>
          </p:cNvPr>
          <p:cNvCxnSpPr>
            <a:cxnSpLocks/>
          </p:cNvCxnSpPr>
          <p:nvPr/>
        </p:nvCxnSpPr>
        <p:spPr>
          <a:xfrm flipV="1">
            <a:off x="6570617" y="1240631"/>
            <a:ext cx="1170827" cy="27370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D6948EBB-3777-4C8C-A189-D83BD574E633}"/>
              </a:ext>
            </a:extLst>
          </p:cNvPr>
          <p:cNvCxnSpPr>
            <a:cxnSpLocks/>
          </p:cNvCxnSpPr>
          <p:nvPr/>
        </p:nvCxnSpPr>
        <p:spPr>
          <a:xfrm>
            <a:off x="7676951" y="1395802"/>
            <a:ext cx="0" cy="385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7E2B76DD-8787-4CA8-A671-930ADAD6925C}"/>
              </a:ext>
            </a:extLst>
          </p:cNvPr>
          <p:cNvCxnSpPr>
            <a:cxnSpLocks/>
          </p:cNvCxnSpPr>
          <p:nvPr/>
        </p:nvCxnSpPr>
        <p:spPr>
          <a:xfrm flipH="1">
            <a:off x="5788471" y="4358640"/>
            <a:ext cx="3278414" cy="186579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1 16">
            <a:extLst>
              <a:ext uri="{FF2B5EF4-FFF2-40B4-BE49-F238E27FC236}">
                <a16:creationId xmlns:a16="http://schemas.microsoft.com/office/drawing/2014/main" id="{6504C30B-DB8A-40EF-9703-BCC614F42168}"/>
              </a:ext>
            </a:extLst>
          </p:cNvPr>
          <p:cNvCxnSpPr>
            <a:cxnSpLocks/>
          </p:cNvCxnSpPr>
          <p:nvPr/>
        </p:nvCxnSpPr>
        <p:spPr>
          <a:xfrm flipV="1">
            <a:off x="6709126" y="3971925"/>
            <a:ext cx="0" cy="173050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9" name="Connettore diritto 3158">
            <a:extLst>
              <a:ext uri="{FF2B5EF4-FFF2-40B4-BE49-F238E27FC236}">
                <a16:creationId xmlns:a16="http://schemas.microsoft.com/office/drawing/2014/main" id="{843E21AD-59D3-48E4-9CBE-2940BDFD51B0}"/>
              </a:ext>
            </a:extLst>
          </p:cNvPr>
          <p:cNvCxnSpPr>
            <a:cxnSpLocks/>
          </p:cNvCxnSpPr>
          <p:nvPr/>
        </p:nvCxnSpPr>
        <p:spPr>
          <a:xfrm flipV="1">
            <a:off x="6707981" y="1209675"/>
            <a:ext cx="976313" cy="27619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E21AD414-AEA5-495D-A716-3D2D05644E36}"/>
              </a:ext>
            </a:extLst>
          </p:cNvPr>
          <p:cNvCxnSpPr>
            <a:cxnSpLocks/>
          </p:cNvCxnSpPr>
          <p:nvPr/>
        </p:nvCxnSpPr>
        <p:spPr>
          <a:xfrm>
            <a:off x="7631907" y="1354931"/>
            <a:ext cx="0" cy="38195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1 16">
            <a:extLst>
              <a:ext uri="{FF2B5EF4-FFF2-40B4-BE49-F238E27FC236}">
                <a16:creationId xmlns:a16="http://schemas.microsoft.com/office/drawing/2014/main" id="{B8B005B8-4045-43F1-90AF-93C4FE898F9D}"/>
              </a:ext>
            </a:extLst>
          </p:cNvPr>
          <p:cNvCxnSpPr>
            <a:cxnSpLocks/>
          </p:cNvCxnSpPr>
          <p:nvPr/>
        </p:nvCxnSpPr>
        <p:spPr>
          <a:xfrm flipV="1">
            <a:off x="6835332" y="3967163"/>
            <a:ext cx="0" cy="189005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9" name="Connettore diritto 3168">
            <a:extLst>
              <a:ext uri="{FF2B5EF4-FFF2-40B4-BE49-F238E27FC236}">
                <a16:creationId xmlns:a16="http://schemas.microsoft.com/office/drawing/2014/main" id="{0AAAA465-A045-4C1D-B698-64DF6BA48D84}"/>
              </a:ext>
            </a:extLst>
          </p:cNvPr>
          <p:cNvCxnSpPr>
            <a:cxnSpLocks/>
          </p:cNvCxnSpPr>
          <p:nvPr/>
        </p:nvCxnSpPr>
        <p:spPr>
          <a:xfrm flipV="1">
            <a:off x="6833185" y="1121569"/>
            <a:ext cx="813009" cy="28528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95712FB3-0B20-44B2-9708-38D7269667F2}"/>
              </a:ext>
            </a:extLst>
          </p:cNvPr>
          <p:cNvCxnSpPr>
            <a:cxnSpLocks/>
          </p:cNvCxnSpPr>
          <p:nvPr/>
        </p:nvCxnSpPr>
        <p:spPr>
          <a:xfrm>
            <a:off x="7581902" y="1350168"/>
            <a:ext cx="0" cy="3764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DADBBE0-CF5B-4D3A-A232-D116D9D5D528}"/>
              </a:ext>
            </a:extLst>
          </p:cNvPr>
          <p:cNvCxnSpPr>
            <a:cxnSpLocks/>
          </p:cNvCxnSpPr>
          <p:nvPr/>
        </p:nvCxnSpPr>
        <p:spPr>
          <a:xfrm flipH="1">
            <a:off x="6603349" y="3971925"/>
            <a:ext cx="1550793" cy="268605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23EFD26A-7EEE-43BF-84A8-BA166491544D}"/>
              </a:ext>
            </a:extLst>
          </p:cNvPr>
          <p:cNvCxnSpPr>
            <a:cxnSpLocks/>
          </p:cNvCxnSpPr>
          <p:nvPr/>
        </p:nvCxnSpPr>
        <p:spPr>
          <a:xfrm>
            <a:off x="8152907" y="156839"/>
            <a:ext cx="0" cy="381595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1 16">
            <a:extLst>
              <a:ext uri="{FF2B5EF4-FFF2-40B4-BE49-F238E27FC236}">
                <a16:creationId xmlns:a16="http://schemas.microsoft.com/office/drawing/2014/main" id="{82A152BB-8A7E-464C-B7A3-95930B098211}"/>
              </a:ext>
            </a:extLst>
          </p:cNvPr>
          <p:cNvCxnSpPr>
            <a:cxnSpLocks/>
          </p:cNvCxnSpPr>
          <p:nvPr/>
        </p:nvCxnSpPr>
        <p:spPr>
          <a:xfrm flipV="1">
            <a:off x="6968635" y="3971971"/>
            <a:ext cx="0" cy="205917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9" name="Connettore diritto 3178">
            <a:extLst>
              <a:ext uri="{FF2B5EF4-FFF2-40B4-BE49-F238E27FC236}">
                <a16:creationId xmlns:a16="http://schemas.microsoft.com/office/drawing/2014/main" id="{C575FB09-7A91-443C-9F4C-76C73A48C73C}"/>
              </a:ext>
            </a:extLst>
          </p:cNvPr>
          <p:cNvCxnSpPr>
            <a:cxnSpLocks/>
          </p:cNvCxnSpPr>
          <p:nvPr/>
        </p:nvCxnSpPr>
        <p:spPr>
          <a:xfrm flipV="1">
            <a:off x="6967538" y="1035844"/>
            <a:ext cx="626268" cy="29384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22A51D3D-1161-4D90-987B-B208ADDA277B}"/>
              </a:ext>
            </a:extLst>
          </p:cNvPr>
          <p:cNvCxnSpPr>
            <a:cxnSpLocks/>
          </p:cNvCxnSpPr>
          <p:nvPr/>
        </p:nvCxnSpPr>
        <p:spPr>
          <a:xfrm>
            <a:off x="7531375" y="1372440"/>
            <a:ext cx="0" cy="367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77F0A99C-535F-4DE5-8951-279036364709}"/>
              </a:ext>
            </a:extLst>
          </p:cNvPr>
          <p:cNvCxnSpPr>
            <a:cxnSpLocks/>
          </p:cNvCxnSpPr>
          <p:nvPr/>
        </p:nvCxnSpPr>
        <p:spPr>
          <a:xfrm flipH="1">
            <a:off x="6990865" y="3962691"/>
            <a:ext cx="746120" cy="275719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1 16">
            <a:extLst>
              <a:ext uri="{FF2B5EF4-FFF2-40B4-BE49-F238E27FC236}">
                <a16:creationId xmlns:a16="http://schemas.microsoft.com/office/drawing/2014/main" id="{01943621-07E4-45A2-A1EE-D0ED2CDDAB9B}"/>
              </a:ext>
            </a:extLst>
          </p:cNvPr>
          <p:cNvCxnSpPr>
            <a:cxnSpLocks/>
          </p:cNvCxnSpPr>
          <p:nvPr/>
        </p:nvCxnSpPr>
        <p:spPr>
          <a:xfrm flipV="1">
            <a:off x="7125797" y="3971925"/>
            <a:ext cx="0" cy="2254478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9" name="Connettore diritto 3188">
            <a:extLst>
              <a:ext uri="{FF2B5EF4-FFF2-40B4-BE49-F238E27FC236}">
                <a16:creationId xmlns:a16="http://schemas.microsoft.com/office/drawing/2014/main" id="{4D603E20-7078-4A98-979D-F1CDE853650F}"/>
              </a:ext>
            </a:extLst>
          </p:cNvPr>
          <p:cNvCxnSpPr>
            <a:cxnSpLocks/>
          </p:cNvCxnSpPr>
          <p:nvPr/>
        </p:nvCxnSpPr>
        <p:spPr>
          <a:xfrm flipV="1">
            <a:off x="7124700" y="938213"/>
            <a:ext cx="385763" cy="30337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4" name="Connettore diritto 3193">
            <a:extLst>
              <a:ext uri="{FF2B5EF4-FFF2-40B4-BE49-F238E27FC236}">
                <a16:creationId xmlns:a16="http://schemas.microsoft.com/office/drawing/2014/main" id="{128ECE41-5607-4A31-989D-6CBEA6B7D8C9}"/>
              </a:ext>
            </a:extLst>
          </p:cNvPr>
          <p:cNvCxnSpPr>
            <a:cxnSpLocks/>
          </p:cNvCxnSpPr>
          <p:nvPr/>
        </p:nvCxnSpPr>
        <p:spPr>
          <a:xfrm>
            <a:off x="7453313" y="1414463"/>
            <a:ext cx="0" cy="3574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3DA83BED-DF0D-4987-B02B-DAAE6D8EAA5A}"/>
              </a:ext>
            </a:extLst>
          </p:cNvPr>
          <p:cNvCxnSpPr>
            <a:cxnSpLocks/>
          </p:cNvCxnSpPr>
          <p:nvPr/>
        </p:nvCxnSpPr>
        <p:spPr>
          <a:xfrm>
            <a:off x="7002980" y="3969058"/>
            <a:ext cx="758315" cy="2802445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B3BBBC6-8790-4A7D-899B-9D4D28ADB749}"/>
              </a:ext>
            </a:extLst>
          </p:cNvPr>
          <p:cNvCxnSpPr>
            <a:cxnSpLocks/>
          </p:cNvCxnSpPr>
          <p:nvPr/>
        </p:nvCxnSpPr>
        <p:spPr>
          <a:xfrm>
            <a:off x="7003256" y="623888"/>
            <a:ext cx="0" cy="334803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4" name="Connettore diritto 3203">
            <a:extLst>
              <a:ext uri="{FF2B5EF4-FFF2-40B4-BE49-F238E27FC236}">
                <a16:creationId xmlns:a16="http://schemas.microsoft.com/office/drawing/2014/main" id="{E8B445DE-E13C-4690-BBC4-1D443ECBE0B9}"/>
              </a:ext>
            </a:extLst>
          </p:cNvPr>
          <p:cNvCxnSpPr>
            <a:cxnSpLocks/>
          </p:cNvCxnSpPr>
          <p:nvPr/>
        </p:nvCxnSpPr>
        <p:spPr>
          <a:xfrm>
            <a:off x="6985322" y="653970"/>
            <a:ext cx="847169" cy="33203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1" name="Connettore diritto 3210">
            <a:extLst>
              <a:ext uri="{FF2B5EF4-FFF2-40B4-BE49-F238E27FC236}">
                <a16:creationId xmlns:a16="http://schemas.microsoft.com/office/drawing/2014/main" id="{07DB0E10-AD8E-4DC8-B38C-5CFA911E2265}"/>
              </a:ext>
            </a:extLst>
          </p:cNvPr>
          <p:cNvCxnSpPr>
            <a:cxnSpLocks/>
          </p:cNvCxnSpPr>
          <p:nvPr/>
        </p:nvCxnSpPr>
        <p:spPr>
          <a:xfrm>
            <a:off x="7831932" y="3971926"/>
            <a:ext cx="0" cy="279957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4C118035-6C9E-4CBC-A38A-6AB628346BB1}"/>
              </a:ext>
            </a:extLst>
          </p:cNvPr>
          <p:cNvCxnSpPr>
            <a:cxnSpLocks/>
          </p:cNvCxnSpPr>
          <p:nvPr/>
        </p:nvCxnSpPr>
        <p:spPr>
          <a:xfrm>
            <a:off x="7250907" y="1707357"/>
            <a:ext cx="0" cy="31908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8" name="Connettore diritto 3227">
            <a:extLst>
              <a:ext uri="{FF2B5EF4-FFF2-40B4-BE49-F238E27FC236}">
                <a16:creationId xmlns:a16="http://schemas.microsoft.com/office/drawing/2014/main" id="{80236DA6-B2A6-4344-AE58-06DB992641FA}"/>
              </a:ext>
            </a:extLst>
          </p:cNvPr>
          <p:cNvCxnSpPr>
            <a:cxnSpLocks/>
          </p:cNvCxnSpPr>
          <p:nvPr/>
        </p:nvCxnSpPr>
        <p:spPr>
          <a:xfrm flipV="1">
            <a:off x="5537915" y="4888424"/>
            <a:ext cx="2376664" cy="18991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F3583BC0-C835-4714-9384-4F76F87DEB09}"/>
              </a:ext>
            </a:extLst>
          </p:cNvPr>
          <p:cNvCxnSpPr>
            <a:cxnSpLocks/>
          </p:cNvCxnSpPr>
          <p:nvPr/>
        </p:nvCxnSpPr>
        <p:spPr>
          <a:xfrm>
            <a:off x="7637878" y="3232605"/>
            <a:ext cx="0" cy="30884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Arco 150">
            <a:extLst>
              <a:ext uri="{FF2B5EF4-FFF2-40B4-BE49-F238E27FC236}">
                <a16:creationId xmlns:a16="http://schemas.microsoft.com/office/drawing/2014/main" id="{1BF1EADC-F9B3-4AAB-95CF-5FAC3C01805D}"/>
              </a:ext>
            </a:extLst>
          </p:cNvPr>
          <p:cNvSpPr/>
          <p:nvPr/>
        </p:nvSpPr>
        <p:spPr>
          <a:xfrm rot="19260000">
            <a:off x="-6218134" y="7765622"/>
            <a:ext cx="15552000" cy="4500000"/>
          </a:xfrm>
          <a:prstGeom prst="arc">
            <a:avLst>
              <a:gd name="adj1" fmla="val 21026170"/>
              <a:gd name="adj2" fmla="val 578545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Arco 151">
            <a:extLst>
              <a:ext uri="{FF2B5EF4-FFF2-40B4-BE49-F238E27FC236}">
                <a16:creationId xmlns:a16="http://schemas.microsoft.com/office/drawing/2014/main" id="{70C704AE-5902-4BEB-BEB8-7BD971F13531}"/>
              </a:ext>
            </a:extLst>
          </p:cNvPr>
          <p:cNvSpPr/>
          <p:nvPr/>
        </p:nvSpPr>
        <p:spPr>
          <a:xfrm rot="1056652">
            <a:off x="-6822635" y="-581384"/>
            <a:ext cx="3807983" cy="82955144"/>
          </a:xfrm>
          <a:prstGeom prst="arc">
            <a:avLst>
              <a:gd name="adj1" fmla="val 16136902"/>
              <a:gd name="adj2" fmla="val 16257815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3E1365A-E34F-4EFB-BA5C-4D7C0287BB8C}"/>
              </a:ext>
            </a:extLst>
          </p:cNvPr>
          <p:cNvCxnSpPr>
            <a:cxnSpLocks/>
          </p:cNvCxnSpPr>
          <p:nvPr/>
        </p:nvCxnSpPr>
        <p:spPr>
          <a:xfrm>
            <a:off x="6288678" y="3465165"/>
            <a:ext cx="0" cy="14062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435805F8-3C2F-4E9A-AA88-932C637C8302}"/>
              </a:ext>
            </a:extLst>
          </p:cNvPr>
          <p:cNvCxnSpPr>
            <a:cxnSpLocks/>
          </p:cNvCxnSpPr>
          <p:nvPr/>
        </p:nvCxnSpPr>
        <p:spPr>
          <a:xfrm>
            <a:off x="7576705" y="3467101"/>
            <a:ext cx="0" cy="300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0A18B475-3B6B-44E8-A31F-AC9DB5FCA5EA}"/>
              </a:ext>
            </a:extLst>
          </p:cNvPr>
          <p:cNvCxnSpPr>
            <a:cxnSpLocks/>
          </p:cNvCxnSpPr>
          <p:nvPr/>
        </p:nvCxnSpPr>
        <p:spPr>
          <a:xfrm>
            <a:off x="6066231" y="3973031"/>
            <a:ext cx="0" cy="9371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47990FDA-E91E-4ED4-8554-0875F4870526}"/>
              </a:ext>
            </a:extLst>
          </p:cNvPr>
          <p:cNvCxnSpPr>
            <a:cxnSpLocks/>
          </p:cNvCxnSpPr>
          <p:nvPr/>
        </p:nvCxnSpPr>
        <p:spPr>
          <a:xfrm>
            <a:off x="7489134" y="3968504"/>
            <a:ext cx="0" cy="2707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D8262B-F70A-4F64-BF2A-17775A0E7BDF}"/>
              </a:ext>
            </a:extLst>
          </p:cNvPr>
          <p:cNvSpPr txBox="1"/>
          <p:nvPr/>
        </p:nvSpPr>
        <p:spPr>
          <a:xfrm>
            <a:off x="0" y="427330"/>
            <a:ext cx="26156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diapositiva  si  esplicitano i passaggi descritti dall’algoritmo grafico precedente per ogni generatrice del cono.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6D64AF-2AC4-45FE-9893-3683F4BB9923}"/>
              </a:ext>
            </a:extLst>
          </p:cNvPr>
          <p:cNvSpPr txBox="1"/>
          <p:nvPr/>
        </p:nvSpPr>
        <p:spPr>
          <a:xfrm>
            <a:off x="0" y="1880314"/>
            <a:ext cx="36962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economia e chiarezza grafica si sono ripetute le didascalie degli enti geometrici per una sola coppia di generatrici g(g’; g’’) del cono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56A4AD7-A24C-4485-AC04-AFD49DBE1E3F}"/>
              </a:ext>
            </a:extLst>
          </p:cNvPr>
          <p:cNvSpPr txBox="1"/>
          <p:nvPr/>
        </p:nvSpPr>
        <p:spPr>
          <a:xfrm>
            <a:off x="0" y="2962137"/>
            <a:ext cx="43659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Completate le operazioni di ricerca dei punti d’intersezione collegando i punti si ottiene la curva che assume la forma di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parabola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D544D1D-A419-4A61-BE75-AB0C55D5428A}"/>
              </a:ext>
            </a:extLst>
          </p:cNvPr>
          <p:cNvCxnSpPr>
            <a:cxnSpLocks/>
          </p:cNvCxnSpPr>
          <p:nvPr/>
        </p:nvCxnSpPr>
        <p:spPr>
          <a:xfrm>
            <a:off x="6292875" y="4859615"/>
            <a:ext cx="1289911" cy="1606305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22F2C32-6ACC-442B-BF8D-8823C11CFA94}"/>
              </a:ext>
            </a:extLst>
          </p:cNvPr>
          <p:cNvSpPr txBox="1"/>
          <p:nvPr/>
        </p:nvSpPr>
        <p:spPr>
          <a:xfrm>
            <a:off x="0" y="4107233"/>
            <a:ext cx="4752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X(X’; X’’)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Y(Y’; Y’’)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sono i punti in cui la parabola taglia la direttrice del cono mentre 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Z(Z’; Z’’)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W(W’; W’’)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sono punti in cui la parabola interseca la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68280BF-B9A6-4FE5-9CA4-B5248DD5133E}"/>
              </a:ext>
            </a:extLst>
          </p:cNvPr>
          <p:cNvSpPr txBox="1"/>
          <p:nvPr/>
        </p:nvSpPr>
        <p:spPr>
          <a:xfrm>
            <a:off x="0" y="5380672"/>
            <a:ext cx="51901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Poiché la direttrice del cono non appartiene al piano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la porzione di parabola racchiusa entro 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W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rappresenta la parte virtuale mentre la curva compresa tra 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rappresenta la parte reale della parabola</a:t>
            </a:r>
          </a:p>
        </p:txBody>
      </p:sp>
      <p:sp>
        <p:nvSpPr>
          <p:cNvPr id="126" name="CasellaDiTesto 19">
            <a:extLst>
              <a:ext uri="{FF2B5EF4-FFF2-40B4-BE49-F238E27FC236}">
                <a16:creationId xmlns:a16="http://schemas.microsoft.com/office/drawing/2014/main" id="{6FBB906F-FAA7-4EDB-9B82-D58C71358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3929" y="6082886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it-IT" altLang="it-IT" sz="1200" baseline="-25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it-IT" altLang="it-IT" sz="12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E061583F-F7DE-49A5-81BE-A67E0FCD12B3}"/>
              </a:ext>
            </a:extLst>
          </p:cNvPr>
          <p:cNvSpPr txBox="1"/>
          <p:nvPr/>
        </p:nvSpPr>
        <p:spPr>
          <a:xfrm>
            <a:off x="8359654" y="6090823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0" name="Rettangolo 129">
            <a:extLst>
              <a:ext uri="{FF2B5EF4-FFF2-40B4-BE49-F238E27FC236}">
                <a16:creationId xmlns:a16="http://schemas.microsoft.com/office/drawing/2014/main" id="{B2DE0D94-8451-467D-AD98-4C0D5C91CD8E}"/>
              </a:ext>
            </a:extLst>
          </p:cNvPr>
          <p:cNvSpPr/>
          <p:nvPr/>
        </p:nvSpPr>
        <p:spPr>
          <a:xfrm>
            <a:off x="8498500" y="6091051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5751EDE4-21C7-4A95-9B72-02FE813057E4}"/>
              </a:ext>
            </a:extLst>
          </p:cNvPr>
          <p:cNvSpPr txBox="1"/>
          <p:nvPr/>
        </p:nvSpPr>
        <p:spPr>
          <a:xfrm>
            <a:off x="5486901" y="4109056"/>
            <a:ext cx="53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176EC551-0CA9-4A80-83D7-91C2B2B0D673}"/>
              </a:ext>
            </a:extLst>
          </p:cNvPr>
          <p:cNvSpPr txBox="1"/>
          <p:nvPr/>
        </p:nvSpPr>
        <p:spPr>
          <a:xfrm>
            <a:off x="4943977" y="4432635"/>
            <a:ext cx="451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CA00E82D-4554-4CB6-AC8D-E525A93F0A2A}"/>
              </a:ext>
            </a:extLst>
          </p:cNvPr>
          <p:cNvSpPr txBox="1"/>
          <p:nvPr/>
        </p:nvSpPr>
        <p:spPr>
          <a:xfrm>
            <a:off x="8193504" y="756987"/>
            <a:ext cx="377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36" name="Rettangolo 135">
            <a:extLst>
              <a:ext uri="{FF2B5EF4-FFF2-40B4-BE49-F238E27FC236}">
                <a16:creationId xmlns:a16="http://schemas.microsoft.com/office/drawing/2014/main" id="{0DDDF355-F1B3-4AA9-A582-1F014C97FD75}"/>
              </a:ext>
            </a:extLst>
          </p:cNvPr>
          <p:cNvSpPr/>
          <p:nvPr/>
        </p:nvSpPr>
        <p:spPr>
          <a:xfrm>
            <a:off x="6444306" y="4630379"/>
            <a:ext cx="2920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37" name="Rettangolo 136">
            <a:extLst>
              <a:ext uri="{FF2B5EF4-FFF2-40B4-BE49-F238E27FC236}">
                <a16:creationId xmlns:a16="http://schemas.microsoft.com/office/drawing/2014/main" id="{A84EF876-B90D-48F5-8043-51F5851C7662}"/>
              </a:ext>
            </a:extLst>
          </p:cNvPr>
          <p:cNvSpPr/>
          <p:nvPr/>
        </p:nvSpPr>
        <p:spPr>
          <a:xfrm>
            <a:off x="6447314" y="2887397"/>
            <a:ext cx="319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38" name="Rettangolo 137">
            <a:extLst>
              <a:ext uri="{FF2B5EF4-FFF2-40B4-BE49-F238E27FC236}">
                <a16:creationId xmlns:a16="http://schemas.microsoft.com/office/drawing/2014/main" id="{0DD20F57-143D-4F60-8079-5E2421EAC135}"/>
              </a:ext>
            </a:extLst>
          </p:cNvPr>
          <p:cNvSpPr/>
          <p:nvPr/>
        </p:nvSpPr>
        <p:spPr>
          <a:xfrm>
            <a:off x="7689291" y="5412743"/>
            <a:ext cx="2920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39" name="Rettangolo 138">
            <a:extLst>
              <a:ext uri="{FF2B5EF4-FFF2-40B4-BE49-F238E27FC236}">
                <a16:creationId xmlns:a16="http://schemas.microsoft.com/office/drawing/2014/main" id="{B72BF548-648D-4053-B902-B0B022CAC9FA}"/>
              </a:ext>
            </a:extLst>
          </p:cNvPr>
          <p:cNvSpPr/>
          <p:nvPr/>
        </p:nvSpPr>
        <p:spPr>
          <a:xfrm>
            <a:off x="7686568" y="1600018"/>
            <a:ext cx="319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B8127A65-8690-4CE1-BBF8-05DDE8F4A8B8}"/>
              </a:ext>
            </a:extLst>
          </p:cNvPr>
          <p:cNvSpPr txBox="1"/>
          <p:nvPr/>
        </p:nvSpPr>
        <p:spPr>
          <a:xfrm>
            <a:off x="7818383" y="190528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141" name="CasellaDiTesto 19">
            <a:extLst>
              <a:ext uri="{FF2B5EF4-FFF2-40B4-BE49-F238E27FC236}">
                <a16:creationId xmlns:a16="http://schemas.microsoft.com/office/drawing/2014/main" id="{EED18229-0392-45EC-B6FB-8FE2CC94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415" y="823992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it-IT" altLang="it-IT" sz="1200" baseline="-25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BCDECE73-FF84-4181-87EF-96934B7501C6}"/>
              </a:ext>
            </a:extLst>
          </p:cNvPr>
          <p:cNvSpPr/>
          <p:nvPr/>
        </p:nvSpPr>
        <p:spPr>
          <a:xfrm>
            <a:off x="6151863" y="4650974"/>
            <a:ext cx="322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43" name="Rettangolo 142">
            <a:extLst>
              <a:ext uri="{FF2B5EF4-FFF2-40B4-BE49-F238E27FC236}">
                <a16:creationId xmlns:a16="http://schemas.microsoft.com/office/drawing/2014/main" id="{7ED053F5-4793-4F6E-8F4C-2ECEA538AB51}"/>
              </a:ext>
            </a:extLst>
          </p:cNvPr>
          <p:cNvSpPr/>
          <p:nvPr/>
        </p:nvSpPr>
        <p:spPr>
          <a:xfrm>
            <a:off x="5805873" y="4778660"/>
            <a:ext cx="319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C1FEF12D-E70A-4DFD-9C2A-A2B9BF981432}"/>
              </a:ext>
            </a:extLst>
          </p:cNvPr>
          <p:cNvSpPr/>
          <p:nvPr/>
        </p:nvSpPr>
        <p:spPr>
          <a:xfrm>
            <a:off x="7515225" y="6389157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FF5235E4-967A-4606-910B-367F2D8F0B15}"/>
              </a:ext>
            </a:extLst>
          </p:cNvPr>
          <p:cNvSpPr/>
          <p:nvPr/>
        </p:nvSpPr>
        <p:spPr>
          <a:xfrm>
            <a:off x="7403371" y="658100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146" name="Rettangolo 145">
            <a:extLst>
              <a:ext uri="{FF2B5EF4-FFF2-40B4-BE49-F238E27FC236}">
                <a16:creationId xmlns:a16="http://schemas.microsoft.com/office/drawing/2014/main" id="{4A81184F-ED45-42D9-B138-09A08C8F041E}"/>
              </a:ext>
            </a:extLst>
          </p:cNvPr>
          <p:cNvSpPr/>
          <p:nvPr/>
        </p:nvSpPr>
        <p:spPr>
          <a:xfrm>
            <a:off x="6192520" y="3406509"/>
            <a:ext cx="349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id="{0103D852-3E4B-4421-A6B4-92C33C6D40FE}"/>
              </a:ext>
            </a:extLst>
          </p:cNvPr>
          <p:cNvSpPr/>
          <p:nvPr/>
        </p:nvSpPr>
        <p:spPr>
          <a:xfrm>
            <a:off x="5973446" y="3904191"/>
            <a:ext cx="3465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48" name="Rettangolo 147">
            <a:extLst>
              <a:ext uri="{FF2B5EF4-FFF2-40B4-BE49-F238E27FC236}">
                <a16:creationId xmlns:a16="http://schemas.microsoft.com/office/drawing/2014/main" id="{3B8A9DD9-3A62-40C4-9396-3A75B7CDAFD8}"/>
              </a:ext>
            </a:extLst>
          </p:cNvPr>
          <p:cNvSpPr/>
          <p:nvPr/>
        </p:nvSpPr>
        <p:spPr>
          <a:xfrm>
            <a:off x="7395052" y="3899428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sp>
        <p:nvSpPr>
          <p:cNvPr id="149" name="Rettangolo 148">
            <a:extLst>
              <a:ext uri="{FF2B5EF4-FFF2-40B4-BE49-F238E27FC236}">
                <a16:creationId xmlns:a16="http://schemas.microsoft.com/office/drawing/2014/main" id="{18627E9F-31B6-4A78-9B20-B74FBC47CDF6}"/>
              </a:ext>
            </a:extLst>
          </p:cNvPr>
          <p:cNvSpPr/>
          <p:nvPr/>
        </p:nvSpPr>
        <p:spPr>
          <a:xfrm>
            <a:off x="7487920" y="3408891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9FE5EA7-8452-4ACA-ADDA-5D2456BD4D7C}"/>
              </a:ext>
            </a:extLst>
          </p:cNvPr>
          <p:cNvSpPr txBox="1"/>
          <p:nvPr/>
        </p:nvSpPr>
        <p:spPr>
          <a:xfrm rot="19344138">
            <a:off x="5409127" y="6272012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2C1E6EB4-8E0F-4A87-924E-ED84451BD155}"/>
              </a:ext>
            </a:extLst>
          </p:cNvPr>
          <p:cNvCxnSpPr>
            <a:cxnSpLocks/>
          </p:cNvCxnSpPr>
          <p:nvPr/>
        </p:nvCxnSpPr>
        <p:spPr>
          <a:xfrm flipH="1">
            <a:off x="6777237" y="174308"/>
            <a:ext cx="1211797" cy="37969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902EBA73-8B32-44AE-A6BF-DA7E8D0FDD85}"/>
              </a:ext>
            </a:extLst>
          </p:cNvPr>
          <p:cNvSpPr txBox="1"/>
          <p:nvPr/>
        </p:nvSpPr>
        <p:spPr>
          <a:xfrm rot="17277170">
            <a:off x="7426851" y="487494"/>
            <a:ext cx="61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21292D5C-359A-4A7A-BFDA-3A18466B13E9}"/>
              </a:ext>
            </a:extLst>
          </p:cNvPr>
          <p:cNvCxnSpPr>
            <a:cxnSpLocks/>
          </p:cNvCxnSpPr>
          <p:nvPr/>
        </p:nvCxnSpPr>
        <p:spPr>
          <a:xfrm>
            <a:off x="6783484" y="3969068"/>
            <a:ext cx="0" cy="18259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43877101-3002-4908-86BC-CFECCD47C546}"/>
              </a:ext>
            </a:extLst>
          </p:cNvPr>
          <p:cNvCxnSpPr>
            <a:cxnSpLocks/>
          </p:cNvCxnSpPr>
          <p:nvPr/>
        </p:nvCxnSpPr>
        <p:spPr>
          <a:xfrm>
            <a:off x="8380424" y="3470313"/>
            <a:ext cx="0" cy="24255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5E1D4CF7-9DFD-464A-819A-75848C3D9125}"/>
              </a:ext>
            </a:extLst>
          </p:cNvPr>
          <p:cNvCxnSpPr>
            <a:cxnSpLocks/>
          </p:cNvCxnSpPr>
          <p:nvPr/>
        </p:nvCxnSpPr>
        <p:spPr>
          <a:xfrm>
            <a:off x="6353033" y="3469943"/>
            <a:ext cx="0" cy="12760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9215AA5-B56A-4049-865A-A233389CC2BC}"/>
              </a:ext>
            </a:extLst>
          </p:cNvPr>
          <p:cNvCxnSpPr>
            <a:cxnSpLocks/>
          </p:cNvCxnSpPr>
          <p:nvPr/>
        </p:nvCxnSpPr>
        <p:spPr>
          <a:xfrm>
            <a:off x="7733807" y="152400"/>
            <a:ext cx="0" cy="382039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74AB62A-15D5-4A31-98EB-139F550304B5}"/>
              </a:ext>
            </a:extLst>
          </p:cNvPr>
          <p:cNvCxnSpPr>
            <a:cxnSpLocks/>
          </p:cNvCxnSpPr>
          <p:nvPr/>
        </p:nvCxnSpPr>
        <p:spPr>
          <a:xfrm>
            <a:off x="7761170" y="1702594"/>
            <a:ext cx="0" cy="3845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F0A1A756-C753-441B-9E3E-1B6216E3DAD4}"/>
              </a:ext>
            </a:extLst>
          </p:cNvPr>
          <p:cNvCxnSpPr>
            <a:cxnSpLocks/>
          </p:cNvCxnSpPr>
          <p:nvPr/>
        </p:nvCxnSpPr>
        <p:spPr>
          <a:xfrm>
            <a:off x="7762791" y="1969294"/>
            <a:ext cx="0" cy="37508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391987A4-3E05-4E3F-B0CA-97DDCB004A3A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52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5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500"/>
                            </p:stCondLst>
                            <p:childTnLst>
                              <p:par>
                                <p:cTn id="1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000"/>
                            </p:stCondLst>
                            <p:childTnLst>
                              <p:par>
                                <p:cTn id="1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5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70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75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8000"/>
                            </p:stCondLst>
                            <p:childTnLst>
                              <p:par>
                                <p:cTn id="1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8500"/>
                            </p:stCondLst>
                            <p:childTnLst>
                              <p:par>
                                <p:cTn id="1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950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45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8500"/>
                            </p:stCondLst>
                            <p:childTnLst>
                              <p:par>
                                <p:cTn id="2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9000"/>
                            </p:stCondLst>
                            <p:childTnLst>
                              <p:par>
                                <p:cTn id="2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9500"/>
                            </p:stCondLst>
                            <p:childTnLst>
                              <p:par>
                                <p:cTn id="2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00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21500"/>
                            </p:stCondLst>
                            <p:childTnLst>
                              <p:par>
                                <p:cTn id="2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22000"/>
                            </p:stCondLst>
                            <p:childTnLst>
                              <p:par>
                                <p:cTn id="3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22500"/>
                            </p:stCondLst>
                            <p:childTnLst>
                              <p:par>
                                <p:cTn id="3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3000"/>
                            </p:stCondLst>
                            <p:childTnLst>
                              <p:par>
                                <p:cTn id="3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23500"/>
                            </p:stCondLst>
                            <p:childTnLst>
                              <p:par>
                                <p:cTn id="3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4000"/>
                            </p:stCondLst>
                            <p:childTnLst>
                              <p:par>
                                <p:cTn id="3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4500"/>
                            </p:stCondLst>
                            <p:childTnLst>
                              <p:par>
                                <p:cTn id="3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5000"/>
                            </p:stCondLst>
                            <p:childTnLst>
                              <p:par>
                                <p:cTn id="3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8" grpId="0"/>
      <p:bldP spid="151" grpId="0" animBg="1"/>
      <p:bldP spid="152" grpId="0" animBg="1"/>
      <p:bldP spid="2" grpId="0"/>
      <p:bldP spid="4" grpId="0"/>
      <p:bldP spid="16" grpId="0"/>
      <p:bldP spid="9" grpId="0"/>
      <p:bldP spid="11" grpId="0"/>
      <p:bldP spid="126" grpId="0"/>
      <p:bldP spid="129" grpId="0"/>
      <p:bldP spid="130" grpId="0"/>
      <p:bldP spid="131" grpId="0"/>
      <p:bldP spid="133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31" grpId="0"/>
      <p:bldP spid="1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(4)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3898900" y="3972999"/>
            <a:ext cx="509681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it-IT" sz="1013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6347460" y="600075"/>
            <a:ext cx="1017746" cy="2882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6538914" y="597694"/>
            <a:ext cx="826292" cy="2878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6784182" y="600075"/>
            <a:ext cx="581024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062788" y="597694"/>
            <a:ext cx="304800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6236495" y="600075"/>
            <a:ext cx="1128711" cy="2874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309563" cy="2871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365206" y="597694"/>
            <a:ext cx="589088" cy="2885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367588" y="604838"/>
            <a:ext cx="8286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365206" y="600075"/>
            <a:ext cx="1014413" cy="28813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365206" y="602456"/>
            <a:ext cx="1133475" cy="2876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13646" y="5286414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76249" y="399263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</a:t>
            </a:r>
            <a:endParaRPr lang="it-I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432514" y="5269012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  <a:endCxn id="6" idx="6"/>
          </p:cNvCxnSpPr>
          <p:nvPr/>
        </p:nvCxnSpPr>
        <p:spPr>
          <a:xfrm>
            <a:off x="6194702" y="5323815"/>
            <a:ext cx="234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stCxn id="6" idx="0"/>
            <a:endCxn id="6" idx="4"/>
          </p:cNvCxnSpPr>
          <p:nvPr/>
        </p:nvCxnSpPr>
        <p:spPr>
          <a:xfrm>
            <a:off x="7364702" y="4153815"/>
            <a:ext cx="0" cy="234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6786563" y="4309001"/>
            <a:ext cx="1169193" cy="20298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6231018" y="5016956"/>
            <a:ext cx="2260520" cy="605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6346031" y="4739553"/>
            <a:ext cx="2028474" cy="1159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stCxn id="6" idx="1"/>
            <a:endCxn id="6" idx="5"/>
          </p:cNvCxnSpPr>
          <p:nvPr/>
        </p:nvCxnSpPr>
        <p:spPr>
          <a:xfrm>
            <a:off x="6537387" y="4496500"/>
            <a:ext cx="1654630" cy="16546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062511" y="4190515"/>
            <a:ext cx="612258" cy="22626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060406" y="4193671"/>
            <a:ext cx="614665" cy="22714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6782616" y="4312444"/>
            <a:ext cx="1173882" cy="20332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6537387" y="4500563"/>
            <a:ext cx="1660987" cy="16505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6348413" y="4747131"/>
            <a:ext cx="2031206" cy="1155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6226970" y="5032283"/>
            <a:ext cx="2268418" cy="58975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752" y="87993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767" y="6488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5D51384A-C297-459E-AD84-D64F742EA52D}"/>
              </a:ext>
            </a:extLst>
          </p:cNvPr>
          <p:cNvSpPr txBox="1"/>
          <p:nvPr/>
        </p:nvSpPr>
        <p:spPr>
          <a:xfrm>
            <a:off x="7335814" y="5426251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sz="120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319150" cy="28879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141668"/>
            <a:ext cx="1985051" cy="38315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6CFF0BC3-E341-4C6B-B5DF-97DAEAAD406C}"/>
              </a:ext>
            </a:extLst>
          </p:cNvPr>
          <p:cNvCxnSpPr>
            <a:cxnSpLocks/>
          </p:cNvCxnSpPr>
          <p:nvPr/>
        </p:nvCxnSpPr>
        <p:spPr>
          <a:xfrm>
            <a:off x="7711440" y="1451665"/>
            <a:ext cx="0" cy="38716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37296FEF-CA9D-4BFA-85A2-A74B87D12268}"/>
              </a:ext>
            </a:extLst>
          </p:cNvPr>
          <p:cNvCxnSpPr>
            <a:cxnSpLocks/>
          </p:cNvCxnSpPr>
          <p:nvPr/>
        </p:nvCxnSpPr>
        <p:spPr>
          <a:xfrm>
            <a:off x="7740866" y="1549162"/>
            <a:ext cx="0" cy="38795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7" name="Connettore diritto 3136">
            <a:extLst>
              <a:ext uri="{FF2B5EF4-FFF2-40B4-BE49-F238E27FC236}">
                <a16:creationId xmlns:a16="http://schemas.microsoft.com/office/drawing/2014/main" id="{4BB126FA-4DE8-4356-BA4E-FE9622A4C4CF}"/>
              </a:ext>
            </a:extLst>
          </p:cNvPr>
          <p:cNvCxnSpPr>
            <a:cxnSpLocks/>
          </p:cNvCxnSpPr>
          <p:nvPr/>
        </p:nvCxnSpPr>
        <p:spPr>
          <a:xfrm>
            <a:off x="6517482" y="3005138"/>
            <a:ext cx="0" cy="1833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2" name="Connettore diritto 3141">
            <a:extLst>
              <a:ext uri="{FF2B5EF4-FFF2-40B4-BE49-F238E27FC236}">
                <a16:creationId xmlns:a16="http://schemas.microsoft.com/office/drawing/2014/main" id="{F5EF63DA-F9A0-4B9D-9A8A-11484F6F7B9D}"/>
              </a:ext>
            </a:extLst>
          </p:cNvPr>
          <p:cNvCxnSpPr>
            <a:cxnSpLocks/>
          </p:cNvCxnSpPr>
          <p:nvPr/>
        </p:nvCxnSpPr>
        <p:spPr>
          <a:xfrm>
            <a:off x="7755369" y="1708278"/>
            <a:ext cx="0" cy="3833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2B210971-A2BA-47AE-B953-C6D3CCCCC2E7}"/>
              </a:ext>
            </a:extLst>
          </p:cNvPr>
          <p:cNvCxnSpPr>
            <a:cxnSpLocks/>
          </p:cNvCxnSpPr>
          <p:nvPr/>
        </p:nvCxnSpPr>
        <p:spPr>
          <a:xfrm>
            <a:off x="6864941" y="2292839"/>
            <a:ext cx="0" cy="25312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71B378DA-00CF-4F6A-9A1B-C7670C5D5751}"/>
              </a:ext>
            </a:extLst>
          </p:cNvPr>
          <p:cNvCxnSpPr>
            <a:cxnSpLocks/>
          </p:cNvCxnSpPr>
          <p:nvPr/>
        </p:nvCxnSpPr>
        <p:spPr>
          <a:xfrm>
            <a:off x="7096126" y="1916906"/>
            <a:ext cx="0" cy="293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EDC1C3D8-3F64-47F9-9524-F635CD68E415}"/>
              </a:ext>
            </a:extLst>
          </p:cNvPr>
          <p:cNvCxnSpPr>
            <a:cxnSpLocks/>
          </p:cNvCxnSpPr>
          <p:nvPr/>
        </p:nvCxnSpPr>
        <p:spPr>
          <a:xfrm>
            <a:off x="7731917" y="2412207"/>
            <a:ext cx="0" cy="35528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D6948EBB-3777-4C8C-A189-D83BD574E633}"/>
              </a:ext>
            </a:extLst>
          </p:cNvPr>
          <p:cNvCxnSpPr>
            <a:cxnSpLocks/>
          </p:cNvCxnSpPr>
          <p:nvPr/>
        </p:nvCxnSpPr>
        <p:spPr>
          <a:xfrm>
            <a:off x="7676951" y="1395802"/>
            <a:ext cx="0" cy="385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E21AD414-AEA5-495D-A716-3D2D05644E36}"/>
              </a:ext>
            </a:extLst>
          </p:cNvPr>
          <p:cNvCxnSpPr>
            <a:cxnSpLocks/>
          </p:cNvCxnSpPr>
          <p:nvPr/>
        </p:nvCxnSpPr>
        <p:spPr>
          <a:xfrm>
            <a:off x="7631907" y="1354931"/>
            <a:ext cx="0" cy="38195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95712FB3-0B20-44B2-9708-38D7269667F2}"/>
              </a:ext>
            </a:extLst>
          </p:cNvPr>
          <p:cNvCxnSpPr>
            <a:cxnSpLocks/>
          </p:cNvCxnSpPr>
          <p:nvPr/>
        </p:nvCxnSpPr>
        <p:spPr>
          <a:xfrm>
            <a:off x="7581902" y="1350168"/>
            <a:ext cx="0" cy="3764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22A51D3D-1161-4D90-987B-B208ADDA277B}"/>
              </a:ext>
            </a:extLst>
          </p:cNvPr>
          <p:cNvCxnSpPr>
            <a:cxnSpLocks/>
          </p:cNvCxnSpPr>
          <p:nvPr/>
        </p:nvCxnSpPr>
        <p:spPr>
          <a:xfrm>
            <a:off x="7527802" y="1372440"/>
            <a:ext cx="0" cy="367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4" name="Connettore diritto 3193">
            <a:extLst>
              <a:ext uri="{FF2B5EF4-FFF2-40B4-BE49-F238E27FC236}">
                <a16:creationId xmlns:a16="http://schemas.microsoft.com/office/drawing/2014/main" id="{128ECE41-5607-4A31-989D-6CBEA6B7D8C9}"/>
              </a:ext>
            </a:extLst>
          </p:cNvPr>
          <p:cNvCxnSpPr>
            <a:cxnSpLocks/>
          </p:cNvCxnSpPr>
          <p:nvPr/>
        </p:nvCxnSpPr>
        <p:spPr>
          <a:xfrm>
            <a:off x="7453313" y="1414463"/>
            <a:ext cx="0" cy="3574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4C118035-6C9E-4CBC-A38A-6AB628346BB1}"/>
              </a:ext>
            </a:extLst>
          </p:cNvPr>
          <p:cNvCxnSpPr>
            <a:cxnSpLocks/>
          </p:cNvCxnSpPr>
          <p:nvPr/>
        </p:nvCxnSpPr>
        <p:spPr>
          <a:xfrm>
            <a:off x="7250907" y="1707357"/>
            <a:ext cx="0" cy="31908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F3583BC0-C835-4714-9384-4F76F87DEB09}"/>
              </a:ext>
            </a:extLst>
          </p:cNvPr>
          <p:cNvCxnSpPr>
            <a:cxnSpLocks/>
          </p:cNvCxnSpPr>
          <p:nvPr/>
        </p:nvCxnSpPr>
        <p:spPr>
          <a:xfrm>
            <a:off x="7637878" y="3102769"/>
            <a:ext cx="0" cy="32183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Arco 150">
            <a:extLst>
              <a:ext uri="{FF2B5EF4-FFF2-40B4-BE49-F238E27FC236}">
                <a16:creationId xmlns:a16="http://schemas.microsoft.com/office/drawing/2014/main" id="{1BF1EADC-F9B3-4AAB-95CF-5FAC3C01805D}"/>
              </a:ext>
            </a:extLst>
          </p:cNvPr>
          <p:cNvSpPr/>
          <p:nvPr/>
        </p:nvSpPr>
        <p:spPr>
          <a:xfrm rot="19260000">
            <a:off x="-6218134" y="7765622"/>
            <a:ext cx="15552000" cy="4500000"/>
          </a:xfrm>
          <a:prstGeom prst="arc">
            <a:avLst>
              <a:gd name="adj1" fmla="val 21026170"/>
              <a:gd name="adj2" fmla="val 578545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Arco 151">
            <a:extLst>
              <a:ext uri="{FF2B5EF4-FFF2-40B4-BE49-F238E27FC236}">
                <a16:creationId xmlns:a16="http://schemas.microsoft.com/office/drawing/2014/main" id="{70C704AE-5902-4BEB-BEB8-7BD971F13531}"/>
              </a:ext>
            </a:extLst>
          </p:cNvPr>
          <p:cNvSpPr/>
          <p:nvPr/>
        </p:nvSpPr>
        <p:spPr>
          <a:xfrm rot="1056652">
            <a:off x="-6822635" y="-581384"/>
            <a:ext cx="3807983" cy="82955144"/>
          </a:xfrm>
          <a:prstGeom prst="arc">
            <a:avLst>
              <a:gd name="adj1" fmla="val 16136902"/>
              <a:gd name="adj2" fmla="val 16257815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3E1365A-E34F-4EFB-BA5C-4D7C0287BB8C}"/>
              </a:ext>
            </a:extLst>
          </p:cNvPr>
          <p:cNvCxnSpPr>
            <a:cxnSpLocks/>
          </p:cNvCxnSpPr>
          <p:nvPr/>
        </p:nvCxnSpPr>
        <p:spPr>
          <a:xfrm>
            <a:off x="6288678" y="3465165"/>
            <a:ext cx="0" cy="14062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435805F8-3C2F-4E9A-AA88-932C637C8302}"/>
              </a:ext>
            </a:extLst>
          </p:cNvPr>
          <p:cNvCxnSpPr>
            <a:cxnSpLocks/>
          </p:cNvCxnSpPr>
          <p:nvPr/>
        </p:nvCxnSpPr>
        <p:spPr>
          <a:xfrm>
            <a:off x="7576705" y="3467101"/>
            <a:ext cx="0" cy="300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0A18B475-3B6B-44E8-A31F-AC9DB5FCA5EA}"/>
              </a:ext>
            </a:extLst>
          </p:cNvPr>
          <p:cNvCxnSpPr>
            <a:cxnSpLocks/>
          </p:cNvCxnSpPr>
          <p:nvPr/>
        </p:nvCxnSpPr>
        <p:spPr>
          <a:xfrm>
            <a:off x="6066231" y="3973031"/>
            <a:ext cx="0" cy="9371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47990FDA-E91E-4ED4-8554-0875F4870526}"/>
              </a:ext>
            </a:extLst>
          </p:cNvPr>
          <p:cNvCxnSpPr>
            <a:cxnSpLocks/>
          </p:cNvCxnSpPr>
          <p:nvPr/>
        </p:nvCxnSpPr>
        <p:spPr>
          <a:xfrm>
            <a:off x="7489134" y="3968504"/>
            <a:ext cx="0" cy="2707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B1A90D9A-DD44-473C-A04A-8714528D683F}"/>
              </a:ext>
            </a:extLst>
          </p:cNvPr>
          <p:cNvCxnSpPr>
            <a:cxnSpLocks/>
          </p:cNvCxnSpPr>
          <p:nvPr/>
        </p:nvCxnSpPr>
        <p:spPr>
          <a:xfrm>
            <a:off x="6286500" y="4868624"/>
            <a:ext cx="1291590" cy="1608395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C6F6EB-9B8C-45F5-9860-6A30C4C3CA54}"/>
              </a:ext>
            </a:extLst>
          </p:cNvPr>
          <p:cNvSpPr txBox="1"/>
          <p:nvPr/>
        </p:nvSpPr>
        <p:spPr>
          <a:xfrm>
            <a:off x="-1" y="585629"/>
            <a:ext cx="5859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Dopo aver cancellato tutte le costruzioni grafiche relative allo sviluppo dell’algoritmo grafico di cui alla diapositiva precedente l’elaborato si presenta come nella figura a fianco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2F6F171-A721-4752-B587-97BD440E20C3}"/>
              </a:ext>
            </a:extLst>
          </p:cNvPr>
          <p:cNvSpPr txBox="1"/>
          <p:nvPr/>
        </p:nvSpPr>
        <p:spPr>
          <a:xfrm>
            <a:off x="0" y="3499287"/>
            <a:ext cx="4025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poi eliminiamo anche tutte le rette di richiamo dei punti individuati con l’applicazione precedente resta in evidenza solamente la curva della parabola sia nella parte virtuale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X(X’; X’’),  Y(Y’; Y’’), Z(Z’; Z’’), W(W’; W’’)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che nella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parte reale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appartenente alla superficie del cono.</a:t>
            </a:r>
          </a:p>
        </p:txBody>
      </p:sp>
      <p:sp>
        <p:nvSpPr>
          <p:cNvPr id="76" name="Rettangolo 75">
            <a:extLst>
              <a:ext uri="{FF2B5EF4-FFF2-40B4-BE49-F238E27FC236}">
                <a16:creationId xmlns:a16="http://schemas.microsoft.com/office/drawing/2014/main" id="{8B4CC0D2-DC2E-4C64-830C-D86B8E595554}"/>
              </a:ext>
            </a:extLst>
          </p:cNvPr>
          <p:cNvSpPr/>
          <p:nvPr/>
        </p:nvSpPr>
        <p:spPr>
          <a:xfrm>
            <a:off x="6151863" y="4650974"/>
            <a:ext cx="322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596336C4-4BAD-4BE0-A3C4-86CEE749E731}"/>
              </a:ext>
            </a:extLst>
          </p:cNvPr>
          <p:cNvSpPr/>
          <p:nvPr/>
        </p:nvSpPr>
        <p:spPr>
          <a:xfrm>
            <a:off x="5805873" y="4778660"/>
            <a:ext cx="319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A7BFFA15-12BC-4C72-8E40-E26C350B9B8E}"/>
              </a:ext>
            </a:extLst>
          </p:cNvPr>
          <p:cNvSpPr/>
          <p:nvPr/>
        </p:nvSpPr>
        <p:spPr>
          <a:xfrm>
            <a:off x="7515225" y="6389157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D91D7B75-A2B2-4749-BB2A-8A5B6941C504}"/>
              </a:ext>
            </a:extLst>
          </p:cNvPr>
          <p:cNvSpPr/>
          <p:nvPr/>
        </p:nvSpPr>
        <p:spPr>
          <a:xfrm>
            <a:off x="7403371" y="658100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id="{F8379053-DD78-4CA1-9BA1-E57E01B61034}"/>
              </a:ext>
            </a:extLst>
          </p:cNvPr>
          <p:cNvSpPr/>
          <p:nvPr/>
        </p:nvSpPr>
        <p:spPr>
          <a:xfrm>
            <a:off x="6192520" y="3406509"/>
            <a:ext cx="349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id="{33B18773-C1B8-4EFC-A1BA-2571E98F1DAB}"/>
              </a:ext>
            </a:extLst>
          </p:cNvPr>
          <p:cNvSpPr/>
          <p:nvPr/>
        </p:nvSpPr>
        <p:spPr>
          <a:xfrm>
            <a:off x="5973446" y="3904191"/>
            <a:ext cx="3465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89" name="Rettangolo 88">
            <a:extLst>
              <a:ext uri="{FF2B5EF4-FFF2-40B4-BE49-F238E27FC236}">
                <a16:creationId xmlns:a16="http://schemas.microsoft.com/office/drawing/2014/main" id="{B301A9CD-1DCF-4555-9A34-C65EEBB5F219}"/>
              </a:ext>
            </a:extLst>
          </p:cNvPr>
          <p:cNvSpPr/>
          <p:nvPr/>
        </p:nvSpPr>
        <p:spPr>
          <a:xfrm>
            <a:off x="7395052" y="3899428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sp>
        <p:nvSpPr>
          <p:cNvPr id="90" name="Rettangolo 89">
            <a:extLst>
              <a:ext uri="{FF2B5EF4-FFF2-40B4-BE49-F238E27FC236}">
                <a16:creationId xmlns:a16="http://schemas.microsoft.com/office/drawing/2014/main" id="{1B9AF841-8DC9-4291-AAFA-F464FE679D43}"/>
              </a:ext>
            </a:extLst>
          </p:cNvPr>
          <p:cNvSpPr/>
          <p:nvPr/>
        </p:nvSpPr>
        <p:spPr>
          <a:xfrm>
            <a:off x="7487920" y="3408891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CCFE5CE-072C-4F60-875C-9D8C7A803A5A}"/>
              </a:ext>
            </a:extLst>
          </p:cNvPr>
          <p:cNvSpPr txBox="1"/>
          <p:nvPr/>
        </p:nvSpPr>
        <p:spPr>
          <a:xfrm>
            <a:off x="8144188" y="1229248"/>
            <a:ext cx="890954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12F4ECD9-7857-4E44-9F47-CC2862352B7F}"/>
              </a:ext>
            </a:extLst>
          </p:cNvPr>
          <p:cNvCxnSpPr>
            <a:stCxn id="10" idx="2"/>
          </p:cNvCxnSpPr>
          <p:nvPr/>
        </p:nvCxnSpPr>
        <p:spPr>
          <a:xfrm flipH="1">
            <a:off x="7780773" y="1537025"/>
            <a:ext cx="808892" cy="95831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B4AF05A9-BF5F-47A4-AB73-9557A7202DCC}"/>
              </a:ext>
            </a:extLst>
          </p:cNvPr>
          <p:cNvSpPr txBox="1"/>
          <p:nvPr/>
        </p:nvSpPr>
        <p:spPr>
          <a:xfrm>
            <a:off x="8182706" y="6260122"/>
            <a:ext cx="890954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</a:t>
            </a:r>
          </a:p>
        </p:txBody>
      </p: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id="{77AC1D30-B6D4-4BEE-8887-9E7CB069B632}"/>
              </a:ext>
            </a:extLst>
          </p:cNvPr>
          <p:cNvCxnSpPr>
            <a:cxnSpLocks/>
            <a:stCxn id="91" idx="0"/>
          </p:cNvCxnSpPr>
          <p:nvPr/>
        </p:nvCxnSpPr>
        <p:spPr>
          <a:xfrm flipH="1" flipV="1">
            <a:off x="7784123" y="5638800"/>
            <a:ext cx="844060" cy="62132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1ADF0A80-9C56-47F0-99E1-1C128EC32A81}"/>
              </a:ext>
            </a:extLst>
          </p:cNvPr>
          <p:cNvSpPr txBox="1"/>
          <p:nvPr/>
        </p:nvSpPr>
        <p:spPr>
          <a:xfrm>
            <a:off x="3974122" y="4443048"/>
            <a:ext cx="1332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Rami virtuali della parabola</a:t>
            </a:r>
          </a:p>
        </p:txBody>
      </p:sp>
      <p:cxnSp>
        <p:nvCxnSpPr>
          <p:cNvPr id="224" name="Connettore 2 223">
            <a:extLst>
              <a:ext uri="{FF2B5EF4-FFF2-40B4-BE49-F238E27FC236}">
                <a16:creationId xmlns:a16="http://schemas.microsoft.com/office/drawing/2014/main" id="{38553047-AB10-4F64-86D3-30D48B49D0D1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5306122" y="4704658"/>
            <a:ext cx="875603" cy="15547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2 228">
            <a:extLst>
              <a:ext uri="{FF2B5EF4-FFF2-40B4-BE49-F238E27FC236}">
                <a16:creationId xmlns:a16="http://schemas.microsoft.com/office/drawing/2014/main" id="{8178E1D0-FEF1-4415-838B-F03D069FDE8F}"/>
              </a:ext>
            </a:extLst>
          </p:cNvPr>
          <p:cNvCxnSpPr>
            <a:cxnSpLocks/>
            <a:stCxn id="30" idx="3"/>
            <a:endCxn id="85" idx="1"/>
          </p:cNvCxnSpPr>
          <p:nvPr/>
        </p:nvCxnSpPr>
        <p:spPr>
          <a:xfrm>
            <a:off x="5306122" y="4704658"/>
            <a:ext cx="2209103" cy="182299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2 230">
            <a:extLst>
              <a:ext uri="{FF2B5EF4-FFF2-40B4-BE49-F238E27FC236}">
                <a16:creationId xmlns:a16="http://schemas.microsoft.com/office/drawing/2014/main" id="{1E1B2172-9449-42C4-9756-E84B93131722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5306122" y="3763108"/>
            <a:ext cx="2173201" cy="94155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2 232">
            <a:extLst>
              <a:ext uri="{FF2B5EF4-FFF2-40B4-BE49-F238E27FC236}">
                <a16:creationId xmlns:a16="http://schemas.microsoft.com/office/drawing/2014/main" id="{6F58B860-50DC-495B-8D04-6F5B707E0005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5306122" y="3751386"/>
            <a:ext cx="836770" cy="95327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79A861D7-4570-4531-8FDB-9AE14E728F6E}"/>
              </a:ext>
            </a:extLst>
          </p:cNvPr>
          <p:cNvCxnSpPr>
            <a:cxnSpLocks/>
          </p:cNvCxnSpPr>
          <p:nvPr/>
        </p:nvCxnSpPr>
        <p:spPr>
          <a:xfrm flipV="1">
            <a:off x="5537915" y="4884784"/>
            <a:ext cx="2376664" cy="18991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AA466FE1-C07B-498B-8BF2-E95282531918}"/>
              </a:ext>
            </a:extLst>
          </p:cNvPr>
          <p:cNvSpPr txBox="1"/>
          <p:nvPr/>
        </p:nvSpPr>
        <p:spPr>
          <a:xfrm rot="19344138">
            <a:off x="5409127" y="6272012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BE9C539D-803A-4FFF-BF45-F43003B76037}"/>
              </a:ext>
            </a:extLst>
          </p:cNvPr>
          <p:cNvSpPr txBox="1"/>
          <p:nvPr/>
        </p:nvSpPr>
        <p:spPr>
          <a:xfrm rot="17277170">
            <a:off x="7417576" y="424184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FEB4E3A7-A83F-48F0-B0AE-49BB0B46119F}"/>
              </a:ext>
            </a:extLst>
          </p:cNvPr>
          <p:cNvCxnSpPr>
            <a:cxnSpLocks/>
          </p:cNvCxnSpPr>
          <p:nvPr/>
        </p:nvCxnSpPr>
        <p:spPr>
          <a:xfrm flipH="1">
            <a:off x="6786760" y="460058"/>
            <a:ext cx="1120602" cy="35112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2969AF55-D004-408B-BAC4-0CD236898017}"/>
              </a:ext>
            </a:extLst>
          </p:cNvPr>
          <p:cNvSpPr txBox="1"/>
          <p:nvPr/>
        </p:nvSpPr>
        <p:spPr>
          <a:xfrm>
            <a:off x="-1" y="2057675"/>
            <a:ext cx="4520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didascalie che specificano gli elementi della parabola restano la curva e le rette di richiamo della punteggiata di sezione</a:t>
            </a: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0459F74F-B085-4124-91EA-50B189AAF09C}"/>
              </a:ext>
            </a:extLst>
          </p:cNvPr>
          <p:cNvGrpSpPr/>
          <p:nvPr/>
        </p:nvGrpSpPr>
        <p:grpSpPr>
          <a:xfrm>
            <a:off x="6096002" y="4944735"/>
            <a:ext cx="1484774" cy="1678567"/>
            <a:chOff x="6096002" y="4944735"/>
            <a:chExt cx="1484774" cy="1678567"/>
          </a:xfrm>
        </p:grpSpPr>
        <p:grpSp>
          <p:nvGrpSpPr>
            <p:cNvPr id="94" name="Gruppo 93">
              <a:extLst>
                <a:ext uri="{FF2B5EF4-FFF2-40B4-BE49-F238E27FC236}">
                  <a16:creationId xmlns:a16="http://schemas.microsoft.com/office/drawing/2014/main" id="{80CC0B95-ECD4-4DFC-B36C-8F4094FD00CA}"/>
                </a:ext>
              </a:extLst>
            </p:cNvPr>
            <p:cNvGrpSpPr/>
            <p:nvPr/>
          </p:nvGrpSpPr>
          <p:grpSpPr>
            <a:xfrm>
              <a:off x="6096002" y="4944735"/>
              <a:ext cx="1419823" cy="1446307"/>
              <a:chOff x="8906200" y="4903604"/>
              <a:chExt cx="1419823" cy="1446307"/>
            </a:xfrm>
          </p:grpSpPr>
          <p:grpSp>
            <p:nvGrpSpPr>
              <p:cNvPr id="95" name="Gruppo 94">
                <a:extLst>
                  <a:ext uri="{FF2B5EF4-FFF2-40B4-BE49-F238E27FC236}">
                    <a16:creationId xmlns:a16="http://schemas.microsoft.com/office/drawing/2014/main" id="{CDA04A93-42E3-4848-97FE-C784624103A2}"/>
                  </a:ext>
                </a:extLst>
              </p:cNvPr>
              <p:cNvGrpSpPr/>
              <p:nvPr/>
            </p:nvGrpSpPr>
            <p:grpSpPr>
              <a:xfrm>
                <a:off x="8906200" y="4903604"/>
                <a:ext cx="1359625" cy="1371600"/>
                <a:chOff x="8906200" y="4903604"/>
                <a:chExt cx="1359625" cy="1371600"/>
              </a:xfrm>
            </p:grpSpPr>
            <p:cxnSp>
              <p:nvCxnSpPr>
                <p:cNvPr id="108" name="Connettore diritto 107">
                  <a:extLst>
                    <a:ext uri="{FF2B5EF4-FFF2-40B4-BE49-F238E27FC236}">
                      <a16:creationId xmlns:a16="http://schemas.microsoft.com/office/drawing/2014/main" id="{37242EEB-727E-4901-A054-1DB8143A14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6200" y="49036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Connettore diritto 109">
                  <a:extLst>
                    <a:ext uri="{FF2B5EF4-FFF2-40B4-BE49-F238E27FC236}">
                      <a16:creationId xmlns:a16="http://schemas.microsoft.com/office/drawing/2014/main" id="{8318677D-8837-4765-8826-D06BC08201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43096" y="50560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onnettore diritto 110">
                  <a:extLst>
                    <a:ext uri="{FF2B5EF4-FFF2-40B4-BE49-F238E27FC236}">
                      <a16:creationId xmlns:a16="http://schemas.microsoft.com/office/drawing/2014/main" id="{A516E8BD-E9ED-4C30-B2CD-064334CA10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57844" y="52084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Connettore diritto 111">
                  <a:extLst>
                    <a:ext uri="{FF2B5EF4-FFF2-40B4-BE49-F238E27FC236}">
                      <a16:creationId xmlns:a16="http://schemas.microsoft.com/office/drawing/2014/main" id="{23F898DE-69FD-43FC-8139-7DFEDC7078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84509" y="53608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ttore diritto 112">
                  <a:extLst>
                    <a:ext uri="{FF2B5EF4-FFF2-40B4-BE49-F238E27FC236}">
                      <a16:creationId xmlns:a16="http://schemas.microsoft.com/office/drawing/2014/main" id="{245306DC-5DE5-4150-A9B9-FA365683E2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03516" y="55132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onnettore diritto 114">
                  <a:extLst>
                    <a:ext uri="{FF2B5EF4-FFF2-40B4-BE49-F238E27FC236}">
                      <a16:creationId xmlns:a16="http://schemas.microsoft.com/office/drawing/2014/main" id="{4E330CA8-F82C-45F7-93B1-01C6B9805F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30175" y="56656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Connettore diritto 115">
                  <a:extLst>
                    <a:ext uri="{FF2B5EF4-FFF2-40B4-BE49-F238E27FC236}">
                      <a16:creationId xmlns:a16="http://schemas.microsoft.com/office/drawing/2014/main" id="{952E14DE-C8E2-4C21-B537-844F121612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49158" y="58180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Connettore diritto 116">
                  <a:extLst>
                    <a:ext uri="{FF2B5EF4-FFF2-40B4-BE49-F238E27FC236}">
                      <a16:creationId xmlns:a16="http://schemas.microsoft.com/office/drawing/2014/main" id="{1CA6868D-0F0C-415A-B1C1-94B8B0ECA5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65587" y="59704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id="{BA49C76B-EAB0-408D-B8F3-7AEE871560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88846" y="61228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onnettore diritto 118">
                  <a:extLst>
                    <a:ext uri="{FF2B5EF4-FFF2-40B4-BE49-F238E27FC236}">
                      <a16:creationId xmlns:a16="http://schemas.microsoft.com/office/drawing/2014/main" id="{4AA494C0-C6C4-4E07-99FE-C5A5A9E3B1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13825" y="62752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o 95">
                <a:extLst>
                  <a:ext uri="{FF2B5EF4-FFF2-40B4-BE49-F238E27FC236}">
                    <a16:creationId xmlns:a16="http://schemas.microsoft.com/office/drawing/2014/main" id="{A4A88A49-91AF-4915-8DFF-12A0FCC8478A}"/>
                  </a:ext>
                </a:extLst>
              </p:cNvPr>
              <p:cNvGrpSpPr/>
              <p:nvPr/>
            </p:nvGrpSpPr>
            <p:grpSpPr>
              <a:xfrm>
                <a:off x="8969807" y="4978311"/>
                <a:ext cx="1356216" cy="1371600"/>
                <a:chOff x="8913024" y="4903604"/>
                <a:chExt cx="1356216" cy="1371600"/>
              </a:xfrm>
            </p:grpSpPr>
            <p:cxnSp>
              <p:nvCxnSpPr>
                <p:cNvPr id="98" name="Connettore diritto 97">
                  <a:extLst>
                    <a:ext uri="{FF2B5EF4-FFF2-40B4-BE49-F238E27FC236}">
                      <a16:creationId xmlns:a16="http://schemas.microsoft.com/office/drawing/2014/main" id="{83544E23-F425-4612-825F-D8BE702F55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13024" y="49036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Connettore diritto 98">
                  <a:extLst>
                    <a:ext uri="{FF2B5EF4-FFF2-40B4-BE49-F238E27FC236}">
                      <a16:creationId xmlns:a16="http://schemas.microsoft.com/office/drawing/2014/main" id="{08D655C5-12D1-411D-9A6E-E64F3EF368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39684" y="50560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Connettore diritto 99">
                  <a:extLst>
                    <a:ext uri="{FF2B5EF4-FFF2-40B4-BE49-F238E27FC236}">
                      <a16:creationId xmlns:a16="http://schemas.microsoft.com/office/drawing/2014/main" id="{DFD46DD1-3CE5-40CA-8B02-C5073FE328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57841" y="5208404"/>
                  <a:ext cx="1069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Connettore diritto 100">
                  <a:extLst>
                    <a:ext uri="{FF2B5EF4-FFF2-40B4-BE49-F238E27FC236}">
                      <a16:creationId xmlns:a16="http://schemas.microsoft.com/office/drawing/2014/main" id="{8115200A-CC18-4813-9F7F-C4C1623F16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335" y="53608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nettore diritto 101">
                  <a:extLst>
                    <a:ext uri="{FF2B5EF4-FFF2-40B4-BE49-F238E27FC236}">
                      <a16:creationId xmlns:a16="http://schemas.microsoft.com/office/drawing/2014/main" id="{7FF207D5-5B51-49CE-97F7-783AF9234B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06919" y="55132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onnettore diritto 102">
                  <a:extLst>
                    <a:ext uri="{FF2B5EF4-FFF2-40B4-BE49-F238E27FC236}">
                      <a16:creationId xmlns:a16="http://schemas.microsoft.com/office/drawing/2014/main" id="{764073DC-87B3-4241-A7BA-E3E1131F00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30188" y="56656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Connettore diritto 103">
                  <a:extLst>
                    <a:ext uri="{FF2B5EF4-FFF2-40B4-BE49-F238E27FC236}">
                      <a16:creationId xmlns:a16="http://schemas.microsoft.com/office/drawing/2014/main" id="{2283C573-3879-4001-9E14-240D67BD87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45748" y="58180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Connettore diritto 104">
                  <a:extLst>
                    <a:ext uri="{FF2B5EF4-FFF2-40B4-BE49-F238E27FC236}">
                      <a16:creationId xmlns:a16="http://schemas.microsoft.com/office/drawing/2014/main" id="{618EC7B5-6164-4698-B64E-310BF62E52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72413" y="59704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Connettore diritto 105">
                  <a:extLst>
                    <a:ext uri="{FF2B5EF4-FFF2-40B4-BE49-F238E27FC236}">
                      <a16:creationId xmlns:a16="http://schemas.microsoft.com/office/drawing/2014/main" id="{2C732535-D3C4-4CFF-9A20-1789C3243D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95667" y="61228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onnettore diritto 106">
                  <a:extLst>
                    <a:ext uri="{FF2B5EF4-FFF2-40B4-BE49-F238E27FC236}">
                      <a16:creationId xmlns:a16="http://schemas.microsoft.com/office/drawing/2014/main" id="{E40A6C11-144D-46DB-9157-A7435947F1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17240" y="6275204"/>
                  <a:ext cx="2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655B0B27-8874-4435-8FCB-21CF76474DAB}"/>
                </a:ext>
              </a:extLst>
            </p:cNvPr>
            <p:cNvCxnSpPr>
              <a:cxnSpLocks/>
            </p:cNvCxnSpPr>
            <p:nvPr/>
          </p:nvCxnSpPr>
          <p:spPr>
            <a:xfrm>
              <a:off x="7310776" y="6470902"/>
              <a:ext cx="27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F0333565-6E8A-47BE-A9AC-3B858D7851A1}"/>
                </a:ext>
              </a:extLst>
            </p:cNvPr>
            <p:cNvCxnSpPr>
              <a:cxnSpLocks/>
            </p:cNvCxnSpPr>
            <p:nvPr/>
          </p:nvCxnSpPr>
          <p:spPr>
            <a:xfrm>
              <a:off x="7442703" y="6623302"/>
              <a:ext cx="7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6751C16E-BCDB-4101-BE9A-9A7B7DE4882E}"/>
                </a:ext>
              </a:extLst>
            </p:cNvPr>
            <p:cNvCxnSpPr>
              <a:cxnSpLocks/>
            </p:cNvCxnSpPr>
            <p:nvPr/>
          </p:nvCxnSpPr>
          <p:spPr>
            <a:xfrm>
              <a:off x="7374385" y="6545609"/>
              <a:ext cx="18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uppo 130">
            <a:extLst>
              <a:ext uri="{FF2B5EF4-FFF2-40B4-BE49-F238E27FC236}">
                <a16:creationId xmlns:a16="http://schemas.microsoft.com/office/drawing/2014/main" id="{0DD6F309-5D1E-4B5A-AF10-BB06AB084150}"/>
              </a:ext>
            </a:extLst>
          </p:cNvPr>
          <p:cNvGrpSpPr/>
          <p:nvPr/>
        </p:nvGrpSpPr>
        <p:grpSpPr>
          <a:xfrm>
            <a:off x="6078804" y="3472642"/>
            <a:ext cx="1514858" cy="457562"/>
            <a:chOff x="6317437" y="2967918"/>
            <a:chExt cx="1339526" cy="457562"/>
          </a:xfrm>
        </p:grpSpPr>
        <p:grpSp>
          <p:nvGrpSpPr>
            <p:cNvPr id="132" name="Gruppo 131">
              <a:extLst>
                <a:ext uri="{FF2B5EF4-FFF2-40B4-BE49-F238E27FC236}">
                  <a16:creationId xmlns:a16="http://schemas.microsoft.com/office/drawing/2014/main" id="{D38AE7B9-C80F-4D72-94D8-F29DAB975D15}"/>
                </a:ext>
              </a:extLst>
            </p:cNvPr>
            <p:cNvGrpSpPr/>
            <p:nvPr/>
          </p:nvGrpSpPr>
          <p:grpSpPr>
            <a:xfrm>
              <a:off x="6437056" y="2967918"/>
              <a:ext cx="1219907" cy="152400"/>
              <a:chOff x="8970982" y="6349911"/>
              <a:chExt cx="1219907" cy="152400"/>
            </a:xfrm>
          </p:grpSpPr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A735CEB7-2EA4-4C59-931F-2CF33E1364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00384" y="6427604"/>
                <a:ext cx="116191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8" name="Gruppo 137">
                <a:extLst>
                  <a:ext uri="{FF2B5EF4-FFF2-40B4-BE49-F238E27FC236}">
                    <a16:creationId xmlns:a16="http://schemas.microsoft.com/office/drawing/2014/main" id="{5787B341-8B77-4E7A-AC9B-DD99BEF03DA0}"/>
                  </a:ext>
                </a:extLst>
              </p:cNvPr>
              <p:cNvGrpSpPr/>
              <p:nvPr/>
            </p:nvGrpSpPr>
            <p:grpSpPr>
              <a:xfrm>
                <a:off x="8970982" y="6349911"/>
                <a:ext cx="1219907" cy="152400"/>
                <a:chOff x="8914199" y="6275204"/>
                <a:chExt cx="1219907" cy="152400"/>
              </a:xfrm>
            </p:grpSpPr>
            <p:cxnSp>
              <p:nvCxnSpPr>
                <p:cNvPr id="149" name="Connettore diritto 148">
                  <a:extLst>
                    <a:ext uri="{FF2B5EF4-FFF2-40B4-BE49-F238E27FC236}">
                      <a16:creationId xmlns:a16="http://schemas.microsoft.com/office/drawing/2014/main" id="{58C50B93-A3AF-49DC-AC20-B6E9F9E5D2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07306" y="6275204"/>
                  <a:ext cx="112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nettore diritto 149">
                  <a:extLst>
                    <a:ext uri="{FF2B5EF4-FFF2-40B4-BE49-F238E27FC236}">
                      <a16:creationId xmlns:a16="http://schemas.microsoft.com/office/drawing/2014/main" id="{2820E05E-41DF-466A-ACFD-4BDD5B2007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14199" y="6427604"/>
                  <a:ext cx="118419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3" name="Connettore diritto 132">
              <a:extLst>
                <a:ext uri="{FF2B5EF4-FFF2-40B4-BE49-F238E27FC236}">
                  <a16:creationId xmlns:a16="http://schemas.microsoft.com/office/drawing/2014/main" id="{FB82D464-2C17-4A60-99E3-992D0E5386A2}"/>
                </a:ext>
              </a:extLst>
            </p:cNvPr>
            <p:cNvCxnSpPr>
              <a:cxnSpLocks/>
            </p:cNvCxnSpPr>
            <p:nvPr/>
          </p:nvCxnSpPr>
          <p:spPr>
            <a:xfrm>
              <a:off x="6374246" y="3273080"/>
              <a:ext cx="122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diritto 133">
              <a:extLst>
                <a:ext uri="{FF2B5EF4-FFF2-40B4-BE49-F238E27FC236}">
                  <a16:creationId xmlns:a16="http://schemas.microsoft.com/office/drawing/2014/main" id="{E75E6E24-4CE3-4D6B-9C68-7F7586B326DB}"/>
                </a:ext>
              </a:extLst>
            </p:cNvPr>
            <p:cNvCxnSpPr>
              <a:cxnSpLocks/>
            </p:cNvCxnSpPr>
            <p:nvPr/>
          </p:nvCxnSpPr>
          <p:spPr>
            <a:xfrm>
              <a:off x="6317437" y="3425480"/>
              <a:ext cx="125741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24A29380-9926-4CE7-8ECF-881D69EE0005}"/>
                </a:ext>
              </a:extLst>
            </p:cNvPr>
            <p:cNvCxnSpPr>
              <a:cxnSpLocks/>
            </p:cNvCxnSpPr>
            <p:nvPr/>
          </p:nvCxnSpPr>
          <p:spPr>
            <a:xfrm>
              <a:off x="6410142" y="3195387"/>
              <a:ext cx="1195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ttore diritto 135">
              <a:extLst>
                <a:ext uri="{FF2B5EF4-FFF2-40B4-BE49-F238E27FC236}">
                  <a16:creationId xmlns:a16="http://schemas.microsoft.com/office/drawing/2014/main" id="{10134DBF-5383-49AC-88BA-C53E3EAA451F}"/>
                </a:ext>
              </a:extLst>
            </p:cNvPr>
            <p:cNvCxnSpPr>
              <a:cxnSpLocks/>
            </p:cNvCxnSpPr>
            <p:nvPr/>
          </p:nvCxnSpPr>
          <p:spPr>
            <a:xfrm>
              <a:off x="6349013" y="3347787"/>
              <a:ext cx="123513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C2B60F5-1600-4679-BBA5-1D05A0C277E6}"/>
              </a:ext>
            </a:extLst>
          </p:cNvPr>
          <p:cNvSpPr txBox="1"/>
          <p:nvPr/>
        </p:nvSpPr>
        <p:spPr>
          <a:xfrm>
            <a:off x="3343703" y="5909481"/>
            <a:ext cx="1800000" cy="584775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Parte virtuale della parabola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C20A9C7E-D37A-4919-8F56-21672E15B8AF}"/>
              </a:ext>
            </a:extLst>
          </p:cNvPr>
          <p:cNvCxnSpPr/>
          <p:nvPr/>
        </p:nvCxnSpPr>
        <p:spPr>
          <a:xfrm flipV="1">
            <a:off x="5145206" y="5445457"/>
            <a:ext cx="1364776" cy="79157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00D7B91A-6CC0-409C-8C8A-3E97273C5AA6}"/>
              </a:ext>
            </a:extLst>
          </p:cNvPr>
          <p:cNvCxnSpPr/>
          <p:nvPr/>
        </p:nvCxnSpPr>
        <p:spPr>
          <a:xfrm flipV="1">
            <a:off x="5131558" y="3766782"/>
            <a:ext cx="1569493" cy="241565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9415AD27-31CB-429F-987B-4946C885C088}"/>
              </a:ext>
            </a:extLst>
          </p:cNvPr>
          <p:cNvSpPr txBox="1"/>
          <p:nvPr/>
        </p:nvSpPr>
        <p:spPr>
          <a:xfrm>
            <a:off x="8140010" y="1235120"/>
            <a:ext cx="890954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reale</a:t>
            </a:r>
          </a:p>
        </p:txBody>
      </p:sp>
      <p:cxnSp>
        <p:nvCxnSpPr>
          <p:cNvPr id="166" name="Connettore 2 165">
            <a:extLst>
              <a:ext uri="{FF2B5EF4-FFF2-40B4-BE49-F238E27FC236}">
                <a16:creationId xmlns:a16="http://schemas.microsoft.com/office/drawing/2014/main" id="{BF2ABDAD-BDB5-45DA-9350-57CB769C0EE9}"/>
              </a:ext>
            </a:extLst>
          </p:cNvPr>
          <p:cNvCxnSpPr>
            <a:cxnSpLocks/>
            <a:stCxn id="165" idx="2"/>
          </p:cNvCxnSpPr>
          <p:nvPr/>
        </p:nvCxnSpPr>
        <p:spPr>
          <a:xfrm flipH="1">
            <a:off x="7776595" y="1758340"/>
            <a:ext cx="808892" cy="74287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806A836C-130E-4224-8554-83F35AAAFCAF}"/>
              </a:ext>
            </a:extLst>
          </p:cNvPr>
          <p:cNvSpPr txBox="1"/>
          <p:nvPr/>
        </p:nvSpPr>
        <p:spPr>
          <a:xfrm>
            <a:off x="8184980" y="6262394"/>
            <a:ext cx="890954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reale</a:t>
            </a:r>
          </a:p>
        </p:txBody>
      </p:sp>
      <p:cxnSp>
        <p:nvCxnSpPr>
          <p:cNvPr id="169" name="Connettore 2 168">
            <a:extLst>
              <a:ext uri="{FF2B5EF4-FFF2-40B4-BE49-F238E27FC236}">
                <a16:creationId xmlns:a16="http://schemas.microsoft.com/office/drawing/2014/main" id="{B771EFF6-236D-48B6-928D-541AF7B43573}"/>
              </a:ext>
            </a:extLst>
          </p:cNvPr>
          <p:cNvCxnSpPr>
            <a:cxnSpLocks/>
            <a:stCxn id="167" idx="0"/>
          </p:cNvCxnSpPr>
          <p:nvPr/>
        </p:nvCxnSpPr>
        <p:spPr>
          <a:xfrm flipH="1" flipV="1">
            <a:off x="7786397" y="5641072"/>
            <a:ext cx="844060" cy="62132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2435DDDB-367E-4921-85C7-7E1F049A9456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9066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1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500"/>
                            </p:stCondLst>
                            <p:childTnLst>
                              <p:par>
                                <p:cTn id="1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000"/>
                            </p:stCondLst>
                            <p:childTnLst>
                              <p:par>
                                <p:cTn id="12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 animBg="1"/>
      <p:bldP spid="91" grpId="0" animBg="1"/>
      <p:bldP spid="30" grpId="0" animBg="1"/>
      <p:bldP spid="127" grpId="0"/>
      <p:bldP spid="129" grpId="0"/>
      <p:bldP spid="255" grpId="0"/>
      <p:bldP spid="2" grpId="0" animBg="1"/>
      <p:bldP spid="165" grpId="0" animBg="1"/>
      <p:bldP spid="1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(5)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3419475" y="3972999"/>
            <a:ext cx="557624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>
            <a:cxnSpLocks/>
          </p:cNvCxnSpPr>
          <p:nvPr/>
        </p:nvCxnSpPr>
        <p:spPr>
          <a:xfrm>
            <a:off x="6271708" y="3476276"/>
            <a:ext cx="1296297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678123" y="1376815"/>
            <a:ext cx="850164" cy="20973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633188" y="3090881"/>
            <a:ext cx="41581" cy="3857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731919" y="2393892"/>
            <a:ext cx="222375" cy="10892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762875" y="1976984"/>
            <a:ext cx="433388" cy="15044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762875" y="1729604"/>
            <a:ext cx="616744" cy="17517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743507" y="1569493"/>
            <a:ext cx="755174" cy="1909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65298" y="5294350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20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d’</a:t>
            </a:r>
            <a:endParaRPr lang="it-I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752" y="87993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767" y="6488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94291" cy="28570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8" name="Connettore diritto 3227">
            <a:extLst>
              <a:ext uri="{FF2B5EF4-FFF2-40B4-BE49-F238E27FC236}">
                <a16:creationId xmlns:a16="http://schemas.microsoft.com/office/drawing/2014/main" id="{80236DA6-B2A6-4344-AE58-06DB992641FA}"/>
              </a:ext>
            </a:extLst>
          </p:cNvPr>
          <p:cNvCxnSpPr>
            <a:cxnSpLocks/>
          </p:cNvCxnSpPr>
          <p:nvPr/>
        </p:nvCxnSpPr>
        <p:spPr>
          <a:xfrm flipV="1">
            <a:off x="5537915" y="4884784"/>
            <a:ext cx="2376664" cy="18991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Arco 150">
            <a:extLst>
              <a:ext uri="{FF2B5EF4-FFF2-40B4-BE49-F238E27FC236}">
                <a16:creationId xmlns:a16="http://schemas.microsoft.com/office/drawing/2014/main" id="{1BF1EADC-F9B3-4AAB-95CF-5FAC3C01805D}"/>
              </a:ext>
            </a:extLst>
          </p:cNvPr>
          <p:cNvSpPr/>
          <p:nvPr/>
        </p:nvSpPr>
        <p:spPr>
          <a:xfrm rot="19260000">
            <a:off x="-6214051" y="7762817"/>
            <a:ext cx="15552000" cy="4500000"/>
          </a:xfrm>
          <a:prstGeom prst="arc">
            <a:avLst>
              <a:gd name="adj1" fmla="val 21089426"/>
              <a:gd name="adj2" fmla="val 510980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D544D1D-A419-4A61-BE75-AB0C55D5428A}"/>
              </a:ext>
            </a:extLst>
          </p:cNvPr>
          <p:cNvCxnSpPr>
            <a:cxnSpLocks/>
          </p:cNvCxnSpPr>
          <p:nvPr/>
        </p:nvCxnSpPr>
        <p:spPr>
          <a:xfrm>
            <a:off x="6281946" y="4863258"/>
            <a:ext cx="1289911" cy="1606305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9FE5EA7-8452-4ACA-ADDA-5D2456BD4D7C}"/>
              </a:ext>
            </a:extLst>
          </p:cNvPr>
          <p:cNvSpPr txBox="1"/>
          <p:nvPr/>
        </p:nvSpPr>
        <p:spPr>
          <a:xfrm rot="19344138">
            <a:off x="5409127" y="6272012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902EBA73-8B32-44AE-A6BF-DA7E8D0FDD85}"/>
              </a:ext>
            </a:extLst>
          </p:cNvPr>
          <p:cNvSpPr txBox="1"/>
          <p:nvPr/>
        </p:nvSpPr>
        <p:spPr>
          <a:xfrm rot="17277170">
            <a:off x="7417576" y="424184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D1A9F6D5-B05F-4A4B-AE57-7BBB24AA6C7F}"/>
              </a:ext>
            </a:extLst>
          </p:cNvPr>
          <p:cNvCxnSpPr>
            <a:cxnSpLocks/>
          </p:cNvCxnSpPr>
          <p:nvPr/>
        </p:nvCxnSpPr>
        <p:spPr>
          <a:xfrm flipH="1">
            <a:off x="6786760" y="460058"/>
            <a:ext cx="1120602" cy="35112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774ADE20-C956-4ADE-BDEA-B2F6ECC6443C}"/>
              </a:ext>
            </a:extLst>
          </p:cNvPr>
          <p:cNvCxnSpPr>
            <a:cxnSpLocks/>
          </p:cNvCxnSpPr>
          <p:nvPr/>
        </p:nvCxnSpPr>
        <p:spPr>
          <a:xfrm flipV="1">
            <a:off x="5319905" y="141668"/>
            <a:ext cx="1985051" cy="38315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F3701EB5-CC8B-4FE0-81C5-86BD1C10A115}"/>
              </a:ext>
            </a:extLst>
          </p:cNvPr>
          <p:cNvSpPr txBox="1"/>
          <p:nvPr/>
        </p:nvSpPr>
        <p:spPr>
          <a:xfrm>
            <a:off x="0" y="450761"/>
            <a:ext cx="32395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Eliminate tutte le linee di costruzione e le rette di richiamo dei punti della parabola il disegno della sezione del cono, con i relativi assi e le tracce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sezione, si presenta come a fianco</a:t>
            </a:r>
          </a:p>
        </p:txBody>
      </p: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6763C2C-D17F-454C-90C3-AFE2E828257A}"/>
              </a:ext>
            </a:extLst>
          </p:cNvPr>
          <p:cNvCxnSpPr>
            <a:cxnSpLocks/>
          </p:cNvCxnSpPr>
          <p:nvPr/>
        </p:nvCxnSpPr>
        <p:spPr>
          <a:xfrm>
            <a:off x="6529117" y="4491789"/>
            <a:ext cx="332874" cy="3328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7F1DBFC5-6C2E-4BB8-8E00-E8DD7C3FE591}"/>
              </a:ext>
            </a:extLst>
          </p:cNvPr>
          <p:cNvCxnSpPr>
            <a:cxnSpLocks/>
          </p:cNvCxnSpPr>
          <p:nvPr/>
        </p:nvCxnSpPr>
        <p:spPr>
          <a:xfrm>
            <a:off x="7763906" y="5719010"/>
            <a:ext cx="428111" cy="4321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B648D76F-C1F8-480A-B30E-A5544104462B}"/>
              </a:ext>
            </a:extLst>
          </p:cNvPr>
          <p:cNvCxnSpPr>
            <a:cxnSpLocks/>
          </p:cNvCxnSpPr>
          <p:nvPr/>
        </p:nvCxnSpPr>
        <p:spPr>
          <a:xfrm>
            <a:off x="7764159" y="5550466"/>
            <a:ext cx="610809" cy="349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8A995E2-2B91-4AE1-BCA0-FD1E788BD090}"/>
              </a:ext>
            </a:extLst>
          </p:cNvPr>
          <p:cNvCxnSpPr>
            <a:cxnSpLocks/>
          </p:cNvCxnSpPr>
          <p:nvPr/>
        </p:nvCxnSpPr>
        <p:spPr>
          <a:xfrm>
            <a:off x="6349526" y="4744452"/>
            <a:ext cx="161432" cy="922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A6ED5B03-4B3C-43C1-8567-1B10FD718768}"/>
              </a:ext>
            </a:extLst>
          </p:cNvPr>
          <p:cNvCxnSpPr>
            <a:cxnSpLocks/>
          </p:cNvCxnSpPr>
          <p:nvPr/>
        </p:nvCxnSpPr>
        <p:spPr>
          <a:xfrm>
            <a:off x="6775630" y="4302109"/>
            <a:ext cx="311066" cy="5400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021C03E7-36DC-462A-961E-B79A9ABE1B6C}"/>
              </a:ext>
            </a:extLst>
          </p:cNvPr>
          <p:cNvCxnSpPr>
            <a:cxnSpLocks/>
          </p:cNvCxnSpPr>
          <p:nvPr/>
        </p:nvCxnSpPr>
        <p:spPr>
          <a:xfrm>
            <a:off x="7731631" y="5964527"/>
            <a:ext cx="221363" cy="3843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0A9CEB72-6C55-494E-A545-D69EDA8CA824}"/>
              </a:ext>
            </a:extLst>
          </p:cNvPr>
          <p:cNvCxnSpPr>
            <a:cxnSpLocks/>
          </p:cNvCxnSpPr>
          <p:nvPr/>
        </p:nvCxnSpPr>
        <p:spPr>
          <a:xfrm>
            <a:off x="7053338" y="4192759"/>
            <a:ext cx="189297" cy="69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37BEE538-723C-401C-A99E-A9BBDF5B3E0E}"/>
              </a:ext>
            </a:extLst>
          </p:cNvPr>
          <p:cNvCxnSpPr>
            <a:cxnSpLocks/>
          </p:cNvCxnSpPr>
          <p:nvPr/>
        </p:nvCxnSpPr>
        <p:spPr>
          <a:xfrm>
            <a:off x="7631765" y="6309041"/>
            <a:ext cx="40293" cy="1489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89E093C8-EDF7-476A-8241-5B3D3C1A7B5C}"/>
              </a:ext>
            </a:extLst>
          </p:cNvPr>
          <p:cNvCxnSpPr>
            <a:cxnSpLocks/>
          </p:cNvCxnSpPr>
          <p:nvPr/>
        </p:nvCxnSpPr>
        <p:spPr>
          <a:xfrm>
            <a:off x="7737433" y="5423933"/>
            <a:ext cx="756652" cy="2027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3BB4452A-75D8-4949-B0DC-6A68998E78FF}"/>
              </a:ext>
            </a:extLst>
          </p:cNvPr>
          <p:cNvCxnSpPr>
            <a:cxnSpLocks/>
          </p:cNvCxnSpPr>
          <p:nvPr/>
        </p:nvCxnSpPr>
        <p:spPr>
          <a:xfrm flipV="1">
            <a:off x="7721899" y="5323815"/>
            <a:ext cx="812803" cy="17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BB57CA9B-E1D9-46EB-99DA-E5EFB450C0CD}"/>
              </a:ext>
            </a:extLst>
          </p:cNvPr>
          <p:cNvCxnSpPr>
            <a:cxnSpLocks/>
          </p:cNvCxnSpPr>
          <p:nvPr/>
        </p:nvCxnSpPr>
        <p:spPr>
          <a:xfrm flipH="1">
            <a:off x="7675839" y="5029200"/>
            <a:ext cx="825713" cy="2146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8ECAD7A0-EBE3-428A-B4E9-78EAF8025B13}"/>
              </a:ext>
            </a:extLst>
          </p:cNvPr>
          <p:cNvCxnSpPr>
            <a:cxnSpLocks/>
          </p:cNvCxnSpPr>
          <p:nvPr/>
        </p:nvCxnSpPr>
        <p:spPr>
          <a:xfrm flipH="1">
            <a:off x="7635164" y="4740902"/>
            <a:ext cx="749279" cy="4264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A9BA3E42-EF5E-4F94-94C7-53BF14238EBA}"/>
              </a:ext>
            </a:extLst>
          </p:cNvPr>
          <p:cNvCxnSpPr>
            <a:cxnSpLocks/>
          </p:cNvCxnSpPr>
          <p:nvPr/>
        </p:nvCxnSpPr>
        <p:spPr>
          <a:xfrm flipH="1">
            <a:off x="7584860" y="4496285"/>
            <a:ext cx="611815" cy="6079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B64605E6-E30A-40D5-B009-E1410FCB870C}"/>
              </a:ext>
            </a:extLst>
          </p:cNvPr>
          <p:cNvCxnSpPr>
            <a:cxnSpLocks/>
          </p:cNvCxnSpPr>
          <p:nvPr/>
        </p:nvCxnSpPr>
        <p:spPr>
          <a:xfrm flipH="1">
            <a:off x="7527609" y="4309911"/>
            <a:ext cx="425370" cy="7367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0DA81A7-D9D2-4082-AEFE-C541C3780E3D}"/>
              </a:ext>
            </a:extLst>
          </p:cNvPr>
          <p:cNvCxnSpPr>
            <a:cxnSpLocks/>
          </p:cNvCxnSpPr>
          <p:nvPr/>
        </p:nvCxnSpPr>
        <p:spPr>
          <a:xfrm flipH="1">
            <a:off x="7458967" y="4193427"/>
            <a:ext cx="216245" cy="7991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o 37">
            <a:extLst>
              <a:ext uri="{FF2B5EF4-FFF2-40B4-BE49-F238E27FC236}">
                <a16:creationId xmlns:a16="http://schemas.microsoft.com/office/drawing/2014/main" id="{8F25B3DE-EDC1-43B6-A599-2B54DD81B55D}"/>
              </a:ext>
            </a:extLst>
          </p:cNvPr>
          <p:cNvSpPr/>
          <p:nvPr/>
        </p:nvSpPr>
        <p:spPr>
          <a:xfrm>
            <a:off x="6194838" y="4153973"/>
            <a:ext cx="2340000" cy="2340000"/>
          </a:xfrm>
          <a:prstGeom prst="arc">
            <a:avLst>
              <a:gd name="adj1" fmla="val 12161979"/>
              <a:gd name="adj2" fmla="val 4772657"/>
            </a:avLst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5" name="Arco 274">
            <a:extLst>
              <a:ext uri="{FF2B5EF4-FFF2-40B4-BE49-F238E27FC236}">
                <a16:creationId xmlns:a16="http://schemas.microsoft.com/office/drawing/2014/main" id="{67C191EC-E840-4A01-8460-74DE9580B81C}"/>
              </a:ext>
            </a:extLst>
          </p:cNvPr>
          <p:cNvSpPr/>
          <p:nvPr/>
        </p:nvSpPr>
        <p:spPr>
          <a:xfrm rot="1056652">
            <a:off x="-6823978" y="-591101"/>
            <a:ext cx="3807983" cy="82955144"/>
          </a:xfrm>
          <a:prstGeom prst="arc">
            <a:avLst>
              <a:gd name="adj1" fmla="val 16143535"/>
              <a:gd name="adj2" fmla="val 16251417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281" name="Connettore 1 12">
            <a:extLst>
              <a:ext uri="{FF2B5EF4-FFF2-40B4-BE49-F238E27FC236}">
                <a16:creationId xmlns:a16="http://schemas.microsoft.com/office/drawing/2014/main" id="{7D33D02A-3EC8-43CA-95EE-2567DC3CB709}"/>
              </a:ext>
            </a:extLst>
          </p:cNvPr>
          <p:cNvCxnSpPr>
            <a:cxnSpLocks/>
          </p:cNvCxnSpPr>
          <p:nvPr/>
        </p:nvCxnSpPr>
        <p:spPr>
          <a:xfrm>
            <a:off x="7556051" y="3476285"/>
            <a:ext cx="980142" cy="0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6496BB82-411A-4289-A142-A7A225070532}"/>
              </a:ext>
            </a:extLst>
          </p:cNvPr>
          <p:cNvCxnSpPr>
            <a:cxnSpLocks/>
          </p:cNvCxnSpPr>
          <p:nvPr/>
        </p:nvCxnSpPr>
        <p:spPr>
          <a:xfrm flipV="1">
            <a:off x="6068942" y="4859848"/>
            <a:ext cx="219734" cy="48968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BC63AB9E-8EA6-47D0-A936-752B0BC2DD62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7486296" y="6474546"/>
            <a:ext cx="90868" cy="196897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27686181-657D-4E9B-8D6B-C5256113D4D1}"/>
              </a:ext>
            </a:extLst>
          </p:cNvPr>
          <p:cNvCxnSpPr>
            <a:cxnSpLocks/>
          </p:cNvCxnSpPr>
          <p:nvPr/>
        </p:nvCxnSpPr>
        <p:spPr>
          <a:xfrm flipH="1">
            <a:off x="7474914" y="3476625"/>
            <a:ext cx="89566" cy="50006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FC4D46F4-D5E1-4DCC-8999-A799C32A3F11}"/>
              </a:ext>
            </a:extLst>
          </p:cNvPr>
          <p:cNvCxnSpPr>
            <a:cxnSpLocks/>
          </p:cNvCxnSpPr>
          <p:nvPr/>
        </p:nvCxnSpPr>
        <p:spPr>
          <a:xfrm flipH="1">
            <a:off x="6053238" y="3474243"/>
            <a:ext cx="225643" cy="497671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1" name="Gruppo 220">
            <a:extLst>
              <a:ext uri="{FF2B5EF4-FFF2-40B4-BE49-F238E27FC236}">
                <a16:creationId xmlns:a16="http://schemas.microsoft.com/office/drawing/2014/main" id="{E1957DDC-9150-4C38-A1E1-9E7C6D417B51}"/>
              </a:ext>
            </a:extLst>
          </p:cNvPr>
          <p:cNvGrpSpPr/>
          <p:nvPr/>
        </p:nvGrpSpPr>
        <p:grpSpPr>
          <a:xfrm>
            <a:off x="-6830519" y="-581384"/>
            <a:ext cx="16169246" cy="82959689"/>
            <a:chOff x="-9583637" y="-581384"/>
            <a:chExt cx="16169246" cy="82959689"/>
          </a:xfrm>
        </p:grpSpPr>
        <p:grpSp>
          <p:nvGrpSpPr>
            <p:cNvPr id="195" name="Gruppo 194">
              <a:extLst>
                <a:ext uri="{FF2B5EF4-FFF2-40B4-BE49-F238E27FC236}">
                  <a16:creationId xmlns:a16="http://schemas.microsoft.com/office/drawing/2014/main" id="{28398414-14C7-4007-A793-FD2A16CC0C17}"/>
                </a:ext>
              </a:extLst>
            </p:cNvPr>
            <p:cNvGrpSpPr/>
            <p:nvPr/>
          </p:nvGrpSpPr>
          <p:grpSpPr>
            <a:xfrm>
              <a:off x="-9583637" y="-581384"/>
              <a:ext cx="16169246" cy="82959689"/>
              <a:chOff x="-6830401" y="-581384"/>
              <a:chExt cx="16169246" cy="82959689"/>
            </a:xfrm>
          </p:grpSpPr>
          <p:sp>
            <p:nvSpPr>
              <p:cNvPr id="53" name="CasellaDiTesto 52">
                <a:extLst>
                  <a:ext uri="{FF2B5EF4-FFF2-40B4-BE49-F238E27FC236}">
                    <a16:creationId xmlns:a16="http://schemas.microsoft.com/office/drawing/2014/main" id="{B28EAFAD-9021-4A82-9B76-D35825363578}"/>
                  </a:ext>
                </a:extLst>
              </p:cNvPr>
              <p:cNvSpPr txBox="1"/>
              <p:nvPr/>
            </p:nvSpPr>
            <p:spPr>
              <a:xfrm>
                <a:off x="7206553" y="388193"/>
                <a:ext cx="473551" cy="32400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defTabSz="51435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it-IT" sz="1350" dirty="0">
                    <a:solidFill>
                      <a:srgbClr val="0070C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V’’</a:t>
                </a:r>
              </a:p>
            </p:txBody>
          </p:sp>
          <p:grpSp>
            <p:nvGrpSpPr>
              <p:cNvPr id="191" name="Gruppo 190">
                <a:extLst>
                  <a:ext uri="{FF2B5EF4-FFF2-40B4-BE49-F238E27FC236}">
                    <a16:creationId xmlns:a16="http://schemas.microsoft.com/office/drawing/2014/main" id="{75110BCB-BA89-43FA-BDE9-63A618E48848}"/>
                  </a:ext>
                </a:extLst>
              </p:cNvPr>
              <p:cNvGrpSpPr/>
              <p:nvPr/>
            </p:nvGrpSpPr>
            <p:grpSpPr>
              <a:xfrm>
                <a:off x="-6830401" y="-581384"/>
                <a:ext cx="16169246" cy="82959689"/>
                <a:chOff x="-9273342" y="-581384"/>
                <a:chExt cx="16169246" cy="82959689"/>
              </a:xfrm>
            </p:grpSpPr>
            <p:grpSp>
              <p:nvGrpSpPr>
                <p:cNvPr id="125" name="Gruppo 124">
                  <a:extLst>
                    <a:ext uri="{FF2B5EF4-FFF2-40B4-BE49-F238E27FC236}">
                      <a16:creationId xmlns:a16="http://schemas.microsoft.com/office/drawing/2014/main" id="{417865FA-6A37-4832-8909-F788A21CACDC}"/>
                    </a:ext>
                  </a:extLst>
                </p:cNvPr>
                <p:cNvGrpSpPr/>
                <p:nvPr/>
              </p:nvGrpSpPr>
              <p:grpSpPr>
                <a:xfrm>
                  <a:off x="-9271941" y="-581384"/>
                  <a:ext cx="16167845" cy="82955144"/>
                  <a:chOff x="-6831296" y="-581384"/>
                  <a:chExt cx="16167845" cy="82955144"/>
                </a:xfrm>
              </p:grpSpPr>
              <p:cxnSp>
                <p:nvCxnSpPr>
                  <p:cNvPr id="17" name="Connettore 1 16">
                    <a:extLst>
                      <a:ext uri="{FF2B5EF4-FFF2-40B4-BE49-F238E27FC236}">
                        <a16:creationId xmlns:a16="http://schemas.microsoft.com/office/drawing/2014/main" id="{0F3462DA-00C6-46B4-9E19-5938E15FCEF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190850" y="3471960"/>
                    <a:ext cx="0" cy="1843466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3" name="Gruppo 122">
                    <a:extLst>
                      <a:ext uri="{FF2B5EF4-FFF2-40B4-BE49-F238E27FC236}">
                        <a16:creationId xmlns:a16="http://schemas.microsoft.com/office/drawing/2014/main" id="{FAE3A5E7-BD39-4D5C-BEA7-9EA44621CC95}"/>
                      </a:ext>
                    </a:extLst>
                  </p:cNvPr>
                  <p:cNvGrpSpPr/>
                  <p:nvPr/>
                </p:nvGrpSpPr>
                <p:grpSpPr>
                  <a:xfrm>
                    <a:off x="-6831296" y="-581384"/>
                    <a:ext cx="16167845" cy="82955144"/>
                    <a:chOff x="-9658730" y="-581384"/>
                    <a:chExt cx="16167845" cy="82955144"/>
                  </a:xfrm>
                </p:grpSpPr>
                <p:grpSp>
                  <p:nvGrpSpPr>
                    <p:cNvPr id="122" name="Gruppo 121">
                      <a:extLst>
                        <a:ext uri="{FF2B5EF4-FFF2-40B4-BE49-F238E27FC236}">
                          <a16:creationId xmlns:a16="http://schemas.microsoft.com/office/drawing/2014/main" id="{67BD86AE-3CF4-44F0-8CCD-66917A0FD6F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9658730" y="-581384"/>
                      <a:ext cx="16167845" cy="82955144"/>
                      <a:chOff x="-9658730" y="-581384"/>
                      <a:chExt cx="16167845" cy="82955144"/>
                    </a:xfrm>
                  </p:grpSpPr>
                  <p:grpSp>
                    <p:nvGrpSpPr>
                      <p:cNvPr id="37" name="Gruppo 36">
                        <a:extLst>
                          <a:ext uri="{FF2B5EF4-FFF2-40B4-BE49-F238E27FC236}">
                            <a16:creationId xmlns:a16="http://schemas.microsoft.com/office/drawing/2014/main" id="{5EE90E92-EADB-4E51-91A4-B9837322824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9042885" y="4151954"/>
                        <a:ext cx="15552000" cy="8108799"/>
                        <a:chOff x="-8694919" y="4153847"/>
                        <a:chExt cx="15552000" cy="8108799"/>
                      </a:xfrm>
                    </p:grpSpPr>
                    <p:grpSp>
                      <p:nvGrpSpPr>
                        <p:cNvPr id="3143" name="Gruppo 3142">
                          <a:extLst>
                            <a:ext uri="{FF2B5EF4-FFF2-40B4-BE49-F238E27FC236}">
                              <a16:creationId xmlns:a16="http://schemas.microsoft.com/office/drawing/2014/main" id="{DF4FA6E8-08A2-450A-A1DA-898FE0EBCAA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8694919" y="4153847"/>
                          <a:ext cx="15552000" cy="8108799"/>
                          <a:chOff x="-9291433" y="4153847"/>
                          <a:chExt cx="15552000" cy="8108799"/>
                        </a:xfrm>
                      </p:grpSpPr>
                      <p:sp>
                        <p:nvSpPr>
                          <p:cNvPr id="179" name="Arco 178">
                            <a:extLst>
                              <a:ext uri="{FF2B5EF4-FFF2-40B4-BE49-F238E27FC236}">
                                <a16:creationId xmlns:a16="http://schemas.microsoft.com/office/drawing/2014/main" id="{CCBD142B-0806-4338-8ED3-F26C9883BFB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9260000">
                            <a:off x="-9291433" y="7762646"/>
                            <a:ext cx="15552000" cy="4500000"/>
                          </a:xfrm>
                          <a:prstGeom prst="arc">
                            <a:avLst>
                              <a:gd name="adj1" fmla="val 21093874"/>
                              <a:gd name="adj2" fmla="val 511615"/>
                            </a:avLst>
                          </a:prstGeom>
                          <a:ln w="6350"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/>
                          </a:p>
                        </p:txBody>
                      </p:sp>
                      <p:grpSp>
                        <p:nvGrpSpPr>
                          <p:cNvPr id="3140" name="Gruppo 3139">
                            <a:extLst>
                              <a:ext uri="{FF2B5EF4-FFF2-40B4-BE49-F238E27FC236}">
                                <a16:creationId xmlns:a16="http://schemas.microsoft.com/office/drawing/2014/main" id="{896B0C36-F9B6-448C-9076-2429B2E534A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112725" y="4153847"/>
                            <a:ext cx="2340000" cy="2340000"/>
                            <a:chOff x="6194589" y="4153847"/>
                            <a:chExt cx="2340000" cy="2340000"/>
                          </a:xfrm>
                        </p:grpSpPr>
                        <p:cxnSp>
                          <p:nvCxnSpPr>
                            <p:cNvPr id="78" name="Connettore diritto 77">
                              <a:extLst>
                                <a:ext uri="{FF2B5EF4-FFF2-40B4-BE49-F238E27FC236}">
                                  <a16:creationId xmlns:a16="http://schemas.microsoft.com/office/drawing/2014/main" id="{DB632DA8-6C59-4450-B42F-B877B27142E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194702" y="5323815"/>
                              <a:ext cx="1513530" cy="0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20" name="Connettore diritto 3119">
                              <a:extLst>
                                <a:ext uri="{FF2B5EF4-FFF2-40B4-BE49-F238E27FC236}">
                                  <a16:creationId xmlns:a16="http://schemas.microsoft.com/office/drawing/2014/main" id="{B6549A9B-8DAD-4D99-BC54-A2103337DE2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092819" y="4840705"/>
                              <a:ext cx="647497" cy="1124148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30" name="Connettore diritto 3129">
                              <a:extLst>
                                <a:ext uri="{FF2B5EF4-FFF2-40B4-BE49-F238E27FC236}">
                                  <a16:creationId xmlns:a16="http://schemas.microsoft.com/office/drawing/2014/main" id="{D43D4B59-70AE-4EA8-A66E-0C9BC9C4FBC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231018" y="5016956"/>
                              <a:ext cx="1512512" cy="405276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34" name="Connettore diritto 3133">
                              <a:extLst>
                                <a:ext uri="{FF2B5EF4-FFF2-40B4-BE49-F238E27FC236}">
                                  <a16:creationId xmlns:a16="http://schemas.microsoft.com/office/drawing/2014/main" id="{8D6982DD-962B-4537-A31D-1183B9150F9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501063" y="4828139"/>
                              <a:ext cx="1264307" cy="722429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36" name="Connettore diritto 3135">
                              <a:extLst>
                                <a:ext uri="{FF2B5EF4-FFF2-40B4-BE49-F238E27FC236}">
                                  <a16:creationId xmlns:a16="http://schemas.microsoft.com/office/drawing/2014/main" id="{55867AB2-82B9-4529-9CB6-CC01810E192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861540" y="4820653"/>
                              <a:ext cx="894347" cy="894347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41" name="Connettore diritto 3140">
                              <a:extLst>
                                <a:ext uri="{FF2B5EF4-FFF2-40B4-BE49-F238E27FC236}">
                                  <a16:creationId xmlns:a16="http://schemas.microsoft.com/office/drawing/2014/main" id="{FDA1FAF1-FFFE-4E92-BF06-A9D28011828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251032" y="4887217"/>
                              <a:ext cx="383516" cy="1417330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54" name="Connettore diritto 3153">
                              <a:extLst>
                                <a:ext uri="{FF2B5EF4-FFF2-40B4-BE49-F238E27FC236}">
                                  <a16:creationId xmlns:a16="http://schemas.microsoft.com/office/drawing/2014/main" id="{27230609-9D4E-426B-9703-6F4E9AAFD95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7060408" y="4997116"/>
                              <a:ext cx="397244" cy="1467978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60" name="Connettore diritto 3159">
                              <a:extLst>
                                <a:ext uri="{FF2B5EF4-FFF2-40B4-BE49-F238E27FC236}">
                                  <a16:creationId xmlns:a16="http://schemas.microsoft.com/office/drawing/2014/main" id="{5F5080C4-E8EF-4D08-B5F5-DC4D83CDBE5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6782616" y="5041232"/>
                              <a:ext cx="753116" cy="1304434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62" name="Connettore diritto 3161">
                              <a:extLst>
                                <a:ext uri="{FF2B5EF4-FFF2-40B4-BE49-F238E27FC236}">
                                  <a16:creationId xmlns:a16="http://schemas.microsoft.com/office/drawing/2014/main" id="{1693EB76-726C-4127-ACA3-E72DD3DA411A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6537387" y="5109411"/>
                              <a:ext cx="1048295" cy="1041719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65" name="Connettore diritto 3164">
                              <a:extLst>
                                <a:ext uri="{FF2B5EF4-FFF2-40B4-BE49-F238E27FC236}">
                                  <a16:creationId xmlns:a16="http://schemas.microsoft.com/office/drawing/2014/main" id="{CBF6BF84-2882-4D24-A237-335FE127F9C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6348413" y="5169568"/>
                              <a:ext cx="1288935" cy="733551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168" name="Connettore diritto 3167">
                              <a:extLst>
                                <a:ext uri="{FF2B5EF4-FFF2-40B4-BE49-F238E27FC236}">
                                  <a16:creationId xmlns:a16="http://schemas.microsoft.com/office/drawing/2014/main" id="{6FB69821-05A3-490A-ACEC-45AE173D943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6226970" y="5245768"/>
                              <a:ext cx="1447274" cy="376269"/>
                            </a:xfrm>
                            <a:prstGeom prst="line">
                              <a:avLst/>
                            </a:prstGeom>
                            <a:ln w="3175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5" name="Arco 244">
                              <a:extLst>
                                <a:ext uri="{FF2B5EF4-FFF2-40B4-BE49-F238E27FC236}">
                                  <a16:creationId xmlns:a16="http://schemas.microsoft.com/office/drawing/2014/main" id="{C4DB1989-F16F-4266-B321-468694BC95E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6194589" y="4153847"/>
                              <a:ext cx="2340000" cy="2340000"/>
                            </a:xfrm>
                            <a:prstGeom prst="arc">
                              <a:avLst>
                                <a:gd name="adj1" fmla="val 4739087"/>
                                <a:gd name="adj2" fmla="val 12196437"/>
                              </a:avLst>
                            </a:prstGeom>
                            <a:ln w="635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t-IT"/>
                            </a:p>
                          </p:txBody>
                        </p:sp>
                      </p:grpSp>
                    </p:grpSp>
                    <p:cxnSp>
                      <p:nvCxnSpPr>
                        <p:cNvPr id="3146" name="Connettore diritto 3145">
                          <a:extLst>
                            <a:ext uri="{FF2B5EF4-FFF2-40B4-BE49-F238E27FC236}">
                              <a16:creationId xmlns:a16="http://schemas.microsoft.com/office/drawing/2014/main" id="{3817E711-4596-472A-9371-3EDF4E398ED6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4882243" y="4932784"/>
                          <a:ext cx="0" cy="1555102"/>
                        </a:xfrm>
                        <a:prstGeom prst="line">
                          <a:avLst/>
                        </a:prstGeom>
                        <a:ln w="3175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3" name="Connettore diritto 222">
                          <a:extLst>
                            <a:ext uri="{FF2B5EF4-FFF2-40B4-BE49-F238E27FC236}">
                              <a16:creationId xmlns:a16="http://schemas.microsoft.com/office/drawing/2014/main" id="{7CB866F4-7A62-4AF3-A6D7-A46E1A6E44D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3797641" y="4859920"/>
                          <a:ext cx="1302344" cy="1622419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FF00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12" name="Gruppo 111">
                        <a:extLst>
                          <a:ext uri="{FF2B5EF4-FFF2-40B4-BE49-F238E27FC236}">
                            <a16:creationId xmlns:a16="http://schemas.microsoft.com/office/drawing/2014/main" id="{610296FB-02B4-4069-8128-AE53D97ADE8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9658730" y="-581384"/>
                        <a:ext cx="14592653" cy="82955144"/>
                        <a:chOff x="-10710282" y="-581384"/>
                        <a:chExt cx="14592653" cy="82955144"/>
                      </a:xfrm>
                    </p:grpSpPr>
                    <p:grpSp>
                      <p:nvGrpSpPr>
                        <p:cNvPr id="93" name="Gruppo 92">
                          <a:extLst>
                            <a:ext uri="{FF2B5EF4-FFF2-40B4-BE49-F238E27FC236}">
                              <a16:creationId xmlns:a16="http://schemas.microsoft.com/office/drawing/2014/main" id="{EA217BF3-9992-41D3-9C06-5C884A6C869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10710282" y="-581384"/>
                          <a:ext cx="14592653" cy="82955144"/>
                          <a:chOff x="-6827397" y="-581384"/>
                          <a:chExt cx="14592653" cy="82955144"/>
                        </a:xfrm>
                      </p:grpSpPr>
                      <p:cxnSp>
                        <p:nvCxnSpPr>
                          <p:cNvPr id="24" name="Connettore 1 23">
                            <a:extLst>
                              <a:ext uri="{FF2B5EF4-FFF2-40B4-BE49-F238E27FC236}">
                                <a16:creationId xmlns:a16="http://schemas.microsoft.com/office/drawing/2014/main" id="{605186B0-1986-49A9-9099-C3EE068BBD9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6193418" y="600075"/>
                            <a:ext cx="1169407" cy="2874417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5" name="Connettore diritto 44">
                            <a:extLst>
                              <a:ext uri="{FF2B5EF4-FFF2-40B4-BE49-F238E27FC236}">
                                <a16:creationId xmlns:a16="http://schemas.microsoft.com/office/drawing/2014/main" id="{8D37F311-CF2C-4A32-AD98-0F49DFE2D41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6347460" y="600075"/>
                            <a:ext cx="1017746" cy="2882265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8" name="Connettore diritto 47">
                            <a:extLst>
                              <a:ext uri="{FF2B5EF4-FFF2-40B4-BE49-F238E27FC236}">
                                <a16:creationId xmlns:a16="http://schemas.microsoft.com/office/drawing/2014/main" id="{396EAC39-8DEA-415F-8F28-D537199AA8C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6538914" y="597694"/>
                            <a:ext cx="826292" cy="287893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" name="Connettore diritto 2">
                            <a:extLst>
                              <a:ext uri="{FF2B5EF4-FFF2-40B4-BE49-F238E27FC236}">
                                <a16:creationId xmlns:a16="http://schemas.microsoft.com/office/drawing/2014/main" id="{13201FAD-D21C-4A46-BF1E-E7A430BD485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6784182" y="600075"/>
                            <a:ext cx="581024" cy="2874169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" name="Connettore diritto 6">
                            <a:extLst>
                              <a:ext uri="{FF2B5EF4-FFF2-40B4-BE49-F238E27FC236}">
                                <a16:creationId xmlns:a16="http://schemas.microsoft.com/office/drawing/2014/main" id="{4A9767E5-6DF0-4FEF-A474-EF79EDDD95F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7062788" y="597694"/>
                            <a:ext cx="304800" cy="2876550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6" name="Connettore diritto 25">
                            <a:extLst>
                              <a:ext uri="{FF2B5EF4-FFF2-40B4-BE49-F238E27FC236}">
                                <a16:creationId xmlns:a16="http://schemas.microsoft.com/office/drawing/2014/main" id="{632D37B0-756B-4F45-8332-1F90CEEE88C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6236495" y="600075"/>
                            <a:ext cx="1128711" cy="2874169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52" name="Arco 151">
                            <a:extLst>
                              <a:ext uri="{FF2B5EF4-FFF2-40B4-BE49-F238E27FC236}">
                                <a16:creationId xmlns:a16="http://schemas.microsoft.com/office/drawing/2014/main" id="{70C704AE-5902-4BEB-BEB8-7BD971F1353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056652">
                            <a:off x="-6827397" y="-581384"/>
                            <a:ext cx="3807983" cy="82955144"/>
                          </a:xfrm>
                          <a:prstGeom prst="arc">
                            <a:avLst>
                              <a:gd name="adj1" fmla="val 16143584"/>
                              <a:gd name="adj2" fmla="val 16201663"/>
                            </a:avLst>
                          </a:prstGeom>
                          <a:ln w="6350">
                            <a:solidFill>
                              <a:srgbClr val="FF0000"/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>
                              <a:solidFill>
                                <a:srgbClr val="FF0000"/>
                              </a:solidFill>
                            </a:endParaRPr>
                          </a:p>
                        </p:txBody>
                      </p:sp>
                      <p:cxnSp>
                        <p:nvCxnSpPr>
                          <p:cNvPr id="3171" name="Connettore diritto 3170">
                            <a:extLst>
                              <a:ext uri="{FF2B5EF4-FFF2-40B4-BE49-F238E27FC236}">
                                <a16:creationId xmlns:a16="http://schemas.microsoft.com/office/drawing/2014/main" id="{CBB1B0E0-A637-4451-8263-FC115842BE3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 flipV="1">
                            <a:off x="7363876" y="611919"/>
                            <a:ext cx="274667" cy="2520683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56" name="Connettore diritto 255">
                            <a:extLst>
                              <a:ext uri="{FF2B5EF4-FFF2-40B4-BE49-F238E27FC236}">
                                <a16:creationId xmlns:a16="http://schemas.microsoft.com/office/drawing/2014/main" id="{D0232487-D2F9-48BC-8E78-4CFEF11D9B5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 flipV="1">
                            <a:off x="7363877" y="608442"/>
                            <a:ext cx="368042" cy="1784714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182" name="Connettore diritto 3181">
                            <a:extLst>
                              <a:ext uri="{FF2B5EF4-FFF2-40B4-BE49-F238E27FC236}">
                                <a16:creationId xmlns:a16="http://schemas.microsoft.com/office/drawing/2014/main" id="{4BC8484F-D5A7-43F3-AB90-F52E4233583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362825" y="611981"/>
                            <a:ext cx="397669" cy="1357313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186" name="Connettore diritto 3185">
                            <a:extLst>
                              <a:ext uri="{FF2B5EF4-FFF2-40B4-BE49-F238E27FC236}">
                                <a16:creationId xmlns:a16="http://schemas.microsoft.com/office/drawing/2014/main" id="{6887FE55-4686-4E31-B781-C54D77AC9EB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365206" y="609600"/>
                            <a:ext cx="400050" cy="1128713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192" name="Connettore diritto 3191">
                            <a:extLst>
                              <a:ext uri="{FF2B5EF4-FFF2-40B4-BE49-F238E27FC236}">
                                <a16:creationId xmlns:a16="http://schemas.microsoft.com/office/drawing/2014/main" id="{F34DBD0C-4855-4AF2-8E87-BE72275E015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365206" y="614363"/>
                            <a:ext cx="302419" cy="767502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2" name="Connettore diritto 71">
                            <a:extLst>
                              <a:ext uri="{FF2B5EF4-FFF2-40B4-BE49-F238E27FC236}">
                                <a16:creationId xmlns:a16="http://schemas.microsoft.com/office/drawing/2014/main" id="{BEF01FE0-8EFA-4CEA-8F17-0AA7C66C38A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362825" y="592931"/>
                            <a:ext cx="328467" cy="818716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96" name="Connettore diritto 95">
                          <a:extLst>
                            <a:ext uri="{FF2B5EF4-FFF2-40B4-BE49-F238E27FC236}">
                              <a16:creationId xmlns:a16="http://schemas.microsoft.com/office/drawing/2014/main" id="{809B7E86-8AC8-4799-BCB4-4D5FB27D6C6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305878" y="3473750"/>
                          <a:ext cx="1390359" cy="0"/>
                        </a:xfrm>
                        <a:prstGeom prst="line">
                          <a:avLst/>
                        </a:prstGeom>
                        <a:ln w="635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119" name="Connettore diritto 118">
                      <a:extLst>
                        <a:ext uri="{FF2B5EF4-FFF2-40B4-BE49-F238E27FC236}">
                          <a16:creationId xmlns:a16="http://schemas.microsoft.com/office/drawing/2014/main" id="{0FCA588A-841E-40EA-BE15-AD19739EFA3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34763" y="598830"/>
                      <a:ext cx="0" cy="4731159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311" name="Arco 310">
                  <a:extLst>
                    <a:ext uri="{FF2B5EF4-FFF2-40B4-BE49-F238E27FC236}">
                      <a16:creationId xmlns:a16="http://schemas.microsoft.com/office/drawing/2014/main" id="{03129F52-6D79-4F7C-A6DB-183826E33639}"/>
                    </a:ext>
                  </a:extLst>
                </p:cNvPr>
                <p:cNvSpPr/>
                <p:nvPr/>
              </p:nvSpPr>
              <p:spPr>
                <a:xfrm rot="1056652">
                  <a:off x="-9273342" y="-576839"/>
                  <a:ext cx="3807983" cy="82955144"/>
                </a:xfrm>
                <a:prstGeom prst="arc">
                  <a:avLst>
                    <a:gd name="adj1" fmla="val 16199116"/>
                    <a:gd name="adj2" fmla="val 16251217"/>
                  </a:avLst>
                </a:prstGeom>
                <a:ln w="63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192" name="CasellaDiTesto 191">
              <a:extLst>
                <a:ext uri="{FF2B5EF4-FFF2-40B4-BE49-F238E27FC236}">
                  <a16:creationId xmlns:a16="http://schemas.microsoft.com/office/drawing/2014/main" id="{84C8873E-D5F4-43F4-9A71-05A692B0D65D}"/>
                </a:ext>
              </a:extLst>
            </p:cNvPr>
            <p:cNvSpPr txBox="1"/>
            <p:nvPr/>
          </p:nvSpPr>
          <p:spPr>
            <a:xfrm>
              <a:off x="4524819" y="5307401"/>
              <a:ext cx="324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5143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V’</a:t>
              </a:r>
            </a:p>
            <a:p>
              <a:endParaRPr lang="it-IT" dirty="0"/>
            </a:p>
          </p:txBody>
        </p:sp>
      </p:grp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0D67841C-116A-46B9-87C2-799AA0541685}"/>
              </a:ext>
            </a:extLst>
          </p:cNvPr>
          <p:cNvSpPr txBox="1"/>
          <p:nvPr/>
        </p:nvSpPr>
        <p:spPr>
          <a:xfrm>
            <a:off x="7191109" y="5283934"/>
            <a:ext cx="242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1D750917-1FBF-4343-8C8F-605B89196F68}"/>
              </a:ext>
            </a:extLst>
          </p:cNvPr>
          <p:cNvCxnSpPr>
            <a:cxnSpLocks/>
          </p:cNvCxnSpPr>
          <p:nvPr/>
        </p:nvCxnSpPr>
        <p:spPr>
          <a:xfrm>
            <a:off x="7365441" y="5215095"/>
            <a:ext cx="0" cy="2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7DC547C0-1AA8-435D-902F-E69D34EAC75C}"/>
              </a:ext>
            </a:extLst>
          </p:cNvPr>
          <p:cNvCxnSpPr>
            <a:cxnSpLocks/>
          </p:cNvCxnSpPr>
          <p:nvPr/>
        </p:nvCxnSpPr>
        <p:spPr>
          <a:xfrm>
            <a:off x="7275007" y="5323245"/>
            <a:ext cx="1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BFF3B7A8-0E44-4F83-98AE-16478BE6781C}"/>
              </a:ext>
            </a:extLst>
          </p:cNvPr>
          <p:cNvSpPr txBox="1"/>
          <p:nvPr/>
        </p:nvSpPr>
        <p:spPr>
          <a:xfrm>
            <a:off x="0" y="2738329"/>
            <a:ext cx="378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rimuoviamo anche le tracce del piano, gli assi di simmetria della parabola e le parti virtuali della curva rimane esclusivamente la curva relativa alla parabola appartenente alla superficie del cono e il segmento di corda della direttrice</a:t>
            </a:r>
          </a:p>
        </p:txBody>
      </p:sp>
      <p:sp>
        <p:nvSpPr>
          <p:cNvPr id="257" name="Rettangolo 256">
            <a:extLst>
              <a:ext uri="{FF2B5EF4-FFF2-40B4-BE49-F238E27FC236}">
                <a16:creationId xmlns:a16="http://schemas.microsoft.com/office/drawing/2014/main" id="{EC151B0E-7EE5-4B25-A194-C84A28E35F1E}"/>
              </a:ext>
            </a:extLst>
          </p:cNvPr>
          <p:cNvSpPr/>
          <p:nvPr/>
        </p:nvSpPr>
        <p:spPr>
          <a:xfrm>
            <a:off x="0" y="5105781"/>
            <a:ext cx="37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Immaginando di far scorrere la parte sezionata del cono si avranno le due parti così posizionate evidenziando in modo chiaro la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di sezione</a:t>
            </a:r>
          </a:p>
        </p:txBody>
      </p:sp>
      <p:grpSp>
        <p:nvGrpSpPr>
          <p:cNvPr id="267" name="Gruppo 266">
            <a:extLst>
              <a:ext uri="{FF2B5EF4-FFF2-40B4-BE49-F238E27FC236}">
                <a16:creationId xmlns:a16="http://schemas.microsoft.com/office/drawing/2014/main" id="{2E8C3243-E515-4BB2-BAEA-ED6BEE2554A3}"/>
              </a:ext>
            </a:extLst>
          </p:cNvPr>
          <p:cNvGrpSpPr/>
          <p:nvPr/>
        </p:nvGrpSpPr>
        <p:grpSpPr>
          <a:xfrm>
            <a:off x="6279039" y="4867042"/>
            <a:ext cx="1488359" cy="1524000"/>
            <a:chOff x="8846543" y="4825911"/>
            <a:chExt cx="1488359" cy="1524000"/>
          </a:xfrm>
        </p:grpSpPr>
        <p:grpSp>
          <p:nvGrpSpPr>
            <p:cNvPr id="266" name="Gruppo 265">
              <a:extLst>
                <a:ext uri="{FF2B5EF4-FFF2-40B4-BE49-F238E27FC236}">
                  <a16:creationId xmlns:a16="http://schemas.microsoft.com/office/drawing/2014/main" id="{1421C0B2-B817-4ACF-AB93-36E2BF29648B}"/>
                </a:ext>
              </a:extLst>
            </p:cNvPr>
            <p:cNvGrpSpPr/>
            <p:nvPr/>
          </p:nvGrpSpPr>
          <p:grpSpPr>
            <a:xfrm>
              <a:off x="8906200" y="4903604"/>
              <a:ext cx="1423175" cy="1371600"/>
              <a:chOff x="8906200" y="4903604"/>
              <a:chExt cx="1423175" cy="1371600"/>
            </a:xfrm>
          </p:grpSpPr>
          <p:cxnSp>
            <p:nvCxnSpPr>
              <p:cNvPr id="340" name="Connettore diritto 339">
                <a:extLst>
                  <a:ext uri="{FF2B5EF4-FFF2-40B4-BE49-F238E27FC236}">
                    <a16:creationId xmlns:a16="http://schemas.microsoft.com/office/drawing/2014/main" id="{F3AFBA95-FBAE-4EF8-B10E-3E797ADA5F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6200" y="4903604"/>
                <a:ext cx="1054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Connettore diritto 340">
                <a:extLst>
                  <a:ext uri="{FF2B5EF4-FFF2-40B4-BE49-F238E27FC236}">
                    <a16:creationId xmlns:a16="http://schemas.microsoft.com/office/drawing/2014/main" id="{666B929B-A20B-4E0D-95DF-60C3F674E0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3096" y="5056004"/>
                <a:ext cx="1116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Connettore diritto 341">
                <a:extLst>
                  <a:ext uri="{FF2B5EF4-FFF2-40B4-BE49-F238E27FC236}">
                    <a16:creationId xmlns:a16="http://schemas.microsoft.com/office/drawing/2014/main" id="{80784054-3D78-4D66-8FDF-15BF5BF2B3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57844" y="5208404"/>
                <a:ext cx="1098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Connettore diritto 342">
                <a:extLst>
                  <a:ext uri="{FF2B5EF4-FFF2-40B4-BE49-F238E27FC236}">
                    <a16:creationId xmlns:a16="http://schemas.microsoft.com/office/drawing/2014/main" id="{4CF210AB-A64B-488E-955C-F9E6184D31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84509" y="5360804"/>
                <a:ext cx="10224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Connettore diritto 343">
                <a:extLst>
                  <a:ext uri="{FF2B5EF4-FFF2-40B4-BE49-F238E27FC236}">
                    <a16:creationId xmlns:a16="http://schemas.microsoft.com/office/drawing/2014/main" id="{849E5EF9-916A-4043-B6AE-9879A3892D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3516" y="5513204"/>
                <a:ext cx="925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Connettore diritto 344">
                <a:extLst>
                  <a:ext uri="{FF2B5EF4-FFF2-40B4-BE49-F238E27FC236}">
                    <a16:creationId xmlns:a16="http://schemas.microsoft.com/office/drawing/2014/main" id="{518579E4-6B9B-463B-8904-80E61C6878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0175" y="5665604"/>
                <a:ext cx="799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Connettore diritto 345">
                <a:extLst>
                  <a:ext uri="{FF2B5EF4-FFF2-40B4-BE49-F238E27FC236}">
                    <a16:creationId xmlns:a16="http://schemas.microsoft.com/office/drawing/2014/main" id="{E12A7702-9A9B-4A72-9C76-79BCCE2737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49158" y="5818004"/>
                <a:ext cx="673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Connettore diritto 346">
                <a:extLst>
                  <a:ext uri="{FF2B5EF4-FFF2-40B4-BE49-F238E27FC236}">
                    <a16:creationId xmlns:a16="http://schemas.microsoft.com/office/drawing/2014/main" id="{A2C046DA-A706-4AB5-BE4F-3A411FF388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5587" y="5970404"/>
                <a:ext cx="5256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Connettore diritto 347">
                <a:extLst>
                  <a:ext uri="{FF2B5EF4-FFF2-40B4-BE49-F238E27FC236}">
                    <a16:creationId xmlns:a16="http://schemas.microsoft.com/office/drawing/2014/main" id="{E002FCD9-DC21-48D3-BF05-CCB31DE209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88846" y="6122804"/>
                <a:ext cx="360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ttore diritto 348">
                <a:extLst>
                  <a:ext uri="{FF2B5EF4-FFF2-40B4-BE49-F238E27FC236}">
                    <a16:creationId xmlns:a16="http://schemas.microsoft.com/office/drawing/2014/main" id="{2BE0C301-7DB0-43F2-8A9D-1BE27B3E63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13825" y="6275204"/>
                <a:ext cx="190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6" name="Gruppo 365">
              <a:extLst>
                <a:ext uri="{FF2B5EF4-FFF2-40B4-BE49-F238E27FC236}">
                  <a16:creationId xmlns:a16="http://schemas.microsoft.com/office/drawing/2014/main" id="{5F775BC5-64A6-4677-8B49-212130898E68}"/>
                </a:ext>
              </a:extLst>
            </p:cNvPr>
            <p:cNvGrpSpPr/>
            <p:nvPr/>
          </p:nvGrpSpPr>
          <p:grpSpPr>
            <a:xfrm>
              <a:off x="8846543" y="4825911"/>
              <a:ext cx="1488359" cy="1524000"/>
              <a:chOff x="8789760" y="4751204"/>
              <a:chExt cx="1488359" cy="1524000"/>
            </a:xfrm>
          </p:grpSpPr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D49D05F5-B775-401B-B810-39970E17C2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89760" y="4751204"/>
                <a:ext cx="918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C29BA02C-6864-4AA6-8A27-FB5C977CAD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13024" y="4903604"/>
                <a:ext cx="1108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Connettore diritto 368">
                <a:extLst>
                  <a:ext uri="{FF2B5EF4-FFF2-40B4-BE49-F238E27FC236}">
                    <a16:creationId xmlns:a16="http://schemas.microsoft.com/office/drawing/2014/main" id="{4338A010-4800-449D-8CFF-AB4B37C414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39684" y="5056004"/>
                <a:ext cx="1116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51258DDC-F61F-463B-BCE9-2F36A85500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57841" y="5208404"/>
                <a:ext cx="1069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C21C1EAC-F56A-464B-B791-7394939AF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1335" y="5360804"/>
                <a:ext cx="972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Connettore diritto 371">
                <a:extLst>
                  <a:ext uri="{FF2B5EF4-FFF2-40B4-BE49-F238E27FC236}">
                    <a16:creationId xmlns:a16="http://schemas.microsoft.com/office/drawing/2014/main" id="{5C4B4AF9-933B-49D2-83BB-25F2740D2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6919" y="5513204"/>
                <a:ext cx="871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Connettore diritto 372">
                <a:extLst>
                  <a:ext uri="{FF2B5EF4-FFF2-40B4-BE49-F238E27FC236}">
                    <a16:creationId xmlns:a16="http://schemas.microsoft.com/office/drawing/2014/main" id="{1E3C5891-329B-49DB-A5C6-6B036D6D91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0188" y="5665604"/>
                <a:ext cx="745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Connettore diritto 373">
                <a:extLst>
                  <a:ext uri="{FF2B5EF4-FFF2-40B4-BE49-F238E27FC236}">
                    <a16:creationId xmlns:a16="http://schemas.microsoft.com/office/drawing/2014/main" id="{F0547E5D-7DF8-47D2-BBEF-569D912FCF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45748" y="5818004"/>
                <a:ext cx="604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7FFE879E-EE81-4F2A-8726-4CFBB741F5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72413" y="5970404"/>
                <a:ext cx="4392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Connettore diritto 375">
                <a:extLst>
                  <a:ext uri="{FF2B5EF4-FFF2-40B4-BE49-F238E27FC236}">
                    <a16:creationId xmlns:a16="http://schemas.microsoft.com/office/drawing/2014/main" id="{ED4C5F86-FE50-4139-8979-F15AF5D445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95667" y="6122804"/>
                <a:ext cx="280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Connettore diritto 376">
                <a:extLst>
                  <a:ext uri="{FF2B5EF4-FFF2-40B4-BE49-F238E27FC236}">
                    <a16:creationId xmlns:a16="http://schemas.microsoft.com/office/drawing/2014/main" id="{85251972-2BA5-4050-809C-4D6D32D0B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17240" y="6275204"/>
                <a:ext cx="100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1" name="Gruppo 270">
            <a:extLst>
              <a:ext uri="{FF2B5EF4-FFF2-40B4-BE49-F238E27FC236}">
                <a16:creationId xmlns:a16="http://schemas.microsoft.com/office/drawing/2014/main" id="{8CD9ED78-479A-40A7-98AD-CA808DBD8C0B}"/>
              </a:ext>
            </a:extLst>
          </p:cNvPr>
          <p:cNvGrpSpPr/>
          <p:nvPr/>
        </p:nvGrpSpPr>
        <p:grpSpPr>
          <a:xfrm>
            <a:off x="6319964" y="1416622"/>
            <a:ext cx="1437601" cy="1981562"/>
            <a:chOff x="6319964" y="1443918"/>
            <a:chExt cx="1437601" cy="1981562"/>
          </a:xfrm>
        </p:grpSpPr>
        <p:grpSp>
          <p:nvGrpSpPr>
            <p:cNvPr id="380" name="Gruppo 379">
              <a:extLst>
                <a:ext uri="{FF2B5EF4-FFF2-40B4-BE49-F238E27FC236}">
                  <a16:creationId xmlns:a16="http://schemas.microsoft.com/office/drawing/2014/main" id="{33CB1AF7-AEAC-4B9D-98B2-B27F51A1A8CB}"/>
                </a:ext>
              </a:extLst>
            </p:cNvPr>
            <p:cNvGrpSpPr/>
            <p:nvPr/>
          </p:nvGrpSpPr>
          <p:grpSpPr>
            <a:xfrm>
              <a:off x="6459801" y="1443918"/>
              <a:ext cx="1297764" cy="1676400"/>
              <a:chOff x="8993727" y="4825911"/>
              <a:chExt cx="1297764" cy="1676400"/>
            </a:xfrm>
          </p:grpSpPr>
          <p:grpSp>
            <p:nvGrpSpPr>
              <p:cNvPr id="381" name="Gruppo 380">
                <a:extLst>
                  <a:ext uri="{FF2B5EF4-FFF2-40B4-BE49-F238E27FC236}">
                    <a16:creationId xmlns:a16="http://schemas.microsoft.com/office/drawing/2014/main" id="{E57C67B5-FB4A-4A36-AF7F-F95B32DC7DD7}"/>
                  </a:ext>
                </a:extLst>
              </p:cNvPr>
              <p:cNvGrpSpPr/>
              <p:nvPr/>
            </p:nvGrpSpPr>
            <p:grpSpPr>
              <a:xfrm>
                <a:off x="9025656" y="4903604"/>
                <a:ext cx="1265835" cy="1524000"/>
                <a:chOff x="9025656" y="4903604"/>
                <a:chExt cx="1265835" cy="1524000"/>
              </a:xfrm>
            </p:grpSpPr>
            <p:cxnSp>
              <p:nvCxnSpPr>
                <p:cNvPr id="396" name="Connettore diritto 395">
                  <a:extLst>
                    <a:ext uri="{FF2B5EF4-FFF2-40B4-BE49-F238E27FC236}">
                      <a16:creationId xmlns:a16="http://schemas.microsoft.com/office/drawing/2014/main" id="{F1B38256-7A49-4687-96B2-50348CEB61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05896" y="4903604"/>
                  <a:ext cx="352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Connettore diritto 396">
                  <a:extLst>
                    <a:ext uri="{FF2B5EF4-FFF2-40B4-BE49-F238E27FC236}">
                      <a16:creationId xmlns:a16="http://schemas.microsoft.com/office/drawing/2014/main" id="{96711845-522E-45AF-9F57-A95A92A36C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86897" y="5056004"/>
                  <a:ext cx="49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Connettore diritto 397">
                  <a:extLst>
                    <a:ext uri="{FF2B5EF4-FFF2-40B4-BE49-F238E27FC236}">
                      <a16:creationId xmlns:a16="http://schemas.microsoft.com/office/drawing/2014/main" id="{A6805940-E094-48F3-9B0C-747F5E57F4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86691" y="5208404"/>
                  <a:ext cx="604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9" name="Connettore diritto 398">
                  <a:extLst>
                    <a:ext uri="{FF2B5EF4-FFF2-40B4-BE49-F238E27FC236}">
                      <a16:creationId xmlns:a16="http://schemas.microsoft.com/office/drawing/2014/main" id="{050564C8-DBA3-4077-8C05-4CB4D6A244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88175" y="5360804"/>
                  <a:ext cx="70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Connettore diritto 399">
                  <a:extLst>
                    <a:ext uri="{FF2B5EF4-FFF2-40B4-BE49-F238E27FC236}">
                      <a16:creationId xmlns:a16="http://schemas.microsoft.com/office/drawing/2014/main" id="{D98BE1ED-6EBC-4031-A831-ED073298B7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02460" y="5513204"/>
                  <a:ext cx="784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Connettore diritto 400">
                  <a:extLst>
                    <a:ext uri="{FF2B5EF4-FFF2-40B4-BE49-F238E27FC236}">
                      <a16:creationId xmlns:a16="http://schemas.microsoft.com/office/drawing/2014/main" id="{93791EFD-6A48-4954-888B-197FD6227C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14175" y="5665604"/>
                  <a:ext cx="85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Connettore diritto 401">
                  <a:extLst>
                    <a:ext uri="{FF2B5EF4-FFF2-40B4-BE49-F238E27FC236}">
                      <a16:creationId xmlns:a16="http://schemas.microsoft.com/office/drawing/2014/main" id="{2801CCD7-0226-4E40-AE52-7340F5FE12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35265" y="5818004"/>
                  <a:ext cx="921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3" name="Connettore diritto 402">
                  <a:extLst>
                    <a:ext uri="{FF2B5EF4-FFF2-40B4-BE49-F238E27FC236}">
                      <a16:creationId xmlns:a16="http://schemas.microsoft.com/office/drawing/2014/main" id="{55AA40C7-0EFF-458E-AA48-C5FD7839B1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50384" y="5970404"/>
                  <a:ext cx="993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Connettore diritto 403">
                  <a:extLst>
                    <a:ext uri="{FF2B5EF4-FFF2-40B4-BE49-F238E27FC236}">
                      <a16:creationId xmlns:a16="http://schemas.microsoft.com/office/drawing/2014/main" id="{5FD2E109-68B2-4624-AA47-A22E3CC671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75758" y="6122804"/>
                  <a:ext cx="104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Connettore diritto 404">
                  <a:extLst>
                    <a:ext uri="{FF2B5EF4-FFF2-40B4-BE49-F238E27FC236}">
                      <a16:creationId xmlns:a16="http://schemas.microsoft.com/office/drawing/2014/main" id="{56212B10-F669-4DBF-AB8F-BC270E3596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2842" y="6275204"/>
                  <a:ext cx="109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6" name="Connettore diritto 405">
                  <a:extLst>
                    <a:ext uri="{FF2B5EF4-FFF2-40B4-BE49-F238E27FC236}">
                      <a16:creationId xmlns:a16="http://schemas.microsoft.com/office/drawing/2014/main" id="{D74D8F07-FEEB-4BC8-981B-40B58E31FB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25656" y="6427604"/>
                  <a:ext cx="1152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2" name="Gruppo 381">
                <a:extLst>
                  <a:ext uri="{FF2B5EF4-FFF2-40B4-BE49-F238E27FC236}">
                    <a16:creationId xmlns:a16="http://schemas.microsoft.com/office/drawing/2014/main" id="{7F08D876-B2E4-409C-AE81-99E4A9A7B752}"/>
                  </a:ext>
                </a:extLst>
              </p:cNvPr>
              <p:cNvGrpSpPr/>
              <p:nvPr/>
            </p:nvGrpSpPr>
            <p:grpSpPr>
              <a:xfrm>
                <a:off x="8993727" y="4825911"/>
                <a:ext cx="1295385" cy="1676400"/>
                <a:chOff x="8936944" y="4751204"/>
                <a:chExt cx="1295385" cy="1676400"/>
              </a:xfrm>
            </p:grpSpPr>
            <p:cxnSp>
              <p:nvCxnSpPr>
                <p:cNvPr id="383" name="Connettore diritto 382">
                  <a:extLst>
                    <a:ext uri="{FF2B5EF4-FFF2-40B4-BE49-F238E27FC236}">
                      <a16:creationId xmlns:a16="http://schemas.microsoft.com/office/drawing/2014/main" id="{2C508860-F7C8-4A5C-A430-23F24397EF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36174" y="4751204"/>
                  <a:ext cx="244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Connettore diritto 383">
                  <a:extLst>
                    <a:ext uri="{FF2B5EF4-FFF2-40B4-BE49-F238E27FC236}">
                      <a16:creationId xmlns:a16="http://schemas.microsoft.com/office/drawing/2014/main" id="{8BC53B42-2E25-425C-A480-B8126253A3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96713" y="4903604"/>
                  <a:ext cx="421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Connettore diritto 384">
                  <a:extLst>
                    <a:ext uri="{FF2B5EF4-FFF2-40B4-BE49-F238E27FC236}">
                      <a16:creationId xmlns:a16="http://schemas.microsoft.com/office/drawing/2014/main" id="{570F0840-BBF1-4C81-AD89-95DD104E14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81133" y="5056004"/>
                  <a:ext cx="550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Connettore diritto 385">
                  <a:extLst>
                    <a:ext uri="{FF2B5EF4-FFF2-40B4-BE49-F238E27FC236}">
                      <a16:creationId xmlns:a16="http://schemas.microsoft.com/office/drawing/2014/main" id="{895B1F78-3273-4317-A202-42F3C652F2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84329" y="5208404"/>
                  <a:ext cx="64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Connettore diritto 386">
                  <a:extLst>
                    <a:ext uri="{FF2B5EF4-FFF2-40B4-BE49-F238E27FC236}">
                      <a16:creationId xmlns:a16="http://schemas.microsoft.com/office/drawing/2014/main" id="{989CB267-220A-4EBE-BDB7-DAC1D8F0E5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2641" y="5360804"/>
                  <a:ext cx="738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Connettore diritto 387">
                  <a:extLst>
                    <a:ext uri="{FF2B5EF4-FFF2-40B4-BE49-F238E27FC236}">
                      <a16:creationId xmlns:a16="http://schemas.microsoft.com/office/drawing/2014/main" id="{F531CAA3-57FF-46B5-B221-593753E763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00091" y="5513204"/>
                  <a:ext cx="820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Connettore diritto 388">
                  <a:extLst>
                    <a:ext uri="{FF2B5EF4-FFF2-40B4-BE49-F238E27FC236}">
                      <a16:creationId xmlns:a16="http://schemas.microsoft.com/office/drawing/2014/main" id="{ABBEB2BC-8D21-41BE-B177-4223D65D15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18641" y="5665604"/>
                  <a:ext cx="889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Connettore diritto 389">
                  <a:extLst>
                    <a:ext uri="{FF2B5EF4-FFF2-40B4-BE49-F238E27FC236}">
                      <a16:creationId xmlns:a16="http://schemas.microsoft.com/office/drawing/2014/main" id="{4E09F0FE-D782-4DF9-BA88-D401190938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9730" y="5818004"/>
                  <a:ext cx="95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Connettore diritto 390">
                  <a:extLst>
                    <a:ext uri="{FF2B5EF4-FFF2-40B4-BE49-F238E27FC236}">
                      <a16:creationId xmlns:a16="http://schemas.microsoft.com/office/drawing/2014/main" id="{7B0168D0-C204-4BFF-AFDD-83A5B040FD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58260" y="5970404"/>
                  <a:ext cx="1015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Connettore diritto 391">
                  <a:extLst>
                    <a:ext uri="{FF2B5EF4-FFF2-40B4-BE49-F238E27FC236}">
                      <a16:creationId xmlns:a16="http://schemas.microsoft.com/office/drawing/2014/main" id="{E897300E-52E2-424B-9050-D907BFD715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7046" y="6122804"/>
                  <a:ext cx="10692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Connettore diritto 392">
                  <a:extLst>
                    <a:ext uri="{FF2B5EF4-FFF2-40B4-BE49-F238E27FC236}">
                      <a16:creationId xmlns:a16="http://schemas.microsoft.com/office/drawing/2014/main" id="{37D8E54E-DF59-4FC2-8371-6D89DC939B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07306" y="6275204"/>
                  <a:ext cx="11268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Connettore diritto 393">
                  <a:extLst>
                    <a:ext uri="{FF2B5EF4-FFF2-40B4-BE49-F238E27FC236}">
                      <a16:creationId xmlns:a16="http://schemas.microsoft.com/office/drawing/2014/main" id="{C25ADE29-BA53-4676-8296-47E85841E4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6944" y="6427604"/>
                  <a:ext cx="1173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11" name="Connettore diritto 410">
              <a:extLst>
                <a:ext uri="{FF2B5EF4-FFF2-40B4-BE49-F238E27FC236}">
                  <a16:creationId xmlns:a16="http://schemas.microsoft.com/office/drawing/2014/main" id="{063DF174-6287-4C9C-808D-B2BDEB146FF5}"/>
                </a:ext>
              </a:extLst>
            </p:cNvPr>
            <p:cNvCxnSpPr>
              <a:cxnSpLocks/>
            </p:cNvCxnSpPr>
            <p:nvPr/>
          </p:nvCxnSpPr>
          <p:spPr>
            <a:xfrm>
              <a:off x="6384354" y="3273080"/>
              <a:ext cx="122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diritto 411">
              <a:extLst>
                <a:ext uri="{FF2B5EF4-FFF2-40B4-BE49-F238E27FC236}">
                  <a16:creationId xmlns:a16="http://schemas.microsoft.com/office/drawing/2014/main" id="{F39D1EC2-C89D-4434-B408-5B7602344D55}"/>
                </a:ext>
              </a:extLst>
            </p:cNvPr>
            <p:cNvCxnSpPr>
              <a:cxnSpLocks/>
            </p:cNvCxnSpPr>
            <p:nvPr/>
          </p:nvCxnSpPr>
          <p:spPr>
            <a:xfrm>
              <a:off x="6319964" y="3425480"/>
              <a:ext cx="126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diritto 414">
              <a:extLst>
                <a:ext uri="{FF2B5EF4-FFF2-40B4-BE49-F238E27FC236}">
                  <a16:creationId xmlns:a16="http://schemas.microsoft.com/office/drawing/2014/main" id="{8D3EF841-77D1-4764-8CC7-25047A3726A0}"/>
                </a:ext>
              </a:extLst>
            </p:cNvPr>
            <p:cNvCxnSpPr>
              <a:cxnSpLocks/>
            </p:cNvCxnSpPr>
            <p:nvPr/>
          </p:nvCxnSpPr>
          <p:spPr>
            <a:xfrm>
              <a:off x="6420251" y="3195387"/>
              <a:ext cx="1195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diritto 415">
              <a:extLst>
                <a:ext uri="{FF2B5EF4-FFF2-40B4-BE49-F238E27FC236}">
                  <a16:creationId xmlns:a16="http://schemas.microsoft.com/office/drawing/2014/main" id="{04FD4B08-F551-4C88-A37A-EAE1A925678A}"/>
                </a:ext>
              </a:extLst>
            </p:cNvPr>
            <p:cNvCxnSpPr>
              <a:cxnSpLocks/>
            </p:cNvCxnSpPr>
            <p:nvPr/>
          </p:nvCxnSpPr>
          <p:spPr>
            <a:xfrm>
              <a:off x="6349013" y="3347787"/>
              <a:ext cx="12456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B1F5220C-8C99-4000-AE2B-DE4BC05C0DD5}"/>
              </a:ext>
            </a:extLst>
          </p:cNvPr>
          <p:cNvSpPr txBox="1"/>
          <p:nvPr/>
        </p:nvSpPr>
        <p:spPr>
          <a:xfrm>
            <a:off x="8153400" y="673100"/>
            <a:ext cx="90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282" name="Connettore 2 281">
            <a:extLst>
              <a:ext uri="{FF2B5EF4-FFF2-40B4-BE49-F238E27FC236}">
                <a16:creationId xmlns:a16="http://schemas.microsoft.com/office/drawing/2014/main" id="{874BD5F3-B790-4B92-BD1B-D4D7DE7E04C0}"/>
              </a:ext>
            </a:extLst>
          </p:cNvPr>
          <p:cNvCxnSpPr>
            <a:cxnSpLocks/>
            <a:stCxn id="279" idx="2"/>
          </p:cNvCxnSpPr>
          <p:nvPr/>
        </p:nvCxnSpPr>
        <p:spPr>
          <a:xfrm flipH="1">
            <a:off x="7048500" y="1196320"/>
            <a:ext cx="1554900" cy="13817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CasellaDiTesto 429">
            <a:extLst>
              <a:ext uri="{FF2B5EF4-FFF2-40B4-BE49-F238E27FC236}">
                <a16:creationId xmlns:a16="http://schemas.microsoft.com/office/drawing/2014/main" id="{0D6002E9-BF92-41F8-ACC0-EC9A4DEDABD6}"/>
              </a:ext>
            </a:extLst>
          </p:cNvPr>
          <p:cNvSpPr txBox="1"/>
          <p:nvPr/>
        </p:nvSpPr>
        <p:spPr>
          <a:xfrm>
            <a:off x="8155000" y="6249769"/>
            <a:ext cx="90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431" name="Connettore 2 430">
            <a:extLst>
              <a:ext uri="{FF2B5EF4-FFF2-40B4-BE49-F238E27FC236}">
                <a16:creationId xmlns:a16="http://schemas.microsoft.com/office/drawing/2014/main" id="{E1E43E8F-E750-4326-9F54-125AF6E2F585}"/>
              </a:ext>
            </a:extLst>
          </p:cNvPr>
          <p:cNvCxnSpPr>
            <a:cxnSpLocks/>
            <a:stCxn id="430" idx="0"/>
            <a:endCxn id="51" idx="2"/>
          </p:cNvCxnSpPr>
          <p:nvPr/>
        </p:nvCxnSpPr>
        <p:spPr>
          <a:xfrm flipH="1" flipV="1">
            <a:off x="7335298" y="5582350"/>
            <a:ext cx="1269702" cy="66741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B300A38E-3411-4458-A6B4-A37ED5F8F7CE}"/>
              </a:ext>
            </a:extLst>
          </p:cNvPr>
          <p:cNvCxnSpPr/>
          <p:nvPr/>
        </p:nvCxnSpPr>
        <p:spPr>
          <a:xfrm>
            <a:off x="7366037" y="3469414"/>
            <a:ext cx="0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49115A29-DA71-4569-A770-38F6465DA71D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2571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-0.19566 2.59259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0" grpId="0"/>
      <p:bldP spid="31" grpId="0"/>
      <p:bldP spid="162" grpId="0"/>
      <p:bldP spid="156" grpId="0"/>
      <p:bldP spid="222" grpId="0"/>
      <p:bldP spid="257" grpId="0"/>
      <p:bldP spid="279" grpId="0" animBg="1"/>
      <p:bldP spid="4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(6)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829577" y="3972999"/>
            <a:ext cx="420642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3" y="4146672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82740" y="5314263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76249" y="399263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498696" y="5311422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51" idx="0"/>
            <a:endCxn id="6" idx="6"/>
          </p:cNvCxnSpPr>
          <p:nvPr/>
        </p:nvCxnSpPr>
        <p:spPr>
          <a:xfrm>
            <a:off x="7352740" y="5314263"/>
            <a:ext cx="1181963" cy="24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2825" y="595313"/>
            <a:ext cx="0" cy="47315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460" y="96083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26" y="6500992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5D51384A-C297-459E-AD84-D64F742EA52D}"/>
              </a:ext>
            </a:extLst>
          </p:cNvPr>
          <p:cNvSpPr txBox="1"/>
          <p:nvPr/>
        </p:nvSpPr>
        <p:spPr>
          <a:xfrm>
            <a:off x="7393260" y="5451187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489602"/>
            <a:ext cx="1804795" cy="34836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CEE5AD5-D627-4018-80FB-511B9D5EE703}"/>
              </a:ext>
            </a:extLst>
          </p:cNvPr>
          <p:cNvCxnSpPr>
            <a:cxnSpLocks/>
          </p:cNvCxnSpPr>
          <p:nvPr/>
        </p:nvCxnSpPr>
        <p:spPr>
          <a:xfrm>
            <a:off x="5062926" y="2795042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17">
            <a:extLst>
              <a:ext uri="{FF2B5EF4-FFF2-40B4-BE49-F238E27FC236}">
                <a16:creationId xmlns:a16="http://schemas.microsoft.com/office/drawing/2014/main" id="{64A0340E-B5E0-4899-AF43-ACD0E57D5AF9}"/>
              </a:ext>
            </a:extLst>
          </p:cNvPr>
          <p:cNvCxnSpPr>
            <a:cxnSpLocks/>
          </p:cNvCxnSpPr>
          <p:nvPr/>
        </p:nvCxnSpPr>
        <p:spPr>
          <a:xfrm flipV="1">
            <a:off x="8252257" y="2798286"/>
            <a:ext cx="0" cy="25280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e 95">
            <a:extLst>
              <a:ext uri="{FF2B5EF4-FFF2-40B4-BE49-F238E27FC236}">
                <a16:creationId xmlns:a16="http://schemas.microsoft.com/office/drawing/2014/main" id="{E041AB3E-F480-45E7-9009-EA7AAEEB682B}"/>
              </a:ext>
            </a:extLst>
          </p:cNvPr>
          <p:cNvSpPr/>
          <p:nvPr/>
        </p:nvSpPr>
        <p:spPr>
          <a:xfrm>
            <a:off x="6480508" y="4433682"/>
            <a:ext cx="1771200" cy="17712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96F9AF8C-284A-452B-AAFD-46889C97081E}"/>
              </a:ext>
            </a:extLst>
          </p:cNvPr>
          <p:cNvCxnSpPr>
            <a:cxnSpLocks/>
          </p:cNvCxnSpPr>
          <p:nvPr/>
        </p:nvCxnSpPr>
        <p:spPr>
          <a:xfrm>
            <a:off x="5930518" y="2797475"/>
            <a:ext cx="0" cy="11772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92D31BF5-1FE5-4134-8042-5123F09D22E8}"/>
              </a:ext>
            </a:extLst>
          </p:cNvPr>
          <p:cNvCxnSpPr>
            <a:cxnSpLocks/>
          </p:cNvCxnSpPr>
          <p:nvPr/>
        </p:nvCxnSpPr>
        <p:spPr>
          <a:xfrm>
            <a:off x="5930329" y="3968483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12945FD3-C7C7-4F2F-8A24-65161BDB633A}"/>
              </a:ext>
            </a:extLst>
          </p:cNvPr>
          <p:cNvCxnSpPr>
            <a:cxnSpLocks/>
          </p:cNvCxnSpPr>
          <p:nvPr/>
        </p:nvCxnSpPr>
        <p:spPr>
          <a:xfrm>
            <a:off x="6624361" y="2790826"/>
            <a:ext cx="0" cy="20491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CA9875B6-C465-439D-88A7-389A54065859}"/>
              </a:ext>
            </a:extLst>
          </p:cNvPr>
          <p:cNvCxnSpPr>
            <a:cxnSpLocks/>
          </p:cNvCxnSpPr>
          <p:nvPr/>
        </p:nvCxnSpPr>
        <p:spPr>
          <a:xfrm>
            <a:off x="7679921" y="2795588"/>
            <a:ext cx="0" cy="33552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0C37FA1D-00F4-4C99-BCBC-D4851397A848}"/>
              </a:ext>
            </a:extLst>
          </p:cNvPr>
          <p:cNvSpPr txBox="1"/>
          <p:nvPr/>
        </p:nvSpPr>
        <p:spPr>
          <a:xfrm>
            <a:off x="0" y="785610"/>
            <a:ext cx="6774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 questo metodo si vuole utilizzare la procedura relativa alla intersezione tra due piani: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(ausiliario) e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(dato)</a:t>
            </a:r>
          </a:p>
        </p:txBody>
      </p:sp>
      <p:sp>
        <p:nvSpPr>
          <p:cNvPr id="36" name="CasellaDiTesto 19">
            <a:extLst>
              <a:ext uri="{FF2B5EF4-FFF2-40B4-BE49-F238E27FC236}">
                <a16:creationId xmlns:a16="http://schemas.microsoft.com/office/drawing/2014/main" id="{54D5CB80-7B30-4461-9EB6-9CEC29A70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175" y="2498245"/>
            <a:ext cx="5048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7" name="CasellaDiTesto 19">
            <a:extLst>
              <a:ext uri="{FF2B5EF4-FFF2-40B4-BE49-F238E27FC236}">
                <a16:creationId xmlns:a16="http://schemas.microsoft.com/office/drawing/2014/main" id="{C9F10EBC-877E-453A-919A-92EA5D748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106" y="6411595"/>
            <a:ext cx="36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D810D99A-8120-4FD1-ACE3-85107D2A388C}"/>
              </a:ext>
            </a:extLst>
          </p:cNvPr>
          <p:cNvGrpSpPr/>
          <p:nvPr/>
        </p:nvGrpSpPr>
        <p:grpSpPr>
          <a:xfrm>
            <a:off x="283337" y="1478828"/>
            <a:ext cx="3816000" cy="1224000"/>
            <a:chOff x="45945" y="938272"/>
            <a:chExt cx="3791772" cy="1339903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7B941247-A842-4E9B-BB2E-2A3869C2DD2A}"/>
                </a:ext>
              </a:extLst>
            </p:cNvPr>
            <p:cNvGrpSpPr/>
            <p:nvPr/>
          </p:nvGrpSpPr>
          <p:grpSpPr>
            <a:xfrm>
              <a:off x="45945" y="1014513"/>
              <a:ext cx="3791772" cy="1263662"/>
              <a:chOff x="146304" y="620205"/>
              <a:chExt cx="3791772" cy="1263662"/>
            </a:xfrm>
          </p:grpSpPr>
          <p:sp>
            <p:nvSpPr>
              <p:cNvPr id="41" name="Rectangle 208">
                <a:extLst>
                  <a:ext uri="{FF2B5EF4-FFF2-40B4-BE49-F238E27FC236}">
                    <a16:creationId xmlns:a16="http://schemas.microsoft.com/office/drawing/2014/main" id="{494F32FB-0B4B-46E6-8E9C-9F9D928FE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304" y="1058355"/>
                <a:ext cx="64800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Rectangle 209">
                <a:extLst>
                  <a:ext uri="{FF2B5EF4-FFF2-40B4-BE49-F238E27FC236}">
                    <a16:creationId xmlns:a16="http://schemas.microsoft.com/office/drawing/2014/main" id="{6A06C3BF-0793-47E5-9683-A2178FE37E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2" y="621715"/>
                <a:ext cx="93614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Rectangle 210">
                <a:extLst>
                  <a:ext uri="{FF2B5EF4-FFF2-40B4-BE49-F238E27FC236}">
                    <a16:creationId xmlns:a16="http://schemas.microsoft.com/office/drawing/2014/main" id="{D452F7BF-74B1-411B-95DE-2AA01EBE4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545" y="1498093"/>
                <a:ext cx="935002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44" name="Rectangle 211">
                <a:extLst>
                  <a:ext uri="{FF2B5EF4-FFF2-40B4-BE49-F238E27FC236}">
                    <a16:creationId xmlns:a16="http://schemas.microsoft.com/office/drawing/2014/main" id="{F6A3EAAB-A84C-4FE6-93DF-857CA4E77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1498093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45" name="Rectangle 212">
                <a:extLst>
                  <a:ext uri="{FF2B5EF4-FFF2-40B4-BE49-F238E27FC236}">
                    <a16:creationId xmlns:a16="http://schemas.microsoft.com/office/drawing/2014/main" id="{033010B8-EFCA-458F-9C10-E10DD9588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620205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46" name="AutoShape 213">
                <a:extLst>
                  <a:ext uri="{FF2B5EF4-FFF2-40B4-BE49-F238E27FC236}">
                    <a16:creationId xmlns:a16="http://schemas.microsoft.com/office/drawing/2014/main" id="{7DCCF3C1-D543-4704-A1AA-70906EAB84B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24661" y="764056"/>
                <a:ext cx="228598" cy="360000"/>
              </a:xfrm>
              <a:prstGeom prst="bentConnector2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47" name="AutoShape 214">
                <a:extLst>
                  <a:ext uri="{FF2B5EF4-FFF2-40B4-BE49-F238E27FC236}">
                    <a16:creationId xmlns:a16="http://schemas.microsoft.com/office/drawing/2014/main" id="{82D570C0-CF63-4043-8130-D1EA6FFA1907}"/>
                  </a:ext>
                </a:extLst>
              </p:cNvPr>
              <p:cNvCxnSpPr>
                <a:cxnSpLocks noChangeShapeType="1"/>
                <a:stCxn id="41" idx="2"/>
              </p:cNvCxnSpPr>
              <p:nvPr/>
            </p:nvCxnSpPr>
            <p:spPr bwMode="auto">
              <a:xfrm rot="16200000" flipH="1">
                <a:off x="516961" y="1397473"/>
                <a:ext cx="266688" cy="360000"/>
              </a:xfrm>
              <a:prstGeom prst="bentConnector2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48" name="AutoShape 215">
                <a:extLst>
                  <a:ext uri="{FF2B5EF4-FFF2-40B4-BE49-F238E27FC236}">
                    <a16:creationId xmlns:a16="http://schemas.microsoft.com/office/drawing/2014/main" id="{ED706F08-EF5D-4B5D-A9D9-322D917E5D9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42121" y="826580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49" name="AutoShape 216">
                <a:extLst>
                  <a:ext uri="{FF2B5EF4-FFF2-40B4-BE49-F238E27FC236}">
                    <a16:creationId xmlns:a16="http://schemas.microsoft.com/office/drawing/2014/main" id="{85EADDD9-6B81-41AB-945F-BDCCD360B86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54633" y="1710817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  <p:sp>
            <p:nvSpPr>
              <p:cNvPr id="50" name="Rectangle 217">
                <a:extLst>
                  <a:ext uri="{FF2B5EF4-FFF2-40B4-BE49-F238E27FC236}">
                    <a16:creationId xmlns:a16="http://schemas.microsoft.com/office/drawing/2014/main" id="{518F5900-93EC-478B-8285-161A827A4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0648" y="1059227"/>
                <a:ext cx="75600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anchor="ctr"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x'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x"</a:t>
                </a:r>
              </a:p>
            </p:txBody>
          </p:sp>
          <p:cxnSp>
            <p:nvCxnSpPr>
              <p:cNvPr id="52" name="AutoShape 218">
                <a:extLst>
                  <a:ext uri="{FF2B5EF4-FFF2-40B4-BE49-F238E27FC236}">
                    <a16:creationId xmlns:a16="http://schemas.microsoft.com/office/drawing/2014/main" id="{4182A2AB-38AC-4E93-B325-EE6126C84AA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572233" y="826580"/>
                <a:ext cx="324000" cy="219075"/>
              </a:xfrm>
              <a:prstGeom prst="bentConnector3">
                <a:avLst>
                  <a:gd name="adj1" fmla="val 100698"/>
                </a:avLst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54" name="AutoShape 219">
                <a:extLst>
                  <a:ext uri="{FF2B5EF4-FFF2-40B4-BE49-F238E27FC236}">
                    <a16:creationId xmlns:a16="http://schemas.microsoft.com/office/drawing/2014/main" id="{31ADBEF9-6BDE-46E0-8E82-B08C80E47EF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572233" y="1504442"/>
                <a:ext cx="324000" cy="206375"/>
              </a:xfrm>
              <a:prstGeom prst="bentConnector3">
                <a:avLst>
                  <a:gd name="adj1" fmla="val 99760"/>
                </a:avLst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sp>
            <p:nvSpPr>
              <p:cNvPr id="55" name="Rectangle 220">
                <a:extLst>
                  <a:ext uri="{FF2B5EF4-FFF2-40B4-BE49-F238E27FC236}">
                    <a16:creationId xmlns:a16="http://schemas.microsoft.com/office/drawing/2014/main" id="{886BFE9F-11B9-4975-9357-147F050706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47" y="1051966"/>
                <a:ext cx="374229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56" name="AutoShape 221">
                <a:extLst>
                  <a:ext uri="{FF2B5EF4-FFF2-40B4-BE49-F238E27FC236}">
                    <a16:creationId xmlns:a16="http://schemas.microsoft.com/office/drawing/2014/main" id="{04AC68DF-8BEE-43CC-956A-2FBF25F6A34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304970" y="1261555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</p:grp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7A43F851-E2EC-44DA-852E-32E96F4AEC49}"/>
                </a:ext>
              </a:extLst>
            </p:cNvPr>
            <p:cNvSpPr/>
            <p:nvPr/>
          </p:nvSpPr>
          <p:spPr>
            <a:xfrm>
              <a:off x="2113536" y="938272"/>
              <a:ext cx="285656" cy="31148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100" b="0" i="0" u="none" strike="noStrike" kern="120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sz="800" b="0" i="0" u="none" strike="noStrike" kern="1200" cap="none" spc="0" normalizeH="0" baseline="0" noProof="0" dirty="0"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F063264-1E45-4DAF-8ACF-6D4F48666F04}"/>
              </a:ext>
            </a:extLst>
          </p:cNvPr>
          <p:cNvSpPr txBox="1"/>
          <p:nvPr/>
        </p:nvSpPr>
        <p:spPr>
          <a:xfrm>
            <a:off x="5562162" y="2449287"/>
            <a:ext cx="576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FDA6EB0E-ED40-4743-A77F-99771C7AAC11}"/>
              </a:ext>
            </a:extLst>
          </p:cNvPr>
          <p:cNvGrpSpPr/>
          <p:nvPr/>
        </p:nvGrpSpPr>
        <p:grpSpPr>
          <a:xfrm>
            <a:off x="8318680" y="6221780"/>
            <a:ext cx="546946" cy="555658"/>
            <a:chOff x="8381130" y="6269075"/>
            <a:chExt cx="546946" cy="555658"/>
          </a:xfrm>
        </p:grpSpPr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60DF5535-0D85-42E0-A7D4-44E2A4FAE45B}"/>
                </a:ext>
              </a:extLst>
            </p:cNvPr>
            <p:cNvSpPr/>
            <p:nvPr/>
          </p:nvSpPr>
          <p:spPr>
            <a:xfrm>
              <a:off x="8381130" y="6435588"/>
              <a:ext cx="546946" cy="389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45720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defRPr/>
              </a:pPr>
              <a:r>
                <a:rPr lang="it-IT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kern="0" baseline="-2500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2B0BA90C-47B7-4011-BB49-63F1C225D2B7}"/>
                </a:ext>
              </a:extLst>
            </p:cNvPr>
            <p:cNvSpPr/>
            <p:nvPr/>
          </p:nvSpPr>
          <p:spPr>
            <a:xfrm>
              <a:off x="8569277" y="6269075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8D6AE2B-D257-4461-9844-58AAA8BE9C51}"/>
              </a:ext>
            </a:extLst>
          </p:cNvPr>
          <p:cNvSpPr txBox="1"/>
          <p:nvPr/>
        </p:nvSpPr>
        <p:spPr>
          <a:xfrm>
            <a:off x="8197132" y="6409265"/>
            <a:ext cx="252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Ì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A06229A4-A3F3-4D2E-9685-3D9A5A646F2B}"/>
              </a:ext>
            </a:extLst>
          </p:cNvPr>
          <p:cNvSpPr txBox="1"/>
          <p:nvPr/>
        </p:nvSpPr>
        <p:spPr>
          <a:xfrm>
            <a:off x="8455799" y="2633855"/>
            <a:ext cx="288000" cy="396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5" name="CasellaDiTesto 19">
            <a:extLst>
              <a:ext uri="{FF2B5EF4-FFF2-40B4-BE49-F238E27FC236}">
                <a16:creationId xmlns:a16="http://schemas.microsoft.com/office/drawing/2014/main" id="{E384F4CA-6E0C-421F-BB19-81DB7738D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5824" y="2528937"/>
            <a:ext cx="43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id="{0171CFEE-605E-4450-8BA1-262899235F9C}"/>
              </a:ext>
            </a:extLst>
          </p:cNvPr>
          <p:cNvSpPr/>
          <p:nvPr/>
        </p:nvSpPr>
        <p:spPr>
          <a:xfrm>
            <a:off x="6638957" y="466127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B41E09AF-538E-4D18-AF94-D3401155C4F6}"/>
              </a:ext>
            </a:extLst>
          </p:cNvPr>
          <p:cNvSpPr/>
          <p:nvPr/>
        </p:nvSpPr>
        <p:spPr>
          <a:xfrm>
            <a:off x="6542098" y="2502726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72" name="Rettangolo 71">
            <a:extLst>
              <a:ext uri="{FF2B5EF4-FFF2-40B4-BE49-F238E27FC236}">
                <a16:creationId xmlns:a16="http://schemas.microsoft.com/office/drawing/2014/main" id="{49B9BF4C-EC77-480D-9AB4-0E5CBFE33E2E}"/>
              </a:ext>
            </a:extLst>
          </p:cNvPr>
          <p:cNvSpPr/>
          <p:nvPr/>
        </p:nvSpPr>
        <p:spPr>
          <a:xfrm>
            <a:off x="7641364" y="5831109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E068E47B-4DCA-4A2B-9595-DF97C1D2BE51}"/>
              </a:ext>
            </a:extLst>
          </p:cNvPr>
          <p:cNvSpPr/>
          <p:nvPr/>
        </p:nvSpPr>
        <p:spPr>
          <a:xfrm>
            <a:off x="7544505" y="2539216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99AAA69A-A549-406E-AEBB-605E7E9D7374}"/>
              </a:ext>
            </a:extLst>
          </p:cNvPr>
          <p:cNvSpPr txBox="1"/>
          <p:nvPr/>
        </p:nvSpPr>
        <p:spPr>
          <a:xfrm>
            <a:off x="0" y="2768955"/>
            <a:ext cx="565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Il piano orizzontale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seziona il cono secondo una circonferenza orizzontale che varia di raggio al variare della sua quota</a:t>
            </a:r>
          </a:p>
        </p:txBody>
      </p:sp>
      <p:grpSp>
        <p:nvGrpSpPr>
          <p:cNvPr id="77" name="Gruppo 76">
            <a:extLst>
              <a:ext uri="{FF2B5EF4-FFF2-40B4-BE49-F238E27FC236}">
                <a16:creationId xmlns:a16="http://schemas.microsoft.com/office/drawing/2014/main" id="{2E6E8587-7798-437C-8AED-156AE15047E5}"/>
              </a:ext>
            </a:extLst>
          </p:cNvPr>
          <p:cNvGrpSpPr/>
          <p:nvPr/>
        </p:nvGrpSpPr>
        <p:grpSpPr>
          <a:xfrm>
            <a:off x="0" y="3464407"/>
            <a:ext cx="5688000" cy="1015663"/>
            <a:chOff x="0" y="4275784"/>
            <a:chExt cx="5688000" cy="1015663"/>
          </a:xfrm>
        </p:grpSpPr>
        <p:sp>
          <p:nvSpPr>
            <p:cNvPr id="79" name="CasellaDiTesto 78">
              <a:extLst>
                <a:ext uri="{FF2B5EF4-FFF2-40B4-BE49-F238E27FC236}">
                  <a16:creationId xmlns:a16="http://schemas.microsoft.com/office/drawing/2014/main" id="{87FE6FCE-2D0B-4841-BAEF-73A147113DFC}"/>
                </a:ext>
              </a:extLst>
            </p:cNvPr>
            <p:cNvSpPr txBox="1"/>
            <p:nvPr/>
          </p:nvSpPr>
          <p:spPr>
            <a:xfrm>
              <a:off x="0" y="4275784"/>
              <a:ext cx="5688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L’intersezione di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con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b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genera la retta orizzontale 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x(x’; x’’) 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parallela a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p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1 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che genera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x’’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        mentre la traccia prima è impropria 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1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81" name="Rettangolo 80">
              <a:extLst>
                <a:ext uri="{FF2B5EF4-FFF2-40B4-BE49-F238E27FC236}">
                  <a16:creationId xmlns:a16="http://schemas.microsoft.com/office/drawing/2014/main" id="{7F7F866E-7CBC-4F4D-A1C9-0D299E213C77}"/>
                </a:ext>
              </a:extLst>
            </p:cNvPr>
            <p:cNvSpPr/>
            <p:nvPr/>
          </p:nvSpPr>
          <p:spPr>
            <a:xfrm>
              <a:off x="241291" y="4867743"/>
              <a:ext cx="6912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r>
                <a:rPr lang="it-IT" dirty="0">
                  <a:solidFill>
                    <a:schemeClr val="accent3">
                      <a:lumMod val="50000"/>
                    </a:schemeClr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chemeClr val="accent3">
                      <a:lumMod val="50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000" dirty="0">
                  <a:solidFill>
                    <a:schemeClr val="accent3">
                      <a:lumMod val="50000"/>
                    </a:schemeClr>
                  </a:solidFill>
                  <a:latin typeface="Symbol" panose="05050102010706020507" pitchFamily="18" charset="2"/>
                </a:rPr>
                <a:t>a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" name="Rettangolo 82">
              <a:extLst>
                <a:ext uri="{FF2B5EF4-FFF2-40B4-BE49-F238E27FC236}">
                  <a16:creationId xmlns:a16="http://schemas.microsoft.com/office/drawing/2014/main" id="{3FA1B44E-C2A3-4390-B350-20343AA58CFA}"/>
                </a:ext>
              </a:extLst>
            </p:cNvPr>
            <p:cNvSpPr/>
            <p:nvPr/>
          </p:nvSpPr>
          <p:spPr>
            <a:xfrm>
              <a:off x="4889640" y="4810604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49367224-5C5B-4729-BF6B-0CF21B72828D}"/>
              </a:ext>
            </a:extLst>
          </p:cNvPr>
          <p:cNvSpPr txBox="1"/>
          <p:nvPr/>
        </p:nvSpPr>
        <p:spPr>
          <a:xfrm>
            <a:off x="0" y="4430324"/>
            <a:ext cx="604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L’intersezione della retta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 la circonferenza appartenente al piano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determina 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P(P’; P’’)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che fissano il luogo geometrico della curva detta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parabola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546EABE5-908E-4614-9450-9069A8E1053B}"/>
              </a:ext>
            </a:extLst>
          </p:cNvPr>
          <p:cNvSpPr txBox="1"/>
          <p:nvPr/>
        </p:nvSpPr>
        <p:spPr>
          <a:xfrm>
            <a:off x="-1" y="5348776"/>
            <a:ext cx="651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Questo metodo applicato ad un piano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quote diverse consente di trovare i punti P(P’, P’’) della curva sezione</a:t>
            </a: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237C1CCF-2C06-40C0-B01B-E81F313912DF}"/>
              </a:ext>
            </a:extLst>
          </p:cNvPr>
          <p:cNvSpPr/>
          <p:nvPr/>
        </p:nvSpPr>
        <p:spPr>
          <a:xfrm>
            <a:off x="0" y="6072840"/>
            <a:ext cx="6439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Per questo secondo metodo, servendosi di un piano ausiliario, possiamo fare a meno delle generatrici del cono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9495DA8B-535B-4A1A-992C-1BC710D9DAD8}"/>
              </a:ext>
            </a:extLst>
          </p:cNvPr>
          <p:cNvSpPr txBox="1"/>
          <p:nvPr/>
        </p:nvSpPr>
        <p:spPr>
          <a:xfrm>
            <a:off x="26998" y="414340"/>
            <a:ext cx="5254686" cy="35394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cono con piano generico – 2° metodo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66D50DFF-01F7-4976-A0B4-29C97561F213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8072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35" grpId="0"/>
      <p:bldP spid="36" grpId="0"/>
      <p:bldP spid="37" grpId="0"/>
      <p:bldP spid="58" grpId="0"/>
      <p:bldP spid="61" grpId="0"/>
      <p:bldP spid="63" grpId="0"/>
      <p:bldP spid="65" grpId="0"/>
      <p:bldP spid="69" grpId="0"/>
      <p:bldP spid="71" grpId="0"/>
      <p:bldP spid="72" grpId="0"/>
      <p:bldP spid="74" grpId="0"/>
      <p:bldP spid="76" grpId="0"/>
      <p:bldP spid="84" grpId="0"/>
      <p:bldP spid="85" grpId="0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2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LA PARABOLA – (7)</a:t>
            </a:r>
            <a:br>
              <a:rPr lang="it-IT" altLang="it-IT" sz="135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546242" y="3972999"/>
            <a:ext cx="448975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194703" y="4146672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193418" y="600075"/>
            <a:ext cx="1169407" cy="28744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5206" y="604838"/>
            <a:ext cx="1163081" cy="28693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082740" y="5314263"/>
            <a:ext cx="54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276249" y="399263"/>
            <a:ext cx="473551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7905596" y="3417565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7730590" y="6328011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498696" y="5311422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51" idx="0"/>
            <a:endCxn id="6" idx="6"/>
          </p:cNvCxnSpPr>
          <p:nvPr/>
        </p:nvCxnSpPr>
        <p:spPr>
          <a:xfrm>
            <a:off x="7352740" y="5314263"/>
            <a:ext cx="1181963" cy="24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362825" y="595313"/>
            <a:ext cx="0" cy="47315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19">
            <a:extLst>
              <a:ext uri="{FF2B5EF4-FFF2-40B4-BE49-F238E27FC236}">
                <a16:creationId xmlns:a16="http://schemas.microsoft.com/office/drawing/2014/main" id="{615F6ABF-7D36-4126-9EE5-D11078998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788" y="41628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70" name="CasellaDiTesto 19">
            <a:extLst>
              <a:ext uri="{FF2B5EF4-FFF2-40B4-BE49-F238E27FC236}">
                <a16:creationId xmlns:a16="http://schemas.microsoft.com/office/drawing/2014/main" id="{21E80F26-CDF7-4EFB-BA9E-9C0428F40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6375" y="6488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5D51384A-C297-459E-AD84-D64F742EA52D}"/>
              </a:ext>
            </a:extLst>
          </p:cNvPr>
          <p:cNvSpPr txBox="1"/>
          <p:nvPr/>
        </p:nvSpPr>
        <p:spPr>
          <a:xfrm>
            <a:off x="7393260" y="5451187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B06D56E7-F567-4090-8283-F22D481BDF3D}"/>
              </a:ext>
            </a:extLst>
          </p:cNvPr>
          <p:cNvCxnSpPr>
            <a:cxnSpLocks/>
          </p:cNvCxnSpPr>
          <p:nvPr/>
        </p:nvCxnSpPr>
        <p:spPr>
          <a:xfrm flipH="1">
            <a:off x="7359946" y="390525"/>
            <a:ext cx="61668" cy="2148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CACF15E3-7B73-4088-8F5D-D48A36E78D3C}"/>
              </a:ext>
            </a:extLst>
          </p:cNvPr>
          <p:cNvCxnSpPr>
            <a:cxnSpLocks/>
          </p:cNvCxnSpPr>
          <p:nvPr/>
        </p:nvCxnSpPr>
        <p:spPr>
          <a:xfrm>
            <a:off x="5317365" y="3970002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D7011AF5-7F12-468F-8BBB-0C66F4106F92}"/>
              </a:ext>
            </a:extLst>
          </p:cNvPr>
          <p:cNvCxnSpPr>
            <a:cxnSpLocks/>
          </p:cNvCxnSpPr>
          <p:nvPr/>
        </p:nvCxnSpPr>
        <p:spPr>
          <a:xfrm flipV="1">
            <a:off x="5319905" y="489602"/>
            <a:ext cx="1804795" cy="34836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82041C5-0311-4D14-A780-7224DCDFAA1C}"/>
              </a:ext>
            </a:extLst>
          </p:cNvPr>
          <p:cNvCxnSpPr>
            <a:cxnSpLocks/>
          </p:cNvCxnSpPr>
          <p:nvPr/>
        </p:nvCxnSpPr>
        <p:spPr>
          <a:xfrm>
            <a:off x="5067299" y="3474244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5D3C2BF9-89E9-4B7A-AF05-1CD128E9CB0F}"/>
              </a:ext>
            </a:extLst>
          </p:cNvPr>
          <p:cNvCxnSpPr>
            <a:cxnSpLocks/>
          </p:cNvCxnSpPr>
          <p:nvPr/>
        </p:nvCxnSpPr>
        <p:spPr>
          <a:xfrm>
            <a:off x="5581651" y="3471861"/>
            <a:ext cx="0" cy="5040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6F68CD78-9E12-4033-9941-47036C7C983C}"/>
              </a:ext>
            </a:extLst>
          </p:cNvPr>
          <p:cNvCxnSpPr>
            <a:cxnSpLocks/>
          </p:cNvCxnSpPr>
          <p:nvPr/>
        </p:nvCxnSpPr>
        <p:spPr>
          <a:xfrm>
            <a:off x="5578126" y="3972383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55BE9CD4-39E3-4A4F-A00A-C1DC91332787}"/>
              </a:ext>
            </a:extLst>
          </p:cNvPr>
          <p:cNvCxnSpPr>
            <a:cxnSpLocks/>
          </p:cNvCxnSpPr>
          <p:nvPr/>
        </p:nvCxnSpPr>
        <p:spPr>
          <a:xfrm>
            <a:off x="6288881" y="3474244"/>
            <a:ext cx="0" cy="1381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D3EE430B-40E5-4778-BED6-566F8D98FEAE}"/>
              </a:ext>
            </a:extLst>
          </p:cNvPr>
          <p:cNvCxnSpPr>
            <a:cxnSpLocks/>
          </p:cNvCxnSpPr>
          <p:nvPr/>
        </p:nvCxnSpPr>
        <p:spPr>
          <a:xfrm>
            <a:off x="7584281" y="3471863"/>
            <a:ext cx="0" cy="29956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53B90DA-7106-4B6F-9A4C-F28578F0CE29}"/>
              </a:ext>
            </a:extLst>
          </p:cNvPr>
          <p:cNvCxnSpPr>
            <a:cxnSpLocks/>
          </p:cNvCxnSpPr>
          <p:nvPr/>
        </p:nvCxnSpPr>
        <p:spPr>
          <a:xfrm>
            <a:off x="5010149" y="3112294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97E7ABB5-AF0E-4BC6-BC74-ADE13468741E}"/>
              </a:ext>
            </a:extLst>
          </p:cNvPr>
          <p:cNvCxnSpPr>
            <a:cxnSpLocks/>
          </p:cNvCxnSpPr>
          <p:nvPr/>
        </p:nvCxnSpPr>
        <p:spPr>
          <a:xfrm>
            <a:off x="5766240" y="3108762"/>
            <a:ext cx="0" cy="8640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17">
            <a:extLst>
              <a:ext uri="{FF2B5EF4-FFF2-40B4-BE49-F238E27FC236}">
                <a16:creationId xmlns:a16="http://schemas.microsoft.com/office/drawing/2014/main" id="{6F1DA3C9-E904-4D39-89DD-F2441D26E62B}"/>
              </a:ext>
            </a:extLst>
          </p:cNvPr>
          <p:cNvCxnSpPr>
            <a:cxnSpLocks/>
          </p:cNvCxnSpPr>
          <p:nvPr/>
        </p:nvCxnSpPr>
        <p:spPr>
          <a:xfrm flipV="1">
            <a:off x="8380937" y="3108422"/>
            <a:ext cx="0" cy="22214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e 86">
            <a:extLst>
              <a:ext uri="{FF2B5EF4-FFF2-40B4-BE49-F238E27FC236}">
                <a16:creationId xmlns:a16="http://schemas.microsoft.com/office/drawing/2014/main" id="{74271C52-22FF-44DF-A46E-A92FA66FFA02}"/>
              </a:ext>
            </a:extLst>
          </p:cNvPr>
          <p:cNvSpPr/>
          <p:nvPr/>
        </p:nvSpPr>
        <p:spPr>
          <a:xfrm>
            <a:off x="6348279" y="4303807"/>
            <a:ext cx="2030400" cy="20304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9D5EE4E8-A914-4593-AD76-2FF18873241A}"/>
              </a:ext>
            </a:extLst>
          </p:cNvPr>
          <p:cNvCxnSpPr>
            <a:cxnSpLocks/>
          </p:cNvCxnSpPr>
          <p:nvPr/>
        </p:nvCxnSpPr>
        <p:spPr>
          <a:xfrm>
            <a:off x="5769664" y="3975043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7" name="Connettore diritto 3146">
            <a:extLst>
              <a:ext uri="{FF2B5EF4-FFF2-40B4-BE49-F238E27FC236}">
                <a16:creationId xmlns:a16="http://schemas.microsoft.com/office/drawing/2014/main" id="{2A508DCE-F752-4F09-A899-19454090B3DE}"/>
              </a:ext>
            </a:extLst>
          </p:cNvPr>
          <p:cNvCxnSpPr>
            <a:cxnSpLocks/>
          </p:cNvCxnSpPr>
          <p:nvPr/>
        </p:nvCxnSpPr>
        <p:spPr>
          <a:xfrm>
            <a:off x="6467198" y="3108468"/>
            <a:ext cx="0" cy="1736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97A92AA-BBEA-4E3D-B8F0-B1F53D6D2E2A}"/>
              </a:ext>
            </a:extLst>
          </p:cNvPr>
          <p:cNvCxnSpPr>
            <a:cxnSpLocks/>
          </p:cNvCxnSpPr>
          <p:nvPr/>
        </p:nvCxnSpPr>
        <p:spPr>
          <a:xfrm>
            <a:off x="7634677" y="3105151"/>
            <a:ext cx="0" cy="3195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CEE5AD5-D627-4018-80FB-511B9D5EE703}"/>
              </a:ext>
            </a:extLst>
          </p:cNvPr>
          <p:cNvCxnSpPr>
            <a:cxnSpLocks/>
          </p:cNvCxnSpPr>
          <p:nvPr/>
        </p:nvCxnSpPr>
        <p:spPr>
          <a:xfrm>
            <a:off x="5062926" y="2795042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17">
            <a:extLst>
              <a:ext uri="{FF2B5EF4-FFF2-40B4-BE49-F238E27FC236}">
                <a16:creationId xmlns:a16="http://schemas.microsoft.com/office/drawing/2014/main" id="{64A0340E-B5E0-4899-AF43-ACD0E57D5AF9}"/>
              </a:ext>
            </a:extLst>
          </p:cNvPr>
          <p:cNvCxnSpPr>
            <a:cxnSpLocks/>
          </p:cNvCxnSpPr>
          <p:nvPr/>
        </p:nvCxnSpPr>
        <p:spPr>
          <a:xfrm flipV="1">
            <a:off x="8252257" y="2798286"/>
            <a:ext cx="0" cy="25280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e 95">
            <a:extLst>
              <a:ext uri="{FF2B5EF4-FFF2-40B4-BE49-F238E27FC236}">
                <a16:creationId xmlns:a16="http://schemas.microsoft.com/office/drawing/2014/main" id="{E041AB3E-F480-45E7-9009-EA7AAEEB682B}"/>
              </a:ext>
            </a:extLst>
          </p:cNvPr>
          <p:cNvSpPr/>
          <p:nvPr/>
        </p:nvSpPr>
        <p:spPr>
          <a:xfrm>
            <a:off x="6480508" y="4433682"/>
            <a:ext cx="1771200" cy="17712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96F9AF8C-284A-452B-AAFD-46889C97081E}"/>
              </a:ext>
            </a:extLst>
          </p:cNvPr>
          <p:cNvCxnSpPr>
            <a:cxnSpLocks/>
          </p:cNvCxnSpPr>
          <p:nvPr/>
        </p:nvCxnSpPr>
        <p:spPr>
          <a:xfrm>
            <a:off x="5930518" y="2797475"/>
            <a:ext cx="0" cy="11772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92D31BF5-1FE5-4134-8042-5123F09D22E8}"/>
              </a:ext>
            </a:extLst>
          </p:cNvPr>
          <p:cNvCxnSpPr>
            <a:cxnSpLocks/>
          </p:cNvCxnSpPr>
          <p:nvPr/>
        </p:nvCxnSpPr>
        <p:spPr>
          <a:xfrm>
            <a:off x="5930329" y="3968483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12945FD3-C7C7-4F2F-8A24-65161BDB633A}"/>
              </a:ext>
            </a:extLst>
          </p:cNvPr>
          <p:cNvCxnSpPr>
            <a:cxnSpLocks/>
          </p:cNvCxnSpPr>
          <p:nvPr/>
        </p:nvCxnSpPr>
        <p:spPr>
          <a:xfrm>
            <a:off x="6624361" y="2790826"/>
            <a:ext cx="0" cy="20491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CA9875B6-C465-439D-88A7-389A54065859}"/>
              </a:ext>
            </a:extLst>
          </p:cNvPr>
          <p:cNvCxnSpPr>
            <a:cxnSpLocks/>
          </p:cNvCxnSpPr>
          <p:nvPr/>
        </p:nvCxnSpPr>
        <p:spPr>
          <a:xfrm>
            <a:off x="7679921" y="2795588"/>
            <a:ext cx="0" cy="33552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A0D4DB75-A4C6-402F-8158-8B7D998D09BB}"/>
              </a:ext>
            </a:extLst>
          </p:cNvPr>
          <p:cNvCxnSpPr>
            <a:cxnSpLocks/>
          </p:cNvCxnSpPr>
          <p:nvPr/>
        </p:nvCxnSpPr>
        <p:spPr>
          <a:xfrm>
            <a:off x="5047900" y="2470923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7">
            <a:extLst>
              <a:ext uri="{FF2B5EF4-FFF2-40B4-BE49-F238E27FC236}">
                <a16:creationId xmlns:a16="http://schemas.microsoft.com/office/drawing/2014/main" id="{209DB621-2589-4099-9886-F2D9FED7C375}"/>
              </a:ext>
            </a:extLst>
          </p:cNvPr>
          <p:cNvCxnSpPr>
            <a:cxnSpLocks/>
          </p:cNvCxnSpPr>
          <p:nvPr/>
        </p:nvCxnSpPr>
        <p:spPr>
          <a:xfrm flipV="1">
            <a:off x="8119910" y="2465413"/>
            <a:ext cx="0" cy="28605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e 109">
            <a:extLst>
              <a:ext uri="{FF2B5EF4-FFF2-40B4-BE49-F238E27FC236}">
                <a16:creationId xmlns:a16="http://schemas.microsoft.com/office/drawing/2014/main" id="{7BDDA682-D056-4842-8F95-FACD4A58578E}"/>
              </a:ext>
            </a:extLst>
          </p:cNvPr>
          <p:cNvSpPr/>
          <p:nvPr/>
        </p:nvSpPr>
        <p:spPr>
          <a:xfrm>
            <a:off x="6609593" y="4565148"/>
            <a:ext cx="1508400" cy="15084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766EF46A-235F-4AAA-99C6-F0230BD18B4D}"/>
              </a:ext>
            </a:extLst>
          </p:cNvPr>
          <p:cNvCxnSpPr>
            <a:cxnSpLocks/>
          </p:cNvCxnSpPr>
          <p:nvPr/>
        </p:nvCxnSpPr>
        <p:spPr>
          <a:xfrm>
            <a:off x="6097207" y="2468863"/>
            <a:ext cx="0" cy="150544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2977235F-16F1-4CB4-A464-4E51B2BBF893}"/>
              </a:ext>
            </a:extLst>
          </p:cNvPr>
          <p:cNvCxnSpPr>
            <a:cxnSpLocks/>
          </p:cNvCxnSpPr>
          <p:nvPr/>
        </p:nvCxnSpPr>
        <p:spPr>
          <a:xfrm>
            <a:off x="6097017" y="3970864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1C0D8A4C-16E4-402E-A1A0-8504774D4FA1}"/>
              </a:ext>
            </a:extLst>
          </p:cNvPr>
          <p:cNvCxnSpPr>
            <a:cxnSpLocks/>
          </p:cNvCxnSpPr>
          <p:nvPr/>
        </p:nvCxnSpPr>
        <p:spPr>
          <a:xfrm>
            <a:off x="6788667" y="2471738"/>
            <a:ext cx="0" cy="23634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5A40544-514D-4BA8-9780-670543DED16B}"/>
              </a:ext>
            </a:extLst>
          </p:cNvPr>
          <p:cNvCxnSpPr>
            <a:cxnSpLocks/>
          </p:cNvCxnSpPr>
          <p:nvPr/>
        </p:nvCxnSpPr>
        <p:spPr>
          <a:xfrm>
            <a:off x="7718599" y="2474119"/>
            <a:ext cx="0" cy="35123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C26AF4F3-17A4-4168-B842-0267CD5CA841}"/>
              </a:ext>
            </a:extLst>
          </p:cNvPr>
          <p:cNvCxnSpPr>
            <a:cxnSpLocks/>
          </p:cNvCxnSpPr>
          <p:nvPr/>
        </p:nvCxnSpPr>
        <p:spPr>
          <a:xfrm>
            <a:off x="5084390" y="2153244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1 17">
            <a:extLst>
              <a:ext uri="{FF2B5EF4-FFF2-40B4-BE49-F238E27FC236}">
                <a16:creationId xmlns:a16="http://schemas.microsoft.com/office/drawing/2014/main" id="{D9E866A4-52A4-4CD6-8065-2D8F7C0ECC22}"/>
              </a:ext>
            </a:extLst>
          </p:cNvPr>
          <p:cNvCxnSpPr>
            <a:cxnSpLocks/>
          </p:cNvCxnSpPr>
          <p:nvPr/>
        </p:nvCxnSpPr>
        <p:spPr>
          <a:xfrm flipV="1">
            <a:off x="7991356" y="2149413"/>
            <a:ext cx="0" cy="31774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e 122">
            <a:extLst>
              <a:ext uri="{FF2B5EF4-FFF2-40B4-BE49-F238E27FC236}">
                <a16:creationId xmlns:a16="http://schemas.microsoft.com/office/drawing/2014/main" id="{CBF60385-A647-4E59-B9A4-E20AAF675355}"/>
              </a:ext>
            </a:extLst>
          </p:cNvPr>
          <p:cNvSpPr/>
          <p:nvPr/>
        </p:nvSpPr>
        <p:spPr>
          <a:xfrm>
            <a:off x="6740556" y="4696114"/>
            <a:ext cx="1249200" cy="12492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14BC6E91-A19A-431B-831D-29A4CE329433}"/>
              </a:ext>
            </a:extLst>
          </p:cNvPr>
          <p:cNvCxnSpPr>
            <a:cxnSpLocks/>
          </p:cNvCxnSpPr>
          <p:nvPr/>
        </p:nvCxnSpPr>
        <p:spPr>
          <a:xfrm>
            <a:off x="6263894" y="2154538"/>
            <a:ext cx="0" cy="181738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9051460-FA7F-4DEA-9E3B-CA105885F86A}"/>
              </a:ext>
            </a:extLst>
          </p:cNvPr>
          <p:cNvCxnSpPr>
            <a:cxnSpLocks/>
          </p:cNvCxnSpPr>
          <p:nvPr/>
        </p:nvCxnSpPr>
        <p:spPr>
          <a:xfrm>
            <a:off x="6266086" y="3970864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1B64739-CF9C-4430-8AA1-54452E241E44}"/>
              </a:ext>
            </a:extLst>
          </p:cNvPr>
          <p:cNvCxnSpPr>
            <a:cxnSpLocks/>
          </p:cNvCxnSpPr>
          <p:nvPr/>
        </p:nvCxnSpPr>
        <p:spPr>
          <a:xfrm>
            <a:off x="6965157" y="2143126"/>
            <a:ext cx="0" cy="27027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20BF0A6C-F4A3-4919-BBAA-EA2D31673AEE}"/>
              </a:ext>
            </a:extLst>
          </p:cNvPr>
          <p:cNvCxnSpPr>
            <a:cxnSpLocks/>
          </p:cNvCxnSpPr>
          <p:nvPr/>
        </p:nvCxnSpPr>
        <p:spPr>
          <a:xfrm>
            <a:off x="7746207" y="2145507"/>
            <a:ext cx="0" cy="36718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654EEB47-2F58-4188-A6EB-81F4CC60172E}"/>
              </a:ext>
            </a:extLst>
          </p:cNvPr>
          <p:cNvCxnSpPr>
            <a:cxnSpLocks/>
          </p:cNvCxnSpPr>
          <p:nvPr/>
        </p:nvCxnSpPr>
        <p:spPr>
          <a:xfrm>
            <a:off x="5068089" y="1882907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7">
            <a:extLst>
              <a:ext uri="{FF2B5EF4-FFF2-40B4-BE49-F238E27FC236}">
                <a16:creationId xmlns:a16="http://schemas.microsoft.com/office/drawing/2014/main" id="{F4E2E1B3-C511-4530-B29E-B079FE82FB68}"/>
              </a:ext>
            </a:extLst>
          </p:cNvPr>
          <p:cNvCxnSpPr>
            <a:cxnSpLocks/>
          </p:cNvCxnSpPr>
          <p:nvPr/>
        </p:nvCxnSpPr>
        <p:spPr>
          <a:xfrm flipV="1">
            <a:off x="7884057" y="1881123"/>
            <a:ext cx="0" cy="3437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0F23867C-C819-4E47-B10C-7B73E57F9691}"/>
              </a:ext>
            </a:extLst>
          </p:cNvPr>
          <p:cNvCxnSpPr>
            <a:cxnSpLocks/>
          </p:cNvCxnSpPr>
          <p:nvPr/>
        </p:nvCxnSpPr>
        <p:spPr>
          <a:xfrm>
            <a:off x="6402006" y="1883076"/>
            <a:ext cx="0" cy="20880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E55C04A6-04B4-4342-8D0B-2E39078605EF}"/>
              </a:ext>
            </a:extLst>
          </p:cNvPr>
          <p:cNvSpPr/>
          <p:nvPr/>
        </p:nvSpPr>
        <p:spPr>
          <a:xfrm>
            <a:off x="6852472" y="4805649"/>
            <a:ext cx="1029600" cy="10296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BC45F306-3C3A-4EB0-8CB7-466F2605A111}"/>
              </a:ext>
            </a:extLst>
          </p:cNvPr>
          <p:cNvCxnSpPr>
            <a:cxnSpLocks/>
          </p:cNvCxnSpPr>
          <p:nvPr/>
        </p:nvCxnSpPr>
        <p:spPr>
          <a:xfrm>
            <a:off x="6404199" y="3970864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2534EC6-2706-4D51-939B-7998DEF058D5}"/>
              </a:ext>
            </a:extLst>
          </p:cNvPr>
          <p:cNvCxnSpPr>
            <a:cxnSpLocks/>
          </p:cNvCxnSpPr>
          <p:nvPr/>
        </p:nvCxnSpPr>
        <p:spPr>
          <a:xfrm>
            <a:off x="7122318" y="1890713"/>
            <a:ext cx="0" cy="29789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0D3D1746-AB9B-4CB6-BA7E-C57BBFA37CCC}"/>
              </a:ext>
            </a:extLst>
          </p:cNvPr>
          <p:cNvCxnSpPr>
            <a:cxnSpLocks/>
          </p:cNvCxnSpPr>
          <p:nvPr/>
        </p:nvCxnSpPr>
        <p:spPr>
          <a:xfrm>
            <a:off x="7755732" y="1885950"/>
            <a:ext cx="0" cy="3771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0A14687D-AC7D-4C9B-8E99-889255166931}"/>
              </a:ext>
            </a:extLst>
          </p:cNvPr>
          <p:cNvCxnSpPr>
            <a:cxnSpLocks/>
          </p:cNvCxnSpPr>
          <p:nvPr/>
        </p:nvCxnSpPr>
        <p:spPr>
          <a:xfrm>
            <a:off x="5068323" y="1616207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8B7DFA2C-C142-49E0-8D93-EC7D86878CC6}"/>
              </a:ext>
            </a:extLst>
          </p:cNvPr>
          <p:cNvCxnSpPr>
            <a:cxnSpLocks/>
          </p:cNvCxnSpPr>
          <p:nvPr/>
        </p:nvCxnSpPr>
        <p:spPr>
          <a:xfrm>
            <a:off x="7774781" y="1616869"/>
            <a:ext cx="0" cy="36980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e 89">
            <a:extLst>
              <a:ext uri="{FF2B5EF4-FFF2-40B4-BE49-F238E27FC236}">
                <a16:creationId xmlns:a16="http://schemas.microsoft.com/office/drawing/2014/main" id="{9D465689-8950-4FD0-B064-798927E8FCC2}"/>
              </a:ext>
            </a:extLst>
          </p:cNvPr>
          <p:cNvSpPr/>
          <p:nvPr/>
        </p:nvSpPr>
        <p:spPr>
          <a:xfrm>
            <a:off x="6952478" y="4905655"/>
            <a:ext cx="820800" cy="8208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A7EE050D-7364-4E1E-90A9-CAB33895BF6D}"/>
              </a:ext>
            </a:extLst>
          </p:cNvPr>
          <p:cNvCxnSpPr>
            <a:cxnSpLocks/>
          </p:cNvCxnSpPr>
          <p:nvPr/>
        </p:nvCxnSpPr>
        <p:spPr>
          <a:xfrm>
            <a:off x="6541294" y="1616868"/>
            <a:ext cx="0" cy="2357438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C39B798F-6F44-4665-BCD1-EB3A4A78F5DD}"/>
              </a:ext>
            </a:extLst>
          </p:cNvPr>
          <p:cNvCxnSpPr>
            <a:cxnSpLocks/>
          </p:cNvCxnSpPr>
          <p:nvPr/>
        </p:nvCxnSpPr>
        <p:spPr>
          <a:xfrm>
            <a:off x="6542312" y="3970864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" name="Connettore diritto 3144">
            <a:extLst>
              <a:ext uri="{FF2B5EF4-FFF2-40B4-BE49-F238E27FC236}">
                <a16:creationId xmlns:a16="http://schemas.microsoft.com/office/drawing/2014/main" id="{C10C8AB3-0F1A-46DF-B585-CF36A34A17B4}"/>
              </a:ext>
            </a:extLst>
          </p:cNvPr>
          <p:cNvCxnSpPr>
            <a:cxnSpLocks/>
          </p:cNvCxnSpPr>
          <p:nvPr/>
        </p:nvCxnSpPr>
        <p:spPr>
          <a:xfrm>
            <a:off x="7298532" y="1614488"/>
            <a:ext cx="0" cy="32980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0" name="Connettore diritto 3149">
            <a:extLst>
              <a:ext uri="{FF2B5EF4-FFF2-40B4-BE49-F238E27FC236}">
                <a16:creationId xmlns:a16="http://schemas.microsoft.com/office/drawing/2014/main" id="{3A5D8200-9105-4774-8097-A275DFD60E7B}"/>
              </a:ext>
            </a:extLst>
          </p:cNvPr>
          <p:cNvCxnSpPr>
            <a:cxnSpLocks/>
          </p:cNvCxnSpPr>
          <p:nvPr/>
        </p:nvCxnSpPr>
        <p:spPr>
          <a:xfrm>
            <a:off x="7741444" y="1616869"/>
            <a:ext cx="0" cy="38528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AA910311-51DD-42CB-BDBE-AB070DD1D374}"/>
              </a:ext>
            </a:extLst>
          </p:cNvPr>
          <p:cNvCxnSpPr>
            <a:cxnSpLocks/>
          </p:cNvCxnSpPr>
          <p:nvPr/>
        </p:nvCxnSpPr>
        <p:spPr>
          <a:xfrm>
            <a:off x="5078082" y="1447139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5" name="Connettore diritto 3154">
            <a:extLst>
              <a:ext uri="{FF2B5EF4-FFF2-40B4-BE49-F238E27FC236}">
                <a16:creationId xmlns:a16="http://schemas.microsoft.com/office/drawing/2014/main" id="{0E1DFFA6-CD19-428E-BB8C-446FC36D5C86}"/>
              </a:ext>
            </a:extLst>
          </p:cNvPr>
          <p:cNvCxnSpPr>
            <a:cxnSpLocks/>
          </p:cNvCxnSpPr>
          <p:nvPr/>
        </p:nvCxnSpPr>
        <p:spPr>
          <a:xfrm>
            <a:off x="6631781" y="1445419"/>
            <a:ext cx="0" cy="252650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C225489B-FC33-468B-8F89-A14D5967BAE1}"/>
              </a:ext>
            </a:extLst>
          </p:cNvPr>
          <p:cNvCxnSpPr>
            <a:cxnSpLocks/>
          </p:cNvCxnSpPr>
          <p:nvPr/>
        </p:nvCxnSpPr>
        <p:spPr>
          <a:xfrm>
            <a:off x="6632800" y="3968482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9" name="Connettore diritto 3158">
            <a:extLst>
              <a:ext uri="{FF2B5EF4-FFF2-40B4-BE49-F238E27FC236}">
                <a16:creationId xmlns:a16="http://schemas.microsoft.com/office/drawing/2014/main" id="{1E93CEDA-32DF-4923-B458-437258371358}"/>
              </a:ext>
            </a:extLst>
          </p:cNvPr>
          <p:cNvCxnSpPr>
            <a:cxnSpLocks/>
          </p:cNvCxnSpPr>
          <p:nvPr/>
        </p:nvCxnSpPr>
        <p:spPr>
          <a:xfrm>
            <a:off x="7705724" y="1447800"/>
            <a:ext cx="0" cy="38647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e 114">
            <a:extLst>
              <a:ext uri="{FF2B5EF4-FFF2-40B4-BE49-F238E27FC236}">
                <a16:creationId xmlns:a16="http://schemas.microsoft.com/office/drawing/2014/main" id="{1C58DC06-9ECA-4F91-8C42-6BA88E17F25A}"/>
              </a:ext>
            </a:extLst>
          </p:cNvPr>
          <p:cNvSpPr/>
          <p:nvPr/>
        </p:nvSpPr>
        <p:spPr>
          <a:xfrm>
            <a:off x="7021531" y="4974710"/>
            <a:ext cx="684000" cy="684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164" name="Connettore diritto 3163">
            <a:extLst>
              <a:ext uri="{FF2B5EF4-FFF2-40B4-BE49-F238E27FC236}">
                <a16:creationId xmlns:a16="http://schemas.microsoft.com/office/drawing/2014/main" id="{DD4C46F7-5CD3-4E37-AE57-C2A1954D5F57}"/>
              </a:ext>
            </a:extLst>
          </p:cNvPr>
          <p:cNvCxnSpPr>
            <a:cxnSpLocks/>
          </p:cNvCxnSpPr>
          <p:nvPr/>
        </p:nvCxnSpPr>
        <p:spPr>
          <a:xfrm>
            <a:off x="7448549" y="1447800"/>
            <a:ext cx="0" cy="35361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8C12674C-997F-4A6E-808A-63C4FBFAEF2E}"/>
              </a:ext>
            </a:extLst>
          </p:cNvPr>
          <p:cNvCxnSpPr>
            <a:cxnSpLocks/>
          </p:cNvCxnSpPr>
          <p:nvPr/>
        </p:nvCxnSpPr>
        <p:spPr>
          <a:xfrm>
            <a:off x="5061138" y="1354897"/>
            <a:ext cx="396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5ED7DD3-FBE2-407A-9257-D0D55E7ABCF4}"/>
              </a:ext>
            </a:extLst>
          </p:cNvPr>
          <p:cNvCxnSpPr>
            <a:cxnSpLocks/>
          </p:cNvCxnSpPr>
          <p:nvPr/>
        </p:nvCxnSpPr>
        <p:spPr>
          <a:xfrm>
            <a:off x="7667248" y="1355558"/>
            <a:ext cx="0" cy="39583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e 91">
            <a:extLst>
              <a:ext uri="{FF2B5EF4-FFF2-40B4-BE49-F238E27FC236}">
                <a16:creationId xmlns:a16="http://schemas.microsoft.com/office/drawing/2014/main" id="{AE064629-AE4E-47AB-8954-9DD89555441E}"/>
              </a:ext>
            </a:extLst>
          </p:cNvPr>
          <p:cNvSpPr/>
          <p:nvPr/>
        </p:nvSpPr>
        <p:spPr>
          <a:xfrm>
            <a:off x="7062016" y="5012814"/>
            <a:ext cx="604800" cy="6048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EED4CFB-B597-4D88-94C4-F19A8BA8A965}"/>
              </a:ext>
            </a:extLst>
          </p:cNvPr>
          <p:cNvCxnSpPr>
            <a:cxnSpLocks/>
          </p:cNvCxnSpPr>
          <p:nvPr/>
        </p:nvCxnSpPr>
        <p:spPr>
          <a:xfrm>
            <a:off x="6677025" y="1357313"/>
            <a:ext cx="0" cy="261461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DAD1912-52DD-4E66-916E-0A0E1083E974}"/>
              </a:ext>
            </a:extLst>
          </p:cNvPr>
          <p:cNvCxnSpPr>
            <a:cxnSpLocks/>
          </p:cNvCxnSpPr>
          <p:nvPr/>
        </p:nvCxnSpPr>
        <p:spPr>
          <a:xfrm>
            <a:off x="6678043" y="3970863"/>
            <a:ext cx="2257959" cy="2811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D0D7ED24-DA14-4FBE-BD73-9CCDC414D2D4}"/>
              </a:ext>
            </a:extLst>
          </p:cNvPr>
          <p:cNvCxnSpPr>
            <a:cxnSpLocks/>
          </p:cNvCxnSpPr>
          <p:nvPr/>
        </p:nvCxnSpPr>
        <p:spPr>
          <a:xfrm flipH="1">
            <a:off x="5516438" y="5118566"/>
            <a:ext cx="2085079" cy="16802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49C73F96-2E7F-4A20-B316-1D14057FAE2D}"/>
              </a:ext>
            </a:extLst>
          </p:cNvPr>
          <p:cNvCxnSpPr>
            <a:cxnSpLocks/>
          </p:cNvCxnSpPr>
          <p:nvPr/>
        </p:nvCxnSpPr>
        <p:spPr>
          <a:xfrm>
            <a:off x="7598569" y="1354931"/>
            <a:ext cx="0" cy="37671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Arco 100">
            <a:extLst>
              <a:ext uri="{FF2B5EF4-FFF2-40B4-BE49-F238E27FC236}">
                <a16:creationId xmlns:a16="http://schemas.microsoft.com/office/drawing/2014/main" id="{0A8FB85A-FCBA-4975-9DB0-E981004666FD}"/>
              </a:ext>
            </a:extLst>
          </p:cNvPr>
          <p:cNvSpPr/>
          <p:nvPr/>
        </p:nvSpPr>
        <p:spPr>
          <a:xfrm rot="1056652">
            <a:off x="-6816135" y="-573146"/>
            <a:ext cx="3807983" cy="82955144"/>
          </a:xfrm>
          <a:prstGeom prst="arc">
            <a:avLst>
              <a:gd name="adj1" fmla="val 16143575"/>
              <a:gd name="adj2" fmla="val 16251278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3BD7A54A-0FB5-4985-BE5E-D6C1C5D9074C}"/>
              </a:ext>
            </a:extLst>
          </p:cNvPr>
          <p:cNvSpPr/>
          <p:nvPr/>
        </p:nvSpPr>
        <p:spPr>
          <a:xfrm rot="19260000">
            <a:off x="-6218134" y="7768003"/>
            <a:ext cx="15552000" cy="4500000"/>
          </a:xfrm>
          <a:prstGeom prst="arc">
            <a:avLst>
              <a:gd name="adj1" fmla="val 21091909"/>
              <a:gd name="adj2" fmla="val 510074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7AB6936B-09DF-4F59-B90B-A36CC335AEDC}"/>
              </a:ext>
            </a:extLst>
          </p:cNvPr>
          <p:cNvSpPr txBox="1"/>
          <p:nvPr/>
        </p:nvSpPr>
        <p:spPr>
          <a:xfrm>
            <a:off x="-2" y="412124"/>
            <a:ext cx="5733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diapositiva  si  esplicitano tutti i passaggi descritti dall’algoritmo grafico precedente per ogni posizione diversa del piano ausiliario 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.</a:t>
            </a:r>
          </a:p>
        </p:txBody>
      </p:sp>
      <p:sp>
        <p:nvSpPr>
          <p:cNvPr id="106" name="CasellaDiTesto 19">
            <a:extLst>
              <a:ext uri="{FF2B5EF4-FFF2-40B4-BE49-F238E27FC236}">
                <a16:creationId xmlns:a16="http://schemas.microsoft.com/office/drawing/2014/main" id="{6FE7CF49-9626-495E-B99E-B35157DFB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1801" y="2793213"/>
            <a:ext cx="5048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9B29AEFD-D692-4D44-8D5F-4445FD795BA2}"/>
              </a:ext>
            </a:extLst>
          </p:cNvPr>
          <p:cNvSpPr txBox="1"/>
          <p:nvPr/>
        </p:nvSpPr>
        <p:spPr>
          <a:xfrm>
            <a:off x="5245072" y="2817997"/>
            <a:ext cx="576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5C6C85E2-1A4F-47AD-85D4-57B3C3CFE311}"/>
              </a:ext>
            </a:extLst>
          </p:cNvPr>
          <p:cNvGrpSpPr/>
          <p:nvPr/>
        </p:nvGrpSpPr>
        <p:grpSpPr>
          <a:xfrm>
            <a:off x="7780366" y="6371682"/>
            <a:ext cx="546946" cy="501066"/>
            <a:chOff x="8381130" y="6323667"/>
            <a:chExt cx="546946" cy="501066"/>
          </a:xfrm>
        </p:grpSpPr>
        <p:sp>
          <p:nvSpPr>
            <p:cNvPr id="118" name="Rettangolo 117">
              <a:extLst>
                <a:ext uri="{FF2B5EF4-FFF2-40B4-BE49-F238E27FC236}">
                  <a16:creationId xmlns:a16="http://schemas.microsoft.com/office/drawing/2014/main" id="{FFB7A0CA-5656-410F-8729-97B2C9BEE273}"/>
                </a:ext>
              </a:extLst>
            </p:cNvPr>
            <p:cNvSpPr/>
            <p:nvPr/>
          </p:nvSpPr>
          <p:spPr>
            <a:xfrm>
              <a:off x="8381130" y="6435588"/>
              <a:ext cx="546946" cy="389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45720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defRPr/>
              </a:pPr>
              <a:r>
                <a:rPr lang="it-IT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kern="0" baseline="-2500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21" name="Rettangolo 120">
              <a:extLst>
                <a:ext uri="{FF2B5EF4-FFF2-40B4-BE49-F238E27FC236}">
                  <a16:creationId xmlns:a16="http://schemas.microsoft.com/office/drawing/2014/main" id="{A28A0C62-A4D2-4777-9AEF-6E97268530F0}"/>
                </a:ext>
              </a:extLst>
            </p:cNvPr>
            <p:cNvSpPr/>
            <p:nvPr/>
          </p:nvSpPr>
          <p:spPr>
            <a:xfrm>
              <a:off x="8569277" y="6323667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B3299380-A242-4BBC-9A43-D2371BEF618F}"/>
              </a:ext>
            </a:extLst>
          </p:cNvPr>
          <p:cNvSpPr txBox="1"/>
          <p:nvPr/>
        </p:nvSpPr>
        <p:spPr>
          <a:xfrm>
            <a:off x="8500044" y="2950945"/>
            <a:ext cx="288000" cy="396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7" name="CasellaDiTesto 19">
            <a:extLst>
              <a:ext uri="{FF2B5EF4-FFF2-40B4-BE49-F238E27FC236}">
                <a16:creationId xmlns:a16="http://schemas.microsoft.com/office/drawing/2014/main" id="{12EC414C-28AD-403F-9EDD-B5BBBD3A4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5437" y="2831279"/>
            <a:ext cx="43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28" name="Rettangolo 127">
            <a:extLst>
              <a:ext uri="{FF2B5EF4-FFF2-40B4-BE49-F238E27FC236}">
                <a16:creationId xmlns:a16="http://schemas.microsoft.com/office/drawing/2014/main" id="{9B669A6E-9D39-403B-AEA4-C58CBBF2F322}"/>
              </a:ext>
            </a:extLst>
          </p:cNvPr>
          <p:cNvSpPr/>
          <p:nvPr/>
        </p:nvSpPr>
        <p:spPr>
          <a:xfrm>
            <a:off x="6314492" y="479401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29" name="Rettangolo 128">
            <a:extLst>
              <a:ext uri="{FF2B5EF4-FFF2-40B4-BE49-F238E27FC236}">
                <a16:creationId xmlns:a16="http://schemas.microsoft.com/office/drawing/2014/main" id="{6299C403-C17C-413E-A324-B2E8AD9ADAC9}"/>
              </a:ext>
            </a:extLst>
          </p:cNvPr>
          <p:cNvSpPr/>
          <p:nvPr/>
        </p:nvSpPr>
        <p:spPr>
          <a:xfrm>
            <a:off x="6401988" y="2841938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30" name="Rettangolo 129">
            <a:extLst>
              <a:ext uri="{FF2B5EF4-FFF2-40B4-BE49-F238E27FC236}">
                <a16:creationId xmlns:a16="http://schemas.microsoft.com/office/drawing/2014/main" id="{F4C61586-6CB4-4376-8A2C-B8C5902E311C}"/>
              </a:ext>
            </a:extLst>
          </p:cNvPr>
          <p:cNvSpPr/>
          <p:nvPr/>
        </p:nvSpPr>
        <p:spPr>
          <a:xfrm>
            <a:off x="7582371" y="6133451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31" name="Rettangolo 130">
            <a:extLst>
              <a:ext uri="{FF2B5EF4-FFF2-40B4-BE49-F238E27FC236}">
                <a16:creationId xmlns:a16="http://schemas.microsoft.com/office/drawing/2014/main" id="{3744E812-CF08-4D91-8A48-6BB75B84BC55}"/>
              </a:ext>
            </a:extLst>
          </p:cNvPr>
          <p:cNvSpPr/>
          <p:nvPr/>
        </p:nvSpPr>
        <p:spPr>
          <a:xfrm>
            <a:off x="7404395" y="2856306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32" name="CasellaDiTesto 19">
            <a:extLst>
              <a:ext uri="{FF2B5EF4-FFF2-40B4-BE49-F238E27FC236}">
                <a16:creationId xmlns:a16="http://schemas.microsoft.com/office/drawing/2014/main" id="{ED1050F2-BEC2-4A1D-B60C-AC8668A5A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7418" y="6500084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E2EB7C59-9219-4334-A1B9-EF41DEB9FFF7}"/>
              </a:ext>
            </a:extLst>
          </p:cNvPr>
          <p:cNvSpPr txBox="1"/>
          <p:nvPr/>
        </p:nvSpPr>
        <p:spPr>
          <a:xfrm>
            <a:off x="-1" y="4414830"/>
            <a:ext cx="5976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Dopo aver completato le operazioni di ricerca dei punti sviluppando, per ogni posizione di </a:t>
            </a:r>
            <a:r>
              <a:rPr lang="it-IT" sz="20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l’algoritmo grafico della diapositiva precedente se colleghiamo  i punti si ottiene la curva che assume la forma di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parabola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così definita: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F60DC73B-CF41-4A30-B24E-0852F75AEA35}"/>
              </a:ext>
            </a:extLst>
          </p:cNvPr>
          <p:cNvSpPr txBox="1"/>
          <p:nvPr/>
        </p:nvSpPr>
        <p:spPr>
          <a:xfrm>
            <a:off x="0" y="1256216"/>
            <a:ext cx="532576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Quando il piano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contiene la direttrice del cono individuiamo subito i punti reali estremi dei rami della parabola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X(X’; X’’)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Y(Y’; Y’’)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appartenenti alla base del cono secondo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il segmento 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XY 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parallelo alla traccia del piano </a:t>
            </a:r>
            <a:r>
              <a:rPr kumimoji="0" lang="it-IT" sz="20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su </a:t>
            </a:r>
            <a:r>
              <a:rPr kumimoji="0" lang="it-IT" sz="20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35" name="Rettangolo 134">
            <a:extLst>
              <a:ext uri="{FF2B5EF4-FFF2-40B4-BE49-F238E27FC236}">
                <a16:creationId xmlns:a16="http://schemas.microsoft.com/office/drawing/2014/main" id="{F53CE9F2-1EB5-4AD8-82EE-406AA1CC7A0F}"/>
              </a:ext>
            </a:extLst>
          </p:cNvPr>
          <p:cNvSpPr/>
          <p:nvPr/>
        </p:nvSpPr>
        <p:spPr>
          <a:xfrm>
            <a:off x="6015037" y="4691020"/>
            <a:ext cx="3706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6" name="Rettangolo 135">
            <a:extLst>
              <a:ext uri="{FF2B5EF4-FFF2-40B4-BE49-F238E27FC236}">
                <a16:creationId xmlns:a16="http://schemas.microsoft.com/office/drawing/2014/main" id="{7408829D-6C26-493E-827C-488C6925E92C}"/>
              </a:ext>
            </a:extLst>
          </p:cNvPr>
          <p:cNvSpPr/>
          <p:nvPr/>
        </p:nvSpPr>
        <p:spPr>
          <a:xfrm>
            <a:off x="7358375" y="6275692"/>
            <a:ext cx="351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37" name="Rettangolo 136">
            <a:extLst>
              <a:ext uri="{FF2B5EF4-FFF2-40B4-BE49-F238E27FC236}">
                <a16:creationId xmlns:a16="http://schemas.microsoft.com/office/drawing/2014/main" id="{AFD08108-E92D-4C75-A55F-6BEC1B78AB0B}"/>
              </a:ext>
            </a:extLst>
          </p:cNvPr>
          <p:cNvSpPr/>
          <p:nvPr/>
        </p:nvSpPr>
        <p:spPr>
          <a:xfrm>
            <a:off x="6192520" y="3406509"/>
            <a:ext cx="407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38" name="Rettangolo 137">
            <a:extLst>
              <a:ext uri="{FF2B5EF4-FFF2-40B4-BE49-F238E27FC236}">
                <a16:creationId xmlns:a16="http://schemas.microsoft.com/office/drawing/2014/main" id="{9DB6D21B-D571-45ED-B466-053F855E431A}"/>
              </a:ext>
            </a:extLst>
          </p:cNvPr>
          <p:cNvSpPr/>
          <p:nvPr/>
        </p:nvSpPr>
        <p:spPr>
          <a:xfrm>
            <a:off x="7487920" y="3408891"/>
            <a:ext cx="3882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08A596F4-9025-4308-BBE5-051AFE80DEB6}"/>
              </a:ext>
            </a:extLst>
          </p:cNvPr>
          <p:cNvSpPr txBox="1"/>
          <p:nvPr/>
        </p:nvSpPr>
        <p:spPr>
          <a:xfrm rot="19344138">
            <a:off x="5409127" y="6272012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0B0C17C6-C0A7-4993-BDD9-20DB895B7030}"/>
              </a:ext>
            </a:extLst>
          </p:cNvPr>
          <p:cNvSpPr txBox="1"/>
          <p:nvPr/>
        </p:nvSpPr>
        <p:spPr>
          <a:xfrm rot="17277170">
            <a:off x="7417576" y="424184"/>
            <a:ext cx="708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asse</a:t>
            </a:r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430AE697-A51F-48F2-BA15-DEA48B191F4B}"/>
              </a:ext>
            </a:extLst>
          </p:cNvPr>
          <p:cNvCxnSpPr>
            <a:cxnSpLocks/>
          </p:cNvCxnSpPr>
          <p:nvPr/>
        </p:nvCxnSpPr>
        <p:spPr>
          <a:xfrm flipH="1">
            <a:off x="6786760" y="460058"/>
            <a:ext cx="1120602" cy="35112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4FCFED0E-6012-4F92-AA13-D1C810D51EF3}"/>
              </a:ext>
            </a:extLst>
          </p:cNvPr>
          <p:cNvSpPr txBox="1"/>
          <p:nvPr/>
        </p:nvSpPr>
        <p:spPr>
          <a:xfrm>
            <a:off x="0" y="5870275"/>
            <a:ext cx="5473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 parabola è il «luogo geometrico dei punti del piano equidistanti da un punto fisso detto fuoco e da una retta detta direttrice»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48E2101-3B38-41F4-917A-C6CDB433CEE3}"/>
              </a:ext>
            </a:extLst>
          </p:cNvPr>
          <p:cNvSpPr txBox="1"/>
          <p:nvPr/>
        </p:nvSpPr>
        <p:spPr>
          <a:xfrm>
            <a:off x="0" y="2693771"/>
            <a:ext cx="4896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Ripetendo l’operazione con il piano </a:t>
            </a:r>
            <a:r>
              <a:rPr lang="it-IT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ad una quota superiore si ha quanto di seguito ricordando che per economia e chiarezza grafica si sono ripetute le didascalie degli enti geometrici solo per questa posizione del piano  </a:t>
            </a:r>
            <a:r>
              <a:rPr lang="it-IT" sz="2000" dirty="0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90B6913-8FD6-4CA4-BA8E-A28AD8F8C67B}"/>
              </a:ext>
            </a:extLst>
          </p:cNvPr>
          <p:cNvSpPr/>
          <p:nvPr/>
        </p:nvSpPr>
        <p:spPr>
          <a:xfrm>
            <a:off x="7641928" y="6488668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Ì</a:t>
            </a:r>
          </a:p>
        </p:txBody>
      </p: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3EE2652-A455-4393-8075-7385210F65A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1504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5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9000"/>
                            </p:stCondLst>
                            <p:childTnLst>
                              <p:par>
                                <p:cTn id="1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95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7500"/>
                            </p:stCondLst>
                            <p:childTnLst>
                              <p:par>
                                <p:cTn id="2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8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9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9500"/>
                            </p:stCondLst>
                            <p:childTnLst>
                              <p:par>
                                <p:cTn id="2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0"/>
                            </p:stCondLst>
                            <p:childTnLst>
                              <p:par>
                                <p:cTn id="2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0500"/>
                            </p:stCondLst>
                            <p:childTnLst>
                              <p:par>
                                <p:cTn id="2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1000"/>
                            </p:stCondLst>
                            <p:childTnLst>
                              <p:par>
                                <p:cTn id="2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1500"/>
                            </p:stCondLst>
                            <p:childTnLst>
                              <p:par>
                                <p:cTn id="2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200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2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3000"/>
                            </p:stCondLst>
                            <p:childTnLst>
                              <p:par>
                                <p:cTn id="2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3500"/>
                            </p:stCondLst>
                            <p:childTnLst>
                              <p:par>
                                <p:cTn id="2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2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2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5000"/>
                            </p:stCondLst>
                            <p:childTnLst>
                              <p:par>
                                <p:cTn id="2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5500"/>
                            </p:stCondLst>
                            <p:childTnLst>
                              <p:par>
                                <p:cTn id="2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6000"/>
                            </p:stCondLst>
                            <p:childTnLst>
                              <p:par>
                                <p:cTn id="2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26500"/>
                            </p:stCondLst>
                            <p:childTnLst>
                              <p:par>
                                <p:cTn id="2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7000"/>
                            </p:stCondLst>
                            <p:childTnLst>
                              <p:par>
                                <p:cTn id="2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7500"/>
                            </p:stCondLst>
                            <p:childTnLst>
                              <p:par>
                                <p:cTn id="2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28000"/>
                            </p:stCondLst>
                            <p:childTnLst>
                              <p:par>
                                <p:cTn id="2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28500"/>
                            </p:stCondLst>
                            <p:childTnLst>
                              <p:par>
                                <p:cTn id="2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2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9500"/>
                            </p:stCondLst>
                            <p:childTnLst>
                              <p:par>
                                <p:cTn id="2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30000"/>
                            </p:stCondLst>
                            <p:childTnLst>
                              <p:par>
                                <p:cTn id="3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30500"/>
                            </p:stCondLst>
                            <p:childTnLst>
                              <p:par>
                                <p:cTn id="3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31000"/>
                            </p:stCondLst>
                            <p:childTnLst>
                              <p:par>
                                <p:cTn id="3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31500"/>
                            </p:stCondLst>
                            <p:childTnLst>
                              <p:par>
                                <p:cTn id="3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32000"/>
                            </p:stCondLst>
                            <p:childTnLst>
                              <p:par>
                                <p:cTn id="3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6" grpId="0" animBg="1"/>
      <p:bldP spid="110" grpId="0" animBg="1"/>
      <p:bldP spid="123" grpId="0" animBg="1"/>
      <p:bldP spid="71" grpId="0" animBg="1"/>
      <p:bldP spid="90" grpId="0" animBg="1"/>
      <p:bldP spid="115" grpId="0" animBg="1"/>
      <p:bldP spid="92" grpId="0" animBg="1"/>
      <p:bldP spid="101" grpId="0" animBg="1"/>
      <p:bldP spid="4" grpId="0" animBg="1"/>
      <p:bldP spid="103" grpId="0"/>
      <p:bldP spid="106" grpId="0"/>
      <p:bldP spid="112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40" grpId="0"/>
      <p:bldP spid="141" grpId="0"/>
      <p:bldP spid="143" grpId="0"/>
      <p:bldP spid="2" grpId="0"/>
      <p:bldP spid="7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1878</Words>
  <Application>Microsoft Office PowerPoint</Application>
  <PresentationFormat>Presentazione su schermo (4:3)</PresentationFormat>
  <Paragraphs>344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LE CONICHE: LA PARABOLA - Dati </vt:lpstr>
      <vt:lpstr>LE CONICHE: LA PARABOLA – (1) </vt:lpstr>
      <vt:lpstr>LE CONICHE: LA PARABOLA – (2) </vt:lpstr>
      <vt:lpstr>LE CONICHE: LA PARABOLA – (3) </vt:lpstr>
      <vt:lpstr>LE CONICHE: LA PARABOLA – (4) </vt:lpstr>
      <vt:lpstr>LE CONICHE: LA PARABOLA – (5) </vt:lpstr>
      <vt:lpstr>LE CONICHE: LA PARABOLA – (6) </vt:lpstr>
      <vt:lpstr>LE CONICHE: LA PARABOLA – (7) </vt:lpstr>
      <vt:lpstr>LE CONICHE: LA PARABOLA – (8)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418</cp:revision>
  <cp:lastPrinted>2020-06-04T14:44:08Z</cp:lastPrinted>
  <dcterms:created xsi:type="dcterms:W3CDTF">2019-02-22T19:23:19Z</dcterms:created>
  <dcterms:modified xsi:type="dcterms:W3CDTF">2020-10-03T20:52:32Z</dcterms:modified>
</cp:coreProperties>
</file>