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7"/>
  </p:notesMasterIdLst>
  <p:sldIdLst>
    <p:sldId id="263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7" r:id="rId13"/>
    <p:sldId id="258" r:id="rId14"/>
    <p:sldId id="259" r:id="rId15"/>
    <p:sldId id="270" r:id="rId1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394" autoAdjust="0"/>
  </p:normalViewPr>
  <p:slideViewPr>
    <p:cSldViewPr snapToGrid="0">
      <p:cViewPr varScale="1">
        <p:scale>
          <a:sx n="61" d="100"/>
          <a:sy n="61" d="100"/>
        </p:scale>
        <p:origin x="2683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6E66D-C76C-48FC-B332-0076015579A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7043C-2CA9-487D-8184-5E8E51A8E9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60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7043C-2CA9-487D-8184-5E8E51A8E910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43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7043C-2CA9-487D-8184-5E8E51A8E910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72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D32F2-D455-465D-A843-3503B176815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46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BD32F2-D455-465D-A843-3503B176815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46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2650787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413323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9425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37038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40899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86946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965229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19365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079619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140165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9545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92386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219858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301104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47996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222764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30629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23280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5072194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627003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94078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110395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25/09/2020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062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3C73-41C1-4C46-9496-D04520F98F12}" type="datetimeFigureOut">
              <a:rPr lang="it-IT" smtClean="0"/>
              <a:pPr/>
              <a:t>25/09/2020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3A87-AD7B-4526-A593-5764F77DE8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85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alice.it/eliofragass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6">
            <a:extLst>
              <a:ext uri="{FF2B5EF4-FFF2-40B4-BE49-F238E27FC236}">
                <a16:creationId xmlns:a16="http://schemas.microsoft.com/office/drawing/2014/main" id="{B4ED2728-2B62-4666-B2B7-5075F0CBA403}"/>
              </a:ext>
            </a:extLst>
          </p:cNvPr>
          <p:cNvSpPr txBox="1">
            <a:spLocks noChangeArrowheads="1"/>
          </p:cNvSpPr>
          <p:nvPr/>
        </p:nvSpPr>
        <p:spPr>
          <a:xfrm>
            <a:off x="27000" y="619125"/>
            <a:ext cx="6804000" cy="3238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indent="-257175" algn="ctr" defTabSz="6858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1600" kern="0" dirty="0">
                <a:solidFill>
                  <a:srgbClr val="0070C0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1600" kern="0" dirty="0" err="1">
                <a:solidFill>
                  <a:srgbClr val="0070C0"/>
                </a:solidFill>
                <a:latin typeface="Comic Sans MS" pitchFamily="66" charset="0"/>
              </a:rPr>
              <a:t>Monge</a:t>
            </a:r>
            <a:endParaRPr lang="it-IT" sz="1600" kern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79" name="Text Box 6">
            <a:extLst>
              <a:ext uri="{FF2B5EF4-FFF2-40B4-BE49-F238E27FC236}">
                <a16:creationId xmlns:a16="http://schemas.microsoft.com/office/drawing/2014/main" id="{813A89AC-0D0F-4558-AF95-3F8C5B4A0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76" y="8405813"/>
            <a:ext cx="2664000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180" name="Text Box 9">
            <a:extLst>
              <a:ext uri="{FF2B5EF4-FFF2-40B4-BE49-F238E27FC236}">
                <a16:creationId xmlns:a16="http://schemas.microsoft.com/office/drawing/2014/main" id="{92746A7D-6545-4F08-8F01-E9A241CA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5" y="8764588"/>
            <a:ext cx="3995737" cy="277812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3A3C557F-BBEA-4D9B-BB5C-C102C7F4D5AE}"/>
              </a:ext>
            </a:extLst>
          </p:cNvPr>
          <p:cNvSpPr txBox="1"/>
          <p:nvPr/>
        </p:nvSpPr>
        <p:spPr>
          <a:xfrm>
            <a:off x="44450" y="1026353"/>
            <a:ext cx="6769100" cy="70802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LE OPERAZIONI GEOMETRICHE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SEZIONE </a:t>
            </a:r>
            <a:r>
              <a:rPr lang="it-IT" sz="2000" cap="all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DI SOLIDI DI ROTAZIONE – LE CONICHE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184" name="Rectangle 5">
            <a:extLst>
              <a:ext uri="{FF2B5EF4-FFF2-40B4-BE49-F238E27FC236}">
                <a16:creationId xmlns:a16="http://schemas.microsoft.com/office/drawing/2014/main" id="{9EC76849-EA90-43AC-8D8A-5B5AB558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088" y="3296723"/>
            <a:ext cx="2669352" cy="50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ctr">
            <a:solidFill>
              <a:srgbClr val="4472C4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2008/09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Longo Ilaria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3C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 Liceo Artistico statale «G. </a:t>
            </a:r>
            <a:r>
              <a:rPr lang="it-IT" kern="0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» di Pescara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per la materia ‘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Discipline geometriche»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85" name="CasellaDiTesto 16">
            <a:extLst>
              <a:ext uri="{FF2B5EF4-FFF2-40B4-BE49-F238E27FC236}">
                <a16:creationId xmlns:a16="http://schemas.microsoft.com/office/drawing/2014/main" id="{3AF5B6B3-029E-486E-B2C1-728F3CA2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0" y="1828102"/>
            <a:ext cx="6804025" cy="80021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GENERICO PARALLELO ALLA LINEA DI TERRA</a:t>
            </a:r>
          </a:p>
        </p:txBody>
      </p:sp>
      <p:sp>
        <p:nvSpPr>
          <p:cNvPr id="186" name="CasellaDiTesto 17">
            <a:extLst>
              <a:ext uri="{FF2B5EF4-FFF2-40B4-BE49-F238E27FC236}">
                <a16:creationId xmlns:a16="http://schemas.microsoft.com/office/drawing/2014/main" id="{51D3FBA4-C77B-46C4-BB71-672DD6F50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0" y="2673711"/>
            <a:ext cx="6802440" cy="52322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L’ELLISSE</a:t>
            </a:r>
          </a:p>
        </p:txBody>
      </p: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6EB066ED-9D1E-4D61-A5B7-D66C2A840CED}"/>
              </a:ext>
            </a:extLst>
          </p:cNvPr>
          <p:cNvCxnSpPr/>
          <p:nvPr/>
        </p:nvCxnSpPr>
        <p:spPr>
          <a:xfrm>
            <a:off x="26988" y="9087612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magine 19">
            <a:extLst>
              <a:ext uri="{FF2B5EF4-FFF2-40B4-BE49-F238E27FC236}">
                <a16:creationId xmlns:a16="http://schemas.microsoft.com/office/drawing/2014/main" id="{6ED6999E-34CA-41F7-9343-24210DF420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3291839"/>
            <a:ext cx="3996061" cy="540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65DD7FB-2556-43C8-A1C5-638EFA361105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046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4" grpId="0" animBg="1"/>
      <p:bldP spid="185" grpId="0" animBg="1"/>
      <p:bldP spid="1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16218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(8)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2671"/>
            <a:ext cx="6804000" cy="360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generico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lt– 3° metodo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0" y="5300145"/>
            <a:ext cx="676915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61045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61283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48779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3609975" y="4681538"/>
            <a:ext cx="2876233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61600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505110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5051108" y="4657001"/>
            <a:ext cx="0" cy="2329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796118" y="1085850"/>
            <a:ext cx="1253403" cy="3597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4031508" y="1085850"/>
            <a:ext cx="1018013" cy="3591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403193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403297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90083" y="6286362"/>
            <a:ext cx="1268745" cy="705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66352" y="6596958"/>
            <a:ext cx="1381583" cy="39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2997" y="6992354"/>
            <a:ext cx="1408535" cy="326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6985" y="7000827"/>
            <a:ext cx="1236440" cy="696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63251" y="5733737"/>
            <a:ext cx="696556" cy="1264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84397" y="5591176"/>
            <a:ext cx="366128" cy="14011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351493" y="6979019"/>
            <a:ext cx="700039" cy="1274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684398" y="6962115"/>
            <a:ext cx="372798" cy="1419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05269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505269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052695" y="6992938"/>
            <a:ext cx="1260286" cy="696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504793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5046345" y="6669386"/>
            <a:ext cx="1402438" cy="318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052695" y="6289141"/>
            <a:ext cx="1248215" cy="699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5052695" y="6991350"/>
            <a:ext cx="686858" cy="1276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5049520" y="6988175"/>
            <a:ext cx="345440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047933" y="5727826"/>
            <a:ext cx="685627" cy="12698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5047933" y="5598059"/>
            <a:ext cx="365737" cy="1396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>
            <a:off x="3530851" y="6994525"/>
            <a:ext cx="151866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35260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68598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660316" y="1082675"/>
            <a:ext cx="1392379" cy="3597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505428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504634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505428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504634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505428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827270" y="429000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64153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5007078" y="981095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5284" y="4990086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5054283" y="1089660"/>
            <a:ext cx="0" cy="3610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504952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980856" y="2475419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5051255" y="65958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5049521" y="7004050"/>
            <a:ext cx="1983" cy="14267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92252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0130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>
            <a:cxnSpLocks/>
          </p:cNvCxnSpPr>
          <p:nvPr/>
        </p:nvCxnSpPr>
        <p:spPr>
          <a:xfrm>
            <a:off x="2540000" y="2185406"/>
            <a:ext cx="424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2272320" y="8723178"/>
            <a:ext cx="460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177" y="18270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052" y="838252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D5383B6-6AA4-4209-83B8-90EA44F356CA}"/>
              </a:ext>
            </a:extLst>
          </p:cNvPr>
          <p:cNvCxnSpPr/>
          <p:nvPr/>
        </p:nvCxnSpPr>
        <p:spPr>
          <a:xfrm>
            <a:off x="4610896" y="53021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E03EB94D-41CD-4075-9927-FB3A5BF904FE}"/>
              </a:ext>
            </a:extLst>
          </p:cNvPr>
          <p:cNvCxnSpPr>
            <a:cxnSpLocks/>
          </p:cNvCxnSpPr>
          <p:nvPr/>
        </p:nvCxnSpPr>
        <p:spPr>
          <a:xfrm>
            <a:off x="3529584" y="950976"/>
            <a:ext cx="0" cy="8028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Arco 230">
            <a:extLst>
              <a:ext uri="{FF2B5EF4-FFF2-40B4-BE49-F238E27FC236}">
                <a16:creationId xmlns:a16="http://schemas.microsoft.com/office/drawing/2014/main" id="{62B25D05-B03F-4895-97B0-6CC54EB06C1E}"/>
              </a:ext>
            </a:extLst>
          </p:cNvPr>
          <p:cNvSpPr/>
          <p:nvPr/>
        </p:nvSpPr>
        <p:spPr>
          <a:xfrm>
            <a:off x="73152" y="1883664"/>
            <a:ext cx="6840000" cy="6840000"/>
          </a:xfrm>
          <a:prstGeom prst="arc">
            <a:avLst>
              <a:gd name="adj1" fmla="val 5362222"/>
              <a:gd name="adj2" fmla="val 1080353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4DE6DF18-47E5-413D-A131-D311CD4155FE}"/>
              </a:ext>
            </a:extLst>
          </p:cNvPr>
          <p:cNvCxnSpPr>
            <a:cxnSpLocks/>
            <a:stCxn id="231" idx="2"/>
          </p:cNvCxnSpPr>
          <p:nvPr/>
        </p:nvCxnSpPr>
        <p:spPr>
          <a:xfrm flipV="1">
            <a:off x="73154" y="1225296"/>
            <a:ext cx="4537380" cy="40748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63830E68-5E84-4E9A-AB7B-5AADB99F1749}"/>
              </a:ext>
            </a:extLst>
          </p:cNvPr>
          <p:cNvCxnSpPr>
            <a:cxnSpLocks/>
          </p:cNvCxnSpPr>
          <p:nvPr/>
        </p:nvCxnSpPr>
        <p:spPr>
          <a:xfrm flipH="1">
            <a:off x="1840753" y="1082928"/>
            <a:ext cx="321305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co 245">
            <a:extLst>
              <a:ext uri="{FF2B5EF4-FFF2-40B4-BE49-F238E27FC236}">
                <a16:creationId xmlns:a16="http://schemas.microsoft.com/office/drawing/2014/main" id="{4E3E2FC6-B658-489A-B90F-1B79C5AB6E45}"/>
              </a:ext>
            </a:extLst>
          </p:cNvPr>
          <p:cNvSpPr/>
          <p:nvPr/>
        </p:nvSpPr>
        <p:spPr>
          <a:xfrm>
            <a:off x="1850365" y="3630513"/>
            <a:ext cx="3362400" cy="3362400"/>
          </a:xfrm>
          <a:prstGeom prst="arc">
            <a:avLst>
              <a:gd name="adj1" fmla="val 5401229"/>
              <a:gd name="adj2" fmla="val 10838210"/>
            </a:avLst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B09EFD9B-06A1-4EE6-9D43-3A13E01A40E3}"/>
              </a:ext>
            </a:extLst>
          </p:cNvPr>
          <p:cNvCxnSpPr>
            <a:cxnSpLocks/>
          </p:cNvCxnSpPr>
          <p:nvPr/>
        </p:nvCxnSpPr>
        <p:spPr>
          <a:xfrm>
            <a:off x="1852004" y="1087718"/>
            <a:ext cx="0" cy="421580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">
            <a:extLst>
              <a:ext uri="{FF2B5EF4-FFF2-40B4-BE49-F238E27FC236}">
                <a16:creationId xmlns:a16="http://schemas.microsoft.com/office/drawing/2014/main" id="{65664F5D-271A-448F-B6B4-FDA87BB812D1}"/>
              </a:ext>
            </a:extLst>
          </p:cNvPr>
          <p:cNvCxnSpPr/>
          <p:nvPr/>
        </p:nvCxnSpPr>
        <p:spPr>
          <a:xfrm>
            <a:off x="415320" y="4683499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23">
            <a:extLst>
              <a:ext uri="{FF2B5EF4-FFF2-40B4-BE49-F238E27FC236}">
                <a16:creationId xmlns:a16="http://schemas.microsoft.com/office/drawing/2014/main" id="{F4D9E6AC-4982-4EAC-8299-BA083A35D1ED}"/>
              </a:ext>
            </a:extLst>
          </p:cNvPr>
          <p:cNvCxnSpPr/>
          <p:nvPr/>
        </p:nvCxnSpPr>
        <p:spPr>
          <a:xfrm flipH="1">
            <a:off x="415608" y="1076512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26">
            <a:extLst>
              <a:ext uri="{FF2B5EF4-FFF2-40B4-BE49-F238E27FC236}">
                <a16:creationId xmlns:a16="http://schemas.microsoft.com/office/drawing/2014/main" id="{28DD8D7F-FF66-4C9E-8443-748C3AC480A1}"/>
              </a:ext>
            </a:extLst>
          </p:cNvPr>
          <p:cNvCxnSpPr/>
          <p:nvPr/>
        </p:nvCxnSpPr>
        <p:spPr>
          <a:xfrm>
            <a:off x="1850708" y="1079687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CCA7FFC9-96DA-49FA-BC87-DDD100BBD447}"/>
              </a:ext>
            </a:extLst>
          </p:cNvPr>
          <p:cNvCxnSpPr>
            <a:cxnSpLocks/>
          </p:cNvCxnSpPr>
          <p:nvPr/>
        </p:nvCxnSpPr>
        <p:spPr>
          <a:xfrm flipH="1">
            <a:off x="595718" y="1082862"/>
            <a:ext cx="1253403" cy="3597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D653F2B6-6CB1-46BF-852F-E2422448C024}"/>
              </a:ext>
            </a:extLst>
          </p:cNvPr>
          <p:cNvCxnSpPr>
            <a:cxnSpLocks/>
          </p:cNvCxnSpPr>
          <p:nvPr/>
        </p:nvCxnSpPr>
        <p:spPr>
          <a:xfrm flipH="1">
            <a:off x="830729" y="1082862"/>
            <a:ext cx="1018393" cy="3593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53D0FBA3-43ED-4392-B282-D798B2D4933A}"/>
              </a:ext>
            </a:extLst>
          </p:cNvPr>
          <p:cNvCxnSpPr>
            <a:cxnSpLocks/>
          </p:cNvCxnSpPr>
          <p:nvPr/>
        </p:nvCxnSpPr>
        <p:spPr>
          <a:xfrm flipH="1">
            <a:off x="1152208" y="1078100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49582E75-2C63-42B1-AA9D-603318DB58F9}"/>
              </a:ext>
            </a:extLst>
          </p:cNvPr>
          <p:cNvCxnSpPr>
            <a:cxnSpLocks/>
          </p:cNvCxnSpPr>
          <p:nvPr/>
        </p:nvCxnSpPr>
        <p:spPr>
          <a:xfrm flipH="1">
            <a:off x="1485583" y="1087625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499CCA70-9296-43BD-9172-0E33A696DEBA}"/>
              </a:ext>
            </a:extLst>
          </p:cNvPr>
          <p:cNvCxnSpPr>
            <a:cxnSpLocks/>
          </p:cNvCxnSpPr>
          <p:nvPr/>
        </p:nvCxnSpPr>
        <p:spPr>
          <a:xfrm flipH="1">
            <a:off x="459916" y="1079687"/>
            <a:ext cx="1392379" cy="3597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4A819D46-2EEC-41C3-BDD4-E520722D4016}"/>
              </a:ext>
            </a:extLst>
          </p:cNvPr>
          <p:cNvCxnSpPr>
            <a:cxnSpLocks/>
          </p:cNvCxnSpPr>
          <p:nvPr/>
        </p:nvCxnSpPr>
        <p:spPr>
          <a:xfrm>
            <a:off x="1853883" y="1086037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2719761-78D4-4F61-A744-DC49F503BCF9}"/>
              </a:ext>
            </a:extLst>
          </p:cNvPr>
          <p:cNvCxnSpPr>
            <a:cxnSpLocks/>
          </p:cNvCxnSpPr>
          <p:nvPr/>
        </p:nvCxnSpPr>
        <p:spPr>
          <a:xfrm>
            <a:off x="1845945" y="1093975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FE0E0EDB-99A3-40B6-8FE8-5557E2E50612}"/>
              </a:ext>
            </a:extLst>
          </p:cNvPr>
          <p:cNvCxnSpPr>
            <a:cxnSpLocks/>
          </p:cNvCxnSpPr>
          <p:nvPr/>
        </p:nvCxnSpPr>
        <p:spPr>
          <a:xfrm>
            <a:off x="1853883" y="1093975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52AA6359-4975-464C-9A22-CE3B18A42FFF}"/>
              </a:ext>
            </a:extLst>
          </p:cNvPr>
          <p:cNvCxnSpPr>
            <a:cxnSpLocks/>
          </p:cNvCxnSpPr>
          <p:nvPr/>
        </p:nvCxnSpPr>
        <p:spPr>
          <a:xfrm>
            <a:off x="1845945" y="1086037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AACFA8E-756B-45BC-89EE-C497F8D98C9E}"/>
              </a:ext>
            </a:extLst>
          </p:cNvPr>
          <p:cNvCxnSpPr>
            <a:cxnSpLocks/>
          </p:cNvCxnSpPr>
          <p:nvPr/>
        </p:nvCxnSpPr>
        <p:spPr>
          <a:xfrm>
            <a:off x="1853883" y="1101912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2CF437D8-9202-40A3-8914-9A8B6D05E0C3}"/>
              </a:ext>
            </a:extLst>
          </p:cNvPr>
          <p:cNvCxnSpPr>
            <a:cxnSpLocks/>
          </p:cNvCxnSpPr>
          <p:nvPr/>
        </p:nvCxnSpPr>
        <p:spPr>
          <a:xfrm>
            <a:off x="3286125" y="4674870"/>
            <a:ext cx="0" cy="628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17CC0203-1B02-4FE6-A4A8-9E0368E947CA}"/>
              </a:ext>
            </a:extLst>
          </p:cNvPr>
          <p:cNvCxnSpPr>
            <a:cxnSpLocks/>
          </p:cNvCxnSpPr>
          <p:nvPr/>
        </p:nvCxnSpPr>
        <p:spPr>
          <a:xfrm>
            <a:off x="412433" y="4675823"/>
            <a:ext cx="0" cy="628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1D91D7F6-8801-4FE0-975F-3127D69D9ED7}"/>
              </a:ext>
            </a:extLst>
          </p:cNvPr>
          <p:cNvCxnSpPr/>
          <p:nvPr/>
        </p:nvCxnSpPr>
        <p:spPr>
          <a:xfrm flipH="1">
            <a:off x="3525730" y="5546271"/>
            <a:ext cx="1526563" cy="7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o 82">
            <a:extLst>
              <a:ext uri="{FF2B5EF4-FFF2-40B4-BE49-F238E27FC236}">
                <a16:creationId xmlns:a16="http://schemas.microsoft.com/office/drawing/2014/main" id="{DBC6363A-7AA0-425F-A005-3B3C4438100E}"/>
              </a:ext>
            </a:extLst>
          </p:cNvPr>
          <p:cNvSpPr/>
          <p:nvPr/>
        </p:nvSpPr>
        <p:spPr>
          <a:xfrm>
            <a:off x="3288048" y="5064733"/>
            <a:ext cx="486000" cy="486000"/>
          </a:xfrm>
          <a:prstGeom prst="arc">
            <a:avLst>
              <a:gd name="adj1" fmla="val 5349337"/>
              <a:gd name="adj2" fmla="val 1086439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Arco 83">
            <a:extLst>
              <a:ext uri="{FF2B5EF4-FFF2-40B4-BE49-F238E27FC236}">
                <a16:creationId xmlns:a16="http://schemas.microsoft.com/office/drawing/2014/main" id="{31C706F4-F6A1-4C2D-841F-BFFD0DFD2947}"/>
              </a:ext>
            </a:extLst>
          </p:cNvPr>
          <p:cNvSpPr/>
          <p:nvPr/>
        </p:nvSpPr>
        <p:spPr>
          <a:xfrm>
            <a:off x="411480" y="2133510"/>
            <a:ext cx="6300000" cy="6300000"/>
          </a:xfrm>
          <a:prstGeom prst="arc">
            <a:avLst>
              <a:gd name="adj1" fmla="val 5429625"/>
              <a:gd name="adj2" fmla="val 1083738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AA0452E-8F7C-49D6-BEEA-CE42C92D970C}"/>
              </a:ext>
            </a:extLst>
          </p:cNvPr>
          <p:cNvCxnSpPr>
            <a:cxnSpLocks/>
          </p:cNvCxnSpPr>
          <p:nvPr/>
        </p:nvCxnSpPr>
        <p:spPr>
          <a:xfrm flipH="1">
            <a:off x="3528246" y="8434794"/>
            <a:ext cx="1529947" cy="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A87EA90-CD88-4444-9F23-DA73BEB81458}"/>
              </a:ext>
            </a:extLst>
          </p:cNvPr>
          <p:cNvSpPr txBox="1"/>
          <p:nvPr/>
        </p:nvSpPr>
        <p:spPr>
          <a:xfrm>
            <a:off x="0" y="877824"/>
            <a:ext cx="4901184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tra  il piano di sezione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//lt)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il piano orizzontale ausiliario 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//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1 </a:t>
            </a:r>
            <a:r>
              <a:rPr lang="it-IT" sz="2000" dirty="0">
                <a:latin typeface="Symbol" panose="05050102010706020507" pitchFamily="18" charset="2"/>
              </a:rPr>
              <a:t>^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)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determina tracce improprie della retta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x(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x’,x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’’)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7C3ADDFF-F894-41C7-AC67-AF0BBC058DFA}"/>
              </a:ext>
            </a:extLst>
          </p:cNvPr>
          <p:cNvCxnSpPr>
            <a:cxnSpLocks/>
          </p:cNvCxnSpPr>
          <p:nvPr/>
        </p:nvCxnSpPr>
        <p:spPr>
          <a:xfrm>
            <a:off x="3017520" y="3511296"/>
            <a:ext cx="384048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756F3625-19ED-42E8-9984-D3B12D6A2ED6}"/>
              </a:ext>
            </a:extLst>
          </p:cNvPr>
          <p:cNvSpPr txBox="1"/>
          <p:nvPr/>
        </p:nvSpPr>
        <p:spPr>
          <a:xfrm>
            <a:off x="0" y="5316698"/>
            <a:ext cx="35661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Poiché è impossibile posizionare nello spazio del diedro la retta </a:t>
            </a:r>
            <a:r>
              <a:rPr lang="it-IT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x(</a:t>
            </a:r>
            <a:r>
              <a:rPr lang="it-IT" sz="19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x’,x</a:t>
            </a:r>
            <a:r>
              <a:rPr lang="it-IT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’’)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 che interseca la circonferenza del piano ausiliario </a:t>
            </a:r>
            <a:r>
              <a:rPr lang="it-IT" sz="19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, si rende necessario eseguire il ribaltamento dell’immagine per definire la collocazione spaziale della retta </a:t>
            </a:r>
            <a:r>
              <a:rPr lang="it-IT" sz="19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 e quindi la sua intersezione con la circonferenza appartenente al piano ausiliario </a:t>
            </a:r>
            <a:r>
              <a:rPr lang="it-IT" sz="19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0" name="CasellaDiTesto 19">
            <a:extLst>
              <a:ext uri="{FF2B5EF4-FFF2-40B4-BE49-F238E27FC236}">
                <a16:creationId xmlns:a16="http://schemas.microsoft.com/office/drawing/2014/main" id="{21F5B231-975C-48CD-80DA-38D42765E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314990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91" name="CasellaDiTesto 19">
            <a:extLst>
              <a:ext uri="{FF2B5EF4-FFF2-40B4-BE49-F238E27FC236}">
                <a16:creationId xmlns:a16="http://schemas.microsoft.com/office/drawing/2014/main" id="{6AC2267F-285F-4F75-B8E8-2DA1470B3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425" y="1065077"/>
            <a:ext cx="68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b)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2E80AC6-9E74-498B-9672-DEE1A8A51756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2CB7F3F2-A1E1-4EEB-90A8-AC229D94FCB7}"/>
              </a:ext>
            </a:extLst>
          </p:cNvPr>
          <p:cNvCxnSpPr>
            <a:cxnSpLocks/>
          </p:cNvCxnSpPr>
          <p:nvPr/>
        </p:nvCxnSpPr>
        <p:spPr>
          <a:xfrm>
            <a:off x="3614827" y="6993010"/>
            <a:ext cx="141748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601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/>
      <p:bldP spid="246" grpId="0" animBg="1"/>
      <p:bldP spid="83" grpId="0" animBg="1"/>
      <p:bldP spid="84" grpId="0" animBg="1"/>
      <p:bldP spid="16" grpId="0"/>
      <p:bldP spid="16" grpId="1"/>
      <p:bldP spid="226" grpId="0"/>
      <p:bldP spid="90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olo 18">
            <a:extLst>
              <a:ext uri="{FF2B5EF4-FFF2-40B4-BE49-F238E27FC236}">
                <a16:creationId xmlns:a16="http://schemas.microsoft.com/office/drawing/2014/main" id="{3033E682-8104-457A-A217-D2C7D1E8F5A5}"/>
              </a:ext>
            </a:extLst>
          </p:cNvPr>
          <p:cNvSpPr txBox="1">
            <a:spLocks/>
          </p:cNvSpPr>
          <p:nvPr/>
        </p:nvSpPr>
        <p:spPr bwMode="auto">
          <a:xfrm>
            <a:off x="27000" y="2000250"/>
            <a:ext cx="6804000" cy="303750"/>
          </a:xfrm>
          <a:prstGeom prst="rect">
            <a:avLst/>
          </a:prstGeom>
          <a:noFill/>
          <a:ln>
            <a:solidFill>
              <a:srgbClr val="4F81B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it-IT" altLang="it-IT" sz="15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(9)</a:t>
            </a:r>
            <a:br>
              <a:rPr lang="it-IT" altLang="it-IT" sz="1013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it-IT" sz="1856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E8BA3A8C-8066-4B9F-9E92-26BFB613C98F}"/>
              </a:ext>
            </a:extLst>
          </p:cNvPr>
          <p:cNvSpPr txBox="1"/>
          <p:nvPr/>
        </p:nvSpPr>
        <p:spPr>
          <a:xfrm>
            <a:off x="27000" y="2326166"/>
            <a:ext cx="6804000" cy="25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1350" dirty="0">
                <a:solidFill>
                  <a:prstClr val="white"/>
                </a:solidFill>
                <a:latin typeface="Symbol" panose="05050102010706020507" pitchFamily="18" charset="2"/>
              </a:rPr>
              <a:t>b </a:t>
            </a: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parallelo lt– 3° metodo</a:t>
            </a:r>
          </a:p>
        </p:txBody>
      </p:sp>
      <p:cxnSp>
        <p:nvCxnSpPr>
          <p:cNvPr id="104" name="Connettore 1 4">
            <a:extLst>
              <a:ext uri="{FF2B5EF4-FFF2-40B4-BE49-F238E27FC236}">
                <a16:creationId xmlns:a16="http://schemas.microsoft.com/office/drawing/2014/main" id="{73097124-3A04-48E0-838B-762253E911CE}"/>
              </a:ext>
            </a:extLst>
          </p:cNvPr>
          <p:cNvCxnSpPr>
            <a:cxnSpLocks/>
          </p:cNvCxnSpPr>
          <p:nvPr/>
        </p:nvCxnSpPr>
        <p:spPr>
          <a:xfrm>
            <a:off x="2996112" y="5016979"/>
            <a:ext cx="3795077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Ovale 104">
            <a:extLst>
              <a:ext uri="{FF2B5EF4-FFF2-40B4-BE49-F238E27FC236}">
                <a16:creationId xmlns:a16="http://schemas.microsoft.com/office/drawing/2014/main" id="{CC21A9FF-76D8-4F2B-B01C-AB32946E4580}"/>
              </a:ext>
            </a:extLst>
          </p:cNvPr>
          <p:cNvSpPr/>
          <p:nvPr/>
        </p:nvSpPr>
        <p:spPr>
          <a:xfrm>
            <a:off x="4917138" y="5154701"/>
            <a:ext cx="1530900" cy="1531999"/>
          </a:xfrm>
          <a:prstGeom prst="ellipse">
            <a:avLst/>
          </a:prstGeom>
          <a:noFill/>
          <a:ln w="635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it-IT" sz="1350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6" name="Connettore 1 16">
            <a:extLst>
              <a:ext uri="{FF2B5EF4-FFF2-40B4-BE49-F238E27FC236}">
                <a16:creationId xmlns:a16="http://schemas.microsoft.com/office/drawing/2014/main" id="{E70BF1E3-EA88-4E13-AC9C-83C48F44FD2D}"/>
              </a:ext>
            </a:extLst>
          </p:cNvPr>
          <p:cNvCxnSpPr/>
          <p:nvPr/>
        </p:nvCxnSpPr>
        <p:spPr>
          <a:xfrm flipV="1">
            <a:off x="4918121" y="4685350"/>
            <a:ext cx="0" cy="123049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7" name="Connettore 1 17">
            <a:extLst>
              <a:ext uri="{FF2B5EF4-FFF2-40B4-BE49-F238E27FC236}">
                <a16:creationId xmlns:a16="http://schemas.microsoft.com/office/drawing/2014/main" id="{3E2E97E6-BA30-43B8-B80B-9331FA572EFD}"/>
              </a:ext>
            </a:extLst>
          </p:cNvPr>
          <p:cNvCxnSpPr/>
          <p:nvPr/>
        </p:nvCxnSpPr>
        <p:spPr>
          <a:xfrm flipH="1" flipV="1">
            <a:off x="6447585" y="4686194"/>
            <a:ext cx="1689" cy="1223739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8" name="Connettore 1 12">
            <a:extLst>
              <a:ext uri="{FF2B5EF4-FFF2-40B4-BE49-F238E27FC236}">
                <a16:creationId xmlns:a16="http://schemas.microsoft.com/office/drawing/2014/main" id="{8DF515DB-D414-483D-9367-AEC8232CFFBC}"/>
              </a:ext>
            </a:extLst>
          </p:cNvPr>
          <p:cNvCxnSpPr>
            <a:cxnSpLocks/>
          </p:cNvCxnSpPr>
          <p:nvPr/>
        </p:nvCxnSpPr>
        <p:spPr>
          <a:xfrm>
            <a:off x="4916600" y="4687884"/>
            <a:ext cx="1530141" cy="0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9" name="Connettore 1 23">
            <a:extLst>
              <a:ext uri="{FF2B5EF4-FFF2-40B4-BE49-F238E27FC236}">
                <a16:creationId xmlns:a16="http://schemas.microsoft.com/office/drawing/2014/main" id="{8F6BEFEA-F0F0-4C4D-8C35-6745A487D3D6}"/>
              </a:ext>
            </a:extLst>
          </p:cNvPr>
          <p:cNvCxnSpPr/>
          <p:nvPr/>
        </p:nvCxnSpPr>
        <p:spPr>
          <a:xfrm flipH="1">
            <a:off x="4919810" y="2771621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0" name="Connettore 1 26">
            <a:extLst>
              <a:ext uri="{FF2B5EF4-FFF2-40B4-BE49-F238E27FC236}">
                <a16:creationId xmlns:a16="http://schemas.microsoft.com/office/drawing/2014/main" id="{E5F8A401-E7B7-4D15-92BB-EA792A3EDB83}"/>
              </a:ext>
            </a:extLst>
          </p:cNvPr>
          <p:cNvCxnSpPr/>
          <p:nvPr/>
        </p:nvCxnSpPr>
        <p:spPr>
          <a:xfrm>
            <a:off x="5683275" y="2773310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B9D2B44-F24A-449B-9F4A-91D2BFA6011A}"/>
              </a:ext>
            </a:extLst>
          </p:cNvPr>
          <p:cNvCxnSpPr>
            <a:cxnSpLocks/>
          </p:cNvCxnSpPr>
          <p:nvPr/>
        </p:nvCxnSpPr>
        <p:spPr>
          <a:xfrm>
            <a:off x="5683275" y="4674831"/>
            <a:ext cx="0" cy="123932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5" name="Connettore 1 9">
            <a:extLst>
              <a:ext uri="{FF2B5EF4-FFF2-40B4-BE49-F238E27FC236}">
                <a16:creationId xmlns:a16="http://schemas.microsoft.com/office/drawing/2014/main" id="{7FFFC297-F81B-4382-A3A2-A93D1D6A9479}"/>
              </a:ext>
            </a:extLst>
          </p:cNvPr>
          <p:cNvCxnSpPr>
            <a:cxnSpLocks/>
            <a:endCxn id="105" idx="4"/>
          </p:cNvCxnSpPr>
          <p:nvPr/>
        </p:nvCxnSpPr>
        <p:spPr bwMode="auto">
          <a:xfrm>
            <a:off x="5682448" y="5920120"/>
            <a:ext cx="140" cy="76658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25" name="Connettore 1 9">
            <a:extLst>
              <a:ext uri="{FF2B5EF4-FFF2-40B4-BE49-F238E27FC236}">
                <a16:creationId xmlns:a16="http://schemas.microsoft.com/office/drawing/2014/main" id="{C9AD78F0-2C0C-4DAD-B0D5-B258CFECF446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 flipV="1">
            <a:off x="5682588" y="5154700"/>
            <a:ext cx="1532" cy="76289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44595AA3-BF16-4E98-B5CA-AFAA11DDAA65}"/>
              </a:ext>
            </a:extLst>
          </p:cNvPr>
          <p:cNvCxnSpPr>
            <a:cxnSpLocks/>
          </p:cNvCxnSpPr>
          <p:nvPr/>
        </p:nvCxnSpPr>
        <p:spPr>
          <a:xfrm>
            <a:off x="4874507" y="5918741"/>
            <a:ext cx="804174" cy="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50CEF72-59DE-4DBC-B580-1F7D002E119D}"/>
              </a:ext>
            </a:extLst>
          </p:cNvPr>
          <p:cNvSpPr txBox="1"/>
          <p:nvPr/>
        </p:nvSpPr>
        <p:spPr>
          <a:xfrm>
            <a:off x="5564194" y="4426536"/>
            <a:ext cx="3780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D4EAE2FE-D36F-4A2E-8CB3-5973854ED790}"/>
              </a:ext>
            </a:extLst>
          </p:cNvPr>
          <p:cNvSpPr txBox="1"/>
          <p:nvPr/>
        </p:nvSpPr>
        <p:spPr>
          <a:xfrm>
            <a:off x="5465384" y="5957229"/>
            <a:ext cx="648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kern="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F61F99C2-2B12-46D2-8768-2B02BA3160B6}"/>
              </a:ext>
            </a:extLst>
          </p:cNvPr>
          <p:cNvSpPr txBox="1"/>
          <p:nvPr/>
        </p:nvSpPr>
        <p:spPr>
          <a:xfrm>
            <a:off x="5659850" y="2719270"/>
            <a:ext cx="3780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146" name="CasellaDiTesto 1">
            <a:extLst>
              <a:ext uri="{FF2B5EF4-FFF2-40B4-BE49-F238E27FC236}">
                <a16:creationId xmlns:a16="http://schemas.microsoft.com/office/drawing/2014/main" id="{5D315560-C7F7-452E-8C4B-2BDDD67E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954" y="4783254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500" kern="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0C9924FD-99E7-491D-ABD3-1B0852DA1A05}"/>
              </a:ext>
            </a:extLst>
          </p:cNvPr>
          <p:cNvCxnSpPr>
            <a:cxnSpLocks/>
          </p:cNvCxnSpPr>
          <p:nvPr/>
        </p:nvCxnSpPr>
        <p:spPr>
          <a:xfrm flipV="1">
            <a:off x="5684964" y="2777026"/>
            <a:ext cx="0" cy="1920993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06964005-BF17-4C4C-8186-9A2C7B4AD668}"/>
              </a:ext>
            </a:extLst>
          </p:cNvPr>
          <p:cNvSpPr txBox="1"/>
          <p:nvPr/>
        </p:nvSpPr>
        <p:spPr>
          <a:xfrm>
            <a:off x="5645900" y="3388117"/>
            <a:ext cx="36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  <a:endParaRPr lang="it-IT" sz="135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366255C-207D-40E8-B8B3-52294DE184BE}"/>
              </a:ext>
            </a:extLst>
          </p:cNvPr>
          <p:cNvSpPr txBox="1"/>
          <p:nvPr/>
        </p:nvSpPr>
        <p:spPr>
          <a:xfrm>
            <a:off x="5685317" y="5706280"/>
            <a:ext cx="324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350" kern="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9D394554-10C7-415F-B33A-15C97940B249}"/>
              </a:ext>
            </a:extLst>
          </p:cNvPr>
          <p:cNvGrpSpPr>
            <a:grpSpLocks/>
          </p:cNvGrpSpPr>
          <p:nvPr/>
        </p:nvGrpSpPr>
        <p:grpSpPr bwMode="auto">
          <a:xfrm>
            <a:off x="5614867" y="5840681"/>
            <a:ext cx="152862" cy="153707"/>
            <a:chOff x="3018306" y="6843591"/>
            <a:chExt cx="360000" cy="360000"/>
          </a:xfrm>
        </p:grpSpPr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DFBD926A-D24F-43D0-95F3-6B06D5398BCD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20176983-DC1A-4314-B81F-CA5C040CF8DE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D19175D-E177-4301-AB76-BAA7A5989CA9}"/>
              </a:ext>
            </a:extLst>
          </p:cNvPr>
          <p:cNvCxnSpPr/>
          <p:nvPr/>
        </p:nvCxnSpPr>
        <p:spPr>
          <a:xfrm>
            <a:off x="3156406" y="7041618"/>
            <a:ext cx="3619706" cy="0"/>
          </a:xfrm>
          <a:prstGeom prst="line">
            <a:avLst/>
          </a:prstGeom>
          <a:noFill/>
          <a:ln w="9525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0FFD7903-180A-4DB3-B797-379441AFACB2}"/>
              </a:ext>
            </a:extLst>
          </p:cNvPr>
          <p:cNvCxnSpPr>
            <a:cxnSpLocks/>
          </p:cNvCxnSpPr>
          <p:nvPr/>
        </p:nvCxnSpPr>
        <p:spPr>
          <a:xfrm>
            <a:off x="4347379" y="3359957"/>
            <a:ext cx="2259914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C8D0B120-7492-474F-9A04-AFFFE84600E4}"/>
              </a:ext>
            </a:extLst>
          </p:cNvPr>
          <p:cNvCxnSpPr>
            <a:cxnSpLocks/>
          </p:cNvCxnSpPr>
          <p:nvPr/>
        </p:nvCxnSpPr>
        <p:spPr>
          <a:xfrm>
            <a:off x="4204974" y="6838013"/>
            <a:ext cx="2451432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56" name="CasellaDiTesto 19">
            <a:extLst>
              <a:ext uri="{FF2B5EF4-FFF2-40B4-BE49-F238E27FC236}">
                <a16:creationId xmlns:a16="http://schemas.microsoft.com/office/drawing/2014/main" id="{D69B4000-F990-4A15-AE2E-5FB5B83F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378" y="3126097"/>
            <a:ext cx="396000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7" name="CasellaDiTesto 19">
            <a:extLst>
              <a:ext uri="{FF2B5EF4-FFF2-40B4-BE49-F238E27FC236}">
                <a16:creationId xmlns:a16="http://schemas.microsoft.com/office/drawing/2014/main" id="{96699663-A437-4F26-90AA-3DA6503E7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991" y="6619450"/>
            <a:ext cx="396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71A19A1-B35F-47EA-AE22-A8225F986036}"/>
              </a:ext>
            </a:extLst>
          </p:cNvPr>
          <p:cNvCxnSpPr/>
          <p:nvPr/>
        </p:nvCxnSpPr>
        <p:spPr>
          <a:xfrm>
            <a:off x="5449085" y="5018048"/>
            <a:ext cx="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BF9596AF-ED1C-41B4-A67B-B8B24A312210}"/>
              </a:ext>
            </a:extLst>
          </p:cNvPr>
          <p:cNvCxnSpPr>
            <a:cxnSpLocks/>
          </p:cNvCxnSpPr>
          <p:nvPr/>
        </p:nvCxnSpPr>
        <p:spPr>
          <a:xfrm>
            <a:off x="4873832" y="2699317"/>
            <a:ext cx="0" cy="4270849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0" name="Arco 159">
            <a:extLst>
              <a:ext uri="{FF2B5EF4-FFF2-40B4-BE49-F238E27FC236}">
                <a16:creationId xmlns:a16="http://schemas.microsoft.com/office/drawing/2014/main" id="{FC5D6E23-2336-4CCA-992D-6C00F30A5BFE}"/>
              </a:ext>
            </a:extLst>
          </p:cNvPr>
          <p:cNvSpPr/>
          <p:nvPr/>
        </p:nvSpPr>
        <p:spPr>
          <a:xfrm>
            <a:off x="3035029" y="3199431"/>
            <a:ext cx="3638844" cy="3638840"/>
          </a:xfrm>
          <a:prstGeom prst="arc">
            <a:avLst>
              <a:gd name="adj1" fmla="val 5362222"/>
              <a:gd name="adj2" fmla="val 10803537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B2B7C21E-7B0C-441B-9755-6E1362CB7746}"/>
              </a:ext>
            </a:extLst>
          </p:cNvPr>
          <p:cNvCxnSpPr>
            <a:cxnSpLocks/>
            <a:stCxn id="160" idx="2"/>
          </p:cNvCxnSpPr>
          <p:nvPr/>
        </p:nvCxnSpPr>
        <p:spPr>
          <a:xfrm flipV="1">
            <a:off x="3035030" y="3030348"/>
            <a:ext cx="2212134" cy="198663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C20792E-636A-402F-8911-4D27A2291D14}"/>
              </a:ext>
            </a:extLst>
          </p:cNvPr>
          <p:cNvCxnSpPr>
            <a:cxnSpLocks/>
          </p:cNvCxnSpPr>
          <p:nvPr/>
        </p:nvCxnSpPr>
        <p:spPr>
          <a:xfrm flipH="1">
            <a:off x="3975383" y="2773445"/>
            <a:ext cx="1709328" cy="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65CE726B-7ED4-40FA-9CFD-B1D879611081}"/>
              </a:ext>
            </a:extLst>
          </p:cNvPr>
          <p:cNvSpPr/>
          <p:nvPr/>
        </p:nvSpPr>
        <p:spPr>
          <a:xfrm>
            <a:off x="3980497" y="4128515"/>
            <a:ext cx="1788779" cy="1788777"/>
          </a:xfrm>
          <a:prstGeom prst="arc">
            <a:avLst>
              <a:gd name="adj1" fmla="val 5401229"/>
              <a:gd name="adj2" fmla="val 10838210"/>
            </a:avLst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1FB2DB-6D86-4462-B2DC-57801443D774}"/>
              </a:ext>
            </a:extLst>
          </p:cNvPr>
          <p:cNvCxnSpPr>
            <a:cxnSpLocks/>
          </p:cNvCxnSpPr>
          <p:nvPr/>
        </p:nvCxnSpPr>
        <p:spPr>
          <a:xfrm>
            <a:off x="3981368" y="2775993"/>
            <a:ext cx="0" cy="2242782"/>
          </a:xfrm>
          <a:prstGeom prst="line">
            <a:avLst/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65" name="Connettore 1 12">
            <a:extLst>
              <a:ext uri="{FF2B5EF4-FFF2-40B4-BE49-F238E27FC236}">
                <a16:creationId xmlns:a16="http://schemas.microsoft.com/office/drawing/2014/main" id="{1D6C56A0-BC85-4B7F-B8D3-26068F2B129E}"/>
              </a:ext>
            </a:extLst>
          </p:cNvPr>
          <p:cNvCxnSpPr/>
          <p:nvPr/>
        </p:nvCxnSpPr>
        <p:spPr>
          <a:xfrm>
            <a:off x="3217060" y="4688926"/>
            <a:ext cx="1526932" cy="845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6" name="Connettore 1 23">
            <a:extLst>
              <a:ext uri="{FF2B5EF4-FFF2-40B4-BE49-F238E27FC236}">
                <a16:creationId xmlns:a16="http://schemas.microsoft.com/office/drawing/2014/main" id="{0E707014-BDF1-4452-92A9-7BCA83EA4E16}"/>
              </a:ext>
            </a:extLst>
          </p:cNvPr>
          <p:cNvCxnSpPr/>
          <p:nvPr/>
        </p:nvCxnSpPr>
        <p:spPr>
          <a:xfrm flipH="1">
            <a:off x="3217214" y="2770032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1" name="Connettore 1 26">
            <a:extLst>
              <a:ext uri="{FF2B5EF4-FFF2-40B4-BE49-F238E27FC236}">
                <a16:creationId xmlns:a16="http://schemas.microsoft.com/office/drawing/2014/main" id="{620B396C-4382-4E08-A6C7-EAA8255251E1}"/>
              </a:ext>
            </a:extLst>
          </p:cNvPr>
          <p:cNvCxnSpPr/>
          <p:nvPr/>
        </p:nvCxnSpPr>
        <p:spPr>
          <a:xfrm>
            <a:off x="3980679" y="2771721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8643FCDB-4584-4147-A65B-061E457A1E41}"/>
              </a:ext>
            </a:extLst>
          </p:cNvPr>
          <p:cNvCxnSpPr>
            <a:cxnSpLocks/>
          </p:cNvCxnSpPr>
          <p:nvPr/>
        </p:nvCxnSpPr>
        <p:spPr>
          <a:xfrm>
            <a:off x="4744313" y="4684337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3B396B5-F400-4249-AB76-6195F4A24B1C}"/>
              </a:ext>
            </a:extLst>
          </p:cNvPr>
          <p:cNvCxnSpPr>
            <a:cxnSpLocks/>
          </p:cNvCxnSpPr>
          <p:nvPr/>
        </p:nvCxnSpPr>
        <p:spPr>
          <a:xfrm>
            <a:off x="3215525" y="4684844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EEDE0706-FFC3-4321-B0EC-AED15CCB3657}"/>
              </a:ext>
            </a:extLst>
          </p:cNvPr>
          <p:cNvCxnSpPr>
            <a:cxnSpLocks/>
            <a:stCxn id="105" idx="0"/>
          </p:cNvCxnSpPr>
          <p:nvPr/>
        </p:nvCxnSpPr>
        <p:spPr>
          <a:xfrm flipH="1" flipV="1">
            <a:off x="4871782" y="5151773"/>
            <a:ext cx="810806" cy="292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71" name="Arco 270">
            <a:extLst>
              <a:ext uri="{FF2B5EF4-FFF2-40B4-BE49-F238E27FC236}">
                <a16:creationId xmlns:a16="http://schemas.microsoft.com/office/drawing/2014/main" id="{0FB31CA2-3096-4BE4-B284-44238E768B61}"/>
              </a:ext>
            </a:extLst>
          </p:cNvPr>
          <p:cNvSpPr/>
          <p:nvPr/>
        </p:nvSpPr>
        <p:spPr>
          <a:xfrm>
            <a:off x="4745337" y="4891741"/>
            <a:ext cx="258550" cy="258549"/>
          </a:xfrm>
          <a:prstGeom prst="arc">
            <a:avLst>
              <a:gd name="adj1" fmla="val 5349337"/>
              <a:gd name="adj2" fmla="val 10864395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2" name="Arco 271">
            <a:extLst>
              <a:ext uri="{FF2B5EF4-FFF2-40B4-BE49-F238E27FC236}">
                <a16:creationId xmlns:a16="http://schemas.microsoft.com/office/drawing/2014/main" id="{833F5436-42FC-47D8-82EC-023660FCC5C2}"/>
              </a:ext>
            </a:extLst>
          </p:cNvPr>
          <p:cNvSpPr/>
          <p:nvPr/>
        </p:nvSpPr>
        <p:spPr>
          <a:xfrm>
            <a:off x="3215018" y="3332347"/>
            <a:ext cx="3351567" cy="3351563"/>
          </a:xfrm>
          <a:prstGeom prst="arc">
            <a:avLst>
              <a:gd name="adj1" fmla="val 5429625"/>
              <a:gd name="adj2" fmla="val 10795381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A417F8E0-38F0-4A72-8C27-DD2C543E6DB8}"/>
              </a:ext>
            </a:extLst>
          </p:cNvPr>
          <p:cNvCxnSpPr>
            <a:cxnSpLocks/>
          </p:cNvCxnSpPr>
          <p:nvPr/>
        </p:nvCxnSpPr>
        <p:spPr>
          <a:xfrm flipH="1">
            <a:off x="4873121" y="6684414"/>
            <a:ext cx="813924" cy="1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A9D8C1C1-8A2F-44FC-BB3E-638D2464C2F4}"/>
              </a:ext>
            </a:extLst>
          </p:cNvPr>
          <p:cNvCxnSpPr>
            <a:cxnSpLocks/>
          </p:cNvCxnSpPr>
          <p:nvPr/>
        </p:nvCxnSpPr>
        <p:spPr>
          <a:xfrm>
            <a:off x="3183500" y="3916513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96ED14C6-9319-48C7-9546-C19C3BB46109}"/>
              </a:ext>
            </a:extLst>
          </p:cNvPr>
          <p:cNvCxnSpPr>
            <a:cxnSpLocks/>
          </p:cNvCxnSpPr>
          <p:nvPr/>
        </p:nvCxnSpPr>
        <p:spPr>
          <a:xfrm>
            <a:off x="4435982" y="3915462"/>
            <a:ext cx="0" cy="1101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Arco 196">
            <a:extLst>
              <a:ext uri="{FF2B5EF4-FFF2-40B4-BE49-F238E27FC236}">
                <a16:creationId xmlns:a16="http://schemas.microsoft.com/office/drawing/2014/main" id="{BC82A39C-BB68-4FA5-A822-83924DF21A38}"/>
              </a:ext>
            </a:extLst>
          </p:cNvPr>
          <p:cNvSpPr/>
          <p:nvPr/>
        </p:nvSpPr>
        <p:spPr>
          <a:xfrm>
            <a:off x="4437155" y="4572798"/>
            <a:ext cx="880200" cy="8802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674D45C5-F24D-4301-A493-664C604E22A7}"/>
              </a:ext>
            </a:extLst>
          </p:cNvPr>
          <p:cNvCxnSpPr>
            <a:cxnSpLocks/>
            <a:stCxn id="197" idx="0"/>
          </p:cNvCxnSpPr>
          <p:nvPr/>
        </p:nvCxnSpPr>
        <p:spPr>
          <a:xfrm>
            <a:off x="4877098" y="5452998"/>
            <a:ext cx="805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e 197">
            <a:extLst>
              <a:ext uri="{FF2B5EF4-FFF2-40B4-BE49-F238E27FC236}">
                <a16:creationId xmlns:a16="http://schemas.microsoft.com/office/drawing/2014/main" id="{34B1F80C-9492-4AFA-A0C2-19FF90EFFA0B}"/>
              </a:ext>
            </a:extLst>
          </p:cNvPr>
          <p:cNvSpPr/>
          <p:nvPr/>
        </p:nvSpPr>
        <p:spPr>
          <a:xfrm>
            <a:off x="5221359" y="5454059"/>
            <a:ext cx="931500" cy="9315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91D8A7AE-74F9-4017-B61E-8EEB61E54E47}"/>
              </a:ext>
            </a:extLst>
          </p:cNvPr>
          <p:cNvCxnSpPr>
            <a:cxnSpLocks/>
          </p:cNvCxnSpPr>
          <p:nvPr/>
        </p:nvCxnSpPr>
        <p:spPr>
          <a:xfrm>
            <a:off x="4261118" y="3914873"/>
            <a:ext cx="0" cy="11036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Arco 199">
            <a:extLst>
              <a:ext uri="{FF2B5EF4-FFF2-40B4-BE49-F238E27FC236}">
                <a16:creationId xmlns:a16="http://schemas.microsoft.com/office/drawing/2014/main" id="{D3BFBADC-86B6-4DFA-B5E9-9C513FA42229}"/>
              </a:ext>
            </a:extLst>
          </p:cNvPr>
          <p:cNvSpPr/>
          <p:nvPr/>
        </p:nvSpPr>
        <p:spPr>
          <a:xfrm>
            <a:off x="4262084" y="4409749"/>
            <a:ext cx="1215000" cy="1215000"/>
          </a:xfrm>
          <a:prstGeom prst="arc">
            <a:avLst>
              <a:gd name="adj1" fmla="val 5381016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5D2C81A1-EA5C-43DC-84C7-25CFCD45D904}"/>
              </a:ext>
            </a:extLst>
          </p:cNvPr>
          <p:cNvCxnSpPr>
            <a:cxnSpLocks/>
            <a:stCxn id="200" idx="0"/>
          </p:cNvCxnSpPr>
          <p:nvPr/>
        </p:nvCxnSpPr>
        <p:spPr>
          <a:xfrm>
            <a:off x="4872939" y="5624740"/>
            <a:ext cx="18825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19">
            <a:extLst>
              <a:ext uri="{FF2B5EF4-FFF2-40B4-BE49-F238E27FC236}">
                <a16:creationId xmlns:a16="http://schemas.microsoft.com/office/drawing/2014/main" id="{CE6DBC7D-12F7-44C9-8871-E85960CCA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135" y="2820729"/>
            <a:ext cx="396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A2EA1E71-9877-4E3E-A2E0-A8CFBB10D91E}"/>
              </a:ext>
            </a:extLst>
          </p:cNvPr>
          <p:cNvSpPr txBox="1"/>
          <p:nvPr/>
        </p:nvSpPr>
        <p:spPr>
          <a:xfrm>
            <a:off x="4003354" y="2720976"/>
            <a:ext cx="4320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E2F517D7-C43F-433F-90D4-4814111A793E}"/>
              </a:ext>
            </a:extLst>
          </p:cNvPr>
          <p:cNvCxnSpPr>
            <a:cxnSpLocks/>
          </p:cNvCxnSpPr>
          <p:nvPr/>
        </p:nvCxnSpPr>
        <p:spPr>
          <a:xfrm>
            <a:off x="5078003" y="3917059"/>
            <a:ext cx="1727244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ABB77B7-C71B-40DD-80DC-E0669D4B3884}"/>
              </a:ext>
            </a:extLst>
          </p:cNvPr>
          <p:cNvCxnSpPr>
            <a:cxnSpLocks/>
          </p:cNvCxnSpPr>
          <p:nvPr/>
        </p:nvCxnSpPr>
        <p:spPr>
          <a:xfrm flipV="1">
            <a:off x="5325665" y="3916561"/>
            <a:ext cx="0" cy="17073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0187449C-01AC-4BAB-AF68-7A3194D6DC91}"/>
              </a:ext>
            </a:extLst>
          </p:cNvPr>
          <p:cNvCxnSpPr>
            <a:cxnSpLocks/>
          </p:cNvCxnSpPr>
          <p:nvPr/>
        </p:nvCxnSpPr>
        <p:spPr>
          <a:xfrm flipV="1">
            <a:off x="6047184" y="3916561"/>
            <a:ext cx="0" cy="17073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7234FA4-8251-43CE-BD77-BA2C52C34711}"/>
              </a:ext>
            </a:extLst>
          </p:cNvPr>
          <p:cNvSpPr txBox="1"/>
          <p:nvPr/>
        </p:nvSpPr>
        <p:spPr>
          <a:xfrm>
            <a:off x="0" y="2798646"/>
            <a:ext cx="378725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Altro metodo per definire la sezione è quello di utilizzare il concetto di intersezione tra piani avvalendosi di un piano ausiliario </a:t>
            </a:r>
            <a:r>
              <a:rPr lang="it-IT" sz="1500" dirty="0">
                <a:solidFill>
                  <a:srgbClr val="002060"/>
                </a:solidFill>
                <a:latin typeface="Symbol" panose="05050102010706020507" pitchFamily="18" charset="2"/>
              </a:rPr>
              <a:t>a </a:t>
            </a: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orizzontale, posto a quote diverse, </a:t>
            </a:r>
          </a:p>
          <a:p>
            <a:pPr defTabSz="6858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applicando l’algoritmo seguente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EBC1B4-BFE4-44CB-9199-3E8C8B3F4B23}"/>
              </a:ext>
            </a:extLst>
          </p:cNvPr>
          <p:cNvSpPr txBox="1"/>
          <p:nvPr/>
        </p:nvSpPr>
        <p:spPr>
          <a:xfrm>
            <a:off x="0" y="4682033"/>
            <a:ext cx="30195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sz="15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 tagliando il cono dà origine ad una circonferenza parallela alla direttrice della base e di diversa grandezza in relazione al valore di quota.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8803D5-7AB2-4B81-9389-AC32AD87D33E}"/>
              </a:ext>
            </a:extLst>
          </p:cNvPr>
          <p:cNvSpPr txBox="1"/>
          <p:nvPr/>
        </p:nvSpPr>
        <p:spPr>
          <a:xfrm>
            <a:off x="0" y="6702029"/>
            <a:ext cx="378725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questa procedura con un piano posto a quote differenti si fissano i punti del luogo geometrico dell’ellisse</a:t>
            </a:r>
          </a:p>
        </p:txBody>
      </p:sp>
      <p:sp>
        <p:nvSpPr>
          <p:cNvPr id="139" name="CasellaDiTesto 19">
            <a:extLst>
              <a:ext uri="{FF2B5EF4-FFF2-40B4-BE49-F238E27FC236}">
                <a16:creationId xmlns:a16="http://schemas.microsoft.com/office/drawing/2014/main" id="{050BDB3B-C51C-4EBB-80B1-F35FA77E8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156" y="3642772"/>
            <a:ext cx="4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350" kern="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0" name="CasellaDiTesto 19">
            <a:extLst>
              <a:ext uri="{FF2B5EF4-FFF2-40B4-BE49-F238E27FC236}">
                <a16:creationId xmlns:a16="http://schemas.microsoft.com/office/drawing/2014/main" id="{580C1D5F-2D60-4CC5-9C7B-B403E932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06" y="3646360"/>
            <a:ext cx="43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1350" kern="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E4F02CF0-6EEF-43E7-852B-C68DF93D5CF4}"/>
              </a:ext>
            </a:extLst>
          </p:cNvPr>
          <p:cNvSpPr txBox="1"/>
          <p:nvPr/>
        </p:nvSpPr>
        <p:spPr>
          <a:xfrm>
            <a:off x="3841811" y="4406829"/>
            <a:ext cx="4050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50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C’’’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8EBF56F4-5743-4E25-87F2-210F44DBE4C9}"/>
              </a:ext>
            </a:extLst>
          </p:cNvPr>
          <p:cNvSpPr txBox="1"/>
          <p:nvPr/>
        </p:nvSpPr>
        <p:spPr>
          <a:xfrm>
            <a:off x="5686425" y="5410498"/>
            <a:ext cx="324000" cy="25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x’</a:t>
            </a:r>
            <a:endParaRPr lang="it-IT" sz="135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6" name="Gruppo 225">
            <a:extLst>
              <a:ext uri="{FF2B5EF4-FFF2-40B4-BE49-F238E27FC236}">
                <a16:creationId xmlns:a16="http://schemas.microsoft.com/office/drawing/2014/main" id="{A3CA934A-D8D3-43A6-9CD5-7BB9C950ECB5}"/>
              </a:ext>
            </a:extLst>
          </p:cNvPr>
          <p:cNvGrpSpPr/>
          <p:nvPr/>
        </p:nvGrpSpPr>
        <p:grpSpPr>
          <a:xfrm>
            <a:off x="74250" y="3871257"/>
            <a:ext cx="2780630" cy="844008"/>
            <a:chOff x="99000" y="2258426"/>
            <a:chExt cx="3707504" cy="1125344"/>
          </a:xfrm>
        </p:grpSpPr>
        <p:grpSp>
          <p:nvGrpSpPr>
            <p:cNvPr id="132" name="Gruppo 131">
              <a:extLst>
                <a:ext uri="{FF2B5EF4-FFF2-40B4-BE49-F238E27FC236}">
                  <a16:creationId xmlns:a16="http://schemas.microsoft.com/office/drawing/2014/main" id="{03880ACF-32F9-49EC-B9D3-B23B41C8B8C7}"/>
                </a:ext>
              </a:extLst>
            </p:cNvPr>
            <p:cNvGrpSpPr/>
            <p:nvPr/>
          </p:nvGrpSpPr>
          <p:grpSpPr>
            <a:xfrm>
              <a:off x="99000" y="2258426"/>
              <a:ext cx="3707504" cy="1125344"/>
              <a:chOff x="45945" y="938272"/>
              <a:chExt cx="3707504" cy="1339903"/>
            </a:xfrm>
          </p:grpSpPr>
          <p:grpSp>
            <p:nvGrpSpPr>
              <p:cNvPr id="133" name="Gruppo 132">
                <a:extLst>
                  <a:ext uri="{FF2B5EF4-FFF2-40B4-BE49-F238E27FC236}">
                    <a16:creationId xmlns:a16="http://schemas.microsoft.com/office/drawing/2014/main" id="{0B5B7813-D5BC-47E5-AE21-203393A55BA8}"/>
                  </a:ext>
                </a:extLst>
              </p:cNvPr>
              <p:cNvGrpSpPr/>
              <p:nvPr/>
            </p:nvGrpSpPr>
            <p:grpSpPr>
              <a:xfrm>
                <a:off x="45945" y="1014513"/>
                <a:ext cx="3707504" cy="1263662"/>
                <a:chOff x="146304" y="620205"/>
                <a:chExt cx="3707504" cy="1263662"/>
              </a:xfrm>
            </p:grpSpPr>
            <p:sp>
              <p:nvSpPr>
                <p:cNvPr id="151" name="Rectangle 208">
                  <a:extLst>
                    <a:ext uri="{FF2B5EF4-FFF2-40B4-BE49-F238E27FC236}">
                      <a16:creationId xmlns:a16="http://schemas.microsoft.com/office/drawing/2014/main" id="{AC532EDC-2C1E-4768-9711-C66F584025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304" y="1058355"/>
                  <a:ext cx="648000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 err="1">
                      <a:solidFill>
                        <a:srgbClr val="00206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it-IT" sz="1050" kern="0" dirty="0" err="1">
                      <a:solidFill>
                        <a:srgbClr val="9BBB59">
                          <a:lumMod val="50000"/>
                        </a:srgbClr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lang="it-IT" sz="1050" kern="0" dirty="0" err="1">
                      <a:solidFill>
                        <a:srgbClr val="FF000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lang="it-IT" sz="105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4" name="Rectangle 209">
                  <a:extLst>
                    <a:ext uri="{FF2B5EF4-FFF2-40B4-BE49-F238E27FC236}">
                      <a16:creationId xmlns:a16="http://schemas.microsoft.com/office/drawing/2014/main" id="{DAA35A2C-7A61-4CFC-9150-997A66168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8032" y="621715"/>
                  <a:ext cx="936140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00206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00206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it-IT" sz="1050" kern="0" dirty="0">
                      <a:solidFill>
                        <a:srgbClr val="00206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it-IT" sz="1050" kern="0" dirty="0">
                      <a:solidFill>
                        <a:srgbClr val="9BBB59">
                          <a:lumMod val="50000"/>
                        </a:srgbClr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it-IT" sz="1050" kern="0" dirty="0">
                      <a:solidFill>
                        <a:srgbClr val="9BBB59">
                          <a:lumMod val="50000"/>
                        </a:srgbClr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lang="it-IT" sz="105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5" name="Rectangle 210">
                  <a:extLst>
                    <a:ext uri="{FF2B5EF4-FFF2-40B4-BE49-F238E27FC236}">
                      <a16:creationId xmlns:a16="http://schemas.microsoft.com/office/drawing/2014/main" id="{FAD7DF52-8C15-4E9D-9662-9B1DD88C18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45" y="1498093"/>
                  <a:ext cx="935002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00206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00206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it-IT" sz="1050" kern="0" dirty="0">
                      <a:solidFill>
                        <a:srgbClr val="00206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it-IT" sz="1050" kern="0" dirty="0">
                      <a:solidFill>
                        <a:srgbClr val="9BBB59">
                          <a:lumMod val="50000"/>
                        </a:srgbClr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lang="it-IT" sz="105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9BBB59">
                          <a:lumMod val="50000"/>
                        </a:srgbClr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76" name="Rectangle 211">
                  <a:extLst>
                    <a:ext uri="{FF2B5EF4-FFF2-40B4-BE49-F238E27FC236}">
                      <a16:creationId xmlns:a16="http://schemas.microsoft.com/office/drawing/2014/main" id="{78E249CC-5741-411D-BF94-98699B572E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033" y="1498093"/>
                  <a:ext cx="560773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77" name="Rectangle 212">
                  <a:extLst>
                    <a:ext uri="{FF2B5EF4-FFF2-40B4-BE49-F238E27FC236}">
                      <a16:creationId xmlns:a16="http://schemas.microsoft.com/office/drawing/2014/main" id="{0EC62A42-3ADA-4D5E-8D37-2D8A634C34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033" y="620205"/>
                  <a:ext cx="560773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lang="it-IT" sz="1050" kern="0" baseline="-2500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cxnSp>
              <p:nvCxnSpPr>
                <p:cNvPr id="191" name="AutoShape 213">
                  <a:extLst>
                    <a:ext uri="{FF2B5EF4-FFF2-40B4-BE49-F238E27FC236}">
                      <a16:creationId xmlns:a16="http://schemas.microsoft.com/office/drawing/2014/main" id="{146BE265-4BCB-497E-8F3C-86E926D655F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24661" y="764056"/>
                  <a:ext cx="228598" cy="360000"/>
                </a:xfrm>
                <a:prstGeom prst="bentConnector2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211" name="AutoShape 214">
                  <a:extLst>
                    <a:ext uri="{FF2B5EF4-FFF2-40B4-BE49-F238E27FC236}">
                      <a16:creationId xmlns:a16="http://schemas.microsoft.com/office/drawing/2014/main" id="{90D2C9F1-5AB6-4826-B811-2494430C3B49}"/>
                    </a:ext>
                  </a:extLst>
                </p:cNvPr>
                <p:cNvCxnSpPr>
                  <a:cxnSpLocks noChangeShapeType="1"/>
                  <a:stCxn id="151" idx="2"/>
                </p:cNvCxnSpPr>
                <p:nvPr/>
              </p:nvCxnSpPr>
              <p:spPr bwMode="auto">
                <a:xfrm rot="16200000" flipH="1">
                  <a:off x="516961" y="1397473"/>
                  <a:ext cx="266688" cy="360000"/>
                </a:xfrm>
                <a:prstGeom prst="bentConnector2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212" name="AutoShape 215">
                  <a:extLst>
                    <a:ext uri="{FF2B5EF4-FFF2-40B4-BE49-F238E27FC236}">
                      <a16:creationId xmlns:a16="http://schemas.microsoft.com/office/drawing/2014/main" id="{ABA2B480-F89A-4A56-A755-0D90C4736F5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742121" y="826580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2060"/>
                  </a:solidFill>
                  <a:round/>
                  <a:headEnd/>
                  <a:tailEnd type="stealth" w="lg" len="lg"/>
                </a:ln>
              </p:spPr>
            </p:cxnSp>
            <p:cxnSp>
              <p:nvCxnSpPr>
                <p:cNvPr id="213" name="AutoShape 216">
                  <a:extLst>
                    <a:ext uri="{FF2B5EF4-FFF2-40B4-BE49-F238E27FC236}">
                      <a16:creationId xmlns:a16="http://schemas.microsoft.com/office/drawing/2014/main" id="{41627950-BDF5-4F1E-86E7-06197911056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754633" y="1710817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2060"/>
                  </a:solidFill>
                  <a:round/>
                  <a:headEnd/>
                  <a:tailEnd type="stealth" w="lg" len="lg"/>
                </a:ln>
              </p:spPr>
            </p:cxnSp>
            <p:sp>
              <p:nvSpPr>
                <p:cNvPr id="214" name="Rectangle 217">
                  <a:extLst>
                    <a:ext uri="{FF2B5EF4-FFF2-40B4-BE49-F238E27FC236}">
                      <a16:creationId xmlns:a16="http://schemas.microsoft.com/office/drawing/2014/main" id="{2336FA66-5D01-4EF9-B2FC-E116E271FE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0648" y="1059227"/>
                  <a:ext cx="672000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anchor="ctr"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 err="1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x'</a:t>
                  </a:r>
                  <a:r>
                    <a:rPr lang="it-IT" sz="1050" kern="0" dirty="0" err="1">
                      <a:solidFill>
                        <a:srgbClr val="00206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;</a:t>
                  </a:r>
                  <a:r>
                    <a:rPr lang="it-IT" sz="1050" kern="0" dirty="0" err="1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"</a:t>
                  </a:r>
                </a:p>
              </p:txBody>
            </p:sp>
            <p:cxnSp>
              <p:nvCxnSpPr>
                <p:cNvPr id="215" name="AutoShape 218">
                  <a:extLst>
                    <a:ext uri="{FF2B5EF4-FFF2-40B4-BE49-F238E27FC236}">
                      <a16:creationId xmlns:a16="http://schemas.microsoft.com/office/drawing/2014/main" id="{69CDE25E-C66D-44C3-8C69-3E7FA9BD458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572233" y="826580"/>
                  <a:ext cx="288000" cy="219075"/>
                </a:xfrm>
                <a:prstGeom prst="bentConnector3">
                  <a:avLst>
                    <a:gd name="adj1" fmla="val 100698"/>
                  </a:avLst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216" name="AutoShape 219">
                  <a:extLst>
                    <a:ext uri="{FF2B5EF4-FFF2-40B4-BE49-F238E27FC236}">
                      <a16:creationId xmlns:a16="http://schemas.microsoft.com/office/drawing/2014/main" id="{987820AC-48FD-4F42-88ED-16BEE72F309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2572233" y="1504443"/>
                  <a:ext cx="288000" cy="206375"/>
                </a:xfrm>
                <a:prstGeom prst="bentConnector3">
                  <a:avLst>
                    <a:gd name="adj1" fmla="val 99760"/>
                  </a:avLst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 type="stealth" w="lg" len="lg"/>
                </a:ln>
              </p:spPr>
            </p:cxnSp>
            <p:sp>
              <p:nvSpPr>
                <p:cNvPr id="217" name="Rectangle 220">
                  <a:extLst>
                    <a:ext uri="{FF2B5EF4-FFF2-40B4-BE49-F238E27FC236}">
                      <a16:creationId xmlns:a16="http://schemas.microsoft.com/office/drawing/2014/main" id="{AD766C32-495C-4073-989E-91622422E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9579" y="1051965"/>
                  <a:ext cx="374229" cy="385774"/>
                </a:xfrm>
                <a:prstGeom prst="rect">
                  <a:avLst/>
                </a:prstGeom>
                <a:noFill/>
                <a:ln w="3175">
                  <a:solidFill>
                    <a:srgbClr val="00206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algn="ctr" defTabSz="342900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750"/>
                    </a:spcAft>
                    <a:defRPr/>
                  </a:pPr>
                  <a:r>
                    <a:rPr lang="it-IT" sz="1050" kern="0" dirty="0">
                      <a:solidFill>
                        <a:srgbClr val="FF0000"/>
                      </a:solidFill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cxnSp>
              <p:nvCxnSpPr>
                <p:cNvPr id="218" name="AutoShape 221">
                  <a:extLst>
                    <a:ext uri="{FF2B5EF4-FFF2-40B4-BE49-F238E27FC236}">
                      <a16:creationId xmlns:a16="http://schemas.microsoft.com/office/drawing/2014/main" id="{94DA0E06-4BBB-4CD1-B781-BC9F2CFE38C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220703" y="1261555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2060"/>
                  </a:solidFill>
                  <a:round/>
                  <a:headEnd/>
                  <a:tailEnd type="stealth" w="lg" len="lg"/>
                </a:ln>
              </p:spPr>
            </p:cxnSp>
          </p:grpSp>
          <p:sp>
            <p:nvSpPr>
              <p:cNvPr id="148" name="Rettangolo 147">
                <a:extLst>
                  <a:ext uri="{FF2B5EF4-FFF2-40B4-BE49-F238E27FC236}">
                    <a16:creationId xmlns:a16="http://schemas.microsoft.com/office/drawing/2014/main" id="{79E4FDBA-5DA5-4E27-9ABF-8B8F7674196C}"/>
                  </a:ext>
                </a:extLst>
              </p:cNvPr>
              <p:cNvSpPr/>
              <p:nvPr/>
            </p:nvSpPr>
            <p:spPr>
              <a:xfrm>
                <a:off x="2113536" y="938272"/>
                <a:ext cx="346677" cy="348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:r>
                  <a:rPr lang="it-IT" sz="825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¥</a:t>
                </a:r>
                <a:endParaRPr lang="it-IT" sz="60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173" name="Rettangolo 172">
              <a:extLst>
                <a:ext uri="{FF2B5EF4-FFF2-40B4-BE49-F238E27FC236}">
                  <a16:creationId xmlns:a16="http://schemas.microsoft.com/office/drawing/2014/main" id="{55768919-546D-401A-B9D6-960B358B304F}"/>
                </a:ext>
              </a:extLst>
            </p:cNvPr>
            <p:cNvSpPr/>
            <p:nvPr/>
          </p:nvSpPr>
          <p:spPr>
            <a:xfrm>
              <a:off x="2144383" y="3011449"/>
              <a:ext cx="34667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it-IT" sz="825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5063588B-D6B8-4CC5-9DF2-A816B715FA9C}"/>
              </a:ext>
            </a:extLst>
          </p:cNvPr>
          <p:cNvGrpSpPr/>
          <p:nvPr/>
        </p:nvGrpSpPr>
        <p:grpSpPr>
          <a:xfrm>
            <a:off x="0" y="5687890"/>
            <a:ext cx="3240000" cy="1015663"/>
            <a:chOff x="0" y="4586159"/>
            <a:chExt cx="4320000" cy="1354217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DA9ACE52-980D-4D09-9C2C-1B6EAAB489F6}"/>
                </a:ext>
              </a:extLst>
            </p:cNvPr>
            <p:cNvSpPr txBox="1"/>
            <p:nvPr/>
          </p:nvSpPr>
          <p:spPr>
            <a:xfrm>
              <a:off x="0" y="4586159"/>
              <a:ext cx="43200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tra i due piani determina, poi, la retta 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che intersecando la circonferenza determina la corda i cui estremi 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sono il luogo dei punti appartenenti al piano di sezione.</a:t>
              </a:r>
            </a:p>
          </p:txBody>
        </p:sp>
        <p:sp>
          <p:nvSpPr>
            <p:cNvPr id="184" name="Rettangolo 183">
              <a:extLst>
                <a:ext uri="{FF2B5EF4-FFF2-40B4-BE49-F238E27FC236}">
                  <a16:creationId xmlns:a16="http://schemas.microsoft.com/office/drawing/2014/main" id="{6CB0E371-DEF8-478C-B049-669AFB61076F}"/>
                </a:ext>
              </a:extLst>
            </p:cNvPr>
            <p:cNvSpPr/>
            <p:nvPr/>
          </p:nvSpPr>
          <p:spPr>
            <a:xfrm>
              <a:off x="2365577" y="4735893"/>
              <a:ext cx="34667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it-IT" sz="825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85" name="Rettangolo 184">
              <a:extLst>
                <a:ext uri="{FF2B5EF4-FFF2-40B4-BE49-F238E27FC236}">
                  <a16:creationId xmlns:a16="http://schemas.microsoft.com/office/drawing/2014/main" id="{878DCD23-0696-4418-8B95-344F7D07BC9A}"/>
                </a:ext>
              </a:extLst>
            </p:cNvPr>
            <p:cNvSpPr/>
            <p:nvPr/>
          </p:nvSpPr>
          <p:spPr>
            <a:xfrm>
              <a:off x="1992473" y="4733337"/>
              <a:ext cx="34667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it-IT" sz="825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995EF959-D9EB-41EB-A983-5A68F9D5F573}"/>
              </a:ext>
            </a:extLst>
          </p:cNvPr>
          <p:cNvSpPr txBox="1"/>
          <p:nvPr/>
        </p:nvSpPr>
        <p:spPr>
          <a:xfrm>
            <a:off x="4066961" y="3667744"/>
            <a:ext cx="378000" cy="3000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x’’’</a:t>
            </a:r>
            <a:endParaRPr lang="it-IT" sz="135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3A4019A-5969-46ED-B38B-2202167B0A27}"/>
              </a:ext>
            </a:extLst>
          </p:cNvPr>
          <p:cNvCxnSpPr>
            <a:cxnSpLocks/>
          </p:cNvCxnSpPr>
          <p:nvPr/>
        </p:nvCxnSpPr>
        <p:spPr>
          <a:xfrm>
            <a:off x="4954712" y="3917163"/>
            <a:ext cx="16571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058F2517-7F8B-412B-A0B9-271384DFBAB8}"/>
              </a:ext>
            </a:extLst>
          </p:cNvPr>
          <p:cNvSpPr txBox="1"/>
          <p:nvPr/>
        </p:nvSpPr>
        <p:spPr>
          <a:xfrm>
            <a:off x="4925739" y="3695999"/>
            <a:ext cx="360000" cy="25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x’’</a:t>
            </a:r>
            <a:endParaRPr lang="it-IT" sz="135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857570E6-8C7E-4144-99B7-69C4791D64BF}"/>
              </a:ext>
            </a:extLst>
          </p:cNvPr>
          <p:cNvGrpSpPr/>
          <p:nvPr/>
        </p:nvGrpSpPr>
        <p:grpSpPr>
          <a:xfrm>
            <a:off x="6460036" y="3659492"/>
            <a:ext cx="410690" cy="307954"/>
            <a:chOff x="8613385" y="2212326"/>
            <a:chExt cx="547586" cy="410605"/>
          </a:xfrm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C75C691F-2B0D-4307-8343-1C7309AD048E}"/>
                </a:ext>
              </a:extLst>
            </p:cNvPr>
            <p:cNvSpPr/>
            <p:nvPr/>
          </p:nvSpPr>
          <p:spPr>
            <a:xfrm>
              <a:off x="8613385" y="2268902"/>
              <a:ext cx="547586" cy="3540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3429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750"/>
                </a:spcAft>
                <a:defRPr/>
              </a:pPr>
              <a:r>
                <a:rPr lang="it-IT" sz="1050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1050" kern="0" baseline="-2500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1050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9" name="Rettangolo 208">
              <a:extLst>
                <a:ext uri="{FF2B5EF4-FFF2-40B4-BE49-F238E27FC236}">
                  <a16:creationId xmlns:a16="http://schemas.microsoft.com/office/drawing/2014/main" id="{4820CF83-4023-47DF-B693-D11595050616}"/>
                </a:ext>
              </a:extLst>
            </p:cNvPr>
            <p:cNvSpPr/>
            <p:nvPr/>
          </p:nvSpPr>
          <p:spPr>
            <a:xfrm>
              <a:off x="8786379" y="2212326"/>
              <a:ext cx="346677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it-IT" sz="825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24" name="Gruppo 223">
            <a:extLst>
              <a:ext uri="{FF2B5EF4-FFF2-40B4-BE49-F238E27FC236}">
                <a16:creationId xmlns:a16="http://schemas.microsoft.com/office/drawing/2014/main" id="{11E8E576-5499-44AD-862C-B8CD11B6DD86}"/>
              </a:ext>
            </a:extLst>
          </p:cNvPr>
          <p:cNvGrpSpPr/>
          <p:nvPr/>
        </p:nvGrpSpPr>
        <p:grpSpPr>
          <a:xfrm>
            <a:off x="6415509" y="5369722"/>
            <a:ext cx="407584" cy="308286"/>
            <a:chOff x="8554005" y="4492629"/>
            <a:chExt cx="543444" cy="411048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97CD6356-368A-49C8-957D-147A12B94A3F}"/>
                </a:ext>
              </a:extLst>
            </p:cNvPr>
            <p:cNvSpPr/>
            <p:nvPr/>
          </p:nvSpPr>
          <p:spPr>
            <a:xfrm>
              <a:off x="8554005" y="4549648"/>
              <a:ext cx="528348" cy="3540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3429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750"/>
                </a:spcAft>
                <a:defRPr/>
              </a:pPr>
              <a:r>
                <a:rPr lang="it-IT" sz="1050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1050" kern="0" baseline="-2500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050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10" name="Rettangolo 209">
              <a:extLst>
                <a:ext uri="{FF2B5EF4-FFF2-40B4-BE49-F238E27FC236}">
                  <a16:creationId xmlns:a16="http://schemas.microsoft.com/office/drawing/2014/main" id="{306FC607-2E42-44FB-AC60-50490FD18D1A}"/>
                </a:ext>
              </a:extLst>
            </p:cNvPr>
            <p:cNvSpPr/>
            <p:nvPr/>
          </p:nvSpPr>
          <p:spPr>
            <a:xfrm>
              <a:off x="8750773" y="4492629"/>
              <a:ext cx="346676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800"/>
              <a:r>
                <a:rPr lang="it-IT" sz="825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6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AA0DC88B-20A9-46C0-8B0F-0D4305C9DB14}"/>
              </a:ext>
            </a:extLst>
          </p:cNvPr>
          <p:cNvSpPr txBox="1"/>
          <p:nvPr/>
        </p:nvSpPr>
        <p:spPr>
          <a:xfrm>
            <a:off x="5877183" y="3720438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P’’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EF2F7805-D533-4592-98DC-0E688D821C90}"/>
              </a:ext>
            </a:extLst>
          </p:cNvPr>
          <p:cNvSpPr txBox="1"/>
          <p:nvPr/>
        </p:nvSpPr>
        <p:spPr>
          <a:xfrm>
            <a:off x="5242658" y="3694801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F2DF0BF3-54FA-47A6-A9B4-547534791A33}"/>
              </a:ext>
            </a:extLst>
          </p:cNvPr>
          <p:cNvSpPr txBox="1"/>
          <p:nvPr/>
        </p:nvSpPr>
        <p:spPr>
          <a:xfrm>
            <a:off x="6004302" y="5417846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53388281-5AE2-4BEB-B1DB-8FC495BB7A0F}"/>
              </a:ext>
            </a:extLst>
          </p:cNvPr>
          <p:cNvSpPr txBox="1"/>
          <p:nvPr/>
        </p:nvSpPr>
        <p:spPr>
          <a:xfrm>
            <a:off x="5177496" y="5417847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ED7FFF86-AA4E-406B-88A0-2259DA771E7D}"/>
              </a:ext>
            </a:extLst>
          </p:cNvPr>
          <p:cNvSpPr txBox="1"/>
          <p:nvPr/>
        </p:nvSpPr>
        <p:spPr>
          <a:xfrm>
            <a:off x="3837882" y="3285641"/>
            <a:ext cx="396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’’</a:t>
            </a:r>
            <a:endParaRPr lang="it-IT" sz="135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C43F09C-82CE-41B7-8A68-CB58208915CE}"/>
              </a:ext>
            </a:extLst>
          </p:cNvPr>
          <p:cNvSpPr txBox="1"/>
          <p:nvPr/>
        </p:nvSpPr>
        <p:spPr>
          <a:xfrm>
            <a:off x="0" y="2593928"/>
            <a:ext cx="5148618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75" dirty="0">
                <a:solidFill>
                  <a:srgbClr val="0070C0"/>
                </a:solidFill>
                <a:latin typeface="Comic Sans MS" panose="030F0702030302020204" pitchFamily="66" charset="0"/>
              </a:rPr>
              <a:t>Ripetiamo, anzitutto, il ribaltamento dell’immagine</a:t>
            </a:r>
          </a:p>
        </p:txBody>
      </p: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84FCB19D-5072-4710-B504-54001942798B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711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3" grpId="0" animBg="1"/>
      <p:bldP spid="271" grpId="0" animBg="1"/>
      <p:bldP spid="272" grpId="0" animBg="1"/>
      <p:bldP spid="197" grpId="0" animBg="1"/>
      <p:bldP spid="198" grpId="0" animBg="1"/>
      <p:bldP spid="200" grpId="0" animBg="1"/>
      <p:bldP spid="118" grpId="0"/>
      <p:bldP spid="119" grpId="0"/>
      <p:bldP spid="17" grpId="0"/>
      <p:bldP spid="2" grpId="0"/>
      <p:bldP spid="6" grpId="0"/>
      <p:bldP spid="139" grpId="0"/>
      <p:bldP spid="140" grpId="0"/>
      <p:bldP spid="142" grpId="0"/>
      <p:bldP spid="172" grpId="0"/>
      <p:bldP spid="201" grpId="0"/>
      <p:bldP spid="202" grpId="0"/>
      <p:bldP spid="219" grpId="0"/>
      <p:bldP spid="220" grpId="0"/>
      <p:bldP spid="221" grpId="0"/>
      <p:bldP spid="222" grpId="0"/>
      <p:bldP spid="22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olo 18">
            <a:extLst>
              <a:ext uri="{FF2B5EF4-FFF2-40B4-BE49-F238E27FC236}">
                <a16:creationId xmlns:a16="http://schemas.microsoft.com/office/drawing/2014/main" id="{3033E682-8104-457A-A217-D2C7D1E8F5A5}"/>
              </a:ext>
            </a:extLst>
          </p:cNvPr>
          <p:cNvSpPr txBox="1">
            <a:spLocks/>
          </p:cNvSpPr>
          <p:nvPr/>
        </p:nvSpPr>
        <p:spPr bwMode="auto">
          <a:xfrm>
            <a:off x="27000" y="2000250"/>
            <a:ext cx="6804000" cy="303750"/>
          </a:xfrm>
          <a:prstGeom prst="rect">
            <a:avLst/>
          </a:prstGeom>
          <a:noFill/>
          <a:ln>
            <a:solidFill>
              <a:srgbClr val="4F81B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it-IT" altLang="it-IT" sz="15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(10)</a:t>
            </a:r>
            <a:br>
              <a:rPr lang="it-IT" altLang="it-IT" sz="1013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it-IT" sz="1856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E8BA3A8C-8066-4B9F-9E92-26BFB613C98F}"/>
              </a:ext>
            </a:extLst>
          </p:cNvPr>
          <p:cNvSpPr txBox="1"/>
          <p:nvPr/>
        </p:nvSpPr>
        <p:spPr>
          <a:xfrm>
            <a:off x="27000" y="2327978"/>
            <a:ext cx="6804000" cy="25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1350" dirty="0">
                <a:solidFill>
                  <a:prstClr val="white"/>
                </a:solidFill>
                <a:latin typeface="Symbol" panose="05050102010706020507" pitchFamily="18" charset="2"/>
              </a:rPr>
              <a:t>b </a:t>
            </a: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parallelo lt– 3° metodo</a:t>
            </a:r>
          </a:p>
        </p:txBody>
      </p:sp>
      <p:cxnSp>
        <p:nvCxnSpPr>
          <p:cNvPr id="104" name="Connettore 1 4">
            <a:extLst>
              <a:ext uri="{FF2B5EF4-FFF2-40B4-BE49-F238E27FC236}">
                <a16:creationId xmlns:a16="http://schemas.microsoft.com/office/drawing/2014/main" id="{73097124-3A04-48E0-838B-762253E911CE}"/>
              </a:ext>
            </a:extLst>
          </p:cNvPr>
          <p:cNvCxnSpPr>
            <a:cxnSpLocks/>
          </p:cNvCxnSpPr>
          <p:nvPr/>
        </p:nvCxnSpPr>
        <p:spPr>
          <a:xfrm>
            <a:off x="2996112" y="5016979"/>
            <a:ext cx="3795077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Ovale 104">
            <a:extLst>
              <a:ext uri="{FF2B5EF4-FFF2-40B4-BE49-F238E27FC236}">
                <a16:creationId xmlns:a16="http://schemas.microsoft.com/office/drawing/2014/main" id="{CC21A9FF-76D8-4F2B-B01C-AB32946E4580}"/>
              </a:ext>
            </a:extLst>
          </p:cNvPr>
          <p:cNvSpPr/>
          <p:nvPr/>
        </p:nvSpPr>
        <p:spPr>
          <a:xfrm>
            <a:off x="4917138" y="5154701"/>
            <a:ext cx="1530900" cy="1531999"/>
          </a:xfrm>
          <a:prstGeom prst="ellipse">
            <a:avLst/>
          </a:prstGeom>
          <a:noFill/>
          <a:ln w="635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it-IT" sz="1350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6" name="Connettore 1 16">
            <a:extLst>
              <a:ext uri="{FF2B5EF4-FFF2-40B4-BE49-F238E27FC236}">
                <a16:creationId xmlns:a16="http://schemas.microsoft.com/office/drawing/2014/main" id="{E70BF1E3-EA88-4E13-AC9C-83C48F44FD2D}"/>
              </a:ext>
            </a:extLst>
          </p:cNvPr>
          <p:cNvCxnSpPr/>
          <p:nvPr/>
        </p:nvCxnSpPr>
        <p:spPr>
          <a:xfrm flipV="1">
            <a:off x="4918121" y="4685350"/>
            <a:ext cx="0" cy="123049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7" name="Connettore 1 17">
            <a:extLst>
              <a:ext uri="{FF2B5EF4-FFF2-40B4-BE49-F238E27FC236}">
                <a16:creationId xmlns:a16="http://schemas.microsoft.com/office/drawing/2014/main" id="{3E2E97E6-BA30-43B8-B80B-9331FA572EFD}"/>
              </a:ext>
            </a:extLst>
          </p:cNvPr>
          <p:cNvCxnSpPr/>
          <p:nvPr/>
        </p:nvCxnSpPr>
        <p:spPr>
          <a:xfrm flipH="1" flipV="1">
            <a:off x="6447585" y="4686194"/>
            <a:ext cx="1689" cy="1223739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8" name="Connettore 1 12">
            <a:extLst>
              <a:ext uri="{FF2B5EF4-FFF2-40B4-BE49-F238E27FC236}">
                <a16:creationId xmlns:a16="http://schemas.microsoft.com/office/drawing/2014/main" id="{8DF515DB-D414-483D-9367-AEC8232CFFBC}"/>
              </a:ext>
            </a:extLst>
          </p:cNvPr>
          <p:cNvCxnSpPr>
            <a:cxnSpLocks/>
          </p:cNvCxnSpPr>
          <p:nvPr/>
        </p:nvCxnSpPr>
        <p:spPr>
          <a:xfrm>
            <a:off x="4916600" y="4687884"/>
            <a:ext cx="1530141" cy="0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9" name="Connettore 1 23">
            <a:extLst>
              <a:ext uri="{FF2B5EF4-FFF2-40B4-BE49-F238E27FC236}">
                <a16:creationId xmlns:a16="http://schemas.microsoft.com/office/drawing/2014/main" id="{8F6BEFEA-F0F0-4C4D-8C35-6745A487D3D6}"/>
              </a:ext>
            </a:extLst>
          </p:cNvPr>
          <p:cNvCxnSpPr/>
          <p:nvPr/>
        </p:nvCxnSpPr>
        <p:spPr>
          <a:xfrm flipH="1">
            <a:off x="4919810" y="2771621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0" name="Connettore 1 26">
            <a:extLst>
              <a:ext uri="{FF2B5EF4-FFF2-40B4-BE49-F238E27FC236}">
                <a16:creationId xmlns:a16="http://schemas.microsoft.com/office/drawing/2014/main" id="{E5F8A401-E7B7-4D15-92BB-EA792A3EDB83}"/>
              </a:ext>
            </a:extLst>
          </p:cNvPr>
          <p:cNvCxnSpPr/>
          <p:nvPr/>
        </p:nvCxnSpPr>
        <p:spPr>
          <a:xfrm>
            <a:off x="5683275" y="2773310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B9D2B44-F24A-449B-9F4A-91D2BFA6011A}"/>
              </a:ext>
            </a:extLst>
          </p:cNvPr>
          <p:cNvCxnSpPr>
            <a:cxnSpLocks/>
          </p:cNvCxnSpPr>
          <p:nvPr/>
        </p:nvCxnSpPr>
        <p:spPr>
          <a:xfrm>
            <a:off x="5683275" y="4674831"/>
            <a:ext cx="0" cy="123932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5" name="Connettore 1 9">
            <a:extLst>
              <a:ext uri="{FF2B5EF4-FFF2-40B4-BE49-F238E27FC236}">
                <a16:creationId xmlns:a16="http://schemas.microsoft.com/office/drawing/2014/main" id="{7FFFC297-F81B-4382-A3A2-A93D1D6A9479}"/>
              </a:ext>
            </a:extLst>
          </p:cNvPr>
          <p:cNvCxnSpPr>
            <a:cxnSpLocks/>
            <a:endCxn id="105" idx="4"/>
          </p:cNvCxnSpPr>
          <p:nvPr/>
        </p:nvCxnSpPr>
        <p:spPr bwMode="auto">
          <a:xfrm>
            <a:off x="5682448" y="5920120"/>
            <a:ext cx="140" cy="76658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25" name="Connettore 1 9">
            <a:extLst>
              <a:ext uri="{FF2B5EF4-FFF2-40B4-BE49-F238E27FC236}">
                <a16:creationId xmlns:a16="http://schemas.microsoft.com/office/drawing/2014/main" id="{C9AD78F0-2C0C-4DAD-B0D5-B258CFECF446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 flipV="1">
            <a:off x="5682588" y="5154700"/>
            <a:ext cx="1532" cy="76289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44595AA3-BF16-4E98-B5CA-AFAA11DDAA65}"/>
              </a:ext>
            </a:extLst>
          </p:cNvPr>
          <p:cNvCxnSpPr>
            <a:cxnSpLocks/>
            <a:endCxn id="171" idx="6"/>
          </p:cNvCxnSpPr>
          <p:nvPr/>
        </p:nvCxnSpPr>
        <p:spPr>
          <a:xfrm flipV="1">
            <a:off x="4874506" y="5913809"/>
            <a:ext cx="1364597" cy="4932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50CEF72-59DE-4DBC-B580-1F7D002E119D}"/>
              </a:ext>
            </a:extLst>
          </p:cNvPr>
          <p:cNvSpPr txBox="1"/>
          <p:nvPr/>
        </p:nvSpPr>
        <p:spPr>
          <a:xfrm>
            <a:off x="5564194" y="4473290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D4EAE2FE-D36F-4A2E-8CB3-5973854ED790}"/>
              </a:ext>
            </a:extLst>
          </p:cNvPr>
          <p:cNvSpPr txBox="1"/>
          <p:nvPr/>
        </p:nvSpPr>
        <p:spPr>
          <a:xfrm>
            <a:off x="5465384" y="5949436"/>
            <a:ext cx="612000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kern="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F61F99C2-2B12-46D2-8768-2B02BA3160B6}"/>
              </a:ext>
            </a:extLst>
          </p:cNvPr>
          <p:cNvSpPr txBox="1"/>
          <p:nvPr/>
        </p:nvSpPr>
        <p:spPr>
          <a:xfrm>
            <a:off x="5659850" y="2719270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146" name="CasellaDiTesto 1">
            <a:extLst>
              <a:ext uri="{FF2B5EF4-FFF2-40B4-BE49-F238E27FC236}">
                <a16:creationId xmlns:a16="http://schemas.microsoft.com/office/drawing/2014/main" id="{5D315560-C7F7-452E-8C4B-2BDDD67E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954" y="4783254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500" kern="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0C9924FD-99E7-491D-ABD3-1B0852DA1A05}"/>
              </a:ext>
            </a:extLst>
          </p:cNvPr>
          <p:cNvCxnSpPr>
            <a:cxnSpLocks/>
          </p:cNvCxnSpPr>
          <p:nvPr/>
        </p:nvCxnSpPr>
        <p:spPr>
          <a:xfrm flipV="1">
            <a:off x="5684964" y="2777026"/>
            <a:ext cx="0" cy="1920993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06964005-BF17-4C4C-8186-9A2C7B4AD668}"/>
              </a:ext>
            </a:extLst>
          </p:cNvPr>
          <p:cNvSpPr txBox="1"/>
          <p:nvPr/>
        </p:nvSpPr>
        <p:spPr>
          <a:xfrm>
            <a:off x="5645900" y="3514241"/>
            <a:ext cx="360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366255C-207D-40E8-B8B3-52294DE184BE}"/>
              </a:ext>
            </a:extLst>
          </p:cNvPr>
          <p:cNvSpPr txBox="1"/>
          <p:nvPr/>
        </p:nvSpPr>
        <p:spPr>
          <a:xfrm>
            <a:off x="5685317" y="5706280"/>
            <a:ext cx="324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350" kern="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9D394554-10C7-415F-B33A-15C97940B249}"/>
              </a:ext>
            </a:extLst>
          </p:cNvPr>
          <p:cNvGrpSpPr>
            <a:grpSpLocks/>
          </p:cNvGrpSpPr>
          <p:nvPr/>
        </p:nvGrpSpPr>
        <p:grpSpPr bwMode="auto">
          <a:xfrm>
            <a:off x="5614867" y="5840681"/>
            <a:ext cx="152862" cy="153707"/>
            <a:chOff x="3018306" y="6843591"/>
            <a:chExt cx="360000" cy="360000"/>
          </a:xfrm>
        </p:grpSpPr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DFBD926A-D24F-43D0-95F3-6B06D5398BCD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20176983-DC1A-4314-B81F-CA5C040CF8DE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D19175D-E177-4301-AB76-BAA7A5989CA9}"/>
              </a:ext>
            </a:extLst>
          </p:cNvPr>
          <p:cNvCxnSpPr/>
          <p:nvPr/>
        </p:nvCxnSpPr>
        <p:spPr>
          <a:xfrm>
            <a:off x="3156406" y="7041618"/>
            <a:ext cx="3619706" cy="0"/>
          </a:xfrm>
          <a:prstGeom prst="line">
            <a:avLst/>
          </a:prstGeom>
          <a:noFill/>
          <a:ln w="9525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0FFD7903-180A-4DB3-B797-379441AFACB2}"/>
              </a:ext>
            </a:extLst>
          </p:cNvPr>
          <p:cNvCxnSpPr>
            <a:cxnSpLocks/>
          </p:cNvCxnSpPr>
          <p:nvPr/>
        </p:nvCxnSpPr>
        <p:spPr>
          <a:xfrm>
            <a:off x="4347379" y="3359957"/>
            <a:ext cx="2259914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C8D0B120-7492-474F-9A04-AFFFE84600E4}"/>
              </a:ext>
            </a:extLst>
          </p:cNvPr>
          <p:cNvCxnSpPr>
            <a:cxnSpLocks/>
          </p:cNvCxnSpPr>
          <p:nvPr/>
        </p:nvCxnSpPr>
        <p:spPr>
          <a:xfrm>
            <a:off x="4204974" y="6838013"/>
            <a:ext cx="2451432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56" name="CasellaDiTesto 19">
            <a:extLst>
              <a:ext uri="{FF2B5EF4-FFF2-40B4-BE49-F238E27FC236}">
                <a16:creationId xmlns:a16="http://schemas.microsoft.com/office/drawing/2014/main" id="{D69B4000-F990-4A15-AE2E-5FB5B83F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378" y="3126097"/>
            <a:ext cx="39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7" name="CasellaDiTesto 19">
            <a:extLst>
              <a:ext uri="{FF2B5EF4-FFF2-40B4-BE49-F238E27FC236}">
                <a16:creationId xmlns:a16="http://schemas.microsoft.com/office/drawing/2014/main" id="{96699663-A437-4F26-90AA-3DA6503E7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991" y="6575912"/>
            <a:ext cx="396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71A19A1-B35F-47EA-AE22-A8225F986036}"/>
              </a:ext>
            </a:extLst>
          </p:cNvPr>
          <p:cNvCxnSpPr/>
          <p:nvPr/>
        </p:nvCxnSpPr>
        <p:spPr>
          <a:xfrm>
            <a:off x="5449085" y="5018048"/>
            <a:ext cx="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BF9596AF-ED1C-41B4-A67B-B8B24A312210}"/>
              </a:ext>
            </a:extLst>
          </p:cNvPr>
          <p:cNvCxnSpPr>
            <a:cxnSpLocks/>
          </p:cNvCxnSpPr>
          <p:nvPr/>
        </p:nvCxnSpPr>
        <p:spPr>
          <a:xfrm>
            <a:off x="4873832" y="2617428"/>
            <a:ext cx="0" cy="445500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0" name="Arco 159">
            <a:extLst>
              <a:ext uri="{FF2B5EF4-FFF2-40B4-BE49-F238E27FC236}">
                <a16:creationId xmlns:a16="http://schemas.microsoft.com/office/drawing/2014/main" id="{FC5D6E23-2336-4CCA-992D-6C00F30A5BFE}"/>
              </a:ext>
            </a:extLst>
          </p:cNvPr>
          <p:cNvSpPr/>
          <p:nvPr/>
        </p:nvSpPr>
        <p:spPr>
          <a:xfrm>
            <a:off x="3035029" y="3199431"/>
            <a:ext cx="3638844" cy="3638840"/>
          </a:xfrm>
          <a:prstGeom prst="arc">
            <a:avLst>
              <a:gd name="adj1" fmla="val 5362222"/>
              <a:gd name="adj2" fmla="val 10803537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B2B7C21E-7B0C-441B-9755-6E1362CB7746}"/>
              </a:ext>
            </a:extLst>
          </p:cNvPr>
          <p:cNvCxnSpPr>
            <a:cxnSpLocks/>
            <a:stCxn id="160" idx="2"/>
          </p:cNvCxnSpPr>
          <p:nvPr/>
        </p:nvCxnSpPr>
        <p:spPr>
          <a:xfrm flipV="1">
            <a:off x="3035030" y="3030348"/>
            <a:ext cx="2212134" cy="1986631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C20792E-636A-402F-8911-4D27A2291D14}"/>
              </a:ext>
            </a:extLst>
          </p:cNvPr>
          <p:cNvCxnSpPr>
            <a:cxnSpLocks/>
          </p:cNvCxnSpPr>
          <p:nvPr/>
        </p:nvCxnSpPr>
        <p:spPr>
          <a:xfrm flipH="1">
            <a:off x="3975383" y="2773445"/>
            <a:ext cx="1709328" cy="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65CE726B-7ED4-40FA-9CFD-B1D879611081}"/>
              </a:ext>
            </a:extLst>
          </p:cNvPr>
          <p:cNvSpPr/>
          <p:nvPr/>
        </p:nvSpPr>
        <p:spPr>
          <a:xfrm>
            <a:off x="3985773" y="4128515"/>
            <a:ext cx="1788779" cy="1788777"/>
          </a:xfrm>
          <a:prstGeom prst="arc">
            <a:avLst>
              <a:gd name="adj1" fmla="val 5401229"/>
              <a:gd name="adj2" fmla="val 10838210"/>
            </a:avLst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5" name="Connettore 1 12">
            <a:extLst>
              <a:ext uri="{FF2B5EF4-FFF2-40B4-BE49-F238E27FC236}">
                <a16:creationId xmlns:a16="http://schemas.microsoft.com/office/drawing/2014/main" id="{1D6C56A0-BC85-4B7F-B8D3-26068F2B129E}"/>
              </a:ext>
            </a:extLst>
          </p:cNvPr>
          <p:cNvCxnSpPr/>
          <p:nvPr/>
        </p:nvCxnSpPr>
        <p:spPr>
          <a:xfrm>
            <a:off x="3217060" y="4688926"/>
            <a:ext cx="1526932" cy="845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6" name="Connettore 1 23">
            <a:extLst>
              <a:ext uri="{FF2B5EF4-FFF2-40B4-BE49-F238E27FC236}">
                <a16:creationId xmlns:a16="http://schemas.microsoft.com/office/drawing/2014/main" id="{0E707014-BDF1-4452-92A9-7BCA83EA4E16}"/>
              </a:ext>
            </a:extLst>
          </p:cNvPr>
          <p:cNvCxnSpPr/>
          <p:nvPr/>
        </p:nvCxnSpPr>
        <p:spPr>
          <a:xfrm flipH="1">
            <a:off x="3217214" y="2770032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1" name="Connettore 1 26">
            <a:extLst>
              <a:ext uri="{FF2B5EF4-FFF2-40B4-BE49-F238E27FC236}">
                <a16:creationId xmlns:a16="http://schemas.microsoft.com/office/drawing/2014/main" id="{620B396C-4382-4E08-A6C7-EAA8255251E1}"/>
              </a:ext>
            </a:extLst>
          </p:cNvPr>
          <p:cNvCxnSpPr/>
          <p:nvPr/>
        </p:nvCxnSpPr>
        <p:spPr>
          <a:xfrm>
            <a:off x="3980679" y="2771721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8643FCDB-4584-4147-A65B-061E457A1E41}"/>
              </a:ext>
            </a:extLst>
          </p:cNvPr>
          <p:cNvCxnSpPr>
            <a:cxnSpLocks/>
          </p:cNvCxnSpPr>
          <p:nvPr/>
        </p:nvCxnSpPr>
        <p:spPr>
          <a:xfrm>
            <a:off x="4744313" y="4684337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3B396B5-F400-4249-AB76-6195F4A24B1C}"/>
              </a:ext>
            </a:extLst>
          </p:cNvPr>
          <p:cNvCxnSpPr>
            <a:cxnSpLocks/>
          </p:cNvCxnSpPr>
          <p:nvPr/>
        </p:nvCxnSpPr>
        <p:spPr>
          <a:xfrm>
            <a:off x="3215525" y="4684844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EEDE0706-FFC3-4321-B0EC-AED15CCB3657}"/>
              </a:ext>
            </a:extLst>
          </p:cNvPr>
          <p:cNvCxnSpPr>
            <a:cxnSpLocks/>
            <a:stCxn id="105" idx="0"/>
          </p:cNvCxnSpPr>
          <p:nvPr/>
        </p:nvCxnSpPr>
        <p:spPr>
          <a:xfrm flipH="1" flipV="1">
            <a:off x="4871782" y="5151773"/>
            <a:ext cx="810806" cy="292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71" name="Arco 270">
            <a:extLst>
              <a:ext uri="{FF2B5EF4-FFF2-40B4-BE49-F238E27FC236}">
                <a16:creationId xmlns:a16="http://schemas.microsoft.com/office/drawing/2014/main" id="{0FB31CA2-3096-4BE4-B284-44238E768B61}"/>
              </a:ext>
            </a:extLst>
          </p:cNvPr>
          <p:cNvSpPr/>
          <p:nvPr/>
        </p:nvSpPr>
        <p:spPr>
          <a:xfrm>
            <a:off x="4745337" y="4891741"/>
            <a:ext cx="258550" cy="258549"/>
          </a:xfrm>
          <a:prstGeom prst="arc">
            <a:avLst>
              <a:gd name="adj1" fmla="val 5349337"/>
              <a:gd name="adj2" fmla="val 10864395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2" name="Arco 271">
            <a:extLst>
              <a:ext uri="{FF2B5EF4-FFF2-40B4-BE49-F238E27FC236}">
                <a16:creationId xmlns:a16="http://schemas.microsoft.com/office/drawing/2014/main" id="{833F5436-42FC-47D8-82EC-023660FCC5C2}"/>
              </a:ext>
            </a:extLst>
          </p:cNvPr>
          <p:cNvSpPr/>
          <p:nvPr/>
        </p:nvSpPr>
        <p:spPr>
          <a:xfrm>
            <a:off x="3215018" y="3332347"/>
            <a:ext cx="3351567" cy="3351563"/>
          </a:xfrm>
          <a:prstGeom prst="arc">
            <a:avLst>
              <a:gd name="adj1" fmla="val 5429625"/>
              <a:gd name="adj2" fmla="val 10795381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A417F8E0-38F0-4A72-8C27-DD2C543E6DB8}"/>
              </a:ext>
            </a:extLst>
          </p:cNvPr>
          <p:cNvCxnSpPr>
            <a:cxnSpLocks/>
          </p:cNvCxnSpPr>
          <p:nvPr/>
        </p:nvCxnSpPr>
        <p:spPr>
          <a:xfrm flipH="1">
            <a:off x="4873121" y="6684414"/>
            <a:ext cx="813924" cy="1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10FB7A-AF38-4D19-9D5A-697D6AB9E67D}"/>
              </a:ext>
            </a:extLst>
          </p:cNvPr>
          <p:cNvCxnSpPr>
            <a:cxnSpLocks/>
          </p:cNvCxnSpPr>
          <p:nvPr/>
        </p:nvCxnSpPr>
        <p:spPr>
          <a:xfrm>
            <a:off x="3202179" y="3798445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C57C69E-7884-4600-99C5-503A93FFA7C6}"/>
              </a:ext>
            </a:extLst>
          </p:cNvPr>
          <p:cNvCxnSpPr/>
          <p:nvPr/>
        </p:nvCxnSpPr>
        <p:spPr>
          <a:xfrm>
            <a:off x="4391491" y="3795214"/>
            <a:ext cx="0" cy="122197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e 17">
            <a:extLst>
              <a:ext uri="{FF2B5EF4-FFF2-40B4-BE49-F238E27FC236}">
                <a16:creationId xmlns:a16="http://schemas.microsoft.com/office/drawing/2014/main" id="{918F4EF3-F27B-47FD-8F22-4437964F7903}"/>
              </a:ext>
            </a:extLst>
          </p:cNvPr>
          <p:cNvSpPr/>
          <p:nvPr/>
        </p:nvSpPr>
        <p:spPr>
          <a:xfrm>
            <a:off x="5260646" y="5495131"/>
            <a:ext cx="845100" cy="8451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BDBE23D-A6A0-4133-8BF0-DBCF15565891}"/>
              </a:ext>
            </a:extLst>
          </p:cNvPr>
          <p:cNvCxnSpPr>
            <a:cxnSpLocks/>
          </p:cNvCxnSpPr>
          <p:nvPr/>
        </p:nvCxnSpPr>
        <p:spPr>
          <a:xfrm>
            <a:off x="3402021" y="4684337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304167DF-4DBA-4687-A311-BB46C17CA987}"/>
              </a:ext>
            </a:extLst>
          </p:cNvPr>
          <p:cNvSpPr/>
          <p:nvPr/>
        </p:nvSpPr>
        <p:spPr>
          <a:xfrm>
            <a:off x="3404643" y="3543401"/>
            <a:ext cx="2943000" cy="2943000"/>
          </a:xfrm>
          <a:prstGeom prst="arc">
            <a:avLst>
              <a:gd name="adj1" fmla="val 5400419"/>
              <a:gd name="adj2" fmla="val 10804294"/>
            </a:avLst>
          </a:prstGeom>
          <a:noFill/>
          <a:ln w="317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DE032048-7974-4B9F-9E62-7575B91AC0EF}"/>
              </a:ext>
            </a:extLst>
          </p:cNvPr>
          <p:cNvCxnSpPr>
            <a:cxnSpLocks/>
          </p:cNvCxnSpPr>
          <p:nvPr/>
        </p:nvCxnSpPr>
        <p:spPr>
          <a:xfrm flipH="1">
            <a:off x="4871335" y="6486176"/>
            <a:ext cx="1324082" cy="0"/>
          </a:xfrm>
          <a:prstGeom prst="line">
            <a:avLst/>
          </a:prstGeom>
          <a:noFill/>
          <a:ln w="3175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97" name="Arco 96">
            <a:extLst>
              <a:ext uri="{FF2B5EF4-FFF2-40B4-BE49-F238E27FC236}">
                <a16:creationId xmlns:a16="http://schemas.microsoft.com/office/drawing/2014/main" id="{244138C4-20D4-4D00-9004-E821ABF72793}"/>
              </a:ext>
            </a:extLst>
          </p:cNvPr>
          <p:cNvSpPr/>
          <p:nvPr/>
        </p:nvSpPr>
        <p:spPr>
          <a:xfrm>
            <a:off x="4392458" y="4536548"/>
            <a:ext cx="961200" cy="9612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6B5C6206-FB47-4647-B60C-221027B1ECFB}"/>
              </a:ext>
            </a:extLst>
          </p:cNvPr>
          <p:cNvCxnSpPr/>
          <p:nvPr/>
        </p:nvCxnSpPr>
        <p:spPr>
          <a:xfrm flipH="1">
            <a:off x="4871782" y="5494388"/>
            <a:ext cx="812123" cy="385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ACA046AB-7700-4D7D-B62B-F44FF951D834}"/>
              </a:ext>
            </a:extLst>
          </p:cNvPr>
          <p:cNvCxnSpPr>
            <a:cxnSpLocks/>
          </p:cNvCxnSpPr>
          <p:nvPr/>
        </p:nvCxnSpPr>
        <p:spPr>
          <a:xfrm>
            <a:off x="3172826" y="4168282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E4EA3C0E-7C6C-4094-9FFE-C44A59D1D815}"/>
              </a:ext>
            </a:extLst>
          </p:cNvPr>
          <p:cNvCxnSpPr>
            <a:cxnSpLocks/>
          </p:cNvCxnSpPr>
          <p:nvPr/>
        </p:nvCxnSpPr>
        <p:spPr>
          <a:xfrm>
            <a:off x="4536152" y="4172047"/>
            <a:ext cx="0" cy="85179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Arco 168">
            <a:extLst>
              <a:ext uri="{FF2B5EF4-FFF2-40B4-BE49-F238E27FC236}">
                <a16:creationId xmlns:a16="http://schemas.microsoft.com/office/drawing/2014/main" id="{59D39EB8-4479-49F5-9B8A-6935329CE099}"/>
              </a:ext>
            </a:extLst>
          </p:cNvPr>
          <p:cNvSpPr/>
          <p:nvPr/>
        </p:nvSpPr>
        <p:spPr>
          <a:xfrm>
            <a:off x="4537167" y="4687100"/>
            <a:ext cx="675000" cy="6750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AD3F943-A060-4958-A1A6-17D54D09BA30}"/>
              </a:ext>
            </a:extLst>
          </p:cNvPr>
          <p:cNvCxnSpPr/>
          <p:nvPr/>
        </p:nvCxnSpPr>
        <p:spPr>
          <a:xfrm flipH="1">
            <a:off x="4869996" y="5358657"/>
            <a:ext cx="812123" cy="385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1" name="Ovale 170">
            <a:extLst>
              <a:ext uri="{FF2B5EF4-FFF2-40B4-BE49-F238E27FC236}">
                <a16:creationId xmlns:a16="http://schemas.microsoft.com/office/drawing/2014/main" id="{E0D3DBF6-CA87-4471-BB13-721B1CA4A96D}"/>
              </a:ext>
            </a:extLst>
          </p:cNvPr>
          <p:cNvSpPr/>
          <p:nvPr/>
        </p:nvSpPr>
        <p:spPr>
          <a:xfrm>
            <a:off x="5126703" y="5357609"/>
            <a:ext cx="1112400" cy="11124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80791351-D794-4665-834F-70F97A1D274A}"/>
              </a:ext>
            </a:extLst>
          </p:cNvPr>
          <p:cNvCxnSpPr>
            <a:cxnSpLocks/>
          </p:cNvCxnSpPr>
          <p:nvPr/>
        </p:nvCxnSpPr>
        <p:spPr>
          <a:xfrm>
            <a:off x="3152926" y="4457394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53CE749-CE98-4F10-BDE8-6E8A8DC68962}"/>
              </a:ext>
            </a:extLst>
          </p:cNvPr>
          <p:cNvCxnSpPr>
            <a:cxnSpLocks/>
          </p:cNvCxnSpPr>
          <p:nvPr/>
        </p:nvCxnSpPr>
        <p:spPr>
          <a:xfrm>
            <a:off x="4653593" y="4458365"/>
            <a:ext cx="0" cy="560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Arco 178">
            <a:extLst>
              <a:ext uri="{FF2B5EF4-FFF2-40B4-BE49-F238E27FC236}">
                <a16:creationId xmlns:a16="http://schemas.microsoft.com/office/drawing/2014/main" id="{2A79EE12-0C47-419F-81A2-9683EC3BA62F}"/>
              </a:ext>
            </a:extLst>
          </p:cNvPr>
          <p:cNvSpPr/>
          <p:nvPr/>
        </p:nvSpPr>
        <p:spPr>
          <a:xfrm>
            <a:off x="4654773" y="4802378"/>
            <a:ext cx="434700" cy="434700"/>
          </a:xfrm>
          <a:prstGeom prst="arc">
            <a:avLst>
              <a:gd name="adj1" fmla="val 5406133"/>
              <a:gd name="adj2" fmla="val 10813926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303D473C-36E8-4E22-815D-D5A2442B5C9C}"/>
              </a:ext>
            </a:extLst>
          </p:cNvPr>
          <p:cNvCxnSpPr/>
          <p:nvPr/>
        </p:nvCxnSpPr>
        <p:spPr>
          <a:xfrm>
            <a:off x="4873823" y="5236368"/>
            <a:ext cx="8108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e 179">
            <a:extLst>
              <a:ext uri="{FF2B5EF4-FFF2-40B4-BE49-F238E27FC236}">
                <a16:creationId xmlns:a16="http://schemas.microsoft.com/office/drawing/2014/main" id="{66FFD8A9-26FD-4804-ABE5-5FB21B1FDD7A}"/>
              </a:ext>
            </a:extLst>
          </p:cNvPr>
          <p:cNvSpPr/>
          <p:nvPr/>
        </p:nvSpPr>
        <p:spPr>
          <a:xfrm>
            <a:off x="5005257" y="5236166"/>
            <a:ext cx="1358100" cy="13581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A852D73-9A1C-462B-A332-49DB23BD555D}"/>
              </a:ext>
            </a:extLst>
          </p:cNvPr>
          <p:cNvCxnSpPr>
            <a:cxnSpLocks/>
          </p:cNvCxnSpPr>
          <p:nvPr/>
        </p:nvCxnSpPr>
        <p:spPr>
          <a:xfrm>
            <a:off x="3658874" y="4457544"/>
            <a:ext cx="0" cy="5601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Arco 181">
            <a:extLst>
              <a:ext uri="{FF2B5EF4-FFF2-40B4-BE49-F238E27FC236}">
                <a16:creationId xmlns:a16="http://schemas.microsoft.com/office/drawing/2014/main" id="{19E6A092-4B0A-4B75-BC9A-07A53E05756E}"/>
              </a:ext>
            </a:extLst>
          </p:cNvPr>
          <p:cNvSpPr/>
          <p:nvPr/>
        </p:nvSpPr>
        <p:spPr>
          <a:xfrm>
            <a:off x="3660461" y="3802312"/>
            <a:ext cx="2430000" cy="2430000"/>
          </a:xfrm>
          <a:prstGeom prst="arc">
            <a:avLst>
              <a:gd name="adj1" fmla="val 5400419"/>
              <a:gd name="adj2" fmla="val 10804294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FB6FBBE8-701C-4437-BDC9-0F3E8AE37798}"/>
              </a:ext>
            </a:extLst>
          </p:cNvPr>
          <p:cNvCxnSpPr>
            <a:cxnSpLocks/>
          </p:cNvCxnSpPr>
          <p:nvPr/>
        </p:nvCxnSpPr>
        <p:spPr>
          <a:xfrm flipH="1">
            <a:off x="4871335" y="6232573"/>
            <a:ext cx="1415165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2DC84C4B-D415-4581-A7B1-5967765DE081}"/>
              </a:ext>
            </a:extLst>
          </p:cNvPr>
          <p:cNvCxnSpPr>
            <a:cxnSpLocks/>
          </p:cNvCxnSpPr>
          <p:nvPr/>
        </p:nvCxnSpPr>
        <p:spPr>
          <a:xfrm>
            <a:off x="4906103" y="3798816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78E552D8-681B-4EB6-920F-140E7F3C261A}"/>
              </a:ext>
            </a:extLst>
          </p:cNvPr>
          <p:cNvCxnSpPr>
            <a:cxnSpLocks/>
          </p:cNvCxnSpPr>
          <p:nvPr/>
        </p:nvCxnSpPr>
        <p:spPr>
          <a:xfrm>
            <a:off x="4906076" y="4457400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68B8439-2FAA-43D0-927C-180308BD7154}"/>
              </a:ext>
            </a:extLst>
          </p:cNvPr>
          <p:cNvCxnSpPr>
            <a:cxnSpLocks/>
          </p:cNvCxnSpPr>
          <p:nvPr/>
        </p:nvCxnSpPr>
        <p:spPr>
          <a:xfrm>
            <a:off x="6282354" y="4457700"/>
            <a:ext cx="0" cy="17779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9F6FE4D4-8BD6-44C4-956D-BC92D1382003}"/>
              </a:ext>
            </a:extLst>
          </p:cNvPr>
          <p:cNvCxnSpPr>
            <a:cxnSpLocks/>
          </p:cNvCxnSpPr>
          <p:nvPr/>
        </p:nvCxnSpPr>
        <p:spPr>
          <a:xfrm>
            <a:off x="5083990" y="4457700"/>
            <a:ext cx="0" cy="1776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B6E486A-A7AE-49DF-A405-44BC6E6E4C2A}"/>
              </a:ext>
            </a:extLst>
          </p:cNvPr>
          <p:cNvCxnSpPr>
            <a:cxnSpLocks/>
          </p:cNvCxnSpPr>
          <p:nvPr/>
        </p:nvCxnSpPr>
        <p:spPr>
          <a:xfrm>
            <a:off x="6241278" y="4168861"/>
            <a:ext cx="0" cy="17471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B2E99137-5F12-4394-9450-4CF6D04F2009}"/>
              </a:ext>
            </a:extLst>
          </p:cNvPr>
          <p:cNvCxnSpPr>
            <a:cxnSpLocks/>
          </p:cNvCxnSpPr>
          <p:nvPr/>
        </p:nvCxnSpPr>
        <p:spPr>
          <a:xfrm>
            <a:off x="5125065" y="4165772"/>
            <a:ext cx="0" cy="17519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E0004AF8-3C02-448E-B729-9E45E6B9FA06}"/>
              </a:ext>
            </a:extLst>
          </p:cNvPr>
          <p:cNvCxnSpPr>
            <a:cxnSpLocks/>
          </p:cNvCxnSpPr>
          <p:nvPr/>
        </p:nvCxnSpPr>
        <p:spPr>
          <a:xfrm>
            <a:off x="4892853" y="4168415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67683AD-4DC0-4011-B2D3-3AECFE958393}"/>
              </a:ext>
            </a:extLst>
          </p:cNvPr>
          <p:cNvCxnSpPr>
            <a:cxnSpLocks/>
          </p:cNvCxnSpPr>
          <p:nvPr/>
        </p:nvCxnSpPr>
        <p:spPr>
          <a:xfrm flipV="1">
            <a:off x="5166717" y="4688086"/>
            <a:ext cx="0" cy="179843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6C77FB40-62A5-48E7-818B-BF76BDCA9B92}"/>
              </a:ext>
            </a:extLst>
          </p:cNvPr>
          <p:cNvCxnSpPr>
            <a:cxnSpLocks/>
          </p:cNvCxnSpPr>
          <p:nvPr/>
        </p:nvCxnSpPr>
        <p:spPr>
          <a:xfrm flipV="1">
            <a:off x="6197203" y="4684514"/>
            <a:ext cx="0" cy="18037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85E5396-CFCA-48BB-ACDD-7E08C52476A3}"/>
              </a:ext>
            </a:extLst>
          </p:cNvPr>
          <p:cNvCxnSpPr>
            <a:cxnSpLocks/>
          </p:cNvCxnSpPr>
          <p:nvPr/>
        </p:nvCxnSpPr>
        <p:spPr>
          <a:xfrm>
            <a:off x="3183500" y="4010205"/>
            <a:ext cx="16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1D07EE9-D1C5-4041-8F62-8502070187B9}"/>
              </a:ext>
            </a:extLst>
          </p:cNvPr>
          <p:cNvCxnSpPr>
            <a:cxnSpLocks/>
          </p:cNvCxnSpPr>
          <p:nvPr/>
        </p:nvCxnSpPr>
        <p:spPr>
          <a:xfrm>
            <a:off x="4158370" y="4010205"/>
            <a:ext cx="0" cy="10100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29875924-C9C8-446B-9133-2C9B0EB743E1}"/>
              </a:ext>
            </a:extLst>
          </p:cNvPr>
          <p:cNvCxnSpPr>
            <a:cxnSpLocks/>
          </p:cNvCxnSpPr>
          <p:nvPr/>
        </p:nvCxnSpPr>
        <p:spPr>
          <a:xfrm>
            <a:off x="4473908" y="4005522"/>
            <a:ext cx="0" cy="10147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rco 135">
            <a:extLst>
              <a:ext uri="{FF2B5EF4-FFF2-40B4-BE49-F238E27FC236}">
                <a16:creationId xmlns:a16="http://schemas.microsoft.com/office/drawing/2014/main" id="{E6436838-C3E9-4C3A-A24A-79C734ECE5EA}"/>
              </a:ext>
            </a:extLst>
          </p:cNvPr>
          <p:cNvSpPr/>
          <p:nvPr/>
        </p:nvSpPr>
        <p:spPr>
          <a:xfrm>
            <a:off x="4474660" y="4621021"/>
            <a:ext cx="796500" cy="7965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9B6F6B8-0F3E-40A6-8D1B-FDA177725221}"/>
              </a:ext>
            </a:extLst>
          </p:cNvPr>
          <p:cNvCxnSpPr/>
          <p:nvPr/>
        </p:nvCxnSpPr>
        <p:spPr>
          <a:xfrm>
            <a:off x="4872038" y="5416749"/>
            <a:ext cx="8054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36">
            <a:extLst>
              <a:ext uri="{FF2B5EF4-FFF2-40B4-BE49-F238E27FC236}">
                <a16:creationId xmlns:a16="http://schemas.microsoft.com/office/drawing/2014/main" id="{4F6303B2-534D-41A0-BD6F-87C934563DAF}"/>
              </a:ext>
            </a:extLst>
          </p:cNvPr>
          <p:cNvSpPr/>
          <p:nvPr/>
        </p:nvSpPr>
        <p:spPr>
          <a:xfrm>
            <a:off x="5182065" y="5418337"/>
            <a:ext cx="999000" cy="999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8" name="Arco 137">
            <a:extLst>
              <a:ext uri="{FF2B5EF4-FFF2-40B4-BE49-F238E27FC236}">
                <a16:creationId xmlns:a16="http://schemas.microsoft.com/office/drawing/2014/main" id="{0CF4A1A6-0084-43EC-A310-2C1C36588715}"/>
              </a:ext>
            </a:extLst>
          </p:cNvPr>
          <p:cNvSpPr/>
          <p:nvPr/>
        </p:nvSpPr>
        <p:spPr>
          <a:xfrm>
            <a:off x="4158500" y="4300814"/>
            <a:ext cx="1431000" cy="14310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7FF577F5-C241-42C9-BB38-86EDB0B9CAAE}"/>
              </a:ext>
            </a:extLst>
          </p:cNvPr>
          <p:cNvCxnSpPr/>
          <p:nvPr/>
        </p:nvCxnSpPr>
        <p:spPr>
          <a:xfrm>
            <a:off x="4875610" y="5731074"/>
            <a:ext cx="12698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50ECF299-63A3-472D-8AC0-782D192A8859}"/>
              </a:ext>
            </a:extLst>
          </p:cNvPr>
          <p:cNvCxnSpPr>
            <a:cxnSpLocks/>
          </p:cNvCxnSpPr>
          <p:nvPr/>
        </p:nvCxnSpPr>
        <p:spPr>
          <a:xfrm flipV="1">
            <a:off x="5216337" y="4007644"/>
            <a:ext cx="0" cy="17243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C4FD49F8-C957-4005-97AD-55B978ACC5FF}"/>
              </a:ext>
            </a:extLst>
          </p:cNvPr>
          <p:cNvCxnSpPr>
            <a:cxnSpLocks/>
          </p:cNvCxnSpPr>
          <p:nvPr/>
        </p:nvCxnSpPr>
        <p:spPr>
          <a:xfrm flipV="1">
            <a:off x="6145701" y="4007644"/>
            <a:ext cx="0" cy="17243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D5D78C73-059A-4F78-8960-9C2263B83C23}"/>
              </a:ext>
            </a:extLst>
          </p:cNvPr>
          <p:cNvCxnSpPr/>
          <p:nvPr/>
        </p:nvCxnSpPr>
        <p:spPr>
          <a:xfrm>
            <a:off x="4923739" y="4010205"/>
            <a:ext cx="189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A9D8C1C1-8A2F-44FC-BB3E-638D2464C2F4}"/>
              </a:ext>
            </a:extLst>
          </p:cNvPr>
          <p:cNvCxnSpPr>
            <a:cxnSpLocks/>
          </p:cNvCxnSpPr>
          <p:nvPr/>
        </p:nvCxnSpPr>
        <p:spPr>
          <a:xfrm>
            <a:off x="3183500" y="3916513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96ED14C6-9319-48C7-9546-C19C3BB46109}"/>
              </a:ext>
            </a:extLst>
          </p:cNvPr>
          <p:cNvCxnSpPr>
            <a:cxnSpLocks/>
          </p:cNvCxnSpPr>
          <p:nvPr/>
        </p:nvCxnSpPr>
        <p:spPr>
          <a:xfrm>
            <a:off x="4435982" y="3915462"/>
            <a:ext cx="0" cy="1101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Arco 196">
            <a:extLst>
              <a:ext uri="{FF2B5EF4-FFF2-40B4-BE49-F238E27FC236}">
                <a16:creationId xmlns:a16="http://schemas.microsoft.com/office/drawing/2014/main" id="{BC82A39C-BB68-4FA5-A822-83924DF21A38}"/>
              </a:ext>
            </a:extLst>
          </p:cNvPr>
          <p:cNvSpPr/>
          <p:nvPr/>
        </p:nvSpPr>
        <p:spPr>
          <a:xfrm>
            <a:off x="4428583" y="4572798"/>
            <a:ext cx="880200" cy="880200"/>
          </a:xfrm>
          <a:prstGeom prst="arc">
            <a:avLst>
              <a:gd name="adj1" fmla="val 5401229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674D45C5-F24D-4301-A493-664C604E22A7}"/>
              </a:ext>
            </a:extLst>
          </p:cNvPr>
          <p:cNvCxnSpPr>
            <a:cxnSpLocks/>
            <a:stCxn id="197" idx="0"/>
          </p:cNvCxnSpPr>
          <p:nvPr/>
        </p:nvCxnSpPr>
        <p:spPr>
          <a:xfrm>
            <a:off x="4868526" y="5452998"/>
            <a:ext cx="805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e 197">
            <a:extLst>
              <a:ext uri="{FF2B5EF4-FFF2-40B4-BE49-F238E27FC236}">
                <a16:creationId xmlns:a16="http://schemas.microsoft.com/office/drawing/2014/main" id="{34B1F80C-9492-4AFA-A0C2-19FF90EFFA0B}"/>
              </a:ext>
            </a:extLst>
          </p:cNvPr>
          <p:cNvSpPr/>
          <p:nvPr/>
        </p:nvSpPr>
        <p:spPr>
          <a:xfrm>
            <a:off x="5221359" y="5454059"/>
            <a:ext cx="931500" cy="9315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91D8A7AE-74F9-4017-B61E-8EEB61E54E47}"/>
              </a:ext>
            </a:extLst>
          </p:cNvPr>
          <p:cNvCxnSpPr>
            <a:cxnSpLocks/>
          </p:cNvCxnSpPr>
          <p:nvPr/>
        </p:nvCxnSpPr>
        <p:spPr>
          <a:xfrm>
            <a:off x="4261118" y="3914873"/>
            <a:ext cx="0" cy="11036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Arco 199">
            <a:extLst>
              <a:ext uri="{FF2B5EF4-FFF2-40B4-BE49-F238E27FC236}">
                <a16:creationId xmlns:a16="http://schemas.microsoft.com/office/drawing/2014/main" id="{D3BFBADC-86B6-4DFA-B5E9-9C513FA42229}"/>
              </a:ext>
            </a:extLst>
          </p:cNvPr>
          <p:cNvSpPr/>
          <p:nvPr/>
        </p:nvSpPr>
        <p:spPr>
          <a:xfrm>
            <a:off x="4262084" y="4409749"/>
            <a:ext cx="1215000" cy="1215000"/>
          </a:xfrm>
          <a:prstGeom prst="arc">
            <a:avLst>
              <a:gd name="adj1" fmla="val 5381016"/>
              <a:gd name="adj2" fmla="val 10793941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5D2C81A1-EA5C-43DC-84C7-25CFCD45D904}"/>
              </a:ext>
            </a:extLst>
          </p:cNvPr>
          <p:cNvCxnSpPr>
            <a:cxnSpLocks/>
            <a:stCxn id="200" idx="0"/>
          </p:cNvCxnSpPr>
          <p:nvPr/>
        </p:nvCxnSpPr>
        <p:spPr>
          <a:xfrm>
            <a:off x="4872939" y="5624740"/>
            <a:ext cx="117424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52EDFB7F-9656-4CC5-9A5B-54E50517D53F}"/>
              </a:ext>
            </a:extLst>
          </p:cNvPr>
          <p:cNvCxnSpPr>
            <a:cxnSpLocks/>
          </p:cNvCxnSpPr>
          <p:nvPr/>
        </p:nvCxnSpPr>
        <p:spPr>
          <a:xfrm>
            <a:off x="3159484" y="4326035"/>
            <a:ext cx="162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63846DBE-5DFA-4413-AC02-86B34FD871DE}"/>
              </a:ext>
            </a:extLst>
          </p:cNvPr>
          <p:cNvCxnSpPr>
            <a:cxnSpLocks/>
          </p:cNvCxnSpPr>
          <p:nvPr/>
        </p:nvCxnSpPr>
        <p:spPr>
          <a:xfrm>
            <a:off x="4600046" y="4324492"/>
            <a:ext cx="0" cy="6939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Arco 204">
            <a:extLst>
              <a:ext uri="{FF2B5EF4-FFF2-40B4-BE49-F238E27FC236}">
                <a16:creationId xmlns:a16="http://schemas.microsoft.com/office/drawing/2014/main" id="{A60E87B4-A258-4877-AB77-9876E6664A15}"/>
              </a:ext>
            </a:extLst>
          </p:cNvPr>
          <p:cNvSpPr/>
          <p:nvPr/>
        </p:nvSpPr>
        <p:spPr>
          <a:xfrm>
            <a:off x="4601195" y="4743446"/>
            <a:ext cx="553500" cy="553500"/>
          </a:xfrm>
          <a:prstGeom prst="arc">
            <a:avLst>
              <a:gd name="adj1" fmla="val 5406133"/>
              <a:gd name="adj2" fmla="val 10813926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8B76D193-04C9-4DFF-BBF2-C8BDF2811C8B}"/>
              </a:ext>
            </a:extLst>
          </p:cNvPr>
          <p:cNvCxnSpPr>
            <a:cxnSpLocks/>
          </p:cNvCxnSpPr>
          <p:nvPr/>
        </p:nvCxnSpPr>
        <p:spPr>
          <a:xfrm>
            <a:off x="4872094" y="5296946"/>
            <a:ext cx="81076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e 205">
            <a:extLst>
              <a:ext uri="{FF2B5EF4-FFF2-40B4-BE49-F238E27FC236}">
                <a16:creationId xmlns:a16="http://schemas.microsoft.com/office/drawing/2014/main" id="{DB311E13-4356-4D03-9A9B-83E7868B00A1}"/>
              </a:ext>
            </a:extLst>
          </p:cNvPr>
          <p:cNvSpPr/>
          <p:nvPr/>
        </p:nvSpPr>
        <p:spPr>
          <a:xfrm>
            <a:off x="5060624" y="5296887"/>
            <a:ext cx="1242000" cy="1242000"/>
          </a:xfrm>
          <a:prstGeom prst="ellipse">
            <a:avLst/>
          </a:pr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1979B437-5681-4354-9916-D7E501ECA765}"/>
              </a:ext>
            </a:extLst>
          </p:cNvPr>
          <p:cNvCxnSpPr>
            <a:cxnSpLocks/>
          </p:cNvCxnSpPr>
          <p:nvPr/>
        </p:nvCxnSpPr>
        <p:spPr>
          <a:xfrm>
            <a:off x="3803171" y="4324234"/>
            <a:ext cx="0" cy="6924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rco 207">
            <a:extLst>
              <a:ext uri="{FF2B5EF4-FFF2-40B4-BE49-F238E27FC236}">
                <a16:creationId xmlns:a16="http://schemas.microsoft.com/office/drawing/2014/main" id="{16433F2F-9F0D-41C8-8E4A-CDB04FA77691}"/>
              </a:ext>
            </a:extLst>
          </p:cNvPr>
          <p:cNvSpPr/>
          <p:nvPr/>
        </p:nvSpPr>
        <p:spPr>
          <a:xfrm>
            <a:off x="3803688" y="3946361"/>
            <a:ext cx="2141100" cy="2141100"/>
          </a:xfrm>
          <a:prstGeom prst="arc">
            <a:avLst>
              <a:gd name="adj1" fmla="val 5401229"/>
              <a:gd name="adj2" fmla="val 10810728"/>
            </a:avLst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0974D63C-BF7D-49D6-A1B3-CAB0383A9B5E}"/>
              </a:ext>
            </a:extLst>
          </p:cNvPr>
          <p:cNvCxnSpPr>
            <a:cxnSpLocks/>
          </p:cNvCxnSpPr>
          <p:nvPr/>
        </p:nvCxnSpPr>
        <p:spPr>
          <a:xfrm>
            <a:off x="4870253" y="6088261"/>
            <a:ext cx="1412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19">
            <a:extLst>
              <a:ext uri="{FF2B5EF4-FFF2-40B4-BE49-F238E27FC236}">
                <a16:creationId xmlns:a16="http://schemas.microsoft.com/office/drawing/2014/main" id="{CE6DBC7D-12F7-44C9-8871-E85960CCA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135" y="2820729"/>
            <a:ext cx="54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35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A2EA1E71-9877-4E3E-A2E0-A8CFBB10D91E}"/>
              </a:ext>
            </a:extLst>
          </p:cNvPr>
          <p:cNvSpPr txBox="1"/>
          <p:nvPr/>
        </p:nvSpPr>
        <p:spPr>
          <a:xfrm>
            <a:off x="4003354" y="2720976"/>
            <a:ext cx="540000" cy="360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(V’’’)</a:t>
            </a:r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5B1A2722-E37F-48EA-8246-A69DAB64CC55}"/>
              </a:ext>
            </a:extLst>
          </p:cNvPr>
          <p:cNvCxnSpPr>
            <a:cxnSpLocks/>
          </p:cNvCxnSpPr>
          <p:nvPr/>
        </p:nvCxnSpPr>
        <p:spPr>
          <a:xfrm>
            <a:off x="4902815" y="4325600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E2F517D7-C43F-433F-90D4-4814111A793E}"/>
              </a:ext>
            </a:extLst>
          </p:cNvPr>
          <p:cNvCxnSpPr>
            <a:cxnSpLocks/>
          </p:cNvCxnSpPr>
          <p:nvPr/>
        </p:nvCxnSpPr>
        <p:spPr>
          <a:xfrm>
            <a:off x="4920257" y="3917059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ABB77B7-C71B-40DD-80DC-E0669D4B3884}"/>
              </a:ext>
            </a:extLst>
          </p:cNvPr>
          <p:cNvCxnSpPr>
            <a:cxnSpLocks/>
          </p:cNvCxnSpPr>
          <p:nvPr/>
        </p:nvCxnSpPr>
        <p:spPr>
          <a:xfrm flipV="1">
            <a:off x="5325665" y="3911204"/>
            <a:ext cx="0" cy="17127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0187449C-01AC-4BAB-AF68-7A3194D6DC91}"/>
              </a:ext>
            </a:extLst>
          </p:cNvPr>
          <p:cNvCxnSpPr>
            <a:cxnSpLocks/>
          </p:cNvCxnSpPr>
          <p:nvPr/>
        </p:nvCxnSpPr>
        <p:spPr>
          <a:xfrm flipV="1">
            <a:off x="6047184" y="3923705"/>
            <a:ext cx="0" cy="17002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72A1CA59-8473-4A13-86CC-60BB8BCE0020}"/>
              </a:ext>
            </a:extLst>
          </p:cNvPr>
          <p:cNvSpPr txBox="1"/>
          <p:nvPr/>
        </p:nvSpPr>
        <p:spPr>
          <a:xfrm>
            <a:off x="0" y="3488896"/>
            <a:ext cx="337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Con questo metodo possiamo studiare il solido immaginando di sezionarlo con un piano </a:t>
            </a:r>
          </a:p>
          <a:p>
            <a:pPr defTabSz="685800"/>
            <a:r>
              <a:rPr lang="it-IT" sz="12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orizzontale, partendo dalla base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2787ADE0-C37E-4F49-B873-4F26E4ABAD5B}"/>
              </a:ext>
            </a:extLst>
          </p:cNvPr>
          <p:cNvSpPr txBox="1"/>
          <p:nvPr/>
        </p:nvSpPr>
        <p:spPr>
          <a:xfrm>
            <a:off x="0" y="4146929"/>
            <a:ext cx="321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posizione il piano ausiliario </a:t>
            </a:r>
            <a:r>
              <a:rPr lang="it-IT" sz="12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intersecando il piano di sezione</a:t>
            </a:r>
          </a:p>
          <a:p>
            <a:pPr defTabSz="685800"/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 determina il segmento (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YZ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), corda</a:t>
            </a:r>
          </a:p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della circonferenza, secondo il quale</a:t>
            </a:r>
          </a:p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taglia la base (direttrice)</a:t>
            </a:r>
          </a:p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del cono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DEA6392B-19E4-47B4-BAA2-C5A7BD333169}"/>
              </a:ext>
            </a:extLst>
          </p:cNvPr>
          <p:cNvSpPr txBox="1"/>
          <p:nvPr/>
        </p:nvSpPr>
        <p:spPr>
          <a:xfrm>
            <a:off x="0" y="5298397"/>
            <a:ext cx="309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Rinnovando questa operazione con un piano posto a quote superiori, si ottengono tante circonferenze tutte parallele tra loro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851355E2-36F4-432F-89A6-A15C2BD66439}"/>
              </a:ext>
            </a:extLst>
          </p:cNvPr>
          <p:cNvSpPr txBox="1"/>
          <p:nvPr/>
        </p:nvSpPr>
        <p:spPr>
          <a:xfrm>
            <a:off x="-1" y="6080776"/>
            <a:ext cx="320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di ogni  circonferenza con la retta </a:t>
            </a:r>
            <a:r>
              <a:rPr lang="it-IT" sz="12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1200" kern="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200" kern="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1200" kern="0" dirty="0">
                <a:solidFill>
                  <a:srgbClr val="0070C0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r>
              <a:rPr lang="it-IT" sz="1200" kern="0" dirty="0">
                <a:solidFill>
                  <a:srgbClr val="0070C0"/>
                </a:solidFill>
                <a:latin typeface="Symbol" panose="05050102010706020507" pitchFamily="18" charset="2"/>
              </a:rPr>
              <a:t>  </a:t>
            </a:r>
            <a:r>
              <a:rPr lang="it-IT" sz="120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le corde i cui estremi</a:t>
            </a:r>
            <a:r>
              <a:rPr lang="it-IT" sz="12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sz="12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P’, P’’</a:t>
            </a: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) costituiscono il luogo geometrico dell’ellisse su </a:t>
            </a:r>
            <a:r>
              <a:rPr lang="it-IT" sz="1200" kern="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200" kern="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sz="12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sz="1200" kern="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200" kern="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endParaRPr lang="it-IT" sz="1200" kern="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FBE7CE29-7E03-43AF-A147-9E85722DD096}"/>
              </a:ext>
            </a:extLst>
          </p:cNvPr>
          <p:cNvSpPr txBox="1"/>
          <p:nvPr/>
        </p:nvSpPr>
        <p:spPr>
          <a:xfrm>
            <a:off x="0" y="6878572"/>
            <a:ext cx="4125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i punti così ottenuti si identifica solo la parte reale dell’ellisse di sezione  </a:t>
            </a: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6B90FB-3C5E-4C94-AD86-EB518179327F}"/>
              </a:ext>
            </a:extLst>
          </p:cNvPr>
          <p:cNvCxnSpPr>
            <a:cxnSpLocks/>
          </p:cNvCxnSpPr>
          <p:nvPr/>
        </p:nvCxnSpPr>
        <p:spPr>
          <a:xfrm>
            <a:off x="2763673" y="4687828"/>
            <a:ext cx="2065355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1ABD5FE8-0E8A-4A3E-A82F-75D2FBC00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133" y="4460167"/>
            <a:ext cx="540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it-IT" altLang="it-IT" sz="1350" kern="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1350" kern="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altLang="it-IT" sz="135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568D0FBD-A42D-4368-B38D-CA047BE8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17" y="4424107"/>
            <a:ext cx="43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350" kern="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8F47198-ADA1-49D8-AC20-8EF6FF9F6C45}"/>
              </a:ext>
            </a:extLst>
          </p:cNvPr>
          <p:cNvCxnSpPr>
            <a:cxnSpLocks/>
          </p:cNvCxnSpPr>
          <p:nvPr/>
        </p:nvCxnSpPr>
        <p:spPr>
          <a:xfrm>
            <a:off x="4883554" y="4687828"/>
            <a:ext cx="1890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2F39E95-14D6-413A-AB37-D41B5A6D82F3}"/>
              </a:ext>
            </a:extLst>
          </p:cNvPr>
          <p:cNvSpPr txBox="1"/>
          <p:nvPr/>
        </p:nvSpPr>
        <p:spPr>
          <a:xfrm>
            <a:off x="1" y="2640776"/>
            <a:ext cx="3807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Completati, anzitutto, il ribaltamento del cono individuando l’asse (C’’’,V’’’) e del piano 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 individuando la 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si passa ad eseguire i passaggi dell’algoritmo grafico della diapositiva precedente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80BE92C3-A3AD-4E15-B732-91019B6C3F7F}"/>
              </a:ext>
            </a:extLst>
          </p:cNvPr>
          <p:cNvSpPr txBox="1"/>
          <p:nvPr/>
        </p:nvSpPr>
        <p:spPr>
          <a:xfrm>
            <a:off x="3853850" y="4471212"/>
            <a:ext cx="504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(C’’’)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E1FEE95-6E90-477D-B6C4-8626ED672E15}"/>
              </a:ext>
            </a:extLst>
          </p:cNvPr>
          <p:cNvSpPr txBox="1"/>
          <p:nvPr/>
        </p:nvSpPr>
        <p:spPr>
          <a:xfrm>
            <a:off x="5987408" y="4470484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Z’’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2975442C-3519-4C42-85F6-0014AD623FFE}"/>
              </a:ext>
            </a:extLst>
          </p:cNvPr>
          <p:cNvSpPr txBox="1"/>
          <p:nvPr/>
        </p:nvSpPr>
        <p:spPr>
          <a:xfrm>
            <a:off x="5083443" y="4479136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Y’’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5BDE3377-4FC7-4D5D-9358-4979216808F0}"/>
              </a:ext>
            </a:extLst>
          </p:cNvPr>
          <p:cNvSpPr txBox="1"/>
          <p:nvPr/>
        </p:nvSpPr>
        <p:spPr>
          <a:xfrm>
            <a:off x="6004302" y="6287906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Z’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4FF91DB0-5DEB-47C2-81DC-D08074AB1CA9}"/>
              </a:ext>
            </a:extLst>
          </p:cNvPr>
          <p:cNvSpPr txBox="1"/>
          <p:nvPr/>
        </p:nvSpPr>
        <p:spPr>
          <a:xfrm>
            <a:off x="5177496" y="6287907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Y’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80141431-D942-459F-9710-E5CE1BE611D1}"/>
              </a:ext>
            </a:extLst>
          </p:cNvPr>
          <p:cNvCxnSpPr>
            <a:cxnSpLocks/>
          </p:cNvCxnSpPr>
          <p:nvPr/>
        </p:nvCxnSpPr>
        <p:spPr>
          <a:xfrm>
            <a:off x="5083991" y="4322346"/>
            <a:ext cx="0" cy="1776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23806E69-3E4A-43B0-AEDC-5C8515C2DE11}"/>
              </a:ext>
            </a:extLst>
          </p:cNvPr>
          <p:cNvCxnSpPr>
            <a:cxnSpLocks/>
          </p:cNvCxnSpPr>
          <p:nvPr/>
        </p:nvCxnSpPr>
        <p:spPr>
          <a:xfrm>
            <a:off x="6282353" y="4328360"/>
            <a:ext cx="0" cy="17779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EC00E128-8F66-40DF-B5D4-9960EA1E9826}"/>
              </a:ext>
            </a:extLst>
          </p:cNvPr>
          <p:cNvCxnSpPr>
            <a:cxnSpLocks/>
          </p:cNvCxnSpPr>
          <p:nvPr/>
        </p:nvCxnSpPr>
        <p:spPr>
          <a:xfrm>
            <a:off x="3981368" y="4169093"/>
            <a:ext cx="0" cy="846825"/>
          </a:xfrm>
          <a:prstGeom prst="line">
            <a:avLst/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B72D764-D3C1-4EB5-83E6-9F6569B71B87}"/>
              </a:ext>
            </a:extLst>
          </p:cNvPr>
          <p:cNvCxnSpPr>
            <a:cxnSpLocks/>
          </p:cNvCxnSpPr>
          <p:nvPr/>
        </p:nvCxnSpPr>
        <p:spPr>
          <a:xfrm>
            <a:off x="3979148" y="2780253"/>
            <a:ext cx="0" cy="1910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o 23">
            <a:extLst>
              <a:ext uri="{FF2B5EF4-FFF2-40B4-BE49-F238E27FC236}">
                <a16:creationId xmlns:a16="http://schemas.microsoft.com/office/drawing/2014/main" id="{211F3033-BCA1-4EDE-9C23-6B7B1A2D1983}"/>
              </a:ext>
            </a:extLst>
          </p:cNvPr>
          <p:cNvSpPr/>
          <p:nvPr/>
        </p:nvSpPr>
        <p:spPr>
          <a:xfrm>
            <a:off x="5086599" y="3798318"/>
            <a:ext cx="1196100" cy="1177200"/>
          </a:xfrm>
          <a:prstGeom prst="arc">
            <a:avLst>
              <a:gd name="adj1" fmla="val 8996743"/>
              <a:gd name="adj2" fmla="val 18088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B241A71A-EEF3-4866-ACA6-3E35A08B7E52}"/>
              </a:ext>
            </a:extLst>
          </p:cNvPr>
          <p:cNvGrpSpPr/>
          <p:nvPr/>
        </p:nvGrpSpPr>
        <p:grpSpPr>
          <a:xfrm>
            <a:off x="5081153" y="5495360"/>
            <a:ext cx="1201500" cy="1298700"/>
            <a:chOff x="6774870" y="4660146"/>
            <a:chExt cx="1602000" cy="1731600"/>
          </a:xfrm>
        </p:grpSpPr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027704FC-3AC8-4A3E-99E1-F9943FBA222A}"/>
                </a:ext>
              </a:extLst>
            </p:cNvPr>
            <p:cNvCxnSpPr>
              <a:cxnSpLocks/>
            </p:cNvCxnSpPr>
            <p:nvPr/>
          </p:nvCxnSpPr>
          <p:spPr>
            <a:xfrm>
              <a:off x="6899564" y="5979968"/>
              <a:ext cx="1350818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o 26">
              <a:extLst>
                <a:ext uri="{FF2B5EF4-FFF2-40B4-BE49-F238E27FC236}">
                  <a16:creationId xmlns:a16="http://schemas.microsoft.com/office/drawing/2014/main" id="{D9BA49BF-957C-47D3-BB0E-6C1D1DA20534}"/>
                </a:ext>
              </a:extLst>
            </p:cNvPr>
            <p:cNvSpPr/>
            <p:nvPr/>
          </p:nvSpPr>
          <p:spPr>
            <a:xfrm>
              <a:off x="6774870" y="4660146"/>
              <a:ext cx="1602000" cy="1731600"/>
            </a:xfrm>
            <a:prstGeom prst="arc">
              <a:avLst>
                <a:gd name="adj1" fmla="val 8780432"/>
                <a:gd name="adj2" fmla="val 203699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/>
              <a:endParaRPr lang="it-IT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EDB8E9B1-E7B1-4EDD-A103-A946CB101DF7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732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8" grpId="0" animBg="1"/>
      <p:bldP spid="93" grpId="0" animBg="1"/>
      <p:bldP spid="97" grpId="0" animBg="1"/>
      <p:bldP spid="169" grpId="0" animBg="1"/>
      <p:bldP spid="171" grpId="0" animBg="1"/>
      <p:bldP spid="179" grpId="0" animBg="1"/>
      <p:bldP spid="180" grpId="0" animBg="1"/>
      <p:bldP spid="182" grpId="0" animBg="1"/>
      <p:bldP spid="136" grpId="0" animBg="1"/>
      <p:bldP spid="137" grpId="0" animBg="1"/>
      <p:bldP spid="138" grpId="0" animBg="1"/>
      <p:bldP spid="197" grpId="0" animBg="1"/>
      <p:bldP spid="198" grpId="0" animBg="1"/>
      <p:bldP spid="200" grpId="0" animBg="1"/>
      <p:bldP spid="205" grpId="0" animBg="1"/>
      <p:bldP spid="206" grpId="0" animBg="1"/>
      <p:bldP spid="208" grpId="0" animBg="1"/>
      <p:bldP spid="139" grpId="0"/>
      <p:bldP spid="140" grpId="0"/>
      <p:bldP spid="141" grpId="0"/>
      <p:bldP spid="142" grpId="0"/>
      <p:bldP spid="172" grpId="0"/>
      <p:bldP spid="123" grpId="0"/>
      <p:bldP spid="124" grpId="0"/>
      <p:bldP spid="8" grpId="0"/>
      <p:bldP spid="130" grpId="0"/>
      <p:bldP spid="131" grpId="0"/>
      <p:bldP spid="132" grpId="0"/>
      <p:bldP spid="133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olo 18">
            <a:extLst>
              <a:ext uri="{FF2B5EF4-FFF2-40B4-BE49-F238E27FC236}">
                <a16:creationId xmlns:a16="http://schemas.microsoft.com/office/drawing/2014/main" id="{3033E682-8104-457A-A217-D2C7D1E8F5A5}"/>
              </a:ext>
            </a:extLst>
          </p:cNvPr>
          <p:cNvSpPr txBox="1">
            <a:spLocks/>
          </p:cNvSpPr>
          <p:nvPr/>
        </p:nvSpPr>
        <p:spPr bwMode="auto">
          <a:xfrm>
            <a:off x="27000" y="2000250"/>
            <a:ext cx="6804000" cy="303750"/>
          </a:xfrm>
          <a:prstGeom prst="rect">
            <a:avLst/>
          </a:prstGeom>
          <a:noFill/>
          <a:ln>
            <a:solidFill>
              <a:srgbClr val="4F81B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685800">
              <a:defRPr/>
            </a:pPr>
            <a:r>
              <a:rPr lang="it-IT" altLang="it-IT" sz="15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 CONICHE: L’ELLISSE (11)</a:t>
            </a:r>
            <a:br>
              <a:rPr lang="it-IT" altLang="it-IT" sz="1013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it-IT" sz="1856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E8BA3A8C-8066-4B9F-9E92-26BFB613C98F}"/>
              </a:ext>
            </a:extLst>
          </p:cNvPr>
          <p:cNvSpPr txBox="1"/>
          <p:nvPr/>
        </p:nvSpPr>
        <p:spPr>
          <a:xfrm>
            <a:off x="27000" y="2322254"/>
            <a:ext cx="6804000" cy="25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1350" dirty="0">
                <a:solidFill>
                  <a:prstClr val="white"/>
                </a:solidFill>
                <a:latin typeface="Symbol" panose="05050102010706020507" pitchFamily="18" charset="2"/>
              </a:rPr>
              <a:t>b </a:t>
            </a:r>
            <a:r>
              <a:rPr lang="it-IT" sz="1350" dirty="0">
                <a:solidFill>
                  <a:prstClr val="white"/>
                </a:solidFill>
                <a:latin typeface="Comic Sans MS" panose="030F0702030302020204" pitchFamily="66" charset="0"/>
              </a:rPr>
              <a:t>parallelo lt– 3° metodo</a:t>
            </a:r>
          </a:p>
        </p:txBody>
      </p:sp>
      <p:cxnSp>
        <p:nvCxnSpPr>
          <p:cNvPr id="104" name="Connettore 1 4">
            <a:extLst>
              <a:ext uri="{FF2B5EF4-FFF2-40B4-BE49-F238E27FC236}">
                <a16:creationId xmlns:a16="http://schemas.microsoft.com/office/drawing/2014/main" id="{73097124-3A04-48E0-838B-762253E911CE}"/>
              </a:ext>
            </a:extLst>
          </p:cNvPr>
          <p:cNvCxnSpPr>
            <a:cxnSpLocks/>
          </p:cNvCxnSpPr>
          <p:nvPr/>
        </p:nvCxnSpPr>
        <p:spPr>
          <a:xfrm>
            <a:off x="3086100" y="5016979"/>
            <a:ext cx="3705089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6" name="Connettore 1 16">
            <a:extLst>
              <a:ext uri="{FF2B5EF4-FFF2-40B4-BE49-F238E27FC236}">
                <a16:creationId xmlns:a16="http://schemas.microsoft.com/office/drawing/2014/main" id="{E70BF1E3-EA88-4E13-AC9C-83C48F44FD2D}"/>
              </a:ext>
            </a:extLst>
          </p:cNvPr>
          <p:cNvCxnSpPr/>
          <p:nvPr/>
        </p:nvCxnSpPr>
        <p:spPr>
          <a:xfrm flipV="1">
            <a:off x="4918121" y="4685350"/>
            <a:ext cx="0" cy="123049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7" name="Connettore 1 17">
            <a:extLst>
              <a:ext uri="{FF2B5EF4-FFF2-40B4-BE49-F238E27FC236}">
                <a16:creationId xmlns:a16="http://schemas.microsoft.com/office/drawing/2014/main" id="{3E2E97E6-BA30-43B8-B80B-9331FA572EFD}"/>
              </a:ext>
            </a:extLst>
          </p:cNvPr>
          <p:cNvCxnSpPr/>
          <p:nvPr/>
        </p:nvCxnSpPr>
        <p:spPr>
          <a:xfrm flipH="1" flipV="1">
            <a:off x="6447585" y="4686194"/>
            <a:ext cx="1689" cy="1223739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B9D2B44-F24A-449B-9F4A-91D2BFA6011A}"/>
              </a:ext>
            </a:extLst>
          </p:cNvPr>
          <p:cNvCxnSpPr>
            <a:cxnSpLocks/>
          </p:cNvCxnSpPr>
          <p:nvPr/>
        </p:nvCxnSpPr>
        <p:spPr>
          <a:xfrm>
            <a:off x="5683275" y="4674831"/>
            <a:ext cx="0" cy="1239326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15" name="Connettore 1 9">
            <a:extLst>
              <a:ext uri="{FF2B5EF4-FFF2-40B4-BE49-F238E27FC236}">
                <a16:creationId xmlns:a16="http://schemas.microsoft.com/office/drawing/2014/main" id="{7FFFC297-F81B-4382-A3A2-A93D1D6A9479}"/>
              </a:ext>
            </a:extLst>
          </p:cNvPr>
          <p:cNvCxnSpPr>
            <a:cxnSpLocks/>
          </p:cNvCxnSpPr>
          <p:nvPr/>
        </p:nvCxnSpPr>
        <p:spPr bwMode="auto">
          <a:xfrm>
            <a:off x="5682448" y="5920120"/>
            <a:ext cx="140" cy="76658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44595AA3-BF16-4E98-B5CA-AFAA11DDAA65}"/>
              </a:ext>
            </a:extLst>
          </p:cNvPr>
          <p:cNvCxnSpPr>
            <a:cxnSpLocks/>
          </p:cNvCxnSpPr>
          <p:nvPr/>
        </p:nvCxnSpPr>
        <p:spPr>
          <a:xfrm>
            <a:off x="4874507" y="5916956"/>
            <a:ext cx="816845" cy="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50CEF72-59DE-4DBC-B580-1F7D002E119D}"/>
              </a:ext>
            </a:extLst>
          </p:cNvPr>
          <p:cNvSpPr txBox="1"/>
          <p:nvPr/>
        </p:nvSpPr>
        <p:spPr>
          <a:xfrm>
            <a:off x="5564194" y="4473290"/>
            <a:ext cx="378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D4EAE2FE-D36F-4A2E-8CB3-5973854ED790}"/>
              </a:ext>
            </a:extLst>
          </p:cNvPr>
          <p:cNvSpPr txBox="1"/>
          <p:nvPr/>
        </p:nvSpPr>
        <p:spPr>
          <a:xfrm>
            <a:off x="5454455" y="5880724"/>
            <a:ext cx="324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endParaRPr lang="it-IT" kern="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46" name="CasellaDiTesto 1">
            <a:extLst>
              <a:ext uri="{FF2B5EF4-FFF2-40B4-BE49-F238E27FC236}">
                <a16:creationId xmlns:a16="http://schemas.microsoft.com/office/drawing/2014/main" id="{5D315560-C7F7-452E-8C4B-2BDDD67E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954" y="4783254"/>
            <a:ext cx="360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500" kern="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0C9924FD-99E7-491D-ABD3-1B0852DA1A05}"/>
              </a:ext>
            </a:extLst>
          </p:cNvPr>
          <p:cNvCxnSpPr>
            <a:cxnSpLocks/>
          </p:cNvCxnSpPr>
          <p:nvPr/>
        </p:nvCxnSpPr>
        <p:spPr>
          <a:xfrm flipV="1">
            <a:off x="5684964" y="4174738"/>
            <a:ext cx="0" cy="523281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366255C-207D-40E8-B8B3-52294DE184BE}"/>
              </a:ext>
            </a:extLst>
          </p:cNvPr>
          <p:cNvSpPr txBox="1"/>
          <p:nvPr/>
        </p:nvSpPr>
        <p:spPr>
          <a:xfrm>
            <a:off x="5685317" y="5706280"/>
            <a:ext cx="270000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  <a:r>
              <a:rPr lang="it-IT" sz="1350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it-IT" sz="135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9D394554-10C7-415F-B33A-15C97940B249}"/>
              </a:ext>
            </a:extLst>
          </p:cNvPr>
          <p:cNvGrpSpPr>
            <a:grpSpLocks/>
          </p:cNvGrpSpPr>
          <p:nvPr/>
        </p:nvGrpSpPr>
        <p:grpSpPr bwMode="auto">
          <a:xfrm>
            <a:off x="5614867" y="5840681"/>
            <a:ext cx="152862" cy="153707"/>
            <a:chOff x="3018306" y="6843591"/>
            <a:chExt cx="360000" cy="360000"/>
          </a:xfrm>
        </p:grpSpPr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DFBD926A-D24F-43D0-95F3-6B06D5398BCD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20176983-DC1A-4314-B81F-CA5C040CF8DE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noFill/>
            <a:ln w="31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D19175D-E177-4301-AB76-BAA7A5989CA9}"/>
              </a:ext>
            </a:extLst>
          </p:cNvPr>
          <p:cNvCxnSpPr/>
          <p:nvPr/>
        </p:nvCxnSpPr>
        <p:spPr>
          <a:xfrm>
            <a:off x="3156406" y="7041618"/>
            <a:ext cx="3619706" cy="0"/>
          </a:xfrm>
          <a:prstGeom prst="line">
            <a:avLst/>
          </a:prstGeom>
          <a:noFill/>
          <a:ln w="9525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0FFD7903-180A-4DB3-B797-379441AFACB2}"/>
              </a:ext>
            </a:extLst>
          </p:cNvPr>
          <p:cNvCxnSpPr>
            <a:cxnSpLocks/>
          </p:cNvCxnSpPr>
          <p:nvPr/>
        </p:nvCxnSpPr>
        <p:spPr>
          <a:xfrm>
            <a:off x="4929554" y="3359957"/>
            <a:ext cx="1677739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C8D0B120-7492-474F-9A04-AFFFE84600E4}"/>
              </a:ext>
            </a:extLst>
          </p:cNvPr>
          <p:cNvCxnSpPr>
            <a:cxnSpLocks/>
          </p:cNvCxnSpPr>
          <p:nvPr/>
        </p:nvCxnSpPr>
        <p:spPr>
          <a:xfrm>
            <a:off x="4204974" y="6838013"/>
            <a:ext cx="2451432" cy="0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56" name="CasellaDiTesto 19">
            <a:extLst>
              <a:ext uri="{FF2B5EF4-FFF2-40B4-BE49-F238E27FC236}">
                <a16:creationId xmlns:a16="http://schemas.microsoft.com/office/drawing/2014/main" id="{D69B4000-F990-4A15-AE2E-5FB5B83F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378" y="3126097"/>
            <a:ext cx="39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7" name="CasellaDiTesto 19">
            <a:extLst>
              <a:ext uri="{FF2B5EF4-FFF2-40B4-BE49-F238E27FC236}">
                <a16:creationId xmlns:a16="http://schemas.microsoft.com/office/drawing/2014/main" id="{96699663-A437-4F26-90AA-3DA6503E7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991" y="6619450"/>
            <a:ext cx="396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2900">
              <a:spcBef>
                <a:spcPct val="0"/>
              </a:spcBef>
              <a:buNone/>
              <a:defRPr/>
            </a:pPr>
            <a:r>
              <a:rPr lang="it-IT" altLang="it-IT" sz="1350" kern="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350" kern="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350" kern="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71A19A1-B35F-47EA-AE22-A8225F986036}"/>
              </a:ext>
            </a:extLst>
          </p:cNvPr>
          <p:cNvCxnSpPr/>
          <p:nvPr/>
        </p:nvCxnSpPr>
        <p:spPr>
          <a:xfrm>
            <a:off x="5449085" y="5018048"/>
            <a:ext cx="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BF9596AF-ED1C-41B4-A67B-B8B24A312210}"/>
              </a:ext>
            </a:extLst>
          </p:cNvPr>
          <p:cNvCxnSpPr>
            <a:cxnSpLocks/>
          </p:cNvCxnSpPr>
          <p:nvPr/>
        </p:nvCxnSpPr>
        <p:spPr>
          <a:xfrm>
            <a:off x="4873832" y="2699317"/>
            <a:ext cx="0" cy="4270849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B2B7C21E-7B0C-441B-9755-6E1362CB7746}"/>
              </a:ext>
            </a:extLst>
          </p:cNvPr>
          <p:cNvCxnSpPr>
            <a:cxnSpLocks/>
          </p:cNvCxnSpPr>
          <p:nvPr/>
        </p:nvCxnSpPr>
        <p:spPr>
          <a:xfrm flipV="1">
            <a:off x="3399693" y="3799742"/>
            <a:ext cx="990743" cy="889748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C20792E-636A-402F-8911-4D27A2291D14}"/>
              </a:ext>
            </a:extLst>
          </p:cNvPr>
          <p:cNvCxnSpPr>
            <a:cxnSpLocks/>
          </p:cNvCxnSpPr>
          <p:nvPr/>
        </p:nvCxnSpPr>
        <p:spPr>
          <a:xfrm flipH="1">
            <a:off x="3975383" y="2773445"/>
            <a:ext cx="1709328" cy="0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3" name="Arco 162">
            <a:extLst>
              <a:ext uri="{FF2B5EF4-FFF2-40B4-BE49-F238E27FC236}">
                <a16:creationId xmlns:a16="http://schemas.microsoft.com/office/drawing/2014/main" id="{65CE726B-7ED4-40FA-9CFD-B1D879611081}"/>
              </a:ext>
            </a:extLst>
          </p:cNvPr>
          <p:cNvSpPr/>
          <p:nvPr/>
        </p:nvSpPr>
        <p:spPr>
          <a:xfrm>
            <a:off x="3980497" y="4128515"/>
            <a:ext cx="1788779" cy="1788777"/>
          </a:xfrm>
          <a:prstGeom prst="arc">
            <a:avLst>
              <a:gd name="adj1" fmla="val 5401229"/>
              <a:gd name="adj2" fmla="val 10838210"/>
            </a:avLst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21FB2DB-6D86-4462-B2DC-57801443D774}"/>
              </a:ext>
            </a:extLst>
          </p:cNvPr>
          <p:cNvCxnSpPr>
            <a:cxnSpLocks/>
          </p:cNvCxnSpPr>
          <p:nvPr/>
        </p:nvCxnSpPr>
        <p:spPr>
          <a:xfrm>
            <a:off x="3981368" y="2775993"/>
            <a:ext cx="0" cy="2242782"/>
          </a:xfrm>
          <a:prstGeom prst="line">
            <a:avLst/>
          </a:prstGeom>
          <a:noFill/>
          <a:ln w="3175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65" name="Connettore 1 12">
            <a:extLst>
              <a:ext uri="{FF2B5EF4-FFF2-40B4-BE49-F238E27FC236}">
                <a16:creationId xmlns:a16="http://schemas.microsoft.com/office/drawing/2014/main" id="{1D6C56A0-BC85-4B7F-B8D3-26068F2B129E}"/>
              </a:ext>
            </a:extLst>
          </p:cNvPr>
          <p:cNvCxnSpPr/>
          <p:nvPr/>
        </p:nvCxnSpPr>
        <p:spPr>
          <a:xfrm>
            <a:off x="3217060" y="4688926"/>
            <a:ext cx="1526932" cy="845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6" name="Connettore 1 23">
            <a:extLst>
              <a:ext uri="{FF2B5EF4-FFF2-40B4-BE49-F238E27FC236}">
                <a16:creationId xmlns:a16="http://schemas.microsoft.com/office/drawing/2014/main" id="{0E707014-BDF1-4452-92A9-7BCA83EA4E16}"/>
              </a:ext>
            </a:extLst>
          </p:cNvPr>
          <p:cNvCxnSpPr/>
          <p:nvPr/>
        </p:nvCxnSpPr>
        <p:spPr>
          <a:xfrm flipH="1">
            <a:off x="3217214" y="2770032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1" name="Connettore 1 26">
            <a:extLst>
              <a:ext uri="{FF2B5EF4-FFF2-40B4-BE49-F238E27FC236}">
                <a16:creationId xmlns:a16="http://schemas.microsoft.com/office/drawing/2014/main" id="{620B396C-4382-4E08-A6C7-EAA8255251E1}"/>
              </a:ext>
            </a:extLst>
          </p:cNvPr>
          <p:cNvCxnSpPr/>
          <p:nvPr/>
        </p:nvCxnSpPr>
        <p:spPr>
          <a:xfrm>
            <a:off x="3980679" y="2771721"/>
            <a:ext cx="764310" cy="191541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8643FCDB-4584-4147-A65B-061E457A1E41}"/>
              </a:ext>
            </a:extLst>
          </p:cNvPr>
          <p:cNvCxnSpPr>
            <a:cxnSpLocks/>
          </p:cNvCxnSpPr>
          <p:nvPr/>
        </p:nvCxnSpPr>
        <p:spPr>
          <a:xfrm>
            <a:off x="4744313" y="4684337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3B396B5-F400-4249-AB76-6195F4A24B1C}"/>
              </a:ext>
            </a:extLst>
          </p:cNvPr>
          <p:cNvCxnSpPr>
            <a:cxnSpLocks/>
          </p:cNvCxnSpPr>
          <p:nvPr/>
        </p:nvCxnSpPr>
        <p:spPr>
          <a:xfrm>
            <a:off x="3215525" y="4684844"/>
            <a:ext cx="0" cy="33443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EEDE0706-FFC3-4321-B0EC-AED15CCB3657}"/>
              </a:ext>
            </a:extLst>
          </p:cNvPr>
          <p:cNvCxnSpPr>
            <a:cxnSpLocks/>
          </p:cNvCxnSpPr>
          <p:nvPr/>
        </p:nvCxnSpPr>
        <p:spPr>
          <a:xfrm flipH="1" flipV="1">
            <a:off x="4871782" y="5151773"/>
            <a:ext cx="810806" cy="292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71" name="Arco 270">
            <a:extLst>
              <a:ext uri="{FF2B5EF4-FFF2-40B4-BE49-F238E27FC236}">
                <a16:creationId xmlns:a16="http://schemas.microsoft.com/office/drawing/2014/main" id="{0FB31CA2-3096-4BE4-B284-44238E768B61}"/>
              </a:ext>
            </a:extLst>
          </p:cNvPr>
          <p:cNvSpPr/>
          <p:nvPr/>
        </p:nvSpPr>
        <p:spPr>
          <a:xfrm>
            <a:off x="4745337" y="4891741"/>
            <a:ext cx="258550" cy="258549"/>
          </a:xfrm>
          <a:prstGeom prst="arc">
            <a:avLst>
              <a:gd name="adj1" fmla="val 5349337"/>
              <a:gd name="adj2" fmla="val 10864395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2" name="Arco 271">
            <a:extLst>
              <a:ext uri="{FF2B5EF4-FFF2-40B4-BE49-F238E27FC236}">
                <a16:creationId xmlns:a16="http://schemas.microsoft.com/office/drawing/2014/main" id="{833F5436-42FC-47D8-82EC-023660FCC5C2}"/>
              </a:ext>
            </a:extLst>
          </p:cNvPr>
          <p:cNvSpPr/>
          <p:nvPr/>
        </p:nvSpPr>
        <p:spPr>
          <a:xfrm>
            <a:off x="3215018" y="3332347"/>
            <a:ext cx="3351567" cy="3351563"/>
          </a:xfrm>
          <a:prstGeom prst="arc">
            <a:avLst>
              <a:gd name="adj1" fmla="val 5429625"/>
              <a:gd name="adj2" fmla="val 10795381"/>
            </a:avLst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endParaRPr lang="it-IT" sz="13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A417F8E0-38F0-4A72-8C27-DD2C543E6DB8}"/>
              </a:ext>
            </a:extLst>
          </p:cNvPr>
          <p:cNvCxnSpPr>
            <a:cxnSpLocks/>
          </p:cNvCxnSpPr>
          <p:nvPr/>
        </p:nvCxnSpPr>
        <p:spPr>
          <a:xfrm flipH="1">
            <a:off x="4873121" y="6684414"/>
            <a:ext cx="813924" cy="1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67683AD-4DC0-4011-B2D3-3AECFE958393}"/>
              </a:ext>
            </a:extLst>
          </p:cNvPr>
          <p:cNvCxnSpPr>
            <a:cxnSpLocks/>
          </p:cNvCxnSpPr>
          <p:nvPr/>
        </p:nvCxnSpPr>
        <p:spPr>
          <a:xfrm flipV="1">
            <a:off x="5166717" y="4688086"/>
            <a:ext cx="0" cy="179843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6C77FB40-62A5-48E7-818B-BF76BDCA9B92}"/>
              </a:ext>
            </a:extLst>
          </p:cNvPr>
          <p:cNvCxnSpPr>
            <a:cxnSpLocks/>
          </p:cNvCxnSpPr>
          <p:nvPr/>
        </p:nvCxnSpPr>
        <p:spPr>
          <a:xfrm flipV="1">
            <a:off x="6197203" y="4684514"/>
            <a:ext cx="0" cy="18037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A2EA1E71-9877-4E3E-A2E0-A8CFBB10D91E}"/>
              </a:ext>
            </a:extLst>
          </p:cNvPr>
          <p:cNvSpPr txBox="1"/>
          <p:nvPr/>
        </p:nvSpPr>
        <p:spPr>
          <a:xfrm>
            <a:off x="4003354" y="2720976"/>
            <a:ext cx="4320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kern="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V’’’</a:t>
            </a:r>
          </a:p>
        </p:txBody>
      </p:sp>
      <p:cxnSp>
        <p:nvCxnSpPr>
          <p:cNvPr id="117" name="Connettore 1 12">
            <a:extLst>
              <a:ext uri="{FF2B5EF4-FFF2-40B4-BE49-F238E27FC236}">
                <a16:creationId xmlns:a16="http://schemas.microsoft.com/office/drawing/2014/main" id="{581BD54D-7B46-4DC4-8874-BEA2670ABA7D}"/>
              </a:ext>
            </a:extLst>
          </p:cNvPr>
          <p:cNvCxnSpPr>
            <a:cxnSpLocks/>
          </p:cNvCxnSpPr>
          <p:nvPr/>
        </p:nvCxnSpPr>
        <p:spPr>
          <a:xfrm>
            <a:off x="4916272" y="4683943"/>
            <a:ext cx="1530141" cy="0"/>
          </a:xfrm>
          <a:prstGeom prst="line">
            <a:avLst/>
          </a:prstGeom>
          <a:noFill/>
          <a:ln w="63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3" name="Connettore 1 26">
            <a:extLst>
              <a:ext uri="{FF2B5EF4-FFF2-40B4-BE49-F238E27FC236}">
                <a16:creationId xmlns:a16="http://schemas.microsoft.com/office/drawing/2014/main" id="{FD8CDB94-8C4E-4EEF-B50F-C0F9F3634333}"/>
              </a:ext>
            </a:extLst>
          </p:cNvPr>
          <p:cNvCxnSpPr>
            <a:cxnSpLocks/>
          </p:cNvCxnSpPr>
          <p:nvPr/>
        </p:nvCxnSpPr>
        <p:spPr>
          <a:xfrm>
            <a:off x="6240367" y="4169707"/>
            <a:ext cx="203389" cy="509708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6" name="Connettore 1 23">
            <a:extLst>
              <a:ext uri="{FF2B5EF4-FFF2-40B4-BE49-F238E27FC236}">
                <a16:creationId xmlns:a16="http://schemas.microsoft.com/office/drawing/2014/main" id="{D8D4A886-7959-4BA4-B387-94A014C6BAFD}"/>
              </a:ext>
            </a:extLst>
          </p:cNvPr>
          <p:cNvCxnSpPr>
            <a:cxnSpLocks/>
          </p:cNvCxnSpPr>
          <p:nvPr/>
        </p:nvCxnSpPr>
        <p:spPr>
          <a:xfrm flipH="1">
            <a:off x="4924884" y="4171529"/>
            <a:ext cx="203417" cy="515865"/>
          </a:xfrm>
          <a:prstGeom prst="line">
            <a:avLst/>
          </a:prstGeom>
          <a:noFill/>
          <a:ln w="31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9" name="Arco 78">
            <a:extLst>
              <a:ext uri="{FF2B5EF4-FFF2-40B4-BE49-F238E27FC236}">
                <a16:creationId xmlns:a16="http://schemas.microsoft.com/office/drawing/2014/main" id="{1C4B9382-95BC-463E-9545-09ED0EC037D0}"/>
              </a:ext>
            </a:extLst>
          </p:cNvPr>
          <p:cNvSpPr/>
          <p:nvPr/>
        </p:nvSpPr>
        <p:spPr>
          <a:xfrm>
            <a:off x="5085854" y="3805785"/>
            <a:ext cx="1196100" cy="1177200"/>
          </a:xfrm>
          <a:prstGeom prst="arc">
            <a:avLst>
              <a:gd name="adj1" fmla="val 12123850"/>
              <a:gd name="adj2" fmla="val 20293129"/>
            </a:avLst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Arco 80">
            <a:extLst>
              <a:ext uri="{FF2B5EF4-FFF2-40B4-BE49-F238E27FC236}">
                <a16:creationId xmlns:a16="http://schemas.microsoft.com/office/drawing/2014/main" id="{8CB38BDF-65DC-45DA-8144-4A6A1437AC29}"/>
              </a:ext>
            </a:extLst>
          </p:cNvPr>
          <p:cNvSpPr/>
          <p:nvPr/>
        </p:nvSpPr>
        <p:spPr>
          <a:xfrm>
            <a:off x="5083421" y="3798066"/>
            <a:ext cx="1196100" cy="1177200"/>
          </a:xfrm>
          <a:prstGeom prst="arc">
            <a:avLst>
              <a:gd name="adj1" fmla="val 20288231"/>
              <a:gd name="adj2" fmla="val 180981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" name="Arco 81">
            <a:extLst>
              <a:ext uri="{FF2B5EF4-FFF2-40B4-BE49-F238E27FC236}">
                <a16:creationId xmlns:a16="http://schemas.microsoft.com/office/drawing/2014/main" id="{1A907FC1-7E16-488A-8295-52962935CF0C}"/>
              </a:ext>
            </a:extLst>
          </p:cNvPr>
          <p:cNvSpPr/>
          <p:nvPr/>
        </p:nvSpPr>
        <p:spPr>
          <a:xfrm>
            <a:off x="5086279" y="3806639"/>
            <a:ext cx="1196100" cy="1177200"/>
          </a:xfrm>
          <a:prstGeom prst="arc">
            <a:avLst>
              <a:gd name="adj1" fmla="val 9047523"/>
              <a:gd name="adj2" fmla="val 1212114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74596646-F415-44DC-8EA5-EAB3288C0CAA}"/>
              </a:ext>
            </a:extLst>
          </p:cNvPr>
          <p:cNvGrpSpPr/>
          <p:nvPr/>
        </p:nvGrpSpPr>
        <p:grpSpPr>
          <a:xfrm>
            <a:off x="5083538" y="5496218"/>
            <a:ext cx="1201500" cy="1298700"/>
            <a:chOff x="7761069" y="4663004"/>
            <a:chExt cx="1602000" cy="1731600"/>
          </a:xfrm>
        </p:grpSpPr>
        <p:sp>
          <p:nvSpPr>
            <p:cNvPr id="86" name="Arco 85">
              <a:extLst>
                <a:ext uri="{FF2B5EF4-FFF2-40B4-BE49-F238E27FC236}">
                  <a16:creationId xmlns:a16="http://schemas.microsoft.com/office/drawing/2014/main" id="{478EC684-C7DA-48EC-9FD5-AC84FAE62D63}"/>
                </a:ext>
              </a:extLst>
            </p:cNvPr>
            <p:cNvSpPr/>
            <p:nvPr/>
          </p:nvSpPr>
          <p:spPr>
            <a:xfrm>
              <a:off x="7761069" y="4663004"/>
              <a:ext cx="1602000" cy="1731600"/>
            </a:xfrm>
            <a:prstGeom prst="arc">
              <a:avLst>
                <a:gd name="adj1" fmla="val 8793796"/>
                <a:gd name="adj2" fmla="val 199819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/>
              <a:endParaRPr lang="it-IT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C25361F4-648B-4CDD-9116-18313E1C1128}"/>
                </a:ext>
              </a:extLst>
            </p:cNvPr>
            <p:cNvCxnSpPr>
              <a:cxnSpLocks/>
            </p:cNvCxnSpPr>
            <p:nvPr/>
          </p:nvCxnSpPr>
          <p:spPr>
            <a:xfrm>
              <a:off x="7872412" y="5979319"/>
              <a:ext cx="1366838" cy="0"/>
            </a:xfrm>
            <a:prstGeom prst="line">
              <a:avLst/>
            </a:prstGeom>
            <a:ln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Arco 21">
            <a:extLst>
              <a:ext uri="{FF2B5EF4-FFF2-40B4-BE49-F238E27FC236}">
                <a16:creationId xmlns:a16="http://schemas.microsoft.com/office/drawing/2014/main" id="{BE26CB55-31F6-4599-B688-55D975D753D0}"/>
              </a:ext>
            </a:extLst>
          </p:cNvPr>
          <p:cNvSpPr/>
          <p:nvPr/>
        </p:nvSpPr>
        <p:spPr>
          <a:xfrm>
            <a:off x="4918688" y="5156717"/>
            <a:ext cx="1530900" cy="1530900"/>
          </a:xfrm>
          <a:prstGeom prst="arc">
            <a:avLst>
              <a:gd name="adj1" fmla="val 7950249"/>
              <a:gd name="adj2" fmla="val 28400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it-IT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F814DD6-2B50-4B9A-935F-8BE21B1E47AC}"/>
              </a:ext>
            </a:extLst>
          </p:cNvPr>
          <p:cNvSpPr txBox="1"/>
          <p:nvPr/>
        </p:nvSpPr>
        <p:spPr>
          <a:xfrm>
            <a:off x="0" y="5095617"/>
            <a:ext cx="1832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facendo scorrere  la parte superiore del cono </a:t>
            </a:r>
          </a:p>
          <a:p>
            <a:pPr defTabSz="3429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si mette in risalto la sezione ellittica </a:t>
            </a:r>
          </a:p>
          <a:p>
            <a:pPr defTabSz="342900"/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15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35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15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35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41AB3A46-A527-448E-B0A6-51592DB307C0}"/>
              </a:ext>
            </a:extLst>
          </p:cNvPr>
          <p:cNvGrpSpPr/>
          <p:nvPr/>
        </p:nvGrpSpPr>
        <p:grpSpPr>
          <a:xfrm>
            <a:off x="5086274" y="3859925"/>
            <a:ext cx="1190764" cy="800100"/>
            <a:chOff x="9086837" y="2491214"/>
            <a:chExt cx="2666041" cy="1066800"/>
          </a:xfrm>
        </p:grpSpPr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85BDB427-4AE5-4981-9C54-881809622CA1}"/>
                </a:ext>
              </a:extLst>
            </p:cNvPr>
            <p:cNvCxnSpPr>
              <a:cxnSpLocks/>
            </p:cNvCxnSpPr>
            <p:nvPr/>
          </p:nvCxnSpPr>
          <p:spPr>
            <a:xfrm>
              <a:off x="9625729" y="2568054"/>
              <a:ext cx="158925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6A0613BD-A380-4CFE-AD06-7BC4117E5B7D}"/>
                </a:ext>
              </a:extLst>
            </p:cNvPr>
            <p:cNvCxnSpPr>
              <a:cxnSpLocks/>
            </p:cNvCxnSpPr>
            <p:nvPr/>
          </p:nvCxnSpPr>
          <p:spPr>
            <a:xfrm>
              <a:off x="9351888" y="2720454"/>
              <a:ext cx="21222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BB50E4B3-AECB-45B6-8C53-3CA326638BCD}"/>
                </a:ext>
              </a:extLst>
            </p:cNvPr>
            <p:cNvCxnSpPr>
              <a:cxnSpLocks/>
            </p:cNvCxnSpPr>
            <p:nvPr/>
          </p:nvCxnSpPr>
          <p:spPr>
            <a:xfrm>
              <a:off x="9205188" y="2872854"/>
              <a:ext cx="24254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E4EC83-4E90-47EC-A6F7-A138656F5921}"/>
                </a:ext>
              </a:extLst>
            </p:cNvPr>
            <p:cNvCxnSpPr>
              <a:cxnSpLocks/>
            </p:cNvCxnSpPr>
            <p:nvPr/>
          </p:nvCxnSpPr>
          <p:spPr>
            <a:xfrm>
              <a:off x="9124440" y="3025254"/>
              <a:ext cx="261376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DBE9223-350C-47F2-9544-49E82FEC1024}"/>
                </a:ext>
              </a:extLst>
            </p:cNvPr>
            <p:cNvCxnSpPr>
              <a:cxnSpLocks/>
            </p:cNvCxnSpPr>
            <p:nvPr/>
          </p:nvCxnSpPr>
          <p:spPr>
            <a:xfrm>
              <a:off x="9090212" y="3177654"/>
              <a:ext cx="266266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2BF019AB-45EE-4852-8D82-825EE0384C89}"/>
                </a:ext>
              </a:extLst>
            </p:cNvPr>
            <p:cNvCxnSpPr>
              <a:cxnSpLocks/>
            </p:cNvCxnSpPr>
            <p:nvPr/>
          </p:nvCxnSpPr>
          <p:spPr>
            <a:xfrm>
              <a:off x="9109772" y="3330054"/>
              <a:ext cx="262843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02763A2A-286B-45BF-8CD5-4453D13BCA19}"/>
                </a:ext>
              </a:extLst>
            </p:cNvPr>
            <p:cNvCxnSpPr>
              <a:cxnSpLocks/>
            </p:cNvCxnSpPr>
            <p:nvPr/>
          </p:nvCxnSpPr>
          <p:spPr>
            <a:xfrm>
              <a:off x="9173339" y="3482454"/>
              <a:ext cx="249640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7B045132-3AB2-4DD3-BA94-17B0F018A1EB}"/>
                </a:ext>
              </a:extLst>
            </p:cNvPr>
            <p:cNvCxnSpPr>
              <a:cxnSpLocks/>
            </p:cNvCxnSpPr>
            <p:nvPr/>
          </p:nvCxnSpPr>
          <p:spPr>
            <a:xfrm>
              <a:off x="9850668" y="2491214"/>
              <a:ext cx="11442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5B7F7015-4803-48E8-9325-57FA16801D54}"/>
                </a:ext>
              </a:extLst>
            </p:cNvPr>
            <p:cNvCxnSpPr>
              <a:cxnSpLocks/>
            </p:cNvCxnSpPr>
            <p:nvPr/>
          </p:nvCxnSpPr>
          <p:spPr>
            <a:xfrm>
              <a:off x="9488808" y="2643614"/>
              <a:ext cx="18777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4A71E52-1830-4EFD-BE44-4D3470255BCF}"/>
                </a:ext>
              </a:extLst>
            </p:cNvPr>
            <p:cNvCxnSpPr>
              <a:cxnSpLocks/>
            </p:cNvCxnSpPr>
            <p:nvPr/>
          </p:nvCxnSpPr>
          <p:spPr>
            <a:xfrm>
              <a:off x="9283427" y="2796014"/>
              <a:ext cx="227874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1AB7072E-8D45-4AE3-A8F3-50D88CEE6D2E}"/>
                </a:ext>
              </a:extLst>
            </p:cNvPr>
            <p:cNvCxnSpPr>
              <a:cxnSpLocks/>
            </p:cNvCxnSpPr>
            <p:nvPr/>
          </p:nvCxnSpPr>
          <p:spPr>
            <a:xfrm>
              <a:off x="9150404" y="2948414"/>
              <a:ext cx="252912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5ECC87EE-CDF9-44F0-B897-E0E4F3D2837F}"/>
                </a:ext>
              </a:extLst>
            </p:cNvPr>
            <p:cNvCxnSpPr>
              <a:cxnSpLocks/>
            </p:cNvCxnSpPr>
            <p:nvPr/>
          </p:nvCxnSpPr>
          <p:spPr>
            <a:xfrm>
              <a:off x="9096615" y="3100814"/>
              <a:ext cx="265137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FBE6FDE-3AE9-45F1-89DB-DB6B30CAD971}"/>
                </a:ext>
              </a:extLst>
            </p:cNvPr>
            <p:cNvCxnSpPr>
              <a:cxnSpLocks/>
            </p:cNvCxnSpPr>
            <p:nvPr/>
          </p:nvCxnSpPr>
          <p:spPr>
            <a:xfrm>
              <a:off x="9086837" y="3253214"/>
              <a:ext cx="266604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F8D89B6C-E126-4A9C-A83C-F5CEA95B1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25956" y="3405614"/>
              <a:ext cx="25829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3196FBC3-AEB0-48F8-920A-7081D5E5E32A}"/>
                </a:ext>
              </a:extLst>
            </p:cNvPr>
            <p:cNvCxnSpPr>
              <a:cxnSpLocks/>
            </p:cNvCxnSpPr>
            <p:nvPr/>
          </p:nvCxnSpPr>
          <p:spPr>
            <a:xfrm>
              <a:off x="9228642" y="3558014"/>
              <a:ext cx="236775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uppo 115">
            <a:extLst>
              <a:ext uri="{FF2B5EF4-FFF2-40B4-BE49-F238E27FC236}">
                <a16:creationId xmlns:a16="http://schemas.microsoft.com/office/drawing/2014/main" id="{D1123C57-33B2-456B-A499-96F9281A0B1B}"/>
              </a:ext>
            </a:extLst>
          </p:cNvPr>
          <p:cNvGrpSpPr/>
          <p:nvPr/>
        </p:nvGrpSpPr>
        <p:grpSpPr>
          <a:xfrm>
            <a:off x="5080161" y="5551463"/>
            <a:ext cx="1207793" cy="914400"/>
            <a:chOff x="9309333" y="2415654"/>
            <a:chExt cx="2704169" cy="1219200"/>
          </a:xfrm>
        </p:grpSpPr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3D3FCB9A-BD8E-44FA-A464-98471CFA1E61}"/>
                </a:ext>
              </a:extLst>
            </p:cNvPr>
            <p:cNvCxnSpPr>
              <a:cxnSpLocks/>
            </p:cNvCxnSpPr>
            <p:nvPr/>
          </p:nvCxnSpPr>
          <p:spPr>
            <a:xfrm>
              <a:off x="10107332" y="2415654"/>
              <a:ext cx="110910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CDE810C9-5EEA-4E4A-893E-00C0EF235528}"/>
                </a:ext>
              </a:extLst>
            </p:cNvPr>
            <p:cNvCxnSpPr>
              <a:cxnSpLocks/>
            </p:cNvCxnSpPr>
            <p:nvPr/>
          </p:nvCxnSpPr>
          <p:spPr>
            <a:xfrm>
              <a:off x="9744542" y="2568054"/>
              <a:ext cx="18288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75499980-AA77-49D0-B976-71B5D353F762}"/>
                </a:ext>
              </a:extLst>
            </p:cNvPr>
            <p:cNvCxnSpPr>
              <a:cxnSpLocks/>
            </p:cNvCxnSpPr>
            <p:nvPr/>
          </p:nvCxnSpPr>
          <p:spPr>
            <a:xfrm>
              <a:off x="9544052" y="2720454"/>
              <a:ext cx="222006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B5A324D2-7518-453E-8CC3-572C62BA9492}"/>
                </a:ext>
              </a:extLst>
            </p:cNvPr>
            <p:cNvCxnSpPr>
              <a:cxnSpLocks/>
            </p:cNvCxnSpPr>
            <p:nvPr/>
          </p:nvCxnSpPr>
          <p:spPr>
            <a:xfrm>
              <a:off x="9416912" y="2872854"/>
              <a:ext cx="24841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D0350A76-BAB9-44D3-B90A-240BF65C467C}"/>
                </a:ext>
              </a:extLst>
            </p:cNvPr>
            <p:cNvCxnSpPr>
              <a:cxnSpLocks/>
            </p:cNvCxnSpPr>
            <p:nvPr/>
          </p:nvCxnSpPr>
          <p:spPr>
            <a:xfrm>
              <a:off x="9338673" y="3025254"/>
              <a:ext cx="26357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E38E0FA7-34FC-4756-9D30-BD8D9945D83C}"/>
                </a:ext>
              </a:extLst>
            </p:cNvPr>
            <p:cNvCxnSpPr>
              <a:cxnSpLocks/>
            </p:cNvCxnSpPr>
            <p:nvPr/>
          </p:nvCxnSpPr>
          <p:spPr>
            <a:xfrm>
              <a:off x="9309333" y="3177654"/>
              <a:ext cx="270416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75F8B922-6320-45F8-A3CB-A64513F314F0}"/>
                </a:ext>
              </a:extLst>
            </p:cNvPr>
            <p:cNvCxnSpPr>
              <a:cxnSpLocks/>
            </p:cNvCxnSpPr>
            <p:nvPr/>
          </p:nvCxnSpPr>
          <p:spPr>
            <a:xfrm>
              <a:off x="9333783" y="3330054"/>
              <a:ext cx="266015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E18BB245-4848-49BF-9DB4-D5FAD9E9F762}"/>
                </a:ext>
              </a:extLst>
            </p:cNvPr>
            <p:cNvCxnSpPr>
              <a:cxnSpLocks/>
            </p:cNvCxnSpPr>
            <p:nvPr/>
          </p:nvCxnSpPr>
          <p:spPr>
            <a:xfrm>
              <a:off x="9382683" y="3482454"/>
              <a:ext cx="256235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F6CA5CEF-40CE-4D00-AF72-EA7C871CEAAB}"/>
                </a:ext>
              </a:extLst>
            </p:cNvPr>
            <p:cNvCxnSpPr>
              <a:cxnSpLocks/>
            </p:cNvCxnSpPr>
            <p:nvPr/>
          </p:nvCxnSpPr>
          <p:spPr>
            <a:xfrm>
              <a:off x="9480483" y="3634854"/>
              <a:ext cx="2347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636FB7DB-7CBA-404F-BA71-C39E39888750}"/>
                </a:ext>
              </a:extLst>
            </p:cNvPr>
            <p:cNvCxnSpPr>
              <a:cxnSpLocks/>
            </p:cNvCxnSpPr>
            <p:nvPr/>
          </p:nvCxnSpPr>
          <p:spPr>
            <a:xfrm>
              <a:off x="9901022" y="2491214"/>
              <a:ext cx="152079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A11A503B-E6B8-4963-B1E2-6C1FD299B347}"/>
                </a:ext>
              </a:extLst>
            </p:cNvPr>
            <p:cNvCxnSpPr>
              <a:cxnSpLocks/>
            </p:cNvCxnSpPr>
            <p:nvPr/>
          </p:nvCxnSpPr>
          <p:spPr>
            <a:xfrm>
              <a:off x="9636963" y="2643614"/>
              <a:ext cx="203912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A0BAC494-F5A0-4EA3-BC99-5A63478E87A8}"/>
                </a:ext>
              </a:extLst>
            </p:cNvPr>
            <p:cNvCxnSpPr>
              <a:cxnSpLocks/>
            </p:cNvCxnSpPr>
            <p:nvPr/>
          </p:nvCxnSpPr>
          <p:spPr>
            <a:xfrm>
              <a:off x="9465812" y="2796014"/>
              <a:ext cx="237654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DA52A5CC-062C-4AFB-BAEE-10792CA9A9EE}"/>
                </a:ext>
              </a:extLst>
            </p:cNvPr>
            <p:cNvCxnSpPr>
              <a:cxnSpLocks/>
            </p:cNvCxnSpPr>
            <p:nvPr/>
          </p:nvCxnSpPr>
          <p:spPr>
            <a:xfrm>
              <a:off x="9368012" y="2948414"/>
              <a:ext cx="257703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DFAC1402-1829-4421-9B26-8F82BF1A1651}"/>
                </a:ext>
              </a:extLst>
            </p:cNvPr>
            <p:cNvCxnSpPr>
              <a:cxnSpLocks/>
            </p:cNvCxnSpPr>
            <p:nvPr/>
          </p:nvCxnSpPr>
          <p:spPr>
            <a:xfrm>
              <a:off x="9314222" y="3100814"/>
              <a:ext cx="268461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95364A25-0EC7-49B2-995B-26CD20FEC02A}"/>
                </a:ext>
              </a:extLst>
            </p:cNvPr>
            <p:cNvCxnSpPr>
              <a:cxnSpLocks/>
            </p:cNvCxnSpPr>
            <p:nvPr/>
          </p:nvCxnSpPr>
          <p:spPr>
            <a:xfrm>
              <a:off x="9319112" y="3253214"/>
              <a:ext cx="269439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9E76AC4-65A1-43D6-885E-853E5A03131B}"/>
                </a:ext>
              </a:extLst>
            </p:cNvPr>
            <p:cNvCxnSpPr>
              <a:cxnSpLocks/>
            </p:cNvCxnSpPr>
            <p:nvPr/>
          </p:nvCxnSpPr>
          <p:spPr>
            <a:xfrm>
              <a:off x="9348453" y="3405614"/>
              <a:ext cx="2621039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CB2FFD2F-76A7-49DC-B47A-EE042BA6CA65}"/>
                </a:ext>
              </a:extLst>
            </p:cNvPr>
            <p:cNvCxnSpPr>
              <a:cxnSpLocks/>
            </p:cNvCxnSpPr>
            <p:nvPr/>
          </p:nvCxnSpPr>
          <p:spPr>
            <a:xfrm>
              <a:off x="9431583" y="3558014"/>
              <a:ext cx="245478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11A4522E-51D0-453D-B532-B89DB69AA89C}"/>
              </a:ext>
            </a:extLst>
          </p:cNvPr>
          <p:cNvSpPr txBox="1"/>
          <p:nvPr/>
        </p:nvSpPr>
        <p:spPr>
          <a:xfrm>
            <a:off x="5606621" y="5823308"/>
            <a:ext cx="189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800"/>
            <a:r>
              <a:rPr lang="it-IT" kern="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DFEBD8D8-D06B-4F58-BC17-1A7BBF571E55}"/>
              </a:ext>
            </a:extLst>
          </p:cNvPr>
          <p:cNvCxnSpPr/>
          <p:nvPr/>
        </p:nvCxnSpPr>
        <p:spPr>
          <a:xfrm>
            <a:off x="4483657" y="59210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5" name="Gruppo 284">
            <a:extLst>
              <a:ext uri="{FF2B5EF4-FFF2-40B4-BE49-F238E27FC236}">
                <a16:creationId xmlns:a16="http://schemas.microsoft.com/office/drawing/2014/main" id="{E183368C-5509-4A48-B783-438FF208FE97}"/>
              </a:ext>
            </a:extLst>
          </p:cNvPr>
          <p:cNvGrpSpPr/>
          <p:nvPr/>
        </p:nvGrpSpPr>
        <p:grpSpPr>
          <a:xfrm>
            <a:off x="3115877" y="2719270"/>
            <a:ext cx="3602512" cy="4078916"/>
            <a:chOff x="4154502" y="958693"/>
            <a:chExt cx="4803349" cy="5438554"/>
          </a:xfrm>
        </p:grpSpPr>
        <p:sp>
          <p:nvSpPr>
            <p:cNvPr id="145" name="CasellaDiTesto 144">
              <a:extLst>
                <a:ext uri="{FF2B5EF4-FFF2-40B4-BE49-F238E27FC236}">
                  <a16:creationId xmlns:a16="http://schemas.microsoft.com/office/drawing/2014/main" id="{F61F99C2-2B12-46D2-8768-2B02BA3160B6}"/>
                </a:ext>
              </a:extLst>
            </p:cNvPr>
            <p:cNvSpPr txBox="1"/>
            <p:nvPr/>
          </p:nvSpPr>
          <p:spPr>
            <a:xfrm>
              <a:off x="7546467" y="958693"/>
              <a:ext cx="504000" cy="4001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350" kern="0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V’’</a:t>
              </a:r>
            </a:p>
          </p:txBody>
        </p:sp>
        <p:sp>
          <p:nvSpPr>
            <p:cNvPr id="149" name="CasellaDiTesto 148">
              <a:extLst>
                <a:ext uri="{FF2B5EF4-FFF2-40B4-BE49-F238E27FC236}">
                  <a16:creationId xmlns:a16="http://schemas.microsoft.com/office/drawing/2014/main" id="{06964005-BF17-4C4C-8186-9A2C7B4AD668}"/>
                </a:ext>
              </a:extLst>
            </p:cNvPr>
            <p:cNvSpPr txBox="1"/>
            <p:nvPr/>
          </p:nvSpPr>
          <p:spPr>
            <a:xfrm>
              <a:off x="7527867" y="2018656"/>
              <a:ext cx="480000" cy="4001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350" kern="0" dirty="0" err="1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a’</a:t>
              </a:r>
              <a:r>
                <a:rPr lang="it-IT" sz="1350" kern="0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’</a:t>
              </a:r>
            </a:p>
          </p:txBody>
        </p:sp>
        <p:grpSp>
          <p:nvGrpSpPr>
            <p:cNvPr id="224" name="Gruppo 223">
              <a:extLst>
                <a:ext uri="{FF2B5EF4-FFF2-40B4-BE49-F238E27FC236}">
                  <a16:creationId xmlns:a16="http://schemas.microsoft.com/office/drawing/2014/main" id="{FDFC2656-7A2A-43CA-A4AC-85102B846DF7}"/>
                </a:ext>
              </a:extLst>
            </p:cNvPr>
            <p:cNvGrpSpPr/>
            <p:nvPr/>
          </p:nvGrpSpPr>
          <p:grpSpPr>
            <a:xfrm>
              <a:off x="4154502" y="1024054"/>
              <a:ext cx="4803349" cy="5373193"/>
              <a:chOff x="82058" y="1024054"/>
              <a:chExt cx="4803349" cy="5373193"/>
            </a:xfrm>
          </p:grpSpPr>
          <p:grpSp>
            <p:nvGrpSpPr>
              <p:cNvPr id="25" name="Gruppo 24">
                <a:extLst>
                  <a:ext uri="{FF2B5EF4-FFF2-40B4-BE49-F238E27FC236}">
                    <a16:creationId xmlns:a16="http://schemas.microsoft.com/office/drawing/2014/main" id="{BCC95DE5-9BB8-4E60-9295-747326D367CA}"/>
                  </a:ext>
                </a:extLst>
              </p:cNvPr>
              <p:cNvGrpSpPr/>
              <p:nvPr/>
            </p:nvGrpSpPr>
            <p:grpSpPr>
              <a:xfrm>
                <a:off x="82058" y="1024054"/>
                <a:ext cx="4803349" cy="5373193"/>
                <a:chOff x="4149969" y="1024054"/>
                <a:chExt cx="4803349" cy="5373193"/>
              </a:xfrm>
            </p:grpSpPr>
            <p:grpSp>
              <p:nvGrpSpPr>
                <p:cNvPr id="18" name="Gruppo 17">
                  <a:extLst>
                    <a:ext uri="{FF2B5EF4-FFF2-40B4-BE49-F238E27FC236}">
                      <a16:creationId xmlns:a16="http://schemas.microsoft.com/office/drawing/2014/main" id="{BEACE9EF-1CF3-4C1B-951D-17E635ED1690}"/>
                    </a:ext>
                  </a:extLst>
                </p:cNvPr>
                <p:cNvGrpSpPr/>
                <p:nvPr/>
              </p:nvGrpSpPr>
              <p:grpSpPr>
                <a:xfrm>
                  <a:off x="6774820" y="1028494"/>
                  <a:ext cx="1598610" cy="2949624"/>
                  <a:chOff x="8884825" y="1028494"/>
                  <a:chExt cx="1598610" cy="2949624"/>
                </a:xfrm>
              </p:grpSpPr>
              <p:cxnSp>
                <p:nvCxnSpPr>
                  <p:cNvPr id="108" name="Connettore 1 12">
                    <a:extLst>
                      <a:ext uri="{FF2B5EF4-FFF2-40B4-BE49-F238E27FC236}">
                        <a16:creationId xmlns:a16="http://schemas.microsoft.com/office/drawing/2014/main" id="{8DF515DB-D414-483D-9367-AEC8232CFF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991259" y="3578180"/>
                    <a:ext cx="1375751" cy="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09" name="Connettore 1 23">
                    <a:extLst>
                      <a:ext uri="{FF2B5EF4-FFF2-40B4-BE49-F238E27FC236}">
                        <a16:creationId xmlns:a16="http://schemas.microsoft.com/office/drawing/2014/main" id="{8F6BEFEA-F0F0-4C4D-8C35-6745A487D3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8943952" y="1028494"/>
                    <a:ext cx="745614" cy="1868565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10" name="Connettore 1 26">
                    <a:extLst>
                      <a:ext uri="{FF2B5EF4-FFF2-40B4-BE49-F238E27FC236}">
                        <a16:creationId xmlns:a16="http://schemas.microsoft.com/office/drawing/2014/main" id="{E5F8A401-E7B7-4D15-92BB-EA792A3EDB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88440" y="1030746"/>
                    <a:ext cx="743767" cy="1863936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sp>
                <p:nvSpPr>
                  <p:cNvPr id="2" name="Arco 1">
                    <a:extLst>
                      <a:ext uri="{FF2B5EF4-FFF2-40B4-BE49-F238E27FC236}">
                        <a16:creationId xmlns:a16="http://schemas.microsoft.com/office/drawing/2014/main" id="{BAFF5F03-056F-422E-A03F-41A277EA96AA}"/>
                      </a:ext>
                    </a:extLst>
                  </p:cNvPr>
                  <p:cNvSpPr/>
                  <p:nvPr/>
                </p:nvSpPr>
                <p:spPr>
                  <a:xfrm>
                    <a:off x="8884825" y="2397088"/>
                    <a:ext cx="1594800" cy="1569600"/>
                  </a:xfrm>
                  <a:prstGeom prst="arc">
                    <a:avLst>
                      <a:gd name="adj1" fmla="val 20288231"/>
                      <a:gd name="adj2" fmla="val 1809814"/>
                    </a:avLst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 defTabSz="685800"/>
                    <a:endParaRPr lang="it-IT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24" name="Arco 123">
                    <a:extLst>
                      <a:ext uri="{FF2B5EF4-FFF2-40B4-BE49-F238E27FC236}">
                        <a16:creationId xmlns:a16="http://schemas.microsoft.com/office/drawing/2014/main" id="{9424AFD0-D82B-48E6-A1C4-928B930A26D8}"/>
                      </a:ext>
                    </a:extLst>
                  </p:cNvPr>
                  <p:cNvSpPr/>
                  <p:nvPr/>
                </p:nvSpPr>
                <p:spPr>
                  <a:xfrm>
                    <a:off x="8888069" y="2407380"/>
                    <a:ext cx="1594800" cy="1569600"/>
                  </a:xfrm>
                  <a:prstGeom prst="arc">
                    <a:avLst>
                      <a:gd name="adj1" fmla="val 12123850"/>
                      <a:gd name="adj2" fmla="val 20225710"/>
                    </a:avLst>
                  </a:prstGeom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 defTabSz="685800"/>
                    <a:endParaRPr lang="it-IT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28" name="Arco 127">
                    <a:extLst>
                      <a:ext uri="{FF2B5EF4-FFF2-40B4-BE49-F238E27FC236}">
                        <a16:creationId xmlns:a16="http://schemas.microsoft.com/office/drawing/2014/main" id="{33A96C19-F3E0-4ED5-9F02-8DE03E004ADA}"/>
                      </a:ext>
                    </a:extLst>
                  </p:cNvPr>
                  <p:cNvSpPr/>
                  <p:nvPr/>
                </p:nvSpPr>
                <p:spPr>
                  <a:xfrm>
                    <a:off x="8888635" y="2408518"/>
                    <a:ext cx="1594800" cy="1569600"/>
                  </a:xfrm>
                  <a:prstGeom prst="arc">
                    <a:avLst>
                      <a:gd name="adj1" fmla="val 9047523"/>
                      <a:gd name="adj2" fmla="val 12121143"/>
                    </a:avLst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 defTabSz="685800"/>
                    <a:endParaRPr lang="it-IT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31" name="Gruppo 30">
                  <a:extLst>
                    <a:ext uri="{FF2B5EF4-FFF2-40B4-BE49-F238E27FC236}">
                      <a16:creationId xmlns:a16="http://schemas.microsoft.com/office/drawing/2014/main" id="{4305FB6B-BF12-4C06-8A23-755236D14211}"/>
                    </a:ext>
                  </a:extLst>
                </p:cNvPr>
                <p:cNvGrpSpPr/>
                <p:nvPr/>
              </p:nvGrpSpPr>
              <p:grpSpPr>
                <a:xfrm>
                  <a:off x="4289378" y="1024054"/>
                  <a:ext cx="1565271" cy="2559278"/>
                  <a:chOff x="211007" y="687456"/>
                  <a:chExt cx="1565271" cy="2559278"/>
                </a:xfrm>
              </p:grpSpPr>
              <p:cxnSp>
                <p:nvCxnSpPr>
                  <p:cNvPr id="132" name="Connettore diritto 131">
                    <a:extLst>
                      <a:ext uri="{FF2B5EF4-FFF2-40B4-BE49-F238E27FC236}">
                        <a16:creationId xmlns:a16="http://schemas.microsoft.com/office/drawing/2014/main" id="{22026043-CBC6-4EF2-B30C-4804C1DD07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54517" y="2060404"/>
                    <a:ext cx="1320991" cy="118633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3" name="Connettore 1 12">
                    <a:extLst>
                      <a:ext uri="{FF2B5EF4-FFF2-40B4-BE49-F238E27FC236}">
                        <a16:creationId xmlns:a16="http://schemas.microsoft.com/office/drawing/2014/main" id="{7F459311-5725-41C4-B8A0-692BA0F82E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11007" y="3245983"/>
                    <a:ext cx="239369" cy="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9" name="Connettore 1 23">
                    <a:extLst>
                      <a:ext uri="{FF2B5EF4-FFF2-40B4-BE49-F238E27FC236}">
                        <a16:creationId xmlns:a16="http://schemas.microsoft.com/office/drawing/2014/main" id="{605715F4-060E-4B61-8741-3E43E3F3D2A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1212" y="687456"/>
                    <a:ext cx="1019080" cy="2553891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0" name="Connettore 1 26">
                    <a:extLst>
                      <a:ext uri="{FF2B5EF4-FFF2-40B4-BE49-F238E27FC236}">
                        <a16:creationId xmlns:a16="http://schemas.microsoft.com/office/drawing/2014/main" id="{079CA9D8-FB6A-428A-AC74-9DDA436970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9166" y="689708"/>
                    <a:ext cx="547112" cy="137110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21" name="Gruppo 20">
                  <a:extLst>
                    <a:ext uri="{FF2B5EF4-FFF2-40B4-BE49-F238E27FC236}">
                      <a16:creationId xmlns:a16="http://schemas.microsoft.com/office/drawing/2014/main" id="{9D7114AC-0B52-4B21-8404-C21CBC01AE05}"/>
                    </a:ext>
                  </a:extLst>
                </p:cNvPr>
                <p:cNvGrpSpPr/>
                <p:nvPr/>
              </p:nvGrpSpPr>
              <p:grpSpPr>
                <a:xfrm>
                  <a:off x="6556613" y="4204307"/>
                  <a:ext cx="2041200" cy="2192940"/>
                  <a:chOff x="8589831" y="4204307"/>
                  <a:chExt cx="2041200" cy="2192940"/>
                </a:xfrm>
              </p:grpSpPr>
              <p:grpSp>
                <p:nvGrpSpPr>
                  <p:cNvPr id="17" name="Gruppo 16">
                    <a:extLst>
                      <a:ext uri="{FF2B5EF4-FFF2-40B4-BE49-F238E27FC236}">
                        <a16:creationId xmlns:a16="http://schemas.microsoft.com/office/drawing/2014/main" id="{6602E645-CA63-485F-BB1C-954C95FE168F}"/>
                      </a:ext>
                    </a:extLst>
                  </p:cNvPr>
                  <p:cNvGrpSpPr/>
                  <p:nvPr/>
                </p:nvGrpSpPr>
                <p:grpSpPr>
                  <a:xfrm>
                    <a:off x="8807271" y="4665647"/>
                    <a:ext cx="1602000" cy="1731600"/>
                    <a:chOff x="7761069" y="4663004"/>
                    <a:chExt cx="1602000" cy="1731600"/>
                  </a:xfrm>
                </p:grpSpPr>
                <p:sp>
                  <p:nvSpPr>
                    <p:cNvPr id="8" name="Arco 7">
                      <a:extLst>
                        <a:ext uri="{FF2B5EF4-FFF2-40B4-BE49-F238E27FC236}">
                          <a16:creationId xmlns:a16="http://schemas.microsoft.com/office/drawing/2014/main" id="{0A51C4E3-E5A8-443D-9075-8C8B779B2A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1069" y="4663004"/>
                      <a:ext cx="1602000" cy="1731600"/>
                    </a:xfrm>
                    <a:prstGeom prst="arc">
                      <a:avLst>
                        <a:gd name="adj1" fmla="val 8793796"/>
                        <a:gd name="adj2" fmla="val 1998192"/>
                      </a:avLst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 defTabSz="685800"/>
                      <a:endParaRPr lang="it-IT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cxnSp>
                  <p:nvCxnSpPr>
                    <p:cNvPr id="13" name="Connettore diritto 12">
                      <a:extLst>
                        <a:ext uri="{FF2B5EF4-FFF2-40B4-BE49-F238E27FC236}">
                          <a16:creationId xmlns:a16="http://schemas.microsoft.com/office/drawing/2014/main" id="{78B3C2BD-376F-48AC-BBBF-0E177CB2B8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872412" y="5973283"/>
                      <a:ext cx="1366838" cy="0"/>
                    </a:xfrm>
                    <a:prstGeom prst="line">
                      <a:avLst/>
                    </a:prstGeom>
                    <a:ln w="9525"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0" name="Arco 19">
                    <a:extLst>
                      <a:ext uri="{FF2B5EF4-FFF2-40B4-BE49-F238E27FC236}">
                        <a16:creationId xmlns:a16="http://schemas.microsoft.com/office/drawing/2014/main" id="{3A424D7F-21E6-4F38-818C-0B31B66C2D29}"/>
                      </a:ext>
                    </a:extLst>
                  </p:cNvPr>
                  <p:cNvSpPr/>
                  <p:nvPr/>
                </p:nvSpPr>
                <p:spPr>
                  <a:xfrm>
                    <a:off x="8589831" y="4204307"/>
                    <a:ext cx="2041200" cy="2041200"/>
                  </a:xfrm>
                  <a:prstGeom prst="arc">
                    <a:avLst>
                      <a:gd name="adj1" fmla="val 2872136"/>
                      <a:gd name="adj2" fmla="val 7941514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 defTabSz="685800"/>
                    <a:endParaRPr lang="it-IT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cxnSp>
              <p:nvCxnSpPr>
                <p:cNvPr id="92" name="Connettore 1 4">
                  <a:extLst>
                    <a:ext uri="{FF2B5EF4-FFF2-40B4-BE49-F238E27FC236}">
                      <a16:creationId xmlns:a16="http://schemas.microsoft.com/office/drawing/2014/main" id="{17FD9920-1A87-463F-9023-BCC490F729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49969" y="4022306"/>
                  <a:ext cx="48033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0F598005-B3E0-4C36-B476-75284A36DF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7539" y="1027644"/>
                <a:ext cx="0" cy="421831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id="{4195B7B3-BAA5-40F4-8264-2291B3F1C09D}"/>
                </a:ext>
              </a:extLst>
            </p:cNvPr>
            <p:cNvSpPr txBox="1"/>
            <p:nvPr/>
          </p:nvSpPr>
          <p:spPr>
            <a:xfrm>
              <a:off x="7643072" y="5194958"/>
              <a:ext cx="480000" cy="4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350" kern="0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V’</a:t>
              </a:r>
            </a:p>
            <a:p>
              <a:pPr defTabSz="685800"/>
              <a:endParaRPr lang="it-IT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282" name="Connettore diritto 281">
              <a:extLst>
                <a:ext uri="{FF2B5EF4-FFF2-40B4-BE49-F238E27FC236}">
                  <a16:creationId xmlns:a16="http://schemas.microsoft.com/office/drawing/2014/main" id="{28727E04-68DE-4589-BBD1-139B38AFF4CF}"/>
                </a:ext>
              </a:extLst>
            </p:cNvPr>
            <p:cNvCxnSpPr>
              <a:cxnSpLocks/>
            </p:cNvCxnSpPr>
            <p:nvPr/>
          </p:nvCxnSpPr>
          <p:spPr>
            <a:xfrm>
              <a:off x="7539919" y="5227745"/>
              <a:ext cx="72861" cy="0"/>
            </a:xfrm>
            <a:prstGeom prst="line">
              <a:avLst/>
            </a:prstGeom>
            <a:ln w="31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2020B072-073D-404D-A172-A7762D4868A8}"/>
              </a:ext>
            </a:extLst>
          </p:cNvPr>
          <p:cNvSpPr txBox="1"/>
          <p:nvPr/>
        </p:nvSpPr>
        <p:spPr>
          <a:xfrm>
            <a:off x="5986227" y="2607094"/>
            <a:ext cx="8717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it-IT" sz="135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</a:t>
            </a:r>
          </a:p>
          <a:p>
            <a:pPr defTabSz="342900"/>
            <a:r>
              <a:rPr lang="it-IT" sz="135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del cono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E7B2E5D2-F101-4EED-922B-FF108FAFA96B}"/>
              </a:ext>
            </a:extLst>
          </p:cNvPr>
          <p:cNvSpPr txBox="1"/>
          <p:nvPr/>
        </p:nvSpPr>
        <p:spPr>
          <a:xfrm>
            <a:off x="3564126" y="6791884"/>
            <a:ext cx="18249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it-IT" sz="135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191" name="Connettore 2 190">
            <a:extLst>
              <a:ext uri="{FF2B5EF4-FFF2-40B4-BE49-F238E27FC236}">
                <a16:creationId xmlns:a16="http://schemas.microsoft.com/office/drawing/2014/main" id="{02A5425A-6C54-4018-9F6A-FB13B47621C9}"/>
              </a:ext>
            </a:extLst>
          </p:cNvPr>
          <p:cNvCxnSpPr>
            <a:cxnSpLocks/>
          </p:cNvCxnSpPr>
          <p:nvPr/>
        </p:nvCxnSpPr>
        <p:spPr>
          <a:xfrm flipH="1">
            <a:off x="5524500" y="3040831"/>
            <a:ext cx="1174470" cy="1245419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tailEnd type="stealth" w="lg" len="lg"/>
          </a:ln>
          <a:effectLst/>
        </p:spPr>
      </p:cxnSp>
      <p:cxnSp>
        <p:nvCxnSpPr>
          <p:cNvPr id="192" name="Connettore 2 191">
            <a:extLst>
              <a:ext uri="{FF2B5EF4-FFF2-40B4-BE49-F238E27FC236}">
                <a16:creationId xmlns:a16="http://schemas.microsoft.com/office/drawing/2014/main" id="{3C706A16-4A15-42F7-91A7-D3E683542F0B}"/>
              </a:ext>
            </a:extLst>
          </p:cNvPr>
          <p:cNvCxnSpPr>
            <a:cxnSpLocks/>
            <a:endCxn id="144" idx="2"/>
          </p:cNvCxnSpPr>
          <p:nvPr/>
        </p:nvCxnSpPr>
        <p:spPr>
          <a:xfrm flipV="1">
            <a:off x="4942047" y="6240724"/>
            <a:ext cx="674408" cy="781110"/>
          </a:xfrm>
          <a:prstGeom prst="straightConnector1">
            <a:avLst/>
          </a:prstGeom>
          <a:noFill/>
          <a:ln w="3175" cap="flat" cmpd="sng" algn="ctr">
            <a:solidFill>
              <a:srgbClr val="FF0000"/>
            </a:solidFill>
            <a:prstDash val="solid"/>
            <a:tailEnd type="stealth" w="lg" len="lg"/>
          </a:ln>
          <a:effectLst/>
        </p:spPr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8F3B2954-B6F0-4C3D-86FA-B1CE66114F4D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71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0.45034 -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1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7" grpId="0"/>
      <p:bldP spid="272" grpId="0" animBg="1"/>
      <p:bldP spid="119" grpId="0"/>
      <p:bldP spid="77" grpId="0"/>
      <p:bldP spid="276" grpId="0"/>
      <p:bldP spid="189" grpId="0"/>
      <p:bldP spid="1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0E086A7-5F7F-432F-BF7D-39FBDC50D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962400"/>
            <a:ext cx="6804025" cy="121920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  <a:hlinkClick r:id="rId3"/>
              </a:rPr>
              <a:t>http://www.webalice.it/eliofragassi 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BF762CE-4D0D-416B-848B-784877FAF8FF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699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CasellaDiTesto 3">
            <a:extLst>
              <a:ext uri="{FF2B5EF4-FFF2-40B4-BE49-F238E27FC236}">
                <a16:creationId xmlns:a16="http://schemas.microsoft.com/office/drawing/2014/main" id="{5B3D0C58-2449-4EAD-9DEC-1928EE7F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658813"/>
            <a:ext cx="40687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a(a’; a’’) parallelo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91" name="CasellaDiTesto 8">
            <a:extLst>
              <a:ext uri="{FF2B5EF4-FFF2-40B4-BE49-F238E27FC236}">
                <a16:creationId xmlns:a16="http://schemas.microsoft.com/office/drawing/2014/main" id="{29C3EF3E-4162-4E6A-8942-ECB08B067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4388"/>
            <a:ext cx="36718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095" name="CasellaDiTesto 22">
            <a:extLst>
              <a:ext uri="{FF2B5EF4-FFF2-40B4-BE49-F238E27FC236}">
                <a16:creationId xmlns:a16="http://schemas.microsoft.com/office/drawing/2014/main" id="{2DD19614-E8EA-48DD-BA50-8150B1B3F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57813"/>
            <a:ext cx="32400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sola falda le generatrici g (g’; g’’) sono costituite da segmenti finiti che hanno  un estremo sulla direttrice della base e l’altro estremo coincidente con il vertice V(V’; V’’).</a:t>
            </a:r>
          </a:p>
        </p:txBody>
      </p:sp>
      <p:sp>
        <p:nvSpPr>
          <p:cNvPr id="2096" name="CasellaDiTesto 27">
            <a:extLst>
              <a:ext uri="{FF2B5EF4-FFF2-40B4-BE49-F238E27FC236}">
                <a16:creationId xmlns:a16="http://schemas.microsoft.com/office/drawing/2014/main" id="{3E9A5EB2-D69E-454C-9A00-55808785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70763"/>
            <a:ext cx="3635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5505450" y="2687638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5310188" y="46878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5497513" y="8113713"/>
            <a:ext cx="403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- Dati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41FBD61-CBBC-409F-A57B-EA56F1DC3CF1}"/>
              </a:ext>
            </a:extLst>
          </p:cNvPr>
          <p:cNvSpPr txBox="1"/>
          <p:nvPr/>
        </p:nvSpPr>
        <p:spPr>
          <a:xfrm>
            <a:off x="420688" y="4124325"/>
            <a:ext cx="25923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Questo è il cono descritto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90" grpId="0"/>
      <p:bldP spid="2091" grpId="0"/>
      <p:bldP spid="14" grpId="0"/>
      <p:bldP spid="51" grpId="0"/>
      <p:bldP spid="53" grpId="0" animBg="1"/>
      <p:bldP spid="2095" grpId="0"/>
      <p:bldP spid="2096" grpId="0"/>
      <p:bldP spid="29" grpId="0"/>
      <p:bldP spid="58" grpId="0"/>
      <p:bldP spid="60" grpId="0"/>
      <p:bldP spid="64" grpId="0"/>
      <p:bldP spid="16" grpId="0"/>
      <p:bldP spid="66" grpId="0"/>
      <p:bldP spid="7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1117" y="1085850"/>
            <a:ext cx="1014084" cy="3601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872666" y="897687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5318950" y="3580743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3926474" y="7335074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4506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(1)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/>
          <p:nvPr/>
        </p:nvCxnSpPr>
        <p:spPr>
          <a:xfrm>
            <a:off x="1998000" y="2185406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1998000" y="8723178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454407B9-7C94-4192-B18B-3FF462C4C3A0}"/>
              </a:ext>
            </a:extLst>
          </p:cNvPr>
          <p:cNvCxnSpPr>
            <a:cxnSpLocks/>
          </p:cNvCxnSpPr>
          <p:nvPr/>
        </p:nvCxnSpPr>
        <p:spPr>
          <a:xfrm>
            <a:off x="3053104" y="5305425"/>
            <a:ext cx="0" cy="3415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49BB111F-73F4-4D6E-A145-4723D38F46B3}"/>
              </a:ext>
            </a:extLst>
          </p:cNvPr>
          <p:cNvCxnSpPr>
            <a:cxnSpLocks/>
          </p:cNvCxnSpPr>
          <p:nvPr/>
        </p:nvCxnSpPr>
        <p:spPr>
          <a:xfrm>
            <a:off x="6454514" y="1017917"/>
            <a:ext cx="0" cy="42847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9">
            <a:extLst>
              <a:ext uri="{FF2B5EF4-FFF2-40B4-BE49-F238E27FC236}">
                <a16:creationId xmlns:a16="http://schemas.microsoft.com/office/drawing/2014/main" id="{D4C1BF40-52A4-4328-BA54-59E90C457B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0568" y="5304943"/>
            <a:ext cx="3586671" cy="36006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226B281-879E-4A9D-86DF-CC9FDA79A0BA}"/>
              </a:ext>
            </a:extLst>
          </p:cNvPr>
          <p:cNvCxnSpPr>
            <a:cxnSpLocks/>
          </p:cNvCxnSpPr>
          <p:nvPr/>
        </p:nvCxnSpPr>
        <p:spPr>
          <a:xfrm flipV="1">
            <a:off x="3055144" y="2187286"/>
            <a:ext cx="3397611" cy="31181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712B6C6-A9C1-4B85-975A-84A487977F58}"/>
              </a:ext>
            </a:extLst>
          </p:cNvPr>
          <p:cNvCxnSpPr>
            <a:cxnSpLocks/>
          </p:cNvCxnSpPr>
          <p:nvPr/>
        </p:nvCxnSpPr>
        <p:spPr>
          <a:xfrm>
            <a:off x="5792977" y="4681301"/>
            <a:ext cx="0" cy="1290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22F06FA6-BF5E-4297-862D-C7A0DE4589E1}"/>
              </a:ext>
            </a:extLst>
          </p:cNvPr>
          <p:cNvCxnSpPr>
            <a:cxnSpLocks/>
          </p:cNvCxnSpPr>
          <p:nvPr/>
        </p:nvCxnSpPr>
        <p:spPr>
          <a:xfrm>
            <a:off x="3761570" y="4684955"/>
            <a:ext cx="0" cy="33287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03C98C9-E642-4727-A74A-35EF0BE23419}"/>
              </a:ext>
            </a:extLst>
          </p:cNvPr>
          <p:cNvCxnSpPr>
            <a:cxnSpLocks/>
          </p:cNvCxnSpPr>
          <p:nvPr/>
        </p:nvCxnSpPr>
        <p:spPr>
          <a:xfrm>
            <a:off x="3776739" y="4641922"/>
            <a:ext cx="0" cy="335471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DBF81278-AB1B-4E4E-AF06-7EF6C76A39CA}"/>
              </a:ext>
            </a:extLst>
          </p:cNvPr>
          <p:cNvCxnSpPr>
            <a:cxnSpLocks/>
          </p:cNvCxnSpPr>
          <p:nvPr/>
        </p:nvCxnSpPr>
        <p:spPr>
          <a:xfrm>
            <a:off x="5374256" y="3189089"/>
            <a:ext cx="0" cy="321690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504493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parallelo lt– Primo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270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371" y="83791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A54719-EE0B-4C25-B950-2134E7D97678}"/>
              </a:ext>
            </a:extLst>
          </p:cNvPr>
          <p:cNvSpPr txBox="1"/>
          <p:nvPr/>
        </p:nvSpPr>
        <p:spPr>
          <a:xfrm>
            <a:off x="0" y="2286933"/>
            <a:ext cx="38818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Anche in questo caso si tratta di applicare il concetto di intersezione tra piano e retta che nello specifico è la retta generatrice g; quindi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sarà (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 </a:t>
            </a:r>
            <a:r>
              <a:rPr lang="it-IT" sz="2000" dirty="0">
                <a:latin typeface="Symbol" panose="05050102010706020507" pitchFamily="18" charset="2"/>
              </a:rPr>
              <a:t>Ç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A35964DF-5431-49AA-BD22-B1BB59C08D80}"/>
              </a:ext>
            </a:extLst>
          </p:cNvPr>
          <p:cNvGrpSpPr/>
          <p:nvPr/>
        </p:nvGrpSpPr>
        <p:grpSpPr>
          <a:xfrm>
            <a:off x="21516" y="1088508"/>
            <a:ext cx="4032000" cy="2773174"/>
            <a:chOff x="-5543388" y="1903003"/>
            <a:chExt cx="3462742" cy="2773174"/>
          </a:xfrm>
        </p:grpSpPr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15D7B94C-03E0-4FC9-A2C1-F95076692B1A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7B5DDDCA-D62B-426B-906E-E13311F4C6EC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8C84EDE8-C148-4F13-8E16-214A6C06355F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F2E62508-ED24-4CD6-A3ED-93FBBA8B915B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93" name="Connettore 2 92">
              <a:extLst>
                <a:ext uri="{FF2B5EF4-FFF2-40B4-BE49-F238E27FC236}">
                  <a16:creationId xmlns:a16="http://schemas.microsoft.com/office/drawing/2014/main" id="{87C2AD1F-0488-4E9D-9CBC-6D591EA44727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FE2FAC3D-304A-4C94-A346-1FD80017B584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95" name="Parentesi graffa aperta 55">
              <a:extLst>
                <a:ext uri="{FF2B5EF4-FFF2-40B4-BE49-F238E27FC236}">
                  <a16:creationId xmlns:a16="http://schemas.microsoft.com/office/drawing/2014/main" id="{DEEF44F0-C861-4A4E-B594-A32695DBE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Parentesi graffa aperta 54">
              <a:extLst>
                <a:ext uri="{FF2B5EF4-FFF2-40B4-BE49-F238E27FC236}">
                  <a16:creationId xmlns:a16="http://schemas.microsoft.com/office/drawing/2014/main" id="{FC59A81F-8C9F-48CB-B7C9-91DAE0D78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Parentesi graffa aperta 54">
              <a:extLst>
                <a:ext uri="{FF2B5EF4-FFF2-40B4-BE49-F238E27FC236}">
                  <a16:creationId xmlns:a16="http://schemas.microsoft.com/office/drawing/2014/main" id="{C8EF0024-C97F-4502-9FEC-0AE9A443F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Parentesi graffa aperta 54">
              <a:extLst>
                <a:ext uri="{FF2B5EF4-FFF2-40B4-BE49-F238E27FC236}">
                  <a16:creationId xmlns:a16="http://schemas.microsoft.com/office/drawing/2014/main" id="{7AD5D0C6-388A-4F03-B5ED-200348AFF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DA041889-2FE0-49D8-89B1-EFC770414800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56214D50-BB79-4CA8-9E93-FEFBF049DEFC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1AA12559-5E0E-402F-8071-714C53A0E33C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A0180B5D-E377-4B0C-84FD-07E3BAE3B8F4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A3D0C744-9D29-4D51-9620-17466DB595D4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AEA8FB09-35D1-4DFE-8587-D1C5EFA2A97E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05" name="Connettore 2 104">
              <a:extLst>
                <a:ext uri="{FF2B5EF4-FFF2-40B4-BE49-F238E27FC236}">
                  <a16:creationId xmlns:a16="http://schemas.microsoft.com/office/drawing/2014/main" id="{E158012D-F4B3-4842-8B35-8C665B26DB0A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06" name="Connettore 2 105">
              <a:extLst>
                <a:ext uri="{FF2B5EF4-FFF2-40B4-BE49-F238E27FC236}">
                  <a16:creationId xmlns:a16="http://schemas.microsoft.com/office/drawing/2014/main" id="{C2715731-4BA6-4183-A0AD-AE8A375A3CD4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93665258-F8D1-4730-927F-DBDA8CDB44B4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FF11954F-0F98-4DE1-A258-632E9FACC3C0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Parentesi graffa aperta 54">
              <a:extLst>
                <a:ext uri="{FF2B5EF4-FFF2-40B4-BE49-F238E27FC236}">
                  <a16:creationId xmlns:a16="http://schemas.microsoft.com/office/drawing/2014/main" id="{4F946AB0-7EED-4650-8CD4-DC21CD5104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id="{81DB9B91-0FA4-4378-9007-C3F88C2724B8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11" name="Connettore 2 110">
              <a:extLst>
                <a:ext uri="{FF2B5EF4-FFF2-40B4-BE49-F238E27FC236}">
                  <a16:creationId xmlns:a16="http://schemas.microsoft.com/office/drawing/2014/main" id="{1F38982D-282B-4C7B-B2BE-855FA35A5E78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2" name="Connettore 2 111">
              <a:extLst>
                <a:ext uri="{FF2B5EF4-FFF2-40B4-BE49-F238E27FC236}">
                  <a16:creationId xmlns:a16="http://schemas.microsoft.com/office/drawing/2014/main" id="{2BE08561-7D85-4469-AA88-560CADC99A52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1B321131-B517-4582-8A3C-4D35C12FB6C7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A4B94E89-D786-4950-A780-41D1F3558806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15" name="Parentesi graffa aperta 54">
              <a:extLst>
                <a:ext uri="{FF2B5EF4-FFF2-40B4-BE49-F238E27FC236}">
                  <a16:creationId xmlns:a16="http://schemas.microsoft.com/office/drawing/2014/main" id="{E0CF46B8-3AF0-45CA-83E4-8AB7DCAED4A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0547E892-2D30-4C29-9630-99F4682D520D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17" name="Connettore a gomito 116">
              <a:extLst>
                <a:ext uri="{FF2B5EF4-FFF2-40B4-BE49-F238E27FC236}">
                  <a16:creationId xmlns:a16="http://schemas.microsoft.com/office/drawing/2014/main" id="{803287AD-8A23-44D7-B73B-79154DCBACDE}"/>
                </a:ext>
              </a:extLst>
            </p:cNvPr>
            <p:cNvCxnSpPr>
              <a:cxnSpLocks/>
              <a:stCxn id="116" idx="2"/>
              <a:endCxn id="94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18" name="Gruppo 117">
              <a:extLst>
                <a:ext uri="{FF2B5EF4-FFF2-40B4-BE49-F238E27FC236}">
                  <a16:creationId xmlns:a16="http://schemas.microsoft.com/office/drawing/2014/main" id="{FFCA8984-C882-4276-A012-AED0874F9B1A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26" name="Ovale 125">
                <a:extLst>
                  <a:ext uri="{FF2B5EF4-FFF2-40B4-BE49-F238E27FC236}">
                    <a16:creationId xmlns:a16="http://schemas.microsoft.com/office/drawing/2014/main" id="{660BB9EC-8F11-419D-B9DD-BF22DBA4F7AC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7" name="CasellaDiTesto 126">
                <a:extLst>
                  <a:ext uri="{FF2B5EF4-FFF2-40B4-BE49-F238E27FC236}">
                    <a16:creationId xmlns:a16="http://schemas.microsoft.com/office/drawing/2014/main" id="{96DF1FFA-C0B9-4E95-AB8A-81526507E722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19" name="Gruppo 118">
              <a:extLst>
                <a:ext uri="{FF2B5EF4-FFF2-40B4-BE49-F238E27FC236}">
                  <a16:creationId xmlns:a16="http://schemas.microsoft.com/office/drawing/2014/main" id="{61A0E743-9623-47F9-863F-A9278103835F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24" name="Ovale 123">
                <a:extLst>
                  <a:ext uri="{FF2B5EF4-FFF2-40B4-BE49-F238E27FC236}">
                    <a16:creationId xmlns:a16="http://schemas.microsoft.com/office/drawing/2014/main" id="{9386EF27-62E6-4469-AAD3-BCFF0C4070F7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5" name="CasellaDiTesto 124">
                <a:extLst>
                  <a:ext uri="{FF2B5EF4-FFF2-40B4-BE49-F238E27FC236}">
                    <a16:creationId xmlns:a16="http://schemas.microsoft.com/office/drawing/2014/main" id="{3BABD2DA-D371-46FC-BD4D-88EA551CDC6B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20" name="Gruppo 119">
              <a:extLst>
                <a:ext uri="{FF2B5EF4-FFF2-40B4-BE49-F238E27FC236}">
                  <a16:creationId xmlns:a16="http://schemas.microsoft.com/office/drawing/2014/main" id="{5D4C25E1-6063-483D-A898-E7901293D7E3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22" name="Ovale 121">
                <a:extLst>
                  <a:ext uri="{FF2B5EF4-FFF2-40B4-BE49-F238E27FC236}">
                    <a16:creationId xmlns:a16="http://schemas.microsoft.com/office/drawing/2014/main" id="{97B97A4D-AC3F-4417-B8AD-1328315545D4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3" name="CasellaDiTesto 122">
                <a:extLst>
                  <a:ext uri="{FF2B5EF4-FFF2-40B4-BE49-F238E27FC236}">
                    <a16:creationId xmlns:a16="http://schemas.microsoft.com/office/drawing/2014/main" id="{C1F7F6B1-816B-466C-AE0A-4A4F39BD858B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</p:grp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6860B328-1065-403C-B4B3-69FF2926D995}"/>
              </a:ext>
            </a:extLst>
          </p:cNvPr>
          <p:cNvSpPr txBox="1"/>
          <p:nvPr/>
        </p:nvSpPr>
        <p:spPr>
          <a:xfrm>
            <a:off x="0" y="4002440"/>
            <a:ext cx="313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Prima di passare alla ricerca della curva di sezione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ricordiamo i  tre passaggi relativi alla ricerca del punto d’intersezione tra un piano ed una retta secondo l’algoritmo di cui sopra assumendo come piano ausiliario contenente la generatrice il piano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in prima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2B82A7C8-5494-46C6-A859-DA9E39321886}"/>
              </a:ext>
            </a:extLst>
          </p:cNvPr>
          <p:cNvSpPr txBox="1"/>
          <p:nvPr/>
        </p:nvSpPr>
        <p:spPr>
          <a:xfrm>
            <a:off x="0" y="7842382"/>
            <a:ext cx="3209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ci consente di determinare i punti della sezione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B6675114-C05D-4237-B018-EAEE652710C0}"/>
              </a:ext>
            </a:extLst>
          </p:cNvPr>
          <p:cNvSpPr txBox="1"/>
          <p:nvPr/>
        </p:nvSpPr>
        <p:spPr>
          <a:xfrm>
            <a:off x="0" y="6545301"/>
            <a:ext cx="2911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sviluppare, per ogni generatrice, la ricerca  del punto d’intersezione tra una retta g(g’; g’’) ed il piano di sezione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//lt)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EBD449FB-102C-4910-9AC2-158EEBC2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509" y="95990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3" name="CasellaDiTesto 19">
            <a:extLst>
              <a:ext uri="{FF2B5EF4-FFF2-40B4-BE49-F238E27FC236}">
                <a16:creationId xmlns:a16="http://schemas.microsoft.com/office/drawing/2014/main" id="{AA7A7977-A13F-40FF-8DCF-95DE3192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032" y="825554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410207FD-EBF4-415E-BB19-A8CC1C206FCB}"/>
              </a:ext>
            </a:extLst>
          </p:cNvPr>
          <p:cNvSpPr txBox="1"/>
          <p:nvPr/>
        </p:nvSpPr>
        <p:spPr>
          <a:xfrm>
            <a:off x="5653291" y="2350522"/>
            <a:ext cx="50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05AAC5DB-3C29-4545-A618-2BD819F72F09}"/>
              </a:ext>
            </a:extLst>
          </p:cNvPr>
          <p:cNvSpPr txBox="1"/>
          <p:nvPr/>
        </p:nvSpPr>
        <p:spPr>
          <a:xfrm>
            <a:off x="4088584" y="7352000"/>
            <a:ext cx="54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9E75E035-75FB-45C4-B082-4D17B89C9FF6}"/>
              </a:ext>
            </a:extLst>
          </p:cNvPr>
          <p:cNvSpPr txBox="1"/>
          <p:nvPr/>
        </p:nvSpPr>
        <p:spPr>
          <a:xfrm>
            <a:off x="5095343" y="2851282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BCA54613-271E-4499-B171-F609D3A36AAD}"/>
              </a:ext>
            </a:extLst>
          </p:cNvPr>
          <p:cNvSpPr txBox="1"/>
          <p:nvPr/>
        </p:nvSpPr>
        <p:spPr>
          <a:xfrm>
            <a:off x="5338537" y="6335339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8CBD9BB0-25AF-4067-B23F-132D263949B9}"/>
              </a:ext>
            </a:extLst>
          </p:cNvPr>
          <p:cNvSpPr txBox="1"/>
          <p:nvPr/>
        </p:nvSpPr>
        <p:spPr>
          <a:xfrm>
            <a:off x="3570599" y="4399815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6E05086-9C77-4657-91BF-5739F671DF86}"/>
              </a:ext>
            </a:extLst>
          </p:cNvPr>
          <p:cNvSpPr txBox="1"/>
          <p:nvPr/>
        </p:nvSpPr>
        <p:spPr>
          <a:xfrm>
            <a:off x="3724583" y="7763438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EA2A8DE6-6D9D-473C-9BBA-5B8B94C09336}"/>
              </a:ext>
            </a:extLst>
          </p:cNvPr>
          <p:cNvSpPr txBox="1"/>
          <p:nvPr/>
        </p:nvSpPr>
        <p:spPr>
          <a:xfrm>
            <a:off x="6282000" y="2249046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C43C1B7A-3595-4BBF-BF1C-A080BC165CE6}"/>
              </a:ext>
            </a:extLst>
          </p:cNvPr>
          <p:cNvSpPr txBox="1"/>
          <p:nvPr/>
        </p:nvSpPr>
        <p:spPr>
          <a:xfrm>
            <a:off x="2932076" y="8715982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30DF1C6B-AF66-4118-B97F-787E2EA5B713}"/>
              </a:ext>
            </a:extLst>
          </p:cNvPr>
          <p:cNvSpPr txBox="1"/>
          <p:nvPr/>
        </p:nvSpPr>
        <p:spPr>
          <a:xfrm>
            <a:off x="5773835" y="3016249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1°-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 err="1">
                <a:latin typeface="Symbol" panose="05050102010706020507" pitchFamily="18" charset="2"/>
              </a:rPr>
              <a:t>Ì</a:t>
            </a:r>
            <a:r>
              <a:rPr lang="it-IT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E8E9AA00-180D-4DD0-88D0-1893F264DB93}"/>
              </a:ext>
            </a:extLst>
          </p:cNvPr>
          <p:cNvSpPr txBox="1"/>
          <p:nvPr/>
        </p:nvSpPr>
        <p:spPr>
          <a:xfrm>
            <a:off x="5773835" y="3444000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2°-</a:t>
            </a:r>
            <a:r>
              <a:rPr lang="it-IT" sz="20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 err="1">
                <a:latin typeface="Symbol" panose="05050102010706020507" pitchFamily="18" charset="2"/>
              </a:rPr>
              <a:t>Ç</a:t>
            </a:r>
            <a:r>
              <a:rPr lang="it-IT" sz="2000" dirty="0" err="1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it-IT" sz="2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3AE68410-7128-42EC-8CEB-8BA54C746695}"/>
              </a:ext>
            </a:extLst>
          </p:cNvPr>
          <p:cNvSpPr txBox="1"/>
          <p:nvPr/>
        </p:nvSpPr>
        <p:spPr>
          <a:xfrm>
            <a:off x="5773835" y="3871751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3°-</a:t>
            </a:r>
            <a:r>
              <a:rPr lang="it-IT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 err="1">
                <a:solidFill>
                  <a:prstClr val="black"/>
                </a:solidFill>
                <a:latin typeface="Symbol" panose="05050102010706020507" pitchFamily="18" charset="2"/>
              </a:rPr>
              <a:t>Ç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it-IT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4" name="Connettore 2 143">
            <a:extLst>
              <a:ext uri="{FF2B5EF4-FFF2-40B4-BE49-F238E27FC236}">
                <a16:creationId xmlns:a16="http://schemas.microsoft.com/office/drawing/2014/main" id="{955D52FF-AE18-4116-9CAA-A155581C4A1C}"/>
              </a:ext>
            </a:extLst>
          </p:cNvPr>
          <p:cNvCxnSpPr>
            <a:cxnSpLocks/>
          </p:cNvCxnSpPr>
          <p:nvPr/>
        </p:nvCxnSpPr>
        <p:spPr>
          <a:xfrm>
            <a:off x="1753689" y="1538151"/>
            <a:ext cx="4043006" cy="1687950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id="{771048BB-85F6-4BA8-804A-4A1A453AF04C}"/>
              </a:ext>
            </a:extLst>
          </p:cNvPr>
          <p:cNvCxnSpPr>
            <a:cxnSpLocks/>
            <a:stCxn id="97" idx="1"/>
            <a:endCxn id="142" idx="1"/>
          </p:cNvCxnSpPr>
          <p:nvPr/>
        </p:nvCxnSpPr>
        <p:spPr>
          <a:xfrm>
            <a:off x="1738899" y="2475944"/>
            <a:ext cx="4034936" cy="1168111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:a16="http://schemas.microsoft.com/office/drawing/2014/main" id="{70CC45BB-E3B8-4BAD-A09C-91F70D641EAA}"/>
              </a:ext>
            </a:extLst>
          </p:cNvPr>
          <p:cNvCxnSpPr>
            <a:cxnSpLocks/>
            <a:stCxn id="98" idx="1"/>
            <a:endCxn id="143" idx="1"/>
          </p:cNvCxnSpPr>
          <p:nvPr/>
        </p:nvCxnSpPr>
        <p:spPr>
          <a:xfrm>
            <a:off x="1729932" y="3411682"/>
            <a:ext cx="4043903" cy="660124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7D6EB1E-E618-42EE-916B-8C1FB9F4807C}"/>
              </a:ext>
            </a:extLst>
          </p:cNvPr>
          <p:cNvSpPr txBox="1"/>
          <p:nvPr/>
        </p:nvSpPr>
        <p:spPr>
          <a:xfrm>
            <a:off x="0" y="948906"/>
            <a:ext cx="46237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Per completare le possibili posizioni del piano di sezione analizziamo il caso in cui il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sia generico ma parallelo alla linea di terra.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E8C8BE8E-1CC0-4C28-8082-C0A197B40E7C}"/>
              </a:ext>
            </a:extLst>
          </p:cNvPr>
          <p:cNvSpPr txBox="1"/>
          <p:nvPr/>
        </p:nvSpPr>
        <p:spPr>
          <a:xfrm>
            <a:off x="3789746" y="3550263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EC68E271-1910-4EFA-A713-07E4E0524BD7}"/>
              </a:ext>
            </a:extLst>
          </p:cNvPr>
          <p:cNvSpPr txBox="1"/>
          <p:nvPr/>
        </p:nvSpPr>
        <p:spPr>
          <a:xfrm>
            <a:off x="4975432" y="6274220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C02A3A7-9869-4CD4-93DD-0E3AD854B78C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81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8" grpId="0"/>
      <p:bldP spid="85" grpId="0" animBg="1"/>
      <p:bldP spid="86" grpId="0"/>
      <p:bldP spid="88" grpId="0"/>
      <p:bldP spid="2" grpId="0"/>
      <p:bldP spid="2" grpId="1"/>
      <p:bldP spid="128" grpId="0"/>
      <p:bldP spid="129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30" grpId="0"/>
      <p:bldP spid="140" grpId="0"/>
      <p:bldP spid="141" grpId="0" animBg="1"/>
      <p:bldP spid="142" grpId="0" animBg="1"/>
      <p:bldP spid="143" grpId="0" animBg="1"/>
      <p:bldP spid="20" grpId="0"/>
      <p:bldP spid="20" grpId="1"/>
      <p:bldP spid="147" grpId="0"/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155275" y="5305425"/>
            <a:ext cx="65733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18737" y="1085850"/>
            <a:ext cx="1256464" cy="35988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61117" y="1085850"/>
            <a:ext cx="1014084" cy="3601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  <a:endCxn id="73" idx="2"/>
          </p:cNvCxnSpPr>
          <p:nvPr/>
        </p:nvCxnSpPr>
        <p:spPr bwMode="auto">
          <a:xfrm>
            <a:off x="3758089" y="5971859"/>
            <a:ext cx="1042511" cy="10480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8956" y="6288138"/>
            <a:ext cx="1261007" cy="7016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6809" y="5719585"/>
            <a:ext cx="699980" cy="127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7417" y="5593822"/>
            <a:ext cx="359373" cy="1400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4459" y="6991350"/>
            <a:ext cx="695980" cy="12785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0857" cy="6969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414962" cy="326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69365"/>
            <a:ext cx="1398576" cy="3188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7247"/>
            <a:ext cx="1245907" cy="7009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97545" cy="12723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52252" cy="13960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6840"/>
            <a:ext cx="690929" cy="1270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606620"/>
            <a:ext cx="370342" cy="13879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72152" y="1082675"/>
            <a:ext cx="1406223" cy="36006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54012" cy="35996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8333" cy="35873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95866" cy="3583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313661"/>
            <a:ext cx="504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09226" y="7107694"/>
            <a:ext cx="863600" cy="4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749906" y="845928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44867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(2)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423" y="1109663"/>
            <a:ext cx="0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620225" y="2275746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</p:cNvCxnSpPr>
          <p:nvPr/>
        </p:nvCxnSpPr>
        <p:spPr>
          <a:xfrm>
            <a:off x="4782154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>
            <a:cxnSpLocks/>
          </p:cNvCxnSpPr>
          <p:nvPr/>
        </p:nvCxnSpPr>
        <p:spPr>
          <a:xfrm>
            <a:off x="1466491" y="2185406"/>
            <a:ext cx="53915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517585" y="8723178"/>
            <a:ext cx="634041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9">
            <a:extLst>
              <a:ext uri="{FF2B5EF4-FFF2-40B4-BE49-F238E27FC236}">
                <a16:creationId xmlns:a16="http://schemas.microsoft.com/office/drawing/2014/main" id="{D4C1BF40-52A4-4328-BA54-59E90C457B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67948" y="5304943"/>
            <a:ext cx="3586671" cy="36006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7240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parallelo lt– Primo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7718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371" y="83791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E84D5A0-74E0-4B1D-9C16-EE2DAA448152}"/>
              </a:ext>
            </a:extLst>
          </p:cNvPr>
          <p:cNvCxnSpPr>
            <a:cxnSpLocks/>
          </p:cNvCxnSpPr>
          <p:nvPr/>
        </p:nvCxnSpPr>
        <p:spPr bwMode="auto">
          <a:xfrm flipH="1">
            <a:off x="3717550" y="5304865"/>
            <a:ext cx="1983389" cy="361160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EAB689DA-EF49-44CE-BDC7-2EF6C786AF6A}"/>
              </a:ext>
            </a:extLst>
          </p:cNvPr>
          <p:cNvCxnSpPr>
            <a:cxnSpLocks/>
          </p:cNvCxnSpPr>
          <p:nvPr/>
        </p:nvCxnSpPr>
        <p:spPr bwMode="auto">
          <a:xfrm flipH="1">
            <a:off x="4262345" y="5304249"/>
            <a:ext cx="958253" cy="36496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B06881C7-1184-4A51-A021-2358F63C90F5}"/>
              </a:ext>
            </a:extLst>
          </p:cNvPr>
          <p:cNvCxnSpPr>
            <a:cxnSpLocks/>
          </p:cNvCxnSpPr>
          <p:nvPr/>
        </p:nvCxnSpPr>
        <p:spPr>
          <a:xfrm>
            <a:off x="4343400" y="5300663"/>
            <a:ext cx="953219" cy="374671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E12F1A6F-74E8-4310-88C0-55EB85E5C05B}"/>
              </a:ext>
            </a:extLst>
          </p:cNvPr>
          <p:cNvCxnSpPr>
            <a:cxnSpLocks/>
          </p:cNvCxnSpPr>
          <p:nvPr/>
        </p:nvCxnSpPr>
        <p:spPr>
          <a:xfrm>
            <a:off x="4364858" y="5167395"/>
            <a:ext cx="0" cy="341410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998AFF28-1AAD-4A2D-B760-EF42A91B6C6C}"/>
              </a:ext>
            </a:extLst>
          </p:cNvPr>
          <p:cNvCxnSpPr>
            <a:cxnSpLocks/>
          </p:cNvCxnSpPr>
          <p:nvPr/>
        </p:nvCxnSpPr>
        <p:spPr>
          <a:xfrm>
            <a:off x="4976076" y="3038168"/>
            <a:ext cx="0" cy="317295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C83D12B-F8A8-4A50-AB1C-086CFE3875CB}"/>
              </a:ext>
            </a:extLst>
          </p:cNvPr>
          <p:cNvCxnSpPr>
            <a:cxnSpLocks/>
          </p:cNvCxnSpPr>
          <p:nvPr/>
        </p:nvCxnSpPr>
        <p:spPr bwMode="auto">
          <a:xfrm flipH="1">
            <a:off x="1417324" y="5865962"/>
            <a:ext cx="5356275" cy="3019246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A4F04285-73A0-49D5-9626-30F22F644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1" y="6521570"/>
            <a:ext cx="6807554" cy="157568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DA4E5F61-09D3-45C5-B084-9F924676F6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1397" y="5917722"/>
            <a:ext cx="6731167" cy="155275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09B6F98C-8141-46F6-9218-8CF6BAD2283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744653" y="5301003"/>
            <a:ext cx="5077415" cy="282508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7C5FBCE7-91BC-4500-8AD1-5A1AAFCB6B29}"/>
              </a:ext>
            </a:extLst>
          </p:cNvPr>
          <p:cNvCxnSpPr>
            <a:cxnSpLocks/>
          </p:cNvCxnSpPr>
          <p:nvPr/>
        </p:nvCxnSpPr>
        <p:spPr>
          <a:xfrm>
            <a:off x="5220177" y="1290638"/>
            <a:ext cx="2365" cy="401611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1 7">
            <a:extLst>
              <a:ext uri="{FF2B5EF4-FFF2-40B4-BE49-F238E27FC236}">
                <a16:creationId xmlns:a16="http://schemas.microsoft.com/office/drawing/2014/main" id="{DF4E9455-787A-4AF3-838A-5A4440AF8131}"/>
              </a:ext>
            </a:extLst>
          </p:cNvPr>
          <p:cNvCxnSpPr>
            <a:cxnSpLocks/>
          </p:cNvCxnSpPr>
          <p:nvPr/>
        </p:nvCxnSpPr>
        <p:spPr bwMode="auto">
          <a:xfrm>
            <a:off x="3090858" y="5304622"/>
            <a:ext cx="3767142" cy="377085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13C111C7-DD64-478E-A425-F67CF1DDC46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46681" y="5300815"/>
            <a:ext cx="2036534" cy="370471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D6CCA734-680C-41C0-AFA8-AF1177F244A4}"/>
              </a:ext>
            </a:extLst>
          </p:cNvPr>
          <p:cNvCxnSpPr>
            <a:cxnSpLocks/>
          </p:cNvCxnSpPr>
          <p:nvPr/>
        </p:nvCxnSpPr>
        <p:spPr>
          <a:xfrm>
            <a:off x="4323990" y="5301916"/>
            <a:ext cx="0" cy="34209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AC0652D5-0AD0-4F94-BFAD-CF8F9E0E7183}"/>
              </a:ext>
            </a:extLst>
          </p:cNvPr>
          <p:cNvCxnSpPr>
            <a:cxnSpLocks/>
          </p:cNvCxnSpPr>
          <p:nvPr/>
        </p:nvCxnSpPr>
        <p:spPr>
          <a:xfrm flipV="1">
            <a:off x="4323347" y="2185737"/>
            <a:ext cx="898358" cy="311617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95CA955-F597-4CC5-8241-5D5E4E9A5C4F}"/>
              </a:ext>
            </a:extLst>
          </p:cNvPr>
          <p:cNvCxnSpPr>
            <a:cxnSpLocks/>
          </p:cNvCxnSpPr>
          <p:nvPr/>
        </p:nvCxnSpPr>
        <p:spPr>
          <a:xfrm flipH="1">
            <a:off x="4358831" y="4676679"/>
            <a:ext cx="52668" cy="5218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63546979-447F-4303-A417-B4A67627CDCD}"/>
              </a:ext>
            </a:extLst>
          </p:cNvPr>
          <p:cNvCxnSpPr>
            <a:cxnSpLocks/>
          </p:cNvCxnSpPr>
          <p:nvPr/>
        </p:nvCxnSpPr>
        <p:spPr>
          <a:xfrm>
            <a:off x="3823247" y="5305026"/>
            <a:ext cx="0" cy="34209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FF5AAA02-A272-4BC3-B142-27EBF5B77484}"/>
              </a:ext>
            </a:extLst>
          </p:cNvPr>
          <p:cNvCxnSpPr>
            <a:cxnSpLocks/>
          </p:cNvCxnSpPr>
          <p:nvPr/>
        </p:nvCxnSpPr>
        <p:spPr>
          <a:xfrm>
            <a:off x="5699988" y="982133"/>
            <a:ext cx="0" cy="431973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24BE852C-0243-4302-BA77-A7EE38E73F87}"/>
              </a:ext>
            </a:extLst>
          </p:cNvPr>
          <p:cNvCxnSpPr>
            <a:cxnSpLocks/>
          </p:cNvCxnSpPr>
          <p:nvPr/>
        </p:nvCxnSpPr>
        <p:spPr>
          <a:xfrm flipH="1">
            <a:off x="3820219" y="2186029"/>
            <a:ext cx="1882120" cy="312442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34FCF2AA-CDE9-4162-8F9C-9A68FFCCAB1B}"/>
              </a:ext>
            </a:extLst>
          </p:cNvPr>
          <p:cNvCxnSpPr>
            <a:cxnSpLocks/>
          </p:cNvCxnSpPr>
          <p:nvPr/>
        </p:nvCxnSpPr>
        <p:spPr>
          <a:xfrm>
            <a:off x="5157291" y="3085182"/>
            <a:ext cx="0" cy="32089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1844D088-C2D2-4341-8621-C2F2664CD2B9}"/>
              </a:ext>
            </a:extLst>
          </p:cNvPr>
          <p:cNvCxnSpPr>
            <a:cxnSpLocks/>
          </p:cNvCxnSpPr>
          <p:nvPr/>
        </p:nvCxnSpPr>
        <p:spPr>
          <a:xfrm flipH="1">
            <a:off x="4025493" y="4678636"/>
            <a:ext cx="55704" cy="285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1183332B-6EF1-420A-8AA4-F502AB73A20A}"/>
              </a:ext>
            </a:extLst>
          </p:cNvPr>
          <p:cNvCxnSpPr>
            <a:cxnSpLocks/>
          </p:cNvCxnSpPr>
          <p:nvPr/>
        </p:nvCxnSpPr>
        <p:spPr>
          <a:xfrm>
            <a:off x="4029400" y="4970563"/>
            <a:ext cx="0" cy="338166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EC378A8E-CE74-4B2A-9A7E-F2913C5D3F72}"/>
              </a:ext>
            </a:extLst>
          </p:cNvPr>
          <p:cNvCxnSpPr>
            <a:cxnSpLocks/>
          </p:cNvCxnSpPr>
          <p:nvPr/>
        </p:nvCxnSpPr>
        <p:spPr>
          <a:xfrm>
            <a:off x="3050584" y="5302805"/>
            <a:ext cx="0" cy="34209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FCE978B1-22B4-454C-834B-CBB4F2740CF5}"/>
              </a:ext>
            </a:extLst>
          </p:cNvPr>
          <p:cNvCxnSpPr>
            <a:cxnSpLocks/>
          </p:cNvCxnSpPr>
          <p:nvPr/>
        </p:nvCxnSpPr>
        <p:spPr>
          <a:xfrm>
            <a:off x="6454879" y="969433"/>
            <a:ext cx="0" cy="433820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F5008945-38F0-4B71-B1CB-DFFB9FFB45D6}"/>
              </a:ext>
            </a:extLst>
          </p:cNvPr>
          <p:cNvCxnSpPr>
            <a:cxnSpLocks/>
          </p:cNvCxnSpPr>
          <p:nvPr/>
        </p:nvCxnSpPr>
        <p:spPr>
          <a:xfrm flipH="1">
            <a:off x="3049777" y="2186029"/>
            <a:ext cx="3407010" cy="311909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2BE6AC7F-9353-41F5-9332-45C23540A335}"/>
              </a:ext>
            </a:extLst>
          </p:cNvPr>
          <p:cNvCxnSpPr>
            <a:cxnSpLocks/>
          </p:cNvCxnSpPr>
          <p:nvPr/>
        </p:nvCxnSpPr>
        <p:spPr>
          <a:xfrm>
            <a:off x="5368340" y="3181598"/>
            <a:ext cx="0" cy="321920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8BA9FC85-3CE2-4ED4-8A32-F0E0A8A6185F}"/>
              </a:ext>
            </a:extLst>
          </p:cNvPr>
          <p:cNvCxnSpPr>
            <a:cxnSpLocks/>
          </p:cNvCxnSpPr>
          <p:nvPr/>
        </p:nvCxnSpPr>
        <p:spPr>
          <a:xfrm>
            <a:off x="3773919" y="4643103"/>
            <a:ext cx="0" cy="335189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F92759CE-85A5-45B2-B594-CA59EDFBA728}"/>
              </a:ext>
            </a:extLst>
          </p:cNvPr>
          <p:cNvCxnSpPr>
            <a:cxnSpLocks/>
          </p:cNvCxnSpPr>
          <p:nvPr/>
        </p:nvCxnSpPr>
        <p:spPr>
          <a:xfrm>
            <a:off x="1704187" y="5305110"/>
            <a:ext cx="0" cy="34209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53D4AFEE-6DFC-4154-9238-33B16DCEE95C}"/>
              </a:ext>
            </a:extLst>
          </p:cNvPr>
          <p:cNvCxnSpPr>
            <a:cxnSpLocks/>
          </p:cNvCxnSpPr>
          <p:nvPr/>
        </p:nvCxnSpPr>
        <p:spPr>
          <a:xfrm flipV="1">
            <a:off x="1700981" y="2722076"/>
            <a:ext cx="5027623" cy="258242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D97750BA-B82D-4B6A-BA17-ED1A3CD36B63}"/>
              </a:ext>
            </a:extLst>
          </p:cNvPr>
          <p:cNvCxnSpPr>
            <a:cxnSpLocks/>
          </p:cNvCxnSpPr>
          <p:nvPr/>
        </p:nvCxnSpPr>
        <p:spPr>
          <a:xfrm>
            <a:off x="3656459" y="4303598"/>
            <a:ext cx="0" cy="33254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ECAD716E-ED31-41F1-A925-B195F57AA4B1}"/>
              </a:ext>
            </a:extLst>
          </p:cNvPr>
          <p:cNvCxnSpPr>
            <a:cxnSpLocks/>
          </p:cNvCxnSpPr>
          <p:nvPr/>
        </p:nvCxnSpPr>
        <p:spPr>
          <a:xfrm>
            <a:off x="5553936" y="3324945"/>
            <a:ext cx="0" cy="32267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7B03518D-230D-419B-A019-03E7D7FF38BD}"/>
              </a:ext>
            </a:extLst>
          </p:cNvPr>
          <p:cNvCxnSpPr>
            <a:cxnSpLocks/>
          </p:cNvCxnSpPr>
          <p:nvPr/>
        </p:nvCxnSpPr>
        <p:spPr>
          <a:xfrm flipV="1">
            <a:off x="138023" y="3312543"/>
            <a:ext cx="6600087" cy="139266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E4B471B-2F94-44DD-BCF9-28D73F72C635}"/>
              </a:ext>
            </a:extLst>
          </p:cNvPr>
          <p:cNvCxnSpPr>
            <a:cxnSpLocks/>
          </p:cNvCxnSpPr>
          <p:nvPr/>
        </p:nvCxnSpPr>
        <p:spPr>
          <a:xfrm>
            <a:off x="3653213" y="3962967"/>
            <a:ext cx="0" cy="328757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E4168D2E-A69F-414C-927E-19BA7FD92B3B}"/>
              </a:ext>
            </a:extLst>
          </p:cNvPr>
          <p:cNvCxnSpPr>
            <a:cxnSpLocks/>
          </p:cNvCxnSpPr>
          <p:nvPr/>
        </p:nvCxnSpPr>
        <p:spPr>
          <a:xfrm>
            <a:off x="5722712" y="3522413"/>
            <a:ext cx="0" cy="325707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id="{D31AC653-F483-4CC2-B173-71F4C2A64273}"/>
              </a:ext>
            </a:extLst>
          </p:cNvPr>
          <p:cNvCxnSpPr>
            <a:cxnSpLocks/>
          </p:cNvCxnSpPr>
          <p:nvPr/>
        </p:nvCxnSpPr>
        <p:spPr>
          <a:xfrm>
            <a:off x="2049864" y="3717480"/>
            <a:ext cx="4808136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6377D90E-5938-4027-9ED1-6A3C57867242}"/>
              </a:ext>
            </a:extLst>
          </p:cNvPr>
          <p:cNvCxnSpPr>
            <a:cxnSpLocks/>
          </p:cNvCxnSpPr>
          <p:nvPr/>
        </p:nvCxnSpPr>
        <p:spPr>
          <a:xfrm>
            <a:off x="3724174" y="3726747"/>
            <a:ext cx="0" cy="327349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39FE27D2-55CD-4837-A80B-05B5C787B7D4}"/>
              </a:ext>
            </a:extLst>
          </p:cNvPr>
          <p:cNvCxnSpPr>
            <a:cxnSpLocks/>
          </p:cNvCxnSpPr>
          <p:nvPr/>
        </p:nvCxnSpPr>
        <p:spPr>
          <a:xfrm>
            <a:off x="5827186" y="3719763"/>
            <a:ext cx="0" cy="326192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88AE8972-D017-468B-B6E5-B7BE9EA2FCC4}"/>
              </a:ext>
            </a:extLst>
          </p:cNvPr>
          <p:cNvCxnSpPr>
            <a:cxnSpLocks/>
          </p:cNvCxnSpPr>
          <p:nvPr/>
        </p:nvCxnSpPr>
        <p:spPr>
          <a:xfrm>
            <a:off x="172528" y="2756259"/>
            <a:ext cx="6566728" cy="138442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73CA89ED-323A-4D28-891E-835F79831D74}"/>
              </a:ext>
            </a:extLst>
          </p:cNvPr>
          <p:cNvCxnSpPr>
            <a:cxnSpLocks/>
          </p:cNvCxnSpPr>
          <p:nvPr/>
        </p:nvCxnSpPr>
        <p:spPr>
          <a:xfrm>
            <a:off x="3824954" y="3525186"/>
            <a:ext cx="0" cy="324678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110C0308-AE60-4790-A1E9-331A731A41AC}"/>
              </a:ext>
            </a:extLst>
          </p:cNvPr>
          <p:cNvCxnSpPr>
            <a:cxnSpLocks/>
          </p:cNvCxnSpPr>
          <p:nvPr/>
        </p:nvCxnSpPr>
        <p:spPr>
          <a:xfrm>
            <a:off x="1753932" y="905933"/>
            <a:ext cx="0" cy="43963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E45573B6-C912-48B5-9569-DD277791EA17}"/>
              </a:ext>
            </a:extLst>
          </p:cNvPr>
          <p:cNvCxnSpPr>
            <a:cxnSpLocks/>
          </p:cNvCxnSpPr>
          <p:nvPr/>
        </p:nvCxnSpPr>
        <p:spPr>
          <a:xfrm>
            <a:off x="1752826" y="2184249"/>
            <a:ext cx="4975778" cy="253147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575DB182-AC6F-4C1A-8342-9708097C4E0D}"/>
              </a:ext>
            </a:extLst>
          </p:cNvPr>
          <p:cNvCxnSpPr>
            <a:cxnSpLocks/>
          </p:cNvCxnSpPr>
          <p:nvPr/>
        </p:nvCxnSpPr>
        <p:spPr>
          <a:xfrm>
            <a:off x="3990313" y="3314413"/>
            <a:ext cx="0" cy="323663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96411358-2B78-4AD3-AB23-3D32ABFB1B27}"/>
              </a:ext>
            </a:extLst>
          </p:cNvPr>
          <p:cNvCxnSpPr>
            <a:cxnSpLocks/>
          </p:cNvCxnSpPr>
          <p:nvPr/>
        </p:nvCxnSpPr>
        <p:spPr>
          <a:xfrm>
            <a:off x="5893566" y="3960404"/>
            <a:ext cx="0" cy="32934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2FCECE68-9AFB-443F-A095-241D30B33766}"/>
              </a:ext>
            </a:extLst>
          </p:cNvPr>
          <p:cNvCxnSpPr>
            <a:cxnSpLocks/>
          </p:cNvCxnSpPr>
          <p:nvPr/>
        </p:nvCxnSpPr>
        <p:spPr>
          <a:xfrm>
            <a:off x="5882013" y="4283421"/>
            <a:ext cx="0" cy="332769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829D860E-ED3A-4227-A7DF-136B8EC476F2}"/>
              </a:ext>
            </a:extLst>
          </p:cNvPr>
          <p:cNvCxnSpPr>
            <a:cxnSpLocks/>
          </p:cNvCxnSpPr>
          <p:nvPr/>
        </p:nvCxnSpPr>
        <p:spPr>
          <a:xfrm>
            <a:off x="6507144" y="5309311"/>
            <a:ext cx="0" cy="341298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ttore diritto 356">
            <a:extLst>
              <a:ext uri="{FF2B5EF4-FFF2-40B4-BE49-F238E27FC236}">
                <a16:creationId xmlns:a16="http://schemas.microsoft.com/office/drawing/2014/main" id="{4EF95B6E-C124-452D-8B3A-29EC70CCF649}"/>
              </a:ext>
            </a:extLst>
          </p:cNvPr>
          <p:cNvCxnSpPr>
            <a:cxnSpLocks/>
          </p:cNvCxnSpPr>
          <p:nvPr/>
        </p:nvCxnSpPr>
        <p:spPr>
          <a:xfrm>
            <a:off x="3091997" y="910167"/>
            <a:ext cx="0" cy="440027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AC3730AE-C9F5-4199-BE9A-26073D0D1096}"/>
              </a:ext>
            </a:extLst>
          </p:cNvPr>
          <p:cNvCxnSpPr>
            <a:cxnSpLocks/>
          </p:cNvCxnSpPr>
          <p:nvPr/>
        </p:nvCxnSpPr>
        <p:spPr>
          <a:xfrm>
            <a:off x="3083668" y="2178996"/>
            <a:ext cx="3425666" cy="312560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DE114257-5CA8-478C-B882-1B042F1C7BB8}"/>
              </a:ext>
            </a:extLst>
          </p:cNvPr>
          <p:cNvCxnSpPr>
            <a:cxnSpLocks/>
          </p:cNvCxnSpPr>
          <p:nvPr/>
        </p:nvCxnSpPr>
        <p:spPr>
          <a:xfrm>
            <a:off x="5781357" y="4636810"/>
            <a:ext cx="0" cy="33534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FAA3147-8D2C-4783-A3C2-D3E65C366737}"/>
              </a:ext>
            </a:extLst>
          </p:cNvPr>
          <p:cNvCxnSpPr>
            <a:cxnSpLocks/>
          </p:cNvCxnSpPr>
          <p:nvPr/>
        </p:nvCxnSpPr>
        <p:spPr>
          <a:xfrm>
            <a:off x="5727891" y="5301006"/>
            <a:ext cx="0" cy="34262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568531DD-B671-44D7-A66D-1ADFE0B77087}"/>
              </a:ext>
            </a:extLst>
          </p:cNvPr>
          <p:cNvCxnSpPr>
            <a:cxnSpLocks/>
          </p:cNvCxnSpPr>
          <p:nvPr/>
        </p:nvCxnSpPr>
        <p:spPr>
          <a:xfrm>
            <a:off x="3847248" y="905933"/>
            <a:ext cx="0" cy="439788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81A8EF63-A546-47B0-8F79-2D11601E6966}"/>
              </a:ext>
            </a:extLst>
          </p:cNvPr>
          <p:cNvCxnSpPr>
            <a:cxnSpLocks/>
          </p:cNvCxnSpPr>
          <p:nvPr/>
        </p:nvCxnSpPr>
        <p:spPr>
          <a:xfrm flipH="1" flipV="1">
            <a:off x="3849279" y="2183878"/>
            <a:ext cx="1882218" cy="312655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315F5F21-1470-4959-A078-F34D03B38F39}"/>
              </a:ext>
            </a:extLst>
          </p:cNvPr>
          <p:cNvCxnSpPr>
            <a:cxnSpLocks/>
          </p:cNvCxnSpPr>
          <p:nvPr/>
        </p:nvCxnSpPr>
        <p:spPr>
          <a:xfrm>
            <a:off x="4180295" y="3176838"/>
            <a:ext cx="0" cy="322877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798E621A-6B2C-4F9D-9D2F-048163533F64}"/>
              </a:ext>
            </a:extLst>
          </p:cNvPr>
          <p:cNvCxnSpPr>
            <a:cxnSpLocks/>
          </p:cNvCxnSpPr>
          <p:nvPr/>
        </p:nvCxnSpPr>
        <p:spPr>
          <a:xfrm>
            <a:off x="5469936" y="4679576"/>
            <a:ext cx="61516" cy="3160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14E28F49-E077-42A5-8F3B-A48A701CE532}"/>
              </a:ext>
            </a:extLst>
          </p:cNvPr>
          <p:cNvCxnSpPr>
            <a:cxnSpLocks/>
          </p:cNvCxnSpPr>
          <p:nvPr/>
        </p:nvCxnSpPr>
        <p:spPr>
          <a:xfrm>
            <a:off x="5519120" y="4933811"/>
            <a:ext cx="0" cy="340082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ttore diritto 392">
            <a:extLst>
              <a:ext uri="{FF2B5EF4-FFF2-40B4-BE49-F238E27FC236}">
                <a16:creationId xmlns:a16="http://schemas.microsoft.com/office/drawing/2014/main" id="{89C3FC3B-C87B-414A-A279-C07CE471812C}"/>
              </a:ext>
            </a:extLst>
          </p:cNvPr>
          <p:cNvCxnSpPr>
            <a:cxnSpLocks/>
          </p:cNvCxnSpPr>
          <p:nvPr/>
        </p:nvCxnSpPr>
        <p:spPr>
          <a:xfrm>
            <a:off x="5214811" y="5295926"/>
            <a:ext cx="0" cy="342624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27126717-2DBD-4EAB-A28D-3480DA2B0709}"/>
              </a:ext>
            </a:extLst>
          </p:cNvPr>
          <p:cNvCxnSpPr>
            <a:cxnSpLocks/>
          </p:cNvCxnSpPr>
          <p:nvPr/>
        </p:nvCxnSpPr>
        <p:spPr>
          <a:xfrm>
            <a:off x="4342548" y="905933"/>
            <a:ext cx="0" cy="43953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1E626B78-BED1-4D79-824F-4935A6AB6F53}"/>
              </a:ext>
            </a:extLst>
          </p:cNvPr>
          <p:cNvCxnSpPr>
            <a:cxnSpLocks/>
          </p:cNvCxnSpPr>
          <p:nvPr/>
        </p:nvCxnSpPr>
        <p:spPr>
          <a:xfrm flipH="1" flipV="1">
            <a:off x="4343401" y="2184400"/>
            <a:ext cx="878839" cy="312674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onnettore diritto 398">
            <a:extLst>
              <a:ext uri="{FF2B5EF4-FFF2-40B4-BE49-F238E27FC236}">
                <a16:creationId xmlns:a16="http://schemas.microsoft.com/office/drawing/2014/main" id="{AF37ACB2-766A-4DC2-A6CE-2B98401F68E4}"/>
              </a:ext>
            </a:extLst>
          </p:cNvPr>
          <p:cNvCxnSpPr>
            <a:cxnSpLocks/>
          </p:cNvCxnSpPr>
          <p:nvPr/>
        </p:nvCxnSpPr>
        <p:spPr>
          <a:xfrm>
            <a:off x="4579372" y="3004338"/>
            <a:ext cx="0" cy="322877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ttore diritto 400">
            <a:extLst>
              <a:ext uri="{FF2B5EF4-FFF2-40B4-BE49-F238E27FC236}">
                <a16:creationId xmlns:a16="http://schemas.microsoft.com/office/drawing/2014/main" id="{DD7DE27D-A67A-4E02-A860-2633CAF7DE22}"/>
              </a:ext>
            </a:extLst>
          </p:cNvPr>
          <p:cNvCxnSpPr>
            <a:cxnSpLocks/>
          </p:cNvCxnSpPr>
          <p:nvPr/>
        </p:nvCxnSpPr>
        <p:spPr>
          <a:xfrm>
            <a:off x="4389902" y="3074359"/>
            <a:ext cx="0" cy="322877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nettore diritto 402">
            <a:extLst>
              <a:ext uri="{FF2B5EF4-FFF2-40B4-BE49-F238E27FC236}">
                <a16:creationId xmlns:a16="http://schemas.microsoft.com/office/drawing/2014/main" id="{0549025F-8DAC-425E-8557-8D2319136E8B}"/>
              </a:ext>
            </a:extLst>
          </p:cNvPr>
          <p:cNvCxnSpPr>
            <a:cxnSpLocks/>
          </p:cNvCxnSpPr>
          <p:nvPr/>
        </p:nvCxnSpPr>
        <p:spPr>
          <a:xfrm>
            <a:off x="5133311" y="4673878"/>
            <a:ext cx="48868" cy="5077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C1526494-499F-4502-989C-2362F0FB5922}"/>
              </a:ext>
            </a:extLst>
          </p:cNvPr>
          <p:cNvCxnSpPr>
            <a:cxnSpLocks/>
          </p:cNvCxnSpPr>
          <p:nvPr/>
        </p:nvCxnSpPr>
        <p:spPr>
          <a:xfrm>
            <a:off x="5180286" y="5167313"/>
            <a:ext cx="0" cy="340557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Ovale 359">
            <a:extLst>
              <a:ext uri="{FF2B5EF4-FFF2-40B4-BE49-F238E27FC236}">
                <a16:creationId xmlns:a16="http://schemas.microsoft.com/office/drawing/2014/main" id="{AD12BFCF-3B14-4D88-A781-B166B5D144C0}"/>
              </a:ext>
            </a:extLst>
          </p:cNvPr>
          <p:cNvSpPr/>
          <p:nvPr/>
        </p:nvSpPr>
        <p:spPr>
          <a:xfrm>
            <a:off x="3648478" y="6202755"/>
            <a:ext cx="2253600" cy="2448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64" name="Ovale 363">
            <a:extLst>
              <a:ext uri="{FF2B5EF4-FFF2-40B4-BE49-F238E27FC236}">
                <a16:creationId xmlns:a16="http://schemas.microsoft.com/office/drawing/2014/main" id="{C8295015-89CE-48E6-95FF-4BD0AAEDF307}"/>
              </a:ext>
            </a:extLst>
          </p:cNvPr>
          <p:cNvSpPr/>
          <p:nvPr/>
        </p:nvSpPr>
        <p:spPr>
          <a:xfrm>
            <a:off x="3646021" y="3020484"/>
            <a:ext cx="2257200" cy="22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C3FFE4AD-AA65-4955-969B-E0A07385DD6C}"/>
              </a:ext>
            </a:extLst>
          </p:cNvPr>
          <p:cNvCxnSpPr>
            <a:cxnSpLocks/>
          </p:cNvCxnSpPr>
          <p:nvPr/>
        </p:nvCxnSpPr>
        <p:spPr>
          <a:xfrm>
            <a:off x="5752223" y="4673096"/>
            <a:ext cx="0" cy="3410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24806D5E-0F18-4389-A6B8-EAC1105F29F5}"/>
              </a:ext>
            </a:extLst>
          </p:cNvPr>
          <p:cNvCxnSpPr>
            <a:cxnSpLocks/>
          </p:cNvCxnSpPr>
          <p:nvPr/>
        </p:nvCxnSpPr>
        <p:spPr>
          <a:xfrm>
            <a:off x="3792386" y="4677853"/>
            <a:ext cx="0" cy="34026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E48D1F5-D325-4489-8083-C7BA8C024CCF}"/>
              </a:ext>
            </a:extLst>
          </p:cNvPr>
          <p:cNvSpPr txBox="1"/>
          <p:nvPr/>
        </p:nvSpPr>
        <p:spPr>
          <a:xfrm>
            <a:off x="0" y="1065795"/>
            <a:ext cx="3761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Applicando per ogni generatrice quanto esposto nella precedente diapositiva si individuano i punti sulla falda del cono che collegati tra loro determinano la forma dell’ellisse di sezione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5C535F13-1AE3-497B-96D0-93CA90195A8F}"/>
              </a:ext>
            </a:extLst>
          </p:cNvPr>
          <p:cNvSpPr txBox="1"/>
          <p:nvPr/>
        </p:nvSpPr>
        <p:spPr>
          <a:xfrm>
            <a:off x="0" y="2708694"/>
            <a:ext cx="338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il piano ausiliario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in prima  contiene, sempre, due generatrici opposte al vertice tutte le rette d’intersezione tra i piani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passeranno per il medesimo punto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X(X’,X’’)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=(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prstClr val="black"/>
                </a:solidFill>
                <a:latin typeface="Symbol" panose="05050102010706020507" pitchFamily="18" charset="2"/>
              </a:rPr>
              <a:t> Ç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 appartenente all’asse del cono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ABCFD516-D978-4C0E-AC4C-E23998CA3389}"/>
              </a:ext>
            </a:extLst>
          </p:cNvPr>
          <p:cNvSpPr txBox="1"/>
          <p:nvPr/>
        </p:nvSpPr>
        <p:spPr>
          <a:xfrm>
            <a:off x="0" y="5366180"/>
            <a:ext cx="3132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ottenuti con questa procedura apparterranno al piano di sezione e costituiranno il luogo geometrico chiamato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definito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CEE2E1DE-11B1-4E53-9269-C1A8A6CCE8F9}"/>
              </a:ext>
            </a:extLst>
          </p:cNvPr>
          <p:cNvSpPr txBox="1"/>
          <p:nvPr/>
        </p:nvSpPr>
        <p:spPr>
          <a:xfrm>
            <a:off x="0" y="7082908"/>
            <a:ext cx="2988000" cy="158400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Luogo geometrico dei punti del piano che hanno costante la somma da due punti fissi detti fuochi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4476692C-A043-49D0-8FE5-3F6A15D02077}"/>
              </a:ext>
            </a:extLst>
          </p:cNvPr>
          <p:cNvSpPr txBox="1"/>
          <p:nvPr/>
        </p:nvSpPr>
        <p:spPr>
          <a:xfrm>
            <a:off x="4597477" y="329698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03" name="Rettangolo 202">
            <a:extLst>
              <a:ext uri="{FF2B5EF4-FFF2-40B4-BE49-F238E27FC236}">
                <a16:creationId xmlns:a16="http://schemas.microsoft.com/office/drawing/2014/main" id="{E9B78C45-F572-48AE-9961-0E9A1CDD7FAC}"/>
              </a:ext>
            </a:extLst>
          </p:cNvPr>
          <p:cNvSpPr/>
          <p:nvPr/>
        </p:nvSpPr>
        <p:spPr>
          <a:xfrm>
            <a:off x="5139325" y="7177030"/>
            <a:ext cx="4171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/>
          </a:p>
        </p:txBody>
      </p:sp>
      <p:sp>
        <p:nvSpPr>
          <p:cNvPr id="204" name="CasellaDiTesto 19">
            <a:extLst>
              <a:ext uri="{FF2B5EF4-FFF2-40B4-BE49-F238E27FC236}">
                <a16:creationId xmlns:a16="http://schemas.microsoft.com/office/drawing/2014/main" id="{798B3B02-05E3-4560-9A30-28BAE7743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545" y="870510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7" name="CasellaDiTesto 19">
            <a:extLst>
              <a:ext uri="{FF2B5EF4-FFF2-40B4-BE49-F238E27FC236}">
                <a16:creationId xmlns:a16="http://schemas.microsoft.com/office/drawing/2014/main" id="{4FFBE40A-6060-4A7D-890E-B5947C65C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934" y="109505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9" name="CasellaDiTesto 19">
            <a:extLst>
              <a:ext uri="{FF2B5EF4-FFF2-40B4-BE49-F238E27FC236}">
                <a16:creationId xmlns:a16="http://schemas.microsoft.com/office/drawing/2014/main" id="{604D1DE5-17A4-46F3-8041-1C568BA3A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702" y="112668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0" name="CasellaDiTesto 19">
            <a:extLst>
              <a:ext uri="{FF2B5EF4-FFF2-40B4-BE49-F238E27FC236}">
                <a16:creationId xmlns:a16="http://schemas.microsoft.com/office/drawing/2014/main" id="{F1CBCA3F-2D7F-4540-84A1-76A252D81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5748" y="107204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1" name="CasellaDiTesto 19">
            <a:extLst>
              <a:ext uri="{FF2B5EF4-FFF2-40B4-BE49-F238E27FC236}">
                <a16:creationId xmlns:a16="http://schemas.microsoft.com/office/drawing/2014/main" id="{2829C473-33F6-4D65-8AC2-7CE37463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2977" y="8448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2" name="CasellaDiTesto 19">
            <a:extLst>
              <a:ext uri="{FF2B5EF4-FFF2-40B4-BE49-F238E27FC236}">
                <a16:creationId xmlns:a16="http://schemas.microsoft.com/office/drawing/2014/main" id="{D68B0469-EB42-4E77-9D0A-6D5DB0E6E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770" y="84201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3" name="CasellaDiTesto 19">
            <a:extLst>
              <a:ext uri="{FF2B5EF4-FFF2-40B4-BE49-F238E27FC236}">
                <a16:creationId xmlns:a16="http://schemas.microsoft.com/office/drawing/2014/main" id="{749CF021-44ED-4B56-87F8-1503B5F6B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770" y="82188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4" name="CasellaDiTesto 19">
            <a:extLst>
              <a:ext uri="{FF2B5EF4-FFF2-40B4-BE49-F238E27FC236}">
                <a16:creationId xmlns:a16="http://schemas.microsoft.com/office/drawing/2014/main" id="{38267885-2E16-4EEA-93C1-086505C7F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426" y="8362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8" name="CasellaDiTesto 19">
            <a:extLst>
              <a:ext uri="{FF2B5EF4-FFF2-40B4-BE49-F238E27FC236}">
                <a16:creationId xmlns:a16="http://schemas.microsoft.com/office/drawing/2014/main" id="{5CE00021-C6B0-418E-B6D8-186864DF1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751" y="867059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19" name="CasellaDiTesto 19">
            <a:extLst>
              <a:ext uri="{FF2B5EF4-FFF2-40B4-BE49-F238E27FC236}">
                <a16:creationId xmlns:a16="http://schemas.microsoft.com/office/drawing/2014/main" id="{A27413F5-2790-4B77-8F9E-528A1A942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717" y="867059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0" name="CasellaDiTesto 19">
            <a:extLst>
              <a:ext uri="{FF2B5EF4-FFF2-40B4-BE49-F238E27FC236}">
                <a16:creationId xmlns:a16="http://schemas.microsoft.com/office/drawing/2014/main" id="{2AE32CD1-0141-4977-822F-D6B6F58CA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751" y="868784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2" name="CasellaDiTesto 19">
            <a:extLst>
              <a:ext uri="{FF2B5EF4-FFF2-40B4-BE49-F238E27FC236}">
                <a16:creationId xmlns:a16="http://schemas.microsoft.com/office/drawing/2014/main" id="{E8C27AD6-2FF7-410B-BBA4-00B1C8866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498" y="867059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3" name="CasellaDiTesto 19">
            <a:extLst>
              <a:ext uri="{FF2B5EF4-FFF2-40B4-BE49-F238E27FC236}">
                <a16:creationId xmlns:a16="http://schemas.microsoft.com/office/drawing/2014/main" id="{1FA924CC-6C75-48F1-B6F1-72B0C1D0B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386" y="872235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6" name="CasellaDiTesto 19">
            <a:extLst>
              <a:ext uri="{FF2B5EF4-FFF2-40B4-BE49-F238E27FC236}">
                <a16:creationId xmlns:a16="http://schemas.microsoft.com/office/drawing/2014/main" id="{B3D17700-DB78-47BF-9798-2FE273ADA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095" y="867059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id="{1EE806D8-AD5D-4484-A5ED-FC4C039AE5E0}"/>
              </a:ext>
            </a:extLst>
          </p:cNvPr>
          <p:cNvSpPr/>
          <p:nvPr/>
        </p:nvSpPr>
        <p:spPr>
          <a:xfrm>
            <a:off x="4938573" y="711113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F6E34C1-53F2-4E19-AFB8-0EA81D8010F5}"/>
              </a:ext>
            </a:extLst>
          </p:cNvPr>
          <p:cNvCxnSpPr>
            <a:cxnSpLocks/>
          </p:cNvCxnSpPr>
          <p:nvPr/>
        </p:nvCxnSpPr>
        <p:spPr>
          <a:xfrm>
            <a:off x="1929284" y="6992015"/>
            <a:ext cx="4853353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8A70BFE-EA07-4550-951E-1165C9A66A77}"/>
              </a:ext>
            </a:extLst>
          </p:cNvPr>
          <p:cNvSpPr txBox="1"/>
          <p:nvPr/>
        </p:nvSpPr>
        <p:spPr>
          <a:xfrm>
            <a:off x="3981126" y="3029265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9E80F3DE-43C7-49B6-A8C4-B4FFAE6BFA13}"/>
              </a:ext>
            </a:extLst>
          </p:cNvPr>
          <p:cNvSpPr txBox="1"/>
          <p:nvPr/>
        </p:nvSpPr>
        <p:spPr>
          <a:xfrm>
            <a:off x="4010131" y="6139688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2A70EE5B-B2E4-4F8D-9ADB-D3FC71AB8633}"/>
              </a:ext>
            </a:extLst>
          </p:cNvPr>
          <p:cNvSpPr txBox="1"/>
          <p:nvPr/>
        </p:nvSpPr>
        <p:spPr>
          <a:xfrm>
            <a:off x="3628303" y="3387931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7A7B4D66-B032-4E04-A73A-B2EA791C38B5}"/>
              </a:ext>
            </a:extLst>
          </p:cNvPr>
          <p:cNvSpPr txBox="1"/>
          <p:nvPr/>
        </p:nvSpPr>
        <p:spPr>
          <a:xfrm>
            <a:off x="3655014" y="6503079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BA5BD8A5-0875-4FA4-8AC7-149F2C60E530}"/>
              </a:ext>
            </a:extLst>
          </p:cNvPr>
          <p:cNvSpPr txBox="1"/>
          <p:nvPr/>
        </p:nvSpPr>
        <p:spPr>
          <a:xfrm>
            <a:off x="3750525" y="3184228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AC0F6F7D-BD97-4A86-BF45-85D4F300E9AC}"/>
              </a:ext>
            </a:extLst>
          </p:cNvPr>
          <p:cNvSpPr txBox="1"/>
          <p:nvPr/>
        </p:nvSpPr>
        <p:spPr>
          <a:xfrm>
            <a:off x="3804397" y="6323519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B62A8A9A-9EE6-40C3-9B3A-3A4D77587785}"/>
              </a:ext>
            </a:extLst>
          </p:cNvPr>
          <p:cNvSpPr txBox="1"/>
          <p:nvPr/>
        </p:nvSpPr>
        <p:spPr>
          <a:xfrm>
            <a:off x="5686311" y="7804383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10DE04EE-159F-499C-8CE0-918FCB981149}"/>
              </a:ext>
            </a:extLst>
          </p:cNvPr>
          <p:cNvSpPr txBox="1"/>
          <p:nvPr/>
        </p:nvSpPr>
        <p:spPr>
          <a:xfrm>
            <a:off x="5712661" y="4567756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968F82CA-205C-4C1E-923A-EB177D207D71}"/>
              </a:ext>
            </a:extLst>
          </p:cNvPr>
          <p:cNvSpPr txBox="1"/>
          <p:nvPr/>
        </p:nvSpPr>
        <p:spPr>
          <a:xfrm>
            <a:off x="5832882" y="3829697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32364B18-D0EB-4263-B239-78CA12FBF472}"/>
              </a:ext>
            </a:extLst>
          </p:cNvPr>
          <p:cNvSpPr txBox="1"/>
          <p:nvPr/>
        </p:nvSpPr>
        <p:spPr>
          <a:xfrm>
            <a:off x="5834592" y="7044958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28584347-FA78-4138-8B24-A4E22E883603}"/>
              </a:ext>
            </a:extLst>
          </p:cNvPr>
          <p:cNvSpPr txBox="1"/>
          <p:nvPr/>
        </p:nvSpPr>
        <p:spPr>
          <a:xfrm>
            <a:off x="5824775" y="4215561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72E843AD-40A2-4DC4-B45B-D0603A8B1DD1}"/>
              </a:ext>
            </a:extLst>
          </p:cNvPr>
          <p:cNvSpPr txBox="1"/>
          <p:nvPr/>
        </p:nvSpPr>
        <p:spPr>
          <a:xfrm>
            <a:off x="5811894" y="7460005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2412B29-B2FD-4DF2-B938-AC6E4760586C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95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1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1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 animBg="1"/>
      <p:bldP spid="364" grpId="0" animBg="1"/>
      <p:bldP spid="58" grpId="0"/>
      <p:bldP spid="60" grpId="0"/>
      <p:bldP spid="199" grpId="0"/>
      <p:bldP spid="201" grpId="0" animBg="1"/>
      <p:bldP spid="202" grpId="0"/>
      <p:bldP spid="203" grpId="0"/>
      <p:bldP spid="204" grpId="0"/>
      <p:bldP spid="207" grpId="0"/>
      <p:bldP spid="209" grpId="0"/>
      <p:bldP spid="210" grpId="0"/>
      <p:bldP spid="211" grpId="0"/>
      <p:bldP spid="212" grpId="0"/>
      <p:bldP spid="213" grpId="0"/>
      <p:bldP spid="214" grpId="0"/>
      <p:bldP spid="218" grpId="0"/>
      <p:bldP spid="219" grpId="0"/>
      <p:bldP spid="220" grpId="0"/>
      <p:bldP spid="222" grpId="0"/>
      <p:bldP spid="223" grpId="0"/>
      <p:bldP spid="226" grpId="0"/>
      <p:bldP spid="31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067" y="5305425"/>
            <a:ext cx="629728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726656" y="1079500"/>
            <a:ext cx="1051721" cy="26356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4776788" y="1082675"/>
            <a:ext cx="1049474" cy="26300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15241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652576" y="1085850"/>
            <a:ext cx="1122625" cy="32154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73389" y="1085850"/>
            <a:ext cx="1001812" cy="3557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8089" y="5971859"/>
            <a:ext cx="420777" cy="4230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7991475"/>
            <a:ext cx="17151" cy="17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  <a:stCxn id="360" idx="1"/>
          </p:cNvCxnSpPr>
          <p:nvPr/>
        </p:nvCxnSpPr>
        <p:spPr bwMode="auto">
          <a:xfrm flipH="1" flipV="1">
            <a:off x="3518958" y="6288138"/>
            <a:ext cx="459552" cy="2731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4" y="6665914"/>
            <a:ext cx="445292" cy="102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52855"/>
            <a:ext cx="283071" cy="655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622381"/>
            <a:ext cx="133775" cy="754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6809" y="5719586"/>
            <a:ext cx="308840" cy="5618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7418" y="5593823"/>
            <a:ext cx="161221" cy="6283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603" y="6998494"/>
            <a:ext cx="696566" cy="12567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6993731"/>
            <a:ext cx="369093" cy="13882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774888" y="7987896"/>
            <a:ext cx="20597" cy="21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5372100" y="5972420"/>
            <a:ext cx="422824" cy="4200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882975" y="7603498"/>
            <a:ext cx="156257" cy="863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5898562" y="7250906"/>
            <a:ext cx="290013" cy="669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5720195" y="6669365"/>
            <a:ext cx="450406" cy="102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  <a:stCxn id="360" idx="7"/>
          </p:cNvCxnSpPr>
          <p:nvPr/>
        </p:nvCxnSpPr>
        <p:spPr>
          <a:xfrm flipV="1">
            <a:off x="5572046" y="6284119"/>
            <a:ext cx="457400" cy="2771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95146" cy="12679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9169" y="6991350"/>
            <a:ext cx="348283" cy="13928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168981" y="5726841"/>
            <a:ext cx="295561" cy="5436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73870" y="5600700"/>
            <a:ext cx="164868" cy="6293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38302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665782" y="1082675"/>
            <a:ext cx="1112594" cy="28487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51631" cy="3597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8333" cy="35873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00272" cy="3541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126331" cy="3206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117932" cy="28697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45886" y="7304814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359" y="4444534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(3)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423" y="1109663"/>
            <a:ext cx="0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cxnSpLocks/>
            <a:endCxn id="6" idx="7"/>
          </p:cNvCxnSpPr>
          <p:nvPr/>
        </p:nvCxnSpPr>
        <p:spPr>
          <a:xfrm flipV="1">
            <a:off x="5834495" y="6990953"/>
            <a:ext cx="382552" cy="3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620225" y="2275746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622875" y="6634256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</p:cNvCxnSpPr>
          <p:nvPr/>
        </p:nvCxnSpPr>
        <p:spPr>
          <a:xfrm>
            <a:off x="4782154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>
            <a:cxnSpLocks/>
          </p:cNvCxnSpPr>
          <p:nvPr/>
        </p:nvCxnSpPr>
        <p:spPr>
          <a:xfrm>
            <a:off x="3019245" y="2185406"/>
            <a:ext cx="38387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2777706" y="8723178"/>
            <a:ext cx="395089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7240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parallelo lt– Primo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7718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371" y="83791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95CA955-F597-4CC5-8241-5D5E4E9A5C4F}"/>
              </a:ext>
            </a:extLst>
          </p:cNvPr>
          <p:cNvCxnSpPr>
            <a:cxnSpLocks/>
          </p:cNvCxnSpPr>
          <p:nvPr/>
        </p:nvCxnSpPr>
        <p:spPr>
          <a:xfrm flipH="1">
            <a:off x="4359950" y="4676679"/>
            <a:ext cx="51549" cy="5107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1844D088-C2D2-4341-8621-C2F2664CD2B9}"/>
              </a:ext>
            </a:extLst>
          </p:cNvPr>
          <p:cNvCxnSpPr>
            <a:cxnSpLocks/>
          </p:cNvCxnSpPr>
          <p:nvPr/>
        </p:nvCxnSpPr>
        <p:spPr>
          <a:xfrm flipH="1">
            <a:off x="4022917" y="4678636"/>
            <a:ext cx="55704" cy="285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798E621A-6B2C-4F9D-9D2F-048163533F64}"/>
              </a:ext>
            </a:extLst>
          </p:cNvPr>
          <p:cNvCxnSpPr>
            <a:cxnSpLocks/>
          </p:cNvCxnSpPr>
          <p:nvPr/>
        </p:nvCxnSpPr>
        <p:spPr>
          <a:xfrm>
            <a:off x="5469936" y="4679576"/>
            <a:ext cx="58246" cy="2992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nettore diritto 402">
            <a:extLst>
              <a:ext uri="{FF2B5EF4-FFF2-40B4-BE49-F238E27FC236}">
                <a16:creationId xmlns:a16="http://schemas.microsoft.com/office/drawing/2014/main" id="{0549025F-8DAC-425E-8557-8D2319136E8B}"/>
              </a:ext>
            </a:extLst>
          </p:cNvPr>
          <p:cNvCxnSpPr>
            <a:cxnSpLocks/>
          </p:cNvCxnSpPr>
          <p:nvPr/>
        </p:nvCxnSpPr>
        <p:spPr>
          <a:xfrm>
            <a:off x="5126558" y="4671887"/>
            <a:ext cx="49793" cy="5173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Ovale 359">
            <a:extLst>
              <a:ext uri="{FF2B5EF4-FFF2-40B4-BE49-F238E27FC236}">
                <a16:creationId xmlns:a16="http://schemas.microsoft.com/office/drawing/2014/main" id="{AD12BFCF-3B14-4D88-A781-B166B5D144C0}"/>
              </a:ext>
            </a:extLst>
          </p:cNvPr>
          <p:cNvSpPr/>
          <p:nvPr/>
        </p:nvSpPr>
        <p:spPr>
          <a:xfrm>
            <a:off x="3648478" y="6202755"/>
            <a:ext cx="2253600" cy="2448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64" name="Ovale 363">
            <a:extLst>
              <a:ext uri="{FF2B5EF4-FFF2-40B4-BE49-F238E27FC236}">
                <a16:creationId xmlns:a16="http://schemas.microsoft.com/office/drawing/2014/main" id="{C8295015-89CE-48E6-95FF-4BD0AAEDF307}"/>
              </a:ext>
            </a:extLst>
          </p:cNvPr>
          <p:cNvSpPr/>
          <p:nvPr/>
        </p:nvSpPr>
        <p:spPr>
          <a:xfrm>
            <a:off x="3646021" y="3020484"/>
            <a:ext cx="2257200" cy="22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C3FFE4AD-AA65-4955-969B-E0A07385DD6C}"/>
              </a:ext>
            </a:extLst>
          </p:cNvPr>
          <p:cNvCxnSpPr>
            <a:cxnSpLocks/>
          </p:cNvCxnSpPr>
          <p:nvPr/>
        </p:nvCxnSpPr>
        <p:spPr>
          <a:xfrm>
            <a:off x="5752223" y="4673096"/>
            <a:ext cx="0" cy="33884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24806D5E-0F18-4389-A6B8-EAC1105F29F5}"/>
              </a:ext>
            </a:extLst>
          </p:cNvPr>
          <p:cNvCxnSpPr>
            <a:cxnSpLocks/>
          </p:cNvCxnSpPr>
          <p:nvPr/>
        </p:nvCxnSpPr>
        <p:spPr>
          <a:xfrm>
            <a:off x="3795944" y="4673258"/>
            <a:ext cx="0" cy="338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A6DBE57-5117-4BB5-B596-188C30020439}"/>
              </a:ext>
            </a:extLst>
          </p:cNvPr>
          <p:cNvCxnSpPr>
            <a:cxnSpLocks/>
          </p:cNvCxnSpPr>
          <p:nvPr/>
        </p:nvCxnSpPr>
        <p:spPr>
          <a:xfrm>
            <a:off x="3804639" y="8057786"/>
            <a:ext cx="1948270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1D841225-388F-4F37-BC78-DB2D4A355A7C}"/>
              </a:ext>
            </a:extLst>
          </p:cNvPr>
          <p:cNvCxnSpPr>
            <a:cxnSpLocks/>
          </p:cNvCxnSpPr>
          <p:nvPr/>
        </p:nvCxnSpPr>
        <p:spPr>
          <a:xfrm flipH="1">
            <a:off x="3521043" y="4277430"/>
            <a:ext cx="141088" cy="4041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ABD34F2E-AA0B-4EDE-960C-1E4CE9101DC5}"/>
              </a:ext>
            </a:extLst>
          </p:cNvPr>
          <p:cNvCxnSpPr>
            <a:cxnSpLocks/>
          </p:cNvCxnSpPr>
          <p:nvPr/>
        </p:nvCxnSpPr>
        <p:spPr>
          <a:xfrm flipH="1">
            <a:off x="3374231" y="3916305"/>
            <a:ext cx="297657" cy="7621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23">
            <a:extLst>
              <a:ext uri="{FF2B5EF4-FFF2-40B4-BE49-F238E27FC236}">
                <a16:creationId xmlns:a16="http://schemas.microsoft.com/office/drawing/2014/main" id="{EEDD33B2-515A-419A-9BA3-A656D3BE9120}"/>
              </a:ext>
            </a:extLst>
          </p:cNvPr>
          <p:cNvCxnSpPr>
            <a:cxnSpLocks/>
          </p:cNvCxnSpPr>
          <p:nvPr/>
        </p:nvCxnSpPr>
        <p:spPr>
          <a:xfrm flipH="1">
            <a:off x="3339923" y="3717926"/>
            <a:ext cx="383562" cy="9612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4D78BE9-8DED-4AD2-BD13-88E6E9E83AB2}"/>
              </a:ext>
            </a:extLst>
          </p:cNvPr>
          <p:cNvCxnSpPr>
            <a:cxnSpLocks/>
          </p:cNvCxnSpPr>
          <p:nvPr/>
        </p:nvCxnSpPr>
        <p:spPr>
          <a:xfrm flipH="1">
            <a:off x="3762101" y="4643438"/>
            <a:ext cx="10729" cy="38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26">
            <a:extLst>
              <a:ext uri="{FF2B5EF4-FFF2-40B4-BE49-F238E27FC236}">
                <a16:creationId xmlns:a16="http://schemas.microsoft.com/office/drawing/2014/main" id="{AC445C4D-7808-4DF8-AC9E-991351D28D65}"/>
              </a:ext>
            </a:extLst>
          </p:cNvPr>
          <p:cNvCxnSpPr>
            <a:cxnSpLocks/>
          </p:cNvCxnSpPr>
          <p:nvPr/>
        </p:nvCxnSpPr>
        <p:spPr>
          <a:xfrm>
            <a:off x="5825208" y="3711767"/>
            <a:ext cx="387263" cy="9705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26">
            <a:extLst>
              <a:ext uri="{FF2B5EF4-FFF2-40B4-BE49-F238E27FC236}">
                <a16:creationId xmlns:a16="http://schemas.microsoft.com/office/drawing/2014/main" id="{B9F0791F-53EF-4E7E-9CBF-D89B68E5C974}"/>
              </a:ext>
            </a:extLst>
          </p:cNvPr>
          <p:cNvCxnSpPr>
            <a:cxnSpLocks/>
          </p:cNvCxnSpPr>
          <p:nvPr/>
        </p:nvCxnSpPr>
        <p:spPr>
          <a:xfrm>
            <a:off x="5889539" y="3955301"/>
            <a:ext cx="286419" cy="7177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63D807A9-AF94-40EB-9B35-5410F74E15D6}"/>
              </a:ext>
            </a:extLst>
          </p:cNvPr>
          <p:cNvCxnSpPr>
            <a:cxnSpLocks/>
          </p:cNvCxnSpPr>
          <p:nvPr/>
        </p:nvCxnSpPr>
        <p:spPr>
          <a:xfrm>
            <a:off x="5891751" y="4283298"/>
            <a:ext cx="140949" cy="4035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6F916995-9151-4635-8601-B9904627A75E}"/>
              </a:ext>
            </a:extLst>
          </p:cNvPr>
          <p:cNvCxnSpPr>
            <a:cxnSpLocks/>
          </p:cNvCxnSpPr>
          <p:nvPr/>
        </p:nvCxnSpPr>
        <p:spPr>
          <a:xfrm>
            <a:off x="5777707" y="4628356"/>
            <a:ext cx="16365" cy="579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F30D91E3-A3C0-4E0F-ABE2-3FEB5FB8C813}"/>
              </a:ext>
            </a:extLst>
          </p:cNvPr>
          <p:cNvSpPr txBox="1"/>
          <p:nvPr/>
        </p:nvSpPr>
        <p:spPr>
          <a:xfrm>
            <a:off x="0" y="854168"/>
            <a:ext cx="416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didascalie e le costruzioni connesse all’applicazione dell’algoritmo grafico l’operazione si presenta con la seguente immagine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38431DDB-B4FD-4AF9-9048-39909927EA9C}"/>
              </a:ext>
            </a:extLst>
          </p:cNvPr>
          <p:cNvCxnSpPr>
            <a:cxnSpLocks/>
            <a:stCxn id="360" idx="1"/>
          </p:cNvCxnSpPr>
          <p:nvPr/>
        </p:nvCxnSpPr>
        <p:spPr>
          <a:xfrm>
            <a:off x="3978510" y="6561256"/>
            <a:ext cx="805421" cy="437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F1D2EEE-320A-46E5-B491-009892351DCE}"/>
              </a:ext>
            </a:extLst>
          </p:cNvPr>
          <p:cNvCxnSpPr/>
          <p:nvPr/>
        </p:nvCxnSpPr>
        <p:spPr>
          <a:xfrm>
            <a:off x="3824288" y="6767513"/>
            <a:ext cx="959643" cy="228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ACEE17B-A6D1-48A0-95C6-0D1DBF6C4454}"/>
              </a:ext>
            </a:extLst>
          </p:cNvPr>
          <p:cNvCxnSpPr>
            <a:cxnSpLocks/>
          </p:cNvCxnSpPr>
          <p:nvPr/>
        </p:nvCxnSpPr>
        <p:spPr>
          <a:xfrm>
            <a:off x="3712369" y="6993732"/>
            <a:ext cx="10691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2F885A23-90E4-4B73-9E3D-F47F4DADE50E}"/>
              </a:ext>
            </a:extLst>
          </p:cNvPr>
          <p:cNvCxnSpPr>
            <a:cxnSpLocks/>
          </p:cNvCxnSpPr>
          <p:nvPr/>
        </p:nvCxnSpPr>
        <p:spPr>
          <a:xfrm flipV="1">
            <a:off x="3655219" y="6996113"/>
            <a:ext cx="1123950" cy="253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ED906E0-CE3E-4C90-BC76-8F993FBFF699}"/>
              </a:ext>
            </a:extLst>
          </p:cNvPr>
          <p:cNvCxnSpPr/>
          <p:nvPr/>
        </p:nvCxnSpPr>
        <p:spPr>
          <a:xfrm flipV="1">
            <a:off x="3650456" y="6996113"/>
            <a:ext cx="1131094" cy="6310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5B8141D-CCF1-4C0F-B541-AA73C6D52F2E}"/>
              </a:ext>
            </a:extLst>
          </p:cNvPr>
          <p:cNvCxnSpPr>
            <a:cxnSpLocks/>
          </p:cNvCxnSpPr>
          <p:nvPr/>
        </p:nvCxnSpPr>
        <p:spPr>
          <a:xfrm flipV="1">
            <a:off x="3776663" y="6993731"/>
            <a:ext cx="1004887" cy="997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E00C8507-85F0-4DE6-B1E1-EFE6C5660C4F}"/>
              </a:ext>
            </a:extLst>
          </p:cNvPr>
          <p:cNvCxnSpPr>
            <a:cxnSpLocks/>
          </p:cNvCxnSpPr>
          <p:nvPr/>
        </p:nvCxnSpPr>
        <p:spPr>
          <a:xfrm>
            <a:off x="4174331" y="6388922"/>
            <a:ext cx="607219" cy="6071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EB5E26D-DBE6-4E93-BAD5-B2E508AF6D80}"/>
              </a:ext>
            </a:extLst>
          </p:cNvPr>
          <p:cNvCxnSpPr>
            <a:cxnSpLocks/>
          </p:cNvCxnSpPr>
          <p:nvPr/>
        </p:nvCxnSpPr>
        <p:spPr>
          <a:xfrm>
            <a:off x="4383881" y="6276975"/>
            <a:ext cx="397669" cy="7191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274030E4-56BF-4585-8930-C19A71F5BECA}"/>
              </a:ext>
            </a:extLst>
          </p:cNvPr>
          <p:cNvCxnSpPr>
            <a:cxnSpLocks/>
          </p:cNvCxnSpPr>
          <p:nvPr/>
        </p:nvCxnSpPr>
        <p:spPr>
          <a:xfrm>
            <a:off x="4576763" y="6210300"/>
            <a:ext cx="204787" cy="785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FA7B015-4302-495D-91E0-B6BCBFA54851}"/>
              </a:ext>
            </a:extLst>
          </p:cNvPr>
          <p:cNvCxnSpPr>
            <a:cxnSpLocks/>
          </p:cNvCxnSpPr>
          <p:nvPr/>
        </p:nvCxnSpPr>
        <p:spPr>
          <a:xfrm>
            <a:off x="4777659" y="6202755"/>
            <a:ext cx="1510" cy="7814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37AE6CB-C707-4560-B42C-BCDCF386E1AD}"/>
              </a:ext>
            </a:extLst>
          </p:cNvPr>
          <p:cNvCxnSpPr>
            <a:cxnSpLocks/>
          </p:cNvCxnSpPr>
          <p:nvPr/>
        </p:nvCxnSpPr>
        <p:spPr>
          <a:xfrm flipH="1">
            <a:off x="4781550" y="6224588"/>
            <a:ext cx="192882" cy="7691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CD0383F5-8E4F-4489-B6AB-D43388747FE4}"/>
              </a:ext>
            </a:extLst>
          </p:cNvPr>
          <p:cNvCxnSpPr>
            <a:cxnSpLocks/>
          </p:cNvCxnSpPr>
          <p:nvPr/>
        </p:nvCxnSpPr>
        <p:spPr>
          <a:xfrm flipH="1">
            <a:off x="4781551" y="6265205"/>
            <a:ext cx="388072" cy="7285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5864414-6D7D-49D1-B76A-D865ACFB821E}"/>
              </a:ext>
            </a:extLst>
          </p:cNvPr>
          <p:cNvCxnSpPr>
            <a:cxnSpLocks/>
          </p:cNvCxnSpPr>
          <p:nvPr/>
        </p:nvCxnSpPr>
        <p:spPr>
          <a:xfrm flipH="1">
            <a:off x="4781550" y="6391275"/>
            <a:ext cx="592931" cy="6048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B36DA826-B990-42D1-9191-2EBE6445EBCF}"/>
              </a:ext>
            </a:extLst>
          </p:cNvPr>
          <p:cNvCxnSpPr>
            <a:cxnSpLocks/>
            <a:stCxn id="360" idx="7"/>
          </p:cNvCxnSpPr>
          <p:nvPr/>
        </p:nvCxnSpPr>
        <p:spPr>
          <a:xfrm flipH="1">
            <a:off x="4783931" y="6561256"/>
            <a:ext cx="788115" cy="4348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2DCB4DCC-335F-4B95-AD82-BB765764BE0C}"/>
              </a:ext>
            </a:extLst>
          </p:cNvPr>
          <p:cNvCxnSpPr>
            <a:cxnSpLocks/>
          </p:cNvCxnSpPr>
          <p:nvPr/>
        </p:nvCxnSpPr>
        <p:spPr>
          <a:xfrm flipH="1">
            <a:off x="4779169" y="6769894"/>
            <a:ext cx="954881" cy="2238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8A243115-6C36-4A92-9D15-D9DF44000BAF}"/>
              </a:ext>
            </a:extLst>
          </p:cNvPr>
          <p:cNvCxnSpPr/>
          <p:nvPr/>
        </p:nvCxnSpPr>
        <p:spPr>
          <a:xfrm flipH="1">
            <a:off x="4774406" y="6993731"/>
            <a:ext cx="105965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3E4F5308-928F-456A-9D52-D6B9E84D2D38}"/>
              </a:ext>
            </a:extLst>
          </p:cNvPr>
          <p:cNvCxnSpPr/>
          <p:nvPr/>
        </p:nvCxnSpPr>
        <p:spPr>
          <a:xfrm flipH="1" flipV="1">
            <a:off x="4779169" y="6993731"/>
            <a:ext cx="1121569" cy="2595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A33BC27-0AAC-4BF7-A6E5-8535D1875C70}"/>
              </a:ext>
            </a:extLst>
          </p:cNvPr>
          <p:cNvCxnSpPr>
            <a:cxnSpLocks/>
          </p:cNvCxnSpPr>
          <p:nvPr/>
        </p:nvCxnSpPr>
        <p:spPr>
          <a:xfrm flipH="1" flipV="1">
            <a:off x="4781550" y="6996113"/>
            <a:ext cx="1107282" cy="6167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2B189352-7335-4009-9F0C-CC16CAE2A206}"/>
              </a:ext>
            </a:extLst>
          </p:cNvPr>
          <p:cNvCxnSpPr/>
          <p:nvPr/>
        </p:nvCxnSpPr>
        <p:spPr>
          <a:xfrm flipH="1" flipV="1">
            <a:off x="4786313" y="6998494"/>
            <a:ext cx="988218" cy="990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049E724-E14A-420A-957F-AD1516250978}"/>
              </a:ext>
            </a:extLst>
          </p:cNvPr>
          <p:cNvSpPr txBox="1"/>
          <p:nvPr/>
        </p:nvSpPr>
        <p:spPr>
          <a:xfrm>
            <a:off x="0" y="1932315"/>
            <a:ext cx="4019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Come è evidente il luogo dei punti dell’ellisse non appartiene tutto al solido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. L’ellisse è in parte </a:t>
            </a:r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reale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e in parte </a:t>
            </a:r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virtuale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perché non appartiene alla falda del cono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74734322-0EA8-41C2-8B9E-ED4BBDEC54AB}"/>
              </a:ext>
            </a:extLst>
          </p:cNvPr>
          <p:cNvSpPr txBox="1"/>
          <p:nvPr/>
        </p:nvSpPr>
        <p:spPr>
          <a:xfrm>
            <a:off x="-1" y="3328996"/>
            <a:ext cx="388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Ricordando che le generatrici sono rette, esse sono state estese oltre la direttrice individuando così i punti del piano che completano la descrizione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grafica del luogo geometrico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68777BEA-B5A5-4F9C-A99A-B9F3125D5699}"/>
              </a:ext>
            </a:extLst>
          </p:cNvPr>
          <p:cNvSpPr txBox="1"/>
          <p:nvPr/>
        </p:nvSpPr>
        <p:spPr>
          <a:xfrm>
            <a:off x="0" y="5001899"/>
            <a:ext cx="32780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Inoltre poiché la base del cono non appartiene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ma se ne distacca, il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nel suo sviluppo interseca la direttrice (base) nei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secondo un segmento parallelo 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2E9A18AE-DAE2-4F08-8DE2-B7C85E78C918}"/>
              </a:ext>
            </a:extLst>
          </p:cNvPr>
          <p:cNvSpPr txBox="1"/>
          <p:nvPr/>
        </p:nvSpPr>
        <p:spPr>
          <a:xfrm>
            <a:off x="0" y="7023954"/>
            <a:ext cx="3312000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L’ellisse, quindi, è in parte reale ed appartiene alla falda del cono e in parte virtuale in quanto esiste nello spazio del diedro semplicemente come costruzione del luogo del piano di sezione</a:t>
            </a:r>
          </a:p>
        </p:txBody>
      </p:sp>
      <p:grpSp>
        <p:nvGrpSpPr>
          <p:cNvPr id="225" name="Gruppo 224">
            <a:extLst>
              <a:ext uri="{FF2B5EF4-FFF2-40B4-BE49-F238E27FC236}">
                <a16:creationId xmlns:a16="http://schemas.microsoft.com/office/drawing/2014/main" id="{4F1E9500-9C8B-4D8C-B68F-65FA7BCB84F0}"/>
              </a:ext>
            </a:extLst>
          </p:cNvPr>
          <p:cNvGrpSpPr/>
          <p:nvPr/>
        </p:nvGrpSpPr>
        <p:grpSpPr>
          <a:xfrm>
            <a:off x="3808272" y="4710825"/>
            <a:ext cx="1926000" cy="457200"/>
            <a:chOff x="3808272" y="4723940"/>
            <a:chExt cx="1926000" cy="457200"/>
          </a:xfrm>
        </p:grpSpPr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B86AAF5E-37A8-4C54-8184-09411A590E87}"/>
                </a:ext>
              </a:extLst>
            </p:cNvPr>
            <p:cNvCxnSpPr/>
            <p:nvPr/>
          </p:nvCxnSpPr>
          <p:spPr>
            <a:xfrm>
              <a:off x="3808272" y="4723940"/>
              <a:ext cx="1926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87BD3134-1D48-4985-9096-957CF7FA0D02}"/>
                </a:ext>
              </a:extLst>
            </p:cNvPr>
            <p:cNvCxnSpPr/>
            <p:nvPr/>
          </p:nvCxnSpPr>
          <p:spPr>
            <a:xfrm>
              <a:off x="3925605" y="4876340"/>
              <a:ext cx="169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07549758-D4A0-48DB-93B6-AFCB30144730}"/>
                </a:ext>
              </a:extLst>
            </p:cNvPr>
            <p:cNvCxnSpPr/>
            <p:nvPr/>
          </p:nvCxnSpPr>
          <p:spPr>
            <a:xfrm>
              <a:off x="4089693" y="5028740"/>
              <a:ext cx="136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66F7E95E-9D49-4A95-976B-38ABD7C637C4}"/>
                </a:ext>
              </a:extLst>
            </p:cNvPr>
            <p:cNvCxnSpPr/>
            <p:nvPr/>
          </p:nvCxnSpPr>
          <p:spPr>
            <a:xfrm>
              <a:off x="4373275" y="5181140"/>
              <a:ext cx="79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917214C2-DB0F-4D7F-A9C6-E27309430B8F}"/>
                </a:ext>
              </a:extLst>
            </p:cNvPr>
            <p:cNvCxnSpPr/>
            <p:nvPr/>
          </p:nvCxnSpPr>
          <p:spPr>
            <a:xfrm>
              <a:off x="3873243" y="4797098"/>
              <a:ext cx="180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8DEE465-B09D-4461-B760-1C210A8DC107}"/>
                </a:ext>
              </a:extLst>
            </p:cNvPr>
            <p:cNvCxnSpPr/>
            <p:nvPr/>
          </p:nvCxnSpPr>
          <p:spPr>
            <a:xfrm>
              <a:off x="3990576" y="4949498"/>
              <a:ext cx="154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D0220B2C-60BE-4AE9-978C-D0C31CE6F549}"/>
                </a:ext>
              </a:extLst>
            </p:cNvPr>
            <p:cNvCxnSpPr/>
            <p:nvPr/>
          </p:nvCxnSpPr>
          <p:spPr>
            <a:xfrm>
              <a:off x="4198654" y="5101898"/>
              <a:ext cx="115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3A16357D-E3C8-425F-B993-13AB5C5586DF}"/>
              </a:ext>
            </a:extLst>
          </p:cNvPr>
          <p:cNvGrpSpPr/>
          <p:nvPr/>
        </p:nvGrpSpPr>
        <p:grpSpPr>
          <a:xfrm>
            <a:off x="3821812" y="8087981"/>
            <a:ext cx="1911602" cy="531469"/>
            <a:chOff x="3821812" y="8087981"/>
            <a:chExt cx="1911602" cy="531469"/>
          </a:xfrm>
        </p:grpSpPr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5A5A2486-BCDE-4ED8-9513-4AF16F825AC6}"/>
                </a:ext>
              </a:extLst>
            </p:cNvPr>
            <p:cNvCxnSpPr>
              <a:cxnSpLocks/>
            </p:cNvCxnSpPr>
            <p:nvPr/>
          </p:nvCxnSpPr>
          <p:spPr>
            <a:xfrm>
              <a:off x="3933786" y="8239116"/>
              <a:ext cx="12048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A66795-1515-4E24-8C53-1FB4B63801E6}"/>
                </a:ext>
              </a:extLst>
            </p:cNvPr>
            <p:cNvCxnSpPr>
              <a:cxnSpLocks/>
            </p:cNvCxnSpPr>
            <p:nvPr/>
          </p:nvCxnSpPr>
          <p:spPr>
            <a:xfrm>
              <a:off x="4089521" y="8391516"/>
              <a:ext cx="35111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5F0AE81A-C071-4B60-804E-814C8BAF0620}"/>
                </a:ext>
              </a:extLst>
            </p:cNvPr>
            <p:cNvCxnSpPr/>
            <p:nvPr/>
          </p:nvCxnSpPr>
          <p:spPr>
            <a:xfrm>
              <a:off x="4315943" y="8543916"/>
              <a:ext cx="91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1EC96BE1-E673-42A5-B3F3-EF70C43A2EFE}"/>
                </a:ext>
              </a:extLst>
            </p:cNvPr>
            <p:cNvCxnSpPr>
              <a:cxnSpLocks/>
            </p:cNvCxnSpPr>
            <p:nvPr/>
          </p:nvCxnSpPr>
          <p:spPr>
            <a:xfrm>
              <a:off x="3867747" y="8162250"/>
              <a:ext cx="7061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39E62E24-5477-4155-917F-F2F074EDC257}"/>
                </a:ext>
              </a:extLst>
            </p:cNvPr>
            <p:cNvCxnSpPr>
              <a:cxnSpLocks/>
            </p:cNvCxnSpPr>
            <p:nvPr/>
          </p:nvCxnSpPr>
          <p:spPr>
            <a:xfrm>
              <a:off x="3994317" y="8314650"/>
              <a:ext cx="20677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20ADE22E-E96E-4C1E-9E8C-088E26A0BA26}"/>
                </a:ext>
              </a:extLst>
            </p:cNvPr>
            <p:cNvCxnSpPr/>
            <p:nvPr/>
          </p:nvCxnSpPr>
          <p:spPr>
            <a:xfrm>
              <a:off x="4168530" y="8467050"/>
              <a:ext cx="11988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313D2569-D379-49E9-A7AD-C8F3420D9B51}"/>
                </a:ext>
              </a:extLst>
            </p:cNvPr>
            <p:cNvCxnSpPr/>
            <p:nvPr/>
          </p:nvCxnSpPr>
          <p:spPr>
            <a:xfrm>
              <a:off x="4505783" y="8619450"/>
              <a:ext cx="54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F4B2944D-300F-474F-88A9-28207B69735A}"/>
                </a:ext>
              </a:extLst>
            </p:cNvPr>
            <p:cNvCxnSpPr>
              <a:cxnSpLocks/>
            </p:cNvCxnSpPr>
            <p:nvPr/>
          </p:nvCxnSpPr>
          <p:spPr>
            <a:xfrm>
              <a:off x="5112532" y="8391945"/>
              <a:ext cx="36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diritto 149">
              <a:extLst>
                <a:ext uri="{FF2B5EF4-FFF2-40B4-BE49-F238E27FC236}">
                  <a16:creationId xmlns:a16="http://schemas.microsoft.com/office/drawing/2014/main" id="{4BCCF5CE-7FF1-4462-9E4D-EF9768C67E19}"/>
                </a:ext>
              </a:extLst>
            </p:cNvPr>
            <p:cNvCxnSpPr>
              <a:cxnSpLocks/>
            </p:cNvCxnSpPr>
            <p:nvPr/>
          </p:nvCxnSpPr>
          <p:spPr>
            <a:xfrm>
              <a:off x="5337005" y="8315077"/>
              <a:ext cx="21937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CD8CEEE-CF68-4849-BCDF-D7C984EED7A9}"/>
                </a:ext>
              </a:extLst>
            </p:cNvPr>
            <p:cNvCxnSpPr>
              <a:cxnSpLocks/>
            </p:cNvCxnSpPr>
            <p:nvPr/>
          </p:nvCxnSpPr>
          <p:spPr>
            <a:xfrm>
              <a:off x="5489985" y="8239543"/>
              <a:ext cx="13035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8F08031-6B11-4CF7-AC10-2A42545C421E}"/>
                </a:ext>
              </a:extLst>
            </p:cNvPr>
            <p:cNvCxnSpPr>
              <a:cxnSpLocks/>
            </p:cNvCxnSpPr>
            <p:nvPr/>
          </p:nvCxnSpPr>
          <p:spPr>
            <a:xfrm>
              <a:off x="5601685" y="8162678"/>
              <a:ext cx="6759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55BFC243-84D2-4A81-9331-74CACA8FB8DB}"/>
                </a:ext>
              </a:extLst>
            </p:cNvPr>
            <p:cNvCxnSpPr>
              <a:cxnSpLocks/>
            </p:cNvCxnSpPr>
            <p:nvPr/>
          </p:nvCxnSpPr>
          <p:spPr>
            <a:xfrm>
              <a:off x="3821812" y="8087981"/>
              <a:ext cx="36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4D1B31D9-439C-430D-B94D-AA6AAA2BF366}"/>
                </a:ext>
              </a:extLst>
            </p:cNvPr>
            <p:cNvCxnSpPr>
              <a:cxnSpLocks/>
            </p:cNvCxnSpPr>
            <p:nvPr/>
          </p:nvCxnSpPr>
          <p:spPr>
            <a:xfrm>
              <a:off x="5697414" y="8090985"/>
              <a:ext cx="36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943EDF00-B2B7-45C4-81B2-A1DBDC30E120}"/>
              </a:ext>
            </a:extLst>
          </p:cNvPr>
          <p:cNvSpPr txBox="1"/>
          <p:nvPr/>
        </p:nvSpPr>
        <p:spPr>
          <a:xfrm>
            <a:off x="5394960" y="2241619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C83BB279-C869-44EF-A02E-CFE8D76ED67E}"/>
              </a:ext>
            </a:extLst>
          </p:cNvPr>
          <p:cNvSpPr txBox="1"/>
          <p:nvPr/>
        </p:nvSpPr>
        <p:spPr>
          <a:xfrm>
            <a:off x="5891564" y="4658545"/>
            <a:ext cx="115016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</a:t>
            </a:r>
          </a:p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virtuale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2073EF89-CE9B-48C4-AC51-31FD39D50B4C}"/>
              </a:ext>
            </a:extLst>
          </p:cNvPr>
          <p:cNvSpPr txBox="1"/>
          <p:nvPr/>
        </p:nvSpPr>
        <p:spPr>
          <a:xfrm>
            <a:off x="5382556" y="5358061"/>
            <a:ext cx="147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 reale</a:t>
            </a:r>
          </a:p>
        </p:txBody>
      </p:sp>
      <p:cxnSp>
        <p:nvCxnSpPr>
          <p:cNvPr id="128" name="Connettore 2 127">
            <a:extLst>
              <a:ext uri="{FF2B5EF4-FFF2-40B4-BE49-F238E27FC236}">
                <a16:creationId xmlns:a16="http://schemas.microsoft.com/office/drawing/2014/main" id="{29AE86ED-D06C-42F6-AD55-6819B296F814}"/>
              </a:ext>
            </a:extLst>
          </p:cNvPr>
          <p:cNvCxnSpPr>
            <a:cxnSpLocks/>
            <a:endCxn id="364" idx="7"/>
          </p:cNvCxnSpPr>
          <p:nvPr/>
        </p:nvCxnSpPr>
        <p:spPr>
          <a:xfrm flipH="1">
            <a:off x="5572662" y="2546158"/>
            <a:ext cx="1194514" cy="80119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>
            <a:extLst>
              <a:ext uri="{FF2B5EF4-FFF2-40B4-BE49-F238E27FC236}">
                <a16:creationId xmlns:a16="http://schemas.microsoft.com/office/drawing/2014/main" id="{7CE7D22E-4E5F-47BD-8592-E7723CF8813E}"/>
              </a:ext>
            </a:extLst>
          </p:cNvPr>
          <p:cNvCxnSpPr>
            <a:cxnSpLocks/>
          </p:cNvCxnSpPr>
          <p:nvPr/>
        </p:nvCxnSpPr>
        <p:spPr>
          <a:xfrm flipH="1" flipV="1">
            <a:off x="5494219" y="5025293"/>
            <a:ext cx="498957" cy="21322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:a16="http://schemas.microsoft.com/office/drawing/2014/main" id="{6A9B199B-0390-473A-BC81-473A829AE8E2}"/>
              </a:ext>
            </a:extLst>
          </p:cNvPr>
          <p:cNvCxnSpPr>
            <a:cxnSpLocks/>
          </p:cNvCxnSpPr>
          <p:nvPr/>
        </p:nvCxnSpPr>
        <p:spPr>
          <a:xfrm flipH="1">
            <a:off x="5689600" y="5661891"/>
            <a:ext cx="1062182" cy="103589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A9A24C43-EE8B-4C2F-BCCA-A6E8D7727664}"/>
              </a:ext>
            </a:extLst>
          </p:cNvPr>
          <p:cNvSpPr txBox="1"/>
          <p:nvPr/>
        </p:nvSpPr>
        <p:spPr>
          <a:xfrm>
            <a:off x="5855294" y="7762139"/>
            <a:ext cx="10984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</a:p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virtuale</a:t>
            </a:r>
          </a:p>
        </p:txBody>
      </p:sp>
      <p:cxnSp>
        <p:nvCxnSpPr>
          <p:cNvPr id="136" name="Connettore 2 135">
            <a:extLst>
              <a:ext uri="{FF2B5EF4-FFF2-40B4-BE49-F238E27FC236}">
                <a16:creationId xmlns:a16="http://schemas.microsoft.com/office/drawing/2014/main" id="{555F0961-FE56-4D36-A6BB-2D50D4930575}"/>
              </a:ext>
            </a:extLst>
          </p:cNvPr>
          <p:cNvCxnSpPr>
            <a:cxnSpLocks/>
          </p:cNvCxnSpPr>
          <p:nvPr/>
        </p:nvCxnSpPr>
        <p:spPr>
          <a:xfrm flipH="1">
            <a:off x="5365630" y="8346831"/>
            <a:ext cx="1457201" cy="15881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AA3D39D-4CAD-406A-B636-32706D7D9D82}"/>
              </a:ext>
            </a:extLst>
          </p:cNvPr>
          <p:cNvCxnSpPr>
            <a:cxnSpLocks/>
          </p:cNvCxnSpPr>
          <p:nvPr/>
        </p:nvCxnSpPr>
        <p:spPr bwMode="auto">
          <a:xfrm flipH="1">
            <a:off x="4029958" y="8246021"/>
            <a:ext cx="55658" cy="1004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07CD56F4-7B8F-4BB0-9162-D629D82E3AC6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2409" y="8377611"/>
            <a:ext cx="48437" cy="1821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4E617731-AB1A-4D92-BB35-2B4FB68E0ADD}"/>
              </a:ext>
            </a:extLst>
          </p:cNvPr>
          <p:cNvCxnSpPr>
            <a:cxnSpLocks/>
          </p:cNvCxnSpPr>
          <p:nvPr/>
        </p:nvCxnSpPr>
        <p:spPr>
          <a:xfrm>
            <a:off x="4785147" y="8423397"/>
            <a:ext cx="0" cy="2278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0648431A-EA62-40A8-AA77-A6872B8768D8}"/>
              </a:ext>
            </a:extLst>
          </p:cNvPr>
          <p:cNvCxnSpPr>
            <a:cxnSpLocks/>
          </p:cNvCxnSpPr>
          <p:nvPr/>
        </p:nvCxnSpPr>
        <p:spPr>
          <a:xfrm>
            <a:off x="5129017" y="8387553"/>
            <a:ext cx="46247" cy="1849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917E38DE-702D-44BB-BF8F-6C3ADECEF922}"/>
              </a:ext>
            </a:extLst>
          </p:cNvPr>
          <p:cNvCxnSpPr>
            <a:cxnSpLocks/>
          </p:cNvCxnSpPr>
          <p:nvPr/>
        </p:nvCxnSpPr>
        <p:spPr>
          <a:xfrm>
            <a:off x="5467159" y="8250406"/>
            <a:ext cx="55436" cy="1011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2 250">
            <a:extLst>
              <a:ext uri="{FF2B5EF4-FFF2-40B4-BE49-F238E27FC236}">
                <a16:creationId xmlns:a16="http://schemas.microsoft.com/office/drawing/2014/main" id="{148CEC40-848E-4EEC-A8D1-9A671E3136BF}"/>
              </a:ext>
            </a:extLst>
          </p:cNvPr>
          <p:cNvCxnSpPr>
            <a:cxnSpLocks/>
          </p:cNvCxnSpPr>
          <p:nvPr/>
        </p:nvCxnSpPr>
        <p:spPr>
          <a:xfrm>
            <a:off x="3351614" y="2782338"/>
            <a:ext cx="626204" cy="56216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2 252">
            <a:extLst>
              <a:ext uri="{FF2B5EF4-FFF2-40B4-BE49-F238E27FC236}">
                <a16:creationId xmlns:a16="http://schemas.microsoft.com/office/drawing/2014/main" id="{A3BBA949-2FA7-45BD-B828-2A45645FEDE1}"/>
              </a:ext>
            </a:extLst>
          </p:cNvPr>
          <p:cNvCxnSpPr>
            <a:cxnSpLocks/>
          </p:cNvCxnSpPr>
          <p:nvPr/>
        </p:nvCxnSpPr>
        <p:spPr>
          <a:xfrm>
            <a:off x="3355172" y="2789454"/>
            <a:ext cx="1743953" cy="347149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2 254">
            <a:extLst>
              <a:ext uri="{FF2B5EF4-FFF2-40B4-BE49-F238E27FC236}">
                <a16:creationId xmlns:a16="http://schemas.microsoft.com/office/drawing/2014/main" id="{5CA76929-8711-4A33-B22B-161B9EA0B3AF}"/>
              </a:ext>
            </a:extLst>
          </p:cNvPr>
          <p:cNvCxnSpPr>
            <a:cxnSpLocks/>
            <a:endCxn id="364" idx="3"/>
          </p:cNvCxnSpPr>
          <p:nvPr/>
        </p:nvCxnSpPr>
        <p:spPr>
          <a:xfrm>
            <a:off x="1554836" y="3059860"/>
            <a:ext cx="2421744" cy="18657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39B2F04F-ED72-43DB-B3FF-EBD57FD7BEB3}"/>
              </a:ext>
            </a:extLst>
          </p:cNvPr>
          <p:cNvCxnSpPr>
            <a:cxnSpLocks/>
          </p:cNvCxnSpPr>
          <p:nvPr/>
        </p:nvCxnSpPr>
        <p:spPr>
          <a:xfrm>
            <a:off x="1551278" y="3059860"/>
            <a:ext cx="2902388" cy="555701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E6B9BF2-321E-4382-A9ED-21B303CE556F}"/>
              </a:ext>
            </a:extLst>
          </p:cNvPr>
          <p:cNvCxnSpPr>
            <a:cxnSpLocks/>
          </p:cNvCxnSpPr>
          <p:nvPr/>
        </p:nvCxnSpPr>
        <p:spPr>
          <a:xfrm>
            <a:off x="4028303" y="4967417"/>
            <a:ext cx="0" cy="33990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1D53EAE5-3AFD-4DD9-B771-9FF2367505F3}"/>
              </a:ext>
            </a:extLst>
          </p:cNvPr>
          <p:cNvCxnSpPr>
            <a:cxnSpLocks/>
          </p:cNvCxnSpPr>
          <p:nvPr/>
        </p:nvCxnSpPr>
        <p:spPr>
          <a:xfrm>
            <a:off x="4366054" y="5173363"/>
            <a:ext cx="0" cy="3410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2F4C6A35-1AED-4F8C-8217-FA2AA01D669B}"/>
              </a:ext>
            </a:extLst>
          </p:cNvPr>
          <p:cNvCxnSpPr>
            <a:cxnSpLocks/>
          </p:cNvCxnSpPr>
          <p:nvPr/>
        </p:nvCxnSpPr>
        <p:spPr>
          <a:xfrm>
            <a:off x="5527589" y="4971536"/>
            <a:ext cx="0" cy="33575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B7F1C8BE-D0B4-4595-B09E-B06E07F4B4DD}"/>
              </a:ext>
            </a:extLst>
          </p:cNvPr>
          <p:cNvCxnSpPr>
            <a:cxnSpLocks/>
          </p:cNvCxnSpPr>
          <p:nvPr/>
        </p:nvCxnSpPr>
        <p:spPr>
          <a:xfrm>
            <a:off x="5177481" y="5173363"/>
            <a:ext cx="0" cy="33796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E0AEE80B-7E83-4DB9-8B66-56873F9A6C6C}"/>
              </a:ext>
            </a:extLst>
          </p:cNvPr>
          <p:cNvSpPr txBox="1"/>
          <p:nvPr/>
        </p:nvSpPr>
        <p:spPr>
          <a:xfrm>
            <a:off x="3706008" y="7749872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0D3B92E6-6DC4-450C-AF89-9DB2198FFDFC}"/>
              </a:ext>
            </a:extLst>
          </p:cNvPr>
          <p:cNvSpPr txBox="1"/>
          <p:nvPr/>
        </p:nvSpPr>
        <p:spPr>
          <a:xfrm>
            <a:off x="3670150" y="439091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6A3FE6FA-12EE-4B20-B74D-F60432565E70}"/>
              </a:ext>
            </a:extLst>
          </p:cNvPr>
          <p:cNvSpPr txBox="1"/>
          <p:nvPr/>
        </p:nvSpPr>
        <p:spPr>
          <a:xfrm>
            <a:off x="5461298" y="7702911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2959EC2B-9E13-4A1F-94A8-896E4339D0FE}"/>
              </a:ext>
            </a:extLst>
          </p:cNvPr>
          <p:cNvSpPr txBox="1"/>
          <p:nvPr/>
        </p:nvSpPr>
        <p:spPr>
          <a:xfrm>
            <a:off x="5495364" y="4387328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0D2A30A5-D85F-4452-BB4B-567493BB1028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23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6" grpId="0"/>
      <p:bldP spid="103" grpId="0"/>
      <p:bldP spid="106" grpId="0"/>
      <p:bldP spid="107" grpId="0"/>
      <p:bldP spid="125" grpId="0"/>
      <p:bldP spid="126" grpId="0"/>
      <p:bldP spid="127" grpId="0"/>
      <p:bldP spid="134" grpId="0"/>
      <p:bldP spid="112" grpId="0"/>
      <p:bldP spid="203" grpId="0"/>
      <p:bldP spid="204" grpId="0"/>
      <p:bldP spid="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14067" y="5305425"/>
            <a:ext cx="629728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>
            <a:cxnSpLocks/>
          </p:cNvCxnSpPr>
          <p:nvPr/>
        </p:nvCxnSpPr>
        <p:spPr>
          <a:xfrm flipV="1">
            <a:off x="6220299" y="4678364"/>
            <a:ext cx="1" cy="23092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3780134" y="4683367"/>
            <a:ext cx="198000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48715" y="5971859"/>
            <a:ext cx="420777" cy="4230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8296129" y="5351792"/>
            <a:ext cx="17151" cy="17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8957" y="6288138"/>
            <a:ext cx="470623" cy="2618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68512" y="6664046"/>
            <a:ext cx="477624" cy="1101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7" y="7249141"/>
            <a:ext cx="306307" cy="692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5" y="7615451"/>
            <a:ext cx="146068" cy="823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6809" y="5719586"/>
            <a:ext cx="308840" cy="5618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7418" y="5593823"/>
            <a:ext cx="159987" cy="6235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</p:cNvCxnSpPr>
          <p:nvPr/>
        </p:nvCxnSpPr>
        <p:spPr>
          <a:xfrm flipH="1" flipV="1">
            <a:off x="10312366" y="5348213"/>
            <a:ext cx="20597" cy="21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</p:cNvCxnSpPr>
          <p:nvPr/>
        </p:nvCxnSpPr>
        <p:spPr>
          <a:xfrm flipV="1">
            <a:off x="5371665" y="5964025"/>
            <a:ext cx="422199" cy="4263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882975" y="7603498"/>
            <a:ext cx="156257" cy="863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5895833" y="7250276"/>
            <a:ext cx="292742" cy="675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5720195" y="6667893"/>
            <a:ext cx="456863" cy="1041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559136" y="6284536"/>
            <a:ext cx="469965" cy="2643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168981" y="5726841"/>
            <a:ext cx="295561" cy="5436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73870" y="5600700"/>
            <a:ext cx="164868" cy="6293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39665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4" y="7067550"/>
            <a:ext cx="430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996625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(4)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cxnSpLocks/>
          </p:cNvCxnSpPr>
          <p:nvPr/>
        </p:nvCxnSpPr>
        <p:spPr>
          <a:xfrm flipV="1">
            <a:off x="5825121" y="6991350"/>
            <a:ext cx="399712" cy="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715465" y="6665885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6197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7240"/>
            <a:ext cx="6804000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Sezione con piano generico </a:t>
            </a:r>
            <a:r>
              <a:rPr lang="it-IT" sz="2000" dirty="0">
                <a:solidFill>
                  <a:schemeClr val="bg1"/>
                </a:solidFill>
                <a:latin typeface="Symbol" panose="05050102010706020507" pitchFamily="18" charset="2"/>
              </a:rPr>
              <a:t>b 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parallelo lt– Primo metodo</a:t>
            </a:r>
          </a:p>
        </p:txBody>
      </p: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1D841225-388F-4F37-BC78-DB2D4A355A7C}"/>
              </a:ext>
            </a:extLst>
          </p:cNvPr>
          <p:cNvCxnSpPr>
            <a:cxnSpLocks/>
          </p:cNvCxnSpPr>
          <p:nvPr/>
        </p:nvCxnSpPr>
        <p:spPr>
          <a:xfrm flipH="1">
            <a:off x="3521043" y="4277430"/>
            <a:ext cx="141088" cy="4041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ABD34F2E-AA0B-4EDE-960C-1E4CE9101DC5}"/>
              </a:ext>
            </a:extLst>
          </p:cNvPr>
          <p:cNvCxnSpPr>
            <a:cxnSpLocks/>
          </p:cNvCxnSpPr>
          <p:nvPr/>
        </p:nvCxnSpPr>
        <p:spPr>
          <a:xfrm flipH="1">
            <a:off x="3374231" y="3916305"/>
            <a:ext cx="297657" cy="7621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23">
            <a:extLst>
              <a:ext uri="{FF2B5EF4-FFF2-40B4-BE49-F238E27FC236}">
                <a16:creationId xmlns:a16="http://schemas.microsoft.com/office/drawing/2014/main" id="{EEDD33B2-515A-419A-9BA3-A656D3BE9120}"/>
              </a:ext>
            </a:extLst>
          </p:cNvPr>
          <p:cNvCxnSpPr>
            <a:cxnSpLocks/>
          </p:cNvCxnSpPr>
          <p:nvPr/>
        </p:nvCxnSpPr>
        <p:spPr>
          <a:xfrm flipH="1">
            <a:off x="3339923" y="3717926"/>
            <a:ext cx="383562" cy="9612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44D78BE9-8DED-4AD2-BD13-88E6E9E83AB2}"/>
              </a:ext>
            </a:extLst>
          </p:cNvPr>
          <p:cNvCxnSpPr>
            <a:cxnSpLocks/>
          </p:cNvCxnSpPr>
          <p:nvPr/>
        </p:nvCxnSpPr>
        <p:spPr>
          <a:xfrm flipH="1">
            <a:off x="3762101" y="4643438"/>
            <a:ext cx="10729" cy="38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26">
            <a:extLst>
              <a:ext uri="{FF2B5EF4-FFF2-40B4-BE49-F238E27FC236}">
                <a16:creationId xmlns:a16="http://schemas.microsoft.com/office/drawing/2014/main" id="{AC445C4D-7808-4DF8-AC9E-991351D28D65}"/>
              </a:ext>
            </a:extLst>
          </p:cNvPr>
          <p:cNvCxnSpPr>
            <a:cxnSpLocks/>
          </p:cNvCxnSpPr>
          <p:nvPr/>
        </p:nvCxnSpPr>
        <p:spPr>
          <a:xfrm>
            <a:off x="5825208" y="3711767"/>
            <a:ext cx="387263" cy="9705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26">
            <a:extLst>
              <a:ext uri="{FF2B5EF4-FFF2-40B4-BE49-F238E27FC236}">
                <a16:creationId xmlns:a16="http://schemas.microsoft.com/office/drawing/2014/main" id="{B9F0791F-53EF-4E7E-9CBF-D89B68E5C974}"/>
              </a:ext>
            </a:extLst>
          </p:cNvPr>
          <p:cNvCxnSpPr>
            <a:cxnSpLocks/>
          </p:cNvCxnSpPr>
          <p:nvPr/>
        </p:nvCxnSpPr>
        <p:spPr>
          <a:xfrm>
            <a:off x="5889539" y="3955301"/>
            <a:ext cx="286419" cy="7177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63D807A9-AF94-40EB-9B35-5410F74E15D6}"/>
              </a:ext>
            </a:extLst>
          </p:cNvPr>
          <p:cNvCxnSpPr>
            <a:cxnSpLocks/>
          </p:cNvCxnSpPr>
          <p:nvPr/>
        </p:nvCxnSpPr>
        <p:spPr>
          <a:xfrm>
            <a:off x="5889370" y="4283298"/>
            <a:ext cx="140949" cy="4035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6F916995-9151-4635-8601-B9904627A75E}"/>
              </a:ext>
            </a:extLst>
          </p:cNvPr>
          <p:cNvCxnSpPr>
            <a:cxnSpLocks/>
          </p:cNvCxnSpPr>
          <p:nvPr/>
        </p:nvCxnSpPr>
        <p:spPr>
          <a:xfrm>
            <a:off x="5794374" y="4628356"/>
            <a:ext cx="16365" cy="579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5D124B98-4F7B-4122-895E-EEA9483480E5}"/>
              </a:ext>
            </a:extLst>
          </p:cNvPr>
          <p:cNvSpPr/>
          <p:nvPr/>
        </p:nvSpPr>
        <p:spPr>
          <a:xfrm>
            <a:off x="3651758" y="3023622"/>
            <a:ext cx="2257200" cy="2232000"/>
          </a:xfrm>
          <a:prstGeom prst="arc">
            <a:avLst>
              <a:gd name="adj1" fmla="val 9063049"/>
              <a:gd name="adj2" fmla="val 1734148"/>
            </a:avLst>
          </a:prstGeom>
          <a:ln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68C2AABA-DBBB-4AD4-A5BE-10105FF3D2E3}"/>
              </a:ext>
            </a:extLst>
          </p:cNvPr>
          <p:cNvCxnSpPr>
            <a:cxnSpLocks/>
          </p:cNvCxnSpPr>
          <p:nvPr/>
        </p:nvCxnSpPr>
        <p:spPr>
          <a:xfrm>
            <a:off x="3341110" y="4685866"/>
            <a:ext cx="4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67D7EAD6-07FF-4FFE-B2A4-5BAB8B20467A}"/>
              </a:ext>
            </a:extLst>
          </p:cNvPr>
          <p:cNvCxnSpPr>
            <a:cxnSpLocks/>
          </p:cNvCxnSpPr>
          <p:nvPr/>
        </p:nvCxnSpPr>
        <p:spPr>
          <a:xfrm>
            <a:off x="5753103" y="4688031"/>
            <a:ext cx="465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DA01763A-C9BD-4BEB-BF5F-7002725D4A62}"/>
              </a:ext>
            </a:extLst>
          </p:cNvPr>
          <p:cNvCxnSpPr>
            <a:cxnSpLocks/>
          </p:cNvCxnSpPr>
          <p:nvPr/>
        </p:nvCxnSpPr>
        <p:spPr>
          <a:xfrm>
            <a:off x="4785407" y="5550297"/>
            <a:ext cx="0" cy="646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rco 131">
            <a:extLst>
              <a:ext uri="{FF2B5EF4-FFF2-40B4-BE49-F238E27FC236}">
                <a16:creationId xmlns:a16="http://schemas.microsoft.com/office/drawing/2014/main" id="{19535603-A3CC-4D9E-A467-867AEBADF2EC}"/>
              </a:ext>
            </a:extLst>
          </p:cNvPr>
          <p:cNvSpPr/>
          <p:nvPr/>
        </p:nvSpPr>
        <p:spPr>
          <a:xfrm>
            <a:off x="3662131" y="6198603"/>
            <a:ext cx="2253600" cy="2448000"/>
          </a:xfrm>
          <a:prstGeom prst="arc">
            <a:avLst>
              <a:gd name="adj1" fmla="val 8808784"/>
              <a:gd name="adj2" fmla="val 193919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E4F3B410-CD9B-4AC0-8290-92E4C8F1E541}"/>
              </a:ext>
            </a:extLst>
          </p:cNvPr>
          <p:cNvCxnSpPr>
            <a:cxnSpLocks/>
          </p:cNvCxnSpPr>
          <p:nvPr/>
        </p:nvCxnSpPr>
        <p:spPr>
          <a:xfrm>
            <a:off x="3809024" y="8058999"/>
            <a:ext cx="1944000" cy="0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Arco 110">
            <a:extLst>
              <a:ext uri="{FF2B5EF4-FFF2-40B4-BE49-F238E27FC236}">
                <a16:creationId xmlns:a16="http://schemas.microsoft.com/office/drawing/2014/main" id="{D668EB42-CD12-445F-A891-DE2D05074D4D}"/>
              </a:ext>
            </a:extLst>
          </p:cNvPr>
          <p:cNvSpPr/>
          <p:nvPr/>
        </p:nvSpPr>
        <p:spPr>
          <a:xfrm>
            <a:off x="3329796" y="5545812"/>
            <a:ext cx="2898000" cy="2880000"/>
          </a:xfrm>
          <a:prstGeom prst="arc">
            <a:avLst>
              <a:gd name="adj1" fmla="val 7893947"/>
              <a:gd name="adj2" fmla="val 28852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C028BF-C694-4A87-8B37-C5C308454271}"/>
              </a:ext>
            </a:extLst>
          </p:cNvPr>
          <p:cNvCxnSpPr>
            <a:cxnSpLocks/>
          </p:cNvCxnSpPr>
          <p:nvPr/>
        </p:nvCxnSpPr>
        <p:spPr>
          <a:xfrm>
            <a:off x="3808979" y="4675378"/>
            <a:ext cx="0" cy="33919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667E8F20-134A-4924-9E03-8B53AA6F71FB}"/>
              </a:ext>
            </a:extLst>
          </p:cNvPr>
          <p:cNvCxnSpPr>
            <a:cxnSpLocks/>
          </p:cNvCxnSpPr>
          <p:nvPr/>
        </p:nvCxnSpPr>
        <p:spPr>
          <a:xfrm>
            <a:off x="5760683" y="4672919"/>
            <a:ext cx="0" cy="33723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20296A06-86AD-4950-AA8D-1044783B1EB0}"/>
              </a:ext>
            </a:extLst>
          </p:cNvPr>
          <p:cNvSpPr txBox="1"/>
          <p:nvPr/>
        </p:nvSpPr>
        <p:spPr>
          <a:xfrm>
            <a:off x="0" y="4691023"/>
            <a:ext cx="38818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costruzioni facendo scorrere  la parte superiore del cono si mette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risalto la sezione ellittica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sia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465DC962-8099-44FF-8BEB-33D838748DD4}"/>
              </a:ext>
            </a:extLst>
          </p:cNvPr>
          <p:cNvCxnSpPr>
            <a:cxnSpLocks/>
          </p:cNvCxnSpPr>
          <p:nvPr/>
        </p:nvCxnSpPr>
        <p:spPr>
          <a:xfrm>
            <a:off x="4784784" y="3895344"/>
            <a:ext cx="0" cy="3127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F54FB5D8-3F80-486E-8E83-06B0FAEF1769}"/>
              </a:ext>
            </a:extLst>
          </p:cNvPr>
          <p:cNvGrpSpPr/>
          <p:nvPr/>
        </p:nvGrpSpPr>
        <p:grpSpPr>
          <a:xfrm>
            <a:off x="3351485" y="923631"/>
            <a:ext cx="2880000" cy="7725995"/>
            <a:chOff x="3357769" y="923631"/>
            <a:chExt cx="2880000" cy="7725995"/>
          </a:xfrm>
        </p:grpSpPr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E4BE6685-1BE9-4661-BE9E-E569B2B56882}"/>
                </a:ext>
              </a:extLst>
            </p:cNvPr>
            <p:cNvSpPr txBox="1"/>
            <p:nvPr/>
          </p:nvSpPr>
          <p:spPr>
            <a:xfrm>
              <a:off x="4739800" y="2493795"/>
              <a:ext cx="4318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a</a:t>
              </a:r>
              <a:r>
                <a:rPr kumimoji="0" lang="it-I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’</a:t>
              </a:r>
            </a:p>
          </p:txBody>
        </p:sp>
        <p:grpSp>
          <p:nvGrpSpPr>
            <p:cNvPr id="123" name="Gruppo 122">
              <a:extLst>
                <a:ext uri="{FF2B5EF4-FFF2-40B4-BE49-F238E27FC236}">
                  <a16:creationId xmlns:a16="http://schemas.microsoft.com/office/drawing/2014/main" id="{1496CD8E-3034-4F1B-B2CC-672E8F94AC71}"/>
                </a:ext>
              </a:extLst>
            </p:cNvPr>
            <p:cNvGrpSpPr/>
            <p:nvPr/>
          </p:nvGrpSpPr>
          <p:grpSpPr>
            <a:xfrm>
              <a:off x="3357769" y="923631"/>
              <a:ext cx="2880000" cy="7725995"/>
              <a:chOff x="3357769" y="923631"/>
              <a:chExt cx="2880000" cy="7725995"/>
            </a:xfrm>
          </p:grpSpPr>
          <p:grpSp>
            <p:nvGrpSpPr>
              <p:cNvPr id="103" name="Gruppo 102">
                <a:extLst>
                  <a:ext uri="{FF2B5EF4-FFF2-40B4-BE49-F238E27FC236}">
                    <a16:creationId xmlns:a16="http://schemas.microsoft.com/office/drawing/2014/main" id="{C758BA20-A0A2-4FD9-8DA4-9C6FB733AC6C}"/>
                  </a:ext>
                </a:extLst>
              </p:cNvPr>
              <p:cNvGrpSpPr/>
              <p:nvPr/>
            </p:nvGrpSpPr>
            <p:grpSpPr>
              <a:xfrm>
                <a:off x="3357769" y="923631"/>
                <a:ext cx="2880000" cy="7725995"/>
                <a:chOff x="3357769" y="923631"/>
                <a:chExt cx="2880000" cy="7725995"/>
              </a:xfrm>
            </p:grpSpPr>
            <p:sp>
              <p:nvSpPr>
                <p:cNvPr id="53" name="CasellaDiTesto 52">
                  <a:extLst>
                    <a:ext uri="{FF2B5EF4-FFF2-40B4-BE49-F238E27FC236}">
                      <a16:creationId xmlns:a16="http://schemas.microsoft.com/office/drawing/2014/main" id="{B28EAFAD-9021-4A82-9B76-D35825363578}"/>
                    </a:ext>
                  </a:extLst>
                </p:cNvPr>
                <p:cNvSpPr txBox="1"/>
                <p:nvPr/>
              </p:nvSpPr>
              <p:spPr>
                <a:xfrm>
                  <a:off x="4759858" y="923631"/>
                  <a:ext cx="585788" cy="461963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+mn-ea"/>
                      <a:cs typeface="Arial" panose="020B0604020202020204" pitchFamily="34" charset="0"/>
                    </a:rPr>
                    <a:t>V’’</a:t>
                  </a:r>
                </a:p>
              </p:txBody>
            </p:sp>
            <p:grpSp>
              <p:nvGrpSpPr>
                <p:cNvPr id="102" name="Gruppo 101">
                  <a:extLst>
                    <a:ext uri="{FF2B5EF4-FFF2-40B4-BE49-F238E27FC236}">
                      <a16:creationId xmlns:a16="http://schemas.microsoft.com/office/drawing/2014/main" id="{C568B648-9D67-4E89-8BAF-8EFACA235BC2}"/>
                    </a:ext>
                  </a:extLst>
                </p:cNvPr>
                <p:cNvGrpSpPr/>
                <p:nvPr/>
              </p:nvGrpSpPr>
              <p:grpSpPr>
                <a:xfrm>
                  <a:off x="3357769" y="1081126"/>
                  <a:ext cx="2880000" cy="7568500"/>
                  <a:chOff x="3357769" y="1081126"/>
                  <a:chExt cx="2880000" cy="7568500"/>
                </a:xfrm>
              </p:grpSpPr>
              <p:grpSp>
                <p:nvGrpSpPr>
                  <p:cNvPr id="110" name="Gruppo 109">
                    <a:extLst>
                      <a:ext uri="{FF2B5EF4-FFF2-40B4-BE49-F238E27FC236}">
                        <a16:creationId xmlns:a16="http://schemas.microsoft.com/office/drawing/2014/main" id="{DB18222C-1D5B-495B-AA01-1CEAB531E92D}"/>
                      </a:ext>
                    </a:extLst>
                  </p:cNvPr>
                  <p:cNvGrpSpPr/>
                  <p:nvPr/>
                </p:nvGrpSpPr>
                <p:grpSpPr>
                  <a:xfrm>
                    <a:off x="3357769" y="1081126"/>
                    <a:ext cx="2880000" cy="7568500"/>
                    <a:chOff x="3341067" y="1081126"/>
                    <a:chExt cx="2880000" cy="7568500"/>
                  </a:xfrm>
                </p:grpSpPr>
                <p:grpSp>
                  <p:nvGrpSpPr>
                    <p:cNvPr id="83" name="Gruppo 82">
                      <a:extLst>
                        <a:ext uri="{FF2B5EF4-FFF2-40B4-BE49-F238E27FC236}">
                          <a16:creationId xmlns:a16="http://schemas.microsoft.com/office/drawing/2014/main" id="{02CC203B-2118-4A13-9021-102587BFEF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33661" y="1081126"/>
                      <a:ext cx="2262650" cy="4177502"/>
                      <a:chOff x="-1458337" y="1081126"/>
                      <a:chExt cx="2262650" cy="4177502"/>
                    </a:xfrm>
                  </p:grpSpPr>
                  <p:grpSp>
                    <p:nvGrpSpPr>
                      <p:cNvPr id="46" name="Gruppo 45">
                        <a:extLst>
                          <a:ext uri="{FF2B5EF4-FFF2-40B4-BE49-F238E27FC236}">
                            <a16:creationId xmlns:a16="http://schemas.microsoft.com/office/drawing/2014/main" id="{C53F51F7-52F3-4274-B805-4FE3CF9FA90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1454779" y="1081126"/>
                        <a:ext cx="2259092" cy="4172516"/>
                        <a:chOff x="3640203" y="1074906"/>
                        <a:chExt cx="2259092" cy="4172516"/>
                      </a:xfrm>
                    </p:grpSpPr>
                    <p:grpSp>
                      <p:nvGrpSpPr>
                        <p:cNvPr id="2" name="Gruppo 1">
                          <a:extLst>
                            <a:ext uri="{FF2B5EF4-FFF2-40B4-BE49-F238E27FC236}">
                              <a16:creationId xmlns:a16="http://schemas.microsoft.com/office/drawing/2014/main" id="{7D337E8F-B003-43BE-A5B2-20BFD45AC53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653976" y="1074906"/>
                          <a:ext cx="2245319" cy="3621088"/>
                          <a:chOff x="3652576" y="1079500"/>
                          <a:chExt cx="2245319" cy="3621088"/>
                        </a:xfrm>
                      </p:grpSpPr>
                      <p:cxnSp>
                        <p:nvCxnSpPr>
                          <p:cNvPr id="24" name="Connettore 1 23">
                            <a:extLst>
                              <a:ext uri="{FF2B5EF4-FFF2-40B4-BE49-F238E27FC236}">
                                <a16:creationId xmlns:a16="http://schemas.microsoft.com/office/drawing/2014/main" id="{605186B0-1986-49A9-9099-C3EE068BBD9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726656" y="1079500"/>
                            <a:ext cx="1051721" cy="263569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Connettore 1 26">
                            <a:extLst>
                              <a:ext uri="{FF2B5EF4-FFF2-40B4-BE49-F238E27FC236}">
                                <a16:creationId xmlns:a16="http://schemas.microsoft.com/office/drawing/2014/main" id="{F300ADE4-163D-4AFD-B7F7-A0E91239607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6788" y="1082675"/>
                            <a:ext cx="1046427" cy="2639287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5" name="Connettore diritto 44">
                            <a:extLst>
                              <a:ext uri="{FF2B5EF4-FFF2-40B4-BE49-F238E27FC236}">
                                <a16:creationId xmlns:a16="http://schemas.microsoft.com/office/drawing/2014/main" id="{8D37F311-CF2C-4A32-AD98-0F49DFE2D41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652576" y="1085850"/>
                            <a:ext cx="1122625" cy="321546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8" name="Connettore diritto 47">
                            <a:extLst>
                              <a:ext uri="{FF2B5EF4-FFF2-40B4-BE49-F238E27FC236}">
                                <a16:creationId xmlns:a16="http://schemas.microsoft.com/office/drawing/2014/main" id="{396EAC39-8DEA-415F-8F28-D537199AA8C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764717" y="1086605"/>
                            <a:ext cx="1011922" cy="356235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" name="Connettore diritto 2">
                            <a:extLst>
                              <a:ext uri="{FF2B5EF4-FFF2-40B4-BE49-F238E27FC236}">
                                <a16:creationId xmlns:a16="http://schemas.microsoft.com/office/drawing/2014/main" id="{13201FAD-D21C-4A46-BF1E-E7A430BD485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078289" y="1096130"/>
                            <a:ext cx="697668" cy="358382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" name="Connettore diritto 6">
                            <a:extLst>
                              <a:ext uri="{FF2B5EF4-FFF2-40B4-BE49-F238E27FC236}">
                                <a16:creationId xmlns:a16="http://schemas.microsoft.com/office/drawing/2014/main" id="{4A9767E5-6DF0-4FEF-A474-EF79EDDD95F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411663" y="1093749"/>
                            <a:ext cx="364294" cy="3583026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Connettore diritto 25">
                            <a:extLst>
                              <a:ext uri="{FF2B5EF4-FFF2-40B4-BE49-F238E27FC236}">
                                <a16:creationId xmlns:a16="http://schemas.microsoft.com/office/drawing/2014/main" id="{632D37B0-756B-4F45-8332-1F90CEEE88C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665783" y="1091368"/>
                            <a:ext cx="1112555" cy="2840076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6" name="Connettore diritto 55">
                            <a:extLst>
                              <a:ext uri="{FF2B5EF4-FFF2-40B4-BE49-F238E27FC236}">
                                <a16:creationId xmlns:a16="http://schemas.microsoft.com/office/drawing/2014/main" id="{B9E8B098-B175-4E6F-AC6D-37944BA7D4F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6840" y="1104452"/>
                            <a:ext cx="354754" cy="3581848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4" name="Connettore diritto 73">
                            <a:extLst>
                              <a:ext uri="{FF2B5EF4-FFF2-40B4-BE49-F238E27FC236}">
                                <a16:creationId xmlns:a16="http://schemas.microsoft.com/office/drawing/2014/main" id="{C03FB220-D10D-486D-B894-255AA13E080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9982" y="1107595"/>
                            <a:ext cx="690376" cy="357670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7" name="Connettore diritto 76">
                            <a:extLst>
                              <a:ext uri="{FF2B5EF4-FFF2-40B4-BE49-F238E27FC236}">
                                <a16:creationId xmlns:a16="http://schemas.microsoft.com/office/drawing/2014/main" id="{6B3EDDA8-FBA4-49D5-ABE3-E14D61DB8B3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6840" y="1104452"/>
                            <a:ext cx="1006399" cy="3544859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9" name="Connettore diritto 78">
                            <a:extLst>
                              <a:ext uri="{FF2B5EF4-FFF2-40B4-BE49-F238E27FC236}">
                                <a16:creationId xmlns:a16="http://schemas.microsoft.com/office/drawing/2014/main" id="{BE05959B-AFF7-4B3A-B27D-18F63320401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3698" y="1091883"/>
                            <a:ext cx="1120068" cy="3209013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1" name="Connettore diritto 80">
                            <a:extLst>
                              <a:ext uri="{FF2B5EF4-FFF2-40B4-BE49-F238E27FC236}">
                                <a16:creationId xmlns:a16="http://schemas.microsoft.com/office/drawing/2014/main" id="{3426C5C9-200F-43F8-A2F8-19B86955111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9982" y="1098168"/>
                            <a:ext cx="1117913" cy="290865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" name="Connettore diritto 32">
                            <a:extLst>
                              <a:ext uri="{FF2B5EF4-FFF2-40B4-BE49-F238E27FC236}">
                                <a16:creationId xmlns:a16="http://schemas.microsoft.com/office/drawing/2014/main" id="{6701B891-914D-49F9-B2E1-E50AC3DB7EA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4777423" y="1109663"/>
                            <a:ext cx="0" cy="359092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4" name="Gruppo 43">
                          <a:extLst>
                            <a:ext uri="{FF2B5EF4-FFF2-40B4-BE49-F238E27FC236}">
                              <a16:creationId xmlns:a16="http://schemas.microsoft.com/office/drawing/2014/main" id="{72CF55D8-7562-404F-8AD5-E5007838010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640203" y="3015422"/>
                          <a:ext cx="2257200" cy="2232000"/>
                          <a:chOff x="874013" y="3015422"/>
                          <a:chExt cx="2257200" cy="2232000"/>
                        </a:xfrm>
                      </p:grpSpPr>
                      <p:sp>
                        <p:nvSpPr>
                          <p:cNvPr id="35" name="Arco 34">
                            <a:extLst>
                              <a:ext uri="{FF2B5EF4-FFF2-40B4-BE49-F238E27FC236}">
                                <a16:creationId xmlns:a16="http://schemas.microsoft.com/office/drawing/2014/main" id="{12B7064D-24E6-472A-AE34-8FEB9F3256C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74013" y="3015422"/>
                            <a:ext cx="2257200" cy="2232000"/>
                          </a:xfrm>
                          <a:prstGeom prst="arc">
                            <a:avLst>
                              <a:gd name="adj1" fmla="val 9096217"/>
                              <a:gd name="adj2" fmla="val 1721416"/>
                            </a:avLst>
                          </a:prstGeom>
                          <a:ln>
                            <a:solidFill>
                              <a:srgbClr val="FF0000"/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cxnSp>
                        <p:nvCxnSpPr>
                          <p:cNvPr id="16" name="Connettore diritto 15">
                            <a:extLst>
                              <a:ext uri="{FF2B5EF4-FFF2-40B4-BE49-F238E27FC236}">
                                <a16:creationId xmlns:a16="http://schemas.microsoft.com/office/drawing/2014/main" id="{88F1D088-8BEF-44C1-935F-4EDEC489A21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1019572" y="4682770"/>
                            <a:ext cx="1980000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204" name="Arco 203">
                        <a:extLst>
                          <a:ext uri="{FF2B5EF4-FFF2-40B4-BE49-F238E27FC236}">
                            <a16:creationId xmlns:a16="http://schemas.microsoft.com/office/drawing/2014/main" id="{221B81D4-1D21-4C92-8170-7F0B08C040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454860" y="3023610"/>
                        <a:ext cx="2257200" cy="2232000"/>
                      </a:xfrm>
                      <a:prstGeom prst="arc">
                        <a:avLst>
                          <a:gd name="adj1" fmla="val 20262119"/>
                          <a:gd name="adj2" fmla="val 1721416"/>
                        </a:avLst>
                      </a:prstGeom>
                      <a:ln>
                        <a:solidFill>
                          <a:srgbClr val="FF000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205" name="Arco 204">
                        <a:extLst>
                          <a:ext uri="{FF2B5EF4-FFF2-40B4-BE49-F238E27FC236}">
                            <a16:creationId xmlns:a16="http://schemas.microsoft.com/office/drawing/2014/main" id="{5CD072C4-11D3-49FB-9213-CD3E6809C6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458337" y="3026628"/>
                        <a:ext cx="2257200" cy="2232000"/>
                      </a:xfrm>
                      <a:prstGeom prst="arc">
                        <a:avLst>
                          <a:gd name="adj1" fmla="val 9051481"/>
                          <a:gd name="adj2" fmla="val 12109939"/>
                        </a:avLst>
                      </a:prstGeom>
                      <a:ln>
                        <a:solidFill>
                          <a:srgbClr val="FF000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8" name="Gruppo 107">
                      <a:extLst>
                        <a:ext uri="{FF2B5EF4-FFF2-40B4-BE49-F238E27FC236}">
                          <a16:creationId xmlns:a16="http://schemas.microsoft.com/office/drawing/2014/main" id="{1D531DB3-1597-47CF-8BB0-6E86ABBA9C2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41067" y="5549703"/>
                      <a:ext cx="2880000" cy="3099923"/>
                      <a:chOff x="63298" y="5549703"/>
                      <a:chExt cx="2880000" cy="3099923"/>
                    </a:xfrm>
                  </p:grpSpPr>
                  <p:grpSp>
                    <p:nvGrpSpPr>
                      <p:cNvPr id="106" name="Gruppo 105">
                        <a:extLst>
                          <a:ext uri="{FF2B5EF4-FFF2-40B4-BE49-F238E27FC236}">
                            <a16:creationId xmlns:a16="http://schemas.microsoft.com/office/drawing/2014/main" id="{668736DD-BE7C-4086-8F62-1BAA946F161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72305" y="6201626"/>
                        <a:ext cx="2253600" cy="2448000"/>
                        <a:chOff x="3650065" y="6201626"/>
                        <a:chExt cx="2253600" cy="2448000"/>
                      </a:xfrm>
                    </p:grpSpPr>
                    <p:cxnSp>
                      <p:nvCxnSpPr>
                        <p:cNvPr id="29" name="Connettore diritto 28">
                          <a:extLst>
                            <a:ext uri="{FF2B5EF4-FFF2-40B4-BE49-F238E27FC236}">
                              <a16:creationId xmlns:a16="http://schemas.microsoft.com/office/drawing/2014/main" id="{DA6DBE57-5117-4BB5-B596-188C3002043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804323" y="8058152"/>
                          <a:ext cx="1930982" cy="0"/>
                        </a:xfrm>
                        <a:prstGeom prst="line">
                          <a:avLst/>
                        </a:prstGeom>
                        <a:ln w="9525">
                          <a:solidFill>
                            <a:srgbClr val="FF00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4" name="Gruppo 103">
                          <a:extLst>
                            <a:ext uri="{FF2B5EF4-FFF2-40B4-BE49-F238E27FC236}">
                              <a16:creationId xmlns:a16="http://schemas.microsoft.com/office/drawing/2014/main" id="{E5EF6BEC-F63C-4A6D-A2AE-E2F2B08D7C0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650065" y="6201626"/>
                          <a:ext cx="2253600" cy="2448000"/>
                          <a:chOff x="3650065" y="6201626"/>
                          <a:chExt cx="2253600" cy="2448000"/>
                        </a:xfrm>
                      </p:grpSpPr>
                      <p:cxnSp>
                        <p:nvCxnSpPr>
                          <p:cNvPr id="15" name="Connettore diritto 14">
                            <a:extLst>
                              <a:ext uri="{FF2B5EF4-FFF2-40B4-BE49-F238E27FC236}">
                                <a16:creationId xmlns:a16="http://schemas.microsoft.com/office/drawing/2014/main" id="{1A176342-6FF4-4B79-8030-0690D0A298F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 flipH="1">
                            <a:off x="4087289" y="6991350"/>
                            <a:ext cx="683150" cy="1255021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Connettore diritto 21">
                            <a:extLst>
                              <a:ext uri="{FF2B5EF4-FFF2-40B4-BE49-F238E27FC236}">
                                <a16:creationId xmlns:a16="http://schemas.microsoft.com/office/drawing/2014/main" id="{242F7B84-8D04-47EF-AEAD-85369836C27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 flipH="1">
                            <a:off x="4410075" y="6991350"/>
                            <a:ext cx="365125" cy="139065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8" name="Connettore diritto 67">
                            <a:extLst>
                              <a:ext uri="{FF2B5EF4-FFF2-40B4-BE49-F238E27FC236}">
                                <a16:creationId xmlns:a16="http://schemas.microsoft.com/office/drawing/2014/main" id="{3B7DFE02-689D-42FB-94D9-023B3701F0E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8375" y="6991350"/>
                            <a:ext cx="697545" cy="1272311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9" name="Connettore diritto 68">
                            <a:extLst>
                              <a:ext uri="{FF2B5EF4-FFF2-40B4-BE49-F238E27FC236}">
                                <a16:creationId xmlns:a16="http://schemas.microsoft.com/office/drawing/2014/main" id="{51A8605C-4264-48A2-B1B1-30078237FFC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5200" y="6988175"/>
                            <a:ext cx="352252" cy="1396008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" name="Connettore diritto 8">
                            <a:extLst>
                              <a:ext uri="{FF2B5EF4-FFF2-40B4-BE49-F238E27FC236}">
                                <a16:creationId xmlns:a16="http://schemas.microsoft.com/office/drawing/2014/main" id="{8B5D3CC3-D118-4AF2-8891-78A46099111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82154" y="7004050"/>
                            <a:ext cx="1588" cy="1427163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91" name="Arco 90">
                            <a:extLst>
                              <a:ext uri="{FF2B5EF4-FFF2-40B4-BE49-F238E27FC236}">
                                <a16:creationId xmlns:a16="http://schemas.microsoft.com/office/drawing/2014/main" id="{DB9CC065-5E16-4E1E-818E-3346D158E48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3650065" y="6201626"/>
                            <a:ext cx="2253600" cy="2448000"/>
                          </a:xfrm>
                          <a:prstGeom prst="arc">
                            <a:avLst>
                              <a:gd name="adj1" fmla="val 8808784"/>
                              <a:gd name="adj2" fmla="val 2013175"/>
                            </a:avLst>
                          </a:prstGeom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cxnSp>
                        <p:nvCxnSpPr>
                          <p:cNvPr id="96" name="Connettore diritto 95">
                            <a:extLst>
                              <a:ext uri="{FF2B5EF4-FFF2-40B4-BE49-F238E27FC236}">
                                <a16:creationId xmlns:a16="http://schemas.microsoft.com/office/drawing/2014/main" id="{E4A00CE8-034B-455D-8AC8-361407136FF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743113" y="6990313"/>
                            <a:ext cx="1028012" cy="1030679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5" name="Connettore diritto 104">
                            <a:extLst>
                              <a:ext uri="{FF2B5EF4-FFF2-40B4-BE49-F238E27FC236}">
                                <a16:creationId xmlns:a16="http://schemas.microsoft.com/office/drawing/2014/main" id="{1BEB3693-975C-42FB-9711-1B7183137AC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3651313" y="6987693"/>
                            <a:ext cx="1130292" cy="629989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9" name="Connettore diritto 108">
                            <a:extLst>
                              <a:ext uri="{FF2B5EF4-FFF2-40B4-BE49-F238E27FC236}">
                                <a16:creationId xmlns:a16="http://schemas.microsoft.com/office/drawing/2014/main" id="{833EB970-FED5-4001-8EEC-5E5F117E206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3660220" y="6992933"/>
                            <a:ext cx="1118765" cy="256766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3" name="Connettore diritto 112">
                            <a:extLst>
                              <a:ext uri="{FF2B5EF4-FFF2-40B4-BE49-F238E27FC236}">
                                <a16:creationId xmlns:a16="http://schemas.microsoft.com/office/drawing/2014/main" id="{4190400C-B86A-4172-A862-5855CA1D8F6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720850" y="6992933"/>
                            <a:ext cx="1068615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" name="Connettore diritto 118">
                            <a:extLst>
                              <a:ext uri="{FF2B5EF4-FFF2-40B4-BE49-F238E27FC236}">
                                <a16:creationId xmlns:a16="http://schemas.microsoft.com/office/drawing/2014/main" id="{4C9A4E7D-B14B-464F-B0D5-D5021695843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825284" y="6770228"/>
                            <a:ext cx="964181" cy="22270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2" name="Connettore diritto 121">
                            <a:extLst>
                              <a:ext uri="{FF2B5EF4-FFF2-40B4-BE49-F238E27FC236}">
                                <a16:creationId xmlns:a16="http://schemas.microsoft.com/office/drawing/2014/main" id="{2D8883C3-CB4D-4243-939B-FF09672C9C5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985087" y="6557256"/>
                            <a:ext cx="796188" cy="438078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8" name="Connettore diritto 127">
                            <a:extLst>
                              <a:ext uri="{FF2B5EF4-FFF2-40B4-BE49-F238E27FC236}">
                                <a16:creationId xmlns:a16="http://schemas.microsoft.com/office/drawing/2014/main" id="{CFDBEC5E-65F1-477D-B5F1-5A213C23695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158927" y="6397323"/>
                            <a:ext cx="615395" cy="594534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5" name="Connettore diritto 134">
                            <a:extLst>
                              <a:ext uri="{FF2B5EF4-FFF2-40B4-BE49-F238E27FC236}">
                                <a16:creationId xmlns:a16="http://schemas.microsoft.com/office/drawing/2014/main" id="{A482E151-9074-423A-8802-3E8CDB50DD9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374489" y="6282589"/>
                            <a:ext cx="407116" cy="710344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9" name="Connettore diritto 138">
                            <a:extLst>
                              <a:ext uri="{FF2B5EF4-FFF2-40B4-BE49-F238E27FC236}">
                                <a16:creationId xmlns:a16="http://schemas.microsoft.com/office/drawing/2014/main" id="{4380461D-CB97-415C-81D5-791D01030102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562237" y="6216529"/>
                            <a:ext cx="219368" cy="779024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1" name="Connettore diritto 140">
                            <a:extLst>
                              <a:ext uri="{FF2B5EF4-FFF2-40B4-BE49-F238E27FC236}">
                                <a16:creationId xmlns:a16="http://schemas.microsoft.com/office/drawing/2014/main" id="{6190AECA-90DD-4CCD-AF56-9FD70CD26CDE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778985" y="6201676"/>
                            <a:ext cx="0" cy="793877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0" name="Connettore diritto 19">
                            <a:extLst>
                              <a:ext uri="{FF2B5EF4-FFF2-40B4-BE49-F238E27FC236}">
                                <a16:creationId xmlns:a16="http://schemas.microsoft.com/office/drawing/2014/main" id="{BE12CB6E-DCD0-4ADD-ABE2-4A8E42E7659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80599" y="6213052"/>
                            <a:ext cx="184947" cy="773536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" name="Connettore diritto 31">
                            <a:extLst>
                              <a:ext uri="{FF2B5EF4-FFF2-40B4-BE49-F238E27FC236}">
                                <a16:creationId xmlns:a16="http://schemas.microsoft.com/office/drawing/2014/main" id="{17094D04-8C30-4761-BC71-5361E7114B6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77799" y="6265205"/>
                            <a:ext cx="378971" cy="719698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7" name="Connettore diritto 36">
                            <a:extLst>
                              <a:ext uri="{FF2B5EF4-FFF2-40B4-BE49-F238E27FC236}">
                                <a16:creationId xmlns:a16="http://schemas.microsoft.com/office/drawing/2014/main" id="{C6D29C26-3AC8-443B-AC66-A905724AB7D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80598" y="6383416"/>
                            <a:ext cx="588258" cy="603172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4" name="Connettore diritto 53">
                            <a:extLst>
                              <a:ext uri="{FF2B5EF4-FFF2-40B4-BE49-F238E27FC236}">
                                <a16:creationId xmlns:a16="http://schemas.microsoft.com/office/drawing/2014/main" id="{55121E1E-9D98-488B-89E6-71270CD84D9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80599" y="6546826"/>
                            <a:ext cx="776004" cy="445477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4" name="Connettore diritto 63">
                            <a:extLst>
                              <a:ext uri="{FF2B5EF4-FFF2-40B4-BE49-F238E27FC236}">
                                <a16:creationId xmlns:a16="http://schemas.microsoft.com/office/drawing/2014/main" id="{B9DEE3B6-1BE5-418D-B113-6C6C062CAF4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80598" y="6772275"/>
                            <a:ext cx="942975" cy="21717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4" name="Connettore diritto 83">
                            <a:extLst>
                              <a:ext uri="{FF2B5EF4-FFF2-40B4-BE49-F238E27FC236}">
                                <a16:creationId xmlns:a16="http://schemas.microsoft.com/office/drawing/2014/main" id="{53C175D4-B052-4A6A-BA04-28E758B895B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4777742" y="6995160"/>
                            <a:ext cx="1048701" cy="0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2" name="Connettore diritto 91">
                            <a:extLst>
                              <a:ext uri="{FF2B5EF4-FFF2-40B4-BE49-F238E27FC236}">
                                <a16:creationId xmlns:a16="http://schemas.microsoft.com/office/drawing/2014/main" id="{7F4273E1-D255-4637-A461-E61FCE2EF971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4786314" y="6992305"/>
                            <a:ext cx="1102994" cy="257173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7" name="Connettore diritto 96">
                            <a:extLst>
                              <a:ext uri="{FF2B5EF4-FFF2-40B4-BE49-F238E27FC236}">
                                <a16:creationId xmlns:a16="http://schemas.microsoft.com/office/drawing/2014/main" id="{DDF152CA-7195-4FE7-A252-C9D4CE6DBC9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80598" y="6992303"/>
                            <a:ext cx="1109779" cy="621902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1" name="Connettore diritto 100">
                            <a:extLst>
                              <a:ext uri="{FF2B5EF4-FFF2-40B4-BE49-F238E27FC236}">
                                <a16:creationId xmlns:a16="http://schemas.microsoft.com/office/drawing/2014/main" id="{42A4D044-2200-404D-8AA6-6B856F7946B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4777740" y="6992303"/>
                            <a:ext cx="1014212" cy="1011305"/>
                          </a:xfrm>
                          <a:prstGeom prst="line">
                            <a:avLst/>
                          </a:prstGeom>
                          <a:ln w="3175">
                            <a:solidFill>
                              <a:srgbClr val="0070C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107" name="Arco 106">
                        <a:extLst>
                          <a:ext uri="{FF2B5EF4-FFF2-40B4-BE49-F238E27FC236}">
                            <a16:creationId xmlns:a16="http://schemas.microsoft.com/office/drawing/2014/main" id="{D37266FA-DAE9-45DF-9FE5-ED245BD4535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298" y="5549703"/>
                        <a:ext cx="2880000" cy="2880000"/>
                      </a:xfrm>
                      <a:prstGeom prst="arc">
                        <a:avLst>
                          <a:gd name="adj1" fmla="val 2868908"/>
                          <a:gd name="adj2" fmla="val 7962095"/>
                        </a:avLst>
                      </a:prstGeom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30" name="Connettore diritto 29">
                    <a:extLst>
                      <a:ext uri="{FF2B5EF4-FFF2-40B4-BE49-F238E27FC236}">
                        <a16:creationId xmlns:a16="http://schemas.microsoft.com/office/drawing/2014/main" id="{933F9C30-5EFE-4240-9D05-911AA6AD84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90598" y="1084708"/>
                    <a:ext cx="0" cy="5921883"/>
                  </a:xfrm>
                  <a:prstGeom prst="line">
                    <a:avLst/>
                  </a:prstGeom>
                  <a:ln w="31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1" name="CasellaDiTesto 120">
                <a:extLst>
                  <a:ext uri="{FF2B5EF4-FFF2-40B4-BE49-F238E27FC236}">
                    <a16:creationId xmlns:a16="http://schemas.microsoft.com/office/drawing/2014/main" id="{7CE9B2C3-8C2A-42F3-97FC-11722F093A30}"/>
                  </a:ext>
                </a:extLst>
              </p:cNvPr>
              <p:cNvSpPr txBox="1"/>
              <p:nvPr/>
            </p:nvSpPr>
            <p:spPr>
              <a:xfrm>
                <a:off x="4803003" y="7085486"/>
                <a:ext cx="46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V’</a:t>
                </a:r>
                <a:endParaRPr lang="it-IT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4062FA2E-04F4-4B14-9848-21767CC7DF55}"/>
              </a:ext>
            </a:extLst>
          </p:cNvPr>
          <p:cNvSpPr txBox="1"/>
          <p:nvPr/>
        </p:nvSpPr>
        <p:spPr>
          <a:xfrm>
            <a:off x="4611675" y="7179244"/>
            <a:ext cx="252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3ACD8249-BE2B-44DB-B4F8-ADA7B5B99BF5}"/>
              </a:ext>
            </a:extLst>
          </p:cNvPr>
          <p:cNvGrpSpPr/>
          <p:nvPr/>
        </p:nvGrpSpPr>
        <p:grpSpPr>
          <a:xfrm>
            <a:off x="3640178" y="3077740"/>
            <a:ext cx="2384155" cy="1604860"/>
            <a:chOff x="9006910" y="3034196"/>
            <a:chExt cx="4151376" cy="1604860"/>
          </a:xfrm>
        </p:grpSpPr>
        <p:grpSp>
          <p:nvGrpSpPr>
            <p:cNvPr id="148" name="Gruppo 147">
              <a:extLst>
                <a:ext uri="{FF2B5EF4-FFF2-40B4-BE49-F238E27FC236}">
                  <a16:creationId xmlns:a16="http://schemas.microsoft.com/office/drawing/2014/main" id="{4BC32CF7-32E9-4F16-AC88-A0167F04F3B8}"/>
                </a:ext>
              </a:extLst>
            </p:cNvPr>
            <p:cNvGrpSpPr/>
            <p:nvPr/>
          </p:nvGrpSpPr>
          <p:grpSpPr>
            <a:xfrm>
              <a:off x="9006910" y="3115056"/>
              <a:ext cx="4151376" cy="1524000"/>
              <a:chOff x="9006910" y="3115056"/>
              <a:chExt cx="4151376" cy="1524000"/>
            </a:xfrm>
          </p:grpSpPr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D5C4C305-EB25-4C5E-BC0B-00A7793021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9451" y="3115056"/>
                <a:ext cx="18876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FAB48626-BB7B-4320-AF9C-FAF16A2BA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0980" y="3267456"/>
                <a:ext cx="266458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97ACFCBB-EDA0-43AD-B1E6-3632E92DA2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20237" y="3419856"/>
                <a:ext cx="31405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C37D6F1B-EF2E-4101-A192-9A911A65A7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50622" y="3572256"/>
                <a:ext cx="34852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4F695D16-B08B-4B6A-B8D7-26B985484F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18661" y="3724656"/>
                <a:ext cx="372121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FED1AF1D-0B8B-4F29-835C-B0F749055B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0006" y="3877056"/>
                <a:ext cx="38609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B4779425-A964-447D-987E-4AE5A5A0FA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19254" y="4029456"/>
                <a:ext cx="393004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D68B7DF2-A8A2-4F5F-B302-D69E59C8CF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24911" y="4181856"/>
                <a:ext cx="39243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6F7B57FC-CE14-49F9-90E6-D25E3E10B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66783" y="4334256"/>
                <a:ext cx="383327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EED0D908-FAF5-43C4-B6A6-E452B9AC0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29623" y="4486656"/>
                <a:ext cx="370478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98F54CF2-DBFF-4658-8168-422401DE29AB}"/>
                  </a:ext>
                </a:extLst>
              </p:cNvPr>
              <p:cNvCxnSpPr/>
              <p:nvPr/>
            </p:nvCxnSpPr>
            <p:spPr>
              <a:xfrm>
                <a:off x="9006910" y="4639056"/>
                <a:ext cx="41513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uppo 173">
              <a:extLst>
                <a:ext uri="{FF2B5EF4-FFF2-40B4-BE49-F238E27FC236}">
                  <a16:creationId xmlns:a16="http://schemas.microsoft.com/office/drawing/2014/main" id="{1A1E8EF5-76EF-4D51-985D-897D5C232B4F}"/>
                </a:ext>
              </a:extLst>
            </p:cNvPr>
            <p:cNvGrpSpPr/>
            <p:nvPr/>
          </p:nvGrpSpPr>
          <p:grpSpPr>
            <a:xfrm>
              <a:off x="9017875" y="3034196"/>
              <a:ext cx="3936896" cy="1524000"/>
              <a:chOff x="9052080" y="2962656"/>
              <a:chExt cx="3936896" cy="1524000"/>
            </a:xfrm>
          </p:grpSpPr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B968DB07-2D73-44E4-8F99-DDC7673219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06468" y="2962656"/>
                <a:ext cx="123107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3F159705-A55E-4224-B101-1A65B9D94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81213" y="3115056"/>
                <a:ext cx="230346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FA5D4736-111F-4D16-8429-B23141FD2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69341" y="3267456"/>
                <a:ext cx="29217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3DEF0C7B-F88B-4B4D-A2A3-BB1156276A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66898" y="3419856"/>
                <a:ext cx="333756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65214A55-604C-4F0F-A91E-52B4531AAE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19170" y="3572256"/>
                <a:ext cx="361113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4A96C32A-F583-4520-A04D-1B0B9860F0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18661" y="3724656"/>
                <a:ext cx="37937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27625CF5-A07B-417C-8F0E-E6A453B4C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60948" y="3877056"/>
                <a:ext cx="391161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BA84BDA5-4A79-492E-8B79-461EB39E65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2080" y="4029456"/>
                <a:ext cx="393689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C2AC234F-F5C4-47A2-A623-4831BA6E94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68679" y="4181856"/>
                <a:ext cx="390388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298D280F-E42C-4539-8D98-8D3BC0BAB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26963" y="4334256"/>
                <a:ext cx="378541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C5B3AADE-B1A1-4FA3-8C2A-C41EB40A0F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6221" y="4486656"/>
                <a:ext cx="360221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o 190">
            <a:extLst>
              <a:ext uri="{FF2B5EF4-FFF2-40B4-BE49-F238E27FC236}">
                <a16:creationId xmlns:a16="http://schemas.microsoft.com/office/drawing/2014/main" id="{1D77CCD9-663E-4163-B7F8-1D7156561CEA}"/>
              </a:ext>
            </a:extLst>
          </p:cNvPr>
          <p:cNvGrpSpPr/>
          <p:nvPr/>
        </p:nvGrpSpPr>
        <p:grpSpPr>
          <a:xfrm>
            <a:off x="3658545" y="6284539"/>
            <a:ext cx="2257773" cy="1747940"/>
            <a:chOff x="8998227" y="2962656"/>
            <a:chExt cx="3989986" cy="1747940"/>
          </a:xfrm>
        </p:grpSpPr>
        <p:grpSp>
          <p:nvGrpSpPr>
            <p:cNvPr id="193" name="Gruppo 192">
              <a:extLst>
                <a:ext uri="{FF2B5EF4-FFF2-40B4-BE49-F238E27FC236}">
                  <a16:creationId xmlns:a16="http://schemas.microsoft.com/office/drawing/2014/main" id="{910DE246-40C3-46B7-9772-DD20B258A955}"/>
                </a:ext>
              </a:extLst>
            </p:cNvPr>
            <p:cNvGrpSpPr/>
            <p:nvPr/>
          </p:nvGrpSpPr>
          <p:grpSpPr>
            <a:xfrm>
              <a:off x="9006823" y="2962656"/>
              <a:ext cx="3981390" cy="1676400"/>
              <a:chOff x="9006823" y="2962656"/>
              <a:chExt cx="3981390" cy="1676400"/>
            </a:xfrm>
          </p:grpSpPr>
          <p:cxnSp>
            <p:nvCxnSpPr>
              <p:cNvPr id="210" name="Connettore diritto 209">
                <a:extLst>
                  <a:ext uri="{FF2B5EF4-FFF2-40B4-BE49-F238E27FC236}">
                    <a16:creationId xmlns:a16="http://schemas.microsoft.com/office/drawing/2014/main" id="{D71406C3-BA3B-4446-A312-82F7F3AC3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50751" y="2962656"/>
                <a:ext cx="149535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diritto 210">
                <a:extLst>
                  <a:ext uri="{FF2B5EF4-FFF2-40B4-BE49-F238E27FC236}">
                    <a16:creationId xmlns:a16="http://schemas.microsoft.com/office/drawing/2014/main" id="{16F9A257-02EC-4FD8-9D78-F8FCB7FE31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0586" y="3115056"/>
                <a:ext cx="236965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ttore diritto 211">
                <a:extLst>
                  <a:ext uri="{FF2B5EF4-FFF2-40B4-BE49-F238E27FC236}">
                    <a16:creationId xmlns:a16="http://schemas.microsoft.com/office/drawing/2014/main" id="{D9DDC108-F9A1-4784-B661-10BEFF8A43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9252" y="3267456"/>
                <a:ext cx="291232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nettore diritto 212">
                <a:extLst>
                  <a:ext uri="{FF2B5EF4-FFF2-40B4-BE49-F238E27FC236}">
                    <a16:creationId xmlns:a16="http://schemas.microsoft.com/office/drawing/2014/main" id="{1C22F6F4-ABC4-454A-B340-46907F011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0273" y="3419856"/>
                <a:ext cx="331028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30BE0BBE-A576-4462-B489-2A13163FAB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7471" y="3572256"/>
                <a:ext cx="361176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E9E0E44F-69DA-4706-9E18-6D6D30C150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9747" y="3724656"/>
                <a:ext cx="380199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diritto 215">
                <a:extLst>
                  <a:ext uri="{FF2B5EF4-FFF2-40B4-BE49-F238E27FC236}">
                    <a16:creationId xmlns:a16="http://schemas.microsoft.com/office/drawing/2014/main" id="{31A172D6-2CBF-4ACB-B93D-D48B380EA4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24886" y="3877056"/>
                <a:ext cx="39271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8E2D57B4-5A73-4A63-BC40-AC5544DA55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08313" y="4029456"/>
                <a:ext cx="39799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649052AF-8EE5-4679-A46B-A5DDB009D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06823" y="4181856"/>
                <a:ext cx="397536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E9BCF6C7-FC07-4533-B044-CBC2A4E26A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3606" y="4334256"/>
                <a:ext cx="391049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ttore diritto 219">
                <a:extLst>
                  <a:ext uri="{FF2B5EF4-FFF2-40B4-BE49-F238E27FC236}">
                    <a16:creationId xmlns:a16="http://schemas.microsoft.com/office/drawing/2014/main" id="{2E7218F8-4F1C-4E39-91A7-F9C7A954ED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94239" y="4486656"/>
                <a:ext cx="37854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ttore diritto 220">
                <a:extLst>
                  <a:ext uri="{FF2B5EF4-FFF2-40B4-BE49-F238E27FC236}">
                    <a16:creationId xmlns:a16="http://schemas.microsoft.com/office/drawing/2014/main" id="{BF656203-DE65-4ECF-8421-5D11D84B2B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7802" y="4639056"/>
                <a:ext cx="36074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uppo 193">
              <a:extLst>
                <a:ext uri="{FF2B5EF4-FFF2-40B4-BE49-F238E27FC236}">
                  <a16:creationId xmlns:a16="http://schemas.microsoft.com/office/drawing/2014/main" id="{1A9B0472-A2B0-45D5-B6E2-E2FAEC170A6E}"/>
                </a:ext>
              </a:extLst>
            </p:cNvPr>
            <p:cNvGrpSpPr/>
            <p:nvPr/>
          </p:nvGrpSpPr>
          <p:grpSpPr>
            <a:xfrm>
              <a:off x="8998227" y="3034196"/>
              <a:ext cx="3989986" cy="1676400"/>
              <a:chOff x="9032432" y="2962656"/>
              <a:chExt cx="3989986" cy="1676400"/>
            </a:xfrm>
          </p:grpSpPr>
          <p:cxnSp>
            <p:nvCxnSpPr>
              <p:cNvPr id="195" name="Connettore diritto 194">
                <a:extLst>
                  <a:ext uri="{FF2B5EF4-FFF2-40B4-BE49-F238E27FC236}">
                    <a16:creationId xmlns:a16="http://schemas.microsoft.com/office/drawing/2014/main" id="{AB469E3B-6601-4A2F-A37E-E5B26595A0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43769" y="2962656"/>
                <a:ext cx="195963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4E2F7027-ECFB-4F72-9BB7-4B04C7F494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06108" y="3115056"/>
                <a:ext cx="264098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>
                <a:extLst>
                  <a:ext uri="{FF2B5EF4-FFF2-40B4-BE49-F238E27FC236}">
                    <a16:creationId xmlns:a16="http://schemas.microsoft.com/office/drawing/2014/main" id="{CAFD0B80-100B-498C-97A3-9FEF94D0DA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58893" y="3267456"/>
                <a:ext cx="31233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B1E4B20C-24DB-4A23-BA2E-F6A7238B06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6091" y="3419856"/>
                <a:ext cx="346705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F1A614E4-E76C-4946-90EA-049E313E2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1529" y="3572256"/>
                <a:ext cx="36961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ttore diritto 199">
                <a:extLst>
                  <a:ext uri="{FF2B5EF4-FFF2-40B4-BE49-F238E27FC236}">
                    <a16:creationId xmlns:a16="http://schemas.microsoft.com/office/drawing/2014/main" id="{7C923D92-5874-411C-A69A-A9510C1B65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9747" y="3724656"/>
                <a:ext cx="385428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onnettore diritto 200">
                <a:extLst>
                  <a:ext uri="{FF2B5EF4-FFF2-40B4-BE49-F238E27FC236}">
                    <a16:creationId xmlns:a16="http://schemas.microsoft.com/office/drawing/2014/main" id="{2BA200F0-0511-41DD-ABA2-30A34B4BC8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2975" y="3877056"/>
                <a:ext cx="39734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ttore diritto 201">
                <a:extLst>
                  <a:ext uri="{FF2B5EF4-FFF2-40B4-BE49-F238E27FC236}">
                    <a16:creationId xmlns:a16="http://schemas.microsoft.com/office/drawing/2014/main" id="{6F9CDA8B-30BE-47FB-87B5-8EA28F8C6D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32432" y="4029456"/>
                <a:ext cx="39899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ttore diritto 202">
                <a:extLst>
                  <a:ext uri="{FF2B5EF4-FFF2-40B4-BE49-F238E27FC236}">
                    <a16:creationId xmlns:a16="http://schemas.microsoft.com/office/drawing/2014/main" id="{D381F3A1-C3A9-4553-A619-F65198E09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36972" y="4181856"/>
                <a:ext cx="39673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A44C1364-9EF4-4D06-9114-A44632FA5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9785" y="4334256"/>
                <a:ext cx="387233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nettore diritto 207">
                <a:extLst>
                  <a:ext uri="{FF2B5EF4-FFF2-40B4-BE49-F238E27FC236}">
                    <a16:creationId xmlns:a16="http://schemas.microsoft.com/office/drawing/2014/main" id="{54918442-768A-4080-8040-071C09018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0566" y="4486656"/>
                <a:ext cx="370507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diritto 208">
                <a:extLst>
                  <a:ext uri="{FF2B5EF4-FFF2-40B4-BE49-F238E27FC236}">
                    <a16:creationId xmlns:a16="http://schemas.microsoft.com/office/drawing/2014/main" id="{757FA470-05FA-4C9F-8B25-A73475D83E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4281" y="4639056"/>
                <a:ext cx="348487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DBA36CC9-026F-4A17-8C9E-A54009CDE58D}"/>
              </a:ext>
            </a:extLst>
          </p:cNvPr>
          <p:cNvSpPr txBox="1"/>
          <p:nvPr/>
        </p:nvSpPr>
        <p:spPr>
          <a:xfrm>
            <a:off x="5676720" y="948825"/>
            <a:ext cx="116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</a:t>
            </a:r>
          </a:p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del cono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D6A07564-7EEE-4973-85E0-6194997A2DE1}"/>
              </a:ext>
            </a:extLst>
          </p:cNvPr>
          <p:cNvSpPr txBox="1"/>
          <p:nvPr/>
        </p:nvSpPr>
        <p:spPr>
          <a:xfrm>
            <a:off x="1208867" y="8471646"/>
            <a:ext cx="243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Sezione del cono</a:t>
            </a:r>
          </a:p>
        </p:txBody>
      </p:sp>
      <p:cxnSp>
        <p:nvCxnSpPr>
          <p:cNvPr id="296" name="Connettore 2 295">
            <a:extLst>
              <a:ext uri="{FF2B5EF4-FFF2-40B4-BE49-F238E27FC236}">
                <a16:creationId xmlns:a16="http://schemas.microsoft.com/office/drawing/2014/main" id="{7875CA84-740A-46BD-8BB3-569256C48352}"/>
              </a:ext>
            </a:extLst>
          </p:cNvPr>
          <p:cNvCxnSpPr>
            <a:cxnSpLocks/>
          </p:cNvCxnSpPr>
          <p:nvPr/>
        </p:nvCxnSpPr>
        <p:spPr>
          <a:xfrm flipH="1">
            <a:off x="4945930" y="1527142"/>
            <a:ext cx="1681113" cy="251381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2 296">
            <a:extLst>
              <a:ext uri="{FF2B5EF4-FFF2-40B4-BE49-F238E27FC236}">
                <a16:creationId xmlns:a16="http://schemas.microsoft.com/office/drawing/2014/main" id="{406012D2-CAE8-4DD0-90E3-9CBF6FE53A75}"/>
              </a:ext>
            </a:extLst>
          </p:cNvPr>
          <p:cNvCxnSpPr>
            <a:cxnSpLocks/>
          </p:cNvCxnSpPr>
          <p:nvPr/>
        </p:nvCxnSpPr>
        <p:spPr>
          <a:xfrm flipV="1">
            <a:off x="3046095" y="7532177"/>
            <a:ext cx="1401919" cy="124606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1F467E21-5824-447D-BD70-73549C577C06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3520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E-6 L -0.39815 2.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25" grpId="0"/>
      <p:bldP spid="294" grpId="0"/>
      <p:bldP spid="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798" y="1085850"/>
            <a:ext cx="1253403" cy="3597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3" cy="3591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5763" y="6286362"/>
            <a:ext cx="1268745" cy="705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92032" y="6596958"/>
            <a:ext cx="1381583" cy="39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7" y="6992354"/>
            <a:ext cx="1408535" cy="326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5" y="7000827"/>
            <a:ext cx="1236440" cy="696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88931" y="5733737"/>
            <a:ext cx="696556" cy="1264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7" y="5591176"/>
            <a:ext cx="366128" cy="14011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7173" y="6979019"/>
            <a:ext cx="700039" cy="1274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8" y="6962115"/>
            <a:ext cx="372798" cy="1419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0286" cy="696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69386"/>
            <a:ext cx="1402438" cy="318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9141"/>
            <a:ext cx="1248215" cy="699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95954" cy="12593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67168" cy="13892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7826"/>
            <a:ext cx="685627" cy="12698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98059"/>
            <a:ext cx="365737" cy="1396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5996" y="1082675"/>
            <a:ext cx="1392379" cy="3597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732753" y="896006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3926474" y="7335074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4506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(5)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607118" y="664351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/>
          <p:nvPr/>
        </p:nvCxnSpPr>
        <p:spPr>
          <a:xfrm>
            <a:off x="1998000" y="2185406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1998000" y="8723178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4438"/>
            <a:ext cx="6804000" cy="360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generico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lt– 2°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270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371" y="83791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A54719-EE0B-4C25-B950-2134E7D97678}"/>
              </a:ext>
            </a:extLst>
          </p:cNvPr>
          <p:cNvSpPr txBox="1"/>
          <p:nvPr/>
        </p:nvSpPr>
        <p:spPr>
          <a:xfrm>
            <a:off x="0" y="1846255"/>
            <a:ext cx="38818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Anche in questo caso si tratta di applicare il concetto di intersezione tra piano e retta che nello specifico è la retta generatrice g; quindi </a:t>
            </a:r>
          </a:p>
          <a:p>
            <a:pPr lvl="0"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sarà (g 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Ç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</a:p>
        </p:txBody>
      </p: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A35964DF-5431-49AA-BD22-B1BB59C08D80}"/>
              </a:ext>
            </a:extLst>
          </p:cNvPr>
          <p:cNvGrpSpPr/>
          <p:nvPr/>
        </p:nvGrpSpPr>
        <p:grpSpPr>
          <a:xfrm>
            <a:off x="32830" y="888427"/>
            <a:ext cx="4032000" cy="2773174"/>
            <a:chOff x="-5543388" y="1903003"/>
            <a:chExt cx="3462742" cy="2773174"/>
          </a:xfrm>
        </p:grpSpPr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15D7B94C-03E0-4FC9-A2C1-F95076692B1A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7B5DDDCA-D62B-426B-906E-E13311F4C6EC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8C84EDE8-C148-4F13-8E16-214A6C06355F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F2E62508-ED24-4CD6-A3ED-93FBBA8B915B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3" name="Connettore 2 92">
              <a:extLst>
                <a:ext uri="{FF2B5EF4-FFF2-40B4-BE49-F238E27FC236}">
                  <a16:creationId xmlns:a16="http://schemas.microsoft.com/office/drawing/2014/main" id="{87C2AD1F-0488-4E9D-9CBC-6D591EA44727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FE2FAC3D-304A-4C94-A346-1FD80017B584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95" name="Parentesi graffa aperta 55">
              <a:extLst>
                <a:ext uri="{FF2B5EF4-FFF2-40B4-BE49-F238E27FC236}">
                  <a16:creationId xmlns:a16="http://schemas.microsoft.com/office/drawing/2014/main" id="{DEEF44F0-C861-4A4E-B594-A32695DBE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6" name="Parentesi graffa aperta 54">
              <a:extLst>
                <a:ext uri="{FF2B5EF4-FFF2-40B4-BE49-F238E27FC236}">
                  <a16:creationId xmlns:a16="http://schemas.microsoft.com/office/drawing/2014/main" id="{FC59A81F-8C9F-48CB-B7C9-91DAE0D78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Parentesi graffa aperta 54">
              <a:extLst>
                <a:ext uri="{FF2B5EF4-FFF2-40B4-BE49-F238E27FC236}">
                  <a16:creationId xmlns:a16="http://schemas.microsoft.com/office/drawing/2014/main" id="{C8EF0024-C97F-4502-9FEC-0AE9A443F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Parentesi graffa aperta 54">
              <a:extLst>
                <a:ext uri="{FF2B5EF4-FFF2-40B4-BE49-F238E27FC236}">
                  <a16:creationId xmlns:a16="http://schemas.microsoft.com/office/drawing/2014/main" id="{7AD5D0C6-388A-4F03-B5ED-200348AFF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DA041889-2FE0-49D8-89B1-EFC770414800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56214D50-BB79-4CA8-9E93-FEFBF049DEFC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1AA12559-5E0E-402F-8071-714C53A0E33C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A0180B5D-E377-4B0C-84FD-07E3BAE3B8F4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A3D0C744-9D29-4D51-9620-17466DB595D4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AEA8FB09-35D1-4DFE-8587-D1C5EFA2A97E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05" name="Connettore 2 104">
              <a:extLst>
                <a:ext uri="{FF2B5EF4-FFF2-40B4-BE49-F238E27FC236}">
                  <a16:creationId xmlns:a16="http://schemas.microsoft.com/office/drawing/2014/main" id="{E158012D-F4B3-4842-8B35-8C665B26DB0A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06" name="Connettore 2 105">
              <a:extLst>
                <a:ext uri="{FF2B5EF4-FFF2-40B4-BE49-F238E27FC236}">
                  <a16:creationId xmlns:a16="http://schemas.microsoft.com/office/drawing/2014/main" id="{C2715731-4BA6-4183-A0AD-AE8A375A3CD4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93665258-F8D1-4730-927F-DBDA8CDB44B4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FF11954F-0F98-4DE1-A258-632E9FACC3C0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Parentesi graffa aperta 54">
              <a:extLst>
                <a:ext uri="{FF2B5EF4-FFF2-40B4-BE49-F238E27FC236}">
                  <a16:creationId xmlns:a16="http://schemas.microsoft.com/office/drawing/2014/main" id="{4F946AB0-7EED-4650-8CD4-DC21CD5104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id="{81DB9B91-0FA4-4378-9007-C3F88C2724B8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</a:t>
              </a:r>
            </a:p>
          </p:txBody>
        </p:sp>
        <p:cxnSp>
          <p:nvCxnSpPr>
            <p:cNvPr id="111" name="Connettore 2 110">
              <a:extLst>
                <a:ext uri="{FF2B5EF4-FFF2-40B4-BE49-F238E27FC236}">
                  <a16:creationId xmlns:a16="http://schemas.microsoft.com/office/drawing/2014/main" id="{1F38982D-282B-4C7B-B2BE-855FA35A5E78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2" name="Connettore 2 111">
              <a:extLst>
                <a:ext uri="{FF2B5EF4-FFF2-40B4-BE49-F238E27FC236}">
                  <a16:creationId xmlns:a16="http://schemas.microsoft.com/office/drawing/2014/main" id="{2BE08561-7D85-4469-AA88-560CADC99A52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1B321131-B517-4582-8A3C-4D35C12FB6C7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P’</a:t>
              </a:r>
            </a:p>
          </p:txBody>
        </p:sp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A4B94E89-D786-4950-A780-41D1F3558806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P’’</a:t>
              </a:r>
            </a:p>
          </p:txBody>
        </p:sp>
        <p:sp>
          <p:nvSpPr>
            <p:cNvPr id="115" name="Parentesi graffa aperta 54">
              <a:extLst>
                <a:ext uri="{FF2B5EF4-FFF2-40B4-BE49-F238E27FC236}">
                  <a16:creationId xmlns:a16="http://schemas.microsoft.com/office/drawing/2014/main" id="{E0CF46B8-3AF0-45CA-83E4-8AB7DCAED4A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0547E892-2D30-4C29-9630-99F4682D520D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</a:t>
              </a:r>
            </a:p>
          </p:txBody>
        </p:sp>
        <p:cxnSp>
          <p:nvCxnSpPr>
            <p:cNvPr id="117" name="Connettore a gomito 116">
              <a:extLst>
                <a:ext uri="{FF2B5EF4-FFF2-40B4-BE49-F238E27FC236}">
                  <a16:creationId xmlns:a16="http://schemas.microsoft.com/office/drawing/2014/main" id="{803287AD-8A23-44D7-B73B-79154DCBACDE}"/>
                </a:ext>
              </a:extLst>
            </p:cNvPr>
            <p:cNvCxnSpPr>
              <a:cxnSpLocks/>
              <a:stCxn id="116" idx="2"/>
              <a:endCxn id="94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18" name="Gruppo 117">
              <a:extLst>
                <a:ext uri="{FF2B5EF4-FFF2-40B4-BE49-F238E27FC236}">
                  <a16:creationId xmlns:a16="http://schemas.microsoft.com/office/drawing/2014/main" id="{FFCA8984-C882-4276-A012-AED0874F9B1A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26" name="Ovale 125">
                <a:extLst>
                  <a:ext uri="{FF2B5EF4-FFF2-40B4-BE49-F238E27FC236}">
                    <a16:creationId xmlns:a16="http://schemas.microsoft.com/office/drawing/2014/main" id="{660BB9EC-8F11-419D-B9DD-BF22DBA4F7AC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7" name="CasellaDiTesto 126">
                <a:extLst>
                  <a:ext uri="{FF2B5EF4-FFF2-40B4-BE49-F238E27FC236}">
                    <a16:creationId xmlns:a16="http://schemas.microsoft.com/office/drawing/2014/main" id="{96DF1FFA-C0B9-4E95-AB8A-81526507E722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19" name="Gruppo 118">
              <a:extLst>
                <a:ext uri="{FF2B5EF4-FFF2-40B4-BE49-F238E27FC236}">
                  <a16:creationId xmlns:a16="http://schemas.microsoft.com/office/drawing/2014/main" id="{61A0E743-9623-47F9-863F-A9278103835F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24" name="Ovale 123">
                <a:extLst>
                  <a:ext uri="{FF2B5EF4-FFF2-40B4-BE49-F238E27FC236}">
                    <a16:creationId xmlns:a16="http://schemas.microsoft.com/office/drawing/2014/main" id="{9386EF27-62E6-4469-AAD3-BCFF0C4070F7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5" name="CasellaDiTesto 124">
                <a:extLst>
                  <a:ext uri="{FF2B5EF4-FFF2-40B4-BE49-F238E27FC236}">
                    <a16:creationId xmlns:a16="http://schemas.microsoft.com/office/drawing/2014/main" id="{3BABD2DA-D371-46FC-BD4D-88EA551CDC6B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120" name="Gruppo 119">
              <a:extLst>
                <a:ext uri="{FF2B5EF4-FFF2-40B4-BE49-F238E27FC236}">
                  <a16:creationId xmlns:a16="http://schemas.microsoft.com/office/drawing/2014/main" id="{5D4C25E1-6063-483D-A898-E7901293D7E3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22" name="Ovale 121">
                <a:extLst>
                  <a:ext uri="{FF2B5EF4-FFF2-40B4-BE49-F238E27FC236}">
                    <a16:creationId xmlns:a16="http://schemas.microsoft.com/office/drawing/2014/main" id="{97B97A4D-AC3F-4417-B8AD-1328315545D4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3" name="CasellaDiTesto 122">
                <a:extLst>
                  <a:ext uri="{FF2B5EF4-FFF2-40B4-BE49-F238E27FC236}">
                    <a16:creationId xmlns:a16="http://schemas.microsoft.com/office/drawing/2014/main" id="{C1F7F6B1-816B-466C-AE0A-4A4F39BD858B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3</a:t>
                </a:r>
              </a:p>
            </p:txBody>
          </p:sp>
        </p:grpSp>
      </p:grp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6860B328-1065-403C-B4B3-69FF2926D995}"/>
              </a:ext>
            </a:extLst>
          </p:cNvPr>
          <p:cNvSpPr txBox="1"/>
          <p:nvPr/>
        </p:nvSpPr>
        <p:spPr>
          <a:xfrm>
            <a:off x="0" y="3792503"/>
            <a:ext cx="3276000" cy="28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Prima di passare alla ricerca della curva di sezione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ricordiamo i  tre passaggi relativi alla ricerca del punto d’intersezione tra un piano ed una retta secondo l’algoritmo di cui sopra assumendo come piano ausiliario contenente la generatrice il piano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proiettante in seconda proiezione cioè ortogonale a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2B82A7C8-5494-46C6-A859-DA9E39321886}"/>
              </a:ext>
            </a:extLst>
          </p:cNvPr>
          <p:cNvSpPr txBox="1"/>
          <p:nvPr/>
        </p:nvSpPr>
        <p:spPr>
          <a:xfrm>
            <a:off x="-1" y="7875040"/>
            <a:ext cx="3526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Questa procedura applicata ad ogni generatrice ci consente di determinare i punti della sezione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B6675114-C05D-4237-B018-EAEE652710C0}"/>
              </a:ext>
            </a:extLst>
          </p:cNvPr>
          <p:cNvSpPr txBox="1"/>
          <p:nvPr/>
        </p:nvSpPr>
        <p:spPr>
          <a:xfrm>
            <a:off x="0" y="6545301"/>
            <a:ext cx="3249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 tratta di sviluppare, per ogni generatrice, la ricerca  del punto d’intersezione tra una retta g(g’; g’’) ed il piano di sezione 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Ðp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Ð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//lt)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EBD449FB-102C-4910-9AC2-158EEBC2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058" y="75280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33" name="CasellaDiTesto 19">
            <a:extLst>
              <a:ext uri="{FF2B5EF4-FFF2-40B4-BE49-F238E27FC236}">
                <a16:creationId xmlns:a16="http://schemas.microsoft.com/office/drawing/2014/main" id="{AA7A7977-A13F-40FF-8DCF-95DE3192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387" y="8774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05AAC5DB-3C29-4545-A618-2BD819F72F09}"/>
              </a:ext>
            </a:extLst>
          </p:cNvPr>
          <p:cNvSpPr txBox="1"/>
          <p:nvPr/>
        </p:nvSpPr>
        <p:spPr>
          <a:xfrm>
            <a:off x="3722824" y="6693632"/>
            <a:ext cx="5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9E75E035-75FB-45C4-B082-4D17B89C9FF6}"/>
              </a:ext>
            </a:extLst>
          </p:cNvPr>
          <p:cNvSpPr txBox="1"/>
          <p:nvPr/>
        </p:nvSpPr>
        <p:spPr>
          <a:xfrm>
            <a:off x="3570302" y="4302278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BCA54613-271E-4499-B171-F609D3A36AAD}"/>
              </a:ext>
            </a:extLst>
          </p:cNvPr>
          <p:cNvSpPr txBox="1"/>
          <p:nvPr/>
        </p:nvSpPr>
        <p:spPr>
          <a:xfrm>
            <a:off x="3509737" y="7780091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8CBD9BB0-25AF-4067-B23F-132D263949B9}"/>
              </a:ext>
            </a:extLst>
          </p:cNvPr>
          <p:cNvSpPr txBox="1"/>
          <p:nvPr/>
        </p:nvSpPr>
        <p:spPr>
          <a:xfrm>
            <a:off x="4137527" y="3009927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6E05086-9C77-4657-91BF-5739F671DF86}"/>
              </a:ext>
            </a:extLst>
          </p:cNvPr>
          <p:cNvSpPr txBox="1"/>
          <p:nvPr/>
        </p:nvSpPr>
        <p:spPr>
          <a:xfrm>
            <a:off x="4181783" y="6208958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EA2A8DE6-6D9D-473C-9BBA-5B8B94C09336}"/>
              </a:ext>
            </a:extLst>
          </p:cNvPr>
          <p:cNvSpPr txBox="1"/>
          <p:nvPr/>
        </p:nvSpPr>
        <p:spPr>
          <a:xfrm>
            <a:off x="4069152" y="1828422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C43C1B7A-3595-4BBF-BF1C-A080BC165CE6}"/>
              </a:ext>
            </a:extLst>
          </p:cNvPr>
          <p:cNvSpPr txBox="1"/>
          <p:nvPr/>
        </p:nvSpPr>
        <p:spPr>
          <a:xfrm>
            <a:off x="3070797" y="838144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30DF1C6B-AF66-4118-B97F-787E2EA5B713}"/>
              </a:ext>
            </a:extLst>
          </p:cNvPr>
          <p:cNvSpPr txBox="1"/>
          <p:nvPr/>
        </p:nvSpPr>
        <p:spPr>
          <a:xfrm>
            <a:off x="5759136" y="3016249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1°-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Ì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E8E9AA00-180D-4DD0-88D0-1893F264DB93}"/>
              </a:ext>
            </a:extLst>
          </p:cNvPr>
          <p:cNvSpPr txBox="1"/>
          <p:nvPr/>
        </p:nvSpPr>
        <p:spPr>
          <a:xfrm>
            <a:off x="5759136" y="3444000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2°-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Ç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3AE68410-7128-42EC-8CEB-8BA54C746695}"/>
              </a:ext>
            </a:extLst>
          </p:cNvPr>
          <p:cNvSpPr txBox="1"/>
          <p:nvPr/>
        </p:nvSpPr>
        <p:spPr>
          <a:xfrm>
            <a:off x="5759136" y="3871751"/>
            <a:ext cx="1044000" cy="40011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3°-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Ç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44" name="Connettore 2 143">
            <a:extLst>
              <a:ext uri="{FF2B5EF4-FFF2-40B4-BE49-F238E27FC236}">
                <a16:creationId xmlns:a16="http://schemas.microsoft.com/office/drawing/2014/main" id="{955D52FF-AE18-4116-9CAA-A155581C4A1C}"/>
              </a:ext>
            </a:extLst>
          </p:cNvPr>
          <p:cNvCxnSpPr>
            <a:cxnSpLocks/>
            <a:stCxn id="96" idx="1"/>
            <a:endCxn id="141" idx="1"/>
          </p:cNvCxnSpPr>
          <p:nvPr/>
        </p:nvCxnSpPr>
        <p:spPr>
          <a:xfrm>
            <a:off x="1745815" y="1338427"/>
            <a:ext cx="4013321" cy="1877877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id="{771048BB-85F6-4BA8-804A-4A1A453AF04C}"/>
              </a:ext>
            </a:extLst>
          </p:cNvPr>
          <p:cNvCxnSpPr>
            <a:cxnSpLocks/>
            <a:stCxn id="97" idx="1"/>
            <a:endCxn id="142" idx="1"/>
          </p:cNvCxnSpPr>
          <p:nvPr/>
        </p:nvCxnSpPr>
        <p:spPr>
          <a:xfrm>
            <a:off x="1750213" y="2275863"/>
            <a:ext cx="4008923" cy="1368192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:a16="http://schemas.microsoft.com/office/drawing/2014/main" id="{70CC45BB-E3B8-4BAD-A09C-91F70D641EAA}"/>
              </a:ext>
            </a:extLst>
          </p:cNvPr>
          <p:cNvCxnSpPr>
            <a:cxnSpLocks/>
            <a:stCxn id="98" idx="1"/>
            <a:endCxn id="143" idx="1"/>
          </p:cNvCxnSpPr>
          <p:nvPr/>
        </p:nvCxnSpPr>
        <p:spPr>
          <a:xfrm>
            <a:off x="1741246" y="3211601"/>
            <a:ext cx="4017890" cy="860205"/>
          </a:xfrm>
          <a:prstGeom prst="straightConnector1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E8C8BE8E-1CC0-4C28-8082-C0A197B40E7C}"/>
              </a:ext>
            </a:extLst>
          </p:cNvPr>
          <p:cNvSpPr txBox="1"/>
          <p:nvPr/>
        </p:nvSpPr>
        <p:spPr>
          <a:xfrm>
            <a:off x="3753170" y="3568551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65619ACA-9DCB-4179-AEB6-1BDD6135B7D6}"/>
              </a:ext>
            </a:extLst>
          </p:cNvPr>
          <p:cNvCxnSpPr>
            <a:cxnSpLocks/>
          </p:cNvCxnSpPr>
          <p:nvPr/>
        </p:nvCxnSpPr>
        <p:spPr>
          <a:xfrm flipH="1">
            <a:off x="3582974" y="924339"/>
            <a:ext cx="1242313" cy="438315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2" name="Connettore diritto 3131">
            <a:extLst>
              <a:ext uri="{FF2B5EF4-FFF2-40B4-BE49-F238E27FC236}">
                <a16:creationId xmlns:a16="http://schemas.microsoft.com/office/drawing/2014/main" id="{2A3C171C-985A-436D-9CBC-936A4DC03B5C}"/>
              </a:ext>
            </a:extLst>
          </p:cNvPr>
          <p:cNvCxnSpPr>
            <a:cxnSpLocks/>
          </p:cNvCxnSpPr>
          <p:nvPr/>
        </p:nvCxnSpPr>
        <p:spPr>
          <a:xfrm>
            <a:off x="3585580" y="5302606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5" name="Connettore diritto 3134">
            <a:extLst>
              <a:ext uri="{FF2B5EF4-FFF2-40B4-BE49-F238E27FC236}">
                <a16:creationId xmlns:a16="http://schemas.microsoft.com/office/drawing/2014/main" id="{BD6CD825-6A90-4882-B27F-54CBBD4DB5AA}"/>
              </a:ext>
            </a:extLst>
          </p:cNvPr>
          <p:cNvCxnSpPr>
            <a:cxnSpLocks/>
          </p:cNvCxnSpPr>
          <p:nvPr/>
        </p:nvCxnSpPr>
        <p:spPr>
          <a:xfrm>
            <a:off x="4465115" y="2186609"/>
            <a:ext cx="0" cy="31224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B43E783-3255-45E7-89D2-1D8E2B356D9E}"/>
              </a:ext>
            </a:extLst>
          </p:cNvPr>
          <p:cNvCxnSpPr>
            <a:cxnSpLocks/>
          </p:cNvCxnSpPr>
          <p:nvPr/>
        </p:nvCxnSpPr>
        <p:spPr>
          <a:xfrm flipV="1">
            <a:off x="3582649" y="5304020"/>
            <a:ext cx="880612" cy="3417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C5D39CF7-CF2A-4698-BF4C-9361B06CB21C}"/>
              </a:ext>
            </a:extLst>
          </p:cNvPr>
          <p:cNvCxnSpPr>
            <a:cxnSpLocks/>
          </p:cNvCxnSpPr>
          <p:nvPr/>
        </p:nvCxnSpPr>
        <p:spPr>
          <a:xfrm>
            <a:off x="3775293" y="4621967"/>
            <a:ext cx="0" cy="337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C9DB51D3-F1E6-434E-8459-4CD1C15F5B49}"/>
              </a:ext>
            </a:extLst>
          </p:cNvPr>
          <p:cNvCxnSpPr>
            <a:cxnSpLocks/>
          </p:cNvCxnSpPr>
          <p:nvPr/>
        </p:nvCxnSpPr>
        <p:spPr>
          <a:xfrm>
            <a:off x="4185024" y="3172918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6A030BAD-22B6-4A80-97E2-C1E6CEC9D7EB}"/>
              </a:ext>
            </a:extLst>
          </p:cNvPr>
          <p:cNvGrpSpPr/>
          <p:nvPr/>
        </p:nvGrpSpPr>
        <p:grpSpPr>
          <a:xfrm>
            <a:off x="4005072" y="3725136"/>
            <a:ext cx="780619" cy="270864"/>
            <a:chOff x="10296144" y="2132573"/>
            <a:chExt cx="780619" cy="1582278"/>
          </a:xfrm>
        </p:grpSpPr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410207FD-EBF4-415E-BB19-A8CC1C206FCB}"/>
                </a:ext>
              </a:extLst>
            </p:cNvPr>
            <p:cNvSpPr txBox="1"/>
            <p:nvPr/>
          </p:nvSpPr>
          <p:spPr>
            <a:xfrm>
              <a:off x="10572763" y="2718123"/>
              <a:ext cx="504000" cy="9967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x’’</a:t>
              </a: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C378121A-8063-4066-90D2-08B6619BBE3B}"/>
                </a:ext>
              </a:extLst>
            </p:cNvPr>
            <p:cNvSpPr txBox="1"/>
            <p:nvPr/>
          </p:nvSpPr>
          <p:spPr>
            <a:xfrm>
              <a:off x="10296144" y="2132573"/>
              <a:ext cx="365760" cy="5889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dirty="0"/>
            </a:p>
          </p:txBody>
        </p:sp>
      </p:grp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01427F85-26B3-4966-8572-94015EBD56C9}"/>
              </a:ext>
            </a:extLst>
          </p:cNvPr>
          <p:cNvSpPr txBox="1"/>
          <p:nvPr/>
        </p:nvSpPr>
        <p:spPr>
          <a:xfrm>
            <a:off x="0" y="881352"/>
            <a:ext cx="47813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seconda procedura si utilizza come piano ausiliario un piano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proiettante in seconda cioè ortogonale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obliquo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60BC0A99-A438-42F6-AED2-A8E8F6421BE3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42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8" grpId="0"/>
      <p:bldP spid="129" grpId="0"/>
      <p:bldP spid="131" grpId="0"/>
      <p:bldP spid="132" grpId="0"/>
      <p:bldP spid="133" grpId="0"/>
      <p:bldP spid="135" grpId="0"/>
      <p:bldP spid="136" grpId="0"/>
      <p:bldP spid="137" grpId="0"/>
      <p:bldP spid="138" grpId="0"/>
      <p:bldP spid="139" grpId="0"/>
      <p:bldP spid="130" grpId="0"/>
      <p:bldP spid="140" grpId="0"/>
      <p:bldP spid="141" grpId="0" animBg="1"/>
      <p:bldP spid="142" grpId="0" animBg="1"/>
      <p:bldP spid="143" grpId="0" animBg="1"/>
      <p:bldP spid="30" grpId="0"/>
      <p:bldP spid="3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798" y="1085850"/>
            <a:ext cx="1253403" cy="3597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3" cy="3591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5763" y="6286362"/>
            <a:ext cx="1268745" cy="705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92032" y="6596958"/>
            <a:ext cx="1381583" cy="39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7" y="6992354"/>
            <a:ext cx="1408535" cy="326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5" y="7000827"/>
            <a:ext cx="1236440" cy="696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88931" y="5733737"/>
            <a:ext cx="696556" cy="1264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7" y="5591176"/>
            <a:ext cx="366128" cy="14011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7173" y="6979019"/>
            <a:ext cx="700039" cy="1274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8" y="6962115"/>
            <a:ext cx="372798" cy="1419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0286" cy="696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69386"/>
            <a:ext cx="1402438" cy="318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9141"/>
            <a:ext cx="1248215" cy="699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6858" cy="1276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5440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7826"/>
            <a:ext cx="685627" cy="12698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98059"/>
            <a:ext cx="365737" cy="1396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5996" y="1082675"/>
            <a:ext cx="1392379" cy="3597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9000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732758" y="98109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352" y="4976019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4506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(6)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092994"/>
            <a:ext cx="0" cy="360759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706536" y="2475419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690096" y="6681412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/>
          <p:nvPr/>
        </p:nvCxnSpPr>
        <p:spPr>
          <a:xfrm>
            <a:off x="1998000" y="2185406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1998000" y="8723178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712B6C6-A9C1-4B85-975A-84A487977F58}"/>
              </a:ext>
            </a:extLst>
          </p:cNvPr>
          <p:cNvCxnSpPr>
            <a:cxnSpLocks/>
          </p:cNvCxnSpPr>
          <p:nvPr/>
        </p:nvCxnSpPr>
        <p:spPr>
          <a:xfrm>
            <a:off x="5834889" y="3733800"/>
            <a:ext cx="0" cy="32542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4438"/>
            <a:ext cx="6804000" cy="360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generico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lt– 2°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270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449" y="840291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EBD449FB-102C-4910-9AC2-158EEBC2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7977" y="7347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8CBD9BB0-25AF-4067-B23F-132D263949B9}"/>
              </a:ext>
            </a:extLst>
          </p:cNvPr>
          <p:cNvSpPr txBox="1"/>
          <p:nvPr/>
        </p:nvSpPr>
        <p:spPr>
          <a:xfrm>
            <a:off x="3407374" y="3525369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6E05086-9C77-4657-91BF-5739F671DF86}"/>
              </a:ext>
            </a:extLst>
          </p:cNvPr>
          <p:cNvSpPr txBox="1"/>
          <p:nvPr/>
        </p:nvSpPr>
        <p:spPr>
          <a:xfrm>
            <a:off x="3666962" y="6830803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C43C1B7A-3595-4BBF-BF1C-A080BC165CE6}"/>
              </a:ext>
            </a:extLst>
          </p:cNvPr>
          <p:cNvSpPr txBox="1"/>
          <p:nvPr/>
        </p:nvSpPr>
        <p:spPr>
          <a:xfrm>
            <a:off x="2587628" y="843850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65619ACA-9DCB-4179-AEB6-1BDD6135B7D6}"/>
              </a:ext>
            </a:extLst>
          </p:cNvPr>
          <p:cNvCxnSpPr>
            <a:cxnSpLocks/>
          </p:cNvCxnSpPr>
          <p:nvPr/>
        </p:nvCxnSpPr>
        <p:spPr>
          <a:xfrm flipH="1">
            <a:off x="3580594" y="859631"/>
            <a:ext cx="1260652" cy="444786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2" name="Connettore diritto 3131">
            <a:extLst>
              <a:ext uri="{FF2B5EF4-FFF2-40B4-BE49-F238E27FC236}">
                <a16:creationId xmlns:a16="http://schemas.microsoft.com/office/drawing/2014/main" id="{2A3C171C-985A-436D-9CBC-936A4DC03B5C}"/>
              </a:ext>
            </a:extLst>
          </p:cNvPr>
          <p:cNvCxnSpPr>
            <a:cxnSpLocks/>
          </p:cNvCxnSpPr>
          <p:nvPr/>
        </p:nvCxnSpPr>
        <p:spPr>
          <a:xfrm>
            <a:off x="3580818" y="5302606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5" name="Connettore diritto 3134">
            <a:extLst>
              <a:ext uri="{FF2B5EF4-FFF2-40B4-BE49-F238E27FC236}">
                <a16:creationId xmlns:a16="http://schemas.microsoft.com/office/drawing/2014/main" id="{BD6CD825-6A90-4882-B27F-54CBBD4DB5AA}"/>
              </a:ext>
            </a:extLst>
          </p:cNvPr>
          <p:cNvCxnSpPr>
            <a:cxnSpLocks/>
          </p:cNvCxnSpPr>
          <p:nvPr/>
        </p:nvCxnSpPr>
        <p:spPr>
          <a:xfrm>
            <a:off x="4465115" y="2186609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AB43E783-3255-45E7-89D2-1D8E2B356D9E}"/>
              </a:ext>
            </a:extLst>
          </p:cNvPr>
          <p:cNvCxnSpPr>
            <a:cxnSpLocks/>
          </p:cNvCxnSpPr>
          <p:nvPr/>
        </p:nvCxnSpPr>
        <p:spPr>
          <a:xfrm flipV="1">
            <a:off x="3582649" y="5304020"/>
            <a:ext cx="880612" cy="3417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C5D39CF7-CF2A-4698-BF4C-9361B06CB21C}"/>
              </a:ext>
            </a:extLst>
          </p:cNvPr>
          <p:cNvCxnSpPr>
            <a:cxnSpLocks/>
          </p:cNvCxnSpPr>
          <p:nvPr/>
        </p:nvCxnSpPr>
        <p:spPr>
          <a:xfrm>
            <a:off x="3775293" y="4621967"/>
            <a:ext cx="0" cy="337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C9DB51D3-F1E6-434E-8459-4CD1C15F5B49}"/>
              </a:ext>
            </a:extLst>
          </p:cNvPr>
          <p:cNvCxnSpPr>
            <a:cxnSpLocks/>
          </p:cNvCxnSpPr>
          <p:nvPr/>
        </p:nvCxnSpPr>
        <p:spPr>
          <a:xfrm>
            <a:off x="4185024" y="3175299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23">
            <a:extLst>
              <a:ext uri="{FF2B5EF4-FFF2-40B4-BE49-F238E27FC236}">
                <a16:creationId xmlns:a16="http://schemas.microsoft.com/office/drawing/2014/main" id="{0CFEA5AD-AF10-4043-9A45-98E17DD5092A}"/>
              </a:ext>
            </a:extLst>
          </p:cNvPr>
          <p:cNvCxnSpPr>
            <a:cxnSpLocks/>
          </p:cNvCxnSpPr>
          <p:nvPr/>
        </p:nvCxnSpPr>
        <p:spPr>
          <a:xfrm flipH="1">
            <a:off x="3088069" y="910862"/>
            <a:ext cx="1755394" cy="439916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3C9E67C8-34A1-4C6C-8E85-E4E0BA260C87}"/>
              </a:ext>
            </a:extLst>
          </p:cNvPr>
          <p:cNvCxnSpPr>
            <a:cxnSpLocks/>
          </p:cNvCxnSpPr>
          <p:nvPr/>
        </p:nvCxnSpPr>
        <p:spPr>
          <a:xfrm>
            <a:off x="3088680" y="5308292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F0A76FB9-DB45-4CBF-9CCF-077A9D72AF38}"/>
              </a:ext>
            </a:extLst>
          </p:cNvPr>
          <p:cNvCxnSpPr>
            <a:cxnSpLocks/>
          </p:cNvCxnSpPr>
          <p:nvPr/>
        </p:nvCxnSpPr>
        <p:spPr>
          <a:xfrm>
            <a:off x="4334324" y="2182060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533C1B37-5D52-4737-8382-5CA46D0F4EFA}"/>
              </a:ext>
            </a:extLst>
          </p:cNvPr>
          <p:cNvSpPr txBox="1"/>
          <p:nvPr/>
        </p:nvSpPr>
        <p:spPr>
          <a:xfrm>
            <a:off x="3856475" y="1857992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D5383B6-6AA4-4209-83B8-90EA44F356CA}"/>
              </a:ext>
            </a:extLst>
          </p:cNvPr>
          <p:cNvCxnSpPr/>
          <p:nvPr/>
        </p:nvCxnSpPr>
        <p:spPr>
          <a:xfrm>
            <a:off x="4336576" y="53021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2572DAAB-A564-491B-98F7-65968F3D02D7}"/>
              </a:ext>
            </a:extLst>
          </p:cNvPr>
          <p:cNvCxnSpPr>
            <a:cxnSpLocks/>
          </p:cNvCxnSpPr>
          <p:nvPr/>
        </p:nvCxnSpPr>
        <p:spPr>
          <a:xfrm flipH="1">
            <a:off x="3087807" y="5303044"/>
            <a:ext cx="1246068" cy="34178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D27866FD-8D3F-4CB6-B245-C0582D73BE7A}"/>
              </a:ext>
            </a:extLst>
          </p:cNvPr>
          <p:cNvCxnSpPr>
            <a:cxnSpLocks/>
          </p:cNvCxnSpPr>
          <p:nvPr/>
        </p:nvCxnSpPr>
        <p:spPr>
          <a:xfrm flipV="1">
            <a:off x="3712191" y="3746310"/>
            <a:ext cx="0" cy="324742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827BBE3A-0312-44DA-A10A-924BAEE83C59}"/>
              </a:ext>
            </a:extLst>
          </p:cNvPr>
          <p:cNvCxnSpPr>
            <a:cxnSpLocks/>
          </p:cNvCxnSpPr>
          <p:nvPr/>
        </p:nvCxnSpPr>
        <p:spPr>
          <a:xfrm flipH="1">
            <a:off x="3143963" y="864394"/>
            <a:ext cx="1720680" cy="444632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0D040476-2E7B-459F-A4DD-A18BC285080D}"/>
              </a:ext>
            </a:extLst>
          </p:cNvPr>
          <p:cNvCxnSpPr>
            <a:cxnSpLocks/>
          </p:cNvCxnSpPr>
          <p:nvPr/>
        </p:nvCxnSpPr>
        <p:spPr>
          <a:xfrm>
            <a:off x="3142134" y="5307154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AB4DB83A-D453-4788-B946-25EFE3E5118D}"/>
              </a:ext>
            </a:extLst>
          </p:cNvPr>
          <p:cNvCxnSpPr>
            <a:cxnSpLocks/>
          </p:cNvCxnSpPr>
          <p:nvPr/>
        </p:nvCxnSpPr>
        <p:spPr>
          <a:xfrm>
            <a:off x="4352628" y="2186396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97CF4D0-E3EF-483B-992A-4F73EFD2F73A}"/>
              </a:ext>
            </a:extLst>
          </p:cNvPr>
          <p:cNvCxnSpPr>
            <a:cxnSpLocks/>
          </p:cNvCxnSpPr>
          <p:nvPr/>
        </p:nvCxnSpPr>
        <p:spPr>
          <a:xfrm flipH="1">
            <a:off x="3143252" y="5305425"/>
            <a:ext cx="1209673" cy="34170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620941E6-42A0-47F9-A30F-DB390DAC38DE}"/>
              </a:ext>
            </a:extLst>
          </p:cNvPr>
          <p:cNvCxnSpPr>
            <a:cxnSpLocks/>
          </p:cNvCxnSpPr>
          <p:nvPr/>
        </p:nvCxnSpPr>
        <p:spPr>
          <a:xfrm flipV="1">
            <a:off x="3852684" y="3477229"/>
            <a:ext cx="0" cy="324742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56CE0EF-BABB-4F9B-B0C2-3B042EFA2DD7}"/>
              </a:ext>
            </a:extLst>
          </p:cNvPr>
          <p:cNvCxnSpPr>
            <a:cxnSpLocks/>
          </p:cNvCxnSpPr>
          <p:nvPr/>
        </p:nvCxnSpPr>
        <p:spPr>
          <a:xfrm flipV="1">
            <a:off x="3666946" y="3957638"/>
            <a:ext cx="0" cy="329327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01F8832A-342E-4868-A5E3-33B2A8E461C1}"/>
              </a:ext>
            </a:extLst>
          </p:cNvPr>
          <p:cNvCxnSpPr>
            <a:cxnSpLocks/>
          </p:cNvCxnSpPr>
          <p:nvPr/>
        </p:nvCxnSpPr>
        <p:spPr>
          <a:xfrm flipH="1">
            <a:off x="3306527" y="862013"/>
            <a:ext cx="1548209" cy="444403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8854E746-C3AE-41FA-A823-880A9C9AA47A}"/>
              </a:ext>
            </a:extLst>
          </p:cNvPr>
          <p:cNvCxnSpPr>
            <a:cxnSpLocks/>
          </p:cNvCxnSpPr>
          <p:nvPr/>
        </p:nvCxnSpPr>
        <p:spPr>
          <a:xfrm>
            <a:off x="3304793" y="5304738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A6739CF0-7DB2-405E-BB36-46FDE031CDC6}"/>
              </a:ext>
            </a:extLst>
          </p:cNvPr>
          <p:cNvCxnSpPr>
            <a:cxnSpLocks/>
          </p:cNvCxnSpPr>
          <p:nvPr/>
        </p:nvCxnSpPr>
        <p:spPr>
          <a:xfrm>
            <a:off x="4393125" y="2185330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EC80E9E9-81D0-451A-91A3-710FF9831C5A}"/>
              </a:ext>
            </a:extLst>
          </p:cNvPr>
          <p:cNvCxnSpPr>
            <a:cxnSpLocks/>
          </p:cNvCxnSpPr>
          <p:nvPr/>
        </p:nvCxnSpPr>
        <p:spPr>
          <a:xfrm flipH="1">
            <a:off x="3305176" y="5298281"/>
            <a:ext cx="1088230" cy="34242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BA24C47C-6B73-413B-A87D-873E9D01ED3E}"/>
              </a:ext>
            </a:extLst>
          </p:cNvPr>
          <p:cNvCxnSpPr>
            <a:cxnSpLocks/>
          </p:cNvCxnSpPr>
          <p:nvPr/>
        </p:nvCxnSpPr>
        <p:spPr>
          <a:xfrm flipV="1">
            <a:off x="3990569" y="3333142"/>
            <a:ext cx="0" cy="322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AD29F0C3-8BE7-45FC-9C04-752FD792BAB2}"/>
              </a:ext>
            </a:extLst>
          </p:cNvPr>
          <p:cNvCxnSpPr>
            <a:cxnSpLocks/>
          </p:cNvCxnSpPr>
          <p:nvPr/>
        </p:nvCxnSpPr>
        <p:spPr>
          <a:xfrm>
            <a:off x="3654726" y="4290736"/>
            <a:ext cx="0" cy="333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EF9E5054-BCA8-425D-A7B8-E7B1F44F996A}"/>
              </a:ext>
            </a:extLst>
          </p:cNvPr>
          <p:cNvCxnSpPr>
            <a:cxnSpLocks/>
          </p:cNvCxnSpPr>
          <p:nvPr/>
        </p:nvCxnSpPr>
        <p:spPr>
          <a:xfrm flipH="1">
            <a:off x="3955753" y="859631"/>
            <a:ext cx="866853" cy="444605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C3F57646-F2C1-49F8-B2BA-228F52388A9B}"/>
              </a:ext>
            </a:extLst>
          </p:cNvPr>
          <p:cNvCxnSpPr>
            <a:cxnSpLocks/>
          </p:cNvCxnSpPr>
          <p:nvPr/>
        </p:nvCxnSpPr>
        <p:spPr>
          <a:xfrm>
            <a:off x="3953749" y="5304399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B5C9C787-8CF7-44C2-9847-8D6F39B9CFB4}"/>
              </a:ext>
            </a:extLst>
          </p:cNvPr>
          <p:cNvCxnSpPr>
            <a:cxnSpLocks/>
          </p:cNvCxnSpPr>
          <p:nvPr/>
        </p:nvCxnSpPr>
        <p:spPr>
          <a:xfrm>
            <a:off x="4564344" y="2188402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4" name="Connettore diritto 3113">
            <a:extLst>
              <a:ext uri="{FF2B5EF4-FFF2-40B4-BE49-F238E27FC236}">
                <a16:creationId xmlns:a16="http://schemas.microsoft.com/office/drawing/2014/main" id="{4A9DE13D-8158-494F-A46E-2F6570B5178E}"/>
              </a:ext>
            </a:extLst>
          </p:cNvPr>
          <p:cNvCxnSpPr>
            <a:cxnSpLocks/>
          </p:cNvCxnSpPr>
          <p:nvPr/>
        </p:nvCxnSpPr>
        <p:spPr>
          <a:xfrm flipH="1">
            <a:off x="3952877" y="5303044"/>
            <a:ext cx="614361" cy="34218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187239F5-B798-4831-B2E0-EB18BBF0138C}"/>
              </a:ext>
            </a:extLst>
          </p:cNvPr>
          <p:cNvCxnSpPr>
            <a:cxnSpLocks/>
          </p:cNvCxnSpPr>
          <p:nvPr/>
        </p:nvCxnSpPr>
        <p:spPr>
          <a:xfrm>
            <a:off x="4394574" y="3068143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DC050B7E-45BD-4A5B-853B-44B0047055FE}"/>
              </a:ext>
            </a:extLst>
          </p:cNvPr>
          <p:cNvCxnSpPr>
            <a:cxnSpLocks/>
          </p:cNvCxnSpPr>
          <p:nvPr/>
        </p:nvCxnSpPr>
        <p:spPr bwMode="auto">
          <a:xfrm flipH="1">
            <a:off x="4021788" y="8243888"/>
            <a:ext cx="62417" cy="113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356BE8D0-481E-4B33-AA43-74A6CBB2C85E}"/>
              </a:ext>
            </a:extLst>
          </p:cNvPr>
          <p:cNvCxnSpPr>
            <a:cxnSpLocks/>
          </p:cNvCxnSpPr>
          <p:nvPr/>
        </p:nvCxnSpPr>
        <p:spPr>
          <a:xfrm>
            <a:off x="4020999" y="4970275"/>
            <a:ext cx="0" cy="337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A039F1C7-A9AE-4E59-BD0E-F5FFCA72E88D}"/>
              </a:ext>
            </a:extLst>
          </p:cNvPr>
          <p:cNvCxnSpPr>
            <a:cxnSpLocks/>
          </p:cNvCxnSpPr>
          <p:nvPr/>
        </p:nvCxnSpPr>
        <p:spPr>
          <a:xfrm flipH="1">
            <a:off x="4347762" y="852488"/>
            <a:ext cx="449456" cy="4453173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96174DFD-01CE-41FD-953F-1118FCD1FC73}"/>
              </a:ext>
            </a:extLst>
          </p:cNvPr>
          <p:cNvCxnSpPr>
            <a:cxnSpLocks/>
          </p:cNvCxnSpPr>
          <p:nvPr/>
        </p:nvCxnSpPr>
        <p:spPr>
          <a:xfrm>
            <a:off x="4349037" y="5302018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D438B3B-D68D-48AE-ADB3-16BE3A5A169E}"/>
              </a:ext>
            </a:extLst>
          </p:cNvPr>
          <p:cNvCxnSpPr>
            <a:cxnSpLocks/>
          </p:cNvCxnSpPr>
          <p:nvPr/>
        </p:nvCxnSpPr>
        <p:spPr>
          <a:xfrm>
            <a:off x="4661975" y="2186021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7" name="Connettore diritto 3126">
            <a:extLst>
              <a:ext uri="{FF2B5EF4-FFF2-40B4-BE49-F238E27FC236}">
                <a16:creationId xmlns:a16="http://schemas.microsoft.com/office/drawing/2014/main" id="{AB0437A0-8B79-4288-A78C-E2DF1DA4EABD}"/>
              </a:ext>
            </a:extLst>
          </p:cNvPr>
          <p:cNvCxnSpPr>
            <a:cxnSpLocks/>
          </p:cNvCxnSpPr>
          <p:nvPr/>
        </p:nvCxnSpPr>
        <p:spPr>
          <a:xfrm flipH="1">
            <a:off x="4348163" y="5309235"/>
            <a:ext cx="312420" cy="34180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003A6E01-31E2-4A08-922D-F51C100E3C6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834" y="8389620"/>
            <a:ext cx="43014" cy="1638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A97C0BF2-5BFD-47C6-A837-CD7F1CB8054B}"/>
              </a:ext>
            </a:extLst>
          </p:cNvPr>
          <p:cNvCxnSpPr>
            <a:cxnSpLocks/>
          </p:cNvCxnSpPr>
          <p:nvPr/>
        </p:nvCxnSpPr>
        <p:spPr>
          <a:xfrm>
            <a:off x="4577931" y="3018137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9B45A299-F33F-40C7-863B-C16A39A5C00D}"/>
              </a:ext>
            </a:extLst>
          </p:cNvPr>
          <p:cNvCxnSpPr>
            <a:cxnSpLocks/>
          </p:cNvCxnSpPr>
          <p:nvPr/>
        </p:nvCxnSpPr>
        <p:spPr>
          <a:xfrm>
            <a:off x="4366583" y="5131594"/>
            <a:ext cx="0" cy="34219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7B718A61-B697-4526-98EB-4541E7684C6A}"/>
              </a:ext>
            </a:extLst>
          </p:cNvPr>
          <p:cNvCxnSpPr>
            <a:cxnSpLocks/>
          </p:cNvCxnSpPr>
          <p:nvPr/>
        </p:nvCxnSpPr>
        <p:spPr>
          <a:xfrm>
            <a:off x="4759713" y="869156"/>
            <a:ext cx="427284" cy="443944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6D69278B-EE77-4800-9F16-B74E2B061976}"/>
              </a:ext>
            </a:extLst>
          </p:cNvPr>
          <p:cNvCxnSpPr>
            <a:cxnSpLocks/>
          </p:cNvCxnSpPr>
          <p:nvPr/>
        </p:nvCxnSpPr>
        <p:spPr>
          <a:xfrm>
            <a:off x="4885812" y="2184116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1F6B6B8-9BB3-4CEC-AE77-7BBBBDAF5103}"/>
              </a:ext>
            </a:extLst>
          </p:cNvPr>
          <p:cNvCxnSpPr>
            <a:cxnSpLocks/>
          </p:cNvCxnSpPr>
          <p:nvPr/>
        </p:nvCxnSpPr>
        <p:spPr>
          <a:xfrm>
            <a:off x="5185980" y="5305691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CEADCC81-A845-46AE-A361-FE983241F001}"/>
              </a:ext>
            </a:extLst>
          </p:cNvPr>
          <p:cNvCxnSpPr>
            <a:cxnSpLocks/>
          </p:cNvCxnSpPr>
          <p:nvPr/>
        </p:nvCxnSpPr>
        <p:spPr>
          <a:xfrm>
            <a:off x="4886325" y="5303520"/>
            <a:ext cx="297180" cy="34147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131FC45F-9F84-43E3-BEA2-561E11C06CF8}"/>
              </a:ext>
            </a:extLst>
          </p:cNvPr>
          <p:cNvCxnSpPr>
            <a:cxnSpLocks/>
          </p:cNvCxnSpPr>
          <p:nvPr/>
        </p:nvCxnSpPr>
        <p:spPr>
          <a:xfrm>
            <a:off x="5121975" y="8383905"/>
            <a:ext cx="51052" cy="206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727C2E52-1DE9-42FE-A9B1-119297A339B3}"/>
              </a:ext>
            </a:extLst>
          </p:cNvPr>
          <p:cNvCxnSpPr>
            <a:cxnSpLocks/>
          </p:cNvCxnSpPr>
          <p:nvPr/>
        </p:nvCxnSpPr>
        <p:spPr>
          <a:xfrm>
            <a:off x="4970414" y="3030519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CC490D1D-0929-4133-98A2-F1D152F9448F}"/>
              </a:ext>
            </a:extLst>
          </p:cNvPr>
          <p:cNvCxnSpPr>
            <a:cxnSpLocks/>
          </p:cNvCxnSpPr>
          <p:nvPr/>
        </p:nvCxnSpPr>
        <p:spPr>
          <a:xfrm>
            <a:off x="5168860" y="5153297"/>
            <a:ext cx="0" cy="34285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D38B0592-26A6-42C1-B289-5F3B5C4F8E25}"/>
              </a:ext>
            </a:extLst>
          </p:cNvPr>
          <p:cNvCxnSpPr>
            <a:cxnSpLocks/>
          </p:cNvCxnSpPr>
          <p:nvPr/>
        </p:nvCxnSpPr>
        <p:spPr>
          <a:xfrm>
            <a:off x="4731101" y="862013"/>
            <a:ext cx="848433" cy="4448704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CAE170C5-9BD6-4336-9472-2361460D08E3}"/>
              </a:ext>
            </a:extLst>
          </p:cNvPr>
          <p:cNvCxnSpPr>
            <a:cxnSpLocks/>
          </p:cNvCxnSpPr>
          <p:nvPr/>
        </p:nvCxnSpPr>
        <p:spPr>
          <a:xfrm>
            <a:off x="5579680" y="5309924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4DDB6B7F-8ED8-4474-9BD4-4F69FEEBC0BF}"/>
              </a:ext>
            </a:extLst>
          </p:cNvPr>
          <p:cNvCxnSpPr>
            <a:cxnSpLocks/>
          </p:cNvCxnSpPr>
          <p:nvPr/>
        </p:nvCxnSpPr>
        <p:spPr>
          <a:xfrm>
            <a:off x="4981750" y="2185035"/>
            <a:ext cx="0" cy="312480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B10B0846-7505-4554-BAAE-B67425E882F1}"/>
              </a:ext>
            </a:extLst>
          </p:cNvPr>
          <p:cNvCxnSpPr>
            <a:cxnSpLocks/>
          </p:cNvCxnSpPr>
          <p:nvPr/>
        </p:nvCxnSpPr>
        <p:spPr>
          <a:xfrm>
            <a:off x="4978972" y="5303520"/>
            <a:ext cx="598068" cy="34246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42A3634F-1CD1-4108-B10D-85ECA7C812E7}"/>
              </a:ext>
            </a:extLst>
          </p:cNvPr>
          <p:cNvCxnSpPr>
            <a:cxnSpLocks/>
          </p:cNvCxnSpPr>
          <p:nvPr/>
        </p:nvCxnSpPr>
        <p:spPr>
          <a:xfrm>
            <a:off x="5454847" y="8246533"/>
            <a:ext cx="56953" cy="1058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BB97A224-9819-4826-BD2A-BC6CD9E53F94}"/>
              </a:ext>
            </a:extLst>
          </p:cNvPr>
          <p:cNvCxnSpPr>
            <a:cxnSpLocks/>
          </p:cNvCxnSpPr>
          <p:nvPr/>
        </p:nvCxnSpPr>
        <p:spPr>
          <a:xfrm>
            <a:off x="5515994" y="4973821"/>
            <a:ext cx="0" cy="3392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85DC0951-987C-4C71-A5AB-120627C060B4}"/>
              </a:ext>
            </a:extLst>
          </p:cNvPr>
          <p:cNvCxnSpPr>
            <a:cxnSpLocks/>
          </p:cNvCxnSpPr>
          <p:nvPr/>
        </p:nvCxnSpPr>
        <p:spPr>
          <a:xfrm>
            <a:off x="5156046" y="3081637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AFF9307B-E660-4D5D-B8FC-9DB4CC205E2A}"/>
              </a:ext>
            </a:extLst>
          </p:cNvPr>
          <p:cNvCxnSpPr>
            <a:cxnSpLocks/>
          </p:cNvCxnSpPr>
          <p:nvPr/>
        </p:nvCxnSpPr>
        <p:spPr>
          <a:xfrm>
            <a:off x="4714411" y="864394"/>
            <a:ext cx="1254521" cy="444194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A3DA49E9-80A5-4970-90B2-845C21380394}"/>
              </a:ext>
            </a:extLst>
          </p:cNvPr>
          <p:cNvCxnSpPr>
            <a:cxnSpLocks/>
          </p:cNvCxnSpPr>
          <p:nvPr/>
        </p:nvCxnSpPr>
        <p:spPr>
          <a:xfrm>
            <a:off x="5969147" y="5305162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8AFAA075-121B-470D-9779-A6372559E04E}"/>
              </a:ext>
            </a:extLst>
          </p:cNvPr>
          <p:cNvCxnSpPr>
            <a:cxnSpLocks/>
          </p:cNvCxnSpPr>
          <p:nvPr/>
        </p:nvCxnSpPr>
        <p:spPr>
          <a:xfrm>
            <a:off x="5087557" y="2181231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00846C0C-0239-42DF-B0F8-9CFBCE591B98}"/>
              </a:ext>
            </a:extLst>
          </p:cNvPr>
          <p:cNvCxnSpPr>
            <a:cxnSpLocks/>
          </p:cNvCxnSpPr>
          <p:nvPr/>
        </p:nvCxnSpPr>
        <p:spPr>
          <a:xfrm>
            <a:off x="5087155" y="5306096"/>
            <a:ext cx="883491" cy="34257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F23F5D77-9696-4D47-8D2E-D2A9C1A0AFCA}"/>
              </a:ext>
            </a:extLst>
          </p:cNvPr>
          <p:cNvCxnSpPr>
            <a:cxnSpLocks/>
          </p:cNvCxnSpPr>
          <p:nvPr/>
        </p:nvCxnSpPr>
        <p:spPr>
          <a:xfrm>
            <a:off x="5779153" y="4633819"/>
            <a:ext cx="0" cy="33616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47578C2A-43D9-4E1F-923F-2EE3BD8F1766}"/>
              </a:ext>
            </a:extLst>
          </p:cNvPr>
          <p:cNvCxnSpPr>
            <a:cxnSpLocks/>
          </p:cNvCxnSpPr>
          <p:nvPr/>
        </p:nvCxnSpPr>
        <p:spPr>
          <a:xfrm>
            <a:off x="5370459" y="3177370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CC663A4-C7C4-495B-8189-57CEF4A3372E}"/>
              </a:ext>
            </a:extLst>
          </p:cNvPr>
          <p:cNvCxnSpPr>
            <a:cxnSpLocks/>
          </p:cNvCxnSpPr>
          <p:nvPr/>
        </p:nvCxnSpPr>
        <p:spPr>
          <a:xfrm>
            <a:off x="4707731" y="906303"/>
            <a:ext cx="1537495" cy="440229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10BDD09B-1954-4338-8F1E-07952A08C04C}"/>
              </a:ext>
            </a:extLst>
          </p:cNvPr>
          <p:cNvCxnSpPr>
            <a:cxnSpLocks/>
          </p:cNvCxnSpPr>
          <p:nvPr/>
        </p:nvCxnSpPr>
        <p:spPr>
          <a:xfrm>
            <a:off x="6242990" y="5305162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07F82C2E-3939-49FB-880B-8A99E3D5CD26}"/>
              </a:ext>
            </a:extLst>
          </p:cNvPr>
          <p:cNvCxnSpPr>
            <a:cxnSpLocks/>
          </p:cNvCxnSpPr>
          <p:nvPr/>
        </p:nvCxnSpPr>
        <p:spPr>
          <a:xfrm>
            <a:off x="5154232" y="2183612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938C8A4B-D23E-429E-ADF7-4A44989EC3ED}"/>
              </a:ext>
            </a:extLst>
          </p:cNvPr>
          <p:cNvCxnSpPr>
            <a:cxnSpLocks/>
          </p:cNvCxnSpPr>
          <p:nvPr/>
        </p:nvCxnSpPr>
        <p:spPr>
          <a:xfrm>
            <a:off x="5153025" y="5307806"/>
            <a:ext cx="1090613" cy="34147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697F107D-8D4E-4A86-8036-588F42DDEE15}"/>
              </a:ext>
            </a:extLst>
          </p:cNvPr>
          <p:cNvCxnSpPr>
            <a:cxnSpLocks/>
          </p:cNvCxnSpPr>
          <p:nvPr/>
        </p:nvCxnSpPr>
        <p:spPr>
          <a:xfrm>
            <a:off x="5888691" y="4283869"/>
            <a:ext cx="0" cy="33258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7E14FB9A-F8D7-4252-A84C-7B44DF253551}"/>
              </a:ext>
            </a:extLst>
          </p:cNvPr>
          <p:cNvCxnSpPr>
            <a:cxnSpLocks/>
          </p:cNvCxnSpPr>
          <p:nvPr/>
        </p:nvCxnSpPr>
        <p:spPr>
          <a:xfrm>
            <a:off x="5551431" y="3317081"/>
            <a:ext cx="0" cy="32427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006AE62F-56F1-42BC-BAC8-B0D724E58D85}"/>
              </a:ext>
            </a:extLst>
          </p:cNvPr>
          <p:cNvCxnSpPr>
            <a:cxnSpLocks/>
          </p:cNvCxnSpPr>
          <p:nvPr/>
        </p:nvCxnSpPr>
        <p:spPr>
          <a:xfrm>
            <a:off x="4685914" y="862013"/>
            <a:ext cx="1715682" cy="4444999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6D0E1990-7FC8-4C51-B1B7-BD3A393066AD}"/>
              </a:ext>
            </a:extLst>
          </p:cNvPr>
          <p:cNvCxnSpPr>
            <a:cxnSpLocks/>
          </p:cNvCxnSpPr>
          <p:nvPr/>
        </p:nvCxnSpPr>
        <p:spPr>
          <a:xfrm>
            <a:off x="6400152" y="5305162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1F968F15-A00D-4232-86E5-71D484E13BC2}"/>
              </a:ext>
            </a:extLst>
          </p:cNvPr>
          <p:cNvCxnSpPr>
            <a:cxnSpLocks/>
          </p:cNvCxnSpPr>
          <p:nvPr/>
        </p:nvCxnSpPr>
        <p:spPr>
          <a:xfrm>
            <a:off x="5194714" y="2183612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44C75C4F-7526-4845-A26C-EB27F8CDF71E}"/>
              </a:ext>
            </a:extLst>
          </p:cNvPr>
          <p:cNvCxnSpPr>
            <a:cxnSpLocks/>
          </p:cNvCxnSpPr>
          <p:nvPr/>
        </p:nvCxnSpPr>
        <p:spPr>
          <a:xfrm>
            <a:off x="5198269" y="5305425"/>
            <a:ext cx="1202531" cy="34194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CCFE5F3A-8A6D-43E2-B17A-B96B79F1A27F}"/>
              </a:ext>
            </a:extLst>
          </p:cNvPr>
          <p:cNvCxnSpPr>
            <a:cxnSpLocks/>
          </p:cNvCxnSpPr>
          <p:nvPr/>
        </p:nvCxnSpPr>
        <p:spPr>
          <a:xfrm>
            <a:off x="5905360" y="4021931"/>
            <a:ext cx="0" cy="32877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A359E36B-739C-4AA9-8AB6-0EC5F1535084}"/>
              </a:ext>
            </a:extLst>
          </p:cNvPr>
          <p:cNvCxnSpPr>
            <a:cxnSpLocks/>
          </p:cNvCxnSpPr>
          <p:nvPr/>
        </p:nvCxnSpPr>
        <p:spPr>
          <a:xfrm>
            <a:off x="5715737" y="3529012"/>
            <a:ext cx="0" cy="32427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1 26">
            <a:extLst>
              <a:ext uri="{FF2B5EF4-FFF2-40B4-BE49-F238E27FC236}">
                <a16:creationId xmlns:a16="http://schemas.microsoft.com/office/drawing/2014/main" id="{BA65466A-3068-4212-B66D-42E2A8A06D67}"/>
              </a:ext>
            </a:extLst>
          </p:cNvPr>
          <p:cNvCxnSpPr>
            <a:cxnSpLocks/>
          </p:cNvCxnSpPr>
          <p:nvPr/>
        </p:nvCxnSpPr>
        <p:spPr>
          <a:xfrm>
            <a:off x="4688868" y="859631"/>
            <a:ext cx="1774638" cy="4447382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DF49E004-726C-495B-AE3B-7E3984DC9C6F}"/>
              </a:ext>
            </a:extLst>
          </p:cNvPr>
          <p:cNvCxnSpPr>
            <a:cxnSpLocks/>
          </p:cNvCxnSpPr>
          <p:nvPr/>
        </p:nvCxnSpPr>
        <p:spPr>
          <a:xfrm>
            <a:off x="6462065" y="5305162"/>
            <a:ext cx="0" cy="367747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225E3248-22B4-4BF9-AC38-B05F22C592C1}"/>
              </a:ext>
            </a:extLst>
          </p:cNvPr>
          <p:cNvCxnSpPr>
            <a:cxnSpLocks/>
          </p:cNvCxnSpPr>
          <p:nvPr/>
        </p:nvCxnSpPr>
        <p:spPr>
          <a:xfrm>
            <a:off x="5216146" y="2183612"/>
            <a:ext cx="0" cy="312240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07A66DD4-00EC-4BF4-913C-47DF21DA6D8E}"/>
              </a:ext>
            </a:extLst>
          </p:cNvPr>
          <p:cNvCxnSpPr>
            <a:cxnSpLocks/>
          </p:cNvCxnSpPr>
          <p:nvPr/>
        </p:nvCxnSpPr>
        <p:spPr>
          <a:xfrm>
            <a:off x="5217319" y="5303044"/>
            <a:ext cx="1245394" cy="34218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Ovale 360">
            <a:extLst>
              <a:ext uri="{FF2B5EF4-FFF2-40B4-BE49-F238E27FC236}">
                <a16:creationId xmlns:a16="http://schemas.microsoft.com/office/drawing/2014/main" id="{BFA92FF4-6809-4E55-A40F-4C204B76A899}"/>
              </a:ext>
            </a:extLst>
          </p:cNvPr>
          <p:cNvSpPr/>
          <p:nvPr/>
        </p:nvSpPr>
        <p:spPr>
          <a:xfrm>
            <a:off x="3646021" y="3020484"/>
            <a:ext cx="2257200" cy="22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2" name="Ovale 361">
            <a:extLst>
              <a:ext uri="{FF2B5EF4-FFF2-40B4-BE49-F238E27FC236}">
                <a16:creationId xmlns:a16="http://schemas.microsoft.com/office/drawing/2014/main" id="{1AF14384-AAAD-4DE1-B950-EFB0ABBEFFDD}"/>
              </a:ext>
            </a:extLst>
          </p:cNvPr>
          <p:cNvSpPr/>
          <p:nvPr/>
        </p:nvSpPr>
        <p:spPr>
          <a:xfrm>
            <a:off x="3645673" y="6202755"/>
            <a:ext cx="2253600" cy="2448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56" name="CasellaDiTesto 19">
            <a:extLst>
              <a:ext uri="{FF2B5EF4-FFF2-40B4-BE49-F238E27FC236}">
                <a16:creationId xmlns:a16="http://schemas.microsoft.com/office/drawing/2014/main" id="{CBF544DC-EFA9-412C-9BEB-4D6F037F3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705" y="864256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DA7BC7-E297-442C-AF98-FA46E0111ADB}"/>
              </a:ext>
            </a:extLst>
          </p:cNvPr>
          <p:cNvSpPr txBox="1"/>
          <p:nvPr/>
        </p:nvSpPr>
        <p:spPr>
          <a:xfrm>
            <a:off x="0" y="877824"/>
            <a:ext cx="39502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Il problema si risolve mediante un piano (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 Ð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^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70C0"/>
                </a:solidFill>
                <a:latin typeface="Symbol" panose="05050102010706020507" pitchFamily="18" charset="2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CE995B7-A59D-46CF-8FEA-964D4E9CA23B}"/>
              </a:ext>
            </a:extLst>
          </p:cNvPr>
          <p:cNvSpPr txBox="1"/>
          <p:nvPr/>
        </p:nvSpPr>
        <p:spPr>
          <a:xfrm>
            <a:off x="0" y="1517904"/>
            <a:ext cx="396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Quindi invece di iniziare dall’immagine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si inizia la costruzione del piano ausiliario  dal semipiano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455B692-4CE8-4FC7-82B5-48D039FEB4DC}"/>
              </a:ext>
            </a:extLst>
          </p:cNvPr>
          <p:cNvSpPr txBox="1"/>
          <p:nvPr/>
        </p:nvSpPr>
        <p:spPr>
          <a:xfrm>
            <a:off x="0" y="2706624"/>
            <a:ext cx="38248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Definita la 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 Ì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g’’), si determina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perpendicolare alla linea di terra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83B7359-BEFE-46D4-A140-350C3E1BA472}"/>
              </a:ext>
            </a:extLst>
          </p:cNvPr>
          <p:cNvSpPr txBox="1"/>
          <p:nvPr/>
        </p:nvSpPr>
        <p:spPr>
          <a:xfrm>
            <a:off x="0" y="3609770"/>
            <a:ext cx="2779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L’intersezione tra i due piani determina la retta generica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a sua volta intersecando le proiezioni della retta g(g’, g’’) ci restituisce il punto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EE33E50-C56F-47B9-BBFF-9A9943BED014}"/>
              </a:ext>
            </a:extLst>
          </p:cNvPr>
          <p:cNvSpPr txBox="1"/>
          <p:nvPr/>
        </p:nvSpPr>
        <p:spPr>
          <a:xfrm>
            <a:off x="0" y="5597237"/>
            <a:ext cx="3075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Ripetendo i passaggi di questa procedura grafica applicandola ad ogni generatrice otteniamo un numero finito di punti che ci consente di disegnare il luogo geometrico piano della curva chiamata ellisse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BDB0A346-63B8-47FC-87ED-AFC2EAF17B4C}"/>
              </a:ext>
            </a:extLst>
          </p:cNvPr>
          <p:cNvSpPr txBox="1"/>
          <p:nvPr/>
        </p:nvSpPr>
        <p:spPr>
          <a:xfrm>
            <a:off x="0" y="8024553"/>
            <a:ext cx="301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noti come le due procedure portino allo stesso risultato</a:t>
            </a: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E3C95229-D788-455F-8D22-C5BB5C55DA4F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488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5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3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8" grpId="0"/>
      <p:bldP spid="139" grpId="0"/>
      <p:bldP spid="140" grpId="0"/>
      <p:bldP spid="153" grpId="0"/>
      <p:bldP spid="361" grpId="0" animBg="1"/>
      <p:bldP spid="362" grpId="0" animBg="1"/>
      <p:bldP spid="256" grpId="0"/>
      <p:bldP spid="2" grpId="0"/>
      <p:bldP spid="11" grpId="0"/>
      <p:bldP spid="16" grpId="0"/>
      <p:bldP spid="20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2ECB5C34-362F-4A3E-9ED1-302801F7909A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4776391" y="5550297"/>
            <a:ext cx="397" cy="1436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798" y="1085850"/>
            <a:ext cx="1253403" cy="3597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3" cy="3591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3F653C3F-ED3E-4F37-8D23-F445DD872A21}"/>
              </a:ext>
            </a:extLst>
          </p:cNvPr>
          <p:cNvCxnSpPr>
            <a:cxnSpLocks/>
            <a:endCxn id="6" idx="4"/>
          </p:cNvCxnSpPr>
          <p:nvPr/>
        </p:nvCxnSpPr>
        <p:spPr bwMode="auto">
          <a:xfrm flipH="1">
            <a:off x="3758651" y="6988175"/>
            <a:ext cx="1016550" cy="1020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5763" y="6286362"/>
            <a:ext cx="1268745" cy="705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92032" y="6596958"/>
            <a:ext cx="1381583" cy="3912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7" y="6992354"/>
            <a:ext cx="1408535" cy="326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5" y="7000827"/>
            <a:ext cx="1236440" cy="696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88931" y="5733737"/>
            <a:ext cx="696556" cy="12645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7" y="5591176"/>
            <a:ext cx="366128" cy="14011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77173" y="6979019"/>
            <a:ext cx="700039" cy="1274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8" y="6962115"/>
            <a:ext cx="372798" cy="14198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60286" cy="6964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69386"/>
            <a:ext cx="1402438" cy="3187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89141"/>
            <a:ext cx="1248215" cy="699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6858" cy="1276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5440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7826"/>
            <a:ext cx="685627" cy="12698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98059"/>
            <a:ext cx="365737" cy="1396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5996" y="1082675"/>
            <a:ext cx="1392379" cy="3597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4552950" y="429000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4732758" y="98109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352" y="4976019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34506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(7)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089660"/>
            <a:ext cx="0" cy="3610929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4706536" y="2475419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4758647" y="6668990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1" y="7004050"/>
            <a:ext cx="1983" cy="14267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2749E83-B921-46EF-A650-0B16A511325B}"/>
              </a:ext>
            </a:extLst>
          </p:cNvPr>
          <p:cNvCxnSpPr/>
          <p:nvPr/>
        </p:nvCxnSpPr>
        <p:spPr>
          <a:xfrm>
            <a:off x="1998000" y="2185406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9BFB5D9-AE1C-4390-9A9B-9B10922CCFBA}"/>
              </a:ext>
            </a:extLst>
          </p:cNvPr>
          <p:cNvCxnSpPr>
            <a:cxnSpLocks/>
          </p:cNvCxnSpPr>
          <p:nvPr/>
        </p:nvCxnSpPr>
        <p:spPr>
          <a:xfrm>
            <a:off x="1998000" y="8723178"/>
            <a:ext cx="486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D712B6C6-A9C1-4B85-975A-84A487977F58}"/>
              </a:ext>
            </a:extLst>
          </p:cNvPr>
          <p:cNvCxnSpPr>
            <a:cxnSpLocks/>
          </p:cNvCxnSpPr>
          <p:nvPr/>
        </p:nvCxnSpPr>
        <p:spPr>
          <a:xfrm>
            <a:off x="5834889" y="3733800"/>
            <a:ext cx="0" cy="32542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0ABFBA7-2352-4E44-A069-D0E6D60A17F9}"/>
              </a:ext>
            </a:extLst>
          </p:cNvPr>
          <p:cNvSpPr txBox="1"/>
          <p:nvPr/>
        </p:nvSpPr>
        <p:spPr>
          <a:xfrm>
            <a:off x="27000" y="484438"/>
            <a:ext cx="6804000" cy="360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con piano generico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lt– 2° metodo</a:t>
            </a:r>
          </a:p>
        </p:txBody>
      </p:sp>
      <p:sp>
        <p:nvSpPr>
          <p:cNvPr id="86" name="CasellaDiTesto 19">
            <a:extLst>
              <a:ext uri="{FF2B5EF4-FFF2-40B4-BE49-F238E27FC236}">
                <a16:creationId xmlns:a16="http://schemas.microsoft.com/office/drawing/2014/main" id="{E8913682-196C-40FA-93C7-41C32A9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57" y="182707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88" name="CasellaDiTesto 19">
            <a:extLst>
              <a:ext uri="{FF2B5EF4-FFF2-40B4-BE49-F238E27FC236}">
                <a16:creationId xmlns:a16="http://schemas.microsoft.com/office/drawing/2014/main" id="{7616C4A6-54CA-4964-8A39-703FB41A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644" y="838252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C5D39CF7-CF2A-4698-BF4C-9361B06CB21C}"/>
              </a:ext>
            </a:extLst>
          </p:cNvPr>
          <p:cNvCxnSpPr>
            <a:cxnSpLocks/>
          </p:cNvCxnSpPr>
          <p:nvPr/>
        </p:nvCxnSpPr>
        <p:spPr>
          <a:xfrm>
            <a:off x="3775293" y="4621967"/>
            <a:ext cx="0" cy="337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C9DB51D3-F1E6-434E-8459-4CD1C15F5B49}"/>
              </a:ext>
            </a:extLst>
          </p:cNvPr>
          <p:cNvCxnSpPr>
            <a:cxnSpLocks/>
          </p:cNvCxnSpPr>
          <p:nvPr/>
        </p:nvCxnSpPr>
        <p:spPr>
          <a:xfrm>
            <a:off x="4185024" y="3175299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D5383B6-6AA4-4209-83B8-90EA44F356CA}"/>
              </a:ext>
            </a:extLst>
          </p:cNvPr>
          <p:cNvCxnSpPr/>
          <p:nvPr/>
        </p:nvCxnSpPr>
        <p:spPr>
          <a:xfrm>
            <a:off x="4336576" y="53021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D27866FD-8D3F-4CB6-B245-C0582D73BE7A}"/>
              </a:ext>
            </a:extLst>
          </p:cNvPr>
          <p:cNvCxnSpPr>
            <a:cxnSpLocks/>
          </p:cNvCxnSpPr>
          <p:nvPr/>
        </p:nvCxnSpPr>
        <p:spPr>
          <a:xfrm flipV="1">
            <a:off x="3712191" y="3746310"/>
            <a:ext cx="0" cy="324742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620941E6-42A0-47F9-A30F-DB390DAC38DE}"/>
              </a:ext>
            </a:extLst>
          </p:cNvPr>
          <p:cNvCxnSpPr>
            <a:cxnSpLocks/>
          </p:cNvCxnSpPr>
          <p:nvPr/>
        </p:nvCxnSpPr>
        <p:spPr>
          <a:xfrm flipV="1">
            <a:off x="3852684" y="3477229"/>
            <a:ext cx="0" cy="324742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56CE0EF-BABB-4F9B-B0C2-3B042EFA2DD7}"/>
              </a:ext>
            </a:extLst>
          </p:cNvPr>
          <p:cNvCxnSpPr>
            <a:cxnSpLocks/>
          </p:cNvCxnSpPr>
          <p:nvPr/>
        </p:nvCxnSpPr>
        <p:spPr>
          <a:xfrm flipV="1">
            <a:off x="3666946" y="3957638"/>
            <a:ext cx="0" cy="329327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BA24C47C-6B73-413B-A87D-873E9D01ED3E}"/>
              </a:ext>
            </a:extLst>
          </p:cNvPr>
          <p:cNvCxnSpPr>
            <a:cxnSpLocks/>
          </p:cNvCxnSpPr>
          <p:nvPr/>
        </p:nvCxnSpPr>
        <p:spPr>
          <a:xfrm flipV="1">
            <a:off x="3990569" y="3333142"/>
            <a:ext cx="0" cy="3222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AD29F0C3-8BE7-45FC-9C04-752FD792BAB2}"/>
              </a:ext>
            </a:extLst>
          </p:cNvPr>
          <p:cNvCxnSpPr>
            <a:cxnSpLocks/>
          </p:cNvCxnSpPr>
          <p:nvPr/>
        </p:nvCxnSpPr>
        <p:spPr>
          <a:xfrm>
            <a:off x="3654726" y="4290736"/>
            <a:ext cx="0" cy="333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EF9E5054-BCA8-425D-A7B8-E7B1F44F996A}"/>
              </a:ext>
            </a:extLst>
          </p:cNvPr>
          <p:cNvCxnSpPr>
            <a:cxnSpLocks/>
          </p:cNvCxnSpPr>
          <p:nvPr/>
        </p:nvCxnSpPr>
        <p:spPr>
          <a:xfrm flipH="1">
            <a:off x="4022387" y="4664566"/>
            <a:ext cx="58366" cy="29935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187239F5-B798-4831-B2E0-EB18BBF0138C}"/>
              </a:ext>
            </a:extLst>
          </p:cNvPr>
          <p:cNvCxnSpPr>
            <a:cxnSpLocks/>
          </p:cNvCxnSpPr>
          <p:nvPr/>
        </p:nvCxnSpPr>
        <p:spPr>
          <a:xfrm>
            <a:off x="4394574" y="3068143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DC050B7E-45BD-4A5B-853B-44B0047055FE}"/>
              </a:ext>
            </a:extLst>
          </p:cNvPr>
          <p:cNvCxnSpPr>
            <a:cxnSpLocks/>
          </p:cNvCxnSpPr>
          <p:nvPr/>
        </p:nvCxnSpPr>
        <p:spPr bwMode="auto">
          <a:xfrm flipH="1">
            <a:off x="4021788" y="8243888"/>
            <a:ext cx="62417" cy="113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356BE8D0-481E-4B33-AA43-74A6CBB2C85E}"/>
              </a:ext>
            </a:extLst>
          </p:cNvPr>
          <p:cNvCxnSpPr>
            <a:cxnSpLocks/>
          </p:cNvCxnSpPr>
          <p:nvPr/>
        </p:nvCxnSpPr>
        <p:spPr>
          <a:xfrm>
            <a:off x="4020999" y="4970275"/>
            <a:ext cx="0" cy="337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A039F1C7-A9AE-4E59-BD0E-F5FFCA72E88D}"/>
              </a:ext>
            </a:extLst>
          </p:cNvPr>
          <p:cNvCxnSpPr>
            <a:cxnSpLocks/>
          </p:cNvCxnSpPr>
          <p:nvPr/>
        </p:nvCxnSpPr>
        <p:spPr>
          <a:xfrm flipH="1">
            <a:off x="4357993" y="4669402"/>
            <a:ext cx="53987" cy="53491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003A6E01-31E2-4A08-922D-F51C100E3C6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834" y="8389620"/>
            <a:ext cx="43014" cy="1638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A97C0BF2-5BFD-47C6-A837-CD7F1CB8054B}"/>
              </a:ext>
            </a:extLst>
          </p:cNvPr>
          <p:cNvCxnSpPr>
            <a:cxnSpLocks/>
          </p:cNvCxnSpPr>
          <p:nvPr/>
        </p:nvCxnSpPr>
        <p:spPr>
          <a:xfrm>
            <a:off x="4577931" y="3018137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9B45A299-F33F-40C7-863B-C16A39A5C00D}"/>
              </a:ext>
            </a:extLst>
          </p:cNvPr>
          <p:cNvCxnSpPr>
            <a:cxnSpLocks/>
          </p:cNvCxnSpPr>
          <p:nvPr/>
        </p:nvCxnSpPr>
        <p:spPr>
          <a:xfrm>
            <a:off x="4366583" y="5131594"/>
            <a:ext cx="0" cy="34219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7B718A61-B697-4526-98EB-4541E7684C6A}"/>
              </a:ext>
            </a:extLst>
          </p:cNvPr>
          <p:cNvCxnSpPr>
            <a:cxnSpLocks/>
          </p:cNvCxnSpPr>
          <p:nvPr/>
        </p:nvCxnSpPr>
        <p:spPr>
          <a:xfrm>
            <a:off x="5125105" y="4665552"/>
            <a:ext cx="49378" cy="51303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131FC45F-9F84-43E3-BEA2-561E11C06CF8}"/>
              </a:ext>
            </a:extLst>
          </p:cNvPr>
          <p:cNvCxnSpPr>
            <a:cxnSpLocks/>
          </p:cNvCxnSpPr>
          <p:nvPr/>
        </p:nvCxnSpPr>
        <p:spPr>
          <a:xfrm>
            <a:off x="5121975" y="8383905"/>
            <a:ext cx="51052" cy="206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727C2E52-1DE9-42FE-A9B1-119297A339B3}"/>
              </a:ext>
            </a:extLst>
          </p:cNvPr>
          <p:cNvCxnSpPr>
            <a:cxnSpLocks/>
          </p:cNvCxnSpPr>
          <p:nvPr/>
        </p:nvCxnSpPr>
        <p:spPr>
          <a:xfrm>
            <a:off x="4970414" y="3030519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CC490D1D-0929-4133-98A2-F1D152F9448F}"/>
              </a:ext>
            </a:extLst>
          </p:cNvPr>
          <p:cNvCxnSpPr>
            <a:cxnSpLocks/>
          </p:cNvCxnSpPr>
          <p:nvPr/>
        </p:nvCxnSpPr>
        <p:spPr>
          <a:xfrm>
            <a:off x="5168860" y="5153297"/>
            <a:ext cx="0" cy="34285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D38B0592-26A6-42C1-B289-5F3B5C4F8E25}"/>
              </a:ext>
            </a:extLst>
          </p:cNvPr>
          <p:cNvCxnSpPr>
            <a:cxnSpLocks/>
          </p:cNvCxnSpPr>
          <p:nvPr/>
        </p:nvCxnSpPr>
        <p:spPr>
          <a:xfrm>
            <a:off x="5457217" y="4669354"/>
            <a:ext cx="61207" cy="32093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42A3634F-1CD1-4108-B10D-85ECA7C812E7}"/>
              </a:ext>
            </a:extLst>
          </p:cNvPr>
          <p:cNvCxnSpPr>
            <a:cxnSpLocks/>
          </p:cNvCxnSpPr>
          <p:nvPr/>
        </p:nvCxnSpPr>
        <p:spPr>
          <a:xfrm>
            <a:off x="5454847" y="8246533"/>
            <a:ext cx="56953" cy="1058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BB97A224-9819-4826-BD2A-BC6CD9E53F94}"/>
              </a:ext>
            </a:extLst>
          </p:cNvPr>
          <p:cNvCxnSpPr>
            <a:cxnSpLocks/>
          </p:cNvCxnSpPr>
          <p:nvPr/>
        </p:nvCxnSpPr>
        <p:spPr>
          <a:xfrm>
            <a:off x="5515994" y="4973821"/>
            <a:ext cx="0" cy="3392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85DC0951-987C-4C71-A5AB-120627C060B4}"/>
              </a:ext>
            </a:extLst>
          </p:cNvPr>
          <p:cNvCxnSpPr>
            <a:cxnSpLocks/>
          </p:cNvCxnSpPr>
          <p:nvPr/>
        </p:nvCxnSpPr>
        <p:spPr>
          <a:xfrm>
            <a:off x="5156046" y="3081637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F23F5D77-9696-4D47-8D2E-D2A9C1A0AFCA}"/>
              </a:ext>
            </a:extLst>
          </p:cNvPr>
          <p:cNvCxnSpPr>
            <a:cxnSpLocks/>
          </p:cNvCxnSpPr>
          <p:nvPr/>
        </p:nvCxnSpPr>
        <p:spPr>
          <a:xfrm>
            <a:off x="5779153" y="4633819"/>
            <a:ext cx="0" cy="33616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47578C2A-43D9-4E1F-923F-2EE3BD8F1766}"/>
              </a:ext>
            </a:extLst>
          </p:cNvPr>
          <p:cNvCxnSpPr>
            <a:cxnSpLocks/>
          </p:cNvCxnSpPr>
          <p:nvPr/>
        </p:nvCxnSpPr>
        <p:spPr>
          <a:xfrm>
            <a:off x="5370459" y="3177370"/>
            <a:ext cx="0" cy="3220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697F107D-8D4E-4A86-8036-588F42DDEE15}"/>
              </a:ext>
            </a:extLst>
          </p:cNvPr>
          <p:cNvCxnSpPr>
            <a:cxnSpLocks/>
          </p:cNvCxnSpPr>
          <p:nvPr/>
        </p:nvCxnSpPr>
        <p:spPr>
          <a:xfrm>
            <a:off x="5888691" y="4283869"/>
            <a:ext cx="0" cy="33258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7E14FB9A-F8D7-4252-A84C-7B44DF253551}"/>
              </a:ext>
            </a:extLst>
          </p:cNvPr>
          <p:cNvCxnSpPr>
            <a:cxnSpLocks/>
          </p:cNvCxnSpPr>
          <p:nvPr/>
        </p:nvCxnSpPr>
        <p:spPr>
          <a:xfrm>
            <a:off x="5551431" y="3317081"/>
            <a:ext cx="0" cy="32427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CCFE5F3A-8A6D-43E2-B17A-B96B79F1A27F}"/>
              </a:ext>
            </a:extLst>
          </p:cNvPr>
          <p:cNvCxnSpPr>
            <a:cxnSpLocks/>
          </p:cNvCxnSpPr>
          <p:nvPr/>
        </p:nvCxnSpPr>
        <p:spPr>
          <a:xfrm>
            <a:off x="5905360" y="4021931"/>
            <a:ext cx="0" cy="32877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A359E36B-739C-4AA9-8AB6-0EC5F1535084}"/>
              </a:ext>
            </a:extLst>
          </p:cNvPr>
          <p:cNvCxnSpPr>
            <a:cxnSpLocks/>
          </p:cNvCxnSpPr>
          <p:nvPr/>
        </p:nvCxnSpPr>
        <p:spPr>
          <a:xfrm>
            <a:off x="5715737" y="3529012"/>
            <a:ext cx="0" cy="32427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Ovale 360">
            <a:extLst>
              <a:ext uri="{FF2B5EF4-FFF2-40B4-BE49-F238E27FC236}">
                <a16:creationId xmlns:a16="http://schemas.microsoft.com/office/drawing/2014/main" id="{BFA92FF4-6809-4E55-A40F-4C204B76A899}"/>
              </a:ext>
            </a:extLst>
          </p:cNvPr>
          <p:cNvSpPr/>
          <p:nvPr/>
        </p:nvSpPr>
        <p:spPr>
          <a:xfrm>
            <a:off x="3646021" y="3020484"/>
            <a:ext cx="2257200" cy="2232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2" name="Ovale 361">
            <a:extLst>
              <a:ext uri="{FF2B5EF4-FFF2-40B4-BE49-F238E27FC236}">
                <a16:creationId xmlns:a16="http://schemas.microsoft.com/office/drawing/2014/main" id="{1AF14384-AAAD-4DE1-B950-EFB0ABBEFFDD}"/>
              </a:ext>
            </a:extLst>
          </p:cNvPr>
          <p:cNvSpPr/>
          <p:nvPr/>
        </p:nvSpPr>
        <p:spPr>
          <a:xfrm>
            <a:off x="3645673" y="6202755"/>
            <a:ext cx="2253600" cy="2448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2AB916A-FCEE-4E23-B2B5-A8C9AE000611}"/>
              </a:ext>
            </a:extLst>
          </p:cNvPr>
          <p:cNvSpPr txBox="1"/>
          <p:nvPr/>
        </p:nvSpPr>
        <p:spPr>
          <a:xfrm>
            <a:off x="0" y="1017767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le costruzioni geometriche connesse allo sviluppo dell’algoritmo grafico il solido si presenta, come a fianco, nel suo aspetto geometrico, unitamente al piano di sezione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F0896-9829-4CD3-9E68-1E23F1AF51FD}"/>
              </a:ext>
            </a:extLst>
          </p:cNvPr>
          <p:cNvSpPr txBox="1"/>
          <p:nvPr/>
        </p:nvSpPr>
        <p:spPr>
          <a:xfrm>
            <a:off x="0" y="2450592"/>
            <a:ext cx="39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Possiamo evidenziare, ora, tutti i punti del luogo geometrico del piano di sezione che andranno a disegnare l’ellisse risultante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9F40494-A9D9-4A58-83C7-D249D00E62E7}"/>
              </a:ext>
            </a:extLst>
          </p:cNvPr>
          <p:cNvSpPr txBox="1"/>
          <p:nvPr/>
        </p:nvSpPr>
        <p:spPr>
          <a:xfrm>
            <a:off x="0" y="3584448"/>
            <a:ext cx="3456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Congiungendo i punti appartenenti alle generatrici, sia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che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si ottengono le proiezioni della curva chiusa che seziona il cono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2754262-55DE-4446-8661-12B58BA3065A}"/>
              </a:ext>
            </a:extLst>
          </p:cNvPr>
          <p:cNvSpPr txBox="1"/>
          <p:nvPr/>
        </p:nvSpPr>
        <p:spPr>
          <a:xfrm>
            <a:off x="0" y="5285232"/>
            <a:ext cx="334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i prolungamenti delle generatrici, necessarie per completare la parte virtuale dell’ellisse di sezione, e le rette di richiamo dei punti restano le due immagini della curva.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F7FA769-A670-4C0F-857C-FD67CCE365D0}"/>
              </a:ext>
            </a:extLst>
          </p:cNvPr>
          <p:cNvSpPr txBox="1"/>
          <p:nvPr/>
        </p:nvSpPr>
        <p:spPr>
          <a:xfrm>
            <a:off x="0" y="7351776"/>
            <a:ext cx="3474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Eliminando le parti virtuali delle due curve restano le immagini dell’ellisse appartenenti alla falda del cono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C67D567-E564-42B6-897D-F8FA60A5C5D9}"/>
              </a:ext>
            </a:extLst>
          </p:cNvPr>
          <p:cNvCxnSpPr>
            <a:cxnSpLocks/>
          </p:cNvCxnSpPr>
          <p:nvPr/>
        </p:nvCxnSpPr>
        <p:spPr>
          <a:xfrm>
            <a:off x="3797450" y="8052099"/>
            <a:ext cx="1944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D93A0D83-50CE-4EA4-A2B5-DF82419CDCB9}"/>
              </a:ext>
            </a:extLst>
          </p:cNvPr>
          <p:cNvSpPr/>
          <p:nvPr/>
        </p:nvSpPr>
        <p:spPr>
          <a:xfrm>
            <a:off x="3647326" y="6201601"/>
            <a:ext cx="2253600" cy="2448000"/>
          </a:xfrm>
          <a:prstGeom prst="arc">
            <a:avLst>
              <a:gd name="adj1" fmla="val 8859324"/>
              <a:gd name="adj2" fmla="val 196986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C80CD8EB-3151-4D42-A6B7-1E88262CFEE0}"/>
              </a:ext>
            </a:extLst>
          </p:cNvPr>
          <p:cNvGrpSpPr/>
          <p:nvPr/>
        </p:nvGrpSpPr>
        <p:grpSpPr>
          <a:xfrm>
            <a:off x="3647707" y="3018541"/>
            <a:ext cx="2258973" cy="2238404"/>
            <a:chOff x="5327655" y="3023857"/>
            <a:chExt cx="2258973" cy="2238404"/>
          </a:xfrm>
        </p:grpSpPr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18B4671D-08E9-4A78-8C18-2CE26E42C50C}"/>
                </a:ext>
              </a:extLst>
            </p:cNvPr>
            <p:cNvSpPr/>
            <p:nvPr/>
          </p:nvSpPr>
          <p:spPr>
            <a:xfrm>
              <a:off x="5327655" y="3023857"/>
              <a:ext cx="2257200" cy="2232000"/>
            </a:xfrm>
            <a:prstGeom prst="arc">
              <a:avLst>
                <a:gd name="adj1" fmla="val 11925764"/>
                <a:gd name="adj2" fmla="val 20519275"/>
              </a:avLst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5" name="Arco 104">
              <a:extLst>
                <a:ext uri="{FF2B5EF4-FFF2-40B4-BE49-F238E27FC236}">
                  <a16:creationId xmlns:a16="http://schemas.microsoft.com/office/drawing/2014/main" id="{111D3CF3-FA42-4C0E-8CBD-A34A22A62AE0}"/>
                </a:ext>
              </a:extLst>
            </p:cNvPr>
            <p:cNvSpPr/>
            <p:nvPr/>
          </p:nvSpPr>
          <p:spPr>
            <a:xfrm>
              <a:off x="5329417" y="3030261"/>
              <a:ext cx="2257200" cy="2232000"/>
            </a:xfrm>
            <a:prstGeom prst="arc">
              <a:avLst>
                <a:gd name="adj1" fmla="val 9076911"/>
                <a:gd name="adj2" fmla="val 1194046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6" name="Arco 105">
              <a:extLst>
                <a:ext uri="{FF2B5EF4-FFF2-40B4-BE49-F238E27FC236}">
                  <a16:creationId xmlns:a16="http://schemas.microsoft.com/office/drawing/2014/main" id="{384A9AFA-3B0B-4D21-8E72-C0445AA4B2F9}"/>
                </a:ext>
              </a:extLst>
            </p:cNvPr>
            <p:cNvSpPr/>
            <p:nvPr/>
          </p:nvSpPr>
          <p:spPr>
            <a:xfrm>
              <a:off x="5329428" y="3025629"/>
              <a:ext cx="2257200" cy="2232000"/>
            </a:xfrm>
            <a:prstGeom prst="arc">
              <a:avLst>
                <a:gd name="adj1" fmla="val 20450840"/>
                <a:gd name="adj2" fmla="val 172667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42CABC85-94AD-4564-BAE4-296A84A0CCFD}"/>
              </a:ext>
            </a:extLst>
          </p:cNvPr>
          <p:cNvCxnSpPr>
            <a:cxnSpLocks/>
          </p:cNvCxnSpPr>
          <p:nvPr/>
        </p:nvCxnSpPr>
        <p:spPr>
          <a:xfrm>
            <a:off x="4776199" y="8426324"/>
            <a:ext cx="0" cy="2201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1B1F93C2-15B8-47FD-8F36-F5FEE2905806}"/>
              </a:ext>
            </a:extLst>
          </p:cNvPr>
          <p:cNvCxnSpPr>
            <a:cxnSpLocks/>
          </p:cNvCxnSpPr>
          <p:nvPr/>
        </p:nvCxnSpPr>
        <p:spPr>
          <a:xfrm>
            <a:off x="4776010" y="4681291"/>
            <a:ext cx="0" cy="2313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547DE8E1-FFB7-4AC0-B2A4-A4402B2E9DC3}"/>
              </a:ext>
            </a:extLst>
          </p:cNvPr>
          <p:cNvCxnSpPr/>
          <p:nvPr/>
        </p:nvCxnSpPr>
        <p:spPr>
          <a:xfrm>
            <a:off x="179388" y="92583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94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0" animBg="1"/>
      <p:bldP spid="361" grpId="1" animBg="1"/>
      <p:bldP spid="362" grpId="0" animBg="1"/>
      <p:bldP spid="362" grpId="1" animBg="1"/>
      <p:bldP spid="34" grpId="0"/>
      <p:bldP spid="2" grpId="0"/>
      <p:bldP spid="11" grpId="0"/>
      <p:bldP spid="16" grpId="0"/>
      <p:bldP spid="20" grpId="0"/>
      <p:bldP spid="36" grpId="0" animBg="1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2192</Words>
  <Application>Microsoft Office PowerPoint</Application>
  <PresentationFormat>Presentazione su schermo (4:3)</PresentationFormat>
  <Paragraphs>392</Paragraphs>
  <Slides>14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MS Shell Dlg 2</vt:lpstr>
      <vt:lpstr>Symbol</vt:lpstr>
      <vt:lpstr>1_Tema di Office</vt:lpstr>
      <vt:lpstr>Tema di Office</vt:lpstr>
      <vt:lpstr>Geometria descrittiva dinamica </vt:lpstr>
      <vt:lpstr>LE CONICHE: L’ELLISSE - Dati </vt:lpstr>
      <vt:lpstr>LE CONICHE: L’ELLISSE (1) </vt:lpstr>
      <vt:lpstr>LE CONICHE: L’ELLISSE (2) </vt:lpstr>
      <vt:lpstr>LE CONICHE: L’ELLISSE (3) </vt:lpstr>
      <vt:lpstr>LE CONICHE: L’ELLISSE (4) </vt:lpstr>
      <vt:lpstr>LE CONICHE: L’ELLISSE (5) </vt:lpstr>
      <vt:lpstr>LE CONICHE: L’ELLISSE (6) </vt:lpstr>
      <vt:lpstr>LE CONICHE: L’ELLISSE (7) </vt:lpstr>
      <vt:lpstr>LE CONICHE: L’ELLISSE (8)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240</cp:revision>
  <dcterms:created xsi:type="dcterms:W3CDTF">2018-11-14T16:26:24Z</dcterms:created>
  <dcterms:modified xsi:type="dcterms:W3CDTF">2020-09-25T17:23:25Z</dcterms:modified>
</cp:coreProperties>
</file>