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61" r:id="rId7"/>
  </p:sldIdLst>
  <p:sldSz cx="6858000" cy="9144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3852" autoAdjust="0"/>
  </p:normalViewPr>
  <p:slideViewPr>
    <p:cSldViewPr snapToGrid="0">
      <p:cViewPr varScale="1">
        <p:scale>
          <a:sx n="65" d="100"/>
          <a:sy n="65" d="100"/>
        </p:scale>
        <p:origin x="1555" y="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15E342-75A8-478F-B3F4-26F05556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1485-0143-4B85-A068-C16AB63D0B86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2223DB-D22C-4D46-8212-BB003E0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C6BC97-F095-4405-8553-B17FA025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AD73-F542-4BF4-9EA0-94D0A6DEC8E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31165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472D04-FD15-4497-BCE0-12CC8CF4E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232B-5AD4-4446-85CF-79422A0C4B28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DC3AF7-CE85-4340-8E5F-3B0AE30A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F21F51-EF5B-4E92-9E2F-A3979343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E0D67-7CEE-4DB3-A11F-63621C7335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4496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2110E7-ECFC-43A9-B1C4-F4FFC1AB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BBABE-EC8F-49D6-AD98-366569BC54BB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09DCCD-2B0A-4807-92ED-E319CD6BB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CE811B-297C-483A-BE75-CEFCD813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8EA65-0745-42E7-A639-83ADE79487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4255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D9046E-F64C-48C7-9BEB-278B6C21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2FF44-7D46-4B40-932D-F626C0692883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3CBDE-5335-4626-AB5A-96DAD03EF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AC5CA2-A3A1-4BD7-A0A8-89D18353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7202D-37A7-42A1-9366-C758A47F39A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51558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7D0985-23E5-40FD-B666-150A9DFE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E8CA9-B2F3-4C5C-A389-C7890225E197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029860-50AE-4E24-9546-2737E0F4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DB4E82-EC7C-49E0-8815-7B02827E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34FC-0657-431F-B6E7-DA2439F1B5F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50875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29B68DF-682D-4EE4-B8FC-8A7F229D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63B84-3736-4D7E-B846-A2C2D6C915A2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85A389B-9D26-4147-BF9D-7546A869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90B9EE9F-0E2C-417F-BE76-FAA288C85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D408-30FA-465D-BEC2-DB0EC96D83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26831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6BB04F3C-E615-4EB2-AF38-4315D094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F815D-8D8E-40B5-B38B-D12C2E43DD68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A124C4FA-704E-45C4-AF11-86A1A5F59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E047B58-F9E8-45A7-A9D5-152872E3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806EC-7556-4351-8A71-19B2A7DE9D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7267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4428BEB9-FE34-497D-8869-902E8BF8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1178C-DC1D-4721-9D8E-6A7292D3ADCD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D672296C-5208-4BF7-B023-8FC681CB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C260E538-7B73-4319-8C7C-B65EE0EB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4269-F63E-4DF5-B9DE-9059475B689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0868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2F2EAB4-7D19-4DE1-9628-ECB0A449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F913-EB9D-4E2F-B3BC-22FEFBE11A6D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BE073BFA-A77E-417F-8A22-5AE6D1F1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621BC821-EC13-4C44-99FE-19C9791B5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CB026-0235-4CEC-BDD1-3CD942DE3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6216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E197099-1FDC-4E5D-A9CE-65D559C4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49348-063B-4FAF-BE13-5E6BE327B71D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C2542C4-FE88-43C8-9DA6-9D7EE363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AD3A369E-10B2-42BD-9880-A25D7CDB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0442E-BE04-49E4-A659-5019160C1A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25247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F4004358-8B60-4472-B982-7876899B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973C-3160-4CFE-947D-7EED7A811919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8D380E63-FA97-4532-B53D-7B1B61D2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A79ECE1E-0C33-4342-97C3-35C560F82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CC2D-F8C1-4C49-87BF-FC837D75E4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8839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AB00C44F-2E79-4DB9-B0B8-12C9A86BC1B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30566941-701E-4FE5-872B-2B4CB4521F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59FFD4-C370-4152-BF5A-D8F755376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B3D2F7-3867-4297-A536-48E470194ACF}" type="datetimeFigureOut">
              <a:rPr lang="it-IT"/>
              <a:pPr>
                <a:defRPr/>
              </a:pPr>
              <a:t>11/09/2020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FB4ED-40C0-4ABD-BA77-4F763EE1E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0B8434-F93A-45A1-B7EB-E59D961D0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489AEF4-0292-46FD-A3D0-D0CD50A6EC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3">
            <a:extLst>
              <a:ext uri="{FF2B5EF4-FFF2-40B4-BE49-F238E27FC236}">
                <a16:creationId xmlns:a16="http://schemas.microsoft.com/office/drawing/2014/main" id="{227B93BF-1CE0-4901-A2BF-CEE2AA90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04025" cy="53975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br>
              <a:rPr lang="it-IT" sz="2400" cap="all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it-IT" sz="2400" cap="all" dirty="0"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endParaRPr lang="it-IT" altLang="it-IT" sz="2400" dirty="0">
              <a:solidFill>
                <a:srgbClr val="0070C0"/>
              </a:solidFill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30C1D03D-2501-4860-8FFB-09E5D2855813}"/>
              </a:ext>
            </a:extLst>
          </p:cNvPr>
          <p:cNvSpPr txBox="1">
            <a:spLocks noChangeArrowheads="1"/>
          </p:cNvSpPr>
          <p:nvPr/>
        </p:nvSpPr>
        <p:spPr>
          <a:xfrm>
            <a:off x="44450" y="619125"/>
            <a:ext cx="6769100" cy="32385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/>
          <a:lstStyle/>
          <a:p>
            <a:pPr marL="257175" indent="-257175" algn="ctr" defTabSz="6858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defRPr/>
            </a:pPr>
            <a:r>
              <a:rPr lang="it-IT" sz="1600" kern="0" dirty="0">
                <a:solidFill>
                  <a:srgbClr val="0070C0"/>
                </a:solidFill>
                <a:latin typeface="Comic Sans MS" pitchFamily="66" charset="0"/>
              </a:rPr>
              <a:t>Indagine insiemistica sulla doppia proiezione ortogonale di </a:t>
            </a:r>
            <a:r>
              <a:rPr lang="it-IT" sz="1600" kern="0" dirty="0" err="1">
                <a:solidFill>
                  <a:srgbClr val="0070C0"/>
                </a:solidFill>
                <a:latin typeface="Comic Sans MS" pitchFamily="66" charset="0"/>
              </a:rPr>
              <a:t>Monge</a:t>
            </a:r>
            <a:endParaRPr lang="it-IT" sz="1600" kern="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31CD04F5-2BA3-431F-A500-3E7A773C9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8405813"/>
            <a:ext cx="2700338" cy="647700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572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F05CF05E-A988-4CF1-8871-CA20B936E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3" y="8764588"/>
            <a:ext cx="3995737" cy="277812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A455828-8E2E-445F-8F8B-1F7D02860251}"/>
              </a:ext>
            </a:extLst>
          </p:cNvPr>
          <p:cNvSpPr txBox="1"/>
          <p:nvPr/>
        </p:nvSpPr>
        <p:spPr>
          <a:xfrm>
            <a:off x="44450" y="1008063"/>
            <a:ext cx="6769100" cy="708025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LE OPERAZIONI GEOMETRICHE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SEZIONE </a:t>
            </a:r>
            <a:r>
              <a:rPr lang="it-IT" sz="2000" cap="all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DI SOLIDI DI ROTAZIONE – LE CONICHE</a:t>
            </a: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  <a:cs typeface="+mn-cs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7EECAAF-EA16-453D-8499-05825BFB6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4130675"/>
            <a:ext cx="3421063" cy="4230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algn="ctr">
            <a:solidFill>
              <a:srgbClr val="4472C4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nell’a. s. 1991/92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Tecca Daniela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 classe 4B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Dell’Istituto statale d’Arte «G. Mazara» di Sulmona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per la materia </a:t>
            </a:r>
            <a:r>
              <a:rPr lang="it-IT" sz="17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‘’</a:t>
            </a:r>
            <a:r>
              <a:rPr lang="it-IT" sz="1700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Geometria descrittiva’</a:t>
            </a:r>
            <a:r>
              <a:rPr lang="it-IT" sz="17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kern="0" dirty="0">
              <a:solidFill>
                <a:srgbClr val="0070C0"/>
              </a:solidFill>
              <a:latin typeface="Comic Sans MS" pitchFamily="66" charset="0"/>
              <a:cs typeface="Arial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8E937622-3DFB-4E00-8607-8D7E85A68F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983" y="2705255"/>
            <a:ext cx="3276000" cy="5995462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2057" name="CasellaDiTesto 16">
            <a:extLst>
              <a:ext uri="{FF2B5EF4-FFF2-40B4-BE49-F238E27FC236}">
                <a16:creationId xmlns:a16="http://schemas.microsoft.com/office/drawing/2014/main" id="{0FB6FAF6-1A87-4BC1-871E-35E928FA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8" y="1773238"/>
            <a:ext cx="6804025" cy="83026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SEZIONE DEL CONO CON PIANO PERPENDICOLARE ALL’ASSE</a:t>
            </a:r>
          </a:p>
        </p:txBody>
      </p:sp>
      <p:sp>
        <p:nvSpPr>
          <p:cNvPr id="2058" name="CasellaDiTesto 17">
            <a:extLst>
              <a:ext uri="{FF2B5EF4-FFF2-40B4-BE49-F238E27FC236}">
                <a16:creationId xmlns:a16="http://schemas.microsoft.com/office/drawing/2014/main" id="{63E17C08-F71F-4ECB-A4AF-D4C7C6ED7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2690813"/>
            <a:ext cx="3421063" cy="136683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rgbClr val="0070C0"/>
                </a:solidFill>
                <a:latin typeface="Comic Sans MS" panose="030F0702030302020204" pitchFamily="66" charset="0"/>
              </a:rPr>
              <a:t>LA CIRCONFERENZA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BC81038-2C02-44C2-87AE-BAEE8C40BD75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057" grpId="0" animBg="1"/>
      <p:bldP spid="20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72A806D1-10F8-4E86-A43C-A02A08C619AA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572D99E7-D721-4D3C-A683-2858849F1674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6A35E9D8-9623-4D90-8994-CEDA140F3F12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C26EE440-631E-4ED3-A17D-66BA291C8EB9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6AE576ED-90C7-4499-A67A-1E1AD666901F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86BE1899-E240-40E2-8386-5C06F7F38183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652F0BBC-3DC5-4C75-897C-606EF9883EAF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D6E3E087-49B6-4755-B169-09E2B5595F74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E86BFC13-7D0D-440C-B14B-7AAD7FFEBD3A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F91EC1CD-DC55-4745-9823-81DBA52F500E}"/>
              </a:ext>
            </a:extLst>
          </p:cNvPr>
          <p:cNvCxnSpPr>
            <a:cxnSpLocks/>
          </p:cNvCxnSpPr>
          <p:nvPr/>
        </p:nvCxnSpPr>
        <p:spPr>
          <a:xfrm flipH="1">
            <a:off x="3757613" y="1085850"/>
            <a:ext cx="1017587" cy="359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539CB73E-2BDC-4E33-8299-2CB4413A3B23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0914E831-CC88-49AD-8938-7F44A5B88EC7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EE58A42-5832-4930-818E-9C7336B41F1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736D5F9-2655-46D1-8407-7DDC8DEF01F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BE22450-A04E-49CE-9CB0-DEE1FD22C5F3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716709B-195F-4137-B458-90F5D1C0B1CE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6C71760-D7DD-4DFF-9091-3FC606FF0F8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491FF5E-2E48-4427-BBD5-919BEA47F8F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EA1AC268-8435-4FE1-BC66-8011FF54BF50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6991350"/>
            <a:ext cx="682625" cy="124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6D89DF6-076A-4283-B6AA-30B203F3DF07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9FB0239-E367-4DD0-B7BC-1EE6758793CE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A806D179-A7A0-4E22-B1D2-46753AB1E04F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6AA5AFEE-31E7-47DE-84CA-605476289B4F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3F8849F-44A1-4EF2-8DE4-314F11D25FB7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56A9346A-ECC1-461A-BBBA-E0373D5CB1C7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A774C2A8-5257-4A1E-8728-BBB4CF412D6A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8FFB34CA-E86E-48E9-9990-AF9C19AF9605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9893F979-FED7-4B76-8984-DBB15F193D10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9873144E-5A07-45B4-8B64-D463B62C99DB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643983A-49E2-4ADC-A666-1553469AE217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86DFADC-0B7E-495C-BFEF-3119B18843B1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49DBCC3-4951-4D95-9AA1-E866CF739CA2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27E90F6-A44B-4227-998D-E29AFA92F6A5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A7AFCEA-9D33-4C99-B948-D6B0C14DCFEA}"/>
              </a:ext>
            </a:extLst>
          </p:cNvPr>
          <p:cNvCxnSpPr>
            <a:cxnSpLocks/>
          </p:cNvCxnSpPr>
          <p:nvPr/>
        </p:nvCxnSpPr>
        <p:spPr>
          <a:xfrm flipH="1">
            <a:off x="3395663" y="1082675"/>
            <a:ext cx="1382712" cy="36036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DBB03F2-2C57-4695-AB8B-221010FA0410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9053A7CE-9FAF-4F9D-AA8A-6F3407F356B4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B922C798-72A0-4C74-B296-5402D07AD3CD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DEAE7DFC-431E-4163-AB99-2E3856B0AB89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C6F2414B-5A75-4132-9399-D101E8282410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0" name="CasellaDiTesto 3">
            <a:extLst>
              <a:ext uri="{FF2B5EF4-FFF2-40B4-BE49-F238E27FC236}">
                <a16:creationId xmlns:a16="http://schemas.microsoft.com/office/drawing/2014/main" id="{3E5CE7F6-CCF1-4D03-AF3E-56026754B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658813"/>
            <a:ext cx="4068763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Sia assegnato il cono circolare retto con la base d (d’; d’’) (circonferenza direttrice) parallela a 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1800" baseline="-2500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e l’asse a(a’; a’’) parallelo a 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1800" baseline="-2500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. </a:t>
            </a:r>
          </a:p>
        </p:txBody>
      </p:sp>
      <p:sp>
        <p:nvSpPr>
          <p:cNvPr id="2091" name="CasellaDiTesto 8">
            <a:extLst>
              <a:ext uri="{FF2B5EF4-FFF2-40B4-BE49-F238E27FC236}">
                <a16:creationId xmlns:a16="http://schemas.microsoft.com/office/drawing/2014/main" id="{2633FFEF-2F97-49B9-AAFE-66718173E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84388"/>
            <a:ext cx="3671888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Essendo il cono retto, su 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1800" baseline="-2500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sarà C’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r>
              <a:rPr lang="it-IT" altLang="it-IT" sz="2000">
                <a:solidFill>
                  <a:srgbClr val="0070C0"/>
                </a:solidFill>
                <a:latin typeface="Comic Sans MS" panose="030F0702030302020204" pitchFamily="66" charset="0"/>
              </a:rPr>
              <a:t>V’ mentre saranno distinti su 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2000">
                <a:solidFill>
                  <a:srgbClr val="0070C0"/>
                </a:solidFill>
                <a:latin typeface="Comic Sans MS" panose="030F0702030302020204" pitchFamily="66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D0DDE84-84E1-4762-BF34-857CBA378316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20C5703-2DC6-4607-B300-A6C246A605B2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V’</a:t>
            </a:r>
            <a:endParaRPr lang="it-IT" sz="1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009FD3F4-829E-4F89-9349-4A9E11DA78D7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2095" name="CasellaDiTesto 22">
            <a:extLst>
              <a:ext uri="{FF2B5EF4-FFF2-40B4-BE49-F238E27FC236}">
                <a16:creationId xmlns:a16="http://schemas.microsoft.com/office/drawing/2014/main" id="{EA9C6AC8-0C55-4DE1-BE91-C9F177D97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57813"/>
            <a:ext cx="324008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Considerando una sola falda le generatrici g (g’; g’’) sono costituite da segmenti finiti che hanno  un estremo sulla direttrice della base e l’altro estremo coincidente con il vertice V(V’; V’’).</a:t>
            </a:r>
          </a:p>
        </p:txBody>
      </p:sp>
      <p:sp>
        <p:nvSpPr>
          <p:cNvPr id="2096" name="CasellaDiTesto 27">
            <a:extLst>
              <a:ext uri="{FF2B5EF4-FFF2-40B4-BE49-F238E27FC236}">
                <a16:creationId xmlns:a16="http://schemas.microsoft.com/office/drawing/2014/main" id="{F74CF6A5-527A-4049-8799-27334A23B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70763"/>
            <a:ext cx="36353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Date le caratteristiche geometriche descritte l’angolo al vertice (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) sarà uguale e costante per tutte le infinite posizioni delle generatrici.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DB24E30-7C56-49CD-8EB1-7F0ECC080F9A}"/>
              </a:ext>
            </a:extLst>
          </p:cNvPr>
          <p:cNvSpPr txBox="1"/>
          <p:nvPr/>
        </p:nvSpPr>
        <p:spPr>
          <a:xfrm>
            <a:off x="5505450" y="2687638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dirty="0">
                <a:solidFill>
                  <a:srgbClr val="0070C0"/>
                </a:solidFill>
              </a:rPr>
              <a:t>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299073ED-7345-4969-A677-6E8FAB40A79D}"/>
              </a:ext>
            </a:extLst>
          </p:cNvPr>
          <p:cNvSpPr txBox="1"/>
          <p:nvPr/>
        </p:nvSpPr>
        <p:spPr>
          <a:xfrm>
            <a:off x="5546725" y="6954838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308FB52E-84A8-4308-A64D-EEC50DFC0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6EC1DC53-81BF-471F-8605-D4127EA62ECF}"/>
              </a:ext>
            </a:extLst>
          </p:cNvPr>
          <p:cNvSpPr txBox="1"/>
          <p:nvPr/>
        </p:nvSpPr>
        <p:spPr>
          <a:xfrm>
            <a:off x="5310188" y="4687888"/>
            <a:ext cx="431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  <a:r>
              <a:rPr lang="it-IT" dirty="0">
                <a:solidFill>
                  <a:srgbClr val="0070C0"/>
                </a:solidFill>
              </a:rPr>
              <a:t>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6116A063-5724-4278-92E5-9AB9392F081A}"/>
              </a:ext>
            </a:extLst>
          </p:cNvPr>
          <p:cNvSpPr txBox="1"/>
          <p:nvPr/>
        </p:nvSpPr>
        <p:spPr>
          <a:xfrm>
            <a:off x="5497513" y="8113713"/>
            <a:ext cx="4032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d’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4A515CE5-E8BB-4A29-AD44-8C41563F73F3}"/>
              </a:ext>
            </a:extLst>
          </p:cNvPr>
          <p:cNvSpPr/>
          <p:nvPr/>
        </p:nvSpPr>
        <p:spPr>
          <a:xfrm rot="10800000">
            <a:off x="4583113" y="1422400"/>
            <a:ext cx="801687" cy="719138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E24FD64-1A9A-4907-8ADF-83DE615E1AD2}"/>
              </a:ext>
            </a:extLst>
          </p:cNvPr>
          <p:cNvSpPr txBox="1"/>
          <p:nvPr/>
        </p:nvSpPr>
        <p:spPr>
          <a:xfrm>
            <a:off x="4803775" y="1836738"/>
            <a:ext cx="288925" cy="369887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9D9DA276-0204-4209-B66C-7CE8B7560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CIRCONFERENZA - Dati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CCF9034F-C8D4-4273-80C0-EE00D7839C45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41FDBD89-0E8D-4D32-B783-F5BFA81EC3AC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47BA6AEC-909A-4DB8-AC01-A9C7F0258A6B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dirty="0" err="1">
                <a:solidFill>
                  <a:srgbClr val="0070C0"/>
                </a:solidFill>
              </a:rPr>
              <a:t>’</a:t>
            </a:r>
            <a:r>
              <a:rPr lang="it-IT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EA50ED3A-DEF3-4F56-B47F-FA73E55C8749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dirty="0" err="1">
                <a:solidFill>
                  <a:srgbClr val="0070C0"/>
                </a:solidFill>
              </a:rPr>
              <a:t>’</a:t>
            </a:r>
            <a:endParaRPr lang="it-IT" dirty="0">
              <a:solidFill>
                <a:srgbClr val="0070C0"/>
              </a:solidFill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795DA46-3414-47A3-9310-5B2E98756435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DDF4E5A-ED0D-4317-A913-FF3CE5CAED13}"/>
              </a:ext>
            </a:extLst>
          </p:cNvPr>
          <p:cNvSpPr txBox="1"/>
          <p:nvPr/>
        </p:nvSpPr>
        <p:spPr>
          <a:xfrm>
            <a:off x="420688" y="4124325"/>
            <a:ext cx="2592387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Questo è il cono descritto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3225DCE1-EFB9-4F47-9BC0-784E5FE83DB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4749103D-DD36-4BD0-807D-2F13B2814882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E5B5BEE3-58CF-4AE9-9DB1-141311A585D7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F9597803-73D7-4901-9760-B40FE5006D04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1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5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9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3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7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1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75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9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83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87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91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95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99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03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07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11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15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19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23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27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31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35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39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43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47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51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55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59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63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90" grpId="0"/>
      <p:bldP spid="2091" grpId="0"/>
      <p:bldP spid="14" grpId="0" animBg="1"/>
      <p:bldP spid="51" grpId="0"/>
      <p:bldP spid="53" grpId="0" animBg="1"/>
      <p:bldP spid="2095" grpId="0"/>
      <p:bldP spid="2096" grpId="0"/>
      <p:bldP spid="29" grpId="0"/>
      <p:bldP spid="58" grpId="0"/>
      <p:bldP spid="60" grpId="0"/>
      <p:bldP spid="64" grpId="0"/>
      <p:bldP spid="16" grpId="0"/>
      <p:bldP spid="66" grpId="0"/>
      <p:bldP spid="73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7B9C9B7C-02B3-4F14-BF12-A6F11EFB8FD0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C14EC54-7EE4-4C63-9482-1530BAEAB76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DA07239A-3CFE-46E6-97C3-F2E7375C5E2E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2D0C8B52-8D03-4B37-B84D-08565D646685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65DF2AA4-9FBA-4599-BA7D-D011EFF39EA7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FE7083F8-1AE8-4E90-81B5-93A0D5FE9BC1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225C7CB1-F34B-4978-80F0-7049EA78CD37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88F8B2E-C339-4C3F-B637-2C7B580CE50D}"/>
              </a:ext>
            </a:extLst>
          </p:cNvPr>
          <p:cNvCxnSpPr>
            <a:cxnSpLocks/>
          </p:cNvCxnSpPr>
          <p:nvPr/>
        </p:nvCxnSpPr>
        <p:spPr>
          <a:xfrm>
            <a:off x="478313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40E0D5FA-4882-46EE-A886-D414223002C5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C5CE6D44-308B-4789-9635-E80D23A1795C}"/>
              </a:ext>
            </a:extLst>
          </p:cNvPr>
          <p:cNvCxnSpPr>
            <a:cxnSpLocks/>
          </p:cNvCxnSpPr>
          <p:nvPr/>
        </p:nvCxnSpPr>
        <p:spPr>
          <a:xfrm flipH="1">
            <a:off x="3757613" y="1085850"/>
            <a:ext cx="1017587" cy="359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FDF308D1-7BBF-4EDF-8023-3CB96EBD928F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26DEA53C-2371-412F-8899-5B01CD0EDDC6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735DFF13-31BB-4A9D-84A3-67CD10483D3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0A5ED899-9466-4BB0-AE76-AD938C6BF98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24440FA-D5D8-46D2-8DB0-F83BDE4F1C39}"/>
              </a:ext>
            </a:extLst>
          </p:cNvPr>
          <p:cNvCxnSpPr>
            <a:cxnSpLocks/>
          </p:cNvCxnSpPr>
          <p:nvPr/>
        </p:nvCxnSpPr>
        <p:spPr bwMode="auto">
          <a:xfrm flipH="1">
            <a:off x="3402013" y="6991350"/>
            <a:ext cx="1379537" cy="368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F7A8A795-C09D-449B-88E7-AEBCEB3B3CCA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4F90BE3F-5C67-4C31-95F8-E2A3EC75A6C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E33042D-18C1-45C9-A07A-47A567BB1DF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BEB5926-9849-4CCC-A35C-E1D8B366C112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6991350"/>
            <a:ext cx="682625" cy="124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C39EAE1-A821-4F43-AC0D-FE3A6CCC1413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92C6BB16-16E6-4E46-A7EE-2837A463BD2F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3E51B74D-C6E7-42A0-BB43-C6E747A1EDBB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23D39671-4096-4ACA-9008-2F352A8C52D9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D2511D12-CD97-4A12-9C9A-76F7328FCB4F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80E8FC73-F888-486B-BDA9-DF896E0CA338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D10EA03-01D4-480A-AC40-6CBC223D23B2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EF10245-B202-4F5C-BC3E-FF9724FBA91D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A78B3EE-ED6E-465F-8A96-8C5B55705D49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DB49C23A-EFD9-46BF-A20A-4A52F4B107E0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33E89833-ABC6-4A73-9616-FC1210E5AA34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808A1B2-6ABF-4F93-B67C-B200A0EF3F28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66EEF6C3-E141-4232-825E-0CF5F001E6A9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FE1A58EF-4398-4A5A-92F5-32BDE1923B4A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152FE89B-3F60-4701-95E7-BDD93C9D3C33}"/>
              </a:ext>
            </a:extLst>
          </p:cNvPr>
          <p:cNvCxnSpPr>
            <a:cxnSpLocks/>
          </p:cNvCxnSpPr>
          <p:nvPr/>
        </p:nvCxnSpPr>
        <p:spPr>
          <a:xfrm flipH="1">
            <a:off x="3395663" y="1082675"/>
            <a:ext cx="1382712" cy="36036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2A798767-2FE5-4A21-9C6A-9033E8274E42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3C277D09-C986-4FC6-A911-CA6D0A4630A1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08D9DEF1-2253-4146-97A0-5D6886B91B8F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2F24DA73-C838-456C-A9BA-F3B20D1F61B1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6B591FED-84D2-4740-B6C9-51DDC88324CF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3A4EE8-6094-44C4-937A-A0CCA6DAFDFF}"/>
              </a:ext>
            </a:extLst>
          </p:cNvPr>
          <p:cNvSpPr txBox="1"/>
          <p:nvPr/>
        </p:nvSpPr>
        <p:spPr>
          <a:xfrm>
            <a:off x="4686300" y="2551113"/>
            <a:ext cx="647700" cy="46196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r>
              <a:rPr lang="it-IT" sz="2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C66EF3C-84DC-448A-8734-14EC2290E070}"/>
              </a:ext>
            </a:extLst>
          </p:cNvPr>
          <p:cNvSpPr txBox="1"/>
          <p:nvPr/>
        </p:nvSpPr>
        <p:spPr>
          <a:xfrm>
            <a:off x="4572000" y="6929438"/>
            <a:ext cx="539750" cy="503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r>
              <a:rPr lang="it-IT" sz="2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  <a:endParaRPr lang="it-IT" sz="1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9372CC2-FA8C-430C-88E8-608FD6607551}"/>
              </a:ext>
            </a:extLst>
          </p:cNvPr>
          <p:cNvSpPr txBox="1"/>
          <p:nvPr/>
        </p:nvSpPr>
        <p:spPr>
          <a:xfrm>
            <a:off x="6035675" y="3509963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dirty="0">
                <a:solidFill>
                  <a:srgbClr val="0070C0"/>
                </a:solidFill>
              </a:rPr>
              <a:t>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8F401373-B673-4685-82BB-07BB05AF922B}"/>
              </a:ext>
            </a:extLst>
          </p:cNvPr>
          <p:cNvSpPr txBox="1"/>
          <p:nvPr/>
        </p:nvSpPr>
        <p:spPr>
          <a:xfrm>
            <a:off x="5546725" y="6954838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4141" name="CasellaDiTesto 1">
            <a:extLst>
              <a:ext uri="{FF2B5EF4-FFF2-40B4-BE49-F238E27FC236}">
                <a16:creationId xmlns:a16="http://schemas.microsoft.com/office/drawing/2014/main" id="{7514C148-A476-48D4-813F-28B55A883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4F2A659D-419C-4BAA-AB9C-E7AB75AE10AA}"/>
              </a:ext>
            </a:extLst>
          </p:cNvPr>
          <p:cNvSpPr/>
          <p:nvPr/>
        </p:nvSpPr>
        <p:spPr>
          <a:xfrm rot="10800000">
            <a:off x="4583113" y="1422400"/>
            <a:ext cx="801687" cy="719138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985740E-B111-4D52-BE43-A33A40A7F933}"/>
              </a:ext>
            </a:extLst>
          </p:cNvPr>
          <p:cNvSpPr txBox="1"/>
          <p:nvPr/>
        </p:nvSpPr>
        <p:spPr>
          <a:xfrm>
            <a:off x="4803775" y="1836738"/>
            <a:ext cx="288925" cy="369887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D928F7B5-18E1-4FD8-8BD9-C73BEB341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CIRCONFERENZA (1)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1D70598D-1C48-4E01-BE30-F04E932543B5}"/>
              </a:ext>
            </a:extLst>
          </p:cNvPr>
          <p:cNvCxnSpPr>
            <a:cxnSpLocks/>
          </p:cNvCxnSpPr>
          <p:nvPr/>
        </p:nvCxnSpPr>
        <p:spPr>
          <a:xfrm flipV="1">
            <a:off x="4783138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573DFC5-9386-42E9-9AAC-9434EF2294C4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A0CD0746-8143-4C0B-8DB3-B7AE917EA474}"/>
              </a:ext>
            </a:extLst>
          </p:cNvPr>
          <p:cNvSpPr txBox="1"/>
          <p:nvPr/>
        </p:nvSpPr>
        <p:spPr>
          <a:xfrm>
            <a:off x="4552950" y="3662363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dirty="0" err="1">
                <a:solidFill>
                  <a:srgbClr val="0070C0"/>
                </a:solidFill>
              </a:rPr>
              <a:t>’</a:t>
            </a:r>
            <a:r>
              <a:rPr lang="it-IT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437D832A-8978-4C94-828B-A0D194459479}"/>
              </a:ext>
            </a:extLst>
          </p:cNvPr>
          <p:cNvSpPr txBox="1"/>
          <p:nvPr/>
        </p:nvSpPr>
        <p:spPr>
          <a:xfrm>
            <a:off x="45720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dirty="0" err="1">
                <a:solidFill>
                  <a:srgbClr val="0070C0"/>
                </a:solidFill>
              </a:rPr>
              <a:t>’</a:t>
            </a:r>
            <a:endParaRPr lang="it-IT" dirty="0">
              <a:solidFill>
                <a:srgbClr val="0070C0"/>
              </a:solidFill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504F5AB9-D97C-42F8-A334-9974457401B8}"/>
              </a:ext>
            </a:extLst>
          </p:cNvPr>
          <p:cNvCxnSpPr>
            <a:cxnSpLocks/>
          </p:cNvCxnSpPr>
          <p:nvPr/>
        </p:nvCxnSpPr>
        <p:spPr>
          <a:xfrm>
            <a:off x="4783138" y="7004050"/>
            <a:ext cx="1587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2E95A41-DC36-48E8-8240-C9BD213C894F}"/>
              </a:ext>
            </a:extLst>
          </p:cNvPr>
          <p:cNvCxnSpPr>
            <a:cxnSpLocks/>
          </p:cNvCxnSpPr>
          <p:nvPr/>
        </p:nvCxnSpPr>
        <p:spPr>
          <a:xfrm>
            <a:off x="2998788" y="2655888"/>
            <a:ext cx="36004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215963A-D614-40F6-91C9-EC766B589B61}"/>
              </a:ext>
            </a:extLst>
          </p:cNvPr>
          <p:cNvCxnSpPr>
            <a:cxnSpLocks/>
          </p:cNvCxnSpPr>
          <p:nvPr/>
        </p:nvCxnSpPr>
        <p:spPr>
          <a:xfrm>
            <a:off x="5407025" y="2655888"/>
            <a:ext cx="0" cy="4340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>
            <a:extLst>
              <a:ext uri="{FF2B5EF4-FFF2-40B4-BE49-F238E27FC236}">
                <a16:creationId xmlns:a16="http://schemas.microsoft.com/office/drawing/2014/main" id="{FBF3E819-2C0A-4530-807A-967321F89A19}"/>
              </a:ext>
            </a:extLst>
          </p:cNvPr>
          <p:cNvSpPr/>
          <p:nvPr/>
        </p:nvSpPr>
        <p:spPr>
          <a:xfrm>
            <a:off x="4146550" y="6362700"/>
            <a:ext cx="1260475" cy="12604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C360B20F-EA3B-4F20-A9EF-B5FD895C520D}"/>
              </a:ext>
            </a:extLst>
          </p:cNvPr>
          <p:cNvCxnSpPr>
            <a:cxnSpLocks/>
          </p:cNvCxnSpPr>
          <p:nvPr/>
        </p:nvCxnSpPr>
        <p:spPr>
          <a:xfrm>
            <a:off x="5376863" y="2655888"/>
            <a:ext cx="0" cy="44989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6F64C0EA-132D-4103-8B4A-72D7A0D74047}"/>
              </a:ext>
            </a:extLst>
          </p:cNvPr>
          <p:cNvCxnSpPr>
            <a:cxnSpLocks/>
          </p:cNvCxnSpPr>
          <p:nvPr/>
        </p:nvCxnSpPr>
        <p:spPr>
          <a:xfrm>
            <a:off x="5316538" y="2644775"/>
            <a:ext cx="0" cy="46577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094BAB94-5592-46B3-8E53-60C2E11844FF}"/>
              </a:ext>
            </a:extLst>
          </p:cNvPr>
          <p:cNvCxnSpPr>
            <a:cxnSpLocks/>
          </p:cNvCxnSpPr>
          <p:nvPr/>
        </p:nvCxnSpPr>
        <p:spPr>
          <a:xfrm>
            <a:off x="5222875" y="2662238"/>
            <a:ext cx="0" cy="47783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087B15BD-489F-4152-8FEA-07B09661A782}"/>
              </a:ext>
            </a:extLst>
          </p:cNvPr>
          <p:cNvCxnSpPr>
            <a:cxnSpLocks/>
          </p:cNvCxnSpPr>
          <p:nvPr/>
        </p:nvCxnSpPr>
        <p:spPr>
          <a:xfrm>
            <a:off x="5080000" y="2652713"/>
            <a:ext cx="0" cy="4903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1F0D0E81-9CE6-42C4-B9AD-E7FB129666D1}"/>
              </a:ext>
            </a:extLst>
          </p:cNvPr>
          <p:cNvCxnSpPr>
            <a:cxnSpLocks/>
          </p:cNvCxnSpPr>
          <p:nvPr/>
        </p:nvCxnSpPr>
        <p:spPr>
          <a:xfrm>
            <a:off x="4781550" y="2657475"/>
            <a:ext cx="0" cy="49736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00FFC761-F3F8-4764-A272-47CEA91710D6}"/>
              </a:ext>
            </a:extLst>
          </p:cNvPr>
          <p:cNvCxnSpPr>
            <a:cxnSpLocks/>
          </p:cNvCxnSpPr>
          <p:nvPr/>
        </p:nvCxnSpPr>
        <p:spPr>
          <a:xfrm>
            <a:off x="4935538" y="2649538"/>
            <a:ext cx="0" cy="49736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5" name="CasellaDiTesto 19">
            <a:extLst>
              <a:ext uri="{FF2B5EF4-FFF2-40B4-BE49-F238E27FC236}">
                <a16:creationId xmlns:a16="http://schemas.microsoft.com/office/drawing/2014/main" id="{D22E19E7-8256-486F-A1BA-A2475495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0" y="231298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136" name="CasellaDiTesto 22">
            <a:extLst>
              <a:ext uri="{FF2B5EF4-FFF2-40B4-BE49-F238E27FC236}">
                <a16:creationId xmlns:a16="http://schemas.microsoft.com/office/drawing/2014/main" id="{032A8137-B1CD-4C29-91B1-D69EE8F02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3713"/>
            <a:ext cx="680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Immaginiamo di voler sezionare il cono con un piano (</a:t>
            </a:r>
            <a:r>
              <a:rPr lang="it-IT" altLang="it-IT" sz="20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 ^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a)</a:t>
            </a:r>
          </a:p>
        </p:txBody>
      </p:sp>
      <p:grpSp>
        <p:nvGrpSpPr>
          <p:cNvPr id="3137" name="Gruppo 34">
            <a:extLst>
              <a:ext uri="{FF2B5EF4-FFF2-40B4-BE49-F238E27FC236}">
                <a16:creationId xmlns:a16="http://schemas.microsoft.com/office/drawing/2014/main" id="{CCB46EC4-E47F-4C65-B55E-C8C5E2D8BE9A}"/>
              </a:ext>
            </a:extLst>
          </p:cNvPr>
          <p:cNvGrpSpPr>
            <a:grpSpLocks/>
          </p:cNvGrpSpPr>
          <p:nvPr/>
        </p:nvGrpSpPr>
        <p:grpSpPr bwMode="auto">
          <a:xfrm>
            <a:off x="0" y="768350"/>
            <a:ext cx="4443413" cy="922338"/>
            <a:chOff x="0" y="932688"/>
            <a:chExt cx="4443984" cy="923330"/>
          </a:xfrm>
        </p:grpSpPr>
        <p:sp>
          <p:nvSpPr>
            <p:cNvPr id="4191" name="CasellaDiTesto 30">
              <a:extLst>
                <a:ext uri="{FF2B5EF4-FFF2-40B4-BE49-F238E27FC236}">
                  <a16:creationId xmlns:a16="http://schemas.microsoft.com/office/drawing/2014/main" id="{E78389AD-11A1-47C6-A77D-F51949EDD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932688"/>
              <a:ext cx="444398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Per questo rapporto con l’asse del cono il piano risulterà essere un piano orizzontale per cui avremo </a:t>
              </a:r>
              <a:r>
                <a:rPr lang="it-IT" altLang="it-IT" sz="18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altLang="it-IT" sz="180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altLang="it-IT" sz="1800" baseline="-2500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altLang="it-IT" sz="18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; </a:t>
              </a:r>
              <a:r>
                <a:rPr lang="it-IT" altLang="it-IT" sz="180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altLang="it-IT" sz="1800" baseline="-2500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altLang="it-IT" sz="18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) </a:t>
              </a:r>
            </a:p>
          </p:txBody>
        </p:sp>
        <p:sp>
          <p:nvSpPr>
            <p:cNvPr id="4192" name="Rettangolo 33">
              <a:extLst>
                <a:ext uri="{FF2B5EF4-FFF2-40B4-BE49-F238E27FC236}">
                  <a16:creationId xmlns:a16="http://schemas.microsoft.com/office/drawing/2014/main" id="{EC443FFC-3D60-4CB1-91B9-271EB5812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5301" y="1419200"/>
              <a:ext cx="28565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10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altLang="it-IT" sz="80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3138" name="CasellaDiTesto 35">
            <a:extLst>
              <a:ext uri="{FF2B5EF4-FFF2-40B4-BE49-F238E27FC236}">
                <a16:creationId xmlns:a16="http://schemas.microsoft.com/office/drawing/2014/main" id="{BE29F8A7-9765-43A5-AD77-36BD76A17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1313"/>
            <a:ext cx="4319588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piano, essendo a quota costante, taglierà tutte le generatrici allo stesso valore di quota determinando infiniti punti aventi stessa quota</a:t>
            </a:r>
          </a:p>
        </p:txBody>
      </p:sp>
      <p:sp>
        <p:nvSpPr>
          <p:cNvPr id="3139" name="CasellaDiTesto 40">
            <a:extLst>
              <a:ext uri="{FF2B5EF4-FFF2-40B4-BE49-F238E27FC236}">
                <a16:creationId xmlns:a16="http://schemas.microsoft.com/office/drawing/2014/main" id="{9E6B978F-3165-4F37-8ECB-DE20BE94A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8538"/>
            <a:ext cx="36004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Per quanto detto la sezione risulterà essere una circonferenza parallela alla base e appartenente al piano </a:t>
            </a:r>
            <a:r>
              <a:rPr lang="it-IT" altLang="it-IT" sz="20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140" name="CasellaDiTesto 41">
            <a:extLst>
              <a:ext uri="{FF2B5EF4-FFF2-40B4-BE49-F238E27FC236}">
                <a16:creationId xmlns:a16="http://schemas.microsoft.com/office/drawing/2014/main" id="{9ED7E72E-FDFA-4202-99B6-E1820935E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95825"/>
            <a:ext cx="3455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Il centro della circonferenza appartiene all’asse in quanto:</a:t>
            </a:r>
          </a:p>
        </p:txBody>
      </p:sp>
      <p:grpSp>
        <p:nvGrpSpPr>
          <p:cNvPr id="3141" name="Gruppo 48">
            <a:extLst>
              <a:ext uri="{FF2B5EF4-FFF2-40B4-BE49-F238E27FC236}">
                <a16:creationId xmlns:a16="http://schemas.microsoft.com/office/drawing/2014/main" id="{0E72BC71-B1A3-449E-8EF1-7D39E420809E}"/>
              </a:ext>
            </a:extLst>
          </p:cNvPr>
          <p:cNvGrpSpPr>
            <a:grpSpLocks/>
          </p:cNvGrpSpPr>
          <p:nvPr/>
        </p:nvGrpSpPr>
        <p:grpSpPr bwMode="auto">
          <a:xfrm>
            <a:off x="384175" y="5394325"/>
            <a:ext cx="2541588" cy="400050"/>
            <a:chOff x="-5797296" y="2286000"/>
            <a:chExt cx="2542032" cy="400110"/>
          </a:xfrm>
        </p:grpSpPr>
        <p:sp>
          <p:nvSpPr>
            <p:cNvPr id="4189" name="CasellaDiTesto 43">
              <a:extLst>
                <a:ext uri="{FF2B5EF4-FFF2-40B4-BE49-F238E27FC236}">
                  <a16:creationId xmlns:a16="http://schemas.microsoft.com/office/drawing/2014/main" id="{FFB258F3-D883-4A92-BC33-8319EFCF4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797296" y="2286000"/>
              <a:ext cx="2542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altLang="it-IT" sz="18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 </a:t>
              </a:r>
              <a:r>
                <a:rPr lang="it-IT" altLang="it-IT" sz="2000">
                  <a:solidFill>
                    <a:srgbClr val="000000"/>
                  </a:solidFill>
                  <a:latin typeface="Symbol" panose="05050102010706020507" pitchFamily="18" charset="2"/>
                </a:rPr>
                <a:t>Ç 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a)       C</a:t>
              </a:r>
              <a:r>
                <a:rPr lang="it-IT" altLang="it-IT" sz="1800" baseline="-2500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(C’</a:t>
              </a:r>
              <a:r>
                <a:rPr lang="it-IT" altLang="it-IT" sz="1800" baseline="-2500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;C’</a:t>
              </a:r>
              <a:r>
                <a:rPr lang="it-IT" altLang="it-IT" sz="1800" baseline="-2500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)</a:t>
              </a:r>
              <a:endParaRPr lang="it-IT" altLang="it-IT" sz="1800">
                <a:latin typeface="Arial" panose="020B0604020202020204" pitchFamily="34" charset="0"/>
              </a:endParaRPr>
            </a:p>
          </p:txBody>
        </p:sp>
        <p:cxnSp>
          <p:nvCxnSpPr>
            <p:cNvPr id="47" name="Connettore 2 46">
              <a:extLst>
                <a:ext uri="{FF2B5EF4-FFF2-40B4-BE49-F238E27FC236}">
                  <a16:creationId xmlns:a16="http://schemas.microsoft.com/office/drawing/2014/main" id="{F3F789A3-2DAF-4A7D-8105-4900579381DE}"/>
                </a:ext>
              </a:extLst>
            </p:cNvPr>
            <p:cNvCxnSpPr/>
            <p:nvPr/>
          </p:nvCxnSpPr>
          <p:spPr>
            <a:xfrm>
              <a:off x="-4901790" y="2541626"/>
              <a:ext cx="3604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42" name="CasellaDiTesto 54">
            <a:extLst>
              <a:ext uri="{FF2B5EF4-FFF2-40B4-BE49-F238E27FC236}">
                <a16:creationId xmlns:a16="http://schemas.microsoft.com/office/drawing/2014/main" id="{BEB73B51-0215-409E-9A37-2B1C3460C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5778500"/>
            <a:ext cx="2689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contemporaneamente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>
              <a:latin typeface="Arial" panose="020B0604020202020204" pitchFamily="34" charset="0"/>
            </a:endParaRPr>
          </a:p>
        </p:txBody>
      </p:sp>
      <p:grpSp>
        <p:nvGrpSpPr>
          <p:cNvPr id="3143" name="Gruppo 83">
            <a:extLst>
              <a:ext uri="{FF2B5EF4-FFF2-40B4-BE49-F238E27FC236}">
                <a16:creationId xmlns:a16="http://schemas.microsoft.com/office/drawing/2014/main" id="{3A21536E-3953-4A8F-BFE8-79B59C103E3F}"/>
              </a:ext>
            </a:extLst>
          </p:cNvPr>
          <p:cNvGrpSpPr>
            <a:grpSpLocks/>
          </p:cNvGrpSpPr>
          <p:nvPr/>
        </p:nvGrpSpPr>
        <p:grpSpPr bwMode="auto">
          <a:xfrm>
            <a:off x="877888" y="6016625"/>
            <a:ext cx="1609725" cy="400050"/>
            <a:chOff x="-5815584" y="2450592"/>
            <a:chExt cx="1609344" cy="400110"/>
          </a:xfrm>
        </p:grpSpPr>
        <p:sp>
          <p:nvSpPr>
            <p:cNvPr id="4187" name="CasellaDiTesto 56">
              <a:extLst>
                <a:ext uri="{FF2B5EF4-FFF2-40B4-BE49-F238E27FC236}">
                  <a16:creationId xmlns:a16="http://schemas.microsoft.com/office/drawing/2014/main" id="{8172FE76-6D5E-4EB6-B2EC-924A73F995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815584" y="2450592"/>
              <a:ext cx="16093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70C0"/>
                  </a:solidFill>
                  <a:latin typeface="Arial" panose="020B0604020202020204" pitchFamily="34" charset="0"/>
                </a:rPr>
                <a:t>(</a:t>
              </a:r>
              <a:r>
                <a:rPr lang="it-IT" altLang="it-IT" sz="2000">
                  <a:solidFill>
                    <a:srgbClr val="FF0000"/>
                  </a:solidFill>
                  <a:latin typeface="Symbol" panose="05050102010706020507" pitchFamily="18" charset="2"/>
                </a:rPr>
                <a:t>b </a:t>
              </a:r>
              <a:r>
                <a:rPr lang="it-IT" altLang="it-IT" sz="2000">
                  <a:solidFill>
                    <a:srgbClr val="0070C0"/>
                  </a:solidFill>
                  <a:latin typeface="Symbol" panose="05050102010706020507" pitchFamily="18" charset="2"/>
                </a:rPr>
                <a:t>Ç</a:t>
              </a:r>
              <a:r>
                <a:rPr lang="it-IT" altLang="it-IT" sz="1800">
                  <a:solidFill>
                    <a:srgbClr val="0070C0"/>
                  </a:solidFill>
                  <a:latin typeface="Arial" panose="020B0604020202020204" pitchFamily="34" charset="0"/>
                </a:rPr>
                <a:t> </a:t>
              </a:r>
              <a:r>
                <a:rPr lang="it-IT" altLang="it-IT" sz="1800">
                  <a:solidFill>
                    <a:srgbClr val="0070C0"/>
                  </a:solidFill>
                  <a:latin typeface="Comic Sans MS" panose="030F0702030302020204" pitchFamily="66" charset="0"/>
                </a:rPr>
                <a:t>g)      </a:t>
              </a:r>
              <a:r>
                <a:rPr lang="it-IT" altLang="it-IT" sz="1800">
                  <a:solidFill>
                    <a:srgbClr val="FF0000"/>
                  </a:solidFill>
                  <a:latin typeface="Comic Sans MS" panose="030F0702030302020204" pitchFamily="66" charset="0"/>
                </a:rPr>
                <a:t>P</a:t>
              </a:r>
            </a:p>
          </p:txBody>
        </p:sp>
        <p:cxnSp>
          <p:nvCxnSpPr>
            <p:cNvPr id="85" name="Connettore 2 84">
              <a:extLst>
                <a:ext uri="{FF2B5EF4-FFF2-40B4-BE49-F238E27FC236}">
                  <a16:creationId xmlns:a16="http://schemas.microsoft.com/office/drawing/2014/main" id="{7D972E7B-706C-42DC-B727-F50114000E9A}"/>
                </a:ext>
              </a:extLst>
            </p:cNvPr>
            <p:cNvCxnSpPr/>
            <p:nvPr/>
          </p:nvCxnSpPr>
          <p:spPr>
            <a:xfrm>
              <a:off x="-4931556" y="2676051"/>
              <a:ext cx="3602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44" name="CasellaDiTesto 85">
            <a:extLst>
              <a:ext uri="{FF2B5EF4-FFF2-40B4-BE49-F238E27FC236}">
                <a16:creationId xmlns:a16="http://schemas.microsoft.com/office/drawing/2014/main" id="{5B7ED415-8583-4254-B45B-A158DDFE4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33845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e poiché l’angolo al vertice 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è uguale per tutte le generatrici, tutti i punti P saranno equidistanti dal centro della circonferenza</a:t>
            </a:r>
          </a:p>
        </p:txBody>
      </p:sp>
      <p:sp>
        <p:nvSpPr>
          <p:cNvPr id="3145" name="CasellaDiTesto 86">
            <a:extLst>
              <a:ext uri="{FF2B5EF4-FFF2-40B4-BE49-F238E27FC236}">
                <a16:creationId xmlns:a16="http://schemas.microsoft.com/office/drawing/2014/main" id="{160E67F2-F81B-4627-AAC0-538FCBE54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27963"/>
            <a:ext cx="3686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Allora possiamo definire la circonferenza risultante come:</a:t>
            </a:r>
          </a:p>
        </p:txBody>
      </p:sp>
      <p:sp>
        <p:nvSpPr>
          <p:cNvPr id="3146" name="CasellaDiTesto 87">
            <a:extLst>
              <a:ext uri="{FF2B5EF4-FFF2-40B4-BE49-F238E27FC236}">
                <a16:creationId xmlns:a16="http://schemas.microsoft.com/office/drawing/2014/main" id="{D9771FD1-9D65-4904-A5A5-EAE783228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8496300"/>
            <a:ext cx="6804025" cy="6461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  <a:latin typeface="Comic Sans MS" panose="030F0702030302020204" pitchFamily="66" charset="0"/>
              </a:rPr>
              <a:t>luogo geometrico di tutti i punti di un piano equidistanti da un punto fisso detto centro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4FD452AF-BBA4-4A8F-A204-3CC32321BE03}"/>
              </a:ext>
            </a:extLst>
          </p:cNvPr>
          <p:cNvCxnSpPr>
            <a:cxnSpLocks/>
          </p:cNvCxnSpPr>
          <p:nvPr/>
        </p:nvCxnSpPr>
        <p:spPr>
          <a:xfrm>
            <a:off x="4783138" y="2646363"/>
            <a:ext cx="0" cy="49736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373D148-8D55-49A0-B1B7-BEE0EC30A5AF}"/>
              </a:ext>
            </a:extLst>
          </p:cNvPr>
          <p:cNvCxnSpPr>
            <a:cxnSpLocks/>
          </p:cNvCxnSpPr>
          <p:nvPr/>
        </p:nvCxnSpPr>
        <p:spPr>
          <a:xfrm>
            <a:off x="4614863" y="2654300"/>
            <a:ext cx="0" cy="49498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941ACE46-7DFA-49B0-907B-B012AFE4912C}"/>
              </a:ext>
            </a:extLst>
          </p:cNvPr>
          <p:cNvCxnSpPr>
            <a:cxnSpLocks/>
          </p:cNvCxnSpPr>
          <p:nvPr/>
        </p:nvCxnSpPr>
        <p:spPr>
          <a:xfrm>
            <a:off x="4478338" y="2641600"/>
            <a:ext cx="0" cy="49117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3B6F030B-27D7-49E4-89F3-C49E2A7FB179}"/>
              </a:ext>
            </a:extLst>
          </p:cNvPr>
          <p:cNvCxnSpPr>
            <a:cxnSpLocks/>
          </p:cNvCxnSpPr>
          <p:nvPr/>
        </p:nvCxnSpPr>
        <p:spPr>
          <a:xfrm>
            <a:off x="4332288" y="2649538"/>
            <a:ext cx="0" cy="48037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B2CF4E54-DAC9-455E-83B5-E2843BAB8D31}"/>
              </a:ext>
            </a:extLst>
          </p:cNvPr>
          <p:cNvCxnSpPr>
            <a:cxnSpLocks/>
          </p:cNvCxnSpPr>
          <p:nvPr/>
        </p:nvCxnSpPr>
        <p:spPr>
          <a:xfrm>
            <a:off x="4235450" y="2646363"/>
            <a:ext cx="0" cy="46577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D845D5F-4572-4751-9CF6-3BDC6C7BE650}"/>
              </a:ext>
            </a:extLst>
          </p:cNvPr>
          <p:cNvCxnSpPr>
            <a:cxnSpLocks/>
          </p:cNvCxnSpPr>
          <p:nvPr/>
        </p:nvCxnSpPr>
        <p:spPr>
          <a:xfrm>
            <a:off x="4176713" y="2649538"/>
            <a:ext cx="0" cy="4527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B7FE6B2A-6018-4D77-BBE4-8E4D3B33B14F}"/>
              </a:ext>
            </a:extLst>
          </p:cNvPr>
          <p:cNvCxnSpPr>
            <a:cxnSpLocks/>
            <a:endCxn id="37" idx="2"/>
          </p:cNvCxnSpPr>
          <p:nvPr/>
        </p:nvCxnSpPr>
        <p:spPr>
          <a:xfrm flipH="1">
            <a:off x="4146550" y="2652713"/>
            <a:ext cx="4763" cy="4340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D74126-2F5C-4ADB-82EF-C279E271A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81288"/>
            <a:ext cx="39957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Gli stessi punti, proiettati su 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1800" baseline="-2500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, risultano essere alla stessa distanza dall’asse del cono</a:t>
            </a: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838317D0-4E1C-46C6-9CA9-CC3259E9887C}"/>
              </a:ext>
            </a:extLst>
          </p:cNvPr>
          <p:cNvSpPr/>
          <p:nvPr/>
        </p:nvSpPr>
        <p:spPr>
          <a:xfrm>
            <a:off x="4516438" y="2390775"/>
            <a:ext cx="539750" cy="539750"/>
          </a:xfrm>
          <a:prstGeom prst="arc">
            <a:avLst>
              <a:gd name="adj1" fmla="val 10893008"/>
              <a:gd name="adj2" fmla="val 1623657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55BDE9A-AA86-4AE2-BB6F-35247B9D4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754813"/>
            <a:ext cx="3587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6EC2AA33-A7A1-4B87-BB95-4F335B682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825" y="7075488"/>
            <a:ext cx="3603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DDFFDEF6-D836-43CC-B548-A752BFF24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75" y="7312025"/>
            <a:ext cx="3603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088F05F4-7898-4CBD-B733-52B0EC783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2389188"/>
            <a:ext cx="39528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115CF315-C92A-4927-87E9-128ED8640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513" y="2609850"/>
            <a:ext cx="3968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F153633D-0D31-4E09-8798-0515C332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88" y="2393950"/>
            <a:ext cx="3968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17C6D3A8-7F49-4F0D-8F85-3D60B5D6D5E5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1" grpId="0"/>
      <p:bldP spid="29" grpId="0"/>
      <p:bldP spid="58" grpId="0"/>
      <p:bldP spid="16" grpId="0"/>
      <p:bldP spid="66" grpId="0"/>
      <p:bldP spid="73" grpId="0"/>
      <p:bldP spid="37" grpId="0" animBg="1"/>
      <p:bldP spid="3135" grpId="0"/>
      <p:bldP spid="3136" grpId="0"/>
      <p:bldP spid="3138" grpId="0"/>
      <p:bldP spid="3139" grpId="0"/>
      <p:bldP spid="3140" grpId="0"/>
      <p:bldP spid="3142" grpId="0"/>
      <p:bldP spid="3144" grpId="0"/>
      <p:bldP spid="3145" grpId="0"/>
      <p:bldP spid="3146" grpId="0" animBg="1"/>
      <p:bldP spid="2" grpId="0"/>
      <p:bldP spid="23" grpId="0"/>
      <p:bldP spid="92" grpId="0"/>
      <p:bldP spid="93" grpId="0"/>
      <p:bldP spid="94" grpId="0"/>
      <p:bldP spid="95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8E738802-F590-4554-9757-5D243D1DE1C0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CF2AA21-E9D0-455A-87A8-716272344AE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313F675C-FF17-4025-B6B1-4FE3ABD70109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294939CA-7195-455F-ADEF-6C77C6262FE3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29B0808C-4545-4676-8B97-9F0C9E1EF0E6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2A455B00-9249-40CF-A65C-07A6AF1A6EF5}"/>
              </a:ext>
            </a:extLst>
          </p:cNvPr>
          <p:cNvCxnSpPr>
            <a:cxnSpLocks/>
          </p:cNvCxnSpPr>
          <p:nvPr/>
        </p:nvCxnSpPr>
        <p:spPr>
          <a:xfrm flipH="1">
            <a:off x="3341688" y="2655888"/>
            <a:ext cx="808037" cy="2024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E66BE030-B9FE-4028-900C-CE719E4CDA33}"/>
              </a:ext>
            </a:extLst>
          </p:cNvPr>
          <p:cNvCxnSpPr>
            <a:cxnSpLocks/>
          </p:cNvCxnSpPr>
          <p:nvPr/>
        </p:nvCxnSpPr>
        <p:spPr>
          <a:xfrm>
            <a:off x="5405438" y="2660650"/>
            <a:ext cx="808037" cy="20224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C746B200-6016-453F-8391-C9839162D7CA}"/>
              </a:ext>
            </a:extLst>
          </p:cNvPr>
          <p:cNvCxnSpPr>
            <a:cxnSpLocks/>
          </p:cNvCxnSpPr>
          <p:nvPr/>
        </p:nvCxnSpPr>
        <p:spPr>
          <a:xfrm flipH="1">
            <a:off x="3521075" y="2652713"/>
            <a:ext cx="708025" cy="20335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0D26717A-3696-47A6-B15F-EB590D6C6B25}"/>
              </a:ext>
            </a:extLst>
          </p:cNvPr>
          <p:cNvCxnSpPr>
            <a:cxnSpLocks/>
          </p:cNvCxnSpPr>
          <p:nvPr/>
        </p:nvCxnSpPr>
        <p:spPr>
          <a:xfrm flipH="1">
            <a:off x="3757613" y="2660650"/>
            <a:ext cx="571500" cy="20177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3D2925E3-FE71-4D4F-95D5-F075DBBA0D96}"/>
              </a:ext>
            </a:extLst>
          </p:cNvPr>
          <p:cNvCxnSpPr>
            <a:cxnSpLocks/>
            <a:stCxn id="6" idx="2"/>
            <a:endCxn id="37" idx="1"/>
          </p:cNvCxnSpPr>
          <p:nvPr/>
        </p:nvCxnSpPr>
        <p:spPr bwMode="auto">
          <a:xfrm>
            <a:off x="3757613" y="5972175"/>
            <a:ext cx="579437" cy="5746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6CAC89A7-8564-4E41-BE55-D93F4589C3E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7440613"/>
            <a:ext cx="560387" cy="5667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C888DBA-F061-44F2-875C-4C1956CD7A6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700088" cy="3889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E1D98E8-2235-407D-8A3F-B620846FB04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793750" cy="1841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2975921C-3AC7-41D8-A0AF-1136536FCAF7}"/>
              </a:ext>
            </a:extLst>
          </p:cNvPr>
          <p:cNvCxnSpPr>
            <a:cxnSpLocks/>
          </p:cNvCxnSpPr>
          <p:nvPr/>
        </p:nvCxnSpPr>
        <p:spPr bwMode="auto">
          <a:xfrm flipH="1">
            <a:off x="3402013" y="7154863"/>
            <a:ext cx="766762" cy="204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CD202F4-D4C9-49F6-B3BA-3857E1DD90D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7297738"/>
            <a:ext cx="709612" cy="400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058C279-267B-4D30-9854-30FCA983FFF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90988" y="5724525"/>
            <a:ext cx="392112" cy="711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5E56C59D-AC90-41AD-9A98-F2862D8FBDC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207963" cy="793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3AAF7E68-F69B-4E43-88F3-D6036770C90B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7531100"/>
            <a:ext cx="385762" cy="7032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D6D17E2-5C50-40BE-8E3E-8D4B207FD70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7600950"/>
            <a:ext cx="204788" cy="781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E80FF961-1091-41FA-99D0-87E2216FE01F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5226050" y="7440613"/>
            <a:ext cx="569913" cy="568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F2CACD53-0F33-417F-9A69-73DADA63D911}"/>
              </a:ext>
            </a:extLst>
          </p:cNvPr>
          <p:cNvCxnSpPr>
            <a:cxnSpLocks/>
            <a:stCxn id="37" idx="7"/>
            <a:endCxn id="6" idx="0"/>
          </p:cNvCxnSpPr>
          <p:nvPr/>
        </p:nvCxnSpPr>
        <p:spPr>
          <a:xfrm flipV="1">
            <a:off x="5229225" y="5972175"/>
            <a:ext cx="565150" cy="5746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292A42A-7E26-41B6-B3AB-E53CFD271AF2}"/>
              </a:ext>
            </a:extLst>
          </p:cNvPr>
          <p:cNvCxnSpPr>
            <a:cxnSpLocks/>
          </p:cNvCxnSpPr>
          <p:nvPr/>
        </p:nvCxnSpPr>
        <p:spPr>
          <a:xfrm>
            <a:off x="5324475" y="7307263"/>
            <a:ext cx="696913" cy="4016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DFED486D-BB3A-44A0-B86B-3AAC203553F1}"/>
              </a:ext>
            </a:extLst>
          </p:cNvPr>
          <p:cNvCxnSpPr>
            <a:cxnSpLocks/>
          </p:cNvCxnSpPr>
          <p:nvPr/>
        </p:nvCxnSpPr>
        <p:spPr>
          <a:xfrm>
            <a:off x="5383213" y="7162800"/>
            <a:ext cx="777875" cy="219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4909BBA2-CA21-4AE9-9F81-67840432A652}"/>
              </a:ext>
            </a:extLst>
          </p:cNvPr>
          <p:cNvCxnSpPr>
            <a:cxnSpLocks/>
          </p:cNvCxnSpPr>
          <p:nvPr/>
        </p:nvCxnSpPr>
        <p:spPr>
          <a:xfrm flipV="1">
            <a:off x="5387975" y="6600825"/>
            <a:ext cx="773113" cy="215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1719821-490E-410D-9445-A3DA1935454F}"/>
              </a:ext>
            </a:extLst>
          </p:cNvPr>
          <p:cNvCxnSpPr>
            <a:cxnSpLocks/>
          </p:cNvCxnSpPr>
          <p:nvPr/>
        </p:nvCxnSpPr>
        <p:spPr>
          <a:xfrm flipV="1">
            <a:off x="5318125" y="6265863"/>
            <a:ext cx="706438" cy="409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4F290A41-B87B-4932-9A87-CE3D2DB810AF}"/>
              </a:ext>
            </a:extLst>
          </p:cNvPr>
          <p:cNvCxnSpPr>
            <a:cxnSpLocks/>
          </p:cNvCxnSpPr>
          <p:nvPr/>
        </p:nvCxnSpPr>
        <p:spPr>
          <a:xfrm>
            <a:off x="5080000" y="7554913"/>
            <a:ext cx="379413" cy="709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256C92A0-3A54-4157-AD06-DB69777A7655}"/>
              </a:ext>
            </a:extLst>
          </p:cNvPr>
          <p:cNvCxnSpPr>
            <a:cxnSpLocks/>
          </p:cNvCxnSpPr>
          <p:nvPr/>
        </p:nvCxnSpPr>
        <p:spPr>
          <a:xfrm>
            <a:off x="4933950" y="7602538"/>
            <a:ext cx="187325" cy="784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9B8A489-2A67-4C29-BC32-5DF08790F41E}"/>
              </a:ext>
            </a:extLst>
          </p:cNvPr>
          <p:cNvCxnSpPr>
            <a:cxnSpLocks/>
          </p:cNvCxnSpPr>
          <p:nvPr/>
        </p:nvCxnSpPr>
        <p:spPr>
          <a:xfrm flipV="1">
            <a:off x="5076825" y="5724525"/>
            <a:ext cx="379413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6F197ED1-83A6-404B-A68C-F1C16C72F1FD}"/>
              </a:ext>
            </a:extLst>
          </p:cNvPr>
          <p:cNvCxnSpPr>
            <a:cxnSpLocks/>
          </p:cNvCxnSpPr>
          <p:nvPr/>
        </p:nvCxnSpPr>
        <p:spPr>
          <a:xfrm flipV="1">
            <a:off x="4924425" y="5580063"/>
            <a:ext cx="198438" cy="806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EFD9383-7397-4FF2-A523-4476063B349D}"/>
              </a:ext>
            </a:extLst>
          </p:cNvPr>
          <p:cNvCxnSpPr>
            <a:cxnSpLocks/>
          </p:cNvCxnSpPr>
          <p:nvPr/>
        </p:nvCxnSpPr>
        <p:spPr>
          <a:xfrm flipV="1">
            <a:off x="3336925" y="6992938"/>
            <a:ext cx="815975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0039C3FA-A66B-43D0-807E-60B61BE9B472}"/>
              </a:ext>
            </a:extLst>
          </p:cNvPr>
          <p:cNvCxnSpPr>
            <a:cxnSpLocks/>
          </p:cNvCxnSpPr>
          <p:nvPr/>
        </p:nvCxnSpPr>
        <p:spPr>
          <a:xfrm flipH="1">
            <a:off x="4078288" y="2646363"/>
            <a:ext cx="403225" cy="20335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321E62DA-5E4D-45C9-82A3-C5F21B3605DA}"/>
              </a:ext>
            </a:extLst>
          </p:cNvPr>
          <p:cNvCxnSpPr>
            <a:cxnSpLocks/>
          </p:cNvCxnSpPr>
          <p:nvPr/>
        </p:nvCxnSpPr>
        <p:spPr>
          <a:xfrm flipH="1">
            <a:off x="4411663" y="2655888"/>
            <a:ext cx="203200" cy="20208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8C7C5FC6-2CDD-4F82-9DA1-420F29CC269D}"/>
              </a:ext>
            </a:extLst>
          </p:cNvPr>
          <p:cNvCxnSpPr>
            <a:cxnSpLocks/>
          </p:cNvCxnSpPr>
          <p:nvPr/>
        </p:nvCxnSpPr>
        <p:spPr>
          <a:xfrm flipH="1">
            <a:off x="3395663" y="2646363"/>
            <a:ext cx="787400" cy="20399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1B0B97C-4E89-4A35-A708-76BC9CE56A2A}"/>
              </a:ext>
            </a:extLst>
          </p:cNvPr>
          <p:cNvCxnSpPr>
            <a:cxnSpLocks/>
          </p:cNvCxnSpPr>
          <p:nvPr/>
        </p:nvCxnSpPr>
        <p:spPr>
          <a:xfrm>
            <a:off x="4924425" y="2657475"/>
            <a:ext cx="201613" cy="2027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72E4044-8FC3-4CC1-BE58-6DC78F286D96}"/>
              </a:ext>
            </a:extLst>
          </p:cNvPr>
          <p:cNvCxnSpPr>
            <a:cxnSpLocks/>
          </p:cNvCxnSpPr>
          <p:nvPr/>
        </p:nvCxnSpPr>
        <p:spPr>
          <a:xfrm>
            <a:off x="5070475" y="2651125"/>
            <a:ext cx="390525" cy="20288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FC82F5B-1073-4572-8ED2-FB8BA1A611D4}"/>
              </a:ext>
            </a:extLst>
          </p:cNvPr>
          <p:cNvCxnSpPr>
            <a:cxnSpLocks/>
          </p:cNvCxnSpPr>
          <p:nvPr/>
        </p:nvCxnSpPr>
        <p:spPr>
          <a:xfrm>
            <a:off x="5218113" y="2646363"/>
            <a:ext cx="574675" cy="20367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E54790-03DF-4343-926C-AF6A854A8BEC}"/>
              </a:ext>
            </a:extLst>
          </p:cNvPr>
          <p:cNvCxnSpPr>
            <a:cxnSpLocks/>
          </p:cNvCxnSpPr>
          <p:nvPr/>
        </p:nvCxnSpPr>
        <p:spPr>
          <a:xfrm>
            <a:off x="5321300" y="2660650"/>
            <a:ext cx="704850" cy="2019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4498F750-7B6D-4E6C-9886-CE8762A07DA9}"/>
              </a:ext>
            </a:extLst>
          </p:cNvPr>
          <p:cNvCxnSpPr>
            <a:cxnSpLocks/>
          </p:cNvCxnSpPr>
          <p:nvPr/>
        </p:nvCxnSpPr>
        <p:spPr>
          <a:xfrm>
            <a:off x="5378450" y="2655888"/>
            <a:ext cx="782638" cy="20272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0" name="CasellaDiTesto 1">
            <a:extLst>
              <a:ext uri="{FF2B5EF4-FFF2-40B4-BE49-F238E27FC236}">
                <a16:creationId xmlns:a16="http://schemas.microsoft.com/office/drawing/2014/main" id="{AA43F872-CB08-4C39-A714-FD48EF0B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4A05EF78-813C-4F0E-85D0-E707D4428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CIRCONFERENZA (2)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D94D72F-1D48-48C7-B055-B98E8CBD3A11}"/>
              </a:ext>
            </a:extLst>
          </p:cNvPr>
          <p:cNvCxnSpPr>
            <a:cxnSpLocks/>
          </p:cNvCxnSpPr>
          <p:nvPr/>
        </p:nvCxnSpPr>
        <p:spPr>
          <a:xfrm flipV="1">
            <a:off x="4783138" y="2657475"/>
            <a:ext cx="0" cy="20431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3E20702B-3B48-4D72-B69D-5523658261A6}"/>
              </a:ext>
            </a:extLst>
          </p:cNvPr>
          <p:cNvCxnSpPr>
            <a:cxnSpLocks/>
            <a:stCxn id="37" idx="6"/>
            <a:endCxn id="6" idx="7"/>
          </p:cNvCxnSpPr>
          <p:nvPr/>
        </p:nvCxnSpPr>
        <p:spPr>
          <a:xfrm flipV="1">
            <a:off x="5413375" y="6991350"/>
            <a:ext cx="803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C443BCE-266C-418D-8FC5-5327D8D78CF9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4783138" y="7623175"/>
            <a:ext cx="7937" cy="8080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E5C3BBB-E45C-45CF-8E0A-BAA6C757D45B}"/>
              </a:ext>
            </a:extLst>
          </p:cNvPr>
          <p:cNvCxnSpPr>
            <a:cxnSpLocks/>
          </p:cNvCxnSpPr>
          <p:nvPr/>
        </p:nvCxnSpPr>
        <p:spPr>
          <a:xfrm>
            <a:off x="3243263" y="3168650"/>
            <a:ext cx="33369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>
            <a:extLst>
              <a:ext uri="{FF2B5EF4-FFF2-40B4-BE49-F238E27FC236}">
                <a16:creationId xmlns:a16="http://schemas.microsoft.com/office/drawing/2014/main" id="{2115A4DB-B0C1-404F-8170-2C0ADF741A89}"/>
              </a:ext>
            </a:extLst>
          </p:cNvPr>
          <p:cNvSpPr/>
          <p:nvPr/>
        </p:nvSpPr>
        <p:spPr>
          <a:xfrm>
            <a:off x="4152900" y="6362700"/>
            <a:ext cx="1260475" cy="12604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167" name="CasellaDiTesto 19">
            <a:extLst>
              <a:ext uri="{FF2B5EF4-FFF2-40B4-BE49-F238E27FC236}">
                <a16:creationId xmlns:a16="http://schemas.microsoft.com/office/drawing/2014/main" id="{E10A3B34-47B7-4A52-A6AD-CE2BD5B26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5" y="2216150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2765D074-D32E-41FD-8412-FB5EDD63F8B6}"/>
              </a:ext>
            </a:extLst>
          </p:cNvPr>
          <p:cNvCxnSpPr>
            <a:cxnSpLocks/>
            <a:stCxn id="6" idx="1"/>
            <a:endCxn id="37" idx="0"/>
          </p:cNvCxnSpPr>
          <p:nvPr/>
        </p:nvCxnSpPr>
        <p:spPr>
          <a:xfrm>
            <a:off x="4776788" y="5549900"/>
            <a:ext cx="6350" cy="812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7E4B531-9C02-4A79-B1CF-12871CCEF2E1}"/>
              </a:ext>
            </a:extLst>
          </p:cNvPr>
          <p:cNvCxnSpPr>
            <a:cxnSpLocks/>
          </p:cNvCxnSpPr>
          <p:nvPr/>
        </p:nvCxnSpPr>
        <p:spPr>
          <a:xfrm>
            <a:off x="4781550" y="1095375"/>
            <a:ext cx="0" cy="58975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70" name="Gruppo 4129">
            <a:extLst>
              <a:ext uri="{FF2B5EF4-FFF2-40B4-BE49-F238E27FC236}">
                <a16:creationId xmlns:a16="http://schemas.microsoft.com/office/drawing/2014/main" id="{30D2900F-D863-4704-A5F6-9BDA42BE19F1}"/>
              </a:ext>
            </a:extLst>
          </p:cNvPr>
          <p:cNvGrpSpPr>
            <a:grpSpLocks/>
          </p:cNvGrpSpPr>
          <p:nvPr/>
        </p:nvGrpSpPr>
        <p:grpSpPr bwMode="auto">
          <a:xfrm>
            <a:off x="4149725" y="6351588"/>
            <a:ext cx="1260475" cy="1266825"/>
            <a:chOff x="4146550" y="6355532"/>
            <a:chExt cx="1260475" cy="1267649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CC636EEC-2664-4D1F-8F3A-6CA6C0E81F9C}"/>
                </a:ext>
              </a:extLst>
            </p:cNvPr>
            <p:cNvCxnSpPr>
              <a:cxnSpLocks/>
            </p:cNvCxnSpPr>
            <p:nvPr/>
          </p:nvCxnSpPr>
          <p:spPr>
            <a:xfrm>
              <a:off x="4146550" y="6995710"/>
              <a:ext cx="126047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4B3943CF-4BCC-479C-8278-B0F53F8E6E15}"/>
                </a:ext>
              </a:extLst>
            </p:cNvPr>
            <p:cNvCxnSpPr>
              <a:cxnSpLocks/>
              <a:stCxn id="37" idx="1"/>
            </p:cNvCxnSpPr>
            <p:nvPr/>
          </p:nvCxnSpPr>
          <p:spPr>
            <a:xfrm>
              <a:off x="4337050" y="6547744"/>
              <a:ext cx="449263" cy="44796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61960D92-4E66-4BC0-90AD-26A461C7EDD5}"/>
                </a:ext>
              </a:extLst>
            </p:cNvPr>
            <p:cNvCxnSpPr>
              <a:cxnSpLocks/>
            </p:cNvCxnSpPr>
            <p:nvPr/>
          </p:nvCxnSpPr>
          <p:spPr>
            <a:xfrm>
              <a:off x="4484688" y="6441313"/>
              <a:ext cx="293687" cy="5591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45743E70-A554-48BF-8558-359D420646BB}"/>
                </a:ext>
              </a:extLst>
            </p:cNvPr>
            <p:cNvCxnSpPr>
              <a:cxnSpLocks/>
            </p:cNvCxnSpPr>
            <p:nvPr/>
          </p:nvCxnSpPr>
          <p:spPr>
            <a:xfrm>
              <a:off x="4614863" y="6384126"/>
              <a:ext cx="163512" cy="61317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id="{C3975002-FCFF-419A-B9E8-9F3C86D53FEF}"/>
                </a:ext>
              </a:extLst>
            </p:cNvPr>
            <p:cNvCxnSpPr>
              <a:cxnSpLocks/>
            </p:cNvCxnSpPr>
            <p:nvPr/>
          </p:nvCxnSpPr>
          <p:spPr>
            <a:xfrm>
              <a:off x="4224338" y="6685947"/>
              <a:ext cx="558800" cy="31294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3983E588-F649-4E1F-89D1-43213D689C21}"/>
                </a:ext>
              </a:extLst>
            </p:cNvPr>
            <p:cNvCxnSpPr>
              <a:cxnSpLocks/>
            </p:cNvCxnSpPr>
            <p:nvPr/>
          </p:nvCxnSpPr>
          <p:spPr>
            <a:xfrm>
              <a:off x="4157663" y="6851154"/>
              <a:ext cx="627062" cy="1461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id="{D6644629-98E3-44BF-AB6F-91EDF121C3CD}"/>
                </a:ext>
              </a:extLst>
            </p:cNvPr>
            <p:cNvCxnSpPr/>
            <p:nvPr/>
          </p:nvCxnSpPr>
          <p:spPr>
            <a:xfrm flipH="1">
              <a:off x="4779963" y="6382537"/>
              <a:ext cx="144462" cy="61635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EC9B041B-D9F5-4FF2-A2A6-0FCD4F4D3C5A}"/>
                </a:ext>
              </a:extLst>
            </p:cNvPr>
            <p:cNvCxnSpPr>
              <a:cxnSpLocks/>
              <a:stCxn id="37" idx="7"/>
            </p:cNvCxnSpPr>
            <p:nvPr/>
          </p:nvCxnSpPr>
          <p:spPr>
            <a:xfrm flipH="1">
              <a:off x="4786313" y="6546156"/>
              <a:ext cx="442912" cy="44955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BEF16718-A414-4A6A-ACC2-AF74A2FACD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79963" y="6438136"/>
              <a:ext cx="292100" cy="5607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4615573C-7C5E-43DB-8045-CDFF8A7417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64013" y="6989356"/>
              <a:ext cx="622300" cy="16838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4CEDC5AA-3929-461E-A94B-B840E65DF2E7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 flipV="1">
              <a:off x="4337050" y="6992533"/>
              <a:ext cx="446088" cy="4463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FC90C879-928B-4D87-9150-DFEB2B8C0B35}"/>
                </a:ext>
              </a:extLst>
            </p:cNvPr>
            <p:cNvCxnSpPr/>
            <p:nvPr/>
          </p:nvCxnSpPr>
          <p:spPr>
            <a:xfrm flipV="1">
              <a:off x="4221163" y="6989356"/>
              <a:ext cx="555625" cy="3113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34F6172E-0E16-47DF-BE66-DC4D134AE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65638" y="6989356"/>
              <a:ext cx="311150" cy="56393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C576D55A-2F85-4832-9A38-27F7B373E6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8038" y="6992533"/>
              <a:ext cx="158750" cy="60364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id="{BA763638-0C59-4405-86E0-D0B14DD86CC5}"/>
                </a:ext>
              </a:extLst>
            </p:cNvPr>
            <p:cNvCxnSpPr>
              <a:cxnSpLocks/>
              <a:stCxn id="37" idx="4"/>
            </p:cNvCxnSpPr>
            <p:nvPr/>
          </p:nvCxnSpPr>
          <p:spPr>
            <a:xfrm flipV="1">
              <a:off x="4783138" y="6995710"/>
              <a:ext cx="0" cy="62747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59D32983-F1DA-4C06-9288-FBB28329D85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76788" y="6986179"/>
              <a:ext cx="157162" cy="62111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diritto 72">
              <a:extLst>
                <a:ext uri="{FF2B5EF4-FFF2-40B4-BE49-F238E27FC236}">
                  <a16:creationId xmlns:a16="http://schemas.microsoft.com/office/drawing/2014/main" id="{CE3CC698-30E4-4E9B-90BE-4A6E1D91A8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900" y="6995710"/>
              <a:ext cx="284163" cy="56234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01660255-1A7E-4855-9DC2-8461CDE2B1E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9488" y="6995710"/>
              <a:ext cx="436562" cy="44796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diritto 82">
              <a:extLst>
                <a:ext uri="{FF2B5EF4-FFF2-40B4-BE49-F238E27FC236}">
                  <a16:creationId xmlns:a16="http://schemas.microsoft.com/office/drawing/2014/main" id="{B0CD4245-9F55-483F-B9F3-3A600C7B9664}"/>
                </a:ext>
              </a:extLst>
            </p:cNvPr>
            <p:cNvCxnSpPr/>
            <p:nvPr/>
          </p:nvCxnSpPr>
          <p:spPr>
            <a:xfrm flipH="1" flipV="1">
              <a:off x="4783138" y="6995710"/>
              <a:ext cx="542925" cy="31294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BC090C07-6895-4350-928B-7D4BB71AB6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76788" y="6989356"/>
              <a:ext cx="612775" cy="17473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58C27BAC-474F-44A2-B176-7E9A42AC845B}"/>
                </a:ext>
              </a:extLst>
            </p:cNvPr>
            <p:cNvCxnSpPr/>
            <p:nvPr/>
          </p:nvCxnSpPr>
          <p:spPr>
            <a:xfrm flipH="1">
              <a:off x="4776788" y="6671649"/>
              <a:ext cx="546100" cy="3240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C2A6403E-E70B-43F7-AA18-B9FDB41B46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92663" y="6820972"/>
              <a:ext cx="587375" cy="17156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9" name="Connettore diritto 4128">
              <a:extLst>
                <a:ext uri="{FF2B5EF4-FFF2-40B4-BE49-F238E27FC236}">
                  <a16:creationId xmlns:a16="http://schemas.microsoft.com/office/drawing/2014/main" id="{EF4DEBD0-489C-4123-BD88-96E105A4E910}"/>
                </a:ext>
              </a:extLst>
            </p:cNvPr>
            <p:cNvCxnSpPr/>
            <p:nvPr/>
          </p:nvCxnSpPr>
          <p:spPr>
            <a:xfrm>
              <a:off x="4781550" y="6355532"/>
              <a:ext cx="0" cy="6401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71" name="Gruppo 138">
            <a:extLst>
              <a:ext uri="{FF2B5EF4-FFF2-40B4-BE49-F238E27FC236}">
                <a16:creationId xmlns:a16="http://schemas.microsoft.com/office/drawing/2014/main" id="{E481102F-0E36-4CDF-A50E-39757ABD3561}"/>
              </a:ext>
            </a:extLst>
          </p:cNvPr>
          <p:cNvGrpSpPr>
            <a:grpSpLocks/>
          </p:cNvGrpSpPr>
          <p:nvPr/>
        </p:nvGrpSpPr>
        <p:grpSpPr bwMode="auto">
          <a:xfrm>
            <a:off x="4149725" y="1089025"/>
            <a:ext cx="1257300" cy="1582738"/>
            <a:chOff x="4146071" y="1087748"/>
            <a:chExt cx="1257584" cy="1581777"/>
          </a:xfrm>
        </p:grpSpPr>
        <p:cxnSp>
          <p:nvCxnSpPr>
            <p:cNvPr id="4152" name="Connettore diritto 4151">
              <a:extLst>
                <a:ext uri="{FF2B5EF4-FFF2-40B4-BE49-F238E27FC236}">
                  <a16:creationId xmlns:a16="http://schemas.microsoft.com/office/drawing/2014/main" id="{CD39BF17-F8C6-4980-8621-B2FC60E68F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1314" y="1087748"/>
              <a:ext cx="173076" cy="15817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Connettore diritto 4154">
              <a:extLst>
                <a:ext uri="{FF2B5EF4-FFF2-40B4-BE49-F238E27FC236}">
                  <a16:creationId xmlns:a16="http://schemas.microsoft.com/office/drawing/2014/main" id="{238A3C19-97B9-467E-BCC5-D45C6A31B1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79521" y="1092508"/>
              <a:ext cx="304869" cy="15579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8" name="Connettore diritto 4157">
              <a:extLst>
                <a:ext uri="{FF2B5EF4-FFF2-40B4-BE49-F238E27FC236}">
                  <a16:creationId xmlns:a16="http://schemas.microsoft.com/office/drawing/2014/main" id="{93A413EA-3D95-47FB-A022-673F82978D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27087" y="1092508"/>
              <a:ext cx="462067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diritto 98">
              <a:extLst>
                <a:ext uri="{FF2B5EF4-FFF2-40B4-BE49-F238E27FC236}">
                  <a16:creationId xmlns:a16="http://schemas.microsoft.com/office/drawing/2014/main" id="{302F1B1C-CA5A-4795-BE48-1D64FF160A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23877" y="1092508"/>
              <a:ext cx="565278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0C9E50FE-E5F7-4950-BB6C-1B4ED01D35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76241" y="1100440"/>
              <a:ext cx="608149" cy="155321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id="{BE373F5C-BC49-425F-92D4-73C9C9D73E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46071" y="1100440"/>
              <a:ext cx="643083" cy="15548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diritto 118">
              <a:extLst>
                <a:ext uri="{FF2B5EF4-FFF2-40B4-BE49-F238E27FC236}">
                  <a16:creationId xmlns:a16="http://schemas.microsoft.com/office/drawing/2014/main" id="{8593D869-A50B-4152-96B1-52DD3EF8A1F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566" y="1102027"/>
              <a:ext cx="134968" cy="155321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5CE42DFD-9405-45D7-A05F-718DD056B02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4390" y="1092508"/>
              <a:ext cx="284227" cy="15611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22E7F0BC-0FD6-466A-A2A9-7F61C5CFC06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4390" y="1095681"/>
              <a:ext cx="436662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diritto 127">
              <a:extLst>
                <a:ext uri="{FF2B5EF4-FFF2-40B4-BE49-F238E27FC236}">
                  <a16:creationId xmlns:a16="http://schemas.microsoft.com/office/drawing/2014/main" id="{6A7D3FB0-17C5-4408-A59C-0597D88E12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566" y="1092508"/>
              <a:ext cx="528757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623DB431-F948-4A1D-BFBD-EED9B64B9DF4}"/>
                </a:ext>
              </a:extLst>
            </p:cNvPr>
            <p:cNvCxnSpPr/>
            <p:nvPr/>
          </p:nvCxnSpPr>
          <p:spPr>
            <a:xfrm flipH="1" flipV="1">
              <a:off x="4784390" y="1095681"/>
              <a:ext cx="593859" cy="156273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diritto 133">
              <a:extLst>
                <a:ext uri="{FF2B5EF4-FFF2-40B4-BE49-F238E27FC236}">
                  <a16:creationId xmlns:a16="http://schemas.microsoft.com/office/drawing/2014/main" id="{01E8D96C-5CD5-49B1-878F-B0155C5256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566" y="1095681"/>
              <a:ext cx="616089" cy="155956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ttore diritto 135">
              <a:extLst>
                <a:ext uri="{FF2B5EF4-FFF2-40B4-BE49-F238E27FC236}">
                  <a16:creationId xmlns:a16="http://schemas.microsoft.com/office/drawing/2014/main" id="{0DEC80F1-0A3E-475D-85D9-098F347C1809}"/>
                </a:ext>
              </a:extLst>
            </p:cNvPr>
            <p:cNvCxnSpPr>
              <a:cxnSpLocks/>
            </p:cNvCxnSpPr>
            <p:nvPr/>
          </p:nvCxnSpPr>
          <p:spPr>
            <a:xfrm>
              <a:off x="4781214" y="1095681"/>
              <a:ext cx="0" cy="1551632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72" name="CasellaDiTesto 99">
            <a:extLst>
              <a:ext uri="{FF2B5EF4-FFF2-40B4-BE49-F238E27FC236}">
                <a16:creationId xmlns:a16="http://schemas.microsoft.com/office/drawing/2014/main" id="{E23A0087-987D-4563-B605-DACEA5D30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813" y="884238"/>
            <a:ext cx="585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5173" name="CasellaDiTesto 100">
            <a:extLst>
              <a:ext uri="{FF2B5EF4-FFF2-40B4-BE49-F238E27FC236}">
                <a16:creationId xmlns:a16="http://schemas.microsoft.com/office/drawing/2014/main" id="{154D4D06-B58F-4629-9C86-413B7789A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63" y="6915150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C’ </a:t>
            </a:r>
          </a:p>
        </p:txBody>
      </p:sp>
      <p:sp>
        <p:nvSpPr>
          <p:cNvPr id="5174" name="CasellaDiTesto 35">
            <a:extLst>
              <a:ext uri="{FF2B5EF4-FFF2-40B4-BE49-F238E27FC236}">
                <a16:creationId xmlns:a16="http://schemas.microsoft.com/office/drawing/2014/main" id="{FFECEB41-00EE-4835-9F98-62C66E83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063" y="6908800"/>
            <a:ext cx="465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V’</a:t>
            </a:r>
            <a:endParaRPr lang="it-IT" altLang="it-IT" sz="2400">
              <a:latin typeface="Arial" panose="020B0604020202020204" pitchFamily="34" charset="0"/>
            </a:endParaRPr>
          </a:p>
        </p:txBody>
      </p:sp>
      <p:sp>
        <p:nvSpPr>
          <p:cNvPr id="5175" name="CasellaDiTesto 40">
            <a:extLst>
              <a:ext uri="{FF2B5EF4-FFF2-40B4-BE49-F238E27FC236}">
                <a16:creationId xmlns:a16="http://schemas.microsoft.com/office/drawing/2014/main" id="{65138692-C062-47D2-954D-407585428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689292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altLang="it-IT" sz="140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>
              <a:latin typeface="Arial" panose="020B0604020202020204" pitchFamily="34" charset="0"/>
            </a:endParaRPr>
          </a:p>
        </p:txBody>
      </p:sp>
      <p:sp>
        <p:nvSpPr>
          <p:cNvPr id="5176" name="CasellaDiTesto 103">
            <a:extLst>
              <a:ext uri="{FF2B5EF4-FFF2-40B4-BE49-F238E27FC236}">
                <a16:creationId xmlns:a16="http://schemas.microsoft.com/office/drawing/2014/main" id="{38DD74C2-A6FC-4116-8686-0F3E3454F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4295775"/>
            <a:ext cx="585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grpSp>
        <p:nvGrpSpPr>
          <p:cNvPr id="5177" name="Gruppo 56">
            <a:extLst>
              <a:ext uri="{FF2B5EF4-FFF2-40B4-BE49-F238E27FC236}">
                <a16:creationId xmlns:a16="http://schemas.microsoft.com/office/drawing/2014/main" id="{0A8C73FB-FE33-4060-B2CE-4660439A3A32}"/>
              </a:ext>
            </a:extLst>
          </p:cNvPr>
          <p:cNvGrpSpPr>
            <a:grpSpLocks/>
          </p:cNvGrpSpPr>
          <p:nvPr/>
        </p:nvGrpSpPr>
        <p:grpSpPr bwMode="auto">
          <a:xfrm>
            <a:off x="4719638" y="4683125"/>
            <a:ext cx="144462" cy="2351088"/>
            <a:chOff x="2942302" y="4173794"/>
            <a:chExt cx="144000" cy="2352367"/>
          </a:xfrm>
        </p:grpSpPr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EAA9F46E-1AE7-4B97-BA86-77CC83507D97}"/>
                </a:ext>
              </a:extLst>
            </p:cNvPr>
            <p:cNvCxnSpPr>
              <a:cxnSpLocks/>
            </p:cNvCxnSpPr>
            <p:nvPr/>
          </p:nvCxnSpPr>
          <p:spPr>
            <a:xfrm>
              <a:off x="3008764" y="4173794"/>
              <a:ext cx="0" cy="235236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diritto 53">
              <a:extLst>
                <a:ext uri="{FF2B5EF4-FFF2-40B4-BE49-F238E27FC236}">
                  <a16:creationId xmlns:a16="http://schemas.microsoft.com/office/drawing/2014/main" id="{DF90E0CD-77EF-4C13-B47C-ADBF513C12C6}"/>
                </a:ext>
              </a:extLst>
            </p:cNvPr>
            <p:cNvCxnSpPr/>
            <p:nvPr/>
          </p:nvCxnSpPr>
          <p:spPr>
            <a:xfrm>
              <a:off x="2942302" y="6481687"/>
              <a:ext cx="144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BF0EA4BE-7D43-426C-8A59-BBACF92AA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0388"/>
            <a:ext cx="19796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La </a:t>
            </a:r>
            <a:r>
              <a:rPr lang="it-IT" altLang="it-IT" sz="1800" u="sng">
                <a:solidFill>
                  <a:srgbClr val="FF0000"/>
                </a:solidFill>
                <a:latin typeface="Comic Sans MS" panose="030F0702030302020204" pitchFamily="66" charset="0"/>
              </a:rPr>
              <a:t>circonferenza</a:t>
            </a: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 risultante varia di dimensioni in relazione alle posizioni del piano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6CA46D8C-F8C3-4F20-9F25-73072A1A8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59600"/>
            <a:ext cx="22320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Al contrario, se la quota del piano diminuisce la </a:t>
            </a:r>
            <a:r>
              <a:rPr lang="it-IT" altLang="it-IT" sz="1800" u="sng">
                <a:solidFill>
                  <a:srgbClr val="FF0000"/>
                </a:solidFill>
                <a:latin typeface="Comic Sans MS" panose="030F0702030302020204" pitchFamily="66" charset="0"/>
              </a:rPr>
              <a:t>circonferenza</a:t>
            </a: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 aumenta di raggio. 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4B79099E-C088-4F39-8522-DB7414D9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89188"/>
            <a:ext cx="2519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Se la quota del piano aumenta il raggio della </a:t>
            </a:r>
            <a:r>
              <a:rPr lang="it-IT" altLang="it-IT" sz="1800" u="sng">
                <a:solidFill>
                  <a:srgbClr val="FF0000"/>
                </a:solidFill>
                <a:latin typeface="Comic Sans MS" panose="030F0702030302020204" pitchFamily="66" charset="0"/>
              </a:rPr>
              <a:t>circonferenza</a:t>
            </a: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 diminuisce</a:t>
            </a:r>
            <a:endParaRPr lang="it-IT" altLang="it-IT" sz="1800">
              <a:latin typeface="Arial" panose="020B0604020202020204" pitchFamily="34" charset="0"/>
            </a:endParaRP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06C6A87F-509A-4219-9619-C22D3057E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48138"/>
            <a:ext cx="2735263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Se poi il piano di sezione passa per il vertice V(V’; V’’) la circonferenza si riduce ad un punto determinando quella figura che si definisce «</a:t>
            </a:r>
            <a:r>
              <a:rPr lang="it-IT" altLang="it-IT" sz="2000" b="1" u="sng">
                <a:solidFill>
                  <a:srgbClr val="FF0000"/>
                </a:solidFill>
                <a:latin typeface="Comic Sans MS" panose="030F0702030302020204" pitchFamily="66" charset="0"/>
              </a:rPr>
              <a:t>conica degenere</a:t>
            </a:r>
            <a:r>
              <a:rPr lang="it-IT" altLang="it-IT" sz="1800" u="sng">
                <a:solidFill>
                  <a:srgbClr val="FF0000"/>
                </a:solidFill>
                <a:latin typeface="Comic Sans MS" panose="030F0702030302020204" pitchFamily="66" charset="0"/>
              </a:rPr>
              <a:t>»</a:t>
            </a:r>
          </a:p>
        </p:txBody>
      </p:sp>
      <p:cxnSp>
        <p:nvCxnSpPr>
          <p:cNvPr id="140" name="Connettore 2 139">
            <a:extLst>
              <a:ext uri="{FF2B5EF4-FFF2-40B4-BE49-F238E27FC236}">
                <a16:creationId xmlns:a16="http://schemas.microsoft.com/office/drawing/2014/main" id="{7F1D5CD4-74AC-4A75-B1B9-531054EF1DB1}"/>
              </a:ext>
            </a:extLst>
          </p:cNvPr>
          <p:cNvCxnSpPr>
            <a:cxnSpLocks/>
          </p:cNvCxnSpPr>
          <p:nvPr/>
        </p:nvCxnSpPr>
        <p:spPr>
          <a:xfrm>
            <a:off x="1889125" y="860425"/>
            <a:ext cx="2838450" cy="177800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2 141">
            <a:extLst>
              <a:ext uri="{FF2B5EF4-FFF2-40B4-BE49-F238E27FC236}">
                <a16:creationId xmlns:a16="http://schemas.microsoft.com/office/drawing/2014/main" id="{D0489F5A-6CA1-4993-BB98-45DAE84B4BF1}"/>
              </a:ext>
            </a:extLst>
          </p:cNvPr>
          <p:cNvCxnSpPr>
            <a:cxnSpLocks/>
          </p:cNvCxnSpPr>
          <p:nvPr/>
        </p:nvCxnSpPr>
        <p:spPr>
          <a:xfrm>
            <a:off x="1882775" y="854075"/>
            <a:ext cx="2540000" cy="561022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8B943AD-65A0-46E6-ADA8-E30BB2BD81DF}"/>
              </a:ext>
            </a:extLst>
          </p:cNvPr>
          <p:cNvCxnSpPr>
            <a:cxnSpLocks/>
          </p:cNvCxnSpPr>
          <p:nvPr/>
        </p:nvCxnSpPr>
        <p:spPr>
          <a:xfrm>
            <a:off x="3254375" y="2649538"/>
            <a:ext cx="33448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C119D2F0-6CE7-4A65-B053-3B9E25690F8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E650EB9-3623-4AEF-985F-EF5D905E5FF3}"/>
              </a:ext>
            </a:extLst>
          </p:cNvPr>
          <p:cNvCxnSpPr>
            <a:cxnSpLocks/>
          </p:cNvCxnSpPr>
          <p:nvPr/>
        </p:nvCxnSpPr>
        <p:spPr>
          <a:xfrm>
            <a:off x="5605463" y="3165475"/>
            <a:ext cx="0" cy="38322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6259B282-C481-495D-8600-27BCE5D01B51}"/>
              </a:ext>
            </a:extLst>
          </p:cNvPr>
          <p:cNvSpPr/>
          <p:nvPr/>
        </p:nvSpPr>
        <p:spPr>
          <a:xfrm>
            <a:off x="3978275" y="6188075"/>
            <a:ext cx="1620838" cy="162083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5" name="Ovale 144">
            <a:extLst>
              <a:ext uri="{FF2B5EF4-FFF2-40B4-BE49-F238E27FC236}">
                <a16:creationId xmlns:a16="http://schemas.microsoft.com/office/drawing/2014/main" id="{0E35E6B7-DE97-4E7E-8021-9A49DD9C9E22}"/>
              </a:ext>
            </a:extLst>
          </p:cNvPr>
          <p:cNvSpPr/>
          <p:nvPr/>
        </p:nvSpPr>
        <p:spPr>
          <a:xfrm>
            <a:off x="3624263" y="5824538"/>
            <a:ext cx="2339975" cy="23399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8332A3A-CC06-41F8-BF5F-45F85D196EF6}"/>
              </a:ext>
            </a:extLst>
          </p:cNvPr>
          <p:cNvCxnSpPr>
            <a:cxnSpLocks/>
          </p:cNvCxnSpPr>
          <p:nvPr/>
        </p:nvCxnSpPr>
        <p:spPr>
          <a:xfrm>
            <a:off x="5965825" y="4056063"/>
            <a:ext cx="0" cy="2938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3DCC08B0-1255-405E-B06F-3DB87BD5462A}"/>
              </a:ext>
            </a:extLst>
          </p:cNvPr>
          <p:cNvCxnSpPr>
            <a:cxnSpLocks/>
          </p:cNvCxnSpPr>
          <p:nvPr/>
        </p:nvCxnSpPr>
        <p:spPr>
          <a:xfrm>
            <a:off x="3259138" y="4056063"/>
            <a:ext cx="33369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09659039-514A-4C62-BCB9-69CFE5FDEF37}"/>
              </a:ext>
            </a:extLst>
          </p:cNvPr>
          <p:cNvCxnSpPr>
            <a:cxnSpLocks/>
            <a:endCxn id="37" idx="6"/>
          </p:cNvCxnSpPr>
          <p:nvPr/>
        </p:nvCxnSpPr>
        <p:spPr>
          <a:xfrm>
            <a:off x="5402263" y="2644775"/>
            <a:ext cx="11112" cy="4348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e 150">
            <a:extLst>
              <a:ext uri="{FF2B5EF4-FFF2-40B4-BE49-F238E27FC236}">
                <a16:creationId xmlns:a16="http://schemas.microsoft.com/office/drawing/2014/main" id="{4809A1F3-3EB3-42D6-B638-9A8A048EC33B}"/>
              </a:ext>
            </a:extLst>
          </p:cNvPr>
          <p:cNvSpPr/>
          <p:nvPr/>
        </p:nvSpPr>
        <p:spPr>
          <a:xfrm>
            <a:off x="4338638" y="6538913"/>
            <a:ext cx="900112" cy="90011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52" name="Ovale 151">
            <a:extLst>
              <a:ext uri="{FF2B5EF4-FFF2-40B4-BE49-F238E27FC236}">
                <a16:creationId xmlns:a16="http://schemas.microsoft.com/office/drawing/2014/main" id="{AC7F2D23-9D04-4D27-9F09-1847B71838B9}"/>
              </a:ext>
            </a:extLst>
          </p:cNvPr>
          <p:cNvSpPr/>
          <p:nvPr/>
        </p:nvSpPr>
        <p:spPr>
          <a:xfrm>
            <a:off x="4605338" y="6819900"/>
            <a:ext cx="358775" cy="3587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00AF4F40-007E-4B0E-B368-95FADC899003}"/>
              </a:ext>
            </a:extLst>
          </p:cNvPr>
          <p:cNvCxnSpPr>
            <a:cxnSpLocks/>
          </p:cNvCxnSpPr>
          <p:nvPr/>
        </p:nvCxnSpPr>
        <p:spPr>
          <a:xfrm>
            <a:off x="4954588" y="1525588"/>
            <a:ext cx="14287" cy="54721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75D7E9C3-C1F6-46B1-B13A-6E6133C5518F}"/>
              </a:ext>
            </a:extLst>
          </p:cNvPr>
          <p:cNvCxnSpPr>
            <a:cxnSpLocks/>
          </p:cNvCxnSpPr>
          <p:nvPr/>
        </p:nvCxnSpPr>
        <p:spPr>
          <a:xfrm>
            <a:off x="5227638" y="2203450"/>
            <a:ext cx="12700" cy="47958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24FC6C7A-4628-4B9A-8A9D-3D7FE383CBC7}"/>
              </a:ext>
            </a:extLst>
          </p:cNvPr>
          <p:cNvCxnSpPr>
            <a:cxnSpLocks/>
          </p:cNvCxnSpPr>
          <p:nvPr/>
        </p:nvCxnSpPr>
        <p:spPr>
          <a:xfrm>
            <a:off x="3260725" y="2209800"/>
            <a:ext cx="33448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F70B9E9-F0E7-4AB9-BFD0-90BFC0FD8011}"/>
              </a:ext>
            </a:extLst>
          </p:cNvPr>
          <p:cNvCxnSpPr>
            <a:cxnSpLocks/>
          </p:cNvCxnSpPr>
          <p:nvPr/>
        </p:nvCxnSpPr>
        <p:spPr>
          <a:xfrm>
            <a:off x="3246438" y="1533525"/>
            <a:ext cx="334486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asellaDiTesto 19">
            <a:extLst>
              <a:ext uri="{FF2B5EF4-FFF2-40B4-BE49-F238E27FC236}">
                <a16:creationId xmlns:a16="http://schemas.microsoft.com/office/drawing/2014/main" id="{A20A7B48-93E1-4AB5-A38C-678521611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7425" y="275113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8" name="CasellaDiTesto 19">
            <a:extLst>
              <a:ext uri="{FF2B5EF4-FFF2-40B4-BE49-F238E27FC236}">
                <a16:creationId xmlns:a16="http://schemas.microsoft.com/office/drawing/2014/main" id="{93521F01-A626-414B-A614-68117A447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1746250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9" name="CasellaDiTesto 19">
            <a:extLst>
              <a:ext uri="{FF2B5EF4-FFF2-40B4-BE49-F238E27FC236}">
                <a16:creationId xmlns:a16="http://schemas.microsoft.com/office/drawing/2014/main" id="{1D4EBFDD-806B-4B89-B3D6-F3E9E3491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300" y="361473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60" name="CasellaDiTesto 19">
            <a:extLst>
              <a:ext uri="{FF2B5EF4-FFF2-40B4-BE49-F238E27FC236}">
                <a16:creationId xmlns:a16="http://schemas.microsoft.com/office/drawing/2014/main" id="{6A25C661-9729-4995-97EB-70D216584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950" y="1081088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5158" name="Connettore 2 5157">
            <a:extLst>
              <a:ext uri="{FF2B5EF4-FFF2-40B4-BE49-F238E27FC236}">
                <a16:creationId xmlns:a16="http://schemas.microsoft.com/office/drawing/2014/main" id="{490953F0-C770-4F72-AC98-F39CACC28384}"/>
              </a:ext>
            </a:extLst>
          </p:cNvPr>
          <p:cNvCxnSpPr>
            <a:cxnSpLocks/>
          </p:cNvCxnSpPr>
          <p:nvPr/>
        </p:nvCxnSpPr>
        <p:spPr>
          <a:xfrm flipV="1">
            <a:off x="2132013" y="2227263"/>
            <a:ext cx="2566987" cy="100330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1" name="Connettore 2 5160">
            <a:extLst>
              <a:ext uri="{FF2B5EF4-FFF2-40B4-BE49-F238E27FC236}">
                <a16:creationId xmlns:a16="http://schemas.microsoft.com/office/drawing/2014/main" id="{A75D4200-BCEB-48C2-84E5-29C0EF15CE66}"/>
              </a:ext>
            </a:extLst>
          </p:cNvPr>
          <p:cNvCxnSpPr>
            <a:cxnSpLocks/>
          </p:cNvCxnSpPr>
          <p:nvPr/>
        </p:nvCxnSpPr>
        <p:spPr>
          <a:xfrm>
            <a:off x="2132013" y="3238500"/>
            <a:ext cx="2236787" cy="358775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4" name="Connettore diritto 5163">
            <a:extLst>
              <a:ext uri="{FF2B5EF4-FFF2-40B4-BE49-F238E27FC236}">
                <a16:creationId xmlns:a16="http://schemas.microsoft.com/office/drawing/2014/main" id="{3749B15E-77EB-4C29-8D68-5E8B710A5B26}"/>
              </a:ext>
            </a:extLst>
          </p:cNvPr>
          <p:cNvCxnSpPr>
            <a:cxnSpLocks/>
          </p:cNvCxnSpPr>
          <p:nvPr/>
        </p:nvCxnSpPr>
        <p:spPr>
          <a:xfrm flipV="1">
            <a:off x="2133600" y="1546225"/>
            <a:ext cx="2660650" cy="1684338"/>
          </a:xfrm>
          <a:prstGeom prst="line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5166">
            <a:extLst>
              <a:ext uri="{FF2B5EF4-FFF2-40B4-BE49-F238E27FC236}">
                <a16:creationId xmlns:a16="http://schemas.microsoft.com/office/drawing/2014/main" id="{470B40AD-5CD9-47F2-A6A6-52D3389B5FF6}"/>
              </a:ext>
            </a:extLst>
          </p:cNvPr>
          <p:cNvCxnSpPr>
            <a:cxnSpLocks/>
            <a:endCxn id="152" idx="1"/>
          </p:cNvCxnSpPr>
          <p:nvPr/>
        </p:nvCxnSpPr>
        <p:spPr>
          <a:xfrm>
            <a:off x="2127250" y="3233738"/>
            <a:ext cx="2530475" cy="363855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68BA43AD-8496-405B-890B-D23F2477BDA1}"/>
              </a:ext>
            </a:extLst>
          </p:cNvPr>
          <p:cNvCxnSpPr>
            <a:cxnSpLocks/>
          </p:cNvCxnSpPr>
          <p:nvPr/>
        </p:nvCxnSpPr>
        <p:spPr>
          <a:xfrm>
            <a:off x="3232150" y="1096963"/>
            <a:ext cx="33448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asellaDiTesto 19">
            <a:extLst>
              <a:ext uri="{FF2B5EF4-FFF2-40B4-BE49-F238E27FC236}">
                <a16:creationId xmlns:a16="http://schemas.microsoft.com/office/drawing/2014/main" id="{929BA5A5-F37B-4E35-BE4D-E54C25169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075" y="6445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5169" name="Connettore 2 5168">
            <a:extLst>
              <a:ext uri="{FF2B5EF4-FFF2-40B4-BE49-F238E27FC236}">
                <a16:creationId xmlns:a16="http://schemas.microsoft.com/office/drawing/2014/main" id="{1D3D2035-82D1-4B4B-9ABB-3F54FFBEE1E4}"/>
              </a:ext>
            </a:extLst>
          </p:cNvPr>
          <p:cNvCxnSpPr>
            <a:cxnSpLocks/>
          </p:cNvCxnSpPr>
          <p:nvPr/>
        </p:nvCxnSpPr>
        <p:spPr>
          <a:xfrm flipV="1">
            <a:off x="2300288" y="1125538"/>
            <a:ext cx="2471737" cy="527526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5170">
            <a:extLst>
              <a:ext uri="{FF2B5EF4-FFF2-40B4-BE49-F238E27FC236}">
                <a16:creationId xmlns:a16="http://schemas.microsoft.com/office/drawing/2014/main" id="{0EE17DC9-7AA0-4251-937A-428955A91198}"/>
              </a:ext>
            </a:extLst>
          </p:cNvPr>
          <p:cNvCxnSpPr>
            <a:cxnSpLocks/>
          </p:cNvCxnSpPr>
          <p:nvPr/>
        </p:nvCxnSpPr>
        <p:spPr>
          <a:xfrm>
            <a:off x="2306638" y="6400800"/>
            <a:ext cx="2470150" cy="61595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33D87CE7-D929-4374-8BC0-1A0A8B510BF8}"/>
              </a:ext>
            </a:extLst>
          </p:cNvPr>
          <p:cNvCxnSpPr>
            <a:cxnSpLocks/>
          </p:cNvCxnSpPr>
          <p:nvPr/>
        </p:nvCxnSpPr>
        <p:spPr>
          <a:xfrm flipV="1">
            <a:off x="1566863" y="3163888"/>
            <a:ext cx="3154362" cy="491648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B816EA79-D87C-4385-8B46-C756A67EA286}"/>
              </a:ext>
            </a:extLst>
          </p:cNvPr>
          <p:cNvCxnSpPr>
            <a:cxnSpLocks/>
          </p:cNvCxnSpPr>
          <p:nvPr/>
        </p:nvCxnSpPr>
        <p:spPr>
          <a:xfrm flipV="1">
            <a:off x="1557338" y="7669213"/>
            <a:ext cx="2781300" cy="41433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CC51B024-697C-491C-9963-E918C1A7D421}"/>
              </a:ext>
            </a:extLst>
          </p:cNvPr>
          <p:cNvCxnSpPr>
            <a:cxnSpLocks/>
          </p:cNvCxnSpPr>
          <p:nvPr/>
        </p:nvCxnSpPr>
        <p:spPr>
          <a:xfrm flipV="1">
            <a:off x="1565275" y="4056063"/>
            <a:ext cx="3122613" cy="402431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271E24CC-CC31-45B6-B4EB-83483E1702E8}"/>
              </a:ext>
            </a:extLst>
          </p:cNvPr>
          <p:cNvCxnSpPr>
            <a:cxnSpLocks/>
          </p:cNvCxnSpPr>
          <p:nvPr/>
        </p:nvCxnSpPr>
        <p:spPr>
          <a:xfrm flipV="1">
            <a:off x="1568450" y="7165975"/>
            <a:ext cx="2051050" cy="91757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B837B554-8D84-4323-AB65-DA11ADBAA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8580438"/>
            <a:ext cx="6299200" cy="43021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200">
                <a:solidFill>
                  <a:srgbClr val="FF0000"/>
                </a:solidFill>
                <a:latin typeface="Comic Sans MS" panose="030F0702030302020204" pitchFamily="66" charset="0"/>
              </a:rPr>
              <a:t>Ritorno alla posizione geometrica dell’esercizio </a:t>
            </a:r>
          </a:p>
        </p:txBody>
      </p:sp>
      <p:sp>
        <p:nvSpPr>
          <p:cNvPr id="191" name="CasellaDiTesto 19">
            <a:extLst>
              <a:ext uri="{FF2B5EF4-FFF2-40B4-BE49-F238E27FC236}">
                <a16:creationId xmlns:a16="http://schemas.microsoft.com/office/drawing/2014/main" id="{9FDC3E1A-210D-4559-B0F0-B8AE335D3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463" y="2216150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2DC088AF-777A-48B3-B8C8-C42866D1B94F}"/>
              </a:ext>
            </a:extLst>
          </p:cNvPr>
          <p:cNvCxnSpPr>
            <a:cxnSpLocks/>
          </p:cNvCxnSpPr>
          <p:nvPr/>
        </p:nvCxnSpPr>
        <p:spPr>
          <a:xfrm>
            <a:off x="3281363" y="2649538"/>
            <a:ext cx="342106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vale 192">
            <a:extLst>
              <a:ext uri="{FF2B5EF4-FFF2-40B4-BE49-F238E27FC236}">
                <a16:creationId xmlns:a16="http://schemas.microsoft.com/office/drawing/2014/main" id="{2AC18AED-D910-4F3F-9AE2-604532B9A077}"/>
              </a:ext>
            </a:extLst>
          </p:cNvPr>
          <p:cNvSpPr/>
          <p:nvPr/>
        </p:nvSpPr>
        <p:spPr>
          <a:xfrm>
            <a:off x="4156075" y="6365875"/>
            <a:ext cx="1260475" cy="12604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BA2B9253-4526-437A-BEBC-279B2E5E0050}"/>
              </a:ext>
            </a:extLst>
          </p:cNvPr>
          <p:cNvCxnSpPr>
            <a:cxnSpLocks/>
          </p:cNvCxnSpPr>
          <p:nvPr/>
        </p:nvCxnSpPr>
        <p:spPr>
          <a:xfrm>
            <a:off x="5397500" y="2647950"/>
            <a:ext cx="11113" cy="4348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2421C7E0-EFFD-4BF6-8C53-13F13789E2A3}"/>
              </a:ext>
            </a:extLst>
          </p:cNvPr>
          <p:cNvCxnSpPr/>
          <p:nvPr/>
        </p:nvCxnSpPr>
        <p:spPr>
          <a:xfrm>
            <a:off x="26988" y="9090025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5167" grpId="0"/>
      <p:bldP spid="108" grpId="0"/>
      <p:bldP spid="115" grpId="0"/>
      <p:bldP spid="118" grpId="0"/>
      <p:bldP spid="121" grpId="0"/>
      <p:bldP spid="144" grpId="0" animBg="1"/>
      <p:bldP spid="144" grpId="1" animBg="1"/>
      <p:bldP spid="145" grpId="0" animBg="1"/>
      <p:bldP spid="145" grpId="1" animBg="1"/>
      <p:bldP spid="151" grpId="0" animBg="1"/>
      <p:bldP spid="151" grpId="1" animBg="1"/>
      <p:bldP spid="152" grpId="0" animBg="1"/>
      <p:bldP spid="152" grpId="1" animBg="1"/>
      <p:bldP spid="157" grpId="0"/>
      <p:bldP spid="157" grpId="1"/>
      <p:bldP spid="158" grpId="0"/>
      <p:bldP spid="158" grpId="1"/>
      <p:bldP spid="159" grpId="0"/>
      <p:bldP spid="159" grpId="1"/>
      <p:bldP spid="160" grpId="0"/>
      <p:bldP spid="160" grpId="1"/>
      <p:bldP spid="164" grpId="0"/>
      <p:bldP spid="164" grpId="1"/>
      <p:bldP spid="88" grpId="0" animBg="1"/>
      <p:bldP spid="191" grpId="0"/>
      <p:bldP spid="1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CF187753-FF70-47B0-B7A8-AFDD16892459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FED4F1B5-DE6B-4054-BF78-1CE10AD5E64F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1DAD7023-C57E-4AD3-BB12-AF666132EEE4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9ABF76D1-2BC8-44A0-8C7E-9E4DDEF83955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26C77C7B-2724-4017-8020-FA56B9B40745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012E36F2-C1F7-4534-8564-E5F7696BF216}"/>
              </a:ext>
            </a:extLst>
          </p:cNvPr>
          <p:cNvCxnSpPr>
            <a:cxnSpLocks/>
          </p:cNvCxnSpPr>
          <p:nvPr/>
        </p:nvCxnSpPr>
        <p:spPr>
          <a:xfrm flipH="1">
            <a:off x="3341688" y="2655888"/>
            <a:ext cx="808037" cy="2024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8CFF15BA-8B87-4FA5-A331-38C1CD4AEC83}"/>
              </a:ext>
            </a:extLst>
          </p:cNvPr>
          <p:cNvCxnSpPr>
            <a:cxnSpLocks/>
          </p:cNvCxnSpPr>
          <p:nvPr/>
        </p:nvCxnSpPr>
        <p:spPr>
          <a:xfrm>
            <a:off x="5405438" y="2660650"/>
            <a:ext cx="808037" cy="20224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AD650905-3800-47BF-807E-65B32231E773}"/>
              </a:ext>
            </a:extLst>
          </p:cNvPr>
          <p:cNvCxnSpPr>
            <a:cxnSpLocks/>
          </p:cNvCxnSpPr>
          <p:nvPr/>
        </p:nvCxnSpPr>
        <p:spPr>
          <a:xfrm flipH="1">
            <a:off x="3521075" y="2652713"/>
            <a:ext cx="708025" cy="20335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F12FBFAC-0C88-4337-BB17-D2E46F19F320}"/>
              </a:ext>
            </a:extLst>
          </p:cNvPr>
          <p:cNvCxnSpPr>
            <a:cxnSpLocks/>
          </p:cNvCxnSpPr>
          <p:nvPr/>
        </p:nvCxnSpPr>
        <p:spPr>
          <a:xfrm flipH="1">
            <a:off x="3757613" y="2660650"/>
            <a:ext cx="571500" cy="20177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531AB99A-1EBA-4FD2-BCFE-0691250DA713}"/>
              </a:ext>
            </a:extLst>
          </p:cNvPr>
          <p:cNvCxnSpPr>
            <a:cxnSpLocks/>
            <a:stCxn id="6" idx="2"/>
            <a:endCxn id="37" idx="1"/>
          </p:cNvCxnSpPr>
          <p:nvPr/>
        </p:nvCxnSpPr>
        <p:spPr bwMode="auto">
          <a:xfrm>
            <a:off x="3757613" y="5972175"/>
            <a:ext cx="579437" cy="5746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AA259B57-1392-4203-8D07-943B9EA5BE30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7440613"/>
            <a:ext cx="560387" cy="5667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CE15892-C66D-4FC7-9C90-C061C939FDC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700088" cy="3889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A55DDC9-992B-4B59-964F-393C8BEF56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793750" cy="1841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48EAEC76-C9E8-43E4-9E63-49FFAC32C589}"/>
              </a:ext>
            </a:extLst>
          </p:cNvPr>
          <p:cNvCxnSpPr>
            <a:cxnSpLocks/>
          </p:cNvCxnSpPr>
          <p:nvPr/>
        </p:nvCxnSpPr>
        <p:spPr bwMode="auto">
          <a:xfrm flipH="1">
            <a:off x="3402013" y="7154863"/>
            <a:ext cx="766762" cy="204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FD2AEE44-4BC0-41FC-A311-8C7B9F43AC58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7297738"/>
            <a:ext cx="709612" cy="400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7CC8C12-04F7-4E1A-919B-85C78554F9B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90988" y="5724525"/>
            <a:ext cx="392112" cy="711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45E83905-9E6D-4657-9444-29493F8CE4A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207963" cy="793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570651DF-E91B-4A16-A489-6DD8B23DF383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7531100"/>
            <a:ext cx="385762" cy="7032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6C8B40D-FF83-4CDB-AAE4-6BA1B4492E53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7600950"/>
            <a:ext cx="204788" cy="781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6BDB20F6-BFFC-413C-9747-7CC8028CBBBF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5226050" y="7440613"/>
            <a:ext cx="569913" cy="568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52F4449-1FB5-4DEA-82AE-4113A9F03034}"/>
              </a:ext>
            </a:extLst>
          </p:cNvPr>
          <p:cNvCxnSpPr>
            <a:cxnSpLocks/>
            <a:stCxn id="37" idx="7"/>
            <a:endCxn id="6" idx="0"/>
          </p:cNvCxnSpPr>
          <p:nvPr/>
        </p:nvCxnSpPr>
        <p:spPr>
          <a:xfrm flipV="1">
            <a:off x="5229225" y="5972175"/>
            <a:ext cx="565150" cy="5746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C97BCC1D-370E-4700-B11E-19C0D1BD7D49}"/>
              </a:ext>
            </a:extLst>
          </p:cNvPr>
          <p:cNvCxnSpPr>
            <a:cxnSpLocks/>
          </p:cNvCxnSpPr>
          <p:nvPr/>
        </p:nvCxnSpPr>
        <p:spPr>
          <a:xfrm>
            <a:off x="5324475" y="7307263"/>
            <a:ext cx="696913" cy="4016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2ABCB99F-8768-49FA-AB5B-3B5772AF0300}"/>
              </a:ext>
            </a:extLst>
          </p:cNvPr>
          <p:cNvCxnSpPr>
            <a:cxnSpLocks/>
          </p:cNvCxnSpPr>
          <p:nvPr/>
        </p:nvCxnSpPr>
        <p:spPr>
          <a:xfrm>
            <a:off x="5383213" y="7162800"/>
            <a:ext cx="777875" cy="219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A879979-E3A4-4417-A5FE-7D8099DA6DD1}"/>
              </a:ext>
            </a:extLst>
          </p:cNvPr>
          <p:cNvCxnSpPr>
            <a:cxnSpLocks/>
          </p:cNvCxnSpPr>
          <p:nvPr/>
        </p:nvCxnSpPr>
        <p:spPr>
          <a:xfrm flipV="1">
            <a:off x="5387975" y="6600825"/>
            <a:ext cx="773113" cy="215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6C17048-8A9B-4BC9-867A-B47C7E102014}"/>
              </a:ext>
            </a:extLst>
          </p:cNvPr>
          <p:cNvCxnSpPr>
            <a:cxnSpLocks/>
          </p:cNvCxnSpPr>
          <p:nvPr/>
        </p:nvCxnSpPr>
        <p:spPr>
          <a:xfrm flipV="1">
            <a:off x="5318125" y="6265863"/>
            <a:ext cx="706438" cy="409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5E67343-D209-4EFE-AB9D-B34286F593B8}"/>
              </a:ext>
            </a:extLst>
          </p:cNvPr>
          <p:cNvCxnSpPr>
            <a:cxnSpLocks/>
          </p:cNvCxnSpPr>
          <p:nvPr/>
        </p:nvCxnSpPr>
        <p:spPr>
          <a:xfrm>
            <a:off x="5080000" y="7554913"/>
            <a:ext cx="379413" cy="709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E8EE710D-A292-4FA9-9A4A-13B1CCED326B}"/>
              </a:ext>
            </a:extLst>
          </p:cNvPr>
          <p:cNvCxnSpPr>
            <a:cxnSpLocks/>
          </p:cNvCxnSpPr>
          <p:nvPr/>
        </p:nvCxnSpPr>
        <p:spPr>
          <a:xfrm>
            <a:off x="4933950" y="7602538"/>
            <a:ext cx="187325" cy="784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460BFC71-B0BC-4D51-9260-CC82AFA3FD7D}"/>
              </a:ext>
            </a:extLst>
          </p:cNvPr>
          <p:cNvCxnSpPr>
            <a:cxnSpLocks/>
          </p:cNvCxnSpPr>
          <p:nvPr/>
        </p:nvCxnSpPr>
        <p:spPr>
          <a:xfrm flipV="1">
            <a:off x="5076825" y="5724525"/>
            <a:ext cx="379413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52A277D1-2004-4BBF-829F-020DAB93826C}"/>
              </a:ext>
            </a:extLst>
          </p:cNvPr>
          <p:cNvCxnSpPr>
            <a:cxnSpLocks/>
          </p:cNvCxnSpPr>
          <p:nvPr/>
        </p:nvCxnSpPr>
        <p:spPr>
          <a:xfrm flipV="1">
            <a:off x="4924425" y="5580063"/>
            <a:ext cx="198438" cy="806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98EDB641-328E-44BC-9D2A-3325C7CCE6CE}"/>
              </a:ext>
            </a:extLst>
          </p:cNvPr>
          <p:cNvCxnSpPr>
            <a:cxnSpLocks/>
            <a:endCxn id="111" idx="2"/>
          </p:cNvCxnSpPr>
          <p:nvPr/>
        </p:nvCxnSpPr>
        <p:spPr>
          <a:xfrm flipV="1">
            <a:off x="3336925" y="6992938"/>
            <a:ext cx="815975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A14940C-D07B-4CFA-AA47-E1045285C454}"/>
              </a:ext>
            </a:extLst>
          </p:cNvPr>
          <p:cNvCxnSpPr>
            <a:cxnSpLocks/>
          </p:cNvCxnSpPr>
          <p:nvPr/>
        </p:nvCxnSpPr>
        <p:spPr>
          <a:xfrm flipH="1">
            <a:off x="4078288" y="2646363"/>
            <a:ext cx="403225" cy="20335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9DBD729-5C0C-4C15-B50A-098AD6FB7DC1}"/>
              </a:ext>
            </a:extLst>
          </p:cNvPr>
          <p:cNvCxnSpPr>
            <a:cxnSpLocks/>
          </p:cNvCxnSpPr>
          <p:nvPr/>
        </p:nvCxnSpPr>
        <p:spPr>
          <a:xfrm flipH="1">
            <a:off x="4411663" y="2655888"/>
            <a:ext cx="203200" cy="20208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F91CC019-F39A-42AB-B458-03C2A8F5B9C8}"/>
              </a:ext>
            </a:extLst>
          </p:cNvPr>
          <p:cNvCxnSpPr>
            <a:cxnSpLocks/>
          </p:cNvCxnSpPr>
          <p:nvPr/>
        </p:nvCxnSpPr>
        <p:spPr>
          <a:xfrm flipH="1">
            <a:off x="3395663" y="2646363"/>
            <a:ext cx="787400" cy="20399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85F3B22-63C8-4A05-9D4A-AB798E9603EA}"/>
              </a:ext>
            </a:extLst>
          </p:cNvPr>
          <p:cNvCxnSpPr>
            <a:cxnSpLocks/>
          </p:cNvCxnSpPr>
          <p:nvPr/>
        </p:nvCxnSpPr>
        <p:spPr>
          <a:xfrm>
            <a:off x="4924425" y="2657475"/>
            <a:ext cx="201613" cy="2027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7C462A3B-4854-4528-831B-07797DB1A213}"/>
              </a:ext>
            </a:extLst>
          </p:cNvPr>
          <p:cNvCxnSpPr>
            <a:cxnSpLocks/>
          </p:cNvCxnSpPr>
          <p:nvPr/>
        </p:nvCxnSpPr>
        <p:spPr>
          <a:xfrm>
            <a:off x="5070475" y="2651125"/>
            <a:ext cx="390525" cy="20288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C6A1211B-B1DE-4A77-89BA-B99D8AFF654F}"/>
              </a:ext>
            </a:extLst>
          </p:cNvPr>
          <p:cNvCxnSpPr>
            <a:cxnSpLocks/>
          </p:cNvCxnSpPr>
          <p:nvPr/>
        </p:nvCxnSpPr>
        <p:spPr>
          <a:xfrm>
            <a:off x="5218113" y="2646363"/>
            <a:ext cx="574675" cy="20367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82B06C41-2841-4AF9-86EF-964CB3B0C3D2}"/>
              </a:ext>
            </a:extLst>
          </p:cNvPr>
          <p:cNvCxnSpPr>
            <a:cxnSpLocks/>
          </p:cNvCxnSpPr>
          <p:nvPr/>
        </p:nvCxnSpPr>
        <p:spPr>
          <a:xfrm>
            <a:off x="5321300" y="2660650"/>
            <a:ext cx="704850" cy="2019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11BFB852-9397-4E03-BCA5-511B18DA29A2}"/>
              </a:ext>
            </a:extLst>
          </p:cNvPr>
          <p:cNvCxnSpPr>
            <a:cxnSpLocks/>
          </p:cNvCxnSpPr>
          <p:nvPr/>
        </p:nvCxnSpPr>
        <p:spPr>
          <a:xfrm>
            <a:off x="5378450" y="2655888"/>
            <a:ext cx="782638" cy="20272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4" name="CasellaDiTesto 1">
            <a:extLst>
              <a:ext uri="{FF2B5EF4-FFF2-40B4-BE49-F238E27FC236}">
                <a16:creationId xmlns:a16="http://schemas.microsoft.com/office/drawing/2014/main" id="{F016F689-0378-44CB-931A-B073E4948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3CDE3428-1BE2-4521-91FB-D172440F9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CIRCONFERENZA (3)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B7A1BA4-A54F-4599-9697-71382C96474E}"/>
              </a:ext>
            </a:extLst>
          </p:cNvPr>
          <p:cNvCxnSpPr>
            <a:cxnSpLocks/>
          </p:cNvCxnSpPr>
          <p:nvPr/>
        </p:nvCxnSpPr>
        <p:spPr>
          <a:xfrm flipV="1">
            <a:off x="4783138" y="2657475"/>
            <a:ext cx="0" cy="20431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97B26C78-E597-4A53-AC59-F3857D402C10}"/>
              </a:ext>
            </a:extLst>
          </p:cNvPr>
          <p:cNvCxnSpPr>
            <a:cxnSpLocks/>
            <a:stCxn id="37" idx="6"/>
            <a:endCxn id="6" idx="7"/>
          </p:cNvCxnSpPr>
          <p:nvPr/>
        </p:nvCxnSpPr>
        <p:spPr>
          <a:xfrm flipV="1">
            <a:off x="5413375" y="6991350"/>
            <a:ext cx="803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C9F6C74-3166-4298-8FD3-9EEA8B2964CB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4783138" y="7623175"/>
            <a:ext cx="7937" cy="8080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A7A63BD-06FC-45F4-A29E-C58251EA279D}"/>
              </a:ext>
            </a:extLst>
          </p:cNvPr>
          <p:cNvCxnSpPr>
            <a:cxnSpLocks/>
          </p:cNvCxnSpPr>
          <p:nvPr/>
        </p:nvCxnSpPr>
        <p:spPr>
          <a:xfrm>
            <a:off x="3262313" y="2655888"/>
            <a:ext cx="33369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>
            <a:extLst>
              <a:ext uri="{FF2B5EF4-FFF2-40B4-BE49-F238E27FC236}">
                <a16:creationId xmlns:a16="http://schemas.microsoft.com/office/drawing/2014/main" id="{A3387175-2C55-42E5-B236-502CCCE5C9BB}"/>
              </a:ext>
            </a:extLst>
          </p:cNvPr>
          <p:cNvSpPr/>
          <p:nvPr/>
        </p:nvSpPr>
        <p:spPr>
          <a:xfrm>
            <a:off x="4152900" y="6362700"/>
            <a:ext cx="1260475" cy="12604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135" name="CasellaDiTesto 19">
            <a:extLst>
              <a:ext uri="{FF2B5EF4-FFF2-40B4-BE49-F238E27FC236}">
                <a16:creationId xmlns:a16="http://schemas.microsoft.com/office/drawing/2014/main" id="{1D5815FE-C7E5-4A13-9980-DBF285043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0" y="2187575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24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DAA04175-42A6-4E99-98E5-D88371D1D0D1}"/>
              </a:ext>
            </a:extLst>
          </p:cNvPr>
          <p:cNvCxnSpPr>
            <a:cxnSpLocks/>
            <a:stCxn id="6" idx="1"/>
            <a:endCxn id="37" idx="0"/>
          </p:cNvCxnSpPr>
          <p:nvPr/>
        </p:nvCxnSpPr>
        <p:spPr>
          <a:xfrm>
            <a:off x="4776788" y="5549900"/>
            <a:ext cx="6350" cy="812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D30CB93-04DE-4CB2-BA6D-EEE3CC71A65A}"/>
              </a:ext>
            </a:extLst>
          </p:cNvPr>
          <p:cNvCxnSpPr>
            <a:cxnSpLocks/>
          </p:cNvCxnSpPr>
          <p:nvPr/>
        </p:nvCxnSpPr>
        <p:spPr>
          <a:xfrm>
            <a:off x="4781550" y="1095375"/>
            <a:ext cx="0" cy="58975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46" name="Gruppo 4129">
            <a:extLst>
              <a:ext uri="{FF2B5EF4-FFF2-40B4-BE49-F238E27FC236}">
                <a16:creationId xmlns:a16="http://schemas.microsoft.com/office/drawing/2014/main" id="{8AD5F558-3F3A-4BC4-AF72-2944A3C9AA11}"/>
              </a:ext>
            </a:extLst>
          </p:cNvPr>
          <p:cNvGrpSpPr>
            <a:grpSpLocks/>
          </p:cNvGrpSpPr>
          <p:nvPr/>
        </p:nvGrpSpPr>
        <p:grpSpPr bwMode="auto">
          <a:xfrm>
            <a:off x="4149725" y="6351588"/>
            <a:ext cx="1260475" cy="1266825"/>
            <a:chOff x="4146550" y="6355532"/>
            <a:chExt cx="1260475" cy="1267649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0CF50AB6-626B-4855-8DE9-54622238FEAD}"/>
                </a:ext>
              </a:extLst>
            </p:cNvPr>
            <p:cNvCxnSpPr>
              <a:cxnSpLocks/>
            </p:cNvCxnSpPr>
            <p:nvPr/>
          </p:nvCxnSpPr>
          <p:spPr>
            <a:xfrm>
              <a:off x="4146550" y="6995710"/>
              <a:ext cx="126047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8E940663-05B2-419C-BE19-5A9F3CF691C1}"/>
                </a:ext>
              </a:extLst>
            </p:cNvPr>
            <p:cNvCxnSpPr>
              <a:cxnSpLocks/>
              <a:stCxn id="37" idx="1"/>
            </p:cNvCxnSpPr>
            <p:nvPr/>
          </p:nvCxnSpPr>
          <p:spPr>
            <a:xfrm>
              <a:off x="4337050" y="6547744"/>
              <a:ext cx="449263" cy="44796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16F6EDCB-4EF1-420A-8F12-84527DDAA857}"/>
                </a:ext>
              </a:extLst>
            </p:cNvPr>
            <p:cNvCxnSpPr>
              <a:cxnSpLocks/>
            </p:cNvCxnSpPr>
            <p:nvPr/>
          </p:nvCxnSpPr>
          <p:spPr>
            <a:xfrm>
              <a:off x="4484688" y="6441313"/>
              <a:ext cx="293687" cy="5591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26AC506C-3FA5-4A8F-A253-05A807DAFB47}"/>
                </a:ext>
              </a:extLst>
            </p:cNvPr>
            <p:cNvCxnSpPr>
              <a:cxnSpLocks/>
            </p:cNvCxnSpPr>
            <p:nvPr/>
          </p:nvCxnSpPr>
          <p:spPr>
            <a:xfrm>
              <a:off x="4614863" y="6384126"/>
              <a:ext cx="163512" cy="61317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id="{E6D9CDD8-012E-4D9C-8D4C-246FFCAAC6E0}"/>
                </a:ext>
              </a:extLst>
            </p:cNvPr>
            <p:cNvCxnSpPr>
              <a:cxnSpLocks/>
            </p:cNvCxnSpPr>
            <p:nvPr/>
          </p:nvCxnSpPr>
          <p:spPr>
            <a:xfrm>
              <a:off x="4224338" y="6685947"/>
              <a:ext cx="558800" cy="31294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66FA7134-C984-43A6-8B7E-33BBCFC2D5C3}"/>
                </a:ext>
              </a:extLst>
            </p:cNvPr>
            <p:cNvCxnSpPr>
              <a:cxnSpLocks/>
            </p:cNvCxnSpPr>
            <p:nvPr/>
          </p:nvCxnSpPr>
          <p:spPr>
            <a:xfrm>
              <a:off x="4157663" y="6851154"/>
              <a:ext cx="627062" cy="1461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id="{D24B2692-96E2-4215-BA2F-5E46952938FF}"/>
                </a:ext>
              </a:extLst>
            </p:cNvPr>
            <p:cNvCxnSpPr/>
            <p:nvPr/>
          </p:nvCxnSpPr>
          <p:spPr>
            <a:xfrm flipH="1">
              <a:off x="4779963" y="6382537"/>
              <a:ext cx="144462" cy="61635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4EE05B32-0E82-4C3F-A0F9-BBB00A241229}"/>
                </a:ext>
              </a:extLst>
            </p:cNvPr>
            <p:cNvCxnSpPr>
              <a:cxnSpLocks/>
              <a:stCxn id="37" idx="7"/>
            </p:cNvCxnSpPr>
            <p:nvPr/>
          </p:nvCxnSpPr>
          <p:spPr>
            <a:xfrm flipH="1">
              <a:off x="4786313" y="6546156"/>
              <a:ext cx="442912" cy="44955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FADB48C6-1D09-47C9-AED0-998244C29D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79963" y="6438136"/>
              <a:ext cx="292100" cy="5607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448F13F3-5920-478C-A44E-9D688F2082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64013" y="6989356"/>
              <a:ext cx="622300" cy="16838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0D114CBE-4280-4C5B-93BB-47CF16AE1B13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 flipV="1">
              <a:off x="4337050" y="6992533"/>
              <a:ext cx="446088" cy="4463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E6A92111-1947-4393-B34C-6C0F8F4BE044}"/>
                </a:ext>
              </a:extLst>
            </p:cNvPr>
            <p:cNvCxnSpPr/>
            <p:nvPr/>
          </p:nvCxnSpPr>
          <p:spPr>
            <a:xfrm flipV="1">
              <a:off x="4221163" y="6989356"/>
              <a:ext cx="555625" cy="3113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9139AB01-2771-479D-86C3-904D371C50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65638" y="6989356"/>
              <a:ext cx="311150" cy="56393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39523A3C-EB3F-47D0-90BF-C964FF470B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8038" y="6992533"/>
              <a:ext cx="158750" cy="60364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id="{18B2E132-2791-4E5E-9DDD-1E1BBBBE3F58}"/>
                </a:ext>
              </a:extLst>
            </p:cNvPr>
            <p:cNvCxnSpPr>
              <a:cxnSpLocks/>
              <a:stCxn id="37" idx="4"/>
            </p:cNvCxnSpPr>
            <p:nvPr/>
          </p:nvCxnSpPr>
          <p:spPr>
            <a:xfrm flipV="1">
              <a:off x="4783138" y="6995710"/>
              <a:ext cx="0" cy="62747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364E4A85-657E-4A3C-9A60-124EE08E81E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76788" y="6986179"/>
              <a:ext cx="157162" cy="62111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diritto 72">
              <a:extLst>
                <a:ext uri="{FF2B5EF4-FFF2-40B4-BE49-F238E27FC236}">
                  <a16:creationId xmlns:a16="http://schemas.microsoft.com/office/drawing/2014/main" id="{492BF66E-9A57-440F-BB0F-FA02E22F0A8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900" y="6995710"/>
              <a:ext cx="284163" cy="56234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011637ED-2BD8-4FA2-BA87-1A3AE3D1E196}"/>
                </a:ext>
              </a:extLst>
            </p:cNvPr>
            <p:cNvCxnSpPr>
              <a:cxnSpLocks/>
              <a:stCxn id="111" idx="5"/>
            </p:cNvCxnSpPr>
            <p:nvPr/>
          </p:nvCxnSpPr>
          <p:spPr>
            <a:xfrm flipH="1" flipV="1">
              <a:off x="4789488" y="6995710"/>
              <a:ext cx="436562" cy="44796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diritto 82">
              <a:extLst>
                <a:ext uri="{FF2B5EF4-FFF2-40B4-BE49-F238E27FC236}">
                  <a16:creationId xmlns:a16="http://schemas.microsoft.com/office/drawing/2014/main" id="{EDCD4E68-5F94-4DEA-B28D-96925E08E752}"/>
                </a:ext>
              </a:extLst>
            </p:cNvPr>
            <p:cNvCxnSpPr/>
            <p:nvPr/>
          </p:nvCxnSpPr>
          <p:spPr>
            <a:xfrm flipH="1" flipV="1">
              <a:off x="4783138" y="6995710"/>
              <a:ext cx="542925" cy="31294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A175D870-EE00-418E-AD4A-127EB6D881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76788" y="6989356"/>
              <a:ext cx="612775" cy="17473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393B5033-04E1-4055-AB72-0E09801FAB76}"/>
                </a:ext>
              </a:extLst>
            </p:cNvPr>
            <p:cNvCxnSpPr/>
            <p:nvPr/>
          </p:nvCxnSpPr>
          <p:spPr>
            <a:xfrm flipH="1">
              <a:off x="4776788" y="6671649"/>
              <a:ext cx="546100" cy="3240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1915A82A-5EA8-4D33-BBE3-02E7AD4C3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92663" y="6820972"/>
              <a:ext cx="587375" cy="17156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9" name="Connettore diritto 4128">
              <a:extLst>
                <a:ext uri="{FF2B5EF4-FFF2-40B4-BE49-F238E27FC236}">
                  <a16:creationId xmlns:a16="http://schemas.microsoft.com/office/drawing/2014/main" id="{168D8438-9516-4F8C-B3E0-75A9AB1ADCA7}"/>
                </a:ext>
              </a:extLst>
            </p:cNvPr>
            <p:cNvCxnSpPr/>
            <p:nvPr/>
          </p:nvCxnSpPr>
          <p:spPr>
            <a:xfrm>
              <a:off x="4781550" y="6355532"/>
              <a:ext cx="0" cy="6401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Ovale 110">
            <a:extLst>
              <a:ext uri="{FF2B5EF4-FFF2-40B4-BE49-F238E27FC236}">
                <a16:creationId xmlns:a16="http://schemas.microsoft.com/office/drawing/2014/main" id="{F7C2FE59-54B9-4367-843B-9F7FCC578289}"/>
              </a:ext>
            </a:extLst>
          </p:cNvPr>
          <p:cNvSpPr/>
          <p:nvPr/>
        </p:nvSpPr>
        <p:spPr>
          <a:xfrm>
            <a:off x="4152900" y="6362700"/>
            <a:ext cx="1260475" cy="126047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4148" name="Gruppo 138">
            <a:extLst>
              <a:ext uri="{FF2B5EF4-FFF2-40B4-BE49-F238E27FC236}">
                <a16:creationId xmlns:a16="http://schemas.microsoft.com/office/drawing/2014/main" id="{1A7E7B9D-D9EE-4FEC-BDD5-A8DEFD1F2AB6}"/>
              </a:ext>
            </a:extLst>
          </p:cNvPr>
          <p:cNvGrpSpPr>
            <a:grpSpLocks/>
          </p:cNvGrpSpPr>
          <p:nvPr/>
        </p:nvGrpSpPr>
        <p:grpSpPr bwMode="auto">
          <a:xfrm>
            <a:off x="4149725" y="1089025"/>
            <a:ext cx="1257300" cy="1582738"/>
            <a:chOff x="4146071" y="1087748"/>
            <a:chExt cx="1257584" cy="1581777"/>
          </a:xfrm>
        </p:grpSpPr>
        <p:cxnSp>
          <p:nvCxnSpPr>
            <p:cNvPr id="4152" name="Connettore diritto 4151">
              <a:extLst>
                <a:ext uri="{FF2B5EF4-FFF2-40B4-BE49-F238E27FC236}">
                  <a16:creationId xmlns:a16="http://schemas.microsoft.com/office/drawing/2014/main" id="{D95C84FA-F477-40CF-B78A-D506586E48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1314" y="1087748"/>
              <a:ext cx="173076" cy="15817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Connettore diritto 4154">
              <a:extLst>
                <a:ext uri="{FF2B5EF4-FFF2-40B4-BE49-F238E27FC236}">
                  <a16:creationId xmlns:a16="http://schemas.microsoft.com/office/drawing/2014/main" id="{23AD53CF-18A4-447C-9799-831B396199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79521" y="1092508"/>
              <a:ext cx="304869" cy="15579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8" name="Connettore diritto 4157">
              <a:extLst>
                <a:ext uri="{FF2B5EF4-FFF2-40B4-BE49-F238E27FC236}">
                  <a16:creationId xmlns:a16="http://schemas.microsoft.com/office/drawing/2014/main" id="{D80AF450-D693-41A2-95E9-0229EAABFF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27087" y="1092508"/>
              <a:ext cx="462067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diritto 98">
              <a:extLst>
                <a:ext uri="{FF2B5EF4-FFF2-40B4-BE49-F238E27FC236}">
                  <a16:creationId xmlns:a16="http://schemas.microsoft.com/office/drawing/2014/main" id="{7843986E-7A28-4722-98EA-18CE063EFC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23877" y="1092508"/>
              <a:ext cx="565278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724879AA-0EE3-47FD-B823-EA8080B8D4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76241" y="1100440"/>
              <a:ext cx="608149" cy="155321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id="{BC23E174-A40B-43F4-9E58-3AE06D8BB3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46071" y="1100440"/>
              <a:ext cx="643083" cy="15548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diritto 118">
              <a:extLst>
                <a:ext uri="{FF2B5EF4-FFF2-40B4-BE49-F238E27FC236}">
                  <a16:creationId xmlns:a16="http://schemas.microsoft.com/office/drawing/2014/main" id="{1867763A-33FA-4E5E-81C3-CE6025E607C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566" y="1102027"/>
              <a:ext cx="134968" cy="155321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9C14844D-B527-4C4D-AC98-34C2AC2349C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4390" y="1092508"/>
              <a:ext cx="284227" cy="15611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C1B47DD1-B744-4E3B-A051-0D8029071D8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4390" y="1095681"/>
              <a:ext cx="436662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diritto 127">
              <a:extLst>
                <a:ext uri="{FF2B5EF4-FFF2-40B4-BE49-F238E27FC236}">
                  <a16:creationId xmlns:a16="http://schemas.microsoft.com/office/drawing/2014/main" id="{1087FAF4-7C57-498F-8773-B041702BFB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566" y="1092508"/>
              <a:ext cx="528757" cy="1565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63466FFA-3ABD-4199-9764-754A55AE0C9E}"/>
                </a:ext>
              </a:extLst>
            </p:cNvPr>
            <p:cNvCxnSpPr/>
            <p:nvPr/>
          </p:nvCxnSpPr>
          <p:spPr>
            <a:xfrm flipH="1" flipV="1">
              <a:off x="4784390" y="1095681"/>
              <a:ext cx="593859" cy="156273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diritto 133">
              <a:extLst>
                <a:ext uri="{FF2B5EF4-FFF2-40B4-BE49-F238E27FC236}">
                  <a16:creationId xmlns:a16="http://schemas.microsoft.com/office/drawing/2014/main" id="{073AEE1E-543F-4A3B-A0E7-738A6746DED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7566" y="1095681"/>
              <a:ext cx="616089" cy="155956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ttore diritto 135">
              <a:extLst>
                <a:ext uri="{FF2B5EF4-FFF2-40B4-BE49-F238E27FC236}">
                  <a16:creationId xmlns:a16="http://schemas.microsoft.com/office/drawing/2014/main" id="{E6E158D3-8971-463D-B806-508224D22967}"/>
                </a:ext>
              </a:extLst>
            </p:cNvPr>
            <p:cNvCxnSpPr>
              <a:cxnSpLocks/>
            </p:cNvCxnSpPr>
            <p:nvPr/>
          </p:nvCxnSpPr>
          <p:spPr>
            <a:xfrm>
              <a:off x="4781214" y="1095681"/>
              <a:ext cx="0" cy="1551632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2B5536FA-9C21-4419-A421-1AEA905C971A}"/>
              </a:ext>
            </a:extLst>
          </p:cNvPr>
          <p:cNvCxnSpPr>
            <a:cxnSpLocks/>
          </p:cNvCxnSpPr>
          <p:nvPr/>
        </p:nvCxnSpPr>
        <p:spPr>
          <a:xfrm>
            <a:off x="4079875" y="2655888"/>
            <a:ext cx="126047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B470ECA5-0FDD-4EFD-8514-CF0163789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813" y="884238"/>
            <a:ext cx="585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6199" name="CasellaDiTesto 100">
            <a:extLst>
              <a:ext uri="{FF2B5EF4-FFF2-40B4-BE49-F238E27FC236}">
                <a16:creationId xmlns:a16="http://schemas.microsoft.com/office/drawing/2014/main" id="{2DFB8C86-6E50-4ADD-AA06-EDA22C434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63" y="6915150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C’ 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CBD41948-CBE5-4A83-98BE-0B9CA612A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063" y="6908800"/>
            <a:ext cx="465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V’</a:t>
            </a:r>
            <a:endParaRPr lang="it-IT" altLang="it-IT" sz="2400">
              <a:latin typeface="Arial" panose="020B0604020202020204" pitchFamily="34" charset="0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DFA6D898-B023-4D85-90BB-8EB7A73F9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689292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altLang="it-IT" sz="140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>
              <a:latin typeface="Arial" panose="020B0604020202020204" pitchFamily="34" charset="0"/>
            </a:endParaRPr>
          </a:p>
        </p:txBody>
      </p:sp>
      <p:sp>
        <p:nvSpPr>
          <p:cNvPr id="6202" name="CasellaDiTesto 103">
            <a:extLst>
              <a:ext uri="{FF2B5EF4-FFF2-40B4-BE49-F238E27FC236}">
                <a16:creationId xmlns:a16="http://schemas.microsoft.com/office/drawing/2014/main" id="{403B2E2F-6400-4B57-A39C-D8AAAD795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4295775"/>
            <a:ext cx="585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grpSp>
        <p:nvGrpSpPr>
          <p:cNvPr id="6203" name="Gruppo 56">
            <a:extLst>
              <a:ext uri="{FF2B5EF4-FFF2-40B4-BE49-F238E27FC236}">
                <a16:creationId xmlns:a16="http://schemas.microsoft.com/office/drawing/2014/main" id="{129215A7-80A4-4912-A8AC-83A694D34DA6}"/>
              </a:ext>
            </a:extLst>
          </p:cNvPr>
          <p:cNvGrpSpPr>
            <a:grpSpLocks/>
          </p:cNvGrpSpPr>
          <p:nvPr/>
        </p:nvGrpSpPr>
        <p:grpSpPr bwMode="auto">
          <a:xfrm>
            <a:off x="4719638" y="4683125"/>
            <a:ext cx="144462" cy="2351088"/>
            <a:chOff x="2942302" y="4173794"/>
            <a:chExt cx="144000" cy="2352367"/>
          </a:xfrm>
        </p:grpSpPr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DBF842F3-1082-4C70-B4F2-E390C090805A}"/>
                </a:ext>
              </a:extLst>
            </p:cNvPr>
            <p:cNvCxnSpPr>
              <a:cxnSpLocks/>
            </p:cNvCxnSpPr>
            <p:nvPr/>
          </p:nvCxnSpPr>
          <p:spPr>
            <a:xfrm>
              <a:off x="3008764" y="4173794"/>
              <a:ext cx="0" cy="235236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diritto 53">
              <a:extLst>
                <a:ext uri="{FF2B5EF4-FFF2-40B4-BE49-F238E27FC236}">
                  <a16:creationId xmlns:a16="http://schemas.microsoft.com/office/drawing/2014/main" id="{9D46696F-6CFB-490C-A38B-11DABF3D7F8C}"/>
                </a:ext>
              </a:extLst>
            </p:cNvPr>
            <p:cNvCxnSpPr/>
            <p:nvPr/>
          </p:nvCxnSpPr>
          <p:spPr>
            <a:xfrm>
              <a:off x="2942302" y="6481687"/>
              <a:ext cx="144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A121D4FE-3A46-4DE0-ABE1-7EDB2CDF4CE9}"/>
              </a:ext>
            </a:extLst>
          </p:cNvPr>
          <p:cNvGrpSpPr>
            <a:grpSpLocks/>
          </p:cNvGrpSpPr>
          <p:nvPr/>
        </p:nvGrpSpPr>
        <p:grpSpPr bwMode="auto">
          <a:xfrm>
            <a:off x="4149725" y="6354763"/>
            <a:ext cx="1258888" cy="1257300"/>
            <a:chOff x="687284" y="5802516"/>
            <a:chExt cx="1257762" cy="1257762"/>
          </a:xfrm>
        </p:grpSpPr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5CAADFB2-1C59-419F-BDCB-C8C6F3B10A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284" y="5802516"/>
              <a:ext cx="629674" cy="630469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diritto 113">
              <a:extLst>
                <a:ext uri="{FF2B5EF4-FFF2-40B4-BE49-F238E27FC236}">
                  <a16:creationId xmlns:a16="http://schemas.microsoft.com/office/drawing/2014/main" id="{68DBCAE3-DD31-4748-933E-6693E76D5B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625" y="5858098"/>
              <a:ext cx="820003" cy="819451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diritto 116">
              <a:extLst>
                <a:ext uri="{FF2B5EF4-FFF2-40B4-BE49-F238E27FC236}">
                  <a16:creationId xmlns:a16="http://schemas.microsoft.com/office/drawing/2014/main" id="{E2AA8B68-BD21-4A08-9B58-569EFD54A2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9684" y="5985145"/>
              <a:ext cx="891377" cy="890915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diritto 122">
              <a:extLst>
                <a:ext uri="{FF2B5EF4-FFF2-40B4-BE49-F238E27FC236}">
                  <a16:creationId xmlns:a16="http://schemas.microsoft.com/office/drawing/2014/main" id="{36B7219A-3DD7-40CA-AC3C-464133C2CD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3185" y="6172539"/>
              <a:ext cx="832692" cy="832156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4B714CE7-D322-49F8-819E-55970EAA59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5372" y="6429808"/>
              <a:ext cx="629674" cy="63047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8C9E347C-DDAD-4E4C-91C5-B287026AD2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1076" y="5834278"/>
              <a:ext cx="429827" cy="43037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diritto 132">
              <a:extLst>
                <a:ext uri="{FF2B5EF4-FFF2-40B4-BE49-F238E27FC236}">
                  <a16:creationId xmlns:a16="http://schemas.microsoft.com/office/drawing/2014/main" id="{5801C97E-B469-4BB7-ACDE-F23D6B30AA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3145" y="5821573"/>
              <a:ext cx="748630" cy="747987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B71F0069-C3F8-4BD9-82C6-53F4BB71D2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5137" y="5912093"/>
              <a:ext cx="878688" cy="879798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diritto 137">
              <a:extLst>
                <a:ext uri="{FF2B5EF4-FFF2-40B4-BE49-F238E27FC236}">
                  <a16:creationId xmlns:a16="http://schemas.microsoft.com/office/drawing/2014/main" id="{35741955-BCEE-4C68-A370-306D882B21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6434" y="6080430"/>
              <a:ext cx="875516" cy="876622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id="{0BB4AE5E-22EC-4C1A-9F3C-1816BAEED6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6900" y="6301174"/>
              <a:ext cx="742285" cy="743223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ttore diritto 161">
              <a:extLst>
                <a:ext uri="{FF2B5EF4-FFF2-40B4-BE49-F238E27FC236}">
                  <a16:creationId xmlns:a16="http://schemas.microsoft.com/office/drawing/2014/main" id="{1E8F0B2F-F73E-451F-81EF-97D206E366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02529" y="6617202"/>
              <a:ext cx="413967" cy="41449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71D1B59F-89F4-4694-B515-A37E378B3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02175"/>
            <a:ext cx="18669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Facendo scorrere la parte superiore si mette in evidenza la circonferenza di sezione mediante la quale si individua la base superiore di un «tronco di cono»</a:t>
            </a:r>
          </a:p>
        </p:txBody>
      </p:sp>
      <p:cxnSp>
        <p:nvCxnSpPr>
          <p:cNvPr id="140" name="Connettore 2 139">
            <a:extLst>
              <a:ext uri="{FF2B5EF4-FFF2-40B4-BE49-F238E27FC236}">
                <a16:creationId xmlns:a16="http://schemas.microsoft.com/office/drawing/2014/main" id="{CDD6F213-DA7A-4799-919A-3CD3E62E9DB7}"/>
              </a:ext>
            </a:extLst>
          </p:cNvPr>
          <p:cNvCxnSpPr>
            <a:cxnSpLocks/>
          </p:cNvCxnSpPr>
          <p:nvPr/>
        </p:nvCxnSpPr>
        <p:spPr>
          <a:xfrm>
            <a:off x="1539875" y="1843088"/>
            <a:ext cx="3119438" cy="78740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2 141">
            <a:extLst>
              <a:ext uri="{FF2B5EF4-FFF2-40B4-BE49-F238E27FC236}">
                <a16:creationId xmlns:a16="http://schemas.microsoft.com/office/drawing/2014/main" id="{AA96EE2A-2720-4E30-8C97-6725548E390F}"/>
              </a:ext>
            </a:extLst>
          </p:cNvPr>
          <p:cNvCxnSpPr>
            <a:cxnSpLocks/>
          </p:cNvCxnSpPr>
          <p:nvPr/>
        </p:nvCxnSpPr>
        <p:spPr>
          <a:xfrm>
            <a:off x="1554163" y="1849438"/>
            <a:ext cx="2868612" cy="461486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F2B06C2E-A341-4258-92A3-2B2F88A60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8642350"/>
            <a:ext cx="3527425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200">
                <a:solidFill>
                  <a:schemeClr val="bg1"/>
                </a:solidFill>
                <a:latin typeface="Comic Sans MS" panose="030F0702030302020204" pitchFamily="66" charset="0"/>
              </a:rPr>
              <a:t>Circonferenza di sezione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0A4EACF3-CB94-4CEB-BFA1-D4B35F61A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84200"/>
            <a:ext cx="3419475" cy="43021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200">
                <a:solidFill>
                  <a:schemeClr val="bg1"/>
                </a:solidFill>
                <a:latin typeface="Comic Sans MS" panose="030F0702030302020204" pitchFamily="66" charset="0"/>
              </a:rPr>
              <a:t>Circonferenza di sezione</a:t>
            </a:r>
          </a:p>
        </p:txBody>
      </p:sp>
      <p:cxnSp>
        <p:nvCxnSpPr>
          <p:cNvPr id="188" name="Connettore 2 187">
            <a:extLst>
              <a:ext uri="{FF2B5EF4-FFF2-40B4-BE49-F238E27FC236}">
                <a16:creationId xmlns:a16="http://schemas.microsoft.com/office/drawing/2014/main" id="{BB10B7C9-B55C-42DC-A79E-BA67DF820308}"/>
              </a:ext>
            </a:extLst>
          </p:cNvPr>
          <p:cNvCxnSpPr>
            <a:cxnSpLocks/>
          </p:cNvCxnSpPr>
          <p:nvPr/>
        </p:nvCxnSpPr>
        <p:spPr>
          <a:xfrm flipH="1">
            <a:off x="4926013" y="1008063"/>
            <a:ext cx="373062" cy="162242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464F88C-6D58-49EF-B366-0C38883AF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0563"/>
            <a:ext cx="2519363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Sezionando il cono con il piano (</a:t>
            </a:r>
            <a:r>
              <a:rPr lang="it-IT" altLang="it-IT" sz="20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>
                <a:solidFill>
                  <a:srgbClr val="0070C0"/>
                </a:solidFill>
                <a:latin typeface="Symbol" panose="05050102010706020507" pitchFamily="18" charset="2"/>
              </a:rPr>
              <a:t> ^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a</a:t>
            </a: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Comic Sans MS" panose="030F0702030302020204" pitchFamily="66" charset="0"/>
              </a:rPr>
              <a:t>si ottiene la </a:t>
            </a:r>
            <a:r>
              <a:rPr lang="it-IT" altLang="it-IT" sz="1800" u="sng">
                <a:solidFill>
                  <a:srgbClr val="FF0000"/>
                </a:solidFill>
                <a:latin typeface="Comic Sans MS" panose="030F0702030302020204" pitchFamily="66" charset="0"/>
              </a:rPr>
              <a:t>circonferenza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6CBD0C0-F1D3-4306-BC21-B13E1F6B8E54}"/>
              </a:ext>
            </a:extLst>
          </p:cNvPr>
          <p:cNvCxnSpPr/>
          <p:nvPr/>
        </p:nvCxnSpPr>
        <p:spPr>
          <a:xfrm>
            <a:off x="4143375" y="2657475"/>
            <a:ext cx="12588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D67140EA-86BA-4975-8DA9-4AFEE45B3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0" y="2840038"/>
            <a:ext cx="431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altLang="it-IT" sz="1800">
                <a:solidFill>
                  <a:srgbClr val="0070C0"/>
                </a:solidFill>
                <a:latin typeface="Arial" panose="020B0604020202020204" pitchFamily="34" charset="0"/>
              </a:rPr>
              <a:t>’’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F1B3E606-38EA-4126-BA3D-CD41A5A6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0" y="6650038"/>
            <a:ext cx="431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altLang="it-IT" sz="1800">
                <a:solidFill>
                  <a:srgbClr val="0070C0"/>
                </a:solidFill>
                <a:latin typeface="Arial" panose="020B0604020202020204" pitchFamily="34" charset="0"/>
              </a:rPr>
              <a:t>’</a:t>
            </a:r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723057E9-822A-4AE9-9A03-3D1BB910881D}"/>
              </a:ext>
            </a:extLst>
          </p:cNvPr>
          <p:cNvCxnSpPr/>
          <p:nvPr/>
        </p:nvCxnSpPr>
        <p:spPr>
          <a:xfrm>
            <a:off x="26988" y="908685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a gomito 48">
            <a:extLst>
              <a:ext uri="{FF2B5EF4-FFF2-40B4-BE49-F238E27FC236}">
                <a16:creationId xmlns:a16="http://schemas.microsoft.com/office/drawing/2014/main" id="{32BC00BA-2609-40C9-9FD0-E7F60325C28E}"/>
              </a:ext>
            </a:extLst>
          </p:cNvPr>
          <p:cNvCxnSpPr>
            <a:stCxn id="148" idx="3"/>
          </p:cNvCxnSpPr>
          <p:nvPr/>
        </p:nvCxnSpPr>
        <p:spPr>
          <a:xfrm flipV="1">
            <a:off x="4479925" y="7427913"/>
            <a:ext cx="409575" cy="1430337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01 3.05556E-6 L -0.3324 0.00312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2" y="15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0741E-7 1.11111E-6 L -0.33241 0.00364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20" y="174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E-6 L -0.33333 0.0039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19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6 4.44444E-6 L -0.33218 4.44444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43" y="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98 -1.38889E-6 L -0.32362 -1.38889E-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0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8148E-6 5E-6 L -0.36181 5E-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2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009 8.33333E-7 L -0.35023 0.00885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19" y="434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135" grpId="0"/>
      <p:bldP spid="3135" grpId="1"/>
      <p:bldP spid="111" grpId="0" animBg="1"/>
      <p:bldP spid="111" grpId="1" animBg="1"/>
      <p:bldP spid="100" grpId="0"/>
      <p:bldP spid="36" grpId="0"/>
      <p:bldP spid="41" grpId="0"/>
      <p:bldP spid="125" grpId="0"/>
      <p:bldP spid="148" grpId="0" animBg="1"/>
      <p:bldP spid="187" grpId="0" animBg="1"/>
      <p:bldP spid="11" grpId="0"/>
      <p:bldP spid="126" grpId="0"/>
      <p:bldP spid="1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A3B1C36E-2BA7-4A7D-A602-2BC2A514F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3962400"/>
            <a:ext cx="6804025" cy="1219200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2"/>
              </a:rPr>
              <a:t>https://www.eliofragassi</a:t>
            </a: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56648A8-E411-4C6A-84D0-4361A9FD1F97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Presentazione su schermo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MS Shell Dlg 2</vt:lpstr>
      <vt:lpstr>Symbol</vt:lpstr>
      <vt:lpstr>Tema di Office</vt:lpstr>
      <vt:lpstr> Geometria descrittiva dinamica </vt:lpstr>
      <vt:lpstr>LE CONICHE: LA CIRCONFERENZA - Dati </vt:lpstr>
      <vt:lpstr>LE CONICHE: LA CIRCONFERENZA (1) </vt:lpstr>
      <vt:lpstr>LE CONICHE: LA CIRCONFERENZA (2) </vt:lpstr>
      <vt:lpstr>LE CONICHE: LA CIRCONFERENZA (3) 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Elio</dc:creator>
  <cp:lastModifiedBy>Elio Fragassi</cp:lastModifiedBy>
  <cp:revision>172</cp:revision>
  <dcterms:created xsi:type="dcterms:W3CDTF">2014-11-01T15:01:17Z</dcterms:created>
  <dcterms:modified xsi:type="dcterms:W3CDTF">2020-09-11T20:28:11Z</dcterms:modified>
</cp:coreProperties>
</file>