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Default Extension="wdp" ContentType="image/vnd.ms-photo"/>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8" r:id="rId2"/>
    <p:sldId id="259" r:id="rId3"/>
    <p:sldId id="260" r:id="rId4"/>
    <p:sldId id="261" r:id="rId5"/>
    <p:sldId id="262" r:id="rId6"/>
    <p:sldId id="263" r:id="rId7"/>
    <p:sldId id="264" r:id="rId8"/>
    <p:sldId id="265" r:id="rId9"/>
    <p:sldId id="266" r:id="rId10"/>
    <p:sldId id="267" r:id="rId11"/>
    <p:sldId id="268" r:id="rId12"/>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32767"/>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00" autoAdjust="0"/>
    <p:restoredTop sz="94394" autoAdjust="0"/>
  </p:normalViewPr>
  <p:slideViewPr>
    <p:cSldViewPr snapToGrid="0">
      <p:cViewPr varScale="1">
        <p:scale>
          <a:sx n="83" d="100"/>
          <a:sy n="83" d="100"/>
        </p:scale>
        <p:origin x="-1454" y="-7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it-IT"/>
              <a:t>Fare clic per modificare lo stile del titolo dello schema</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A8052452-B892-41D3-93BB-D6155E434EC8}" type="datetimeFigureOut">
              <a:rPr lang="it-IT" smtClean="0"/>
              <a:pPr/>
              <a:t>11/09/2020</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874B0B3B-4CC0-40E9-AEF0-86432BFA02AD}" type="slidenum">
              <a:rPr lang="it-IT" smtClean="0"/>
              <a:pPr/>
              <a:t>‹N›</a:t>
            </a:fld>
            <a:endParaRPr lang="it-IT"/>
          </a:p>
        </p:txBody>
      </p:sp>
    </p:spTree>
    <p:extLst>
      <p:ext uri="{BB962C8B-B14F-4D97-AF65-F5344CB8AC3E}">
        <p14:creationId xmlns="" xmlns:p14="http://schemas.microsoft.com/office/powerpoint/2010/main" val="2076224531"/>
      </p:ext>
    </p:extLst>
  </p:cSld>
  <p:clrMapOvr>
    <a:masterClrMapping/>
  </p:clrMapOvr>
  <mc:AlternateContent xmlns:mc="http://schemas.openxmlformats.org/markup-compatibility/2006">
    <mc:Choice xmlns=""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p:txBody>
          <a:bodyPr vert="eaVe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A8052452-B892-41D3-93BB-D6155E434EC8}" type="datetimeFigureOut">
              <a:rPr lang="it-IT" smtClean="0"/>
              <a:pPr/>
              <a:t>11/09/2020</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874B0B3B-4CC0-40E9-AEF0-86432BFA02AD}" type="slidenum">
              <a:rPr lang="it-IT" smtClean="0"/>
              <a:pPr/>
              <a:t>‹N›</a:t>
            </a:fld>
            <a:endParaRPr lang="it-IT"/>
          </a:p>
        </p:txBody>
      </p:sp>
    </p:spTree>
    <p:extLst>
      <p:ext uri="{BB962C8B-B14F-4D97-AF65-F5344CB8AC3E}">
        <p14:creationId xmlns="" xmlns:p14="http://schemas.microsoft.com/office/powerpoint/2010/main" val="1940811309"/>
      </p:ext>
    </p:extLst>
  </p:cSld>
  <p:clrMapOvr>
    <a:masterClrMapping/>
  </p:clrMapOvr>
  <mc:AlternateContent xmlns:mc="http://schemas.openxmlformats.org/markup-compatibility/2006">
    <mc:Choice xmlns=""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A8052452-B892-41D3-93BB-D6155E434EC8}" type="datetimeFigureOut">
              <a:rPr lang="it-IT" smtClean="0"/>
              <a:pPr/>
              <a:t>11/09/2020</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874B0B3B-4CC0-40E9-AEF0-86432BFA02AD}" type="slidenum">
              <a:rPr lang="it-IT" smtClean="0"/>
              <a:pPr/>
              <a:t>‹N›</a:t>
            </a:fld>
            <a:endParaRPr lang="it-IT"/>
          </a:p>
        </p:txBody>
      </p:sp>
    </p:spTree>
    <p:extLst>
      <p:ext uri="{BB962C8B-B14F-4D97-AF65-F5344CB8AC3E}">
        <p14:creationId xmlns="" xmlns:p14="http://schemas.microsoft.com/office/powerpoint/2010/main" val="77937074"/>
      </p:ext>
    </p:extLst>
  </p:cSld>
  <p:clrMapOvr>
    <a:masterClrMapping/>
  </p:clrMapOvr>
  <mc:AlternateContent xmlns:mc="http://schemas.openxmlformats.org/markup-compatibility/2006">
    <mc:Choice xmlns=""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idx="1"/>
          </p:nvPr>
        </p:nvSpPr>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A8052452-B892-41D3-93BB-D6155E434EC8}" type="datetimeFigureOut">
              <a:rPr lang="it-IT" smtClean="0"/>
              <a:pPr/>
              <a:t>11/09/2020</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874B0B3B-4CC0-40E9-AEF0-86432BFA02AD}" type="slidenum">
              <a:rPr lang="it-IT" smtClean="0"/>
              <a:pPr/>
              <a:t>‹N›</a:t>
            </a:fld>
            <a:endParaRPr lang="it-IT"/>
          </a:p>
        </p:txBody>
      </p:sp>
    </p:spTree>
    <p:extLst>
      <p:ext uri="{BB962C8B-B14F-4D97-AF65-F5344CB8AC3E}">
        <p14:creationId xmlns="" xmlns:p14="http://schemas.microsoft.com/office/powerpoint/2010/main" val="3324062150"/>
      </p:ext>
    </p:extLst>
  </p:cSld>
  <p:clrMapOvr>
    <a:masterClrMapping/>
  </p:clrMapOvr>
  <mc:AlternateContent xmlns:mc="http://schemas.openxmlformats.org/markup-compatibility/2006">
    <mc:Choice xmlns=""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Modifica gli stili del testo dello schema</a:t>
            </a:r>
          </a:p>
        </p:txBody>
      </p:sp>
      <p:sp>
        <p:nvSpPr>
          <p:cNvPr id="4" name="Date Placeholder 3"/>
          <p:cNvSpPr>
            <a:spLocks noGrp="1"/>
          </p:cNvSpPr>
          <p:nvPr>
            <p:ph type="dt" sz="half" idx="10"/>
          </p:nvPr>
        </p:nvSpPr>
        <p:spPr/>
        <p:txBody>
          <a:bodyPr/>
          <a:lstStyle/>
          <a:p>
            <a:fld id="{A8052452-B892-41D3-93BB-D6155E434EC8}" type="datetimeFigureOut">
              <a:rPr lang="it-IT" smtClean="0"/>
              <a:pPr/>
              <a:t>11/09/2020</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874B0B3B-4CC0-40E9-AEF0-86432BFA02AD}" type="slidenum">
              <a:rPr lang="it-IT" smtClean="0"/>
              <a:pPr/>
              <a:t>‹N›</a:t>
            </a:fld>
            <a:endParaRPr lang="it-IT"/>
          </a:p>
        </p:txBody>
      </p:sp>
    </p:spTree>
    <p:extLst>
      <p:ext uri="{BB962C8B-B14F-4D97-AF65-F5344CB8AC3E}">
        <p14:creationId xmlns="" xmlns:p14="http://schemas.microsoft.com/office/powerpoint/2010/main" val="4186972975"/>
      </p:ext>
    </p:extLst>
  </p:cSld>
  <p:clrMapOvr>
    <a:masterClrMapping/>
  </p:clrMapOvr>
  <mc:AlternateContent xmlns:mc="http://schemas.openxmlformats.org/markup-compatibility/2006">
    <mc:Choice xmlns=""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4"/>
          <p:cNvSpPr>
            <a:spLocks noGrp="1"/>
          </p:cNvSpPr>
          <p:nvPr>
            <p:ph type="dt" sz="half" idx="10"/>
          </p:nvPr>
        </p:nvSpPr>
        <p:spPr/>
        <p:txBody>
          <a:bodyPr/>
          <a:lstStyle/>
          <a:p>
            <a:fld id="{A8052452-B892-41D3-93BB-D6155E434EC8}" type="datetimeFigureOut">
              <a:rPr lang="it-IT" smtClean="0"/>
              <a:pPr/>
              <a:t>11/09/2020</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874B0B3B-4CC0-40E9-AEF0-86432BFA02AD}" type="slidenum">
              <a:rPr lang="it-IT" smtClean="0"/>
              <a:pPr/>
              <a:t>‹N›</a:t>
            </a:fld>
            <a:endParaRPr lang="it-IT"/>
          </a:p>
        </p:txBody>
      </p:sp>
    </p:spTree>
    <p:extLst>
      <p:ext uri="{BB962C8B-B14F-4D97-AF65-F5344CB8AC3E}">
        <p14:creationId xmlns="" xmlns:p14="http://schemas.microsoft.com/office/powerpoint/2010/main" val="1648074472"/>
      </p:ext>
    </p:extLst>
  </p:cSld>
  <p:clrMapOvr>
    <a:masterClrMapping/>
  </p:clrMapOvr>
  <mc:AlternateContent xmlns:mc="http://schemas.openxmlformats.org/markup-compatibility/2006">
    <mc:Choice xmlns=""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4" name="Content Placeholder 3"/>
          <p:cNvSpPr>
            <a:spLocks noGrp="1"/>
          </p:cNvSpPr>
          <p:nvPr>
            <p:ph sz="half" idx="2"/>
          </p:nvPr>
        </p:nvSpPr>
        <p:spPr>
          <a:xfrm>
            <a:off x="629842" y="2505075"/>
            <a:ext cx="3868340" cy="3684588"/>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6" name="Content Placeholder 5"/>
          <p:cNvSpPr>
            <a:spLocks noGrp="1"/>
          </p:cNvSpPr>
          <p:nvPr>
            <p:ph sz="quarter" idx="4"/>
          </p:nvPr>
        </p:nvSpPr>
        <p:spPr>
          <a:xfrm>
            <a:off x="4629150" y="2505075"/>
            <a:ext cx="3887391" cy="3684588"/>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A8052452-B892-41D3-93BB-D6155E434EC8}" type="datetimeFigureOut">
              <a:rPr lang="it-IT" smtClean="0"/>
              <a:pPr/>
              <a:t>11/09/2020</a:t>
            </a:fld>
            <a:endParaRPr lang="it-IT"/>
          </a:p>
        </p:txBody>
      </p:sp>
      <p:sp>
        <p:nvSpPr>
          <p:cNvPr id="8" name="Footer Placeholder 7"/>
          <p:cNvSpPr>
            <a:spLocks noGrp="1"/>
          </p:cNvSpPr>
          <p:nvPr>
            <p:ph type="ftr" sz="quarter" idx="11"/>
          </p:nvPr>
        </p:nvSpPr>
        <p:spPr/>
        <p:txBody>
          <a:bodyPr/>
          <a:lstStyle/>
          <a:p>
            <a:endParaRPr lang="it-IT"/>
          </a:p>
        </p:txBody>
      </p:sp>
      <p:sp>
        <p:nvSpPr>
          <p:cNvPr id="9" name="Slide Number Placeholder 8"/>
          <p:cNvSpPr>
            <a:spLocks noGrp="1"/>
          </p:cNvSpPr>
          <p:nvPr>
            <p:ph type="sldNum" sz="quarter" idx="12"/>
          </p:nvPr>
        </p:nvSpPr>
        <p:spPr/>
        <p:txBody>
          <a:bodyPr/>
          <a:lstStyle/>
          <a:p>
            <a:fld id="{874B0B3B-4CC0-40E9-AEF0-86432BFA02AD}" type="slidenum">
              <a:rPr lang="it-IT" smtClean="0"/>
              <a:pPr/>
              <a:t>‹N›</a:t>
            </a:fld>
            <a:endParaRPr lang="it-IT"/>
          </a:p>
        </p:txBody>
      </p:sp>
    </p:spTree>
    <p:extLst>
      <p:ext uri="{BB962C8B-B14F-4D97-AF65-F5344CB8AC3E}">
        <p14:creationId xmlns="" xmlns:p14="http://schemas.microsoft.com/office/powerpoint/2010/main" val="80246542"/>
      </p:ext>
    </p:extLst>
  </p:cSld>
  <p:clrMapOvr>
    <a:masterClrMapping/>
  </p:clrMapOvr>
  <mc:AlternateContent xmlns:mc="http://schemas.openxmlformats.org/markup-compatibility/2006">
    <mc:Choice xmlns=""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Date Placeholder 2"/>
          <p:cNvSpPr>
            <a:spLocks noGrp="1"/>
          </p:cNvSpPr>
          <p:nvPr>
            <p:ph type="dt" sz="half" idx="10"/>
          </p:nvPr>
        </p:nvSpPr>
        <p:spPr/>
        <p:txBody>
          <a:bodyPr/>
          <a:lstStyle/>
          <a:p>
            <a:fld id="{A8052452-B892-41D3-93BB-D6155E434EC8}" type="datetimeFigureOut">
              <a:rPr lang="it-IT" smtClean="0"/>
              <a:pPr/>
              <a:t>11/09/2020</a:t>
            </a:fld>
            <a:endParaRPr lang="it-IT"/>
          </a:p>
        </p:txBody>
      </p:sp>
      <p:sp>
        <p:nvSpPr>
          <p:cNvPr id="4" name="Footer Placeholder 3"/>
          <p:cNvSpPr>
            <a:spLocks noGrp="1"/>
          </p:cNvSpPr>
          <p:nvPr>
            <p:ph type="ftr" sz="quarter" idx="11"/>
          </p:nvPr>
        </p:nvSpPr>
        <p:spPr/>
        <p:txBody>
          <a:bodyPr/>
          <a:lstStyle/>
          <a:p>
            <a:endParaRPr lang="it-IT"/>
          </a:p>
        </p:txBody>
      </p:sp>
      <p:sp>
        <p:nvSpPr>
          <p:cNvPr id="5" name="Slide Number Placeholder 4"/>
          <p:cNvSpPr>
            <a:spLocks noGrp="1"/>
          </p:cNvSpPr>
          <p:nvPr>
            <p:ph type="sldNum" sz="quarter" idx="12"/>
          </p:nvPr>
        </p:nvSpPr>
        <p:spPr/>
        <p:txBody>
          <a:bodyPr/>
          <a:lstStyle/>
          <a:p>
            <a:fld id="{874B0B3B-4CC0-40E9-AEF0-86432BFA02AD}" type="slidenum">
              <a:rPr lang="it-IT" smtClean="0"/>
              <a:pPr/>
              <a:t>‹N›</a:t>
            </a:fld>
            <a:endParaRPr lang="it-IT"/>
          </a:p>
        </p:txBody>
      </p:sp>
    </p:spTree>
    <p:extLst>
      <p:ext uri="{BB962C8B-B14F-4D97-AF65-F5344CB8AC3E}">
        <p14:creationId xmlns="" xmlns:p14="http://schemas.microsoft.com/office/powerpoint/2010/main" val="2926155125"/>
      </p:ext>
    </p:extLst>
  </p:cSld>
  <p:clrMapOvr>
    <a:masterClrMapping/>
  </p:clrMapOvr>
  <mc:AlternateContent xmlns:mc="http://schemas.openxmlformats.org/markup-compatibility/2006">
    <mc:Choice xmlns=""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8052452-B892-41D3-93BB-D6155E434EC8}" type="datetimeFigureOut">
              <a:rPr lang="it-IT" smtClean="0"/>
              <a:pPr/>
              <a:t>11/09/2020</a:t>
            </a:fld>
            <a:endParaRPr lang="it-IT"/>
          </a:p>
        </p:txBody>
      </p:sp>
      <p:sp>
        <p:nvSpPr>
          <p:cNvPr id="3" name="Footer Placeholder 2"/>
          <p:cNvSpPr>
            <a:spLocks noGrp="1"/>
          </p:cNvSpPr>
          <p:nvPr>
            <p:ph type="ftr" sz="quarter" idx="11"/>
          </p:nvPr>
        </p:nvSpPr>
        <p:spPr/>
        <p:txBody>
          <a:bodyPr/>
          <a:lstStyle/>
          <a:p>
            <a:endParaRPr lang="it-IT"/>
          </a:p>
        </p:txBody>
      </p:sp>
      <p:sp>
        <p:nvSpPr>
          <p:cNvPr id="4" name="Slide Number Placeholder 3"/>
          <p:cNvSpPr>
            <a:spLocks noGrp="1"/>
          </p:cNvSpPr>
          <p:nvPr>
            <p:ph type="sldNum" sz="quarter" idx="12"/>
          </p:nvPr>
        </p:nvSpPr>
        <p:spPr/>
        <p:txBody>
          <a:bodyPr/>
          <a:lstStyle/>
          <a:p>
            <a:fld id="{874B0B3B-4CC0-40E9-AEF0-86432BFA02AD}" type="slidenum">
              <a:rPr lang="it-IT" smtClean="0"/>
              <a:pPr/>
              <a:t>‹N›</a:t>
            </a:fld>
            <a:endParaRPr lang="it-IT"/>
          </a:p>
        </p:txBody>
      </p:sp>
    </p:spTree>
    <p:extLst>
      <p:ext uri="{BB962C8B-B14F-4D97-AF65-F5344CB8AC3E}">
        <p14:creationId xmlns="" xmlns:p14="http://schemas.microsoft.com/office/powerpoint/2010/main" val="1485258423"/>
      </p:ext>
    </p:extLst>
  </p:cSld>
  <p:clrMapOvr>
    <a:masterClrMapping/>
  </p:clrMapOvr>
  <mc:AlternateContent xmlns:mc="http://schemas.openxmlformats.org/markup-compatibility/2006">
    <mc:Choice xmlns=""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it-IT"/>
              <a:t>Fare clic per modificare lo stile del titolo dello schema</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Modifica gli stili del testo dello schema</a:t>
            </a:r>
          </a:p>
        </p:txBody>
      </p:sp>
      <p:sp>
        <p:nvSpPr>
          <p:cNvPr id="5" name="Date Placeholder 4"/>
          <p:cNvSpPr>
            <a:spLocks noGrp="1"/>
          </p:cNvSpPr>
          <p:nvPr>
            <p:ph type="dt" sz="half" idx="10"/>
          </p:nvPr>
        </p:nvSpPr>
        <p:spPr/>
        <p:txBody>
          <a:bodyPr/>
          <a:lstStyle/>
          <a:p>
            <a:fld id="{A8052452-B892-41D3-93BB-D6155E434EC8}" type="datetimeFigureOut">
              <a:rPr lang="it-IT" smtClean="0"/>
              <a:pPr/>
              <a:t>11/09/2020</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874B0B3B-4CC0-40E9-AEF0-86432BFA02AD}" type="slidenum">
              <a:rPr lang="it-IT" smtClean="0"/>
              <a:pPr/>
              <a:t>‹N›</a:t>
            </a:fld>
            <a:endParaRPr lang="it-IT"/>
          </a:p>
        </p:txBody>
      </p:sp>
    </p:spTree>
    <p:extLst>
      <p:ext uri="{BB962C8B-B14F-4D97-AF65-F5344CB8AC3E}">
        <p14:creationId xmlns="" xmlns:p14="http://schemas.microsoft.com/office/powerpoint/2010/main" val="781213476"/>
      </p:ext>
    </p:extLst>
  </p:cSld>
  <p:clrMapOvr>
    <a:masterClrMapping/>
  </p:clrMapOvr>
  <mc:AlternateContent xmlns:mc="http://schemas.openxmlformats.org/markup-compatibility/2006">
    <mc:Choice xmlns=""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it-IT"/>
              <a:t>Fare clic per modificare lo stile del titolo dello schema</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a:t>Fare clic sull'icona per inserire un'immagine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Modifica gli stili del testo dello schema</a:t>
            </a:r>
          </a:p>
        </p:txBody>
      </p:sp>
      <p:sp>
        <p:nvSpPr>
          <p:cNvPr id="5" name="Date Placeholder 4"/>
          <p:cNvSpPr>
            <a:spLocks noGrp="1"/>
          </p:cNvSpPr>
          <p:nvPr>
            <p:ph type="dt" sz="half" idx="10"/>
          </p:nvPr>
        </p:nvSpPr>
        <p:spPr/>
        <p:txBody>
          <a:bodyPr/>
          <a:lstStyle/>
          <a:p>
            <a:fld id="{A8052452-B892-41D3-93BB-D6155E434EC8}" type="datetimeFigureOut">
              <a:rPr lang="it-IT" smtClean="0"/>
              <a:pPr/>
              <a:t>11/09/2020</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874B0B3B-4CC0-40E9-AEF0-86432BFA02AD}" type="slidenum">
              <a:rPr lang="it-IT" smtClean="0"/>
              <a:pPr/>
              <a:t>‹N›</a:t>
            </a:fld>
            <a:endParaRPr lang="it-IT"/>
          </a:p>
        </p:txBody>
      </p:sp>
    </p:spTree>
    <p:extLst>
      <p:ext uri="{BB962C8B-B14F-4D97-AF65-F5344CB8AC3E}">
        <p14:creationId xmlns="" xmlns:p14="http://schemas.microsoft.com/office/powerpoint/2010/main" val="3361438781"/>
      </p:ext>
    </p:extLst>
  </p:cSld>
  <p:clrMapOvr>
    <a:masterClrMapping/>
  </p:clrMapOvr>
  <mc:AlternateContent xmlns:mc="http://schemas.openxmlformats.org/markup-compatibility/2006">
    <mc:Choice xmlns=""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8052452-B892-41D3-93BB-D6155E434EC8}" type="datetimeFigureOut">
              <a:rPr lang="it-IT" smtClean="0"/>
              <a:pPr/>
              <a:t>11/09/2020</a:t>
            </a:fld>
            <a:endParaRPr lang="it-IT"/>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74B0B3B-4CC0-40E9-AEF0-86432BFA02AD}" type="slidenum">
              <a:rPr lang="it-IT" smtClean="0"/>
              <a:pPr/>
              <a:t>‹N›</a:t>
            </a:fld>
            <a:endParaRPr lang="it-IT"/>
          </a:p>
        </p:txBody>
      </p:sp>
    </p:spTree>
    <p:extLst>
      <p:ext uri="{BB962C8B-B14F-4D97-AF65-F5344CB8AC3E}">
        <p14:creationId xmlns="" xmlns:p14="http://schemas.microsoft.com/office/powerpoint/2010/main" val="4252818560"/>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mc:AlternateContent xmlns:mc="http://schemas.openxmlformats.org/markup-compatibility/2006">
    <mc:Choice xmlns=""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hyperlink" Target="https://www.eliofragassi.it/"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33" name="Titolo 1">
            <a:extLst>
              <a:ext uri="{FF2B5EF4-FFF2-40B4-BE49-F238E27FC236}">
                <a16:creationId xmlns="" xmlns:a16="http://schemas.microsoft.com/office/drawing/2014/main" id="{0C4D28F8-CC4C-486B-9603-D4169C5AA886}"/>
              </a:ext>
            </a:extLst>
          </p:cNvPr>
          <p:cNvSpPr>
            <a:spLocks noGrp="1"/>
          </p:cNvSpPr>
          <p:nvPr>
            <p:ph type="ctrTitle"/>
          </p:nvPr>
        </p:nvSpPr>
        <p:spPr>
          <a:xfrm>
            <a:off x="36000" y="38637"/>
            <a:ext cx="9072000" cy="540000"/>
          </a:xfrm>
          <a:ln>
            <a:solidFill>
              <a:srgbClr val="0070C0"/>
            </a:solidFill>
          </a:ln>
        </p:spPr>
        <p:txBody>
          <a:bodyPr anchor="ctr">
            <a:noAutofit/>
          </a:bodyPr>
          <a:lstStyle/>
          <a:p>
            <a:pPr defTabSz="192877">
              <a:lnSpc>
                <a:spcPct val="100000"/>
              </a:lnSpc>
              <a:spcBef>
                <a:spcPts val="0"/>
              </a:spcBef>
              <a:defRPr/>
            </a:pPr>
            <a:r>
              <a:rPr lang="it-IT" sz="2800" cap="all" dirty="0">
                <a:solidFill>
                  <a:srgbClr val="00B050"/>
                </a:solidFill>
                <a:latin typeface="Comic Sans MS" panose="030F0702030302020204" pitchFamily="66" charset="0"/>
              </a:rPr>
              <a:t>Geometria descrittiva dinamica</a:t>
            </a:r>
            <a:endParaRPr lang="it-IT" sz="2800" dirty="0"/>
          </a:p>
        </p:txBody>
      </p:sp>
      <p:sp>
        <p:nvSpPr>
          <p:cNvPr id="34" name="Rectangle 6">
            <a:extLst>
              <a:ext uri="{FF2B5EF4-FFF2-40B4-BE49-F238E27FC236}">
                <a16:creationId xmlns="" xmlns:a16="http://schemas.microsoft.com/office/drawing/2014/main" id="{270B3BDF-DE6D-4EDF-B7CB-30EB89C10549}"/>
              </a:ext>
            </a:extLst>
          </p:cNvPr>
          <p:cNvSpPr txBox="1">
            <a:spLocks noChangeArrowheads="1"/>
          </p:cNvSpPr>
          <p:nvPr/>
        </p:nvSpPr>
        <p:spPr>
          <a:xfrm>
            <a:off x="36000" y="621000"/>
            <a:ext cx="9072000" cy="360000"/>
          </a:xfrm>
          <a:prstGeom prst="rect">
            <a:avLst/>
          </a:prstGeom>
          <a:noFill/>
          <a:ln w="3175">
            <a:solidFill>
              <a:schemeClr val="accent4">
                <a:lumMod val="75000"/>
              </a:schemeClr>
            </a:solidFill>
          </a:ln>
        </p:spPr>
        <p:txBody>
          <a:bodyPr anchor="ctr"/>
          <a:lstStyle/>
          <a:p>
            <a:pPr marL="144658" indent="-144658" algn="ctr" defTabSz="385753">
              <a:lnSpc>
                <a:spcPct val="90000"/>
              </a:lnSpc>
              <a:spcBef>
                <a:spcPct val="20000"/>
              </a:spcBef>
              <a:buClr>
                <a:srgbClr val="1F497D"/>
              </a:buClr>
              <a:buSzPct val="75000"/>
              <a:defRPr/>
            </a:pPr>
            <a:r>
              <a:rPr lang="it-IT" sz="2000" kern="0" dirty="0">
                <a:solidFill>
                  <a:srgbClr val="00B050"/>
                </a:solidFill>
                <a:latin typeface="Comic Sans MS" pitchFamily="66" charset="0"/>
                <a:cs typeface="Arial" panose="020B0604020202020204" pitchFamily="34" charset="0"/>
              </a:rPr>
              <a:t>Indagine insiemistica sulla doppia proiezione ortogonale di </a:t>
            </a:r>
            <a:r>
              <a:rPr lang="it-IT" sz="2000" kern="0" dirty="0" err="1">
                <a:solidFill>
                  <a:srgbClr val="00B050"/>
                </a:solidFill>
                <a:latin typeface="Comic Sans MS" pitchFamily="66" charset="0"/>
                <a:cs typeface="Arial" panose="020B0604020202020204" pitchFamily="34" charset="0"/>
              </a:rPr>
              <a:t>Monge</a:t>
            </a:r>
            <a:endParaRPr lang="it-IT" sz="2000" kern="0" dirty="0">
              <a:solidFill>
                <a:srgbClr val="00B050"/>
              </a:solidFill>
              <a:latin typeface="Comic Sans MS" pitchFamily="66" charset="0"/>
              <a:cs typeface="Arial" panose="020B0604020202020204" pitchFamily="34" charset="0"/>
            </a:endParaRPr>
          </a:p>
        </p:txBody>
      </p:sp>
      <p:sp>
        <p:nvSpPr>
          <p:cNvPr id="6" name="CasellaDiTesto 5">
            <a:extLst>
              <a:ext uri="{FF2B5EF4-FFF2-40B4-BE49-F238E27FC236}">
                <a16:creationId xmlns="" xmlns:a16="http://schemas.microsoft.com/office/drawing/2014/main" id="{54F8E690-6F29-4635-B99E-C4138D2B81E0}"/>
              </a:ext>
            </a:extLst>
          </p:cNvPr>
          <p:cNvSpPr txBox="1"/>
          <p:nvPr/>
        </p:nvSpPr>
        <p:spPr>
          <a:xfrm>
            <a:off x="36000" y="1033568"/>
            <a:ext cx="9072000" cy="769441"/>
          </a:xfrm>
          <a:prstGeom prst="rect">
            <a:avLst/>
          </a:prstGeom>
          <a:solidFill>
            <a:srgbClr val="DAE3F3"/>
          </a:solidFill>
          <a:ln>
            <a:solidFill>
              <a:schemeClr val="accent4">
                <a:lumMod val="75000"/>
              </a:schemeClr>
            </a:solidFill>
          </a:ln>
        </p:spPr>
        <p:txBody>
          <a:bodyPr wrap="square" rtlCol="0">
            <a:spAutoFit/>
          </a:bodyPr>
          <a:lstStyle/>
          <a:p>
            <a:pPr algn="ctr"/>
            <a:r>
              <a:rPr lang="it-IT" sz="2400" dirty="0">
                <a:solidFill>
                  <a:srgbClr val="00B050"/>
                </a:solidFill>
                <a:latin typeface="Comic Sans MS" panose="030F0702030302020204" pitchFamily="66" charset="0"/>
              </a:rPr>
              <a:t>LE OPERAZIONI GEOMETRICHE: LE CONICHE</a:t>
            </a:r>
          </a:p>
          <a:p>
            <a:pPr algn="ctr"/>
            <a:r>
              <a:rPr lang="it-IT" sz="2000" cap="all" dirty="0">
                <a:solidFill>
                  <a:srgbClr val="00B050"/>
                </a:solidFill>
                <a:latin typeface="Comic Sans MS" panose="030F0702030302020204" pitchFamily="66" charset="0"/>
              </a:rPr>
              <a:t>sezione DI SOLIDI DI ROTAZIONE - PRESENTAZIONE</a:t>
            </a:r>
            <a:endParaRPr lang="it-IT" sz="2000" dirty="0">
              <a:solidFill>
                <a:srgbClr val="00B050"/>
              </a:solidFill>
              <a:latin typeface="Comic Sans MS" panose="030F0702030302020204" pitchFamily="66" charset="0"/>
            </a:endParaRPr>
          </a:p>
        </p:txBody>
      </p:sp>
      <p:sp>
        <p:nvSpPr>
          <p:cNvPr id="7" name="Rectangle 5">
            <a:extLst>
              <a:ext uri="{FF2B5EF4-FFF2-40B4-BE49-F238E27FC236}">
                <a16:creationId xmlns="" xmlns:a16="http://schemas.microsoft.com/office/drawing/2014/main" id="{8224C1DE-0844-47FF-BF1E-445345473AA5}"/>
              </a:ext>
            </a:extLst>
          </p:cNvPr>
          <p:cNvSpPr>
            <a:spLocks noChangeArrowheads="1"/>
          </p:cNvSpPr>
          <p:nvPr/>
        </p:nvSpPr>
        <p:spPr bwMode="auto">
          <a:xfrm>
            <a:off x="5071056" y="1869695"/>
            <a:ext cx="4032000" cy="4536000"/>
          </a:xfrm>
          <a:prstGeom prst="rect">
            <a:avLst/>
          </a:prstGeom>
          <a:solidFill>
            <a:srgbClr val="DAE3F3"/>
          </a:solidFill>
          <a:ln w="3175" algn="ctr">
            <a:solidFill>
              <a:schemeClr val="accent4">
                <a:lumMod val="75000"/>
              </a:schemeClr>
            </a:solidFill>
            <a:miter lim="800000"/>
            <a:headEnd/>
            <a:tailEnd/>
          </a:ln>
        </p:spPr>
        <p:txBody>
          <a:bodyPr wrap="square" lIns="0" anchor="ctr">
            <a:spAutoFit/>
          </a:bodyPr>
          <a:ls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108000" lvl="0" algn="ctr" defTabSz="457200" eaLnBrk="0" hangingPunct="0">
              <a:defRPr/>
            </a:pPr>
            <a:r>
              <a:rPr lang="it-IT" sz="2000" dirty="0">
                <a:solidFill>
                  <a:srgbClr val="00B050"/>
                </a:solidFill>
                <a:latin typeface="Comic Sans MS" pitchFamily="66" charset="0"/>
                <a:cs typeface="Times New Roman" pitchFamily="18" charset="0"/>
              </a:rPr>
              <a:t>Il disegno è stato eseguito </a:t>
            </a:r>
          </a:p>
          <a:p>
            <a:pPr marL="108000" lvl="0" algn="ctr" defTabSz="457200" eaLnBrk="0" hangingPunct="0">
              <a:defRPr/>
            </a:pPr>
            <a:r>
              <a:rPr lang="it-IT" sz="2000" dirty="0">
                <a:solidFill>
                  <a:srgbClr val="00B050"/>
                </a:solidFill>
                <a:latin typeface="Comic Sans MS" pitchFamily="66" charset="0"/>
                <a:cs typeface="Times New Roman" pitchFamily="18" charset="0"/>
              </a:rPr>
              <a:t>nell’a. s. 1990/91 </a:t>
            </a:r>
          </a:p>
          <a:p>
            <a:pPr marL="108000" lvl="0" algn="ctr" defTabSz="457200" eaLnBrk="0" hangingPunct="0">
              <a:defRPr/>
            </a:pPr>
            <a:endParaRPr lang="it-IT" sz="2000" dirty="0">
              <a:solidFill>
                <a:srgbClr val="00B050"/>
              </a:solidFill>
              <a:latin typeface="Comic Sans MS" pitchFamily="66" charset="0"/>
              <a:cs typeface="Times New Roman" pitchFamily="18" charset="0"/>
            </a:endParaRPr>
          </a:p>
          <a:p>
            <a:pPr marL="108000" lvl="0" algn="ctr" defTabSz="457200" eaLnBrk="0" hangingPunct="0">
              <a:defRPr/>
            </a:pPr>
            <a:r>
              <a:rPr lang="it-IT" sz="2000" dirty="0">
                <a:solidFill>
                  <a:srgbClr val="00B050"/>
                </a:solidFill>
                <a:latin typeface="Comic Sans MS" pitchFamily="66" charset="0"/>
                <a:cs typeface="Times New Roman" pitchFamily="18" charset="0"/>
              </a:rPr>
              <a:t>da </a:t>
            </a:r>
            <a:r>
              <a:rPr lang="it-IT" sz="2000" b="1" dirty="0">
                <a:solidFill>
                  <a:srgbClr val="00B050"/>
                </a:solidFill>
                <a:latin typeface="Comic Sans MS" pitchFamily="66" charset="0"/>
                <a:cs typeface="Times New Roman" pitchFamily="18" charset="0"/>
              </a:rPr>
              <a:t>Maria Amicarella</a:t>
            </a:r>
          </a:p>
          <a:p>
            <a:pPr marL="108000" lvl="0" algn="ctr" defTabSz="457200" eaLnBrk="0" hangingPunct="0">
              <a:defRPr/>
            </a:pPr>
            <a:r>
              <a:rPr lang="it-IT" sz="2000" dirty="0">
                <a:solidFill>
                  <a:srgbClr val="00B050"/>
                </a:solidFill>
                <a:latin typeface="Comic Sans MS" pitchFamily="66" charset="0"/>
                <a:cs typeface="Times New Roman" pitchFamily="18" charset="0"/>
              </a:rPr>
              <a:t>della classe 3B</a:t>
            </a:r>
          </a:p>
          <a:p>
            <a:pPr marL="108000" lvl="0" algn="ctr" defTabSz="457200" eaLnBrk="0" hangingPunct="0">
              <a:defRPr/>
            </a:pPr>
            <a:r>
              <a:rPr lang="it-IT" sz="2000" dirty="0">
                <a:solidFill>
                  <a:srgbClr val="00B050"/>
                </a:solidFill>
                <a:latin typeface="Comic Sans MS" pitchFamily="66" charset="0"/>
                <a:cs typeface="Times New Roman" pitchFamily="18" charset="0"/>
              </a:rPr>
              <a:t> </a:t>
            </a:r>
          </a:p>
          <a:p>
            <a:pPr marL="108000" lvl="0" algn="ctr" defTabSz="457200" eaLnBrk="0" hangingPunct="0">
              <a:defRPr/>
            </a:pPr>
            <a:r>
              <a:rPr lang="it-IT" sz="2000" dirty="0">
                <a:solidFill>
                  <a:srgbClr val="00B050"/>
                </a:solidFill>
                <a:latin typeface="Comic Sans MS" pitchFamily="66" charset="0"/>
                <a:cs typeface="Times New Roman" pitchFamily="18" charset="0"/>
              </a:rPr>
              <a:t>dell’Istituto Statale d’arte</a:t>
            </a:r>
          </a:p>
          <a:p>
            <a:pPr marL="108000" lvl="0" algn="ctr" defTabSz="457200" eaLnBrk="0" hangingPunct="0">
              <a:defRPr/>
            </a:pPr>
            <a:r>
              <a:rPr lang="it-IT" sz="2000" dirty="0">
                <a:solidFill>
                  <a:srgbClr val="00B050"/>
                </a:solidFill>
                <a:latin typeface="Comic Sans MS" pitchFamily="66" charset="0"/>
                <a:cs typeface="Times New Roman" pitchFamily="18" charset="0"/>
              </a:rPr>
              <a:t> ‘</a:t>
            </a:r>
            <a:r>
              <a:rPr lang="it-IT" sz="2000" b="1" dirty="0">
                <a:solidFill>
                  <a:srgbClr val="00B050"/>
                </a:solidFill>
                <a:latin typeface="Comic Sans MS" pitchFamily="66" charset="0"/>
                <a:cs typeface="Times New Roman" pitchFamily="18" charset="0"/>
              </a:rPr>
              <a:t>’G. Mazara</a:t>
            </a:r>
            <a:r>
              <a:rPr lang="it-IT" sz="2000" dirty="0">
                <a:solidFill>
                  <a:srgbClr val="00B050"/>
                </a:solidFill>
                <a:latin typeface="Comic Sans MS" pitchFamily="66" charset="0"/>
                <a:cs typeface="Times New Roman" pitchFamily="18" charset="0"/>
              </a:rPr>
              <a:t>’’ di </a:t>
            </a:r>
            <a:r>
              <a:rPr lang="it-IT" sz="2000" b="1" dirty="0">
                <a:solidFill>
                  <a:srgbClr val="00B050"/>
                </a:solidFill>
                <a:latin typeface="Comic Sans MS" pitchFamily="66" charset="0"/>
                <a:cs typeface="Times New Roman" pitchFamily="18" charset="0"/>
              </a:rPr>
              <a:t>Sulmona</a:t>
            </a:r>
          </a:p>
          <a:p>
            <a:pPr marL="108000" lvl="0" algn="ctr" defTabSz="457200" eaLnBrk="0" hangingPunct="0">
              <a:defRPr/>
            </a:pPr>
            <a:endParaRPr lang="it-IT" sz="2000" dirty="0">
              <a:solidFill>
                <a:srgbClr val="00B050"/>
              </a:solidFill>
              <a:latin typeface="Comic Sans MS" pitchFamily="66" charset="0"/>
              <a:cs typeface="Times New Roman" pitchFamily="18" charset="0"/>
            </a:endParaRPr>
          </a:p>
          <a:p>
            <a:pPr marL="108000" lvl="0" algn="ctr" defTabSz="457200" eaLnBrk="0" hangingPunct="0">
              <a:defRPr/>
            </a:pPr>
            <a:r>
              <a:rPr lang="it-IT" sz="2000" dirty="0">
                <a:solidFill>
                  <a:srgbClr val="00B050"/>
                </a:solidFill>
                <a:latin typeface="Comic Sans MS" pitchFamily="66" charset="0"/>
                <a:cs typeface="Times New Roman" pitchFamily="18" charset="0"/>
              </a:rPr>
              <a:t>per la materia «</a:t>
            </a:r>
            <a:r>
              <a:rPr lang="it-IT" sz="2000" b="1" dirty="0">
                <a:solidFill>
                  <a:srgbClr val="00B050"/>
                </a:solidFill>
                <a:latin typeface="Comic Sans MS" pitchFamily="66" charset="0"/>
                <a:cs typeface="Times New Roman" pitchFamily="18" charset="0"/>
              </a:rPr>
              <a:t>Disegno geometrico»</a:t>
            </a:r>
            <a:endParaRPr lang="it-IT" sz="2000" dirty="0">
              <a:solidFill>
                <a:srgbClr val="00B050"/>
              </a:solidFill>
              <a:latin typeface="Comic Sans MS" pitchFamily="66" charset="0"/>
              <a:cs typeface="Times New Roman" pitchFamily="18" charset="0"/>
            </a:endParaRPr>
          </a:p>
          <a:p>
            <a:pPr lvl="0" algn="ctr" defTabSz="457200" eaLnBrk="0" hangingPunct="0">
              <a:defRPr/>
            </a:pPr>
            <a:endParaRPr lang="it-IT" sz="2000" dirty="0">
              <a:solidFill>
                <a:srgbClr val="00B050"/>
              </a:solidFill>
              <a:latin typeface="Comic Sans MS" pitchFamily="66" charset="0"/>
              <a:cs typeface="Times New Roman" pitchFamily="18" charset="0"/>
            </a:endParaRPr>
          </a:p>
          <a:p>
            <a:pPr lvl="0" algn="ctr" defTabSz="457200" eaLnBrk="0" hangingPunct="0">
              <a:defRPr/>
            </a:pPr>
            <a:r>
              <a:rPr lang="it-IT" sz="2000" dirty="0">
                <a:solidFill>
                  <a:srgbClr val="00B050"/>
                </a:solidFill>
                <a:latin typeface="Comic Sans MS" pitchFamily="66" charset="0"/>
                <a:cs typeface="Times New Roman" pitchFamily="18" charset="0"/>
              </a:rPr>
              <a:t>Insegnante: </a:t>
            </a:r>
          </a:p>
          <a:p>
            <a:pPr lvl="0" algn="ctr" defTabSz="457200" eaLnBrk="0" hangingPunct="0">
              <a:defRPr/>
            </a:pPr>
            <a:r>
              <a:rPr lang="it-IT" sz="2000" dirty="0">
                <a:solidFill>
                  <a:srgbClr val="00B050"/>
                </a:solidFill>
                <a:latin typeface="Comic Sans MS" pitchFamily="66" charset="0"/>
                <a:cs typeface="Times New Roman" pitchFamily="18" charset="0"/>
              </a:rPr>
              <a:t>Prof. Elio </a:t>
            </a:r>
            <a:r>
              <a:rPr lang="it-IT" sz="2000" dirty="0" err="1">
                <a:solidFill>
                  <a:srgbClr val="00B050"/>
                </a:solidFill>
                <a:latin typeface="Comic Sans MS" pitchFamily="66" charset="0"/>
                <a:cs typeface="Times New Roman" pitchFamily="18" charset="0"/>
              </a:rPr>
              <a:t>Fragassi</a:t>
            </a:r>
            <a:endParaRPr lang="it-IT" sz="2000" dirty="0">
              <a:solidFill>
                <a:srgbClr val="00B050"/>
              </a:solidFill>
              <a:latin typeface="Comic Sans MS" panose="030F0702030302020204" pitchFamily="66" charset="0"/>
              <a:ea typeface="Times New Roman" panose="02020603050405020304" pitchFamily="18" charset="0"/>
              <a:cs typeface="Times New Roman" panose="02020603050405020304" pitchFamily="18" charset="0"/>
            </a:endParaRPr>
          </a:p>
        </p:txBody>
      </p:sp>
      <p:sp>
        <p:nvSpPr>
          <p:cNvPr id="8" name="Text Box 6">
            <a:extLst>
              <a:ext uri="{FF2B5EF4-FFF2-40B4-BE49-F238E27FC236}">
                <a16:creationId xmlns="" xmlns:a16="http://schemas.microsoft.com/office/drawing/2014/main" id="{03CE8816-C88D-48DC-8E6B-60715A05B926}"/>
              </a:ext>
            </a:extLst>
          </p:cNvPr>
          <p:cNvSpPr txBox="1">
            <a:spLocks noChangeArrowheads="1"/>
          </p:cNvSpPr>
          <p:nvPr/>
        </p:nvSpPr>
        <p:spPr bwMode="auto">
          <a:xfrm>
            <a:off x="4608000" y="6479080"/>
            <a:ext cx="4500000" cy="315954"/>
          </a:xfrm>
          <a:prstGeom prst="rect">
            <a:avLst/>
          </a:prstGeom>
          <a:solidFill>
            <a:srgbClr val="FFFF00"/>
          </a:solidFill>
          <a:ln w="3175">
            <a:solidFill>
              <a:srgbClr val="0070C0"/>
            </a:solidFill>
            <a:miter lim="800000"/>
            <a:headEnd/>
            <a:tailEnd/>
          </a:ln>
        </p:spPr>
        <p:txBody>
          <a:bodyPr wrap="square" lIns="69056" tIns="34529" rIns="69056" bIns="34529" anchor="ctr">
            <a:spAutoFit/>
          </a:bodyPr>
          <a:ls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spcBef>
                <a:spcPct val="0"/>
              </a:spcBef>
              <a:defRPr/>
            </a:pPr>
            <a:r>
              <a:rPr lang="it-IT" altLang="it-IT" sz="1600" b="1" kern="0" dirty="0">
                <a:solidFill>
                  <a:srgbClr val="C00000"/>
                </a:solidFill>
                <a:latin typeface="Comic Sans MS" panose="030F0702030302020204" pitchFamily="66" charset="0"/>
                <a:cs typeface="Courier New" panose="02070309020205020404" pitchFamily="49" charset="0"/>
              </a:rPr>
              <a:t>Autore   Prof. Arch. Elio Fragassi</a:t>
            </a:r>
          </a:p>
        </p:txBody>
      </p:sp>
      <p:sp>
        <p:nvSpPr>
          <p:cNvPr id="9" name="Text Box 9">
            <a:extLst>
              <a:ext uri="{FF2B5EF4-FFF2-40B4-BE49-F238E27FC236}">
                <a16:creationId xmlns="" xmlns:a16="http://schemas.microsoft.com/office/drawing/2014/main" id="{687A492E-6FE8-45D0-9DFE-20890B3DF854}"/>
              </a:ext>
            </a:extLst>
          </p:cNvPr>
          <p:cNvSpPr txBox="1">
            <a:spLocks noChangeArrowheads="1"/>
          </p:cNvSpPr>
          <p:nvPr/>
        </p:nvSpPr>
        <p:spPr bwMode="auto">
          <a:xfrm>
            <a:off x="48127" y="6502166"/>
            <a:ext cx="4500000" cy="269787"/>
          </a:xfrm>
          <a:prstGeom prst="rect">
            <a:avLst/>
          </a:prstGeom>
          <a:solidFill>
            <a:srgbClr val="FFFF00"/>
          </a:solidFill>
          <a:ln w="3175">
            <a:solidFill>
              <a:srgbClr val="0070C0"/>
            </a:solidFill>
            <a:miter lim="800000"/>
            <a:headEnd/>
            <a:tailEnd/>
          </a:ln>
        </p:spPr>
        <p:txBody>
          <a:bodyPr lIns="69056" tIns="34529" rIns="69056" bIns="34529" anchor="ctr">
            <a:spAutoFit/>
          </a:bodyPr>
          <a:ls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spcBef>
                <a:spcPct val="0"/>
              </a:spcBef>
              <a:defRPr/>
            </a:pPr>
            <a:r>
              <a:rPr lang="it-IT" altLang="it-IT" sz="1300" b="1" kern="0" dirty="0">
                <a:solidFill>
                  <a:prstClr val="black"/>
                </a:solidFill>
                <a:latin typeface="Comic Sans MS" panose="030F0702030302020204" pitchFamily="66" charset="0"/>
                <a:cs typeface="Courier New" panose="02070309020205020404" pitchFamily="49" charset="0"/>
              </a:rPr>
              <a:t>Il materiale può essere riprodotto citando la fonte</a:t>
            </a:r>
          </a:p>
        </p:txBody>
      </p:sp>
      <p:pic>
        <p:nvPicPr>
          <p:cNvPr id="3" name="Immagine 2">
            <a:extLst>
              <a:ext uri="{FF2B5EF4-FFF2-40B4-BE49-F238E27FC236}">
                <a16:creationId xmlns="" xmlns:a16="http://schemas.microsoft.com/office/drawing/2014/main" id="{34483B67-A3F3-49CF-8097-E1F6873C3562}"/>
              </a:ext>
            </a:extLst>
          </p:cNvPr>
          <p:cNvPicPr>
            <a:picLocks noChangeAspect="1"/>
          </p:cNvPicPr>
          <p:nvPr/>
        </p:nvPicPr>
        <p:blipFill>
          <a:blip r:embed="rId2" cstate="print">
            <a:extLst>
              <a:ext uri="{BEBA8EAE-BF5A-486C-A8C5-ECC9F3942E4B}">
                <a14:imgProps xmlns="" xmlns:a14="http://schemas.microsoft.com/office/drawing/2010/main">
                  <a14:imgLayer r:embed="rId3">
                    <a14:imgEffect>
                      <a14:sharpenSoften amount="50000"/>
                    </a14:imgEffect>
                    <a14:imgEffect>
                      <a14:colorTemperature colorTemp="4700"/>
                    </a14:imgEffect>
                    <a14:imgEffect>
                      <a14:brightnessContrast contrast="20000"/>
                    </a14:imgEffect>
                  </a14:imgLayer>
                </a14:imgProps>
              </a:ext>
              <a:ext uri="{28A0092B-C50C-407E-A947-70E740481C1C}">
                <a14:useLocalDpi xmlns="" xmlns:a14="http://schemas.microsoft.com/office/drawing/2010/main" val="0"/>
              </a:ext>
            </a:extLst>
          </a:blip>
          <a:stretch>
            <a:fillRect/>
          </a:stretch>
        </p:blipFill>
        <p:spPr>
          <a:xfrm>
            <a:off x="54593" y="1876931"/>
            <a:ext cx="4928249" cy="4536000"/>
          </a:xfrm>
          <a:prstGeom prst="rect">
            <a:avLst/>
          </a:prstGeom>
          <a:ln w="3175">
            <a:solidFill>
              <a:schemeClr val="accent4">
                <a:lumMod val="75000"/>
              </a:schemeClr>
            </a:solidFill>
          </a:ln>
        </p:spPr>
      </p:pic>
      <p:cxnSp>
        <p:nvCxnSpPr>
          <p:cNvPr id="10" name="Connettore diritto 9">
            <a:extLst>
              <a:ext uri="{FF2B5EF4-FFF2-40B4-BE49-F238E27FC236}">
                <a16:creationId xmlns="" xmlns:a16="http://schemas.microsoft.com/office/drawing/2014/main" id="{E136F4DC-0E53-4273-A890-BE3513E74F64}"/>
              </a:ext>
            </a:extLst>
          </p:cNvPr>
          <p:cNvCxnSpPr>
            <a:cxnSpLocks/>
          </p:cNvCxnSpPr>
          <p:nvPr/>
        </p:nvCxnSpPr>
        <p:spPr>
          <a:xfrm>
            <a:off x="36000" y="6844352"/>
            <a:ext cx="9072000" cy="0"/>
          </a:xfrm>
          <a:prstGeom prst="line">
            <a:avLst/>
          </a:prstGeom>
          <a:ln>
            <a:solidFill>
              <a:schemeClr val="accent4">
                <a:lumMod val="20000"/>
                <a:lumOff val="8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 xmlns:p14="http://schemas.microsoft.com/office/powerpoint/2010/main" val="2592447734"/>
      </p:ext>
    </p:extLst>
  </p:cSld>
  <p:clrMapOvr>
    <a:masterClrMapping/>
  </p:clrMapOvr>
  <mc:AlternateContent xmlns:mc="http://schemas.openxmlformats.org/markup-compatibility/2006">
    <mc:Choice xmlns=""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1000" fill="hold"/>
                                        <p:tgtEl>
                                          <p:spTgt spid="6"/>
                                        </p:tgtEl>
                                        <p:attrNameLst>
                                          <p:attrName>ppt_x</p:attrName>
                                        </p:attrNameLst>
                                      </p:cBhvr>
                                      <p:tavLst>
                                        <p:tav tm="0">
                                          <p:val>
                                            <p:strVal val="#ppt_x"/>
                                          </p:val>
                                        </p:tav>
                                        <p:tav tm="100000">
                                          <p:val>
                                            <p:strVal val="#ppt_x"/>
                                          </p:val>
                                        </p:tav>
                                      </p:tavLst>
                                    </p:anim>
                                    <p:anim calcmode="lin" valueType="num">
                                      <p:cBhvr additive="base">
                                        <p:cTn id="8" dur="10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nodeType="clickEffect">
                                  <p:stCondLst>
                                    <p:cond delay="0"/>
                                  </p:stCondLst>
                                  <p:childTnLst>
                                    <p:set>
                                      <p:cBhvr>
                                        <p:cTn id="12" dur="1" fill="hold">
                                          <p:stCondLst>
                                            <p:cond delay="0"/>
                                          </p:stCondLst>
                                        </p:cTn>
                                        <p:tgtEl>
                                          <p:spTgt spid="3"/>
                                        </p:tgtEl>
                                        <p:attrNameLst>
                                          <p:attrName>style.visibility</p:attrName>
                                        </p:attrNameLst>
                                      </p:cBhvr>
                                      <p:to>
                                        <p:strVal val="visible"/>
                                      </p:to>
                                    </p:set>
                                    <p:animEffect transition="in" filter="fade">
                                      <p:cBhvr>
                                        <p:cTn id="13" dur="1000"/>
                                        <p:tgtEl>
                                          <p:spTgt spid="3"/>
                                        </p:tgtEl>
                                      </p:cBhvr>
                                    </p:animEffect>
                                    <p:anim calcmode="lin" valueType="num">
                                      <p:cBhvr>
                                        <p:cTn id="14" dur="1000" fill="hold"/>
                                        <p:tgtEl>
                                          <p:spTgt spid="3"/>
                                        </p:tgtEl>
                                        <p:attrNameLst>
                                          <p:attrName>ppt_x</p:attrName>
                                        </p:attrNameLst>
                                      </p:cBhvr>
                                      <p:tavLst>
                                        <p:tav tm="0">
                                          <p:val>
                                            <p:strVal val="#ppt_x"/>
                                          </p:val>
                                        </p:tav>
                                        <p:tav tm="100000">
                                          <p:val>
                                            <p:strVal val="#ppt_x"/>
                                          </p:val>
                                        </p:tav>
                                      </p:tavLst>
                                    </p:anim>
                                    <p:anim calcmode="lin" valueType="num">
                                      <p:cBhvr>
                                        <p:cTn id="15"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2" presetClass="entr" presetSubtype="2" fill="hold" grpId="0" nodeType="clickEffect">
                                  <p:stCondLst>
                                    <p:cond delay="0"/>
                                  </p:stCondLst>
                                  <p:childTnLst>
                                    <p:set>
                                      <p:cBhvr>
                                        <p:cTn id="19" dur="1" fill="hold">
                                          <p:stCondLst>
                                            <p:cond delay="0"/>
                                          </p:stCondLst>
                                        </p:cTn>
                                        <p:tgtEl>
                                          <p:spTgt spid="7"/>
                                        </p:tgtEl>
                                        <p:attrNameLst>
                                          <p:attrName>style.visibility</p:attrName>
                                        </p:attrNameLst>
                                      </p:cBhvr>
                                      <p:to>
                                        <p:strVal val="visible"/>
                                      </p:to>
                                    </p:set>
                                    <p:anim calcmode="lin" valueType="num">
                                      <p:cBhvr additive="base">
                                        <p:cTn id="20" dur="1000" fill="hold"/>
                                        <p:tgtEl>
                                          <p:spTgt spid="7"/>
                                        </p:tgtEl>
                                        <p:attrNameLst>
                                          <p:attrName>ppt_x</p:attrName>
                                        </p:attrNameLst>
                                      </p:cBhvr>
                                      <p:tavLst>
                                        <p:tav tm="0">
                                          <p:val>
                                            <p:strVal val="1+#ppt_w/2"/>
                                          </p:val>
                                        </p:tav>
                                        <p:tav tm="100000">
                                          <p:val>
                                            <p:strVal val="#ppt_x"/>
                                          </p:val>
                                        </p:tav>
                                      </p:tavLst>
                                    </p:anim>
                                    <p:anim calcmode="lin" valueType="num">
                                      <p:cBhvr additive="base">
                                        <p:cTn id="21" dur="1000" fill="hold"/>
                                        <p:tgtEl>
                                          <p:spTgt spid="7"/>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Lst>
  </p:timing>
</p:sld>
</file>

<file path=ppt/slides/slide10.xml><?xml version="1.0" encoding="utf-8"?>
<p:sld xmlns:a="http://schemas.openxmlformats.org/drawingml/2006/main" xmlns:r="http://schemas.openxmlformats.org/officeDocument/2006/relationships" xmlns:p="http://schemas.openxmlformats.org/presentationml/2006/main" showMasterSp="0">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3" name="Titolo 2">
            <a:extLst>
              <a:ext uri="{FF2B5EF4-FFF2-40B4-BE49-F238E27FC236}">
                <a16:creationId xmlns="" xmlns:a16="http://schemas.microsoft.com/office/drawing/2014/main" id="{F9B379E7-DB4F-4371-87CC-ED56F9D4951D}"/>
              </a:ext>
            </a:extLst>
          </p:cNvPr>
          <p:cNvSpPr>
            <a:spLocks noGrp="1"/>
          </p:cNvSpPr>
          <p:nvPr>
            <p:ph type="ctrTitle"/>
          </p:nvPr>
        </p:nvSpPr>
        <p:spPr>
          <a:xfrm>
            <a:off x="36000" y="38637"/>
            <a:ext cx="9072000" cy="720000"/>
          </a:xfrm>
          <a:ln>
            <a:solidFill>
              <a:schemeClr val="accent4">
                <a:lumMod val="75000"/>
              </a:schemeClr>
            </a:solidFill>
          </a:ln>
        </p:spPr>
        <p:txBody>
          <a:bodyPr anchor="ctr">
            <a:normAutofit fontScale="90000"/>
          </a:bodyPr>
          <a:lstStyle/>
          <a:p>
            <a:pPr lvl="0">
              <a:lnSpc>
                <a:spcPct val="100000"/>
              </a:lnSpc>
              <a:spcBef>
                <a:spcPts val="0"/>
              </a:spcBef>
            </a:pPr>
            <a:r>
              <a:rPr lang="it-IT" sz="2400" dirty="0">
                <a:solidFill>
                  <a:srgbClr val="00B050"/>
                </a:solidFill>
                <a:latin typeface="Comic Sans MS" panose="030F0702030302020204" pitchFamily="66" charset="0"/>
                <a:ea typeface="+mn-ea"/>
                <a:cs typeface="+mn-cs"/>
              </a:rPr>
              <a:t>LE OPERAZIONI GEOMETRICHE: LE CONICHE</a:t>
            </a:r>
            <a:br>
              <a:rPr lang="it-IT" sz="2400" dirty="0">
                <a:solidFill>
                  <a:srgbClr val="00B050"/>
                </a:solidFill>
                <a:latin typeface="Comic Sans MS" panose="030F0702030302020204" pitchFamily="66" charset="0"/>
                <a:ea typeface="+mn-ea"/>
                <a:cs typeface="+mn-cs"/>
              </a:rPr>
            </a:br>
            <a:r>
              <a:rPr lang="it-IT" sz="2000" cap="all" dirty="0">
                <a:solidFill>
                  <a:srgbClr val="00B050"/>
                </a:solidFill>
                <a:latin typeface="Comic Sans MS" panose="030F0702030302020204" pitchFamily="66" charset="0"/>
                <a:ea typeface="+mn-ea"/>
                <a:cs typeface="+mn-cs"/>
              </a:rPr>
              <a:t>sezione DI SOLIDI DI ROTAZIONE – PRESENTAZIONE (9)</a:t>
            </a:r>
            <a:endParaRPr lang="it-IT" dirty="0"/>
          </a:p>
        </p:txBody>
      </p:sp>
      <p:sp>
        <p:nvSpPr>
          <p:cNvPr id="2" name="CasellaDiTesto 1">
            <a:extLst>
              <a:ext uri="{FF2B5EF4-FFF2-40B4-BE49-F238E27FC236}">
                <a16:creationId xmlns="" xmlns:a16="http://schemas.microsoft.com/office/drawing/2014/main" id="{B8C2655F-BB08-46B7-BF25-6C9A66337810}"/>
              </a:ext>
            </a:extLst>
          </p:cNvPr>
          <p:cNvSpPr txBox="1"/>
          <p:nvPr/>
        </p:nvSpPr>
        <p:spPr>
          <a:xfrm>
            <a:off x="36000" y="832510"/>
            <a:ext cx="9072000" cy="710066"/>
          </a:xfrm>
          <a:prstGeom prst="rect">
            <a:avLst/>
          </a:prstGeom>
          <a:noFill/>
          <a:ln>
            <a:solidFill>
              <a:schemeClr val="accent4">
                <a:lumMod val="75000"/>
              </a:schemeClr>
            </a:solidFill>
          </a:ln>
        </p:spPr>
        <p:txBody>
          <a:bodyPr wrap="square" rtlCol="0">
            <a:spAutoFit/>
          </a:bodyPr>
          <a:lstStyle/>
          <a:p>
            <a:pPr marL="342900" lvl="0" indent="-342900">
              <a:lnSpc>
                <a:spcPct val="115000"/>
              </a:lnSpc>
              <a:spcAft>
                <a:spcPts val="1000"/>
              </a:spcAft>
              <a:buFont typeface="+mj-lt"/>
              <a:buAutoNum type="alphaLcParenR" startAt="3"/>
            </a:pPr>
            <a:r>
              <a:rPr lang="it-IT" dirty="0">
                <a:solidFill>
                  <a:srgbClr val="00B050"/>
                </a:solidFill>
                <a:latin typeface="Comic Sans MS" panose="030F0702030302020204" pitchFamily="66" charset="0"/>
                <a:ea typeface="Calibri" panose="020F0502020204030204" pitchFamily="34" charset="0"/>
                <a:cs typeface="Times New Roman" panose="02020603050405020304" pitchFamily="18" charset="0"/>
              </a:rPr>
              <a:t>Nel caso della sfera accade che se il piano di sezione è tangente alla superficie del solido la sezione conica degenera in un punto</a:t>
            </a:r>
            <a:endParaRPr lang="it-IT" dirty="0">
              <a:solidFill>
                <a:srgbClr val="00B050"/>
              </a:solidFill>
            </a:endParaRPr>
          </a:p>
        </p:txBody>
      </p:sp>
      <p:sp>
        <p:nvSpPr>
          <p:cNvPr id="4" name="CasellaDiTesto 3">
            <a:extLst>
              <a:ext uri="{FF2B5EF4-FFF2-40B4-BE49-F238E27FC236}">
                <a16:creationId xmlns="" xmlns:a16="http://schemas.microsoft.com/office/drawing/2014/main" id="{53949D60-E0B7-4A96-A64A-D272E60C52D3}"/>
              </a:ext>
            </a:extLst>
          </p:cNvPr>
          <p:cNvSpPr txBox="1"/>
          <p:nvPr/>
        </p:nvSpPr>
        <p:spPr>
          <a:xfrm>
            <a:off x="136478" y="1897039"/>
            <a:ext cx="9007522" cy="2347415"/>
          </a:xfrm>
          <a:prstGeom prst="rect">
            <a:avLst/>
          </a:prstGeom>
          <a:noFill/>
        </p:spPr>
        <p:txBody>
          <a:bodyPr wrap="square" rtlCol="0">
            <a:spAutoFit/>
          </a:bodyPr>
          <a:lstStyle/>
          <a:p>
            <a:endParaRPr lang="it-IT" dirty="0"/>
          </a:p>
        </p:txBody>
      </p:sp>
      <p:sp>
        <p:nvSpPr>
          <p:cNvPr id="5" name="CasellaDiTesto 4">
            <a:extLst>
              <a:ext uri="{FF2B5EF4-FFF2-40B4-BE49-F238E27FC236}">
                <a16:creationId xmlns="" xmlns:a16="http://schemas.microsoft.com/office/drawing/2014/main" id="{8540DF36-32C6-4CB8-B78A-28D5EDABF7EB}"/>
              </a:ext>
            </a:extLst>
          </p:cNvPr>
          <p:cNvSpPr txBox="1"/>
          <p:nvPr/>
        </p:nvSpPr>
        <p:spPr>
          <a:xfrm>
            <a:off x="36000" y="1596788"/>
            <a:ext cx="9072000" cy="5076000"/>
          </a:xfrm>
          <a:prstGeom prst="rect">
            <a:avLst/>
          </a:prstGeom>
          <a:noFill/>
          <a:ln>
            <a:solidFill>
              <a:schemeClr val="accent4">
                <a:lumMod val="75000"/>
              </a:schemeClr>
            </a:solidFill>
          </a:ln>
        </p:spPr>
        <p:txBody>
          <a:bodyPr wrap="square" rtlCol="0">
            <a:spAutoFit/>
          </a:bodyPr>
          <a:lstStyle/>
          <a:p>
            <a:pPr algn="ctr">
              <a:lnSpc>
                <a:spcPct val="115000"/>
              </a:lnSpc>
              <a:spcAft>
                <a:spcPts val="1000"/>
              </a:spcAft>
            </a:pPr>
            <a:r>
              <a:rPr lang="it-IT" dirty="0">
                <a:solidFill>
                  <a:srgbClr val="00B050"/>
                </a:solidFill>
                <a:latin typeface="Comic Sans MS" panose="030F0702030302020204" pitchFamily="66" charset="0"/>
                <a:ea typeface="Calibri" panose="020F0502020204030204" pitchFamily="34" charset="0"/>
                <a:cs typeface="Times New Roman" panose="02020603050405020304" pitchFamily="18" charset="0"/>
              </a:rPr>
              <a:t>Stabilito quanto sopra si precisa, infine, che in relazione ai tre solidi le coniche da ricercare sono le seguenti:</a:t>
            </a:r>
          </a:p>
          <a:p>
            <a:pPr>
              <a:lnSpc>
                <a:spcPct val="115000"/>
              </a:lnSpc>
              <a:spcAft>
                <a:spcPts val="1000"/>
              </a:spcAft>
            </a:pPr>
            <a:endParaRPr lang="it-IT" sz="3200" dirty="0">
              <a:solidFill>
                <a:srgbClr val="00B050"/>
              </a:solidFill>
              <a:latin typeface="Comic Sans MS" panose="030F0702030302020204" pitchFamily="66" charset="0"/>
              <a:ea typeface="Calibri" panose="020F0502020204030204" pitchFamily="34" charset="0"/>
              <a:cs typeface="Times New Roman" panose="02020603050405020304" pitchFamily="18" charset="0"/>
            </a:endParaRPr>
          </a:p>
          <a:p>
            <a:pPr>
              <a:lnSpc>
                <a:spcPct val="115000"/>
              </a:lnSpc>
              <a:spcAft>
                <a:spcPts val="1000"/>
              </a:spcAft>
            </a:pPr>
            <a:endParaRPr lang="it-IT" sz="3200" dirty="0">
              <a:solidFill>
                <a:srgbClr val="00B050"/>
              </a:solidFill>
              <a:latin typeface="Comic Sans MS" panose="030F0702030302020204" pitchFamily="66" charset="0"/>
              <a:ea typeface="Calibri" panose="020F0502020204030204" pitchFamily="34" charset="0"/>
              <a:cs typeface="Times New Roman" panose="02020603050405020304" pitchFamily="18" charset="0"/>
            </a:endParaRPr>
          </a:p>
          <a:p>
            <a:pPr>
              <a:lnSpc>
                <a:spcPct val="115000"/>
              </a:lnSpc>
              <a:spcAft>
                <a:spcPts val="1000"/>
              </a:spcAft>
            </a:pPr>
            <a:endParaRPr lang="it-IT" sz="3200" dirty="0">
              <a:solidFill>
                <a:srgbClr val="00B050"/>
              </a:solidFill>
              <a:latin typeface="Comic Sans MS" panose="030F0702030302020204" pitchFamily="66" charset="0"/>
              <a:ea typeface="Calibri" panose="020F0502020204030204" pitchFamily="34" charset="0"/>
              <a:cs typeface="Times New Roman" panose="02020603050405020304" pitchFamily="18" charset="0"/>
            </a:endParaRPr>
          </a:p>
          <a:p>
            <a:pPr>
              <a:lnSpc>
                <a:spcPct val="115000"/>
              </a:lnSpc>
              <a:spcAft>
                <a:spcPts val="1000"/>
              </a:spcAft>
            </a:pPr>
            <a:endParaRPr lang="it-IT" sz="3200" dirty="0">
              <a:solidFill>
                <a:srgbClr val="00B050"/>
              </a:solidFill>
              <a:latin typeface="Comic Sans MS" panose="030F0702030302020204" pitchFamily="66" charset="0"/>
              <a:ea typeface="Calibri" panose="020F0502020204030204" pitchFamily="34" charset="0"/>
              <a:cs typeface="Times New Roman" panose="02020603050405020304" pitchFamily="18" charset="0"/>
            </a:endParaRPr>
          </a:p>
          <a:p>
            <a:endParaRPr lang="it-IT" dirty="0">
              <a:solidFill>
                <a:srgbClr val="00B050"/>
              </a:solidFill>
            </a:endParaRPr>
          </a:p>
        </p:txBody>
      </p:sp>
      <p:sp>
        <p:nvSpPr>
          <p:cNvPr id="6" name="CasellaDiTesto 5">
            <a:extLst>
              <a:ext uri="{FF2B5EF4-FFF2-40B4-BE49-F238E27FC236}">
                <a16:creationId xmlns="" xmlns:a16="http://schemas.microsoft.com/office/drawing/2014/main" id="{BC6DA893-3EE6-4708-A675-2A02D360AA3A}"/>
              </a:ext>
            </a:extLst>
          </p:cNvPr>
          <p:cNvSpPr txBox="1"/>
          <p:nvPr/>
        </p:nvSpPr>
        <p:spPr>
          <a:xfrm>
            <a:off x="36000" y="2497540"/>
            <a:ext cx="9072000" cy="1260000"/>
          </a:xfrm>
          <a:prstGeom prst="rect">
            <a:avLst/>
          </a:prstGeom>
          <a:noFill/>
          <a:ln>
            <a:solidFill>
              <a:schemeClr val="accent4">
                <a:lumMod val="75000"/>
              </a:schemeClr>
            </a:solidFill>
          </a:ln>
        </p:spPr>
        <p:txBody>
          <a:bodyPr wrap="square" rtlCol="0">
            <a:spAutoFit/>
          </a:bodyPr>
          <a:lstStyle/>
          <a:p>
            <a:pPr algn="ctr">
              <a:lnSpc>
                <a:spcPct val="115000"/>
              </a:lnSpc>
              <a:spcAft>
                <a:spcPts val="1000"/>
              </a:spcAft>
            </a:pPr>
            <a:r>
              <a:rPr lang="it-IT" sz="2400" dirty="0">
                <a:solidFill>
                  <a:srgbClr val="00B050"/>
                </a:solidFill>
                <a:latin typeface="Comic Sans MS" panose="030F0702030302020204" pitchFamily="66" charset="0"/>
                <a:ea typeface="Calibri" panose="020F0502020204030204" pitchFamily="34" charset="0"/>
                <a:cs typeface="Times New Roman" panose="02020603050405020304" pitchFamily="18" charset="0"/>
              </a:rPr>
              <a:t>per il cono si hanno le seguenti curve: </a:t>
            </a:r>
          </a:p>
          <a:p>
            <a:pPr algn="ctr">
              <a:lnSpc>
                <a:spcPct val="115000"/>
              </a:lnSpc>
              <a:spcAft>
                <a:spcPts val="1000"/>
              </a:spcAft>
            </a:pPr>
            <a:r>
              <a:rPr lang="it-IT" sz="2400" b="1" dirty="0">
                <a:solidFill>
                  <a:srgbClr val="00B050"/>
                </a:solidFill>
                <a:latin typeface="Comic Sans MS" panose="030F0702030302020204" pitchFamily="66" charset="0"/>
                <a:ea typeface="Calibri" panose="020F0502020204030204" pitchFamily="34" charset="0"/>
                <a:cs typeface="Times New Roman" panose="02020603050405020304" pitchFamily="18" charset="0"/>
              </a:rPr>
              <a:t>circonferenza, ellisse, parabola, iperbole</a:t>
            </a:r>
          </a:p>
          <a:p>
            <a:pPr algn="ctr"/>
            <a:endParaRPr lang="it-IT" dirty="0"/>
          </a:p>
        </p:txBody>
      </p:sp>
      <p:sp>
        <p:nvSpPr>
          <p:cNvPr id="7" name="CasellaDiTesto 6">
            <a:extLst>
              <a:ext uri="{FF2B5EF4-FFF2-40B4-BE49-F238E27FC236}">
                <a16:creationId xmlns="" xmlns:a16="http://schemas.microsoft.com/office/drawing/2014/main" id="{F784989E-8D2D-452F-BAEF-6F7310A61545}"/>
              </a:ext>
            </a:extLst>
          </p:cNvPr>
          <p:cNvSpPr txBox="1"/>
          <p:nvPr/>
        </p:nvSpPr>
        <p:spPr>
          <a:xfrm>
            <a:off x="36000" y="3930550"/>
            <a:ext cx="9072000" cy="1260000"/>
          </a:xfrm>
          <a:prstGeom prst="rect">
            <a:avLst/>
          </a:prstGeom>
          <a:noFill/>
          <a:ln>
            <a:solidFill>
              <a:schemeClr val="accent4">
                <a:lumMod val="75000"/>
              </a:schemeClr>
            </a:solidFill>
          </a:ln>
        </p:spPr>
        <p:txBody>
          <a:bodyPr wrap="square" rtlCol="0">
            <a:spAutoFit/>
          </a:bodyPr>
          <a:lstStyle/>
          <a:p>
            <a:pPr algn="ctr">
              <a:lnSpc>
                <a:spcPct val="115000"/>
              </a:lnSpc>
              <a:spcAft>
                <a:spcPts val="1000"/>
              </a:spcAft>
            </a:pPr>
            <a:r>
              <a:rPr lang="it-IT" sz="2400" dirty="0">
                <a:solidFill>
                  <a:srgbClr val="00B050"/>
                </a:solidFill>
                <a:latin typeface="Comic Sans MS" panose="030F0702030302020204" pitchFamily="66" charset="0"/>
                <a:ea typeface="Calibri" panose="020F0502020204030204" pitchFamily="34" charset="0"/>
                <a:cs typeface="Times New Roman" panose="02020603050405020304" pitchFamily="18" charset="0"/>
              </a:rPr>
              <a:t>per il cilindro si hanno le seguenti curve: </a:t>
            </a:r>
          </a:p>
          <a:p>
            <a:pPr algn="ctr">
              <a:lnSpc>
                <a:spcPct val="115000"/>
              </a:lnSpc>
              <a:spcAft>
                <a:spcPts val="1000"/>
              </a:spcAft>
            </a:pPr>
            <a:r>
              <a:rPr lang="it-IT" sz="2400" b="1" dirty="0">
                <a:solidFill>
                  <a:srgbClr val="00B050"/>
                </a:solidFill>
                <a:latin typeface="Comic Sans MS" panose="030F0702030302020204" pitchFamily="66" charset="0"/>
                <a:ea typeface="Calibri" panose="020F0502020204030204" pitchFamily="34" charset="0"/>
                <a:cs typeface="Times New Roman" panose="02020603050405020304" pitchFamily="18" charset="0"/>
              </a:rPr>
              <a:t>circonferenza, ellisse</a:t>
            </a:r>
          </a:p>
          <a:p>
            <a:endParaRPr lang="it-IT" dirty="0"/>
          </a:p>
        </p:txBody>
      </p:sp>
      <p:sp>
        <p:nvSpPr>
          <p:cNvPr id="10" name="CasellaDiTesto 9">
            <a:extLst>
              <a:ext uri="{FF2B5EF4-FFF2-40B4-BE49-F238E27FC236}">
                <a16:creationId xmlns="" xmlns:a16="http://schemas.microsoft.com/office/drawing/2014/main" id="{04209C06-B06F-48E3-A50B-E5520FE9159B}"/>
              </a:ext>
            </a:extLst>
          </p:cNvPr>
          <p:cNvSpPr txBox="1"/>
          <p:nvPr/>
        </p:nvSpPr>
        <p:spPr>
          <a:xfrm>
            <a:off x="36000" y="5418162"/>
            <a:ext cx="9072000" cy="1260000"/>
          </a:xfrm>
          <a:prstGeom prst="rect">
            <a:avLst/>
          </a:prstGeom>
          <a:noFill/>
          <a:ln>
            <a:solidFill>
              <a:schemeClr val="accent4">
                <a:lumMod val="75000"/>
              </a:schemeClr>
            </a:solidFill>
          </a:ln>
        </p:spPr>
        <p:txBody>
          <a:bodyPr wrap="square" rtlCol="0">
            <a:spAutoFit/>
          </a:bodyPr>
          <a:lstStyle/>
          <a:p>
            <a:pPr algn="ctr">
              <a:lnSpc>
                <a:spcPct val="115000"/>
              </a:lnSpc>
              <a:spcAft>
                <a:spcPts val="1000"/>
              </a:spcAft>
            </a:pPr>
            <a:r>
              <a:rPr lang="it-IT" sz="2400" dirty="0">
                <a:solidFill>
                  <a:srgbClr val="00B050"/>
                </a:solidFill>
                <a:latin typeface="Comic Sans MS" panose="030F0702030302020204" pitchFamily="66" charset="0"/>
                <a:ea typeface="Calibri" panose="020F0502020204030204" pitchFamily="34" charset="0"/>
                <a:cs typeface="Times New Roman" panose="02020603050405020304" pitchFamily="18" charset="0"/>
              </a:rPr>
              <a:t>per la sfera si avrà la seguente curva:</a:t>
            </a:r>
          </a:p>
          <a:p>
            <a:pPr algn="ctr">
              <a:lnSpc>
                <a:spcPct val="115000"/>
              </a:lnSpc>
              <a:spcAft>
                <a:spcPts val="1000"/>
              </a:spcAft>
            </a:pPr>
            <a:r>
              <a:rPr lang="it-IT" sz="2400" dirty="0">
                <a:solidFill>
                  <a:srgbClr val="00B050"/>
                </a:solidFill>
                <a:latin typeface="Comic Sans MS" panose="030F0702030302020204" pitchFamily="66" charset="0"/>
                <a:ea typeface="Calibri" panose="020F0502020204030204" pitchFamily="34" charset="0"/>
                <a:cs typeface="Times New Roman" panose="02020603050405020304" pitchFamily="18" charset="0"/>
              </a:rPr>
              <a:t> </a:t>
            </a:r>
            <a:r>
              <a:rPr lang="it-IT" sz="2400" b="1" dirty="0">
                <a:solidFill>
                  <a:srgbClr val="00B050"/>
                </a:solidFill>
                <a:latin typeface="Comic Sans MS" panose="030F0702030302020204" pitchFamily="66" charset="0"/>
                <a:ea typeface="Calibri" panose="020F0502020204030204" pitchFamily="34" charset="0"/>
                <a:cs typeface="Times New Roman" panose="02020603050405020304" pitchFamily="18" charset="0"/>
              </a:rPr>
              <a:t>circonferenza </a:t>
            </a:r>
            <a:endParaRPr lang="it-IT" sz="3200" b="1" dirty="0">
              <a:solidFill>
                <a:srgbClr val="00B050"/>
              </a:solidFill>
              <a:latin typeface="Comic Sans MS" panose="030F0702030302020204" pitchFamily="66" charset="0"/>
              <a:ea typeface="Calibri" panose="020F0502020204030204" pitchFamily="34" charset="0"/>
              <a:cs typeface="Times New Roman" panose="02020603050405020304" pitchFamily="18" charset="0"/>
            </a:endParaRPr>
          </a:p>
          <a:p>
            <a:endParaRPr lang="it-IT" dirty="0"/>
          </a:p>
        </p:txBody>
      </p:sp>
      <p:cxnSp>
        <p:nvCxnSpPr>
          <p:cNvPr id="9" name="Connettore diritto 8">
            <a:extLst>
              <a:ext uri="{FF2B5EF4-FFF2-40B4-BE49-F238E27FC236}">
                <a16:creationId xmlns="" xmlns:a16="http://schemas.microsoft.com/office/drawing/2014/main" id="{B8BB9A69-FF5F-47B3-95F2-876951939EE1}"/>
              </a:ext>
            </a:extLst>
          </p:cNvPr>
          <p:cNvCxnSpPr>
            <a:cxnSpLocks/>
          </p:cNvCxnSpPr>
          <p:nvPr/>
        </p:nvCxnSpPr>
        <p:spPr>
          <a:xfrm>
            <a:off x="36000" y="6844352"/>
            <a:ext cx="9072000" cy="0"/>
          </a:xfrm>
          <a:prstGeom prst="line">
            <a:avLst/>
          </a:prstGeom>
          <a:ln>
            <a:solidFill>
              <a:schemeClr val="accent4">
                <a:lumMod val="20000"/>
                <a:lumOff val="8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 xmlns:p14="http://schemas.microsoft.com/office/powerpoint/2010/main" val="3450362220"/>
      </p:ext>
    </p:extLst>
  </p:cSld>
  <p:clrMapOvr>
    <a:masterClrMapping/>
  </p:clrMapOvr>
  <mc:AlternateContent xmlns:mc="http://schemas.openxmlformats.org/markup-compatibility/2006">
    <mc:Choice xmlns=""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left)">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500"/>
                                        <p:tgtEl>
                                          <p:spTgt spid="5"/>
                                        </p:tgtEl>
                                      </p:cBhvr>
                                    </p:animEffect>
                                    <p:anim calcmode="lin" valueType="num">
                                      <p:cBhvr>
                                        <p:cTn id="13" dur="500" fill="hold"/>
                                        <p:tgtEl>
                                          <p:spTgt spid="5"/>
                                        </p:tgtEl>
                                        <p:attrNameLst>
                                          <p:attrName>ppt_x</p:attrName>
                                        </p:attrNameLst>
                                      </p:cBhvr>
                                      <p:tavLst>
                                        <p:tav tm="0">
                                          <p:val>
                                            <p:strVal val="#ppt_x"/>
                                          </p:val>
                                        </p:tav>
                                        <p:tav tm="100000">
                                          <p:val>
                                            <p:strVal val="#ppt_x"/>
                                          </p:val>
                                        </p:tav>
                                      </p:tavLst>
                                    </p:anim>
                                    <p:anim calcmode="lin" valueType="num">
                                      <p:cBhvr>
                                        <p:cTn id="14" dur="5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2" presetClass="entr" presetSubtype="8" fill="hold" grpId="0" nodeType="clickEffect">
                                  <p:stCondLst>
                                    <p:cond delay="0"/>
                                  </p:stCondLst>
                                  <p:childTnLst>
                                    <p:set>
                                      <p:cBhvr>
                                        <p:cTn id="18" dur="1" fill="hold">
                                          <p:stCondLst>
                                            <p:cond delay="0"/>
                                          </p:stCondLst>
                                        </p:cTn>
                                        <p:tgtEl>
                                          <p:spTgt spid="6">
                                            <p:bg/>
                                          </p:spTgt>
                                        </p:tgtEl>
                                        <p:attrNameLst>
                                          <p:attrName>style.visibility</p:attrName>
                                        </p:attrNameLst>
                                      </p:cBhvr>
                                      <p:to>
                                        <p:strVal val="visible"/>
                                      </p:to>
                                    </p:set>
                                    <p:animEffect transition="in" filter="wipe(left)">
                                      <p:cBhvr>
                                        <p:cTn id="19" dur="500"/>
                                        <p:tgtEl>
                                          <p:spTgt spid="6">
                                            <p:bg/>
                                          </p:spTgt>
                                        </p:tgtEl>
                                      </p:cBhvr>
                                    </p:animEffect>
                                  </p:childTnLst>
                                </p:cTn>
                              </p:par>
                            </p:childTnLst>
                          </p:cTn>
                        </p:par>
                      </p:childTnLst>
                    </p:cTn>
                  </p:par>
                  <p:par>
                    <p:cTn id="20" fill="hold">
                      <p:stCondLst>
                        <p:cond delay="indefinite"/>
                      </p:stCondLst>
                      <p:childTnLst>
                        <p:par>
                          <p:cTn id="21" fill="hold">
                            <p:stCondLst>
                              <p:cond delay="0"/>
                            </p:stCondLst>
                            <p:childTnLst>
                              <p:par>
                                <p:cTn id="22" presetID="22" presetClass="entr" presetSubtype="8" fill="hold" grpId="0" nodeType="clickEffect">
                                  <p:stCondLst>
                                    <p:cond delay="0"/>
                                  </p:stCondLst>
                                  <p:childTnLst>
                                    <p:set>
                                      <p:cBhvr>
                                        <p:cTn id="23" dur="1" fill="hold">
                                          <p:stCondLst>
                                            <p:cond delay="0"/>
                                          </p:stCondLst>
                                        </p:cTn>
                                        <p:tgtEl>
                                          <p:spTgt spid="6">
                                            <p:txEl>
                                              <p:pRg st="0" end="0"/>
                                            </p:txEl>
                                          </p:spTgt>
                                        </p:tgtEl>
                                        <p:attrNameLst>
                                          <p:attrName>style.visibility</p:attrName>
                                        </p:attrNameLst>
                                      </p:cBhvr>
                                      <p:to>
                                        <p:strVal val="visible"/>
                                      </p:to>
                                    </p:set>
                                    <p:animEffect transition="in" filter="wipe(left)">
                                      <p:cBhvr>
                                        <p:cTn id="24" dur="500"/>
                                        <p:tgtEl>
                                          <p:spTgt spid="6">
                                            <p:txEl>
                                              <p:pRg st="0" end="0"/>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22" presetClass="entr" presetSubtype="8" fill="hold" grpId="0" nodeType="clickEffect">
                                  <p:stCondLst>
                                    <p:cond delay="0"/>
                                  </p:stCondLst>
                                  <p:childTnLst>
                                    <p:set>
                                      <p:cBhvr>
                                        <p:cTn id="28" dur="1" fill="hold">
                                          <p:stCondLst>
                                            <p:cond delay="0"/>
                                          </p:stCondLst>
                                        </p:cTn>
                                        <p:tgtEl>
                                          <p:spTgt spid="6">
                                            <p:txEl>
                                              <p:pRg st="1" end="1"/>
                                            </p:txEl>
                                          </p:spTgt>
                                        </p:tgtEl>
                                        <p:attrNameLst>
                                          <p:attrName>style.visibility</p:attrName>
                                        </p:attrNameLst>
                                      </p:cBhvr>
                                      <p:to>
                                        <p:strVal val="visible"/>
                                      </p:to>
                                    </p:set>
                                    <p:animEffect transition="in" filter="wipe(left)">
                                      <p:cBhvr>
                                        <p:cTn id="29" dur="500"/>
                                        <p:tgtEl>
                                          <p:spTgt spid="6">
                                            <p:txEl>
                                              <p:pRg st="1" end="1"/>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22" presetClass="entr" presetSubtype="8" fill="hold" grpId="0" nodeType="clickEffect">
                                  <p:stCondLst>
                                    <p:cond delay="0"/>
                                  </p:stCondLst>
                                  <p:childTnLst>
                                    <p:set>
                                      <p:cBhvr>
                                        <p:cTn id="33" dur="1" fill="hold">
                                          <p:stCondLst>
                                            <p:cond delay="0"/>
                                          </p:stCondLst>
                                        </p:cTn>
                                        <p:tgtEl>
                                          <p:spTgt spid="7">
                                            <p:bg/>
                                          </p:spTgt>
                                        </p:tgtEl>
                                        <p:attrNameLst>
                                          <p:attrName>style.visibility</p:attrName>
                                        </p:attrNameLst>
                                      </p:cBhvr>
                                      <p:to>
                                        <p:strVal val="visible"/>
                                      </p:to>
                                    </p:set>
                                    <p:animEffect transition="in" filter="wipe(left)">
                                      <p:cBhvr>
                                        <p:cTn id="34" dur="500"/>
                                        <p:tgtEl>
                                          <p:spTgt spid="7">
                                            <p:bg/>
                                          </p:spTgt>
                                        </p:tgtEl>
                                      </p:cBhvr>
                                    </p:animEffect>
                                  </p:childTnLst>
                                </p:cTn>
                              </p:par>
                            </p:childTnLst>
                          </p:cTn>
                        </p:par>
                      </p:childTnLst>
                    </p:cTn>
                  </p:par>
                  <p:par>
                    <p:cTn id="35" fill="hold">
                      <p:stCondLst>
                        <p:cond delay="indefinite"/>
                      </p:stCondLst>
                      <p:childTnLst>
                        <p:par>
                          <p:cTn id="36" fill="hold">
                            <p:stCondLst>
                              <p:cond delay="0"/>
                            </p:stCondLst>
                            <p:childTnLst>
                              <p:par>
                                <p:cTn id="37" presetID="22" presetClass="entr" presetSubtype="8" fill="hold" grpId="0" nodeType="clickEffect">
                                  <p:stCondLst>
                                    <p:cond delay="0"/>
                                  </p:stCondLst>
                                  <p:childTnLst>
                                    <p:set>
                                      <p:cBhvr>
                                        <p:cTn id="38" dur="1" fill="hold">
                                          <p:stCondLst>
                                            <p:cond delay="0"/>
                                          </p:stCondLst>
                                        </p:cTn>
                                        <p:tgtEl>
                                          <p:spTgt spid="7">
                                            <p:txEl>
                                              <p:pRg st="0" end="0"/>
                                            </p:txEl>
                                          </p:spTgt>
                                        </p:tgtEl>
                                        <p:attrNameLst>
                                          <p:attrName>style.visibility</p:attrName>
                                        </p:attrNameLst>
                                      </p:cBhvr>
                                      <p:to>
                                        <p:strVal val="visible"/>
                                      </p:to>
                                    </p:set>
                                    <p:animEffect transition="in" filter="wipe(left)">
                                      <p:cBhvr>
                                        <p:cTn id="39" dur="500"/>
                                        <p:tgtEl>
                                          <p:spTgt spid="7">
                                            <p:txEl>
                                              <p:pRg st="0" end="0"/>
                                            </p:txEl>
                                          </p:spTgt>
                                        </p:tgtEl>
                                      </p:cBhvr>
                                    </p:animEffect>
                                  </p:childTnLst>
                                </p:cTn>
                              </p:par>
                            </p:childTnLst>
                          </p:cTn>
                        </p:par>
                      </p:childTnLst>
                    </p:cTn>
                  </p:par>
                  <p:par>
                    <p:cTn id="40" fill="hold">
                      <p:stCondLst>
                        <p:cond delay="indefinite"/>
                      </p:stCondLst>
                      <p:childTnLst>
                        <p:par>
                          <p:cTn id="41" fill="hold">
                            <p:stCondLst>
                              <p:cond delay="0"/>
                            </p:stCondLst>
                            <p:childTnLst>
                              <p:par>
                                <p:cTn id="42" presetID="22" presetClass="entr" presetSubtype="8" fill="hold" grpId="0" nodeType="clickEffect">
                                  <p:stCondLst>
                                    <p:cond delay="0"/>
                                  </p:stCondLst>
                                  <p:childTnLst>
                                    <p:set>
                                      <p:cBhvr>
                                        <p:cTn id="43" dur="1" fill="hold">
                                          <p:stCondLst>
                                            <p:cond delay="0"/>
                                          </p:stCondLst>
                                        </p:cTn>
                                        <p:tgtEl>
                                          <p:spTgt spid="7">
                                            <p:txEl>
                                              <p:pRg st="1" end="1"/>
                                            </p:txEl>
                                          </p:spTgt>
                                        </p:tgtEl>
                                        <p:attrNameLst>
                                          <p:attrName>style.visibility</p:attrName>
                                        </p:attrNameLst>
                                      </p:cBhvr>
                                      <p:to>
                                        <p:strVal val="visible"/>
                                      </p:to>
                                    </p:set>
                                    <p:animEffect transition="in" filter="wipe(left)">
                                      <p:cBhvr>
                                        <p:cTn id="44" dur="500"/>
                                        <p:tgtEl>
                                          <p:spTgt spid="7">
                                            <p:txEl>
                                              <p:pRg st="1" end="1"/>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22" presetClass="entr" presetSubtype="8" fill="hold" grpId="0" nodeType="clickEffect">
                                  <p:stCondLst>
                                    <p:cond delay="0"/>
                                  </p:stCondLst>
                                  <p:childTnLst>
                                    <p:set>
                                      <p:cBhvr>
                                        <p:cTn id="48" dur="1" fill="hold">
                                          <p:stCondLst>
                                            <p:cond delay="0"/>
                                          </p:stCondLst>
                                        </p:cTn>
                                        <p:tgtEl>
                                          <p:spTgt spid="10">
                                            <p:bg/>
                                          </p:spTgt>
                                        </p:tgtEl>
                                        <p:attrNameLst>
                                          <p:attrName>style.visibility</p:attrName>
                                        </p:attrNameLst>
                                      </p:cBhvr>
                                      <p:to>
                                        <p:strVal val="visible"/>
                                      </p:to>
                                    </p:set>
                                    <p:animEffect transition="in" filter="wipe(left)">
                                      <p:cBhvr>
                                        <p:cTn id="49" dur="500"/>
                                        <p:tgtEl>
                                          <p:spTgt spid="10">
                                            <p:bg/>
                                          </p:spTgt>
                                        </p:tgtEl>
                                      </p:cBhvr>
                                    </p:animEffect>
                                  </p:childTnLst>
                                </p:cTn>
                              </p:par>
                            </p:childTnLst>
                          </p:cTn>
                        </p:par>
                      </p:childTnLst>
                    </p:cTn>
                  </p:par>
                  <p:par>
                    <p:cTn id="50" fill="hold">
                      <p:stCondLst>
                        <p:cond delay="indefinite"/>
                      </p:stCondLst>
                      <p:childTnLst>
                        <p:par>
                          <p:cTn id="51" fill="hold">
                            <p:stCondLst>
                              <p:cond delay="0"/>
                            </p:stCondLst>
                            <p:childTnLst>
                              <p:par>
                                <p:cTn id="52" presetID="22" presetClass="entr" presetSubtype="8" fill="hold" grpId="0" nodeType="clickEffect">
                                  <p:stCondLst>
                                    <p:cond delay="0"/>
                                  </p:stCondLst>
                                  <p:childTnLst>
                                    <p:set>
                                      <p:cBhvr>
                                        <p:cTn id="53" dur="1" fill="hold">
                                          <p:stCondLst>
                                            <p:cond delay="0"/>
                                          </p:stCondLst>
                                        </p:cTn>
                                        <p:tgtEl>
                                          <p:spTgt spid="10">
                                            <p:txEl>
                                              <p:pRg st="0" end="0"/>
                                            </p:txEl>
                                          </p:spTgt>
                                        </p:tgtEl>
                                        <p:attrNameLst>
                                          <p:attrName>style.visibility</p:attrName>
                                        </p:attrNameLst>
                                      </p:cBhvr>
                                      <p:to>
                                        <p:strVal val="visible"/>
                                      </p:to>
                                    </p:set>
                                    <p:animEffect transition="in" filter="wipe(left)">
                                      <p:cBhvr>
                                        <p:cTn id="54" dur="500"/>
                                        <p:tgtEl>
                                          <p:spTgt spid="10">
                                            <p:txEl>
                                              <p:pRg st="0" end="0"/>
                                            </p:txEl>
                                          </p:spTgt>
                                        </p:tgtEl>
                                      </p:cBhvr>
                                    </p:animEffect>
                                  </p:childTnLst>
                                </p:cTn>
                              </p:par>
                            </p:childTnLst>
                          </p:cTn>
                        </p:par>
                      </p:childTnLst>
                    </p:cTn>
                  </p:par>
                  <p:par>
                    <p:cTn id="55" fill="hold">
                      <p:stCondLst>
                        <p:cond delay="indefinite"/>
                      </p:stCondLst>
                      <p:childTnLst>
                        <p:par>
                          <p:cTn id="56" fill="hold">
                            <p:stCondLst>
                              <p:cond delay="0"/>
                            </p:stCondLst>
                            <p:childTnLst>
                              <p:par>
                                <p:cTn id="57" presetID="22" presetClass="entr" presetSubtype="8" fill="hold" grpId="0" nodeType="clickEffect">
                                  <p:stCondLst>
                                    <p:cond delay="0"/>
                                  </p:stCondLst>
                                  <p:childTnLst>
                                    <p:set>
                                      <p:cBhvr>
                                        <p:cTn id="58" dur="1" fill="hold">
                                          <p:stCondLst>
                                            <p:cond delay="0"/>
                                          </p:stCondLst>
                                        </p:cTn>
                                        <p:tgtEl>
                                          <p:spTgt spid="10">
                                            <p:txEl>
                                              <p:pRg st="1" end="1"/>
                                            </p:txEl>
                                          </p:spTgt>
                                        </p:tgtEl>
                                        <p:attrNameLst>
                                          <p:attrName>style.visibility</p:attrName>
                                        </p:attrNameLst>
                                      </p:cBhvr>
                                      <p:to>
                                        <p:strVal val="visible"/>
                                      </p:to>
                                    </p:set>
                                    <p:animEffect transition="in" filter="wipe(left)">
                                      <p:cBhvr>
                                        <p:cTn id="59" dur="500"/>
                                        <p:tgtEl>
                                          <p:spTgt spid="10">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5" grpId="0" animBg="1"/>
      <p:bldP spid="6" grpId="0" uiExpand="1" build="p" animBg="1"/>
      <p:bldP spid="7" grpId="0" uiExpand="1" build="p" animBg="1"/>
      <p:bldP spid="10" grpId="0" uiExpand="1" build="p" animBg="1"/>
    </p:bldLst>
  </p:timing>
</p:sld>
</file>

<file path=ppt/slides/slide11.xml><?xml version="1.0" encoding="utf-8"?>
<p:sld xmlns:a="http://schemas.openxmlformats.org/drawingml/2006/main" xmlns:r="http://schemas.openxmlformats.org/officeDocument/2006/relationships" xmlns:p="http://schemas.openxmlformats.org/presentationml/2006/main" showMasterSp="0">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11" name="Rettangolo 10">
            <a:extLst>
              <a:ext uri="{FF2B5EF4-FFF2-40B4-BE49-F238E27FC236}">
                <a16:creationId xmlns="" xmlns:a16="http://schemas.microsoft.com/office/drawing/2014/main" id="{9457C73B-9318-46DF-9F25-451A17219873}"/>
              </a:ext>
            </a:extLst>
          </p:cNvPr>
          <p:cNvSpPr>
            <a:spLocks noChangeArrowheads="1"/>
          </p:cNvSpPr>
          <p:nvPr/>
        </p:nvSpPr>
        <p:spPr bwMode="auto">
          <a:xfrm>
            <a:off x="36000" y="2820147"/>
            <a:ext cx="9072000" cy="1217706"/>
          </a:xfrm>
          <a:prstGeom prst="rect">
            <a:avLst/>
          </a:prstGeom>
          <a:noFill/>
          <a:ln w="3175">
            <a:solidFill>
              <a:schemeClr val="accent4">
                <a:lumMod val="75000"/>
              </a:schemeClr>
            </a:solidFill>
            <a:miter lim="800000"/>
            <a:headEnd/>
            <a:tailEnd/>
          </a:ln>
          <a:extLst>
            <a:ext uri="{909E8E84-426E-40DD-AFC4-6F175D3DCCD1}">
              <a14:hiddenFill xmlns="" xmlns:a14="http://schemas.microsoft.com/office/drawing/2010/main">
                <a:solidFill>
                  <a:srgbClr val="FFFFFF"/>
                </a:solidFill>
              </a14:hiddenFill>
            </a:ext>
          </a:extLst>
        </p:spPr>
        <p:txBody>
          <a:bodyPr wrap="squar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defTabSz="685800" eaLnBrk="1" hangingPunct="1">
              <a:defRPr/>
            </a:pPr>
            <a:r>
              <a:rPr lang="it-IT" altLang="it-IT" sz="2100" kern="0" dirty="0">
                <a:solidFill>
                  <a:srgbClr val="00B050"/>
                </a:solidFill>
                <a:latin typeface="Comic Sans MS" panose="030F0702030302020204" pitchFamily="66" charset="0"/>
              </a:rPr>
              <a:t>Per maggiore completezza ed approfondimento degli argomenti si può consultare il seguente sito</a:t>
            </a:r>
          </a:p>
          <a:p>
            <a:pPr algn="ctr" defTabSz="685800" eaLnBrk="1" hangingPunct="1">
              <a:defRPr/>
            </a:pPr>
            <a:endParaRPr lang="it-IT" altLang="it-IT" sz="1013" kern="0" dirty="0">
              <a:solidFill>
                <a:srgbClr val="00B050"/>
              </a:solidFill>
              <a:latin typeface="Comic Sans MS" panose="030F0702030302020204" pitchFamily="66" charset="0"/>
            </a:endParaRPr>
          </a:p>
          <a:p>
            <a:pPr algn="ctr" defTabSz="685800" eaLnBrk="1" hangingPunct="1">
              <a:defRPr/>
            </a:pPr>
            <a:r>
              <a:rPr lang="it-IT" altLang="it-IT" sz="2100" kern="0" dirty="0">
                <a:solidFill>
                  <a:srgbClr val="00B050"/>
                </a:solidFill>
                <a:latin typeface="Comic Sans MS" panose="030F0702030302020204" pitchFamily="66" charset="0"/>
                <a:hlinkClick r:id="rId2"/>
              </a:rPr>
              <a:t>https</a:t>
            </a:r>
            <a:r>
              <a:rPr lang="it-IT" altLang="it-IT" sz="2100" kern="0">
                <a:solidFill>
                  <a:srgbClr val="00B050"/>
                </a:solidFill>
                <a:latin typeface="Comic Sans MS" panose="030F0702030302020204" pitchFamily="66" charset="0"/>
                <a:hlinkClick r:id="rId2"/>
              </a:rPr>
              <a:t>://</a:t>
            </a:r>
            <a:r>
              <a:rPr lang="it-IT" altLang="it-IT" sz="2100" kern="0" smtClean="0">
                <a:solidFill>
                  <a:srgbClr val="00B050"/>
                </a:solidFill>
                <a:latin typeface="Comic Sans MS" panose="030F0702030302020204" pitchFamily="66" charset="0"/>
                <a:hlinkClick r:id="rId2"/>
              </a:rPr>
              <a:t>www.eliofragassi.it</a:t>
            </a:r>
            <a:r>
              <a:rPr lang="it-IT" altLang="it-IT" sz="2100" kern="0" smtClean="0">
                <a:solidFill>
                  <a:srgbClr val="00B050"/>
                </a:solidFill>
                <a:latin typeface="Comic Sans MS" panose="030F0702030302020204" pitchFamily="66" charset="0"/>
              </a:rPr>
              <a:t> </a:t>
            </a:r>
            <a:endParaRPr lang="it-IT" altLang="it-IT" sz="2100" kern="0" dirty="0">
              <a:solidFill>
                <a:srgbClr val="00B050"/>
              </a:solidFill>
              <a:latin typeface="Comic Sans MS" panose="030F0702030302020204" pitchFamily="66" charset="0"/>
            </a:endParaRPr>
          </a:p>
        </p:txBody>
      </p:sp>
      <p:cxnSp>
        <p:nvCxnSpPr>
          <p:cNvPr id="3" name="Connettore diritto 2">
            <a:extLst>
              <a:ext uri="{FF2B5EF4-FFF2-40B4-BE49-F238E27FC236}">
                <a16:creationId xmlns="" xmlns:a16="http://schemas.microsoft.com/office/drawing/2014/main" id="{1A9702D9-22C2-4867-B267-AF841569D449}"/>
              </a:ext>
            </a:extLst>
          </p:cNvPr>
          <p:cNvCxnSpPr>
            <a:cxnSpLocks/>
          </p:cNvCxnSpPr>
          <p:nvPr/>
        </p:nvCxnSpPr>
        <p:spPr>
          <a:xfrm>
            <a:off x="36000" y="6844352"/>
            <a:ext cx="9072000" cy="0"/>
          </a:xfrm>
          <a:prstGeom prst="line">
            <a:avLst/>
          </a:prstGeom>
          <a:ln>
            <a:solidFill>
              <a:schemeClr val="accent4">
                <a:lumMod val="20000"/>
                <a:lumOff val="8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 xmlns:p14="http://schemas.microsoft.com/office/powerpoint/2010/main" val="1982597239"/>
      </p:ext>
    </p:extLst>
  </p:cSld>
  <p:clrMapOvr>
    <a:masterClrMapping/>
  </p:clrMapOvr>
  <mc:AlternateContent xmlns:mc="http://schemas.openxmlformats.org/markup-compatibility/2006">
    <mc:Choice xmlns=""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left)">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3" name="Titolo 2">
            <a:extLst>
              <a:ext uri="{FF2B5EF4-FFF2-40B4-BE49-F238E27FC236}">
                <a16:creationId xmlns="" xmlns:a16="http://schemas.microsoft.com/office/drawing/2014/main" id="{F9B379E7-DB4F-4371-87CC-ED56F9D4951D}"/>
              </a:ext>
            </a:extLst>
          </p:cNvPr>
          <p:cNvSpPr>
            <a:spLocks noGrp="1"/>
          </p:cNvSpPr>
          <p:nvPr>
            <p:ph type="ctrTitle"/>
          </p:nvPr>
        </p:nvSpPr>
        <p:spPr>
          <a:xfrm>
            <a:off x="36000" y="38637"/>
            <a:ext cx="9072000" cy="720000"/>
          </a:xfrm>
          <a:ln>
            <a:solidFill>
              <a:schemeClr val="accent4">
                <a:lumMod val="75000"/>
              </a:schemeClr>
            </a:solidFill>
          </a:ln>
        </p:spPr>
        <p:txBody>
          <a:bodyPr anchor="ctr">
            <a:normAutofit fontScale="90000"/>
          </a:bodyPr>
          <a:lstStyle/>
          <a:p>
            <a:pPr lvl="0">
              <a:lnSpc>
                <a:spcPct val="100000"/>
              </a:lnSpc>
              <a:spcBef>
                <a:spcPts val="0"/>
              </a:spcBef>
            </a:pPr>
            <a:r>
              <a:rPr lang="it-IT" sz="2400" dirty="0">
                <a:solidFill>
                  <a:srgbClr val="00B050"/>
                </a:solidFill>
                <a:latin typeface="Comic Sans MS" panose="030F0702030302020204" pitchFamily="66" charset="0"/>
                <a:ea typeface="+mn-ea"/>
                <a:cs typeface="+mn-cs"/>
              </a:rPr>
              <a:t>LE OPERAZIONI GEOMETRICHE: LE CONICHE</a:t>
            </a:r>
            <a:br>
              <a:rPr lang="it-IT" sz="2400" dirty="0">
                <a:solidFill>
                  <a:srgbClr val="00B050"/>
                </a:solidFill>
                <a:latin typeface="Comic Sans MS" panose="030F0702030302020204" pitchFamily="66" charset="0"/>
                <a:ea typeface="+mn-ea"/>
                <a:cs typeface="+mn-cs"/>
              </a:rPr>
            </a:br>
            <a:r>
              <a:rPr lang="it-IT" sz="2000" cap="all" dirty="0">
                <a:solidFill>
                  <a:srgbClr val="00B050"/>
                </a:solidFill>
                <a:latin typeface="Comic Sans MS" panose="030F0702030302020204" pitchFamily="66" charset="0"/>
                <a:ea typeface="+mn-ea"/>
                <a:cs typeface="+mn-cs"/>
              </a:rPr>
              <a:t>sezione DI SOLIDI DI ROTAZIONE – PRESENTAZIONE (1)</a:t>
            </a:r>
            <a:endParaRPr lang="it-IT" dirty="0"/>
          </a:p>
        </p:txBody>
      </p:sp>
      <p:sp>
        <p:nvSpPr>
          <p:cNvPr id="4" name="CasellaDiTesto 3">
            <a:extLst>
              <a:ext uri="{FF2B5EF4-FFF2-40B4-BE49-F238E27FC236}">
                <a16:creationId xmlns="" xmlns:a16="http://schemas.microsoft.com/office/drawing/2014/main" id="{12B40BE2-AC1E-4D2E-A8D8-ECDEFE69F552}"/>
              </a:ext>
            </a:extLst>
          </p:cNvPr>
          <p:cNvSpPr txBox="1"/>
          <p:nvPr/>
        </p:nvSpPr>
        <p:spPr>
          <a:xfrm>
            <a:off x="36000" y="798490"/>
            <a:ext cx="9072000" cy="2609112"/>
          </a:xfrm>
          <a:prstGeom prst="rect">
            <a:avLst/>
          </a:prstGeom>
          <a:noFill/>
          <a:ln>
            <a:solidFill>
              <a:schemeClr val="accent4">
                <a:lumMod val="75000"/>
              </a:schemeClr>
            </a:solidFill>
          </a:ln>
        </p:spPr>
        <p:txBody>
          <a:bodyPr wrap="square" rtlCol="0">
            <a:spAutoFit/>
          </a:bodyPr>
          <a:lstStyle/>
          <a:p>
            <a:pPr>
              <a:lnSpc>
                <a:spcPct val="115000"/>
              </a:lnSpc>
              <a:spcAft>
                <a:spcPts val="1000"/>
              </a:spcAft>
            </a:pPr>
            <a:r>
              <a:rPr lang="it-IT" sz="1700" dirty="0">
                <a:solidFill>
                  <a:srgbClr val="00B050"/>
                </a:solidFill>
                <a:latin typeface="Comic Sans MS" panose="030F0702030302020204" pitchFamily="66" charset="0"/>
                <a:ea typeface="Calibri" panose="020F0502020204030204" pitchFamily="34" charset="0"/>
                <a:cs typeface="Times New Roman" panose="02020603050405020304" pitchFamily="18" charset="0"/>
              </a:rPr>
              <a:t>Fermo restando il concetto di “</a:t>
            </a:r>
            <a:r>
              <a:rPr lang="it-IT" b="1" dirty="0">
                <a:solidFill>
                  <a:srgbClr val="00B050"/>
                </a:solidFill>
                <a:latin typeface="Comic Sans MS" panose="030F0702030302020204" pitchFamily="66" charset="0"/>
                <a:ea typeface="Calibri" panose="020F0502020204030204" pitchFamily="34" charset="0"/>
                <a:cs typeface="Times New Roman" panose="02020603050405020304" pitchFamily="18" charset="0"/>
              </a:rPr>
              <a:t>sezione</a:t>
            </a:r>
            <a:r>
              <a:rPr lang="it-IT" sz="1700" dirty="0">
                <a:solidFill>
                  <a:srgbClr val="00B050"/>
                </a:solidFill>
                <a:latin typeface="Comic Sans MS" panose="030F0702030302020204" pitchFamily="66" charset="0"/>
                <a:ea typeface="Calibri" panose="020F0502020204030204" pitchFamily="34" charset="0"/>
                <a:cs typeface="Times New Roman" panose="02020603050405020304" pitchFamily="18" charset="0"/>
              </a:rPr>
              <a:t>”, intesa come operazione geometrica di taglio di un corpo architettonico, di un elemento d’arredo o, più semplicemente, di un solido, anche non a facce (prismi, piramidi, parallelepipedi, ecc.) ma di rotazione (cono, cilindro, sfera), l’operazione genera figure curve piane che vanno sotto il nome di “</a:t>
            </a:r>
            <a:r>
              <a:rPr lang="it-IT" sz="1700" b="1" dirty="0">
                <a:solidFill>
                  <a:srgbClr val="00B050"/>
                </a:solidFill>
                <a:latin typeface="Comic Sans MS" panose="030F0702030302020204" pitchFamily="66" charset="0"/>
                <a:ea typeface="Calibri" panose="020F0502020204030204" pitchFamily="34" charset="0"/>
                <a:cs typeface="Times New Roman" panose="02020603050405020304" pitchFamily="18" charset="0"/>
              </a:rPr>
              <a:t>coniche</a:t>
            </a:r>
            <a:r>
              <a:rPr lang="it-IT" sz="1700" dirty="0">
                <a:solidFill>
                  <a:srgbClr val="00B050"/>
                </a:solidFill>
                <a:latin typeface="Comic Sans MS" panose="030F0702030302020204" pitchFamily="66" charset="0"/>
                <a:ea typeface="Calibri" panose="020F0502020204030204" pitchFamily="34" charset="0"/>
                <a:cs typeface="Times New Roman" panose="02020603050405020304" pitchFamily="18" charset="0"/>
              </a:rPr>
              <a:t>”. </a:t>
            </a:r>
          </a:p>
          <a:p>
            <a:pPr>
              <a:lnSpc>
                <a:spcPct val="115000"/>
              </a:lnSpc>
              <a:spcAft>
                <a:spcPts val="1000"/>
              </a:spcAft>
            </a:pPr>
            <a:r>
              <a:rPr lang="it-IT" sz="1700" dirty="0">
                <a:solidFill>
                  <a:srgbClr val="00B050"/>
                </a:solidFill>
                <a:latin typeface="Comic Sans MS" panose="030F0702030302020204" pitchFamily="66" charset="0"/>
                <a:ea typeface="Calibri" panose="020F0502020204030204" pitchFamily="34" charset="0"/>
                <a:cs typeface="Times New Roman" panose="02020603050405020304" pitchFamily="18" charset="0"/>
              </a:rPr>
              <a:t>Queste studiate fin dall’antichità classica dal matematico greco Apollonio di </a:t>
            </a:r>
            <a:r>
              <a:rPr lang="it-IT" sz="1700" dirty="0" err="1">
                <a:solidFill>
                  <a:srgbClr val="00B050"/>
                </a:solidFill>
                <a:latin typeface="Comic Sans MS" panose="030F0702030302020204" pitchFamily="66" charset="0"/>
                <a:ea typeface="Calibri" panose="020F0502020204030204" pitchFamily="34" charset="0"/>
                <a:cs typeface="Times New Roman" panose="02020603050405020304" pitchFamily="18" charset="0"/>
              </a:rPr>
              <a:t>Perge</a:t>
            </a:r>
            <a:r>
              <a:rPr lang="it-IT" sz="1700" dirty="0">
                <a:solidFill>
                  <a:srgbClr val="00B050"/>
                </a:solidFill>
                <a:latin typeface="Comic Sans MS" panose="030F0702030302020204" pitchFamily="66" charset="0"/>
                <a:ea typeface="Calibri" panose="020F0502020204030204" pitchFamily="34" charset="0"/>
                <a:cs typeface="Times New Roman" panose="02020603050405020304" pitchFamily="18" charset="0"/>
              </a:rPr>
              <a:t> (262 a.C.), rivestono una grande importanza, anche nel campo della geometria descrittiva, per indagare e studiare il risultato che si ottiene con l’operazione di sezione dei solidi di rotazione.</a:t>
            </a:r>
            <a:endParaRPr lang="it-IT" sz="1700" dirty="0"/>
          </a:p>
        </p:txBody>
      </p:sp>
      <p:sp>
        <p:nvSpPr>
          <p:cNvPr id="5" name="CasellaDiTesto 4">
            <a:extLst>
              <a:ext uri="{FF2B5EF4-FFF2-40B4-BE49-F238E27FC236}">
                <a16:creationId xmlns="" xmlns:a16="http://schemas.microsoft.com/office/drawing/2014/main" id="{1581D7C5-4A65-4831-978E-E4E0BC4264E8}"/>
              </a:ext>
            </a:extLst>
          </p:cNvPr>
          <p:cNvSpPr txBox="1"/>
          <p:nvPr/>
        </p:nvSpPr>
        <p:spPr>
          <a:xfrm>
            <a:off x="36000" y="3601270"/>
            <a:ext cx="9072000" cy="3196388"/>
          </a:xfrm>
          <a:prstGeom prst="rect">
            <a:avLst/>
          </a:prstGeom>
          <a:noFill/>
          <a:ln>
            <a:solidFill>
              <a:schemeClr val="accent4">
                <a:lumMod val="75000"/>
              </a:schemeClr>
            </a:solidFill>
          </a:ln>
        </p:spPr>
        <p:txBody>
          <a:bodyPr wrap="square" rtlCol="0">
            <a:spAutoFit/>
          </a:bodyPr>
          <a:lstStyle/>
          <a:p>
            <a:pPr>
              <a:lnSpc>
                <a:spcPct val="115000"/>
              </a:lnSpc>
              <a:spcAft>
                <a:spcPts val="1000"/>
              </a:spcAft>
            </a:pPr>
            <a:r>
              <a:rPr lang="it-IT" dirty="0">
                <a:solidFill>
                  <a:srgbClr val="00B050"/>
                </a:solidFill>
                <a:latin typeface="Comic Sans MS" panose="030F0702030302020204" pitchFamily="66" charset="0"/>
                <a:ea typeface="Calibri" panose="020F0502020204030204" pitchFamily="34" charset="0"/>
                <a:cs typeface="Times New Roman" panose="02020603050405020304" pitchFamily="18" charset="0"/>
              </a:rPr>
              <a:t>L</a:t>
            </a:r>
            <a:r>
              <a:rPr lang="it-IT" sz="1700" dirty="0">
                <a:solidFill>
                  <a:srgbClr val="00B050"/>
                </a:solidFill>
                <a:latin typeface="Comic Sans MS" panose="030F0702030302020204" pitchFamily="66" charset="0"/>
                <a:ea typeface="Calibri" panose="020F0502020204030204" pitchFamily="34" charset="0"/>
                <a:cs typeface="Times New Roman" panose="02020603050405020304" pitchFamily="18" charset="0"/>
              </a:rPr>
              <a:t>e coniche fondamentali, ottenute sezionando un solido di rotazione, sono le seguenti: </a:t>
            </a:r>
            <a:r>
              <a:rPr lang="it-IT" b="1" dirty="0">
                <a:solidFill>
                  <a:srgbClr val="00B050"/>
                </a:solidFill>
                <a:latin typeface="Comic Sans MS" panose="030F0702030302020204" pitchFamily="66" charset="0"/>
                <a:ea typeface="Calibri" panose="020F0502020204030204" pitchFamily="34" charset="0"/>
                <a:cs typeface="Times New Roman" panose="02020603050405020304" pitchFamily="18" charset="0"/>
              </a:rPr>
              <a:t>circonferenza, ellisse, parabola, iperbole</a:t>
            </a:r>
            <a:r>
              <a:rPr lang="it-IT" sz="1700" b="1" dirty="0">
                <a:solidFill>
                  <a:srgbClr val="00B050"/>
                </a:solidFill>
                <a:latin typeface="Comic Sans MS" panose="030F0702030302020204" pitchFamily="66" charset="0"/>
                <a:ea typeface="Calibri" panose="020F0502020204030204" pitchFamily="34" charset="0"/>
                <a:cs typeface="Times New Roman" panose="02020603050405020304" pitchFamily="18" charset="0"/>
              </a:rPr>
              <a:t>.</a:t>
            </a:r>
            <a:r>
              <a:rPr lang="it-IT" sz="1700" dirty="0">
                <a:solidFill>
                  <a:srgbClr val="00B050"/>
                </a:solidFill>
                <a:latin typeface="Comic Sans MS" panose="030F0702030302020204" pitchFamily="66" charset="0"/>
                <a:ea typeface="Calibri" panose="020F0502020204030204" pitchFamily="34" charset="0"/>
                <a:cs typeface="Times New Roman" panose="02020603050405020304" pitchFamily="18" charset="0"/>
              </a:rPr>
              <a:t> </a:t>
            </a:r>
          </a:p>
          <a:p>
            <a:pPr>
              <a:lnSpc>
                <a:spcPct val="115000"/>
              </a:lnSpc>
              <a:spcAft>
                <a:spcPts val="1000"/>
              </a:spcAft>
            </a:pPr>
            <a:r>
              <a:rPr lang="it-IT" dirty="0">
                <a:solidFill>
                  <a:srgbClr val="00B050"/>
                </a:solidFill>
                <a:latin typeface="Comic Sans MS" panose="030F0702030302020204" pitchFamily="66" charset="0"/>
                <a:ea typeface="Calibri" panose="020F0502020204030204" pitchFamily="34" charset="0"/>
              </a:rPr>
              <a:t>Queste curve verranno studiate mediante differenti procedimenti descrittivi con l’applicazione, esclusivamente, dei concetti di sezione punteggiata perché trattasi di intersezione tra un piano e la retta generatrice che, muovendosi nello spazio secondo una direttrice definisce la superficie del solido e, quindi, il luogo geometrico della curva risultante dalla sezione.</a:t>
            </a:r>
            <a:endParaRPr lang="it-IT" sz="2800" dirty="0">
              <a:solidFill>
                <a:srgbClr val="00B050"/>
              </a:solidFill>
              <a:latin typeface="Times New Roman" panose="02020603050405020304" pitchFamily="18" charset="0"/>
              <a:ea typeface="Times New Roman" panose="02020603050405020304" pitchFamily="18" charset="0"/>
            </a:endParaRPr>
          </a:p>
          <a:p>
            <a:pPr>
              <a:lnSpc>
                <a:spcPct val="115000"/>
              </a:lnSpc>
              <a:spcAft>
                <a:spcPts val="1000"/>
              </a:spcAft>
            </a:pPr>
            <a:r>
              <a:rPr lang="it-IT" sz="1700" dirty="0">
                <a:solidFill>
                  <a:srgbClr val="00B050"/>
                </a:solidFill>
                <a:latin typeface="Comic Sans MS" panose="030F0702030302020204" pitchFamily="66" charset="0"/>
                <a:ea typeface="Calibri" panose="020F0502020204030204" pitchFamily="34" charset="0"/>
                <a:cs typeface="Times New Roman" panose="02020603050405020304" pitchFamily="18" charset="0"/>
              </a:rPr>
              <a:t>La procedura verrà riferita ai tre solidi di rotazione che sono</a:t>
            </a:r>
            <a:r>
              <a:rPr lang="it-IT" sz="1700" b="1" dirty="0">
                <a:solidFill>
                  <a:srgbClr val="00B050"/>
                </a:solidFill>
                <a:latin typeface="Comic Sans MS" panose="030F0702030302020204" pitchFamily="66" charset="0"/>
                <a:ea typeface="Calibri" panose="020F0502020204030204" pitchFamily="34" charset="0"/>
                <a:cs typeface="Times New Roman" panose="02020603050405020304" pitchFamily="18" charset="0"/>
              </a:rPr>
              <a:t>: </a:t>
            </a:r>
            <a:r>
              <a:rPr lang="it-IT" b="1" dirty="0">
                <a:solidFill>
                  <a:srgbClr val="00B050"/>
                </a:solidFill>
                <a:latin typeface="Comic Sans MS" panose="030F0702030302020204" pitchFamily="66" charset="0"/>
                <a:ea typeface="Calibri" panose="020F0502020204030204" pitchFamily="34" charset="0"/>
                <a:cs typeface="Times New Roman" panose="02020603050405020304" pitchFamily="18" charset="0"/>
              </a:rPr>
              <a:t>il cono, il cilindro, la sfera.</a:t>
            </a:r>
            <a:endParaRPr lang="it-IT" b="1" dirty="0">
              <a:solidFill>
                <a:srgbClr val="00B050"/>
              </a:solidFill>
            </a:endParaRPr>
          </a:p>
        </p:txBody>
      </p:sp>
      <p:cxnSp>
        <p:nvCxnSpPr>
          <p:cNvPr id="6" name="Connettore diritto 5">
            <a:extLst>
              <a:ext uri="{FF2B5EF4-FFF2-40B4-BE49-F238E27FC236}">
                <a16:creationId xmlns="" xmlns:a16="http://schemas.microsoft.com/office/drawing/2014/main" id="{E6BB03FF-959D-48E9-B67D-0AE6FF968296}"/>
              </a:ext>
            </a:extLst>
          </p:cNvPr>
          <p:cNvCxnSpPr>
            <a:cxnSpLocks/>
          </p:cNvCxnSpPr>
          <p:nvPr/>
        </p:nvCxnSpPr>
        <p:spPr>
          <a:xfrm>
            <a:off x="36000" y="6844352"/>
            <a:ext cx="9072000" cy="0"/>
          </a:xfrm>
          <a:prstGeom prst="line">
            <a:avLst/>
          </a:prstGeom>
          <a:ln>
            <a:solidFill>
              <a:schemeClr val="accent4">
                <a:lumMod val="20000"/>
                <a:lumOff val="8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 xmlns:p14="http://schemas.microsoft.com/office/powerpoint/2010/main" val="3221665545"/>
      </p:ext>
    </p:extLst>
  </p:cSld>
  <p:clrMapOvr>
    <a:masterClrMapping/>
  </p:clrMapOvr>
  <mc:AlternateContent xmlns:mc="http://schemas.openxmlformats.org/markup-compatibility/2006">
    <mc:Choice xmlns=""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
                                            <p:bg/>
                                          </p:spTgt>
                                        </p:tgtEl>
                                        <p:attrNameLst>
                                          <p:attrName>style.visibility</p:attrName>
                                        </p:attrNameLst>
                                      </p:cBhvr>
                                      <p:to>
                                        <p:strVal val="visible"/>
                                      </p:to>
                                    </p:set>
                                    <p:animEffect transition="in" filter="wipe(left)">
                                      <p:cBhvr>
                                        <p:cTn id="7" dur="500"/>
                                        <p:tgtEl>
                                          <p:spTgt spid="4">
                                            <p:bg/>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wipe(left)">
                                      <p:cBhvr>
                                        <p:cTn id="12" dur="5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4">
                                            <p:txEl>
                                              <p:pRg st="1" end="1"/>
                                            </p:txEl>
                                          </p:spTgt>
                                        </p:tgtEl>
                                        <p:attrNameLst>
                                          <p:attrName>style.visibility</p:attrName>
                                        </p:attrNameLst>
                                      </p:cBhvr>
                                      <p:to>
                                        <p:strVal val="visible"/>
                                      </p:to>
                                    </p:set>
                                    <p:animEffect transition="in" filter="wipe(left)">
                                      <p:cBhvr>
                                        <p:cTn id="17" dur="500"/>
                                        <p:tgtEl>
                                          <p:spTgt spid="4">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5">
                                            <p:bg/>
                                          </p:spTgt>
                                        </p:tgtEl>
                                        <p:attrNameLst>
                                          <p:attrName>style.visibility</p:attrName>
                                        </p:attrNameLst>
                                      </p:cBhvr>
                                      <p:to>
                                        <p:strVal val="visible"/>
                                      </p:to>
                                    </p:set>
                                    <p:animEffect transition="in" filter="wipe(left)">
                                      <p:cBhvr>
                                        <p:cTn id="22" dur="500"/>
                                        <p:tgtEl>
                                          <p:spTgt spid="5">
                                            <p:bg/>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5">
                                            <p:txEl>
                                              <p:pRg st="0" end="0"/>
                                            </p:txEl>
                                          </p:spTgt>
                                        </p:tgtEl>
                                        <p:attrNameLst>
                                          <p:attrName>style.visibility</p:attrName>
                                        </p:attrNameLst>
                                      </p:cBhvr>
                                      <p:to>
                                        <p:strVal val="visible"/>
                                      </p:to>
                                    </p:set>
                                    <p:animEffect transition="in" filter="wipe(left)">
                                      <p:cBhvr>
                                        <p:cTn id="27" dur="500"/>
                                        <p:tgtEl>
                                          <p:spTgt spid="5">
                                            <p:txEl>
                                              <p:pRg st="0" end="0"/>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5">
                                            <p:txEl>
                                              <p:pRg st="1" end="1"/>
                                            </p:txEl>
                                          </p:spTgt>
                                        </p:tgtEl>
                                        <p:attrNameLst>
                                          <p:attrName>style.visibility</p:attrName>
                                        </p:attrNameLst>
                                      </p:cBhvr>
                                      <p:to>
                                        <p:strVal val="visible"/>
                                      </p:to>
                                    </p:set>
                                    <p:animEffect transition="in" filter="wipe(left)">
                                      <p:cBhvr>
                                        <p:cTn id="32" dur="500"/>
                                        <p:tgtEl>
                                          <p:spTgt spid="5">
                                            <p:txEl>
                                              <p:pRg st="1" end="1"/>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5">
                                            <p:txEl>
                                              <p:pRg st="2" end="2"/>
                                            </p:txEl>
                                          </p:spTgt>
                                        </p:tgtEl>
                                        <p:attrNameLst>
                                          <p:attrName>style.visibility</p:attrName>
                                        </p:attrNameLst>
                                      </p:cBhvr>
                                      <p:to>
                                        <p:strVal val="visible"/>
                                      </p:to>
                                    </p:set>
                                    <p:animEffect transition="in" filter="wipe(left)">
                                      <p:cBhvr>
                                        <p:cTn id="37" dur="500"/>
                                        <p:tgtEl>
                                          <p:spTgt spid="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animBg="1"/>
      <p:bldP spid="5" grpId="0" uiExpand="1" build="p" animBg="1"/>
    </p:bldLst>
  </p:timing>
</p:sld>
</file>

<file path=ppt/slides/slide3.xml><?xml version="1.0" encoding="utf-8"?>
<p:sld xmlns:a="http://schemas.openxmlformats.org/drawingml/2006/main" xmlns:r="http://schemas.openxmlformats.org/officeDocument/2006/relationships" xmlns:p="http://schemas.openxmlformats.org/presentationml/2006/main" showMasterSp="0">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3" name="Titolo 2">
            <a:extLst>
              <a:ext uri="{FF2B5EF4-FFF2-40B4-BE49-F238E27FC236}">
                <a16:creationId xmlns="" xmlns:a16="http://schemas.microsoft.com/office/drawing/2014/main" id="{F9B379E7-DB4F-4371-87CC-ED56F9D4951D}"/>
              </a:ext>
            </a:extLst>
          </p:cNvPr>
          <p:cNvSpPr>
            <a:spLocks noGrp="1"/>
          </p:cNvSpPr>
          <p:nvPr>
            <p:ph type="ctrTitle"/>
          </p:nvPr>
        </p:nvSpPr>
        <p:spPr>
          <a:xfrm>
            <a:off x="36000" y="38637"/>
            <a:ext cx="9072000" cy="720000"/>
          </a:xfrm>
          <a:ln>
            <a:solidFill>
              <a:schemeClr val="accent4">
                <a:lumMod val="75000"/>
              </a:schemeClr>
            </a:solidFill>
          </a:ln>
        </p:spPr>
        <p:txBody>
          <a:bodyPr anchor="ctr">
            <a:normAutofit fontScale="90000"/>
          </a:bodyPr>
          <a:lstStyle/>
          <a:p>
            <a:pPr lvl="0">
              <a:lnSpc>
                <a:spcPct val="100000"/>
              </a:lnSpc>
              <a:spcBef>
                <a:spcPts val="0"/>
              </a:spcBef>
            </a:pPr>
            <a:r>
              <a:rPr lang="it-IT" sz="2400" dirty="0">
                <a:solidFill>
                  <a:srgbClr val="00B050"/>
                </a:solidFill>
                <a:latin typeface="Comic Sans MS" panose="030F0702030302020204" pitchFamily="66" charset="0"/>
                <a:ea typeface="+mn-ea"/>
                <a:cs typeface="+mn-cs"/>
              </a:rPr>
              <a:t>LE OPERAZIONI GEOMETRICHE: LE CONICHE</a:t>
            </a:r>
            <a:br>
              <a:rPr lang="it-IT" sz="2400" dirty="0">
                <a:solidFill>
                  <a:srgbClr val="00B050"/>
                </a:solidFill>
                <a:latin typeface="Comic Sans MS" panose="030F0702030302020204" pitchFamily="66" charset="0"/>
                <a:ea typeface="+mn-ea"/>
                <a:cs typeface="+mn-cs"/>
              </a:rPr>
            </a:br>
            <a:r>
              <a:rPr lang="it-IT" sz="2000" cap="all" dirty="0">
                <a:solidFill>
                  <a:srgbClr val="00B050"/>
                </a:solidFill>
                <a:latin typeface="Comic Sans MS" panose="030F0702030302020204" pitchFamily="66" charset="0"/>
                <a:ea typeface="+mn-ea"/>
                <a:cs typeface="+mn-cs"/>
              </a:rPr>
              <a:t>sezione DI SOLIDI DI ROTAZIONE – PRESENTAZIONE (2)</a:t>
            </a:r>
            <a:endParaRPr lang="it-IT" dirty="0"/>
          </a:p>
        </p:txBody>
      </p:sp>
      <p:sp>
        <p:nvSpPr>
          <p:cNvPr id="2" name="CasellaDiTesto 1">
            <a:extLst>
              <a:ext uri="{FF2B5EF4-FFF2-40B4-BE49-F238E27FC236}">
                <a16:creationId xmlns="" xmlns:a16="http://schemas.microsoft.com/office/drawing/2014/main" id="{0AB0A304-B5A2-44EA-A0A5-693D526238F0}"/>
              </a:ext>
            </a:extLst>
          </p:cNvPr>
          <p:cNvSpPr txBox="1"/>
          <p:nvPr/>
        </p:nvSpPr>
        <p:spPr>
          <a:xfrm>
            <a:off x="3753134" y="798810"/>
            <a:ext cx="1980000" cy="461665"/>
          </a:xfrm>
          <a:prstGeom prst="rect">
            <a:avLst/>
          </a:prstGeom>
          <a:noFill/>
        </p:spPr>
        <p:txBody>
          <a:bodyPr wrap="square" rtlCol="0" anchor="ctr">
            <a:spAutoFit/>
          </a:bodyPr>
          <a:lstStyle/>
          <a:p>
            <a:r>
              <a:rPr lang="it-IT" sz="2400" dirty="0">
                <a:solidFill>
                  <a:srgbClr val="00B050"/>
                </a:solidFill>
                <a:latin typeface="Comic Sans MS" panose="030F0702030302020204" pitchFamily="66" charset="0"/>
              </a:rPr>
              <a:t>IL CONO (1)</a:t>
            </a:r>
          </a:p>
        </p:txBody>
      </p:sp>
      <p:sp>
        <p:nvSpPr>
          <p:cNvPr id="24" name="Rettangolo 23">
            <a:extLst>
              <a:ext uri="{FF2B5EF4-FFF2-40B4-BE49-F238E27FC236}">
                <a16:creationId xmlns="" xmlns:a16="http://schemas.microsoft.com/office/drawing/2014/main" id="{9BD30716-2C67-4AF6-AA7B-7607BDA1D040}"/>
              </a:ext>
            </a:extLst>
          </p:cNvPr>
          <p:cNvSpPr/>
          <p:nvPr/>
        </p:nvSpPr>
        <p:spPr>
          <a:xfrm>
            <a:off x="40944" y="1296531"/>
            <a:ext cx="3960000" cy="3960000"/>
          </a:xfrm>
          <a:prstGeom prst="rect">
            <a:avLst/>
          </a:prstGeom>
          <a:noFill/>
          <a:ln>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39" name="CasellaDiTesto 38">
            <a:extLst>
              <a:ext uri="{FF2B5EF4-FFF2-40B4-BE49-F238E27FC236}">
                <a16:creationId xmlns="" xmlns:a16="http://schemas.microsoft.com/office/drawing/2014/main" id="{184D7996-B598-46D0-BEC6-57CB3A3A4EE3}"/>
              </a:ext>
            </a:extLst>
          </p:cNvPr>
          <p:cNvSpPr txBox="1"/>
          <p:nvPr/>
        </p:nvSpPr>
        <p:spPr>
          <a:xfrm>
            <a:off x="4063056" y="1296541"/>
            <a:ext cx="5040000" cy="1015663"/>
          </a:xfrm>
          <a:prstGeom prst="rect">
            <a:avLst/>
          </a:prstGeom>
          <a:noFill/>
          <a:ln>
            <a:noFill/>
          </a:ln>
        </p:spPr>
        <p:txBody>
          <a:bodyPr wrap="square" rtlCol="0">
            <a:spAutoFit/>
          </a:bodyPr>
          <a:lstStyle/>
          <a:p>
            <a:r>
              <a:rPr lang="it-IT" sz="2000" dirty="0">
                <a:solidFill>
                  <a:srgbClr val="00B050"/>
                </a:solidFill>
                <a:latin typeface="Comic Sans MS" panose="030F0702030302020204" pitchFamily="66" charset="0"/>
                <a:ea typeface="Calibri" panose="020F0502020204030204" pitchFamily="34" charset="0"/>
                <a:cs typeface="Times New Roman" panose="02020603050405020304" pitchFamily="18" charset="0"/>
              </a:rPr>
              <a:t>Con riferimento agli enti geometrici il cono lo possiamo descrivere, generato dinamicamente, come di seguito.</a:t>
            </a:r>
            <a:endParaRPr lang="it-IT" sz="2000" dirty="0">
              <a:solidFill>
                <a:srgbClr val="00B050"/>
              </a:solidFill>
            </a:endParaRPr>
          </a:p>
        </p:txBody>
      </p:sp>
      <p:sp>
        <p:nvSpPr>
          <p:cNvPr id="40" name="CasellaDiTesto 39">
            <a:extLst>
              <a:ext uri="{FF2B5EF4-FFF2-40B4-BE49-F238E27FC236}">
                <a16:creationId xmlns="" xmlns:a16="http://schemas.microsoft.com/office/drawing/2014/main" id="{41D9A5FF-FAF0-45FD-ACFA-9BBECF1D9B7A}"/>
              </a:ext>
            </a:extLst>
          </p:cNvPr>
          <p:cNvSpPr txBox="1"/>
          <p:nvPr/>
        </p:nvSpPr>
        <p:spPr>
          <a:xfrm>
            <a:off x="4063056" y="2555961"/>
            <a:ext cx="5040000" cy="3384000"/>
          </a:xfrm>
          <a:prstGeom prst="rect">
            <a:avLst/>
          </a:prstGeom>
          <a:noFill/>
          <a:ln>
            <a:noFill/>
          </a:ln>
        </p:spPr>
        <p:txBody>
          <a:bodyPr wrap="square" rtlCol="0" anchor="ctr">
            <a:spAutoFit/>
          </a:bodyPr>
          <a:lstStyle/>
          <a:p>
            <a:r>
              <a:rPr lang="it-IT" sz="2000" dirty="0">
                <a:solidFill>
                  <a:srgbClr val="00B050"/>
                </a:solidFill>
                <a:latin typeface="Comic Sans MS" panose="030F0702030302020204" pitchFamily="66" charset="0"/>
                <a:ea typeface="Calibri" panose="020F0502020204030204" pitchFamily="34" charset="0"/>
                <a:cs typeface="Times New Roman" panose="02020603050405020304" pitchFamily="18" charset="0"/>
              </a:rPr>
              <a:t>Dal punto di vista descrittivo immaginiamo il cono generato dalla rotazione di una retta (g) generatrice attorno ad un’altra retta (a) asse, con cui si interseca in un punto (V) detto vertice, secondo un movimento dettato da una linea, piana o sghemba, denominata direttrice (d). </a:t>
            </a:r>
          </a:p>
          <a:p>
            <a:r>
              <a:rPr lang="it-IT" sz="2000" dirty="0">
                <a:solidFill>
                  <a:srgbClr val="00B050"/>
                </a:solidFill>
                <a:latin typeface="Comic Sans MS" panose="030F0702030302020204" pitchFamily="66" charset="0"/>
                <a:ea typeface="Calibri" panose="020F0502020204030204" pitchFamily="34" charset="0"/>
                <a:cs typeface="Times New Roman" panose="02020603050405020304" pitchFamily="18" charset="0"/>
              </a:rPr>
              <a:t>Le due parti del solido opposte al vertice, che ne costituiscono la superficie, si chiamano falde</a:t>
            </a:r>
            <a:endParaRPr lang="it-IT" sz="2000" dirty="0">
              <a:solidFill>
                <a:srgbClr val="00B050"/>
              </a:solidFill>
            </a:endParaRPr>
          </a:p>
        </p:txBody>
      </p:sp>
      <p:cxnSp>
        <p:nvCxnSpPr>
          <p:cNvPr id="34" name="Connettore diritto 33">
            <a:extLst>
              <a:ext uri="{FF2B5EF4-FFF2-40B4-BE49-F238E27FC236}">
                <a16:creationId xmlns="" xmlns:a16="http://schemas.microsoft.com/office/drawing/2014/main" id="{FDD65F08-5A17-4268-B3E8-355FEC646258}"/>
              </a:ext>
            </a:extLst>
          </p:cNvPr>
          <p:cNvCxnSpPr>
            <a:cxnSpLocks/>
            <a:endCxn id="47" idx="1"/>
          </p:cNvCxnSpPr>
          <p:nvPr/>
        </p:nvCxnSpPr>
        <p:spPr>
          <a:xfrm flipH="1">
            <a:off x="1021922" y="2235940"/>
            <a:ext cx="1578230" cy="2401902"/>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36" name="Connettore diritto 35">
            <a:extLst>
              <a:ext uri="{FF2B5EF4-FFF2-40B4-BE49-F238E27FC236}">
                <a16:creationId xmlns="" xmlns:a16="http://schemas.microsoft.com/office/drawing/2014/main" id="{AFB0E8F5-68BC-4748-8365-03B412B53857}"/>
              </a:ext>
            </a:extLst>
          </p:cNvPr>
          <p:cNvCxnSpPr>
            <a:cxnSpLocks/>
          </p:cNvCxnSpPr>
          <p:nvPr/>
        </p:nvCxnSpPr>
        <p:spPr>
          <a:xfrm flipH="1">
            <a:off x="1727805" y="1765172"/>
            <a:ext cx="1044956" cy="2721600"/>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37" name="Connettore diritto 36">
            <a:extLst>
              <a:ext uri="{FF2B5EF4-FFF2-40B4-BE49-F238E27FC236}">
                <a16:creationId xmlns="" xmlns:a16="http://schemas.microsoft.com/office/drawing/2014/main" id="{F4F4D722-AC44-4113-83AF-5709273473B0}"/>
              </a:ext>
            </a:extLst>
          </p:cNvPr>
          <p:cNvCxnSpPr>
            <a:cxnSpLocks/>
          </p:cNvCxnSpPr>
          <p:nvPr/>
        </p:nvCxnSpPr>
        <p:spPr>
          <a:xfrm flipH="1">
            <a:off x="2048006" y="1789479"/>
            <a:ext cx="665241" cy="2577600"/>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38" name="Connettore diritto 37">
            <a:extLst>
              <a:ext uri="{FF2B5EF4-FFF2-40B4-BE49-F238E27FC236}">
                <a16:creationId xmlns="" xmlns:a16="http://schemas.microsoft.com/office/drawing/2014/main" id="{45577B63-4FA4-4B93-82E3-B8518F066955}"/>
              </a:ext>
            </a:extLst>
          </p:cNvPr>
          <p:cNvCxnSpPr>
            <a:cxnSpLocks/>
          </p:cNvCxnSpPr>
          <p:nvPr/>
        </p:nvCxnSpPr>
        <p:spPr>
          <a:xfrm flipH="1">
            <a:off x="2357889" y="1794241"/>
            <a:ext cx="279189" cy="2505600"/>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41" name="Connettore diritto 40">
            <a:extLst>
              <a:ext uri="{FF2B5EF4-FFF2-40B4-BE49-F238E27FC236}">
                <a16:creationId xmlns="" xmlns:a16="http://schemas.microsoft.com/office/drawing/2014/main" id="{8614C352-DB3F-4513-9FBA-31C82DA11909}"/>
              </a:ext>
            </a:extLst>
          </p:cNvPr>
          <p:cNvCxnSpPr>
            <a:cxnSpLocks/>
            <a:endCxn id="47" idx="4"/>
          </p:cNvCxnSpPr>
          <p:nvPr/>
        </p:nvCxnSpPr>
        <p:spPr>
          <a:xfrm>
            <a:off x="2413256" y="1732943"/>
            <a:ext cx="1009840" cy="2876978"/>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42" name="Connettore diritto 41">
            <a:extLst>
              <a:ext uri="{FF2B5EF4-FFF2-40B4-BE49-F238E27FC236}">
                <a16:creationId xmlns="" xmlns:a16="http://schemas.microsoft.com/office/drawing/2014/main" id="{0B9A6A00-5209-4ED1-9EB6-C12581E140C3}"/>
              </a:ext>
            </a:extLst>
          </p:cNvPr>
          <p:cNvCxnSpPr>
            <a:cxnSpLocks/>
          </p:cNvCxnSpPr>
          <p:nvPr/>
        </p:nvCxnSpPr>
        <p:spPr>
          <a:xfrm>
            <a:off x="2346403" y="1721662"/>
            <a:ext cx="1310609" cy="2790000"/>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43" name="Connettore diritto 42">
            <a:extLst>
              <a:ext uri="{FF2B5EF4-FFF2-40B4-BE49-F238E27FC236}">
                <a16:creationId xmlns="" xmlns:a16="http://schemas.microsoft.com/office/drawing/2014/main" id="{10E14A96-CEF2-4AEE-A311-39B958B79799}"/>
              </a:ext>
            </a:extLst>
          </p:cNvPr>
          <p:cNvCxnSpPr>
            <a:cxnSpLocks/>
            <a:endCxn id="47" idx="2"/>
          </p:cNvCxnSpPr>
          <p:nvPr/>
        </p:nvCxnSpPr>
        <p:spPr>
          <a:xfrm flipH="1">
            <a:off x="1343010" y="1663568"/>
            <a:ext cx="1553593" cy="2946353"/>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44" name="Connettore diritto 43">
            <a:extLst>
              <a:ext uri="{FF2B5EF4-FFF2-40B4-BE49-F238E27FC236}">
                <a16:creationId xmlns="" xmlns:a16="http://schemas.microsoft.com/office/drawing/2014/main" id="{24661379-9D0E-40F0-AA3D-BC3B9D29A057}"/>
              </a:ext>
            </a:extLst>
          </p:cNvPr>
          <p:cNvCxnSpPr>
            <a:cxnSpLocks/>
            <a:endCxn id="47" idx="7"/>
          </p:cNvCxnSpPr>
          <p:nvPr/>
        </p:nvCxnSpPr>
        <p:spPr>
          <a:xfrm>
            <a:off x="2209021" y="1652615"/>
            <a:ext cx="1488499" cy="2347492"/>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45" name="Connettore diritto 44">
            <a:extLst>
              <a:ext uri="{FF2B5EF4-FFF2-40B4-BE49-F238E27FC236}">
                <a16:creationId xmlns="" xmlns:a16="http://schemas.microsoft.com/office/drawing/2014/main" id="{CBA1A156-1A07-4BBD-9B58-B0B6E52C59DB}"/>
              </a:ext>
            </a:extLst>
          </p:cNvPr>
          <p:cNvCxnSpPr>
            <a:cxnSpLocks/>
            <a:endCxn id="47" idx="5"/>
          </p:cNvCxnSpPr>
          <p:nvPr/>
        </p:nvCxnSpPr>
        <p:spPr>
          <a:xfrm>
            <a:off x="2299831" y="1713914"/>
            <a:ext cx="1458266" cy="2635621"/>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sp>
        <p:nvSpPr>
          <p:cNvPr id="46" name="Figura a mano libera: forma 45">
            <a:extLst>
              <a:ext uri="{FF2B5EF4-FFF2-40B4-BE49-F238E27FC236}">
                <a16:creationId xmlns="" xmlns:a16="http://schemas.microsoft.com/office/drawing/2014/main" id="{31ACBB27-7AA3-4628-91E9-0E860266E051}"/>
              </a:ext>
            </a:extLst>
          </p:cNvPr>
          <p:cNvSpPr/>
          <p:nvPr/>
        </p:nvSpPr>
        <p:spPr>
          <a:xfrm>
            <a:off x="1199365" y="3395600"/>
            <a:ext cx="2496526" cy="868492"/>
          </a:xfrm>
          <a:custGeom>
            <a:avLst/>
            <a:gdLst>
              <a:gd name="connsiteX0" fmla="*/ 0 w 2496497"/>
              <a:gd name="connsiteY0" fmla="*/ 814616 h 814616"/>
              <a:gd name="connsiteX1" fmla="*/ 237325 w 2496497"/>
              <a:gd name="connsiteY1" fmla="*/ 612192 h 814616"/>
              <a:gd name="connsiteX2" fmla="*/ 725936 w 2496497"/>
              <a:gd name="connsiteY2" fmla="*/ 395807 h 814616"/>
              <a:gd name="connsiteX3" fmla="*/ 1123805 w 2496497"/>
              <a:gd name="connsiteY3" fmla="*/ 25859 h 814616"/>
              <a:gd name="connsiteX4" fmla="*/ 1605435 w 2496497"/>
              <a:gd name="connsiteY4" fmla="*/ 53780 h 814616"/>
              <a:gd name="connsiteX5" fmla="*/ 2205728 w 2496497"/>
              <a:gd name="connsiteY5" fmla="*/ 235264 h 814616"/>
              <a:gd name="connsiteX6" fmla="*/ 2470974 w 2496497"/>
              <a:gd name="connsiteY6" fmla="*/ 402787 h 814616"/>
              <a:gd name="connsiteX7" fmla="*/ 2470974 w 2496497"/>
              <a:gd name="connsiteY7" fmla="*/ 416748 h 814616"/>
              <a:gd name="connsiteX0" fmla="*/ 0 w 2487895"/>
              <a:gd name="connsiteY0" fmla="*/ 819967 h 819967"/>
              <a:gd name="connsiteX1" fmla="*/ 228723 w 2487895"/>
              <a:gd name="connsiteY1" fmla="*/ 612192 h 819967"/>
              <a:gd name="connsiteX2" fmla="*/ 717334 w 2487895"/>
              <a:gd name="connsiteY2" fmla="*/ 395807 h 819967"/>
              <a:gd name="connsiteX3" fmla="*/ 1115203 w 2487895"/>
              <a:gd name="connsiteY3" fmla="*/ 25859 h 819967"/>
              <a:gd name="connsiteX4" fmla="*/ 1596833 w 2487895"/>
              <a:gd name="connsiteY4" fmla="*/ 53780 h 819967"/>
              <a:gd name="connsiteX5" fmla="*/ 2197126 w 2487895"/>
              <a:gd name="connsiteY5" fmla="*/ 235264 h 819967"/>
              <a:gd name="connsiteX6" fmla="*/ 2462372 w 2487895"/>
              <a:gd name="connsiteY6" fmla="*/ 402787 h 819967"/>
              <a:gd name="connsiteX7" fmla="*/ 2462372 w 2487895"/>
              <a:gd name="connsiteY7" fmla="*/ 416748 h 819967"/>
              <a:gd name="connsiteX0" fmla="*/ 0 w 2492973"/>
              <a:gd name="connsiteY0" fmla="*/ 819967 h 819967"/>
              <a:gd name="connsiteX1" fmla="*/ 228723 w 2492973"/>
              <a:gd name="connsiteY1" fmla="*/ 612192 h 819967"/>
              <a:gd name="connsiteX2" fmla="*/ 717334 w 2492973"/>
              <a:gd name="connsiteY2" fmla="*/ 395807 h 819967"/>
              <a:gd name="connsiteX3" fmla="*/ 1115203 w 2492973"/>
              <a:gd name="connsiteY3" fmla="*/ 25859 h 819967"/>
              <a:gd name="connsiteX4" fmla="*/ 1596833 w 2492973"/>
              <a:gd name="connsiteY4" fmla="*/ 53780 h 819967"/>
              <a:gd name="connsiteX5" fmla="*/ 2197126 w 2492973"/>
              <a:gd name="connsiteY5" fmla="*/ 235264 h 819967"/>
              <a:gd name="connsiteX6" fmla="*/ 2462372 w 2492973"/>
              <a:gd name="connsiteY6" fmla="*/ 402787 h 819967"/>
              <a:gd name="connsiteX7" fmla="*/ 2473840 w 2492973"/>
              <a:gd name="connsiteY7" fmla="*/ 432800 h 819967"/>
              <a:gd name="connsiteX0" fmla="*/ 0 w 2511955"/>
              <a:gd name="connsiteY0" fmla="*/ 819967 h 819967"/>
              <a:gd name="connsiteX1" fmla="*/ 228723 w 2511955"/>
              <a:gd name="connsiteY1" fmla="*/ 612192 h 819967"/>
              <a:gd name="connsiteX2" fmla="*/ 717334 w 2511955"/>
              <a:gd name="connsiteY2" fmla="*/ 395807 h 819967"/>
              <a:gd name="connsiteX3" fmla="*/ 1115203 w 2511955"/>
              <a:gd name="connsiteY3" fmla="*/ 25859 h 819967"/>
              <a:gd name="connsiteX4" fmla="*/ 1596833 w 2511955"/>
              <a:gd name="connsiteY4" fmla="*/ 53780 h 819967"/>
              <a:gd name="connsiteX5" fmla="*/ 2197126 w 2511955"/>
              <a:gd name="connsiteY5" fmla="*/ 235264 h 819967"/>
              <a:gd name="connsiteX6" fmla="*/ 2462372 w 2511955"/>
              <a:gd name="connsiteY6" fmla="*/ 402787 h 819967"/>
              <a:gd name="connsiteX7" fmla="*/ 2502511 w 2511955"/>
              <a:gd name="connsiteY7" fmla="*/ 486307 h 819967"/>
              <a:gd name="connsiteX0" fmla="*/ 0 w 2553975"/>
              <a:gd name="connsiteY0" fmla="*/ 813432 h 813432"/>
              <a:gd name="connsiteX1" fmla="*/ 270743 w 2553975"/>
              <a:gd name="connsiteY1" fmla="*/ 612192 h 813432"/>
              <a:gd name="connsiteX2" fmla="*/ 759354 w 2553975"/>
              <a:gd name="connsiteY2" fmla="*/ 395807 h 813432"/>
              <a:gd name="connsiteX3" fmla="*/ 1157223 w 2553975"/>
              <a:gd name="connsiteY3" fmla="*/ 25859 h 813432"/>
              <a:gd name="connsiteX4" fmla="*/ 1638853 w 2553975"/>
              <a:gd name="connsiteY4" fmla="*/ 53780 h 813432"/>
              <a:gd name="connsiteX5" fmla="*/ 2239146 w 2553975"/>
              <a:gd name="connsiteY5" fmla="*/ 235264 h 813432"/>
              <a:gd name="connsiteX6" fmla="*/ 2504392 w 2553975"/>
              <a:gd name="connsiteY6" fmla="*/ 402787 h 813432"/>
              <a:gd name="connsiteX7" fmla="*/ 2544531 w 2553975"/>
              <a:gd name="connsiteY7" fmla="*/ 486307 h 813432"/>
              <a:gd name="connsiteX0" fmla="*/ 0 w 2518958"/>
              <a:gd name="connsiteY0" fmla="*/ 833037 h 833037"/>
              <a:gd name="connsiteX1" fmla="*/ 235726 w 2518958"/>
              <a:gd name="connsiteY1" fmla="*/ 612192 h 833037"/>
              <a:gd name="connsiteX2" fmla="*/ 724337 w 2518958"/>
              <a:gd name="connsiteY2" fmla="*/ 395807 h 833037"/>
              <a:gd name="connsiteX3" fmla="*/ 1122206 w 2518958"/>
              <a:gd name="connsiteY3" fmla="*/ 25859 h 833037"/>
              <a:gd name="connsiteX4" fmla="*/ 1603836 w 2518958"/>
              <a:gd name="connsiteY4" fmla="*/ 53780 h 833037"/>
              <a:gd name="connsiteX5" fmla="*/ 2204129 w 2518958"/>
              <a:gd name="connsiteY5" fmla="*/ 235264 h 833037"/>
              <a:gd name="connsiteX6" fmla="*/ 2469375 w 2518958"/>
              <a:gd name="connsiteY6" fmla="*/ 402787 h 833037"/>
              <a:gd name="connsiteX7" fmla="*/ 2509514 w 2518958"/>
              <a:gd name="connsiteY7" fmla="*/ 486307 h 833037"/>
              <a:gd name="connsiteX0" fmla="*/ 0 w 2532964"/>
              <a:gd name="connsiteY0" fmla="*/ 819967 h 819967"/>
              <a:gd name="connsiteX1" fmla="*/ 249732 w 2532964"/>
              <a:gd name="connsiteY1" fmla="*/ 612192 h 819967"/>
              <a:gd name="connsiteX2" fmla="*/ 738343 w 2532964"/>
              <a:gd name="connsiteY2" fmla="*/ 395807 h 819967"/>
              <a:gd name="connsiteX3" fmla="*/ 1136212 w 2532964"/>
              <a:gd name="connsiteY3" fmla="*/ 25859 h 819967"/>
              <a:gd name="connsiteX4" fmla="*/ 1617842 w 2532964"/>
              <a:gd name="connsiteY4" fmla="*/ 53780 h 819967"/>
              <a:gd name="connsiteX5" fmla="*/ 2218135 w 2532964"/>
              <a:gd name="connsiteY5" fmla="*/ 235264 h 819967"/>
              <a:gd name="connsiteX6" fmla="*/ 2483381 w 2532964"/>
              <a:gd name="connsiteY6" fmla="*/ 402787 h 819967"/>
              <a:gd name="connsiteX7" fmla="*/ 2523520 w 2532964"/>
              <a:gd name="connsiteY7" fmla="*/ 486307 h 819967"/>
              <a:gd name="connsiteX0" fmla="*/ 0 w 2545075"/>
              <a:gd name="connsiteY0" fmla="*/ 814316 h 814316"/>
              <a:gd name="connsiteX1" fmla="*/ 261843 w 2545075"/>
              <a:gd name="connsiteY1" fmla="*/ 612192 h 814316"/>
              <a:gd name="connsiteX2" fmla="*/ 750454 w 2545075"/>
              <a:gd name="connsiteY2" fmla="*/ 395807 h 814316"/>
              <a:gd name="connsiteX3" fmla="*/ 1148323 w 2545075"/>
              <a:gd name="connsiteY3" fmla="*/ 25859 h 814316"/>
              <a:gd name="connsiteX4" fmla="*/ 1629953 w 2545075"/>
              <a:gd name="connsiteY4" fmla="*/ 53780 h 814316"/>
              <a:gd name="connsiteX5" fmla="*/ 2230246 w 2545075"/>
              <a:gd name="connsiteY5" fmla="*/ 235264 h 814316"/>
              <a:gd name="connsiteX6" fmla="*/ 2495492 w 2545075"/>
              <a:gd name="connsiteY6" fmla="*/ 402787 h 814316"/>
              <a:gd name="connsiteX7" fmla="*/ 2535631 w 2545075"/>
              <a:gd name="connsiteY7" fmla="*/ 486307 h 814316"/>
              <a:gd name="connsiteX0" fmla="*/ 0 w 2519108"/>
              <a:gd name="connsiteY0" fmla="*/ 814316 h 814316"/>
              <a:gd name="connsiteX1" fmla="*/ 261843 w 2519108"/>
              <a:gd name="connsiteY1" fmla="*/ 612192 h 814316"/>
              <a:gd name="connsiteX2" fmla="*/ 750454 w 2519108"/>
              <a:gd name="connsiteY2" fmla="*/ 395807 h 814316"/>
              <a:gd name="connsiteX3" fmla="*/ 1148323 w 2519108"/>
              <a:gd name="connsiteY3" fmla="*/ 25859 h 814316"/>
              <a:gd name="connsiteX4" fmla="*/ 1629953 w 2519108"/>
              <a:gd name="connsiteY4" fmla="*/ 53780 h 814316"/>
              <a:gd name="connsiteX5" fmla="*/ 2230246 w 2519108"/>
              <a:gd name="connsiteY5" fmla="*/ 235264 h 814316"/>
              <a:gd name="connsiteX6" fmla="*/ 2495492 w 2519108"/>
              <a:gd name="connsiteY6" fmla="*/ 402787 h 814316"/>
              <a:gd name="connsiteX7" fmla="*/ 2490213 w 2519108"/>
              <a:gd name="connsiteY7" fmla="*/ 565420 h 814316"/>
              <a:gd name="connsiteX0" fmla="*/ 0 w 2498068"/>
              <a:gd name="connsiteY0" fmla="*/ 814316 h 814316"/>
              <a:gd name="connsiteX1" fmla="*/ 261843 w 2498068"/>
              <a:gd name="connsiteY1" fmla="*/ 612192 h 814316"/>
              <a:gd name="connsiteX2" fmla="*/ 750454 w 2498068"/>
              <a:gd name="connsiteY2" fmla="*/ 395807 h 814316"/>
              <a:gd name="connsiteX3" fmla="*/ 1148323 w 2498068"/>
              <a:gd name="connsiteY3" fmla="*/ 25859 h 814316"/>
              <a:gd name="connsiteX4" fmla="*/ 1629953 w 2498068"/>
              <a:gd name="connsiteY4" fmla="*/ 53780 h 814316"/>
              <a:gd name="connsiteX5" fmla="*/ 2230246 w 2498068"/>
              <a:gd name="connsiteY5" fmla="*/ 235264 h 814316"/>
              <a:gd name="connsiteX6" fmla="*/ 2440990 w 2498068"/>
              <a:gd name="connsiteY6" fmla="*/ 411263 h 814316"/>
              <a:gd name="connsiteX7" fmla="*/ 2490213 w 2498068"/>
              <a:gd name="connsiteY7" fmla="*/ 565420 h 814316"/>
              <a:gd name="connsiteX0" fmla="*/ 0 w 2498068"/>
              <a:gd name="connsiteY0" fmla="*/ 815043 h 815043"/>
              <a:gd name="connsiteX1" fmla="*/ 261843 w 2498068"/>
              <a:gd name="connsiteY1" fmla="*/ 612919 h 815043"/>
              <a:gd name="connsiteX2" fmla="*/ 750454 w 2498068"/>
              <a:gd name="connsiteY2" fmla="*/ 396534 h 815043"/>
              <a:gd name="connsiteX3" fmla="*/ 1148323 w 2498068"/>
              <a:gd name="connsiteY3" fmla="*/ 26586 h 815043"/>
              <a:gd name="connsiteX4" fmla="*/ 1629953 w 2498068"/>
              <a:gd name="connsiteY4" fmla="*/ 54507 h 815043"/>
              <a:gd name="connsiteX5" fmla="*/ 2199967 w 2498068"/>
              <a:gd name="connsiteY5" fmla="*/ 255769 h 815043"/>
              <a:gd name="connsiteX6" fmla="*/ 2440990 w 2498068"/>
              <a:gd name="connsiteY6" fmla="*/ 411990 h 815043"/>
              <a:gd name="connsiteX7" fmla="*/ 2490213 w 2498068"/>
              <a:gd name="connsiteY7" fmla="*/ 566147 h 815043"/>
              <a:gd name="connsiteX0" fmla="*/ 0 w 2500665"/>
              <a:gd name="connsiteY0" fmla="*/ 815043 h 815043"/>
              <a:gd name="connsiteX1" fmla="*/ 261843 w 2500665"/>
              <a:gd name="connsiteY1" fmla="*/ 612919 h 815043"/>
              <a:gd name="connsiteX2" fmla="*/ 750454 w 2500665"/>
              <a:gd name="connsiteY2" fmla="*/ 396534 h 815043"/>
              <a:gd name="connsiteX3" fmla="*/ 1148323 w 2500665"/>
              <a:gd name="connsiteY3" fmla="*/ 26586 h 815043"/>
              <a:gd name="connsiteX4" fmla="*/ 1629953 w 2500665"/>
              <a:gd name="connsiteY4" fmla="*/ 54507 h 815043"/>
              <a:gd name="connsiteX5" fmla="*/ 2199967 w 2500665"/>
              <a:gd name="connsiteY5" fmla="*/ 255769 h 815043"/>
              <a:gd name="connsiteX6" fmla="*/ 2440990 w 2500665"/>
              <a:gd name="connsiteY6" fmla="*/ 411990 h 815043"/>
              <a:gd name="connsiteX7" fmla="*/ 2493241 w 2500665"/>
              <a:gd name="connsiteY7" fmla="*/ 568973 h 815043"/>
              <a:gd name="connsiteX0" fmla="*/ 0 w 2499298"/>
              <a:gd name="connsiteY0" fmla="*/ 815043 h 815043"/>
              <a:gd name="connsiteX1" fmla="*/ 261843 w 2499298"/>
              <a:gd name="connsiteY1" fmla="*/ 612919 h 815043"/>
              <a:gd name="connsiteX2" fmla="*/ 750454 w 2499298"/>
              <a:gd name="connsiteY2" fmla="*/ 396534 h 815043"/>
              <a:gd name="connsiteX3" fmla="*/ 1148323 w 2499298"/>
              <a:gd name="connsiteY3" fmla="*/ 26586 h 815043"/>
              <a:gd name="connsiteX4" fmla="*/ 1629953 w 2499298"/>
              <a:gd name="connsiteY4" fmla="*/ 54507 h 815043"/>
              <a:gd name="connsiteX5" fmla="*/ 2199967 w 2499298"/>
              <a:gd name="connsiteY5" fmla="*/ 255769 h 815043"/>
              <a:gd name="connsiteX6" fmla="*/ 2428879 w 2499298"/>
              <a:gd name="connsiteY6" fmla="*/ 420467 h 815043"/>
              <a:gd name="connsiteX7" fmla="*/ 2493241 w 2499298"/>
              <a:gd name="connsiteY7" fmla="*/ 568973 h 815043"/>
              <a:gd name="connsiteX0" fmla="*/ 0 w 2507628"/>
              <a:gd name="connsiteY0" fmla="*/ 815043 h 815043"/>
              <a:gd name="connsiteX1" fmla="*/ 261843 w 2507628"/>
              <a:gd name="connsiteY1" fmla="*/ 612919 h 815043"/>
              <a:gd name="connsiteX2" fmla="*/ 750454 w 2507628"/>
              <a:gd name="connsiteY2" fmla="*/ 396534 h 815043"/>
              <a:gd name="connsiteX3" fmla="*/ 1148323 w 2507628"/>
              <a:gd name="connsiteY3" fmla="*/ 26586 h 815043"/>
              <a:gd name="connsiteX4" fmla="*/ 1629953 w 2507628"/>
              <a:gd name="connsiteY4" fmla="*/ 54507 h 815043"/>
              <a:gd name="connsiteX5" fmla="*/ 2199967 w 2507628"/>
              <a:gd name="connsiteY5" fmla="*/ 255769 h 815043"/>
              <a:gd name="connsiteX6" fmla="*/ 2428879 w 2507628"/>
              <a:gd name="connsiteY6" fmla="*/ 420467 h 815043"/>
              <a:gd name="connsiteX7" fmla="*/ 2502324 w 2507628"/>
              <a:gd name="connsiteY7" fmla="*/ 574624 h 815043"/>
              <a:gd name="connsiteX0" fmla="*/ 0 w 2507628"/>
              <a:gd name="connsiteY0" fmla="*/ 813133 h 813133"/>
              <a:gd name="connsiteX1" fmla="*/ 261843 w 2507628"/>
              <a:gd name="connsiteY1" fmla="*/ 611009 h 813133"/>
              <a:gd name="connsiteX2" fmla="*/ 750454 w 2507628"/>
              <a:gd name="connsiteY2" fmla="*/ 394624 h 813133"/>
              <a:gd name="connsiteX3" fmla="*/ 1148323 w 2507628"/>
              <a:gd name="connsiteY3" fmla="*/ 24676 h 813133"/>
              <a:gd name="connsiteX4" fmla="*/ 1629953 w 2507628"/>
              <a:gd name="connsiteY4" fmla="*/ 52597 h 813133"/>
              <a:gd name="connsiteX5" fmla="*/ 2054629 w 2507628"/>
              <a:gd name="connsiteY5" fmla="*/ 200175 h 813133"/>
              <a:gd name="connsiteX6" fmla="*/ 2428879 w 2507628"/>
              <a:gd name="connsiteY6" fmla="*/ 418557 h 813133"/>
              <a:gd name="connsiteX7" fmla="*/ 2502324 w 2507628"/>
              <a:gd name="connsiteY7" fmla="*/ 572714 h 813133"/>
              <a:gd name="connsiteX0" fmla="*/ 0 w 2504832"/>
              <a:gd name="connsiteY0" fmla="*/ 813133 h 813133"/>
              <a:gd name="connsiteX1" fmla="*/ 261843 w 2504832"/>
              <a:gd name="connsiteY1" fmla="*/ 611009 h 813133"/>
              <a:gd name="connsiteX2" fmla="*/ 750454 w 2504832"/>
              <a:gd name="connsiteY2" fmla="*/ 394624 h 813133"/>
              <a:gd name="connsiteX3" fmla="*/ 1148323 w 2504832"/>
              <a:gd name="connsiteY3" fmla="*/ 24676 h 813133"/>
              <a:gd name="connsiteX4" fmla="*/ 1629953 w 2504832"/>
              <a:gd name="connsiteY4" fmla="*/ 52597 h 813133"/>
              <a:gd name="connsiteX5" fmla="*/ 2054629 w 2504832"/>
              <a:gd name="connsiteY5" fmla="*/ 200175 h 813133"/>
              <a:gd name="connsiteX6" fmla="*/ 2350155 w 2504832"/>
              <a:gd name="connsiteY6" fmla="*/ 373350 h 813133"/>
              <a:gd name="connsiteX7" fmla="*/ 2502324 w 2504832"/>
              <a:gd name="connsiteY7" fmla="*/ 572714 h 8131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504832" h="813133">
                <a:moveTo>
                  <a:pt x="0" y="813133"/>
                </a:moveTo>
                <a:cubicBezTo>
                  <a:pt x="58168" y="746821"/>
                  <a:pt x="136767" y="680760"/>
                  <a:pt x="261843" y="611009"/>
                </a:cubicBezTo>
                <a:cubicBezTo>
                  <a:pt x="386919" y="541258"/>
                  <a:pt x="602707" y="492346"/>
                  <a:pt x="750454" y="394624"/>
                </a:cubicBezTo>
                <a:cubicBezTo>
                  <a:pt x="898201" y="296902"/>
                  <a:pt x="1001740" y="81680"/>
                  <a:pt x="1148323" y="24676"/>
                </a:cubicBezTo>
                <a:cubicBezTo>
                  <a:pt x="1294906" y="-32329"/>
                  <a:pt x="1478902" y="23347"/>
                  <a:pt x="1629953" y="52597"/>
                </a:cubicBezTo>
                <a:cubicBezTo>
                  <a:pt x="1781004" y="81847"/>
                  <a:pt x="1934595" y="146716"/>
                  <a:pt x="2054629" y="200175"/>
                </a:cubicBezTo>
                <a:cubicBezTo>
                  <a:pt x="2174663" y="253634"/>
                  <a:pt x="2305947" y="343103"/>
                  <a:pt x="2350155" y="373350"/>
                </a:cubicBezTo>
                <a:cubicBezTo>
                  <a:pt x="2394363" y="403597"/>
                  <a:pt x="2524428" y="580857"/>
                  <a:pt x="2502324" y="572714"/>
                </a:cubicBezTo>
              </a:path>
            </a:pathLst>
          </a:custGeom>
          <a:noFill/>
          <a:ln w="3175">
            <a:solidFill>
              <a:srgbClr val="00B05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47" name="Figura a mano libera: forma 46">
            <a:extLst>
              <a:ext uri="{FF2B5EF4-FFF2-40B4-BE49-F238E27FC236}">
                <a16:creationId xmlns="" xmlns:a16="http://schemas.microsoft.com/office/drawing/2014/main" id="{C1A3589E-1FC6-4384-B40C-364637351B09}"/>
              </a:ext>
            </a:extLst>
          </p:cNvPr>
          <p:cNvSpPr/>
          <p:nvPr/>
        </p:nvSpPr>
        <p:spPr>
          <a:xfrm>
            <a:off x="1020584" y="4000107"/>
            <a:ext cx="2769693" cy="669964"/>
          </a:xfrm>
          <a:custGeom>
            <a:avLst/>
            <a:gdLst>
              <a:gd name="connsiteX0" fmla="*/ 128740 w 2640281"/>
              <a:gd name="connsiteY0" fmla="*/ 418809 h 832095"/>
              <a:gd name="connsiteX1" fmla="*/ 240422 w 2640281"/>
              <a:gd name="connsiteY1" fmla="*/ 760837 h 832095"/>
              <a:gd name="connsiteX2" fmla="*/ 2320508 w 2640281"/>
              <a:gd name="connsiteY2" fmla="*/ 760837 h 832095"/>
              <a:gd name="connsiteX3" fmla="*/ 2599714 w 2640281"/>
              <a:gd name="connsiteY3" fmla="*/ 0 h 832095"/>
              <a:gd name="connsiteX0" fmla="*/ 128740 w 2654877"/>
              <a:gd name="connsiteY0" fmla="*/ 424524 h 837810"/>
              <a:gd name="connsiteX1" fmla="*/ 240422 w 2654877"/>
              <a:gd name="connsiteY1" fmla="*/ 766552 h 837810"/>
              <a:gd name="connsiteX2" fmla="*/ 2320508 w 2654877"/>
              <a:gd name="connsiteY2" fmla="*/ 766552 h 837810"/>
              <a:gd name="connsiteX3" fmla="*/ 2619716 w 2654877"/>
              <a:gd name="connsiteY3" fmla="*/ 0 h 837810"/>
              <a:gd name="connsiteX0" fmla="*/ 128740 w 2663558"/>
              <a:gd name="connsiteY0" fmla="*/ 367374 h 780660"/>
              <a:gd name="connsiteX1" fmla="*/ 240422 w 2663558"/>
              <a:gd name="connsiteY1" fmla="*/ 709402 h 780660"/>
              <a:gd name="connsiteX2" fmla="*/ 2320508 w 2663558"/>
              <a:gd name="connsiteY2" fmla="*/ 709402 h 780660"/>
              <a:gd name="connsiteX3" fmla="*/ 2631146 w 2663558"/>
              <a:gd name="connsiteY3" fmla="*/ 0 h 780660"/>
              <a:gd name="connsiteX0" fmla="*/ 77788 w 2612606"/>
              <a:gd name="connsiteY0" fmla="*/ 367374 h 731971"/>
              <a:gd name="connsiteX1" fmla="*/ 189470 w 2612606"/>
              <a:gd name="connsiteY1" fmla="*/ 709402 h 731971"/>
              <a:gd name="connsiteX2" fmla="*/ 1376095 w 2612606"/>
              <a:gd name="connsiteY2" fmla="*/ 374354 h 731971"/>
              <a:gd name="connsiteX3" fmla="*/ 2269556 w 2612606"/>
              <a:gd name="connsiteY3" fmla="*/ 709402 h 731971"/>
              <a:gd name="connsiteX4" fmla="*/ 2580194 w 2612606"/>
              <a:gd name="connsiteY4" fmla="*/ 0 h 731971"/>
              <a:gd name="connsiteX0" fmla="*/ 210540 w 2745358"/>
              <a:gd name="connsiteY0" fmla="*/ 367374 h 769552"/>
              <a:gd name="connsiteX1" fmla="*/ 1134 w 2745358"/>
              <a:gd name="connsiteY1" fmla="*/ 737323 h 769552"/>
              <a:gd name="connsiteX2" fmla="*/ 322222 w 2745358"/>
              <a:gd name="connsiteY2" fmla="*/ 709402 h 769552"/>
              <a:gd name="connsiteX3" fmla="*/ 1508847 w 2745358"/>
              <a:gd name="connsiteY3" fmla="*/ 374354 h 769552"/>
              <a:gd name="connsiteX4" fmla="*/ 2402308 w 2745358"/>
              <a:gd name="connsiteY4" fmla="*/ 709402 h 769552"/>
              <a:gd name="connsiteX5" fmla="*/ 2712946 w 2745358"/>
              <a:gd name="connsiteY5" fmla="*/ 0 h 769552"/>
              <a:gd name="connsiteX0" fmla="*/ 175843 w 2745562"/>
              <a:gd name="connsiteY0" fmla="*/ 360394 h 769552"/>
              <a:gd name="connsiteX1" fmla="*/ 1338 w 2745562"/>
              <a:gd name="connsiteY1" fmla="*/ 737323 h 769552"/>
              <a:gd name="connsiteX2" fmla="*/ 322426 w 2745562"/>
              <a:gd name="connsiteY2" fmla="*/ 709402 h 769552"/>
              <a:gd name="connsiteX3" fmla="*/ 1509051 w 2745562"/>
              <a:gd name="connsiteY3" fmla="*/ 374354 h 769552"/>
              <a:gd name="connsiteX4" fmla="*/ 2402512 w 2745562"/>
              <a:gd name="connsiteY4" fmla="*/ 709402 h 769552"/>
              <a:gd name="connsiteX5" fmla="*/ 2713150 w 2745562"/>
              <a:gd name="connsiteY5" fmla="*/ 0 h 769552"/>
              <a:gd name="connsiteX0" fmla="*/ 175843 w 2718911"/>
              <a:gd name="connsiteY0" fmla="*/ 260806 h 669964"/>
              <a:gd name="connsiteX1" fmla="*/ 1338 w 2718911"/>
              <a:gd name="connsiteY1" fmla="*/ 637735 h 669964"/>
              <a:gd name="connsiteX2" fmla="*/ 322426 w 2718911"/>
              <a:gd name="connsiteY2" fmla="*/ 609814 h 669964"/>
              <a:gd name="connsiteX3" fmla="*/ 1509051 w 2718911"/>
              <a:gd name="connsiteY3" fmla="*/ 274766 h 669964"/>
              <a:gd name="connsiteX4" fmla="*/ 2402512 w 2718911"/>
              <a:gd name="connsiteY4" fmla="*/ 609814 h 669964"/>
              <a:gd name="connsiteX5" fmla="*/ 2676936 w 2718911"/>
              <a:gd name="connsiteY5" fmla="*/ 0 h 669964"/>
              <a:gd name="connsiteX0" fmla="*/ 175843 w 2749387"/>
              <a:gd name="connsiteY0" fmla="*/ 260806 h 669964"/>
              <a:gd name="connsiteX1" fmla="*/ 1338 w 2749387"/>
              <a:gd name="connsiteY1" fmla="*/ 637735 h 669964"/>
              <a:gd name="connsiteX2" fmla="*/ 322426 w 2749387"/>
              <a:gd name="connsiteY2" fmla="*/ 609814 h 669964"/>
              <a:gd name="connsiteX3" fmla="*/ 1509051 w 2749387"/>
              <a:gd name="connsiteY3" fmla="*/ 274766 h 669964"/>
              <a:gd name="connsiteX4" fmla="*/ 2402512 w 2749387"/>
              <a:gd name="connsiteY4" fmla="*/ 609814 h 669964"/>
              <a:gd name="connsiteX5" fmla="*/ 2737513 w 2749387"/>
              <a:gd name="connsiteY5" fmla="*/ 349428 h 669964"/>
              <a:gd name="connsiteX6" fmla="*/ 2676936 w 2749387"/>
              <a:gd name="connsiteY6" fmla="*/ 0 h 669964"/>
              <a:gd name="connsiteX0" fmla="*/ 175843 w 2769693"/>
              <a:gd name="connsiteY0" fmla="*/ 260806 h 669964"/>
              <a:gd name="connsiteX1" fmla="*/ 1338 w 2769693"/>
              <a:gd name="connsiteY1" fmla="*/ 637735 h 669964"/>
              <a:gd name="connsiteX2" fmla="*/ 322426 w 2769693"/>
              <a:gd name="connsiteY2" fmla="*/ 609814 h 669964"/>
              <a:gd name="connsiteX3" fmla="*/ 1509051 w 2769693"/>
              <a:gd name="connsiteY3" fmla="*/ 274766 h 669964"/>
              <a:gd name="connsiteX4" fmla="*/ 2402512 w 2769693"/>
              <a:gd name="connsiteY4" fmla="*/ 609814 h 669964"/>
              <a:gd name="connsiteX5" fmla="*/ 2737513 w 2769693"/>
              <a:gd name="connsiteY5" fmla="*/ 349428 h 669964"/>
              <a:gd name="connsiteX6" fmla="*/ 2752602 w 2769693"/>
              <a:gd name="connsiteY6" fmla="*/ 150252 h 669964"/>
              <a:gd name="connsiteX7" fmla="*/ 2676936 w 2769693"/>
              <a:gd name="connsiteY7" fmla="*/ 0 h 6699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769693" h="669964">
                <a:moveTo>
                  <a:pt x="175843" y="260806"/>
                </a:moveTo>
                <a:cubicBezTo>
                  <a:pt x="164209" y="299197"/>
                  <a:pt x="-17276" y="580730"/>
                  <a:pt x="1338" y="637735"/>
                </a:cubicBezTo>
                <a:cubicBezTo>
                  <a:pt x="19952" y="694740"/>
                  <a:pt x="71141" y="670309"/>
                  <a:pt x="322426" y="609814"/>
                </a:cubicBezTo>
                <a:cubicBezTo>
                  <a:pt x="573711" y="549319"/>
                  <a:pt x="1162370" y="274766"/>
                  <a:pt x="1509051" y="274766"/>
                </a:cubicBezTo>
                <a:cubicBezTo>
                  <a:pt x="1855732" y="274766"/>
                  <a:pt x="2202295" y="593850"/>
                  <a:pt x="2402512" y="609814"/>
                </a:cubicBezTo>
                <a:cubicBezTo>
                  <a:pt x="2602729" y="625778"/>
                  <a:pt x="2682686" y="421495"/>
                  <a:pt x="2737513" y="349428"/>
                </a:cubicBezTo>
                <a:cubicBezTo>
                  <a:pt x="2792341" y="277361"/>
                  <a:pt x="2762698" y="208490"/>
                  <a:pt x="2752602" y="150252"/>
                </a:cubicBezTo>
                <a:cubicBezTo>
                  <a:pt x="2742506" y="92014"/>
                  <a:pt x="2686026" y="29569"/>
                  <a:pt x="2676936" y="0"/>
                </a:cubicBezTo>
              </a:path>
            </a:pathLst>
          </a:custGeom>
          <a:noFill/>
          <a:ln w="63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cxnSp>
        <p:nvCxnSpPr>
          <p:cNvPr id="48" name="Connettore diritto 47">
            <a:extLst>
              <a:ext uri="{FF2B5EF4-FFF2-40B4-BE49-F238E27FC236}">
                <a16:creationId xmlns="" xmlns:a16="http://schemas.microsoft.com/office/drawing/2014/main" id="{3538C0AD-C74C-489D-A4D2-E8EE82507B2F}"/>
              </a:ext>
            </a:extLst>
          </p:cNvPr>
          <p:cNvCxnSpPr>
            <a:cxnSpLocks/>
            <a:endCxn id="47" idx="0"/>
          </p:cNvCxnSpPr>
          <p:nvPr/>
        </p:nvCxnSpPr>
        <p:spPr>
          <a:xfrm flipH="1">
            <a:off x="1196427" y="1634958"/>
            <a:ext cx="1811942" cy="2625955"/>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49" name="Connettore diritto 48">
            <a:extLst>
              <a:ext uri="{FF2B5EF4-FFF2-40B4-BE49-F238E27FC236}">
                <a16:creationId xmlns="" xmlns:a16="http://schemas.microsoft.com/office/drawing/2014/main" id="{DFD68306-34F3-4B43-9D4B-232089AF30DD}"/>
              </a:ext>
            </a:extLst>
          </p:cNvPr>
          <p:cNvCxnSpPr>
            <a:cxnSpLocks/>
            <a:endCxn id="47" idx="3"/>
          </p:cNvCxnSpPr>
          <p:nvPr/>
        </p:nvCxnSpPr>
        <p:spPr>
          <a:xfrm flipH="1">
            <a:off x="2529635" y="1794242"/>
            <a:ext cx="70517" cy="2480631"/>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50" name="Connettore diritto 49">
            <a:extLst>
              <a:ext uri="{FF2B5EF4-FFF2-40B4-BE49-F238E27FC236}">
                <a16:creationId xmlns="" xmlns:a16="http://schemas.microsoft.com/office/drawing/2014/main" id="{E1D59AE8-57EF-42F9-82E2-A4BC86CAD6E3}"/>
              </a:ext>
            </a:extLst>
          </p:cNvPr>
          <p:cNvCxnSpPr>
            <a:cxnSpLocks/>
          </p:cNvCxnSpPr>
          <p:nvPr/>
        </p:nvCxnSpPr>
        <p:spPr>
          <a:xfrm>
            <a:off x="2469932" y="1746748"/>
            <a:ext cx="640763" cy="2736000"/>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51" name="Connettore diritto 50">
            <a:extLst>
              <a:ext uri="{FF2B5EF4-FFF2-40B4-BE49-F238E27FC236}">
                <a16:creationId xmlns="" xmlns:a16="http://schemas.microsoft.com/office/drawing/2014/main" id="{E5F2C584-C5FF-4411-9789-062D4AF010CD}"/>
              </a:ext>
            </a:extLst>
          </p:cNvPr>
          <p:cNvCxnSpPr>
            <a:cxnSpLocks/>
          </p:cNvCxnSpPr>
          <p:nvPr/>
        </p:nvCxnSpPr>
        <p:spPr>
          <a:xfrm>
            <a:off x="2535746" y="1794242"/>
            <a:ext cx="282984" cy="2548800"/>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sp>
        <p:nvSpPr>
          <p:cNvPr id="52" name="Figura a mano libera: forma 51">
            <a:extLst>
              <a:ext uri="{FF2B5EF4-FFF2-40B4-BE49-F238E27FC236}">
                <a16:creationId xmlns="" xmlns:a16="http://schemas.microsoft.com/office/drawing/2014/main" id="{3F436A01-0D35-4FC4-B499-B7810A88510E}"/>
              </a:ext>
            </a:extLst>
          </p:cNvPr>
          <p:cNvSpPr/>
          <p:nvPr/>
        </p:nvSpPr>
        <p:spPr>
          <a:xfrm>
            <a:off x="1198205" y="3394440"/>
            <a:ext cx="2496526" cy="868492"/>
          </a:xfrm>
          <a:custGeom>
            <a:avLst/>
            <a:gdLst>
              <a:gd name="connsiteX0" fmla="*/ 0 w 2496497"/>
              <a:gd name="connsiteY0" fmla="*/ 814616 h 814616"/>
              <a:gd name="connsiteX1" fmla="*/ 237325 w 2496497"/>
              <a:gd name="connsiteY1" fmla="*/ 612192 h 814616"/>
              <a:gd name="connsiteX2" fmla="*/ 725936 w 2496497"/>
              <a:gd name="connsiteY2" fmla="*/ 395807 h 814616"/>
              <a:gd name="connsiteX3" fmla="*/ 1123805 w 2496497"/>
              <a:gd name="connsiteY3" fmla="*/ 25859 h 814616"/>
              <a:gd name="connsiteX4" fmla="*/ 1605435 w 2496497"/>
              <a:gd name="connsiteY4" fmla="*/ 53780 h 814616"/>
              <a:gd name="connsiteX5" fmla="*/ 2205728 w 2496497"/>
              <a:gd name="connsiteY5" fmla="*/ 235264 h 814616"/>
              <a:gd name="connsiteX6" fmla="*/ 2470974 w 2496497"/>
              <a:gd name="connsiteY6" fmla="*/ 402787 h 814616"/>
              <a:gd name="connsiteX7" fmla="*/ 2470974 w 2496497"/>
              <a:gd name="connsiteY7" fmla="*/ 416748 h 814616"/>
              <a:gd name="connsiteX0" fmla="*/ 0 w 2487895"/>
              <a:gd name="connsiteY0" fmla="*/ 819967 h 819967"/>
              <a:gd name="connsiteX1" fmla="*/ 228723 w 2487895"/>
              <a:gd name="connsiteY1" fmla="*/ 612192 h 819967"/>
              <a:gd name="connsiteX2" fmla="*/ 717334 w 2487895"/>
              <a:gd name="connsiteY2" fmla="*/ 395807 h 819967"/>
              <a:gd name="connsiteX3" fmla="*/ 1115203 w 2487895"/>
              <a:gd name="connsiteY3" fmla="*/ 25859 h 819967"/>
              <a:gd name="connsiteX4" fmla="*/ 1596833 w 2487895"/>
              <a:gd name="connsiteY4" fmla="*/ 53780 h 819967"/>
              <a:gd name="connsiteX5" fmla="*/ 2197126 w 2487895"/>
              <a:gd name="connsiteY5" fmla="*/ 235264 h 819967"/>
              <a:gd name="connsiteX6" fmla="*/ 2462372 w 2487895"/>
              <a:gd name="connsiteY6" fmla="*/ 402787 h 819967"/>
              <a:gd name="connsiteX7" fmla="*/ 2462372 w 2487895"/>
              <a:gd name="connsiteY7" fmla="*/ 416748 h 819967"/>
              <a:gd name="connsiteX0" fmla="*/ 0 w 2492973"/>
              <a:gd name="connsiteY0" fmla="*/ 819967 h 819967"/>
              <a:gd name="connsiteX1" fmla="*/ 228723 w 2492973"/>
              <a:gd name="connsiteY1" fmla="*/ 612192 h 819967"/>
              <a:gd name="connsiteX2" fmla="*/ 717334 w 2492973"/>
              <a:gd name="connsiteY2" fmla="*/ 395807 h 819967"/>
              <a:gd name="connsiteX3" fmla="*/ 1115203 w 2492973"/>
              <a:gd name="connsiteY3" fmla="*/ 25859 h 819967"/>
              <a:gd name="connsiteX4" fmla="*/ 1596833 w 2492973"/>
              <a:gd name="connsiteY4" fmla="*/ 53780 h 819967"/>
              <a:gd name="connsiteX5" fmla="*/ 2197126 w 2492973"/>
              <a:gd name="connsiteY5" fmla="*/ 235264 h 819967"/>
              <a:gd name="connsiteX6" fmla="*/ 2462372 w 2492973"/>
              <a:gd name="connsiteY6" fmla="*/ 402787 h 819967"/>
              <a:gd name="connsiteX7" fmla="*/ 2473840 w 2492973"/>
              <a:gd name="connsiteY7" fmla="*/ 432800 h 819967"/>
              <a:gd name="connsiteX0" fmla="*/ 0 w 2511955"/>
              <a:gd name="connsiteY0" fmla="*/ 819967 h 819967"/>
              <a:gd name="connsiteX1" fmla="*/ 228723 w 2511955"/>
              <a:gd name="connsiteY1" fmla="*/ 612192 h 819967"/>
              <a:gd name="connsiteX2" fmla="*/ 717334 w 2511955"/>
              <a:gd name="connsiteY2" fmla="*/ 395807 h 819967"/>
              <a:gd name="connsiteX3" fmla="*/ 1115203 w 2511955"/>
              <a:gd name="connsiteY3" fmla="*/ 25859 h 819967"/>
              <a:gd name="connsiteX4" fmla="*/ 1596833 w 2511955"/>
              <a:gd name="connsiteY4" fmla="*/ 53780 h 819967"/>
              <a:gd name="connsiteX5" fmla="*/ 2197126 w 2511955"/>
              <a:gd name="connsiteY5" fmla="*/ 235264 h 819967"/>
              <a:gd name="connsiteX6" fmla="*/ 2462372 w 2511955"/>
              <a:gd name="connsiteY6" fmla="*/ 402787 h 819967"/>
              <a:gd name="connsiteX7" fmla="*/ 2502511 w 2511955"/>
              <a:gd name="connsiteY7" fmla="*/ 486307 h 819967"/>
              <a:gd name="connsiteX0" fmla="*/ 0 w 2553975"/>
              <a:gd name="connsiteY0" fmla="*/ 813432 h 813432"/>
              <a:gd name="connsiteX1" fmla="*/ 270743 w 2553975"/>
              <a:gd name="connsiteY1" fmla="*/ 612192 h 813432"/>
              <a:gd name="connsiteX2" fmla="*/ 759354 w 2553975"/>
              <a:gd name="connsiteY2" fmla="*/ 395807 h 813432"/>
              <a:gd name="connsiteX3" fmla="*/ 1157223 w 2553975"/>
              <a:gd name="connsiteY3" fmla="*/ 25859 h 813432"/>
              <a:gd name="connsiteX4" fmla="*/ 1638853 w 2553975"/>
              <a:gd name="connsiteY4" fmla="*/ 53780 h 813432"/>
              <a:gd name="connsiteX5" fmla="*/ 2239146 w 2553975"/>
              <a:gd name="connsiteY5" fmla="*/ 235264 h 813432"/>
              <a:gd name="connsiteX6" fmla="*/ 2504392 w 2553975"/>
              <a:gd name="connsiteY6" fmla="*/ 402787 h 813432"/>
              <a:gd name="connsiteX7" fmla="*/ 2544531 w 2553975"/>
              <a:gd name="connsiteY7" fmla="*/ 486307 h 813432"/>
              <a:gd name="connsiteX0" fmla="*/ 0 w 2518958"/>
              <a:gd name="connsiteY0" fmla="*/ 833037 h 833037"/>
              <a:gd name="connsiteX1" fmla="*/ 235726 w 2518958"/>
              <a:gd name="connsiteY1" fmla="*/ 612192 h 833037"/>
              <a:gd name="connsiteX2" fmla="*/ 724337 w 2518958"/>
              <a:gd name="connsiteY2" fmla="*/ 395807 h 833037"/>
              <a:gd name="connsiteX3" fmla="*/ 1122206 w 2518958"/>
              <a:gd name="connsiteY3" fmla="*/ 25859 h 833037"/>
              <a:gd name="connsiteX4" fmla="*/ 1603836 w 2518958"/>
              <a:gd name="connsiteY4" fmla="*/ 53780 h 833037"/>
              <a:gd name="connsiteX5" fmla="*/ 2204129 w 2518958"/>
              <a:gd name="connsiteY5" fmla="*/ 235264 h 833037"/>
              <a:gd name="connsiteX6" fmla="*/ 2469375 w 2518958"/>
              <a:gd name="connsiteY6" fmla="*/ 402787 h 833037"/>
              <a:gd name="connsiteX7" fmla="*/ 2509514 w 2518958"/>
              <a:gd name="connsiteY7" fmla="*/ 486307 h 833037"/>
              <a:gd name="connsiteX0" fmla="*/ 0 w 2532964"/>
              <a:gd name="connsiteY0" fmla="*/ 819967 h 819967"/>
              <a:gd name="connsiteX1" fmla="*/ 249732 w 2532964"/>
              <a:gd name="connsiteY1" fmla="*/ 612192 h 819967"/>
              <a:gd name="connsiteX2" fmla="*/ 738343 w 2532964"/>
              <a:gd name="connsiteY2" fmla="*/ 395807 h 819967"/>
              <a:gd name="connsiteX3" fmla="*/ 1136212 w 2532964"/>
              <a:gd name="connsiteY3" fmla="*/ 25859 h 819967"/>
              <a:gd name="connsiteX4" fmla="*/ 1617842 w 2532964"/>
              <a:gd name="connsiteY4" fmla="*/ 53780 h 819967"/>
              <a:gd name="connsiteX5" fmla="*/ 2218135 w 2532964"/>
              <a:gd name="connsiteY5" fmla="*/ 235264 h 819967"/>
              <a:gd name="connsiteX6" fmla="*/ 2483381 w 2532964"/>
              <a:gd name="connsiteY6" fmla="*/ 402787 h 819967"/>
              <a:gd name="connsiteX7" fmla="*/ 2523520 w 2532964"/>
              <a:gd name="connsiteY7" fmla="*/ 486307 h 819967"/>
              <a:gd name="connsiteX0" fmla="*/ 0 w 2545075"/>
              <a:gd name="connsiteY0" fmla="*/ 814316 h 814316"/>
              <a:gd name="connsiteX1" fmla="*/ 261843 w 2545075"/>
              <a:gd name="connsiteY1" fmla="*/ 612192 h 814316"/>
              <a:gd name="connsiteX2" fmla="*/ 750454 w 2545075"/>
              <a:gd name="connsiteY2" fmla="*/ 395807 h 814316"/>
              <a:gd name="connsiteX3" fmla="*/ 1148323 w 2545075"/>
              <a:gd name="connsiteY3" fmla="*/ 25859 h 814316"/>
              <a:gd name="connsiteX4" fmla="*/ 1629953 w 2545075"/>
              <a:gd name="connsiteY4" fmla="*/ 53780 h 814316"/>
              <a:gd name="connsiteX5" fmla="*/ 2230246 w 2545075"/>
              <a:gd name="connsiteY5" fmla="*/ 235264 h 814316"/>
              <a:gd name="connsiteX6" fmla="*/ 2495492 w 2545075"/>
              <a:gd name="connsiteY6" fmla="*/ 402787 h 814316"/>
              <a:gd name="connsiteX7" fmla="*/ 2535631 w 2545075"/>
              <a:gd name="connsiteY7" fmla="*/ 486307 h 814316"/>
              <a:gd name="connsiteX0" fmla="*/ 0 w 2519108"/>
              <a:gd name="connsiteY0" fmla="*/ 814316 h 814316"/>
              <a:gd name="connsiteX1" fmla="*/ 261843 w 2519108"/>
              <a:gd name="connsiteY1" fmla="*/ 612192 h 814316"/>
              <a:gd name="connsiteX2" fmla="*/ 750454 w 2519108"/>
              <a:gd name="connsiteY2" fmla="*/ 395807 h 814316"/>
              <a:gd name="connsiteX3" fmla="*/ 1148323 w 2519108"/>
              <a:gd name="connsiteY3" fmla="*/ 25859 h 814316"/>
              <a:gd name="connsiteX4" fmla="*/ 1629953 w 2519108"/>
              <a:gd name="connsiteY4" fmla="*/ 53780 h 814316"/>
              <a:gd name="connsiteX5" fmla="*/ 2230246 w 2519108"/>
              <a:gd name="connsiteY5" fmla="*/ 235264 h 814316"/>
              <a:gd name="connsiteX6" fmla="*/ 2495492 w 2519108"/>
              <a:gd name="connsiteY6" fmla="*/ 402787 h 814316"/>
              <a:gd name="connsiteX7" fmla="*/ 2490213 w 2519108"/>
              <a:gd name="connsiteY7" fmla="*/ 565420 h 814316"/>
              <a:gd name="connsiteX0" fmla="*/ 0 w 2498068"/>
              <a:gd name="connsiteY0" fmla="*/ 814316 h 814316"/>
              <a:gd name="connsiteX1" fmla="*/ 261843 w 2498068"/>
              <a:gd name="connsiteY1" fmla="*/ 612192 h 814316"/>
              <a:gd name="connsiteX2" fmla="*/ 750454 w 2498068"/>
              <a:gd name="connsiteY2" fmla="*/ 395807 h 814316"/>
              <a:gd name="connsiteX3" fmla="*/ 1148323 w 2498068"/>
              <a:gd name="connsiteY3" fmla="*/ 25859 h 814316"/>
              <a:gd name="connsiteX4" fmla="*/ 1629953 w 2498068"/>
              <a:gd name="connsiteY4" fmla="*/ 53780 h 814316"/>
              <a:gd name="connsiteX5" fmla="*/ 2230246 w 2498068"/>
              <a:gd name="connsiteY5" fmla="*/ 235264 h 814316"/>
              <a:gd name="connsiteX6" fmla="*/ 2440990 w 2498068"/>
              <a:gd name="connsiteY6" fmla="*/ 411263 h 814316"/>
              <a:gd name="connsiteX7" fmla="*/ 2490213 w 2498068"/>
              <a:gd name="connsiteY7" fmla="*/ 565420 h 814316"/>
              <a:gd name="connsiteX0" fmla="*/ 0 w 2498068"/>
              <a:gd name="connsiteY0" fmla="*/ 815043 h 815043"/>
              <a:gd name="connsiteX1" fmla="*/ 261843 w 2498068"/>
              <a:gd name="connsiteY1" fmla="*/ 612919 h 815043"/>
              <a:gd name="connsiteX2" fmla="*/ 750454 w 2498068"/>
              <a:gd name="connsiteY2" fmla="*/ 396534 h 815043"/>
              <a:gd name="connsiteX3" fmla="*/ 1148323 w 2498068"/>
              <a:gd name="connsiteY3" fmla="*/ 26586 h 815043"/>
              <a:gd name="connsiteX4" fmla="*/ 1629953 w 2498068"/>
              <a:gd name="connsiteY4" fmla="*/ 54507 h 815043"/>
              <a:gd name="connsiteX5" fmla="*/ 2199967 w 2498068"/>
              <a:gd name="connsiteY5" fmla="*/ 255769 h 815043"/>
              <a:gd name="connsiteX6" fmla="*/ 2440990 w 2498068"/>
              <a:gd name="connsiteY6" fmla="*/ 411990 h 815043"/>
              <a:gd name="connsiteX7" fmla="*/ 2490213 w 2498068"/>
              <a:gd name="connsiteY7" fmla="*/ 566147 h 815043"/>
              <a:gd name="connsiteX0" fmla="*/ 0 w 2500665"/>
              <a:gd name="connsiteY0" fmla="*/ 815043 h 815043"/>
              <a:gd name="connsiteX1" fmla="*/ 261843 w 2500665"/>
              <a:gd name="connsiteY1" fmla="*/ 612919 h 815043"/>
              <a:gd name="connsiteX2" fmla="*/ 750454 w 2500665"/>
              <a:gd name="connsiteY2" fmla="*/ 396534 h 815043"/>
              <a:gd name="connsiteX3" fmla="*/ 1148323 w 2500665"/>
              <a:gd name="connsiteY3" fmla="*/ 26586 h 815043"/>
              <a:gd name="connsiteX4" fmla="*/ 1629953 w 2500665"/>
              <a:gd name="connsiteY4" fmla="*/ 54507 h 815043"/>
              <a:gd name="connsiteX5" fmla="*/ 2199967 w 2500665"/>
              <a:gd name="connsiteY5" fmla="*/ 255769 h 815043"/>
              <a:gd name="connsiteX6" fmla="*/ 2440990 w 2500665"/>
              <a:gd name="connsiteY6" fmla="*/ 411990 h 815043"/>
              <a:gd name="connsiteX7" fmla="*/ 2493241 w 2500665"/>
              <a:gd name="connsiteY7" fmla="*/ 568973 h 815043"/>
              <a:gd name="connsiteX0" fmla="*/ 0 w 2499298"/>
              <a:gd name="connsiteY0" fmla="*/ 815043 h 815043"/>
              <a:gd name="connsiteX1" fmla="*/ 261843 w 2499298"/>
              <a:gd name="connsiteY1" fmla="*/ 612919 h 815043"/>
              <a:gd name="connsiteX2" fmla="*/ 750454 w 2499298"/>
              <a:gd name="connsiteY2" fmla="*/ 396534 h 815043"/>
              <a:gd name="connsiteX3" fmla="*/ 1148323 w 2499298"/>
              <a:gd name="connsiteY3" fmla="*/ 26586 h 815043"/>
              <a:gd name="connsiteX4" fmla="*/ 1629953 w 2499298"/>
              <a:gd name="connsiteY4" fmla="*/ 54507 h 815043"/>
              <a:gd name="connsiteX5" fmla="*/ 2199967 w 2499298"/>
              <a:gd name="connsiteY5" fmla="*/ 255769 h 815043"/>
              <a:gd name="connsiteX6" fmla="*/ 2428879 w 2499298"/>
              <a:gd name="connsiteY6" fmla="*/ 420467 h 815043"/>
              <a:gd name="connsiteX7" fmla="*/ 2493241 w 2499298"/>
              <a:gd name="connsiteY7" fmla="*/ 568973 h 815043"/>
              <a:gd name="connsiteX0" fmla="*/ 0 w 2507628"/>
              <a:gd name="connsiteY0" fmla="*/ 815043 h 815043"/>
              <a:gd name="connsiteX1" fmla="*/ 261843 w 2507628"/>
              <a:gd name="connsiteY1" fmla="*/ 612919 h 815043"/>
              <a:gd name="connsiteX2" fmla="*/ 750454 w 2507628"/>
              <a:gd name="connsiteY2" fmla="*/ 396534 h 815043"/>
              <a:gd name="connsiteX3" fmla="*/ 1148323 w 2507628"/>
              <a:gd name="connsiteY3" fmla="*/ 26586 h 815043"/>
              <a:gd name="connsiteX4" fmla="*/ 1629953 w 2507628"/>
              <a:gd name="connsiteY4" fmla="*/ 54507 h 815043"/>
              <a:gd name="connsiteX5" fmla="*/ 2199967 w 2507628"/>
              <a:gd name="connsiteY5" fmla="*/ 255769 h 815043"/>
              <a:gd name="connsiteX6" fmla="*/ 2428879 w 2507628"/>
              <a:gd name="connsiteY6" fmla="*/ 420467 h 815043"/>
              <a:gd name="connsiteX7" fmla="*/ 2502324 w 2507628"/>
              <a:gd name="connsiteY7" fmla="*/ 574624 h 815043"/>
              <a:gd name="connsiteX0" fmla="*/ 0 w 2507628"/>
              <a:gd name="connsiteY0" fmla="*/ 813133 h 813133"/>
              <a:gd name="connsiteX1" fmla="*/ 261843 w 2507628"/>
              <a:gd name="connsiteY1" fmla="*/ 611009 h 813133"/>
              <a:gd name="connsiteX2" fmla="*/ 750454 w 2507628"/>
              <a:gd name="connsiteY2" fmla="*/ 394624 h 813133"/>
              <a:gd name="connsiteX3" fmla="*/ 1148323 w 2507628"/>
              <a:gd name="connsiteY3" fmla="*/ 24676 h 813133"/>
              <a:gd name="connsiteX4" fmla="*/ 1629953 w 2507628"/>
              <a:gd name="connsiteY4" fmla="*/ 52597 h 813133"/>
              <a:gd name="connsiteX5" fmla="*/ 2054629 w 2507628"/>
              <a:gd name="connsiteY5" fmla="*/ 200175 h 813133"/>
              <a:gd name="connsiteX6" fmla="*/ 2428879 w 2507628"/>
              <a:gd name="connsiteY6" fmla="*/ 418557 h 813133"/>
              <a:gd name="connsiteX7" fmla="*/ 2502324 w 2507628"/>
              <a:gd name="connsiteY7" fmla="*/ 572714 h 813133"/>
              <a:gd name="connsiteX0" fmla="*/ 0 w 2504832"/>
              <a:gd name="connsiteY0" fmla="*/ 813133 h 813133"/>
              <a:gd name="connsiteX1" fmla="*/ 261843 w 2504832"/>
              <a:gd name="connsiteY1" fmla="*/ 611009 h 813133"/>
              <a:gd name="connsiteX2" fmla="*/ 750454 w 2504832"/>
              <a:gd name="connsiteY2" fmla="*/ 394624 h 813133"/>
              <a:gd name="connsiteX3" fmla="*/ 1148323 w 2504832"/>
              <a:gd name="connsiteY3" fmla="*/ 24676 h 813133"/>
              <a:gd name="connsiteX4" fmla="*/ 1629953 w 2504832"/>
              <a:gd name="connsiteY4" fmla="*/ 52597 h 813133"/>
              <a:gd name="connsiteX5" fmla="*/ 2054629 w 2504832"/>
              <a:gd name="connsiteY5" fmla="*/ 200175 h 813133"/>
              <a:gd name="connsiteX6" fmla="*/ 2350155 w 2504832"/>
              <a:gd name="connsiteY6" fmla="*/ 373350 h 813133"/>
              <a:gd name="connsiteX7" fmla="*/ 2502324 w 2504832"/>
              <a:gd name="connsiteY7" fmla="*/ 572714 h 8131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504832" h="813133">
                <a:moveTo>
                  <a:pt x="0" y="813133"/>
                </a:moveTo>
                <a:cubicBezTo>
                  <a:pt x="58168" y="746821"/>
                  <a:pt x="136767" y="680760"/>
                  <a:pt x="261843" y="611009"/>
                </a:cubicBezTo>
                <a:cubicBezTo>
                  <a:pt x="386919" y="541258"/>
                  <a:pt x="602707" y="492346"/>
                  <a:pt x="750454" y="394624"/>
                </a:cubicBezTo>
                <a:cubicBezTo>
                  <a:pt x="898201" y="296902"/>
                  <a:pt x="1001740" y="81680"/>
                  <a:pt x="1148323" y="24676"/>
                </a:cubicBezTo>
                <a:cubicBezTo>
                  <a:pt x="1294906" y="-32329"/>
                  <a:pt x="1478902" y="23347"/>
                  <a:pt x="1629953" y="52597"/>
                </a:cubicBezTo>
                <a:cubicBezTo>
                  <a:pt x="1781004" y="81847"/>
                  <a:pt x="1934595" y="146716"/>
                  <a:pt x="2054629" y="200175"/>
                </a:cubicBezTo>
                <a:cubicBezTo>
                  <a:pt x="2174663" y="253634"/>
                  <a:pt x="2305947" y="343103"/>
                  <a:pt x="2350155" y="373350"/>
                </a:cubicBezTo>
                <a:cubicBezTo>
                  <a:pt x="2394363" y="403597"/>
                  <a:pt x="2524428" y="580857"/>
                  <a:pt x="2502324" y="572714"/>
                </a:cubicBezTo>
              </a:path>
            </a:pathLst>
          </a:custGeom>
          <a:noFill/>
          <a:ln w="6350">
            <a:solidFill>
              <a:srgbClr val="00B05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53" name="Figura a mano libera: forma 52">
            <a:extLst>
              <a:ext uri="{FF2B5EF4-FFF2-40B4-BE49-F238E27FC236}">
                <a16:creationId xmlns="" xmlns:a16="http://schemas.microsoft.com/office/drawing/2014/main" id="{54789CE2-5EDD-493F-8E97-49FABED2BC3D}"/>
              </a:ext>
            </a:extLst>
          </p:cNvPr>
          <p:cNvSpPr/>
          <p:nvPr/>
        </p:nvSpPr>
        <p:spPr>
          <a:xfrm>
            <a:off x="2205340" y="1579966"/>
            <a:ext cx="808437" cy="227593"/>
          </a:xfrm>
          <a:custGeom>
            <a:avLst/>
            <a:gdLst>
              <a:gd name="connsiteX0" fmla="*/ 3834 w 811570"/>
              <a:gd name="connsiteY0" fmla="*/ 68429 h 226919"/>
              <a:gd name="connsiteX1" fmla="*/ 113371 w 811570"/>
              <a:gd name="connsiteY1" fmla="*/ 149392 h 226919"/>
              <a:gd name="connsiteX2" fmla="*/ 101465 w 811570"/>
              <a:gd name="connsiteY2" fmla="*/ 137485 h 226919"/>
              <a:gd name="connsiteX3" fmla="*/ 153852 w 811570"/>
              <a:gd name="connsiteY3" fmla="*/ 139867 h 226919"/>
              <a:gd name="connsiteX4" fmla="*/ 213384 w 811570"/>
              <a:gd name="connsiteY4" fmla="*/ 156535 h 226919"/>
              <a:gd name="connsiteX5" fmla="*/ 275296 w 811570"/>
              <a:gd name="connsiteY5" fmla="*/ 168442 h 226919"/>
              <a:gd name="connsiteX6" fmla="*/ 339590 w 811570"/>
              <a:gd name="connsiteY6" fmla="*/ 223210 h 226919"/>
              <a:gd name="connsiteX7" fmla="*/ 401502 w 811570"/>
              <a:gd name="connsiteY7" fmla="*/ 218448 h 226919"/>
              <a:gd name="connsiteX8" fmla="*/ 565809 w 811570"/>
              <a:gd name="connsiteY8" fmla="*/ 189873 h 226919"/>
              <a:gd name="connsiteX9" fmla="*/ 696777 w 811570"/>
              <a:gd name="connsiteY9" fmla="*/ 87479 h 226919"/>
              <a:gd name="connsiteX10" fmla="*/ 806315 w 811570"/>
              <a:gd name="connsiteY10" fmla="*/ 51760 h 226919"/>
              <a:gd name="connsiteX11" fmla="*/ 522946 w 811570"/>
              <a:gd name="connsiteY11" fmla="*/ 4135 h 226919"/>
              <a:gd name="connsiteX12" fmla="*/ 272915 w 811570"/>
              <a:gd name="connsiteY12" fmla="*/ 6517 h 226919"/>
              <a:gd name="connsiteX13" fmla="*/ 3834 w 811570"/>
              <a:gd name="connsiteY13" fmla="*/ 68429 h 226919"/>
              <a:gd name="connsiteX0" fmla="*/ 3742 w 811478"/>
              <a:gd name="connsiteY0" fmla="*/ 68429 h 226919"/>
              <a:gd name="connsiteX1" fmla="*/ 113279 w 811478"/>
              <a:gd name="connsiteY1" fmla="*/ 149392 h 226919"/>
              <a:gd name="connsiteX2" fmla="*/ 79942 w 811478"/>
              <a:gd name="connsiteY2" fmla="*/ 135104 h 226919"/>
              <a:gd name="connsiteX3" fmla="*/ 153760 w 811478"/>
              <a:gd name="connsiteY3" fmla="*/ 139867 h 226919"/>
              <a:gd name="connsiteX4" fmla="*/ 213292 w 811478"/>
              <a:gd name="connsiteY4" fmla="*/ 156535 h 226919"/>
              <a:gd name="connsiteX5" fmla="*/ 275204 w 811478"/>
              <a:gd name="connsiteY5" fmla="*/ 168442 h 226919"/>
              <a:gd name="connsiteX6" fmla="*/ 339498 w 811478"/>
              <a:gd name="connsiteY6" fmla="*/ 223210 h 226919"/>
              <a:gd name="connsiteX7" fmla="*/ 401410 w 811478"/>
              <a:gd name="connsiteY7" fmla="*/ 218448 h 226919"/>
              <a:gd name="connsiteX8" fmla="*/ 565717 w 811478"/>
              <a:gd name="connsiteY8" fmla="*/ 189873 h 226919"/>
              <a:gd name="connsiteX9" fmla="*/ 696685 w 811478"/>
              <a:gd name="connsiteY9" fmla="*/ 87479 h 226919"/>
              <a:gd name="connsiteX10" fmla="*/ 806223 w 811478"/>
              <a:gd name="connsiteY10" fmla="*/ 51760 h 226919"/>
              <a:gd name="connsiteX11" fmla="*/ 522854 w 811478"/>
              <a:gd name="connsiteY11" fmla="*/ 4135 h 226919"/>
              <a:gd name="connsiteX12" fmla="*/ 272823 w 811478"/>
              <a:gd name="connsiteY12" fmla="*/ 6517 h 226919"/>
              <a:gd name="connsiteX13" fmla="*/ 3742 w 811478"/>
              <a:gd name="connsiteY13" fmla="*/ 68429 h 226919"/>
              <a:gd name="connsiteX0" fmla="*/ 7098 w 814834"/>
              <a:gd name="connsiteY0" fmla="*/ 68429 h 226919"/>
              <a:gd name="connsiteX1" fmla="*/ 78535 w 814834"/>
              <a:gd name="connsiteY1" fmla="*/ 125579 h 226919"/>
              <a:gd name="connsiteX2" fmla="*/ 83298 w 814834"/>
              <a:gd name="connsiteY2" fmla="*/ 135104 h 226919"/>
              <a:gd name="connsiteX3" fmla="*/ 157116 w 814834"/>
              <a:gd name="connsiteY3" fmla="*/ 139867 h 226919"/>
              <a:gd name="connsiteX4" fmla="*/ 216648 w 814834"/>
              <a:gd name="connsiteY4" fmla="*/ 156535 h 226919"/>
              <a:gd name="connsiteX5" fmla="*/ 278560 w 814834"/>
              <a:gd name="connsiteY5" fmla="*/ 168442 h 226919"/>
              <a:gd name="connsiteX6" fmla="*/ 342854 w 814834"/>
              <a:gd name="connsiteY6" fmla="*/ 223210 h 226919"/>
              <a:gd name="connsiteX7" fmla="*/ 404766 w 814834"/>
              <a:gd name="connsiteY7" fmla="*/ 218448 h 226919"/>
              <a:gd name="connsiteX8" fmla="*/ 569073 w 814834"/>
              <a:gd name="connsiteY8" fmla="*/ 189873 h 226919"/>
              <a:gd name="connsiteX9" fmla="*/ 700041 w 814834"/>
              <a:gd name="connsiteY9" fmla="*/ 87479 h 226919"/>
              <a:gd name="connsiteX10" fmla="*/ 809579 w 814834"/>
              <a:gd name="connsiteY10" fmla="*/ 51760 h 226919"/>
              <a:gd name="connsiteX11" fmla="*/ 526210 w 814834"/>
              <a:gd name="connsiteY11" fmla="*/ 4135 h 226919"/>
              <a:gd name="connsiteX12" fmla="*/ 276179 w 814834"/>
              <a:gd name="connsiteY12" fmla="*/ 6517 h 226919"/>
              <a:gd name="connsiteX13" fmla="*/ 7098 w 814834"/>
              <a:gd name="connsiteY13" fmla="*/ 68429 h 226919"/>
              <a:gd name="connsiteX0" fmla="*/ 8412 w 794716"/>
              <a:gd name="connsiteY0" fmla="*/ 62402 h 228035"/>
              <a:gd name="connsiteX1" fmla="*/ 58417 w 794716"/>
              <a:gd name="connsiteY1" fmla="*/ 126695 h 228035"/>
              <a:gd name="connsiteX2" fmla="*/ 63180 w 794716"/>
              <a:gd name="connsiteY2" fmla="*/ 136220 h 228035"/>
              <a:gd name="connsiteX3" fmla="*/ 136998 w 794716"/>
              <a:gd name="connsiteY3" fmla="*/ 140983 h 228035"/>
              <a:gd name="connsiteX4" fmla="*/ 196530 w 794716"/>
              <a:gd name="connsiteY4" fmla="*/ 157651 h 228035"/>
              <a:gd name="connsiteX5" fmla="*/ 258442 w 794716"/>
              <a:gd name="connsiteY5" fmla="*/ 169558 h 228035"/>
              <a:gd name="connsiteX6" fmla="*/ 322736 w 794716"/>
              <a:gd name="connsiteY6" fmla="*/ 224326 h 228035"/>
              <a:gd name="connsiteX7" fmla="*/ 384648 w 794716"/>
              <a:gd name="connsiteY7" fmla="*/ 219564 h 228035"/>
              <a:gd name="connsiteX8" fmla="*/ 548955 w 794716"/>
              <a:gd name="connsiteY8" fmla="*/ 190989 h 228035"/>
              <a:gd name="connsiteX9" fmla="*/ 679923 w 794716"/>
              <a:gd name="connsiteY9" fmla="*/ 88595 h 228035"/>
              <a:gd name="connsiteX10" fmla="*/ 789461 w 794716"/>
              <a:gd name="connsiteY10" fmla="*/ 52876 h 228035"/>
              <a:gd name="connsiteX11" fmla="*/ 506092 w 794716"/>
              <a:gd name="connsiteY11" fmla="*/ 5251 h 228035"/>
              <a:gd name="connsiteX12" fmla="*/ 256061 w 794716"/>
              <a:gd name="connsiteY12" fmla="*/ 7633 h 228035"/>
              <a:gd name="connsiteX13" fmla="*/ 8412 w 794716"/>
              <a:gd name="connsiteY13" fmla="*/ 62402 h 228035"/>
              <a:gd name="connsiteX0" fmla="*/ 8412 w 794716"/>
              <a:gd name="connsiteY0" fmla="*/ 62402 h 227859"/>
              <a:gd name="connsiteX1" fmla="*/ 58417 w 794716"/>
              <a:gd name="connsiteY1" fmla="*/ 126695 h 227859"/>
              <a:gd name="connsiteX2" fmla="*/ 63180 w 794716"/>
              <a:gd name="connsiteY2" fmla="*/ 136220 h 227859"/>
              <a:gd name="connsiteX3" fmla="*/ 136998 w 794716"/>
              <a:gd name="connsiteY3" fmla="*/ 140983 h 227859"/>
              <a:gd name="connsiteX4" fmla="*/ 196530 w 794716"/>
              <a:gd name="connsiteY4" fmla="*/ 157651 h 227859"/>
              <a:gd name="connsiteX5" fmla="*/ 246536 w 794716"/>
              <a:gd name="connsiteY5" fmla="*/ 171940 h 227859"/>
              <a:gd name="connsiteX6" fmla="*/ 322736 w 794716"/>
              <a:gd name="connsiteY6" fmla="*/ 224326 h 227859"/>
              <a:gd name="connsiteX7" fmla="*/ 384648 w 794716"/>
              <a:gd name="connsiteY7" fmla="*/ 219564 h 227859"/>
              <a:gd name="connsiteX8" fmla="*/ 548955 w 794716"/>
              <a:gd name="connsiteY8" fmla="*/ 190989 h 227859"/>
              <a:gd name="connsiteX9" fmla="*/ 679923 w 794716"/>
              <a:gd name="connsiteY9" fmla="*/ 88595 h 227859"/>
              <a:gd name="connsiteX10" fmla="*/ 789461 w 794716"/>
              <a:gd name="connsiteY10" fmla="*/ 52876 h 227859"/>
              <a:gd name="connsiteX11" fmla="*/ 506092 w 794716"/>
              <a:gd name="connsiteY11" fmla="*/ 5251 h 227859"/>
              <a:gd name="connsiteX12" fmla="*/ 256061 w 794716"/>
              <a:gd name="connsiteY12" fmla="*/ 7633 h 227859"/>
              <a:gd name="connsiteX13" fmla="*/ 8412 w 794716"/>
              <a:gd name="connsiteY13" fmla="*/ 62402 h 227859"/>
              <a:gd name="connsiteX0" fmla="*/ 7627 w 805837"/>
              <a:gd name="connsiteY0" fmla="*/ 77540 h 228710"/>
              <a:gd name="connsiteX1" fmla="*/ 69538 w 805837"/>
              <a:gd name="connsiteY1" fmla="*/ 127546 h 228710"/>
              <a:gd name="connsiteX2" fmla="*/ 74301 w 805837"/>
              <a:gd name="connsiteY2" fmla="*/ 137071 h 228710"/>
              <a:gd name="connsiteX3" fmla="*/ 148119 w 805837"/>
              <a:gd name="connsiteY3" fmla="*/ 141834 h 228710"/>
              <a:gd name="connsiteX4" fmla="*/ 207651 w 805837"/>
              <a:gd name="connsiteY4" fmla="*/ 158502 h 228710"/>
              <a:gd name="connsiteX5" fmla="*/ 257657 w 805837"/>
              <a:gd name="connsiteY5" fmla="*/ 172791 h 228710"/>
              <a:gd name="connsiteX6" fmla="*/ 333857 w 805837"/>
              <a:gd name="connsiteY6" fmla="*/ 225177 h 228710"/>
              <a:gd name="connsiteX7" fmla="*/ 395769 w 805837"/>
              <a:gd name="connsiteY7" fmla="*/ 220415 h 228710"/>
              <a:gd name="connsiteX8" fmla="*/ 560076 w 805837"/>
              <a:gd name="connsiteY8" fmla="*/ 191840 h 228710"/>
              <a:gd name="connsiteX9" fmla="*/ 691044 w 805837"/>
              <a:gd name="connsiteY9" fmla="*/ 89446 h 228710"/>
              <a:gd name="connsiteX10" fmla="*/ 800582 w 805837"/>
              <a:gd name="connsiteY10" fmla="*/ 53727 h 228710"/>
              <a:gd name="connsiteX11" fmla="*/ 517213 w 805837"/>
              <a:gd name="connsiteY11" fmla="*/ 6102 h 228710"/>
              <a:gd name="connsiteX12" fmla="*/ 267182 w 805837"/>
              <a:gd name="connsiteY12" fmla="*/ 8484 h 228710"/>
              <a:gd name="connsiteX13" fmla="*/ 7627 w 805837"/>
              <a:gd name="connsiteY13" fmla="*/ 77540 h 228710"/>
              <a:gd name="connsiteX0" fmla="*/ 246 w 798456"/>
              <a:gd name="connsiteY0" fmla="*/ 77540 h 228710"/>
              <a:gd name="connsiteX1" fmla="*/ 62157 w 798456"/>
              <a:gd name="connsiteY1" fmla="*/ 127546 h 228710"/>
              <a:gd name="connsiteX2" fmla="*/ 66920 w 798456"/>
              <a:gd name="connsiteY2" fmla="*/ 137071 h 228710"/>
              <a:gd name="connsiteX3" fmla="*/ 140738 w 798456"/>
              <a:gd name="connsiteY3" fmla="*/ 141834 h 228710"/>
              <a:gd name="connsiteX4" fmla="*/ 200270 w 798456"/>
              <a:gd name="connsiteY4" fmla="*/ 158502 h 228710"/>
              <a:gd name="connsiteX5" fmla="*/ 250276 w 798456"/>
              <a:gd name="connsiteY5" fmla="*/ 172791 h 228710"/>
              <a:gd name="connsiteX6" fmla="*/ 326476 w 798456"/>
              <a:gd name="connsiteY6" fmla="*/ 225177 h 228710"/>
              <a:gd name="connsiteX7" fmla="*/ 388388 w 798456"/>
              <a:gd name="connsiteY7" fmla="*/ 220415 h 228710"/>
              <a:gd name="connsiteX8" fmla="*/ 552695 w 798456"/>
              <a:gd name="connsiteY8" fmla="*/ 191840 h 228710"/>
              <a:gd name="connsiteX9" fmla="*/ 683663 w 798456"/>
              <a:gd name="connsiteY9" fmla="*/ 89446 h 228710"/>
              <a:gd name="connsiteX10" fmla="*/ 793201 w 798456"/>
              <a:gd name="connsiteY10" fmla="*/ 53727 h 228710"/>
              <a:gd name="connsiteX11" fmla="*/ 509832 w 798456"/>
              <a:gd name="connsiteY11" fmla="*/ 6102 h 228710"/>
              <a:gd name="connsiteX12" fmla="*/ 259801 w 798456"/>
              <a:gd name="connsiteY12" fmla="*/ 8484 h 228710"/>
              <a:gd name="connsiteX13" fmla="*/ 246 w 798456"/>
              <a:gd name="connsiteY13" fmla="*/ 77540 h 228710"/>
              <a:gd name="connsiteX0" fmla="*/ 246 w 798456"/>
              <a:gd name="connsiteY0" fmla="*/ 67441 h 228136"/>
              <a:gd name="connsiteX1" fmla="*/ 62157 w 798456"/>
              <a:gd name="connsiteY1" fmla="*/ 126972 h 228136"/>
              <a:gd name="connsiteX2" fmla="*/ 66920 w 798456"/>
              <a:gd name="connsiteY2" fmla="*/ 136497 h 228136"/>
              <a:gd name="connsiteX3" fmla="*/ 140738 w 798456"/>
              <a:gd name="connsiteY3" fmla="*/ 141260 h 228136"/>
              <a:gd name="connsiteX4" fmla="*/ 200270 w 798456"/>
              <a:gd name="connsiteY4" fmla="*/ 157928 h 228136"/>
              <a:gd name="connsiteX5" fmla="*/ 250276 w 798456"/>
              <a:gd name="connsiteY5" fmla="*/ 172217 h 228136"/>
              <a:gd name="connsiteX6" fmla="*/ 326476 w 798456"/>
              <a:gd name="connsiteY6" fmla="*/ 224603 h 228136"/>
              <a:gd name="connsiteX7" fmla="*/ 388388 w 798456"/>
              <a:gd name="connsiteY7" fmla="*/ 219841 h 228136"/>
              <a:gd name="connsiteX8" fmla="*/ 552695 w 798456"/>
              <a:gd name="connsiteY8" fmla="*/ 191266 h 228136"/>
              <a:gd name="connsiteX9" fmla="*/ 683663 w 798456"/>
              <a:gd name="connsiteY9" fmla="*/ 88872 h 228136"/>
              <a:gd name="connsiteX10" fmla="*/ 793201 w 798456"/>
              <a:gd name="connsiteY10" fmla="*/ 53153 h 228136"/>
              <a:gd name="connsiteX11" fmla="*/ 509832 w 798456"/>
              <a:gd name="connsiteY11" fmla="*/ 5528 h 228136"/>
              <a:gd name="connsiteX12" fmla="*/ 259801 w 798456"/>
              <a:gd name="connsiteY12" fmla="*/ 7910 h 228136"/>
              <a:gd name="connsiteX13" fmla="*/ 246 w 798456"/>
              <a:gd name="connsiteY13" fmla="*/ 67441 h 228136"/>
              <a:gd name="connsiteX0" fmla="*/ 109 w 798319"/>
              <a:gd name="connsiteY0" fmla="*/ 67441 h 228136"/>
              <a:gd name="connsiteX1" fmla="*/ 62020 w 798319"/>
              <a:gd name="connsiteY1" fmla="*/ 126972 h 228136"/>
              <a:gd name="connsiteX2" fmla="*/ 66783 w 798319"/>
              <a:gd name="connsiteY2" fmla="*/ 136497 h 228136"/>
              <a:gd name="connsiteX3" fmla="*/ 140601 w 798319"/>
              <a:gd name="connsiteY3" fmla="*/ 141260 h 228136"/>
              <a:gd name="connsiteX4" fmla="*/ 200133 w 798319"/>
              <a:gd name="connsiteY4" fmla="*/ 157928 h 228136"/>
              <a:gd name="connsiteX5" fmla="*/ 250139 w 798319"/>
              <a:gd name="connsiteY5" fmla="*/ 172217 h 228136"/>
              <a:gd name="connsiteX6" fmla="*/ 326339 w 798319"/>
              <a:gd name="connsiteY6" fmla="*/ 224603 h 228136"/>
              <a:gd name="connsiteX7" fmla="*/ 388251 w 798319"/>
              <a:gd name="connsiteY7" fmla="*/ 219841 h 228136"/>
              <a:gd name="connsiteX8" fmla="*/ 552558 w 798319"/>
              <a:gd name="connsiteY8" fmla="*/ 191266 h 228136"/>
              <a:gd name="connsiteX9" fmla="*/ 683526 w 798319"/>
              <a:gd name="connsiteY9" fmla="*/ 88872 h 228136"/>
              <a:gd name="connsiteX10" fmla="*/ 793064 w 798319"/>
              <a:gd name="connsiteY10" fmla="*/ 53153 h 228136"/>
              <a:gd name="connsiteX11" fmla="*/ 509695 w 798319"/>
              <a:gd name="connsiteY11" fmla="*/ 5528 h 228136"/>
              <a:gd name="connsiteX12" fmla="*/ 259664 w 798319"/>
              <a:gd name="connsiteY12" fmla="*/ 7910 h 228136"/>
              <a:gd name="connsiteX13" fmla="*/ 109 w 798319"/>
              <a:gd name="connsiteY13" fmla="*/ 67441 h 228136"/>
              <a:gd name="connsiteX0" fmla="*/ 109 w 798319"/>
              <a:gd name="connsiteY0" fmla="*/ 67441 h 228136"/>
              <a:gd name="connsiteX1" fmla="*/ 62020 w 798319"/>
              <a:gd name="connsiteY1" fmla="*/ 126972 h 228136"/>
              <a:gd name="connsiteX2" fmla="*/ 100120 w 798319"/>
              <a:gd name="connsiteY2" fmla="*/ 146022 h 228136"/>
              <a:gd name="connsiteX3" fmla="*/ 140601 w 798319"/>
              <a:gd name="connsiteY3" fmla="*/ 141260 h 228136"/>
              <a:gd name="connsiteX4" fmla="*/ 200133 w 798319"/>
              <a:gd name="connsiteY4" fmla="*/ 157928 h 228136"/>
              <a:gd name="connsiteX5" fmla="*/ 250139 w 798319"/>
              <a:gd name="connsiteY5" fmla="*/ 172217 h 228136"/>
              <a:gd name="connsiteX6" fmla="*/ 326339 w 798319"/>
              <a:gd name="connsiteY6" fmla="*/ 224603 h 228136"/>
              <a:gd name="connsiteX7" fmla="*/ 388251 w 798319"/>
              <a:gd name="connsiteY7" fmla="*/ 219841 h 228136"/>
              <a:gd name="connsiteX8" fmla="*/ 552558 w 798319"/>
              <a:gd name="connsiteY8" fmla="*/ 191266 h 228136"/>
              <a:gd name="connsiteX9" fmla="*/ 683526 w 798319"/>
              <a:gd name="connsiteY9" fmla="*/ 88872 h 228136"/>
              <a:gd name="connsiteX10" fmla="*/ 793064 w 798319"/>
              <a:gd name="connsiteY10" fmla="*/ 53153 h 228136"/>
              <a:gd name="connsiteX11" fmla="*/ 509695 w 798319"/>
              <a:gd name="connsiteY11" fmla="*/ 5528 h 228136"/>
              <a:gd name="connsiteX12" fmla="*/ 259664 w 798319"/>
              <a:gd name="connsiteY12" fmla="*/ 7910 h 228136"/>
              <a:gd name="connsiteX13" fmla="*/ 109 w 798319"/>
              <a:gd name="connsiteY13" fmla="*/ 67441 h 228136"/>
              <a:gd name="connsiteX0" fmla="*/ 10216 w 808426"/>
              <a:gd name="connsiteY0" fmla="*/ 67441 h 228136"/>
              <a:gd name="connsiteX1" fmla="*/ 57839 w 808426"/>
              <a:gd name="connsiteY1" fmla="*/ 117447 h 228136"/>
              <a:gd name="connsiteX2" fmla="*/ 110227 w 808426"/>
              <a:gd name="connsiteY2" fmla="*/ 146022 h 228136"/>
              <a:gd name="connsiteX3" fmla="*/ 150708 w 808426"/>
              <a:gd name="connsiteY3" fmla="*/ 141260 h 228136"/>
              <a:gd name="connsiteX4" fmla="*/ 210240 w 808426"/>
              <a:gd name="connsiteY4" fmla="*/ 157928 h 228136"/>
              <a:gd name="connsiteX5" fmla="*/ 260246 w 808426"/>
              <a:gd name="connsiteY5" fmla="*/ 172217 h 228136"/>
              <a:gd name="connsiteX6" fmla="*/ 336446 w 808426"/>
              <a:gd name="connsiteY6" fmla="*/ 224603 h 228136"/>
              <a:gd name="connsiteX7" fmla="*/ 398358 w 808426"/>
              <a:gd name="connsiteY7" fmla="*/ 219841 h 228136"/>
              <a:gd name="connsiteX8" fmla="*/ 562665 w 808426"/>
              <a:gd name="connsiteY8" fmla="*/ 191266 h 228136"/>
              <a:gd name="connsiteX9" fmla="*/ 693633 w 808426"/>
              <a:gd name="connsiteY9" fmla="*/ 88872 h 228136"/>
              <a:gd name="connsiteX10" fmla="*/ 803171 w 808426"/>
              <a:gd name="connsiteY10" fmla="*/ 53153 h 228136"/>
              <a:gd name="connsiteX11" fmla="*/ 519802 w 808426"/>
              <a:gd name="connsiteY11" fmla="*/ 5528 h 228136"/>
              <a:gd name="connsiteX12" fmla="*/ 269771 w 808426"/>
              <a:gd name="connsiteY12" fmla="*/ 7910 h 228136"/>
              <a:gd name="connsiteX13" fmla="*/ 10216 w 808426"/>
              <a:gd name="connsiteY13" fmla="*/ 67441 h 228136"/>
              <a:gd name="connsiteX0" fmla="*/ 11447 w 797751"/>
              <a:gd name="connsiteY0" fmla="*/ 59886 h 227725"/>
              <a:gd name="connsiteX1" fmla="*/ 47164 w 797751"/>
              <a:gd name="connsiteY1" fmla="*/ 117036 h 227725"/>
              <a:gd name="connsiteX2" fmla="*/ 99552 w 797751"/>
              <a:gd name="connsiteY2" fmla="*/ 145611 h 227725"/>
              <a:gd name="connsiteX3" fmla="*/ 140033 w 797751"/>
              <a:gd name="connsiteY3" fmla="*/ 140849 h 227725"/>
              <a:gd name="connsiteX4" fmla="*/ 199565 w 797751"/>
              <a:gd name="connsiteY4" fmla="*/ 157517 h 227725"/>
              <a:gd name="connsiteX5" fmla="*/ 249571 w 797751"/>
              <a:gd name="connsiteY5" fmla="*/ 171806 h 227725"/>
              <a:gd name="connsiteX6" fmla="*/ 325771 w 797751"/>
              <a:gd name="connsiteY6" fmla="*/ 224192 h 227725"/>
              <a:gd name="connsiteX7" fmla="*/ 387683 w 797751"/>
              <a:gd name="connsiteY7" fmla="*/ 219430 h 227725"/>
              <a:gd name="connsiteX8" fmla="*/ 551990 w 797751"/>
              <a:gd name="connsiteY8" fmla="*/ 190855 h 227725"/>
              <a:gd name="connsiteX9" fmla="*/ 682958 w 797751"/>
              <a:gd name="connsiteY9" fmla="*/ 88461 h 227725"/>
              <a:gd name="connsiteX10" fmla="*/ 792496 w 797751"/>
              <a:gd name="connsiteY10" fmla="*/ 52742 h 227725"/>
              <a:gd name="connsiteX11" fmla="*/ 509127 w 797751"/>
              <a:gd name="connsiteY11" fmla="*/ 5117 h 227725"/>
              <a:gd name="connsiteX12" fmla="*/ 259096 w 797751"/>
              <a:gd name="connsiteY12" fmla="*/ 7499 h 227725"/>
              <a:gd name="connsiteX13" fmla="*/ 11447 w 797751"/>
              <a:gd name="connsiteY13" fmla="*/ 59886 h 227725"/>
              <a:gd name="connsiteX0" fmla="*/ 6688 w 792992"/>
              <a:gd name="connsiteY0" fmla="*/ 59886 h 227725"/>
              <a:gd name="connsiteX1" fmla="*/ 42405 w 792992"/>
              <a:gd name="connsiteY1" fmla="*/ 117036 h 227725"/>
              <a:gd name="connsiteX2" fmla="*/ 94793 w 792992"/>
              <a:gd name="connsiteY2" fmla="*/ 145611 h 227725"/>
              <a:gd name="connsiteX3" fmla="*/ 135274 w 792992"/>
              <a:gd name="connsiteY3" fmla="*/ 140849 h 227725"/>
              <a:gd name="connsiteX4" fmla="*/ 194806 w 792992"/>
              <a:gd name="connsiteY4" fmla="*/ 157517 h 227725"/>
              <a:gd name="connsiteX5" fmla="*/ 244812 w 792992"/>
              <a:gd name="connsiteY5" fmla="*/ 171806 h 227725"/>
              <a:gd name="connsiteX6" fmla="*/ 321012 w 792992"/>
              <a:gd name="connsiteY6" fmla="*/ 224192 h 227725"/>
              <a:gd name="connsiteX7" fmla="*/ 382924 w 792992"/>
              <a:gd name="connsiteY7" fmla="*/ 219430 h 227725"/>
              <a:gd name="connsiteX8" fmla="*/ 547231 w 792992"/>
              <a:gd name="connsiteY8" fmla="*/ 190855 h 227725"/>
              <a:gd name="connsiteX9" fmla="*/ 678199 w 792992"/>
              <a:gd name="connsiteY9" fmla="*/ 88461 h 227725"/>
              <a:gd name="connsiteX10" fmla="*/ 787737 w 792992"/>
              <a:gd name="connsiteY10" fmla="*/ 52742 h 227725"/>
              <a:gd name="connsiteX11" fmla="*/ 504368 w 792992"/>
              <a:gd name="connsiteY11" fmla="*/ 5117 h 227725"/>
              <a:gd name="connsiteX12" fmla="*/ 254337 w 792992"/>
              <a:gd name="connsiteY12" fmla="*/ 7499 h 227725"/>
              <a:gd name="connsiteX13" fmla="*/ 6688 w 792992"/>
              <a:gd name="connsiteY13" fmla="*/ 59886 h 227725"/>
              <a:gd name="connsiteX0" fmla="*/ 6286 w 797352"/>
              <a:gd name="connsiteY0" fmla="*/ 57372 h 227593"/>
              <a:gd name="connsiteX1" fmla="*/ 46765 w 797352"/>
              <a:gd name="connsiteY1" fmla="*/ 116904 h 227593"/>
              <a:gd name="connsiteX2" fmla="*/ 99153 w 797352"/>
              <a:gd name="connsiteY2" fmla="*/ 145479 h 227593"/>
              <a:gd name="connsiteX3" fmla="*/ 139634 w 797352"/>
              <a:gd name="connsiteY3" fmla="*/ 140717 h 227593"/>
              <a:gd name="connsiteX4" fmla="*/ 199166 w 797352"/>
              <a:gd name="connsiteY4" fmla="*/ 157385 h 227593"/>
              <a:gd name="connsiteX5" fmla="*/ 249172 w 797352"/>
              <a:gd name="connsiteY5" fmla="*/ 171674 h 227593"/>
              <a:gd name="connsiteX6" fmla="*/ 325372 w 797352"/>
              <a:gd name="connsiteY6" fmla="*/ 224060 h 227593"/>
              <a:gd name="connsiteX7" fmla="*/ 387284 w 797352"/>
              <a:gd name="connsiteY7" fmla="*/ 219298 h 227593"/>
              <a:gd name="connsiteX8" fmla="*/ 551591 w 797352"/>
              <a:gd name="connsiteY8" fmla="*/ 190723 h 227593"/>
              <a:gd name="connsiteX9" fmla="*/ 682559 w 797352"/>
              <a:gd name="connsiteY9" fmla="*/ 88329 h 227593"/>
              <a:gd name="connsiteX10" fmla="*/ 792097 w 797352"/>
              <a:gd name="connsiteY10" fmla="*/ 52610 h 227593"/>
              <a:gd name="connsiteX11" fmla="*/ 508728 w 797352"/>
              <a:gd name="connsiteY11" fmla="*/ 4985 h 227593"/>
              <a:gd name="connsiteX12" fmla="*/ 258697 w 797352"/>
              <a:gd name="connsiteY12" fmla="*/ 7367 h 227593"/>
              <a:gd name="connsiteX13" fmla="*/ 6286 w 797352"/>
              <a:gd name="connsiteY13" fmla="*/ 57372 h 227593"/>
              <a:gd name="connsiteX0" fmla="*/ 5465 w 808437"/>
              <a:gd name="connsiteY0" fmla="*/ 57372 h 227593"/>
              <a:gd name="connsiteX1" fmla="*/ 57850 w 808437"/>
              <a:gd name="connsiteY1" fmla="*/ 116904 h 227593"/>
              <a:gd name="connsiteX2" fmla="*/ 110238 w 808437"/>
              <a:gd name="connsiteY2" fmla="*/ 145479 h 227593"/>
              <a:gd name="connsiteX3" fmla="*/ 150719 w 808437"/>
              <a:gd name="connsiteY3" fmla="*/ 140717 h 227593"/>
              <a:gd name="connsiteX4" fmla="*/ 210251 w 808437"/>
              <a:gd name="connsiteY4" fmla="*/ 157385 h 227593"/>
              <a:gd name="connsiteX5" fmla="*/ 260257 w 808437"/>
              <a:gd name="connsiteY5" fmla="*/ 171674 h 227593"/>
              <a:gd name="connsiteX6" fmla="*/ 336457 w 808437"/>
              <a:gd name="connsiteY6" fmla="*/ 224060 h 227593"/>
              <a:gd name="connsiteX7" fmla="*/ 398369 w 808437"/>
              <a:gd name="connsiteY7" fmla="*/ 219298 h 227593"/>
              <a:gd name="connsiteX8" fmla="*/ 562676 w 808437"/>
              <a:gd name="connsiteY8" fmla="*/ 190723 h 227593"/>
              <a:gd name="connsiteX9" fmla="*/ 693644 w 808437"/>
              <a:gd name="connsiteY9" fmla="*/ 88329 h 227593"/>
              <a:gd name="connsiteX10" fmla="*/ 803182 w 808437"/>
              <a:gd name="connsiteY10" fmla="*/ 52610 h 227593"/>
              <a:gd name="connsiteX11" fmla="*/ 519813 w 808437"/>
              <a:gd name="connsiteY11" fmla="*/ 4985 h 227593"/>
              <a:gd name="connsiteX12" fmla="*/ 269782 w 808437"/>
              <a:gd name="connsiteY12" fmla="*/ 7367 h 227593"/>
              <a:gd name="connsiteX13" fmla="*/ 5465 w 808437"/>
              <a:gd name="connsiteY13" fmla="*/ 57372 h 2275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808437" h="227593">
                <a:moveTo>
                  <a:pt x="5465" y="57372"/>
                </a:moveTo>
                <a:cubicBezTo>
                  <a:pt x="-17951" y="80391"/>
                  <a:pt x="40388" y="102220"/>
                  <a:pt x="57850" y="116904"/>
                </a:cubicBezTo>
                <a:cubicBezTo>
                  <a:pt x="75312" y="131589"/>
                  <a:pt x="94760" y="141510"/>
                  <a:pt x="110238" y="145479"/>
                </a:cubicBezTo>
                <a:cubicBezTo>
                  <a:pt x="125716" y="149448"/>
                  <a:pt x="134050" y="138733"/>
                  <a:pt x="150719" y="140717"/>
                </a:cubicBezTo>
                <a:cubicBezTo>
                  <a:pt x="167388" y="142701"/>
                  <a:pt x="191995" y="152226"/>
                  <a:pt x="210251" y="157385"/>
                </a:cubicBezTo>
                <a:cubicBezTo>
                  <a:pt x="228507" y="162545"/>
                  <a:pt x="239223" y="160562"/>
                  <a:pt x="260257" y="171674"/>
                </a:cubicBezTo>
                <a:cubicBezTo>
                  <a:pt x="281291" y="182786"/>
                  <a:pt x="313438" y="216123"/>
                  <a:pt x="336457" y="224060"/>
                </a:cubicBezTo>
                <a:cubicBezTo>
                  <a:pt x="359476" y="231997"/>
                  <a:pt x="360666" y="224854"/>
                  <a:pt x="398369" y="219298"/>
                </a:cubicBezTo>
                <a:cubicBezTo>
                  <a:pt x="436072" y="213742"/>
                  <a:pt x="513464" y="212551"/>
                  <a:pt x="562676" y="190723"/>
                </a:cubicBezTo>
                <a:cubicBezTo>
                  <a:pt x="611888" y="168895"/>
                  <a:pt x="653560" y="111348"/>
                  <a:pt x="693644" y="88329"/>
                </a:cubicBezTo>
                <a:cubicBezTo>
                  <a:pt x="733728" y="65310"/>
                  <a:pt x="832154" y="66501"/>
                  <a:pt x="803182" y="52610"/>
                </a:cubicBezTo>
                <a:cubicBezTo>
                  <a:pt x="774210" y="38719"/>
                  <a:pt x="608713" y="12525"/>
                  <a:pt x="519813" y="4985"/>
                </a:cubicBezTo>
                <a:cubicBezTo>
                  <a:pt x="430913" y="-2556"/>
                  <a:pt x="355507" y="-1364"/>
                  <a:pt x="269782" y="7367"/>
                </a:cubicBezTo>
                <a:cubicBezTo>
                  <a:pt x="184057" y="16098"/>
                  <a:pt x="28881" y="34353"/>
                  <a:pt x="5465" y="57372"/>
                </a:cubicBezTo>
                <a:close/>
              </a:path>
            </a:pathLst>
          </a:custGeom>
          <a:noFill/>
          <a:ln w="63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cxnSp>
        <p:nvCxnSpPr>
          <p:cNvPr id="54" name="Connettore diritto 53">
            <a:extLst>
              <a:ext uri="{FF2B5EF4-FFF2-40B4-BE49-F238E27FC236}">
                <a16:creationId xmlns="" xmlns:a16="http://schemas.microsoft.com/office/drawing/2014/main" id="{FDE4D9C8-AB12-4103-8636-B48CC8C170B7}"/>
              </a:ext>
            </a:extLst>
          </p:cNvPr>
          <p:cNvCxnSpPr>
            <a:cxnSpLocks/>
          </p:cNvCxnSpPr>
          <p:nvPr/>
        </p:nvCxnSpPr>
        <p:spPr>
          <a:xfrm>
            <a:off x="2591803" y="1460649"/>
            <a:ext cx="0" cy="3616318"/>
          </a:xfrm>
          <a:prstGeom prst="line">
            <a:avLst/>
          </a:prstGeom>
          <a:ln>
            <a:solidFill>
              <a:srgbClr val="00B050"/>
            </a:solidFill>
          </a:ln>
        </p:spPr>
        <p:style>
          <a:lnRef idx="1">
            <a:schemeClr val="accent1"/>
          </a:lnRef>
          <a:fillRef idx="0">
            <a:schemeClr val="accent1"/>
          </a:fillRef>
          <a:effectRef idx="0">
            <a:schemeClr val="accent1"/>
          </a:effectRef>
          <a:fontRef idx="minor">
            <a:schemeClr val="tx1"/>
          </a:fontRef>
        </p:style>
      </p:cxnSp>
      <p:sp>
        <p:nvSpPr>
          <p:cNvPr id="4" name="CasellaDiTesto 3">
            <a:extLst>
              <a:ext uri="{FF2B5EF4-FFF2-40B4-BE49-F238E27FC236}">
                <a16:creationId xmlns="" xmlns:a16="http://schemas.microsoft.com/office/drawing/2014/main" id="{59A9CC5D-0D8A-4755-B3B9-DCCBE33A4CDC}"/>
              </a:ext>
            </a:extLst>
          </p:cNvPr>
          <p:cNvSpPr txBox="1"/>
          <p:nvPr/>
        </p:nvSpPr>
        <p:spPr>
          <a:xfrm>
            <a:off x="40944" y="5308976"/>
            <a:ext cx="3960000" cy="646331"/>
          </a:xfrm>
          <a:prstGeom prst="rect">
            <a:avLst/>
          </a:prstGeom>
          <a:noFill/>
          <a:ln>
            <a:solidFill>
              <a:schemeClr val="accent4">
                <a:lumMod val="75000"/>
              </a:schemeClr>
            </a:solidFill>
          </a:ln>
        </p:spPr>
        <p:txBody>
          <a:bodyPr wrap="square" rtlCol="0">
            <a:spAutoFit/>
          </a:bodyPr>
          <a:lstStyle/>
          <a:p>
            <a:r>
              <a:rPr lang="it-IT" dirty="0">
                <a:solidFill>
                  <a:srgbClr val="00B050"/>
                </a:solidFill>
                <a:latin typeface="Comic Sans MS" panose="030F0702030302020204" pitchFamily="66" charset="0"/>
              </a:rPr>
              <a:t>Figura 1</a:t>
            </a:r>
          </a:p>
          <a:p>
            <a:r>
              <a:rPr lang="it-IT" dirty="0">
                <a:solidFill>
                  <a:srgbClr val="00B050"/>
                </a:solidFill>
                <a:latin typeface="Comic Sans MS" panose="030F0702030302020204" pitchFamily="66" charset="0"/>
              </a:rPr>
              <a:t>Forma conica qualsiasi</a:t>
            </a:r>
          </a:p>
        </p:txBody>
      </p:sp>
      <p:sp>
        <p:nvSpPr>
          <p:cNvPr id="5" name="CasellaDiTesto 4">
            <a:extLst>
              <a:ext uri="{FF2B5EF4-FFF2-40B4-BE49-F238E27FC236}">
                <a16:creationId xmlns="" xmlns:a16="http://schemas.microsoft.com/office/drawing/2014/main" id="{AB131FB8-9B7C-465E-BCFB-BA43178974E0}"/>
              </a:ext>
            </a:extLst>
          </p:cNvPr>
          <p:cNvSpPr txBox="1"/>
          <p:nvPr/>
        </p:nvSpPr>
        <p:spPr>
          <a:xfrm>
            <a:off x="36000" y="6011021"/>
            <a:ext cx="9072000" cy="778739"/>
          </a:xfrm>
          <a:prstGeom prst="rect">
            <a:avLst/>
          </a:prstGeom>
          <a:noFill/>
          <a:ln>
            <a:noFill/>
          </a:ln>
        </p:spPr>
        <p:txBody>
          <a:bodyPr wrap="square" rtlCol="0">
            <a:spAutoFit/>
          </a:bodyPr>
          <a:lstStyle/>
          <a:p>
            <a:pPr>
              <a:lnSpc>
                <a:spcPct val="115000"/>
              </a:lnSpc>
              <a:spcAft>
                <a:spcPts val="0"/>
              </a:spcAft>
            </a:pPr>
            <a:r>
              <a:rPr lang="it-IT" sz="2000" dirty="0">
                <a:solidFill>
                  <a:srgbClr val="00B050"/>
                </a:solidFill>
                <a:latin typeface="Comic Sans MS" panose="030F0702030302020204" pitchFamily="66" charset="0"/>
                <a:ea typeface="Calibri" panose="020F0502020204030204" pitchFamily="34" charset="0"/>
                <a:cs typeface="Times New Roman" panose="02020603050405020304" pitchFamily="18" charset="0"/>
              </a:rPr>
              <a:t>Quando la direttrice è una linea sghemba o una linea piana qualunque si genera una forma conica qualsiasi. (Figura 1)</a:t>
            </a:r>
            <a:endParaRPr lang="it-IT" sz="2000" dirty="0">
              <a:solidFill>
                <a:srgbClr val="00B050"/>
              </a:solidFill>
            </a:endParaRPr>
          </a:p>
        </p:txBody>
      </p:sp>
      <p:sp>
        <p:nvSpPr>
          <p:cNvPr id="6" name="CasellaDiTesto 5">
            <a:extLst>
              <a:ext uri="{FF2B5EF4-FFF2-40B4-BE49-F238E27FC236}">
                <a16:creationId xmlns="" xmlns:a16="http://schemas.microsoft.com/office/drawing/2014/main" id="{08E81EBB-DE52-4576-B13F-83FC2C6AE67D}"/>
              </a:ext>
            </a:extLst>
          </p:cNvPr>
          <p:cNvSpPr txBox="1"/>
          <p:nvPr/>
        </p:nvSpPr>
        <p:spPr>
          <a:xfrm>
            <a:off x="2552139" y="4626590"/>
            <a:ext cx="382137" cy="400110"/>
          </a:xfrm>
          <a:prstGeom prst="rect">
            <a:avLst/>
          </a:prstGeom>
          <a:noFill/>
        </p:spPr>
        <p:txBody>
          <a:bodyPr wrap="square" rtlCol="0">
            <a:spAutoFit/>
          </a:bodyPr>
          <a:lstStyle/>
          <a:p>
            <a:r>
              <a:rPr lang="it-IT" sz="2000" dirty="0">
                <a:solidFill>
                  <a:srgbClr val="00B050"/>
                </a:solidFill>
                <a:latin typeface="Comic Sans MS" panose="030F0702030302020204" pitchFamily="66" charset="0"/>
              </a:rPr>
              <a:t>a</a:t>
            </a:r>
          </a:p>
        </p:txBody>
      </p:sp>
      <p:sp>
        <p:nvSpPr>
          <p:cNvPr id="28" name="CasellaDiTesto 27">
            <a:extLst>
              <a:ext uri="{FF2B5EF4-FFF2-40B4-BE49-F238E27FC236}">
                <a16:creationId xmlns="" xmlns:a16="http://schemas.microsoft.com/office/drawing/2014/main" id="{9E4A4365-921B-4406-9C1C-6C620C5AB1E1}"/>
              </a:ext>
            </a:extLst>
          </p:cNvPr>
          <p:cNvSpPr txBox="1"/>
          <p:nvPr/>
        </p:nvSpPr>
        <p:spPr>
          <a:xfrm>
            <a:off x="1380707" y="3318679"/>
            <a:ext cx="382137" cy="400110"/>
          </a:xfrm>
          <a:prstGeom prst="rect">
            <a:avLst/>
          </a:prstGeom>
          <a:noFill/>
        </p:spPr>
        <p:txBody>
          <a:bodyPr wrap="square" rtlCol="0">
            <a:spAutoFit/>
          </a:bodyPr>
          <a:lstStyle/>
          <a:p>
            <a:r>
              <a:rPr lang="it-IT" sz="2000" dirty="0">
                <a:solidFill>
                  <a:srgbClr val="00B050"/>
                </a:solidFill>
                <a:latin typeface="Comic Sans MS" panose="030F0702030302020204" pitchFamily="66" charset="0"/>
              </a:rPr>
              <a:t>g</a:t>
            </a:r>
          </a:p>
        </p:txBody>
      </p:sp>
      <p:sp>
        <p:nvSpPr>
          <p:cNvPr id="29" name="CasellaDiTesto 28">
            <a:extLst>
              <a:ext uri="{FF2B5EF4-FFF2-40B4-BE49-F238E27FC236}">
                <a16:creationId xmlns="" xmlns:a16="http://schemas.microsoft.com/office/drawing/2014/main" id="{C81F20F9-72BE-4296-A0A1-8803179BA68E}"/>
              </a:ext>
            </a:extLst>
          </p:cNvPr>
          <p:cNvSpPr txBox="1"/>
          <p:nvPr/>
        </p:nvSpPr>
        <p:spPr>
          <a:xfrm>
            <a:off x="2636300" y="2063085"/>
            <a:ext cx="382137" cy="400110"/>
          </a:xfrm>
          <a:prstGeom prst="rect">
            <a:avLst/>
          </a:prstGeom>
          <a:noFill/>
        </p:spPr>
        <p:txBody>
          <a:bodyPr wrap="square" rtlCol="0">
            <a:spAutoFit/>
          </a:bodyPr>
          <a:lstStyle/>
          <a:p>
            <a:r>
              <a:rPr lang="it-IT" sz="2000" dirty="0">
                <a:solidFill>
                  <a:srgbClr val="00B050"/>
                </a:solidFill>
                <a:latin typeface="Comic Sans MS" panose="030F0702030302020204" pitchFamily="66" charset="0"/>
              </a:rPr>
              <a:t>V</a:t>
            </a:r>
          </a:p>
        </p:txBody>
      </p:sp>
      <p:sp>
        <p:nvSpPr>
          <p:cNvPr id="30" name="CasellaDiTesto 29">
            <a:extLst>
              <a:ext uri="{FF2B5EF4-FFF2-40B4-BE49-F238E27FC236}">
                <a16:creationId xmlns="" xmlns:a16="http://schemas.microsoft.com/office/drawing/2014/main" id="{28DC9C91-E4FE-4530-BFCA-4112EBDBE46D}"/>
              </a:ext>
            </a:extLst>
          </p:cNvPr>
          <p:cNvSpPr txBox="1"/>
          <p:nvPr/>
        </p:nvSpPr>
        <p:spPr>
          <a:xfrm>
            <a:off x="1164610" y="4576549"/>
            <a:ext cx="382137" cy="400110"/>
          </a:xfrm>
          <a:prstGeom prst="rect">
            <a:avLst/>
          </a:prstGeom>
          <a:noFill/>
        </p:spPr>
        <p:txBody>
          <a:bodyPr wrap="square" rtlCol="0">
            <a:spAutoFit/>
          </a:bodyPr>
          <a:lstStyle/>
          <a:p>
            <a:r>
              <a:rPr lang="it-IT" sz="2000" dirty="0">
                <a:solidFill>
                  <a:srgbClr val="00B050"/>
                </a:solidFill>
                <a:latin typeface="Comic Sans MS" panose="030F0702030302020204" pitchFamily="66" charset="0"/>
              </a:rPr>
              <a:t>d</a:t>
            </a:r>
          </a:p>
        </p:txBody>
      </p:sp>
      <p:sp>
        <p:nvSpPr>
          <p:cNvPr id="7" name="CasellaDiTesto 6">
            <a:extLst>
              <a:ext uri="{FF2B5EF4-FFF2-40B4-BE49-F238E27FC236}">
                <a16:creationId xmlns="" xmlns:a16="http://schemas.microsoft.com/office/drawing/2014/main" id="{1874EC67-F8D3-45D5-8DDB-4072A0522FD8}"/>
              </a:ext>
            </a:extLst>
          </p:cNvPr>
          <p:cNvSpPr txBox="1"/>
          <p:nvPr/>
        </p:nvSpPr>
        <p:spPr>
          <a:xfrm>
            <a:off x="573215" y="2103492"/>
            <a:ext cx="864000" cy="584775"/>
          </a:xfrm>
          <a:prstGeom prst="rect">
            <a:avLst/>
          </a:prstGeom>
          <a:noFill/>
          <a:ln>
            <a:noFill/>
          </a:ln>
        </p:spPr>
        <p:txBody>
          <a:bodyPr wrap="square" rtlCol="0" anchor="ctr">
            <a:spAutoFit/>
          </a:bodyPr>
          <a:lstStyle/>
          <a:p>
            <a:r>
              <a:rPr lang="it-IT" sz="1600" dirty="0">
                <a:solidFill>
                  <a:srgbClr val="00B050"/>
                </a:solidFill>
                <a:latin typeface="Comic Sans MS" panose="030F0702030302020204" pitchFamily="66" charset="0"/>
              </a:rPr>
              <a:t>(Falde)</a:t>
            </a:r>
          </a:p>
        </p:txBody>
      </p:sp>
      <p:cxnSp>
        <p:nvCxnSpPr>
          <p:cNvPr id="9" name="Connettore 2 8">
            <a:extLst>
              <a:ext uri="{FF2B5EF4-FFF2-40B4-BE49-F238E27FC236}">
                <a16:creationId xmlns="" xmlns:a16="http://schemas.microsoft.com/office/drawing/2014/main" id="{A6D8F178-A916-48AC-9EBC-16770036B471}"/>
              </a:ext>
            </a:extLst>
          </p:cNvPr>
          <p:cNvCxnSpPr>
            <a:stCxn id="7" idx="3"/>
          </p:cNvCxnSpPr>
          <p:nvPr/>
        </p:nvCxnSpPr>
        <p:spPr>
          <a:xfrm flipV="1">
            <a:off x="1437215" y="1937984"/>
            <a:ext cx="923857" cy="457896"/>
          </a:xfrm>
          <a:prstGeom prst="straightConnector1">
            <a:avLst/>
          </a:prstGeom>
          <a:ln>
            <a:solidFill>
              <a:srgbClr val="00B050"/>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11" name="Connettore 2 10">
            <a:extLst>
              <a:ext uri="{FF2B5EF4-FFF2-40B4-BE49-F238E27FC236}">
                <a16:creationId xmlns="" xmlns:a16="http://schemas.microsoft.com/office/drawing/2014/main" id="{AB8E186D-D596-45D9-A359-E2DDFA4B74A6}"/>
              </a:ext>
            </a:extLst>
          </p:cNvPr>
          <p:cNvCxnSpPr>
            <a:stCxn id="7" idx="3"/>
          </p:cNvCxnSpPr>
          <p:nvPr/>
        </p:nvCxnSpPr>
        <p:spPr>
          <a:xfrm>
            <a:off x="1437215" y="2395880"/>
            <a:ext cx="1087630" cy="715808"/>
          </a:xfrm>
          <a:prstGeom prst="straightConnector1">
            <a:avLst/>
          </a:prstGeom>
          <a:ln>
            <a:solidFill>
              <a:srgbClr val="00B050"/>
            </a:solidFill>
            <a:tailEnd type="stealth" w="lg" len="lg"/>
          </a:ln>
        </p:spPr>
        <p:style>
          <a:lnRef idx="1">
            <a:schemeClr val="accent1"/>
          </a:lnRef>
          <a:fillRef idx="0">
            <a:schemeClr val="accent1"/>
          </a:fillRef>
          <a:effectRef idx="0">
            <a:schemeClr val="accent1"/>
          </a:effectRef>
          <a:fontRef idx="minor">
            <a:schemeClr val="tx1"/>
          </a:fontRef>
        </p:style>
      </p:cxnSp>
      <p:sp>
        <p:nvSpPr>
          <p:cNvPr id="8" name="CasellaDiTesto 7">
            <a:extLst>
              <a:ext uri="{FF2B5EF4-FFF2-40B4-BE49-F238E27FC236}">
                <a16:creationId xmlns="" xmlns:a16="http://schemas.microsoft.com/office/drawing/2014/main" id="{963F12EF-48DD-4F2A-BA6E-9754B1157B5F}"/>
              </a:ext>
            </a:extLst>
          </p:cNvPr>
          <p:cNvSpPr txBox="1"/>
          <p:nvPr/>
        </p:nvSpPr>
        <p:spPr>
          <a:xfrm>
            <a:off x="81889" y="4926842"/>
            <a:ext cx="2196000" cy="288000"/>
          </a:xfrm>
          <a:prstGeom prst="rect">
            <a:avLst/>
          </a:prstGeom>
          <a:noFill/>
        </p:spPr>
        <p:txBody>
          <a:bodyPr wrap="square" rtlCol="0">
            <a:spAutoFit/>
          </a:bodyPr>
          <a:lstStyle/>
          <a:p>
            <a:r>
              <a:rPr lang="it-IT" sz="1600" dirty="0">
                <a:solidFill>
                  <a:srgbClr val="00B050"/>
                </a:solidFill>
                <a:latin typeface="Comic Sans MS" panose="030F0702030302020204" pitchFamily="66" charset="0"/>
              </a:rPr>
              <a:t>(Direttrice sghemba)</a:t>
            </a:r>
          </a:p>
        </p:txBody>
      </p:sp>
      <p:sp>
        <p:nvSpPr>
          <p:cNvPr id="55" name="CasellaDiTesto 54">
            <a:extLst>
              <a:ext uri="{FF2B5EF4-FFF2-40B4-BE49-F238E27FC236}">
                <a16:creationId xmlns="" xmlns:a16="http://schemas.microsoft.com/office/drawing/2014/main" id="{B47B71BC-D64C-4BC8-874C-DEA55D8B5289}"/>
              </a:ext>
            </a:extLst>
          </p:cNvPr>
          <p:cNvSpPr txBox="1"/>
          <p:nvPr/>
        </p:nvSpPr>
        <p:spPr>
          <a:xfrm>
            <a:off x="2936551" y="1957381"/>
            <a:ext cx="1044000" cy="584775"/>
          </a:xfrm>
          <a:prstGeom prst="rect">
            <a:avLst/>
          </a:prstGeom>
          <a:noFill/>
          <a:ln>
            <a:noFill/>
          </a:ln>
        </p:spPr>
        <p:txBody>
          <a:bodyPr wrap="square" rtlCol="0" anchor="ctr">
            <a:spAutoFit/>
          </a:bodyPr>
          <a:lstStyle/>
          <a:p>
            <a:r>
              <a:rPr lang="it-IT" sz="1600" dirty="0">
                <a:solidFill>
                  <a:srgbClr val="00B050"/>
                </a:solidFill>
                <a:latin typeface="Comic Sans MS" panose="030F0702030302020204" pitchFamily="66" charset="0"/>
              </a:rPr>
              <a:t>(Vertice)</a:t>
            </a:r>
          </a:p>
        </p:txBody>
      </p:sp>
      <p:sp>
        <p:nvSpPr>
          <p:cNvPr id="56" name="CasellaDiTesto 55">
            <a:extLst>
              <a:ext uri="{FF2B5EF4-FFF2-40B4-BE49-F238E27FC236}">
                <a16:creationId xmlns="" xmlns:a16="http://schemas.microsoft.com/office/drawing/2014/main" id="{B4FC2FAF-553D-4D97-9364-76E761DD55FA}"/>
              </a:ext>
            </a:extLst>
          </p:cNvPr>
          <p:cNvSpPr txBox="1"/>
          <p:nvPr/>
        </p:nvSpPr>
        <p:spPr>
          <a:xfrm>
            <a:off x="40944" y="3271579"/>
            <a:ext cx="1476000" cy="584775"/>
          </a:xfrm>
          <a:prstGeom prst="rect">
            <a:avLst/>
          </a:prstGeom>
          <a:noFill/>
          <a:ln>
            <a:noFill/>
          </a:ln>
        </p:spPr>
        <p:txBody>
          <a:bodyPr wrap="square" rtlCol="0" anchor="ctr">
            <a:spAutoFit/>
          </a:bodyPr>
          <a:lstStyle/>
          <a:p>
            <a:r>
              <a:rPr lang="it-IT" sz="1600" dirty="0">
                <a:solidFill>
                  <a:srgbClr val="00B050"/>
                </a:solidFill>
                <a:latin typeface="Comic Sans MS" panose="030F0702030302020204" pitchFamily="66" charset="0"/>
              </a:rPr>
              <a:t>(Generatrice)</a:t>
            </a:r>
          </a:p>
        </p:txBody>
      </p:sp>
      <p:sp>
        <p:nvSpPr>
          <p:cNvPr id="13" name="CasellaDiTesto 12">
            <a:extLst>
              <a:ext uri="{FF2B5EF4-FFF2-40B4-BE49-F238E27FC236}">
                <a16:creationId xmlns="" xmlns:a16="http://schemas.microsoft.com/office/drawing/2014/main" id="{0C5DE90F-5801-4B6A-9715-9A8AFD6DA5A1}"/>
              </a:ext>
            </a:extLst>
          </p:cNvPr>
          <p:cNvSpPr txBox="1"/>
          <p:nvPr/>
        </p:nvSpPr>
        <p:spPr>
          <a:xfrm>
            <a:off x="2743201" y="4694830"/>
            <a:ext cx="792000" cy="288000"/>
          </a:xfrm>
          <a:prstGeom prst="rect">
            <a:avLst/>
          </a:prstGeom>
          <a:noFill/>
        </p:spPr>
        <p:txBody>
          <a:bodyPr wrap="square" rtlCol="0">
            <a:spAutoFit/>
          </a:bodyPr>
          <a:lstStyle/>
          <a:p>
            <a:r>
              <a:rPr lang="it-IT" sz="1600" dirty="0">
                <a:solidFill>
                  <a:srgbClr val="00B050"/>
                </a:solidFill>
                <a:latin typeface="Comic Sans MS" panose="030F0702030302020204" pitchFamily="66" charset="0"/>
              </a:rPr>
              <a:t>(Asse)</a:t>
            </a:r>
          </a:p>
        </p:txBody>
      </p:sp>
      <p:cxnSp>
        <p:nvCxnSpPr>
          <p:cNvPr id="57" name="Connettore diritto 56">
            <a:extLst>
              <a:ext uri="{FF2B5EF4-FFF2-40B4-BE49-F238E27FC236}">
                <a16:creationId xmlns="" xmlns:a16="http://schemas.microsoft.com/office/drawing/2014/main" id="{A010C8F3-BD02-4069-9F9D-697B53702DC7}"/>
              </a:ext>
            </a:extLst>
          </p:cNvPr>
          <p:cNvCxnSpPr>
            <a:cxnSpLocks/>
          </p:cNvCxnSpPr>
          <p:nvPr/>
        </p:nvCxnSpPr>
        <p:spPr>
          <a:xfrm>
            <a:off x="36000" y="6844352"/>
            <a:ext cx="9072000" cy="0"/>
          </a:xfrm>
          <a:prstGeom prst="line">
            <a:avLst/>
          </a:prstGeom>
          <a:ln>
            <a:solidFill>
              <a:schemeClr val="accent4">
                <a:lumMod val="20000"/>
                <a:lumOff val="8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 xmlns:p14="http://schemas.microsoft.com/office/powerpoint/2010/main" val="1939424462"/>
      </p:ext>
    </p:extLst>
  </p:cSld>
  <p:clrMapOvr>
    <a:masterClrMapping/>
  </p:clrMapOvr>
  <mc:AlternateContent xmlns:mc="http://schemas.openxmlformats.org/markup-compatibility/2006">
    <mc:Choice xmlns=""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0-#ppt_w/2"/>
                                          </p:val>
                                        </p:tav>
                                        <p:tav tm="100000">
                                          <p:val>
                                            <p:strVal val="#ppt_x"/>
                                          </p:val>
                                        </p:tav>
                                      </p:tavLst>
                                    </p:anim>
                                    <p:anim calcmode="lin" valueType="num">
                                      <p:cBhvr additive="base">
                                        <p:cTn id="8" dur="500" fill="hold"/>
                                        <p:tgtEl>
                                          <p:spTgt spid="2"/>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2" presetClass="entr" presetSubtype="8" fill="hold" nodeType="clickEffect">
                                  <p:stCondLst>
                                    <p:cond delay="0"/>
                                  </p:stCondLst>
                                  <p:childTnLst>
                                    <p:set>
                                      <p:cBhvr>
                                        <p:cTn id="12" dur="1" fill="hold">
                                          <p:stCondLst>
                                            <p:cond delay="0"/>
                                          </p:stCondLst>
                                        </p:cTn>
                                        <p:tgtEl>
                                          <p:spTgt spid="39">
                                            <p:txEl>
                                              <p:pRg st="0" end="0"/>
                                            </p:txEl>
                                          </p:spTgt>
                                        </p:tgtEl>
                                        <p:attrNameLst>
                                          <p:attrName>style.visibility</p:attrName>
                                        </p:attrNameLst>
                                      </p:cBhvr>
                                      <p:to>
                                        <p:strVal val="visible"/>
                                      </p:to>
                                    </p:set>
                                    <p:animEffect transition="in" filter="wipe(left)">
                                      <p:cBhvr>
                                        <p:cTn id="13" dur="500"/>
                                        <p:tgtEl>
                                          <p:spTgt spid="39">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42" presetClass="entr" presetSubtype="0" fill="hold" grpId="0" nodeType="clickEffect">
                                  <p:stCondLst>
                                    <p:cond delay="0"/>
                                  </p:stCondLst>
                                  <p:childTnLst>
                                    <p:set>
                                      <p:cBhvr>
                                        <p:cTn id="17" dur="1" fill="hold">
                                          <p:stCondLst>
                                            <p:cond delay="0"/>
                                          </p:stCondLst>
                                        </p:cTn>
                                        <p:tgtEl>
                                          <p:spTgt spid="24"/>
                                        </p:tgtEl>
                                        <p:attrNameLst>
                                          <p:attrName>style.visibility</p:attrName>
                                        </p:attrNameLst>
                                      </p:cBhvr>
                                      <p:to>
                                        <p:strVal val="visible"/>
                                      </p:to>
                                    </p:set>
                                    <p:animEffect transition="in" filter="fade">
                                      <p:cBhvr>
                                        <p:cTn id="18" dur="500"/>
                                        <p:tgtEl>
                                          <p:spTgt spid="24"/>
                                        </p:tgtEl>
                                      </p:cBhvr>
                                    </p:animEffect>
                                    <p:anim calcmode="lin" valueType="num">
                                      <p:cBhvr>
                                        <p:cTn id="19" dur="500" fill="hold"/>
                                        <p:tgtEl>
                                          <p:spTgt spid="24"/>
                                        </p:tgtEl>
                                        <p:attrNameLst>
                                          <p:attrName>ppt_x</p:attrName>
                                        </p:attrNameLst>
                                      </p:cBhvr>
                                      <p:tavLst>
                                        <p:tav tm="0">
                                          <p:val>
                                            <p:strVal val="#ppt_x"/>
                                          </p:val>
                                        </p:tav>
                                        <p:tav tm="100000">
                                          <p:val>
                                            <p:strVal val="#ppt_x"/>
                                          </p:val>
                                        </p:tav>
                                      </p:tavLst>
                                    </p:anim>
                                    <p:anim calcmode="lin" valueType="num">
                                      <p:cBhvr>
                                        <p:cTn id="20" dur="500" fill="hold"/>
                                        <p:tgtEl>
                                          <p:spTgt spid="24"/>
                                        </p:tgtEl>
                                        <p:attrNameLst>
                                          <p:attrName>ppt_y</p:attrName>
                                        </p:attrNameLst>
                                      </p:cBhvr>
                                      <p:tavLst>
                                        <p:tav tm="0">
                                          <p:val>
                                            <p:strVal val="#ppt_y+.1"/>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2" presetClass="entr" presetSubtype="8" fill="hold" nodeType="clickEffect">
                                  <p:stCondLst>
                                    <p:cond delay="0"/>
                                  </p:stCondLst>
                                  <p:childTnLst>
                                    <p:set>
                                      <p:cBhvr>
                                        <p:cTn id="24" dur="1" fill="hold">
                                          <p:stCondLst>
                                            <p:cond delay="0"/>
                                          </p:stCondLst>
                                        </p:cTn>
                                        <p:tgtEl>
                                          <p:spTgt spid="40">
                                            <p:txEl>
                                              <p:pRg st="0" end="0"/>
                                            </p:txEl>
                                          </p:spTgt>
                                        </p:tgtEl>
                                        <p:attrNameLst>
                                          <p:attrName>style.visibility</p:attrName>
                                        </p:attrNameLst>
                                      </p:cBhvr>
                                      <p:to>
                                        <p:strVal val="visible"/>
                                      </p:to>
                                    </p:set>
                                    <p:animEffect transition="in" filter="wipe(left)">
                                      <p:cBhvr>
                                        <p:cTn id="25" dur="500"/>
                                        <p:tgtEl>
                                          <p:spTgt spid="40">
                                            <p:txEl>
                                              <p:pRg st="0" end="0"/>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42" presetClass="entr" presetSubtype="0" fill="hold" grpId="0" nodeType="clickEffect">
                                  <p:stCondLst>
                                    <p:cond delay="0"/>
                                  </p:stCondLst>
                                  <p:childTnLst>
                                    <p:set>
                                      <p:cBhvr>
                                        <p:cTn id="29" dur="1" fill="hold">
                                          <p:stCondLst>
                                            <p:cond delay="0"/>
                                          </p:stCondLst>
                                        </p:cTn>
                                        <p:tgtEl>
                                          <p:spTgt spid="56"/>
                                        </p:tgtEl>
                                        <p:attrNameLst>
                                          <p:attrName>style.visibility</p:attrName>
                                        </p:attrNameLst>
                                      </p:cBhvr>
                                      <p:to>
                                        <p:strVal val="visible"/>
                                      </p:to>
                                    </p:set>
                                    <p:animEffect transition="in" filter="fade">
                                      <p:cBhvr>
                                        <p:cTn id="30" dur="500"/>
                                        <p:tgtEl>
                                          <p:spTgt spid="56"/>
                                        </p:tgtEl>
                                      </p:cBhvr>
                                    </p:animEffect>
                                    <p:anim calcmode="lin" valueType="num">
                                      <p:cBhvr>
                                        <p:cTn id="31" dur="500" fill="hold"/>
                                        <p:tgtEl>
                                          <p:spTgt spid="56"/>
                                        </p:tgtEl>
                                        <p:attrNameLst>
                                          <p:attrName>ppt_x</p:attrName>
                                        </p:attrNameLst>
                                      </p:cBhvr>
                                      <p:tavLst>
                                        <p:tav tm="0">
                                          <p:val>
                                            <p:strVal val="#ppt_x"/>
                                          </p:val>
                                        </p:tav>
                                        <p:tav tm="100000">
                                          <p:val>
                                            <p:strVal val="#ppt_x"/>
                                          </p:val>
                                        </p:tav>
                                      </p:tavLst>
                                    </p:anim>
                                    <p:anim calcmode="lin" valueType="num">
                                      <p:cBhvr>
                                        <p:cTn id="32" dur="500" fill="hold"/>
                                        <p:tgtEl>
                                          <p:spTgt spid="56"/>
                                        </p:tgtEl>
                                        <p:attrNameLst>
                                          <p:attrName>ppt_y</p:attrName>
                                        </p:attrNameLst>
                                      </p:cBhvr>
                                      <p:tavLst>
                                        <p:tav tm="0">
                                          <p:val>
                                            <p:strVal val="#ppt_y+.1"/>
                                          </p:val>
                                        </p:tav>
                                        <p:tav tm="100000">
                                          <p:val>
                                            <p:strVal val="#ppt_y"/>
                                          </p:val>
                                        </p:tav>
                                      </p:tavLst>
                                    </p:anim>
                                  </p:childTnLst>
                                </p:cTn>
                              </p:par>
                              <p:par>
                                <p:cTn id="33" presetID="42" presetClass="entr" presetSubtype="0" fill="hold" grpId="0" nodeType="withEffect">
                                  <p:stCondLst>
                                    <p:cond delay="0"/>
                                  </p:stCondLst>
                                  <p:childTnLst>
                                    <p:set>
                                      <p:cBhvr>
                                        <p:cTn id="34" dur="1" fill="hold">
                                          <p:stCondLst>
                                            <p:cond delay="0"/>
                                          </p:stCondLst>
                                        </p:cTn>
                                        <p:tgtEl>
                                          <p:spTgt spid="28"/>
                                        </p:tgtEl>
                                        <p:attrNameLst>
                                          <p:attrName>style.visibility</p:attrName>
                                        </p:attrNameLst>
                                      </p:cBhvr>
                                      <p:to>
                                        <p:strVal val="visible"/>
                                      </p:to>
                                    </p:set>
                                    <p:animEffect transition="in" filter="fade">
                                      <p:cBhvr>
                                        <p:cTn id="35" dur="500"/>
                                        <p:tgtEl>
                                          <p:spTgt spid="28"/>
                                        </p:tgtEl>
                                      </p:cBhvr>
                                    </p:animEffect>
                                    <p:anim calcmode="lin" valueType="num">
                                      <p:cBhvr>
                                        <p:cTn id="36" dur="500" fill="hold"/>
                                        <p:tgtEl>
                                          <p:spTgt spid="28"/>
                                        </p:tgtEl>
                                        <p:attrNameLst>
                                          <p:attrName>ppt_x</p:attrName>
                                        </p:attrNameLst>
                                      </p:cBhvr>
                                      <p:tavLst>
                                        <p:tav tm="0">
                                          <p:val>
                                            <p:strVal val="#ppt_x"/>
                                          </p:val>
                                        </p:tav>
                                        <p:tav tm="100000">
                                          <p:val>
                                            <p:strVal val="#ppt_x"/>
                                          </p:val>
                                        </p:tav>
                                      </p:tavLst>
                                    </p:anim>
                                    <p:anim calcmode="lin" valueType="num">
                                      <p:cBhvr>
                                        <p:cTn id="37" dur="500" fill="hold"/>
                                        <p:tgtEl>
                                          <p:spTgt spid="28"/>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nodeType="clickEffect">
                                  <p:stCondLst>
                                    <p:cond delay="0"/>
                                  </p:stCondLst>
                                  <p:childTnLst>
                                    <p:set>
                                      <p:cBhvr>
                                        <p:cTn id="41" dur="1" fill="hold">
                                          <p:stCondLst>
                                            <p:cond delay="0"/>
                                          </p:stCondLst>
                                        </p:cTn>
                                        <p:tgtEl>
                                          <p:spTgt spid="48"/>
                                        </p:tgtEl>
                                        <p:attrNameLst>
                                          <p:attrName>style.visibility</p:attrName>
                                        </p:attrNameLst>
                                      </p:cBhvr>
                                      <p:to>
                                        <p:strVal val="visible"/>
                                      </p:to>
                                    </p:set>
                                    <p:animEffect transition="in" filter="wipe(left)">
                                      <p:cBhvr>
                                        <p:cTn id="42" dur="500"/>
                                        <p:tgtEl>
                                          <p:spTgt spid="48"/>
                                        </p:tgtEl>
                                      </p:cBhvr>
                                    </p:animEffect>
                                  </p:childTnLst>
                                </p:cTn>
                              </p:par>
                            </p:childTnLst>
                          </p:cTn>
                        </p:par>
                      </p:childTnLst>
                    </p:cTn>
                  </p:par>
                  <p:par>
                    <p:cTn id="43" fill="hold">
                      <p:stCondLst>
                        <p:cond delay="indefinite"/>
                      </p:stCondLst>
                      <p:childTnLst>
                        <p:par>
                          <p:cTn id="44" fill="hold">
                            <p:stCondLst>
                              <p:cond delay="0"/>
                            </p:stCondLst>
                            <p:childTnLst>
                              <p:par>
                                <p:cTn id="45" presetID="42" presetClass="entr" presetSubtype="0" fill="hold" grpId="0" nodeType="clickEffect">
                                  <p:stCondLst>
                                    <p:cond delay="0"/>
                                  </p:stCondLst>
                                  <p:childTnLst>
                                    <p:set>
                                      <p:cBhvr>
                                        <p:cTn id="46" dur="1" fill="hold">
                                          <p:stCondLst>
                                            <p:cond delay="0"/>
                                          </p:stCondLst>
                                        </p:cTn>
                                        <p:tgtEl>
                                          <p:spTgt spid="6"/>
                                        </p:tgtEl>
                                        <p:attrNameLst>
                                          <p:attrName>style.visibility</p:attrName>
                                        </p:attrNameLst>
                                      </p:cBhvr>
                                      <p:to>
                                        <p:strVal val="visible"/>
                                      </p:to>
                                    </p:set>
                                    <p:animEffect transition="in" filter="fade">
                                      <p:cBhvr>
                                        <p:cTn id="47" dur="500"/>
                                        <p:tgtEl>
                                          <p:spTgt spid="6"/>
                                        </p:tgtEl>
                                      </p:cBhvr>
                                    </p:animEffect>
                                    <p:anim calcmode="lin" valueType="num">
                                      <p:cBhvr>
                                        <p:cTn id="48" dur="500" fill="hold"/>
                                        <p:tgtEl>
                                          <p:spTgt spid="6"/>
                                        </p:tgtEl>
                                        <p:attrNameLst>
                                          <p:attrName>ppt_x</p:attrName>
                                        </p:attrNameLst>
                                      </p:cBhvr>
                                      <p:tavLst>
                                        <p:tav tm="0">
                                          <p:val>
                                            <p:strVal val="#ppt_x"/>
                                          </p:val>
                                        </p:tav>
                                        <p:tav tm="100000">
                                          <p:val>
                                            <p:strVal val="#ppt_x"/>
                                          </p:val>
                                        </p:tav>
                                      </p:tavLst>
                                    </p:anim>
                                    <p:anim calcmode="lin" valueType="num">
                                      <p:cBhvr>
                                        <p:cTn id="49" dur="500" fill="hold"/>
                                        <p:tgtEl>
                                          <p:spTgt spid="6"/>
                                        </p:tgtEl>
                                        <p:attrNameLst>
                                          <p:attrName>ppt_y</p:attrName>
                                        </p:attrNameLst>
                                      </p:cBhvr>
                                      <p:tavLst>
                                        <p:tav tm="0">
                                          <p:val>
                                            <p:strVal val="#ppt_y+.1"/>
                                          </p:val>
                                        </p:tav>
                                        <p:tav tm="100000">
                                          <p:val>
                                            <p:strVal val="#ppt_y"/>
                                          </p:val>
                                        </p:tav>
                                      </p:tavLst>
                                    </p:anim>
                                  </p:childTnLst>
                                </p:cTn>
                              </p:par>
                              <p:par>
                                <p:cTn id="50" presetID="42" presetClass="entr" presetSubtype="0" fill="hold" grpId="0" nodeType="withEffect">
                                  <p:stCondLst>
                                    <p:cond delay="0"/>
                                  </p:stCondLst>
                                  <p:childTnLst>
                                    <p:set>
                                      <p:cBhvr>
                                        <p:cTn id="51" dur="1" fill="hold">
                                          <p:stCondLst>
                                            <p:cond delay="0"/>
                                          </p:stCondLst>
                                        </p:cTn>
                                        <p:tgtEl>
                                          <p:spTgt spid="13"/>
                                        </p:tgtEl>
                                        <p:attrNameLst>
                                          <p:attrName>style.visibility</p:attrName>
                                        </p:attrNameLst>
                                      </p:cBhvr>
                                      <p:to>
                                        <p:strVal val="visible"/>
                                      </p:to>
                                    </p:set>
                                    <p:animEffect transition="in" filter="fade">
                                      <p:cBhvr>
                                        <p:cTn id="52" dur="500"/>
                                        <p:tgtEl>
                                          <p:spTgt spid="13"/>
                                        </p:tgtEl>
                                      </p:cBhvr>
                                    </p:animEffect>
                                    <p:anim calcmode="lin" valueType="num">
                                      <p:cBhvr>
                                        <p:cTn id="53" dur="500" fill="hold"/>
                                        <p:tgtEl>
                                          <p:spTgt spid="13"/>
                                        </p:tgtEl>
                                        <p:attrNameLst>
                                          <p:attrName>ppt_x</p:attrName>
                                        </p:attrNameLst>
                                      </p:cBhvr>
                                      <p:tavLst>
                                        <p:tav tm="0">
                                          <p:val>
                                            <p:strVal val="#ppt_x"/>
                                          </p:val>
                                        </p:tav>
                                        <p:tav tm="100000">
                                          <p:val>
                                            <p:strVal val="#ppt_x"/>
                                          </p:val>
                                        </p:tav>
                                      </p:tavLst>
                                    </p:anim>
                                    <p:anim calcmode="lin" valueType="num">
                                      <p:cBhvr>
                                        <p:cTn id="54" dur="500" fill="hold"/>
                                        <p:tgtEl>
                                          <p:spTgt spid="13"/>
                                        </p:tgtEl>
                                        <p:attrNameLst>
                                          <p:attrName>ppt_y</p:attrName>
                                        </p:attrNameLst>
                                      </p:cBhvr>
                                      <p:tavLst>
                                        <p:tav tm="0">
                                          <p:val>
                                            <p:strVal val="#ppt_y+.1"/>
                                          </p:val>
                                        </p:tav>
                                        <p:tav tm="100000">
                                          <p:val>
                                            <p:strVal val="#ppt_y"/>
                                          </p:val>
                                        </p:tav>
                                      </p:tavLst>
                                    </p:anim>
                                  </p:childTnLst>
                                </p:cTn>
                              </p:par>
                            </p:childTnLst>
                          </p:cTn>
                        </p:par>
                      </p:childTnLst>
                    </p:cTn>
                  </p:par>
                  <p:par>
                    <p:cTn id="55" fill="hold">
                      <p:stCondLst>
                        <p:cond delay="indefinite"/>
                      </p:stCondLst>
                      <p:childTnLst>
                        <p:par>
                          <p:cTn id="56" fill="hold">
                            <p:stCondLst>
                              <p:cond delay="0"/>
                            </p:stCondLst>
                            <p:childTnLst>
                              <p:par>
                                <p:cTn id="57" presetID="22" presetClass="entr" presetSubtype="4" fill="hold" nodeType="clickEffect">
                                  <p:stCondLst>
                                    <p:cond delay="0"/>
                                  </p:stCondLst>
                                  <p:childTnLst>
                                    <p:set>
                                      <p:cBhvr>
                                        <p:cTn id="58" dur="1" fill="hold">
                                          <p:stCondLst>
                                            <p:cond delay="0"/>
                                          </p:stCondLst>
                                        </p:cTn>
                                        <p:tgtEl>
                                          <p:spTgt spid="54"/>
                                        </p:tgtEl>
                                        <p:attrNameLst>
                                          <p:attrName>style.visibility</p:attrName>
                                        </p:attrNameLst>
                                      </p:cBhvr>
                                      <p:to>
                                        <p:strVal val="visible"/>
                                      </p:to>
                                    </p:set>
                                    <p:animEffect transition="in" filter="wipe(down)">
                                      <p:cBhvr>
                                        <p:cTn id="59" dur="500"/>
                                        <p:tgtEl>
                                          <p:spTgt spid="54"/>
                                        </p:tgtEl>
                                      </p:cBhvr>
                                    </p:animEffect>
                                  </p:childTnLst>
                                </p:cTn>
                              </p:par>
                            </p:childTnLst>
                          </p:cTn>
                        </p:par>
                      </p:childTnLst>
                    </p:cTn>
                  </p:par>
                  <p:par>
                    <p:cTn id="60" fill="hold">
                      <p:stCondLst>
                        <p:cond delay="indefinite"/>
                      </p:stCondLst>
                      <p:childTnLst>
                        <p:par>
                          <p:cTn id="61" fill="hold">
                            <p:stCondLst>
                              <p:cond delay="0"/>
                            </p:stCondLst>
                            <p:childTnLst>
                              <p:par>
                                <p:cTn id="62" presetID="42" presetClass="entr" presetSubtype="0" fill="hold" grpId="0" nodeType="clickEffect">
                                  <p:stCondLst>
                                    <p:cond delay="0"/>
                                  </p:stCondLst>
                                  <p:childTnLst>
                                    <p:set>
                                      <p:cBhvr>
                                        <p:cTn id="63" dur="1" fill="hold">
                                          <p:stCondLst>
                                            <p:cond delay="0"/>
                                          </p:stCondLst>
                                        </p:cTn>
                                        <p:tgtEl>
                                          <p:spTgt spid="29"/>
                                        </p:tgtEl>
                                        <p:attrNameLst>
                                          <p:attrName>style.visibility</p:attrName>
                                        </p:attrNameLst>
                                      </p:cBhvr>
                                      <p:to>
                                        <p:strVal val="visible"/>
                                      </p:to>
                                    </p:set>
                                    <p:animEffect transition="in" filter="fade">
                                      <p:cBhvr>
                                        <p:cTn id="64" dur="500"/>
                                        <p:tgtEl>
                                          <p:spTgt spid="29"/>
                                        </p:tgtEl>
                                      </p:cBhvr>
                                    </p:animEffect>
                                    <p:anim calcmode="lin" valueType="num">
                                      <p:cBhvr>
                                        <p:cTn id="65" dur="500" fill="hold"/>
                                        <p:tgtEl>
                                          <p:spTgt spid="29"/>
                                        </p:tgtEl>
                                        <p:attrNameLst>
                                          <p:attrName>ppt_x</p:attrName>
                                        </p:attrNameLst>
                                      </p:cBhvr>
                                      <p:tavLst>
                                        <p:tav tm="0">
                                          <p:val>
                                            <p:strVal val="#ppt_x"/>
                                          </p:val>
                                        </p:tav>
                                        <p:tav tm="100000">
                                          <p:val>
                                            <p:strVal val="#ppt_x"/>
                                          </p:val>
                                        </p:tav>
                                      </p:tavLst>
                                    </p:anim>
                                    <p:anim calcmode="lin" valueType="num">
                                      <p:cBhvr>
                                        <p:cTn id="66" dur="500" fill="hold"/>
                                        <p:tgtEl>
                                          <p:spTgt spid="29"/>
                                        </p:tgtEl>
                                        <p:attrNameLst>
                                          <p:attrName>ppt_y</p:attrName>
                                        </p:attrNameLst>
                                      </p:cBhvr>
                                      <p:tavLst>
                                        <p:tav tm="0">
                                          <p:val>
                                            <p:strVal val="#ppt_y+.1"/>
                                          </p:val>
                                        </p:tav>
                                        <p:tav tm="100000">
                                          <p:val>
                                            <p:strVal val="#ppt_y"/>
                                          </p:val>
                                        </p:tav>
                                      </p:tavLst>
                                    </p:anim>
                                  </p:childTnLst>
                                </p:cTn>
                              </p:par>
                              <p:par>
                                <p:cTn id="67" presetID="42" presetClass="entr" presetSubtype="0" fill="hold" grpId="0" nodeType="withEffect">
                                  <p:stCondLst>
                                    <p:cond delay="0"/>
                                  </p:stCondLst>
                                  <p:childTnLst>
                                    <p:set>
                                      <p:cBhvr>
                                        <p:cTn id="68" dur="1" fill="hold">
                                          <p:stCondLst>
                                            <p:cond delay="0"/>
                                          </p:stCondLst>
                                        </p:cTn>
                                        <p:tgtEl>
                                          <p:spTgt spid="55"/>
                                        </p:tgtEl>
                                        <p:attrNameLst>
                                          <p:attrName>style.visibility</p:attrName>
                                        </p:attrNameLst>
                                      </p:cBhvr>
                                      <p:to>
                                        <p:strVal val="visible"/>
                                      </p:to>
                                    </p:set>
                                    <p:animEffect transition="in" filter="fade">
                                      <p:cBhvr>
                                        <p:cTn id="69" dur="500"/>
                                        <p:tgtEl>
                                          <p:spTgt spid="55"/>
                                        </p:tgtEl>
                                      </p:cBhvr>
                                    </p:animEffect>
                                    <p:anim calcmode="lin" valueType="num">
                                      <p:cBhvr>
                                        <p:cTn id="70" dur="500" fill="hold"/>
                                        <p:tgtEl>
                                          <p:spTgt spid="55"/>
                                        </p:tgtEl>
                                        <p:attrNameLst>
                                          <p:attrName>ppt_x</p:attrName>
                                        </p:attrNameLst>
                                      </p:cBhvr>
                                      <p:tavLst>
                                        <p:tav tm="0">
                                          <p:val>
                                            <p:strVal val="#ppt_x"/>
                                          </p:val>
                                        </p:tav>
                                        <p:tav tm="100000">
                                          <p:val>
                                            <p:strVal val="#ppt_x"/>
                                          </p:val>
                                        </p:tav>
                                      </p:tavLst>
                                    </p:anim>
                                    <p:anim calcmode="lin" valueType="num">
                                      <p:cBhvr>
                                        <p:cTn id="71" dur="500" fill="hold"/>
                                        <p:tgtEl>
                                          <p:spTgt spid="55"/>
                                        </p:tgtEl>
                                        <p:attrNameLst>
                                          <p:attrName>ppt_y</p:attrName>
                                        </p:attrNameLst>
                                      </p:cBhvr>
                                      <p:tavLst>
                                        <p:tav tm="0">
                                          <p:val>
                                            <p:strVal val="#ppt_y+.1"/>
                                          </p:val>
                                        </p:tav>
                                        <p:tav tm="100000">
                                          <p:val>
                                            <p:strVal val="#ppt_y"/>
                                          </p:val>
                                        </p:tav>
                                      </p:tavLst>
                                    </p:anim>
                                  </p:childTnLst>
                                </p:cTn>
                              </p:par>
                            </p:childTnLst>
                          </p:cTn>
                        </p:par>
                      </p:childTnLst>
                    </p:cTn>
                  </p:par>
                  <p:par>
                    <p:cTn id="72" fill="hold">
                      <p:stCondLst>
                        <p:cond delay="indefinite"/>
                      </p:stCondLst>
                      <p:childTnLst>
                        <p:par>
                          <p:cTn id="73" fill="hold">
                            <p:stCondLst>
                              <p:cond delay="0"/>
                            </p:stCondLst>
                            <p:childTnLst>
                              <p:par>
                                <p:cTn id="74" presetID="42" presetClass="entr" presetSubtype="0" fill="hold" grpId="0" nodeType="clickEffect">
                                  <p:stCondLst>
                                    <p:cond delay="0"/>
                                  </p:stCondLst>
                                  <p:childTnLst>
                                    <p:set>
                                      <p:cBhvr>
                                        <p:cTn id="75" dur="1" fill="hold">
                                          <p:stCondLst>
                                            <p:cond delay="0"/>
                                          </p:stCondLst>
                                        </p:cTn>
                                        <p:tgtEl>
                                          <p:spTgt spid="30"/>
                                        </p:tgtEl>
                                        <p:attrNameLst>
                                          <p:attrName>style.visibility</p:attrName>
                                        </p:attrNameLst>
                                      </p:cBhvr>
                                      <p:to>
                                        <p:strVal val="visible"/>
                                      </p:to>
                                    </p:set>
                                    <p:animEffect transition="in" filter="fade">
                                      <p:cBhvr>
                                        <p:cTn id="76" dur="500"/>
                                        <p:tgtEl>
                                          <p:spTgt spid="30"/>
                                        </p:tgtEl>
                                      </p:cBhvr>
                                    </p:animEffect>
                                    <p:anim calcmode="lin" valueType="num">
                                      <p:cBhvr>
                                        <p:cTn id="77" dur="500" fill="hold"/>
                                        <p:tgtEl>
                                          <p:spTgt spid="30"/>
                                        </p:tgtEl>
                                        <p:attrNameLst>
                                          <p:attrName>ppt_x</p:attrName>
                                        </p:attrNameLst>
                                      </p:cBhvr>
                                      <p:tavLst>
                                        <p:tav tm="0">
                                          <p:val>
                                            <p:strVal val="#ppt_x"/>
                                          </p:val>
                                        </p:tav>
                                        <p:tav tm="100000">
                                          <p:val>
                                            <p:strVal val="#ppt_x"/>
                                          </p:val>
                                        </p:tav>
                                      </p:tavLst>
                                    </p:anim>
                                    <p:anim calcmode="lin" valueType="num">
                                      <p:cBhvr>
                                        <p:cTn id="78" dur="500" fill="hold"/>
                                        <p:tgtEl>
                                          <p:spTgt spid="30"/>
                                        </p:tgtEl>
                                        <p:attrNameLst>
                                          <p:attrName>ppt_y</p:attrName>
                                        </p:attrNameLst>
                                      </p:cBhvr>
                                      <p:tavLst>
                                        <p:tav tm="0">
                                          <p:val>
                                            <p:strVal val="#ppt_y+.1"/>
                                          </p:val>
                                        </p:tav>
                                        <p:tav tm="100000">
                                          <p:val>
                                            <p:strVal val="#ppt_y"/>
                                          </p:val>
                                        </p:tav>
                                      </p:tavLst>
                                    </p:anim>
                                  </p:childTnLst>
                                </p:cTn>
                              </p:par>
                              <p:par>
                                <p:cTn id="79" presetID="42" presetClass="entr" presetSubtype="0" fill="hold" grpId="0" nodeType="withEffect">
                                  <p:stCondLst>
                                    <p:cond delay="0"/>
                                  </p:stCondLst>
                                  <p:childTnLst>
                                    <p:set>
                                      <p:cBhvr>
                                        <p:cTn id="80" dur="1" fill="hold">
                                          <p:stCondLst>
                                            <p:cond delay="0"/>
                                          </p:stCondLst>
                                        </p:cTn>
                                        <p:tgtEl>
                                          <p:spTgt spid="8"/>
                                        </p:tgtEl>
                                        <p:attrNameLst>
                                          <p:attrName>style.visibility</p:attrName>
                                        </p:attrNameLst>
                                      </p:cBhvr>
                                      <p:to>
                                        <p:strVal val="visible"/>
                                      </p:to>
                                    </p:set>
                                    <p:animEffect transition="in" filter="fade">
                                      <p:cBhvr>
                                        <p:cTn id="81" dur="500"/>
                                        <p:tgtEl>
                                          <p:spTgt spid="8"/>
                                        </p:tgtEl>
                                      </p:cBhvr>
                                    </p:animEffect>
                                    <p:anim calcmode="lin" valueType="num">
                                      <p:cBhvr>
                                        <p:cTn id="82" dur="500" fill="hold"/>
                                        <p:tgtEl>
                                          <p:spTgt spid="8"/>
                                        </p:tgtEl>
                                        <p:attrNameLst>
                                          <p:attrName>ppt_x</p:attrName>
                                        </p:attrNameLst>
                                      </p:cBhvr>
                                      <p:tavLst>
                                        <p:tav tm="0">
                                          <p:val>
                                            <p:strVal val="#ppt_x"/>
                                          </p:val>
                                        </p:tav>
                                        <p:tav tm="100000">
                                          <p:val>
                                            <p:strVal val="#ppt_x"/>
                                          </p:val>
                                        </p:tav>
                                      </p:tavLst>
                                    </p:anim>
                                    <p:anim calcmode="lin" valueType="num">
                                      <p:cBhvr>
                                        <p:cTn id="83" dur="5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84" fill="hold">
                      <p:stCondLst>
                        <p:cond delay="indefinite"/>
                      </p:stCondLst>
                      <p:childTnLst>
                        <p:par>
                          <p:cTn id="85" fill="hold">
                            <p:stCondLst>
                              <p:cond delay="0"/>
                            </p:stCondLst>
                            <p:childTnLst>
                              <p:par>
                                <p:cTn id="86" presetID="22" presetClass="entr" presetSubtype="8" fill="hold" grpId="0" nodeType="clickEffect">
                                  <p:stCondLst>
                                    <p:cond delay="0"/>
                                  </p:stCondLst>
                                  <p:childTnLst>
                                    <p:set>
                                      <p:cBhvr>
                                        <p:cTn id="87" dur="1" fill="hold">
                                          <p:stCondLst>
                                            <p:cond delay="0"/>
                                          </p:stCondLst>
                                        </p:cTn>
                                        <p:tgtEl>
                                          <p:spTgt spid="47"/>
                                        </p:tgtEl>
                                        <p:attrNameLst>
                                          <p:attrName>style.visibility</p:attrName>
                                        </p:attrNameLst>
                                      </p:cBhvr>
                                      <p:to>
                                        <p:strVal val="visible"/>
                                      </p:to>
                                    </p:set>
                                    <p:animEffect transition="in" filter="wipe(left)">
                                      <p:cBhvr>
                                        <p:cTn id="88" dur="500"/>
                                        <p:tgtEl>
                                          <p:spTgt spid="47"/>
                                        </p:tgtEl>
                                      </p:cBhvr>
                                    </p:animEffect>
                                  </p:childTnLst>
                                </p:cTn>
                              </p:par>
                              <p:par>
                                <p:cTn id="89" presetID="22" presetClass="entr" presetSubtype="8" fill="hold" grpId="0" nodeType="withEffect">
                                  <p:stCondLst>
                                    <p:cond delay="0"/>
                                  </p:stCondLst>
                                  <p:childTnLst>
                                    <p:set>
                                      <p:cBhvr>
                                        <p:cTn id="90" dur="1" fill="hold">
                                          <p:stCondLst>
                                            <p:cond delay="0"/>
                                          </p:stCondLst>
                                        </p:cTn>
                                        <p:tgtEl>
                                          <p:spTgt spid="46"/>
                                        </p:tgtEl>
                                        <p:attrNameLst>
                                          <p:attrName>style.visibility</p:attrName>
                                        </p:attrNameLst>
                                      </p:cBhvr>
                                      <p:to>
                                        <p:strVal val="visible"/>
                                      </p:to>
                                    </p:set>
                                    <p:animEffect transition="in" filter="wipe(left)">
                                      <p:cBhvr>
                                        <p:cTn id="91" dur="500"/>
                                        <p:tgtEl>
                                          <p:spTgt spid="46"/>
                                        </p:tgtEl>
                                      </p:cBhvr>
                                    </p:animEffect>
                                  </p:childTnLst>
                                </p:cTn>
                              </p:par>
                            </p:childTnLst>
                          </p:cTn>
                        </p:par>
                      </p:childTnLst>
                    </p:cTn>
                  </p:par>
                  <p:par>
                    <p:cTn id="92" fill="hold">
                      <p:stCondLst>
                        <p:cond delay="indefinite"/>
                      </p:stCondLst>
                      <p:childTnLst>
                        <p:par>
                          <p:cTn id="93" fill="hold">
                            <p:stCondLst>
                              <p:cond delay="0"/>
                            </p:stCondLst>
                            <p:childTnLst>
                              <p:par>
                                <p:cTn id="94" presetID="22" presetClass="entr" presetSubtype="4" repeatCount="2000" fill="hold" nodeType="clickEffect">
                                  <p:stCondLst>
                                    <p:cond delay="0"/>
                                  </p:stCondLst>
                                  <p:childTnLst>
                                    <p:set>
                                      <p:cBhvr>
                                        <p:cTn id="95" dur="1" fill="hold">
                                          <p:stCondLst>
                                            <p:cond delay="0"/>
                                          </p:stCondLst>
                                        </p:cTn>
                                        <p:tgtEl>
                                          <p:spTgt spid="34"/>
                                        </p:tgtEl>
                                        <p:attrNameLst>
                                          <p:attrName>style.visibility</p:attrName>
                                        </p:attrNameLst>
                                      </p:cBhvr>
                                      <p:to>
                                        <p:strVal val="visible"/>
                                      </p:to>
                                    </p:set>
                                    <p:animEffect transition="in" filter="wipe(down)">
                                      <p:cBhvr>
                                        <p:cTn id="96" dur="500"/>
                                        <p:tgtEl>
                                          <p:spTgt spid="34"/>
                                        </p:tgtEl>
                                      </p:cBhvr>
                                    </p:animEffect>
                                  </p:childTnLst>
                                </p:cTn>
                              </p:par>
                            </p:childTnLst>
                          </p:cTn>
                        </p:par>
                        <p:par>
                          <p:cTn id="97" fill="hold">
                            <p:stCondLst>
                              <p:cond delay="1000"/>
                            </p:stCondLst>
                            <p:childTnLst>
                              <p:par>
                                <p:cTn id="98" presetID="22" presetClass="entr" presetSubtype="4" repeatCount="2000" fill="hold" nodeType="afterEffect">
                                  <p:stCondLst>
                                    <p:cond delay="0"/>
                                  </p:stCondLst>
                                  <p:childTnLst>
                                    <p:set>
                                      <p:cBhvr>
                                        <p:cTn id="99" dur="1" fill="hold">
                                          <p:stCondLst>
                                            <p:cond delay="0"/>
                                          </p:stCondLst>
                                        </p:cTn>
                                        <p:tgtEl>
                                          <p:spTgt spid="43"/>
                                        </p:tgtEl>
                                        <p:attrNameLst>
                                          <p:attrName>style.visibility</p:attrName>
                                        </p:attrNameLst>
                                      </p:cBhvr>
                                      <p:to>
                                        <p:strVal val="visible"/>
                                      </p:to>
                                    </p:set>
                                    <p:animEffect transition="in" filter="wipe(down)">
                                      <p:cBhvr>
                                        <p:cTn id="100" dur="500"/>
                                        <p:tgtEl>
                                          <p:spTgt spid="43"/>
                                        </p:tgtEl>
                                      </p:cBhvr>
                                    </p:animEffect>
                                  </p:childTnLst>
                                </p:cTn>
                              </p:par>
                            </p:childTnLst>
                          </p:cTn>
                        </p:par>
                        <p:par>
                          <p:cTn id="101" fill="hold">
                            <p:stCondLst>
                              <p:cond delay="2000"/>
                            </p:stCondLst>
                            <p:childTnLst>
                              <p:par>
                                <p:cTn id="102" presetID="22" presetClass="entr" presetSubtype="4" repeatCount="2000" fill="hold" nodeType="afterEffect">
                                  <p:stCondLst>
                                    <p:cond delay="0"/>
                                  </p:stCondLst>
                                  <p:childTnLst>
                                    <p:set>
                                      <p:cBhvr>
                                        <p:cTn id="103" dur="1" fill="hold">
                                          <p:stCondLst>
                                            <p:cond delay="0"/>
                                          </p:stCondLst>
                                        </p:cTn>
                                        <p:tgtEl>
                                          <p:spTgt spid="36"/>
                                        </p:tgtEl>
                                        <p:attrNameLst>
                                          <p:attrName>style.visibility</p:attrName>
                                        </p:attrNameLst>
                                      </p:cBhvr>
                                      <p:to>
                                        <p:strVal val="visible"/>
                                      </p:to>
                                    </p:set>
                                    <p:animEffect transition="in" filter="wipe(down)">
                                      <p:cBhvr>
                                        <p:cTn id="104" dur="500"/>
                                        <p:tgtEl>
                                          <p:spTgt spid="36"/>
                                        </p:tgtEl>
                                      </p:cBhvr>
                                    </p:animEffect>
                                  </p:childTnLst>
                                </p:cTn>
                              </p:par>
                            </p:childTnLst>
                          </p:cTn>
                        </p:par>
                        <p:par>
                          <p:cTn id="105" fill="hold">
                            <p:stCondLst>
                              <p:cond delay="3000"/>
                            </p:stCondLst>
                            <p:childTnLst>
                              <p:par>
                                <p:cTn id="106" presetID="22" presetClass="entr" presetSubtype="4" repeatCount="2000" fill="hold" nodeType="afterEffect">
                                  <p:stCondLst>
                                    <p:cond delay="0"/>
                                  </p:stCondLst>
                                  <p:childTnLst>
                                    <p:set>
                                      <p:cBhvr>
                                        <p:cTn id="107" dur="1" fill="hold">
                                          <p:stCondLst>
                                            <p:cond delay="0"/>
                                          </p:stCondLst>
                                        </p:cTn>
                                        <p:tgtEl>
                                          <p:spTgt spid="37"/>
                                        </p:tgtEl>
                                        <p:attrNameLst>
                                          <p:attrName>style.visibility</p:attrName>
                                        </p:attrNameLst>
                                      </p:cBhvr>
                                      <p:to>
                                        <p:strVal val="visible"/>
                                      </p:to>
                                    </p:set>
                                    <p:animEffect transition="in" filter="wipe(down)">
                                      <p:cBhvr>
                                        <p:cTn id="108" dur="500"/>
                                        <p:tgtEl>
                                          <p:spTgt spid="37"/>
                                        </p:tgtEl>
                                      </p:cBhvr>
                                    </p:animEffect>
                                  </p:childTnLst>
                                </p:cTn>
                              </p:par>
                            </p:childTnLst>
                          </p:cTn>
                        </p:par>
                        <p:par>
                          <p:cTn id="109" fill="hold">
                            <p:stCondLst>
                              <p:cond delay="4000"/>
                            </p:stCondLst>
                            <p:childTnLst>
                              <p:par>
                                <p:cTn id="110" presetID="22" presetClass="entr" presetSubtype="4" repeatCount="2000" fill="hold" nodeType="afterEffect">
                                  <p:stCondLst>
                                    <p:cond delay="0"/>
                                  </p:stCondLst>
                                  <p:childTnLst>
                                    <p:set>
                                      <p:cBhvr>
                                        <p:cTn id="111" dur="1" fill="hold">
                                          <p:stCondLst>
                                            <p:cond delay="0"/>
                                          </p:stCondLst>
                                        </p:cTn>
                                        <p:tgtEl>
                                          <p:spTgt spid="38"/>
                                        </p:tgtEl>
                                        <p:attrNameLst>
                                          <p:attrName>style.visibility</p:attrName>
                                        </p:attrNameLst>
                                      </p:cBhvr>
                                      <p:to>
                                        <p:strVal val="visible"/>
                                      </p:to>
                                    </p:set>
                                    <p:animEffect transition="in" filter="wipe(down)">
                                      <p:cBhvr>
                                        <p:cTn id="112" dur="500"/>
                                        <p:tgtEl>
                                          <p:spTgt spid="38"/>
                                        </p:tgtEl>
                                      </p:cBhvr>
                                    </p:animEffect>
                                  </p:childTnLst>
                                </p:cTn>
                              </p:par>
                            </p:childTnLst>
                          </p:cTn>
                        </p:par>
                        <p:par>
                          <p:cTn id="113" fill="hold">
                            <p:stCondLst>
                              <p:cond delay="5000"/>
                            </p:stCondLst>
                            <p:childTnLst>
                              <p:par>
                                <p:cTn id="114" presetID="22" presetClass="entr" presetSubtype="4" repeatCount="2000" fill="hold" nodeType="afterEffect">
                                  <p:stCondLst>
                                    <p:cond delay="0"/>
                                  </p:stCondLst>
                                  <p:childTnLst>
                                    <p:set>
                                      <p:cBhvr>
                                        <p:cTn id="115" dur="1" fill="hold">
                                          <p:stCondLst>
                                            <p:cond delay="0"/>
                                          </p:stCondLst>
                                        </p:cTn>
                                        <p:tgtEl>
                                          <p:spTgt spid="49"/>
                                        </p:tgtEl>
                                        <p:attrNameLst>
                                          <p:attrName>style.visibility</p:attrName>
                                        </p:attrNameLst>
                                      </p:cBhvr>
                                      <p:to>
                                        <p:strVal val="visible"/>
                                      </p:to>
                                    </p:set>
                                    <p:animEffect transition="in" filter="wipe(down)">
                                      <p:cBhvr>
                                        <p:cTn id="116" dur="500"/>
                                        <p:tgtEl>
                                          <p:spTgt spid="49"/>
                                        </p:tgtEl>
                                      </p:cBhvr>
                                    </p:animEffect>
                                  </p:childTnLst>
                                </p:cTn>
                              </p:par>
                            </p:childTnLst>
                          </p:cTn>
                        </p:par>
                        <p:par>
                          <p:cTn id="117" fill="hold">
                            <p:stCondLst>
                              <p:cond delay="6000"/>
                            </p:stCondLst>
                            <p:childTnLst>
                              <p:par>
                                <p:cTn id="118" presetID="22" presetClass="entr" presetSubtype="4" repeatCount="2000" fill="hold" nodeType="afterEffect">
                                  <p:stCondLst>
                                    <p:cond delay="0"/>
                                  </p:stCondLst>
                                  <p:childTnLst>
                                    <p:set>
                                      <p:cBhvr>
                                        <p:cTn id="119" dur="1" fill="hold">
                                          <p:stCondLst>
                                            <p:cond delay="0"/>
                                          </p:stCondLst>
                                        </p:cTn>
                                        <p:tgtEl>
                                          <p:spTgt spid="51"/>
                                        </p:tgtEl>
                                        <p:attrNameLst>
                                          <p:attrName>style.visibility</p:attrName>
                                        </p:attrNameLst>
                                      </p:cBhvr>
                                      <p:to>
                                        <p:strVal val="visible"/>
                                      </p:to>
                                    </p:set>
                                    <p:animEffect transition="in" filter="wipe(down)">
                                      <p:cBhvr>
                                        <p:cTn id="120" dur="500"/>
                                        <p:tgtEl>
                                          <p:spTgt spid="51"/>
                                        </p:tgtEl>
                                      </p:cBhvr>
                                    </p:animEffect>
                                  </p:childTnLst>
                                </p:cTn>
                              </p:par>
                            </p:childTnLst>
                          </p:cTn>
                        </p:par>
                        <p:par>
                          <p:cTn id="121" fill="hold">
                            <p:stCondLst>
                              <p:cond delay="7000"/>
                            </p:stCondLst>
                            <p:childTnLst>
                              <p:par>
                                <p:cTn id="122" presetID="22" presetClass="entr" presetSubtype="4" repeatCount="2000" fill="hold" nodeType="afterEffect">
                                  <p:stCondLst>
                                    <p:cond delay="0"/>
                                  </p:stCondLst>
                                  <p:childTnLst>
                                    <p:set>
                                      <p:cBhvr>
                                        <p:cTn id="123" dur="1" fill="hold">
                                          <p:stCondLst>
                                            <p:cond delay="0"/>
                                          </p:stCondLst>
                                        </p:cTn>
                                        <p:tgtEl>
                                          <p:spTgt spid="50"/>
                                        </p:tgtEl>
                                        <p:attrNameLst>
                                          <p:attrName>style.visibility</p:attrName>
                                        </p:attrNameLst>
                                      </p:cBhvr>
                                      <p:to>
                                        <p:strVal val="visible"/>
                                      </p:to>
                                    </p:set>
                                    <p:animEffect transition="in" filter="wipe(down)">
                                      <p:cBhvr>
                                        <p:cTn id="124" dur="500"/>
                                        <p:tgtEl>
                                          <p:spTgt spid="50"/>
                                        </p:tgtEl>
                                      </p:cBhvr>
                                    </p:animEffect>
                                  </p:childTnLst>
                                </p:cTn>
                              </p:par>
                            </p:childTnLst>
                          </p:cTn>
                        </p:par>
                        <p:par>
                          <p:cTn id="125" fill="hold">
                            <p:stCondLst>
                              <p:cond delay="8000"/>
                            </p:stCondLst>
                            <p:childTnLst>
                              <p:par>
                                <p:cTn id="126" presetID="22" presetClass="entr" presetSubtype="4" repeatCount="2000" fill="hold" nodeType="afterEffect">
                                  <p:stCondLst>
                                    <p:cond delay="0"/>
                                  </p:stCondLst>
                                  <p:childTnLst>
                                    <p:set>
                                      <p:cBhvr>
                                        <p:cTn id="127" dur="1" fill="hold">
                                          <p:stCondLst>
                                            <p:cond delay="0"/>
                                          </p:stCondLst>
                                        </p:cTn>
                                        <p:tgtEl>
                                          <p:spTgt spid="41"/>
                                        </p:tgtEl>
                                        <p:attrNameLst>
                                          <p:attrName>style.visibility</p:attrName>
                                        </p:attrNameLst>
                                      </p:cBhvr>
                                      <p:to>
                                        <p:strVal val="visible"/>
                                      </p:to>
                                    </p:set>
                                    <p:animEffect transition="in" filter="wipe(down)">
                                      <p:cBhvr>
                                        <p:cTn id="128" dur="500"/>
                                        <p:tgtEl>
                                          <p:spTgt spid="41"/>
                                        </p:tgtEl>
                                      </p:cBhvr>
                                    </p:animEffect>
                                  </p:childTnLst>
                                </p:cTn>
                              </p:par>
                            </p:childTnLst>
                          </p:cTn>
                        </p:par>
                        <p:par>
                          <p:cTn id="129" fill="hold">
                            <p:stCondLst>
                              <p:cond delay="9000"/>
                            </p:stCondLst>
                            <p:childTnLst>
                              <p:par>
                                <p:cTn id="130" presetID="22" presetClass="entr" presetSubtype="4" repeatCount="2000" fill="hold" nodeType="afterEffect">
                                  <p:stCondLst>
                                    <p:cond delay="0"/>
                                  </p:stCondLst>
                                  <p:childTnLst>
                                    <p:set>
                                      <p:cBhvr>
                                        <p:cTn id="131" dur="1" fill="hold">
                                          <p:stCondLst>
                                            <p:cond delay="0"/>
                                          </p:stCondLst>
                                        </p:cTn>
                                        <p:tgtEl>
                                          <p:spTgt spid="42"/>
                                        </p:tgtEl>
                                        <p:attrNameLst>
                                          <p:attrName>style.visibility</p:attrName>
                                        </p:attrNameLst>
                                      </p:cBhvr>
                                      <p:to>
                                        <p:strVal val="visible"/>
                                      </p:to>
                                    </p:set>
                                    <p:animEffect transition="in" filter="wipe(down)">
                                      <p:cBhvr>
                                        <p:cTn id="132" dur="500"/>
                                        <p:tgtEl>
                                          <p:spTgt spid="42"/>
                                        </p:tgtEl>
                                      </p:cBhvr>
                                    </p:animEffect>
                                  </p:childTnLst>
                                </p:cTn>
                              </p:par>
                            </p:childTnLst>
                          </p:cTn>
                        </p:par>
                        <p:par>
                          <p:cTn id="133" fill="hold">
                            <p:stCondLst>
                              <p:cond delay="10000"/>
                            </p:stCondLst>
                            <p:childTnLst>
                              <p:par>
                                <p:cTn id="134" presetID="22" presetClass="entr" presetSubtype="4" repeatCount="2000" fill="hold" nodeType="afterEffect">
                                  <p:stCondLst>
                                    <p:cond delay="0"/>
                                  </p:stCondLst>
                                  <p:childTnLst>
                                    <p:set>
                                      <p:cBhvr>
                                        <p:cTn id="135" dur="1" fill="hold">
                                          <p:stCondLst>
                                            <p:cond delay="0"/>
                                          </p:stCondLst>
                                        </p:cTn>
                                        <p:tgtEl>
                                          <p:spTgt spid="45"/>
                                        </p:tgtEl>
                                        <p:attrNameLst>
                                          <p:attrName>style.visibility</p:attrName>
                                        </p:attrNameLst>
                                      </p:cBhvr>
                                      <p:to>
                                        <p:strVal val="visible"/>
                                      </p:to>
                                    </p:set>
                                    <p:animEffect transition="in" filter="wipe(down)">
                                      <p:cBhvr>
                                        <p:cTn id="136" dur="500"/>
                                        <p:tgtEl>
                                          <p:spTgt spid="45"/>
                                        </p:tgtEl>
                                      </p:cBhvr>
                                    </p:animEffect>
                                  </p:childTnLst>
                                </p:cTn>
                              </p:par>
                            </p:childTnLst>
                          </p:cTn>
                        </p:par>
                        <p:par>
                          <p:cTn id="137" fill="hold">
                            <p:stCondLst>
                              <p:cond delay="11000"/>
                            </p:stCondLst>
                            <p:childTnLst>
                              <p:par>
                                <p:cTn id="138" presetID="22" presetClass="entr" presetSubtype="4" repeatCount="2000" fill="hold" nodeType="afterEffect">
                                  <p:stCondLst>
                                    <p:cond delay="0"/>
                                  </p:stCondLst>
                                  <p:childTnLst>
                                    <p:set>
                                      <p:cBhvr>
                                        <p:cTn id="139" dur="1" fill="hold">
                                          <p:stCondLst>
                                            <p:cond delay="0"/>
                                          </p:stCondLst>
                                        </p:cTn>
                                        <p:tgtEl>
                                          <p:spTgt spid="44"/>
                                        </p:tgtEl>
                                        <p:attrNameLst>
                                          <p:attrName>style.visibility</p:attrName>
                                        </p:attrNameLst>
                                      </p:cBhvr>
                                      <p:to>
                                        <p:strVal val="visible"/>
                                      </p:to>
                                    </p:set>
                                    <p:animEffect transition="in" filter="wipe(down)">
                                      <p:cBhvr>
                                        <p:cTn id="140" dur="500"/>
                                        <p:tgtEl>
                                          <p:spTgt spid="44"/>
                                        </p:tgtEl>
                                      </p:cBhvr>
                                    </p:animEffect>
                                  </p:childTnLst>
                                </p:cTn>
                              </p:par>
                            </p:childTnLst>
                          </p:cTn>
                        </p:par>
                        <p:par>
                          <p:cTn id="141" fill="hold">
                            <p:stCondLst>
                              <p:cond delay="12000"/>
                            </p:stCondLst>
                            <p:childTnLst>
                              <p:par>
                                <p:cTn id="142" presetID="1" presetClass="exit" presetSubtype="0" fill="hold" grpId="1" nodeType="afterEffect">
                                  <p:stCondLst>
                                    <p:cond delay="0"/>
                                  </p:stCondLst>
                                  <p:childTnLst>
                                    <p:set>
                                      <p:cBhvr>
                                        <p:cTn id="143" dur="1" fill="hold">
                                          <p:stCondLst>
                                            <p:cond delay="0"/>
                                          </p:stCondLst>
                                        </p:cTn>
                                        <p:tgtEl>
                                          <p:spTgt spid="46"/>
                                        </p:tgtEl>
                                        <p:attrNameLst>
                                          <p:attrName>style.visibility</p:attrName>
                                        </p:attrNameLst>
                                      </p:cBhvr>
                                      <p:to>
                                        <p:strVal val="hidden"/>
                                      </p:to>
                                    </p:set>
                                  </p:childTnLst>
                                </p:cTn>
                              </p:par>
                            </p:childTnLst>
                          </p:cTn>
                        </p:par>
                        <p:par>
                          <p:cTn id="144" fill="hold">
                            <p:stCondLst>
                              <p:cond delay="12000"/>
                            </p:stCondLst>
                            <p:childTnLst>
                              <p:par>
                                <p:cTn id="145" presetID="22" presetClass="entr" presetSubtype="8" fill="hold" grpId="0" nodeType="afterEffect">
                                  <p:stCondLst>
                                    <p:cond delay="0"/>
                                  </p:stCondLst>
                                  <p:childTnLst>
                                    <p:set>
                                      <p:cBhvr>
                                        <p:cTn id="146" dur="1" fill="hold">
                                          <p:stCondLst>
                                            <p:cond delay="0"/>
                                          </p:stCondLst>
                                        </p:cTn>
                                        <p:tgtEl>
                                          <p:spTgt spid="52"/>
                                        </p:tgtEl>
                                        <p:attrNameLst>
                                          <p:attrName>style.visibility</p:attrName>
                                        </p:attrNameLst>
                                      </p:cBhvr>
                                      <p:to>
                                        <p:strVal val="visible"/>
                                      </p:to>
                                    </p:set>
                                    <p:animEffect transition="in" filter="wipe(left)">
                                      <p:cBhvr>
                                        <p:cTn id="147" dur="500"/>
                                        <p:tgtEl>
                                          <p:spTgt spid="52"/>
                                        </p:tgtEl>
                                      </p:cBhvr>
                                    </p:animEffect>
                                  </p:childTnLst>
                                </p:cTn>
                              </p:par>
                            </p:childTnLst>
                          </p:cTn>
                        </p:par>
                        <p:par>
                          <p:cTn id="148" fill="hold">
                            <p:stCondLst>
                              <p:cond delay="12500"/>
                            </p:stCondLst>
                            <p:childTnLst>
                              <p:par>
                                <p:cTn id="149" presetID="22" presetClass="entr" presetSubtype="4" fill="hold" grpId="0" nodeType="afterEffect">
                                  <p:stCondLst>
                                    <p:cond delay="0"/>
                                  </p:stCondLst>
                                  <p:childTnLst>
                                    <p:set>
                                      <p:cBhvr>
                                        <p:cTn id="150" dur="1" fill="hold">
                                          <p:stCondLst>
                                            <p:cond delay="0"/>
                                          </p:stCondLst>
                                        </p:cTn>
                                        <p:tgtEl>
                                          <p:spTgt spid="53"/>
                                        </p:tgtEl>
                                        <p:attrNameLst>
                                          <p:attrName>style.visibility</p:attrName>
                                        </p:attrNameLst>
                                      </p:cBhvr>
                                      <p:to>
                                        <p:strVal val="visible"/>
                                      </p:to>
                                    </p:set>
                                    <p:animEffect transition="in" filter="wipe(down)">
                                      <p:cBhvr>
                                        <p:cTn id="151" dur="500"/>
                                        <p:tgtEl>
                                          <p:spTgt spid="53"/>
                                        </p:tgtEl>
                                      </p:cBhvr>
                                    </p:animEffect>
                                  </p:childTnLst>
                                </p:cTn>
                              </p:par>
                            </p:childTnLst>
                          </p:cTn>
                        </p:par>
                      </p:childTnLst>
                    </p:cTn>
                  </p:par>
                  <p:par>
                    <p:cTn id="152" fill="hold">
                      <p:stCondLst>
                        <p:cond delay="indefinite"/>
                      </p:stCondLst>
                      <p:childTnLst>
                        <p:par>
                          <p:cTn id="153" fill="hold">
                            <p:stCondLst>
                              <p:cond delay="0"/>
                            </p:stCondLst>
                            <p:childTnLst>
                              <p:par>
                                <p:cTn id="154" presetID="22" presetClass="entr" presetSubtype="8" fill="hold" nodeType="clickEffect">
                                  <p:stCondLst>
                                    <p:cond delay="0"/>
                                  </p:stCondLst>
                                  <p:childTnLst>
                                    <p:set>
                                      <p:cBhvr>
                                        <p:cTn id="155" dur="1" fill="hold">
                                          <p:stCondLst>
                                            <p:cond delay="0"/>
                                          </p:stCondLst>
                                        </p:cTn>
                                        <p:tgtEl>
                                          <p:spTgt spid="40">
                                            <p:txEl>
                                              <p:pRg st="1" end="1"/>
                                            </p:txEl>
                                          </p:spTgt>
                                        </p:tgtEl>
                                        <p:attrNameLst>
                                          <p:attrName>style.visibility</p:attrName>
                                        </p:attrNameLst>
                                      </p:cBhvr>
                                      <p:to>
                                        <p:strVal val="visible"/>
                                      </p:to>
                                    </p:set>
                                    <p:animEffect transition="in" filter="wipe(left)">
                                      <p:cBhvr>
                                        <p:cTn id="156" dur="500"/>
                                        <p:tgtEl>
                                          <p:spTgt spid="40">
                                            <p:txEl>
                                              <p:pRg st="1" end="1"/>
                                            </p:txEl>
                                          </p:spTgt>
                                        </p:tgtEl>
                                      </p:cBhvr>
                                    </p:animEffect>
                                  </p:childTnLst>
                                </p:cTn>
                              </p:par>
                            </p:childTnLst>
                          </p:cTn>
                        </p:par>
                      </p:childTnLst>
                    </p:cTn>
                  </p:par>
                  <p:par>
                    <p:cTn id="157" fill="hold">
                      <p:stCondLst>
                        <p:cond delay="indefinite"/>
                      </p:stCondLst>
                      <p:childTnLst>
                        <p:par>
                          <p:cTn id="158" fill="hold">
                            <p:stCondLst>
                              <p:cond delay="0"/>
                            </p:stCondLst>
                            <p:childTnLst>
                              <p:par>
                                <p:cTn id="159" presetID="22" presetClass="entr" presetSubtype="8" fill="hold" grpId="0" nodeType="clickEffect">
                                  <p:stCondLst>
                                    <p:cond delay="0"/>
                                  </p:stCondLst>
                                  <p:childTnLst>
                                    <p:set>
                                      <p:cBhvr>
                                        <p:cTn id="160" dur="1" fill="hold">
                                          <p:stCondLst>
                                            <p:cond delay="0"/>
                                          </p:stCondLst>
                                        </p:cTn>
                                        <p:tgtEl>
                                          <p:spTgt spid="7"/>
                                        </p:tgtEl>
                                        <p:attrNameLst>
                                          <p:attrName>style.visibility</p:attrName>
                                        </p:attrNameLst>
                                      </p:cBhvr>
                                      <p:to>
                                        <p:strVal val="visible"/>
                                      </p:to>
                                    </p:set>
                                    <p:animEffect transition="in" filter="wipe(left)">
                                      <p:cBhvr>
                                        <p:cTn id="161" dur="500"/>
                                        <p:tgtEl>
                                          <p:spTgt spid="7"/>
                                        </p:tgtEl>
                                      </p:cBhvr>
                                    </p:animEffect>
                                  </p:childTnLst>
                                </p:cTn>
                              </p:par>
                              <p:par>
                                <p:cTn id="162" presetID="22" presetClass="entr" presetSubtype="8" fill="hold" nodeType="withEffect">
                                  <p:stCondLst>
                                    <p:cond delay="0"/>
                                  </p:stCondLst>
                                  <p:childTnLst>
                                    <p:set>
                                      <p:cBhvr>
                                        <p:cTn id="163" dur="1" fill="hold">
                                          <p:stCondLst>
                                            <p:cond delay="0"/>
                                          </p:stCondLst>
                                        </p:cTn>
                                        <p:tgtEl>
                                          <p:spTgt spid="9"/>
                                        </p:tgtEl>
                                        <p:attrNameLst>
                                          <p:attrName>style.visibility</p:attrName>
                                        </p:attrNameLst>
                                      </p:cBhvr>
                                      <p:to>
                                        <p:strVal val="visible"/>
                                      </p:to>
                                    </p:set>
                                    <p:animEffect transition="in" filter="wipe(left)">
                                      <p:cBhvr>
                                        <p:cTn id="164" dur="500"/>
                                        <p:tgtEl>
                                          <p:spTgt spid="9"/>
                                        </p:tgtEl>
                                      </p:cBhvr>
                                    </p:animEffect>
                                  </p:childTnLst>
                                </p:cTn>
                              </p:par>
                              <p:par>
                                <p:cTn id="165" presetID="22" presetClass="entr" presetSubtype="8" fill="hold" nodeType="withEffect">
                                  <p:stCondLst>
                                    <p:cond delay="0"/>
                                  </p:stCondLst>
                                  <p:childTnLst>
                                    <p:set>
                                      <p:cBhvr>
                                        <p:cTn id="166" dur="1" fill="hold">
                                          <p:stCondLst>
                                            <p:cond delay="0"/>
                                          </p:stCondLst>
                                        </p:cTn>
                                        <p:tgtEl>
                                          <p:spTgt spid="11"/>
                                        </p:tgtEl>
                                        <p:attrNameLst>
                                          <p:attrName>style.visibility</p:attrName>
                                        </p:attrNameLst>
                                      </p:cBhvr>
                                      <p:to>
                                        <p:strVal val="visible"/>
                                      </p:to>
                                    </p:set>
                                    <p:animEffect transition="in" filter="wipe(left)">
                                      <p:cBhvr>
                                        <p:cTn id="167" dur="500"/>
                                        <p:tgtEl>
                                          <p:spTgt spid="11"/>
                                        </p:tgtEl>
                                      </p:cBhvr>
                                    </p:animEffect>
                                  </p:childTnLst>
                                </p:cTn>
                              </p:par>
                            </p:childTnLst>
                          </p:cTn>
                        </p:par>
                      </p:childTnLst>
                    </p:cTn>
                  </p:par>
                  <p:par>
                    <p:cTn id="168" fill="hold">
                      <p:stCondLst>
                        <p:cond delay="indefinite"/>
                      </p:stCondLst>
                      <p:childTnLst>
                        <p:par>
                          <p:cTn id="169" fill="hold">
                            <p:stCondLst>
                              <p:cond delay="0"/>
                            </p:stCondLst>
                            <p:childTnLst>
                              <p:par>
                                <p:cTn id="170" presetID="22" presetClass="entr" presetSubtype="8" fill="hold" grpId="0" nodeType="clickEffect">
                                  <p:stCondLst>
                                    <p:cond delay="0"/>
                                  </p:stCondLst>
                                  <p:childTnLst>
                                    <p:set>
                                      <p:cBhvr>
                                        <p:cTn id="171" dur="1" fill="hold">
                                          <p:stCondLst>
                                            <p:cond delay="0"/>
                                          </p:stCondLst>
                                        </p:cTn>
                                        <p:tgtEl>
                                          <p:spTgt spid="4"/>
                                        </p:tgtEl>
                                        <p:attrNameLst>
                                          <p:attrName>style.visibility</p:attrName>
                                        </p:attrNameLst>
                                      </p:cBhvr>
                                      <p:to>
                                        <p:strVal val="visible"/>
                                      </p:to>
                                    </p:set>
                                    <p:animEffect transition="in" filter="wipe(left)">
                                      <p:cBhvr>
                                        <p:cTn id="172" dur="500"/>
                                        <p:tgtEl>
                                          <p:spTgt spid="4"/>
                                        </p:tgtEl>
                                      </p:cBhvr>
                                    </p:animEffect>
                                  </p:childTnLst>
                                </p:cTn>
                              </p:par>
                            </p:childTnLst>
                          </p:cTn>
                        </p:par>
                      </p:childTnLst>
                    </p:cTn>
                  </p:par>
                  <p:par>
                    <p:cTn id="173" fill="hold">
                      <p:stCondLst>
                        <p:cond delay="indefinite"/>
                      </p:stCondLst>
                      <p:childTnLst>
                        <p:par>
                          <p:cTn id="174" fill="hold">
                            <p:stCondLst>
                              <p:cond delay="0"/>
                            </p:stCondLst>
                            <p:childTnLst>
                              <p:par>
                                <p:cTn id="175" presetID="22" presetClass="entr" presetSubtype="8" fill="hold" grpId="0" nodeType="clickEffect">
                                  <p:stCondLst>
                                    <p:cond delay="0"/>
                                  </p:stCondLst>
                                  <p:childTnLst>
                                    <p:set>
                                      <p:cBhvr>
                                        <p:cTn id="176" dur="1" fill="hold">
                                          <p:stCondLst>
                                            <p:cond delay="0"/>
                                          </p:stCondLst>
                                        </p:cTn>
                                        <p:tgtEl>
                                          <p:spTgt spid="5"/>
                                        </p:tgtEl>
                                        <p:attrNameLst>
                                          <p:attrName>style.visibility</p:attrName>
                                        </p:attrNameLst>
                                      </p:cBhvr>
                                      <p:to>
                                        <p:strVal val="visible"/>
                                      </p:to>
                                    </p:set>
                                    <p:animEffect transition="in" filter="wipe(left)">
                                      <p:cBhvr>
                                        <p:cTn id="17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4" grpId="0" animBg="1"/>
      <p:bldP spid="46" grpId="0" animBg="1"/>
      <p:bldP spid="46" grpId="1" animBg="1"/>
      <p:bldP spid="47" grpId="0" animBg="1"/>
      <p:bldP spid="52" grpId="0" animBg="1"/>
      <p:bldP spid="53" grpId="0" animBg="1"/>
      <p:bldP spid="4" grpId="0" animBg="1"/>
      <p:bldP spid="5" grpId="0"/>
      <p:bldP spid="6" grpId="0"/>
      <p:bldP spid="28" grpId="0"/>
      <p:bldP spid="29" grpId="0"/>
      <p:bldP spid="30" grpId="0"/>
      <p:bldP spid="7" grpId="0"/>
      <p:bldP spid="8" grpId="0"/>
      <p:bldP spid="55" grpId="0"/>
      <p:bldP spid="56" grpId="0"/>
      <p:bldP spid="13" grpId="0"/>
    </p:bldLst>
  </p:timing>
</p:sld>
</file>

<file path=ppt/slides/slide4.xml><?xml version="1.0" encoding="utf-8"?>
<p:sld xmlns:a="http://schemas.openxmlformats.org/drawingml/2006/main" xmlns:r="http://schemas.openxmlformats.org/officeDocument/2006/relationships" xmlns:p="http://schemas.openxmlformats.org/presentationml/2006/main" showMasterSp="0">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3" name="Titolo 2">
            <a:extLst>
              <a:ext uri="{FF2B5EF4-FFF2-40B4-BE49-F238E27FC236}">
                <a16:creationId xmlns="" xmlns:a16="http://schemas.microsoft.com/office/drawing/2014/main" id="{F9B379E7-DB4F-4371-87CC-ED56F9D4951D}"/>
              </a:ext>
            </a:extLst>
          </p:cNvPr>
          <p:cNvSpPr>
            <a:spLocks noGrp="1"/>
          </p:cNvSpPr>
          <p:nvPr>
            <p:ph type="ctrTitle"/>
          </p:nvPr>
        </p:nvSpPr>
        <p:spPr>
          <a:xfrm>
            <a:off x="36000" y="38637"/>
            <a:ext cx="9072000" cy="720000"/>
          </a:xfrm>
          <a:ln>
            <a:solidFill>
              <a:schemeClr val="accent4">
                <a:lumMod val="75000"/>
              </a:schemeClr>
            </a:solidFill>
          </a:ln>
        </p:spPr>
        <p:txBody>
          <a:bodyPr anchor="ctr">
            <a:normAutofit fontScale="90000"/>
          </a:bodyPr>
          <a:lstStyle/>
          <a:p>
            <a:pPr lvl="0">
              <a:lnSpc>
                <a:spcPct val="100000"/>
              </a:lnSpc>
              <a:spcBef>
                <a:spcPts val="0"/>
              </a:spcBef>
            </a:pPr>
            <a:r>
              <a:rPr lang="it-IT" sz="2400" dirty="0">
                <a:solidFill>
                  <a:srgbClr val="00B050"/>
                </a:solidFill>
                <a:latin typeface="Comic Sans MS" panose="030F0702030302020204" pitchFamily="66" charset="0"/>
                <a:ea typeface="+mn-ea"/>
                <a:cs typeface="+mn-cs"/>
              </a:rPr>
              <a:t>LE OPERAZIONI GEOMETRICHE: LE CONICHE</a:t>
            </a:r>
            <a:br>
              <a:rPr lang="it-IT" sz="2400" dirty="0">
                <a:solidFill>
                  <a:srgbClr val="00B050"/>
                </a:solidFill>
                <a:latin typeface="Comic Sans MS" panose="030F0702030302020204" pitchFamily="66" charset="0"/>
                <a:ea typeface="+mn-ea"/>
                <a:cs typeface="+mn-cs"/>
              </a:rPr>
            </a:br>
            <a:r>
              <a:rPr lang="it-IT" sz="2000" cap="all" dirty="0">
                <a:solidFill>
                  <a:srgbClr val="00B050"/>
                </a:solidFill>
                <a:latin typeface="Comic Sans MS" panose="030F0702030302020204" pitchFamily="66" charset="0"/>
                <a:ea typeface="+mn-ea"/>
                <a:cs typeface="+mn-cs"/>
              </a:rPr>
              <a:t>sezione DI SOLIDI DI ROTAZIONE – PRESENTAZIONE (3)</a:t>
            </a:r>
            <a:endParaRPr lang="it-IT" dirty="0"/>
          </a:p>
        </p:txBody>
      </p:sp>
      <p:sp>
        <p:nvSpPr>
          <p:cNvPr id="34" name="Rettangolo 33">
            <a:extLst>
              <a:ext uri="{FF2B5EF4-FFF2-40B4-BE49-F238E27FC236}">
                <a16:creationId xmlns="" xmlns:a16="http://schemas.microsoft.com/office/drawing/2014/main" id="{0FDDC4D1-F175-44E1-8732-4C0EC36329C9}"/>
              </a:ext>
            </a:extLst>
          </p:cNvPr>
          <p:cNvSpPr/>
          <p:nvPr/>
        </p:nvSpPr>
        <p:spPr>
          <a:xfrm>
            <a:off x="40944" y="1473959"/>
            <a:ext cx="3960000" cy="3960000"/>
          </a:xfrm>
          <a:prstGeom prst="rect">
            <a:avLst/>
          </a:prstGeom>
          <a:noFill/>
          <a:ln>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 name="CasellaDiTesto 1">
            <a:extLst>
              <a:ext uri="{FF2B5EF4-FFF2-40B4-BE49-F238E27FC236}">
                <a16:creationId xmlns="" xmlns:a16="http://schemas.microsoft.com/office/drawing/2014/main" id="{15128C36-786A-48FD-BB37-AEF0F563DBF2}"/>
              </a:ext>
            </a:extLst>
          </p:cNvPr>
          <p:cNvSpPr txBox="1"/>
          <p:nvPr/>
        </p:nvSpPr>
        <p:spPr>
          <a:xfrm>
            <a:off x="4104000" y="5226784"/>
            <a:ext cx="5040000" cy="1631216"/>
          </a:xfrm>
          <a:prstGeom prst="rect">
            <a:avLst/>
          </a:prstGeom>
          <a:noFill/>
          <a:ln>
            <a:noFill/>
          </a:ln>
        </p:spPr>
        <p:txBody>
          <a:bodyPr wrap="square" rtlCol="0">
            <a:spAutoFit/>
          </a:bodyPr>
          <a:lstStyle/>
          <a:p>
            <a:r>
              <a:rPr lang="it-IT" sz="2000" dirty="0">
                <a:solidFill>
                  <a:srgbClr val="00B050"/>
                </a:solidFill>
                <a:latin typeface="Comic Sans MS" panose="030F0702030302020204" pitchFamily="66" charset="0"/>
                <a:ea typeface="Calibri" panose="020F0502020204030204" pitchFamily="34" charset="0"/>
                <a:cs typeface="Times New Roman" panose="02020603050405020304" pitchFamily="18" charset="0"/>
              </a:rPr>
              <a:t>Se la direttrice (d) è costituita da una circonferenza piana e l’asse (a) è obliquo al piano </a:t>
            </a:r>
            <a:r>
              <a:rPr lang="it-IT" sz="2000" dirty="0">
                <a:solidFill>
                  <a:srgbClr val="00B050"/>
                </a:solidFill>
                <a:latin typeface="Symbol" panose="05050102010706020507" pitchFamily="18" charset="2"/>
                <a:ea typeface="Calibri" panose="020F0502020204030204" pitchFamily="34" charset="0"/>
                <a:cs typeface="Times New Roman" panose="02020603050405020304" pitchFamily="18" charset="0"/>
              </a:rPr>
              <a:t>p</a:t>
            </a:r>
            <a:r>
              <a:rPr lang="it-IT" sz="2000" dirty="0">
                <a:solidFill>
                  <a:srgbClr val="00B050"/>
                </a:solidFill>
                <a:latin typeface="Comic Sans MS" panose="030F0702030302020204" pitchFamily="66" charset="0"/>
                <a:ea typeface="Calibri" panose="020F0502020204030204" pitchFamily="34" charset="0"/>
                <a:cs typeface="Times New Roman" panose="02020603050405020304" pitchFamily="18" charset="0"/>
              </a:rPr>
              <a:t> della direttrice (</a:t>
            </a:r>
            <a:r>
              <a:rPr lang="it-IT" sz="2000" dirty="0">
                <a:solidFill>
                  <a:srgbClr val="00B050"/>
                </a:solidFill>
                <a:latin typeface="Comic Sans MS" panose="030F0702030302020204" pitchFamily="66" charset="0"/>
              </a:rPr>
              <a:t>a </a:t>
            </a:r>
            <a:r>
              <a:rPr lang="it-IT" sz="2000" dirty="0">
                <a:solidFill>
                  <a:srgbClr val="00B050"/>
                </a:solidFill>
                <a:latin typeface="Symbol" panose="05050102010706020507" pitchFamily="18" charset="2"/>
              </a:rPr>
              <a:t>Ð p Ì </a:t>
            </a:r>
            <a:r>
              <a:rPr lang="it-IT" sz="2000" dirty="0">
                <a:solidFill>
                  <a:srgbClr val="00B050"/>
                </a:solidFill>
                <a:latin typeface="Comic Sans MS" panose="030F0702030302020204" pitchFamily="66" charset="0"/>
              </a:rPr>
              <a:t>d) </a:t>
            </a:r>
            <a:r>
              <a:rPr lang="it-IT" sz="2000" dirty="0">
                <a:solidFill>
                  <a:srgbClr val="00B050"/>
                </a:solidFill>
                <a:latin typeface="Comic Sans MS" panose="030F0702030302020204" pitchFamily="66" charset="0"/>
                <a:ea typeface="Calibri" panose="020F0502020204030204" pitchFamily="34" charset="0"/>
                <a:cs typeface="Times New Roman" panose="02020603050405020304" pitchFamily="18" charset="0"/>
              </a:rPr>
              <a:t> si dice che siamo in presenza di un cono circolare obliquo.</a:t>
            </a:r>
            <a:endParaRPr lang="it-IT" sz="2000" dirty="0">
              <a:solidFill>
                <a:srgbClr val="00B050"/>
              </a:solidFill>
            </a:endParaRPr>
          </a:p>
        </p:txBody>
      </p:sp>
      <p:sp>
        <p:nvSpPr>
          <p:cNvPr id="4" name="CasellaDiTesto 3">
            <a:extLst>
              <a:ext uri="{FF2B5EF4-FFF2-40B4-BE49-F238E27FC236}">
                <a16:creationId xmlns="" xmlns:a16="http://schemas.microsoft.com/office/drawing/2014/main" id="{66BAD136-0829-400A-AA46-76DD3F070BD1}"/>
              </a:ext>
            </a:extLst>
          </p:cNvPr>
          <p:cNvSpPr txBox="1"/>
          <p:nvPr/>
        </p:nvSpPr>
        <p:spPr>
          <a:xfrm>
            <a:off x="4063056" y="1296550"/>
            <a:ext cx="5040000" cy="1961050"/>
          </a:xfrm>
          <a:prstGeom prst="rect">
            <a:avLst/>
          </a:prstGeom>
          <a:noFill/>
          <a:ln>
            <a:noFill/>
          </a:ln>
        </p:spPr>
        <p:txBody>
          <a:bodyPr wrap="square" rtlCol="0">
            <a:spAutoFit/>
          </a:bodyPr>
          <a:lstStyle/>
          <a:p>
            <a:pPr lvl="0"/>
            <a:r>
              <a:rPr lang="it-IT" sz="2000" dirty="0">
                <a:solidFill>
                  <a:srgbClr val="00B050"/>
                </a:solidFill>
                <a:latin typeface="Comic Sans MS" panose="030F0702030302020204" pitchFamily="66" charset="0"/>
                <a:ea typeface="Calibri" panose="020F0502020204030204" pitchFamily="34" charset="0"/>
                <a:cs typeface="Times New Roman" panose="02020603050405020304" pitchFamily="18" charset="0"/>
              </a:rPr>
              <a:t>Se l’asse (a) è perpendicolare al piano </a:t>
            </a:r>
            <a:r>
              <a:rPr lang="it-IT" sz="2000" dirty="0">
                <a:solidFill>
                  <a:srgbClr val="00B050"/>
                </a:solidFill>
                <a:latin typeface="Symbol" panose="05050102010706020507" pitchFamily="18" charset="2"/>
                <a:ea typeface="Calibri" panose="020F0502020204030204" pitchFamily="34" charset="0"/>
                <a:cs typeface="Times New Roman" panose="02020603050405020304" pitchFamily="18" charset="0"/>
              </a:rPr>
              <a:t>p</a:t>
            </a:r>
            <a:r>
              <a:rPr lang="it-IT" sz="2000" dirty="0">
                <a:solidFill>
                  <a:srgbClr val="00B050"/>
                </a:solidFill>
                <a:latin typeface="Comic Sans MS" panose="030F0702030302020204" pitchFamily="66" charset="0"/>
                <a:ea typeface="Calibri" panose="020F0502020204030204" pitchFamily="34" charset="0"/>
                <a:cs typeface="Times New Roman" panose="02020603050405020304" pitchFamily="18" charset="0"/>
              </a:rPr>
              <a:t> contenente la circonferenza direttrice (d) (</a:t>
            </a:r>
            <a:r>
              <a:rPr lang="it-IT" sz="2000" dirty="0">
                <a:solidFill>
                  <a:srgbClr val="00B050"/>
                </a:solidFill>
                <a:latin typeface="Comic Sans MS" panose="030F0702030302020204" pitchFamily="66" charset="0"/>
              </a:rPr>
              <a:t>a </a:t>
            </a:r>
            <a:r>
              <a:rPr lang="it-IT" sz="2000" dirty="0">
                <a:solidFill>
                  <a:srgbClr val="00B050"/>
                </a:solidFill>
                <a:latin typeface="Symbol" panose="05050102010706020507" pitchFamily="18" charset="2"/>
              </a:rPr>
              <a:t>^ p Ì </a:t>
            </a:r>
            <a:r>
              <a:rPr lang="it-IT" sz="2000" dirty="0">
                <a:solidFill>
                  <a:srgbClr val="00B050"/>
                </a:solidFill>
                <a:latin typeface="Comic Sans MS" panose="030F0702030302020204" pitchFamily="66" charset="0"/>
              </a:rPr>
              <a:t>d) e il movimento della generatrice (g) segue la direttrice (d)</a:t>
            </a:r>
            <a:r>
              <a:rPr lang="it-IT" sz="2000" dirty="0">
                <a:solidFill>
                  <a:srgbClr val="00B050"/>
                </a:solidFill>
                <a:latin typeface="Comic Sans MS" panose="030F0702030302020204" pitchFamily="66" charset="0"/>
                <a:ea typeface="Calibri" panose="020F0502020204030204" pitchFamily="34" charset="0"/>
                <a:cs typeface="Times New Roman" panose="02020603050405020304" pitchFamily="18" charset="0"/>
              </a:rPr>
              <a:t> si ha il cono circolare retto. (Figura 2)</a:t>
            </a:r>
          </a:p>
          <a:p>
            <a:pPr>
              <a:lnSpc>
                <a:spcPct val="115000"/>
              </a:lnSpc>
              <a:spcAft>
                <a:spcPts val="0"/>
              </a:spcAft>
            </a:pPr>
            <a:endParaRPr lang="it-IT" sz="2000" dirty="0">
              <a:solidFill>
                <a:srgbClr val="00B050"/>
              </a:solidFill>
              <a:latin typeface="Comic Sans MS" panose="030F0702030302020204" pitchFamily="66" charset="0"/>
              <a:ea typeface="Calibri" panose="020F0502020204030204" pitchFamily="34" charset="0"/>
              <a:cs typeface="Times New Roman" panose="02020603050405020304" pitchFamily="18" charset="0"/>
            </a:endParaRPr>
          </a:p>
        </p:txBody>
      </p:sp>
      <p:sp>
        <p:nvSpPr>
          <p:cNvPr id="6" name="CasellaDiTesto 5">
            <a:extLst>
              <a:ext uri="{FF2B5EF4-FFF2-40B4-BE49-F238E27FC236}">
                <a16:creationId xmlns="" xmlns:a16="http://schemas.microsoft.com/office/drawing/2014/main" id="{6B8964E3-1F99-408A-A1A4-84FEF2C2FD78}"/>
              </a:ext>
            </a:extLst>
          </p:cNvPr>
          <p:cNvSpPr txBox="1"/>
          <p:nvPr/>
        </p:nvSpPr>
        <p:spPr>
          <a:xfrm>
            <a:off x="40944" y="5472756"/>
            <a:ext cx="3960000" cy="646331"/>
          </a:xfrm>
          <a:prstGeom prst="rect">
            <a:avLst/>
          </a:prstGeom>
          <a:noFill/>
          <a:ln>
            <a:solidFill>
              <a:schemeClr val="accent4">
                <a:lumMod val="75000"/>
              </a:schemeClr>
            </a:solidFill>
          </a:ln>
        </p:spPr>
        <p:txBody>
          <a:bodyPr wrap="square" rtlCol="0">
            <a:spAutoFit/>
          </a:bodyPr>
          <a:lstStyle/>
          <a:p>
            <a:r>
              <a:rPr lang="it-IT" dirty="0">
                <a:solidFill>
                  <a:srgbClr val="00B050"/>
                </a:solidFill>
                <a:latin typeface="Comic Sans MS" panose="030F0702030302020204" pitchFamily="66" charset="0"/>
              </a:rPr>
              <a:t>Figura 2</a:t>
            </a:r>
          </a:p>
          <a:p>
            <a:r>
              <a:rPr lang="it-IT" dirty="0">
                <a:solidFill>
                  <a:srgbClr val="00B050"/>
                </a:solidFill>
                <a:latin typeface="Comic Sans MS" panose="030F0702030302020204" pitchFamily="66" charset="0"/>
              </a:rPr>
              <a:t>Cono circolare retto</a:t>
            </a:r>
          </a:p>
        </p:txBody>
      </p:sp>
      <p:cxnSp>
        <p:nvCxnSpPr>
          <p:cNvPr id="7" name="Connettore diritto 6">
            <a:extLst>
              <a:ext uri="{FF2B5EF4-FFF2-40B4-BE49-F238E27FC236}">
                <a16:creationId xmlns="" xmlns:a16="http://schemas.microsoft.com/office/drawing/2014/main" id="{19791CB6-77C9-402C-9B57-EAC8CF37FE3F}"/>
              </a:ext>
            </a:extLst>
          </p:cNvPr>
          <p:cNvCxnSpPr>
            <a:cxnSpLocks/>
          </p:cNvCxnSpPr>
          <p:nvPr/>
        </p:nvCxnSpPr>
        <p:spPr>
          <a:xfrm flipH="1">
            <a:off x="679994" y="2317833"/>
            <a:ext cx="1306004" cy="1987602"/>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8" name="Connettore diritto 7">
            <a:extLst>
              <a:ext uri="{FF2B5EF4-FFF2-40B4-BE49-F238E27FC236}">
                <a16:creationId xmlns="" xmlns:a16="http://schemas.microsoft.com/office/drawing/2014/main" id="{D30311FA-212E-4212-9ACC-C6635A7BC127}"/>
              </a:ext>
            </a:extLst>
          </p:cNvPr>
          <p:cNvCxnSpPr>
            <a:cxnSpLocks/>
          </p:cNvCxnSpPr>
          <p:nvPr/>
        </p:nvCxnSpPr>
        <p:spPr>
          <a:xfrm flipH="1">
            <a:off x="1058053" y="1816111"/>
            <a:ext cx="1114840" cy="2844000"/>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9" name="Connettore diritto 8">
            <a:extLst>
              <a:ext uri="{FF2B5EF4-FFF2-40B4-BE49-F238E27FC236}">
                <a16:creationId xmlns="" xmlns:a16="http://schemas.microsoft.com/office/drawing/2014/main" id="{F38F01C8-9DB4-4371-8BEF-0BC14C4846A9}"/>
              </a:ext>
            </a:extLst>
          </p:cNvPr>
          <p:cNvCxnSpPr>
            <a:cxnSpLocks/>
          </p:cNvCxnSpPr>
          <p:nvPr/>
        </p:nvCxnSpPr>
        <p:spPr>
          <a:xfrm flipH="1">
            <a:off x="1350404" y="1823752"/>
            <a:ext cx="748690" cy="2923200"/>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10" name="Connettore diritto 9">
            <a:extLst>
              <a:ext uri="{FF2B5EF4-FFF2-40B4-BE49-F238E27FC236}">
                <a16:creationId xmlns="" xmlns:a16="http://schemas.microsoft.com/office/drawing/2014/main" id="{D873CD68-37F2-4FF0-9A6B-308173D56E27}"/>
              </a:ext>
            </a:extLst>
          </p:cNvPr>
          <p:cNvCxnSpPr>
            <a:cxnSpLocks/>
          </p:cNvCxnSpPr>
          <p:nvPr/>
        </p:nvCxnSpPr>
        <p:spPr>
          <a:xfrm flipH="1">
            <a:off x="1692322" y="1828514"/>
            <a:ext cx="330603" cy="2980800"/>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11" name="Connettore diritto 10">
            <a:extLst>
              <a:ext uri="{FF2B5EF4-FFF2-40B4-BE49-F238E27FC236}">
                <a16:creationId xmlns="" xmlns:a16="http://schemas.microsoft.com/office/drawing/2014/main" id="{E47A1334-6740-484F-A4C9-4C52CB9177DA}"/>
              </a:ext>
            </a:extLst>
          </p:cNvPr>
          <p:cNvCxnSpPr>
            <a:cxnSpLocks/>
          </p:cNvCxnSpPr>
          <p:nvPr/>
        </p:nvCxnSpPr>
        <p:spPr>
          <a:xfrm>
            <a:off x="1799102" y="1817380"/>
            <a:ext cx="1001119" cy="2836800"/>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12" name="Connettore diritto 11">
            <a:extLst>
              <a:ext uri="{FF2B5EF4-FFF2-40B4-BE49-F238E27FC236}">
                <a16:creationId xmlns="" xmlns:a16="http://schemas.microsoft.com/office/drawing/2014/main" id="{8FE034B2-81E4-4A34-A55D-0A167DF9221E}"/>
              </a:ext>
            </a:extLst>
          </p:cNvPr>
          <p:cNvCxnSpPr>
            <a:cxnSpLocks/>
          </p:cNvCxnSpPr>
          <p:nvPr/>
        </p:nvCxnSpPr>
        <p:spPr>
          <a:xfrm>
            <a:off x="1732249" y="1803555"/>
            <a:ext cx="1262662" cy="2743200"/>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13" name="Connettore diritto 12">
            <a:extLst>
              <a:ext uri="{FF2B5EF4-FFF2-40B4-BE49-F238E27FC236}">
                <a16:creationId xmlns="" xmlns:a16="http://schemas.microsoft.com/office/drawing/2014/main" id="{61A69420-929C-4809-804D-2316407E5E30}"/>
              </a:ext>
            </a:extLst>
          </p:cNvPr>
          <p:cNvCxnSpPr>
            <a:cxnSpLocks/>
          </p:cNvCxnSpPr>
          <p:nvPr/>
        </p:nvCxnSpPr>
        <p:spPr>
          <a:xfrm flipH="1">
            <a:off x="792634" y="1799501"/>
            <a:ext cx="1470900" cy="2695961"/>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14" name="Connettore diritto 13">
            <a:extLst>
              <a:ext uri="{FF2B5EF4-FFF2-40B4-BE49-F238E27FC236}">
                <a16:creationId xmlns="" xmlns:a16="http://schemas.microsoft.com/office/drawing/2014/main" id="{5E65585B-8EF2-4408-AD64-6E29EB7EA8D0}"/>
              </a:ext>
            </a:extLst>
          </p:cNvPr>
          <p:cNvCxnSpPr>
            <a:cxnSpLocks/>
            <a:endCxn id="23" idx="0"/>
          </p:cNvCxnSpPr>
          <p:nvPr/>
        </p:nvCxnSpPr>
        <p:spPr>
          <a:xfrm>
            <a:off x="1619362" y="1765463"/>
            <a:ext cx="1499044" cy="2366753"/>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15" name="Connettore diritto 14">
            <a:extLst>
              <a:ext uri="{FF2B5EF4-FFF2-40B4-BE49-F238E27FC236}">
                <a16:creationId xmlns="" xmlns:a16="http://schemas.microsoft.com/office/drawing/2014/main" id="{00DC09AE-AA39-44E7-B71A-2111AF0A495B}"/>
              </a:ext>
            </a:extLst>
          </p:cNvPr>
          <p:cNvCxnSpPr>
            <a:cxnSpLocks/>
          </p:cNvCxnSpPr>
          <p:nvPr/>
        </p:nvCxnSpPr>
        <p:spPr>
          <a:xfrm>
            <a:off x="1680915" y="1791045"/>
            <a:ext cx="1449428" cy="2610000"/>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16" name="Connettore diritto 15">
            <a:extLst>
              <a:ext uri="{FF2B5EF4-FFF2-40B4-BE49-F238E27FC236}">
                <a16:creationId xmlns="" xmlns:a16="http://schemas.microsoft.com/office/drawing/2014/main" id="{B66D5CBD-6CEF-4CEA-B496-25230B199BB7}"/>
              </a:ext>
            </a:extLst>
          </p:cNvPr>
          <p:cNvCxnSpPr>
            <a:cxnSpLocks/>
            <a:endCxn id="23" idx="2"/>
          </p:cNvCxnSpPr>
          <p:nvPr/>
        </p:nvCxnSpPr>
        <p:spPr>
          <a:xfrm flipH="1">
            <a:off x="753818" y="1723134"/>
            <a:ext cx="1637608" cy="2366270"/>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17" name="Connettore diritto 16">
            <a:extLst>
              <a:ext uri="{FF2B5EF4-FFF2-40B4-BE49-F238E27FC236}">
                <a16:creationId xmlns="" xmlns:a16="http://schemas.microsoft.com/office/drawing/2014/main" id="{B2743F89-AED2-4037-A875-E18606A84BCE}"/>
              </a:ext>
            </a:extLst>
          </p:cNvPr>
          <p:cNvCxnSpPr>
            <a:cxnSpLocks/>
          </p:cNvCxnSpPr>
          <p:nvPr/>
        </p:nvCxnSpPr>
        <p:spPr>
          <a:xfrm flipH="1">
            <a:off x="1921994" y="1830888"/>
            <a:ext cx="64006" cy="2988000"/>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18" name="Connettore diritto 17">
            <a:extLst>
              <a:ext uri="{FF2B5EF4-FFF2-40B4-BE49-F238E27FC236}">
                <a16:creationId xmlns="" xmlns:a16="http://schemas.microsoft.com/office/drawing/2014/main" id="{7B06DACF-D488-4CE0-AB36-43FABD1726E5}"/>
              </a:ext>
            </a:extLst>
          </p:cNvPr>
          <p:cNvCxnSpPr>
            <a:cxnSpLocks/>
          </p:cNvCxnSpPr>
          <p:nvPr/>
        </p:nvCxnSpPr>
        <p:spPr>
          <a:xfrm>
            <a:off x="1855778" y="1828641"/>
            <a:ext cx="680496" cy="2916000"/>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19" name="Connettore diritto 18">
            <a:extLst>
              <a:ext uri="{FF2B5EF4-FFF2-40B4-BE49-F238E27FC236}">
                <a16:creationId xmlns="" xmlns:a16="http://schemas.microsoft.com/office/drawing/2014/main" id="{4FC44450-02E6-4C46-B119-ADF9C0226011}"/>
              </a:ext>
            </a:extLst>
          </p:cNvPr>
          <p:cNvCxnSpPr>
            <a:cxnSpLocks/>
          </p:cNvCxnSpPr>
          <p:nvPr/>
        </p:nvCxnSpPr>
        <p:spPr>
          <a:xfrm>
            <a:off x="1921592" y="1830896"/>
            <a:ext cx="324124" cy="2966400"/>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sp>
        <p:nvSpPr>
          <p:cNvPr id="20" name="Ovale 19">
            <a:extLst>
              <a:ext uri="{FF2B5EF4-FFF2-40B4-BE49-F238E27FC236}">
                <a16:creationId xmlns="" xmlns:a16="http://schemas.microsoft.com/office/drawing/2014/main" id="{87B9C40C-D593-4D2E-B449-D258CF3551CB}"/>
              </a:ext>
            </a:extLst>
          </p:cNvPr>
          <p:cNvSpPr/>
          <p:nvPr/>
        </p:nvSpPr>
        <p:spPr>
          <a:xfrm>
            <a:off x="679994" y="3723793"/>
            <a:ext cx="2484000" cy="1088903"/>
          </a:xfrm>
          <a:prstGeom prst="ellipse">
            <a:avLst/>
          </a:prstGeom>
          <a:noFill/>
          <a:ln w="3175">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1" name="Ovale 20">
            <a:extLst>
              <a:ext uri="{FF2B5EF4-FFF2-40B4-BE49-F238E27FC236}">
                <a16:creationId xmlns="" xmlns:a16="http://schemas.microsoft.com/office/drawing/2014/main" id="{1FB3C12D-1701-4ABC-B5B8-CA9324E82061}"/>
              </a:ext>
            </a:extLst>
          </p:cNvPr>
          <p:cNvSpPr/>
          <p:nvPr/>
        </p:nvSpPr>
        <p:spPr>
          <a:xfrm>
            <a:off x="1592282" y="1615133"/>
            <a:ext cx="792000" cy="216000"/>
          </a:xfrm>
          <a:prstGeom prst="ellipse">
            <a:avLst/>
          </a:prstGeom>
          <a:noFill/>
          <a:ln w="63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2" name="Arco 34">
            <a:extLst>
              <a:ext uri="{FF2B5EF4-FFF2-40B4-BE49-F238E27FC236}">
                <a16:creationId xmlns="" xmlns:a16="http://schemas.microsoft.com/office/drawing/2014/main" id="{FCDDFF47-000F-4B03-B155-AA003145E4AF}"/>
              </a:ext>
            </a:extLst>
          </p:cNvPr>
          <p:cNvSpPr/>
          <p:nvPr/>
        </p:nvSpPr>
        <p:spPr>
          <a:xfrm rot="16200000">
            <a:off x="1688329" y="2756264"/>
            <a:ext cx="478632" cy="2419353"/>
          </a:xfrm>
          <a:custGeom>
            <a:avLst/>
            <a:gdLst>
              <a:gd name="connsiteX0" fmla="*/ 494215 w 870108"/>
              <a:gd name="connsiteY0" fmla="*/ 11193 h 2409828"/>
              <a:gd name="connsiteX1" fmla="*/ 870104 w 870108"/>
              <a:gd name="connsiteY1" fmla="*/ 1209881 h 2409828"/>
              <a:gd name="connsiteX2" fmla="*/ 467133 w 870108"/>
              <a:gd name="connsiteY2" fmla="*/ 2406549 h 2409828"/>
              <a:gd name="connsiteX3" fmla="*/ 435054 w 870108"/>
              <a:gd name="connsiteY3" fmla="*/ 1204914 h 2409828"/>
              <a:gd name="connsiteX4" fmla="*/ 494215 w 870108"/>
              <a:gd name="connsiteY4" fmla="*/ 11193 h 2409828"/>
              <a:gd name="connsiteX0" fmla="*/ 494215 w 870108"/>
              <a:gd name="connsiteY0" fmla="*/ 11193 h 2409828"/>
              <a:gd name="connsiteX1" fmla="*/ 870104 w 870108"/>
              <a:gd name="connsiteY1" fmla="*/ 1209881 h 2409828"/>
              <a:gd name="connsiteX2" fmla="*/ 467133 w 870108"/>
              <a:gd name="connsiteY2" fmla="*/ 2406549 h 2409828"/>
              <a:gd name="connsiteX0" fmla="*/ 59161 w 468391"/>
              <a:gd name="connsiteY0" fmla="*/ 0 h 2395356"/>
              <a:gd name="connsiteX1" fmla="*/ 435050 w 468391"/>
              <a:gd name="connsiteY1" fmla="*/ 1198688 h 2395356"/>
              <a:gd name="connsiteX2" fmla="*/ 32079 w 468391"/>
              <a:gd name="connsiteY2" fmla="*/ 2395356 h 2395356"/>
              <a:gd name="connsiteX3" fmla="*/ 0 w 468391"/>
              <a:gd name="connsiteY3" fmla="*/ 1193721 h 2395356"/>
              <a:gd name="connsiteX4" fmla="*/ 59161 w 468391"/>
              <a:gd name="connsiteY4" fmla="*/ 0 h 2395356"/>
              <a:gd name="connsiteX0" fmla="*/ 59161 w 468391"/>
              <a:gd name="connsiteY0" fmla="*/ 0 h 2395356"/>
              <a:gd name="connsiteX1" fmla="*/ 468388 w 468391"/>
              <a:gd name="connsiteY1" fmla="*/ 1205832 h 2395356"/>
              <a:gd name="connsiteX2" fmla="*/ 32079 w 468391"/>
              <a:gd name="connsiteY2" fmla="*/ 2395356 h 2395356"/>
              <a:gd name="connsiteX0" fmla="*/ 59161 w 468391"/>
              <a:gd name="connsiteY0" fmla="*/ 0 h 2402502"/>
              <a:gd name="connsiteX1" fmla="*/ 435050 w 468391"/>
              <a:gd name="connsiteY1" fmla="*/ 1198688 h 2402502"/>
              <a:gd name="connsiteX2" fmla="*/ 32079 w 468391"/>
              <a:gd name="connsiteY2" fmla="*/ 2395356 h 2402502"/>
              <a:gd name="connsiteX3" fmla="*/ 0 w 468391"/>
              <a:gd name="connsiteY3" fmla="*/ 1193721 h 2402502"/>
              <a:gd name="connsiteX4" fmla="*/ 59161 w 468391"/>
              <a:gd name="connsiteY4" fmla="*/ 0 h 2402502"/>
              <a:gd name="connsiteX0" fmla="*/ 59161 w 468391"/>
              <a:gd name="connsiteY0" fmla="*/ 0 h 2402502"/>
              <a:gd name="connsiteX1" fmla="*/ 468388 w 468391"/>
              <a:gd name="connsiteY1" fmla="*/ 1205832 h 2402502"/>
              <a:gd name="connsiteX2" fmla="*/ 29698 w 468391"/>
              <a:gd name="connsiteY2" fmla="*/ 2402502 h 2402502"/>
            </a:gdLst>
            <a:ahLst/>
            <a:cxnLst>
              <a:cxn ang="0">
                <a:pos x="connsiteX0" y="connsiteY0"/>
              </a:cxn>
              <a:cxn ang="0">
                <a:pos x="connsiteX1" y="connsiteY1"/>
              </a:cxn>
              <a:cxn ang="0">
                <a:pos x="connsiteX2" y="connsiteY2"/>
              </a:cxn>
            </a:cxnLst>
            <a:rect l="l" t="t" r="r" b="b"/>
            <a:pathLst>
              <a:path w="468391" h="2402502" stroke="0" extrusionOk="0">
                <a:moveTo>
                  <a:pt x="59161" y="0"/>
                </a:moveTo>
                <a:cubicBezTo>
                  <a:pt x="275229" y="82139"/>
                  <a:pt x="435949" y="594665"/>
                  <a:pt x="435050" y="1198688"/>
                </a:cubicBezTo>
                <a:cubicBezTo>
                  <a:pt x="434114" y="1827760"/>
                  <a:pt x="258599" y="2348970"/>
                  <a:pt x="32079" y="2395356"/>
                </a:cubicBezTo>
                <a:lnTo>
                  <a:pt x="0" y="1193721"/>
                </a:lnTo>
                <a:lnTo>
                  <a:pt x="59161" y="0"/>
                </a:lnTo>
                <a:close/>
              </a:path>
              <a:path w="468391" h="2402502" fill="none">
                <a:moveTo>
                  <a:pt x="59161" y="0"/>
                </a:moveTo>
                <a:cubicBezTo>
                  <a:pt x="275229" y="82139"/>
                  <a:pt x="469287" y="601809"/>
                  <a:pt x="468388" y="1205832"/>
                </a:cubicBezTo>
                <a:cubicBezTo>
                  <a:pt x="467452" y="1834904"/>
                  <a:pt x="256218" y="2356116"/>
                  <a:pt x="29698" y="2402502"/>
                </a:cubicBezTo>
              </a:path>
            </a:pathLst>
          </a:custGeom>
          <a:ln>
            <a:solidFill>
              <a:srgbClr val="00B050"/>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it-IT"/>
          </a:p>
        </p:txBody>
      </p:sp>
      <p:sp>
        <p:nvSpPr>
          <p:cNvPr id="23" name="Arco 22">
            <a:extLst>
              <a:ext uri="{FF2B5EF4-FFF2-40B4-BE49-F238E27FC236}">
                <a16:creationId xmlns="" xmlns:a16="http://schemas.microsoft.com/office/drawing/2014/main" id="{82DDCE87-6E7C-423B-B562-389000C1B0BF}"/>
              </a:ext>
            </a:extLst>
          </p:cNvPr>
          <p:cNvSpPr/>
          <p:nvPr/>
        </p:nvSpPr>
        <p:spPr>
          <a:xfrm rot="5400000">
            <a:off x="1376903" y="3032207"/>
            <a:ext cx="1088903" cy="2473200"/>
          </a:xfrm>
          <a:prstGeom prst="arc">
            <a:avLst>
              <a:gd name="adj1" fmla="val 15809419"/>
              <a:gd name="adj2" fmla="val 5924144"/>
            </a:avLst>
          </a:prstGeom>
          <a:ln>
            <a:solidFill>
              <a:srgbClr val="00B050"/>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it-IT"/>
          </a:p>
        </p:txBody>
      </p:sp>
      <p:cxnSp>
        <p:nvCxnSpPr>
          <p:cNvPr id="24" name="Connettore diritto 23">
            <a:extLst>
              <a:ext uri="{FF2B5EF4-FFF2-40B4-BE49-F238E27FC236}">
                <a16:creationId xmlns="" xmlns:a16="http://schemas.microsoft.com/office/drawing/2014/main" id="{C3F96901-A30F-495D-87BB-B1C97BD7BE31}"/>
              </a:ext>
            </a:extLst>
          </p:cNvPr>
          <p:cNvCxnSpPr>
            <a:cxnSpLocks/>
          </p:cNvCxnSpPr>
          <p:nvPr/>
        </p:nvCxnSpPr>
        <p:spPr>
          <a:xfrm>
            <a:off x="1973050" y="1512063"/>
            <a:ext cx="12948" cy="3744000"/>
          </a:xfrm>
          <a:prstGeom prst="line">
            <a:avLst/>
          </a:prstGeom>
          <a:ln>
            <a:solidFill>
              <a:srgbClr val="00B050"/>
            </a:solidFill>
          </a:ln>
        </p:spPr>
        <p:style>
          <a:lnRef idx="1">
            <a:schemeClr val="accent1"/>
          </a:lnRef>
          <a:fillRef idx="0">
            <a:schemeClr val="accent1"/>
          </a:fillRef>
          <a:effectRef idx="0">
            <a:schemeClr val="accent1"/>
          </a:effectRef>
          <a:fontRef idx="minor">
            <a:schemeClr val="tx1"/>
          </a:fontRef>
        </p:style>
      </p:cxnSp>
      <p:sp>
        <p:nvSpPr>
          <p:cNvPr id="25" name="CasellaDiTesto 24">
            <a:extLst>
              <a:ext uri="{FF2B5EF4-FFF2-40B4-BE49-F238E27FC236}">
                <a16:creationId xmlns="" xmlns:a16="http://schemas.microsoft.com/office/drawing/2014/main" id="{80C97F51-0A5C-465A-B636-9473863CB130}"/>
              </a:ext>
            </a:extLst>
          </p:cNvPr>
          <p:cNvSpPr txBox="1"/>
          <p:nvPr/>
        </p:nvSpPr>
        <p:spPr>
          <a:xfrm>
            <a:off x="2770497" y="4872258"/>
            <a:ext cx="1188000" cy="288000"/>
          </a:xfrm>
          <a:prstGeom prst="rect">
            <a:avLst/>
          </a:prstGeom>
          <a:noFill/>
        </p:spPr>
        <p:txBody>
          <a:bodyPr wrap="square" rtlCol="0">
            <a:spAutoFit/>
          </a:bodyPr>
          <a:lstStyle/>
          <a:p>
            <a:r>
              <a:rPr lang="it-IT" sz="1600" dirty="0">
                <a:solidFill>
                  <a:srgbClr val="00B050"/>
                </a:solidFill>
                <a:latin typeface="Comic Sans MS" panose="030F0702030302020204" pitchFamily="66" charset="0"/>
              </a:rPr>
              <a:t>(a </a:t>
            </a:r>
            <a:r>
              <a:rPr lang="it-IT" sz="1600" dirty="0">
                <a:solidFill>
                  <a:srgbClr val="00B050"/>
                </a:solidFill>
                <a:latin typeface="Symbol" panose="05050102010706020507" pitchFamily="18" charset="2"/>
              </a:rPr>
              <a:t>^ p Ì </a:t>
            </a:r>
            <a:r>
              <a:rPr lang="it-IT" sz="1600" dirty="0">
                <a:solidFill>
                  <a:srgbClr val="00B050"/>
                </a:solidFill>
                <a:latin typeface="Comic Sans MS" panose="030F0702030302020204" pitchFamily="66" charset="0"/>
              </a:rPr>
              <a:t>d)</a:t>
            </a:r>
          </a:p>
        </p:txBody>
      </p:sp>
      <p:sp>
        <p:nvSpPr>
          <p:cNvPr id="26" name="CasellaDiTesto 25">
            <a:extLst>
              <a:ext uri="{FF2B5EF4-FFF2-40B4-BE49-F238E27FC236}">
                <a16:creationId xmlns="" xmlns:a16="http://schemas.microsoft.com/office/drawing/2014/main" id="{4A6F7B26-86B1-433F-959E-C66FE8E2EA6A}"/>
              </a:ext>
            </a:extLst>
          </p:cNvPr>
          <p:cNvSpPr txBox="1"/>
          <p:nvPr/>
        </p:nvSpPr>
        <p:spPr>
          <a:xfrm>
            <a:off x="971267" y="3032076"/>
            <a:ext cx="382137" cy="400110"/>
          </a:xfrm>
          <a:prstGeom prst="rect">
            <a:avLst/>
          </a:prstGeom>
          <a:noFill/>
        </p:spPr>
        <p:txBody>
          <a:bodyPr wrap="square" rtlCol="0">
            <a:spAutoFit/>
          </a:bodyPr>
          <a:lstStyle/>
          <a:p>
            <a:r>
              <a:rPr lang="it-IT" sz="2000" dirty="0">
                <a:solidFill>
                  <a:srgbClr val="00B050"/>
                </a:solidFill>
                <a:latin typeface="Comic Sans MS" panose="030F0702030302020204" pitchFamily="66" charset="0"/>
              </a:rPr>
              <a:t>g</a:t>
            </a:r>
          </a:p>
        </p:txBody>
      </p:sp>
      <p:sp>
        <p:nvSpPr>
          <p:cNvPr id="27" name="CasellaDiTesto 26">
            <a:extLst>
              <a:ext uri="{FF2B5EF4-FFF2-40B4-BE49-F238E27FC236}">
                <a16:creationId xmlns="" xmlns:a16="http://schemas.microsoft.com/office/drawing/2014/main" id="{1A62DF03-42CA-42B6-B2CB-9F629C20E8E5}"/>
              </a:ext>
            </a:extLst>
          </p:cNvPr>
          <p:cNvSpPr txBox="1"/>
          <p:nvPr/>
        </p:nvSpPr>
        <p:spPr>
          <a:xfrm>
            <a:off x="2144972" y="2104033"/>
            <a:ext cx="382137" cy="400110"/>
          </a:xfrm>
          <a:prstGeom prst="rect">
            <a:avLst/>
          </a:prstGeom>
          <a:noFill/>
        </p:spPr>
        <p:txBody>
          <a:bodyPr wrap="square" rtlCol="0">
            <a:spAutoFit/>
          </a:bodyPr>
          <a:lstStyle/>
          <a:p>
            <a:r>
              <a:rPr lang="it-IT" sz="2000" dirty="0">
                <a:solidFill>
                  <a:srgbClr val="00B050"/>
                </a:solidFill>
                <a:latin typeface="Comic Sans MS" panose="030F0702030302020204" pitchFamily="66" charset="0"/>
              </a:rPr>
              <a:t>V</a:t>
            </a:r>
          </a:p>
        </p:txBody>
      </p:sp>
      <p:sp>
        <p:nvSpPr>
          <p:cNvPr id="28" name="CasellaDiTesto 27">
            <a:extLst>
              <a:ext uri="{FF2B5EF4-FFF2-40B4-BE49-F238E27FC236}">
                <a16:creationId xmlns="" xmlns:a16="http://schemas.microsoft.com/office/drawing/2014/main" id="{A8B32207-B0B3-43B2-BAC1-2463214BACFE}"/>
              </a:ext>
            </a:extLst>
          </p:cNvPr>
          <p:cNvSpPr txBox="1"/>
          <p:nvPr/>
        </p:nvSpPr>
        <p:spPr>
          <a:xfrm>
            <a:off x="973538" y="4672089"/>
            <a:ext cx="382137" cy="400110"/>
          </a:xfrm>
          <a:prstGeom prst="rect">
            <a:avLst/>
          </a:prstGeom>
          <a:noFill/>
        </p:spPr>
        <p:txBody>
          <a:bodyPr wrap="square" rtlCol="0">
            <a:spAutoFit/>
          </a:bodyPr>
          <a:lstStyle/>
          <a:p>
            <a:r>
              <a:rPr lang="it-IT" sz="2000" dirty="0">
                <a:solidFill>
                  <a:srgbClr val="00B050"/>
                </a:solidFill>
                <a:latin typeface="Comic Sans MS" panose="030F0702030302020204" pitchFamily="66" charset="0"/>
              </a:rPr>
              <a:t>d</a:t>
            </a:r>
          </a:p>
        </p:txBody>
      </p:sp>
      <p:sp>
        <p:nvSpPr>
          <p:cNvPr id="29" name="CasellaDiTesto 28">
            <a:extLst>
              <a:ext uri="{FF2B5EF4-FFF2-40B4-BE49-F238E27FC236}">
                <a16:creationId xmlns="" xmlns:a16="http://schemas.microsoft.com/office/drawing/2014/main" id="{1E40EB1C-8B44-4A98-AB64-846CD1B43DA5}"/>
              </a:ext>
            </a:extLst>
          </p:cNvPr>
          <p:cNvSpPr txBox="1"/>
          <p:nvPr/>
        </p:nvSpPr>
        <p:spPr>
          <a:xfrm>
            <a:off x="163773" y="2265531"/>
            <a:ext cx="900000" cy="338554"/>
          </a:xfrm>
          <a:prstGeom prst="rect">
            <a:avLst/>
          </a:prstGeom>
          <a:noFill/>
          <a:ln>
            <a:noFill/>
          </a:ln>
        </p:spPr>
        <p:txBody>
          <a:bodyPr wrap="square" rtlCol="0">
            <a:spAutoFit/>
          </a:bodyPr>
          <a:lstStyle/>
          <a:p>
            <a:r>
              <a:rPr lang="it-IT" sz="1600" dirty="0">
                <a:solidFill>
                  <a:srgbClr val="00B050"/>
                </a:solidFill>
                <a:latin typeface="Comic Sans MS" panose="030F0702030302020204" pitchFamily="66" charset="0"/>
              </a:rPr>
              <a:t>(Falde)</a:t>
            </a:r>
          </a:p>
        </p:txBody>
      </p:sp>
      <p:cxnSp>
        <p:nvCxnSpPr>
          <p:cNvPr id="30" name="Connettore 2 29">
            <a:extLst>
              <a:ext uri="{FF2B5EF4-FFF2-40B4-BE49-F238E27FC236}">
                <a16:creationId xmlns="" xmlns:a16="http://schemas.microsoft.com/office/drawing/2014/main" id="{74AD6720-097C-484A-9E18-C6FD101360AC}"/>
              </a:ext>
            </a:extLst>
          </p:cNvPr>
          <p:cNvCxnSpPr>
            <a:stCxn id="29" idx="3"/>
          </p:cNvCxnSpPr>
          <p:nvPr/>
        </p:nvCxnSpPr>
        <p:spPr>
          <a:xfrm flipV="1">
            <a:off x="1063773" y="1951634"/>
            <a:ext cx="887857" cy="483174"/>
          </a:xfrm>
          <a:prstGeom prst="straightConnector1">
            <a:avLst/>
          </a:prstGeom>
          <a:ln>
            <a:solidFill>
              <a:srgbClr val="00B050"/>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31" name="Connettore 2 30">
            <a:extLst>
              <a:ext uri="{FF2B5EF4-FFF2-40B4-BE49-F238E27FC236}">
                <a16:creationId xmlns="" xmlns:a16="http://schemas.microsoft.com/office/drawing/2014/main" id="{89BFC18A-CB2D-4BD0-A44B-6A01692D6ADA}"/>
              </a:ext>
            </a:extLst>
          </p:cNvPr>
          <p:cNvCxnSpPr>
            <a:stCxn id="29" idx="3"/>
          </p:cNvCxnSpPr>
          <p:nvPr/>
        </p:nvCxnSpPr>
        <p:spPr>
          <a:xfrm>
            <a:off x="1063773" y="2434808"/>
            <a:ext cx="1051630" cy="690532"/>
          </a:xfrm>
          <a:prstGeom prst="straightConnector1">
            <a:avLst/>
          </a:prstGeom>
          <a:ln>
            <a:solidFill>
              <a:srgbClr val="00B050"/>
            </a:solidFill>
            <a:tailEnd type="stealth" w="lg" len="lg"/>
          </a:ln>
        </p:spPr>
        <p:style>
          <a:lnRef idx="1">
            <a:schemeClr val="accent1"/>
          </a:lnRef>
          <a:fillRef idx="0">
            <a:schemeClr val="accent1"/>
          </a:fillRef>
          <a:effectRef idx="0">
            <a:schemeClr val="accent1"/>
          </a:effectRef>
          <a:fontRef idx="minor">
            <a:schemeClr val="tx1"/>
          </a:fontRef>
        </p:style>
      </p:cxnSp>
      <p:sp>
        <p:nvSpPr>
          <p:cNvPr id="32" name="CasellaDiTesto 31">
            <a:extLst>
              <a:ext uri="{FF2B5EF4-FFF2-40B4-BE49-F238E27FC236}">
                <a16:creationId xmlns="" xmlns:a16="http://schemas.microsoft.com/office/drawing/2014/main" id="{CFBF2DE5-D50C-4D0F-8909-67AF18925C62}"/>
              </a:ext>
            </a:extLst>
          </p:cNvPr>
          <p:cNvSpPr txBox="1"/>
          <p:nvPr/>
        </p:nvSpPr>
        <p:spPr>
          <a:xfrm>
            <a:off x="3753134" y="880698"/>
            <a:ext cx="2088000" cy="461665"/>
          </a:xfrm>
          <a:prstGeom prst="rect">
            <a:avLst/>
          </a:prstGeom>
          <a:noFill/>
        </p:spPr>
        <p:txBody>
          <a:bodyPr wrap="square" rtlCol="0" anchor="ctr">
            <a:spAutoFit/>
          </a:bodyPr>
          <a:lstStyle/>
          <a:p>
            <a:r>
              <a:rPr lang="it-IT" sz="2400" dirty="0">
                <a:solidFill>
                  <a:srgbClr val="00B050"/>
                </a:solidFill>
                <a:latin typeface="Comic Sans MS" panose="030F0702030302020204" pitchFamily="66" charset="0"/>
              </a:rPr>
              <a:t>IL CONO (2)</a:t>
            </a:r>
          </a:p>
        </p:txBody>
      </p:sp>
      <p:sp>
        <p:nvSpPr>
          <p:cNvPr id="37" name="Trapezio 36">
            <a:extLst>
              <a:ext uri="{FF2B5EF4-FFF2-40B4-BE49-F238E27FC236}">
                <a16:creationId xmlns="" xmlns:a16="http://schemas.microsoft.com/office/drawing/2014/main" id="{36D4E310-2A41-481B-B256-2189F35ECA48}"/>
              </a:ext>
            </a:extLst>
          </p:cNvPr>
          <p:cNvSpPr/>
          <p:nvPr/>
        </p:nvSpPr>
        <p:spPr>
          <a:xfrm>
            <a:off x="179979" y="3643957"/>
            <a:ext cx="3821373" cy="1692000"/>
          </a:xfrm>
          <a:prstGeom prst="trapezoid">
            <a:avLst>
              <a:gd name="adj" fmla="val 33594"/>
            </a:avLst>
          </a:prstGeom>
          <a:noFill/>
          <a:ln w="3175">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38" name="Rettangolo 37">
            <a:extLst>
              <a:ext uri="{FF2B5EF4-FFF2-40B4-BE49-F238E27FC236}">
                <a16:creationId xmlns="" xmlns:a16="http://schemas.microsoft.com/office/drawing/2014/main" id="{7D41EA87-6AF7-4D2E-8AE0-C8EC5527FCC1}"/>
              </a:ext>
            </a:extLst>
          </p:cNvPr>
          <p:cNvSpPr/>
          <p:nvPr/>
        </p:nvSpPr>
        <p:spPr>
          <a:xfrm>
            <a:off x="205625" y="5003157"/>
            <a:ext cx="325730" cy="400110"/>
          </a:xfrm>
          <a:prstGeom prst="rect">
            <a:avLst/>
          </a:prstGeom>
        </p:spPr>
        <p:txBody>
          <a:bodyPr wrap="none">
            <a:spAutoFit/>
          </a:bodyPr>
          <a:lstStyle/>
          <a:p>
            <a:r>
              <a:rPr lang="it-IT" sz="2000" dirty="0">
                <a:solidFill>
                  <a:srgbClr val="00B050"/>
                </a:solidFill>
                <a:latin typeface="Symbol" panose="05050102010706020507" pitchFamily="18" charset="2"/>
              </a:rPr>
              <a:t>p</a:t>
            </a:r>
            <a:endParaRPr lang="it-IT" dirty="0"/>
          </a:p>
        </p:txBody>
      </p:sp>
      <p:sp>
        <p:nvSpPr>
          <p:cNvPr id="39" name="Rettangolo 38">
            <a:extLst>
              <a:ext uri="{FF2B5EF4-FFF2-40B4-BE49-F238E27FC236}">
                <a16:creationId xmlns="" xmlns:a16="http://schemas.microsoft.com/office/drawing/2014/main" id="{9D1357FC-F06E-496A-AC4F-7FDE78B2F2FA}"/>
              </a:ext>
            </a:extLst>
          </p:cNvPr>
          <p:cNvSpPr/>
          <p:nvPr/>
        </p:nvSpPr>
        <p:spPr>
          <a:xfrm>
            <a:off x="1957347" y="4812086"/>
            <a:ext cx="928459" cy="400110"/>
          </a:xfrm>
          <a:prstGeom prst="rect">
            <a:avLst/>
          </a:prstGeom>
        </p:spPr>
        <p:txBody>
          <a:bodyPr wrap="none">
            <a:spAutoFit/>
          </a:bodyPr>
          <a:lstStyle/>
          <a:p>
            <a:r>
              <a:rPr lang="it-IT" sz="2000" dirty="0">
                <a:solidFill>
                  <a:srgbClr val="00B050"/>
                </a:solidFill>
                <a:latin typeface="Comic Sans MS" panose="030F0702030302020204" pitchFamily="66" charset="0"/>
              </a:rPr>
              <a:t>a</a:t>
            </a:r>
            <a:r>
              <a:rPr lang="it-IT" sz="1600" dirty="0">
                <a:solidFill>
                  <a:srgbClr val="00B050"/>
                </a:solidFill>
                <a:latin typeface="Comic Sans MS" panose="030F0702030302020204" pitchFamily="66" charset="0"/>
              </a:rPr>
              <a:t>(Asse)</a:t>
            </a:r>
            <a:endParaRPr lang="it-IT" sz="1600" dirty="0"/>
          </a:p>
        </p:txBody>
      </p:sp>
      <p:sp>
        <p:nvSpPr>
          <p:cNvPr id="5" name="CasellaDiTesto 4">
            <a:extLst>
              <a:ext uri="{FF2B5EF4-FFF2-40B4-BE49-F238E27FC236}">
                <a16:creationId xmlns="" xmlns:a16="http://schemas.microsoft.com/office/drawing/2014/main" id="{E8B1F711-884A-499A-AAD5-1644FE7F1A03}"/>
              </a:ext>
            </a:extLst>
          </p:cNvPr>
          <p:cNvSpPr txBox="1"/>
          <p:nvPr/>
        </p:nvSpPr>
        <p:spPr>
          <a:xfrm>
            <a:off x="4063056" y="3766780"/>
            <a:ext cx="5040000" cy="1486625"/>
          </a:xfrm>
          <a:prstGeom prst="rect">
            <a:avLst/>
          </a:prstGeom>
          <a:noFill/>
        </p:spPr>
        <p:txBody>
          <a:bodyPr wrap="square" rtlCol="0">
            <a:spAutoFit/>
          </a:bodyPr>
          <a:lstStyle/>
          <a:p>
            <a:pPr lvl="0">
              <a:lnSpc>
                <a:spcPct val="115000"/>
              </a:lnSpc>
              <a:spcAft>
                <a:spcPts val="1000"/>
              </a:spcAft>
            </a:pPr>
            <a:r>
              <a:rPr lang="it-IT" sz="2000" dirty="0">
                <a:solidFill>
                  <a:srgbClr val="00B050"/>
                </a:solidFill>
                <a:latin typeface="Comic Sans MS" panose="030F0702030302020204" pitchFamily="66" charset="0"/>
                <a:ea typeface="Calibri" panose="020F0502020204030204" pitchFamily="34" charset="0"/>
                <a:cs typeface="Times New Roman" panose="02020603050405020304" pitchFamily="18" charset="0"/>
              </a:rPr>
              <a:t>Questo è il solido che verrà preso in considerazione per la ricerca e lo studio grafico-descrittivo delle cosiddette “coniche”.</a:t>
            </a:r>
            <a:endParaRPr lang="it-IT" dirty="0"/>
          </a:p>
        </p:txBody>
      </p:sp>
      <p:sp>
        <p:nvSpPr>
          <p:cNvPr id="33" name="CasellaDiTesto 32">
            <a:extLst>
              <a:ext uri="{FF2B5EF4-FFF2-40B4-BE49-F238E27FC236}">
                <a16:creationId xmlns="" xmlns:a16="http://schemas.microsoft.com/office/drawing/2014/main" id="{5E5EC646-BFFA-4153-9E93-20B9EACD87DB}"/>
              </a:ext>
            </a:extLst>
          </p:cNvPr>
          <p:cNvSpPr txBox="1"/>
          <p:nvPr/>
        </p:nvSpPr>
        <p:spPr>
          <a:xfrm>
            <a:off x="4063056" y="3002507"/>
            <a:ext cx="5040000" cy="707886"/>
          </a:xfrm>
          <a:prstGeom prst="rect">
            <a:avLst/>
          </a:prstGeom>
          <a:noFill/>
        </p:spPr>
        <p:txBody>
          <a:bodyPr wrap="square" rtlCol="0">
            <a:spAutoFit/>
          </a:bodyPr>
          <a:lstStyle/>
          <a:p>
            <a:r>
              <a:rPr lang="it-IT" sz="2000" dirty="0">
                <a:solidFill>
                  <a:srgbClr val="00B050"/>
                </a:solidFill>
                <a:latin typeface="Comic Sans MS" panose="030F0702030302020204" pitchFamily="66" charset="0"/>
              </a:rPr>
              <a:t>Le due superfici che si ottengono opposte al vertice (V) si chiamano falde.</a:t>
            </a:r>
          </a:p>
        </p:txBody>
      </p:sp>
      <p:cxnSp>
        <p:nvCxnSpPr>
          <p:cNvPr id="40" name="Connettore diritto 39">
            <a:extLst>
              <a:ext uri="{FF2B5EF4-FFF2-40B4-BE49-F238E27FC236}">
                <a16:creationId xmlns="" xmlns:a16="http://schemas.microsoft.com/office/drawing/2014/main" id="{9BFF8304-AE3E-4C3E-8E61-8AE3D2A7F1C1}"/>
              </a:ext>
            </a:extLst>
          </p:cNvPr>
          <p:cNvCxnSpPr>
            <a:cxnSpLocks/>
          </p:cNvCxnSpPr>
          <p:nvPr/>
        </p:nvCxnSpPr>
        <p:spPr>
          <a:xfrm>
            <a:off x="36000" y="6844352"/>
            <a:ext cx="9072000" cy="0"/>
          </a:xfrm>
          <a:prstGeom prst="line">
            <a:avLst/>
          </a:prstGeom>
          <a:ln>
            <a:solidFill>
              <a:schemeClr val="accent4">
                <a:lumMod val="20000"/>
                <a:lumOff val="80000"/>
              </a:schemeClr>
            </a:solidFill>
          </a:ln>
        </p:spPr>
        <p:style>
          <a:lnRef idx="1">
            <a:schemeClr val="accent1"/>
          </a:lnRef>
          <a:fillRef idx="0">
            <a:schemeClr val="accent1"/>
          </a:fillRef>
          <a:effectRef idx="0">
            <a:schemeClr val="accent1"/>
          </a:effectRef>
          <a:fontRef idx="minor">
            <a:schemeClr val="tx1"/>
          </a:fontRef>
        </p:style>
      </p:cxnSp>
      <p:sp>
        <p:nvSpPr>
          <p:cNvPr id="35" name="CasellaDiTesto 34">
            <a:extLst>
              <a:ext uri="{FF2B5EF4-FFF2-40B4-BE49-F238E27FC236}">
                <a16:creationId xmlns="" xmlns:a16="http://schemas.microsoft.com/office/drawing/2014/main" id="{5FD6A413-6C5B-4A96-914D-02AAD4816C15}"/>
              </a:ext>
            </a:extLst>
          </p:cNvPr>
          <p:cNvSpPr txBox="1"/>
          <p:nvPr/>
        </p:nvSpPr>
        <p:spPr>
          <a:xfrm>
            <a:off x="-40944" y="2893327"/>
            <a:ext cx="1476000" cy="324000"/>
          </a:xfrm>
          <a:prstGeom prst="rect">
            <a:avLst/>
          </a:prstGeom>
          <a:noFill/>
        </p:spPr>
        <p:txBody>
          <a:bodyPr wrap="square" rtlCol="0" anchor="ctr">
            <a:spAutoFit/>
          </a:bodyPr>
          <a:lstStyle/>
          <a:p>
            <a:r>
              <a:rPr lang="it-IT" sz="1600" dirty="0">
                <a:solidFill>
                  <a:srgbClr val="00B050"/>
                </a:solidFill>
                <a:latin typeface="Comic Sans MS" panose="030F0702030302020204" pitchFamily="66" charset="0"/>
              </a:rPr>
              <a:t>(Generatrice)</a:t>
            </a:r>
          </a:p>
        </p:txBody>
      </p:sp>
      <p:sp>
        <p:nvSpPr>
          <p:cNvPr id="36" name="CasellaDiTesto 35">
            <a:extLst>
              <a:ext uri="{FF2B5EF4-FFF2-40B4-BE49-F238E27FC236}">
                <a16:creationId xmlns="" xmlns:a16="http://schemas.microsoft.com/office/drawing/2014/main" id="{BEEE7C6F-A88E-4176-9DA9-5304B6254878}"/>
              </a:ext>
            </a:extLst>
          </p:cNvPr>
          <p:cNvSpPr txBox="1"/>
          <p:nvPr/>
        </p:nvSpPr>
        <p:spPr>
          <a:xfrm>
            <a:off x="2347416" y="2142698"/>
            <a:ext cx="1282890" cy="338554"/>
          </a:xfrm>
          <a:prstGeom prst="rect">
            <a:avLst/>
          </a:prstGeom>
          <a:noFill/>
        </p:spPr>
        <p:txBody>
          <a:bodyPr wrap="square" rtlCol="0">
            <a:spAutoFit/>
          </a:bodyPr>
          <a:lstStyle/>
          <a:p>
            <a:r>
              <a:rPr lang="it-IT" sz="1600" dirty="0">
                <a:solidFill>
                  <a:srgbClr val="00B050"/>
                </a:solidFill>
                <a:latin typeface="Comic Sans MS" panose="030F0702030302020204" pitchFamily="66" charset="0"/>
              </a:rPr>
              <a:t>(Vertice)</a:t>
            </a:r>
          </a:p>
        </p:txBody>
      </p:sp>
      <p:sp>
        <p:nvSpPr>
          <p:cNvPr id="41" name="CasellaDiTesto 40">
            <a:extLst>
              <a:ext uri="{FF2B5EF4-FFF2-40B4-BE49-F238E27FC236}">
                <a16:creationId xmlns="" xmlns:a16="http://schemas.microsoft.com/office/drawing/2014/main" id="{C959DF28-BDBC-4DF7-84EE-492FB2C873DF}"/>
              </a:ext>
            </a:extLst>
          </p:cNvPr>
          <p:cNvSpPr txBox="1"/>
          <p:nvPr/>
        </p:nvSpPr>
        <p:spPr>
          <a:xfrm>
            <a:off x="614149" y="4885898"/>
            <a:ext cx="1351129" cy="338554"/>
          </a:xfrm>
          <a:prstGeom prst="rect">
            <a:avLst/>
          </a:prstGeom>
          <a:noFill/>
        </p:spPr>
        <p:txBody>
          <a:bodyPr wrap="square" rtlCol="0">
            <a:spAutoFit/>
          </a:bodyPr>
          <a:lstStyle/>
          <a:p>
            <a:r>
              <a:rPr lang="it-IT" sz="1600" dirty="0">
                <a:solidFill>
                  <a:srgbClr val="00B050"/>
                </a:solidFill>
                <a:latin typeface="Comic Sans MS" panose="030F0702030302020204" pitchFamily="66" charset="0"/>
              </a:rPr>
              <a:t>(Direttrice)</a:t>
            </a:r>
          </a:p>
        </p:txBody>
      </p:sp>
    </p:spTree>
    <p:extLst>
      <p:ext uri="{BB962C8B-B14F-4D97-AF65-F5344CB8AC3E}">
        <p14:creationId xmlns="" xmlns:p14="http://schemas.microsoft.com/office/powerpoint/2010/main" val="3927296436"/>
      </p:ext>
    </p:extLst>
  </p:cSld>
  <p:clrMapOvr>
    <a:masterClrMapping/>
  </p:clrMapOvr>
  <mc:AlternateContent xmlns:mc="http://schemas.openxmlformats.org/markup-compatibility/2006">
    <mc:Choice xmlns=""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32"/>
                                        </p:tgtEl>
                                        <p:attrNameLst>
                                          <p:attrName>style.visibility</p:attrName>
                                        </p:attrNameLst>
                                      </p:cBhvr>
                                      <p:to>
                                        <p:strVal val="visible"/>
                                      </p:to>
                                    </p:set>
                                    <p:anim calcmode="lin" valueType="num">
                                      <p:cBhvr additive="base">
                                        <p:cTn id="7" dur="500" fill="hold"/>
                                        <p:tgtEl>
                                          <p:spTgt spid="32"/>
                                        </p:tgtEl>
                                        <p:attrNameLst>
                                          <p:attrName>ppt_x</p:attrName>
                                        </p:attrNameLst>
                                      </p:cBhvr>
                                      <p:tavLst>
                                        <p:tav tm="0">
                                          <p:val>
                                            <p:strVal val="0-#ppt_w/2"/>
                                          </p:val>
                                        </p:tav>
                                        <p:tav tm="100000">
                                          <p:val>
                                            <p:strVal val="#ppt_x"/>
                                          </p:val>
                                        </p:tav>
                                      </p:tavLst>
                                    </p:anim>
                                    <p:anim calcmode="lin" valueType="num">
                                      <p:cBhvr additive="base">
                                        <p:cTn id="8" dur="500" fill="hold"/>
                                        <p:tgtEl>
                                          <p:spTgt spid="32"/>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34"/>
                                        </p:tgtEl>
                                        <p:attrNameLst>
                                          <p:attrName>style.visibility</p:attrName>
                                        </p:attrNameLst>
                                      </p:cBhvr>
                                      <p:to>
                                        <p:strVal val="visible"/>
                                      </p:to>
                                    </p:set>
                                    <p:animEffect transition="in" filter="fade">
                                      <p:cBhvr>
                                        <p:cTn id="13" dur="500"/>
                                        <p:tgtEl>
                                          <p:spTgt spid="34"/>
                                        </p:tgtEl>
                                      </p:cBhvr>
                                    </p:animEffect>
                                    <p:anim calcmode="lin" valueType="num">
                                      <p:cBhvr>
                                        <p:cTn id="14" dur="500" fill="hold"/>
                                        <p:tgtEl>
                                          <p:spTgt spid="34"/>
                                        </p:tgtEl>
                                        <p:attrNameLst>
                                          <p:attrName>ppt_x</p:attrName>
                                        </p:attrNameLst>
                                      </p:cBhvr>
                                      <p:tavLst>
                                        <p:tav tm="0">
                                          <p:val>
                                            <p:strVal val="#ppt_x"/>
                                          </p:val>
                                        </p:tav>
                                        <p:tav tm="100000">
                                          <p:val>
                                            <p:strVal val="#ppt_x"/>
                                          </p:val>
                                        </p:tav>
                                      </p:tavLst>
                                    </p:anim>
                                    <p:anim calcmode="lin" valueType="num">
                                      <p:cBhvr>
                                        <p:cTn id="15" dur="500" fill="hold"/>
                                        <p:tgtEl>
                                          <p:spTgt spid="34"/>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22" presetClass="entr" presetSubtype="8" fill="hold" nodeType="clickEffect">
                                  <p:stCondLst>
                                    <p:cond delay="0"/>
                                  </p:stCondLst>
                                  <p:childTnLst>
                                    <p:set>
                                      <p:cBhvr>
                                        <p:cTn id="19" dur="1" fill="hold">
                                          <p:stCondLst>
                                            <p:cond delay="0"/>
                                          </p:stCondLst>
                                        </p:cTn>
                                        <p:tgtEl>
                                          <p:spTgt spid="4">
                                            <p:txEl>
                                              <p:pRg st="0" end="0"/>
                                            </p:txEl>
                                          </p:spTgt>
                                        </p:tgtEl>
                                        <p:attrNameLst>
                                          <p:attrName>style.visibility</p:attrName>
                                        </p:attrNameLst>
                                      </p:cBhvr>
                                      <p:to>
                                        <p:strVal val="visible"/>
                                      </p:to>
                                    </p:set>
                                    <p:animEffect transition="in" filter="wipe(left)">
                                      <p:cBhvr>
                                        <p:cTn id="20" dur="500"/>
                                        <p:tgtEl>
                                          <p:spTgt spid="4">
                                            <p:txEl>
                                              <p:pRg st="0" end="0"/>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42" presetClass="entr" presetSubtype="0" fill="hold" grpId="0" nodeType="clickEffect">
                                  <p:stCondLst>
                                    <p:cond delay="0"/>
                                  </p:stCondLst>
                                  <p:childTnLst>
                                    <p:set>
                                      <p:cBhvr>
                                        <p:cTn id="24" dur="1" fill="hold">
                                          <p:stCondLst>
                                            <p:cond delay="0"/>
                                          </p:stCondLst>
                                        </p:cTn>
                                        <p:tgtEl>
                                          <p:spTgt spid="39"/>
                                        </p:tgtEl>
                                        <p:attrNameLst>
                                          <p:attrName>style.visibility</p:attrName>
                                        </p:attrNameLst>
                                      </p:cBhvr>
                                      <p:to>
                                        <p:strVal val="visible"/>
                                      </p:to>
                                    </p:set>
                                    <p:animEffect transition="in" filter="fade">
                                      <p:cBhvr>
                                        <p:cTn id="25" dur="500"/>
                                        <p:tgtEl>
                                          <p:spTgt spid="39"/>
                                        </p:tgtEl>
                                      </p:cBhvr>
                                    </p:animEffect>
                                    <p:anim calcmode="lin" valueType="num">
                                      <p:cBhvr>
                                        <p:cTn id="26" dur="500" fill="hold"/>
                                        <p:tgtEl>
                                          <p:spTgt spid="39"/>
                                        </p:tgtEl>
                                        <p:attrNameLst>
                                          <p:attrName>ppt_x</p:attrName>
                                        </p:attrNameLst>
                                      </p:cBhvr>
                                      <p:tavLst>
                                        <p:tav tm="0">
                                          <p:val>
                                            <p:strVal val="#ppt_x"/>
                                          </p:val>
                                        </p:tav>
                                        <p:tav tm="100000">
                                          <p:val>
                                            <p:strVal val="#ppt_x"/>
                                          </p:val>
                                        </p:tav>
                                      </p:tavLst>
                                    </p:anim>
                                    <p:anim calcmode="lin" valueType="num">
                                      <p:cBhvr>
                                        <p:cTn id="27" dur="500" fill="hold"/>
                                        <p:tgtEl>
                                          <p:spTgt spid="39"/>
                                        </p:tgtEl>
                                        <p:attrNameLst>
                                          <p:attrName>ppt_y</p:attrName>
                                        </p:attrNameLst>
                                      </p:cBhvr>
                                      <p:tavLst>
                                        <p:tav tm="0">
                                          <p:val>
                                            <p:strVal val="#ppt_y+.1"/>
                                          </p:val>
                                        </p:tav>
                                        <p:tav tm="100000">
                                          <p:val>
                                            <p:strVal val="#ppt_y"/>
                                          </p:val>
                                        </p:tav>
                                      </p:tavLst>
                                    </p:anim>
                                  </p:childTnLst>
                                </p:cTn>
                              </p:par>
                              <p:par>
                                <p:cTn id="28" presetID="42" presetClass="entr" presetSubtype="0" fill="hold" grpId="0" nodeType="withEffect">
                                  <p:stCondLst>
                                    <p:cond delay="0"/>
                                  </p:stCondLst>
                                  <p:childTnLst>
                                    <p:set>
                                      <p:cBhvr>
                                        <p:cTn id="29" dur="1" fill="hold">
                                          <p:stCondLst>
                                            <p:cond delay="0"/>
                                          </p:stCondLst>
                                        </p:cTn>
                                        <p:tgtEl>
                                          <p:spTgt spid="25"/>
                                        </p:tgtEl>
                                        <p:attrNameLst>
                                          <p:attrName>style.visibility</p:attrName>
                                        </p:attrNameLst>
                                      </p:cBhvr>
                                      <p:to>
                                        <p:strVal val="visible"/>
                                      </p:to>
                                    </p:set>
                                    <p:animEffect transition="in" filter="fade">
                                      <p:cBhvr>
                                        <p:cTn id="30" dur="500"/>
                                        <p:tgtEl>
                                          <p:spTgt spid="25"/>
                                        </p:tgtEl>
                                      </p:cBhvr>
                                    </p:animEffect>
                                    <p:anim calcmode="lin" valueType="num">
                                      <p:cBhvr>
                                        <p:cTn id="31" dur="500" fill="hold"/>
                                        <p:tgtEl>
                                          <p:spTgt spid="25"/>
                                        </p:tgtEl>
                                        <p:attrNameLst>
                                          <p:attrName>ppt_x</p:attrName>
                                        </p:attrNameLst>
                                      </p:cBhvr>
                                      <p:tavLst>
                                        <p:tav tm="0">
                                          <p:val>
                                            <p:strVal val="#ppt_x"/>
                                          </p:val>
                                        </p:tav>
                                        <p:tav tm="100000">
                                          <p:val>
                                            <p:strVal val="#ppt_x"/>
                                          </p:val>
                                        </p:tav>
                                      </p:tavLst>
                                    </p:anim>
                                    <p:anim calcmode="lin" valueType="num">
                                      <p:cBhvr>
                                        <p:cTn id="32" dur="500" fill="hold"/>
                                        <p:tgtEl>
                                          <p:spTgt spid="25"/>
                                        </p:tgtEl>
                                        <p:attrNameLst>
                                          <p:attrName>ppt_y</p:attrName>
                                        </p:attrNameLst>
                                      </p:cBhvr>
                                      <p:tavLst>
                                        <p:tav tm="0">
                                          <p:val>
                                            <p:strVal val="#ppt_y+.1"/>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nodeType="clickEffect">
                                  <p:stCondLst>
                                    <p:cond delay="0"/>
                                  </p:stCondLst>
                                  <p:childTnLst>
                                    <p:set>
                                      <p:cBhvr>
                                        <p:cTn id="36" dur="1" fill="hold">
                                          <p:stCondLst>
                                            <p:cond delay="0"/>
                                          </p:stCondLst>
                                        </p:cTn>
                                        <p:tgtEl>
                                          <p:spTgt spid="24"/>
                                        </p:tgtEl>
                                        <p:attrNameLst>
                                          <p:attrName>style.visibility</p:attrName>
                                        </p:attrNameLst>
                                      </p:cBhvr>
                                      <p:to>
                                        <p:strVal val="visible"/>
                                      </p:to>
                                    </p:set>
                                    <p:animEffect transition="in" filter="wipe(down)">
                                      <p:cBhvr>
                                        <p:cTn id="37" dur="500"/>
                                        <p:tgtEl>
                                          <p:spTgt spid="24"/>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4" fill="hold" grpId="0" nodeType="clickEffect">
                                  <p:stCondLst>
                                    <p:cond delay="0"/>
                                  </p:stCondLst>
                                  <p:childTnLst>
                                    <p:set>
                                      <p:cBhvr>
                                        <p:cTn id="41" dur="1" fill="hold">
                                          <p:stCondLst>
                                            <p:cond delay="0"/>
                                          </p:stCondLst>
                                        </p:cTn>
                                        <p:tgtEl>
                                          <p:spTgt spid="37"/>
                                        </p:tgtEl>
                                        <p:attrNameLst>
                                          <p:attrName>style.visibility</p:attrName>
                                        </p:attrNameLst>
                                      </p:cBhvr>
                                      <p:to>
                                        <p:strVal val="visible"/>
                                      </p:to>
                                    </p:set>
                                    <p:animEffect transition="in" filter="wipe(down)">
                                      <p:cBhvr>
                                        <p:cTn id="42" dur="500"/>
                                        <p:tgtEl>
                                          <p:spTgt spid="37"/>
                                        </p:tgtEl>
                                      </p:cBhvr>
                                    </p:animEffect>
                                  </p:childTnLst>
                                </p:cTn>
                              </p:par>
                              <p:par>
                                <p:cTn id="43" presetID="22" presetClass="entr" presetSubtype="4" fill="hold" grpId="0" nodeType="withEffect">
                                  <p:stCondLst>
                                    <p:cond delay="0"/>
                                  </p:stCondLst>
                                  <p:childTnLst>
                                    <p:set>
                                      <p:cBhvr>
                                        <p:cTn id="44" dur="1" fill="hold">
                                          <p:stCondLst>
                                            <p:cond delay="0"/>
                                          </p:stCondLst>
                                        </p:cTn>
                                        <p:tgtEl>
                                          <p:spTgt spid="38"/>
                                        </p:tgtEl>
                                        <p:attrNameLst>
                                          <p:attrName>style.visibility</p:attrName>
                                        </p:attrNameLst>
                                      </p:cBhvr>
                                      <p:to>
                                        <p:strVal val="visible"/>
                                      </p:to>
                                    </p:set>
                                    <p:animEffect transition="in" filter="wipe(down)">
                                      <p:cBhvr>
                                        <p:cTn id="45" dur="500"/>
                                        <p:tgtEl>
                                          <p:spTgt spid="38"/>
                                        </p:tgtEl>
                                      </p:cBhvr>
                                    </p:animEffect>
                                  </p:childTnLst>
                                </p:cTn>
                              </p:par>
                            </p:childTnLst>
                          </p:cTn>
                        </p:par>
                      </p:childTnLst>
                    </p:cTn>
                  </p:par>
                  <p:par>
                    <p:cTn id="46" fill="hold">
                      <p:stCondLst>
                        <p:cond delay="indefinite"/>
                      </p:stCondLst>
                      <p:childTnLst>
                        <p:par>
                          <p:cTn id="47" fill="hold">
                            <p:stCondLst>
                              <p:cond delay="0"/>
                            </p:stCondLst>
                            <p:childTnLst>
                              <p:par>
                                <p:cTn id="48" presetID="22" presetClass="entr" presetSubtype="4" fill="hold" grpId="1" nodeType="clickEffect">
                                  <p:stCondLst>
                                    <p:cond delay="0"/>
                                  </p:stCondLst>
                                  <p:childTnLst>
                                    <p:set>
                                      <p:cBhvr>
                                        <p:cTn id="49" dur="1" fill="hold">
                                          <p:stCondLst>
                                            <p:cond delay="0"/>
                                          </p:stCondLst>
                                        </p:cTn>
                                        <p:tgtEl>
                                          <p:spTgt spid="20"/>
                                        </p:tgtEl>
                                        <p:attrNameLst>
                                          <p:attrName>style.visibility</p:attrName>
                                        </p:attrNameLst>
                                      </p:cBhvr>
                                      <p:to>
                                        <p:strVal val="visible"/>
                                      </p:to>
                                    </p:set>
                                    <p:animEffect transition="in" filter="wipe(down)">
                                      <p:cBhvr>
                                        <p:cTn id="50" dur="500"/>
                                        <p:tgtEl>
                                          <p:spTgt spid="20"/>
                                        </p:tgtEl>
                                      </p:cBhvr>
                                    </p:animEffect>
                                  </p:childTnLst>
                                </p:cTn>
                              </p:par>
                            </p:childTnLst>
                          </p:cTn>
                        </p:par>
                      </p:childTnLst>
                    </p:cTn>
                  </p:par>
                  <p:par>
                    <p:cTn id="51" fill="hold">
                      <p:stCondLst>
                        <p:cond delay="indefinite"/>
                      </p:stCondLst>
                      <p:childTnLst>
                        <p:par>
                          <p:cTn id="52" fill="hold">
                            <p:stCondLst>
                              <p:cond delay="0"/>
                            </p:stCondLst>
                            <p:childTnLst>
                              <p:par>
                                <p:cTn id="53" presetID="42" presetClass="entr" presetSubtype="0" fill="hold" grpId="0" nodeType="clickEffect">
                                  <p:stCondLst>
                                    <p:cond delay="0"/>
                                  </p:stCondLst>
                                  <p:childTnLst>
                                    <p:set>
                                      <p:cBhvr>
                                        <p:cTn id="54" dur="1" fill="hold">
                                          <p:stCondLst>
                                            <p:cond delay="0"/>
                                          </p:stCondLst>
                                        </p:cTn>
                                        <p:tgtEl>
                                          <p:spTgt spid="28"/>
                                        </p:tgtEl>
                                        <p:attrNameLst>
                                          <p:attrName>style.visibility</p:attrName>
                                        </p:attrNameLst>
                                      </p:cBhvr>
                                      <p:to>
                                        <p:strVal val="visible"/>
                                      </p:to>
                                    </p:set>
                                    <p:animEffect transition="in" filter="fade">
                                      <p:cBhvr>
                                        <p:cTn id="55" dur="500"/>
                                        <p:tgtEl>
                                          <p:spTgt spid="28"/>
                                        </p:tgtEl>
                                      </p:cBhvr>
                                    </p:animEffect>
                                    <p:anim calcmode="lin" valueType="num">
                                      <p:cBhvr>
                                        <p:cTn id="56" dur="500" fill="hold"/>
                                        <p:tgtEl>
                                          <p:spTgt spid="28"/>
                                        </p:tgtEl>
                                        <p:attrNameLst>
                                          <p:attrName>ppt_x</p:attrName>
                                        </p:attrNameLst>
                                      </p:cBhvr>
                                      <p:tavLst>
                                        <p:tav tm="0">
                                          <p:val>
                                            <p:strVal val="#ppt_x"/>
                                          </p:val>
                                        </p:tav>
                                        <p:tav tm="100000">
                                          <p:val>
                                            <p:strVal val="#ppt_x"/>
                                          </p:val>
                                        </p:tav>
                                      </p:tavLst>
                                    </p:anim>
                                    <p:anim calcmode="lin" valueType="num">
                                      <p:cBhvr>
                                        <p:cTn id="57" dur="500" fill="hold"/>
                                        <p:tgtEl>
                                          <p:spTgt spid="28"/>
                                        </p:tgtEl>
                                        <p:attrNameLst>
                                          <p:attrName>ppt_y</p:attrName>
                                        </p:attrNameLst>
                                      </p:cBhvr>
                                      <p:tavLst>
                                        <p:tav tm="0">
                                          <p:val>
                                            <p:strVal val="#ppt_y+.1"/>
                                          </p:val>
                                        </p:tav>
                                        <p:tav tm="100000">
                                          <p:val>
                                            <p:strVal val="#ppt_y"/>
                                          </p:val>
                                        </p:tav>
                                      </p:tavLst>
                                    </p:anim>
                                  </p:childTnLst>
                                </p:cTn>
                              </p:par>
                              <p:par>
                                <p:cTn id="58" presetID="42" presetClass="entr" presetSubtype="0" fill="hold" grpId="0" nodeType="withEffect">
                                  <p:stCondLst>
                                    <p:cond delay="0"/>
                                  </p:stCondLst>
                                  <p:childTnLst>
                                    <p:set>
                                      <p:cBhvr>
                                        <p:cTn id="59" dur="1" fill="hold">
                                          <p:stCondLst>
                                            <p:cond delay="0"/>
                                          </p:stCondLst>
                                        </p:cTn>
                                        <p:tgtEl>
                                          <p:spTgt spid="41"/>
                                        </p:tgtEl>
                                        <p:attrNameLst>
                                          <p:attrName>style.visibility</p:attrName>
                                        </p:attrNameLst>
                                      </p:cBhvr>
                                      <p:to>
                                        <p:strVal val="visible"/>
                                      </p:to>
                                    </p:set>
                                    <p:animEffect transition="in" filter="fade">
                                      <p:cBhvr>
                                        <p:cTn id="60" dur="500"/>
                                        <p:tgtEl>
                                          <p:spTgt spid="41"/>
                                        </p:tgtEl>
                                      </p:cBhvr>
                                    </p:animEffect>
                                    <p:anim calcmode="lin" valueType="num">
                                      <p:cBhvr>
                                        <p:cTn id="61" dur="500" fill="hold"/>
                                        <p:tgtEl>
                                          <p:spTgt spid="41"/>
                                        </p:tgtEl>
                                        <p:attrNameLst>
                                          <p:attrName>ppt_x</p:attrName>
                                        </p:attrNameLst>
                                      </p:cBhvr>
                                      <p:tavLst>
                                        <p:tav tm="0">
                                          <p:val>
                                            <p:strVal val="#ppt_x"/>
                                          </p:val>
                                        </p:tav>
                                        <p:tav tm="100000">
                                          <p:val>
                                            <p:strVal val="#ppt_x"/>
                                          </p:val>
                                        </p:tav>
                                      </p:tavLst>
                                    </p:anim>
                                    <p:anim calcmode="lin" valueType="num">
                                      <p:cBhvr>
                                        <p:cTn id="62" dur="500" fill="hold"/>
                                        <p:tgtEl>
                                          <p:spTgt spid="41"/>
                                        </p:tgtEl>
                                        <p:attrNameLst>
                                          <p:attrName>ppt_y</p:attrName>
                                        </p:attrNameLst>
                                      </p:cBhvr>
                                      <p:tavLst>
                                        <p:tav tm="0">
                                          <p:val>
                                            <p:strVal val="#ppt_y+.1"/>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42" presetClass="entr" presetSubtype="0" fill="hold" grpId="0" nodeType="clickEffect">
                                  <p:stCondLst>
                                    <p:cond delay="0"/>
                                  </p:stCondLst>
                                  <p:childTnLst>
                                    <p:set>
                                      <p:cBhvr>
                                        <p:cTn id="66" dur="1" fill="hold">
                                          <p:stCondLst>
                                            <p:cond delay="0"/>
                                          </p:stCondLst>
                                        </p:cTn>
                                        <p:tgtEl>
                                          <p:spTgt spid="26"/>
                                        </p:tgtEl>
                                        <p:attrNameLst>
                                          <p:attrName>style.visibility</p:attrName>
                                        </p:attrNameLst>
                                      </p:cBhvr>
                                      <p:to>
                                        <p:strVal val="visible"/>
                                      </p:to>
                                    </p:set>
                                    <p:animEffect transition="in" filter="fade">
                                      <p:cBhvr>
                                        <p:cTn id="67" dur="500"/>
                                        <p:tgtEl>
                                          <p:spTgt spid="26"/>
                                        </p:tgtEl>
                                      </p:cBhvr>
                                    </p:animEffect>
                                    <p:anim calcmode="lin" valueType="num">
                                      <p:cBhvr>
                                        <p:cTn id="68" dur="500" fill="hold"/>
                                        <p:tgtEl>
                                          <p:spTgt spid="26"/>
                                        </p:tgtEl>
                                        <p:attrNameLst>
                                          <p:attrName>ppt_x</p:attrName>
                                        </p:attrNameLst>
                                      </p:cBhvr>
                                      <p:tavLst>
                                        <p:tav tm="0">
                                          <p:val>
                                            <p:strVal val="#ppt_x"/>
                                          </p:val>
                                        </p:tav>
                                        <p:tav tm="100000">
                                          <p:val>
                                            <p:strVal val="#ppt_x"/>
                                          </p:val>
                                        </p:tav>
                                      </p:tavLst>
                                    </p:anim>
                                    <p:anim calcmode="lin" valueType="num">
                                      <p:cBhvr>
                                        <p:cTn id="69" dur="500" fill="hold"/>
                                        <p:tgtEl>
                                          <p:spTgt spid="26"/>
                                        </p:tgtEl>
                                        <p:attrNameLst>
                                          <p:attrName>ppt_y</p:attrName>
                                        </p:attrNameLst>
                                      </p:cBhvr>
                                      <p:tavLst>
                                        <p:tav tm="0">
                                          <p:val>
                                            <p:strVal val="#ppt_y+.1"/>
                                          </p:val>
                                        </p:tav>
                                        <p:tav tm="100000">
                                          <p:val>
                                            <p:strVal val="#ppt_y"/>
                                          </p:val>
                                        </p:tav>
                                      </p:tavLst>
                                    </p:anim>
                                  </p:childTnLst>
                                </p:cTn>
                              </p:par>
                              <p:par>
                                <p:cTn id="70" presetID="42" presetClass="entr" presetSubtype="0" fill="hold" grpId="0" nodeType="withEffect">
                                  <p:stCondLst>
                                    <p:cond delay="0"/>
                                  </p:stCondLst>
                                  <p:childTnLst>
                                    <p:set>
                                      <p:cBhvr>
                                        <p:cTn id="71" dur="1" fill="hold">
                                          <p:stCondLst>
                                            <p:cond delay="0"/>
                                          </p:stCondLst>
                                        </p:cTn>
                                        <p:tgtEl>
                                          <p:spTgt spid="35"/>
                                        </p:tgtEl>
                                        <p:attrNameLst>
                                          <p:attrName>style.visibility</p:attrName>
                                        </p:attrNameLst>
                                      </p:cBhvr>
                                      <p:to>
                                        <p:strVal val="visible"/>
                                      </p:to>
                                    </p:set>
                                    <p:animEffect transition="in" filter="fade">
                                      <p:cBhvr>
                                        <p:cTn id="72" dur="500"/>
                                        <p:tgtEl>
                                          <p:spTgt spid="35"/>
                                        </p:tgtEl>
                                      </p:cBhvr>
                                    </p:animEffect>
                                    <p:anim calcmode="lin" valueType="num">
                                      <p:cBhvr>
                                        <p:cTn id="73" dur="500" fill="hold"/>
                                        <p:tgtEl>
                                          <p:spTgt spid="35"/>
                                        </p:tgtEl>
                                        <p:attrNameLst>
                                          <p:attrName>ppt_x</p:attrName>
                                        </p:attrNameLst>
                                      </p:cBhvr>
                                      <p:tavLst>
                                        <p:tav tm="0">
                                          <p:val>
                                            <p:strVal val="#ppt_x"/>
                                          </p:val>
                                        </p:tav>
                                        <p:tav tm="100000">
                                          <p:val>
                                            <p:strVal val="#ppt_x"/>
                                          </p:val>
                                        </p:tav>
                                      </p:tavLst>
                                    </p:anim>
                                    <p:anim calcmode="lin" valueType="num">
                                      <p:cBhvr>
                                        <p:cTn id="74" dur="500" fill="hold"/>
                                        <p:tgtEl>
                                          <p:spTgt spid="35"/>
                                        </p:tgtEl>
                                        <p:attrNameLst>
                                          <p:attrName>ppt_y</p:attrName>
                                        </p:attrNameLst>
                                      </p:cBhvr>
                                      <p:tavLst>
                                        <p:tav tm="0">
                                          <p:val>
                                            <p:strVal val="#ppt_y+.1"/>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2" presetClass="entr" presetSubtype="4" fill="hold" nodeType="clickEffect">
                                  <p:stCondLst>
                                    <p:cond delay="0"/>
                                  </p:stCondLst>
                                  <p:childTnLst>
                                    <p:set>
                                      <p:cBhvr>
                                        <p:cTn id="78" dur="1" fill="hold">
                                          <p:stCondLst>
                                            <p:cond delay="0"/>
                                          </p:stCondLst>
                                        </p:cTn>
                                        <p:tgtEl>
                                          <p:spTgt spid="16"/>
                                        </p:tgtEl>
                                        <p:attrNameLst>
                                          <p:attrName>style.visibility</p:attrName>
                                        </p:attrNameLst>
                                      </p:cBhvr>
                                      <p:to>
                                        <p:strVal val="visible"/>
                                      </p:to>
                                    </p:set>
                                    <p:animEffect transition="in" filter="wipe(down)">
                                      <p:cBhvr>
                                        <p:cTn id="79" dur="500"/>
                                        <p:tgtEl>
                                          <p:spTgt spid="16"/>
                                        </p:tgtEl>
                                      </p:cBhvr>
                                    </p:animEffect>
                                  </p:childTnLst>
                                </p:cTn>
                              </p:par>
                            </p:childTnLst>
                          </p:cTn>
                        </p:par>
                      </p:childTnLst>
                    </p:cTn>
                  </p:par>
                  <p:par>
                    <p:cTn id="80" fill="hold">
                      <p:stCondLst>
                        <p:cond delay="indefinite"/>
                      </p:stCondLst>
                      <p:childTnLst>
                        <p:par>
                          <p:cTn id="81" fill="hold">
                            <p:stCondLst>
                              <p:cond delay="0"/>
                            </p:stCondLst>
                            <p:childTnLst>
                              <p:par>
                                <p:cTn id="82" presetID="22" presetClass="entr" presetSubtype="4" repeatCount="2000" fill="hold" nodeType="clickEffect">
                                  <p:stCondLst>
                                    <p:cond delay="0"/>
                                  </p:stCondLst>
                                  <p:childTnLst>
                                    <p:set>
                                      <p:cBhvr>
                                        <p:cTn id="83" dur="1" fill="hold">
                                          <p:stCondLst>
                                            <p:cond delay="0"/>
                                          </p:stCondLst>
                                        </p:cTn>
                                        <p:tgtEl>
                                          <p:spTgt spid="7"/>
                                        </p:tgtEl>
                                        <p:attrNameLst>
                                          <p:attrName>style.visibility</p:attrName>
                                        </p:attrNameLst>
                                      </p:cBhvr>
                                      <p:to>
                                        <p:strVal val="visible"/>
                                      </p:to>
                                    </p:set>
                                    <p:animEffect transition="in" filter="wipe(down)">
                                      <p:cBhvr>
                                        <p:cTn id="84" dur="500"/>
                                        <p:tgtEl>
                                          <p:spTgt spid="7"/>
                                        </p:tgtEl>
                                      </p:cBhvr>
                                    </p:animEffect>
                                  </p:childTnLst>
                                </p:cTn>
                              </p:par>
                            </p:childTnLst>
                          </p:cTn>
                        </p:par>
                        <p:par>
                          <p:cTn id="85" fill="hold">
                            <p:stCondLst>
                              <p:cond delay="1000"/>
                            </p:stCondLst>
                            <p:childTnLst>
                              <p:par>
                                <p:cTn id="86" presetID="22" presetClass="entr" presetSubtype="4" repeatCount="2000" fill="hold" nodeType="afterEffect">
                                  <p:stCondLst>
                                    <p:cond delay="0"/>
                                  </p:stCondLst>
                                  <p:childTnLst>
                                    <p:set>
                                      <p:cBhvr>
                                        <p:cTn id="87" dur="1" fill="hold">
                                          <p:stCondLst>
                                            <p:cond delay="0"/>
                                          </p:stCondLst>
                                        </p:cTn>
                                        <p:tgtEl>
                                          <p:spTgt spid="13"/>
                                        </p:tgtEl>
                                        <p:attrNameLst>
                                          <p:attrName>style.visibility</p:attrName>
                                        </p:attrNameLst>
                                      </p:cBhvr>
                                      <p:to>
                                        <p:strVal val="visible"/>
                                      </p:to>
                                    </p:set>
                                    <p:animEffect transition="in" filter="wipe(down)">
                                      <p:cBhvr>
                                        <p:cTn id="88" dur="500"/>
                                        <p:tgtEl>
                                          <p:spTgt spid="13"/>
                                        </p:tgtEl>
                                      </p:cBhvr>
                                    </p:animEffect>
                                  </p:childTnLst>
                                </p:cTn>
                              </p:par>
                            </p:childTnLst>
                          </p:cTn>
                        </p:par>
                        <p:par>
                          <p:cTn id="89" fill="hold">
                            <p:stCondLst>
                              <p:cond delay="2000"/>
                            </p:stCondLst>
                            <p:childTnLst>
                              <p:par>
                                <p:cTn id="90" presetID="22" presetClass="entr" presetSubtype="4" repeatCount="2000" fill="hold" nodeType="afterEffect">
                                  <p:stCondLst>
                                    <p:cond delay="0"/>
                                  </p:stCondLst>
                                  <p:childTnLst>
                                    <p:set>
                                      <p:cBhvr>
                                        <p:cTn id="91" dur="1" fill="hold">
                                          <p:stCondLst>
                                            <p:cond delay="0"/>
                                          </p:stCondLst>
                                        </p:cTn>
                                        <p:tgtEl>
                                          <p:spTgt spid="8"/>
                                        </p:tgtEl>
                                        <p:attrNameLst>
                                          <p:attrName>style.visibility</p:attrName>
                                        </p:attrNameLst>
                                      </p:cBhvr>
                                      <p:to>
                                        <p:strVal val="visible"/>
                                      </p:to>
                                    </p:set>
                                    <p:animEffect transition="in" filter="wipe(down)">
                                      <p:cBhvr>
                                        <p:cTn id="92" dur="500"/>
                                        <p:tgtEl>
                                          <p:spTgt spid="8"/>
                                        </p:tgtEl>
                                      </p:cBhvr>
                                    </p:animEffect>
                                  </p:childTnLst>
                                </p:cTn>
                              </p:par>
                            </p:childTnLst>
                          </p:cTn>
                        </p:par>
                        <p:par>
                          <p:cTn id="93" fill="hold">
                            <p:stCondLst>
                              <p:cond delay="3000"/>
                            </p:stCondLst>
                            <p:childTnLst>
                              <p:par>
                                <p:cTn id="94" presetID="22" presetClass="entr" presetSubtype="4" repeatCount="2000" fill="hold" nodeType="afterEffect">
                                  <p:stCondLst>
                                    <p:cond delay="0"/>
                                  </p:stCondLst>
                                  <p:childTnLst>
                                    <p:set>
                                      <p:cBhvr>
                                        <p:cTn id="95" dur="1" fill="hold">
                                          <p:stCondLst>
                                            <p:cond delay="0"/>
                                          </p:stCondLst>
                                        </p:cTn>
                                        <p:tgtEl>
                                          <p:spTgt spid="9"/>
                                        </p:tgtEl>
                                        <p:attrNameLst>
                                          <p:attrName>style.visibility</p:attrName>
                                        </p:attrNameLst>
                                      </p:cBhvr>
                                      <p:to>
                                        <p:strVal val="visible"/>
                                      </p:to>
                                    </p:set>
                                    <p:animEffect transition="in" filter="wipe(down)">
                                      <p:cBhvr>
                                        <p:cTn id="96" dur="500"/>
                                        <p:tgtEl>
                                          <p:spTgt spid="9"/>
                                        </p:tgtEl>
                                      </p:cBhvr>
                                    </p:animEffect>
                                  </p:childTnLst>
                                </p:cTn>
                              </p:par>
                            </p:childTnLst>
                          </p:cTn>
                        </p:par>
                        <p:par>
                          <p:cTn id="97" fill="hold">
                            <p:stCondLst>
                              <p:cond delay="4000"/>
                            </p:stCondLst>
                            <p:childTnLst>
                              <p:par>
                                <p:cTn id="98" presetID="22" presetClass="entr" presetSubtype="4" repeatCount="2000" fill="hold" nodeType="afterEffect">
                                  <p:stCondLst>
                                    <p:cond delay="0"/>
                                  </p:stCondLst>
                                  <p:childTnLst>
                                    <p:set>
                                      <p:cBhvr>
                                        <p:cTn id="99" dur="1" fill="hold">
                                          <p:stCondLst>
                                            <p:cond delay="0"/>
                                          </p:stCondLst>
                                        </p:cTn>
                                        <p:tgtEl>
                                          <p:spTgt spid="10"/>
                                        </p:tgtEl>
                                        <p:attrNameLst>
                                          <p:attrName>style.visibility</p:attrName>
                                        </p:attrNameLst>
                                      </p:cBhvr>
                                      <p:to>
                                        <p:strVal val="visible"/>
                                      </p:to>
                                    </p:set>
                                    <p:animEffect transition="in" filter="wipe(down)">
                                      <p:cBhvr>
                                        <p:cTn id="100" dur="500"/>
                                        <p:tgtEl>
                                          <p:spTgt spid="10"/>
                                        </p:tgtEl>
                                      </p:cBhvr>
                                    </p:animEffect>
                                  </p:childTnLst>
                                </p:cTn>
                              </p:par>
                            </p:childTnLst>
                          </p:cTn>
                        </p:par>
                        <p:par>
                          <p:cTn id="101" fill="hold">
                            <p:stCondLst>
                              <p:cond delay="5000"/>
                            </p:stCondLst>
                            <p:childTnLst>
                              <p:par>
                                <p:cTn id="102" presetID="22" presetClass="entr" presetSubtype="4" repeatCount="2000" fill="hold" nodeType="afterEffect">
                                  <p:stCondLst>
                                    <p:cond delay="0"/>
                                  </p:stCondLst>
                                  <p:childTnLst>
                                    <p:set>
                                      <p:cBhvr>
                                        <p:cTn id="103" dur="1" fill="hold">
                                          <p:stCondLst>
                                            <p:cond delay="0"/>
                                          </p:stCondLst>
                                        </p:cTn>
                                        <p:tgtEl>
                                          <p:spTgt spid="17"/>
                                        </p:tgtEl>
                                        <p:attrNameLst>
                                          <p:attrName>style.visibility</p:attrName>
                                        </p:attrNameLst>
                                      </p:cBhvr>
                                      <p:to>
                                        <p:strVal val="visible"/>
                                      </p:to>
                                    </p:set>
                                    <p:animEffect transition="in" filter="wipe(down)">
                                      <p:cBhvr>
                                        <p:cTn id="104" dur="500"/>
                                        <p:tgtEl>
                                          <p:spTgt spid="17"/>
                                        </p:tgtEl>
                                      </p:cBhvr>
                                    </p:animEffect>
                                  </p:childTnLst>
                                </p:cTn>
                              </p:par>
                            </p:childTnLst>
                          </p:cTn>
                        </p:par>
                        <p:par>
                          <p:cTn id="105" fill="hold">
                            <p:stCondLst>
                              <p:cond delay="6000"/>
                            </p:stCondLst>
                            <p:childTnLst>
                              <p:par>
                                <p:cTn id="106" presetID="22" presetClass="entr" presetSubtype="4" repeatCount="2000" fill="hold" nodeType="afterEffect">
                                  <p:stCondLst>
                                    <p:cond delay="0"/>
                                  </p:stCondLst>
                                  <p:childTnLst>
                                    <p:set>
                                      <p:cBhvr>
                                        <p:cTn id="107" dur="1" fill="hold">
                                          <p:stCondLst>
                                            <p:cond delay="0"/>
                                          </p:stCondLst>
                                        </p:cTn>
                                        <p:tgtEl>
                                          <p:spTgt spid="19"/>
                                        </p:tgtEl>
                                        <p:attrNameLst>
                                          <p:attrName>style.visibility</p:attrName>
                                        </p:attrNameLst>
                                      </p:cBhvr>
                                      <p:to>
                                        <p:strVal val="visible"/>
                                      </p:to>
                                    </p:set>
                                    <p:animEffect transition="in" filter="wipe(down)">
                                      <p:cBhvr>
                                        <p:cTn id="108" dur="500"/>
                                        <p:tgtEl>
                                          <p:spTgt spid="19"/>
                                        </p:tgtEl>
                                      </p:cBhvr>
                                    </p:animEffect>
                                  </p:childTnLst>
                                </p:cTn>
                              </p:par>
                            </p:childTnLst>
                          </p:cTn>
                        </p:par>
                        <p:par>
                          <p:cTn id="109" fill="hold">
                            <p:stCondLst>
                              <p:cond delay="7000"/>
                            </p:stCondLst>
                            <p:childTnLst>
                              <p:par>
                                <p:cTn id="110" presetID="22" presetClass="entr" presetSubtype="4" repeatCount="2000" fill="hold" nodeType="afterEffect">
                                  <p:stCondLst>
                                    <p:cond delay="0"/>
                                  </p:stCondLst>
                                  <p:childTnLst>
                                    <p:set>
                                      <p:cBhvr>
                                        <p:cTn id="111" dur="1" fill="hold">
                                          <p:stCondLst>
                                            <p:cond delay="0"/>
                                          </p:stCondLst>
                                        </p:cTn>
                                        <p:tgtEl>
                                          <p:spTgt spid="18"/>
                                        </p:tgtEl>
                                        <p:attrNameLst>
                                          <p:attrName>style.visibility</p:attrName>
                                        </p:attrNameLst>
                                      </p:cBhvr>
                                      <p:to>
                                        <p:strVal val="visible"/>
                                      </p:to>
                                    </p:set>
                                    <p:animEffect transition="in" filter="wipe(down)">
                                      <p:cBhvr>
                                        <p:cTn id="112" dur="500"/>
                                        <p:tgtEl>
                                          <p:spTgt spid="18"/>
                                        </p:tgtEl>
                                      </p:cBhvr>
                                    </p:animEffect>
                                  </p:childTnLst>
                                </p:cTn>
                              </p:par>
                            </p:childTnLst>
                          </p:cTn>
                        </p:par>
                        <p:par>
                          <p:cTn id="113" fill="hold">
                            <p:stCondLst>
                              <p:cond delay="8000"/>
                            </p:stCondLst>
                            <p:childTnLst>
                              <p:par>
                                <p:cTn id="114" presetID="22" presetClass="entr" presetSubtype="4" repeatCount="2000" fill="hold" nodeType="afterEffect">
                                  <p:stCondLst>
                                    <p:cond delay="0"/>
                                  </p:stCondLst>
                                  <p:childTnLst>
                                    <p:set>
                                      <p:cBhvr>
                                        <p:cTn id="115" dur="1" fill="hold">
                                          <p:stCondLst>
                                            <p:cond delay="0"/>
                                          </p:stCondLst>
                                        </p:cTn>
                                        <p:tgtEl>
                                          <p:spTgt spid="11"/>
                                        </p:tgtEl>
                                        <p:attrNameLst>
                                          <p:attrName>style.visibility</p:attrName>
                                        </p:attrNameLst>
                                      </p:cBhvr>
                                      <p:to>
                                        <p:strVal val="visible"/>
                                      </p:to>
                                    </p:set>
                                    <p:animEffect transition="in" filter="wipe(down)">
                                      <p:cBhvr>
                                        <p:cTn id="116" dur="500"/>
                                        <p:tgtEl>
                                          <p:spTgt spid="11"/>
                                        </p:tgtEl>
                                      </p:cBhvr>
                                    </p:animEffect>
                                  </p:childTnLst>
                                </p:cTn>
                              </p:par>
                            </p:childTnLst>
                          </p:cTn>
                        </p:par>
                        <p:par>
                          <p:cTn id="117" fill="hold">
                            <p:stCondLst>
                              <p:cond delay="9000"/>
                            </p:stCondLst>
                            <p:childTnLst>
                              <p:par>
                                <p:cTn id="118" presetID="22" presetClass="entr" presetSubtype="4" repeatCount="2000" fill="hold" nodeType="afterEffect">
                                  <p:stCondLst>
                                    <p:cond delay="0"/>
                                  </p:stCondLst>
                                  <p:childTnLst>
                                    <p:set>
                                      <p:cBhvr>
                                        <p:cTn id="119" dur="1" fill="hold">
                                          <p:stCondLst>
                                            <p:cond delay="0"/>
                                          </p:stCondLst>
                                        </p:cTn>
                                        <p:tgtEl>
                                          <p:spTgt spid="12"/>
                                        </p:tgtEl>
                                        <p:attrNameLst>
                                          <p:attrName>style.visibility</p:attrName>
                                        </p:attrNameLst>
                                      </p:cBhvr>
                                      <p:to>
                                        <p:strVal val="visible"/>
                                      </p:to>
                                    </p:set>
                                    <p:animEffect transition="in" filter="wipe(down)">
                                      <p:cBhvr>
                                        <p:cTn id="120" dur="500"/>
                                        <p:tgtEl>
                                          <p:spTgt spid="12"/>
                                        </p:tgtEl>
                                      </p:cBhvr>
                                    </p:animEffect>
                                  </p:childTnLst>
                                </p:cTn>
                              </p:par>
                            </p:childTnLst>
                          </p:cTn>
                        </p:par>
                        <p:par>
                          <p:cTn id="121" fill="hold">
                            <p:stCondLst>
                              <p:cond delay="10000"/>
                            </p:stCondLst>
                            <p:childTnLst>
                              <p:par>
                                <p:cTn id="122" presetID="22" presetClass="entr" presetSubtype="4" repeatCount="2000" fill="hold" nodeType="afterEffect">
                                  <p:stCondLst>
                                    <p:cond delay="0"/>
                                  </p:stCondLst>
                                  <p:childTnLst>
                                    <p:set>
                                      <p:cBhvr>
                                        <p:cTn id="123" dur="1" fill="hold">
                                          <p:stCondLst>
                                            <p:cond delay="0"/>
                                          </p:stCondLst>
                                        </p:cTn>
                                        <p:tgtEl>
                                          <p:spTgt spid="15"/>
                                        </p:tgtEl>
                                        <p:attrNameLst>
                                          <p:attrName>style.visibility</p:attrName>
                                        </p:attrNameLst>
                                      </p:cBhvr>
                                      <p:to>
                                        <p:strVal val="visible"/>
                                      </p:to>
                                    </p:set>
                                    <p:animEffect transition="in" filter="wipe(down)">
                                      <p:cBhvr>
                                        <p:cTn id="124" dur="500"/>
                                        <p:tgtEl>
                                          <p:spTgt spid="15"/>
                                        </p:tgtEl>
                                      </p:cBhvr>
                                    </p:animEffect>
                                  </p:childTnLst>
                                </p:cTn>
                              </p:par>
                            </p:childTnLst>
                          </p:cTn>
                        </p:par>
                        <p:par>
                          <p:cTn id="125" fill="hold">
                            <p:stCondLst>
                              <p:cond delay="11000"/>
                            </p:stCondLst>
                            <p:childTnLst>
                              <p:par>
                                <p:cTn id="126" presetID="22" presetClass="entr" presetSubtype="4" repeatCount="2000" fill="hold" nodeType="afterEffect">
                                  <p:stCondLst>
                                    <p:cond delay="0"/>
                                  </p:stCondLst>
                                  <p:childTnLst>
                                    <p:set>
                                      <p:cBhvr>
                                        <p:cTn id="127" dur="1" fill="hold">
                                          <p:stCondLst>
                                            <p:cond delay="0"/>
                                          </p:stCondLst>
                                        </p:cTn>
                                        <p:tgtEl>
                                          <p:spTgt spid="14"/>
                                        </p:tgtEl>
                                        <p:attrNameLst>
                                          <p:attrName>style.visibility</p:attrName>
                                        </p:attrNameLst>
                                      </p:cBhvr>
                                      <p:to>
                                        <p:strVal val="visible"/>
                                      </p:to>
                                    </p:set>
                                    <p:animEffect transition="in" filter="wipe(down)">
                                      <p:cBhvr>
                                        <p:cTn id="128" dur="500"/>
                                        <p:tgtEl>
                                          <p:spTgt spid="14"/>
                                        </p:tgtEl>
                                      </p:cBhvr>
                                    </p:animEffect>
                                  </p:childTnLst>
                                </p:cTn>
                              </p:par>
                            </p:childTnLst>
                          </p:cTn>
                        </p:par>
                        <p:par>
                          <p:cTn id="129" fill="hold">
                            <p:stCondLst>
                              <p:cond delay="12000"/>
                            </p:stCondLst>
                            <p:childTnLst>
                              <p:par>
                                <p:cTn id="130" presetID="22" presetClass="entr" presetSubtype="8" fill="hold" grpId="0" nodeType="afterEffect">
                                  <p:stCondLst>
                                    <p:cond delay="0"/>
                                  </p:stCondLst>
                                  <p:childTnLst>
                                    <p:set>
                                      <p:cBhvr>
                                        <p:cTn id="131" dur="1" fill="hold">
                                          <p:stCondLst>
                                            <p:cond delay="0"/>
                                          </p:stCondLst>
                                        </p:cTn>
                                        <p:tgtEl>
                                          <p:spTgt spid="23"/>
                                        </p:tgtEl>
                                        <p:attrNameLst>
                                          <p:attrName>style.visibility</p:attrName>
                                        </p:attrNameLst>
                                      </p:cBhvr>
                                      <p:to>
                                        <p:strVal val="visible"/>
                                      </p:to>
                                    </p:set>
                                    <p:animEffect transition="in" filter="wipe(left)">
                                      <p:cBhvr>
                                        <p:cTn id="132" dur="500"/>
                                        <p:tgtEl>
                                          <p:spTgt spid="23"/>
                                        </p:tgtEl>
                                      </p:cBhvr>
                                    </p:animEffect>
                                  </p:childTnLst>
                                </p:cTn>
                              </p:par>
                            </p:childTnLst>
                          </p:cTn>
                        </p:par>
                        <p:par>
                          <p:cTn id="133" fill="hold">
                            <p:stCondLst>
                              <p:cond delay="12500"/>
                            </p:stCondLst>
                            <p:childTnLst>
                              <p:par>
                                <p:cTn id="134" presetID="22" presetClass="entr" presetSubtype="8" fill="hold" grpId="0" nodeType="afterEffect">
                                  <p:stCondLst>
                                    <p:cond delay="0"/>
                                  </p:stCondLst>
                                  <p:childTnLst>
                                    <p:set>
                                      <p:cBhvr>
                                        <p:cTn id="135" dur="1" fill="hold">
                                          <p:stCondLst>
                                            <p:cond delay="0"/>
                                          </p:stCondLst>
                                        </p:cTn>
                                        <p:tgtEl>
                                          <p:spTgt spid="22"/>
                                        </p:tgtEl>
                                        <p:attrNameLst>
                                          <p:attrName>style.visibility</p:attrName>
                                        </p:attrNameLst>
                                      </p:cBhvr>
                                      <p:to>
                                        <p:strVal val="visible"/>
                                      </p:to>
                                    </p:set>
                                    <p:animEffect transition="in" filter="wipe(left)">
                                      <p:cBhvr>
                                        <p:cTn id="136" dur="500"/>
                                        <p:tgtEl>
                                          <p:spTgt spid="22"/>
                                        </p:tgtEl>
                                      </p:cBhvr>
                                    </p:animEffect>
                                  </p:childTnLst>
                                </p:cTn>
                              </p:par>
                            </p:childTnLst>
                          </p:cTn>
                        </p:par>
                        <p:par>
                          <p:cTn id="137" fill="hold">
                            <p:stCondLst>
                              <p:cond delay="13000"/>
                            </p:stCondLst>
                            <p:childTnLst>
                              <p:par>
                                <p:cTn id="138" presetID="1" presetClass="exit" presetSubtype="0" fill="hold" grpId="0" nodeType="afterEffect">
                                  <p:stCondLst>
                                    <p:cond delay="0"/>
                                  </p:stCondLst>
                                  <p:childTnLst>
                                    <p:set>
                                      <p:cBhvr>
                                        <p:cTn id="139" dur="1" fill="hold">
                                          <p:stCondLst>
                                            <p:cond delay="0"/>
                                          </p:stCondLst>
                                        </p:cTn>
                                        <p:tgtEl>
                                          <p:spTgt spid="20"/>
                                        </p:tgtEl>
                                        <p:attrNameLst>
                                          <p:attrName>style.visibility</p:attrName>
                                        </p:attrNameLst>
                                      </p:cBhvr>
                                      <p:to>
                                        <p:strVal val="hidden"/>
                                      </p:to>
                                    </p:set>
                                  </p:childTnLst>
                                </p:cTn>
                              </p:par>
                            </p:childTnLst>
                          </p:cTn>
                        </p:par>
                        <p:par>
                          <p:cTn id="140" fill="hold">
                            <p:stCondLst>
                              <p:cond delay="13000"/>
                            </p:stCondLst>
                            <p:childTnLst>
                              <p:par>
                                <p:cTn id="141" presetID="22" presetClass="entr" presetSubtype="4" fill="hold" grpId="0" nodeType="afterEffect">
                                  <p:stCondLst>
                                    <p:cond delay="0"/>
                                  </p:stCondLst>
                                  <p:childTnLst>
                                    <p:set>
                                      <p:cBhvr>
                                        <p:cTn id="142" dur="1" fill="hold">
                                          <p:stCondLst>
                                            <p:cond delay="0"/>
                                          </p:stCondLst>
                                        </p:cTn>
                                        <p:tgtEl>
                                          <p:spTgt spid="21"/>
                                        </p:tgtEl>
                                        <p:attrNameLst>
                                          <p:attrName>style.visibility</p:attrName>
                                        </p:attrNameLst>
                                      </p:cBhvr>
                                      <p:to>
                                        <p:strVal val="visible"/>
                                      </p:to>
                                    </p:set>
                                    <p:animEffect transition="in" filter="wipe(down)">
                                      <p:cBhvr>
                                        <p:cTn id="143" dur="500"/>
                                        <p:tgtEl>
                                          <p:spTgt spid="21"/>
                                        </p:tgtEl>
                                      </p:cBhvr>
                                    </p:animEffect>
                                  </p:childTnLst>
                                </p:cTn>
                              </p:par>
                            </p:childTnLst>
                          </p:cTn>
                        </p:par>
                      </p:childTnLst>
                    </p:cTn>
                  </p:par>
                  <p:par>
                    <p:cTn id="144" fill="hold">
                      <p:stCondLst>
                        <p:cond delay="indefinite"/>
                      </p:stCondLst>
                      <p:childTnLst>
                        <p:par>
                          <p:cTn id="145" fill="hold">
                            <p:stCondLst>
                              <p:cond delay="0"/>
                            </p:stCondLst>
                            <p:childTnLst>
                              <p:par>
                                <p:cTn id="146" presetID="22" presetClass="entr" presetSubtype="8" fill="hold" grpId="0" nodeType="clickEffect">
                                  <p:stCondLst>
                                    <p:cond delay="0"/>
                                  </p:stCondLst>
                                  <p:childTnLst>
                                    <p:set>
                                      <p:cBhvr>
                                        <p:cTn id="147" dur="1" fill="hold">
                                          <p:stCondLst>
                                            <p:cond delay="0"/>
                                          </p:stCondLst>
                                        </p:cTn>
                                        <p:tgtEl>
                                          <p:spTgt spid="6"/>
                                        </p:tgtEl>
                                        <p:attrNameLst>
                                          <p:attrName>style.visibility</p:attrName>
                                        </p:attrNameLst>
                                      </p:cBhvr>
                                      <p:to>
                                        <p:strVal val="visible"/>
                                      </p:to>
                                    </p:set>
                                    <p:animEffect transition="in" filter="wipe(left)">
                                      <p:cBhvr>
                                        <p:cTn id="148" dur="500"/>
                                        <p:tgtEl>
                                          <p:spTgt spid="6"/>
                                        </p:tgtEl>
                                      </p:cBhvr>
                                    </p:animEffect>
                                  </p:childTnLst>
                                </p:cTn>
                              </p:par>
                            </p:childTnLst>
                          </p:cTn>
                        </p:par>
                      </p:childTnLst>
                    </p:cTn>
                  </p:par>
                  <p:par>
                    <p:cTn id="149" fill="hold">
                      <p:stCondLst>
                        <p:cond delay="indefinite"/>
                      </p:stCondLst>
                      <p:childTnLst>
                        <p:par>
                          <p:cTn id="150" fill="hold">
                            <p:stCondLst>
                              <p:cond delay="0"/>
                            </p:stCondLst>
                            <p:childTnLst>
                              <p:par>
                                <p:cTn id="151" presetID="22" presetClass="entr" presetSubtype="8" fill="hold" grpId="0" nodeType="clickEffect">
                                  <p:stCondLst>
                                    <p:cond delay="0"/>
                                  </p:stCondLst>
                                  <p:childTnLst>
                                    <p:set>
                                      <p:cBhvr>
                                        <p:cTn id="152" dur="1" fill="hold">
                                          <p:stCondLst>
                                            <p:cond delay="0"/>
                                          </p:stCondLst>
                                        </p:cTn>
                                        <p:tgtEl>
                                          <p:spTgt spid="33"/>
                                        </p:tgtEl>
                                        <p:attrNameLst>
                                          <p:attrName>style.visibility</p:attrName>
                                        </p:attrNameLst>
                                      </p:cBhvr>
                                      <p:to>
                                        <p:strVal val="visible"/>
                                      </p:to>
                                    </p:set>
                                    <p:animEffect transition="in" filter="wipe(left)">
                                      <p:cBhvr>
                                        <p:cTn id="153" dur="500"/>
                                        <p:tgtEl>
                                          <p:spTgt spid="33"/>
                                        </p:tgtEl>
                                      </p:cBhvr>
                                    </p:animEffect>
                                  </p:childTnLst>
                                </p:cTn>
                              </p:par>
                            </p:childTnLst>
                          </p:cTn>
                        </p:par>
                      </p:childTnLst>
                    </p:cTn>
                  </p:par>
                  <p:par>
                    <p:cTn id="154" fill="hold">
                      <p:stCondLst>
                        <p:cond delay="indefinite"/>
                      </p:stCondLst>
                      <p:childTnLst>
                        <p:par>
                          <p:cTn id="155" fill="hold">
                            <p:stCondLst>
                              <p:cond delay="0"/>
                            </p:stCondLst>
                            <p:childTnLst>
                              <p:par>
                                <p:cTn id="156" presetID="42" presetClass="entr" presetSubtype="0" fill="hold" grpId="0" nodeType="clickEffect">
                                  <p:stCondLst>
                                    <p:cond delay="0"/>
                                  </p:stCondLst>
                                  <p:childTnLst>
                                    <p:set>
                                      <p:cBhvr>
                                        <p:cTn id="157" dur="1" fill="hold">
                                          <p:stCondLst>
                                            <p:cond delay="0"/>
                                          </p:stCondLst>
                                        </p:cTn>
                                        <p:tgtEl>
                                          <p:spTgt spid="27"/>
                                        </p:tgtEl>
                                        <p:attrNameLst>
                                          <p:attrName>style.visibility</p:attrName>
                                        </p:attrNameLst>
                                      </p:cBhvr>
                                      <p:to>
                                        <p:strVal val="visible"/>
                                      </p:to>
                                    </p:set>
                                    <p:animEffect transition="in" filter="fade">
                                      <p:cBhvr>
                                        <p:cTn id="158" dur="500"/>
                                        <p:tgtEl>
                                          <p:spTgt spid="27"/>
                                        </p:tgtEl>
                                      </p:cBhvr>
                                    </p:animEffect>
                                    <p:anim calcmode="lin" valueType="num">
                                      <p:cBhvr>
                                        <p:cTn id="159" dur="500" fill="hold"/>
                                        <p:tgtEl>
                                          <p:spTgt spid="27"/>
                                        </p:tgtEl>
                                        <p:attrNameLst>
                                          <p:attrName>ppt_x</p:attrName>
                                        </p:attrNameLst>
                                      </p:cBhvr>
                                      <p:tavLst>
                                        <p:tav tm="0">
                                          <p:val>
                                            <p:strVal val="#ppt_x"/>
                                          </p:val>
                                        </p:tav>
                                        <p:tav tm="100000">
                                          <p:val>
                                            <p:strVal val="#ppt_x"/>
                                          </p:val>
                                        </p:tav>
                                      </p:tavLst>
                                    </p:anim>
                                    <p:anim calcmode="lin" valueType="num">
                                      <p:cBhvr>
                                        <p:cTn id="160" dur="500" fill="hold"/>
                                        <p:tgtEl>
                                          <p:spTgt spid="27"/>
                                        </p:tgtEl>
                                        <p:attrNameLst>
                                          <p:attrName>ppt_y</p:attrName>
                                        </p:attrNameLst>
                                      </p:cBhvr>
                                      <p:tavLst>
                                        <p:tav tm="0">
                                          <p:val>
                                            <p:strVal val="#ppt_y+.1"/>
                                          </p:val>
                                        </p:tav>
                                        <p:tav tm="100000">
                                          <p:val>
                                            <p:strVal val="#ppt_y"/>
                                          </p:val>
                                        </p:tav>
                                      </p:tavLst>
                                    </p:anim>
                                  </p:childTnLst>
                                </p:cTn>
                              </p:par>
                              <p:par>
                                <p:cTn id="161" presetID="42" presetClass="entr" presetSubtype="0" fill="hold" grpId="0" nodeType="withEffect">
                                  <p:stCondLst>
                                    <p:cond delay="0"/>
                                  </p:stCondLst>
                                  <p:childTnLst>
                                    <p:set>
                                      <p:cBhvr>
                                        <p:cTn id="162" dur="1" fill="hold">
                                          <p:stCondLst>
                                            <p:cond delay="0"/>
                                          </p:stCondLst>
                                        </p:cTn>
                                        <p:tgtEl>
                                          <p:spTgt spid="36"/>
                                        </p:tgtEl>
                                        <p:attrNameLst>
                                          <p:attrName>style.visibility</p:attrName>
                                        </p:attrNameLst>
                                      </p:cBhvr>
                                      <p:to>
                                        <p:strVal val="visible"/>
                                      </p:to>
                                    </p:set>
                                    <p:animEffect transition="in" filter="fade">
                                      <p:cBhvr>
                                        <p:cTn id="163" dur="500"/>
                                        <p:tgtEl>
                                          <p:spTgt spid="36"/>
                                        </p:tgtEl>
                                      </p:cBhvr>
                                    </p:animEffect>
                                    <p:anim calcmode="lin" valueType="num">
                                      <p:cBhvr>
                                        <p:cTn id="164" dur="500" fill="hold"/>
                                        <p:tgtEl>
                                          <p:spTgt spid="36"/>
                                        </p:tgtEl>
                                        <p:attrNameLst>
                                          <p:attrName>ppt_x</p:attrName>
                                        </p:attrNameLst>
                                      </p:cBhvr>
                                      <p:tavLst>
                                        <p:tav tm="0">
                                          <p:val>
                                            <p:strVal val="#ppt_x"/>
                                          </p:val>
                                        </p:tav>
                                        <p:tav tm="100000">
                                          <p:val>
                                            <p:strVal val="#ppt_x"/>
                                          </p:val>
                                        </p:tav>
                                      </p:tavLst>
                                    </p:anim>
                                    <p:anim calcmode="lin" valueType="num">
                                      <p:cBhvr>
                                        <p:cTn id="165" dur="500" fill="hold"/>
                                        <p:tgtEl>
                                          <p:spTgt spid="36"/>
                                        </p:tgtEl>
                                        <p:attrNameLst>
                                          <p:attrName>ppt_y</p:attrName>
                                        </p:attrNameLst>
                                      </p:cBhvr>
                                      <p:tavLst>
                                        <p:tav tm="0">
                                          <p:val>
                                            <p:strVal val="#ppt_y+.1"/>
                                          </p:val>
                                        </p:tav>
                                        <p:tav tm="100000">
                                          <p:val>
                                            <p:strVal val="#ppt_y"/>
                                          </p:val>
                                        </p:tav>
                                      </p:tavLst>
                                    </p:anim>
                                  </p:childTnLst>
                                </p:cTn>
                              </p:par>
                            </p:childTnLst>
                          </p:cTn>
                        </p:par>
                      </p:childTnLst>
                    </p:cTn>
                  </p:par>
                  <p:par>
                    <p:cTn id="166" fill="hold">
                      <p:stCondLst>
                        <p:cond delay="indefinite"/>
                      </p:stCondLst>
                      <p:childTnLst>
                        <p:par>
                          <p:cTn id="167" fill="hold">
                            <p:stCondLst>
                              <p:cond delay="0"/>
                            </p:stCondLst>
                            <p:childTnLst>
                              <p:par>
                                <p:cTn id="168" presetID="22" presetClass="entr" presetSubtype="8" fill="hold" grpId="0" nodeType="clickEffect">
                                  <p:stCondLst>
                                    <p:cond delay="0"/>
                                  </p:stCondLst>
                                  <p:childTnLst>
                                    <p:set>
                                      <p:cBhvr>
                                        <p:cTn id="169" dur="1" fill="hold">
                                          <p:stCondLst>
                                            <p:cond delay="0"/>
                                          </p:stCondLst>
                                        </p:cTn>
                                        <p:tgtEl>
                                          <p:spTgt spid="29"/>
                                        </p:tgtEl>
                                        <p:attrNameLst>
                                          <p:attrName>style.visibility</p:attrName>
                                        </p:attrNameLst>
                                      </p:cBhvr>
                                      <p:to>
                                        <p:strVal val="visible"/>
                                      </p:to>
                                    </p:set>
                                    <p:animEffect transition="in" filter="wipe(left)">
                                      <p:cBhvr>
                                        <p:cTn id="170" dur="500"/>
                                        <p:tgtEl>
                                          <p:spTgt spid="29"/>
                                        </p:tgtEl>
                                      </p:cBhvr>
                                    </p:animEffect>
                                  </p:childTnLst>
                                </p:cTn>
                              </p:par>
                              <p:par>
                                <p:cTn id="171" presetID="22" presetClass="entr" presetSubtype="8" fill="hold" nodeType="withEffect">
                                  <p:stCondLst>
                                    <p:cond delay="0"/>
                                  </p:stCondLst>
                                  <p:childTnLst>
                                    <p:set>
                                      <p:cBhvr>
                                        <p:cTn id="172" dur="1" fill="hold">
                                          <p:stCondLst>
                                            <p:cond delay="0"/>
                                          </p:stCondLst>
                                        </p:cTn>
                                        <p:tgtEl>
                                          <p:spTgt spid="31"/>
                                        </p:tgtEl>
                                        <p:attrNameLst>
                                          <p:attrName>style.visibility</p:attrName>
                                        </p:attrNameLst>
                                      </p:cBhvr>
                                      <p:to>
                                        <p:strVal val="visible"/>
                                      </p:to>
                                    </p:set>
                                    <p:animEffect transition="in" filter="wipe(left)">
                                      <p:cBhvr>
                                        <p:cTn id="173" dur="500"/>
                                        <p:tgtEl>
                                          <p:spTgt spid="31"/>
                                        </p:tgtEl>
                                      </p:cBhvr>
                                    </p:animEffect>
                                  </p:childTnLst>
                                </p:cTn>
                              </p:par>
                              <p:par>
                                <p:cTn id="174" presetID="22" presetClass="entr" presetSubtype="8" fill="hold" nodeType="withEffect">
                                  <p:stCondLst>
                                    <p:cond delay="0"/>
                                  </p:stCondLst>
                                  <p:childTnLst>
                                    <p:set>
                                      <p:cBhvr>
                                        <p:cTn id="175" dur="1" fill="hold">
                                          <p:stCondLst>
                                            <p:cond delay="0"/>
                                          </p:stCondLst>
                                        </p:cTn>
                                        <p:tgtEl>
                                          <p:spTgt spid="30"/>
                                        </p:tgtEl>
                                        <p:attrNameLst>
                                          <p:attrName>style.visibility</p:attrName>
                                        </p:attrNameLst>
                                      </p:cBhvr>
                                      <p:to>
                                        <p:strVal val="visible"/>
                                      </p:to>
                                    </p:set>
                                    <p:animEffect transition="in" filter="wipe(left)">
                                      <p:cBhvr>
                                        <p:cTn id="176" dur="500"/>
                                        <p:tgtEl>
                                          <p:spTgt spid="30"/>
                                        </p:tgtEl>
                                      </p:cBhvr>
                                    </p:animEffect>
                                  </p:childTnLst>
                                </p:cTn>
                              </p:par>
                            </p:childTnLst>
                          </p:cTn>
                        </p:par>
                      </p:childTnLst>
                    </p:cTn>
                  </p:par>
                  <p:par>
                    <p:cTn id="177" fill="hold">
                      <p:stCondLst>
                        <p:cond delay="indefinite"/>
                      </p:stCondLst>
                      <p:childTnLst>
                        <p:par>
                          <p:cTn id="178" fill="hold">
                            <p:stCondLst>
                              <p:cond delay="0"/>
                            </p:stCondLst>
                            <p:childTnLst>
                              <p:par>
                                <p:cTn id="179" presetID="22" presetClass="entr" presetSubtype="8" fill="hold" grpId="0" nodeType="clickEffect">
                                  <p:stCondLst>
                                    <p:cond delay="0"/>
                                  </p:stCondLst>
                                  <p:childTnLst>
                                    <p:set>
                                      <p:cBhvr>
                                        <p:cTn id="180" dur="1" fill="hold">
                                          <p:stCondLst>
                                            <p:cond delay="0"/>
                                          </p:stCondLst>
                                        </p:cTn>
                                        <p:tgtEl>
                                          <p:spTgt spid="5"/>
                                        </p:tgtEl>
                                        <p:attrNameLst>
                                          <p:attrName>style.visibility</p:attrName>
                                        </p:attrNameLst>
                                      </p:cBhvr>
                                      <p:to>
                                        <p:strVal val="visible"/>
                                      </p:to>
                                    </p:set>
                                    <p:animEffect transition="in" filter="wipe(left)">
                                      <p:cBhvr>
                                        <p:cTn id="181" dur="500"/>
                                        <p:tgtEl>
                                          <p:spTgt spid="5"/>
                                        </p:tgtEl>
                                      </p:cBhvr>
                                    </p:animEffect>
                                  </p:childTnLst>
                                </p:cTn>
                              </p:par>
                            </p:childTnLst>
                          </p:cTn>
                        </p:par>
                      </p:childTnLst>
                    </p:cTn>
                  </p:par>
                  <p:par>
                    <p:cTn id="182" fill="hold">
                      <p:stCondLst>
                        <p:cond delay="indefinite"/>
                      </p:stCondLst>
                      <p:childTnLst>
                        <p:par>
                          <p:cTn id="183" fill="hold">
                            <p:stCondLst>
                              <p:cond delay="0"/>
                            </p:stCondLst>
                            <p:childTnLst>
                              <p:par>
                                <p:cTn id="184" presetID="22" presetClass="entr" presetSubtype="8" fill="hold" nodeType="clickEffect">
                                  <p:stCondLst>
                                    <p:cond delay="0"/>
                                  </p:stCondLst>
                                  <p:childTnLst>
                                    <p:set>
                                      <p:cBhvr>
                                        <p:cTn id="185" dur="1" fill="hold">
                                          <p:stCondLst>
                                            <p:cond delay="0"/>
                                          </p:stCondLst>
                                        </p:cTn>
                                        <p:tgtEl>
                                          <p:spTgt spid="2">
                                            <p:txEl>
                                              <p:pRg st="0" end="0"/>
                                            </p:txEl>
                                          </p:spTgt>
                                        </p:tgtEl>
                                        <p:attrNameLst>
                                          <p:attrName>style.visibility</p:attrName>
                                        </p:attrNameLst>
                                      </p:cBhvr>
                                      <p:to>
                                        <p:strVal val="visible"/>
                                      </p:to>
                                    </p:set>
                                    <p:animEffect transition="in" filter="wipe(left)">
                                      <p:cBhvr>
                                        <p:cTn id="186" dur="500"/>
                                        <p:tgtEl>
                                          <p:spTgt spid="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 grpId="0" animBg="1"/>
      <p:bldP spid="6" grpId="0" animBg="1"/>
      <p:bldP spid="20" grpId="0" animBg="1"/>
      <p:bldP spid="20" grpId="1" animBg="1"/>
      <p:bldP spid="21" grpId="0" animBg="1"/>
      <p:bldP spid="22" grpId="0" animBg="1"/>
      <p:bldP spid="23" grpId="0" animBg="1"/>
      <p:bldP spid="25" grpId="0"/>
      <p:bldP spid="26" grpId="0"/>
      <p:bldP spid="27" grpId="0"/>
      <p:bldP spid="28" grpId="0"/>
      <p:bldP spid="29" grpId="0"/>
      <p:bldP spid="32" grpId="0"/>
      <p:bldP spid="37" grpId="0" animBg="1"/>
      <p:bldP spid="38" grpId="0"/>
      <p:bldP spid="39" grpId="0"/>
      <p:bldP spid="5" grpId="0"/>
      <p:bldP spid="33" grpId="0"/>
      <p:bldP spid="35" grpId="0"/>
      <p:bldP spid="36" grpId="0"/>
      <p:bldP spid="41" grpId="0"/>
    </p:bldLst>
  </p:timing>
</p:sld>
</file>

<file path=ppt/slides/slide5.xml><?xml version="1.0" encoding="utf-8"?>
<p:sld xmlns:a="http://schemas.openxmlformats.org/drawingml/2006/main" xmlns:r="http://schemas.openxmlformats.org/officeDocument/2006/relationships" xmlns:p="http://schemas.openxmlformats.org/presentationml/2006/main" showMasterSp="0">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3" name="Titolo 2">
            <a:extLst>
              <a:ext uri="{FF2B5EF4-FFF2-40B4-BE49-F238E27FC236}">
                <a16:creationId xmlns="" xmlns:a16="http://schemas.microsoft.com/office/drawing/2014/main" id="{F9B379E7-DB4F-4371-87CC-ED56F9D4951D}"/>
              </a:ext>
            </a:extLst>
          </p:cNvPr>
          <p:cNvSpPr>
            <a:spLocks noGrp="1"/>
          </p:cNvSpPr>
          <p:nvPr>
            <p:ph type="ctrTitle"/>
          </p:nvPr>
        </p:nvSpPr>
        <p:spPr>
          <a:xfrm>
            <a:off x="36000" y="38637"/>
            <a:ext cx="9072000" cy="720000"/>
          </a:xfrm>
          <a:ln>
            <a:solidFill>
              <a:schemeClr val="accent4">
                <a:lumMod val="75000"/>
              </a:schemeClr>
            </a:solidFill>
          </a:ln>
        </p:spPr>
        <p:txBody>
          <a:bodyPr anchor="ctr">
            <a:normAutofit fontScale="90000"/>
          </a:bodyPr>
          <a:lstStyle/>
          <a:p>
            <a:pPr lvl="0">
              <a:lnSpc>
                <a:spcPct val="100000"/>
              </a:lnSpc>
              <a:spcBef>
                <a:spcPts val="0"/>
              </a:spcBef>
            </a:pPr>
            <a:r>
              <a:rPr lang="it-IT" sz="2400" dirty="0">
                <a:solidFill>
                  <a:srgbClr val="00B050"/>
                </a:solidFill>
                <a:latin typeface="Comic Sans MS" panose="030F0702030302020204" pitchFamily="66" charset="0"/>
                <a:ea typeface="+mn-ea"/>
                <a:cs typeface="+mn-cs"/>
              </a:rPr>
              <a:t>LE OPERAZIONI GEOMETRICHE: LE CONICHE</a:t>
            </a:r>
            <a:br>
              <a:rPr lang="it-IT" sz="2400" dirty="0">
                <a:solidFill>
                  <a:srgbClr val="00B050"/>
                </a:solidFill>
                <a:latin typeface="Comic Sans MS" panose="030F0702030302020204" pitchFamily="66" charset="0"/>
                <a:ea typeface="+mn-ea"/>
                <a:cs typeface="+mn-cs"/>
              </a:rPr>
            </a:br>
            <a:r>
              <a:rPr lang="it-IT" sz="2000" cap="all" dirty="0">
                <a:solidFill>
                  <a:srgbClr val="00B050"/>
                </a:solidFill>
                <a:latin typeface="Comic Sans MS" panose="030F0702030302020204" pitchFamily="66" charset="0"/>
                <a:ea typeface="+mn-ea"/>
                <a:cs typeface="+mn-cs"/>
              </a:rPr>
              <a:t>sezione DI SOLIDI DI ROTAZIONE – PRESENTAZIONE (4)</a:t>
            </a:r>
            <a:endParaRPr lang="it-IT" dirty="0"/>
          </a:p>
        </p:txBody>
      </p:sp>
      <p:sp>
        <p:nvSpPr>
          <p:cNvPr id="32" name="CasellaDiTesto 31">
            <a:extLst>
              <a:ext uri="{FF2B5EF4-FFF2-40B4-BE49-F238E27FC236}">
                <a16:creationId xmlns="" xmlns:a16="http://schemas.microsoft.com/office/drawing/2014/main" id="{CFBF2DE5-D50C-4D0F-8909-67AF18925C62}"/>
              </a:ext>
            </a:extLst>
          </p:cNvPr>
          <p:cNvSpPr txBox="1"/>
          <p:nvPr/>
        </p:nvSpPr>
        <p:spPr>
          <a:xfrm>
            <a:off x="3753134" y="880698"/>
            <a:ext cx="2661314" cy="461665"/>
          </a:xfrm>
          <a:prstGeom prst="rect">
            <a:avLst/>
          </a:prstGeom>
          <a:noFill/>
        </p:spPr>
        <p:txBody>
          <a:bodyPr wrap="square" rtlCol="0" anchor="ctr">
            <a:spAutoFit/>
          </a:bodyPr>
          <a:lstStyle/>
          <a:p>
            <a:r>
              <a:rPr lang="it-IT" sz="2400" dirty="0">
                <a:solidFill>
                  <a:srgbClr val="00B050"/>
                </a:solidFill>
                <a:latin typeface="Comic Sans MS" panose="030F0702030302020204" pitchFamily="66" charset="0"/>
              </a:rPr>
              <a:t>IL CILINDRO (1)</a:t>
            </a:r>
          </a:p>
        </p:txBody>
      </p:sp>
      <p:sp>
        <p:nvSpPr>
          <p:cNvPr id="5" name="Rettangolo 4">
            <a:extLst>
              <a:ext uri="{FF2B5EF4-FFF2-40B4-BE49-F238E27FC236}">
                <a16:creationId xmlns="" xmlns:a16="http://schemas.microsoft.com/office/drawing/2014/main" id="{0D21A413-FB30-4FFB-B3B9-435EC55EDB9A}"/>
              </a:ext>
            </a:extLst>
          </p:cNvPr>
          <p:cNvSpPr/>
          <p:nvPr/>
        </p:nvSpPr>
        <p:spPr>
          <a:xfrm>
            <a:off x="40944" y="1419367"/>
            <a:ext cx="3960000" cy="3960000"/>
          </a:xfrm>
          <a:prstGeom prst="rect">
            <a:avLst/>
          </a:prstGeom>
          <a:noFill/>
          <a:ln>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cxnSp>
        <p:nvCxnSpPr>
          <p:cNvPr id="36" name="Connettore diritto 35">
            <a:extLst>
              <a:ext uri="{FF2B5EF4-FFF2-40B4-BE49-F238E27FC236}">
                <a16:creationId xmlns="" xmlns:a16="http://schemas.microsoft.com/office/drawing/2014/main" id="{1C62BADA-ECCC-4061-A872-1C95BADB8060}"/>
              </a:ext>
            </a:extLst>
          </p:cNvPr>
          <p:cNvCxnSpPr>
            <a:cxnSpLocks/>
          </p:cNvCxnSpPr>
          <p:nvPr/>
        </p:nvCxnSpPr>
        <p:spPr>
          <a:xfrm flipH="1">
            <a:off x="1730170" y="2903385"/>
            <a:ext cx="26" cy="1692000"/>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39" name="Connettore diritto 38">
            <a:extLst>
              <a:ext uri="{FF2B5EF4-FFF2-40B4-BE49-F238E27FC236}">
                <a16:creationId xmlns="" xmlns:a16="http://schemas.microsoft.com/office/drawing/2014/main" id="{6DBCBD10-ED35-4261-A229-18E7E3340ACE}"/>
              </a:ext>
            </a:extLst>
          </p:cNvPr>
          <p:cNvCxnSpPr>
            <a:cxnSpLocks/>
          </p:cNvCxnSpPr>
          <p:nvPr/>
        </p:nvCxnSpPr>
        <p:spPr>
          <a:xfrm>
            <a:off x="2105796" y="2901127"/>
            <a:ext cx="0" cy="1681200"/>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40" name="Connettore diritto 39">
            <a:extLst>
              <a:ext uri="{FF2B5EF4-FFF2-40B4-BE49-F238E27FC236}">
                <a16:creationId xmlns="" xmlns:a16="http://schemas.microsoft.com/office/drawing/2014/main" id="{5AC4CC72-8029-4844-9164-56D0AA6941ED}"/>
              </a:ext>
            </a:extLst>
          </p:cNvPr>
          <p:cNvCxnSpPr>
            <a:cxnSpLocks/>
          </p:cNvCxnSpPr>
          <p:nvPr/>
        </p:nvCxnSpPr>
        <p:spPr>
          <a:xfrm>
            <a:off x="2303795" y="2835040"/>
            <a:ext cx="0" cy="1674000"/>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41" name="Connettore diritto 40">
            <a:extLst>
              <a:ext uri="{FF2B5EF4-FFF2-40B4-BE49-F238E27FC236}">
                <a16:creationId xmlns="" xmlns:a16="http://schemas.microsoft.com/office/drawing/2014/main" id="{5CC2B8FC-805B-407D-A933-25D53F728111}"/>
              </a:ext>
            </a:extLst>
          </p:cNvPr>
          <p:cNvCxnSpPr>
            <a:cxnSpLocks/>
          </p:cNvCxnSpPr>
          <p:nvPr/>
        </p:nvCxnSpPr>
        <p:spPr>
          <a:xfrm>
            <a:off x="2467362" y="2792147"/>
            <a:ext cx="0" cy="1674000"/>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42" name="Connettore diritto 41">
            <a:extLst>
              <a:ext uri="{FF2B5EF4-FFF2-40B4-BE49-F238E27FC236}">
                <a16:creationId xmlns="" xmlns:a16="http://schemas.microsoft.com/office/drawing/2014/main" id="{D8DF7580-7F35-48D3-A607-ACB78E0E60CC}"/>
              </a:ext>
            </a:extLst>
          </p:cNvPr>
          <p:cNvCxnSpPr>
            <a:cxnSpLocks/>
          </p:cNvCxnSpPr>
          <p:nvPr/>
        </p:nvCxnSpPr>
        <p:spPr>
          <a:xfrm flipH="1">
            <a:off x="3059184" y="2972563"/>
            <a:ext cx="215" cy="1681200"/>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43" name="Connettore diritto 42">
            <a:extLst>
              <a:ext uri="{FF2B5EF4-FFF2-40B4-BE49-F238E27FC236}">
                <a16:creationId xmlns="" xmlns:a16="http://schemas.microsoft.com/office/drawing/2014/main" id="{9C744949-AC8F-4012-B81F-F4E39CF176A4}"/>
              </a:ext>
            </a:extLst>
          </p:cNvPr>
          <p:cNvCxnSpPr>
            <a:cxnSpLocks/>
          </p:cNvCxnSpPr>
          <p:nvPr/>
        </p:nvCxnSpPr>
        <p:spPr>
          <a:xfrm>
            <a:off x="3159749" y="2939814"/>
            <a:ext cx="0" cy="1681200"/>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44" name="Connettore diritto 43">
            <a:extLst>
              <a:ext uri="{FF2B5EF4-FFF2-40B4-BE49-F238E27FC236}">
                <a16:creationId xmlns="" xmlns:a16="http://schemas.microsoft.com/office/drawing/2014/main" id="{E2DDF539-E84F-4CD4-8693-7903C537734A}"/>
              </a:ext>
            </a:extLst>
          </p:cNvPr>
          <p:cNvCxnSpPr>
            <a:cxnSpLocks/>
          </p:cNvCxnSpPr>
          <p:nvPr/>
        </p:nvCxnSpPr>
        <p:spPr>
          <a:xfrm flipH="1">
            <a:off x="1898849" y="2969623"/>
            <a:ext cx="29" cy="1681200"/>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45" name="Connettore diritto 44">
            <a:extLst>
              <a:ext uri="{FF2B5EF4-FFF2-40B4-BE49-F238E27FC236}">
                <a16:creationId xmlns="" xmlns:a16="http://schemas.microsoft.com/office/drawing/2014/main" id="{7D67A1DE-DE6E-4763-B441-959BDE3DBEF6}"/>
              </a:ext>
            </a:extLst>
          </p:cNvPr>
          <p:cNvCxnSpPr>
            <a:cxnSpLocks/>
          </p:cNvCxnSpPr>
          <p:nvPr/>
        </p:nvCxnSpPr>
        <p:spPr>
          <a:xfrm>
            <a:off x="2723061" y="2824402"/>
            <a:ext cx="0" cy="1674000"/>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sp>
        <p:nvSpPr>
          <p:cNvPr id="46" name="Figura a mano libera: forma 45">
            <a:extLst>
              <a:ext uri="{FF2B5EF4-FFF2-40B4-BE49-F238E27FC236}">
                <a16:creationId xmlns="" xmlns:a16="http://schemas.microsoft.com/office/drawing/2014/main" id="{E2061182-8811-4D0B-AA29-F97F069EDFFD}"/>
              </a:ext>
            </a:extLst>
          </p:cNvPr>
          <p:cNvSpPr/>
          <p:nvPr/>
        </p:nvSpPr>
        <p:spPr>
          <a:xfrm>
            <a:off x="1734730" y="3967804"/>
            <a:ext cx="1522861" cy="585819"/>
          </a:xfrm>
          <a:custGeom>
            <a:avLst/>
            <a:gdLst>
              <a:gd name="connsiteX0" fmla="*/ 0 w 2496497"/>
              <a:gd name="connsiteY0" fmla="*/ 814616 h 814616"/>
              <a:gd name="connsiteX1" fmla="*/ 237325 w 2496497"/>
              <a:gd name="connsiteY1" fmla="*/ 612192 h 814616"/>
              <a:gd name="connsiteX2" fmla="*/ 725936 w 2496497"/>
              <a:gd name="connsiteY2" fmla="*/ 395807 h 814616"/>
              <a:gd name="connsiteX3" fmla="*/ 1123805 w 2496497"/>
              <a:gd name="connsiteY3" fmla="*/ 25859 h 814616"/>
              <a:gd name="connsiteX4" fmla="*/ 1605435 w 2496497"/>
              <a:gd name="connsiteY4" fmla="*/ 53780 h 814616"/>
              <a:gd name="connsiteX5" fmla="*/ 2205728 w 2496497"/>
              <a:gd name="connsiteY5" fmla="*/ 235264 h 814616"/>
              <a:gd name="connsiteX6" fmla="*/ 2470974 w 2496497"/>
              <a:gd name="connsiteY6" fmla="*/ 402787 h 814616"/>
              <a:gd name="connsiteX7" fmla="*/ 2470974 w 2496497"/>
              <a:gd name="connsiteY7" fmla="*/ 416748 h 814616"/>
              <a:gd name="connsiteX0" fmla="*/ 0 w 2487895"/>
              <a:gd name="connsiteY0" fmla="*/ 819967 h 819967"/>
              <a:gd name="connsiteX1" fmla="*/ 228723 w 2487895"/>
              <a:gd name="connsiteY1" fmla="*/ 612192 h 819967"/>
              <a:gd name="connsiteX2" fmla="*/ 717334 w 2487895"/>
              <a:gd name="connsiteY2" fmla="*/ 395807 h 819967"/>
              <a:gd name="connsiteX3" fmla="*/ 1115203 w 2487895"/>
              <a:gd name="connsiteY3" fmla="*/ 25859 h 819967"/>
              <a:gd name="connsiteX4" fmla="*/ 1596833 w 2487895"/>
              <a:gd name="connsiteY4" fmla="*/ 53780 h 819967"/>
              <a:gd name="connsiteX5" fmla="*/ 2197126 w 2487895"/>
              <a:gd name="connsiteY5" fmla="*/ 235264 h 819967"/>
              <a:gd name="connsiteX6" fmla="*/ 2462372 w 2487895"/>
              <a:gd name="connsiteY6" fmla="*/ 402787 h 819967"/>
              <a:gd name="connsiteX7" fmla="*/ 2462372 w 2487895"/>
              <a:gd name="connsiteY7" fmla="*/ 416748 h 819967"/>
              <a:gd name="connsiteX0" fmla="*/ 0 w 2492973"/>
              <a:gd name="connsiteY0" fmla="*/ 819967 h 819967"/>
              <a:gd name="connsiteX1" fmla="*/ 228723 w 2492973"/>
              <a:gd name="connsiteY1" fmla="*/ 612192 h 819967"/>
              <a:gd name="connsiteX2" fmla="*/ 717334 w 2492973"/>
              <a:gd name="connsiteY2" fmla="*/ 395807 h 819967"/>
              <a:gd name="connsiteX3" fmla="*/ 1115203 w 2492973"/>
              <a:gd name="connsiteY3" fmla="*/ 25859 h 819967"/>
              <a:gd name="connsiteX4" fmla="*/ 1596833 w 2492973"/>
              <a:gd name="connsiteY4" fmla="*/ 53780 h 819967"/>
              <a:gd name="connsiteX5" fmla="*/ 2197126 w 2492973"/>
              <a:gd name="connsiteY5" fmla="*/ 235264 h 819967"/>
              <a:gd name="connsiteX6" fmla="*/ 2462372 w 2492973"/>
              <a:gd name="connsiteY6" fmla="*/ 402787 h 819967"/>
              <a:gd name="connsiteX7" fmla="*/ 2473840 w 2492973"/>
              <a:gd name="connsiteY7" fmla="*/ 432800 h 819967"/>
              <a:gd name="connsiteX0" fmla="*/ 0 w 2511955"/>
              <a:gd name="connsiteY0" fmla="*/ 819967 h 819967"/>
              <a:gd name="connsiteX1" fmla="*/ 228723 w 2511955"/>
              <a:gd name="connsiteY1" fmla="*/ 612192 h 819967"/>
              <a:gd name="connsiteX2" fmla="*/ 717334 w 2511955"/>
              <a:gd name="connsiteY2" fmla="*/ 395807 h 819967"/>
              <a:gd name="connsiteX3" fmla="*/ 1115203 w 2511955"/>
              <a:gd name="connsiteY3" fmla="*/ 25859 h 819967"/>
              <a:gd name="connsiteX4" fmla="*/ 1596833 w 2511955"/>
              <a:gd name="connsiteY4" fmla="*/ 53780 h 819967"/>
              <a:gd name="connsiteX5" fmla="*/ 2197126 w 2511955"/>
              <a:gd name="connsiteY5" fmla="*/ 235264 h 819967"/>
              <a:gd name="connsiteX6" fmla="*/ 2462372 w 2511955"/>
              <a:gd name="connsiteY6" fmla="*/ 402787 h 819967"/>
              <a:gd name="connsiteX7" fmla="*/ 2502511 w 2511955"/>
              <a:gd name="connsiteY7" fmla="*/ 486307 h 819967"/>
              <a:gd name="connsiteX0" fmla="*/ 0 w 2553975"/>
              <a:gd name="connsiteY0" fmla="*/ 813432 h 813432"/>
              <a:gd name="connsiteX1" fmla="*/ 270743 w 2553975"/>
              <a:gd name="connsiteY1" fmla="*/ 612192 h 813432"/>
              <a:gd name="connsiteX2" fmla="*/ 759354 w 2553975"/>
              <a:gd name="connsiteY2" fmla="*/ 395807 h 813432"/>
              <a:gd name="connsiteX3" fmla="*/ 1157223 w 2553975"/>
              <a:gd name="connsiteY3" fmla="*/ 25859 h 813432"/>
              <a:gd name="connsiteX4" fmla="*/ 1638853 w 2553975"/>
              <a:gd name="connsiteY4" fmla="*/ 53780 h 813432"/>
              <a:gd name="connsiteX5" fmla="*/ 2239146 w 2553975"/>
              <a:gd name="connsiteY5" fmla="*/ 235264 h 813432"/>
              <a:gd name="connsiteX6" fmla="*/ 2504392 w 2553975"/>
              <a:gd name="connsiteY6" fmla="*/ 402787 h 813432"/>
              <a:gd name="connsiteX7" fmla="*/ 2544531 w 2553975"/>
              <a:gd name="connsiteY7" fmla="*/ 486307 h 813432"/>
              <a:gd name="connsiteX0" fmla="*/ 0 w 2518958"/>
              <a:gd name="connsiteY0" fmla="*/ 833037 h 833037"/>
              <a:gd name="connsiteX1" fmla="*/ 235726 w 2518958"/>
              <a:gd name="connsiteY1" fmla="*/ 612192 h 833037"/>
              <a:gd name="connsiteX2" fmla="*/ 724337 w 2518958"/>
              <a:gd name="connsiteY2" fmla="*/ 395807 h 833037"/>
              <a:gd name="connsiteX3" fmla="*/ 1122206 w 2518958"/>
              <a:gd name="connsiteY3" fmla="*/ 25859 h 833037"/>
              <a:gd name="connsiteX4" fmla="*/ 1603836 w 2518958"/>
              <a:gd name="connsiteY4" fmla="*/ 53780 h 833037"/>
              <a:gd name="connsiteX5" fmla="*/ 2204129 w 2518958"/>
              <a:gd name="connsiteY5" fmla="*/ 235264 h 833037"/>
              <a:gd name="connsiteX6" fmla="*/ 2469375 w 2518958"/>
              <a:gd name="connsiteY6" fmla="*/ 402787 h 833037"/>
              <a:gd name="connsiteX7" fmla="*/ 2509514 w 2518958"/>
              <a:gd name="connsiteY7" fmla="*/ 486307 h 833037"/>
              <a:gd name="connsiteX0" fmla="*/ 0 w 2532964"/>
              <a:gd name="connsiteY0" fmla="*/ 819967 h 819967"/>
              <a:gd name="connsiteX1" fmla="*/ 249732 w 2532964"/>
              <a:gd name="connsiteY1" fmla="*/ 612192 h 819967"/>
              <a:gd name="connsiteX2" fmla="*/ 738343 w 2532964"/>
              <a:gd name="connsiteY2" fmla="*/ 395807 h 819967"/>
              <a:gd name="connsiteX3" fmla="*/ 1136212 w 2532964"/>
              <a:gd name="connsiteY3" fmla="*/ 25859 h 819967"/>
              <a:gd name="connsiteX4" fmla="*/ 1617842 w 2532964"/>
              <a:gd name="connsiteY4" fmla="*/ 53780 h 819967"/>
              <a:gd name="connsiteX5" fmla="*/ 2218135 w 2532964"/>
              <a:gd name="connsiteY5" fmla="*/ 235264 h 819967"/>
              <a:gd name="connsiteX6" fmla="*/ 2483381 w 2532964"/>
              <a:gd name="connsiteY6" fmla="*/ 402787 h 819967"/>
              <a:gd name="connsiteX7" fmla="*/ 2523520 w 2532964"/>
              <a:gd name="connsiteY7" fmla="*/ 486307 h 819967"/>
              <a:gd name="connsiteX0" fmla="*/ 0 w 2545075"/>
              <a:gd name="connsiteY0" fmla="*/ 814316 h 814316"/>
              <a:gd name="connsiteX1" fmla="*/ 261843 w 2545075"/>
              <a:gd name="connsiteY1" fmla="*/ 612192 h 814316"/>
              <a:gd name="connsiteX2" fmla="*/ 750454 w 2545075"/>
              <a:gd name="connsiteY2" fmla="*/ 395807 h 814316"/>
              <a:gd name="connsiteX3" fmla="*/ 1148323 w 2545075"/>
              <a:gd name="connsiteY3" fmla="*/ 25859 h 814316"/>
              <a:gd name="connsiteX4" fmla="*/ 1629953 w 2545075"/>
              <a:gd name="connsiteY4" fmla="*/ 53780 h 814316"/>
              <a:gd name="connsiteX5" fmla="*/ 2230246 w 2545075"/>
              <a:gd name="connsiteY5" fmla="*/ 235264 h 814316"/>
              <a:gd name="connsiteX6" fmla="*/ 2495492 w 2545075"/>
              <a:gd name="connsiteY6" fmla="*/ 402787 h 814316"/>
              <a:gd name="connsiteX7" fmla="*/ 2535631 w 2545075"/>
              <a:gd name="connsiteY7" fmla="*/ 486307 h 814316"/>
              <a:gd name="connsiteX0" fmla="*/ 0 w 2519108"/>
              <a:gd name="connsiteY0" fmla="*/ 814316 h 814316"/>
              <a:gd name="connsiteX1" fmla="*/ 261843 w 2519108"/>
              <a:gd name="connsiteY1" fmla="*/ 612192 h 814316"/>
              <a:gd name="connsiteX2" fmla="*/ 750454 w 2519108"/>
              <a:gd name="connsiteY2" fmla="*/ 395807 h 814316"/>
              <a:gd name="connsiteX3" fmla="*/ 1148323 w 2519108"/>
              <a:gd name="connsiteY3" fmla="*/ 25859 h 814316"/>
              <a:gd name="connsiteX4" fmla="*/ 1629953 w 2519108"/>
              <a:gd name="connsiteY4" fmla="*/ 53780 h 814316"/>
              <a:gd name="connsiteX5" fmla="*/ 2230246 w 2519108"/>
              <a:gd name="connsiteY5" fmla="*/ 235264 h 814316"/>
              <a:gd name="connsiteX6" fmla="*/ 2495492 w 2519108"/>
              <a:gd name="connsiteY6" fmla="*/ 402787 h 814316"/>
              <a:gd name="connsiteX7" fmla="*/ 2490213 w 2519108"/>
              <a:gd name="connsiteY7" fmla="*/ 565420 h 814316"/>
              <a:gd name="connsiteX0" fmla="*/ 0 w 2498068"/>
              <a:gd name="connsiteY0" fmla="*/ 814316 h 814316"/>
              <a:gd name="connsiteX1" fmla="*/ 261843 w 2498068"/>
              <a:gd name="connsiteY1" fmla="*/ 612192 h 814316"/>
              <a:gd name="connsiteX2" fmla="*/ 750454 w 2498068"/>
              <a:gd name="connsiteY2" fmla="*/ 395807 h 814316"/>
              <a:gd name="connsiteX3" fmla="*/ 1148323 w 2498068"/>
              <a:gd name="connsiteY3" fmla="*/ 25859 h 814316"/>
              <a:gd name="connsiteX4" fmla="*/ 1629953 w 2498068"/>
              <a:gd name="connsiteY4" fmla="*/ 53780 h 814316"/>
              <a:gd name="connsiteX5" fmla="*/ 2230246 w 2498068"/>
              <a:gd name="connsiteY5" fmla="*/ 235264 h 814316"/>
              <a:gd name="connsiteX6" fmla="*/ 2440990 w 2498068"/>
              <a:gd name="connsiteY6" fmla="*/ 411263 h 814316"/>
              <a:gd name="connsiteX7" fmla="*/ 2490213 w 2498068"/>
              <a:gd name="connsiteY7" fmla="*/ 565420 h 814316"/>
              <a:gd name="connsiteX0" fmla="*/ 0 w 2498068"/>
              <a:gd name="connsiteY0" fmla="*/ 815043 h 815043"/>
              <a:gd name="connsiteX1" fmla="*/ 261843 w 2498068"/>
              <a:gd name="connsiteY1" fmla="*/ 612919 h 815043"/>
              <a:gd name="connsiteX2" fmla="*/ 750454 w 2498068"/>
              <a:gd name="connsiteY2" fmla="*/ 396534 h 815043"/>
              <a:gd name="connsiteX3" fmla="*/ 1148323 w 2498068"/>
              <a:gd name="connsiteY3" fmla="*/ 26586 h 815043"/>
              <a:gd name="connsiteX4" fmla="*/ 1629953 w 2498068"/>
              <a:gd name="connsiteY4" fmla="*/ 54507 h 815043"/>
              <a:gd name="connsiteX5" fmla="*/ 2199967 w 2498068"/>
              <a:gd name="connsiteY5" fmla="*/ 255769 h 815043"/>
              <a:gd name="connsiteX6" fmla="*/ 2440990 w 2498068"/>
              <a:gd name="connsiteY6" fmla="*/ 411990 h 815043"/>
              <a:gd name="connsiteX7" fmla="*/ 2490213 w 2498068"/>
              <a:gd name="connsiteY7" fmla="*/ 566147 h 815043"/>
              <a:gd name="connsiteX0" fmla="*/ 0 w 2500665"/>
              <a:gd name="connsiteY0" fmla="*/ 815043 h 815043"/>
              <a:gd name="connsiteX1" fmla="*/ 261843 w 2500665"/>
              <a:gd name="connsiteY1" fmla="*/ 612919 h 815043"/>
              <a:gd name="connsiteX2" fmla="*/ 750454 w 2500665"/>
              <a:gd name="connsiteY2" fmla="*/ 396534 h 815043"/>
              <a:gd name="connsiteX3" fmla="*/ 1148323 w 2500665"/>
              <a:gd name="connsiteY3" fmla="*/ 26586 h 815043"/>
              <a:gd name="connsiteX4" fmla="*/ 1629953 w 2500665"/>
              <a:gd name="connsiteY4" fmla="*/ 54507 h 815043"/>
              <a:gd name="connsiteX5" fmla="*/ 2199967 w 2500665"/>
              <a:gd name="connsiteY5" fmla="*/ 255769 h 815043"/>
              <a:gd name="connsiteX6" fmla="*/ 2440990 w 2500665"/>
              <a:gd name="connsiteY6" fmla="*/ 411990 h 815043"/>
              <a:gd name="connsiteX7" fmla="*/ 2493241 w 2500665"/>
              <a:gd name="connsiteY7" fmla="*/ 568973 h 815043"/>
              <a:gd name="connsiteX0" fmla="*/ 0 w 2499298"/>
              <a:gd name="connsiteY0" fmla="*/ 815043 h 815043"/>
              <a:gd name="connsiteX1" fmla="*/ 261843 w 2499298"/>
              <a:gd name="connsiteY1" fmla="*/ 612919 h 815043"/>
              <a:gd name="connsiteX2" fmla="*/ 750454 w 2499298"/>
              <a:gd name="connsiteY2" fmla="*/ 396534 h 815043"/>
              <a:gd name="connsiteX3" fmla="*/ 1148323 w 2499298"/>
              <a:gd name="connsiteY3" fmla="*/ 26586 h 815043"/>
              <a:gd name="connsiteX4" fmla="*/ 1629953 w 2499298"/>
              <a:gd name="connsiteY4" fmla="*/ 54507 h 815043"/>
              <a:gd name="connsiteX5" fmla="*/ 2199967 w 2499298"/>
              <a:gd name="connsiteY5" fmla="*/ 255769 h 815043"/>
              <a:gd name="connsiteX6" fmla="*/ 2428879 w 2499298"/>
              <a:gd name="connsiteY6" fmla="*/ 420467 h 815043"/>
              <a:gd name="connsiteX7" fmla="*/ 2493241 w 2499298"/>
              <a:gd name="connsiteY7" fmla="*/ 568973 h 815043"/>
              <a:gd name="connsiteX0" fmla="*/ 0 w 2507628"/>
              <a:gd name="connsiteY0" fmla="*/ 815043 h 815043"/>
              <a:gd name="connsiteX1" fmla="*/ 261843 w 2507628"/>
              <a:gd name="connsiteY1" fmla="*/ 612919 h 815043"/>
              <a:gd name="connsiteX2" fmla="*/ 750454 w 2507628"/>
              <a:gd name="connsiteY2" fmla="*/ 396534 h 815043"/>
              <a:gd name="connsiteX3" fmla="*/ 1148323 w 2507628"/>
              <a:gd name="connsiteY3" fmla="*/ 26586 h 815043"/>
              <a:gd name="connsiteX4" fmla="*/ 1629953 w 2507628"/>
              <a:gd name="connsiteY4" fmla="*/ 54507 h 815043"/>
              <a:gd name="connsiteX5" fmla="*/ 2199967 w 2507628"/>
              <a:gd name="connsiteY5" fmla="*/ 255769 h 815043"/>
              <a:gd name="connsiteX6" fmla="*/ 2428879 w 2507628"/>
              <a:gd name="connsiteY6" fmla="*/ 420467 h 815043"/>
              <a:gd name="connsiteX7" fmla="*/ 2502324 w 2507628"/>
              <a:gd name="connsiteY7" fmla="*/ 574624 h 815043"/>
              <a:gd name="connsiteX0" fmla="*/ 0 w 2507628"/>
              <a:gd name="connsiteY0" fmla="*/ 813133 h 813133"/>
              <a:gd name="connsiteX1" fmla="*/ 261843 w 2507628"/>
              <a:gd name="connsiteY1" fmla="*/ 611009 h 813133"/>
              <a:gd name="connsiteX2" fmla="*/ 750454 w 2507628"/>
              <a:gd name="connsiteY2" fmla="*/ 394624 h 813133"/>
              <a:gd name="connsiteX3" fmla="*/ 1148323 w 2507628"/>
              <a:gd name="connsiteY3" fmla="*/ 24676 h 813133"/>
              <a:gd name="connsiteX4" fmla="*/ 1629953 w 2507628"/>
              <a:gd name="connsiteY4" fmla="*/ 52597 h 813133"/>
              <a:gd name="connsiteX5" fmla="*/ 2054629 w 2507628"/>
              <a:gd name="connsiteY5" fmla="*/ 200175 h 813133"/>
              <a:gd name="connsiteX6" fmla="*/ 2428879 w 2507628"/>
              <a:gd name="connsiteY6" fmla="*/ 418557 h 813133"/>
              <a:gd name="connsiteX7" fmla="*/ 2502324 w 2507628"/>
              <a:gd name="connsiteY7" fmla="*/ 572714 h 813133"/>
              <a:gd name="connsiteX0" fmla="*/ 0 w 2504832"/>
              <a:gd name="connsiteY0" fmla="*/ 813133 h 813133"/>
              <a:gd name="connsiteX1" fmla="*/ 261843 w 2504832"/>
              <a:gd name="connsiteY1" fmla="*/ 611009 h 813133"/>
              <a:gd name="connsiteX2" fmla="*/ 750454 w 2504832"/>
              <a:gd name="connsiteY2" fmla="*/ 394624 h 813133"/>
              <a:gd name="connsiteX3" fmla="*/ 1148323 w 2504832"/>
              <a:gd name="connsiteY3" fmla="*/ 24676 h 813133"/>
              <a:gd name="connsiteX4" fmla="*/ 1629953 w 2504832"/>
              <a:gd name="connsiteY4" fmla="*/ 52597 h 813133"/>
              <a:gd name="connsiteX5" fmla="*/ 2054629 w 2504832"/>
              <a:gd name="connsiteY5" fmla="*/ 200175 h 813133"/>
              <a:gd name="connsiteX6" fmla="*/ 2350155 w 2504832"/>
              <a:gd name="connsiteY6" fmla="*/ 373350 h 813133"/>
              <a:gd name="connsiteX7" fmla="*/ 2502324 w 2504832"/>
              <a:gd name="connsiteY7" fmla="*/ 572714 h 813133"/>
              <a:gd name="connsiteX0" fmla="*/ 0 w 2636502"/>
              <a:gd name="connsiteY0" fmla="*/ 979599 h 979599"/>
              <a:gd name="connsiteX1" fmla="*/ 393513 w 2636502"/>
              <a:gd name="connsiteY1" fmla="*/ 611009 h 979599"/>
              <a:gd name="connsiteX2" fmla="*/ 882124 w 2636502"/>
              <a:gd name="connsiteY2" fmla="*/ 394624 h 979599"/>
              <a:gd name="connsiteX3" fmla="*/ 1279993 w 2636502"/>
              <a:gd name="connsiteY3" fmla="*/ 24676 h 979599"/>
              <a:gd name="connsiteX4" fmla="*/ 1761623 w 2636502"/>
              <a:gd name="connsiteY4" fmla="*/ 52597 h 979599"/>
              <a:gd name="connsiteX5" fmla="*/ 2186299 w 2636502"/>
              <a:gd name="connsiteY5" fmla="*/ 200175 h 979599"/>
              <a:gd name="connsiteX6" fmla="*/ 2481825 w 2636502"/>
              <a:gd name="connsiteY6" fmla="*/ 373350 h 979599"/>
              <a:gd name="connsiteX7" fmla="*/ 2633994 w 2636502"/>
              <a:gd name="connsiteY7" fmla="*/ 572714 h 979599"/>
              <a:gd name="connsiteX0" fmla="*/ 0 w 2636502"/>
              <a:gd name="connsiteY0" fmla="*/ 979599 h 979599"/>
              <a:gd name="connsiteX1" fmla="*/ 304317 w 2636502"/>
              <a:gd name="connsiteY1" fmla="*/ 587228 h 979599"/>
              <a:gd name="connsiteX2" fmla="*/ 882124 w 2636502"/>
              <a:gd name="connsiteY2" fmla="*/ 394624 h 979599"/>
              <a:gd name="connsiteX3" fmla="*/ 1279993 w 2636502"/>
              <a:gd name="connsiteY3" fmla="*/ 24676 h 979599"/>
              <a:gd name="connsiteX4" fmla="*/ 1761623 w 2636502"/>
              <a:gd name="connsiteY4" fmla="*/ 52597 h 979599"/>
              <a:gd name="connsiteX5" fmla="*/ 2186299 w 2636502"/>
              <a:gd name="connsiteY5" fmla="*/ 200175 h 979599"/>
              <a:gd name="connsiteX6" fmla="*/ 2481825 w 2636502"/>
              <a:gd name="connsiteY6" fmla="*/ 373350 h 979599"/>
              <a:gd name="connsiteX7" fmla="*/ 2633994 w 2636502"/>
              <a:gd name="connsiteY7" fmla="*/ 572714 h 979599"/>
              <a:gd name="connsiteX0" fmla="*/ 0 w 2636502"/>
              <a:gd name="connsiteY0" fmla="*/ 979599 h 979599"/>
              <a:gd name="connsiteX1" fmla="*/ 304317 w 2636502"/>
              <a:gd name="connsiteY1" fmla="*/ 587228 h 979599"/>
              <a:gd name="connsiteX2" fmla="*/ 882124 w 2636502"/>
              <a:gd name="connsiteY2" fmla="*/ 394624 h 979599"/>
              <a:gd name="connsiteX3" fmla="*/ 1279993 w 2636502"/>
              <a:gd name="connsiteY3" fmla="*/ 24676 h 979599"/>
              <a:gd name="connsiteX4" fmla="*/ 1761623 w 2636502"/>
              <a:gd name="connsiteY4" fmla="*/ 52597 h 979599"/>
              <a:gd name="connsiteX5" fmla="*/ 2186299 w 2636502"/>
              <a:gd name="connsiteY5" fmla="*/ 200175 h 979599"/>
              <a:gd name="connsiteX6" fmla="*/ 2481825 w 2636502"/>
              <a:gd name="connsiteY6" fmla="*/ 373350 h 979599"/>
              <a:gd name="connsiteX7" fmla="*/ 2633994 w 2636502"/>
              <a:gd name="connsiteY7" fmla="*/ 572714 h 979599"/>
              <a:gd name="connsiteX0" fmla="*/ 0 w 2636502"/>
              <a:gd name="connsiteY0" fmla="*/ 976964 h 976964"/>
              <a:gd name="connsiteX1" fmla="*/ 304317 w 2636502"/>
              <a:gd name="connsiteY1" fmla="*/ 584593 h 976964"/>
              <a:gd name="connsiteX2" fmla="*/ 839650 w 2636502"/>
              <a:gd name="connsiteY2" fmla="*/ 356316 h 976964"/>
              <a:gd name="connsiteX3" fmla="*/ 1279993 w 2636502"/>
              <a:gd name="connsiteY3" fmla="*/ 22041 h 976964"/>
              <a:gd name="connsiteX4" fmla="*/ 1761623 w 2636502"/>
              <a:gd name="connsiteY4" fmla="*/ 49962 h 976964"/>
              <a:gd name="connsiteX5" fmla="*/ 2186299 w 2636502"/>
              <a:gd name="connsiteY5" fmla="*/ 197540 h 976964"/>
              <a:gd name="connsiteX6" fmla="*/ 2481825 w 2636502"/>
              <a:gd name="connsiteY6" fmla="*/ 370715 h 976964"/>
              <a:gd name="connsiteX7" fmla="*/ 2633994 w 2636502"/>
              <a:gd name="connsiteY7" fmla="*/ 570079 h 976964"/>
              <a:gd name="connsiteX0" fmla="*/ 0 w 2636502"/>
              <a:gd name="connsiteY0" fmla="*/ 970714 h 970714"/>
              <a:gd name="connsiteX1" fmla="*/ 304317 w 2636502"/>
              <a:gd name="connsiteY1" fmla="*/ 578343 h 970714"/>
              <a:gd name="connsiteX2" fmla="*/ 839650 w 2636502"/>
              <a:gd name="connsiteY2" fmla="*/ 350066 h 970714"/>
              <a:gd name="connsiteX3" fmla="*/ 1207788 w 2636502"/>
              <a:gd name="connsiteY3" fmla="*/ 23719 h 970714"/>
              <a:gd name="connsiteX4" fmla="*/ 1761623 w 2636502"/>
              <a:gd name="connsiteY4" fmla="*/ 43712 h 970714"/>
              <a:gd name="connsiteX5" fmla="*/ 2186299 w 2636502"/>
              <a:gd name="connsiteY5" fmla="*/ 191290 h 970714"/>
              <a:gd name="connsiteX6" fmla="*/ 2481825 w 2636502"/>
              <a:gd name="connsiteY6" fmla="*/ 364465 h 970714"/>
              <a:gd name="connsiteX7" fmla="*/ 2633994 w 2636502"/>
              <a:gd name="connsiteY7" fmla="*/ 563829 h 970714"/>
              <a:gd name="connsiteX0" fmla="*/ 0 w 2636502"/>
              <a:gd name="connsiteY0" fmla="*/ 969539 h 969539"/>
              <a:gd name="connsiteX1" fmla="*/ 304317 w 2636502"/>
              <a:gd name="connsiteY1" fmla="*/ 577168 h 969539"/>
              <a:gd name="connsiteX2" fmla="*/ 843899 w 2636502"/>
              <a:gd name="connsiteY2" fmla="*/ 333037 h 969539"/>
              <a:gd name="connsiteX3" fmla="*/ 1207788 w 2636502"/>
              <a:gd name="connsiteY3" fmla="*/ 22544 h 969539"/>
              <a:gd name="connsiteX4" fmla="*/ 1761623 w 2636502"/>
              <a:gd name="connsiteY4" fmla="*/ 42537 h 969539"/>
              <a:gd name="connsiteX5" fmla="*/ 2186299 w 2636502"/>
              <a:gd name="connsiteY5" fmla="*/ 190115 h 969539"/>
              <a:gd name="connsiteX6" fmla="*/ 2481825 w 2636502"/>
              <a:gd name="connsiteY6" fmla="*/ 363290 h 969539"/>
              <a:gd name="connsiteX7" fmla="*/ 2633994 w 2636502"/>
              <a:gd name="connsiteY7" fmla="*/ 562654 h 969539"/>
              <a:gd name="connsiteX0" fmla="*/ 0 w 2636502"/>
              <a:gd name="connsiteY0" fmla="*/ 969539 h 969539"/>
              <a:gd name="connsiteX1" fmla="*/ 291575 w 2636502"/>
              <a:gd name="connsiteY1" fmla="*/ 569242 h 969539"/>
              <a:gd name="connsiteX2" fmla="*/ 843899 w 2636502"/>
              <a:gd name="connsiteY2" fmla="*/ 333037 h 969539"/>
              <a:gd name="connsiteX3" fmla="*/ 1207788 w 2636502"/>
              <a:gd name="connsiteY3" fmla="*/ 22544 h 969539"/>
              <a:gd name="connsiteX4" fmla="*/ 1761623 w 2636502"/>
              <a:gd name="connsiteY4" fmla="*/ 42537 h 969539"/>
              <a:gd name="connsiteX5" fmla="*/ 2186299 w 2636502"/>
              <a:gd name="connsiteY5" fmla="*/ 190115 h 969539"/>
              <a:gd name="connsiteX6" fmla="*/ 2481825 w 2636502"/>
              <a:gd name="connsiteY6" fmla="*/ 363290 h 969539"/>
              <a:gd name="connsiteX7" fmla="*/ 2633994 w 2636502"/>
              <a:gd name="connsiteY7" fmla="*/ 562654 h 969539"/>
              <a:gd name="connsiteX0" fmla="*/ 0 w 2636502"/>
              <a:gd name="connsiteY0" fmla="*/ 969539 h 969539"/>
              <a:gd name="connsiteX1" fmla="*/ 291575 w 2636502"/>
              <a:gd name="connsiteY1" fmla="*/ 569242 h 969539"/>
              <a:gd name="connsiteX2" fmla="*/ 843899 w 2636502"/>
              <a:gd name="connsiteY2" fmla="*/ 333037 h 969539"/>
              <a:gd name="connsiteX3" fmla="*/ 1207788 w 2636502"/>
              <a:gd name="connsiteY3" fmla="*/ 22544 h 969539"/>
              <a:gd name="connsiteX4" fmla="*/ 1761623 w 2636502"/>
              <a:gd name="connsiteY4" fmla="*/ 42537 h 969539"/>
              <a:gd name="connsiteX5" fmla="*/ 2186299 w 2636502"/>
              <a:gd name="connsiteY5" fmla="*/ 190115 h 969539"/>
              <a:gd name="connsiteX6" fmla="*/ 2481825 w 2636502"/>
              <a:gd name="connsiteY6" fmla="*/ 363290 h 969539"/>
              <a:gd name="connsiteX7" fmla="*/ 2633994 w 2636502"/>
              <a:gd name="connsiteY7" fmla="*/ 562654 h 969539"/>
              <a:gd name="connsiteX0" fmla="*/ 0 w 2716313"/>
              <a:gd name="connsiteY0" fmla="*/ 969539 h 969539"/>
              <a:gd name="connsiteX1" fmla="*/ 291575 w 2716313"/>
              <a:gd name="connsiteY1" fmla="*/ 569242 h 969539"/>
              <a:gd name="connsiteX2" fmla="*/ 843899 w 2716313"/>
              <a:gd name="connsiteY2" fmla="*/ 333037 h 969539"/>
              <a:gd name="connsiteX3" fmla="*/ 1207788 w 2716313"/>
              <a:gd name="connsiteY3" fmla="*/ 22544 h 969539"/>
              <a:gd name="connsiteX4" fmla="*/ 1761623 w 2716313"/>
              <a:gd name="connsiteY4" fmla="*/ 42537 h 969539"/>
              <a:gd name="connsiteX5" fmla="*/ 2186299 w 2716313"/>
              <a:gd name="connsiteY5" fmla="*/ 190115 h 969539"/>
              <a:gd name="connsiteX6" fmla="*/ 2481825 w 2716313"/>
              <a:gd name="connsiteY6" fmla="*/ 363290 h 969539"/>
              <a:gd name="connsiteX7" fmla="*/ 2714695 w 2716313"/>
              <a:gd name="connsiteY7" fmla="*/ 705339 h 969539"/>
              <a:gd name="connsiteX0" fmla="*/ 0 w 2716315"/>
              <a:gd name="connsiteY0" fmla="*/ 966510 h 966510"/>
              <a:gd name="connsiteX1" fmla="*/ 291575 w 2716315"/>
              <a:gd name="connsiteY1" fmla="*/ 566213 h 966510"/>
              <a:gd name="connsiteX2" fmla="*/ 843899 w 2716315"/>
              <a:gd name="connsiteY2" fmla="*/ 330008 h 966510"/>
              <a:gd name="connsiteX3" fmla="*/ 1216283 w 2716315"/>
              <a:gd name="connsiteY3" fmla="*/ 23478 h 966510"/>
              <a:gd name="connsiteX4" fmla="*/ 1761623 w 2716315"/>
              <a:gd name="connsiteY4" fmla="*/ 39508 h 966510"/>
              <a:gd name="connsiteX5" fmla="*/ 2186299 w 2716315"/>
              <a:gd name="connsiteY5" fmla="*/ 187086 h 966510"/>
              <a:gd name="connsiteX6" fmla="*/ 2481825 w 2716315"/>
              <a:gd name="connsiteY6" fmla="*/ 360261 h 966510"/>
              <a:gd name="connsiteX7" fmla="*/ 2714695 w 2716315"/>
              <a:gd name="connsiteY7" fmla="*/ 702310 h 966510"/>
              <a:gd name="connsiteX0" fmla="*/ 0 w 2716313"/>
              <a:gd name="connsiteY0" fmla="*/ 960674 h 960674"/>
              <a:gd name="connsiteX1" fmla="*/ 291575 w 2716313"/>
              <a:gd name="connsiteY1" fmla="*/ 560377 h 960674"/>
              <a:gd name="connsiteX2" fmla="*/ 843899 w 2716313"/>
              <a:gd name="connsiteY2" fmla="*/ 324172 h 960674"/>
              <a:gd name="connsiteX3" fmla="*/ 1173810 w 2716313"/>
              <a:gd name="connsiteY3" fmla="*/ 25569 h 960674"/>
              <a:gd name="connsiteX4" fmla="*/ 1761623 w 2716313"/>
              <a:gd name="connsiteY4" fmla="*/ 33672 h 960674"/>
              <a:gd name="connsiteX5" fmla="*/ 2186299 w 2716313"/>
              <a:gd name="connsiteY5" fmla="*/ 181250 h 960674"/>
              <a:gd name="connsiteX6" fmla="*/ 2481825 w 2716313"/>
              <a:gd name="connsiteY6" fmla="*/ 354425 h 960674"/>
              <a:gd name="connsiteX7" fmla="*/ 2714695 w 2716313"/>
              <a:gd name="connsiteY7" fmla="*/ 696474 h 960674"/>
              <a:gd name="connsiteX0" fmla="*/ 0 w 2716315"/>
              <a:gd name="connsiteY0" fmla="*/ 974284 h 974284"/>
              <a:gd name="connsiteX1" fmla="*/ 291575 w 2716315"/>
              <a:gd name="connsiteY1" fmla="*/ 573987 h 974284"/>
              <a:gd name="connsiteX2" fmla="*/ 843899 w 2716315"/>
              <a:gd name="connsiteY2" fmla="*/ 337782 h 974284"/>
              <a:gd name="connsiteX3" fmla="*/ 1173810 w 2716315"/>
              <a:gd name="connsiteY3" fmla="*/ 39179 h 974284"/>
              <a:gd name="connsiteX4" fmla="*/ 1363090 w 2716315"/>
              <a:gd name="connsiteY4" fmla="*/ 4361 h 974284"/>
              <a:gd name="connsiteX5" fmla="*/ 1761623 w 2716315"/>
              <a:gd name="connsiteY5" fmla="*/ 47282 h 974284"/>
              <a:gd name="connsiteX6" fmla="*/ 2186299 w 2716315"/>
              <a:gd name="connsiteY6" fmla="*/ 194860 h 974284"/>
              <a:gd name="connsiteX7" fmla="*/ 2481825 w 2716315"/>
              <a:gd name="connsiteY7" fmla="*/ 368035 h 974284"/>
              <a:gd name="connsiteX8" fmla="*/ 2714695 w 2716315"/>
              <a:gd name="connsiteY8" fmla="*/ 710084 h 974284"/>
              <a:gd name="connsiteX0" fmla="*/ 0 w 2716313"/>
              <a:gd name="connsiteY0" fmla="*/ 971802 h 971802"/>
              <a:gd name="connsiteX1" fmla="*/ 291575 w 2716313"/>
              <a:gd name="connsiteY1" fmla="*/ 571505 h 971802"/>
              <a:gd name="connsiteX2" fmla="*/ 843899 w 2716313"/>
              <a:gd name="connsiteY2" fmla="*/ 335300 h 971802"/>
              <a:gd name="connsiteX3" fmla="*/ 1161069 w 2716313"/>
              <a:gd name="connsiteY3" fmla="*/ 44625 h 971802"/>
              <a:gd name="connsiteX4" fmla="*/ 1363090 w 2716313"/>
              <a:gd name="connsiteY4" fmla="*/ 1879 h 971802"/>
              <a:gd name="connsiteX5" fmla="*/ 1761623 w 2716313"/>
              <a:gd name="connsiteY5" fmla="*/ 44800 h 971802"/>
              <a:gd name="connsiteX6" fmla="*/ 2186299 w 2716313"/>
              <a:gd name="connsiteY6" fmla="*/ 192378 h 971802"/>
              <a:gd name="connsiteX7" fmla="*/ 2481825 w 2716313"/>
              <a:gd name="connsiteY7" fmla="*/ 365553 h 971802"/>
              <a:gd name="connsiteX8" fmla="*/ 2714695 w 2716313"/>
              <a:gd name="connsiteY8" fmla="*/ 707602 h 971802"/>
              <a:gd name="connsiteX0" fmla="*/ 0 w 2716315"/>
              <a:gd name="connsiteY0" fmla="*/ 973751 h 973751"/>
              <a:gd name="connsiteX1" fmla="*/ 291575 w 2716315"/>
              <a:gd name="connsiteY1" fmla="*/ 573454 h 973751"/>
              <a:gd name="connsiteX2" fmla="*/ 843899 w 2716315"/>
              <a:gd name="connsiteY2" fmla="*/ 337249 h 973751"/>
              <a:gd name="connsiteX3" fmla="*/ 1161069 w 2716315"/>
              <a:gd name="connsiteY3" fmla="*/ 46574 h 973751"/>
              <a:gd name="connsiteX4" fmla="*/ 1363090 w 2716315"/>
              <a:gd name="connsiteY4" fmla="*/ 3828 h 973751"/>
              <a:gd name="connsiteX5" fmla="*/ 1761623 w 2716315"/>
              <a:gd name="connsiteY5" fmla="*/ 46749 h 973751"/>
              <a:gd name="connsiteX6" fmla="*/ 2186299 w 2716315"/>
              <a:gd name="connsiteY6" fmla="*/ 194327 h 973751"/>
              <a:gd name="connsiteX7" fmla="*/ 2481825 w 2716315"/>
              <a:gd name="connsiteY7" fmla="*/ 367502 h 973751"/>
              <a:gd name="connsiteX8" fmla="*/ 2714695 w 2716315"/>
              <a:gd name="connsiteY8" fmla="*/ 709551 h 973751"/>
              <a:gd name="connsiteX0" fmla="*/ 0 w 2716313"/>
              <a:gd name="connsiteY0" fmla="*/ 974914 h 974914"/>
              <a:gd name="connsiteX1" fmla="*/ 291575 w 2716313"/>
              <a:gd name="connsiteY1" fmla="*/ 574617 h 974914"/>
              <a:gd name="connsiteX2" fmla="*/ 843899 w 2716313"/>
              <a:gd name="connsiteY2" fmla="*/ 338412 h 974914"/>
              <a:gd name="connsiteX3" fmla="*/ 1161069 w 2716313"/>
              <a:gd name="connsiteY3" fmla="*/ 47737 h 974914"/>
              <a:gd name="connsiteX4" fmla="*/ 1363090 w 2716313"/>
              <a:gd name="connsiteY4" fmla="*/ 4991 h 974914"/>
              <a:gd name="connsiteX5" fmla="*/ 1761623 w 2716313"/>
              <a:gd name="connsiteY5" fmla="*/ 47912 h 974914"/>
              <a:gd name="connsiteX6" fmla="*/ 2186299 w 2716313"/>
              <a:gd name="connsiteY6" fmla="*/ 195490 h 974914"/>
              <a:gd name="connsiteX7" fmla="*/ 2481825 w 2716313"/>
              <a:gd name="connsiteY7" fmla="*/ 368665 h 974914"/>
              <a:gd name="connsiteX8" fmla="*/ 2714695 w 2716313"/>
              <a:gd name="connsiteY8" fmla="*/ 710714 h 974914"/>
              <a:gd name="connsiteX0" fmla="*/ 0 w 2716315"/>
              <a:gd name="connsiteY0" fmla="*/ 975070 h 975070"/>
              <a:gd name="connsiteX1" fmla="*/ 291575 w 2716315"/>
              <a:gd name="connsiteY1" fmla="*/ 574773 h 975070"/>
              <a:gd name="connsiteX2" fmla="*/ 843899 w 2716315"/>
              <a:gd name="connsiteY2" fmla="*/ 338568 h 975070"/>
              <a:gd name="connsiteX3" fmla="*/ 1161069 w 2716315"/>
              <a:gd name="connsiteY3" fmla="*/ 47893 h 975070"/>
              <a:gd name="connsiteX4" fmla="*/ 1367337 w 2716315"/>
              <a:gd name="connsiteY4" fmla="*/ 1185 h 975070"/>
              <a:gd name="connsiteX5" fmla="*/ 1761623 w 2716315"/>
              <a:gd name="connsiteY5" fmla="*/ 48068 h 975070"/>
              <a:gd name="connsiteX6" fmla="*/ 2186299 w 2716315"/>
              <a:gd name="connsiteY6" fmla="*/ 195646 h 975070"/>
              <a:gd name="connsiteX7" fmla="*/ 2481825 w 2716315"/>
              <a:gd name="connsiteY7" fmla="*/ 368821 h 975070"/>
              <a:gd name="connsiteX8" fmla="*/ 2714695 w 2716315"/>
              <a:gd name="connsiteY8" fmla="*/ 710870 h 9750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716315" h="975070">
                <a:moveTo>
                  <a:pt x="0" y="975070"/>
                </a:moveTo>
                <a:cubicBezTo>
                  <a:pt x="58168" y="908758"/>
                  <a:pt x="74471" y="633295"/>
                  <a:pt x="291575" y="574773"/>
                </a:cubicBezTo>
                <a:cubicBezTo>
                  <a:pt x="508679" y="516251"/>
                  <a:pt x="698983" y="426381"/>
                  <a:pt x="843899" y="338568"/>
                </a:cubicBezTo>
                <a:cubicBezTo>
                  <a:pt x="988815" y="250755"/>
                  <a:pt x="1073829" y="104124"/>
                  <a:pt x="1161069" y="47893"/>
                </a:cubicBezTo>
                <a:cubicBezTo>
                  <a:pt x="1248309" y="-8338"/>
                  <a:pt x="1269368" y="-166"/>
                  <a:pt x="1367337" y="1185"/>
                </a:cubicBezTo>
                <a:cubicBezTo>
                  <a:pt x="1465306" y="2536"/>
                  <a:pt x="1625129" y="15658"/>
                  <a:pt x="1761623" y="48068"/>
                </a:cubicBezTo>
                <a:cubicBezTo>
                  <a:pt x="1898117" y="80478"/>
                  <a:pt x="2066265" y="142187"/>
                  <a:pt x="2186299" y="195646"/>
                </a:cubicBezTo>
                <a:cubicBezTo>
                  <a:pt x="2306333" y="249105"/>
                  <a:pt x="2437617" y="338574"/>
                  <a:pt x="2481825" y="368821"/>
                </a:cubicBezTo>
                <a:cubicBezTo>
                  <a:pt x="2526033" y="399068"/>
                  <a:pt x="2736799" y="719013"/>
                  <a:pt x="2714695" y="710870"/>
                </a:cubicBezTo>
              </a:path>
            </a:pathLst>
          </a:custGeom>
          <a:noFill/>
          <a:ln w="6350">
            <a:solidFill>
              <a:srgbClr val="00B05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257169"/>
            <a:endParaRPr lang="it-IT" sz="1013">
              <a:solidFill>
                <a:prstClr val="white"/>
              </a:solidFill>
              <a:latin typeface="Calibri" panose="020F0502020204030204"/>
            </a:endParaRPr>
          </a:p>
        </p:txBody>
      </p:sp>
      <p:sp>
        <p:nvSpPr>
          <p:cNvPr id="47" name="Figura a mano libera: forma 46">
            <a:extLst>
              <a:ext uri="{FF2B5EF4-FFF2-40B4-BE49-F238E27FC236}">
                <a16:creationId xmlns="" xmlns:a16="http://schemas.microsoft.com/office/drawing/2014/main" id="{DCBEE270-7AA1-4250-8192-16FD19F9DE6F}"/>
              </a:ext>
            </a:extLst>
          </p:cNvPr>
          <p:cNvSpPr/>
          <p:nvPr/>
        </p:nvSpPr>
        <p:spPr>
          <a:xfrm>
            <a:off x="1730974" y="4383107"/>
            <a:ext cx="1538065" cy="280494"/>
          </a:xfrm>
          <a:custGeom>
            <a:avLst/>
            <a:gdLst>
              <a:gd name="connsiteX0" fmla="*/ 128740 w 2640281"/>
              <a:gd name="connsiteY0" fmla="*/ 418809 h 832095"/>
              <a:gd name="connsiteX1" fmla="*/ 240422 w 2640281"/>
              <a:gd name="connsiteY1" fmla="*/ 760837 h 832095"/>
              <a:gd name="connsiteX2" fmla="*/ 2320508 w 2640281"/>
              <a:gd name="connsiteY2" fmla="*/ 760837 h 832095"/>
              <a:gd name="connsiteX3" fmla="*/ 2599714 w 2640281"/>
              <a:gd name="connsiteY3" fmla="*/ 0 h 832095"/>
              <a:gd name="connsiteX0" fmla="*/ 128740 w 2654877"/>
              <a:gd name="connsiteY0" fmla="*/ 424524 h 837810"/>
              <a:gd name="connsiteX1" fmla="*/ 240422 w 2654877"/>
              <a:gd name="connsiteY1" fmla="*/ 766552 h 837810"/>
              <a:gd name="connsiteX2" fmla="*/ 2320508 w 2654877"/>
              <a:gd name="connsiteY2" fmla="*/ 766552 h 837810"/>
              <a:gd name="connsiteX3" fmla="*/ 2619716 w 2654877"/>
              <a:gd name="connsiteY3" fmla="*/ 0 h 837810"/>
              <a:gd name="connsiteX0" fmla="*/ 128740 w 2663558"/>
              <a:gd name="connsiteY0" fmla="*/ 367374 h 780660"/>
              <a:gd name="connsiteX1" fmla="*/ 240422 w 2663558"/>
              <a:gd name="connsiteY1" fmla="*/ 709402 h 780660"/>
              <a:gd name="connsiteX2" fmla="*/ 2320508 w 2663558"/>
              <a:gd name="connsiteY2" fmla="*/ 709402 h 780660"/>
              <a:gd name="connsiteX3" fmla="*/ 2631146 w 2663558"/>
              <a:gd name="connsiteY3" fmla="*/ 0 h 780660"/>
              <a:gd name="connsiteX0" fmla="*/ 77788 w 2612606"/>
              <a:gd name="connsiteY0" fmla="*/ 367374 h 731971"/>
              <a:gd name="connsiteX1" fmla="*/ 189470 w 2612606"/>
              <a:gd name="connsiteY1" fmla="*/ 709402 h 731971"/>
              <a:gd name="connsiteX2" fmla="*/ 1376095 w 2612606"/>
              <a:gd name="connsiteY2" fmla="*/ 374354 h 731971"/>
              <a:gd name="connsiteX3" fmla="*/ 2269556 w 2612606"/>
              <a:gd name="connsiteY3" fmla="*/ 709402 h 731971"/>
              <a:gd name="connsiteX4" fmla="*/ 2580194 w 2612606"/>
              <a:gd name="connsiteY4" fmla="*/ 0 h 731971"/>
              <a:gd name="connsiteX0" fmla="*/ 210540 w 2745358"/>
              <a:gd name="connsiteY0" fmla="*/ 367374 h 769552"/>
              <a:gd name="connsiteX1" fmla="*/ 1134 w 2745358"/>
              <a:gd name="connsiteY1" fmla="*/ 737323 h 769552"/>
              <a:gd name="connsiteX2" fmla="*/ 322222 w 2745358"/>
              <a:gd name="connsiteY2" fmla="*/ 709402 h 769552"/>
              <a:gd name="connsiteX3" fmla="*/ 1508847 w 2745358"/>
              <a:gd name="connsiteY3" fmla="*/ 374354 h 769552"/>
              <a:gd name="connsiteX4" fmla="*/ 2402308 w 2745358"/>
              <a:gd name="connsiteY4" fmla="*/ 709402 h 769552"/>
              <a:gd name="connsiteX5" fmla="*/ 2712946 w 2745358"/>
              <a:gd name="connsiteY5" fmla="*/ 0 h 769552"/>
              <a:gd name="connsiteX0" fmla="*/ 175843 w 2745562"/>
              <a:gd name="connsiteY0" fmla="*/ 360394 h 769552"/>
              <a:gd name="connsiteX1" fmla="*/ 1338 w 2745562"/>
              <a:gd name="connsiteY1" fmla="*/ 737323 h 769552"/>
              <a:gd name="connsiteX2" fmla="*/ 322426 w 2745562"/>
              <a:gd name="connsiteY2" fmla="*/ 709402 h 769552"/>
              <a:gd name="connsiteX3" fmla="*/ 1509051 w 2745562"/>
              <a:gd name="connsiteY3" fmla="*/ 374354 h 769552"/>
              <a:gd name="connsiteX4" fmla="*/ 2402512 w 2745562"/>
              <a:gd name="connsiteY4" fmla="*/ 709402 h 769552"/>
              <a:gd name="connsiteX5" fmla="*/ 2713150 w 2745562"/>
              <a:gd name="connsiteY5" fmla="*/ 0 h 769552"/>
              <a:gd name="connsiteX0" fmla="*/ 175843 w 2718911"/>
              <a:gd name="connsiteY0" fmla="*/ 260806 h 669964"/>
              <a:gd name="connsiteX1" fmla="*/ 1338 w 2718911"/>
              <a:gd name="connsiteY1" fmla="*/ 637735 h 669964"/>
              <a:gd name="connsiteX2" fmla="*/ 322426 w 2718911"/>
              <a:gd name="connsiteY2" fmla="*/ 609814 h 669964"/>
              <a:gd name="connsiteX3" fmla="*/ 1509051 w 2718911"/>
              <a:gd name="connsiteY3" fmla="*/ 274766 h 669964"/>
              <a:gd name="connsiteX4" fmla="*/ 2402512 w 2718911"/>
              <a:gd name="connsiteY4" fmla="*/ 609814 h 669964"/>
              <a:gd name="connsiteX5" fmla="*/ 2676936 w 2718911"/>
              <a:gd name="connsiteY5" fmla="*/ 0 h 669964"/>
              <a:gd name="connsiteX0" fmla="*/ 175843 w 2749387"/>
              <a:gd name="connsiteY0" fmla="*/ 260806 h 669964"/>
              <a:gd name="connsiteX1" fmla="*/ 1338 w 2749387"/>
              <a:gd name="connsiteY1" fmla="*/ 637735 h 669964"/>
              <a:gd name="connsiteX2" fmla="*/ 322426 w 2749387"/>
              <a:gd name="connsiteY2" fmla="*/ 609814 h 669964"/>
              <a:gd name="connsiteX3" fmla="*/ 1509051 w 2749387"/>
              <a:gd name="connsiteY3" fmla="*/ 274766 h 669964"/>
              <a:gd name="connsiteX4" fmla="*/ 2402512 w 2749387"/>
              <a:gd name="connsiteY4" fmla="*/ 609814 h 669964"/>
              <a:gd name="connsiteX5" fmla="*/ 2737513 w 2749387"/>
              <a:gd name="connsiteY5" fmla="*/ 349428 h 669964"/>
              <a:gd name="connsiteX6" fmla="*/ 2676936 w 2749387"/>
              <a:gd name="connsiteY6" fmla="*/ 0 h 669964"/>
              <a:gd name="connsiteX0" fmla="*/ 175843 w 2769693"/>
              <a:gd name="connsiteY0" fmla="*/ 260806 h 669964"/>
              <a:gd name="connsiteX1" fmla="*/ 1338 w 2769693"/>
              <a:gd name="connsiteY1" fmla="*/ 637735 h 669964"/>
              <a:gd name="connsiteX2" fmla="*/ 322426 w 2769693"/>
              <a:gd name="connsiteY2" fmla="*/ 609814 h 669964"/>
              <a:gd name="connsiteX3" fmla="*/ 1509051 w 2769693"/>
              <a:gd name="connsiteY3" fmla="*/ 274766 h 669964"/>
              <a:gd name="connsiteX4" fmla="*/ 2402512 w 2769693"/>
              <a:gd name="connsiteY4" fmla="*/ 609814 h 669964"/>
              <a:gd name="connsiteX5" fmla="*/ 2737513 w 2769693"/>
              <a:gd name="connsiteY5" fmla="*/ 349428 h 669964"/>
              <a:gd name="connsiteX6" fmla="*/ 2752602 w 2769693"/>
              <a:gd name="connsiteY6" fmla="*/ 150252 h 669964"/>
              <a:gd name="connsiteX7" fmla="*/ 2676936 w 2769693"/>
              <a:gd name="connsiteY7" fmla="*/ 0 h 669964"/>
              <a:gd name="connsiteX0" fmla="*/ 117166 w 2711016"/>
              <a:gd name="connsiteY0" fmla="*/ 260806 h 620816"/>
              <a:gd name="connsiteX1" fmla="*/ 1927 w 2711016"/>
              <a:gd name="connsiteY1" fmla="*/ 514969 h 620816"/>
              <a:gd name="connsiteX2" fmla="*/ 263749 w 2711016"/>
              <a:gd name="connsiteY2" fmla="*/ 609814 h 620816"/>
              <a:gd name="connsiteX3" fmla="*/ 1450374 w 2711016"/>
              <a:gd name="connsiteY3" fmla="*/ 274766 h 620816"/>
              <a:gd name="connsiteX4" fmla="*/ 2343835 w 2711016"/>
              <a:gd name="connsiteY4" fmla="*/ 609814 h 620816"/>
              <a:gd name="connsiteX5" fmla="*/ 2678836 w 2711016"/>
              <a:gd name="connsiteY5" fmla="*/ 349428 h 620816"/>
              <a:gd name="connsiteX6" fmla="*/ 2693925 w 2711016"/>
              <a:gd name="connsiteY6" fmla="*/ 150252 h 620816"/>
              <a:gd name="connsiteX7" fmla="*/ 2618259 w 2711016"/>
              <a:gd name="connsiteY7" fmla="*/ 0 h 620816"/>
              <a:gd name="connsiteX0" fmla="*/ 25471 w 2729388"/>
              <a:gd name="connsiteY0" fmla="*/ 485172 h 618261"/>
              <a:gd name="connsiteX1" fmla="*/ 20299 w 2729388"/>
              <a:gd name="connsiteY1" fmla="*/ 514969 h 618261"/>
              <a:gd name="connsiteX2" fmla="*/ 282121 w 2729388"/>
              <a:gd name="connsiteY2" fmla="*/ 609814 h 618261"/>
              <a:gd name="connsiteX3" fmla="*/ 1468746 w 2729388"/>
              <a:gd name="connsiteY3" fmla="*/ 274766 h 618261"/>
              <a:gd name="connsiteX4" fmla="*/ 2362207 w 2729388"/>
              <a:gd name="connsiteY4" fmla="*/ 609814 h 618261"/>
              <a:gd name="connsiteX5" fmla="*/ 2697208 w 2729388"/>
              <a:gd name="connsiteY5" fmla="*/ 349428 h 618261"/>
              <a:gd name="connsiteX6" fmla="*/ 2712297 w 2729388"/>
              <a:gd name="connsiteY6" fmla="*/ 150252 h 618261"/>
              <a:gd name="connsiteX7" fmla="*/ 2636631 w 2729388"/>
              <a:gd name="connsiteY7" fmla="*/ 0 h 618261"/>
              <a:gd name="connsiteX0" fmla="*/ 22816 w 2730967"/>
              <a:gd name="connsiteY0" fmla="*/ 425906 h 618846"/>
              <a:gd name="connsiteX1" fmla="*/ 21878 w 2730967"/>
              <a:gd name="connsiteY1" fmla="*/ 514969 h 618846"/>
              <a:gd name="connsiteX2" fmla="*/ 283700 w 2730967"/>
              <a:gd name="connsiteY2" fmla="*/ 609814 h 618846"/>
              <a:gd name="connsiteX3" fmla="*/ 1470325 w 2730967"/>
              <a:gd name="connsiteY3" fmla="*/ 274766 h 618846"/>
              <a:gd name="connsiteX4" fmla="*/ 2363786 w 2730967"/>
              <a:gd name="connsiteY4" fmla="*/ 609814 h 618846"/>
              <a:gd name="connsiteX5" fmla="*/ 2698787 w 2730967"/>
              <a:gd name="connsiteY5" fmla="*/ 349428 h 618846"/>
              <a:gd name="connsiteX6" fmla="*/ 2713876 w 2730967"/>
              <a:gd name="connsiteY6" fmla="*/ 150252 h 618846"/>
              <a:gd name="connsiteX7" fmla="*/ 2638210 w 2730967"/>
              <a:gd name="connsiteY7" fmla="*/ 0 h 618846"/>
              <a:gd name="connsiteX0" fmla="*/ 22818 w 2730969"/>
              <a:gd name="connsiteY0" fmla="*/ 425906 h 636830"/>
              <a:gd name="connsiteX1" fmla="*/ 21879 w 2730969"/>
              <a:gd name="connsiteY1" fmla="*/ 595402 h 636830"/>
              <a:gd name="connsiteX2" fmla="*/ 283702 w 2730969"/>
              <a:gd name="connsiteY2" fmla="*/ 609814 h 636830"/>
              <a:gd name="connsiteX3" fmla="*/ 1470327 w 2730969"/>
              <a:gd name="connsiteY3" fmla="*/ 274766 h 636830"/>
              <a:gd name="connsiteX4" fmla="*/ 2363788 w 2730969"/>
              <a:gd name="connsiteY4" fmla="*/ 609814 h 636830"/>
              <a:gd name="connsiteX5" fmla="*/ 2698789 w 2730969"/>
              <a:gd name="connsiteY5" fmla="*/ 349428 h 636830"/>
              <a:gd name="connsiteX6" fmla="*/ 2713878 w 2730969"/>
              <a:gd name="connsiteY6" fmla="*/ 150252 h 636830"/>
              <a:gd name="connsiteX7" fmla="*/ 2638212 w 2730969"/>
              <a:gd name="connsiteY7" fmla="*/ 0 h 636830"/>
              <a:gd name="connsiteX0" fmla="*/ 20304 w 2732688"/>
              <a:gd name="connsiteY0" fmla="*/ 468031 h 635107"/>
              <a:gd name="connsiteX1" fmla="*/ 23598 w 2732688"/>
              <a:gd name="connsiteY1" fmla="*/ 595402 h 635107"/>
              <a:gd name="connsiteX2" fmla="*/ 285421 w 2732688"/>
              <a:gd name="connsiteY2" fmla="*/ 609814 h 635107"/>
              <a:gd name="connsiteX3" fmla="*/ 1472046 w 2732688"/>
              <a:gd name="connsiteY3" fmla="*/ 274766 h 635107"/>
              <a:gd name="connsiteX4" fmla="*/ 2365507 w 2732688"/>
              <a:gd name="connsiteY4" fmla="*/ 609814 h 635107"/>
              <a:gd name="connsiteX5" fmla="*/ 2700508 w 2732688"/>
              <a:gd name="connsiteY5" fmla="*/ 349428 h 635107"/>
              <a:gd name="connsiteX6" fmla="*/ 2715597 w 2732688"/>
              <a:gd name="connsiteY6" fmla="*/ 150252 h 635107"/>
              <a:gd name="connsiteX7" fmla="*/ 2639931 w 2732688"/>
              <a:gd name="connsiteY7" fmla="*/ 0 h 635107"/>
              <a:gd name="connsiteX0" fmla="*/ 13739 w 2738823"/>
              <a:gd name="connsiteY0" fmla="*/ 455394 h 635609"/>
              <a:gd name="connsiteX1" fmla="*/ 29733 w 2738823"/>
              <a:gd name="connsiteY1" fmla="*/ 595402 h 635609"/>
              <a:gd name="connsiteX2" fmla="*/ 291556 w 2738823"/>
              <a:gd name="connsiteY2" fmla="*/ 609814 h 635609"/>
              <a:gd name="connsiteX3" fmla="*/ 1478181 w 2738823"/>
              <a:gd name="connsiteY3" fmla="*/ 274766 h 635609"/>
              <a:gd name="connsiteX4" fmla="*/ 2371642 w 2738823"/>
              <a:gd name="connsiteY4" fmla="*/ 609814 h 635609"/>
              <a:gd name="connsiteX5" fmla="*/ 2706643 w 2738823"/>
              <a:gd name="connsiteY5" fmla="*/ 349428 h 635609"/>
              <a:gd name="connsiteX6" fmla="*/ 2721732 w 2738823"/>
              <a:gd name="connsiteY6" fmla="*/ 150252 h 635609"/>
              <a:gd name="connsiteX7" fmla="*/ 2646066 w 2738823"/>
              <a:gd name="connsiteY7" fmla="*/ 0 h 635609"/>
              <a:gd name="connsiteX0" fmla="*/ 3743 w 2728827"/>
              <a:gd name="connsiteY0" fmla="*/ 455394 h 634144"/>
              <a:gd name="connsiteX1" fmla="*/ 53604 w 2728827"/>
              <a:gd name="connsiteY1" fmla="*/ 591190 h 634144"/>
              <a:gd name="connsiteX2" fmla="*/ 281560 w 2728827"/>
              <a:gd name="connsiteY2" fmla="*/ 609814 h 634144"/>
              <a:gd name="connsiteX3" fmla="*/ 1468185 w 2728827"/>
              <a:gd name="connsiteY3" fmla="*/ 274766 h 634144"/>
              <a:gd name="connsiteX4" fmla="*/ 2361646 w 2728827"/>
              <a:gd name="connsiteY4" fmla="*/ 609814 h 634144"/>
              <a:gd name="connsiteX5" fmla="*/ 2696647 w 2728827"/>
              <a:gd name="connsiteY5" fmla="*/ 349428 h 634144"/>
              <a:gd name="connsiteX6" fmla="*/ 2711736 w 2728827"/>
              <a:gd name="connsiteY6" fmla="*/ 150252 h 634144"/>
              <a:gd name="connsiteX7" fmla="*/ 2636070 w 2728827"/>
              <a:gd name="connsiteY7" fmla="*/ 0 h 634144"/>
              <a:gd name="connsiteX0" fmla="*/ 3741 w 2734780"/>
              <a:gd name="connsiteY0" fmla="*/ 317436 h 496186"/>
              <a:gd name="connsiteX1" fmla="*/ 53602 w 2734780"/>
              <a:gd name="connsiteY1" fmla="*/ 453232 h 496186"/>
              <a:gd name="connsiteX2" fmla="*/ 281558 w 2734780"/>
              <a:gd name="connsiteY2" fmla="*/ 471856 h 496186"/>
              <a:gd name="connsiteX3" fmla="*/ 1468183 w 2734780"/>
              <a:gd name="connsiteY3" fmla="*/ 136808 h 496186"/>
              <a:gd name="connsiteX4" fmla="*/ 2361644 w 2734780"/>
              <a:gd name="connsiteY4" fmla="*/ 471856 h 496186"/>
              <a:gd name="connsiteX5" fmla="*/ 2696645 w 2734780"/>
              <a:gd name="connsiteY5" fmla="*/ 211470 h 496186"/>
              <a:gd name="connsiteX6" fmla="*/ 2711734 w 2734780"/>
              <a:gd name="connsiteY6" fmla="*/ 12294 h 496186"/>
              <a:gd name="connsiteX7" fmla="*/ 2733452 w 2734780"/>
              <a:gd name="connsiteY7" fmla="*/ 93720 h 4961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734780" h="496186">
                <a:moveTo>
                  <a:pt x="3741" y="317436"/>
                </a:moveTo>
                <a:cubicBezTo>
                  <a:pt x="-7893" y="355827"/>
                  <a:pt x="7299" y="427495"/>
                  <a:pt x="53602" y="453232"/>
                </a:cubicBezTo>
                <a:cubicBezTo>
                  <a:pt x="99905" y="478969"/>
                  <a:pt x="45795" y="524593"/>
                  <a:pt x="281558" y="471856"/>
                </a:cubicBezTo>
                <a:cubicBezTo>
                  <a:pt x="517322" y="419119"/>
                  <a:pt x="1121502" y="136808"/>
                  <a:pt x="1468183" y="136808"/>
                </a:cubicBezTo>
                <a:cubicBezTo>
                  <a:pt x="1814864" y="136808"/>
                  <a:pt x="2161427" y="455892"/>
                  <a:pt x="2361644" y="471856"/>
                </a:cubicBezTo>
                <a:cubicBezTo>
                  <a:pt x="2561861" y="487820"/>
                  <a:pt x="2641818" y="283537"/>
                  <a:pt x="2696645" y="211470"/>
                </a:cubicBezTo>
                <a:cubicBezTo>
                  <a:pt x="2751473" y="139403"/>
                  <a:pt x="2721830" y="70532"/>
                  <a:pt x="2711734" y="12294"/>
                </a:cubicBezTo>
                <a:cubicBezTo>
                  <a:pt x="2701638" y="-45944"/>
                  <a:pt x="2742542" y="123289"/>
                  <a:pt x="2733452" y="93720"/>
                </a:cubicBezTo>
              </a:path>
            </a:pathLst>
          </a:custGeom>
          <a:noFill/>
          <a:ln w="63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257169"/>
            <a:endParaRPr lang="it-IT" sz="1013">
              <a:solidFill>
                <a:prstClr val="white"/>
              </a:solidFill>
              <a:latin typeface="Calibri" panose="020F0502020204030204"/>
            </a:endParaRPr>
          </a:p>
        </p:txBody>
      </p:sp>
      <p:cxnSp>
        <p:nvCxnSpPr>
          <p:cNvPr id="48" name="Connettore diritto 47">
            <a:extLst>
              <a:ext uri="{FF2B5EF4-FFF2-40B4-BE49-F238E27FC236}">
                <a16:creationId xmlns="" xmlns:a16="http://schemas.microsoft.com/office/drawing/2014/main" id="{CAD45F94-FA40-4947-965A-EA2286FF0BF8}"/>
              </a:ext>
            </a:extLst>
          </p:cNvPr>
          <p:cNvCxnSpPr>
            <a:cxnSpLocks/>
          </p:cNvCxnSpPr>
          <p:nvPr/>
        </p:nvCxnSpPr>
        <p:spPr>
          <a:xfrm>
            <a:off x="2528909" y="1785256"/>
            <a:ext cx="0" cy="3252751"/>
          </a:xfrm>
          <a:prstGeom prst="line">
            <a:avLst/>
          </a:prstGeom>
          <a:ln>
            <a:solidFill>
              <a:srgbClr val="00B050"/>
            </a:solidFill>
            <a:prstDash val="solid"/>
          </a:ln>
        </p:spPr>
        <p:style>
          <a:lnRef idx="1">
            <a:schemeClr val="accent1"/>
          </a:lnRef>
          <a:fillRef idx="0">
            <a:schemeClr val="accent1"/>
          </a:fillRef>
          <a:effectRef idx="0">
            <a:schemeClr val="accent1"/>
          </a:effectRef>
          <a:fontRef idx="minor">
            <a:schemeClr val="tx1"/>
          </a:fontRef>
        </p:style>
      </p:cxnSp>
      <p:cxnSp>
        <p:nvCxnSpPr>
          <p:cNvPr id="49" name="Connettore diritto 48">
            <a:extLst>
              <a:ext uri="{FF2B5EF4-FFF2-40B4-BE49-F238E27FC236}">
                <a16:creationId xmlns="" xmlns:a16="http://schemas.microsoft.com/office/drawing/2014/main" id="{D5029464-1122-413B-8A6C-E0EE00C37AE0}"/>
              </a:ext>
            </a:extLst>
          </p:cNvPr>
          <p:cNvCxnSpPr>
            <a:cxnSpLocks/>
          </p:cNvCxnSpPr>
          <p:nvPr/>
        </p:nvCxnSpPr>
        <p:spPr>
          <a:xfrm>
            <a:off x="2883672" y="2898734"/>
            <a:ext cx="0" cy="1684800"/>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50" name="Connettore diritto 49">
            <a:extLst>
              <a:ext uri="{FF2B5EF4-FFF2-40B4-BE49-F238E27FC236}">
                <a16:creationId xmlns="" xmlns:a16="http://schemas.microsoft.com/office/drawing/2014/main" id="{90655790-36A7-4842-9313-92310653B379}"/>
              </a:ext>
            </a:extLst>
          </p:cNvPr>
          <p:cNvCxnSpPr>
            <a:cxnSpLocks/>
          </p:cNvCxnSpPr>
          <p:nvPr/>
        </p:nvCxnSpPr>
        <p:spPr>
          <a:xfrm>
            <a:off x="3267197" y="2746611"/>
            <a:ext cx="0" cy="1728000"/>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sp>
        <p:nvSpPr>
          <p:cNvPr id="51" name="Figura a mano libera: forma 50">
            <a:extLst>
              <a:ext uri="{FF2B5EF4-FFF2-40B4-BE49-F238E27FC236}">
                <a16:creationId xmlns="" xmlns:a16="http://schemas.microsoft.com/office/drawing/2014/main" id="{D3CE0136-F9D1-4320-B103-DCD0DFE67995}"/>
              </a:ext>
            </a:extLst>
          </p:cNvPr>
          <p:cNvSpPr/>
          <p:nvPr/>
        </p:nvSpPr>
        <p:spPr>
          <a:xfrm>
            <a:off x="1736925" y="3967959"/>
            <a:ext cx="1531828" cy="596976"/>
          </a:xfrm>
          <a:custGeom>
            <a:avLst/>
            <a:gdLst>
              <a:gd name="connsiteX0" fmla="*/ 0 w 2496497"/>
              <a:gd name="connsiteY0" fmla="*/ 814616 h 814616"/>
              <a:gd name="connsiteX1" fmla="*/ 237325 w 2496497"/>
              <a:gd name="connsiteY1" fmla="*/ 612192 h 814616"/>
              <a:gd name="connsiteX2" fmla="*/ 725936 w 2496497"/>
              <a:gd name="connsiteY2" fmla="*/ 395807 h 814616"/>
              <a:gd name="connsiteX3" fmla="*/ 1123805 w 2496497"/>
              <a:gd name="connsiteY3" fmla="*/ 25859 h 814616"/>
              <a:gd name="connsiteX4" fmla="*/ 1605435 w 2496497"/>
              <a:gd name="connsiteY4" fmla="*/ 53780 h 814616"/>
              <a:gd name="connsiteX5" fmla="*/ 2205728 w 2496497"/>
              <a:gd name="connsiteY5" fmla="*/ 235264 h 814616"/>
              <a:gd name="connsiteX6" fmla="*/ 2470974 w 2496497"/>
              <a:gd name="connsiteY6" fmla="*/ 402787 h 814616"/>
              <a:gd name="connsiteX7" fmla="*/ 2470974 w 2496497"/>
              <a:gd name="connsiteY7" fmla="*/ 416748 h 814616"/>
              <a:gd name="connsiteX0" fmla="*/ 0 w 2487895"/>
              <a:gd name="connsiteY0" fmla="*/ 819967 h 819967"/>
              <a:gd name="connsiteX1" fmla="*/ 228723 w 2487895"/>
              <a:gd name="connsiteY1" fmla="*/ 612192 h 819967"/>
              <a:gd name="connsiteX2" fmla="*/ 717334 w 2487895"/>
              <a:gd name="connsiteY2" fmla="*/ 395807 h 819967"/>
              <a:gd name="connsiteX3" fmla="*/ 1115203 w 2487895"/>
              <a:gd name="connsiteY3" fmla="*/ 25859 h 819967"/>
              <a:gd name="connsiteX4" fmla="*/ 1596833 w 2487895"/>
              <a:gd name="connsiteY4" fmla="*/ 53780 h 819967"/>
              <a:gd name="connsiteX5" fmla="*/ 2197126 w 2487895"/>
              <a:gd name="connsiteY5" fmla="*/ 235264 h 819967"/>
              <a:gd name="connsiteX6" fmla="*/ 2462372 w 2487895"/>
              <a:gd name="connsiteY6" fmla="*/ 402787 h 819967"/>
              <a:gd name="connsiteX7" fmla="*/ 2462372 w 2487895"/>
              <a:gd name="connsiteY7" fmla="*/ 416748 h 819967"/>
              <a:gd name="connsiteX0" fmla="*/ 0 w 2492973"/>
              <a:gd name="connsiteY0" fmla="*/ 819967 h 819967"/>
              <a:gd name="connsiteX1" fmla="*/ 228723 w 2492973"/>
              <a:gd name="connsiteY1" fmla="*/ 612192 h 819967"/>
              <a:gd name="connsiteX2" fmla="*/ 717334 w 2492973"/>
              <a:gd name="connsiteY2" fmla="*/ 395807 h 819967"/>
              <a:gd name="connsiteX3" fmla="*/ 1115203 w 2492973"/>
              <a:gd name="connsiteY3" fmla="*/ 25859 h 819967"/>
              <a:gd name="connsiteX4" fmla="*/ 1596833 w 2492973"/>
              <a:gd name="connsiteY4" fmla="*/ 53780 h 819967"/>
              <a:gd name="connsiteX5" fmla="*/ 2197126 w 2492973"/>
              <a:gd name="connsiteY5" fmla="*/ 235264 h 819967"/>
              <a:gd name="connsiteX6" fmla="*/ 2462372 w 2492973"/>
              <a:gd name="connsiteY6" fmla="*/ 402787 h 819967"/>
              <a:gd name="connsiteX7" fmla="*/ 2473840 w 2492973"/>
              <a:gd name="connsiteY7" fmla="*/ 432800 h 819967"/>
              <a:gd name="connsiteX0" fmla="*/ 0 w 2511955"/>
              <a:gd name="connsiteY0" fmla="*/ 819967 h 819967"/>
              <a:gd name="connsiteX1" fmla="*/ 228723 w 2511955"/>
              <a:gd name="connsiteY1" fmla="*/ 612192 h 819967"/>
              <a:gd name="connsiteX2" fmla="*/ 717334 w 2511955"/>
              <a:gd name="connsiteY2" fmla="*/ 395807 h 819967"/>
              <a:gd name="connsiteX3" fmla="*/ 1115203 w 2511955"/>
              <a:gd name="connsiteY3" fmla="*/ 25859 h 819967"/>
              <a:gd name="connsiteX4" fmla="*/ 1596833 w 2511955"/>
              <a:gd name="connsiteY4" fmla="*/ 53780 h 819967"/>
              <a:gd name="connsiteX5" fmla="*/ 2197126 w 2511955"/>
              <a:gd name="connsiteY5" fmla="*/ 235264 h 819967"/>
              <a:gd name="connsiteX6" fmla="*/ 2462372 w 2511955"/>
              <a:gd name="connsiteY6" fmla="*/ 402787 h 819967"/>
              <a:gd name="connsiteX7" fmla="*/ 2502511 w 2511955"/>
              <a:gd name="connsiteY7" fmla="*/ 486307 h 819967"/>
              <a:gd name="connsiteX0" fmla="*/ 0 w 2553975"/>
              <a:gd name="connsiteY0" fmla="*/ 813432 h 813432"/>
              <a:gd name="connsiteX1" fmla="*/ 270743 w 2553975"/>
              <a:gd name="connsiteY1" fmla="*/ 612192 h 813432"/>
              <a:gd name="connsiteX2" fmla="*/ 759354 w 2553975"/>
              <a:gd name="connsiteY2" fmla="*/ 395807 h 813432"/>
              <a:gd name="connsiteX3" fmla="*/ 1157223 w 2553975"/>
              <a:gd name="connsiteY3" fmla="*/ 25859 h 813432"/>
              <a:gd name="connsiteX4" fmla="*/ 1638853 w 2553975"/>
              <a:gd name="connsiteY4" fmla="*/ 53780 h 813432"/>
              <a:gd name="connsiteX5" fmla="*/ 2239146 w 2553975"/>
              <a:gd name="connsiteY5" fmla="*/ 235264 h 813432"/>
              <a:gd name="connsiteX6" fmla="*/ 2504392 w 2553975"/>
              <a:gd name="connsiteY6" fmla="*/ 402787 h 813432"/>
              <a:gd name="connsiteX7" fmla="*/ 2544531 w 2553975"/>
              <a:gd name="connsiteY7" fmla="*/ 486307 h 813432"/>
              <a:gd name="connsiteX0" fmla="*/ 0 w 2518958"/>
              <a:gd name="connsiteY0" fmla="*/ 833037 h 833037"/>
              <a:gd name="connsiteX1" fmla="*/ 235726 w 2518958"/>
              <a:gd name="connsiteY1" fmla="*/ 612192 h 833037"/>
              <a:gd name="connsiteX2" fmla="*/ 724337 w 2518958"/>
              <a:gd name="connsiteY2" fmla="*/ 395807 h 833037"/>
              <a:gd name="connsiteX3" fmla="*/ 1122206 w 2518958"/>
              <a:gd name="connsiteY3" fmla="*/ 25859 h 833037"/>
              <a:gd name="connsiteX4" fmla="*/ 1603836 w 2518958"/>
              <a:gd name="connsiteY4" fmla="*/ 53780 h 833037"/>
              <a:gd name="connsiteX5" fmla="*/ 2204129 w 2518958"/>
              <a:gd name="connsiteY5" fmla="*/ 235264 h 833037"/>
              <a:gd name="connsiteX6" fmla="*/ 2469375 w 2518958"/>
              <a:gd name="connsiteY6" fmla="*/ 402787 h 833037"/>
              <a:gd name="connsiteX7" fmla="*/ 2509514 w 2518958"/>
              <a:gd name="connsiteY7" fmla="*/ 486307 h 833037"/>
              <a:gd name="connsiteX0" fmla="*/ 0 w 2532964"/>
              <a:gd name="connsiteY0" fmla="*/ 819967 h 819967"/>
              <a:gd name="connsiteX1" fmla="*/ 249732 w 2532964"/>
              <a:gd name="connsiteY1" fmla="*/ 612192 h 819967"/>
              <a:gd name="connsiteX2" fmla="*/ 738343 w 2532964"/>
              <a:gd name="connsiteY2" fmla="*/ 395807 h 819967"/>
              <a:gd name="connsiteX3" fmla="*/ 1136212 w 2532964"/>
              <a:gd name="connsiteY3" fmla="*/ 25859 h 819967"/>
              <a:gd name="connsiteX4" fmla="*/ 1617842 w 2532964"/>
              <a:gd name="connsiteY4" fmla="*/ 53780 h 819967"/>
              <a:gd name="connsiteX5" fmla="*/ 2218135 w 2532964"/>
              <a:gd name="connsiteY5" fmla="*/ 235264 h 819967"/>
              <a:gd name="connsiteX6" fmla="*/ 2483381 w 2532964"/>
              <a:gd name="connsiteY6" fmla="*/ 402787 h 819967"/>
              <a:gd name="connsiteX7" fmla="*/ 2523520 w 2532964"/>
              <a:gd name="connsiteY7" fmla="*/ 486307 h 819967"/>
              <a:gd name="connsiteX0" fmla="*/ 0 w 2545075"/>
              <a:gd name="connsiteY0" fmla="*/ 814316 h 814316"/>
              <a:gd name="connsiteX1" fmla="*/ 261843 w 2545075"/>
              <a:gd name="connsiteY1" fmla="*/ 612192 h 814316"/>
              <a:gd name="connsiteX2" fmla="*/ 750454 w 2545075"/>
              <a:gd name="connsiteY2" fmla="*/ 395807 h 814316"/>
              <a:gd name="connsiteX3" fmla="*/ 1148323 w 2545075"/>
              <a:gd name="connsiteY3" fmla="*/ 25859 h 814316"/>
              <a:gd name="connsiteX4" fmla="*/ 1629953 w 2545075"/>
              <a:gd name="connsiteY4" fmla="*/ 53780 h 814316"/>
              <a:gd name="connsiteX5" fmla="*/ 2230246 w 2545075"/>
              <a:gd name="connsiteY5" fmla="*/ 235264 h 814316"/>
              <a:gd name="connsiteX6" fmla="*/ 2495492 w 2545075"/>
              <a:gd name="connsiteY6" fmla="*/ 402787 h 814316"/>
              <a:gd name="connsiteX7" fmla="*/ 2535631 w 2545075"/>
              <a:gd name="connsiteY7" fmla="*/ 486307 h 814316"/>
              <a:gd name="connsiteX0" fmla="*/ 0 w 2519108"/>
              <a:gd name="connsiteY0" fmla="*/ 814316 h 814316"/>
              <a:gd name="connsiteX1" fmla="*/ 261843 w 2519108"/>
              <a:gd name="connsiteY1" fmla="*/ 612192 h 814316"/>
              <a:gd name="connsiteX2" fmla="*/ 750454 w 2519108"/>
              <a:gd name="connsiteY2" fmla="*/ 395807 h 814316"/>
              <a:gd name="connsiteX3" fmla="*/ 1148323 w 2519108"/>
              <a:gd name="connsiteY3" fmla="*/ 25859 h 814316"/>
              <a:gd name="connsiteX4" fmla="*/ 1629953 w 2519108"/>
              <a:gd name="connsiteY4" fmla="*/ 53780 h 814316"/>
              <a:gd name="connsiteX5" fmla="*/ 2230246 w 2519108"/>
              <a:gd name="connsiteY5" fmla="*/ 235264 h 814316"/>
              <a:gd name="connsiteX6" fmla="*/ 2495492 w 2519108"/>
              <a:gd name="connsiteY6" fmla="*/ 402787 h 814316"/>
              <a:gd name="connsiteX7" fmla="*/ 2490213 w 2519108"/>
              <a:gd name="connsiteY7" fmla="*/ 565420 h 814316"/>
              <a:gd name="connsiteX0" fmla="*/ 0 w 2498068"/>
              <a:gd name="connsiteY0" fmla="*/ 814316 h 814316"/>
              <a:gd name="connsiteX1" fmla="*/ 261843 w 2498068"/>
              <a:gd name="connsiteY1" fmla="*/ 612192 h 814316"/>
              <a:gd name="connsiteX2" fmla="*/ 750454 w 2498068"/>
              <a:gd name="connsiteY2" fmla="*/ 395807 h 814316"/>
              <a:gd name="connsiteX3" fmla="*/ 1148323 w 2498068"/>
              <a:gd name="connsiteY3" fmla="*/ 25859 h 814316"/>
              <a:gd name="connsiteX4" fmla="*/ 1629953 w 2498068"/>
              <a:gd name="connsiteY4" fmla="*/ 53780 h 814316"/>
              <a:gd name="connsiteX5" fmla="*/ 2230246 w 2498068"/>
              <a:gd name="connsiteY5" fmla="*/ 235264 h 814316"/>
              <a:gd name="connsiteX6" fmla="*/ 2440990 w 2498068"/>
              <a:gd name="connsiteY6" fmla="*/ 411263 h 814316"/>
              <a:gd name="connsiteX7" fmla="*/ 2490213 w 2498068"/>
              <a:gd name="connsiteY7" fmla="*/ 565420 h 814316"/>
              <a:gd name="connsiteX0" fmla="*/ 0 w 2498068"/>
              <a:gd name="connsiteY0" fmla="*/ 815043 h 815043"/>
              <a:gd name="connsiteX1" fmla="*/ 261843 w 2498068"/>
              <a:gd name="connsiteY1" fmla="*/ 612919 h 815043"/>
              <a:gd name="connsiteX2" fmla="*/ 750454 w 2498068"/>
              <a:gd name="connsiteY2" fmla="*/ 396534 h 815043"/>
              <a:gd name="connsiteX3" fmla="*/ 1148323 w 2498068"/>
              <a:gd name="connsiteY3" fmla="*/ 26586 h 815043"/>
              <a:gd name="connsiteX4" fmla="*/ 1629953 w 2498068"/>
              <a:gd name="connsiteY4" fmla="*/ 54507 h 815043"/>
              <a:gd name="connsiteX5" fmla="*/ 2199967 w 2498068"/>
              <a:gd name="connsiteY5" fmla="*/ 255769 h 815043"/>
              <a:gd name="connsiteX6" fmla="*/ 2440990 w 2498068"/>
              <a:gd name="connsiteY6" fmla="*/ 411990 h 815043"/>
              <a:gd name="connsiteX7" fmla="*/ 2490213 w 2498068"/>
              <a:gd name="connsiteY7" fmla="*/ 566147 h 815043"/>
              <a:gd name="connsiteX0" fmla="*/ 0 w 2500665"/>
              <a:gd name="connsiteY0" fmla="*/ 815043 h 815043"/>
              <a:gd name="connsiteX1" fmla="*/ 261843 w 2500665"/>
              <a:gd name="connsiteY1" fmla="*/ 612919 h 815043"/>
              <a:gd name="connsiteX2" fmla="*/ 750454 w 2500665"/>
              <a:gd name="connsiteY2" fmla="*/ 396534 h 815043"/>
              <a:gd name="connsiteX3" fmla="*/ 1148323 w 2500665"/>
              <a:gd name="connsiteY3" fmla="*/ 26586 h 815043"/>
              <a:gd name="connsiteX4" fmla="*/ 1629953 w 2500665"/>
              <a:gd name="connsiteY4" fmla="*/ 54507 h 815043"/>
              <a:gd name="connsiteX5" fmla="*/ 2199967 w 2500665"/>
              <a:gd name="connsiteY5" fmla="*/ 255769 h 815043"/>
              <a:gd name="connsiteX6" fmla="*/ 2440990 w 2500665"/>
              <a:gd name="connsiteY6" fmla="*/ 411990 h 815043"/>
              <a:gd name="connsiteX7" fmla="*/ 2493241 w 2500665"/>
              <a:gd name="connsiteY7" fmla="*/ 568973 h 815043"/>
              <a:gd name="connsiteX0" fmla="*/ 0 w 2499298"/>
              <a:gd name="connsiteY0" fmla="*/ 815043 h 815043"/>
              <a:gd name="connsiteX1" fmla="*/ 261843 w 2499298"/>
              <a:gd name="connsiteY1" fmla="*/ 612919 h 815043"/>
              <a:gd name="connsiteX2" fmla="*/ 750454 w 2499298"/>
              <a:gd name="connsiteY2" fmla="*/ 396534 h 815043"/>
              <a:gd name="connsiteX3" fmla="*/ 1148323 w 2499298"/>
              <a:gd name="connsiteY3" fmla="*/ 26586 h 815043"/>
              <a:gd name="connsiteX4" fmla="*/ 1629953 w 2499298"/>
              <a:gd name="connsiteY4" fmla="*/ 54507 h 815043"/>
              <a:gd name="connsiteX5" fmla="*/ 2199967 w 2499298"/>
              <a:gd name="connsiteY5" fmla="*/ 255769 h 815043"/>
              <a:gd name="connsiteX6" fmla="*/ 2428879 w 2499298"/>
              <a:gd name="connsiteY6" fmla="*/ 420467 h 815043"/>
              <a:gd name="connsiteX7" fmla="*/ 2493241 w 2499298"/>
              <a:gd name="connsiteY7" fmla="*/ 568973 h 815043"/>
              <a:gd name="connsiteX0" fmla="*/ 0 w 2507628"/>
              <a:gd name="connsiteY0" fmla="*/ 815043 h 815043"/>
              <a:gd name="connsiteX1" fmla="*/ 261843 w 2507628"/>
              <a:gd name="connsiteY1" fmla="*/ 612919 h 815043"/>
              <a:gd name="connsiteX2" fmla="*/ 750454 w 2507628"/>
              <a:gd name="connsiteY2" fmla="*/ 396534 h 815043"/>
              <a:gd name="connsiteX3" fmla="*/ 1148323 w 2507628"/>
              <a:gd name="connsiteY3" fmla="*/ 26586 h 815043"/>
              <a:gd name="connsiteX4" fmla="*/ 1629953 w 2507628"/>
              <a:gd name="connsiteY4" fmla="*/ 54507 h 815043"/>
              <a:gd name="connsiteX5" fmla="*/ 2199967 w 2507628"/>
              <a:gd name="connsiteY5" fmla="*/ 255769 h 815043"/>
              <a:gd name="connsiteX6" fmla="*/ 2428879 w 2507628"/>
              <a:gd name="connsiteY6" fmla="*/ 420467 h 815043"/>
              <a:gd name="connsiteX7" fmla="*/ 2502324 w 2507628"/>
              <a:gd name="connsiteY7" fmla="*/ 574624 h 815043"/>
              <a:gd name="connsiteX0" fmla="*/ 0 w 2507628"/>
              <a:gd name="connsiteY0" fmla="*/ 813133 h 813133"/>
              <a:gd name="connsiteX1" fmla="*/ 261843 w 2507628"/>
              <a:gd name="connsiteY1" fmla="*/ 611009 h 813133"/>
              <a:gd name="connsiteX2" fmla="*/ 750454 w 2507628"/>
              <a:gd name="connsiteY2" fmla="*/ 394624 h 813133"/>
              <a:gd name="connsiteX3" fmla="*/ 1148323 w 2507628"/>
              <a:gd name="connsiteY3" fmla="*/ 24676 h 813133"/>
              <a:gd name="connsiteX4" fmla="*/ 1629953 w 2507628"/>
              <a:gd name="connsiteY4" fmla="*/ 52597 h 813133"/>
              <a:gd name="connsiteX5" fmla="*/ 2054629 w 2507628"/>
              <a:gd name="connsiteY5" fmla="*/ 200175 h 813133"/>
              <a:gd name="connsiteX6" fmla="*/ 2428879 w 2507628"/>
              <a:gd name="connsiteY6" fmla="*/ 418557 h 813133"/>
              <a:gd name="connsiteX7" fmla="*/ 2502324 w 2507628"/>
              <a:gd name="connsiteY7" fmla="*/ 572714 h 813133"/>
              <a:gd name="connsiteX0" fmla="*/ 0 w 2504832"/>
              <a:gd name="connsiteY0" fmla="*/ 813133 h 813133"/>
              <a:gd name="connsiteX1" fmla="*/ 261843 w 2504832"/>
              <a:gd name="connsiteY1" fmla="*/ 611009 h 813133"/>
              <a:gd name="connsiteX2" fmla="*/ 750454 w 2504832"/>
              <a:gd name="connsiteY2" fmla="*/ 394624 h 813133"/>
              <a:gd name="connsiteX3" fmla="*/ 1148323 w 2504832"/>
              <a:gd name="connsiteY3" fmla="*/ 24676 h 813133"/>
              <a:gd name="connsiteX4" fmla="*/ 1629953 w 2504832"/>
              <a:gd name="connsiteY4" fmla="*/ 52597 h 813133"/>
              <a:gd name="connsiteX5" fmla="*/ 2054629 w 2504832"/>
              <a:gd name="connsiteY5" fmla="*/ 200175 h 813133"/>
              <a:gd name="connsiteX6" fmla="*/ 2350155 w 2504832"/>
              <a:gd name="connsiteY6" fmla="*/ 373350 h 813133"/>
              <a:gd name="connsiteX7" fmla="*/ 2502324 w 2504832"/>
              <a:gd name="connsiteY7" fmla="*/ 572714 h 813133"/>
              <a:gd name="connsiteX0" fmla="*/ 0 w 2553349"/>
              <a:gd name="connsiteY0" fmla="*/ 1064294 h 1064294"/>
              <a:gd name="connsiteX1" fmla="*/ 310360 w 2553349"/>
              <a:gd name="connsiteY1" fmla="*/ 611009 h 1064294"/>
              <a:gd name="connsiteX2" fmla="*/ 798971 w 2553349"/>
              <a:gd name="connsiteY2" fmla="*/ 394624 h 1064294"/>
              <a:gd name="connsiteX3" fmla="*/ 1196840 w 2553349"/>
              <a:gd name="connsiteY3" fmla="*/ 24676 h 1064294"/>
              <a:gd name="connsiteX4" fmla="*/ 1678470 w 2553349"/>
              <a:gd name="connsiteY4" fmla="*/ 52597 h 1064294"/>
              <a:gd name="connsiteX5" fmla="*/ 2103146 w 2553349"/>
              <a:gd name="connsiteY5" fmla="*/ 200175 h 1064294"/>
              <a:gd name="connsiteX6" fmla="*/ 2398672 w 2553349"/>
              <a:gd name="connsiteY6" fmla="*/ 373350 h 1064294"/>
              <a:gd name="connsiteX7" fmla="*/ 2550841 w 2553349"/>
              <a:gd name="connsiteY7" fmla="*/ 572714 h 1064294"/>
              <a:gd name="connsiteX0" fmla="*/ 0 w 2553349"/>
              <a:gd name="connsiteY0" fmla="*/ 1064294 h 1064294"/>
              <a:gd name="connsiteX1" fmla="*/ 310360 w 2553349"/>
              <a:gd name="connsiteY1" fmla="*/ 611009 h 1064294"/>
              <a:gd name="connsiteX2" fmla="*/ 798971 w 2553349"/>
              <a:gd name="connsiteY2" fmla="*/ 394624 h 1064294"/>
              <a:gd name="connsiteX3" fmla="*/ 1196840 w 2553349"/>
              <a:gd name="connsiteY3" fmla="*/ 24676 h 1064294"/>
              <a:gd name="connsiteX4" fmla="*/ 1678470 w 2553349"/>
              <a:gd name="connsiteY4" fmla="*/ 52597 h 1064294"/>
              <a:gd name="connsiteX5" fmla="*/ 2103146 w 2553349"/>
              <a:gd name="connsiteY5" fmla="*/ 200175 h 1064294"/>
              <a:gd name="connsiteX6" fmla="*/ 2398672 w 2553349"/>
              <a:gd name="connsiteY6" fmla="*/ 373350 h 1064294"/>
              <a:gd name="connsiteX7" fmla="*/ 2550841 w 2553349"/>
              <a:gd name="connsiteY7" fmla="*/ 572714 h 1064294"/>
              <a:gd name="connsiteX0" fmla="*/ 0 w 2541219"/>
              <a:gd name="connsiteY0" fmla="*/ 1189874 h 1189874"/>
              <a:gd name="connsiteX1" fmla="*/ 298230 w 2541219"/>
              <a:gd name="connsiteY1" fmla="*/ 611009 h 1189874"/>
              <a:gd name="connsiteX2" fmla="*/ 786841 w 2541219"/>
              <a:gd name="connsiteY2" fmla="*/ 394624 h 1189874"/>
              <a:gd name="connsiteX3" fmla="*/ 1184710 w 2541219"/>
              <a:gd name="connsiteY3" fmla="*/ 24676 h 1189874"/>
              <a:gd name="connsiteX4" fmla="*/ 1666340 w 2541219"/>
              <a:gd name="connsiteY4" fmla="*/ 52597 h 1189874"/>
              <a:gd name="connsiteX5" fmla="*/ 2091016 w 2541219"/>
              <a:gd name="connsiteY5" fmla="*/ 200175 h 1189874"/>
              <a:gd name="connsiteX6" fmla="*/ 2386542 w 2541219"/>
              <a:gd name="connsiteY6" fmla="*/ 373350 h 1189874"/>
              <a:gd name="connsiteX7" fmla="*/ 2538711 w 2541219"/>
              <a:gd name="connsiteY7" fmla="*/ 572714 h 1189874"/>
              <a:gd name="connsiteX0" fmla="*/ 0 w 2541219"/>
              <a:gd name="connsiteY0" fmla="*/ 1189874 h 1189874"/>
              <a:gd name="connsiteX1" fmla="*/ 298230 w 2541219"/>
              <a:gd name="connsiteY1" fmla="*/ 611009 h 1189874"/>
              <a:gd name="connsiteX2" fmla="*/ 786841 w 2541219"/>
              <a:gd name="connsiteY2" fmla="*/ 394624 h 1189874"/>
              <a:gd name="connsiteX3" fmla="*/ 1184710 w 2541219"/>
              <a:gd name="connsiteY3" fmla="*/ 24676 h 1189874"/>
              <a:gd name="connsiteX4" fmla="*/ 1666340 w 2541219"/>
              <a:gd name="connsiteY4" fmla="*/ 52597 h 1189874"/>
              <a:gd name="connsiteX5" fmla="*/ 2091016 w 2541219"/>
              <a:gd name="connsiteY5" fmla="*/ 200175 h 1189874"/>
              <a:gd name="connsiteX6" fmla="*/ 2386542 w 2541219"/>
              <a:gd name="connsiteY6" fmla="*/ 373350 h 1189874"/>
              <a:gd name="connsiteX7" fmla="*/ 2538711 w 2541219"/>
              <a:gd name="connsiteY7" fmla="*/ 572714 h 1189874"/>
              <a:gd name="connsiteX0" fmla="*/ 0 w 2597823"/>
              <a:gd name="connsiteY0" fmla="*/ 1043363 h 1043363"/>
              <a:gd name="connsiteX1" fmla="*/ 354834 w 2597823"/>
              <a:gd name="connsiteY1" fmla="*/ 611009 h 1043363"/>
              <a:gd name="connsiteX2" fmla="*/ 843445 w 2597823"/>
              <a:gd name="connsiteY2" fmla="*/ 394624 h 1043363"/>
              <a:gd name="connsiteX3" fmla="*/ 1241314 w 2597823"/>
              <a:gd name="connsiteY3" fmla="*/ 24676 h 1043363"/>
              <a:gd name="connsiteX4" fmla="*/ 1722944 w 2597823"/>
              <a:gd name="connsiteY4" fmla="*/ 52597 h 1043363"/>
              <a:gd name="connsiteX5" fmla="*/ 2147620 w 2597823"/>
              <a:gd name="connsiteY5" fmla="*/ 200175 h 1043363"/>
              <a:gd name="connsiteX6" fmla="*/ 2443146 w 2597823"/>
              <a:gd name="connsiteY6" fmla="*/ 373350 h 1043363"/>
              <a:gd name="connsiteX7" fmla="*/ 2595315 w 2597823"/>
              <a:gd name="connsiteY7" fmla="*/ 572714 h 1043363"/>
              <a:gd name="connsiteX0" fmla="*/ 0 w 2480574"/>
              <a:gd name="connsiteY0" fmla="*/ 1039177 h 1039177"/>
              <a:gd name="connsiteX1" fmla="*/ 237585 w 2480574"/>
              <a:gd name="connsiteY1" fmla="*/ 611009 h 1039177"/>
              <a:gd name="connsiteX2" fmla="*/ 726196 w 2480574"/>
              <a:gd name="connsiteY2" fmla="*/ 394624 h 1039177"/>
              <a:gd name="connsiteX3" fmla="*/ 1124065 w 2480574"/>
              <a:gd name="connsiteY3" fmla="*/ 24676 h 1039177"/>
              <a:gd name="connsiteX4" fmla="*/ 1605695 w 2480574"/>
              <a:gd name="connsiteY4" fmla="*/ 52597 h 1039177"/>
              <a:gd name="connsiteX5" fmla="*/ 2030371 w 2480574"/>
              <a:gd name="connsiteY5" fmla="*/ 200175 h 1039177"/>
              <a:gd name="connsiteX6" fmla="*/ 2325897 w 2480574"/>
              <a:gd name="connsiteY6" fmla="*/ 373350 h 1039177"/>
              <a:gd name="connsiteX7" fmla="*/ 2478066 w 2480574"/>
              <a:gd name="connsiteY7" fmla="*/ 572714 h 1039177"/>
              <a:gd name="connsiteX0" fmla="*/ 0 w 2504832"/>
              <a:gd name="connsiteY0" fmla="*/ 1051735 h 1051735"/>
              <a:gd name="connsiteX1" fmla="*/ 261843 w 2504832"/>
              <a:gd name="connsiteY1" fmla="*/ 611009 h 1051735"/>
              <a:gd name="connsiteX2" fmla="*/ 750454 w 2504832"/>
              <a:gd name="connsiteY2" fmla="*/ 394624 h 1051735"/>
              <a:gd name="connsiteX3" fmla="*/ 1148323 w 2504832"/>
              <a:gd name="connsiteY3" fmla="*/ 24676 h 1051735"/>
              <a:gd name="connsiteX4" fmla="*/ 1629953 w 2504832"/>
              <a:gd name="connsiteY4" fmla="*/ 52597 h 1051735"/>
              <a:gd name="connsiteX5" fmla="*/ 2054629 w 2504832"/>
              <a:gd name="connsiteY5" fmla="*/ 200175 h 1051735"/>
              <a:gd name="connsiteX6" fmla="*/ 2350155 w 2504832"/>
              <a:gd name="connsiteY6" fmla="*/ 373350 h 1051735"/>
              <a:gd name="connsiteX7" fmla="*/ 2502324 w 2504832"/>
              <a:gd name="connsiteY7" fmla="*/ 572714 h 1051735"/>
              <a:gd name="connsiteX0" fmla="*/ 0 w 2504832"/>
              <a:gd name="connsiteY0" fmla="*/ 1051735 h 1051735"/>
              <a:gd name="connsiteX1" fmla="*/ 306315 w 2504832"/>
              <a:gd name="connsiteY1" fmla="*/ 590079 h 1051735"/>
              <a:gd name="connsiteX2" fmla="*/ 750454 w 2504832"/>
              <a:gd name="connsiteY2" fmla="*/ 394624 h 1051735"/>
              <a:gd name="connsiteX3" fmla="*/ 1148323 w 2504832"/>
              <a:gd name="connsiteY3" fmla="*/ 24676 h 1051735"/>
              <a:gd name="connsiteX4" fmla="*/ 1629953 w 2504832"/>
              <a:gd name="connsiteY4" fmla="*/ 52597 h 1051735"/>
              <a:gd name="connsiteX5" fmla="*/ 2054629 w 2504832"/>
              <a:gd name="connsiteY5" fmla="*/ 200175 h 1051735"/>
              <a:gd name="connsiteX6" fmla="*/ 2350155 w 2504832"/>
              <a:gd name="connsiteY6" fmla="*/ 373350 h 1051735"/>
              <a:gd name="connsiteX7" fmla="*/ 2502324 w 2504832"/>
              <a:gd name="connsiteY7" fmla="*/ 572714 h 1051735"/>
              <a:gd name="connsiteX0" fmla="*/ 0 w 2504832"/>
              <a:gd name="connsiteY0" fmla="*/ 1051735 h 1051735"/>
              <a:gd name="connsiteX1" fmla="*/ 306315 w 2504832"/>
              <a:gd name="connsiteY1" fmla="*/ 590079 h 1051735"/>
              <a:gd name="connsiteX2" fmla="*/ 750454 w 2504832"/>
              <a:gd name="connsiteY2" fmla="*/ 394624 h 1051735"/>
              <a:gd name="connsiteX3" fmla="*/ 1148323 w 2504832"/>
              <a:gd name="connsiteY3" fmla="*/ 24676 h 1051735"/>
              <a:gd name="connsiteX4" fmla="*/ 1629953 w 2504832"/>
              <a:gd name="connsiteY4" fmla="*/ 52597 h 1051735"/>
              <a:gd name="connsiteX5" fmla="*/ 2054629 w 2504832"/>
              <a:gd name="connsiteY5" fmla="*/ 200175 h 1051735"/>
              <a:gd name="connsiteX6" fmla="*/ 2350155 w 2504832"/>
              <a:gd name="connsiteY6" fmla="*/ 373350 h 1051735"/>
              <a:gd name="connsiteX7" fmla="*/ 2502324 w 2504832"/>
              <a:gd name="connsiteY7" fmla="*/ 572714 h 1051735"/>
              <a:gd name="connsiteX0" fmla="*/ 0 w 2504832"/>
              <a:gd name="connsiteY0" fmla="*/ 1051735 h 1051735"/>
              <a:gd name="connsiteX1" fmla="*/ 310358 w 2504832"/>
              <a:gd name="connsiteY1" fmla="*/ 606823 h 1051735"/>
              <a:gd name="connsiteX2" fmla="*/ 750454 w 2504832"/>
              <a:gd name="connsiteY2" fmla="*/ 394624 h 1051735"/>
              <a:gd name="connsiteX3" fmla="*/ 1148323 w 2504832"/>
              <a:gd name="connsiteY3" fmla="*/ 24676 h 1051735"/>
              <a:gd name="connsiteX4" fmla="*/ 1629953 w 2504832"/>
              <a:gd name="connsiteY4" fmla="*/ 52597 h 1051735"/>
              <a:gd name="connsiteX5" fmla="*/ 2054629 w 2504832"/>
              <a:gd name="connsiteY5" fmla="*/ 200175 h 1051735"/>
              <a:gd name="connsiteX6" fmla="*/ 2350155 w 2504832"/>
              <a:gd name="connsiteY6" fmla="*/ 373350 h 1051735"/>
              <a:gd name="connsiteX7" fmla="*/ 2502324 w 2504832"/>
              <a:gd name="connsiteY7" fmla="*/ 572714 h 1051735"/>
              <a:gd name="connsiteX0" fmla="*/ 0 w 2504832"/>
              <a:gd name="connsiteY0" fmla="*/ 1051735 h 1051735"/>
              <a:gd name="connsiteX1" fmla="*/ 310358 w 2504832"/>
              <a:gd name="connsiteY1" fmla="*/ 606823 h 1051735"/>
              <a:gd name="connsiteX2" fmla="*/ 750454 w 2504832"/>
              <a:gd name="connsiteY2" fmla="*/ 394624 h 1051735"/>
              <a:gd name="connsiteX3" fmla="*/ 1148323 w 2504832"/>
              <a:gd name="connsiteY3" fmla="*/ 24676 h 1051735"/>
              <a:gd name="connsiteX4" fmla="*/ 1629953 w 2504832"/>
              <a:gd name="connsiteY4" fmla="*/ 52597 h 1051735"/>
              <a:gd name="connsiteX5" fmla="*/ 2054629 w 2504832"/>
              <a:gd name="connsiteY5" fmla="*/ 200175 h 1051735"/>
              <a:gd name="connsiteX6" fmla="*/ 2350155 w 2504832"/>
              <a:gd name="connsiteY6" fmla="*/ 373350 h 1051735"/>
              <a:gd name="connsiteX7" fmla="*/ 2502324 w 2504832"/>
              <a:gd name="connsiteY7" fmla="*/ 572714 h 1051735"/>
              <a:gd name="connsiteX0" fmla="*/ 0 w 2600868"/>
              <a:gd name="connsiteY0" fmla="*/ 1051735 h 1051735"/>
              <a:gd name="connsiteX1" fmla="*/ 310358 w 2600868"/>
              <a:gd name="connsiteY1" fmla="*/ 606823 h 1051735"/>
              <a:gd name="connsiteX2" fmla="*/ 750454 w 2600868"/>
              <a:gd name="connsiteY2" fmla="*/ 394624 h 1051735"/>
              <a:gd name="connsiteX3" fmla="*/ 1148323 w 2600868"/>
              <a:gd name="connsiteY3" fmla="*/ 24676 h 1051735"/>
              <a:gd name="connsiteX4" fmla="*/ 1629953 w 2600868"/>
              <a:gd name="connsiteY4" fmla="*/ 52597 h 1051735"/>
              <a:gd name="connsiteX5" fmla="*/ 2054629 w 2600868"/>
              <a:gd name="connsiteY5" fmla="*/ 200175 h 1051735"/>
              <a:gd name="connsiteX6" fmla="*/ 2350155 w 2600868"/>
              <a:gd name="connsiteY6" fmla="*/ 373350 h 1051735"/>
              <a:gd name="connsiteX7" fmla="*/ 2599358 w 2600868"/>
              <a:gd name="connsiteY7" fmla="*/ 794572 h 1051735"/>
              <a:gd name="connsiteX0" fmla="*/ 0 w 2600868"/>
              <a:gd name="connsiteY0" fmla="*/ 1050807 h 1050807"/>
              <a:gd name="connsiteX1" fmla="*/ 310358 w 2600868"/>
              <a:gd name="connsiteY1" fmla="*/ 605895 h 1050807"/>
              <a:gd name="connsiteX2" fmla="*/ 778754 w 2600868"/>
              <a:gd name="connsiteY2" fmla="*/ 381137 h 1050807"/>
              <a:gd name="connsiteX3" fmla="*/ 1148323 w 2600868"/>
              <a:gd name="connsiteY3" fmla="*/ 23748 h 1050807"/>
              <a:gd name="connsiteX4" fmla="*/ 1629953 w 2600868"/>
              <a:gd name="connsiteY4" fmla="*/ 51669 h 1050807"/>
              <a:gd name="connsiteX5" fmla="*/ 2054629 w 2600868"/>
              <a:gd name="connsiteY5" fmla="*/ 199247 h 1050807"/>
              <a:gd name="connsiteX6" fmla="*/ 2350155 w 2600868"/>
              <a:gd name="connsiteY6" fmla="*/ 372422 h 1050807"/>
              <a:gd name="connsiteX7" fmla="*/ 2599358 w 2600868"/>
              <a:gd name="connsiteY7" fmla="*/ 793644 h 1050807"/>
              <a:gd name="connsiteX0" fmla="*/ 0 w 2600868"/>
              <a:gd name="connsiteY0" fmla="*/ 1050807 h 1050807"/>
              <a:gd name="connsiteX1" fmla="*/ 346745 w 2600868"/>
              <a:gd name="connsiteY1" fmla="*/ 626824 h 1050807"/>
              <a:gd name="connsiteX2" fmla="*/ 778754 w 2600868"/>
              <a:gd name="connsiteY2" fmla="*/ 381137 h 1050807"/>
              <a:gd name="connsiteX3" fmla="*/ 1148323 w 2600868"/>
              <a:gd name="connsiteY3" fmla="*/ 23748 h 1050807"/>
              <a:gd name="connsiteX4" fmla="*/ 1629953 w 2600868"/>
              <a:gd name="connsiteY4" fmla="*/ 51669 h 1050807"/>
              <a:gd name="connsiteX5" fmla="*/ 2054629 w 2600868"/>
              <a:gd name="connsiteY5" fmla="*/ 199247 h 1050807"/>
              <a:gd name="connsiteX6" fmla="*/ 2350155 w 2600868"/>
              <a:gd name="connsiteY6" fmla="*/ 372422 h 1050807"/>
              <a:gd name="connsiteX7" fmla="*/ 2599358 w 2600868"/>
              <a:gd name="connsiteY7" fmla="*/ 793644 h 1050807"/>
              <a:gd name="connsiteX0" fmla="*/ 0 w 2600868"/>
              <a:gd name="connsiteY0" fmla="*/ 1050807 h 1050807"/>
              <a:gd name="connsiteX1" fmla="*/ 346745 w 2600868"/>
              <a:gd name="connsiteY1" fmla="*/ 626824 h 1050807"/>
              <a:gd name="connsiteX2" fmla="*/ 778754 w 2600868"/>
              <a:gd name="connsiteY2" fmla="*/ 381137 h 1050807"/>
              <a:gd name="connsiteX3" fmla="*/ 1148323 w 2600868"/>
              <a:gd name="connsiteY3" fmla="*/ 23748 h 1050807"/>
              <a:gd name="connsiteX4" fmla="*/ 1629953 w 2600868"/>
              <a:gd name="connsiteY4" fmla="*/ 51669 h 1050807"/>
              <a:gd name="connsiteX5" fmla="*/ 2054629 w 2600868"/>
              <a:gd name="connsiteY5" fmla="*/ 199247 h 1050807"/>
              <a:gd name="connsiteX6" fmla="*/ 2350155 w 2600868"/>
              <a:gd name="connsiteY6" fmla="*/ 372422 h 1050807"/>
              <a:gd name="connsiteX7" fmla="*/ 2599358 w 2600868"/>
              <a:gd name="connsiteY7" fmla="*/ 793644 h 1050807"/>
              <a:gd name="connsiteX0" fmla="*/ 0 w 2600868"/>
              <a:gd name="connsiteY0" fmla="*/ 1050807 h 1050807"/>
              <a:gd name="connsiteX1" fmla="*/ 338658 w 2600868"/>
              <a:gd name="connsiteY1" fmla="*/ 605895 h 1050807"/>
              <a:gd name="connsiteX2" fmla="*/ 778754 w 2600868"/>
              <a:gd name="connsiteY2" fmla="*/ 381137 h 1050807"/>
              <a:gd name="connsiteX3" fmla="*/ 1148323 w 2600868"/>
              <a:gd name="connsiteY3" fmla="*/ 23748 h 1050807"/>
              <a:gd name="connsiteX4" fmla="*/ 1629953 w 2600868"/>
              <a:gd name="connsiteY4" fmla="*/ 51669 h 1050807"/>
              <a:gd name="connsiteX5" fmla="*/ 2054629 w 2600868"/>
              <a:gd name="connsiteY5" fmla="*/ 199247 h 1050807"/>
              <a:gd name="connsiteX6" fmla="*/ 2350155 w 2600868"/>
              <a:gd name="connsiteY6" fmla="*/ 372422 h 1050807"/>
              <a:gd name="connsiteX7" fmla="*/ 2599358 w 2600868"/>
              <a:gd name="connsiteY7" fmla="*/ 793644 h 1050807"/>
              <a:gd name="connsiteX0" fmla="*/ 0 w 2600868"/>
              <a:gd name="connsiteY0" fmla="*/ 1050807 h 1050807"/>
              <a:gd name="connsiteX1" fmla="*/ 310356 w 2600868"/>
              <a:gd name="connsiteY1" fmla="*/ 610082 h 1050807"/>
              <a:gd name="connsiteX2" fmla="*/ 778754 w 2600868"/>
              <a:gd name="connsiteY2" fmla="*/ 381137 h 1050807"/>
              <a:gd name="connsiteX3" fmla="*/ 1148323 w 2600868"/>
              <a:gd name="connsiteY3" fmla="*/ 23748 h 1050807"/>
              <a:gd name="connsiteX4" fmla="*/ 1629953 w 2600868"/>
              <a:gd name="connsiteY4" fmla="*/ 51669 h 1050807"/>
              <a:gd name="connsiteX5" fmla="*/ 2054629 w 2600868"/>
              <a:gd name="connsiteY5" fmla="*/ 199247 h 1050807"/>
              <a:gd name="connsiteX6" fmla="*/ 2350155 w 2600868"/>
              <a:gd name="connsiteY6" fmla="*/ 372422 h 1050807"/>
              <a:gd name="connsiteX7" fmla="*/ 2599358 w 2600868"/>
              <a:gd name="connsiteY7" fmla="*/ 793644 h 1050807"/>
              <a:gd name="connsiteX0" fmla="*/ 0 w 2600868"/>
              <a:gd name="connsiteY0" fmla="*/ 1050807 h 1050807"/>
              <a:gd name="connsiteX1" fmla="*/ 298228 w 2600868"/>
              <a:gd name="connsiteY1" fmla="*/ 610082 h 1050807"/>
              <a:gd name="connsiteX2" fmla="*/ 778754 w 2600868"/>
              <a:gd name="connsiteY2" fmla="*/ 381137 h 1050807"/>
              <a:gd name="connsiteX3" fmla="*/ 1148323 w 2600868"/>
              <a:gd name="connsiteY3" fmla="*/ 23748 h 1050807"/>
              <a:gd name="connsiteX4" fmla="*/ 1629953 w 2600868"/>
              <a:gd name="connsiteY4" fmla="*/ 51669 h 1050807"/>
              <a:gd name="connsiteX5" fmla="*/ 2054629 w 2600868"/>
              <a:gd name="connsiteY5" fmla="*/ 199247 h 1050807"/>
              <a:gd name="connsiteX6" fmla="*/ 2350155 w 2600868"/>
              <a:gd name="connsiteY6" fmla="*/ 372422 h 1050807"/>
              <a:gd name="connsiteX7" fmla="*/ 2599358 w 2600868"/>
              <a:gd name="connsiteY7" fmla="*/ 793644 h 1050807"/>
              <a:gd name="connsiteX0" fmla="*/ 0 w 2600868"/>
              <a:gd name="connsiteY0" fmla="*/ 1050807 h 1050807"/>
              <a:gd name="connsiteX1" fmla="*/ 282056 w 2600868"/>
              <a:gd name="connsiteY1" fmla="*/ 610082 h 1050807"/>
              <a:gd name="connsiteX2" fmla="*/ 778754 w 2600868"/>
              <a:gd name="connsiteY2" fmla="*/ 381137 h 1050807"/>
              <a:gd name="connsiteX3" fmla="*/ 1148323 w 2600868"/>
              <a:gd name="connsiteY3" fmla="*/ 23748 h 1050807"/>
              <a:gd name="connsiteX4" fmla="*/ 1629953 w 2600868"/>
              <a:gd name="connsiteY4" fmla="*/ 51669 h 1050807"/>
              <a:gd name="connsiteX5" fmla="*/ 2054629 w 2600868"/>
              <a:gd name="connsiteY5" fmla="*/ 199247 h 1050807"/>
              <a:gd name="connsiteX6" fmla="*/ 2350155 w 2600868"/>
              <a:gd name="connsiteY6" fmla="*/ 372422 h 1050807"/>
              <a:gd name="connsiteX7" fmla="*/ 2599358 w 2600868"/>
              <a:gd name="connsiteY7" fmla="*/ 793644 h 1050807"/>
              <a:gd name="connsiteX0" fmla="*/ 0 w 2600868"/>
              <a:gd name="connsiteY0" fmla="*/ 1050807 h 1050807"/>
              <a:gd name="connsiteX1" fmla="*/ 282056 w 2600868"/>
              <a:gd name="connsiteY1" fmla="*/ 610082 h 1050807"/>
              <a:gd name="connsiteX2" fmla="*/ 778754 w 2600868"/>
              <a:gd name="connsiteY2" fmla="*/ 381137 h 1050807"/>
              <a:gd name="connsiteX3" fmla="*/ 1148323 w 2600868"/>
              <a:gd name="connsiteY3" fmla="*/ 23748 h 1050807"/>
              <a:gd name="connsiteX4" fmla="*/ 1629953 w 2600868"/>
              <a:gd name="connsiteY4" fmla="*/ 51669 h 1050807"/>
              <a:gd name="connsiteX5" fmla="*/ 2054629 w 2600868"/>
              <a:gd name="connsiteY5" fmla="*/ 199247 h 1050807"/>
              <a:gd name="connsiteX6" fmla="*/ 2350155 w 2600868"/>
              <a:gd name="connsiteY6" fmla="*/ 372422 h 1050807"/>
              <a:gd name="connsiteX7" fmla="*/ 2599358 w 2600868"/>
              <a:gd name="connsiteY7" fmla="*/ 793644 h 1050807"/>
              <a:gd name="connsiteX0" fmla="*/ 0 w 2600868"/>
              <a:gd name="connsiteY0" fmla="*/ 1049561 h 1049561"/>
              <a:gd name="connsiteX1" fmla="*/ 282056 w 2600868"/>
              <a:gd name="connsiteY1" fmla="*/ 608836 h 1049561"/>
              <a:gd name="connsiteX2" fmla="*/ 778754 w 2600868"/>
              <a:gd name="connsiteY2" fmla="*/ 379891 h 1049561"/>
              <a:gd name="connsiteX3" fmla="*/ 1148323 w 2600868"/>
              <a:gd name="connsiteY3" fmla="*/ 22502 h 1049561"/>
              <a:gd name="connsiteX4" fmla="*/ 1650168 w 2600868"/>
              <a:gd name="connsiteY4" fmla="*/ 54608 h 1049561"/>
              <a:gd name="connsiteX5" fmla="*/ 2054629 w 2600868"/>
              <a:gd name="connsiteY5" fmla="*/ 198001 h 1049561"/>
              <a:gd name="connsiteX6" fmla="*/ 2350155 w 2600868"/>
              <a:gd name="connsiteY6" fmla="*/ 371176 h 1049561"/>
              <a:gd name="connsiteX7" fmla="*/ 2599358 w 2600868"/>
              <a:gd name="connsiteY7" fmla="*/ 792398 h 1049561"/>
              <a:gd name="connsiteX0" fmla="*/ 0 w 2600868"/>
              <a:gd name="connsiteY0" fmla="*/ 1048062 h 1048062"/>
              <a:gd name="connsiteX1" fmla="*/ 282056 w 2600868"/>
              <a:gd name="connsiteY1" fmla="*/ 607337 h 1048062"/>
              <a:gd name="connsiteX2" fmla="*/ 778754 w 2600868"/>
              <a:gd name="connsiteY2" fmla="*/ 378392 h 1048062"/>
              <a:gd name="connsiteX3" fmla="*/ 1148323 w 2600868"/>
              <a:gd name="connsiteY3" fmla="*/ 21003 h 1048062"/>
              <a:gd name="connsiteX4" fmla="*/ 1650168 w 2600868"/>
              <a:gd name="connsiteY4" fmla="*/ 53109 h 1048062"/>
              <a:gd name="connsiteX5" fmla="*/ 2054629 w 2600868"/>
              <a:gd name="connsiteY5" fmla="*/ 196502 h 1048062"/>
              <a:gd name="connsiteX6" fmla="*/ 2350155 w 2600868"/>
              <a:gd name="connsiteY6" fmla="*/ 369677 h 1048062"/>
              <a:gd name="connsiteX7" fmla="*/ 2599358 w 2600868"/>
              <a:gd name="connsiteY7" fmla="*/ 790899 h 1048062"/>
              <a:gd name="connsiteX0" fmla="*/ 0 w 2600868"/>
              <a:gd name="connsiteY0" fmla="*/ 1049430 h 1049430"/>
              <a:gd name="connsiteX1" fmla="*/ 282056 w 2600868"/>
              <a:gd name="connsiteY1" fmla="*/ 608705 h 1049430"/>
              <a:gd name="connsiteX2" fmla="*/ 778754 w 2600868"/>
              <a:gd name="connsiteY2" fmla="*/ 379760 h 1049430"/>
              <a:gd name="connsiteX3" fmla="*/ 1148323 w 2600868"/>
              <a:gd name="connsiteY3" fmla="*/ 22371 h 1049430"/>
              <a:gd name="connsiteX4" fmla="*/ 1650168 w 2600868"/>
              <a:gd name="connsiteY4" fmla="*/ 54477 h 1049430"/>
              <a:gd name="connsiteX5" fmla="*/ 2058672 w 2600868"/>
              <a:gd name="connsiteY5" fmla="*/ 193683 h 1049430"/>
              <a:gd name="connsiteX6" fmla="*/ 2350155 w 2600868"/>
              <a:gd name="connsiteY6" fmla="*/ 371045 h 1049430"/>
              <a:gd name="connsiteX7" fmla="*/ 2599358 w 2600868"/>
              <a:gd name="connsiteY7" fmla="*/ 792267 h 1049430"/>
              <a:gd name="connsiteX0" fmla="*/ 0 w 2600868"/>
              <a:gd name="connsiteY0" fmla="*/ 1049430 h 1049430"/>
              <a:gd name="connsiteX1" fmla="*/ 282056 w 2600868"/>
              <a:gd name="connsiteY1" fmla="*/ 608705 h 1049430"/>
              <a:gd name="connsiteX2" fmla="*/ 778754 w 2600868"/>
              <a:gd name="connsiteY2" fmla="*/ 379760 h 1049430"/>
              <a:gd name="connsiteX3" fmla="*/ 1148323 w 2600868"/>
              <a:gd name="connsiteY3" fmla="*/ 22371 h 1049430"/>
              <a:gd name="connsiteX4" fmla="*/ 1650168 w 2600868"/>
              <a:gd name="connsiteY4" fmla="*/ 54477 h 1049430"/>
              <a:gd name="connsiteX5" fmla="*/ 2058672 w 2600868"/>
              <a:gd name="connsiteY5" fmla="*/ 193683 h 1049430"/>
              <a:gd name="connsiteX6" fmla="*/ 2350155 w 2600868"/>
              <a:gd name="connsiteY6" fmla="*/ 379418 h 1049430"/>
              <a:gd name="connsiteX7" fmla="*/ 2599358 w 2600868"/>
              <a:gd name="connsiteY7" fmla="*/ 792267 h 10494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600868" h="1049430">
                <a:moveTo>
                  <a:pt x="0" y="1049430"/>
                </a:moveTo>
                <a:cubicBezTo>
                  <a:pt x="134985" y="593819"/>
                  <a:pt x="136089" y="678457"/>
                  <a:pt x="282056" y="608705"/>
                </a:cubicBezTo>
                <a:cubicBezTo>
                  <a:pt x="428023" y="538953"/>
                  <a:pt x="634376" y="477482"/>
                  <a:pt x="778754" y="379760"/>
                </a:cubicBezTo>
                <a:cubicBezTo>
                  <a:pt x="923132" y="282038"/>
                  <a:pt x="1003087" y="76585"/>
                  <a:pt x="1148323" y="22371"/>
                </a:cubicBezTo>
                <a:cubicBezTo>
                  <a:pt x="1293559" y="-31843"/>
                  <a:pt x="1498443" y="25925"/>
                  <a:pt x="1650168" y="54477"/>
                </a:cubicBezTo>
                <a:cubicBezTo>
                  <a:pt x="1801893" y="83029"/>
                  <a:pt x="1942007" y="139526"/>
                  <a:pt x="2058672" y="193683"/>
                </a:cubicBezTo>
                <a:cubicBezTo>
                  <a:pt x="2175337" y="247840"/>
                  <a:pt x="2305947" y="349171"/>
                  <a:pt x="2350155" y="379418"/>
                </a:cubicBezTo>
                <a:cubicBezTo>
                  <a:pt x="2394363" y="409665"/>
                  <a:pt x="2621462" y="800410"/>
                  <a:pt x="2599358" y="792267"/>
                </a:cubicBezTo>
              </a:path>
            </a:pathLst>
          </a:custGeom>
          <a:noFill/>
          <a:ln w="6350">
            <a:solidFill>
              <a:srgbClr val="00B05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257169"/>
            <a:endParaRPr lang="it-IT" sz="1013">
              <a:solidFill>
                <a:prstClr val="white"/>
              </a:solidFill>
              <a:latin typeface="Calibri" panose="020F0502020204030204"/>
            </a:endParaRPr>
          </a:p>
        </p:txBody>
      </p:sp>
      <p:cxnSp>
        <p:nvCxnSpPr>
          <p:cNvPr id="52" name="Connettore diritto 51">
            <a:extLst>
              <a:ext uri="{FF2B5EF4-FFF2-40B4-BE49-F238E27FC236}">
                <a16:creationId xmlns="" xmlns:a16="http://schemas.microsoft.com/office/drawing/2014/main" id="{E5011D95-81D7-4636-9AD0-C49807AD6BA1}"/>
              </a:ext>
            </a:extLst>
          </p:cNvPr>
          <p:cNvCxnSpPr>
            <a:cxnSpLocks/>
          </p:cNvCxnSpPr>
          <p:nvPr/>
        </p:nvCxnSpPr>
        <p:spPr>
          <a:xfrm>
            <a:off x="2596255" y="2787765"/>
            <a:ext cx="0" cy="1674000"/>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53" name="Connettore diritto 52">
            <a:extLst>
              <a:ext uri="{FF2B5EF4-FFF2-40B4-BE49-F238E27FC236}">
                <a16:creationId xmlns="" xmlns:a16="http://schemas.microsoft.com/office/drawing/2014/main" id="{F917DE03-5215-4C7C-9EB6-B1A9FC9EA631}"/>
              </a:ext>
            </a:extLst>
          </p:cNvPr>
          <p:cNvCxnSpPr>
            <a:cxnSpLocks/>
          </p:cNvCxnSpPr>
          <p:nvPr/>
        </p:nvCxnSpPr>
        <p:spPr>
          <a:xfrm>
            <a:off x="1786259" y="2984901"/>
            <a:ext cx="0" cy="1674000"/>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54" name="Connettore diritto 53">
            <a:extLst>
              <a:ext uri="{FF2B5EF4-FFF2-40B4-BE49-F238E27FC236}">
                <a16:creationId xmlns="" xmlns:a16="http://schemas.microsoft.com/office/drawing/2014/main" id="{463F223A-218B-4FF3-BA13-1334875916A5}"/>
              </a:ext>
            </a:extLst>
          </p:cNvPr>
          <p:cNvCxnSpPr>
            <a:cxnSpLocks/>
          </p:cNvCxnSpPr>
          <p:nvPr/>
        </p:nvCxnSpPr>
        <p:spPr>
          <a:xfrm>
            <a:off x="1753222" y="2961454"/>
            <a:ext cx="0" cy="1674000"/>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grpSp>
        <p:nvGrpSpPr>
          <p:cNvPr id="55" name="Gruppo 54">
            <a:extLst>
              <a:ext uri="{FF2B5EF4-FFF2-40B4-BE49-F238E27FC236}">
                <a16:creationId xmlns="" xmlns:a16="http://schemas.microsoft.com/office/drawing/2014/main" id="{B31E4C12-6A62-46FF-9DFD-C4CB86FF4E89}"/>
              </a:ext>
            </a:extLst>
          </p:cNvPr>
          <p:cNvGrpSpPr/>
          <p:nvPr/>
        </p:nvGrpSpPr>
        <p:grpSpPr>
          <a:xfrm>
            <a:off x="1730973" y="2213626"/>
            <a:ext cx="1538065" cy="775956"/>
            <a:chOff x="939403" y="163126"/>
            <a:chExt cx="1538065" cy="775956"/>
          </a:xfrm>
        </p:grpSpPr>
        <p:sp>
          <p:nvSpPr>
            <p:cNvPr id="56" name="Figura a mano libera: forma 55">
              <a:extLst>
                <a:ext uri="{FF2B5EF4-FFF2-40B4-BE49-F238E27FC236}">
                  <a16:creationId xmlns="" xmlns:a16="http://schemas.microsoft.com/office/drawing/2014/main" id="{9535D8C7-2CDE-4541-87DA-691D85104B4F}"/>
                </a:ext>
              </a:extLst>
            </p:cNvPr>
            <p:cNvSpPr/>
            <p:nvPr/>
          </p:nvSpPr>
          <p:spPr>
            <a:xfrm>
              <a:off x="940243" y="163126"/>
              <a:ext cx="1521486" cy="673804"/>
            </a:xfrm>
            <a:custGeom>
              <a:avLst/>
              <a:gdLst>
                <a:gd name="connsiteX0" fmla="*/ 0 w 2496497"/>
                <a:gd name="connsiteY0" fmla="*/ 814616 h 814616"/>
                <a:gd name="connsiteX1" fmla="*/ 237325 w 2496497"/>
                <a:gd name="connsiteY1" fmla="*/ 612192 h 814616"/>
                <a:gd name="connsiteX2" fmla="*/ 725936 w 2496497"/>
                <a:gd name="connsiteY2" fmla="*/ 395807 h 814616"/>
                <a:gd name="connsiteX3" fmla="*/ 1123805 w 2496497"/>
                <a:gd name="connsiteY3" fmla="*/ 25859 h 814616"/>
                <a:gd name="connsiteX4" fmla="*/ 1605435 w 2496497"/>
                <a:gd name="connsiteY4" fmla="*/ 53780 h 814616"/>
                <a:gd name="connsiteX5" fmla="*/ 2205728 w 2496497"/>
                <a:gd name="connsiteY5" fmla="*/ 235264 h 814616"/>
                <a:gd name="connsiteX6" fmla="*/ 2470974 w 2496497"/>
                <a:gd name="connsiteY6" fmla="*/ 402787 h 814616"/>
                <a:gd name="connsiteX7" fmla="*/ 2470974 w 2496497"/>
                <a:gd name="connsiteY7" fmla="*/ 416748 h 814616"/>
                <a:gd name="connsiteX0" fmla="*/ 0 w 2487895"/>
                <a:gd name="connsiteY0" fmla="*/ 819967 h 819967"/>
                <a:gd name="connsiteX1" fmla="*/ 228723 w 2487895"/>
                <a:gd name="connsiteY1" fmla="*/ 612192 h 819967"/>
                <a:gd name="connsiteX2" fmla="*/ 717334 w 2487895"/>
                <a:gd name="connsiteY2" fmla="*/ 395807 h 819967"/>
                <a:gd name="connsiteX3" fmla="*/ 1115203 w 2487895"/>
                <a:gd name="connsiteY3" fmla="*/ 25859 h 819967"/>
                <a:gd name="connsiteX4" fmla="*/ 1596833 w 2487895"/>
                <a:gd name="connsiteY4" fmla="*/ 53780 h 819967"/>
                <a:gd name="connsiteX5" fmla="*/ 2197126 w 2487895"/>
                <a:gd name="connsiteY5" fmla="*/ 235264 h 819967"/>
                <a:gd name="connsiteX6" fmla="*/ 2462372 w 2487895"/>
                <a:gd name="connsiteY6" fmla="*/ 402787 h 819967"/>
                <a:gd name="connsiteX7" fmla="*/ 2462372 w 2487895"/>
                <a:gd name="connsiteY7" fmla="*/ 416748 h 819967"/>
                <a:gd name="connsiteX0" fmla="*/ 0 w 2492973"/>
                <a:gd name="connsiteY0" fmla="*/ 819967 h 819967"/>
                <a:gd name="connsiteX1" fmla="*/ 228723 w 2492973"/>
                <a:gd name="connsiteY1" fmla="*/ 612192 h 819967"/>
                <a:gd name="connsiteX2" fmla="*/ 717334 w 2492973"/>
                <a:gd name="connsiteY2" fmla="*/ 395807 h 819967"/>
                <a:gd name="connsiteX3" fmla="*/ 1115203 w 2492973"/>
                <a:gd name="connsiteY3" fmla="*/ 25859 h 819967"/>
                <a:gd name="connsiteX4" fmla="*/ 1596833 w 2492973"/>
                <a:gd name="connsiteY4" fmla="*/ 53780 h 819967"/>
                <a:gd name="connsiteX5" fmla="*/ 2197126 w 2492973"/>
                <a:gd name="connsiteY5" fmla="*/ 235264 h 819967"/>
                <a:gd name="connsiteX6" fmla="*/ 2462372 w 2492973"/>
                <a:gd name="connsiteY6" fmla="*/ 402787 h 819967"/>
                <a:gd name="connsiteX7" fmla="*/ 2473840 w 2492973"/>
                <a:gd name="connsiteY7" fmla="*/ 432800 h 819967"/>
                <a:gd name="connsiteX0" fmla="*/ 0 w 2511955"/>
                <a:gd name="connsiteY0" fmla="*/ 819967 h 819967"/>
                <a:gd name="connsiteX1" fmla="*/ 228723 w 2511955"/>
                <a:gd name="connsiteY1" fmla="*/ 612192 h 819967"/>
                <a:gd name="connsiteX2" fmla="*/ 717334 w 2511955"/>
                <a:gd name="connsiteY2" fmla="*/ 395807 h 819967"/>
                <a:gd name="connsiteX3" fmla="*/ 1115203 w 2511955"/>
                <a:gd name="connsiteY3" fmla="*/ 25859 h 819967"/>
                <a:gd name="connsiteX4" fmla="*/ 1596833 w 2511955"/>
                <a:gd name="connsiteY4" fmla="*/ 53780 h 819967"/>
                <a:gd name="connsiteX5" fmla="*/ 2197126 w 2511955"/>
                <a:gd name="connsiteY5" fmla="*/ 235264 h 819967"/>
                <a:gd name="connsiteX6" fmla="*/ 2462372 w 2511955"/>
                <a:gd name="connsiteY6" fmla="*/ 402787 h 819967"/>
                <a:gd name="connsiteX7" fmla="*/ 2502511 w 2511955"/>
                <a:gd name="connsiteY7" fmla="*/ 486307 h 819967"/>
                <a:gd name="connsiteX0" fmla="*/ 0 w 2553975"/>
                <a:gd name="connsiteY0" fmla="*/ 813432 h 813432"/>
                <a:gd name="connsiteX1" fmla="*/ 270743 w 2553975"/>
                <a:gd name="connsiteY1" fmla="*/ 612192 h 813432"/>
                <a:gd name="connsiteX2" fmla="*/ 759354 w 2553975"/>
                <a:gd name="connsiteY2" fmla="*/ 395807 h 813432"/>
                <a:gd name="connsiteX3" fmla="*/ 1157223 w 2553975"/>
                <a:gd name="connsiteY3" fmla="*/ 25859 h 813432"/>
                <a:gd name="connsiteX4" fmla="*/ 1638853 w 2553975"/>
                <a:gd name="connsiteY4" fmla="*/ 53780 h 813432"/>
                <a:gd name="connsiteX5" fmla="*/ 2239146 w 2553975"/>
                <a:gd name="connsiteY5" fmla="*/ 235264 h 813432"/>
                <a:gd name="connsiteX6" fmla="*/ 2504392 w 2553975"/>
                <a:gd name="connsiteY6" fmla="*/ 402787 h 813432"/>
                <a:gd name="connsiteX7" fmla="*/ 2544531 w 2553975"/>
                <a:gd name="connsiteY7" fmla="*/ 486307 h 813432"/>
                <a:gd name="connsiteX0" fmla="*/ 0 w 2518958"/>
                <a:gd name="connsiteY0" fmla="*/ 833037 h 833037"/>
                <a:gd name="connsiteX1" fmla="*/ 235726 w 2518958"/>
                <a:gd name="connsiteY1" fmla="*/ 612192 h 833037"/>
                <a:gd name="connsiteX2" fmla="*/ 724337 w 2518958"/>
                <a:gd name="connsiteY2" fmla="*/ 395807 h 833037"/>
                <a:gd name="connsiteX3" fmla="*/ 1122206 w 2518958"/>
                <a:gd name="connsiteY3" fmla="*/ 25859 h 833037"/>
                <a:gd name="connsiteX4" fmla="*/ 1603836 w 2518958"/>
                <a:gd name="connsiteY4" fmla="*/ 53780 h 833037"/>
                <a:gd name="connsiteX5" fmla="*/ 2204129 w 2518958"/>
                <a:gd name="connsiteY5" fmla="*/ 235264 h 833037"/>
                <a:gd name="connsiteX6" fmla="*/ 2469375 w 2518958"/>
                <a:gd name="connsiteY6" fmla="*/ 402787 h 833037"/>
                <a:gd name="connsiteX7" fmla="*/ 2509514 w 2518958"/>
                <a:gd name="connsiteY7" fmla="*/ 486307 h 833037"/>
                <a:gd name="connsiteX0" fmla="*/ 0 w 2532964"/>
                <a:gd name="connsiteY0" fmla="*/ 819967 h 819967"/>
                <a:gd name="connsiteX1" fmla="*/ 249732 w 2532964"/>
                <a:gd name="connsiteY1" fmla="*/ 612192 h 819967"/>
                <a:gd name="connsiteX2" fmla="*/ 738343 w 2532964"/>
                <a:gd name="connsiteY2" fmla="*/ 395807 h 819967"/>
                <a:gd name="connsiteX3" fmla="*/ 1136212 w 2532964"/>
                <a:gd name="connsiteY3" fmla="*/ 25859 h 819967"/>
                <a:gd name="connsiteX4" fmla="*/ 1617842 w 2532964"/>
                <a:gd name="connsiteY4" fmla="*/ 53780 h 819967"/>
                <a:gd name="connsiteX5" fmla="*/ 2218135 w 2532964"/>
                <a:gd name="connsiteY5" fmla="*/ 235264 h 819967"/>
                <a:gd name="connsiteX6" fmla="*/ 2483381 w 2532964"/>
                <a:gd name="connsiteY6" fmla="*/ 402787 h 819967"/>
                <a:gd name="connsiteX7" fmla="*/ 2523520 w 2532964"/>
                <a:gd name="connsiteY7" fmla="*/ 486307 h 819967"/>
                <a:gd name="connsiteX0" fmla="*/ 0 w 2545075"/>
                <a:gd name="connsiteY0" fmla="*/ 814316 h 814316"/>
                <a:gd name="connsiteX1" fmla="*/ 261843 w 2545075"/>
                <a:gd name="connsiteY1" fmla="*/ 612192 h 814316"/>
                <a:gd name="connsiteX2" fmla="*/ 750454 w 2545075"/>
                <a:gd name="connsiteY2" fmla="*/ 395807 h 814316"/>
                <a:gd name="connsiteX3" fmla="*/ 1148323 w 2545075"/>
                <a:gd name="connsiteY3" fmla="*/ 25859 h 814316"/>
                <a:gd name="connsiteX4" fmla="*/ 1629953 w 2545075"/>
                <a:gd name="connsiteY4" fmla="*/ 53780 h 814316"/>
                <a:gd name="connsiteX5" fmla="*/ 2230246 w 2545075"/>
                <a:gd name="connsiteY5" fmla="*/ 235264 h 814316"/>
                <a:gd name="connsiteX6" fmla="*/ 2495492 w 2545075"/>
                <a:gd name="connsiteY6" fmla="*/ 402787 h 814316"/>
                <a:gd name="connsiteX7" fmla="*/ 2535631 w 2545075"/>
                <a:gd name="connsiteY7" fmla="*/ 486307 h 814316"/>
                <a:gd name="connsiteX0" fmla="*/ 0 w 2519108"/>
                <a:gd name="connsiteY0" fmla="*/ 814316 h 814316"/>
                <a:gd name="connsiteX1" fmla="*/ 261843 w 2519108"/>
                <a:gd name="connsiteY1" fmla="*/ 612192 h 814316"/>
                <a:gd name="connsiteX2" fmla="*/ 750454 w 2519108"/>
                <a:gd name="connsiteY2" fmla="*/ 395807 h 814316"/>
                <a:gd name="connsiteX3" fmla="*/ 1148323 w 2519108"/>
                <a:gd name="connsiteY3" fmla="*/ 25859 h 814316"/>
                <a:gd name="connsiteX4" fmla="*/ 1629953 w 2519108"/>
                <a:gd name="connsiteY4" fmla="*/ 53780 h 814316"/>
                <a:gd name="connsiteX5" fmla="*/ 2230246 w 2519108"/>
                <a:gd name="connsiteY5" fmla="*/ 235264 h 814316"/>
                <a:gd name="connsiteX6" fmla="*/ 2495492 w 2519108"/>
                <a:gd name="connsiteY6" fmla="*/ 402787 h 814316"/>
                <a:gd name="connsiteX7" fmla="*/ 2490213 w 2519108"/>
                <a:gd name="connsiteY7" fmla="*/ 565420 h 814316"/>
                <a:gd name="connsiteX0" fmla="*/ 0 w 2498068"/>
                <a:gd name="connsiteY0" fmla="*/ 814316 h 814316"/>
                <a:gd name="connsiteX1" fmla="*/ 261843 w 2498068"/>
                <a:gd name="connsiteY1" fmla="*/ 612192 h 814316"/>
                <a:gd name="connsiteX2" fmla="*/ 750454 w 2498068"/>
                <a:gd name="connsiteY2" fmla="*/ 395807 h 814316"/>
                <a:gd name="connsiteX3" fmla="*/ 1148323 w 2498068"/>
                <a:gd name="connsiteY3" fmla="*/ 25859 h 814316"/>
                <a:gd name="connsiteX4" fmla="*/ 1629953 w 2498068"/>
                <a:gd name="connsiteY4" fmla="*/ 53780 h 814316"/>
                <a:gd name="connsiteX5" fmla="*/ 2230246 w 2498068"/>
                <a:gd name="connsiteY5" fmla="*/ 235264 h 814316"/>
                <a:gd name="connsiteX6" fmla="*/ 2440990 w 2498068"/>
                <a:gd name="connsiteY6" fmla="*/ 411263 h 814316"/>
                <a:gd name="connsiteX7" fmla="*/ 2490213 w 2498068"/>
                <a:gd name="connsiteY7" fmla="*/ 565420 h 814316"/>
                <a:gd name="connsiteX0" fmla="*/ 0 w 2498068"/>
                <a:gd name="connsiteY0" fmla="*/ 815043 h 815043"/>
                <a:gd name="connsiteX1" fmla="*/ 261843 w 2498068"/>
                <a:gd name="connsiteY1" fmla="*/ 612919 h 815043"/>
                <a:gd name="connsiteX2" fmla="*/ 750454 w 2498068"/>
                <a:gd name="connsiteY2" fmla="*/ 396534 h 815043"/>
                <a:gd name="connsiteX3" fmla="*/ 1148323 w 2498068"/>
                <a:gd name="connsiteY3" fmla="*/ 26586 h 815043"/>
                <a:gd name="connsiteX4" fmla="*/ 1629953 w 2498068"/>
                <a:gd name="connsiteY4" fmla="*/ 54507 h 815043"/>
                <a:gd name="connsiteX5" fmla="*/ 2199967 w 2498068"/>
                <a:gd name="connsiteY5" fmla="*/ 255769 h 815043"/>
                <a:gd name="connsiteX6" fmla="*/ 2440990 w 2498068"/>
                <a:gd name="connsiteY6" fmla="*/ 411990 h 815043"/>
                <a:gd name="connsiteX7" fmla="*/ 2490213 w 2498068"/>
                <a:gd name="connsiteY7" fmla="*/ 566147 h 815043"/>
                <a:gd name="connsiteX0" fmla="*/ 0 w 2500665"/>
                <a:gd name="connsiteY0" fmla="*/ 815043 h 815043"/>
                <a:gd name="connsiteX1" fmla="*/ 261843 w 2500665"/>
                <a:gd name="connsiteY1" fmla="*/ 612919 h 815043"/>
                <a:gd name="connsiteX2" fmla="*/ 750454 w 2500665"/>
                <a:gd name="connsiteY2" fmla="*/ 396534 h 815043"/>
                <a:gd name="connsiteX3" fmla="*/ 1148323 w 2500665"/>
                <a:gd name="connsiteY3" fmla="*/ 26586 h 815043"/>
                <a:gd name="connsiteX4" fmla="*/ 1629953 w 2500665"/>
                <a:gd name="connsiteY4" fmla="*/ 54507 h 815043"/>
                <a:gd name="connsiteX5" fmla="*/ 2199967 w 2500665"/>
                <a:gd name="connsiteY5" fmla="*/ 255769 h 815043"/>
                <a:gd name="connsiteX6" fmla="*/ 2440990 w 2500665"/>
                <a:gd name="connsiteY6" fmla="*/ 411990 h 815043"/>
                <a:gd name="connsiteX7" fmla="*/ 2493241 w 2500665"/>
                <a:gd name="connsiteY7" fmla="*/ 568973 h 815043"/>
                <a:gd name="connsiteX0" fmla="*/ 0 w 2499298"/>
                <a:gd name="connsiteY0" fmla="*/ 815043 h 815043"/>
                <a:gd name="connsiteX1" fmla="*/ 261843 w 2499298"/>
                <a:gd name="connsiteY1" fmla="*/ 612919 h 815043"/>
                <a:gd name="connsiteX2" fmla="*/ 750454 w 2499298"/>
                <a:gd name="connsiteY2" fmla="*/ 396534 h 815043"/>
                <a:gd name="connsiteX3" fmla="*/ 1148323 w 2499298"/>
                <a:gd name="connsiteY3" fmla="*/ 26586 h 815043"/>
                <a:gd name="connsiteX4" fmla="*/ 1629953 w 2499298"/>
                <a:gd name="connsiteY4" fmla="*/ 54507 h 815043"/>
                <a:gd name="connsiteX5" fmla="*/ 2199967 w 2499298"/>
                <a:gd name="connsiteY5" fmla="*/ 255769 h 815043"/>
                <a:gd name="connsiteX6" fmla="*/ 2428879 w 2499298"/>
                <a:gd name="connsiteY6" fmla="*/ 420467 h 815043"/>
                <a:gd name="connsiteX7" fmla="*/ 2493241 w 2499298"/>
                <a:gd name="connsiteY7" fmla="*/ 568973 h 815043"/>
                <a:gd name="connsiteX0" fmla="*/ 0 w 2507628"/>
                <a:gd name="connsiteY0" fmla="*/ 815043 h 815043"/>
                <a:gd name="connsiteX1" fmla="*/ 261843 w 2507628"/>
                <a:gd name="connsiteY1" fmla="*/ 612919 h 815043"/>
                <a:gd name="connsiteX2" fmla="*/ 750454 w 2507628"/>
                <a:gd name="connsiteY2" fmla="*/ 396534 h 815043"/>
                <a:gd name="connsiteX3" fmla="*/ 1148323 w 2507628"/>
                <a:gd name="connsiteY3" fmla="*/ 26586 h 815043"/>
                <a:gd name="connsiteX4" fmla="*/ 1629953 w 2507628"/>
                <a:gd name="connsiteY4" fmla="*/ 54507 h 815043"/>
                <a:gd name="connsiteX5" fmla="*/ 2199967 w 2507628"/>
                <a:gd name="connsiteY5" fmla="*/ 255769 h 815043"/>
                <a:gd name="connsiteX6" fmla="*/ 2428879 w 2507628"/>
                <a:gd name="connsiteY6" fmla="*/ 420467 h 815043"/>
                <a:gd name="connsiteX7" fmla="*/ 2502324 w 2507628"/>
                <a:gd name="connsiteY7" fmla="*/ 574624 h 815043"/>
                <a:gd name="connsiteX0" fmla="*/ 0 w 2507628"/>
                <a:gd name="connsiteY0" fmla="*/ 813133 h 813133"/>
                <a:gd name="connsiteX1" fmla="*/ 261843 w 2507628"/>
                <a:gd name="connsiteY1" fmla="*/ 611009 h 813133"/>
                <a:gd name="connsiteX2" fmla="*/ 750454 w 2507628"/>
                <a:gd name="connsiteY2" fmla="*/ 394624 h 813133"/>
                <a:gd name="connsiteX3" fmla="*/ 1148323 w 2507628"/>
                <a:gd name="connsiteY3" fmla="*/ 24676 h 813133"/>
                <a:gd name="connsiteX4" fmla="*/ 1629953 w 2507628"/>
                <a:gd name="connsiteY4" fmla="*/ 52597 h 813133"/>
                <a:gd name="connsiteX5" fmla="*/ 2054629 w 2507628"/>
                <a:gd name="connsiteY5" fmla="*/ 200175 h 813133"/>
                <a:gd name="connsiteX6" fmla="*/ 2428879 w 2507628"/>
                <a:gd name="connsiteY6" fmla="*/ 418557 h 813133"/>
                <a:gd name="connsiteX7" fmla="*/ 2502324 w 2507628"/>
                <a:gd name="connsiteY7" fmla="*/ 572714 h 813133"/>
                <a:gd name="connsiteX0" fmla="*/ 0 w 2504832"/>
                <a:gd name="connsiteY0" fmla="*/ 813133 h 813133"/>
                <a:gd name="connsiteX1" fmla="*/ 261843 w 2504832"/>
                <a:gd name="connsiteY1" fmla="*/ 611009 h 813133"/>
                <a:gd name="connsiteX2" fmla="*/ 750454 w 2504832"/>
                <a:gd name="connsiteY2" fmla="*/ 394624 h 813133"/>
                <a:gd name="connsiteX3" fmla="*/ 1148323 w 2504832"/>
                <a:gd name="connsiteY3" fmla="*/ 24676 h 813133"/>
                <a:gd name="connsiteX4" fmla="*/ 1629953 w 2504832"/>
                <a:gd name="connsiteY4" fmla="*/ 52597 h 813133"/>
                <a:gd name="connsiteX5" fmla="*/ 2054629 w 2504832"/>
                <a:gd name="connsiteY5" fmla="*/ 200175 h 813133"/>
                <a:gd name="connsiteX6" fmla="*/ 2350155 w 2504832"/>
                <a:gd name="connsiteY6" fmla="*/ 373350 h 813133"/>
                <a:gd name="connsiteX7" fmla="*/ 2502324 w 2504832"/>
                <a:gd name="connsiteY7" fmla="*/ 572714 h 813133"/>
                <a:gd name="connsiteX0" fmla="*/ 0 w 2553349"/>
                <a:gd name="connsiteY0" fmla="*/ 1064294 h 1064294"/>
                <a:gd name="connsiteX1" fmla="*/ 310360 w 2553349"/>
                <a:gd name="connsiteY1" fmla="*/ 611009 h 1064294"/>
                <a:gd name="connsiteX2" fmla="*/ 798971 w 2553349"/>
                <a:gd name="connsiteY2" fmla="*/ 394624 h 1064294"/>
                <a:gd name="connsiteX3" fmla="*/ 1196840 w 2553349"/>
                <a:gd name="connsiteY3" fmla="*/ 24676 h 1064294"/>
                <a:gd name="connsiteX4" fmla="*/ 1678470 w 2553349"/>
                <a:gd name="connsiteY4" fmla="*/ 52597 h 1064294"/>
                <a:gd name="connsiteX5" fmla="*/ 2103146 w 2553349"/>
                <a:gd name="connsiteY5" fmla="*/ 200175 h 1064294"/>
                <a:gd name="connsiteX6" fmla="*/ 2398672 w 2553349"/>
                <a:gd name="connsiteY6" fmla="*/ 373350 h 1064294"/>
                <a:gd name="connsiteX7" fmla="*/ 2550841 w 2553349"/>
                <a:gd name="connsiteY7" fmla="*/ 572714 h 1064294"/>
                <a:gd name="connsiteX0" fmla="*/ 0 w 2553349"/>
                <a:gd name="connsiteY0" fmla="*/ 1064294 h 1064294"/>
                <a:gd name="connsiteX1" fmla="*/ 310360 w 2553349"/>
                <a:gd name="connsiteY1" fmla="*/ 611009 h 1064294"/>
                <a:gd name="connsiteX2" fmla="*/ 798971 w 2553349"/>
                <a:gd name="connsiteY2" fmla="*/ 394624 h 1064294"/>
                <a:gd name="connsiteX3" fmla="*/ 1196840 w 2553349"/>
                <a:gd name="connsiteY3" fmla="*/ 24676 h 1064294"/>
                <a:gd name="connsiteX4" fmla="*/ 1678470 w 2553349"/>
                <a:gd name="connsiteY4" fmla="*/ 52597 h 1064294"/>
                <a:gd name="connsiteX5" fmla="*/ 2103146 w 2553349"/>
                <a:gd name="connsiteY5" fmla="*/ 200175 h 1064294"/>
                <a:gd name="connsiteX6" fmla="*/ 2398672 w 2553349"/>
                <a:gd name="connsiteY6" fmla="*/ 373350 h 1064294"/>
                <a:gd name="connsiteX7" fmla="*/ 2550841 w 2553349"/>
                <a:gd name="connsiteY7" fmla="*/ 572714 h 1064294"/>
                <a:gd name="connsiteX0" fmla="*/ 0 w 2541219"/>
                <a:gd name="connsiteY0" fmla="*/ 1189874 h 1189874"/>
                <a:gd name="connsiteX1" fmla="*/ 298230 w 2541219"/>
                <a:gd name="connsiteY1" fmla="*/ 611009 h 1189874"/>
                <a:gd name="connsiteX2" fmla="*/ 786841 w 2541219"/>
                <a:gd name="connsiteY2" fmla="*/ 394624 h 1189874"/>
                <a:gd name="connsiteX3" fmla="*/ 1184710 w 2541219"/>
                <a:gd name="connsiteY3" fmla="*/ 24676 h 1189874"/>
                <a:gd name="connsiteX4" fmla="*/ 1666340 w 2541219"/>
                <a:gd name="connsiteY4" fmla="*/ 52597 h 1189874"/>
                <a:gd name="connsiteX5" fmla="*/ 2091016 w 2541219"/>
                <a:gd name="connsiteY5" fmla="*/ 200175 h 1189874"/>
                <a:gd name="connsiteX6" fmla="*/ 2386542 w 2541219"/>
                <a:gd name="connsiteY6" fmla="*/ 373350 h 1189874"/>
                <a:gd name="connsiteX7" fmla="*/ 2538711 w 2541219"/>
                <a:gd name="connsiteY7" fmla="*/ 572714 h 1189874"/>
                <a:gd name="connsiteX0" fmla="*/ 0 w 2541219"/>
                <a:gd name="connsiteY0" fmla="*/ 1189874 h 1189874"/>
                <a:gd name="connsiteX1" fmla="*/ 298230 w 2541219"/>
                <a:gd name="connsiteY1" fmla="*/ 611009 h 1189874"/>
                <a:gd name="connsiteX2" fmla="*/ 786841 w 2541219"/>
                <a:gd name="connsiteY2" fmla="*/ 394624 h 1189874"/>
                <a:gd name="connsiteX3" fmla="*/ 1184710 w 2541219"/>
                <a:gd name="connsiteY3" fmla="*/ 24676 h 1189874"/>
                <a:gd name="connsiteX4" fmla="*/ 1666340 w 2541219"/>
                <a:gd name="connsiteY4" fmla="*/ 52597 h 1189874"/>
                <a:gd name="connsiteX5" fmla="*/ 2091016 w 2541219"/>
                <a:gd name="connsiteY5" fmla="*/ 200175 h 1189874"/>
                <a:gd name="connsiteX6" fmla="*/ 2386542 w 2541219"/>
                <a:gd name="connsiteY6" fmla="*/ 373350 h 1189874"/>
                <a:gd name="connsiteX7" fmla="*/ 2538711 w 2541219"/>
                <a:gd name="connsiteY7" fmla="*/ 572714 h 1189874"/>
                <a:gd name="connsiteX0" fmla="*/ 0 w 2597823"/>
                <a:gd name="connsiteY0" fmla="*/ 1043363 h 1043363"/>
                <a:gd name="connsiteX1" fmla="*/ 354834 w 2597823"/>
                <a:gd name="connsiteY1" fmla="*/ 611009 h 1043363"/>
                <a:gd name="connsiteX2" fmla="*/ 843445 w 2597823"/>
                <a:gd name="connsiteY2" fmla="*/ 394624 h 1043363"/>
                <a:gd name="connsiteX3" fmla="*/ 1241314 w 2597823"/>
                <a:gd name="connsiteY3" fmla="*/ 24676 h 1043363"/>
                <a:gd name="connsiteX4" fmla="*/ 1722944 w 2597823"/>
                <a:gd name="connsiteY4" fmla="*/ 52597 h 1043363"/>
                <a:gd name="connsiteX5" fmla="*/ 2147620 w 2597823"/>
                <a:gd name="connsiteY5" fmla="*/ 200175 h 1043363"/>
                <a:gd name="connsiteX6" fmla="*/ 2443146 w 2597823"/>
                <a:gd name="connsiteY6" fmla="*/ 373350 h 1043363"/>
                <a:gd name="connsiteX7" fmla="*/ 2595315 w 2597823"/>
                <a:gd name="connsiteY7" fmla="*/ 572714 h 1043363"/>
                <a:gd name="connsiteX0" fmla="*/ 0 w 2480574"/>
                <a:gd name="connsiteY0" fmla="*/ 1039177 h 1039177"/>
                <a:gd name="connsiteX1" fmla="*/ 237585 w 2480574"/>
                <a:gd name="connsiteY1" fmla="*/ 611009 h 1039177"/>
                <a:gd name="connsiteX2" fmla="*/ 726196 w 2480574"/>
                <a:gd name="connsiteY2" fmla="*/ 394624 h 1039177"/>
                <a:gd name="connsiteX3" fmla="*/ 1124065 w 2480574"/>
                <a:gd name="connsiteY3" fmla="*/ 24676 h 1039177"/>
                <a:gd name="connsiteX4" fmla="*/ 1605695 w 2480574"/>
                <a:gd name="connsiteY4" fmla="*/ 52597 h 1039177"/>
                <a:gd name="connsiteX5" fmla="*/ 2030371 w 2480574"/>
                <a:gd name="connsiteY5" fmla="*/ 200175 h 1039177"/>
                <a:gd name="connsiteX6" fmla="*/ 2325897 w 2480574"/>
                <a:gd name="connsiteY6" fmla="*/ 373350 h 1039177"/>
                <a:gd name="connsiteX7" fmla="*/ 2478066 w 2480574"/>
                <a:gd name="connsiteY7" fmla="*/ 572714 h 1039177"/>
                <a:gd name="connsiteX0" fmla="*/ 0 w 2504832"/>
                <a:gd name="connsiteY0" fmla="*/ 1051735 h 1051735"/>
                <a:gd name="connsiteX1" fmla="*/ 261843 w 2504832"/>
                <a:gd name="connsiteY1" fmla="*/ 611009 h 1051735"/>
                <a:gd name="connsiteX2" fmla="*/ 750454 w 2504832"/>
                <a:gd name="connsiteY2" fmla="*/ 394624 h 1051735"/>
                <a:gd name="connsiteX3" fmla="*/ 1148323 w 2504832"/>
                <a:gd name="connsiteY3" fmla="*/ 24676 h 1051735"/>
                <a:gd name="connsiteX4" fmla="*/ 1629953 w 2504832"/>
                <a:gd name="connsiteY4" fmla="*/ 52597 h 1051735"/>
                <a:gd name="connsiteX5" fmla="*/ 2054629 w 2504832"/>
                <a:gd name="connsiteY5" fmla="*/ 200175 h 1051735"/>
                <a:gd name="connsiteX6" fmla="*/ 2350155 w 2504832"/>
                <a:gd name="connsiteY6" fmla="*/ 373350 h 1051735"/>
                <a:gd name="connsiteX7" fmla="*/ 2502324 w 2504832"/>
                <a:gd name="connsiteY7" fmla="*/ 572714 h 1051735"/>
                <a:gd name="connsiteX0" fmla="*/ 0 w 2504832"/>
                <a:gd name="connsiteY0" fmla="*/ 1051735 h 1051735"/>
                <a:gd name="connsiteX1" fmla="*/ 306315 w 2504832"/>
                <a:gd name="connsiteY1" fmla="*/ 590079 h 1051735"/>
                <a:gd name="connsiteX2" fmla="*/ 750454 w 2504832"/>
                <a:gd name="connsiteY2" fmla="*/ 394624 h 1051735"/>
                <a:gd name="connsiteX3" fmla="*/ 1148323 w 2504832"/>
                <a:gd name="connsiteY3" fmla="*/ 24676 h 1051735"/>
                <a:gd name="connsiteX4" fmla="*/ 1629953 w 2504832"/>
                <a:gd name="connsiteY4" fmla="*/ 52597 h 1051735"/>
                <a:gd name="connsiteX5" fmla="*/ 2054629 w 2504832"/>
                <a:gd name="connsiteY5" fmla="*/ 200175 h 1051735"/>
                <a:gd name="connsiteX6" fmla="*/ 2350155 w 2504832"/>
                <a:gd name="connsiteY6" fmla="*/ 373350 h 1051735"/>
                <a:gd name="connsiteX7" fmla="*/ 2502324 w 2504832"/>
                <a:gd name="connsiteY7" fmla="*/ 572714 h 1051735"/>
                <a:gd name="connsiteX0" fmla="*/ 0 w 2504832"/>
                <a:gd name="connsiteY0" fmla="*/ 1051735 h 1051735"/>
                <a:gd name="connsiteX1" fmla="*/ 306315 w 2504832"/>
                <a:gd name="connsiteY1" fmla="*/ 590079 h 1051735"/>
                <a:gd name="connsiteX2" fmla="*/ 750454 w 2504832"/>
                <a:gd name="connsiteY2" fmla="*/ 394624 h 1051735"/>
                <a:gd name="connsiteX3" fmla="*/ 1148323 w 2504832"/>
                <a:gd name="connsiteY3" fmla="*/ 24676 h 1051735"/>
                <a:gd name="connsiteX4" fmla="*/ 1629953 w 2504832"/>
                <a:gd name="connsiteY4" fmla="*/ 52597 h 1051735"/>
                <a:gd name="connsiteX5" fmla="*/ 2054629 w 2504832"/>
                <a:gd name="connsiteY5" fmla="*/ 200175 h 1051735"/>
                <a:gd name="connsiteX6" fmla="*/ 2350155 w 2504832"/>
                <a:gd name="connsiteY6" fmla="*/ 373350 h 1051735"/>
                <a:gd name="connsiteX7" fmla="*/ 2502324 w 2504832"/>
                <a:gd name="connsiteY7" fmla="*/ 572714 h 1051735"/>
                <a:gd name="connsiteX0" fmla="*/ 0 w 2504832"/>
                <a:gd name="connsiteY0" fmla="*/ 1051735 h 1051735"/>
                <a:gd name="connsiteX1" fmla="*/ 310358 w 2504832"/>
                <a:gd name="connsiteY1" fmla="*/ 606823 h 1051735"/>
                <a:gd name="connsiteX2" fmla="*/ 750454 w 2504832"/>
                <a:gd name="connsiteY2" fmla="*/ 394624 h 1051735"/>
                <a:gd name="connsiteX3" fmla="*/ 1148323 w 2504832"/>
                <a:gd name="connsiteY3" fmla="*/ 24676 h 1051735"/>
                <a:gd name="connsiteX4" fmla="*/ 1629953 w 2504832"/>
                <a:gd name="connsiteY4" fmla="*/ 52597 h 1051735"/>
                <a:gd name="connsiteX5" fmla="*/ 2054629 w 2504832"/>
                <a:gd name="connsiteY5" fmla="*/ 200175 h 1051735"/>
                <a:gd name="connsiteX6" fmla="*/ 2350155 w 2504832"/>
                <a:gd name="connsiteY6" fmla="*/ 373350 h 1051735"/>
                <a:gd name="connsiteX7" fmla="*/ 2502324 w 2504832"/>
                <a:gd name="connsiteY7" fmla="*/ 572714 h 1051735"/>
                <a:gd name="connsiteX0" fmla="*/ 0 w 2504832"/>
                <a:gd name="connsiteY0" fmla="*/ 1051735 h 1051735"/>
                <a:gd name="connsiteX1" fmla="*/ 310358 w 2504832"/>
                <a:gd name="connsiteY1" fmla="*/ 606823 h 1051735"/>
                <a:gd name="connsiteX2" fmla="*/ 750454 w 2504832"/>
                <a:gd name="connsiteY2" fmla="*/ 394624 h 1051735"/>
                <a:gd name="connsiteX3" fmla="*/ 1148323 w 2504832"/>
                <a:gd name="connsiteY3" fmla="*/ 24676 h 1051735"/>
                <a:gd name="connsiteX4" fmla="*/ 1629953 w 2504832"/>
                <a:gd name="connsiteY4" fmla="*/ 52597 h 1051735"/>
                <a:gd name="connsiteX5" fmla="*/ 2054629 w 2504832"/>
                <a:gd name="connsiteY5" fmla="*/ 200175 h 1051735"/>
                <a:gd name="connsiteX6" fmla="*/ 2350155 w 2504832"/>
                <a:gd name="connsiteY6" fmla="*/ 373350 h 1051735"/>
                <a:gd name="connsiteX7" fmla="*/ 2502324 w 2504832"/>
                <a:gd name="connsiteY7" fmla="*/ 572714 h 1051735"/>
                <a:gd name="connsiteX0" fmla="*/ 0 w 2600868"/>
                <a:gd name="connsiteY0" fmla="*/ 1051735 h 1051735"/>
                <a:gd name="connsiteX1" fmla="*/ 310358 w 2600868"/>
                <a:gd name="connsiteY1" fmla="*/ 606823 h 1051735"/>
                <a:gd name="connsiteX2" fmla="*/ 750454 w 2600868"/>
                <a:gd name="connsiteY2" fmla="*/ 394624 h 1051735"/>
                <a:gd name="connsiteX3" fmla="*/ 1148323 w 2600868"/>
                <a:gd name="connsiteY3" fmla="*/ 24676 h 1051735"/>
                <a:gd name="connsiteX4" fmla="*/ 1629953 w 2600868"/>
                <a:gd name="connsiteY4" fmla="*/ 52597 h 1051735"/>
                <a:gd name="connsiteX5" fmla="*/ 2054629 w 2600868"/>
                <a:gd name="connsiteY5" fmla="*/ 200175 h 1051735"/>
                <a:gd name="connsiteX6" fmla="*/ 2350155 w 2600868"/>
                <a:gd name="connsiteY6" fmla="*/ 373350 h 1051735"/>
                <a:gd name="connsiteX7" fmla="*/ 2599358 w 2600868"/>
                <a:gd name="connsiteY7" fmla="*/ 794572 h 1051735"/>
                <a:gd name="connsiteX0" fmla="*/ 0 w 2640694"/>
                <a:gd name="connsiteY0" fmla="*/ 1051735 h 1051735"/>
                <a:gd name="connsiteX1" fmla="*/ 310358 w 2640694"/>
                <a:gd name="connsiteY1" fmla="*/ 606823 h 1051735"/>
                <a:gd name="connsiteX2" fmla="*/ 750454 w 2640694"/>
                <a:gd name="connsiteY2" fmla="*/ 394624 h 1051735"/>
                <a:gd name="connsiteX3" fmla="*/ 1148323 w 2640694"/>
                <a:gd name="connsiteY3" fmla="*/ 24676 h 1051735"/>
                <a:gd name="connsiteX4" fmla="*/ 1629953 w 2640694"/>
                <a:gd name="connsiteY4" fmla="*/ 52597 h 1051735"/>
                <a:gd name="connsiteX5" fmla="*/ 2054629 w 2640694"/>
                <a:gd name="connsiteY5" fmla="*/ 200175 h 1051735"/>
                <a:gd name="connsiteX6" fmla="*/ 2350155 w 2640694"/>
                <a:gd name="connsiteY6" fmla="*/ 373350 h 1051735"/>
                <a:gd name="connsiteX7" fmla="*/ 2639396 w 2640694"/>
                <a:gd name="connsiteY7" fmla="*/ 895902 h 1051735"/>
                <a:gd name="connsiteX0" fmla="*/ 0 w 2640653"/>
                <a:gd name="connsiteY0" fmla="*/ 1051735 h 1051735"/>
                <a:gd name="connsiteX1" fmla="*/ 310358 w 2640653"/>
                <a:gd name="connsiteY1" fmla="*/ 606823 h 1051735"/>
                <a:gd name="connsiteX2" fmla="*/ 750454 w 2640653"/>
                <a:gd name="connsiteY2" fmla="*/ 394624 h 1051735"/>
                <a:gd name="connsiteX3" fmla="*/ 1148323 w 2640653"/>
                <a:gd name="connsiteY3" fmla="*/ 24676 h 1051735"/>
                <a:gd name="connsiteX4" fmla="*/ 1629953 w 2640653"/>
                <a:gd name="connsiteY4" fmla="*/ 52597 h 1051735"/>
                <a:gd name="connsiteX5" fmla="*/ 2054629 w 2640653"/>
                <a:gd name="connsiteY5" fmla="*/ 200175 h 1051735"/>
                <a:gd name="connsiteX6" fmla="*/ 2341258 w 2640653"/>
                <a:gd name="connsiteY6" fmla="*/ 391774 h 1051735"/>
                <a:gd name="connsiteX7" fmla="*/ 2639396 w 2640653"/>
                <a:gd name="connsiteY7" fmla="*/ 895902 h 1051735"/>
                <a:gd name="connsiteX0" fmla="*/ 0 w 2640653"/>
                <a:gd name="connsiteY0" fmla="*/ 1051735 h 1051735"/>
                <a:gd name="connsiteX1" fmla="*/ 310358 w 2640653"/>
                <a:gd name="connsiteY1" fmla="*/ 606823 h 1051735"/>
                <a:gd name="connsiteX2" fmla="*/ 750454 w 2640653"/>
                <a:gd name="connsiteY2" fmla="*/ 394624 h 1051735"/>
                <a:gd name="connsiteX3" fmla="*/ 1148323 w 2640653"/>
                <a:gd name="connsiteY3" fmla="*/ 24676 h 1051735"/>
                <a:gd name="connsiteX4" fmla="*/ 1629953 w 2640653"/>
                <a:gd name="connsiteY4" fmla="*/ 52597 h 1051735"/>
                <a:gd name="connsiteX5" fmla="*/ 2054629 w 2640653"/>
                <a:gd name="connsiteY5" fmla="*/ 200175 h 1051735"/>
                <a:gd name="connsiteX6" fmla="*/ 2341258 w 2640653"/>
                <a:gd name="connsiteY6" fmla="*/ 396380 h 1051735"/>
                <a:gd name="connsiteX7" fmla="*/ 2639396 w 2640653"/>
                <a:gd name="connsiteY7" fmla="*/ 895902 h 1051735"/>
                <a:gd name="connsiteX0" fmla="*/ 0 w 2644697"/>
                <a:gd name="connsiteY0" fmla="*/ 1181502 h 1181502"/>
                <a:gd name="connsiteX1" fmla="*/ 314402 w 2644697"/>
                <a:gd name="connsiteY1" fmla="*/ 606823 h 1181502"/>
                <a:gd name="connsiteX2" fmla="*/ 754498 w 2644697"/>
                <a:gd name="connsiteY2" fmla="*/ 394624 h 1181502"/>
                <a:gd name="connsiteX3" fmla="*/ 1152367 w 2644697"/>
                <a:gd name="connsiteY3" fmla="*/ 24676 h 1181502"/>
                <a:gd name="connsiteX4" fmla="*/ 1633997 w 2644697"/>
                <a:gd name="connsiteY4" fmla="*/ 52597 h 1181502"/>
                <a:gd name="connsiteX5" fmla="*/ 2058673 w 2644697"/>
                <a:gd name="connsiteY5" fmla="*/ 200175 h 1181502"/>
                <a:gd name="connsiteX6" fmla="*/ 2345302 w 2644697"/>
                <a:gd name="connsiteY6" fmla="*/ 396380 h 1181502"/>
                <a:gd name="connsiteX7" fmla="*/ 2643440 w 2644697"/>
                <a:gd name="connsiteY7" fmla="*/ 895902 h 1181502"/>
                <a:gd name="connsiteX0" fmla="*/ 0 w 2661289"/>
                <a:gd name="connsiteY0" fmla="*/ 1181502 h 1181502"/>
                <a:gd name="connsiteX1" fmla="*/ 314402 w 2661289"/>
                <a:gd name="connsiteY1" fmla="*/ 606823 h 1181502"/>
                <a:gd name="connsiteX2" fmla="*/ 754498 w 2661289"/>
                <a:gd name="connsiteY2" fmla="*/ 394624 h 1181502"/>
                <a:gd name="connsiteX3" fmla="*/ 1152367 w 2661289"/>
                <a:gd name="connsiteY3" fmla="*/ 24676 h 1181502"/>
                <a:gd name="connsiteX4" fmla="*/ 1633997 w 2661289"/>
                <a:gd name="connsiteY4" fmla="*/ 52597 h 1181502"/>
                <a:gd name="connsiteX5" fmla="*/ 2058673 w 2661289"/>
                <a:gd name="connsiteY5" fmla="*/ 200175 h 1181502"/>
                <a:gd name="connsiteX6" fmla="*/ 2345302 w 2661289"/>
                <a:gd name="connsiteY6" fmla="*/ 396380 h 1181502"/>
                <a:gd name="connsiteX7" fmla="*/ 2660100 w 2661289"/>
                <a:gd name="connsiteY7" fmla="*/ 874972 h 11815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661289" h="1181502">
                  <a:moveTo>
                    <a:pt x="0" y="1181502"/>
                  </a:moveTo>
                  <a:cubicBezTo>
                    <a:pt x="134985" y="725891"/>
                    <a:pt x="188652" y="737969"/>
                    <a:pt x="314402" y="606823"/>
                  </a:cubicBezTo>
                  <a:cubicBezTo>
                    <a:pt x="440152" y="475677"/>
                    <a:pt x="614837" y="491648"/>
                    <a:pt x="754498" y="394624"/>
                  </a:cubicBezTo>
                  <a:cubicBezTo>
                    <a:pt x="894159" y="297600"/>
                    <a:pt x="1005784" y="81680"/>
                    <a:pt x="1152367" y="24676"/>
                  </a:cubicBezTo>
                  <a:cubicBezTo>
                    <a:pt x="1298950" y="-32329"/>
                    <a:pt x="1482946" y="23347"/>
                    <a:pt x="1633997" y="52597"/>
                  </a:cubicBezTo>
                  <a:cubicBezTo>
                    <a:pt x="1785048" y="81847"/>
                    <a:pt x="1940122" y="142878"/>
                    <a:pt x="2058673" y="200175"/>
                  </a:cubicBezTo>
                  <a:cubicBezTo>
                    <a:pt x="2177224" y="257472"/>
                    <a:pt x="2301094" y="366133"/>
                    <a:pt x="2345302" y="396380"/>
                  </a:cubicBezTo>
                  <a:cubicBezTo>
                    <a:pt x="2389510" y="426627"/>
                    <a:pt x="2682204" y="883115"/>
                    <a:pt x="2660100" y="874972"/>
                  </a:cubicBezTo>
                </a:path>
              </a:pathLst>
            </a:custGeom>
            <a:noFill/>
            <a:ln w="6350">
              <a:solidFill>
                <a:srgbClr val="00B05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257169"/>
              <a:endParaRPr lang="it-IT" sz="1013">
                <a:solidFill>
                  <a:prstClr val="white"/>
                </a:solidFill>
                <a:latin typeface="Calibri" panose="020F0502020204030204"/>
              </a:endParaRPr>
            </a:p>
          </p:txBody>
        </p:sp>
        <p:sp>
          <p:nvSpPr>
            <p:cNvPr id="57" name="Figura a mano libera: forma 56">
              <a:extLst>
                <a:ext uri="{FF2B5EF4-FFF2-40B4-BE49-F238E27FC236}">
                  <a16:creationId xmlns="" xmlns:a16="http://schemas.microsoft.com/office/drawing/2014/main" id="{91F28032-FE12-4EEA-A450-43D2ABA7BA13}"/>
                </a:ext>
              </a:extLst>
            </p:cNvPr>
            <p:cNvSpPr/>
            <p:nvPr/>
          </p:nvSpPr>
          <p:spPr>
            <a:xfrm>
              <a:off x="939403" y="658588"/>
              <a:ext cx="1538065" cy="280494"/>
            </a:xfrm>
            <a:custGeom>
              <a:avLst/>
              <a:gdLst>
                <a:gd name="connsiteX0" fmla="*/ 128740 w 2640281"/>
                <a:gd name="connsiteY0" fmla="*/ 418809 h 832095"/>
                <a:gd name="connsiteX1" fmla="*/ 240422 w 2640281"/>
                <a:gd name="connsiteY1" fmla="*/ 760837 h 832095"/>
                <a:gd name="connsiteX2" fmla="*/ 2320508 w 2640281"/>
                <a:gd name="connsiteY2" fmla="*/ 760837 h 832095"/>
                <a:gd name="connsiteX3" fmla="*/ 2599714 w 2640281"/>
                <a:gd name="connsiteY3" fmla="*/ 0 h 832095"/>
                <a:gd name="connsiteX0" fmla="*/ 128740 w 2654877"/>
                <a:gd name="connsiteY0" fmla="*/ 424524 h 837810"/>
                <a:gd name="connsiteX1" fmla="*/ 240422 w 2654877"/>
                <a:gd name="connsiteY1" fmla="*/ 766552 h 837810"/>
                <a:gd name="connsiteX2" fmla="*/ 2320508 w 2654877"/>
                <a:gd name="connsiteY2" fmla="*/ 766552 h 837810"/>
                <a:gd name="connsiteX3" fmla="*/ 2619716 w 2654877"/>
                <a:gd name="connsiteY3" fmla="*/ 0 h 837810"/>
                <a:gd name="connsiteX0" fmla="*/ 128740 w 2663558"/>
                <a:gd name="connsiteY0" fmla="*/ 367374 h 780660"/>
                <a:gd name="connsiteX1" fmla="*/ 240422 w 2663558"/>
                <a:gd name="connsiteY1" fmla="*/ 709402 h 780660"/>
                <a:gd name="connsiteX2" fmla="*/ 2320508 w 2663558"/>
                <a:gd name="connsiteY2" fmla="*/ 709402 h 780660"/>
                <a:gd name="connsiteX3" fmla="*/ 2631146 w 2663558"/>
                <a:gd name="connsiteY3" fmla="*/ 0 h 780660"/>
                <a:gd name="connsiteX0" fmla="*/ 77788 w 2612606"/>
                <a:gd name="connsiteY0" fmla="*/ 367374 h 731971"/>
                <a:gd name="connsiteX1" fmla="*/ 189470 w 2612606"/>
                <a:gd name="connsiteY1" fmla="*/ 709402 h 731971"/>
                <a:gd name="connsiteX2" fmla="*/ 1376095 w 2612606"/>
                <a:gd name="connsiteY2" fmla="*/ 374354 h 731971"/>
                <a:gd name="connsiteX3" fmla="*/ 2269556 w 2612606"/>
                <a:gd name="connsiteY3" fmla="*/ 709402 h 731971"/>
                <a:gd name="connsiteX4" fmla="*/ 2580194 w 2612606"/>
                <a:gd name="connsiteY4" fmla="*/ 0 h 731971"/>
                <a:gd name="connsiteX0" fmla="*/ 210540 w 2745358"/>
                <a:gd name="connsiteY0" fmla="*/ 367374 h 769552"/>
                <a:gd name="connsiteX1" fmla="*/ 1134 w 2745358"/>
                <a:gd name="connsiteY1" fmla="*/ 737323 h 769552"/>
                <a:gd name="connsiteX2" fmla="*/ 322222 w 2745358"/>
                <a:gd name="connsiteY2" fmla="*/ 709402 h 769552"/>
                <a:gd name="connsiteX3" fmla="*/ 1508847 w 2745358"/>
                <a:gd name="connsiteY3" fmla="*/ 374354 h 769552"/>
                <a:gd name="connsiteX4" fmla="*/ 2402308 w 2745358"/>
                <a:gd name="connsiteY4" fmla="*/ 709402 h 769552"/>
                <a:gd name="connsiteX5" fmla="*/ 2712946 w 2745358"/>
                <a:gd name="connsiteY5" fmla="*/ 0 h 769552"/>
                <a:gd name="connsiteX0" fmla="*/ 175843 w 2745562"/>
                <a:gd name="connsiteY0" fmla="*/ 360394 h 769552"/>
                <a:gd name="connsiteX1" fmla="*/ 1338 w 2745562"/>
                <a:gd name="connsiteY1" fmla="*/ 737323 h 769552"/>
                <a:gd name="connsiteX2" fmla="*/ 322426 w 2745562"/>
                <a:gd name="connsiteY2" fmla="*/ 709402 h 769552"/>
                <a:gd name="connsiteX3" fmla="*/ 1509051 w 2745562"/>
                <a:gd name="connsiteY3" fmla="*/ 374354 h 769552"/>
                <a:gd name="connsiteX4" fmla="*/ 2402512 w 2745562"/>
                <a:gd name="connsiteY4" fmla="*/ 709402 h 769552"/>
                <a:gd name="connsiteX5" fmla="*/ 2713150 w 2745562"/>
                <a:gd name="connsiteY5" fmla="*/ 0 h 769552"/>
                <a:gd name="connsiteX0" fmla="*/ 175843 w 2718911"/>
                <a:gd name="connsiteY0" fmla="*/ 260806 h 669964"/>
                <a:gd name="connsiteX1" fmla="*/ 1338 w 2718911"/>
                <a:gd name="connsiteY1" fmla="*/ 637735 h 669964"/>
                <a:gd name="connsiteX2" fmla="*/ 322426 w 2718911"/>
                <a:gd name="connsiteY2" fmla="*/ 609814 h 669964"/>
                <a:gd name="connsiteX3" fmla="*/ 1509051 w 2718911"/>
                <a:gd name="connsiteY3" fmla="*/ 274766 h 669964"/>
                <a:gd name="connsiteX4" fmla="*/ 2402512 w 2718911"/>
                <a:gd name="connsiteY4" fmla="*/ 609814 h 669964"/>
                <a:gd name="connsiteX5" fmla="*/ 2676936 w 2718911"/>
                <a:gd name="connsiteY5" fmla="*/ 0 h 669964"/>
                <a:gd name="connsiteX0" fmla="*/ 175843 w 2749387"/>
                <a:gd name="connsiteY0" fmla="*/ 260806 h 669964"/>
                <a:gd name="connsiteX1" fmla="*/ 1338 w 2749387"/>
                <a:gd name="connsiteY1" fmla="*/ 637735 h 669964"/>
                <a:gd name="connsiteX2" fmla="*/ 322426 w 2749387"/>
                <a:gd name="connsiteY2" fmla="*/ 609814 h 669964"/>
                <a:gd name="connsiteX3" fmla="*/ 1509051 w 2749387"/>
                <a:gd name="connsiteY3" fmla="*/ 274766 h 669964"/>
                <a:gd name="connsiteX4" fmla="*/ 2402512 w 2749387"/>
                <a:gd name="connsiteY4" fmla="*/ 609814 h 669964"/>
                <a:gd name="connsiteX5" fmla="*/ 2737513 w 2749387"/>
                <a:gd name="connsiteY5" fmla="*/ 349428 h 669964"/>
                <a:gd name="connsiteX6" fmla="*/ 2676936 w 2749387"/>
                <a:gd name="connsiteY6" fmla="*/ 0 h 669964"/>
                <a:gd name="connsiteX0" fmla="*/ 175843 w 2769693"/>
                <a:gd name="connsiteY0" fmla="*/ 260806 h 669964"/>
                <a:gd name="connsiteX1" fmla="*/ 1338 w 2769693"/>
                <a:gd name="connsiteY1" fmla="*/ 637735 h 669964"/>
                <a:gd name="connsiteX2" fmla="*/ 322426 w 2769693"/>
                <a:gd name="connsiteY2" fmla="*/ 609814 h 669964"/>
                <a:gd name="connsiteX3" fmla="*/ 1509051 w 2769693"/>
                <a:gd name="connsiteY3" fmla="*/ 274766 h 669964"/>
                <a:gd name="connsiteX4" fmla="*/ 2402512 w 2769693"/>
                <a:gd name="connsiteY4" fmla="*/ 609814 h 669964"/>
                <a:gd name="connsiteX5" fmla="*/ 2737513 w 2769693"/>
                <a:gd name="connsiteY5" fmla="*/ 349428 h 669964"/>
                <a:gd name="connsiteX6" fmla="*/ 2752602 w 2769693"/>
                <a:gd name="connsiteY6" fmla="*/ 150252 h 669964"/>
                <a:gd name="connsiteX7" fmla="*/ 2676936 w 2769693"/>
                <a:gd name="connsiteY7" fmla="*/ 0 h 669964"/>
                <a:gd name="connsiteX0" fmla="*/ 117166 w 2711016"/>
                <a:gd name="connsiteY0" fmla="*/ 260806 h 620816"/>
                <a:gd name="connsiteX1" fmla="*/ 1927 w 2711016"/>
                <a:gd name="connsiteY1" fmla="*/ 514969 h 620816"/>
                <a:gd name="connsiteX2" fmla="*/ 263749 w 2711016"/>
                <a:gd name="connsiteY2" fmla="*/ 609814 h 620816"/>
                <a:gd name="connsiteX3" fmla="*/ 1450374 w 2711016"/>
                <a:gd name="connsiteY3" fmla="*/ 274766 h 620816"/>
                <a:gd name="connsiteX4" fmla="*/ 2343835 w 2711016"/>
                <a:gd name="connsiteY4" fmla="*/ 609814 h 620816"/>
                <a:gd name="connsiteX5" fmla="*/ 2678836 w 2711016"/>
                <a:gd name="connsiteY5" fmla="*/ 349428 h 620816"/>
                <a:gd name="connsiteX6" fmla="*/ 2693925 w 2711016"/>
                <a:gd name="connsiteY6" fmla="*/ 150252 h 620816"/>
                <a:gd name="connsiteX7" fmla="*/ 2618259 w 2711016"/>
                <a:gd name="connsiteY7" fmla="*/ 0 h 620816"/>
                <a:gd name="connsiteX0" fmla="*/ 25471 w 2729388"/>
                <a:gd name="connsiteY0" fmla="*/ 485172 h 618261"/>
                <a:gd name="connsiteX1" fmla="*/ 20299 w 2729388"/>
                <a:gd name="connsiteY1" fmla="*/ 514969 h 618261"/>
                <a:gd name="connsiteX2" fmla="*/ 282121 w 2729388"/>
                <a:gd name="connsiteY2" fmla="*/ 609814 h 618261"/>
                <a:gd name="connsiteX3" fmla="*/ 1468746 w 2729388"/>
                <a:gd name="connsiteY3" fmla="*/ 274766 h 618261"/>
                <a:gd name="connsiteX4" fmla="*/ 2362207 w 2729388"/>
                <a:gd name="connsiteY4" fmla="*/ 609814 h 618261"/>
                <a:gd name="connsiteX5" fmla="*/ 2697208 w 2729388"/>
                <a:gd name="connsiteY5" fmla="*/ 349428 h 618261"/>
                <a:gd name="connsiteX6" fmla="*/ 2712297 w 2729388"/>
                <a:gd name="connsiteY6" fmla="*/ 150252 h 618261"/>
                <a:gd name="connsiteX7" fmla="*/ 2636631 w 2729388"/>
                <a:gd name="connsiteY7" fmla="*/ 0 h 618261"/>
                <a:gd name="connsiteX0" fmla="*/ 22816 w 2730967"/>
                <a:gd name="connsiteY0" fmla="*/ 425906 h 618846"/>
                <a:gd name="connsiteX1" fmla="*/ 21878 w 2730967"/>
                <a:gd name="connsiteY1" fmla="*/ 514969 h 618846"/>
                <a:gd name="connsiteX2" fmla="*/ 283700 w 2730967"/>
                <a:gd name="connsiteY2" fmla="*/ 609814 h 618846"/>
                <a:gd name="connsiteX3" fmla="*/ 1470325 w 2730967"/>
                <a:gd name="connsiteY3" fmla="*/ 274766 h 618846"/>
                <a:gd name="connsiteX4" fmla="*/ 2363786 w 2730967"/>
                <a:gd name="connsiteY4" fmla="*/ 609814 h 618846"/>
                <a:gd name="connsiteX5" fmla="*/ 2698787 w 2730967"/>
                <a:gd name="connsiteY5" fmla="*/ 349428 h 618846"/>
                <a:gd name="connsiteX6" fmla="*/ 2713876 w 2730967"/>
                <a:gd name="connsiteY6" fmla="*/ 150252 h 618846"/>
                <a:gd name="connsiteX7" fmla="*/ 2638210 w 2730967"/>
                <a:gd name="connsiteY7" fmla="*/ 0 h 618846"/>
                <a:gd name="connsiteX0" fmla="*/ 22818 w 2730969"/>
                <a:gd name="connsiteY0" fmla="*/ 425906 h 636830"/>
                <a:gd name="connsiteX1" fmla="*/ 21879 w 2730969"/>
                <a:gd name="connsiteY1" fmla="*/ 595402 h 636830"/>
                <a:gd name="connsiteX2" fmla="*/ 283702 w 2730969"/>
                <a:gd name="connsiteY2" fmla="*/ 609814 h 636830"/>
                <a:gd name="connsiteX3" fmla="*/ 1470327 w 2730969"/>
                <a:gd name="connsiteY3" fmla="*/ 274766 h 636830"/>
                <a:gd name="connsiteX4" fmla="*/ 2363788 w 2730969"/>
                <a:gd name="connsiteY4" fmla="*/ 609814 h 636830"/>
                <a:gd name="connsiteX5" fmla="*/ 2698789 w 2730969"/>
                <a:gd name="connsiteY5" fmla="*/ 349428 h 636830"/>
                <a:gd name="connsiteX6" fmla="*/ 2713878 w 2730969"/>
                <a:gd name="connsiteY6" fmla="*/ 150252 h 636830"/>
                <a:gd name="connsiteX7" fmla="*/ 2638212 w 2730969"/>
                <a:gd name="connsiteY7" fmla="*/ 0 h 636830"/>
                <a:gd name="connsiteX0" fmla="*/ 20304 w 2732688"/>
                <a:gd name="connsiteY0" fmla="*/ 468031 h 635107"/>
                <a:gd name="connsiteX1" fmla="*/ 23598 w 2732688"/>
                <a:gd name="connsiteY1" fmla="*/ 595402 h 635107"/>
                <a:gd name="connsiteX2" fmla="*/ 285421 w 2732688"/>
                <a:gd name="connsiteY2" fmla="*/ 609814 h 635107"/>
                <a:gd name="connsiteX3" fmla="*/ 1472046 w 2732688"/>
                <a:gd name="connsiteY3" fmla="*/ 274766 h 635107"/>
                <a:gd name="connsiteX4" fmla="*/ 2365507 w 2732688"/>
                <a:gd name="connsiteY4" fmla="*/ 609814 h 635107"/>
                <a:gd name="connsiteX5" fmla="*/ 2700508 w 2732688"/>
                <a:gd name="connsiteY5" fmla="*/ 349428 h 635107"/>
                <a:gd name="connsiteX6" fmla="*/ 2715597 w 2732688"/>
                <a:gd name="connsiteY6" fmla="*/ 150252 h 635107"/>
                <a:gd name="connsiteX7" fmla="*/ 2639931 w 2732688"/>
                <a:gd name="connsiteY7" fmla="*/ 0 h 635107"/>
                <a:gd name="connsiteX0" fmla="*/ 13739 w 2738823"/>
                <a:gd name="connsiteY0" fmla="*/ 455394 h 635609"/>
                <a:gd name="connsiteX1" fmla="*/ 29733 w 2738823"/>
                <a:gd name="connsiteY1" fmla="*/ 595402 h 635609"/>
                <a:gd name="connsiteX2" fmla="*/ 291556 w 2738823"/>
                <a:gd name="connsiteY2" fmla="*/ 609814 h 635609"/>
                <a:gd name="connsiteX3" fmla="*/ 1478181 w 2738823"/>
                <a:gd name="connsiteY3" fmla="*/ 274766 h 635609"/>
                <a:gd name="connsiteX4" fmla="*/ 2371642 w 2738823"/>
                <a:gd name="connsiteY4" fmla="*/ 609814 h 635609"/>
                <a:gd name="connsiteX5" fmla="*/ 2706643 w 2738823"/>
                <a:gd name="connsiteY5" fmla="*/ 349428 h 635609"/>
                <a:gd name="connsiteX6" fmla="*/ 2721732 w 2738823"/>
                <a:gd name="connsiteY6" fmla="*/ 150252 h 635609"/>
                <a:gd name="connsiteX7" fmla="*/ 2646066 w 2738823"/>
                <a:gd name="connsiteY7" fmla="*/ 0 h 635609"/>
                <a:gd name="connsiteX0" fmla="*/ 3743 w 2728827"/>
                <a:gd name="connsiteY0" fmla="*/ 455394 h 634144"/>
                <a:gd name="connsiteX1" fmla="*/ 53604 w 2728827"/>
                <a:gd name="connsiteY1" fmla="*/ 591190 h 634144"/>
                <a:gd name="connsiteX2" fmla="*/ 281560 w 2728827"/>
                <a:gd name="connsiteY2" fmla="*/ 609814 h 634144"/>
                <a:gd name="connsiteX3" fmla="*/ 1468185 w 2728827"/>
                <a:gd name="connsiteY3" fmla="*/ 274766 h 634144"/>
                <a:gd name="connsiteX4" fmla="*/ 2361646 w 2728827"/>
                <a:gd name="connsiteY4" fmla="*/ 609814 h 634144"/>
                <a:gd name="connsiteX5" fmla="*/ 2696647 w 2728827"/>
                <a:gd name="connsiteY5" fmla="*/ 349428 h 634144"/>
                <a:gd name="connsiteX6" fmla="*/ 2711736 w 2728827"/>
                <a:gd name="connsiteY6" fmla="*/ 150252 h 634144"/>
                <a:gd name="connsiteX7" fmla="*/ 2636070 w 2728827"/>
                <a:gd name="connsiteY7" fmla="*/ 0 h 634144"/>
                <a:gd name="connsiteX0" fmla="*/ 3741 w 2734780"/>
                <a:gd name="connsiteY0" fmla="*/ 317436 h 496186"/>
                <a:gd name="connsiteX1" fmla="*/ 53602 w 2734780"/>
                <a:gd name="connsiteY1" fmla="*/ 453232 h 496186"/>
                <a:gd name="connsiteX2" fmla="*/ 281558 w 2734780"/>
                <a:gd name="connsiteY2" fmla="*/ 471856 h 496186"/>
                <a:gd name="connsiteX3" fmla="*/ 1468183 w 2734780"/>
                <a:gd name="connsiteY3" fmla="*/ 136808 h 496186"/>
                <a:gd name="connsiteX4" fmla="*/ 2361644 w 2734780"/>
                <a:gd name="connsiteY4" fmla="*/ 471856 h 496186"/>
                <a:gd name="connsiteX5" fmla="*/ 2696645 w 2734780"/>
                <a:gd name="connsiteY5" fmla="*/ 211470 h 496186"/>
                <a:gd name="connsiteX6" fmla="*/ 2711734 w 2734780"/>
                <a:gd name="connsiteY6" fmla="*/ 12294 h 496186"/>
                <a:gd name="connsiteX7" fmla="*/ 2733452 w 2734780"/>
                <a:gd name="connsiteY7" fmla="*/ 93720 h 4961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734780" h="496186">
                  <a:moveTo>
                    <a:pt x="3741" y="317436"/>
                  </a:moveTo>
                  <a:cubicBezTo>
                    <a:pt x="-7893" y="355827"/>
                    <a:pt x="7299" y="427495"/>
                    <a:pt x="53602" y="453232"/>
                  </a:cubicBezTo>
                  <a:cubicBezTo>
                    <a:pt x="99905" y="478969"/>
                    <a:pt x="45795" y="524593"/>
                    <a:pt x="281558" y="471856"/>
                  </a:cubicBezTo>
                  <a:cubicBezTo>
                    <a:pt x="517322" y="419119"/>
                    <a:pt x="1121502" y="136808"/>
                    <a:pt x="1468183" y="136808"/>
                  </a:cubicBezTo>
                  <a:cubicBezTo>
                    <a:pt x="1814864" y="136808"/>
                    <a:pt x="2161427" y="455892"/>
                    <a:pt x="2361644" y="471856"/>
                  </a:cubicBezTo>
                  <a:cubicBezTo>
                    <a:pt x="2561861" y="487820"/>
                    <a:pt x="2641818" y="283537"/>
                    <a:pt x="2696645" y="211470"/>
                  </a:cubicBezTo>
                  <a:cubicBezTo>
                    <a:pt x="2751473" y="139403"/>
                    <a:pt x="2721830" y="70532"/>
                    <a:pt x="2711734" y="12294"/>
                  </a:cubicBezTo>
                  <a:cubicBezTo>
                    <a:pt x="2701638" y="-45944"/>
                    <a:pt x="2742542" y="123289"/>
                    <a:pt x="2733452" y="93720"/>
                  </a:cubicBezTo>
                </a:path>
              </a:pathLst>
            </a:custGeom>
            <a:noFill/>
            <a:ln w="63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257169"/>
              <a:endParaRPr lang="it-IT" sz="1013">
                <a:solidFill>
                  <a:prstClr val="white"/>
                </a:solidFill>
                <a:latin typeface="Calibri" panose="020F0502020204030204"/>
              </a:endParaRPr>
            </a:p>
          </p:txBody>
        </p:sp>
      </p:grpSp>
      <p:cxnSp>
        <p:nvCxnSpPr>
          <p:cNvPr id="58" name="Connettore diritto 57">
            <a:extLst>
              <a:ext uri="{FF2B5EF4-FFF2-40B4-BE49-F238E27FC236}">
                <a16:creationId xmlns="" xmlns:a16="http://schemas.microsoft.com/office/drawing/2014/main" id="{1117B0BB-35F2-44A3-94B6-9B7A84528441}"/>
              </a:ext>
            </a:extLst>
          </p:cNvPr>
          <p:cNvCxnSpPr>
            <a:cxnSpLocks/>
          </p:cNvCxnSpPr>
          <p:nvPr/>
        </p:nvCxnSpPr>
        <p:spPr>
          <a:xfrm>
            <a:off x="3220389" y="2865872"/>
            <a:ext cx="0" cy="1674000"/>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sp>
        <p:nvSpPr>
          <p:cNvPr id="33" name="CasellaDiTesto 32">
            <a:extLst>
              <a:ext uri="{FF2B5EF4-FFF2-40B4-BE49-F238E27FC236}">
                <a16:creationId xmlns="" xmlns:a16="http://schemas.microsoft.com/office/drawing/2014/main" id="{AD24E3CD-6505-4EA2-8985-9DA550212834}"/>
              </a:ext>
            </a:extLst>
          </p:cNvPr>
          <p:cNvSpPr txBox="1"/>
          <p:nvPr/>
        </p:nvSpPr>
        <p:spPr>
          <a:xfrm>
            <a:off x="4063056" y="1489018"/>
            <a:ext cx="5040000" cy="1323439"/>
          </a:xfrm>
          <a:prstGeom prst="rect">
            <a:avLst/>
          </a:prstGeom>
          <a:noFill/>
          <a:ln>
            <a:noFill/>
          </a:ln>
        </p:spPr>
        <p:txBody>
          <a:bodyPr wrap="square" rtlCol="0" anchor="ctr">
            <a:spAutoFit/>
          </a:bodyPr>
          <a:lstStyle/>
          <a:p>
            <a:r>
              <a:rPr lang="it-IT" sz="2000" dirty="0">
                <a:solidFill>
                  <a:srgbClr val="00B050"/>
                </a:solidFill>
                <a:latin typeface="Comic Sans MS" panose="030F0702030302020204" pitchFamily="66" charset="0"/>
                <a:ea typeface="Calibri" panose="020F0502020204030204" pitchFamily="34" charset="0"/>
                <a:cs typeface="Times New Roman" panose="02020603050405020304" pitchFamily="18" charset="0"/>
              </a:rPr>
              <a:t>Se la retta asse (a) e la retta generatrice (g) non sono incidenti in un punto reale ma parallele generano un punto d’intersezione (V </a:t>
            </a:r>
            <a:r>
              <a:rPr lang="it-IT" sz="2000" baseline="30000" dirty="0">
                <a:solidFill>
                  <a:srgbClr val="00B050"/>
                </a:solidFill>
                <a:latin typeface="Symbol" panose="05050102010706020507" pitchFamily="18" charset="2"/>
                <a:ea typeface="Calibri" panose="020F0502020204030204" pitchFamily="34" charset="0"/>
                <a:cs typeface="Symbol" panose="05050102010706020507" pitchFamily="18" charset="2"/>
              </a:rPr>
              <a:t>¥</a:t>
            </a:r>
            <a:r>
              <a:rPr lang="it-IT" sz="2000" dirty="0">
                <a:solidFill>
                  <a:srgbClr val="00B050"/>
                </a:solidFill>
                <a:latin typeface="Comic Sans MS" panose="030F0702030302020204" pitchFamily="66" charset="0"/>
                <a:ea typeface="Calibri" panose="020F0502020204030204" pitchFamily="34" charset="0"/>
                <a:cs typeface="Times New Roman" panose="02020603050405020304" pitchFamily="18" charset="0"/>
              </a:rPr>
              <a:t>) improprio. </a:t>
            </a:r>
          </a:p>
        </p:txBody>
      </p:sp>
      <p:sp>
        <p:nvSpPr>
          <p:cNvPr id="59" name="CasellaDiTesto 58">
            <a:extLst>
              <a:ext uri="{FF2B5EF4-FFF2-40B4-BE49-F238E27FC236}">
                <a16:creationId xmlns="" xmlns:a16="http://schemas.microsoft.com/office/drawing/2014/main" id="{3492EBB6-B94E-4498-B83E-150FEF4D903C}"/>
              </a:ext>
            </a:extLst>
          </p:cNvPr>
          <p:cNvSpPr txBox="1"/>
          <p:nvPr/>
        </p:nvSpPr>
        <p:spPr>
          <a:xfrm>
            <a:off x="40944" y="5445455"/>
            <a:ext cx="3960000" cy="646331"/>
          </a:xfrm>
          <a:prstGeom prst="rect">
            <a:avLst/>
          </a:prstGeom>
          <a:noFill/>
          <a:ln>
            <a:solidFill>
              <a:schemeClr val="accent4">
                <a:lumMod val="75000"/>
              </a:schemeClr>
            </a:solidFill>
          </a:ln>
        </p:spPr>
        <p:txBody>
          <a:bodyPr wrap="square" rtlCol="0">
            <a:spAutoFit/>
          </a:bodyPr>
          <a:lstStyle/>
          <a:p>
            <a:r>
              <a:rPr lang="it-IT" dirty="0">
                <a:solidFill>
                  <a:srgbClr val="00B050"/>
                </a:solidFill>
                <a:latin typeface="Comic Sans MS" panose="030F0702030302020204" pitchFamily="66" charset="0"/>
              </a:rPr>
              <a:t>Figura 3</a:t>
            </a:r>
          </a:p>
          <a:p>
            <a:r>
              <a:rPr lang="it-IT" dirty="0">
                <a:solidFill>
                  <a:srgbClr val="00B050"/>
                </a:solidFill>
                <a:latin typeface="Comic Sans MS" panose="030F0702030302020204" pitchFamily="66" charset="0"/>
              </a:rPr>
              <a:t>Solido cilindrico di rotazione</a:t>
            </a:r>
          </a:p>
        </p:txBody>
      </p:sp>
      <p:sp>
        <p:nvSpPr>
          <p:cNvPr id="35" name="Rettangolo 34">
            <a:extLst>
              <a:ext uri="{FF2B5EF4-FFF2-40B4-BE49-F238E27FC236}">
                <a16:creationId xmlns="" xmlns:a16="http://schemas.microsoft.com/office/drawing/2014/main" id="{6F886093-9214-4874-AC48-C046242AFB90}"/>
              </a:ext>
            </a:extLst>
          </p:cNvPr>
          <p:cNvSpPr/>
          <p:nvPr/>
        </p:nvSpPr>
        <p:spPr>
          <a:xfrm>
            <a:off x="2512502" y="1700400"/>
            <a:ext cx="627095" cy="400110"/>
          </a:xfrm>
          <a:prstGeom prst="rect">
            <a:avLst/>
          </a:prstGeom>
        </p:spPr>
        <p:txBody>
          <a:bodyPr wrap="none">
            <a:spAutoFit/>
          </a:bodyPr>
          <a:lstStyle/>
          <a:p>
            <a:r>
              <a:rPr lang="it-IT" sz="2000" dirty="0">
                <a:solidFill>
                  <a:srgbClr val="00B050"/>
                </a:solidFill>
                <a:latin typeface="Comic Sans MS" panose="030F0702030302020204" pitchFamily="66" charset="0"/>
                <a:ea typeface="Calibri" panose="020F0502020204030204" pitchFamily="34" charset="0"/>
                <a:cs typeface="Times New Roman" panose="02020603050405020304" pitchFamily="18" charset="0"/>
              </a:rPr>
              <a:t>V </a:t>
            </a:r>
            <a:r>
              <a:rPr lang="it-IT" sz="2000" baseline="30000" dirty="0">
                <a:solidFill>
                  <a:srgbClr val="00B050"/>
                </a:solidFill>
                <a:latin typeface="Symbol" panose="05050102010706020507" pitchFamily="18" charset="2"/>
                <a:ea typeface="Calibri" panose="020F0502020204030204" pitchFamily="34" charset="0"/>
                <a:cs typeface="Symbol" panose="05050102010706020507" pitchFamily="18" charset="2"/>
              </a:rPr>
              <a:t>¥</a:t>
            </a:r>
            <a:r>
              <a:rPr lang="it-IT" sz="2000" dirty="0">
                <a:solidFill>
                  <a:srgbClr val="00B050"/>
                </a:solidFill>
                <a:latin typeface="Comic Sans MS" panose="030F0702030302020204" pitchFamily="66" charset="0"/>
                <a:ea typeface="Calibri" panose="020F0502020204030204" pitchFamily="34" charset="0"/>
                <a:cs typeface="Times New Roman" panose="02020603050405020304" pitchFamily="18" charset="0"/>
              </a:rPr>
              <a:t> </a:t>
            </a:r>
            <a:endParaRPr lang="it-IT" dirty="0"/>
          </a:p>
        </p:txBody>
      </p:sp>
      <p:sp>
        <p:nvSpPr>
          <p:cNvPr id="60" name="CasellaDiTesto 59">
            <a:extLst>
              <a:ext uri="{FF2B5EF4-FFF2-40B4-BE49-F238E27FC236}">
                <a16:creationId xmlns="" xmlns:a16="http://schemas.microsoft.com/office/drawing/2014/main" id="{50F5E335-EF5D-4923-B709-BBD2E36EE491}"/>
              </a:ext>
            </a:extLst>
          </p:cNvPr>
          <p:cNvSpPr txBox="1"/>
          <p:nvPr/>
        </p:nvSpPr>
        <p:spPr>
          <a:xfrm>
            <a:off x="573209" y="1707989"/>
            <a:ext cx="2016000" cy="338554"/>
          </a:xfrm>
          <a:prstGeom prst="rect">
            <a:avLst/>
          </a:prstGeom>
          <a:noFill/>
        </p:spPr>
        <p:txBody>
          <a:bodyPr wrap="square" rtlCol="0" anchor="ctr">
            <a:spAutoFit/>
          </a:bodyPr>
          <a:lstStyle/>
          <a:p>
            <a:r>
              <a:rPr lang="it-IT" sz="1600" dirty="0">
                <a:solidFill>
                  <a:srgbClr val="00B050"/>
                </a:solidFill>
                <a:latin typeface="Comic Sans MS" panose="030F0702030302020204" pitchFamily="66" charset="0"/>
              </a:rPr>
              <a:t>(Vertice improprio)</a:t>
            </a:r>
          </a:p>
        </p:txBody>
      </p:sp>
      <p:sp>
        <p:nvSpPr>
          <p:cNvPr id="61" name="Rettangolo 60">
            <a:extLst>
              <a:ext uri="{FF2B5EF4-FFF2-40B4-BE49-F238E27FC236}">
                <a16:creationId xmlns="" xmlns:a16="http://schemas.microsoft.com/office/drawing/2014/main" id="{6F5E2AD7-3B31-42E9-BF10-8EE4D8FFE78B}"/>
              </a:ext>
            </a:extLst>
          </p:cNvPr>
          <p:cNvSpPr/>
          <p:nvPr/>
        </p:nvSpPr>
        <p:spPr>
          <a:xfrm>
            <a:off x="1422680" y="3692978"/>
            <a:ext cx="320922" cy="400110"/>
          </a:xfrm>
          <a:prstGeom prst="rect">
            <a:avLst/>
          </a:prstGeom>
        </p:spPr>
        <p:txBody>
          <a:bodyPr wrap="none">
            <a:spAutoFit/>
          </a:bodyPr>
          <a:lstStyle/>
          <a:p>
            <a:r>
              <a:rPr lang="it-IT" sz="2000" dirty="0">
                <a:solidFill>
                  <a:srgbClr val="00B050"/>
                </a:solidFill>
                <a:latin typeface="Comic Sans MS" panose="030F0702030302020204" pitchFamily="66" charset="0"/>
                <a:ea typeface="Calibri" panose="020F0502020204030204" pitchFamily="34" charset="0"/>
                <a:cs typeface="Times New Roman" panose="02020603050405020304" pitchFamily="18" charset="0"/>
              </a:rPr>
              <a:t>g</a:t>
            </a:r>
            <a:endParaRPr lang="it-IT" dirty="0"/>
          </a:p>
        </p:txBody>
      </p:sp>
      <p:sp>
        <p:nvSpPr>
          <p:cNvPr id="62" name="CasellaDiTesto 61">
            <a:extLst>
              <a:ext uri="{FF2B5EF4-FFF2-40B4-BE49-F238E27FC236}">
                <a16:creationId xmlns="" xmlns:a16="http://schemas.microsoft.com/office/drawing/2014/main" id="{DB940287-9243-486B-94AF-4C5890DC827A}"/>
              </a:ext>
            </a:extLst>
          </p:cNvPr>
          <p:cNvSpPr txBox="1"/>
          <p:nvPr/>
        </p:nvSpPr>
        <p:spPr>
          <a:xfrm>
            <a:off x="81888" y="3776555"/>
            <a:ext cx="1476000" cy="288000"/>
          </a:xfrm>
          <a:prstGeom prst="rect">
            <a:avLst/>
          </a:prstGeom>
          <a:noFill/>
          <a:ln>
            <a:noFill/>
          </a:ln>
        </p:spPr>
        <p:txBody>
          <a:bodyPr wrap="square" rtlCol="0" anchor="ctr">
            <a:spAutoFit/>
          </a:bodyPr>
          <a:lstStyle/>
          <a:p>
            <a:r>
              <a:rPr lang="it-IT" sz="1600" dirty="0">
                <a:solidFill>
                  <a:srgbClr val="00B050"/>
                </a:solidFill>
                <a:latin typeface="Comic Sans MS" panose="030F0702030302020204" pitchFamily="66" charset="0"/>
              </a:rPr>
              <a:t>(Generatrice)</a:t>
            </a:r>
          </a:p>
        </p:txBody>
      </p:sp>
      <p:sp>
        <p:nvSpPr>
          <p:cNvPr id="63" name="Rettangolo 62">
            <a:extLst>
              <a:ext uri="{FF2B5EF4-FFF2-40B4-BE49-F238E27FC236}">
                <a16:creationId xmlns="" xmlns:a16="http://schemas.microsoft.com/office/drawing/2014/main" id="{A46B2788-EB5B-48DD-89F2-760286013AD1}"/>
              </a:ext>
            </a:extLst>
          </p:cNvPr>
          <p:cNvSpPr/>
          <p:nvPr/>
        </p:nvSpPr>
        <p:spPr>
          <a:xfrm>
            <a:off x="2530553" y="4757495"/>
            <a:ext cx="316112" cy="400110"/>
          </a:xfrm>
          <a:prstGeom prst="rect">
            <a:avLst/>
          </a:prstGeom>
        </p:spPr>
        <p:txBody>
          <a:bodyPr wrap="none">
            <a:spAutoFit/>
          </a:bodyPr>
          <a:lstStyle/>
          <a:p>
            <a:r>
              <a:rPr lang="it-IT" sz="2000" dirty="0">
                <a:solidFill>
                  <a:srgbClr val="00B050"/>
                </a:solidFill>
                <a:latin typeface="Comic Sans MS" panose="030F0702030302020204" pitchFamily="66" charset="0"/>
                <a:ea typeface="Calibri" panose="020F0502020204030204" pitchFamily="34" charset="0"/>
                <a:cs typeface="Times New Roman" panose="02020603050405020304" pitchFamily="18" charset="0"/>
              </a:rPr>
              <a:t>a</a:t>
            </a:r>
            <a:endParaRPr lang="it-IT" dirty="0"/>
          </a:p>
        </p:txBody>
      </p:sp>
      <p:sp>
        <p:nvSpPr>
          <p:cNvPr id="64" name="CasellaDiTesto 63">
            <a:extLst>
              <a:ext uri="{FF2B5EF4-FFF2-40B4-BE49-F238E27FC236}">
                <a16:creationId xmlns="" xmlns:a16="http://schemas.microsoft.com/office/drawing/2014/main" id="{1BA12C6C-D1B4-4E0D-BD32-08535D270275}"/>
              </a:ext>
            </a:extLst>
          </p:cNvPr>
          <p:cNvSpPr txBox="1"/>
          <p:nvPr/>
        </p:nvSpPr>
        <p:spPr>
          <a:xfrm>
            <a:off x="2743201" y="4776716"/>
            <a:ext cx="756000" cy="338554"/>
          </a:xfrm>
          <a:prstGeom prst="rect">
            <a:avLst/>
          </a:prstGeom>
          <a:noFill/>
        </p:spPr>
        <p:txBody>
          <a:bodyPr wrap="square" rtlCol="0">
            <a:spAutoFit/>
          </a:bodyPr>
          <a:lstStyle/>
          <a:p>
            <a:r>
              <a:rPr lang="it-IT" sz="1600" dirty="0">
                <a:solidFill>
                  <a:srgbClr val="00B050"/>
                </a:solidFill>
                <a:latin typeface="Comic Sans MS" panose="030F0702030302020204" pitchFamily="66" charset="0"/>
              </a:rPr>
              <a:t>(asse)</a:t>
            </a:r>
          </a:p>
        </p:txBody>
      </p:sp>
      <p:sp>
        <p:nvSpPr>
          <p:cNvPr id="65" name="Rettangolo 64">
            <a:extLst>
              <a:ext uri="{FF2B5EF4-FFF2-40B4-BE49-F238E27FC236}">
                <a16:creationId xmlns="" xmlns:a16="http://schemas.microsoft.com/office/drawing/2014/main" id="{618CD470-6D00-4465-8CB4-AA54A9454F7F}"/>
              </a:ext>
            </a:extLst>
          </p:cNvPr>
          <p:cNvSpPr/>
          <p:nvPr/>
        </p:nvSpPr>
        <p:spPr>
          <a:xfrm>
            <a:off x="1739325" y="4627101"/>
            <a:ext cx="335348" cy="400110"/>
          </a:xfrm>
          <a:prstGeom prst="rect">
            <a:avLst/>
          </a:prstGeom>
        </p:spPr>
        <p:txBody>
          <a:bodyPr wrap="none">
            <a:spAutoFit/>
          </a:bodyPr>
          <a:lstStyle/>
          <a:p>
            <a:r>
              <a:rPr lang="it-IT" sz="2000" dirty="0">
                <a:solidFill>
                  <a:srgbClr val="00B050"/>
                </a:solidFill>
                <a:latin typeface="Comic Sans MS" panose="030F0702030302020204" pitchFamily="66" charset="0"/>
                <a:ea typeface="Calibri" panose="020F0502020204030204" pitchFamily="34" charset="0"/>
                <a:cs typeface="Times New Roman" panose="02020603050405020304" pitchFamily="18" charset="0"/>
              </a:rPr>
              <a:t>d</a:t>
            </a:r>
            <a:endParaRPr lang="it-IT" dirty="0"/>
          </a:p>
        </p:txBody>
      </p:sp>
      <p:sp>
        <p:nvSpPr>
          <p:cNvPr id="66" name="CasellaDiTesto 65">
            <a:extLst>
              <a:ext uri="{FF2B5EF4-FFF2-40B4-BE49-F238E27FC236}">
                <a16:creationId xmlns="" xmlns:a16="http://schemas.microsoft.com/office/drawing/2014/main" id="{C98BA2FC-FA74-462A-957F-1CCF9C2AD563}"/>
              </a:ext>
            </a:extLst>
          </p:cNvPr>
          <p:cNvSpPr txBox="1"/>
          <p:nvPr/>
        </p:nvSpPr>
        <p:spPr>
          <a:xfrm>
            <a:off x="13649" y="4653882"/>
            <a:ext cx="1872000" cy="584775"/>
          </a:xfrm>
          <a:prstGeom prst="rect">
            <a:avLst/>
          </a:prstGeom>
          <a:noFill/>
        </p:spPr>
        <p:txBody>
          <a:bodyPr wrap="square" rtlCol="0">
            <a:spAutoFit/>
          </a:bodyPr>
          <a:lstStyle/>
          <a:p>
            <a:r>
              <a:rPr lang="it-IT" sz="1600" dirty="0">
                <a:solidFill>
                  <a:srgbClr val="00B050"/>
                </a:solidFill>
                <a:latin typeface="Comic Sans MS" panose="030F0702030302020204" pitchFamily="66" charset="0"/>
              </a:rPr>
              <a:t>(Direttrice piana o sghemba)</a:t>
            </a:r>
          </a:p>
        </p:txBody>
      </p:sp>
      <p:sp>
        <p:nvSpPr>
          <p:cNvPr id="67" name="CasellaDiTesto 66">
            <a:extLst>
              <a:ext uri="{FF2B5EF4-FFF2-40B4-BE49-F238E27FC236}">
                <a16:creationId xmlns="" xmlns:a16="http://schemas.microsoft.com/office/drawing/2014/main" id="{E41FA0F4-2D03-4CB7-8DE9-3132AD43208A}"/>
              </a:ext>
            </a:extLst>
          </p:cNvPr>
          <p:cNvSpPr txBox="1"/>
          <p:nvPr/>
        </p:nvSpPr>
        <p:spPr>
          <a:xfrm>
            <a:off x="136475" y="2988860"/>
            <a:ext cx="1419367" cy="584775"/>
          </a:xfrm>
          <a:prstGeom prst="rect">
            <a:avLst/>
          </a:prstGeom>
          <a:noFill/>
        </p:spPr>
        <p:txBody>
          <a:bodyPr wrap="square" rtlCol="0">
            <a:spAutoFit/>
          </a:bodyPr>
          <a:lstStyle/>
          <a:p>
            <a:r>
              <a:rPr lang="it-IT" sz="1600" dirty="0">
                <a:solidFill>
                  <a:srgbClr val="00B050"/>
                </a:solidFill>
                <a:latin typeface="Comic Sans MS" panose="030F0702030302020204" pitchFamily="66" charset="0"/>
              </a:rPr>
              <a:t>(Superficie di rotazione)</a:t>
            </a:r>
          </a:p>
        </p:txBody>
      </p:sp>
      <p:cxnSp>
        <p:nvCxnSpPr>
          <p:cNvPr id="69" name="Connettore 2 68">
            <a:extLst>
              <a:ext uri="{FF2B5EF4-FFF2-40B4-BE49-F238E27FC236}">
                <a16:creationId xmlns="" xmlns:a16="http://schemas.microsoft.com/office/drawing/2014/main" id="{CDC8B25E-10DE-4C64-BDDA-041DF09731AB}"/>
              </a:ext>
            </a:extLst>
          </p:cNvPr>
          <p:cNvCxnSpPr>
            <a:cxnSpLocks/>
          </p:cNvCxnSpPr>
          <p:nvPr/>
        </p:nvCxnSpPr>
        <p:spPr>
          <a:xfrm>
            <a:off x="204711" y="3534770"/>
            <a:ext cx="1800000" cy="0"/>
          </a:xfrm>
          <a:prstGeom prst="straightConnector1">
            <a:avLst/>
          </a:prstGeom>
          <a:ln>
            <a:solidFill>
              <a:srgbClr val="00B050"/>
            </a:solidFill>
            <a:tailEnd type="stealth" w="lg" len="lg"/>
          </a:ln>
        </p:spPr>
        <p:style>
          <a:lnRef idx="1">
            <a:schemeClr val="accent1"/>
          </a:lnRef>
          <a:fillRef idx="0">
            <a:schemeClr val="accent1"/>
          </a:fillRef>
          <a:effectRef idx="0">
            <a:schemeClr val="accent1"/>
          </a:effectRef>
          <a:fontRef idx="minor">
            <a:schemeClr val="tx1"/>
          </a:fontRef>
        </p:style>
      </p:cxnSp>
      <p:sp>
        <p:nvSpPr>
          <p:cNvPr id="2" name="CasellaDiTesto 1">
            <a:extLst>
              <a:ext uri="{FF2B5EF4-FFF2-40B4-BE49-F238E27FC236}">
                <a16:creationId xmlns="" xmlns:a16="http://schemas.microsoft.com/office/drawing/2014/main" id="{82380320-A8B3-4464-B073-26922C047D34}"/>
              </a:ext>
            </a:extLst>
          </p:cNvPr>
          <p:cNvSpPr txBox="1"/>
          <p:nvPr/>
        </p:nvSpPr>
        <p:spPr>
          <a:xfrm>
            <a:off x="4063056" y="3402055"/>
            <a:ext cx="5040000" cy="1631216"/>
          </a:xfrm>
          <a:prstGeom prst="rect">
            <a:avLst/>
          </a:prstGeom>
          <a:noFill/>
        </p:spPr>
        <p:txBody>
          <a:bodyPr wrap="square" rtlCol="0" anchor="ctr">
            <a:spAutoFit/>
          </a:bodyPr>
          <a:lstStyle/>
          <a:p>
            <a:pPr lvl="0"/>
            <a:r>
              <a:rPr lang="it-IT" sz="2000" dirty="0">
                <a:solidFill>
                  <a:srgbClr val="00B050"/>
                </a:solidFill>
                <a:latin typeface="Comic Sans MS" panose="030F0702030302020204" pitchFamily="66" charset="0"/>
                <a:ea typeface="Calibri" panose="020F0502020204030204" pitchFamily="34" charset="0"/>
                <a:cs typeface="Times New Roman" panose="02020603050405020304" pitchFamily="18" charset="0"/>
              </a:rPr>
              <a:t>In questo caso la rotazione della generatrice attorno all’asse, secondo una direttrice (d) piana o sghemba qualsiasi, determina un generico solido cilindrico di rotazione. (Figura 3). </a:t>
            </a:r>
            <a:endParaRPr lang="it-IT" dirty="0"/>
          </a:p>
        </p:txBody>
      </p:sp>
      <p:cxnSp>
        <p:nvCxnSpPr>
          <p:cNvPr id="68" name="Connettore diritto 67">
            <a:extLst>
              <a:ext uri="{FF2B5EF4-FFF2-40B4-BE49-F238E27FC236}">
                <a16:creationId xmlns="" xmlns:a16="http://schemas.microsoft.com/office/drawing/2014/main" id="{9106627D-CD8C-482C-8AB0-2F9A60D2FD7F}"/>
              </a:ext>
            </a:extLst>
          </p:cNvPr>
          <p:cNvCxnSpPr>
            <a:cxnSpLocks/>
          </p:cNvCxnSpPr>
          <p:nvPr/>
        </p:nvCxnSpPr>
        <p:spPr>
          <a:xfrm>
            <a:off x="36000" y="6844352"/>
            <a:ext cx="9072000" cy="0"/>
          </a:xfrm>
          <a:prstGeom prst="line">
            <a:avLst/>
          </a:prstGeom>
          <a:ln>
            <a:solidFill>
              <a:schemeClr val="accent4">
                <a:lumMod val="20000"/>
                <a:lumOff val="8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 xmlns:p14="http://schemas.microsoft.com/office/powerpoint/2010/main" val="4291349872"/>
      </p:ext>
    </p:extLst>
  </p:cSld>
  <p:clrMapOvr>
    <a:masterClrMapping/>
  </p:clrMapOvr>
  <mc:AlternateContent xmlns:mc="http://schemas.openxmlformats.org/markup-compatibility/2006">
    <mc:Choice xmlns=""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32"/>
                                        </p:tgtEl>
                                        <p:attrNameLst>
                                          <p:attrName>style.visibility</p:attrName>
                                        </p:attrNameLst>
                                      </p:cBhvr>
                                      <p:to>
                                        <p:strVal val="visible"/>
                                      </p:to>
                                    </p:set>
                                    <p:anim calcmode="lin" valueType="num">
                                      <p:cBhvr additive="base">
                                        <p:cTn id="7" dur="500" fill="hold"/>
                                        <p:tgtEl>
                                          <p:spTgt spid="32"/>
                                        </p:tgtEl>
                                        <p:attrNameLst>
                                          <p:attrName>ppt_x</p:attrName>
                                        </p:attrNameLst>
                                      </p:cBhvr>
                                      <p:tavLst>
                                        <p:tav tm="0">
                                          <p:val>
                                            <p:strVal val="0-#ppt_w/2"/>
                                          </p:val>
                                        </p:tav>
                                        <p:tav tm="100000">
                                          <p:val>
                                            <p:strVal val="#ppt_x"/>
                                          </p:val>
                                        </p:tav>
                                      </p:tavLst>
                                    </p:anim>
                                    <p:anim calcmode="lin" valueType="num">
                                      <p:cBhvr additive="base">
                                        <p:cTn id="8" dur="500" fill="hold"/>
                                        <p:tgtEl>
                                          <p:spTgt spid="32"/>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fade">
                                      <p:cBhvr>
                                        <p:cTn id="13" dur="500"/>
                                        <p:tgtEl>
                                          <p:spTgt spid="5"/>
                                        </p:tgtEl>
                                      </p:cBhvr>
                                    </p:animEffect>
                                    <p:anim calcmode="lin" valueType="num">
                                      <p:cBhvr>
                                        <p:cTn id="14" dur="500" fill="hold"/>
                                        <p:tgtEl>
                                          <p:spTgt spid="5"/>
                                        </p:tgtEl>
                                        <p:attrNameLst>
                                          <p:attrName>ppt_x</p:attrName>
                                        </p:attrNameLst>
                                      </p:cBhvr>
                                      <p:tavLst>
                                        <p:tav tm="0">
                                          <p:val>
                                            <p:strVal val="#ppt_x"/>
                                          </p:val>
                                        </p:tav>
                                        <p:tav tm="100000">
                                          <p:val>
                                            <p:strVal val="#ppt_x"/>
                                          </p:val>
                                        </p:tav>
                                      </p:tavLst>
                                    </p:anim>
                                    <p:anim calcmode="lin" valueType="num">
                                      <p:cBhvr>
                                        <p:cTn id="15" dur="5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22" presetClass="entr" presetSubtype="8" fill="hold" grpId="0" nodeType="clickEffect">
                                  <p:stCondLst>
                                    <p:cond delay="0"/>
                                  </p:stCondLst>
                                  <p:childTnLst>
                                    <p:set>
                                      <p:cBhvr>
                                        <p:cTn id="19" dur="1" fill="hold">
                                          <p:stCondLst>
                                            <p:cond delay="0"/>
                                          </p:stCondLst>
                                        </p:cTn>
                                        <p:tgtEl>
                                          <p:spTgt spid="33"/>
                                        </p:tgtEl>
                                        <p:attrNameLst>
                                          <p:attrName>style.visibility</p:attrName>
                                        </p:attrNameLst>
                                      </p:cBhvr>
                                      <p:to>
                                        <p:strVal val="visible"/>
                                      </p:to>
                                    </p:set>
                                    <p:animEffect transition="in" filter="wipe(left)">
                                      <p:cBhvr>
                                        <p:cTn id="20" dur="500"/>
                                        <p:tgtEl>
                                          <p:spTgt spid="33"/>
                                        </p:tgtEl>
                                      </p:cBhvr>
                                    </p:animEffect>
                                  </p:childTnLst>
                                </p:cTn>
                              </p:par>
                            </p:childTnLst>
                          </p:cTn>
                        </p:par>
                      </p:childTnLst>
                    </p:cTn>
                  </p:par>
                  <p:par>
                    <p:cTn id="21" fill="hold">
                      <p:stCondLst>
                        <p:cond delay="indefinite"/>
                      </p:stCondLst>
                      <p:childTnLst>
                        <p:par>
                          <p:cTn id="22" fill="hold">
                            <p:stCondLst>
                              <p:cond delay="0"/>
                            </p:stCondLst>
                            <p:childTnLst>
                              <p:par>
                                <p:cTn id="23" presetID="22" presetClass="entr" presetSubtype="4" fill="hold" grpId="0" nodeType="clickEffect">
                                  <p:stCondLst>
                                    <p:cond delay="0"/>
                                  </p:stCondLst>
                                  <p:childTnLst>
                                    <p:set>
                                      <p:cBhvr>
                                        <p:cTn id="24" dur="1" fill="hold">
                                          <p:stCondLst>
                                            <p:cond delay="0"/>
                                          </p:stCondLst>
                                        </p:cTn>
                                        <p:tgtEl>
                                          <p:spTgt spid="63"/>
                                        </p:tgtEl>
                                        <p:attrNameLst>
                                          <p:attrName>style.visibility</p:attrName>
                                        </p:attrNameLst>
                                      </p:cBhvr>
                                      <p:to>
                                        <p:strVal val="visible"/>
                                      </p:to>
                                    </p:set>
                                    <p:animEffect transition="in" filter="wipe(down)">
                                      <p:cBhvr>
                                        <p:cTn id="25" dur="500"/>
                                        <p:tgtEl>
                                          <p:spTgt spid="63"/>
                                        </p:tgtEl>
                                      </p:cBhvr>
                                    </p:animEffect>
                                  </p:childTnLst>
                                </p:cTn>
                              </p:par>
                              <p:par>
                                <p:cTn id="26" presetID="22" presetClass="entr" presetSubtype="4" fill="hold" grpId="0" nodeType="withEffect">
                                  <p:stCondLst>
                                    <p:cond delay="0"/>
                                  </p:stCondLst>
                                  <p:childTnLst>
                                    <p:set>
                                      <p:cBhvr>
                                        <p:cTn id="27" dur="1" fill="hold">
                                          <p:stCondLst>
                                            <p:cond delay="0"/>
                                          </p:stCondLst>
                                        </p:cTn>
                                        <p:tgtEl>
                                          <p:spTgt spid="64"/>
                                        </p:tgtEl>
                                        <p:attrNameLst>
                                          <p:attrName>style.visibility</p:attrName>
                                        </p:attrNameLst>
                                      </p:cBhvr>
                                      <p:to>
                                        <p:strVal val="visible"/>
                                      </p:to>
                                    </p:set>
                                    <p:animEffect transition="in" filter="wipe(down)">
                                      <p:cBhvr>
                                        <p:cTn id="28" dur="500"/>
                                        <p:tgtEl>
                                          <p:spTgt spid="64"/>
                                        </p:tgtEl>
                                      </p:cBhvr>
                                    </p:animEffect>
                                  </p:childTnLst>
                                </p:cTn>
                              </p:par>
                            </p:childTnLst>
                          </p:cTn>
                        </p:par>
                      </p:childTnLst>
                    </p:cTn>
                  </p:par>
                  <p:par>
                    <p:cTn id="29" fill="hold">
                      <p:stCondLst>
                        <p:cond delay="indefinite"/>
                      </p:stCondLst>
                      <p:childTnLst>
                        <p:par>
                          <p:cTn id="30" fill="hold">
                            <p:stCondLst>
                              <p:cond delay="0"/>
                            </p:stCondLst>
                            <p:childTnLst>
                              <p:par>
                                <p:cTn id="31" presetID="22" presetClass="entr" presetSubtype="4" fill="hold" nodeType="clickEffect">
                                  <p:stCondLst>
                                    <p:cond delay="0"/>
                                  </p:stCondLst>
                                  <p:childTnLst>
                                    <p:set>
                                      <p:cBhvr>
                                        <p:cTn id="32" dur="1" fill="hold">
                                          <p:stCondLst>
                                            <p:cond delay="0"/>
                                          </p:stCondLst>
                                        </p:cTn>
                                        <p:tgtEl>
                                          <p:spTgt spid="48"/>
                                        </p:tgtEl>
                                        <p:attrNameLst>
                                          <p:attrName>style.visibility</p:attrName>
                                        </p:attrNameLst>
                                      </p:cBhvr>
                                      <p:to>
                                        <p:strVal val="visible"/>
                                      </p:to>
                                    </p:set>
                                    <p:animEffect transition="in" filter="wipe(down)">
                                      <p:cBhvr>
                                        <p:cTn id="33" dur="500"/>
                                        <p:tgtEl>
                                          <p:spTgt spid="48"/>
                                        </p:tgtEl>
                                      </p:cBhvr>
                                    </p:animEffect>
                                  </p:childTnLst>
                                </p:cTn>
                              </p:par>
                            </p:childTnLst>
                          </p:cTn>
                        </p:par>
                      </p:childTnLst>
                    </p:cTn>
                  </p:par>
                  <p:par>
                    <p:cTn id="34" fill="hold">
                      <p:stCondLst>
                        <p:cond delay="indefinite"/>
                      </p:stCondLst>
                      <p:childTnLst>
                        <p:par>
                          <p:cTn id="35" fill="hold">
                            <p:stCondLst>
                              <p:cond delay="0"/>
                            </p:stCondLst>
                            <p:childTnLst>
                              <p:par>
                                <p:cTn id="36" presetID="42" presetClass="entr" presetSubtype="0" fill="hold" grpId="0" nodeType="clickEffect">
                                  <p:stCondLst>
                                    <p:cond delay="0"/>
                                  </p:stCondLst>
                                  <p:childTnLst>
                                    <p:set>
                                      <p:cBhvr>
                                        <p:cTn id="37" dur="1" fill="hold">
                                          <p:stCondLst>
                                            <p:cond delay="0"/>
                                          </p:stCondLst>
                                        </p:cTn>
                                        <p:tgtEl>
                                          <p:spTgt spid="61"/>
                                        </p:tgtEl>
                                        <p:attrNameLst>
                                          <p:attrName>style.visibility</p:attrName>
                                        </p:attrNameLst>
                                      </p:cBhvr>
                                      <p:to>
                                        <p:strVal val="visible"/>
                                      </p:to>
                                    </p:set>
                                    <p:animEffect transition="in" filter="fade">
                                      <p:cBhvr>
                                        <p:cTn id="38" dur="500"/>
                                        <p:tgtEl>
                                          <p:spTgt spid="61"/>
                                        </p:tgtEl>
                                      </p:cBhvr>
                                    </p:animEffect>
                                    <p:anim calcmode="lin" valueType="num">
                                      <p:cBhvr>
                                        <p:cTn id="39" dur="500" fill="hold"/>
                                        <p:tgtEl>
                                          <p:spTgt spid="61"/>
                                        </p:tgtEl>
                                        <p:attrNameLst>
                                          <p:attrName>ppt_x</p:attrName>
                                        </p:attrNameLst>
                                      </p:cBhvr>
                                      <p:tavLst>
                                        <p:tav tm="0">
                                          <p:val>
                                            <p:strVal val="#ppt_x"/>
                                          </p:val>
                                        </p:tav>
                                        <p:tav tm="100000">
                                          <p:val>
                                            <p:strVal val="#ppt_x"/>
                                          </p:val>
                                        </p:tav>
                                      </p:tavLst>
                                    </p:anim>
                                    <p:anim calcmode="lin" valueType="num">
                                      <p:cBhvr>
                                        <p:cTn id="40" dur="500" fill="hold"/>
                                        <p:tgtEl>
                                          <p:spTgt spid="61"/>
                                        </p:tgtEl>
                                        <p:attrNameLst>
                                          <p:attrName>ppt_y</p:attrName>
                                        </p:attrNameLst>
                                      </p:cBhvr>
                                      <p:tavLst>
                                        <p:tav tm="0">
                                          <p:val>
                                            <p:strVal val="#ppt_y+.1"/>
                                          </p:val>
                                        </p:tav>
                                        <p:tav tm="100000">
                                          <p:val>
                                            <p:strVal val="#ppt_y"/>
                                          </p:val>
                                        </p:tav>
                                      </p:tavLst>
                                    </p:anim>
                                  </p:childTnLst>
                                </p:cTn>
                              </p:par>
                              <p:par>
                                <p:cTn id="41" presetID="42" presetClass="entr" presetSubtype="0" fill="hold" grpId="0" nodeType="withEffect">
                                  <p:stCondLst>
                                    <p:cond delay="0"/>
                                  </p:stCondLst>
                                  <p:childTnLst>
                                    <p:set>
                                      <p:cBhvr>
                                        <p:cTn id="42" dur="1" fill="hold">
                                          <p:stCondLst>
                                            <p:cond delay="0"/>
                                          </p:stCondLst>
                                        </p:cTn>
                                        <p:tgtEl>
                                          <p:spTgt spid="62"/>
                                        </p:tgtEl>
                                        <p:attrNameLst>
                                          <p:attrName>style.visibility</p:attrName>
                                        </p:attrNameLst>
                                      </p:cBhvr>
                                      <p:to>
                                        <p:strVal val="visible"/>
                                      </p:to>
                                    </p:set>
                                    <p:animEffect transition="in" filter="fade">
                                      <p:cBhvr>
                                        <p:cTn id="43" dur="500"/>
                                        <p:tgtEl>
                                          <p:spTgt spid="62"/>
                                        </p:tgtEl>
                                      </p:cBhvr>
                                    </p:animEffect>
                                    <p:anim calcmode="lin" valueType="num">
                                      <p:cBhvr>
                                        <p:cTn id="44" dur="500" fill="hold"/>
                                        <p:tgtEl>
                                          <p:spTgt spid="62"/>
                                        </p:tgtEl>
                                        <p:attrNameLst>
                                          <p:attrName>ppt_x</p:attrName>
                                        </p:attrNameLst>
                                      </p:cBhvr>
                                      <p:tavLst>
                                        <p:tav tm="0">
                                          <p:val>
                                            <p:strVal val="#ppt_x"/>
                                          </p:val>
                                        </p:tav>
                                        <p:tav tm="100000">
                                          <p:val>
                                            <p:strVal val="#ppt_x"/>
                                          </p:val>
                                        </p:tav>
                                      </p:tavLst>
                                    </p:anim>
                                    <p:anim calcmode="lin" valueType="num">
                                      <p:cBhvr>
                                        <p:cTn id="45" dur="500" fill="hold"/>
                                        <p:tgtEl>
                                          <p:spTgt spid="62"/>
                                        </p:tgtEl>
                                        <p:attrNameLst>
                                          <p:attrName>ppt_y</p:attrName>
                                        </p:attrNameLst>
                                      </p:cBhvr>
                                      <p:tavLst>
                                        <p:tav tm="0">
                                          <p:val>
                                            <p:strVal val="#ppt_y+.1"/>
                                          </p:val>
                                        </p:tav>
                                        <p:tav tm="100000">
                                          <p:val>
                                            <p:strVal val="#ppt_y"/>
                                          </p:val>
                                        </p:tav>
                                      </p:tavLst>
                                    </p:anim>
                                  </p:childTnLst>
                                </p:cTn>
                              </p:par>
                            </p:childTnLst>
                          </p:cTn>
                        </p:par>
                      </p:childTnLst>
                    </p:cTn>
                  </p:par>
                  <p:par>
                    <p:cTn id="46" fill="hold">
                      <p:stCondLst>
                        <p:cond delay="indefinite"/>
                      </p:stCondLst>
                      <p:childTnLst>
                        <p:par>
                          <p:cTn id="47" fill="hold">
                            <p:stCondLst>
                              <p:cond delay="0"/>
                            </p:stCondLst>
                            <p:childTnLst>
                              <p:par>
                                <p:cTn id="48" presetID="22" presetClass="entr" presetSubtype="4" fill="hold" nodeType="clickEffect">
                                  <p:stCondLst>
                                    <p:cond delay="0"/>
                                  </p:stCondLst>
                                  <p:childTnLst>
                                    <p:set>
                                      <p:cBhvr>
                                        <p:cTn id="49" dur="1" fill="hold">
                                          <p:stCondLst>
                                            <p:cond delay="0"/>
                                          </p:stCondLst>
                                        </p:cTn>
                                        <p:tgtEl>
                                          <p:spTgt spid="36"/>
                                        </p:tgtEl>
                                        <p:attrNameLst>
                                          <p:attrName>style.visibility</p:attrName>
                                        </p:attrNameLst>
                                      </p:cBhvr>
                                      <p:to>
                                        <p:strVal val="visible"/>
                                      </p:to>
                                    </p:set>
                                    <p:animEffect transition="in" filter="wipe(down)">
                                      <p:cBhvr>
                                        <p:cTn id="50" dur="500"/>
                                        <p:tgtEl>
                                          <p:spTgt spid="36"/>
                                        </p:tgtEl>
                                      </p:cBhvr>
                                    </p:animEffect>
                                  </p:childTnLst>
                                </p:cTn>
                              </p:par>
                            </p:childTnLst>
                          </p:cTn>
                        </p:par>
                      </p:childTnLst>
                    </p:cTn>
                  </p:par>
                  <p:par>
                    <p:cTn id="51" fill="hold">
                      <p:stCondLst>
                        <p:cond delay="indefinite"/>
                      </p:stCondLst>
                      <p:childTnLst>
                        <p:par>
                          <p:cTn id="52" fill="hold">
                            <p:stCondLst>
                              <p:cond delay="0"/>
                            </p:stCondLst>
                            <p:childTnLst>
                              <p:par>
                                <p:cTn id="53" presetID="42" presetClass="entr" presetSubtype="0" fill="hold" grpId="0" nodeType="clickEffect">
                                  <p:stCondLst>
                                    <p:cond delay="0"/>
                                  </p:stCondLst>
                                  <p:childTnLst>
                                    <p:set>
                                      <p:cBhvr>
                                        <p:cTn id="54" dur="1" fill="hold">
                                          <p:stCondLst>
                                            <p:cond delay="0"/>
                                          </p:stCondLst>
                                        </p:cTn>
                                        <p:tgtEl>
                                          <p:spTgt spid="60"/>
                                        </p:tgtEl>
                                        <p:attrNameLst>
                                          <p:attrName>style.visibility</p:attrName>
                                        </p:attrNameLst>
                                      </p:cBhvr>
                                      <p:to>
                                        <p:strVal val="visible"/>
                                      </p:to>
                                    </p:set>
                                    <p:animEffect transition="in" filter="fade">
                                      <p:cBhvr>
                                        <p:cTn id="55" dur="500"/>
                                        <p:tgtEl>
                                          <p:spTgt spid="60"/>
                                        </p:tgtEl>
                                      </p:cBhvr>
                                    </p:animEffect>
                                    <p:anim calcmode="lin" valueType="num">
                                      <p:cBhvr>
                                        <p:cTn id="56" dur="500" fill="hold"/>
                                        <p:tgtEl>
                                          <p:spTgt spid="60"/>
                                        </p:tgtEl>
                                        <p:attrNameLst>
                                          <p:attrName>ppt_x</p:attrName>
                                        </p:attrNameLst>
                                      </p:cBhvr>
                                      <p:tavLst>
                                        <p:tav tm="0">
                                          <p:val>
                                            <p:strVal val="#ppt_x"/>
                                          </p:val>
                                        </p:tav>
                                        <p:tav tm="100000">
                                          <p:val>
                                            <p:strVal val="#ppt_x"/>
                                          </p:val>
                                        </p:tav>
                                      </p:tavLst>
                                    </p:anim>
                                    <p:anim calcmode="lin" valueType="num">
                                      <p:cBhvr>
                                        <p:cTn id="57" dur="500" fill="hold"/>
                                        <p:tgtEl>
                                          <p:spTgt spid="60"/>
                                        </p:tgtEl>
                                        <p:attrNameLst>
                                          <p:attrName>ppt_y</p:attrName>
                                        </p:attrNameLst>
                                      </p:cBhvr>
                                      <p:tavLst>
                                        <p:tav tm="0">
                                          <p:val>
                                            <p:strVal val="#ppt_y+.1"/>
                                          </p:val>
                                        </p:tav>
                                        <p:tav tm="100000">
                                          <p:val>
                                            <p:strVal val="#ppt_y"/>
                                          </p:val>
                                        </p:tav>
                                      </p:tavLst>
                                    </p:anim>
                                  </p:childTnLst>
                                </p:cTn>
                              </p:par>
                              <p:par>
                                <p:cTn id="58" presetID="42" presetClass="entr" presetSubtype="0" fill="hold" grpId="0" nodeType="withEffect">
                                  <p:stCondLst>
                                    <p:cond delay="0"/>
                                  </p:stCondLst>
                                  <p:childTnLst>
                                    <p:set>
                                      <p:cBhvr>
                                        <p:cTn id="59" dur="1" fill="hold">
                                          <p:stCondLst>
                                            <p:cond delay="0"/>
                                          </p:stCondLst>
                                        </p:cTn>
                                        <p:tgtEl>
                                          <p:spTgt spid="35"/>
                                        </p:tgtEl>
                                        <p:attrNameLst>
                                          <p:attrName>style.visibility</p:attrName>
                                        </p:attrNameLst>
                                      </p:cBhvr>
                                      <p:to>
                                        <p:strVal val="visible"/>
                                      </p:to>
                                    </p:set>
                                    <p:animEffect transition="in" filter="fade">
                                      <p:cBhvr>
                                        <p:cTn id="60" dur="500"/>
                                        <p:tgtEl>
                                          <p:spTgt spid="35"/>
                                        </p:tgtEl>
                                      </p:cBhvr>
                                    </p:animEffect>
                                    <p:anim calcmode="lin" valueType="num">
                                      <p:cBhvr>
                                        <p:cTn id="61" dur="500" fill="hold"/>
                                        <p:tgtEl>
                                          <p:spTgt spid="35"/>
                                        </p:tgtEl>
                                        <p:attrNameLst>
                                          <p:attrName>ppt_x</p:attrName>
                                        </p:attrNameLst>
                                      </p:cBhvr>
                                      <p:tavLst>
                                        <p:tav tm="0">
                                          <p:val>
                                            <p:strVal val="#ppt_x"/>
                                          </p:val>
                                        </p:tav>
                                        <p:tav tm="100000">
                                          <p:val>
                                            <p:strVal val="#ppt_x"/>
                                          </p:val>
                                        </p:tav>
                                      </p:tavLst>
                                    </p:anim>
                                    <p:anim calcmode="lin" valueType="num">
                                      <p:cBhvr>
                                        <p:cTn id="62" dur="500" fill="hold"/>
                                        <p:tgtEl>
                                          <p:spTgt spid="35"/>
                                        </p:tgtEl>
                                        <p:attrNameLst>
                                          <p:attrName>ppt_y</p:attrName>
                                        </p:attrNameLst>
                                      </p:cBhvr>
                                      <p:tavLst>
                                        <p:tav tm="0">
                                          <p:val>
                                            <p:strVal val="#ppt_y+.1"/>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2" presetClass="entr" presetSubtype="8" fill="hold" grpId="0" nodeType="clickEffect">
                                  <p:stCondLst>
                                    <p:cond delay="0"/>
                                  </p:stCondLst>
                                  <p:childTnLst>
                                    <p:set>
                                      <p:cBhvr>
                                        <p:cTn id="66" dur="1" fill="hold">
                                          <p:stCondLst>
                                            <p:cond delay="0"/>
                                          </p:stCondLst>
                                        </p:cTn>
                                        <p:tgtEl>
                                          <p:spTgt spid="2"/>
                                        </p:tgtEl>
                                        <p:attrNameLst>
                                          <p:attrName>style.visibility</p:attrName>
                                        </p:attrNameLst>
                                      </p:cBhvr>
                                      <p:to>
                                        <p:strVal val="visible"/>
                                      </p:to>
                                    </p:set>
                                    <p:animEffect transition="in" filter="wipe(left)">
                                      <p:cBhvr>
                                        <p:cTn id="67" dur="500"/>
                                        <p:tgtEl>
                                          <p:spTgt spid="2"/>
                                        </p:tgtEl>
                                      </p:cBhvr>
                                    </p:animEffect>
                                  </p:childTnLst>
                                </p:cTn>
                              </p:par>
                            </p:childTnLst>
                          </p:cTn>
                        </p:par>
                      </p:childTnLst>
                    </p:cTn>
                  </p:par>
                  <p:par>
                    <p:cTn id="68" fill="hold">
                      <p:stCondLst>
                        <p:cond delay="indefinite"/>
                      </p:stCondLst>
                      <p:childTnLst>
                        <p:par>
                          <p:cTn id="69" fill="hold">
                            <p:stCondLst>
                              <p:cond delay="0"/>
                            </p:stCondLst>
                            <p:childTnLst>
                              <p:par>
                                <p:cTn id="70" presetID="42" presetClass="entr" presetSubtype="0" fill="hold" grpId="0" nodeType="clickEffect">
                                  <p:stCondLst>
                                    <p:cond delay="0"/>
                                  </p:stCondLst>
                                  <p:childTnLst>
                                    <p:set>
                                      <p:cBhvr>
                                        <p:cTn id="71" dur="1" fill="hold">
                                          <p:stCondLst>
                                            <p:cond delay="0"/>
                                          </p:stCondLst>
                                        </p:cTn>
                                        <p:tgtEl>
                                          <p:spTgt spid="65"/>
                                        </p:tgtEl>
                                        <p:attrNameLst>
                                          <p:attrName>style.visibility</p:attrName>
                                        </p:attrNameLst>
                                      </p:cBhvr>
                                      <p:to>
                                        <p:strVal val="visible"/>
                                      </p:to>
                                    </p:set>
                                    <p:animEffect transition="in" filter="fade">
                                      <p:cBhvr>
                                        <p:cTn id="72" dur="500"/>
                                        <p:tgtEl>
                                          <p:spTgt spid="65"/>
                                        </p:tgtEl>
                                      </p:cBhvr>
                                    </p:animEffect>
                                    <p:anim calcmode="lin" valueType="num">
                                      <p:cBhvr>
                                        <p:cTn id="73" dur="500" fill="hold"/>
                                        <p:tgtEl>
                                          <p:spTgt spid="65"/>
                                        </p:tgtEl>
                                        <p:attrNameLst>
                                          <p:attrName>ppt_x</p:attrName>
                                        </p:attrNameLst>
                                      </p:cBhvr>
                                      <p:tavLst>
                                        <p:tav tm="0">
                                          <p:val>
                                            <p:strVal val="#ppt_x"/>
                                          </p:val>
                                        </p:tav>
                                        <p:tav tm="100000">
                                          <p:val>
                                            <p:strVal val="#ppt_x"/>
                                          </p:val>
                                        </p:tav>
                                      </p:tavLst>
                                    </p:anim>
                                    <p:anim calcmode="lin" valueType="num">
                                      <p:cBhvr>
                                        <p:cTn id="74" dur="500" fill="hold"/>
                                        <p:tgtEl>
                                          <p:spTgt spid="65"/>
                                        </p:tgtEl>
                                        <p:attrNameLst>
                                          <p:attrName>ppt_y</p:attrName>
                                        </p:attrNameLst>
                                      </p:cBhvr>
                                      <p:tavLst>
                                        <p:tav tm="0">
                                          <p:val>
                                            <p:strVal val="#ppt_y+.1"/>
                                          </p:val>
                                        </p:tav>
                                        <p:tav tm="100000">
                                          <p:val>
                                            <p:strVal val="#ppt_y"/>
                                          </p:val>
                                        </p:tav>
                                      </p:tavLst>
                                    </p:anim>
                                  </p:childTnLst>
                                </p:cTn>
                              </p:par>
                              <p:par>
                                <p:cTn id="75" presetID="42" presetClass="entr" presetSubtype="0" fill="hold" grpId="0" nodeType="withEffect">
                                  <p:stCondLst>
                                    <p:cond delay="0"/>
                                  </p:stCondLst>
                                  <p:childTnLst>
                                    <p:set>
                                      <p:cBhvr>
                                        <p:cTn id="76" dur="1" fill="hold">
                                          <p:stCondLst>
                                            <p:cond delay="0"/>
                                          </p:stCondLst>
                                        </p:cTn>
                                        <p:tgtEl>
                                          <p:spTgt spid="66"/>
                                        </p:tgtEl>
                                        <p:attrNameLst>
                                          <p:attrName>style.visibility</p:attrName>
                                        </p:attrNameLst>
                                      </p:cBhvr>
                                      <p:to>
                                        <p:strVal val="visible"/>
                                      </p:to>
                                    </p:set>
                                    <p:animEffect transition="in" filter="fade">
                                      <p:cBhvr>
                                        <p:cTn id="77" dur="500"/>
                                        <p:tgtEl>
                                          <p:spTgt spid="66"/>
                                        </p:tgtEl>
                                      </p:cBhvr>
                                    </p:animEffect>
                                    <p:anim calcmode="lin" valueType="num">
                                      <p:cBhvr>
                                        <p:cTn id="78" dur="500" fill="hold"/>
                                        <p:tgtEl>
                                          <p:spTgt spid="66"/>
                                        </p:tgtEl>
                                        <p:attrNameLst>
                                          <p:attrName>ppt_x</p:attrName>
                                        </p:attrNameLst>
                                      </p:cBhvr>
                                      <p:tavLst>
                                        <p:tav tm="0">
                                          <p:val>
                                            <p:strVal val="#ppt_x"/>
                                          </p:val>
                                        </p:tav>
                                        <p:tav tm="100000">
                                          <p:val>
                                            <p:strVal val="#ppt_x"/>
                                          </p:val>
                                        </p:tav>
                                      </p:tavLst>
                                    </p:anim>
                                    <p:anim calcmode="lin" valueType="num">
                                      <p:cBhvr>
                                        <p:cTn id="79" dur="500" fill="hold"/>
                                        <p:tgtEl>
                                          <p:spTgt spid="66"/>
                                        </p:tgtEl>
                                        <p:attrNameLst>
                                          <p:attrName>ppt_y</p:attrName>
                                        </p:attrNameLst>
                                      </p:cBhvr>
                                      <p:tavLst>
                                        <p:tav tm="0">
                                          <p:val>
                                            <p:strVal val="#ppt_y+.1"/>
                                          </p:val>
                                        </p:tav>
                                        <p:tav tm="100000">
                                          <p:val>
                                            <p:strVal val="#ppt_y"/>
                                          </p:val>
                                        </p:tav>
                                      </p:tavLst>
                                    </p:anim>
                                  </p:childTnLst>
                                </p:cTn>
                              </p:par>
                            </p:childTnLst>
                          </p:cTn>
                        </p:par>
                      </p:childTnLst>
                    </p:cTn>
                  </p:par>
                  <p:par>
                    <p:cTn id="80" fill="hold">
                      <p:stCondLst>
                        <p:cond delay="indefinite"/>
                      </p:stCondLst>
                      <p:childTnLst>
                        <p:par>
                          <p:cTn id="81" fill="hold">
                            <p:stCondLst>
                              <p:cond delay="0"/>
                            </p:stCondLst>
                            <p:childTnLst>
                              <p:par>
                                <p:cTn id="82" presetID="22" presetClass="entr" presetSubtype="8" fill="hold" grpId="0" nodeType="clickEffect">
                                  <p:stCondLst>
                                    <p:cond delay="0"/>
                                  </p:stCondLst>
                                  <p:childTnLst>
                                    <p:set>
                                      <p:cBhvr>
                                        <p:cTn id="83" dur="1" fill="hold">
                                          <p:stCondLst>
                                            <p:cond delay="0"/>
                                          </p:stCondLst>
                                        </p:cTn>
                                        <p:tgtEl>
                                          <p:spTgt spid="47"/>
                                        </p:tgtEl>
                                        <p:attrNameLst>
                                          <p:attrName>style.visibility</p:attrName>
                                        </p:attrNameLst>
                                      </p:cBhvr>
                                      <p:to>
                                        <p:strVal val="visible"/>
                                      </p:to>
                                    </p:set>
                                    <p:animEffect transition="in" filter="wipe(left)">
                                      <p:cBhvr>
                                        <p:cTn id="84" dur="500"/>
                                        <p:tgtEl>
                                          <p:spTgt spid="47"/>
                                        </p:tgtEl>
                                      </p:cBhvr>
                                    </p:animEffect>
                                  </p:childTnLst>
                                </p:cTn>
                              </p:par>
                              <p:par>
                                <p:cTn id="85" presetID="22" presetClass="entr" presetSubtype="8" fill="hold" grpId="0" nodeType="withEffect">
                                  <p:stCondLst>
                                    <p:cond delay="0"/>
                                  </p:stCondLst>
                                  <p:childTnLst>
                                    <p:set>
                                      <p:cBhvr>
                                        <p:cTn id="86" dur="1" fill="hold">
                                          <p:stCondLst>
                                            <p:cond delay="0"/>
                                          </p:stCondLst>
                                        </p:cTn>
                                        <p:tgtEl>
                                          <p:spTgt spid="46"/>
                                        </p:tgtEl>
                                        <p:attrNameLst>
                                          <p:attrName>style.visibility</p:attrName>
                                        </p:attrNameLst>
                                      </p:cBhvr>
                                      <p:to>
                                        <p:strVal val="visible"/>
                                      </p:to>
                                    </p:set>
                                    <p:animEffect transition="in" filter="wipe(left)">
                                      <p:cBhvr>
                                        <p:cTn id="87" dur="500"/>
                                        <p:tgtEl>
                                          <p:spTgt spid="46"/>
                                        </p:tgtEl>
                                      </p:cBhvr>
                                    </p:animEffect>
                                  </p:childTnLst>
                                </p:cTn>
                              </p:par>
                            </p:childTnLst>
                          </p:cTn>
                        </p:par>
                        <p:par>
                          <p:cTn id="88" fill="hold">
                            <p:stCondLst>
                              <p:cond delay="500"/>
                            </p:stCondLst>
                            <p:childTnLst>
                              <p:par>
                                <p:cTn id="89" presetID="22" presetClass="entr" presetSubtype="8" fill="hold" grpId="0" nodeType="afterEffect">
                                  <p:stCondLst>
                                    <p:cond delay="0"/>
                                  </p:stCondLst>
                                  <p:childTnLst>
                                    <p:set>
                                      <p:cBhvr>
                                        <p:cTn id="90" dur="1" fill="hold">
                                          <p:stCondLst>
                                            <p:cond delay="0"/>
                                          </p:stCondLst>
                                        </p:cTn>
                                        <p:tgtEl>
                                          <p:spTgt spid="51"/>
                                        </p:tgtEl>
                                        <p:attrNameLst>
                                          <p:attrName>style.visibility</p:attrName>
                                        </p:attrNameLst>
                                      </p:cBhvr>
                                      <p:to>
                                        <p:strVal val="visible"/>
                                      </p:to>
                                    </p:set>
                                    <p:animEffect transition="in" filter="wipe(left)">
                                      <p:cBhvr>
                                        <p:cTn id="91" dur="500"/>
                                        <p:tgtEl>
                                          <p:spTgt spid="51"/>
                                        </p:tgtEl>
                                      </p:cBhvr>
                                    </p:animEffect>
                                  </p:childTnLst>
                                </p:cTn>
                              </p:par>
                            </p:childTnLst>
                          </p:cTn>
                        </p:par>
                      </p:childTnLst>
                    </p:cTn>
                  </p:par>
                  <p:par>
                    <p:cTn id="92" fill="hold">
                      <p:stCondLst>
                        <p:cond delay="indefinite"/>
                      </p:stCondLst>
                      <p:childTnLst>
                        <p:par>
                          <p:cTn id="93" fill="hold">
                            <p:stCondLst>
                              <p:cond delay="0"/>
                            </p:stCondLst>
                            <p:childTnLst>
                              <p:par>
                                <p:cTn id="94" presetID="22" presetClass="entr" presetSubtype="8" repeatCount="2000" fill="hold" nodeType="clickEffect">
                                  <p:stCondLst>
                                    <p:cond delay="0"/>
                                  </p:stCondLst>
                                  <p:childTnLst>
                                    <p:set>
                                      <p:cBhvr>
                                        <p:cTn id="95" dur="1" fill="hold">
                                          <p:stCondLst>
                                            <p:cond delay="0"/>
                                          </p:stCondLst>
                                        </p:cTn>
                                        <p:tgtEl>
                                          <p:spTgt spid="54"/>
                                        </p:tgtEl>
                                        <p:attrNameLst>
                                          <p:attrName>style.visibility</p:attrName>
                                        </p:attrNameLst>
                                      </p:cBhvr>
                                      <p:to>
                                        <p:strVal val="visible"/>
                                      </p:to>
                                    </p:set>
                                    <p:animEffect transition="in" filter="wipe(left)">
                                      <p:cBhvr>
                                        <p:cTn id="96" dur="500"/>
                                        <p:tgtEl>
                                          <p:spTgt spid="54"/>
                                        </p:tgtEl>
                                      </p:cBhvr>
                                    </p:animEffect>
                                  </p:childTnLst>
                                </p:cTn>
                              </p:par>
                            </p:childTnLst>
                          </p:cTn>
                        </p:par>
                        <p:par>
                          <p:cTn id="97" fill="hold">
                            <p:stCondLst>
                              <p:cond delay="1000"/>
                            </p:stCondLst>
                            <p:childTnLst>
                              <p:par>
                                <p:cTn id="98" presetID="22" presetClass="entr" presetSubtype="8" repeatCount="2000" fill="hold" nodeType="afterEffect">
                                  <p:stCondLst>
                                    <p:cond delay="0"/>
                                  </p:stCondLst>
                                  <p:childTnLst>
                                    <p:set>
                                      <p:cBhvr>
                                        <p:cTn id="99" dur="1" fill="hold">
                                          <p:stCondLst>
                                            <p:cond delay="0"/>
                                          </p:stCondLst>
                                        </p:cTn>
                                        <p:tgtEl>
                                          <p:spTgt spid="53"/>
                                        </p:tgtEl>
                                        <p:attrNameLst>
                                          <p:attrName>style.visibility</p:attrName>
                                        </p:attrNameLst>
                                      </p:cBhvr>
                                      <p:to>
                                        <p:strVal val="visible"/>
                                      </p:to>
                                    </p:set>
                                    <p:animEffect transition="in" filter="wipe(left)">
                                      <p:cBhvr>
                                        <p:cTn id="100" dur="500"/>
                                        <p:tgtEl>
                                          <p:spTgt spid="53"/>
                                        </p:tgtEl>
                                      </p:cBhvr>
                                    </p:animEffect>
                                  </p:childTnLst>
                                </p:cTn>
                              </p:par>
                            </p:childTnLst>
                          </p:cTn>
                        </p:par>
                        <p:par>
                          <p:cTn id="101" fill="hold">
                            <p:stCondLst>
                              <p:cond delay="2000"/>
                            </p:stCondLst>
                            <p:childTnLst>
                              <p:par>
                                <p:cTn id="102" presetID="22" presetClass="entr" presetSubtype="8" repeatCount="2000" fill="hold" nodeType="afterEffect">
                                  <p:stCondLst>
                                    <p:cond delay="0"/>
                                  </p:stCondLst>
                                  <p:childTnLst>
                                    <p:set>
                                      <p:cBhvr>
                                        <p:cTn id="103" dur="1" fill="hold">
                                          <p:stCondLst>
                                            <p:cond delay="0"/>
                                          </p:stCondLst>
                                        </p:cTn>
                                        <p:tgtEl>
                                          <p:spTgt spid="44"/>
                                        </p:tgtEl>
                                        <p:attrNameLst>
                                          <p:attrName>style.visibility</p:attrName>
                                        </p:attrNameLst>
                                      </p:cBhvr>
                                      <p:to>
                                        <p:strVal val="visible"/>
                                      </p:to>
                                    </p:set>
                                    <p:animEffect transition="in" filter="wipe(left)">
                                      <p:cBhvr>
                                        <p:cTn id="104" dur="500"/>
                                        <p:tgtEl>
                                          <p:spTgt spid="44"/>
                                        </p:tgtEl>
                                      </p:cBhvr>
                                    </p:animEffect>
                                  </p:childTnLst>
                                </p:cTn>
                              </p:par>
                            </p:childTnLst>
                          </p:cTn>
                        </p:par>
                        <p:par>
                          <p:cTn id="105" fill="hold">
                            <p:stCondLst>
                              <p:cond delay="3000"/>
                            </p:stCondLst>
                            <p:childTnLst>
                              <p:par>
                                <p:cTn id="106" presetID="22" presetClass="entr" presetSubtype="8" repeatCount="2000" fill="hold" nodeType="afterEffect">
                                  <p:stCondLst>
                                    <p:cond delay="0"/>
                                  </p:stCondLst>
                                  <p:childTnLst>
                                    <p:set>
                                      <p:cBhvr>
                                        <p:cTn id="107" dur="1" fill="hold">
                                          <p:stCondLst>
                                            <p:cond delay="0"/>
                                          </p:stCondLst>
                                        </p:cTn>
                                        <p:tgtEl>
                                          <p:spTgt spid="39"/>
                                        </p:tgtEl>
                                        <p:attrNameLst>
                                          <p:attrName>style.visibility</p:attrName>
                                        </p:attrNameLst>
                                      </p:cBhvr>
                                      <p:to>
                                        <p:strVal val="visible"/>
                                      </p:to>
                                    </p:set>
                                    <p:animEffect transition="in" filter="wipe(left)">
                                      <p:cBhvr>
                                        <p:cTn id="108" dur="500"/>
                                        <p:tgtEl>
                                          <p:spTgt spid="39"/>
                                        </p:tgtEl>
                                      </p:cBhvr>
                                    </p:animEffect>
                                  </p:childTnLst>
                                </p:cTn>
                              </p:par>
                            </p:childTnLst>
                          </p:cTn>
                        </p:par>
                        <p:par>
                          <p:cTn id="109" fill="hold">
                            <p:stCondLst>
                              <p:cond delay="4000"/>
                            </p:stCondLst>
                            <p:childTnLst>
                              <p:par>
                                <p:cTn id="110" presetID="22" presetClass="entr" presetSubtype="8" repeatCount="2000" fill="hold" nodeType="afterEffect">
                                  <p:stCondLst>
                                    <p:cond delay="0"/>
                                  </p:stCondLst>
                                  <p:childTnLst>
                                    <p:set>
                                      <p:cBhvr>
                                        <p:cTn id="111" dur="1" fill="hold">
                                          <p:stCondLst>
                                            <p:cond delay="0"/>
                                          </p:stCondLst>
                                        </p:cTn>
                                        <p:tgtEl>
                                          <p:spTgt spid="40"/>
                                        </p:tgtEl>
                                        <p:attrNameLst>
                                          <p:attrName>style.visibility</p:attrName>
                                        </p:attrNameLst>
                                      </p:cBhvr>
                                      <p:to>
                                        <p:strVal val="visible"/>
                                      </p:to>
                                    </p:set>
                                    <p:animEffect transition="in" filter="wipe(left)">
                                      <p:cBhvr>
                                        <p:cTn id="112" dur="500"/>
                                        <p:tgtEl>
                                          <p:spTgt spid="40"/>
                                        </p:tgtEl>
                                      </p:cBhvr>
                                    </p:animEffect>
                                  </p:childTnLst>
                                </p:cTn>
                              </p:par>
                            </p:childTnLst>
                          </p:cTn>
                        </p:par>
                        <p:par>
                          <p:cTn id="113" fill="hold">
                            <p:stCondLst>
                              <p:cond delay="5000"/>
                            </p:stCondLst>
                            <p:childTnLst>
                              <p:par>
                                <p:cTn id="114" presetID="22" presetClass="entr" presetSubtype="8" repeatCount="2000" fill="hold" nodeType="afterEffect">
                                  <p:stCondLst>
                                    <p:cond delay="0"/>
                                  </p:stCondLst>
                                  <p:childTnLst>
                                    <p:set>
                                      <p:cBhvr>
                                        <p:cTn id="115" dur="1" fill="hold">
                                          <p:stCondLst>
                                            <p:cond delay="0"/>
                                          </p:stCondLst>
                                        </p:cTn>
                                        <p:tgtEl>
                                          <p:spTgt spid="41"/>
                                        </p:tgtEl>
                                        <p:attrNameLst>
                                          <p:attrName>style.visibility</p:attrName>
                                        </p:attrNameLst>
                                      </p:cBhvr>
                                      <p:to>
                                        <p:strVal val="visible"/>
                                      </p:to>
                                    </p:set>
                                    <p:animEffect transition="in" filter="wipe(left)">
                                      <p:cBhvr>
                                        <p:cTn id="116" dur="500"/>
                                        <p:tgtEl>
                                          <p:spTgt spid="41"/>
                                        </p:tgtEl>
                                      </p:cBhvr>
                                    </p:animEffect>
                                  </p:childTnLst>
                                </p:cTn>
                              </p:par>
                            </p:childTnLst>
                          </p:cTn>
                        </p:par>
                        <p:par>
                          <p:cTn id="117" fill="hold">
                            <p:stCondLst>
                              <p:cond delay="6000"/>
                            </p:stCondLst>
                            <p:childTnLst>
                              <p:par>
                                <p:cTn id="118" presetID="22" presetClass="entr" presetSubtype="8" repeatCount="2000" fill="hold" nodeType="afterEffect">
                                  <p:stCondLst>
                                    <p:cond delay="0"/>
                                  </p:stCondLst>
                                  <p:childTnLst>
                                    <p:set>
                                      <p:cBhvr>
                                        <p:cTn id="119" dur="1" fill="hold">
                                          <p:stCondLst>
                                            <p:cond delay="0"/>
                                          </p:stCondLst>
                                        </p:cTn>
                                        <p:tgtEl>
                                          <p:spTgt spid="52"/>
                                        </p:tgtEl>
                                        <p:attrNameLst>
                                          <p:attrName>style.visibility</p:attrName>
                                        </p:attrNameLst>
                                      </p:cBhvr>
                                      <p:to>
                                        <p:strVal val="visible"/>
                                      </p:to>
                                    </p:set>
                                    <p:animEffect transition="in" filter="wipe(left)">
                                      <p:cBhvr>
                                        <p:cTn id="120" dur="500"/>
                                        <p:tgtEl>
                                          <p:spTgt spid="52"/>
                                        </p:tgtEl>
                                      </p:cBhvr>
                                    </p:animEffect>
                                  </p:childTnLst>
                                </p:cTn>
                              </p:par>
                            </p:childTnLst>
                          </p:cTn>
                        </p:par>
                        <p:par>
                          <p:cTn id="121" fill="hold">
                            <p:stCondLst>
                              <p:cond delay="7000"/>
                            </p:stCondLst>
                            <p:childTnLst>
                              <p:par>
                                <p:cTn id="122" presetID="22" presetClass="entr" presetSubtype="8" repeatCount="2000" fill="hold" nodeType="afterEffect">
                                  <p:stCondLst>
                                    <p:cond delay="0"/>
                                  </p:stCondLst>
                                  <p:childTnLst>
                                    <p:set>
                                      <p:cBhvr>
                                        <p:cTn id="123" dur="1" fill="hold">
                                          <p:stCondLst>
                                            <p:cond delay="0"/>
                                          </p:stCondLst>
                                        </p:cTn>
                                        <p:tgtEl>
                                          <p:spTgt spid="45"/>
                                        </p:tgtEl>
                                        <p:attrNameLst>
                                          <p:attrName>style.visibility</p:attrName>
                                        </p:attrNameLst>
                                      </p:cBhvr>
                                      <p:to>
                                        <p:strVal val="visible"/>
                                      </p:to>
                                    </p:set>
                                    <p:animEffect transition="in" filter="wipe(left)">
                                      <p:cBhvr>
                                        <p:cTn id="124" dur="500"/>
                                        <p:tgtEl>
                                          <p:spTgt spid="45"/>
                                        </p:tgtEl>
                                      </p:cBhvr>
                                    </p:animEffect>
                                  </p:childTnLst>
                                </p:cTn>
                              </p:par>
                            </p:childTnLst>
                          </p:cTn>
                        </p:par>
                        <p:par>
                          <p:cTn id="125" fill="hold">
                            <p:stCondLst>
                              <p:cond delay="8000"/>
                            </p:stCondLst>
                            <p:childTnLst>
                              <p:par>
                                <p:cTn id="126" presetID="22" presetClass="entr" presetSubtype="8" repeatCount="2000" fill="hold" nodeType="afterEffect">
                                  <p:stCondLst>
                                    <p:cond delay="0"/>
                                  </p:stCondLst>
                                  <p:childTnLst>
                                    <p:set>
                                      <p:cBhvr>
                                        <p:cTn id="127" dur="1" fill="hold">
                                          <p:stCondLst>
                                            <p:cond delay="0"/>
                                          </p:stCondLst>
                                        </p:cTn>
                                        <p:tgtEl>
                                          <p:spTgt spid="49"/>
                                        </p:tgtEl>
                                        <p:attrNameLst>
                                          <p:attrName>style.visibility</p:attrName>
                                        </p:attrNameLst>
                                      </p:cBhvr>
                                      <p:to>
                                        <p:strVal val="visible"/>
                                      </p:to>
                                    </p:set>
                                    <p:animEffect transition="in" filter="wipe(left)">
                                      <p:cBhvr>
                                        <p:cTn id="128" dur="500"/>
                                        <p:tgtEl>
                                          <p:spTgt spid="49"/>
                                        </p:tgtEl>
                                      </p:cBhvr>
                                    </p:animEffect>
                                  </p:childTnLst>
                                </p:cTn>
                              </p:par>
                            </p:childTnLst>
                          </p:cTn>
                        </p:par>
                        <p:par>
                          <p:cTn id="129" fill="hold">
                            <p:stCondLst>
                              <p:cond delay="9000"/>
                            </p:stCondLst>
                            <p:childTnLst>
                              <p:par>
                                <p:cTn id="130" presetID="22" presetClass="entr" presetSubtype="8" repeatCount="2000" fill="hold" nodeType="afterEffect">
                                  <p:stCondLst>
                                    <p:cond delay="0"/>
                                  </p:stCondLst>
                                  <p:childTnLst>
                                    <p:set>
                                      <p:cBhvr>
                                        <p:cTn id="131" dur="1" fill="hold">
                                          <p:stCondLst>
                                            <p:cond delay="0"/>
                                          </p:stCondLst>
                                        </p:cTn>
                                        <p:tgtEl>
                                          <p:spTgt spid="42"/>
                                        </p:tgtEl>
                                        <p:attrNameLst>
                                          <p:attrName>style.visibility</p:attrName>
                                        </p:attrNameLst>
                                      </p:cBhvr>
                                      <p:to>
                                        <p:strVal val="visible"/>
                                      </p:to>
                                    </p:set>
                                    <p:animEffect transition="in" filter="wipe(left)">
                                      <p:cBhvr>
                                        <p:cTn id="132" dur="500"/>
                                        <p:tgtEl>
                                          <p:spTgt spid="42"/>
                                        </p:tgtEl>
                                      </p:cBhvr>
                                    </p:animEffect>
                                  </p:childTnLst>
                                </p:cTn>
                              </p:par>
                            </p:childTnLst>
                          </p:cTn>
                        </p:par>
                        <p:par>
                          <p:cTn id="133" fill="hold">
                            <p:stCondLst>
                              <p:cond delay="10000"/>
                            </p:stCondLst>
                            <p:childTnLst>
                              <p:par>
                                <p:cTn id="134" presetID="22" presetClass="entr" presetSubtype="8" repeatCount="2000" fill="hold" nodeType="afterEffect">
                                  <p:stCondLst>
                                    <p:cond delay="0"/>
                                  </p:stCondLst>
                                  <p:childTnLst>
                                    <p:set>
                                      <p:cBhvr>
                                        <p:cTn id="135" dur="1" fill="hold">
                                          <p:stCondLst>
                                            <p:cond delay="0"/>
                                          </p:stCondLst>
                                        </p:cTn>
                                        <p:tgtEl>
                                          <p:spTgt spid="43"/>
                                        </p:tgtEl>
                                        <p:attrNameLst>
                                          <p:attrName>style.visibility</p:attrName>
                                        </p:attrNameLst>
                                      </p:cBhvr>
                                      <p:to>
                                        <p:strVal val="visible"/>
                                      </p:to>
                                    </p:set>
                                    <p:animEffect transition="in" filter="wipe(left)">
                                      <p:cBhvr>
                                        <p:cTn id="136" dur="500"/>
                                        <p:tgtEl>
                                          <p:spTgt spid="43"/>
                                        </p:tgtEl>
                                      </p:cBhvr>
                                    </p:animEffect>
                                  </p:childTnLst>
                                </p:cTn>
                              </p:par>
                            </p:childTnLst>
                          </p:cTn>
                        </p:par>
                        <p:par>
                          <p:cTn id="137" fill="hold">
                            <p:stCondLst>
                              <p:cond delay="11000"/>
                            </p:stCondLst>
                            <p:childTnLst>
                              <p:par>
                                <p:cTn id="138" presetID="22" presetClass="entr" presetSubtype="8" repeatCount="2000" fill="hold" nodeType="afterEffect">
                                  <p:stCondLst>
                                    <p:cond delay="0"/>
                                  </p:stCondLst>
                                  <p:childTnLst>
                                    <p:set>
                                      <p:cBhvr>
                                        <p:cTn id="139" dur="1" fill="hold">
                                          <p:stCondLst>
                                            <p:cond delay="0"/>
                                          </p:stCondLst>
                                        </p:cTn>
                                        <p:tgtEl>
                                          <p:spTgt spid="58"/>
                                        </p:tgtEl>
                                        <p:attrNameLst>
                                          <p:attrName>style.visibility</p:attrName>
                                        </p:attrNameLst>
                                      </p:cBhvr>
                                      <p:to>
                                        <p:strVal val="visible"/>
                                      </p:to>
                                    </p:set>
                                    <p:animEffect transition="in" filter="wipe(left)">
                                      <p:cBhvr>
                                        <p:cTn id="140" dur="500"/>
                                        <p:tgtEl>
                                          <p:spTgt spid="58"/>
                                        </p:tgtEl>
                                      </p:cBhvr>
                                    </p:animEffect>
                                  </p:childTnLst>
                                </p:cTn>
                              </p:par>
                            </p:childTnLst>
                          </p:cTn>
                        </p:par>
                        <p:par>
                          <p:cTn id="141" fill="hold">
                            <p:stCondLst>
                              <p:cond delay="12000"/>
                            </p:stCondLst>
                            <p:childTnLst>
                              <p:par>
                                <p:cTn id="142" presetID="22" presetClass="entr" presetSubtype="8" repeatCount="2000" fill="hold" nodeType="afterEffect">
                                  <p:stCondLst>
                                    <p:cond delay="0"/>
                                  </p:stCondLst>
                                  <p:childTnLst>
                                    <p:set>
                                      <p:cBhvr>
                                        <p:cTn id="143" dur="1" fill="hold">
                                          <p:stCondLst>
                                            <p:cond delay="0"/>
                                          </p:stCondLst>
                                        </p:cTn>
                                        <p:tgtEl>
                                          <p:spTgt spid="50"/>
                                        </p:tgtEl>
                                        <p:attrNameLst>
                                          <p:attrName>style.visibility</p:attrName>
                                        </p:attrNameLst>
                                      </p:cBhvr>
                                      <p:to>
                                        <p:strVal val="visible"/>
                                      </p:to>
                                    </p:set>
                                    <p:animEffect transition="in" filter="wipe(left)">
                                      <p:cBhvr>
                                        <p:cTn id="144" dur="500"/>
                                        <p:tgtEl>
                                          <p:spTgt spid="50"/>
                                        </p:tgtEl>
                                      </p:cBhvr>
                                    </p:animEffect>
                                  </p:childTnLst>
                                </p:cTn>
                              </p:par>
                            </p:childTnLst>
                          </p:cTn>
                        </p:par>
                        <p:par>
                          <p:cTn id="145" fill="hold">
                            <p:stCondLst>
                              <p:cond delay="13000"/>
                            </p:stCondLst>
                            <p:childTnLst>
                              <p:par>
                                <p:cTn id="146" presetID="1" presetClass="exit" presetSubtype="0" fill="hold" grpId="1" nodeType="afterEffect">
                                  <p:stCondLst>
                                    <p:cond delay="0"/>
                                  </p:stCondLst>
                                  <p:childTnLst>
                                    <p:set>
                                      <p:cBhvr>
                                        <p:cTn id="147" dur="1" fill="hold">
                                          <p:stCondLst>
                                            <p:cond delay="0"/>
                                          </p:stCondLst>
                                        </p:cTn>
                                        <p:tgtEl>
                                          <p:spTgt spid="46"/>
                                        </p:tgtEl>
                                        <p:attrNameLst>
                                          <p:attrName>style.visibility</p:attrName>
                                        </p:attrNameLst>
                                      </p:cBhvr>
                                      <p:to>
                                        <p:strVal val="hidden"/>
                                      </p:to>
                                    </p:set>
                                  </p:childTnLst>
                                </p:cTn>
                              </p:par>
                            </p:childTnLst>
                          </p:cTn>
                        </p:par>
                        <p:par>
                          <p:cTn id="148" fill="hold">
                            <p:stCondLst>
                              <p:cond delay="13000"/>
                            </p:stCondLst>
                            <p:childTnLst>
                              <p:par>
                                <p:cTn id="149" presetID="22" presetClass="entr" presetSubtype="4" fill="hold" nodeType="afterEffect">
                                  <p:stCondLst>
                                    <p:cond delay="0"/>
                                  </p:stCondLst>
                                  <p:childTnLst>
                                    <p:set>
                                      <p:cBhvr>
                                        <p:cTn id="150" dur="1" fill="hold">
                                          <p:stCondLst>
                                            <p:cond delay="0"/>
                                          </p:stCondLst>
                                        </p:cTn>
                                        <p:tgtEl>
                                          <p:spTgt spid="55"/>
                                        </p:tgtEl>
                                        <p:attrNameLst>
                                          <p:attrName>style.visibility</p:attrName>
                                        </p:attrNameLst>
                                      </p:cBhvr>
                                      <p:to>
                                        <p:strVal val="visible"/>
                                      </p:to>
                                    </p:set>
                                    <p:animEffect transition="in" filter="wipe(down)">
                                      <p:cBhvr>
                                        <p:cTn id="151" dur="500"/>
                                        <p:tgtEl>
                                          <p:spTgt spid="55"/>
                                        </p:tgtEl>
                                      </p:cBhvr>
                                    </p:animEffect>
                                  </p:childTnLst>
                                </p:cTn>
                              </p:par>
                            </p:childTnLst>
                          </p:cTn>
                        </p:par>
                      </p:childTnLst>
                    </p:cTn>
                  </p:par>
                  <p:par>
                    <p:cTn id="152" fill="hold">
                      <p:stCondLst>
                        <p:cond delay="indefinite"/>
                      </p:stCondLst>
                      <p:childTnLst>
                        <p:par>
                          <p:cTn id="153" fill="hold">
                            <p:stCondLst>
                              <p:cond delay="0"/>
                            </p:stCondLst>
                            <p:childTnLst>
                              <p:par>
                                <p:cTn id="154" presetID="22" presetClass="entr" presetSubtype="8" fill="hold" grpId="0" nodeType="clickEffect">
                                  <p:stCondLst>
                                    <p:cond delay="0"/>
                                  </p:stCondLst>
                                  <p:childTnLst>
                                    <p:set>
                                      <p:cBhvr>
                                        <p:cTn id="155" dur="1" fill="hold">
                                          <p:stCondLst>
                                            <p:cond delay="0"/>
                                          </p:stCondLst>
                                        </p:cTn>
                                        <p:tgtEl>
                                          <p:spTgt spid="67"/>
                                        </p:tgtEl>
                                        <p:attrNameLst>
                                          <p:attrName>style.visibility</p:attrName>
                                        </p:attrNameLst>
                                      </p:cBhvr>
                                      <p:to>
                                        <p:strVal val="visible"/>
                                      </p:to>
                                    </p:set>
                                    <p:animEffect transition="in" filter="wipe(left)">
                                      <p:cBhvr>
                                        <p:cTn id="156" dur="500"/>
                                        <p:tgtEl>
                                          <p:spTgt spid="67"/>
                                        </p:tgtEl>
                                      </p:cBhvr>
                                    </p:animEffect>
                                  </p:childTnLst>
                                </p:cTn>
                              </p:par>
                              <p:par>
                                <p:cTn id="157" presetID="22" presetClass="entr" presetSubtype="8" fill="hold" nodeType="withEffect">
                                  <p:stCondLst>
                                    <p:cond delay="0"/>
                                  </p:stCondLst>
                                  <p:childTnLst>
                                    <p:set>
                                      <p:cBhvr>
                                        <p:cTn id="158" dur="1" fill="hold">
                                          <p:stCondLst>
                                            <p:cond delay="0"/>
                                          </p:stCondLst>
                                        </p:cTn>
                                        <p:tgtEl>
                                          <p:spTgt spid="69"/>
                                        </p:tgtEl>
                                        <p:attrNameLst>
                                          <p:attrName>style.visibility</p:attrName>
                                        </p:attrNameLst>
                                      </p:cBhvr>
                                      <p:to>
                                        <p:strVal val="visible"/>
                                      </p:to>
                                    </p:set>
                                    <p:animEffect transition="in" filter="wipe(left)">
                                      <p:cBhvr>
                                        <p:cTn id="159" dur="500"/>
                                        <p:tgtEl>
                                          <p:spTgt spid="69"/>
                                        </p:tgtEl>
                                      </p:cBhvr>
                                    </p:animEffect>
                                  </p:childTnLst>
                                </p:cTn>
                              </p:par>
                            </p:childTnLst>
                          </p:cTn>
                        </p:par>
                      </p:childTnLst>
                    </p:cTn>
                  </p:par>
                  <p:par>
                    <p:cTn id="160" fill="hold">
                      <p:stCondLst>
                        <p:cond delay="indefinite"/>
                      </p:stCondLst>
                      <p:childTnLst>
                        <p:par>
                          <p:cTn id="161" fill="hold">
                            <p:stCondLst>
                              <p:cond delay="0"/>
                            </p:stCondLst>
                            <p:childTnLst>
                              <p:par>
                                <p:cTn id="162" presetID="22" presetClass="entr" presetSubtype="8" fill="hold" grpId="0" nodeType="clickEffect">
                                  <p:stCondLst>
                                    <p:cond delay="0"/>
                                  </p:stCondLst>
                                  <p:childTnLst>
                                    <p:set>
                                      <p:cBhvr>
                                        <p:cTn id="163" dur="1" fill="hold">
                                          <p:stCondLst>
                                            <p:cond delay="0"/>
                                          </p:stCondLst>
                                        </p:cTn>
                                        <p:tgtEl>
                                          <p:spTgt spid="59"/>
                                        </p:tgtEl>
                                        <p:attrNameLst>
                                          <p:attrName>style.visibility</p:attrName>
                                        </p:attrNameLst>
                                      </p:cBhvr>
                                      <p:to>
                                        <p:strVal val="visible"/>
                                      </p:to>
                                    </p:set>
                                    <p:animEffect transition="in" filter="wipe(left)">
                                      <p:cBhvr>
                                        <p:cTn id="164" dur="500"/>
                                        <p:tgtEl>
                                          <p:spTgt spid="5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 grpId="0"/>
      <p:bldP spid="5" grpId="0" animBg="1"/>
      <p:bldP spid="46" grpId="0" animBg="1"/>
      <p:bldP spid="46" grpId="1" animBg="1"/>
      <p:bldP spid="47" grpId="0" animBg="1"/>
      <p:bldP spid="51" grpId="0" animBg="1"/>
      <p:bldP spid="33" grpId="0"/>
      <p:bldP spid="59" grpId="0" animBg="1"/>
      <p:bldP spid="35" grpId="0"/>
      <p:bldP spid="60" grpId="0"/>
      <p:bldP spid="61" grpId="0"/>
      <p:bldP spid="62" grpId="0"/>
      <p:bldP spid="63" grpId="0"/>
      <p:bldP spid="64" grpId="0"/>
      <p:bldP spid="65" grpId="0"/>
      <p:bldP spid="66" grpId="0"/>
      <p:bldP spid="67" grpId="0"/>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showMasterSp="0">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3" name="Titolo 2">
            <a:extLst>
              <a:ext uri="{FF2B5EF4-FFF2-40B4-BE49-F238E27FC236}">
                <a16:creationId xmlns="" xmlns:a16="http://schemas.microsoft.com/office/drawing/2014/main" id="{F9B379E7-DB4F-4371-87CC-ED56F9D4951D}"/>
              </a:ext>
            </a:extLst>
          </p:cNvPr>
          <p:cNvSpPr>
            <a:spLocks noGrp="1"/>
          </p:cNvSpPr>
          <p:nvPr>
            <p:ph type="ctrTitle"/>
          </p:nvPr>
        </p:nvSpPr>
        <p:spPr>
          <a:xfrm>
            <a:off x="36000" y="38637"/>
            <a:ext cx="9072000" cy="720000"/>
          </a:xfrm>
          <a:ln>
            <a:solidFill>
              <a:schemeClr val="accent4">
                <a:lumMod val="75000"/>
              </a:schemeClr>
            </a:solidFill>
          </a:ln>
        </p:spPr>
        <p:txBody>
          <a:bodyPr anchor="ctr">
            <a:normAutofit fontScale="90000"/>
          </a:bodyPr>
          <a:lstStyle/>
          <a:p>
            <a:pPr lvl="0">
              <a:lnSpc>
                <a:spcPct val="100000"/>
              </a:lnSpc>
              <a:spcBef>
                <a:spcPts val="0"/>
              </a:spcBef>
            </a:pPr>
            <a:r>
              <a:rPr lang="it-IT" sz="2400" dirty="0">
                <a:solidFill>
                  <a:srgbClr val="00B050"/>
                </a:solidFill>
                <a:latin typeface="Comic Sans MS" panose="030F0702030302020204" pitchFamily="66" charset="0"/>
                <a:ea typeface="+mn-ea"/>
                <a:cs typeface="+mn-cs"/>
              </a:rPr>
              <a:t>LE OPERAZIONI GEOMETRICHE: LE CONICHE</a:t>
            </a:r>
            <a:br>
              <a:rPr lang="it-IT" sz="2400" dirty="0">
                <a:solidFill>
                  <a:srgbClr val="00B050"/>
                </a:solidFill>
                <a:latin typeface="Comic Sans MS" panose="030F0702030302020204" pitchFamily="66" charset="0"/>
                <a:ea typeface="+mn-ea"/>
                <a:cs typeface="+mn-cs"/>
              </a:rPr>
            </a:br>
            <a:r>
              <a:rPr lang="it-IT" sz="2000" cap="all" dirty="0">
                <a:solidFill>
                  <a:srgbClr val="00B050"/>
                </a:solidFill>
                <a:latin typeface="Comic Sans MS" panose="030F0702030302020204" pitchFamily="66" charset="0"/>
                <a:ea typeface="+mn-ea"/>
                <a:cs typeface="+mn-cs"/>
              </a:rPr>
              <a:t>sezione DI SOLIDI DI ROTAZIONE – PRESENTAZIONE (5)</a:t>
            </a:r>
            <a:endParaRPr lang="it-IT" dirty="0"/>
          </a:p>
        </p:txBody>
      </p:sp>
      <p:sp>
        <p:nvSpPr>
          <p:cNvPr id="32" name="CasellaDiTesto 31">
            <a:extLst>
              <a:ext uri="{FF2B5EF4-FFF2-40B4-BE49-F238E27FC236}">
                <a16:creationId xmlns="" xmlns:a16="http://schemas.microsoft.com/office/drawing/2014/main" id="{CFBF2DE5-D50C-4D0F-8909-67AF18925C62}"/>
              </a:ext>
            </a:extLst>
          </p:cNvPr>
          <p:cNvSpPr txBox="1"/>
          <p:nvPr/>
        </p:nvSpPr>
        <p:spPr>
          <a:xfrm>
            <a:off x="3753134" y="696032"/>
            <a:ext cx="2700000" cy="830997"/>
          </a:xfrm>
          <a:prstGeom prst="rect">
            <a:avLst/>
          </a:prstGeom>
          <a:noFill/>
        </p:spPr>
        <p:txBody>
          <a:bodyPr wrap="square" rtlCol="0" anchor="ctr">
            <a:spAutoFit/>
          </a:bodyPr>
          <a:lstStyle/>
          <a:p>
            <a:r>
              <a:rPr lang="it-IT" sz="2400" dirty="0">
                <a:solidFill>
                  <a:srgbClr val="00B050"/>
                </a:solidFill>
                <a:latin typeface="Comic Sans MS" panose="030F0702030302020204" pitchFamily="66" charset="0"/>
              </a:rPr>
              <a:t>IL CILINDRO (2)</a:t>
            </a:r>
          </a:p>
        </p:txBody>
      </p:sp>
      <p:sp>
        <p:nvSpPr>
          <p:cNvPr id="59" name="CasellaDiTesto 58">
            <a:extLst>
              <a:ext uri="{FF2B5EF4-FFF2-40B4-BE49-F238E27FC236}">
                <a16:creationId xmlns="" xmlns:a16="http://schemas.microsoft.com/office/drawing/2014/main" id="{3492EBB6-B94E-4498-B83E-150FEF4D903C}"/>
              </a:ext>
            </a:extLst>
          </p:cNvPr>
          <p:cNvSpPr txBox="1"/>
          <p:nvPr/>
        </p:nvSpPr>
        <p:spPr>
          <a:xfrm>
            <a:off x="40944" y="5445455"/>
            <a:ext cx="3960000" cy="646331"/>
          </a:xfrm>
          <a:prstGeom prst="rect">
            <a:avLst/>
          </a:prstGeom>
          <a:noFill/>
          <a:ln>
            <a:solidFill>
              <a:schemeClr val="accent4">
                <a:lumMod val="75000"/>
              </a:schemeClr>
            </a:solidFill>
          </a:ln>
        </p:spPr>
        <p:txBody>
          <a:bodyPr wrap="square" rtlCol="0">
            <a:spAutoFit/>
          </a:bodyPr>
          <a:lstStyle/>
          <a:p>
            <a:r>
              <a:rPr lang="it-IT" dirty="0">
                <a:solidFill>
                  <a:srgbClr val="00B050"/>
                </a:solidFill>
                <a:latin typeface="Comic Sans MS" panose="030F0702030302020204" pitchFamily="66" charset="0"/>
              </a:rPr>
              <a:t>Figura 4</a:t>
            </a:r>
          </a:p>
          <a:p>
            <a:r>
              <a:rPr lang="it-IT" dirty="0">
                <a:solidFill>
                  <a:srgbClr val="00B050"/>
                </a:solidFill>
                <a:latin typeface="Comic Sans MS" panose="030F0702030302020204" pitchFamily="66" charset="0"/>
              </a:rPr>
              <a:t>Cilindro circolare retto</a:t>
            </a:r>
          </a:p>
        </p:txBody>
      </p:sp>
      <p:sp>
        <p:nvSpPr>
          <p:cNvPr id="37" name="Rettangolo 36">
            <a:extLst>
              <a:ext uri="{FF2B5EF4-FFF2-40B4-BE49-F238E27FC236}">
                <a16:creationId xmlns="" xmlns:a16="http://schemas.microsoft.com/office/drawing/2014/main" id="{984E8739-AEE4-49AD-ADC3-EFEBF4F545A5}"/>
              </a:ext>
            </a:extLst>
          </p:cNvPr>
          <p:cNvSpPr/>
          <p:nvPr/>
        </p:nvSpPr>
        <p:spPr>
          <a:xfrm>
            <a:off x="40944" y="1419367"/>
            <a:ext cx="3960000" cy="3960000"/>
          </a:xfrm>
          <a:prstGeom prst="rect">
            <a:avLst/>
          </a:prstGeom>
          <a:noFill/>
          <a:ln>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 name="CasellaDiTesto 1">
            <a:extLst>
              <a:ext uri="{FF2B5EF4-FFF2-40B4-BE49-F238E27FC236}">
                <a16:creationId xmlns="" xmlns:a16="http://schemas.microsoft.com/office/drawing/2014/main" id="{59534E8D-65E2-4DD6-8890-C429B272E157}"/>
              </a:ext>
            </a:extLst>
          </p:cNvPr>
          <p:cNvSpPr txBox="1"/>
          <p:nvPr/>
        </p:nvSpPr>
        <p:spPr>
          <a:xfrm>
            <a:off x="4063056" y="1405712"/>
            <a:ext cx="5040000" cy="2554545"/>
          </a:xfrm>
          <a:prstGeom prst="rect">
            <a:avLst/>
          </a:prstGeom>
          <a:noFill/>
        </p:spPr>
        <p:txBody>
          <a:bodyPr wrap="square" rtlCol="0">
            <a:spAutoFit/>
          </a:bodyPr>
          <a:lstStyle/>
          <a:p>
            <a:r>
              <a:rPr lang="it-IT" sz="2000" dirty="0">
                <a:solidFill>
                  <a:srgbClr val="00B050"/>
                </a:solidFill>
                <a:latin typeface="Comic Sans MS" panose="030F0702030302020204" pitchFamily="66" charset="0"/>
                <a:ea typeface="Calibri" panose="020F0502020204030204" pitchFamily="34" charset="0"/>
                <a:cs typeface="Times New Roman" panose="02020603050405020304" pitchFamily="18" charset="0"/>
              </a:rPr>
              <a:t>Se la direttrice (d) è una circonferenza piana e l’asse (a) è perpendicolare al piano </a:t>
            </a:r>
            <a:r>
              <a:rPr lang="it-IT" sz="2000" dirty="0">
                <a:solidFill>
                  <a:srgbClr val="00B050"/>
                </a:solidFill>
                <a:latin typeface="Symbol" panose="05050102010706020507" pitchFamily="18" charset="2"/>
                <a:ea typeface="Calibri" panose="020F0502020204030204" pitchFamily="34" charset="0"/>
                <a:cs typeface="Times New Roman" panose="02020603050405020304" pitchFamily="18" charset="0"/>
              </a:rPr>
              <a:t>p</a:t>
            </a:r>
            <a:r>
              <a:rPr lang="it-IT" sz="2000" dirty="0">
                <a:solidFill>
                  <a:srgbClr val="00B050"/>
                </a:solidFill>
                <a:latin typeface="Comic Sans MS" panose="030F0702030302020204" pitchFamily="66" charset="0"/>
                <a:ea typeface="Calibri" panose="020F0502020204030204" pitchFamily="34" charset="0"/>
                <a:cs typeface="Times New Roman" panose="02020603050405020304" pitchFamily="18" charset="0"/>
              </a:rPr>
              <a:t> contenente la direttrice (</a:t>
            </a:r>
            <a:r>
              <a:rPr lang="it-IT" sz="2000" dirty="0" err="1">
                <a:solidFill>
                  <a:srgbClr val="00B050"/>
                </a:solidFill>
                <a:latin typeface="Comic Sans MS" panose="030F0702030302020204" pitchFamily="66" charset="0"/>
                <a:ea typeface="Calibri" panose="020F0502020204030204" pitchFamily="34" charset="0"/>
                <a:cs typeface="Times New Roman" panose="02020603050405020304" pitchFamily="18" charset="0"/>
              </a:rPr>
              <a:t>a</a:t>
            </a:r>
            <a:r>
              <a:rPr lang="it-IT" sz="2000" dirty="0" err="1">
                <a:solidFill>
                  <a:srgbClr val="00B050"/>
                </a:solidFill>
                <a:latin typeface="Symbol" panose="05050102010706020507" pitchFamily="18" charset="2"/>
              </a:rPr>
              <a:t>^pÌ</a:t>
            </a:r>
            <a:r>
              <a:rPr lang="it-IT" sz="2000" dirty="0" err="1">
                <a:solidFill>
                  <a:srgbClr val="00B050"/>
                </a:solidFill>
                <a:latin typeface="Comic Sans MS" panose="030F0702030302020204" pitchFamily="66" charset="0"/>
              </a:rPr>
              <a:t>d</a:t>
            </a:r>
            <a:r>
              <a:rPr lang="it-IT" sz="2000" dirty="0">
                <a:solidFill>
                  <a:srgbClr val="00B050"/>
                </a:solidFill>
                <a:latin typeface="Comic Sans MS" panose="030F0702030302020204" pitchFamily="66" charset="0"/>
              </a:rPr>
              <a:t>) </a:t>
            </a:r>
            <a:r>
              <a:rPr lang="it-IT" sz="2000" dirty="0">
                <a:solidFill>
                  <a:srgbClr val="00B050"/>
                </a:solidFill>
                <a:latin typeface="Comic Sans MS" panose="030F0702030302020204" pitchFamily="66" charset="0"/>
                <a:ea typeface="Calibri" panose="020F0502020204030204" pitchFamily="34" charset="0"/>
                <a:cs typeface="Times New Roman" panose="02020603050405020304" pitchFamily="18" charset="0"/>
              </a:rPr>
              <a:t>quando la generatrice (g) ruota, mantenendosi parallela all’asse (a) si determina il vertice improprio (V</a:t>
            </a:r>
            <a:r>
              <a:rPr lang="it-IT" sz="2000" baseline="30000" dirty="0">
                <a:solidFill>
                  <a:srgbClr val="00B050"/>
                </a:solidFill>
                <a:latin typeface="Symbol" panose="05050102010706020507" pitchFamily="18" charset="2"/>
              </a:rPr>
              <a:t>¥</a:t>
            </a:r>
            <a:r>
              <a:rPr lang="it-IT" sz="2000" dirty="0">
                <a:solidFill>
                  <a:srgbClr val="00B050"/>
                </a:solidFill>
                <a:latin typeface="Comic Sans MS" panose="030F0702030302020204" pitchFamily="66" charset="0"/>
              </a:rPr>
              <a:t>). Allora, in questo caso, </a:t>
            </a:r>
            <a:r>
              <a:rPr lang="it-IT" sz="2000" dirty="0">
                <a:solidFill>
                  <a:srgbClr val="00B050"/>
                </a:solidFill>
                <a:latin typeface="Comic Sans MS" panose="030F0702030302020204" pitchFamily="66" charset="0"/>
                <a:ea typeface="Calibri" panose="020F0502020204030204" pitchFamily="34" charset="0"/>
                <a:cs typeface="Times New Roman" panose="02020603050405020304" pitchFamily="18" charset="0"/>
              </a:rPr>
              <a:t>siamo in presenza di un cilindro circolare retto. (Figura 4)</a:t>
            </a:r>
          </a:p>
        </p:txBody>
      </p:sp>
      <p:sp>
        <p:nvSpPr>
          <p:cNvPr id="38" name="Ovale 37">
            <a:extLst>
              <a:ext uri="{FF2B5EF4-FFF2-40B4-BE49-F238E27FC236}">
                <a16:creationId xmlns="" xmlns:a16="http://schemas.microsoft.com/office/drawing/2014/main" id="{CD176F7E-A460-4815-9D5D-15C3F2608318}"/>
              </a:ext>
            </a:extLst>
          </p:cNvPr>
          <p:cNvSpPr/>
          <p:nvPr/>
        </p:nvSpPr>
        <p:spPr>
          <a:xfrm>
            <a:off x="1653057" y="3750697"/>
            <a:ext cx="2160000" cy="1080000"/>
          </a:xfrm>
          <a:prstGeom prst="ellipse">
            <a:avLst/>
          </a:prstGeom>
          <a:noFill/>
          <a:ln w="3175">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cxnSp>
        <p:nvCxnSpPr>
          <p:cNvPr id="67" name="Connettore diritto 66">
            <a:extLst>
              <a:ext uri="{FF2B5EF4-FFF2-40B4-BE49-F238E27FC236}">
                <a16:creationId xmlns="" xmlns:a16="http://schemas.microsoft.com/office/drawing/2014/main" id="{0830C4F4-6FF9-4597-99CD-2253460519AC}"/>
              </a:ext>
            </a:extLst>
          </p:cNvPr>
          <p:cNvCxnSpPr>
            <a:cxnSpLocks/>
            <a:endCxn id="38" idx="6"/>
          </p:cNvCxnSpPr>
          <p:nvPr/>
        </p:nvCxnSpPr>
        <p:spPr>
          <a:xfrm>
            <a:off x="3809146" y="2585697"/>
            <a:ext cx="3911" cy="1705000"/>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68" name="Connettore diritto 67">
            <a:extLst>
              <a:ext uri="{FF2B5EF4-FFF2-40B4-BE49-F238E27FC236}">
                <a16:creationId xmlns="" xmlns:a16="http://schemas.microsoft.com/office/drawing/2014/main" id="{B1CDE5C5-9CE8-4D0B-906A-EDB990C80EB0}"/>
              </a:ext>
            </a:extLst>
          </p:cNvPr>
          <p:cNvCxnSpPr>
            <a:cxnSpLocks/>
            <a:endCxn id="38" idx="2"/>
          </p:cNvCxnSpPr>
          <p:nvPr/>
        </p:nvCxnSpPr>
        <p:spPr>
          <a:xfrm>
            <a:off x="1649146" y="2585697"/>
            <a:ext cx="3911" cy="1705000"/>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grpSp>
        <p:nvGrpSpPr>
          <p:cNvPr id="69" name="Gruppo 68">
            <a:extLst>
              <a:ext uri="{FF2B5EF4-FFF2-40B4-BE49-F238E27FC236}">
                <a16:creationId xmlns="" xmlns:a16="http://schemas.microsoft.com/office/drawing/2014/main" id="{0377D6FC-A3D7-46DF-9F16-21810D26F824}"/>
              </a:ext>
            </a:extLst>
          </p:cNvPr>
          <p:cNvGrpSpPr/>
          <p:nvPr/>
        </p:nvGrpSpPr>
        <p:grpSpPr>
          <a:xfrm>
            <a:off x="1646106" y="3727459"/>
            <a:ext cx="2170800" cy="1130400"/>
            <a:chOff x="641009" y="1722935"/>
            <a:chExt cx="2161161" cy="1102100"/>
          </a:xfrm>
        </p:grpSpPr>
        <p:sp>
          <p:nvSpPr>
            <p:cNvPr id="70" name="Arco 69">
              <a:extLst>
                <a:ext uri="{FF2B5EF4-FFF2-40B4-BE49-F238E27FC236}">
                  <a16:creationId xmlns="" xmlns:a16="http://schemas.microsoft.com/office/drawing/2014/main" id="{08D544FF-549E-49BA-814A-EB25E48C3819}"/>
                </a:ext>
              </a:extLst>
            </p:cNvPr>
            <p:cNvSpPr/>
            <p:nvPr/>
          </p:nvSpPr>
          <p:spPr>
            <a:xfrm>
              <a:off x="642170" y="1745035"/>
              <a:ext cx="2160000" cy="1080000"/>
            </a:xfrm>
            <a:prstGeom prst="arc">
              <a:avLst>
                <a:gd name="adj1" fmla="val 10863149"/>
                <a:gd name="adj2" fmla="val 0"/>
              </a:avLst>
            </a:prstGeom>
            <a:ln w="6350">
              <a:solidFill>
                <a:srgbClr val="00B050"/>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it-IT">
                <a:ln w="6350">
                  <a:solidFill>
                    <a:schemeClr val="tx1"/>
                  </a:solidFill>
                </a:ln>
              </a:endParaRPr>
            </a:p>
          </p:txBody>
        </p:sp>
        <p:sp>
          <p:nvSpPr>
            <p:cNvPr id="71" name="Arco 70">
              <a:extLst>
                <a:ext uri="{FF2B5EF4-FFF2-40B4-BE49-F238E27FC236}">
                  <a16:creationId xmlns="" xmlns:a16="http://schemas.microsoft.com/office/drawing/2014/main" id="{3B97F601-5EE1-464A-BD29-B5188094E885}"/>
                </a:ext>
              </a:extLst>
            </p:cNvPr>
            <p:cNvSpPr/>
            <p:nvPr/>
          </p:nvSpPr>
          <p:spPr>
            <a:xfrm rot="10800000">
              <a:off x="641009" y="1722935"/>
              <a:ext cx="2160000" cy="1080000"/>
            </a:xfrm>
            <a:prstGeom prst="arc">
              <a:avLst>
                <a:gd name="adj1" fmla="val 10863149"/>
                <a:gd name="adj2" fmla="val 0"/>
              </a:avLst>
            </a:prstGeom>
            <a:ln w="6350">
              <a:solidFill>
                <a:srgbClr val="00B050"/>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it-IT">
                <a:ln w="6350">
                  <a:solidFill>
                    <a:schemeClr val="tx1"/>
                  </a:solidFill>
                </a:ln>
              </a:endParaRPr>
            </a:p>
          </p:txBody>
        </p:sp>
      </p:grpSp>
      <p:cxnSp>
        <p:nvCxnSpPr>
          <p:cNvPr id="72" name="Connettore diritto 71">
            <a:extLst>
              <a:ext uri="{FF2B5EF4-FFF2-40B4-BE49-F238E27FC236}">
                <a16:creationId xmlns="" xmlns:a16="http://schemas.microsoft.com/office/drawing/2014/main" id="{CB4FCBF5-FBF0-4371-9A2E-C9D45B936E2F}"/>
              </a:ext>
            </a:extLst>
          </p:cNvPr>
          <p:cNvCxnSpPr>
            <a:cxnSpLocks/>
          </p:cNvCxnSpPr>
          <p:nvPr/>
        </p:nvCxnSpPr>
        <p:spPr>
          <a:xfrm>
            <a:off x="1675904" y="2691882"/>
            <a:ext cx="3911" cy="1705000"/>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73" name="Connettore diritto 72">
            <a:extLst>
              <a:ext uri="{FF2B5EF4-FFF2-40B4-BE49-F238E27FC236}">
                <a16:creationId xmlns="" xmlns:a16="http://schemas.microsoft.com/office/drawing/2014/main" id="{76EA5170-152A-4B99-AEE7-BDD6CD6D5E21}"/>
              </a:ext>
            </a:extLst>
          </p:cNvPr>
          <p:cNvCxnSpPr>
            <a:cxnSpLocks/>
          </p:cNvCxnSpPr>
          <p:nvPr/>
        </p:nvCxnSpPr>
        <p:spPr>
          <a:xfrm>
            <a:off x="1716623" y="2761676"/>
            <a:ext cx="3911" cy="1710000"/>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74" name="Connettore diritto 73">
            <a:extLst>
              <a:ext uri="{FF2B5EF4-FFF2-40B4-BE49-F238E27FC236}">
                <a16:creationId xmlns="" xmlns:a16="http://schemas.microsoft.com/office/drawing/2014/main" id="{9E26B268-F60C-4DA1-AB4D-A205AD79EEB3}"/>
              </a:ext>
            </a:extLst>
          </p:cNvPr>
          <p:cNvCxnSpPr>
            <a:cxnSpLocks/>
          </p:cNvCxnSpPr>
          <p:nvPr/>
        </p:nvCxnSpPr>
        <p:spPr>
          <a:xfrm>
            <a:off x="1785263" y="2829157"/>
            <a:ext cx="3911" cy="1717200"/>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75" name="Connettore diritto 74">
            <a:extLst>
              <a:ext uri="{FF2B5EF4-FFF2-40B4-BE49-F238E27FC236}">
                <a16:creationId xmlns="" xmlns:a16="http://schemas.microsoft.com/office/drawing/2014/main" id="{8C4C3A80-2BE7-41EC-961B-096A65794E2D}"/>
              </a:ext>
            </a:extLst>
          </p:cNvPr>
          <p:cNvCxnSpPr>
            <a:cxnSpLocks/>
          </p:cNvCxnSpPr>
          <p:nvPr/>
        </p:nvCxnSpPr>
        <p:spPr>
          <a:xfrm>
            <a:off x="1881823" y="2905931"/>
            <a:ext cx="3911" cy="1720800"/>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76" name="Connettore diritto 75">
            <a:extLst>
              <a:ext uri="{FF2B5EF4-FFF2-40B4-BE49-F238E27FC236}">
                <a16:creationId xmlns="" xmlns:a16="http://schemas.microsoft.com/office/drawing/2014/main" id="{8CAF5A41-3A6B-4CD2-9ADE-DEE601FD7C73}"/>
              </a:ext>
            </a:extLst>
          </p:cNvPr>
          <p:cNvCxnSpPr>
            <a:cxnSpLocks/>
          </p:cNvCxnSpPr>
          <p:nvPr/>
        </p:nvCxnSpPr>
        <p:spPr>
          <a:xfrm>
            <a:off x="2027245" y="2980949"/>
            <a:ext cx="3911" cy="1720800"/>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77" name="Connettore diritto 76">
            <a:extLst>
              <a:ext uri="{FF2B5EF4-FFF2-40B4-BE49-F238E27FC236}">
                <a16:creationId xmlns="" xmlns:a16="http://schemas.microsoft.com/office/drawing/2014/main" id="{F49B9629-E3F6-457F-85E8-A584AF918AF4}"/>
              </a:ext>
            </a:extLst>
          </p:cNvPr>
          <p:cNvCxnSpPr>
            <a:cxnSpLocks/>
          </p:cNvCxnSpPr>
          <p:nvPr/>
        </p:nvCxnSpPr>
        <p:spPr>
          <a:xfrm>
            <a:off x="2235489" y="3053098"/>
            <a:ext cx="3911" cy="1720800"/>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78" name="Connettore diritto 77">
            <a:extLst>
              <a:ext uri="{FF2B5EF4-FFF2-40B4-BE49-F238E27FC236}">
                <a16:creationId xmlns="" xmlns:a16="http://schemas.microsoft.com/office/drawing/2014/main" id="{292D35A8-77BE-4472-A0EE-6B51F42A92D7}"/>
              </a:ext>
            </a:extLst>
          </p:cNvPr>
          <p:cNvCxnSpPr>
            <a:cxnSpLocks/>
          </p:cNvCxnSpPr>
          <p:nvPr/>
        </p:nvCxnSpPr>
        <p:spPr>
          <a:xfrm>
            <a:off x="2471653" y="3094971"/>
            <a:ext cx="3911" cy="1720800"/>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79" name="Connettore diritto 78">
            <a:extLst>
              <a:ext uri="{FF2B5EF4-FFF2-40B4-BE49-F238E27FC236}">
                <a16:creationId xmlns="" xmlns:a16="http://schemas.microsoft.com/office/drawing/2014/main" id="{F4750E87-26D1-4EE7-AB25-8D79F5D5934D}"/>
              </a:ext>
            </a:extLst>
          </p:cNvPr>
          <p:cNvCxnSpPr>
            <a:cxnSpLocks/>
          </p:cNvCxnSpPr>
          <p:nvPr/>
        </p:nvCxnSpPr>
        <p:spPr>
          <a:xfrm>
            <a:off x="2721777" y="3102543"/>
            <a:ext cx="3911" cy="1720800"/>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sp>
        <p:nvSpPr>
          <p:cNvPr id="80" name="Ovale 79">
            <a:extLst>
              <a:ext uri="{FF2B5EF4-FFF2-40B4-BE49-F238E27FC236}">
                <a16:creationId xmlns="" xmlns:a16="http://schemas.microsoft.com/office/drawing/2014/main" id="{CA2E20E9-B973-444F-97A8-54A2BAA165C6}"/>
              </a:ext>
            </a:extLst>
          </p:cNvPr>
          <p:cNvSpPr/>
          <p:nvPr/>
        </p:nvSpPr>
        <p:spPr>
          <a:xfrm>
            <a:off x="1647826" y="2028080"/>
            <a:ext cx="2160000" cy="1080000"/>
          </a:xfrm>
          <a:prstGeom prst="ellipse">
            <a:avLst/>
          </a:prstGeom>
          <a:noFill/>
          <a:ln w="3175">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cxnSp>
        <p:nvCxnSpPr>
          <p:cNvPr id="81" name="Connettore diritto 80">
            <a:extLst>
              <a:ext uri="{FF2B5EF4-FFF2-40B4-BE49-F238E27FC236}">
                <a16:creationId xmlns="" xmlns:a16="http://schemas.microsoft.com/office/drawing/2014/main" id="{686B7BC8-70BD-4874-8603-04D8332DF8BB}"/>
              </a:ext>
            </a:extLst>
          </p:cNvPr>
          <p:cNvCxnSpPr>
            <a:cxnSpLocks/>
          </p:cNvCxnSpPr>
          <p:nvPr/>
        </p:nvCxnSpPr>
        <p:spPr>
          <a:xfrm>
            <a:off x="2976417" y="3095942"/>
            <a:ext cx="3911" cy="1720800"/>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82" name="Connettore diritto 81">
            <a:extLst>
              <a:ext uri="{FF2B5EF4-FFF2-40B4-BE49-F238E27FC236}">
                <a16:creationId xmlns="" xmlns:a16="http://schemas.microsoft.com/office/drawing/2014/main" id="{A25B8EDE-108B-4CBA-B052-2FD49526C7D4}"/>
              </a:ext>
            </a:extLst>
          </p:cNvPr>
          <p:cNvCxnSpPr>
            <a:cxnSpLocks/>
          </p:cNvCxnSpPr>
          <p:nvPr/>
        </p:nvCxnSpPr>
        <p:spPr>
          <a:xfrm>
            <a:off x="3224916" y="3047407"/>
            <a:ext cx="3911" cy="1720800"/>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83" name="Connettore diritto 82">
            <a:extLst>
              <a:ext uri="{FF2B5EF4-FFF2-40B4-BE49-F238E27FC236}">
                <a16:creationId xmlns="" xmlns:a16="http://schemas.microsoft.com/office/drawing/2014/main" id="{0F2B6045-4D89-4136-9EBE-CF903D78DBF7}"/>
              </a:ext>
            </a:extLst>
          </p:cNvPr>
          <p:cNvCxnSpPr>
            <a:cxnSpLocks/>
          </p:cNvCxnSpPr>
          <p:nvPr/>
        </p:nvCxnSpPr>
        <p:spPr>
          <a:xfrm>
            <a:off x="3420997" y="2981399"/>
            <a:ext cx="3911" cy="1720800"/>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84" name="Connettore diritto 83">
            <a:extLst>
              <a:ext uri="{FF2B5EF4-FFF2-40B4-BE49-F238E27FC236}">
                <a16:creationId xmlns="" xmlns:a16="http://schemas.microsoft.com/office/drawing/2014/main" id="{E231891B-2B74-485F-A5D1-AA6A726868A0}"/>
              </a:ext>
            </a:extLst>
          </p:cNvPr>
          <p:cNvCxnSpPr>
            <a:cxnSpLocks/>
          </p:cNvCxnSpPr>
          <p:nvPr/>
        </p:nvCxnSpPr>
        <p:spPr>
          <a:xfrm>
            <a:off x="3573397" y="2909566"/>
            <a:ext cx="3911" cy="1705000"/>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85" name="Connettore diritto 84">
            <a:extLst>
              <a:ext uri="{FF2B5EF4-FFF2-40B4-BE49-F238E27FC236}">
                <a16:creationId xmlns="" xmlns:a16="http://schemas.microsoft.com/office/drawing/2014/main" id="{0EE27DD2-BEAD-44B4-A2A1-CE7F7314FC88}"/>
              </a:ext>
            </a:extLst>
          </p:cNvPr>
          <p:cNvCxnSpPr>
            <a:cxnSpLocks/>
          </p:cNvCxnSpPr>
          <p:nvPr/>
        </p:nvCxnSpPr>
        <p:spPr>
          <a:xfrm>
            <a:off x="3667555" y="2837733"/>
            <a:ext cx="3911" cy="1705000"/>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86" name="Connettore diritto 85">
            <a:extLst>
              <a:ext uri="{FF2B5EF4-FFF2-40B4-BE49-F238E27FC236}">
                <a16:creationId xmlns="" xmlns:a16="http://schemas.microsoft.com/office/drawing/2014/main" id="{A69669A2-2385-4FFF-9DE7-CA0AD27939C3}"/>
              </a:ext>
            </a:extLst>
          </p:cNvPr>
          <p:cNvCxnSpPr>
            <a:cxnSpLocks/>
          </p:cNvCxnSpPr>
          <p:nvPr/>
        </p:nvCxnSpPr>
        <p:spPr>
          <a:xfrm>
            <a:off x="3735504" y="2765900"/>
            <a:ext cx="3911" cy="1705000"/>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87" name="Connettore diritto 86">
            <a:extLst>
              <a:ext uri="{FF2B5EF4-FFF2-40B4-BE49-F238E27FC236}">
                <a16:creationId xmlns="" xmlns:a16="http://schemas.microsoft.com/office/drawing/2014/main" id="{4177209A-0E3F-4192-B8D8-F1C5588A538F}"/>
              </a:ext>
            </a:extLst>
          </p:cNvPr>
          <p:cNvCxnSpPr>
            <a:cxnSpLocks/>
          </p:cNvCxnSpPr>
          <p:nvPr/>
        </p:nvCxnSpPr>
        <p:spPr>
          <a:xfrm>
            <a:off x="3783069" y="2691155"/>
            <a:ext cx="3911" cy="1705000"/>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88" name="Connettore diritto 87">
            <a:extLst>
              <a:ext uri="{FF2B5EF4-FFF2-40B4-BE49-F238E27FC236}">
                <a16:creationId xmlns="" xmlns:a16="http://schemas.microsoft.com/office/drawing/2014/main" id="{BAFB95D5-5CB4-4316-866C-6542E1B3E3B5}"/>
              </a:ext>
            </a:extLst>
          </p:cNvPr>
          <p:cNvCxnSpPr>
            <a:cxnSpLocks/>
          </p:cNvCxnSpPr>
          <p:nvPr/>
        </p:nvCxnSpPr>
        <p:spPr>
          <a:xfrm>
            <a:off x="2755924" y="1501253"/>
            <a:ext cx="0" cy="3744000"/>
          </a:xfrm>
          <a:prstGeom prst="line">
            <a:avLst/>
          </a:prstGeom>
          <a:ln>
            <a:solidFill>
              <a:srgbClr val="00B050"/>
            </a:solidFill>
          </a:ln>
        </p:spPr>
        <p:style>
          <a:lnRef idx="1">
            <a:schemeClr val="accent1"/>
          </a:lnRef>
          <a:fillRef idx="0">
            <a:schemeClr val="accent1"/>
          </a:fillRef>
          <a:effectRef idx="0">
            <a:schemeClr val="accent1"/>
          </a:effectRef>
          <a:fontRef idx="minor">
            <a:schemeClr val="tx1"/>
          </a:fontRef>
        </p:style>
      </p:cxnSp>
      <p:sp>
        <p:nvSpPr>
          <p:cNvPr id="89" name="Rettangolo 88">
            <a:extLst>
              <a:ext uri="{FF2B5EF4-FFF2-40B4-BE49-F238E27FC236}">
                <a16:creationId xmlns="" xmlns:a16="http://schemas.microsoft.com/office/drawing/2014/main" id="{35CFE11C-EECF-4F7C-9EB1-D43C5FBA48C1}"/>
              </a:ext>
            </a:extLst>
          </p:cNvPr>
          <p:cNvSpPr/>
          <p:nvPr/>
        </p:nvSpPr>
        <p:spPr>
          <a:xfrm>
            <a:off x="2758163" y="1591215"/>
            <a:ext cx="627095" cy="400110"/>
          </a:xfrm>
          <a:prstGeom prst="rect">
            <a:avLst/>
          </a:prstGeom>
        </p:spPr>
        <p:txBody>
          <a:bodyPr wrap="none">
            <a:spAutoFit/>
          </a:bodyPr>
          <a:lstStyle/>
          <a:p>
            <a:r>
              <a:rPr lang="it-IT" sz="2000" dirty="0">
                <a:solidFill>
                  <a:srgbClr val="00B050"/>
                </a:solidFill>
                <a:latin typeface="Comic Sans MS" panose="030F0702030302020204" pitchFamily="66" charset="0"/>
                <a:ea typeface="Calibri" panose="020F0502020204030204" pitchFamily="34" charset="0"/>
                <a:cs typeface="Times New Roman" panose="02020603050405020304" pitchFamily="18" charset="0"/>
              </a:rPr>
              <a:t>V </a:t>
            </a:r>
            <a:r>
              <a:rPr lang="it-IT" sz="2000" baseline="30000" dirty="0">
                <a:solidFill>
                  <a:srgbClr val="00B050"/>
                </a:solidFill>
                <a:latin typeface="Symbol" panose="05050102010706020507" pitchFamily="18" charset="2"/>
                <a:ea typeface="Calibri" panose="020F0502020204030204" pitchFamily="34" charset="0"/>
                <a:cs typeface="Symbol" panose="05050102010706020507" pitchFamily="18" charset="2"/>
              </a:rPr>
              <a:t>¥</a:t>
            </a:r>
            <a:r>
              <a:rPr lang="it-IT" sz="2000" dirty="0">
                <a:solidFill>
                  <a:srgbClr val="00B050"/>
                </a:solidFill>
                <a:latin typeface="Comic Sans MS" panose="030F0702030302020204" pitchFamily="66" charset="0"/>
                <a:ea typeface="Calibri" panose="020F0502020204030204" pitchFamily="34" charset="0"/>
                <a:cs typeface="Times New Roman" panose="02020603050405020304" pitchFamily="18" charset="0"/>
              </a:rPr>
              <a:t> </a:t>
            </a:r>
            <a:endParaRPr lang="it-IT" dirty="0"/>
          </a:p>
        </p:txBody>
      </p:sp>
      <p:sp>
        <p:nvSpPr>
          <p:cNvPr id="90" name="CasellaDiTesto 89">
            <a:extLst>
              <a:ext uri="{FF2B5EF4-FFF2-40B4-BE49-F238E27FC236}">
                <a16:creationId xmlns="" xmlns:a16="http://schemas.microsoft.com/office/drawing/2014/main" id="{F3C75927-8F4C-4AC7-BFCD-3F39D3BF17AF}"/>
              </a:ext>
            </a:extLst>
          </p:cNvPr>
          <p:cNvSpPr txBox="1"/>
          <p:nvPr/>
        </p:nvSpPr>
        <p:spPr>
          <a:xfrm>
            <a:off x="764276" y="1571509"/>
            <a:ext cx="2016000" cy="338554"/>
          </a:xfrm>
          <a:prstGeom prst="rect">
            <a:avLst/>
          </a:prstGeom>
          <a:noFill/>
        </p:spPr>
        <p:txBody>
          <a:bodyPr wrap="square" rtlCol="0" anchor="ctr">
            <a:spAutoFit/>
          </a:bodyPr>
          <a:lstStyle/>
          <a:p>
            <a:r>
              <a:rPr lang="it-IT" sz="1600" dirty="0">
                <a:solidFill>
                  <a:srgbClr val="00B050"/>
                </a:solidFill>
                <a:latin typeface="Comic Sans MS" panose="030F0702030302020204" pitchFamily="66" charset="0"/>
              </a:rPr>
              <a:t>(Vertice improprio)</a:t>
            </a:r>
          </a:p>
        </p:txBody>
      </p:sp>
      <p:sp>
        <p:nvSpPr>
          <p:cNvPr id="91" name="Rettangolo 90">
            <a:extLst>
              <a:ext uri="{FF2B5EF4-FFF2-40B4-BE49-F238E27FC236}">
                <a16:creationId xmlns="" xmlns:a16="http://schemas.microsoft.com/office/drawing/2014/main" id="{845C0F32-1424-4874-A1AA-D07DED661F46}"/>
              </a:ext>
            </a:extLst>
          </p:cNvPr>
          <p:cNvSpPr/>
          <p:nvPr/>
        </p:nvSpPr>
        <p:spPr>
          <a:xfrm>
            <a:off x="1354439" y="3692975"/>
            <a:ext cx="320922" cy="400110"/>
          </a:xfrm>
          <a:prstGeom prst="rect">
            <a:avLst/>
          </a:prstGeom>
        </p:spPr>
        <p:txBody>
          <a:bodyPr wrap="none">
            <a:spAutoFit/>
          </a:bodyPr>
          <a:lstStyle/>
          <a:p>
            <a:r>
              <a:rPr lang="it-IT" sz="2000" dirty="0">
                <a:solidFill>
                  <a:srgbClr val="00B050"/>
                </a:solidFill>
                <a:latin typeface="Comic Sans MS" panose="030F0702030302020204" pitchFamily="66" charset="0"/>
                <a:ea typeface="Calibri" panose="020F0502020204030204" pitchFamily="34" charset="0"/>
                <a:cs typeface="Times New Roman" panose="02020603050405020304" pitchFamily="18" charset="0"/>
              </a:rPr>
              <a:t>g</a:t>
            </a:r>
            <a:endParaRPr lang="it-IT" dirty="0"/>
          </a:p>
        </p:txBody>
      </p:sp>
      <p:sp>
        <p:nvSpPr>
          <p:cNvPr id="92" name="CasellaDiTesto 91">
            <a:extLst>
              <a:ext uri="{FF2B5EF4-FFF2-40B4-BE49-F238E27FC236}">
                <a16:creationId xmlns="" xmlns:a16="http://schemas.microsoft.com/office/drawing/2014/main" id="{BD503967-C0B3-407B-BDF0-5974F1C35C65}"/>
              </a:ext>
            </a:extLst>
          </p:cNvPr>
          <p:cNvSpPr txBox="1"/>
          <p:nvPr/>
        </p:nvSpPr>
        <p:spPr>
          <a:xfrm>
            <a:off x="0" y="3776555"/>
            <a:ext cx="1476000" cy="288000"/>
          </a:xfrm>
          <a:prstGeom prst="rect">
            <a:avLst/>
          </a:prstGeom>
          <a:noFill/>
          <a:ln>
            <a:noFill/>
          </a:ln>
        </p:spPr>
        <p:txBody>
          <a:bodyPr wrap="square" rtlCol="0" anchor="ctr">
            <a:spAutoFit/>
          </a:bodyPr>
          <a:lstStyle/>
          <a:p>
            <a:r>
              <a:rPr lang="it-IT" sz="1600" dirty="0">
                <a:solidFill>
                  <a:srgbClr val="00B050"/>
                </a:solidFill>
                <a:latin typeface="Comic Sans MS" panose="030F0702030302020204" pitchFamily="66" charset="0"/>
              </a:rPr>
              <a:t>(Generatrice)</a:t>
            </a:r>
          </a:p>
        </p:txBody>
      </p:sp>
      <p:sp>
        <p:nvSpPr>
          <p:cNvPr id="93" name="Rettangolo 92">
            <a:extLst>
              <a:ext uri="{FF2B5EF4-FFF2-40B4-BE49-F238E27FC236}">
                <a16:creationId xmlns="" xmlns:a16="http://schemas.microsoft.com/office/drawing/2014/main" id="{C0C9E6FB-C71E-4475-B1C5-3D716E107725}"/>
              </a:ext>
            </a:extLst>
          </p:cNvPr>
          <p:cNvSpPr/>
          <p:nvPr/>
        </p:nvSpPr>
        <p:spPr>
          <a:xfrm>
            <a:off x="2748922" y="4921268"/>
            <a:ext cx="316112" cy="400110"/>
          </a:xfrm>
          <a:prstGeom prst="rect">
            <a:avLst/>
          </a:prstGeom>
        </p:spPr>
        <p:txBody>
          <a:bodyPr wrap="none">
            <a:spAutoFit/>
          </a:bodyPr>
          <a:lstStyle/>
          <a:p>
            <a:r>
              <a:rPr lang="it-IT" sz="2000" dirty="0">
                <a:solidFill>
                  <a:srgbClr val="00B050"/>
                </a:solidFill>
                <a:latin typeface="Comic Sans MS" panose="030F0702030302020204" pitchFamily="66" charset="0"/>
                <a:ea typeface="Calibri" panose="020F0502020204030204" pitchFamily="34" charset="0"/>
                <a:cs typeface="Times New Roman" panose="02020603050405020304" pitchFamily="18" charset="0"/>
              </a:rPr>
              <a:t>a</a:t>
            </a:r>
            <a:endParaRPr lang="it-IT" dirty="0"/>
          </a:p>
        </p:txBody>
      </p:sp>
      <p:sp>
        <p:nvSpPr>
          <p:cNvPr id="94" name="CasellaDiTesto 93">
            <a:extLst>
              <a:ext uri="{FF2B5EF4-FFF2-40B4-BE49-F238E27FC236}">
                <a16:creationId xmlns="" xmlns:a16="http://schemas.microsoft.com/office/drawing/2014/main" id="{9454DE3C-1477-4B50-A6FA-292809049777}"/>
              </a:ext>
            </a:extLst>
          </p:cNvPr>
          <p:cNvSpPr txBox="1"/>
          <p:nvPr/>
        </p:nvSpPr>
        <p:spPr>
          <a:xfrm>
            <a:off x="2961570" y="4954137"/>
            <a:ext cx="756000" cy="338554"/>
          </a:xfrm>
          <a:prstGeom prst="rect">
            <a:avLst/>
          </a:prstGeom>
          <a:noFill/>
        </p:spPr>
        <p:txBody>
          <a:bodyPr wrap="square" rtlCol="0">
            <a:spAutoFit/>
          </a:bodyPr>
          <a:lstStyle/>
          <a:p>
            <a:r>
              <a:rPr lang="it-IT" sz="1600" dirty="0">
                <a:solidFill>
                  <a:srgbClr val="00B050"/>
                </a:solidFill>
                <a:latin typeface="Comic Sans MS" panose="030F0702030302020204" pitchFamily="66" charset="0"/>
              </a:rPr>
              <a:t>(asse)</a:t>
            </a:r>
          </a:p>
        </p:txBody>
      </p:sp>
      <p:sp>
        <p:nvSpPr>
          <p:cNvPr id="95" name="CasellaDiTesto 94">
            <a:extLst>
              <a:ext uri="{FF2B5EF4-FFF2-40B4-BE49-F238E27FC236}">
                <a16:creationId xmlns="" xmlns:a16="http://schemas.microsoft.com/office/drawing/2014/main" id="{6D0AA39C-746A-4636-BEA7-C1B855F19596}"/>
              </a:ext>
            </a:extLst>
          </p:cNvPr>
          <p:cNvSpPr txBox="1"/>
          <p:nvPr/>
        </p:nvSpPr>
        <p:spPr>
          <a:xfrm>
            <a:off x="13649" y="4667530"/>
            <a:ext cx="1872000" cy="338554"/>
          </a:xfrm>
          <a:prstGeom prst="rect">
            <a:avLst/>
          </a:prstGeom>
          <a:noFill/>
        </p:spPr>
        <p:txBody>
          <a:bodyPr wrap="square" rtlCol="0">
            <a:spAutoFit/>
          </a:bodyPr>
          <a:lstStyle/>
          <a:p>
            <a:r>
              <a:rPr lang="it-IT" sz="1600" dirty="0">
                <a:solidFill>
                  <a:srgbClr val="00B050"/>
                </a:solidFill>
                <a:latin typeface="Comic Sans MS" panose="030F0702030302020204" pitchFamily="66" charset="0"/>
              </a:rPr>
              <a:t>(Direttrice piana)</a:t>
            </a:r>
          </a:p>
        </p:txBody>
      </p:sp>
      <p:sp>
        <p:nvSpPr>
          <p:cNvPr id="96" name="CasellaDiTesto 95">
            <a:extLst>
              <a:ext uri="{FF2B5EF4-FFF2-40B4-BE49-F238E27FC236}">
                <a16:creationId xmlns="" xmlns:a16="http://schemas.microsoft.com/office/drawing/2014/main" id="{28EBE462-5F9A-436F-A808-E8A91B2F9F8C}"/>
              </a:ext>
            </a:extLst>
          </p:cNvPr>
          <p:cNvSpPr txBox="1"/>
          <p:nvPr/>
        </p:nvSpPr>
        <p:spPr>
          <a:xfrm>
            <a:off x="54587" y="2879676"/>
            <a:ext cx="1419367" cy="584775"/>
          </a:xfrm>
          <a:prstGeom prst="rect">
            <a:avLst/>
          </a:prstGeom>
          <a:noFill/>
        </p:spPr>
        <p:txBody>
          <a:bodyPr wrap="square" rtlCol="0">
            <a:spAutoFit/>
          </a:bodyPr>
          <a:lstStyle/>
          <a:p>
            <a:r>
              <a:rPr lang="it-IT" sz="1600" dirty="0">
                <a:solidFill>
                  <a:srgbClr val="00B050"/>
                </a:solidFill>
                <a:latin typeface="Comic Sans MS" panose="030F0702030302020204" pitchFamily="66" charset="0"/>
              </a:rPr>
              <a:t>(Superficie di rotazione)</a:t>
            </a:r>
          </a:p>
        </p:txBody>
      </p:sp>
      <p:cxnSp>
        <p:nvCxnSpPr>
          <p:cNvPr id="97" name="Connettore 2 96">
            <a:extLst>
              <a:ext uri="{FF2B5EF4-FFF2-40B4-BE49-F238E27FC236}">
                <a16:creationId xmlns="" xmlns:a16="http://schemas.microsoft.com/office/drawing/2014/main" id="{FBAAB257-B502-4307-87EA-718ED5A7BAC3}"/>
              </a:ext>
            </a:extLst>
          </p:cNvPr>
          <p:cNvCxnSpPr>
            <a:cxnSpLocks/>
          </p:cNvCxnSpPr>
          <p:nvPr/>
        </p:nvCxnSpPr>
        <p:spPr>
          <a:xfrm>
            <a:off x="122823" y="3425586"/>
            <a:ext cx="1800000" cy="0"/>
          </a:xfrm>
          <a:prstGeom prst="straightConnector1">
            <a:avLst/>
          </a:prstGeom>
          <a:ln>
            <a:solidFill>
              <a:srgbClr val="00B050"/>
            </a:solidFill>
            <a:tailEnd type="stealth" w="lg" len="lg"/>
          </a:ln>
        </p:spPr>
        <p:style>
          <a:lnRef idx="1">
            <a:schemeClr val="accent1"/>
          </a:lnRef>
          <a:fillRef idx="0">
            <a:schemeClr val="accent1"/>
          </a:fillRef>
          <a:effectRef idx="0">
            <a:schemeClr val="accent1"/>
          </a:effectRef>
          <a:fontRef idx="minor">
            <a:schemeClr val="tx1"/>
          </a:fontRef>
        </p:style>
      </p:cxnSp>
      <p:sp>
        <p:nvSpPr>
          <p:cNvPr id="98" name="Trapezio 97">
            <a:extLst>
              <a:ext uri="{FF2B5EF4-FFF2-40B4-BE49-F238E27FC236}">
                <a16:creationId xmlns="" xmlns:a16="http://schemas.microsoft.com/office/drawing/2014/main" id="{DF43B0BC-F6EE-46F1-A656-B3357F906968}"/>
              </a:ext>
            </a:extLst>
          </p:cNvPr>
          <p:cNvSpPr/>
          <p:nvPr/>
        </p:nvSpPr>
        <p:spPr>
          <a:xfrm>
            <a:off x="177421" y="3616657"/>
            <a:ext cx="3821373" cy="1705970"/>
          </a:xfrm>
          <a:prstGeom prst="trapezoid">
            <a:avLst>
              <a:gd name="adj" fmla="val 6782"/>
            </a:avLst>
          </a:prstGeom>
          <a:noFill/>
          <a:ln w="3175">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 name="Rettangolo 5">
            <a:extLst>
              <a:ext uri="{FF2B5EF4-FFF2-40B4-BE49-F238E27FC236}">
                <a16:creationId xmlns="" xmlns:a16="http://schemas.microsoft.com/office/drawing/2014/main" id="{C8C58498-9E6E-409A-B7C5-F041943C8668}"/>
              </a:ext>
            </a:extLst>
          </p:cNvPr>
          <p:cNvSpPr/>
          <p:nvPr/>
        </p:nvSpPr>
        <p:spPr>
          <a:xfrm>
            <a:off x="1702069" y="4634665"/>
            <a:ext cx="335348" cy="400110"/>
          </a:xfrm>
          <a:prstGeom prst="rect">
            <a:avLst/>
          </a:prstGeom>
        </p:spPr>
        <p:txBody>
          <a:bodyPr wrap="none">
            <a:spAutoFit/>
          </a:bodyPr>
          <a:lstStyle/>
          <a:p>
            <a:r>
              <a:rPr lang="it-IT" sz="2000" dirty="0">
                <a:solidFill>
                  <a:srgbClr val="00B050"/>
                </a:solidFill>
                <a:latin typeface="Comic Sans MS" panose="030F0702030302020204" pitchFamily="66" charset="0"/>
                <a:ea typeface="Calibri" panose="020F0502020204030204" pitchFamily="34" charset="0"/>
                <a:cs typeface="Times New Roman" panose="02020603050405020304" pitchFamily="18" charset="0"/>
              </a:rPr>
              <a:t>d</a:t>
            </a:r>
            <a:endParaRPr lang="it-IT" dirty="0"/>
          </a:p>
        </p:txBody>
      </p:sp>
      <p:sp>
        <p:nvSpPr>
          <p:cNvPr id="100" name="CasellaDiTesto 99">
            <a:extLst>
              <a:ext uri="{FF2B5EF4-FFF2-40B4-BE49-F238E27FC236}">
                <a16:creationId xmlns="" xmlns:a16="http://schemas.microsoft.com/office/drawing/2014/main" id="{1227191B-83E2-4898-BAD9-275BA14C4777}"/>
              </a:ext>
            </a:extLst>
          </p:cNvPr>
          <p:cNvSpPr txBox="1"/>
          <p:nvPr/>
        </p:nvSpPr>
        <p:spPr>
          <a:xfrm>
            <a:off x="1637731" y="4981440"/>
            <a:ext cx="1188000" cy="338554"/>
          </a:xfrm>
          <a:prstGeom prst="rect">
            <a:avLst/>
          </a:prstGeom>
          <a:noFill/>
        </p:spPr>
        <p:txBody>
          <a:bodyPr wrap="square" rtlCol="0">
            <a:spAutoFit/>
          </a:bodyPr>
          <a:lstStyle/>
          <a:p>
            <a:r>
              <a:rPr lang="it-IT" sz="1600" dirty="0">
                <a:solidFill>
                  <a:srgbClr val="00B050"/>
                </a:solidFill>
                <a:latin typeface="Comic Sans MS" panose="030F0702030302020204" pitchFamily="66" charset="0"/>
              </a:rPr>
              <a:t>(a </a:t>
            </a:r>
            <a:r>
              <a:rPr lang="it-IT" sz="1600" dirty="0">
                <a:solidFill>
                  <a:srgbClr val="00B050"/>
                </a:solidFill>
                <a:latin typeface="Symbol" panose="05050102010706020507" pitchFamily="18" charset="2"/>
              </a:rPr>
              <a:t>^ p Ì </a:t>
            </a:r>
            <a:r>
              <a:rPr lang="it-IT" sz="1600" dirty="0">
                <a:solidFill>
                  <a:srgbClr val="00B050"/>
                </a:solidFill>
                <a:latin typeface="Comic Sans MS" panose="030F0702030302020204" pitchFamily="66" charset="0"/>
              </a:rPr>
              <a:t>d)</a:t>
            </a:r>
          </a:p>
        </p:txBody>
      </p:sp>
      <p:sp>
        <p:nvSpPr>
          <p:cNvPr id="101" name="Rettangolo 100">
            <a:extLst>
              <a:ext uri="{FF2B5EF4-FFF2-40B4-BE49-F238E27FC236}">
                <a16:creationId xmlns="" xmlns:a16="http://schemas.microsoft.com/office/drawing/2014/main" id="{BB5801E9-E188-44AA-AB9E-4F2123B2BAF2}"/>
              </a:ext>
            </a:extLst>
          </p:cNvPr>
          <p:cNvSpPr/>
          <p:nvPr/>
        </p:nvSpPr>
        <p:spPr>
          <a:xfrm>
            <a:off x="205625" y="4934917"/>
            <a:ext cx="325730" cy="400110"/>
          </a:xfrm>
          <a:prstGeom prst="rect">
            <a:avLst/>
          </a:prstGeom>
        </p:spPr>
        <p:txBody>
          <a:bodyPr wrap="none">
            <a:spAutoFit/>
          </a:bodyPr>
          <a:lstStyle/>
          <a:p>
            <a:r>
              <a:rPr lang="it-IT" sz="2000" dirty="0">
                <a:solidFill>
                  <a:srgbClr val="00B050"/>
                </a:solidFill>
                <a:latin typeface="Symbol" panose="05050102010706020507" pitchFamily="18" charset="2"/>
              </a:rPr>
              <a:t>p</a:t>
            </a:r>
            <a:endParaRPr lang="it-IT" dirty="0"/>
          </a:p>
        </p:txBody>
      </p:sp>
      <p:sp>
        <p:nvSpPr>
          <p:cNvPr id="4" name="CasellaDiTesto 3">
            <a:extLst>
              <a:ext uri="{FF2B5EF4-FFF2-40B4-BE49-F238E27FC236}">
                <a16:creationId xmlns="" xmlns:a16="http://schemas.microsoft.com/office/drawing/2014/main" id="{3D6A3F49-8F99-4122-BD87-898F7333386D}"/>
              </a:ext>
            </a:extLst>
          </p:cNvPr>
          <p:cNvSpPr txBox="1"/>
          <p:nvPr/>
        </p:nvSpPr>
        <p:spPr>
          <a:xfrm>
            <a:off x="4063056" y="4421875"/>
            <a:ext cx="5040000" cy="1132682"/>
          </a:xfrm>
          <a:prstGeom prst="rect">
            <a:avLst/>
          </a:prstGeom>
          <a:noFill/>
        </p:spPr>
        <p:txBody>
          <a:bodyPr wrap="square" rtlCol="0">
            <a:spAutoFit/>
          </a:bodyPr>
          <a:lstStyle/>
          <a:p>
            <a:pPr lvl="0">
              <a:lnSpc>
                <a:spcPct val="115000"/>
              </a:lnSpc>
              <a:spcAft>
                <a:spcPts val="1000"/>
              </a:spcAft>
            </a:pPr>
            <a:r>
              <a:rPr lang="it-IT" sz="2000" dirty="0">
                <a:solidFill>
                  <a:srgbClr val="00B050"/>
                </a:solidFill>
                <a:latin typeface="Comic Sans MS" panose="030F0702030302020204" pitchFamily="66" charset="0"/>
                <a:ea typeface="Calibri" panose="020F0502020204030204" pitchFamily="34" charset="0"/>
                <a:cs typeface="Times New Roman" panose="02020603050405020304" pitchFamily="18" charset="0"/>
              </a:rPr>
              <a:t>Questo è il solido che verrà preso in considerazione per la ricerca delle cosiddette “coniche”.</a:t>
            </a:r>
            <a:endParaRPr lang="it-IT" dirty="0"/>
          </a:p>
        </p:txBody>
      </p:sp>
      <p:cxnSp>
        <p:nvCxnSpPr>
          <p:cNvPr id="44" name="Connettore diritto 43">
            <a:extLst>
              <a:ext uri="{FF2B5EF4-FFF2-40B4-BE49-F238E27FC236}">
                <a16:creationId xmlns="" xmlns:a16="http://schemas.microsoft.com/office/drawing/2014/main" id="{D3AC3BA3-04B2-4F03-953D-BDE8A49C33B8}"/>
              </a:ext>
            </a:extLst>
          </p:cNvPr>
          <p:cNvCxnSpPr>
            <a:cxnSpLocks/>
          </p:cNvCxnSpPr>
          <p:nvPr/>
        </p:nvCxnSpPr>
        <p:spPr>
          <a:xfrm>
            <a:off x="36000" y="6844352"/>
            <a:ext cx="9072000" cy="0"/>
          </a:xfrm>
          <a:prstGeom prst="line">
            <a:avLst/>
          </a:prstGeom>
          <a:ln>
            <a:solidFill>
              <a:schemeClr val="accent4">
                <a:lumMod val="20000"/>
                <a:lumOff val="8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 xmlns:p14="http://schemas.microsoft.com/office/powerpoint/2010/main" val="2733298226"/>
      </p:ext>
    </p:extLst>
  </p:cSld>
  <p:clrMapOvr>
    <a:masterClrMapping/>
  </p:clrMapOvr>
  <mc:AlternateContent xmlns:mc="http://schemas.openxmlformats.org/markup-compatibility/2006">
    <mc:Choice xmlns=""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32"/>
                                        </p:tgtEl>
                                        <p:attrNameLst>
                                          <p:attrName>style.visibility</p:attrName>
                                        </p:attrNameLst>
                                      </p:cBhvr>
                                      <p:to>
                                        <p:strVal val="visible"/>
                                      </p:to>
                                    </p:set>
                                    <p:anim calcmode="lin" valueType="num">
                                      <p:cBhvr additive="base">
                                        <p:cTn id="7" dur="500" fill="hold"/>
                                        <p:tgtEl>
                                          <p:spTgt spid="32"/>
                                        </p:tgtEl>
                                        <p:attrNameLst>
                                          <p:attrName>ppt_x</p:attrName>
                                        </p:attrNameLst>
                                      </p:cBhvr>
                                      <p:tavLst>
                                        <p:tav tm="0">
                                          <p:val>
                                            <p:strVal val="0-#ppt_w/2"/>
                                          </p:val>
                                        </p:tav>
                                        <p:tav tm="100000">
                                          <p:val>
                                            <p:strVal val="#ppt_x"/>
                                          </p:val>
                                        </p:tav>
                                      </p:tavLst>
                                    </p:anim>
                                    <p:anim calcmode="lin" valueType="num">
                                      <p:cBhvr additive="base">
                                        <p:cTn id="8" dur="500" fill="hold"/>
                                        <p:tgtEl>
                                          <p:spTgt spid="32"/>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37"/>
                                        </p:tgtEl>
                                        <p:attrNameLst>
                                          <p:attrName>style.visibility</p:attrName>
                                        </p:attrNameLst>
                                      </p:cBhvr>
                                      <p:to>
                                        <p:strVal val="visible"/>
                                      </p:to>
                                    </p:set>
                                    <p:animEffect transition="in" filter="fade">
                                      <p:cBhvr>
                                        <p:cTn id="13" dur="500"/>
                                        <p:tgtEl>
                                          <p:spTgt spid="37"/>
                                        </p:tgtEl>
                                      </p:cBhvr>
                                    </p:animEffect>
                                    <p:anim calcmode="lin" valueType="num">
                                      <p:cBhvr>
                                        <p:cTn id="14" dur="500" fill="hold"/>
                                        <p:tgtEl>
                                          <p:spTgt spid="37"/>
                                        </p:tgtEl>
                                        <p:attrNameLst>
                                          <p:attrName>ppt_x</p:attrName>
                                        </p:attrNameLst>
                                      </p:cBhvr>
                                      <p:tavLst>
                                        <p:tav tm="0">
                                          <p:val>
                                            <p:strVal val="#ppt_x"/>
                                          </p:val>
                                        </p:tav>
                                        <p:tav tm="100000">
                                          <p:val>
                                            <p:strVal val="#ppt_x"/>
                                          </p:val>
                                        </p:tav>
                                      </p:tavLst>
                                    </p:anim>
                                    <p:anim calcmode="lin" valueType="num">
                                      <p:cBhvr>
                                        <p:cTn id="15" dur="500" fill="hold"/>
                                        <p:tgtEl>
                                          <p:spTgt spid="37"/>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22" presetClass="entr" presetSubtype="8" fill="hold" grpId="0" nodeType="clickEffect">
                                  <p:stCondLst>
                                    <p:cond delay="0"/>
                                  </p:stCondLst>
                                  <p:childTnLst>
                                    <p:set>
                                      <p:cBhvr>
                                        <p:cTn id="19" dur="1" fill="hold">
                                          <p:stCondLst>
                                            <p:cond delay="0"/>
                                          </p:stCondLst>
                                        </p:cTn>
                                        <p:tgtEl>
                                          <p:spTgt spid="2"/>
                                        </p:tgtEl>
                                        <p:attrNameLst>
                                          <p:attrName>style.visibility</p:attrName>
                                        </p:attrNameLst>
                                      </p:cBhvr>
                                      <p:to>
                                        <p:strVal val="visible"/>
                                      </p:to>
                                    </p:set>
                                    <p:animEffect transition="in" filter="wipe(left)">
                                      <p:cBhvr>
                                        <p:cTn id="20" dur="500"/>
                                        <p:tgtEl>
                                          <p:spTgt spid="2"/>
                                        </p:tgtEl>
                                      </p:cBhvr>
                                    </p:animEffect>
                                  </p:childTnLst>
                                </p:cTn>
                              </p:par>
                            </p:childTnLst>
                          </p:cTn>
                        </p:par>
                      </p:childTnLst>
                    </p:cTn>
                  </p:par>
                  <p:par>
                    <p:cTn id="21" fill="hold">
                      <p:stCondLst>
                        <p:cond delay="indefinite"/>
                      </p:stCondLst>
                      <p:childTnLst>
                        <p:par>
                          <p:cTn id="22" fill="hold">
                            <p:stCondLst>
                              <p:cond delay="0"/>
                            </p:stCondLst>
                            <p:childTnLst>
                              <p:par>
                                <p:cTn id="23" presetID="42" presetClass="entr" presetSubtype="0" fill="hold" grpId="0" nodeType="clickEffect">
                                  <p:stCondLst>
                                    <p:cond delay="0"/>
                                  </p:stCondLst>
                                  <p:childTnLst>
                                    <p:set>
                                      <p:cBhvr>
                                        <p:cTn id="24" dur="1" fill="hold">
                                          <p:stCondLst>
                                            <p:cond delay="0"/>
                                          </p:stCondLst>
                                        </p:cTn>
                                        <p:tgtEl>
                                          <p:spTgt spid="6"/>
                                        </p:tgtEl>
                                        <p:attrNameLst>
                                          <p:attrName>style.visibility</p:attrName>
                                        </p:attrNameLst>
                                      </p:cBhvr>
                                      <p:to>
                                        <p:strVal val="visible"/>
                                      </p:to>
                                    </p:set>
                                    <p:animEffect transition="in" filter="fade">
                                      <p:cBhvr>
                                        <p:cTn id="25" dur="500"/>
                                        <p:tgtEl>
                                          <p:spTgt spid="6"/>
                                        </p:tgtEl>
                                      </p:cBhvr>
                                    </p:animEffect>
                                    <p:anim calcmode="lin" valueType="num">
                                      <p:cBhvr>
                                        <p:cTn id="26" dur="500" fill="hold"/>
                                        <p:tgtEl>
                                          <p:spTgt spid="6"/>
                                        </p:tgtEl>
                                        <p:attrNameLst>
                                          <p:attrName>ppt_x</p:attrName>
                                        </p:attrNameLst>
                                      </p:cBhvr>
                                      <p:tavLst>
                                        <p:tav tm="0">
                                          <p:val>
                                            <p:strVal val="#ppt_x"/>
                                          </p:val>
                                        </p:tav>
                                        <p:tav tm="100000">
                                          <p:val>
                                            <p:strVal val="#ppt_x"/>
                                          </p:val>
                                        </p:tav>
                                      </p:tavLst>
                                    </p:anim>
                                    <p:anim calcmode="lin" valueType="num">
                                      <p:cBhvr>
                                        <p:cTn id="27" dur="500" fill="hold"/>
                                        <p:tgtEl>
                                          <p:spTgt spid="6"/>
                                        </p:tgtEl>
                                        <p:attrNameLst>
                                          <p:attrName>ppt_y</p:attrName>
                                        </p:attrNameLst>
                                      </p:cBhvr>
                                      <p:tavLst>
                                        <p:tav tm="0">
                                          <p:val>
                                            <p:strVal val="#ppt_y+.1"/>
                                          </p:val>
                                        </p:tav>
                                        <p:tav tm="100000">
                                          <p:val>
                                            <p:strVal val="#ppt_y"/>
                                          </p:val>
                                        </p:tav>
                                      </p:tavLst>
                                    </p:anim>
                                  </p:childTnLst>
                                </p:cTn>
                              </p:par>
                              <p:par>
                                <p:cTn id="28" presetID="42" presetClass="entr" presetSubtype="0" fill="hold" grpId="0" nodeType="withEffect">
                                  <p:stCondLst>
                                    <p:cond delay="0"/>
                                  </p:stCondLst>
                                  <p:childTnLst>
                                    <p:set>
                                      <p:cBhvr>
                                        <p:cTn id="29" dur="1" fill="hold">
                                          <p:stCondLst>
                                            <p:cond delay="0"/>
                                          </p:stCondLst>
                                        </p:cTn>
                                        <p:tgtEl>
                                          <p:spTgt spid="95"/>
                                        </p:tgtEl>
                                        <p:attrNameLst>
                                          <p:attrName>style.visibility</p:attrName>
                                        </p:attrNameLst>
                                      </p:cBhvr>
                                      <p:to>
                                        <p:strVal val="visible"/>
                                      </p:to>
                                    </p:set>
                                    <p:animEffect transition="in" filter="fade">
                                      <p:cBhvr>
                                        <p:cTn id="30" dur="500"/>
                                        <p:tgtEl>
                                          <p:spTgt spid="95"/>
                                        </p:tgtEl>
                                      </p:cBhvr>
                                    </p:animEffect>
                                    <p:anim calcmode="lin" valueType="num">
                                      <p:cBhvr>
                                        <p:cTn id="31" dur="500" fill="hold"/>
                                        <p:tgtEl>
                                          <p:spTgt spid="95"/>
                                        </p:tgtEl>
                                        <p:attrNameLst>
                                          <p:attrName>ppt_x</p:attrName>
                                        </p:attrNameLst>
                                      </p:cBhvr>
                                      <p:tavLst>
                                        <p:tav tm="0">
                                          <p:val>
                                            <p:strVal val="#ppt_x"/>
                                          </p:val>
                                        </p:tav>
                                        <p:tav tm="100000">
                                          <p:val>
                                            <p:strVal val="#ppt_x"/>
                                          </p:val>
                                        </p:tav>
                                      </p:tavLst>
                                    </p:anim>
                                    <p:anim calcmode="lin" valueType="num">
                                      <p:cBhvr>
                                        <p:cTn id="32" dur="500" fill="hold"/>
                                        <p:tgtEl>
                                          <p:spTgt spid="95"/>
                                        </p:tgtEl>
                                        <p:attrNameLst>
                                          <p:attrName>ppt_y</p:attrName>
                                        </p:attrNameLst>
                                      </p:cBhvr>
                                      <p:tavLst>
                                        <p:tav tm="0">
                                          <p:val>
                                            <p:strVal val="#ppt_y+.1"/>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38"/>
                                        </p:tgtEl>
                                        <p:attrNameLst>
                                          <p:attrName>style.visibility</p:attrName>
                                        </p:attrNameLst>
                                      </p:cBhvr>
                                      <p:to>
                                        <p:strVal val="visible"/>
                                      </p:to>
                                    </p:set>
                                    <p:animEffect transition="in" filter="wipe(left)">
                                      <p:cBhvr>
                                        <p:cTn id="37" dur="500"/>
                                        <p:tgtEl>
                                          <p:spTgt spid="38"/>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4" fill="hold" nodeType="clickEffect">
                                  <p:stCondLst>
                                    <p:cond delay="0"/>
                                  </p:stCondLst>
                                  <p:childTnLst>
                                    <p:set>
                                      <p:cBhvr>
                                        <p:cTn id="41" dur="1" fill="hold">
                                          <p:stCondLst>
                                            <p:cond delay="0"/>
                                          </p:stCondLst>
                                        </p:cTn>
                                        <p:tgtEl>
                                          <p:spTgt spid="88"/>
                                        </p:tgtEl>
                                        <p:attrNameLst>
                                          <p:attrName>style.visibility</p:attrName>
                                        </p:attrNameLst>
                                      </p:cBhvr>
                                      <p:to>
                                        <p:strVal val="visible"/>
                                      </p:to>
                                    </p:set>
                                    <p:animEffect transition="in" filter="wipe(down)">
                                      <p:cBhvr>
                                        <p:cTn id="42" dur="500"/>
                                        <p:tgtEl>
                                          <p:spTgt spid="88"/>
                                        </p:tgtEl>
                                      </p:cBhvr>
                                    </p:animEffect>
                                  </p:childTnLst>
                                </p:cTn>
                              </p:par>
                            </p:childTnLst>
                          </p:cTn>
                        </p:par>
                      </p:childTnLst>
                    </p:cTn>
                  </p:par>
                  <p:par>
                    <p:cTn id="43" fill="hold">
                      <p:stCondLst>
                        <p:cond delay="indefinite"/>
                      </p:stCondLst>
                      <p:childTnLst>
                        <p:par>
                          <p:cTn id="44" fill="hold">
                            <p:stCondLst>
                              <p:cond delay="0"/>
                            </p:stCondLst>
                            <p:childTnLst>
                              <p:par>
                                <p:cTn id="45" presetID="42" presetClass="entr" presetSubtype="0" fill="hold" grpId="0" nodeType="clickEffect">
                                  <p:stCondLst>
                                    <p:cond delay="0"/>
                                  </p:stCondLst>
                                  <p:childTnLst>
                                    <p:set>
                                      <p:cBhvr>
                                        <p:cTn id="46" dur="1" fill="hold">
                                          <p:stCondLst>
                                            <p:cond delay="0"/>
                                          </p:stCondLst>
                                        </p:cTn>
                                        <p:tgtEl>
                                          <p:spTgt spid="94"/>
                                        </p:tgtEl>
                                        <p:attrNameLst>
                                          <p:attrName>style.visibility</p:attrName>
                                        </p:attrNameLst>
                                      </p:cBhvr>
                                      <p:to>
                                        <p:strVal val="visible"/>
                                      </p:to>
                                    </p:set>
                                    <p:animEffect transition="in" filter="fade">
                                      <p:cBhvr>
                                        <p:cTn id="47" dur="500"/>
                                        <p:tgtEl>
                                          <p:spTgt spid="94"/>
                                        </p:tgtEl>
                                      </p:cBhvr>
                                    </p:animEffect>
                                    <p:anim calcmode="lin" valueType="num">
                                      <p:cBhvr>
                                        <p:cTn id="48" dur="500" fill="hold"/>
                                        <p:tgtEl>
                                          <p:spTgt spid="94"/>
                                        </p:tgtEl>
                                        <p:attrNameLst>
                                          <p:attrName>ppt_x</p:attrName>
                                        </p:attrNameLst>
                                      </p:cBhvr>
                                      <p:tavLst>
                                        <p:tav tm="0">
                                          <p:val>
                                            <p:strVal val="#ppt_x"/>
                                          </p:val>
                                        </p:tav>
                                        <p:tav tm="100000">
                                          <p:val>
                                            <p:strVal val="#ppt_x"/>
                                          </p:val>
                                        </p:tav>
                                      </p:tavLst>
                                    </p:anim>
                                    <p:anim calcmode="lin" valueType="num">
                                      <p:cBhvr>
                                        <p:cTn id="49" dur="500" fill="hold"/>
                                        <p:tgtEl>
                                          <p:spTgt spid="94"/>
                                        </p:tgtEl>
                                        <p:attrNameLst>
                                          <p:attrName>ppt_y</p:attrName>
                                        </p:attrNameLst>
                                      </p:cBhvr>
                                      <p:tavLst>
                                        <p:tav tm="0">
                                          <p:val>
                                            <p:strVal val="#ppt_y+.1"/>
                                          </p:val>
                                        </p:tav>
                                        <p:tav tm="100000">
                                          <p:val>
                                            <p:strVal val="#ppt_y"/>
                                          </p:val>
                                        </p:tav>
                                      </p:tavLst>
                                    </p:anim>
                                  </p:childTnLst>
                                </p:cTn>
                              </p:par>
                              <p:par>
                                <p:cTn id="50" presetID="42" presetClass="entr" presetSubtype="0" fill="hold" grpId="0" nodeType="withEffect">
                                  <p:stCondLst>
                                    <p:cond delay="0"/>
                                  </p:stCondLst>
                                  <p:childTnLst>
                                    <p:set>
                                      <p:cBhvr>
                                        <p:cTn id="51" dur="1" fill="hold">
                                          <p:stCondLst>
                                            <p:cond delay="0"/>
                                          </p:stCondLst>
                                        </p:cTn>
                                        <p:tgtEl>
                                          <p:spTgt spid="93"/>
                                        </p:tgtEl>
                                        <p:attrNameLst>
                                          <p:attrName>style.visibility</p:attrName>
                                        </p:attrNameLst>
                                      </p:cBhvr>
                                      <p:to>
                                        <p:strVal val="visible"/>
                                      </p:to>
                                    </p:set>
                                    <p:animEffect transition="in" filter="fade">
                                      <p:cBhvr>
                                        <p:cTn id="52" dur="500"/>
                                        <p:tgtEl>
                                          <p:spTgt spid="93"/>
                                        </p:tgtEl>
                                      </p:cBhvr>
                                    </p:animEffect>
                                    <p:anim calcmode="lin" valueType="num">
                                      <p:cBhvr>
                                        <p:cTn id="53" dur="500" fill="hold"/>
                                        <p:tgtEl>
                                          <p:spTgt spid="93"/>
                                        </p:tgtEl>
                                        <p:attrNameLst>
                                          <p:attrName>ppt_x</p:attrName>
                                        </p:attrNameLst>
                                      </p:cBhvr>
                                      <p:tavLst>
                                        <p:tav tm="0">
                                          <p:val>
                                            <p:strVal val="#ppt_x"/>
                                          </p:val>
                                        </p:tav>
                                        <p:tav tm="100000">
                                          <p:val>
                                            <p:strVal val="#ppt_x"/>
                                          </p:val>
                                        </p:tav>
                                      </p:tavLst>
                                    </p:anim>
                                    <p:anim calcmode="lin" valueType="num">
                                      <p:cBhvr>
                                        <p:cTn id="54" dur="500" fill="hold"/>
                                        <p:tgtEl>
                                          <p:spTgt spid="93"/>
                                        </p:tgtEl>
                                        <p:attrNameLst>
                                          <p:attrName>ppt_y</p:attrName>
                                        </p:attrNameLst>
                                      </p:cBhvr>
                                      <p:tavLst>
                                        <p:tav tm="0">
                                          <p:val>
                                            <p:strVal val="#ppt_y+.1"/>
                                          </p:val>
                                        </p:tav>
                                        <p:tav tm="100000">
                                          <p:val>
                                            <p:strVal val="#ppt_y"/>
                                          </p:val>
                                        </p:tav>
                                      </p:tavLst>
                                    </p:anim>
                                  </p:childTnLst>
                                </p:cTn>
                              </p:par>
                            </p:childTnLst>
                          </p:cTn>
                        </p:par>
                      </p:childTnLst>
                    </p:cTn>
                  </p:par>
                  <p:par>
                    <p:cTn id="55" fill="hold">
                      <p:stCondLst>
                        <p:cond delay="indefinite"/>
                      </p:stCondLst>
                      <p:childTnLst>
                        <p:par>
                          <p:cTn id="56" fill="hold">
                            <p:stCondLst>
                              <p:cond delay="0"/>
                            </p:stCondLst>
                            <p:childTnLst>
                              <p:par>
                                <p:cTn id="57" presetID="22" presetClass="entr" presetSubtype="4" fill="hold" grpId="0" nodeType="clickEffect">
                                  <p:stCondLst>
                                    <p:cond delay="0"/>
                                  </p:stCondLst>
                                  <p:childTnLst>
                                    <p:set>
                                      <p:cBhvr>
                                        <p:cTn id="58" dur="1" fill="hold">
                                          <p:stCondLst>
                                            <p:cond delay="0"/>
                                          </p:stCondLst>
                                        </p:cTn>
                                        <p:tgtEl>
                                          <p:spTgt spid="98"/>
                                        </p:tgtEl>
                                        <p:attrNameLst>
                                          <p:attrName>style.visibility</p:attrName>
                                        </p:attrNameLst>
                                      </p:cBhvr>
                                      <p:to>
                                        <p:strVal val="visible"/>
                                      </p:to>
                                    </p:set>
                                    <p:animEffect transition="in" filter="wipe(down)">
                                      <p:cBhvr>
                                        <p:cTn id="59" dur="500"/>
                                        <p:tgtEl>
                                          <p:spTgt spid="98"/>
                                        </p:tgtEl>
                                      </p:cBhvr>
                                    </p:animEffect>
                                  </p:childTnLst>
                                </p:cTn>
                              </p:par>
                              <p:par>
                                <p:cTn id="60" presetID="22" presetClass="entr" presetSubtype="4" fill="hold" grpId="0" nodeType="withEffect">
                                  <p:stCondLst>
                                    <p:cond delay="0"/>
                                  </p:stCondLst>
                                  <p:childTnLst>
                                    <p:set>
                                      <p:cBhvr>
                                        <p:cTn id="61" dur="1" fill="hold">
                                          <p:stCondLst>
                                            <p:cond delay="0"/>
                                          </p:stCondLst>
                                        </p:cTn>
                                        <p:tgtEl>
                                          <p:spTgt spid="101"/>
                                        </p:tgtEl>
                                        <p:attrNameLst>
                                          <p:attrName>style.visibility</p:attrName>
                                        </p:attrNameLst>
                                      </p:cBhvr>
                                      <p:to>
                                        <p:strVal val="visible"/>
                                      </p:to>
                                    </p:set>
                                    <p:animEffect transition="in" filter="wipe(down)">
                                      <p:cBhvr>
                                        <p:cTn id="62" dur="500"/>
                                        <p:tgtEl>
                                          <p:spTgt spid="101"/>
                                        </p:tgtEl>
                                      </p:cBhvr>
                                    </p:animEffect>
                                  </p:childTnLst>
                                </p:cTn>
                              </p:par>
                              <p:par>
                                <p:cTn id="63" presetID="2" presetClass="entr" presetSubtype="4" fill="hold" grpId="0" nodeType="withEffect">
                                  <p:stCondLst>
                                    <p:cond delay="0"/>
                                  </p:stCondLst>
                                  <p:childTnLst>
                                    <p:set>
                                      <p:cBhvr>
                                        <p:cTn id="64" dur="1" fill="hold">
                                          <p:stCondLst>
                                            <p:cond delay="0"/>
                                          </p:stCondLst>
                                        </p:cTn>
                                        <p:tgtEl>
                                          <p:spTgt spid="100"/>
                                        </p:tgtEl>
                                        <p:attrNameLst>
                                          <p:attrName>style.visibility</p:attrName>
                                        </p:attrNameLst>
                                      </p:cBhvr>
                                      <p:to>
                                        <p:strVal val="visible"/>
                                      </p:to>
                                    </p:set>
                                    <p:anim calcmode="lin" valueType="num">
                                      <p:cBhvr additive="base">
                                        <p:cTn id="65" dur="500" fill="hold"/>
                                        <p:tgtEl>
                                          <p:spTgt spid="100"/>
                                        </p:tgtEl>
                                        <p:attrNameLst>
                                          <p:attrName>ppt_x</p:attrName>
                                        </p:attrNameLst>
                                      </p:cBhvr>
                                      <p:tavLst>
                                        <p:tav tm="0">
                                          <p:val>
                                            <p:strVal val="#ppt_x"/>
                                          </p:val>
                                        </p:tav>
                                        <p:tav tm="100000">
                                          <p:val>
                                            <p:strVal val="#ppt_x"/>
                                          </p:val>
                                        </p:tav>
                                      </p:tavLst>
                                    </p:anim>
                                    <p:anim calcmode="lin" valueType="num">
                                      <p:cBhvr additive="base">
                                        <p:cTn id="66" dur="500" fill="hold"/>
                                        <p:tgtEl>
                                          <p:spTgt spid="100"/>
                                        </p:tgtEl>
                                        <p:attrNameLst>
                                          <p:attrName>ppt_y</p:attrName>
                                        </p:attrNameLst>
                                      </p:cBhvr>
                                      <p:tavLst>
                                        <p:tav tm="0">
                                          <p:val>
                                            <p:strVal val="1+#ppt_h/2"/>
                                          </p:val>
                                        </p:tav>
                                        <p:tav tm="100000">
                                          <p:val>
                                            <p:strVal val="#ppt_y"/>
                                          </p:val>
                                        </p:tav>
                                      </p:tavLst>
                                    </p:anim>
                                  </p:childTnLst>
                                </p:cTn>
                              </p:par>
                            </p:childTnLst>
                          </p:cTn>
                        </p:par>
                      </p:childTnLst>
                    </p:cTn>
                  </p:par>
                  <p:par>
                    <p:cTn id="67" fill="hold">
                      <p:stCondLst>
                        <p:cond delay="indefinite"/>
                      </p:stCondLst>
                      <p:childTnLst>
                        <p:par>
                          <p:cTn id="68" fill="hold">
                            <p:stCondLst>
                              <p:cond delay="0"/>
                            </p:stCondLst>
                            <p:childTnLst>
                              <p:par>
                                <p:cTn id="69" presetID="42" presetClass="entr" presetSubtype="0" fill="hold" grpId="0" nodeType="clickEffect">
                                  <p:stCondLst>
                                    <p:cond delay="0"/>
                                  </p:stCondLst>
                                  <p:childTnLst>
                                    <p:set>
                                      <p:cBhvr>
                                        <p:cTn id="70" dur="1" fill="hold">
                                          <p:stCondLst>
                                            <p:cond delay="0"/>
                                          </p:stCondLst>
                                        </p:cTn>
                                        <p:tgtEl>
                                          <p:spTgt spid="91"/>
                                        </p:tgtEl>
                                        <p:attrNameLst>
                                          <p:attrName>style.visibility</p:attrName>
                                        </p:attrNameLst>
                                      </p:cBhvr>
                                      <p:to>
                                        <p:strVal val="visible"/>
                                      </p:to>
                                    </p:set>
                                    <p:animEffect transition="in" filter="fade">
                                      <p:cBhvr>
                                        <p:cTn id="71" dur="500"/>
                                        <p:tgtEl>
                                          <p:spTgt spid="91"/>
                                        </p:tgtEl>
                                      </p:cBhvr>
                                    </p:animEffect>
                                    <p:anim calcmode="lin" valueType="num">
                                      <p:cBhvr>
                                        <p:cTn id="72" dur="500" fill="hold"/>
                                        <p:tgtEl>
                                          <p:spTgt spid="91"/>
                                        </p:tgtEl>
                                        <p:attrNameLst>
                                          <p:attrName>ppt_x</p:attrName>
                                        </p:attrNameLst>
                                      </p:cBhvr>
                                      <p:tavLst>
                                        <p:tav tm="0">
                                          <p:val>
                                            <p:strVal val="#ppt_x"/>
                                          </p:val>
                                        </p:tav>
                                        <p:tav tm="100000">
                                          <p:val>
                                            <p:strVal val="#ppt_x"/>
                                          </p:val>
                                        </p:tav>
                                      </p:tavLst>
                                    </p:anim>
                                    <p:anim calcmode="lin" valueType="num">
                                      <p:cBhvr>
                                        <p:cTn id="73" dur="500" fill="hold"/>
                                        <p:tgtEl>
                                          <p:spTgt spid="91"/>
                                        </p:tgtEl>
                                        <p:attrNameLst>
                                          <p:attrName>ppt_y</p:attrName>
                                        </p:attrNameLst>
                                      </p:cBhvr>
                                      <p:tavLst>
                                        <p:tav tm="0">
                                          <p:val>
                                            <p:strVal val="#ppt_y+.1"/>
                                          </p:val>
                                        </p:tav>
                                        <p:tav tm="100000">
                                          <p:val>
                                            <p:strVal val="#ppt_y"/>
                                          </p:val>
                                        </p:tav>
                                      </p:tavLst>
                                    </p:anim>
                                  </p:childTnLst>
                                </p:cTn>
                              </p:par>
                              <p:par>
                                <p:cTn id="74" presetID="42" presetClass="entr" presetSubtype="0" fill="hold" grpId="0" nodeType="withEffect">
                                  <p:stCondLst>
                                    <p:cond delay="0"/>
                                  </p:stCondLst>
                                  <p:childTnLst>
                                    <p:set>
                                      <p:cBhvr>
                                        <p:cTn id="75" dur="1" fill="hold">
                                          <p:stCondLst>
                                            <p:cond delay="0"/>
                                          </p:stCondLst>
                                        </p:cTn>
                                        <p:tgtEl>
                                          <p:spTgt spid="92"/>
                                        </p:tgtEl>
                                        <p:attrNameLst>
                                          <p:attrName>style.visibility</p:attrName>
                                        </p:attrNameLst>
                                      </p:cBhvr>
                                      <p:to>
                                        <p:strVal val="visible"/>
                                      </p:to>
                                    </p:set>
                                    <p:animEffect transition="in" filter="fade">
                                      <p:cBhvr>
                                        <p:cTn id="76" dur="500"/>
                                        <p:tgtEl>
                                          <p:spTgt spid="92"/>
                                        </p:tgtEl>
                                      </p:cBhvr>
                                    </p:animEffect>
                                    <p:anim calcmode="lin" valueType="num">
                                      <p:cBhvr>
                                        <p:cTn id="77" dur="500" fill="hold"/>
                                        <p:tgtEl>
                                          <p:spTgt spid="92"/>
                                        </p:tgtEl>
                                        <p:attrNameLst>
                                          <p:attrName>ppt_x</p:attrName>
                                        </p:attrNameLst>
                                      </p:cBhvr>
                                      <p:tavLst>
                                        <p:tav tm="0">
                                          <p:val>
                                            <p:strVal val="#ppt_x"/>
                                          </p:val>
                                        </p:tav>
                                        <p:tav tm="100000">
                                          <p:val>
                                            <p:strVal val="#ppt_x"/>
                                          </p:val>
                                        </p:tav>
                                      </p:tavLst>
                                    </p:anim>
                                    <p:anim calcmode="lin" valueType="num">
                                      <p:cBhvr>
                                        <p:cTn id="78" dur="500" fill="hold"/>
                                        <p:tgtEl>
                                          <p:spTgt spid="92"/>
                                        </p:tgtEl>
                                        <p:attrNameLst>
                                          <p:attrName>ppt_y</p:attrName>
                                        </p:attrNameLst>
                                      </p:cBhvr>
                                      <p:tavLst>
                                        <p:tav tm="0">
                                          <p:val>
                                            <p:strVal val="#ppt_y+.1"/>
                                          </p:val>
                                        </p:tav>
                                        <p:tav tm="100000">
                                          <p:val>
                                            <p:strVal val="#ppt_y"/>
                                          </p:val>
                                        </p:tav>
                                      </p:tavLst>
                                    </p:anim>
                                  </p:childTnLst>
                                </p:cTn>
                              </p:par>
                            </p:childTnLst>
                          </p:cTn>
                        </p:par>
                      </p:childTnLst>
                    </p:cTn>
                  </p:par>
                  <p:par>
                    <p:cTn id="79" fill="hold">
                      <p:stCondLst>
                        <p:cond delay="indefinite"/>
                      </p:stCondLst>
                      <p:childTnLst>
                        <p:par>
                          <p:cTn id="80" fill="hold">
                            <p:stCondLst>
                              <p:cond delay="0"/>
                            </p:stCondLst>
                            <p:childTnLst>
                              <p:par>
                                <p:cTn id="81" presetID="22" presetClass="entr" presetSubtype="8" fill="hold" nodeType="clickEffect">
                                  <p:stCondLst>
                                    <p:cond delay="0"/>
                                  </p:stCondLst>
                                  <p:childTnLst>
                                    <p:set>
                                      <p:cBhvr>
                                        <p:cTn id="82" dur="1" fill="hold">
                                          <p:stCondLst>
                                            <p:cond delay="0"/>
                                          </p:stCondLst>
                                        </p:cTn>
                                        <p:tgtEl>
                                          <p:spTgt spid="68"/>
                                        </p:tgtEl>
                                        <p:attrNameLst>
                                          <p:attrName>style.visibility</p:attrName>
                                        </p:attrNameLst>
                                      </p:cBhvr>
                                      <p:to>
                                        <p:strVal val="visible"/>
                                      </p:to>
                                    </p:set>
                                    <p:animEffect transition="in" filter="wipe(left)">
                                      <p:cBhvr>
                                        <p:cTn id="83" dur="500"/>
                                        <p:tgtEl>
                                          <p:spTgt spid="68"/>
                                        </p:tgtEl>
                                      </p:cBhvr>
                                    </p:animEffect>
                                  </p:childTnLst>
                                </p:cTn>
                              </p:par>
                            </p:childTnLst>
                          </p:cTn>
                        </p:par>
                      </p:childTnLst>
                    </p:cTn>
                  </p:par>
                  <p:par>
                    <p:cTn id="84" fill="hold">
                      <p:stCondLst>
                        <p:cond delay="indefinite"/>
                      </p:stCondLst>
                      <p:childTnLst>
                        <p:par>
                          <p:cTn id="85" fill="hold">
                            <p:stCondLst>
                              <p:cond delay="0"/>
                            </p:stCondLst>
                            <p:childTnLst>
                              <p:par>
                                <p:cTn id="86" presetID="42" presetClass="entr" presetSubtype="0" fill="hold" grpId="0" nodeType="clickEffect">
                                  <p:stCondLst>
                                    <p:cond delay="0"/>
                                  </p:stCondLst>
                                  <p:childTnLst>
                                    <p:set>
                                      <p:cBhvr>
                                        <p:cTn id="87" dur="1" fill="hold">
                                          <p:stCondLst>
                                            <p:cond delay="0"/>
                                          </p:stCondLst>
                                        </p:cTn>
                                        <p:tgtEl>
                                          <p:spTgt spid="90"/>
                                        </p:tgtEl>
                                        <p:attrNameLst>
                                          <p:attrName>style.visibility</p:attrName>
                                        </p:attrNameLst>
                                      </p:cBhvr>
                                      <p:to>
                                        <p:strVal val="visible"/>
                                      </p:to>
                                    </p:set>
                                    <p:animEffect transition="in" filter="fade">
                                      <p:cBhvr>
                                        <p:cTn id="88" dur="500"/>
                                        <p:tgtEl>
                                          <p:spTgt spid="90"/>
                                        </p:tgtEl>
                                      </p:cBhvr>
                                    </p:animEffect>
                                    <p:anim calcmode="lin" valueType="num">
                                      <p:cBhvr>
                                        <p:cTn id="89" dur="500" fill="hold"/>
                                        <p:tgtEl>
                                          <p:spTgt spid="90"/>
                                        </p:tgtEl>
                                        <p:attrNameLst>
                                          <p:attrName>ppt_x</p:attrName>
                                        </p:attrNameLst>
                                      </p:cBhvr>
                                      <p:tavLst>
                                        <p:tav tm="0">
                                          <p:val>
                                            <p:strVal val="#ppt_x"/>
                                          </p:val>
                                        </p:tav>
                                        <p:tav tm="100000">
                                          <p:val>
                                            <p:strVal val="#ppt_x"/>
                                          </p:val>
                                        </p:tav>
                                      </p:tavLst>
                                    </p:anim>
                                    <p:anim calcmode="lin" valueType="num">
                                      <p:cBhvr>
                                        <p:cTn id="90" dur="500" fill="hold"/>
                                        <p:tgtEl>
                                          <p:spTgt spid="90"/>
                                        </p:tgtEl>
                                        <p:attrNameLst>
                                          <p:attrName>ppt_y</p:attrName>
                                        </p:attrNameLst>
                                      </p:cBhvr>
                                      <p:tavLst>
                                        <p:tav tm="0">
                                          <p:val>
                                            <p:strVal val="#ppt_y+.1"/>
                                          </p:val>
                                        </p:tav>
                                        <p:tav tm="100000">
                                          <p:val>
                                            <p:strVal val="#ppt_y"/>
                                          </p:val>
                                        </p:tav>
                                      </p:tavLst>
                                    </p:anim>
                                  </p:childTnLst>
                                </p:cTn>
                              </p:par>
                              <p:par>
                                <p:cTn id="91" presetID="42" presetClass="entr" presetSubtype="0" fill="hold" grpId="0" nodeType="withEffect">
                                  <p:stCondLst>
                                    <p:cond delay="0"/>
                                  </p:stCondLst>
                                  <p:childTnLst>
                                    <p:set>
                                      <p:cBhvr>
                                        <p:cTn id="92" dur="1" fill="hold">
                                          <p:stCondLst>
                                            <p:cond delay="0"/>
                                          </p:stCondLst>
                                        </p:cTn>
                                        <p:tgtEl>
                                          <p:spTgt spid="89"/>
                                        </p:tgtEl>
                                        <p:attrNameLst>
                                          <p:attrName>style.visibility</p:attrName>
                                        </p:attrNameLst>
                                      </p:cBhvr>
                                      <p:to>
                                        <p:strVal val="visible"/>
                                      </p:to>
                                    </p:set>
                                    <p:animEffect transition="in" filter="fade">
                                      <p:cBhvr>
                                        <p:cTn id="93" dur="500"/>
                                        <p:tgtEl>
                                          <p:spTgt spid="89"/>
                                        </p:tgtEl>
                                      </p:cBhvr>
                                    </p:animEffect>
                                    <p:anim calcmode="lin" valueType="num">
                                      <p:cBhvr>
                                        <p:cTn id="94" dur="500" fill="hold"/>
                                        <p:tgtEl>
                                          <p:spTgt spid="89"/>
                                        </p:tgtEl>
                                        <p:attrNameLst>
                                          <p:attrName>ppt_x</p:attrName>
                                        </p:attrNameLst>
                                      </p:cBhvr>
                                      <p:tavLst>
                                        <p:tav tm="0">
                                          <p:val>
                                            <p:strVal val="#ppt_x"/>
                                          </p:val>
                                        </p:tav>
                                        <p:tav tm="100000">
                                          <p:val>
                                            <p:strVal val="#ppt_x"/>
                                          </p:val>
                                        </p:tav>
                                      </p:tavLst>
                                    </p:anim>
                                    <p:anim calcmode="lin" valueType="num">
                                      <p:cBhvr>
                                        <p:cTn id="95" dur="500" fill="hold"/>
                                        <p:tgtEl>
                                          <p:spTgt spid="89"/>
                                        </p:tgtEl>
                                        <p:attrNameLst>
                                          <p:attrName>ppt_y</p:attrName>
                                        </p:attrNameLst>
                                      </p:cBhvr>
                                      <p:tavLst>
                                        <p:tav tm="0">
                                          <p:val>
                                            <p:strVal val="#ppt_y+.1"/>
                                          </p:val>
                                        </p:tav>
                                        <p:tav tm="100000">
                                          <p:val>
                                            <p:strVal val="#ppt_y"/>
                                          </p:val>
                                        </p:tav>
                                      </p:tavLst>
                                    </p:anim>
                                  </p:childTnLst>
                                </p:cTn>
                              </p:par>
                            </p:childTnLst>
                          </p:cTn>
                        </p:par>
                      </p:childTnLst>
                    </p:cTn>
                  </p:par>
                  <p:par>
                    <p:cTn id="96" fill="hold">
                      <p:stCondLst>
                        <p:cond delay="indefinite"/>
                      </p:stCondLst>
                      <p:childTnLst>
                        <p:par>
                          <p:cTn id="97" fill="hold">
                            <p:stCondLst>
                              <p:cond delay="0"/>
                            </p:stCondLst>
                            <p:childTnLst>
                              <p:par>
                                <p:cTn id="98" presetID="22" presetClass="entr" presetSubtype="8" repeatCount="2000" fill="hold" nodeType="clickEffect">
                                  <p:stCondLst>
                                    <p:cond delay="0"/>
                                  </p:stCondLst>
                                  <p:childTnLst>
                                    <p:set>
                                      <p:cBhvr>
                                        <p:cTn id="99" dur="1" fill="hold">
                                          <p:stCondLst>
                                            <p:cond delay="0"/>
                                          </p:stCondLst>
                                        </p:cTn>
                                        <p:tgtEl>
                                          <p:spTgt spid="72"/>
                                        </p:tgtEl>
                                        <p:attrNameLst>
                                          <p:attrName>style.visibility</p:attrName>
                                        </p:attrNameLst>
                                      </p:cBhvr>
                                      <p:to>
                                        <p:strVal val="visible"/>
                                      </p:to>
                                    </p:set>
                                    <p:animEffect transition="in" filter="wipe(left)">
                                      <p:cBhvr>
                                        <p:cTn id="100" dur="500"/>
                                        <p:tgtEl>
                                          <p:spTgt spid="72"/>
                                        </p:tgtEl>
                                      </p:cBhvr>
                                    </p:animEffect>
                                  </p:childTnLst>
                                </p:cTn>
                              </p:par>
                            </p:childTnLst>
                          </p:cTn>
                        </p:par>
                        <p:par>
                          <p:cTn id="101" fill="hold">
                            <p:stCondLst>
                              <p:cond delay="1000"/>
                            </p:stCondLst>
                            <p:childTnLst>
                              <p:par>
                                <p:cTn id="102" presetID="22" presetClass="entr" presetSubtype="8" repeatCount="2000" fill="hold" nodeType="afterEffect">
                                  <p:stCondLst>
                                    <p:cond delay="0"/>
                                  </p:stCondLst>
                                  <p:childTnLst>
                                    <p:set>
                                      <p:cBhvr>
                                        <p:cTn id="103" dur="1" fill="hold">
                                          <p:stCondLst>
                                            <p:cond delay="0"/>
                                          </p:stCondLst>
                                        </p:cTn>
                                        <p:tgtEl>
                                          <p:spTgt spid="73"/>
                                        </p:tgtEl>
                                        <p:attrNameLst>
                                          <p:attrName>style.visibility</p:attrName>
                                        </p:attrNameLst>
                                      </p:cBhvr>
                                      <p:to>
                                        <p:strVal val="visible"/>
                                      </p:to>
                                    </p:set>
                                    <p:animEffect transition="in" filter="wipe(left)">
                                      <p:cBhvr>
                                        <p:cTn id="104" dur="500"/>
                                        <p:tgtEl>
                                          <p:spTgt spid="73"/>
                                        </p:tgtEl>
                                      </p:cBhvr>
                                    </p:animEffect>
                                  </p:childTnLst>
                                </p:cTn>
                              </p:par>
                            </p:childTnLst>
                          </p:cTn>
                        </p:par>
                        <p:par>
                          <p:cTn id="105" fill="hold">
                            <p:stCondLst>
                              <p:cond delay="2000"/>
                            </p:stCondLst>
                            <p:childTnLst>
                              <p:par>
                                <p:cTn id="106" presetID="22" presetClass="entr" presetSubtype="8" repeatCount="2000" fill="hold" nodeType="afterEffect">
                                  <p:stCondLst>
                                    <p:cond delay="0"/>
                                  </p:stCondLst>
                                  <p:childTnLst>
                                    <p:set>
                                      <p:cBhvr>
                                        <p:cTn id="107" dur="1" fill="hold">
                                          <p:stCondLst>
                                            <p:cond delay="0"/>
                                          </p:stCondLst>
                                        </p:cTn>
                                        <p:tgtEl>
                                          <p:spTgt spid="74"/>
                                        </p:tgtEl>
                                        <p:attrNameLst>
                                          <p:attrName>style.visibility</p:attrName>
                                        </p:attrNameLst>
                                      </p:cBhvr>
                                      <p:to>
                                        <p:strVal val="visible"/>
                                      </p:to>
                                    </p:set>
                                    <p:animEffect transition="in" filter="wipe(left)">
                                      <p:cBhvr>
                                        <p:cTn id="108" dur="500"/>
                                        <p:tgtEl>
                                          <p:spTgt spid="74"/>
                                        </p:tgtEl>
                                      </p:cBhvr>
                                    </p:animEffect>
                                  </p:childTnLst>
                                </p:cTn>
                              </p:par>
                            </p:childTnLst>
                          </p:cTn>
                        </p:par>
                        <p:par>
                          <p:cTn id="109" fill="hold">
                            <p:stCondLst>
                              <p:cond delay="3000"/>
                            </p:stCondLst>
                            <p:childTnLst>
                              <p:par>
                                <p:cTn id="110" presetID="22" presetClass="entr" presetSubtype="8" repeatCount="2000" fill="hold" nodeType="afterEffect">
                                  <p:stCondLst>
                                    <p:cond delay="0"/>
                                  </p:stCondLst>
                                  <p:childTnLst>
                                    <p:set>
                                      <p:cBhvr>
                                        <p:cTn id="111" dur="1" fill="hold">
                                          <p:stCondLst>
                                            <p:cond delay="0"/>
                                          </p:stCondLst>
                                        </p:cTn>
                                        <p:tgtEl>
                                          <p:spTgt spid="75"/>
                                        </p:tgtEl>
                                        <p:attrNameLst>
                                          <p:attrName>style.visibility</p:attrName>
                                        </p:attrNameLst>
                                      </p:cBhvr>
                                      <p:to>
                                        <p:strVal val="visible"/>
                                      </p:to>
                                    </p:set>
                                    <p:animEffect transition="in" filter="wipe(left)">
                                      <p:cBhvr>
                                        <p:cTn id="112" dur="500"/>
                                        <p:tgtEl>
                                          <p:spTgt spid="75"/>
                                        </p:tgtEl>
                                      </p:cBhvr>
                                    </p:animEffect>
                                  </p:childTnLst>
                                </p:cTn>
                              </p:par>
                            </p:childTnLst>
                          </p:cTn>
                        </p:par>
                        <p:par>
                          <p:cTn id="113" fill="hold">
                            <p:stCondLst>
                              <p:cond delay="4000"/>
                            </p:stCondLst>
                            <p:childTnLst>
                              <p:par>
                                <p:cTn id="114" presetID="22" presetClass="entr" presetSubtype="8" repeatCount="2000" fill="hold" nodeType="afterEffect">
                                  <p:stCondLst>
                                    <p:cond delay="0"/>
                                  </p:stCondLst>
                                  <p:childTnLst>
                                    <p:set>
                                      <p:cBhvr>
                                        <p:cTn id="115" dur="1" fill="hold">
                                          <p:stCondLst>
                                            <p:cond delay="0"/>
                                          </p:stCondLst>
                                        </p:cTn>
                                        <p:tgtEl>
                                          <p:spTgt spid="76"/>
                                        </p:tgtEl>
                                        <p:attrNameLst>
                                          <p:attrName>style.visibility</p:attrName>
                                        </p:attrNameLst>
                                      </p:cBhvr>
                                      <p:to>
                                        <p:strVal val="visible"/>
                                      </p:to>
                                    </p:set>
                                    <p:animEffect transition="in" filter="wipe(left)">
                                      <p:cBhvr>
                                        <p:cTn id="116" dur="500"/>
                                        <p:tgtEl>
                                          <p:spTgt spid="76"/>
                                        </p:tgtEl>
                                      </p:cBhvr>
                                    </p:animEffect>
                                  </p:childTnLst>
                                </p:cTn>
                              </p:par>
                            </p:childTnLst>
                          </p:cTn>
                        </p:par>
                        <p:par>
                          <p:cTn id="117" fill="hold">
                            <p:stCondLst>
                              <p:cond delay="5000"/>
                            </p:stCondLst>
                            <p:childTnLst>
                              <p:par>
                                <p:cTn id="118" presetID="22" presetClass="entr" presetSubtype="8" repeatCount="2000" fill="hold" nodeType="afterEffect">
                                  <p:stCondLst>
                                    <p:cond delay="0"/>
                                  </p:stCondLst>
                                  <p:childTnLst>
                                    <p:set>
                                      <p:cBhvr>
                                        <p:cTn id="119" dur="1" fill="hold">
                                          <p:stCondLst>
                                            <p:cond delay="0"/>
                                          </p:stCondLst>
                                        </p:cTn>
                                        <p:tgtEl>
                                          <p:spTgt spid="77"/>
                                        </p:tgtEl>
                                        <p:attrNameLst>
                                          <p:attrName>style.visibility</p:attrName>
                                        </p:attrNameLst>
                                      </p:cBhvr>
                                      <p:to>
                                        <p:strVal val="visible"/>
                                      </p:to>
                                    </p:set>
                                    <p:animEffect transition="in" filter="wipe(left)">
                                      <p:cBhvr>
                                        <p:cTn id="120" dur="500"/>
                                        <p:tgtEl>
                                          <p:spTgt spid="77"/>
                                        </p:tgtEl>
                                      </p:cBhvr>
                                    </p:animEffect>
                                  </p:childTnLst>
                                </p:cTn>
                              </p:par>
                            </p:childTnLst>
                          </p:cTn>
                        </p:par>
                        <p:par>
                          <p:cTn id="121" fill="hold">
                            <p:stCondLst>
                              <p:cond delay="6000"/>
                            </p:stCondLst>
                            <p:childTnLst>
                              <p:par>
                                <p:cTn id="122" presetID="22" presetClass="entr" presetSubtype="8" repeatCount="2000" fill="hold" nodeType="afterEffect">
                                  <p:stCondLst>
                                    <p:cond delay="0"/>
                                  </p:stCondLst>
                                  <p:childTnLst>
                                    <p:set>
                                      <p:cBhvr>
                                        <p:cTn id="123" dur="1" fill="hold">
                                          <p:stCondLst>
                                            <p:cond delay="0"/>
                                          </p:stCondLst>
                                        </p:cTn>
                                        <p:tgtEl>
                                          <p:spTgt spid="78"/>
                                        </p:tgtEl>
                                        <p:attrNameLst>
                                          <p:attrName>style.visibility</p:attrName>
                                        </p:attrNameLst>
                                      </p:cBhvr>
                                      <p:to>
                                        <p:strVal val="visible"/>
                                      </p:to>
                                    </p:set>
                                    <p:animEffect transition="in" filter="wipe(left)">
                                      <p:cBhvr>
                                        <p:cTn id="124" dur="500"/>
                                        <p:tgtEl>
                                          <p:spTgt spid="78"/>
                                        </p:tgtEl>
                                      </p:cBhvr>
                                    </p:animEffect>
                                  </p:childTnLst>
                                </p:cTn>
                              </p:par>
                            </p:childTnLst>
                          </p:cTn>
                        </p:par>
                        <p:par>
                          <p:cTn id="125" fill="hold">
                            <p:stCondLst>
                              <p:cond delay="7000"/>
                            </p:stCondLst>
                            <p:childTnLst>
                              <p:par>
                                <p:cTn id="126" presetID="22" presetClass="entr" presetSubtype="8" repeatCount="2000" fill="hold" nodeType="afterEffect">
                                  <p:stCondLst>
                                    <p:cond delay="0"/>
                                  </p:stCondLst>
                                  <p:childTnLst>
                                    <p:set>
                                      <p:cBhvr>
                                        <p:cTn id="127" dur="1" fill="hold">
                                          <p:stCondLst>
                                            <p:cond delay="0"/>
                                          </p:stCondLst>
                                        </p:cTn>
                                        <p:tgtEl>
                                          <p:spTgt spid="79"/>
                                        </p:tgtEl>
                                        <p:attrNameLst>
                                          <p:attrName>style.visibility</p:attrName>
                                        </p:attrNameLst>
                                      </p:cBhvr>
                                      <p:to>
                                        <p:strVal val="visible"/>
                                      </p:to>
                                    </p:set>
                                    <p:animEffect transition="in" filter="wipe(left)">
                                      <p:cBhvr>
                                        <p:cTn id="128" dur="500"/>
                                        <p:tgtEl>
                                          <p:spTgt spid="79"/>
                                        </p:tgtEl>
                                      </p:cBhvr>
                                    </p:animEffect>
                                  </p:childTnLst>
                                </p:cTn>
                              </p:par>
                            </p:childTnLst>
                          </p:cTn>
                        </p:par>
                        <p:par>
                          <p:cTn id="129" fill="hold">
                            <p:stCondLst>
                              <p:cond delay="8000"/>
                            </p:stCondLst>
                            <p:childTnLst>
                              <p:par>
                                <p:cTn id="130" presetID="22" presetClass="entr" presetSubtype="8" repeatCount="2000" fill="hold" nodeType="afterEffect">
                                  <p:stCondLst>
                                    <p:cond delay="0"/>
                                  </p:stCondLst>
                                  <p:childTnLst>
                                    <p:set>
                                      <p:cBhvr>
                                        <p:cTn id="131" dur="1" fill="hold">
                                          <p:stCondLst>
                                            <p:cond delay="0"/>
                                          </p:stCondLst>
                                        </p:cTn>
                                        <p:tgtEl>
                                          <p:spTgt spid="81"/>
                                        </p:tgtEl>
                                        <p:attrNameLst>
                                          <p:attrName>style.visibility</p:attrName>
                                        </p:attrNameLst>
                                      </p:cBhvr>
                                      <p:to>
                                        <p:strVal val="visible"/>
                                      </p:to>
                                    </p:set>
                                    <p:animEffect transition="in" filter="wipe(left)">
                                      <p:cBhvr>
                                        <p:cTn id="132" dur="500"/>
                                        <p:tgtEl>
                                          <p:spTgt spid="81"/>
                                        </p:tgtEl>
                                      </p:cBhvr>
                                    </p:animEffect>
                                  </p:childTnLst>
                                </p:cTn>
                              </p:par>
                            </p:childTnLst>
                          </p:cTn>
                        </p:par>
                        <p:par>
                          <p:cTn id="133" fill="hold">
                            <p:stCondLst>
                              <p:cond delay="9000"/>
                            </p:stCondLst>
                            <p:childTnLst>
                              <p:par>
                                <p:cTn id="134" presetID="22" presetClass="entr" presetSubtype="8" repeatCount="2000" fill="hold" nodeType="afterEffect">
                                  <p:stCondLst>
                                    <p:cond delay="0"/>
                                  </p:stCondLst>
                                  <p:childTnLst>
                                    <p:set>
                                      <p:cBhvr>
                                        <p:cTn id="135" dur="1" fill="hold">
                                          <p:stCondLst>
                                            <p:cond delay="0"/>
                                          </p:stCondLst>
                                        </p:cTn>
                                        <p:tgtEl>
                                          <p:spTgt spid="82"/>
                                        </p:tgtEl>
                                        <p:attrNameLst>
                                          <p:attrName>style.visibility</p:attrName>
                                        </p:attrNameLst>
                                      </p:cBhvr>
                                      <p:to>
                                        <p:strVal val="visible"/>
                                      </p:to>
                                    </p:set>
                                    <p:animEffect transition="in" filter="wipe(left)">
                                      <p:cBhvr>
                                        <p:cTn id="136" dur="500"/>
                                        <p:tgtEl>
                                          <p:spTgt spid="82"/>
                                        </p:tgtEl>
                                      </p:cBhvr>
                                    </p:animEffect>
                                  </p:childTnLst>
                                </p:cTn>
                              </p:par>
                            </p:childTnLst>
                          </p:cTn>
                        </p:par>
                        <p:par>
                          <p:cTn id="137" fill="hold">
                            <p:stCondLst>
                              <p:cond delay="10000"/>
                            </p:stCondLst>
                            <p:childTnLst>
                              <p:par>
                                <p:cTn id="138" presetID="22" presetClass="entr" presetSubtype="8" repeatCount="2000" fill="hold" nodeType="afterEffect">
                                  <p:stCondLst>
                                    <p:cond delay="0"/>
                                  </p:stCondLst>
                                  <p:childTnLst>
                                    <p:set>
                                      <p:cBhvr>
                                        <p:cTn id="139" dur="1" fill="hold">
                                          <p:stCondLst>
                                            <p:cond delay="0"/>
                                          </p:stCondLst>
                                        </p:cTn>
                                        <p:tgtEl>
                                          <p:spTgt spid="83"/>
                                        </p:tgtEl>
                                        <p:attrNameLst>
                                          <p:attrName>style.visibility</p:attrName>
                                        </p:attrNameLst>
                                      </p:cBhvr>
                                      <p:to>
                                        <p:strVal val="visible"/>
                                      </p:to>
                                    </p:set>
                                    <p:animEffect transition="in" filter="wipe(left)">
                                      <p:cBhvr>
                                        <p:cTn id="140" dur="500"/>
                                        <p:tgtEl>
                                          <p:spTgt spid="83"/>
                                        </p:tgtEl>
                                      </p:cBhvr>
                                    </p:animEffect>
                                  </p:childTnLst>
                                </p:cTn>
                              </p:par>
                            </p:childTnLst>
                          </p:cTn>
                        </p:par>
                        <p:par>
                          <p:cTn id="141" fill="hold">
                            <p:stCondLst>
                              <p:cond delay="11000"/>
                            </p:stCondLst>
                            <p:childTnLst>
                              <p:par>
                                <p:cTn id="142" presetID="22" presetClass="entr" presetSubtype="8" repeatCount="2000" fill="hold" nodeType="afterEffect">
                                  <p:stCondLst>
                                    <p:cond delay="0"/>
                                  </p:stCondLst>
                                  <p:childTnLst>
                                    <p:set>
                                      <p:cBhvr>
                                        <p:cTn id="143" dur="1" fill="hold">
                                          <p:stCondLst>
                                            <p:cond delay="0"/>
                                          </p:stCondLst>
                                        </p:cTn>
                                        <p:tgtEl>
                                          <p:spTgt spid="84"/>
                                        </p:tgtEl>
                                        <p:attrNameLst>
                                          <p:attrName>style.visibility</p:attrName>
                                        </p:attrNameLst>
                                      </p:cBhvr>
                                      <p:to>
                                        <p:strVal val="visible"/>
                                      </p:to>
                                    </p:set>
                                    <p:animEffect transition="in" filter="wipe(left)">
                                      <p:cBhvr>
                                        <p:cTn id="144" dur="500"/>
                                        <p:tgtEl>
                                          <p:spTgt spid="84"/>
                                        </p:tgtEl>
                                      </p:cBhvr>
                                    </p:animEffect>
                                  </p:childTnLst>
                                </p:cTn>
                              </p:par>
                            </p:childTnLst>
                          </p:cTn>
                        </p:par>
                        <p:par>
                          <p:cTn id="145" fill="hold">
                            <p:stCondLst>
                              <p:cond delay="12000"/>
                            </p:stCondLst>
                            <p:childTnLst>
                              <p:par>
                                <p:cTn id="146" presetID="22" presetClass="entr" presetSubtype="8" repeatCount="2000" fill="hold" nodeType="afterEffect">
                                  <p:stCondLst>
                                    <p:cond delay="0"/>
                                  </p:stCondLst>
                                  <p:childTnLst>
                                    <p:set>
                                      <p:cBhvr>
                                        <p:cTn id="147" dur="1" fill="hold">
                                          <p:stCondLst>
                                            <p:cond delay="0"/>
                                          </p:stCondLst>
                                        </p:cTn>
                                        <p:tgtEl>
                                          <p:spTgt spid="85"/>
                                        </p:tgtEl>
                                        <p:attrNameLst>
                                          <p:attrName>style.visibility</p:attrName>
                                        </p:attrNameLst>
                                      </p:cBhvr>
                                      <p:to>
                                        <p:strVal val="visible"/>
                                      </p:to>
                                    </p:set>
                                    <p:animEffect transition="in" filter="wipe(left)">
                                      <p:cBhvr>
                                        <p:cTn id="148" dur="500"/>
                                        <p:tgtEl>
                                          <p:spTgt spid="85"/>
                                        </p:tgtEl>
                                      </p:cBhvr>
                                    </p:animEffect>
                                  </p:childTnLst>
                                </p:cTn>
                              </p:par>
                            </p:childTnLst>
                          </p:cTn>
                        </p:par>
                        <p:par>
                          <p:cTn id="149" fill="hold">
                            <p:stCondLst>
                              <p:cond delay="13000"/>
                            </p:stCondLst>
                            <p:childTnLst>
                              <p:par>
                                <p:cTn id="150" presetID="22" presetClass="entr" presetSubtype="8" repeatCount="2000" fill="hold" nodeType="afterEffect">
                                  <p:stCondLst>
                                    <p:cond delay="0"/>
                                  </p:stCondLst>
                                  <p:childTnLst>
                                    <p:set>
                                      <p:cBhvr>
                                        <p:cTn id="151" dur="1" fill="hold">
                                          <p:stCondLst>
                                            <p:cond delay="0"/>
                                          </p:stCondLst>
                                        </p:cTn>
                                        <p:tgtEl>
                                          <p:spTgt spid="86"/>
                                        </p:tgtEl>
                                        <p:attrNameLst>
                                          <p:attrName>style.visibility</p:attrName>
                                        </p:attrNameLst>
                                      </p:cBhvr>
                                      <p:to>
                                        <p:strVal val="visible"/>
                                      </p:to>
                                    </p:set>
                                    <p:animEffect transition="in" filter="wipe(left)">
                                      <p:cBhvr>
                                        <p:cTn id="152" dur="500"/>
                                        <p:tgtEl>
                                          <p:spTgt spid="86"/>
                                        </p:tgtEl>
                                      </p:cBhvr>
                                    </p:animEffect>
                                  </p:childTnLst>
                                </p:cTn>
                              </p:par>
                            </p:childTnLst>
                          </p:cTn>
                        </p:par>
                        <p:par>
                          <p:cTn id="153" fill="hold">
                            <p:stCondLst>
                              <p:cond delay="14000"/>
                            </p:stCondLst>
                            <p:childTnLst>
                              <p:par>
                                <p:cTn id="154" presetID="22" presetClass="entr" presetSubtype="8" repeatCount="2000" fill="hold" nodeType="afterEffect">
                                  <p:stCondLst>
                                    <p:cond delay="0"/>
                                  </p:stCondLst>
                                  <p:childTnLst>
                                    <p:set>
                                      <p:cBhvr>
                                        <p:cTn id="155" dur="1" fill="hold">
                                          <p:stCondLst>
                                            <p:cond delay="0"/>
                                          </p:stCondLst>
                                        </p:cTn>
                                        <p:tgtEl>
                                          <p:spTgt spid="87"/>
                                        </p:tgtEl>
                                        <p:attrNameLst>
                                          <p:attrName>style.visibility</p:attrName>
                                        </p:attrNameLst>
                                      </p:cBhvr>
                                      <p:to>
                                        <p:strVal val="visible"/>
                                      </p:to>
                                    </p:set>
                                    <p:animEffect transition="in" filter="wipe(left)">
                                      <p:cBhvr>
                                        <p:cTn id="156" dur="500"/>
                                        <p:tgtEl>
                                          <p:spTgt spid="87"/>
                                        </p:tgtEl>
                                      </p:cBhvr>
                                    </p:animEffect>
                                  </p:childTnLst>
                                </p:cTn>
                              </p:par>
                            </p:childTnLst>
                          </p:cTn>
                        </p:par>
                        <p:par>
                          <p:cTn id="157" fill="hold">
                            <p:stCondLst>
                              <p:cond delay="15000"/>
                            </p:stCondLst>
                            <p:childTnLst>
                              <p:par>
                                <p:cTn id="158" presetID="22" presetClass="entr" presetSubtype="8" repeatCount="2000" fill="hold" nodeType="afterEffect">
                                  <p:stCondLst>
                                    <p:cond delay="0"/>
                                  </p:stCondLst>
                                  <p:childTnLst>
                                    <p:set>
                                      <p:cBhvr>
                                        <p:cTn id="159" dur="1" fill="hold">
                                          <p:stCondLst>
                                            <p:cond delay="0"/>
                                          </p:stCondLst>
                                        </p:cTn>
                                        <p:tgtEl>
                                          <p:spTgt spid="67"/>
                                        </p:tgtEl>
                                        <p:attrNameLst>
                                          <p:attrName>style.visibility</p:attrName>
                                        </p:attrNameLst>
                                      </p:cBhvr>
                                      <p:to>
                                        <p:strVal val="visible"/>
                                      </p:to>
                                    </p:set>
                                    <p:animEffect transition="in" filter="wipe(left)">
                                      <p:cBhvr>
                                        <p:cTn id="160" dur="500"/>
                                        <p:tgtEl>
                                          <p:spTgt spid="67"/>
                                        </p:tgtEl>
                                      </p:cBhvr>
                                    </p:animEffect>
                                  </p:childTnLst>
                                </p:cTn>
                              </p:par>
                            </p:childTnLst>
                          </p:cTn>
                        </p:par>
                        <p:par>
                          <p:cTn id="161" fill="hold">
                            <p:stCondLst>
                              <p:cond delay="16000"/>
                            </p:stCondLst>
                            <p:childTnLst>
                              <p:par>
                                <p:cTn id="162" presetID="22" presetClass="entr" presetSubtype="4" fill="hold" grpId="0" nodeType="afterEffect">
                                  <p:stCondLst>
                                    <p:cond delay="0"/>
                                  </p:stCondLst>
                                  <p:childTnLst>
                                    <p:set>
                                      <p:cBhvr>
                                        <p:cTn id="163" dur="1" fill="hold">
                                          <p:stCondLst>
                                            <p:cond delay="0"/>
                                          </p:stCondLst>
                                        </p:cTn>
                                        <p:tgtEl>
                                          <p:spTgt spid="80"/>
                                        </p:tgtEl>
                                        <p:attrNameLst>
                                          <p:attrName>style.visibility</p:attrName>
                                        </p:attrNameLst>
                                      </p:cBhvr>
                                      <p:to>
                                        <p:strVal val="visible"/>
                                      </p:to>
                                    </p:set>
                                    <p:animEffect transition="in" filter="wipe(down)">
                                      <p:cBhvr>
                                        <p:cTn id="164" dur="500"/>
                                        <p:tgtEl>
                                          <p:spTgt spid="80"/>
                                        </p:tgtEl>
                                      </p:cBhvr>
                                    </p:animEffect>
                                  </p:childTnLst>
                                </p:cTn>
                              </p:par>
                            </p:childTnLst>
                          </p:cTn>
                        </p:par>
                      </p:childTnLst>
                    </p:cTn>
                  </p:par>
                  <p:par>
                    <p:cTn id="165" fill="hold">
                      <p:stCondLst>
                        <p:cond delay="indefinite"/>
                      </p:stCondLst>
                      <p:childTnLst>
                        <p:par>
                          <p:cTn id="166" fill="hold">
                            <p:stCondLst>
                              <p:cond delay="0"/>
                            </p:stCondLst>
                            <p:childTnLst>
                              <p:par>
                                <p:cTn id="167" presetID="22" presetClass="entr" presetSubtype="8" fill="hold" grpId="0" nodeType="clickEffect">
                                  <p:stCondLst>
                                    <p:cond delay="0"/>
                                  </p:stCondLst>
                                  <p:childTnLst>
                                    <p:set>
                                      <p:cBhvr>
                                        <p:cTn id="168" dur="1" fill="hold">
                                          <p:stCondLst>
                                            <p:cond delay="0"/>
                                          </p:stCondLst>
                                        </p:cTn>
                                        <p:tgtEl>
                                          <p:spTgt spid="96"/>
                                        </p:tgtEl>
                                        <p:attrNameLst>
                                          <p:attrName>style.visibility</p:attrName>
                                        </p:attrNameLst>
                                      </p:cBhvr>
                                      <p:to>
                                        <p:strVal val="visible"/>
                                      </p:to>
                                    </p:set>
                                    <p:animEffect transition="in" filter="wipe(left)">
                                      <p:cBhvr>
                                        <p:cTn id="169" dur="500"/>
                                        <p:tgtEl>
                                          <p:spTgt spid="96"/>
                                        </p:tgtEl>
                                      </p:cBhvr>
                                    </p:animEffect>
                                  </p:childTnLst>
                                </p:cTn>
                              </p:par>
                              <p:par>
                                <p:cTn id="170" presetID="22" presetClass="entr" presetSubtype="8" fill="hold" nodeType="withEffect">
                                  <p:stCondLst>
                                    <p:cond delay="0"/>
                                  </p:stCondLst>
                                  <p:childTnLst>
                                    <p:set>
                                      <p:cBhvr>
                                        <p:cTn id="171" dur="1" fill="hold">
                                          <p:stCondLst>
                                            <p:cond delay="0"/>
                                          </p:stCondLst>
                                        </p:cTn>
                                        <p:tgtEl>
                                          <p:spTgt spid="97"/>
                                        </p:tgtEl>
                                        <p:attrNameLst>
                                          <p:attrName>style.visibility</p:attrName>
                                        </p:attrNameLst>
                                      </p:cBhvr>
                                      <p:to>
                                        <p:strVal val="visible"/>
                                      </p:to>
                                    </p:set>
                                    <p:animEffect transition="in" filter="wipe(left)">
                                      <p:cBhvr>
                                        <p:cTn id="172" dur="500"/>
                                        <p:tgtEl>
                                          <p:spTgt spid="97"/>
                                        </p:tgtEl>
                                      </p:cBhvr>
                                    </p:animEffect>
                                  </p:childTnLst>
                                </p:cTn>
                              </p:par>
                            </p:childTnLst>
                          </p:cTn>
                        </p:par>
                      </p:childTnLst>
                    </p:cTn>
                  </p:par>
                  <p:par>
                    <p:cTn id="173" fill="hold">
                      <p:stCondLst>
                        <p:cond delay="indefinite"/>
                      </p:stCondLst>
                      <p:childTnLst>
                        <p:par>
                          <p:cTn id="174" fill="hold">
                            <p:stCondLst>
                              <p:cond delay="0"/>
                            </p:stCondLst>
                            <p:childTnLst>
                              <p:par>
                                <p:cTn id="175" presetID="22" presetClass="entr" presetSubtype="8" fill="hold" nodeType="clickEffect">
                                  <p:stCondLst>
                                    <p:cond delay="0"/>
                                  </p:stCondLst>
                                  <p:childTnLst>
                                    <p:set>
                                      <p:cBhvr>
                                        <p:cTn id="176" dur="1" fill="hold">
                                          <p:stCondLst>
                                            <p:cond delay="0"/>
                                          </p:stCondLst>
                                        </p:cTn>
                                        <p:tgtEl>
                                          <p:spTgt spid="69"/>
                                        </p:tgtEl>
                                        <p:attrNameLst>
                                          <p:attrName>style.visibility</p:attrName>
                                        </p:attrNameLst>
                                      </p:cBhvr>
                                      <p:to>
                                        <p:strVal val="visible"/>
                                      </p:to>
                                    </p:set>
                                    <p:animEffect transition="in" filter="wipe(left)">
                                      <p:cBhvr>
                                        <p:cTn id="177" dur="500"/>
                                        <p:tgtEl>
                                          <p:spTgt spid="69"/>
                                        </p:tgtEl>
                                      </p:cBhvr>
                                    </p:animEffect>
                                  </p:childTnLst>
                                </p:cTn>
                              </p:par>
                              <p:par>
                                <p:cTn id="178" presetID="1" presetClass="exit" presetSubtype="0" fill="hold" grpId="1" nodeType="withEffect">
                                  <p:stCondLst>
                                    <p:cond delay="0"/>
                                  </p:stCondLst>
                                  <p:childTnLst>
                                    <p:set>
                                      <p:cBhvr>
                                        <p:cTn id="179" dur="1" fill="hold">
                                          <p:stCondLst>
                                            <p:cond delay="0"/>
                                          </p:stCondLst>
                                        </p:cTn>
                                        <p:tgtEl>
                                          <p:spTgt spid="38"/>
                                        </p:tgtEl>
                                        <p:attrNameLst>
                                          <p:attrName>style.visibility</p:attrName>
                                        </p:attrNameLst>
                                      </p:cBhvr>
                                      <p:to>
                                        <p:strVal val="hidden"/>
                                      </p:to>
                                    </p:set>
                                  </p:childTnLst>
                                </p:cTn>
                              </p:par>
                            </p:childTnLst>
                          </p:cTn>
                        </p:par>
                      </p:childTnLst>
                    </p:cTn>
                  </p:par>
                  <p:par>
                    <p:cTn id="180" fill="hold">
                      <p:stCondLst>
                        <p:cond delay="indefinite"/>
                      </p:stCondLst>
                      <p:childTnLst>
                        <p:par>
                          <p:cTn id="181" fill="hold">
                            <p:stCondLst>
                              <p:cond delay="0"/>
                            </p:stCondLst>
                            <p:childTnLst>
                              <p:par>
                                <p:cTn id="182" presetID="22" presetClass="entr" presetSubtype="8" fill="hold" grpId="0" nodeType="clickEffect">
                                  <p:stCondLst>
                                    <p:cond delay="0"/>
                                  </p:stCondLst>
                                  <p:childTnLst>
                                    <p:set>
                                      <p:cBhvr>
                                        <p:cTn id="183" dur="1" fill="hold">
                                          <p:stCondLst>
                                            <p:cond delay="0"/>
                                          </p:stCondLst>
                                        </p:cTn>
                                        <p:tgtEl>
                                          <p:spTgt spid="59"/>
                                        </p:tgtEl>
                                        <p:attrNameLst>
                                          <p:attrName>style.visibility</p:attrName>
                                        </p:attrNameLst>
                                      </p:cBhvr>
                                      <p:to>
                                        <p:strVal val="visible"/>
                                      </p:to>
                                    </p:set>
                                    <p:animEffect transition="in" filter="wipe(left)">
                                      <p:cBhvr>
                                        <p:cTn id="184" dur="500"/>
                                        <p:tgtEl>
                                          <p:spTgt spid="59"/>
                                        </p:tgtEl>
                                      </p:cBhvr>
                                    </p:animEffect>
                                  </p:childTnLst>
                                </p:cTn>
                              </p:par>
                            </p:childTnLst>
                          </p:cTn>
                        </p:par>
                      </p:childTnLst>
                    </p:cTn>
                  </p:par>
                  <p:par>
                    <p:cTn id="185" fill="hold">
                      <p:stCondLst>
                        <p:cond delay="indefinite"/>
                      </p:stCondLst>
                      <p:childTnLst>
                        <p:par>
                          <p:cTn id="186" fill="hold">
                            <p:stCondLst>
                              <p:cond delay="0"/>
                            </p:stCondLst>
                            <p:childTnLst>
                              <p:par>
                                <p:cTn id="187" presetID="22" presetClass="entr" presetSubtype="8" fill="hold" grpId="0" nodeType="clickEffect">
                                  <p:stCondLst>
                                    <p:cond delay="0"/>
                                  </p:stCondLst>
                                  <p:childTnLst>
                                    <p:set>
                                      <p:cBhvr>
                                        <p:cTn id="188" dur="1" fill="hold">
                                          <p:stCondLst>
                                            <p:cond delay="0"/>
                                          </p:stCondLst>
                                        </p:cTn>
                                        <p:tgtEl>
                                          <p:spTgt spid="4"/>
                                        </p:tgtEl>
                                        <p:attrNameLst>
                                          <p:attrName>style.visibility</p:attrName>
                                        </p:attrNameLst>
                                      </p:cBhvr>
                                      <p:to>
                                        <p:strVal val="visible"/>
                                      </p:to>
                                    </p:set>
                                    <p:animEffect transition="in" filter="wipe(left)">
                                      <p:cBhvr>
                                        <p:cTn id="189"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 grpId="0"/>
      <p:bldP spid="59" grpId="0" animBg="1"/>
      <p:bldP spid="37" grpId="0" animBg="1"/>
      <p:bldP spid="2" grpId="0"/>
      <p:bldP spid="38" grpId="0" animBg="1"/>
      <p:bldP spid="38" grpId="1" animBg="1"/>
      <p:bldP spid="80" grpId="0" animBg="1"/>
      <p:bldP spid="89" grpId="0"/>
      <p:bldP spid="90" grpId="0"/>
      <p:bldP spid="91" grpId="0"/>
      <p:bldP spid="92" grpId="0"/>
      <p:bldP spid="93" grpId="0"/>
      <p:bldP spid="94" grpId="0"/>
      <p:bldP spid="95" grpId="0"/>
      <p:bldP spid="96" grpId="0"/>
      <p:bldP spid="98" grpId="0" animBg="1"/>
      <p:bldP spid="6" grpId="0"/>
      <p:bldP spid="100" grpId="0"/>
      <p:bldP spid="101" grpId="0"/>
      <p:bldP spid="4" grpId="0"/>
    </p:bldLst>
  </p:timing>
</p:sld>
</file>

<file path=ppt/slides/slide7.xml><?xml version="1.0" encoding="utf-8"?>
<p:sld xmlns:a="http://schemas.openxmlformats.org/drawingml/2006/main" xmlns:r="http://schemas.openxmlformats.org/officeDocument/2006/relationships" xmlns:p="http://schemas.openxmlformats.org/presentationml/2006/main" showMasterSp="0">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3" name="Titolo 2">
            <a:extLst>
              <a:ext uri="{FF2B5EF4-FFF2-40B4-BE49-F238E27FC236}">
                <a16:creationId xmlns="" xmlns:a16="http://schemas.microsoft.com/office/drawing/2014/main" id="{F9B379E7-DB4F-4371-87CC-ED56F9D4951D}"/>
              </a:ext>
            </a:extLst>
          </p:cNvPr>
          <p:cNvSpPr>
            <a:spLocks noGrp="1"/>
          </p:cNvSpPr>
          <p:nvPr>
            <p:ph type="ctrTitle"/>
          </p:nvPr>
        </p:nvSpPr>
        <p:spPr>
          <a:xfrm>
            <a:off x="36000" y="38637"/>
            <a:ext cx="9072000" cy="720000"/>
          </a:xfrm>
          <a:ln>
            <a:solidFill>
              <a:schemeClr val="accent4">
                <a:lumMod val="75000"/>
              </a:schemeClr>
            </a:solidFill>
          </a:ln>
        </p:spPr>
        <p:txBody>
          <a:bodyPr anchor="ctr">
            <a:normAutofit fontScale="90000"/>
          </a:bodyPr>
          <a:lstStyle/>
          <a:p>
            <a:pPr lvl="0">
              <a:lnSpc>
                <a:spcPct val="100000"/>
              </a:lnSpc>
              <a:spcBef>
                <a:spcPts val="0"/>
              </a:spcBef>
            </a:pPr>
            <a:r>
              <a:rPr lang="it-IT" sz="2400" dirty="0">
                <a:solidFill>
                  <a:srgbClr val="00B050"/>
                </a:solidFill>
                <a:latin typeface="Comic Sans MS" panose="030F0702030302020204" pitchFamily="66" charset="0"/>
                <a:ea typeface="+mn-ea"/>
                <a:cs typeface="+mn-cs"/>
              </a:rPr>
              <a:t>LE OPERAZIONI GEOMETRICHE: LE CONICHE</a:t>
            </a:r>
            <a:br>
              <a:rPr lang="it-IT" sz="2400" dirty="0">
                <a:solidFill>
                  <a:srgbClr val="00B050"/>
                </a:solidFill>
                <a:latin typeface="Comic Sans MS" panose="030F0702030302020204" pitchFamily="66" charset="0"/>
                <a:ea typeface="+mn-ea"/>
                <a:cs typeface="+mn-cs"/>
              </a:rPr>
            </a:br>
            <a:r>
              <a:rPr lang="it-IT" sz="2000" cap="all" dirty="0">
                <a:solidFill>
                  <a:srgbClr val="00B050"/>
                </a:solidFill>
                <a:latin typeface="Comic Sans MS" panose="030F0702030302020204" pitchFamily="66" charset="0"/>
                <a:ea typeface="+mn-ea"/>
                <a:cs typeface="+mn-cs"/>
              </a:rPr>
              <a:t>sezione DI SOLIDI DI ROTAZIONE – PRESENTAZIONE (6)</a:t>
            </a:r>
            <a:endParaRPr lang="it-IT" dirty="0"/>
          </a:p>
        </p:txBody>
      </p:sp>
      <p:sp>
        <p:nvSpPr>
          <p:cNvPr id="32" name="CasellaDiTesto 31">
            <a:extLst>
              <a:ext uri="{FF2B5EF4-FFF2-40B4-BE49-F238E27FC236}">
                <a16:creationId xmlns="" xmlns:a16="http://schemas.microsoft.com/office/drawing/2014/main" id="{CFBF2DE5-D50C-4D0F-8909-67AF18925C62}"/>
              </a:ext>
            </a:extLst>
          </p:cNvPr>
          <p:cNvSpPr txBox="1"/>
          <p:nvPr/>
        </p:nvSpPr>
        <p:spPr>
          <a:xfrm>
            <a:off x="3664424" y="880698"/>
            <a:ext cx="1815153" cy="461665"/>
          </a:xfrm>
          <a:prstGeom prst="rect">
            <a:avLst/>
          </a:prstGeom>
          <a:noFill/>
        </p:spPr>
        <p:txBody>
          <a:bodyPr wrap="square" rtlCol="0" anchor="ctr">
            <a:spAutoFit/>
          </a:bodyPr>
          <a:lstStyle/>
          <a:p>
            <a:r>
              <a:rPr lang="it-IT" sz="2400" dirty="0">
                <a:solidFill>
                  <a:srgbClr val="00B050"/>
                </a:solidFill>
                <a:latin typeface="Comic Sans MS" panose="030F0702030302020204" pitchFamily="66" charset="0"/>
              </a:rPr>
              <a:t>LA  SFERA</a:t>
            </a:r>
          </a:p>
        </p:txBody>
      </p:sp>
      <p:sp>
        <p:nvSpPr>
          <p:cNvPr id="59" name="CasellaDiTesto 58">
            <a:extLst>
              <a:ext uri="{FF2B5EF4-FFF2-40B4-BE49-F238E27FC236}">
                <a16:creationId xmlns="" xmlns:a16="http://schemas.microsoft.com/office/drawing/2014/main" id="{3492EBB6-B94E-4498-B83E-150FEF4D903C}"/>
              </a:ext>
            </a:extLst>
          </p:cNvPr>
          <p:cNvSpPr txBox="1"/>
          <p:nvPr/>
        </p:nvSpPr>
        <p:spPr>
          <a:xfrm>
            <a:off x="40944" y="5445455"/>
            <a:ext cx="3960000" cy="646331"/>
          </a:xfrm>
          <a:prstGeom prst="rect">
            <a:avLst/>
          </a:prstGeom>
          <a:noFill/>
          <a:ln>
            <a:solidFill>
              <a:schemeClr val="accent4">
                <a:lumMod val="75000"/>
              </a:schemeClr>
            </a:solidFill>
          </a:ln>
        </p:spPr>
        <p:txBody>
          <a:bodyPr wrap="square" rtlCol="0">
            <a:spAutoFit/>
          </a:bodyPr>
          <a:lstStyle/>
          <a:p>
            <a:r>
              <a:rPr lang="it-IT" dirty="0">
                <a:solidFill>
                  <a:srgbClr val="00B050"/>
                </a:solidFill>
                <a:latin typeface="Comic Sans MS" panose="030F0702030302020204" pitchFamily="66" charset="0"/>
              </a:rPr>
              <a:t>Figura 5</a:t>
            </a:r>
          </a:p>
          <a:p>
            <a:r>
              <a:rPr lang="it-IT" dirty="0">
                <a:solidFill>
                  <a:srgbClr val="00B050"/>
                </a:solidFill>
                <a:latin typeface="Comic Sans MS" panose="030F0702030302020204" pitchFamily="66" charset="0"/>
              </a:rPr>
              <a:t>Sfera</a:t>
            </a:r>
          </a:p>
        </p:txBody>
      </p:sp>
      <p:sp>
        <p:nvSpPr>
          <p:cNvPr id="44" name="Rettangolo 43">
            <a:extLst>
              <a:ext uri="{FF2B5EF4-FFF2-40B4-BE49-F238E27FC236}">
                <a16:creationId xmlns="" xmlns:a16="http://schemas.microsoft.com/office/drawing/2014/main" id="{B96D8E7D-7433-4DF1-B8D2-39C58E6FC52B}"/>
              </a:ext>
            </a:extLst>
          </p:cNvPr>
          <p:cNvSpPr/>
          <p:nvPr/>
        </p:nvSpPr>
        <p:spPr>
          <a:xfrm>
            <a:off x="40944" y="1419367"/>
            <a:ext cx="3960000" cy="3960000"/>
          </a:xfrm>
          <a:prstGeom prst="rect">
            <a:avLst/>
          </a:prstGeom>
          <a:noFill/>
          <a:ln>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4" name="CasellaDiTesto 3">
            <a:extLst>
              <a:ext uri="{FF2B5EF4-FFF2-40B4-BE49-F238E27FC236}">
                <a16:creationId xmlns="" xmlns:a16="http://schemas.microsoft.com/office/drawing/2014/main" id="{E403A7C3-55AF-436C-807A-82356E862880}"/>
              </a:ext>
            </a:extLst>
          </p:cNvPr>
          <p:cNvSpPr txBox="1"/>
          <p:nvPr/>
        </p:nvSpPr>
        <p:spPr>
          <a:xfrm>
            <a:off x="4063056" y="1746917"/>
            <a:ext cx="5040000" cy="776110"/>
          </a:xfrm>
          <a:prstGeom prst="rect">
            <a:avLst/>
          </a:prstGeom>
          <a:noFill/>
        </p:spPr>
        <p:txBody>
          <a:bodyPr wrap="square" rtlCol="0">
            <a:spAutoFit/>
          </a:bodyPr>
          <a:lstStyle/>
          <a:p>
            <a:pPr>
              <a:lnSpc>
                <a:spcPct val="115000"/>
              </a:lnSpc>
              <a:spcAft>
                <a:spcPts val="1000"/>
              </a:spcAft>
            </a:pPr>
            <a:r>
              <a:rPr lang="it-IT" sz="2000" dirty="0">
                <a:solidFill>
                  <a:srgbClr val="00B050"/>
                </a:solidFill>
                <a:latin typeface="Comic Sans MS" panose="030F0702030302020204" pitchFamily="66" charset="0"/>
                <a:ea typeface="Calibri" panose="020F0502020204030204" pitchFamily="34" charset="0"/>
                <a:cs typeface="Times New Roman" panose="02020603050405020304" pitchFamily="18" charset="0"/>
              </a:rPr>
              <a:t>Per la sfera facciamo la seguente osservazione.</a:t>
            </a:r>
          </a:p>
        </p:txBody>
      </p:sp>
      <p:sp>
        <p:nvSpPr>
          <p:cNvPr id="63" name="Ovale 62">
            <a:extLst>
              <a:ext uri="{FF2B5EF4-FFF2-40B4-BE49-F238E27FC236}">
                <a16:creationId xmlns="" xmlns:a16="http://schemas.microsoft.com/office/drawing/2014/main" id="{72D7EB9D-622E-4270-808B-7DF1419F5FCE}"/>
              </a:ext>
            </a:extLst>
          </p:cNvPr>
          <p:cNvSpPr/>
          <p:nvPr/>
        </p:nvSpPr>
        <p:spPr>
          <a:xfrm>
            <a:off x="482796" y="2625810"/>
            <a:ext cx="1709786" cy="1709793"/>
          </a:xfrm>
          <a:prstGeom prst="ellipse">
            <a:avLst/>
          </a:prstGeom>
          <a:noFill/>
          <a:ln w="3175">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sz="201"/>
          </a:p>
        </p:txBody>
      </p:sp>
      <p:sp>
        <p:nvSpPr>
          <p:cNvPr id="64" name="Ovale 63">
            <a:extLst>
              <a:ext uri="{FF2B5EF4-FFF2-40B4-BE49-F238E27FC236}">
                <a16:creationId xmlns="" xmlns:a16="http://schemas.microsoft.com/office/drawing/2014/main" id="{0790F223-3415-40C0-9EDF-36D77E80C35F}"/>
              </a:ext>
            </a:extLst>
          </p:cNvPr>
          <p:cNvSpPr/>
          <p:nvPr/>
        </p:nvSpPr>
        <p:spPr>
          <a:xfrm>
            <a:off x="589454" y="2623241"/>
            <a:ext cx="1496064" cy="1709793"/>
          </a:xfrm>
          <a:prstGeom prst="ellipse">
            <a:avLst/>
          </a:prstGeom>
          <a:noFill/>
          <a:ln w="3175">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sz="201"/>
          </a:p>
        </p:txBody>
      </p:sp>
      <p:sp>
        <p:nvSpPr>
          <p:cNvPr id="65" name="Ovale 64">
            <a:extLst>
              <a:ext uri="{FF2B5EF4-FFF2-40B4-BE49-F238E27FC236}">
                <a16:creationId xmlns="" xmlns:a16="http://schemas.microsoft.com/office/drawing/2014/main" id="{4CAFBA0D-B3A7-4A33-9087-895EB2F713B3}"/>
              </a:ext>
            </a:extLst>
          </p:cNvPr>
          <p:cNvSpPr/>
          <p:nvPr/>
        </p:nvSpPr>
        <p:spPr>
          <a:xfrm>
            <a:off x="762447" y="2625810"/>
            <a:ext cx="1154106" cy="1709793"/>
          </a:xfrm>
          <a:prstGeom prst="ellipse">
            <a:avLst/>
          </a:prstGeom>
          <a:noFill/>
          <a:ln w="3175">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sz="201"/>
          </a:p>
        </p:txBody>
      </p:sp>
      <p:sp>
        <p:nvSpPr>
          <p:cNvPr id="66" name="Ovale 65">
            <a:extLst>
              <a:ext uri="{FF2B5EF4-FFF2-40B4-BE49-F238E27FC236}">
                <a16:creationId xmlns="" xmlns:a16="http://schemas.microsoft.com/office/drawing/2014/main" id="{41F45BA2-F33B-4DD8-B1AB-FB4A08E0321D}"/>
              </a:ext>
            </a:extLst>
          </p:cNvPr>
          <p:cNvSpPr/>
          <p:nvPr/>
        </p:nvSpPr>
        <p:spPr>
          <a:xfrm>
            <a:off x="963836" y="2624910"/>
            <a:ext cx="748032" cy="1709793"/>
          </a:xfrm>
          <a:prstGeom prst="ellipse">
            <a:avLst/>
          </a:prstGeom>
          <a:noFill/>
          <a:ln w="3175">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sz="201"/>
          </a:p>
        </p:txBody>
      </p:sp>
      <p:sp>
        <p:nvSpPr>
          <p:cNvPr id="102" name="Ovale 101">
            <a:extLst>
              <a:ext uri="{FF2B5EF4-FFF2-40B4-BE49-F238E27FC236}">
                <a16:creationId xmlns="" xmlns:a16="http://schemas.microsoft.com/office/drawing/2014/main" id="{84CFF916-CFE0-421F-BE30-60A651A231F3}"/>
              </a:ext>
            </a:extLst>
          </p:cNvPr>
          <p:cNvSpPr/>
          <p:nvPr/>
        </p:nvSpPr>
        <p:spPr>
          <a:xfrm>
            <a:off x="1232437" y="2626579"/>
            <a:ext cx="213724" cy="1709793"/>
          </a:xfrm>
          <a:prstGeom prst="ellipse">
            <a:avLst/>
          </a:prstGeom>
          <a:noFill/>
          <a:ln w="3175">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sz="201"/>
          </a:p>
        </p:txBody>
      </p:sp>
      <p:sp>
        <p:nvSpPr>
          <p:cNvPr id="103" name="Ovale 102">
            <a:extLst>
              <a:ext uri="{FF2B5EF4-FFF2-40B4-BE49-F238E27FC236}">
                <a16:creationId xmlns="" xmlns:a16="http://schemas.microsoft.com/office/drawing/2014/main" id="{6E3224A6-1090-4D64-98D2-05555CDED1F2}"/>
              </a:ext>
            </a:extLst>
          </p:cNvPr>
          <p:cNvSpPr/>
          <p:nvPr/>
        </p:nvSpPr>
        <p:spPr>
          <a:xfrm>
            <a:off x="524886" y="2625380"/>
            <a:ext cx="1624297" cy="1709793"/>
          </a:xfrm>
          <a:prstGeom prst="ellipse">
            <a:avLst/>
          </a:prstGeom>
          <a:noFill/>
          <a:ln w="3175">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sz="201"/>
          </a:p>
        </p:txBody>
      </p:sp>
      <p:cxnSp>
        <p:nvCxnSpPr>
          <p:cNvPr id="104" name="Connettore diritto 103">
            <a:extLst>
              <a:ext uri="{FF2B5EF4-FFF2-40B4-BE49-F238E27FC236}">
                <a16:creationId xmlns="" xmlns:a16="http://schemas.microsoft.com/office/drawing/2014/main" id="{4B3B049B-AA60-4A07-80D4-F2A1F94D748B}"/>
              </a:ext>
            </a:extLst>
          </p:cNvPr>
          <p:cNvCxnSpPr>
            <a:cxnSpLocks/>
          </p:cNvCxnSpPr>
          <p:nvPr/>
        </p:nvCxnSpPr>
        <p:spPr>
          <a:xfrm>
            <a:off x="1335182" y="1705970"/>
            <a:ext cx="0" cy="3295054"/>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sp>
        <p:nvSpPr>
          <p:cNvPr id="105" name="Ovale 104">
            <a:extLst>
              <a:ext uri="{FF2B5EF4-FFF2-40B4-BE49-F238E27FC236}">
                <a16:creationId xmlns="" xmlns:a16="http://schemas.microsoft.com/office/drawing/2014/main" id="{40218B65-9383-4510-9D95-4A1AF670DE61}"/>
              </a:ext>
            </a:extLst>
          </p:cNvPr>
          <p:cNvSpPr/>
          <p:nvPr/>
        </p:nvSpPr>
        <p:spPr>
          <a:xfrm>
            <a:off x="661500" y="2622799"/>
            <a:ext cx="1346457" cy="1709793"/>
          </a:xfrm>
          <a:prstGeom prst="ellipse">
            <a:avLst/>
          </a:prstGeom>
          <a:noFill/>
          <a:ln w="3175">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sz="201"/>
          </a:p>
        </p:txBody>
      </p:sp>
      <p:sp>
        <p:nvSpPr>
          <p:cNvPr id="106" name="Ovale 105">
            <a:extLst>
              <a:ext uri="{FF2B5EF4-FFF2-40B4-BE49-F238E27FC236}">
                <a16:creationId xmlns="" xmlns:a16="http://schemas.microsoft.com/office/drawing/2014/main" id="{38C833EB-50AC-4ADD-A36B-E4AB5024BD1A}"/>
              </a:ext>
            </a:extLst>
          </p:cNvPr>
          <p:cNvSpPr/>
          <p:nvPr/>
        </p:nvSpPr>
        <p:spPr>
          <a:xfrm>
            <a:off x="857560" y="2621872"/>
            <a:ext cx="961754" cy="1709793"/>
          </a:xfrm>
          <a:prstGeom prst="ellipse">
            <a:avLst/>
          </a:prstGeom>
          <a:noFill/>
          <a:ln w="3175">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sz="201"/>
          </a:p>
        </p:txBody>
      </p:sp>
      <p:sp>
        <p:nvSpPr>
          <p:cNvPr id="107" name="Ovale 106">
            <a:extLst>
              <a:ext uri="{FF2B5EF4-FFF2-40B4-BE49-F238E27FC236}">
                <a16:creationId xmlns="" xmlns:a16="http://schemas.microsoft.com/office/drawing/2014/main" id="{396CD305-E1FF-4BE4-BD7B-DFBE78892E71}"/>
              </a:ext>
            </a:extLst>
          </p:cNvPr>
          <p:cNvSpPr/>
          <p:nvPr/>
        </p:nvSpPr>
        <p:spPr>
          <a:xfrm>
            <a:off x="1088930" y="2620248"/>
            <a:ext cx="491564" cy="1709793"/>
          </a:xfrm>
          <a:prstGeom prst="ellipse">
            <a:avLst/>
          </a:prstGeom>
          <a:noFill/>
          <a:ln w="3175">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sz="201"/>
          </a:p>
        </p:txBody>
      </p:sp>
      <p:cxnSp>
        <p:nvCxnSpPr>
          <p:cNvPr id="108" name="Connettore diritto 107">
            <a:extLst>
              <a:ext uri="{FF2B5EF4-FFF2-40B4-BE49-F238E27FC236}">
                <a16:creationId xmlns="" xmlns:a16="http://schemas.microsoft.com/office/drawing/2014/main" id="{B5ACFBDE-C42C-4F8A-A5A6-1FD5CF53BF97}"/>
              </a:ext>
            </a:extLst>
          </p:cNvPr>
          <p:cNvCxnSpPr/>
          <p:nvPr/>
        </p:nvCxnSpPr>
        <p:spPr>
          <a:xfrm>
            <a:off x="1280766" y="3486923"/>
            <a:ext cx="108000" cy="0"/>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sp>
        <p:nvSpPr>
          <p:cNvPr id="9" name="Rettangolo 8">
            <a:extLst>
              <a:ext uri="{FF2B5EF4-FFF2-40B4-BE49-F238E27FC236}">
                <a16:creationId xmlns="" xmlns:a16="http://schemas.microsoft.com/office/drawing/2014/main" id="{92ABC405-99A7-4A39-B761-C69ED62E86D1}"/>
              </a:ext>
            </a:extLst>
          </p:cNvPr>
          <p:cNvSpPr/>
          <p:nvPr/>
        </p:nvSpPr>
        <p:spPr>
          <a:xfrm>
            <a:off x="1263738" y="3174354"/>
            <a:ext cx="324000" cy="288000"/>
          </a:xfrm>
          <a:prstGeom prst="rect">
            <a:avLst/>
          </a:prstGeom>
        </p:spPr>
        <p:txBody>
          <a:bodyPr wrap="none">
            <a:spAutoFit/>
          </a:bodyPr>
          <a:lstStyle/>
          <a:p>
            <a:r>
              <a:rPr lang="it-IT" sz="2000" dirty="0">
                <a:solidFill>
                  <a:srgbClr val="00B050"/>
                </a:solidFill>
                <a:latin typeface="Comic Sans MS" panose="030F0702030302020204" pitchFamily="66" charset="0"/>
                <a:ea typeface="Calibri" panose="020F0502020204030204" pitchFamily="34" charset="0"/>
                <a:cs typeface="Times New Roman" panose="02020603050405020304" pitchFamily="18" charset="0"/>
              </a:rPr>
              <a:t>C</a:t>
            </a:r>
            <a:endParaRPr lang="it-IT" dirty="0"/>
          </a:p>
        </p:txBody>
      </p:sp>
      <p:sp>
        <p:nvSpPr>
          <p:cNvPr id="10" name="Rettangolo 9">
            <a:extLst>
              <a:ext uri="{FF2B5EF4-FFF2-40B4-BE49-F238E27FC236}">
                <a16:creationId xmlns="" xmlns:a16="http://schemas.microsoft.com/office/drawing/2014/main" id="{DFE6FD6B-6356-417D-8564-A7B8552FBF5D}"/>
              </a:ext>
            </a:extLst>
          </p:cNvPr>
          <p:cNvSpPr/>
          <p:nvPr/>
        </p:nvSpPr>
        <p:spPr>
          <a:xfrm>
            <a:off x="1333579" y="2082533"/>
            <a:ext cx="335348" cy="400110"/>
          </a:xfrm>
          <a:prstGeom prst="rect">
            <a:avLst/>
          </a:prstGeom>
        </p:spPr>
        <p:txBody>
          <a:bodyPr wrap="none">
            <a:spAutoFit/>
          </a:bodyPr>
          <a:lstStyle/>
          <a:p>
            <a:r>
              <a:rPr lang="it-IT" sz="2000" dirty="0">
                <a:solidFill>
                  <a:srgbClr val="00B050"/>
                </a:solidFill>
                <a:latin typeface="Comic Sans MS" panose="030F0702030302020204" pitchFamily="66" charset="0"/>
                <a:ea typeface="Calibri" panose="020F0502020204030204" pitchFamily="34" charset="0"/>
                <a:cs typeface="Times New Roman" panose="02020603050405020304" pitchFamily="18" charset="0"/>
              </a:rPr>
              <a:t>d</a:t>
            </a:r>
            <a:endParaRPr lang="it-IT" dirty="0"/>
          </a:p>
        </p:txBody>
      </p:sp>
      <p:sp>
        <p:nvSpPr>
          <p:cNvPr id="11" name="CasellaDiTesto 10">
            <a:extLst>
              <a:ext uri="{FF2B5EF4-FFF2-40B4-BE49-F238E27FC236}">
                <a16:creationId xmlns="" xmlns:a16="http://schemas.microsoft.com/office/drawing/2014/main" id="{797D40AF-D4E9-40D4-8AB0-1843D360FB8F}"/>
              </a:ext>
            </a:extLst>
          </p:cNvPr>
          <p:cNvSpPr txBox="1"/>
          <p:nvPr/>
        </p:nvSpPr>
        <p:spPr>
          <a:xfrm>
            <a:off x="1555844" y="2074460"/>
            <a:ext cx="1260000" cy="338554"/>
          </a:xfrm>
          <a:prstGeom prst="rect">
            <a:avLst/>
          </a:prstGeom>
          <a:noFill/>
        </p:spPr>
        <p:txBody>
          <a:bodyPr wrap="square" rtlCol="0">
            <a:spAutoFit/>
          </a:bodyPr>
          <a:lstStyle/>
          <a:p>
            <a:r>
              <a:rPr lang="it-IT" sz="1600" dirty="0">
                <a:solidFill>
                  <a:srgbClr val="00B050"/>
                </a:solidFill>
                <a:latin typeface="Comic Sans MS" panose="030F0702030302020204" pitchFamily="66" charset="0"/>
              </a:rPr>
              <a:t>(Diametro)</a:t>
            </a:r>
          </a:p>
        </p:txBody>
      </p:sp>
      <p:sp>
        <p:nvSpPr>
          <p:cNvPr id="13" name="CasellaDiTesto 12">
            <a:extLst>
              <a:ext uri="{FF2B5EF4-FFF2-40B4-BE49-F238E27FC236}">
                <a16:creationId xmlns="" xmlns:a16="http://schemas.microsoft.com/office/drawing/2014/main" id="{D44D283B-F8A8-4AC0-B49B-2270F67A4E51}"/>
              </a:ext>
            </a:extLst>
          </p:cNvPr>
          <p:cNvSpPr txBox="1"/>
          <p:nvPr/>
        </p:nvSpPr>
        <p:spPr>
          <a:xfrm>
            <a:off x="2279176" y="3603009"/>
            <a:ext cx="1856095" cy="338554"/>
          </a:xfrm>
          <a:prstGeom prst="rect">
            <a:avLst/>
          </a:prstGeom>
          <a:noFill/>
        </p:spPr>
        <p:txBody>
          <a:bodyPr wrap="square" rtlCol="0">
            <a:spAutoFit/>
          </a:bodyPr>
          <a:lstStyle/>
          <a:p>
            <a:r>
              <a:rPr lang="it-IT" sz="1600" dirty="0">
                <a:solidFill>
                  <a:srgbClr val="00B050"/>
                </a:solidFill>
                <a:latin typeface="Comic Sans MS" panose="030F0702030302020204" pitchFamily="66" charset="0"/>
              </a:rPr>
              <a:t>(Circonferenza)</a:t>
            </a:r>
          </a:p>
        </p:txBody>
      </p:sp>
      <p:cxnSp>
        <p:nvCxnSpPr>
          <p:cNvPr id="17" name="Connettore 2 16">
            <a:extLst>
              <a:ext uri="{FF2B5EF4-FFF2-40B4-BE49-F238E27FC236}">
                <a16:creationId xmlns="" xmlns:a16="http://schemas.microsoft.com/office/drawing/2014/main" id="{88925856-481A-4E38-883D-8C099BC0B77D}"/>
              </a:ext>
            </a:extLst>
          </p:cNvPr>
          <p:cNvCxnSpPr>
            <a:cxnSpLocks/>
          </p:cNvCxnSpPr>
          <p:nvPr/>
        </p:nvCxnSpPr>
        <p:spPr>
          <a:xfrm flipH="1">
            <a:off x="2142699" y="3957851"/>
            <a:ext cx="1692000" cy="0"/>
          </a:xfrm>
          <a:prstGeom prst="straightConnector1">
            <a:avLst/>
          </a:prstGeom>
          <a:ln>
            <a:solidFill>
              <a:srgbClr val="00B050"/>
            </a:solidFill>
            <a:tailEnd type="stealth" w="lg" len="lg"/>
          </a:ln>
        </p:spPr>
        <p:style>
          <a:lnRef idx="1">
            <a:schemeClr val="accent1"/>
          </a:lnRef>
          <a:fillRef idx="0">
            <a:schemeClr val="accent1"/>
          </a:fillRef>
          <a:effectRef idx="0">
            <a:schemeClr val="accent1"/>
          </a:effectRef>
          <a:fontRef idx="minor">
            <a:schemeClr val="tx1"/>
          </a:fontRef>
        </p:style>
      </p:cxnSp>
      <p:sp>
        <p:nvSpPr>
          <p:cNvPr id="2" name="CasellaDiTesto 1">
            <a:extLst>
              <a:ext uri="{FF2B5EF4-FFF2-40B4-BE49-F238E27FC236}">
                <a16:creationId xmlns="" xmlns:a16="http://schemas.microsoft.com/office/drawing/2014/main" id="{2365065F-D315-4562-A4F6-EAF18414F3EA}"/>
              </a:ext>
            </a:extLst>
          </p:cNvPr>
          <p:cNvSpPr txBox="1"/>
          <p:nvPr/>
        </p:nvSpPr>
        <p:spPr>
          <a:xfrm>
            <a:off x="4063056" y="2634018"/>
            <a:ext cx="5040000" cy="2548455"/>
          </a:xfrm>
          <a:prstGeom prst="rect">
            <a:avLst/>
          </a:prstGeom>
          <a:noFill/>
        </p:spPr>
        <p:txBody>
          <a:bodyPr wrap="square" rtlCol="0">
            <a:spAutoFit/>
          </a:bodyPr>
          <a:lstStyle/>
          <a:p>
            <a:pPr lvl="0">
              <a:lnSpc>
                <a:spcPct val="115000"/>
              </a:lnSpc>
              <a:spcAft>
                <a:spcPts val="1000"/>
              </a:spcAft>
            </a:pPr>
            <a:r>
              <a:rPr lang="it-IT" sz="2000" dirty="0">
                <a:solidFill>
                  <a:srgbClr val="00B050"/>
                </a:solidFill>
                <a:latin typeface="Comic Sans MS" panose="030F0702030302020204" pitchFamily="66" charset="0"/>
                <a:ea typeface="Calibri" panose="020F0502020204030204" pitchFamily="34" charset="0"/>
                <a:cs typeface="Times New Roman" panose="02020603050405020304" pitchFamily="18" charset="0"/>
              </a:rPr>
              <a:t>Se consideriamo una circonferenza con il centro (C) punto reale e immaginiamo di far ruotare la circonferenza attorno ad un suo diametro (d) otteniamo una sfera che sarà il solido su cui verrà sviluppata la ricerca delle cosiddette “coniche”. (Figura 5)</a:t>
            </a:r>
            <a:endParaRPr lang="it-IT" dirty="0"/>
          </a:p>
        </p:txBody>
      </p:sp>
      <p:cxnSp>
        <p:nvCxnSpPr>
          <p:cNvPr id="6" name="Connettore diritto 5">
            <a:extLst>
              <a:ext uri="{FF2B5EF4-FFF2-40B4-BE49-F238E27FC236}">
                <a16:creationId xmlns="" xmlns:a16="http://schemas.microsoft.com/office/drawing/2014/main" id="{153B281A-BEEB-4DA9-A163-11DCCE0E18EF}"/>
              </a:ext>
            </a:extLst>
          </p:cNvPr>
          <p:cNvCxnSpPr/>
          <p:nvPr/>
        </p:nvCxnSpPr>
        <p:spPr>
          <a:xfrm>
            <a:off x="1334124" y="3430246"/>
            <a:ext cx="0" cy="108000"/>
          </a:xfrm>
          <a:prstGeom prst="line">
            <a:avLst/>
          </a:prstGeom>
          <a:ln w="31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25" name="Connettore diritto 24">
            <a:extLst>
              <a:ext uri="{FF2B5EF4-FFF2-40B4-BE49-F238E27FC236}">
                <a16:creationId xmlns="" xmlns:a16="http://schemas.microsoft.com/office/drawing/2014/main" id="{4889F27D-FE4B-41EF-BFD5-D72D233D09E8}"/>
              </a:ext>
            </a:extLst>
          </p:cNvPr>
          <p:cNvCxnSpPr>
            <a:cxnSpLocks/>
          </p:cNvCxnSpPr>
          <p:nvPr/>
        </p:nvCxnSpPr>
        <p:spPr>
          <a:xfrm>
            <a:off x="36000" y="6844352"/>
            <a:ext cx="9072000" cy="0"/>
          </a:xfrm>
          <a:prstGeom prst="line">
            <a:avLst/>
          </a:prstGeom>
          <a:ln>
            <a:solidFill>
              <a:schemeClr val="accent4">
                <a:lumMod val="20000"/>
                <a:lumOff val="8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 xmlns:p14="http://schemas.microsoft.com/office/powerpoint/2010/main" val="3857136202"/>
      </p:ext>
    </p:extLst>
  </p:cSld>
  <p:clrMapOvr>
    <a:masterClrMapping/>
  </p:clrMapOvr>
  <mc:AlternateContent xmlns:mc="http://schemas.openxmlformats.org/markup-compatibility/2006">
    <mc:Choice xmlns=""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2"/>
                                        </p:tgtEl>
                                        <p:attrNameLst>
                                          <p:attrName>style.visibility</p:attrName>
                                        </p:attrNameLst>
                                      </p:cBhvr>
                                      <p:to>
                                        <p:strVal val="visible"/>
                                      </p:to>
                                    </p:set>
                                    <p:animEffect transition="in" filter="wipe(left)">
                                      <p:cBhvr>
                                        <p:cTn id="7" dur="500"/>
                                        <p:tgtEl>
                                          <p:spTgt spid="32"/>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44"/>
                                        </p:tgtEl>
                                        <p:attrNameLst>
                                          <p:attrName>style.visibility</p:attrName>
                                        </p:attrNameLst>
                                      </p:cBhvr>
                                      <p:to>
                                        <p:strVal val="visible"/>
                                      </p:to>
                                    </p:set>
                                    <p:animEffect transition="in" filter="fade">
                                      <p:cBhvr>
                                        <p:cTn id="12" dur="500"/>
                                        <p:tgtEl>
                                          <p:spTgt spid="44"/>
                                        </p:tgtEl>
                                      </p:cBhvr>
                                    </p:animEffect>
                                    <p:anim calcmode="lin" valueType="num">
                                      <p:cBhvr>
                                        <p:cTn id="13" dur="500" fill="hold"/>
                                        <p:tgtEl>
                                          <p:spTgt spid="44"/>
                                        </p:tgtEl>
                                        <p:attrNameLst>
                                          <p:attrName>ppt_x</p:attrName>
                                        </p:attrNameLst>
                                      </p:cBhvr>
                                      <p:tavLst>
                                        <p:tav tm="0">
                                          <p:val>
                                            <p:strVal val="#ppt_x"/>
                                          </p:val>
                                        </p:tav>
                                        <p:tav tm="100000">
                                          <p:val>
                                            <p:strVal val="#ppt_x"/>
                                          </p:val>
                                        </p:tav>
                                      </p:tavLst>
                                    </p:anim>
                                    <p:anim calcmode="lin" valueType="num">
                                      <p:cBhvr>
                                        <p:cTn id="14" dur="500" fill="hold"/>
                                        <p:tgtEl>
                                          <p:spTgt spid="44"/>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2" presetClass="entr" presetSubtype="8" fill="hold" grpId="0" nodeType="clickEffect">
                                  <p:stCondLst>
                                    <p:cond delay="0"/>
                                  </p:stCondLst>
                                  <p:childTnLst>
                                    <p:set>
                                      <p:cBhvr>
                                        <p:cTn id="18" dur="1" fill="hold">
                                          <p:stCondLst>
                                            <p:cond delay="0"/>
                                          </p:stCondLst>
                                        </p:cTn>
                                        <p:tgtEl>
                                          <p:spTgt spid="4"/>
                                        </p:tgtEl>
                                        <p:attrNameLst>
                                          <p:attrName>style.visibility</p:attrName>
                                        </p:attrNameLst>
                                      </p:cBhvr>
                                      <p:to>
                                        <p:strVal val="visible"/>
                                      </p:to>
                                    </p:set>
                                    <p:animEffect transition="in" filter="wipe(left)">
                                      <p:cBhvr>
                                        <p:cTn id="19" dur="500"/>
                                        <p:tgtEl>
                                          <p:spTgt spid="4"/>
                                        </p:tgtEl>
                                      </p:cBhvr>
                                    </p:animEffect>
                                  </p:childTnLst>
                                </p:cTn>
                              </p:par>
                            </p:childTnLst>
                          </p:cTn>
                        </p:par>
                      </p:childTnLst>
                    </p:cTn>
                  </p:par>
                  <p:par>
                    <p:cTn id="20" fill="hold">
                      <p:stCondLst>
                        <p:cond delay="indefinite"/>
                      </p:stCondLst>
                      <p:childTnLst>
                        <p:par>
                          <p:cTn id="21" fill="hold">
                            <p:stCondLst>
                              <p:cond delay="0"/>
                            </p:stCondLst>
                            <p:childTnLst>
                              <p:par>
                                <p:cTn id="22" presetID="22" presetClass="entr" presetSubtype="8" fill="hold" grpId="0" nodeType="clickEffect">
                                  <p:stCondLst>
                                    <p:cond delay="0"/>
                                  </p:stCondLst>
                                  <p:childTnLst>
                                    <p:set>
                                      <p:cBhvr>
                                        <p:cTn id="23" dur="1" fill="hold">
                                          <p:stCondLst>
                                            <p:cond delay="0"/>
                                          </p:stCondLst>
                                        </p:cTn>
                                        <p:tgtEl>
                                          <p:spTgt spid="2"/>
                                        </p:tgtEl>
                                        <p:attrNameLst>
                                          <p:attrName>style.visibility</p:attrName>
                                        </p:attrNameLst>
                                      </p:cBhvr>
                                      <p:to>
                                        <p:strVal val="visible"/>
                                      </p:to>
                                    </p:set>
                                    <p:animEffect transition="in" filter="wipe(left)">
                                      <p:cBhvr>
                                        <p:cTn id="24" dur="500"/>
                                        <p:tgtEl>
                                          <p:spTgt spid="2"/>
                                        </p:tgtEl>
                                      </p:cBhvr>
                                    </p:animEffect>
                                  </p:childTnLst>
                                </p:cTn>
                              </p:par>
                            </p:childTnLst>
                          </p:cTn>
                        </p:par>
                      </p:childTnLst>
                    </p:cTn>
                  </p:par>
                  <p:par>
                    <p:cTn id="25" fill="hold">
                      <p:stCondLst>
                        <p:cond delay="indefinite"/>
                      </p:stCondLst>
                      <p:childTnLst>
                        <p:par>
                          <p:cTn id="26" fill="hold">
                            <p:stCondLst>
                              <p:cond delay="0"/>
                            </p:stCondLst>
                            <p:childTnLst>
                              <p:par>
                                <p:cTn id="27" presetID="22" presetClass="entr" presetSubtype="2" fill="hold" grpId="0" nodeType="clickEffect">
                                  <p:stCondLst>
                                    <p:cond delay="0"/>
                                  </p:stCondLst>
                                  <p:childTnLst>
                                    <p:set>
                                      <p:cBhvr>
                                        <p:cTn id="28" dur="1" fill="hold">
                                          <p:stCondLst>
                                            <p:cond delay="0"/>
                                          </p:stCondLst>
                                        </p:cTn>
                                        <p:tgtEl>
                                          <p:spTgt spid="13"/>
                                        </p:tgtEl>
                                        <p:attrNameLst>
                                          <p:attrName>style.visibility</p:attrName>
                                        </p:attrNameLst>
                                      </p:cBhvr>
                                      <p:to>
                                        <p:strVal val="visible"/>
                                      </p:to>
                                    </p:set>
                                    <p:animEffect transition="in" filter="wipe(right)">
                                      <p:cBhvr>
                                        <p:cTn id="29" dur="500"/>
                                        <p:tgtEl>
                                          <p:spTgt spid="13"/>
                                        </p:tgtEl>
                                      </p:cBhvr>
                                    </p:animEffect>
                                  </p:childTnLst>
                                </p:cTn>
                              </p:par>
                              <p:par>
                                <p:cTn id="30" presetID="22" presetClass="entr" presetSubtype="2" fill="hold" nodeType="withEffect">
                                  <p:stCondLst>
                                    <p:cond delay="0"/>
                                  </p:stCondLst>
                                  <p:childTnLst>
                                    <p:set>
                                      <p:cBhvr>
                                        <p:cTn id="31" dur="1" fill="hold">
                                          <p:stCondLst>
                                            <p:cond delay="0"/>
                                          </p:stCondLst>
                                        </p:cTn>
                                        <p:tgtEl>
                                          <p:spTgt spid="17"/>
                                        </p:tgtEl>
                                        <p:attrNameLst>
                                          <p:attrName>style.visibility</p:attrName>
                                        </p:attrNameLst>
                                      </p:cBhvr>
                                      <p:to>
                                        <p:strVal val="visible"/>
                                      </p:to>
                                    </p:set>
                                    <p:animEffect transition="in" filter="wipe(right)">
                                      <p:cBhvr>
                                        <p:cTn id="32" dur="500"/>
                                        <p:tgtEl>
                                          <p:spTgt spid="17"/>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2" fill="hold" grpId="0" nodeType="clickEffect">
                                  <p:stCondLst>
                                    <p:cond delay="0"/>
                                  </p:stCondLst>
                                  <p:childTnLst>
                                    <p:set>
                                      <p:cBhvr>
                                        <p:cTn id="36" dur="1" fill="hold">
                                          <p:stCondLst>
                                            <p:cond delay="0"/>
                                          </p:stCondLst>
                                        </p:cTn>
                                        <p:tgtEl>
                                          <p:spTgt spid="63"/>
                                        </p:tgtEl>
                                        <p:attrNameLst>
                                          <p:attrName>style.visibility</p:attrName>
                                        </p:attrNameLst>
                                      </p:cBhvr>
                                      <p:to>
                                        <p:strVal val="visible"/>
                                      </p:to>
                                    </p:set>
                                    <p:animEffect transition="in" filter="wipe(right)">
                                      <p:cBhvr>
                                        <p:cTn id="37" dur="500"/>
                                        <p:tgtEl>
                                          <p:spTgt spid="63"/>
                                        </p:tgtEl>
                                      </p:cBhvr>
                                    </p:animEffect>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108"/>
                                        </p:tgtEl>
                                        <p:attrNameLst>
                                          <p:attrName>style.visibility</p:attrName>
                                        </p:attrNameLst>
                                      </p:cBhvr>
                                      <p:to>
                                        <p:strVal val="visible"/>
                                      </p:to>
                                    </p:set>
                                    <p:animEffect transition="in" filter="fade">
                                      <p:cBhvr>
                                        <p:cTn id="42" dur="500"/>
                                        <p:tgtEl>
                                          <p:spTgt spid="108"/>
                                        </p:tgtEl>
                                      </p:cBhvr>
                                    </p:animEffect>
                                    <p:anim calcmode="lin" valueType="num">
                                      <p:cBhvr>
                                        <p:cTn id="43" dur="500" fill="hold"/>
                                        <p:tgtEl>
                                          <p:spTgt spid="108"/>
                                        </p:tgtEl>
                                        <p:attrNameLst>
                                          <p:attrName>ppt_x</p:attrName>
                                        </p:attrNameLst>
                                      </p:cBhvr>
                                      <p:tavLst>
                                        <p:tav tm="0">
                                          <p:val>
                                            <p:strVal val="#ppt_x"/>
                                          </p:val>
                                        </p:tav>
                                        <p:tav tm="100000">
                                          <p:val>
                                            <p:strVal val="#ppt_x"/>
                                          </p:val>
                                        </p:tav>
                                      </p:tavLst>
                                    </p:anim>
                                    <p:anim calcmode="lin" valueType="num">
                                      <p:cBhvr>
                                        <p:cTn id="44" dur="500" fill="hold"/>
                                        <p:tgtEl>
                                          <p:spTgt spid="108"/>
                                        </p:tgtEl>
                                        <p:attrNameLst>
                                          <p:attrName>ppt_y</p:attrName>
                                        </p:attrNameLst>
                                      </p:cBhvr>
                                      <p:tavLst>
                                        <p:tav tm="0">
                                          <p:val>
                                            <p:strVal val="#ppt_y+.1"/>
                                          </p:val>
                                        </p:tav>
                                        <p:tav tm="100000">
                                          <p:val>
                                            <p:strVal val="#ppt_y"/>
                                          </p:val>
                                        </p:tav>
                                      </p:tavLst>
                                    </p:anim>
                                  </p:childTnLst>
                                </p:cTn>
                              </p:par>
                              <p:par>
                                <p:cTn id="45" presetID="42" presetClass="entr" presetSubtype="0" fill="hold" nodeType="withEffect">
                                  <p:stCondLst>
                                    <p:cond delay="0"/>
                                  </p:stCondLst>
                                  <p:childTnLst>
                                    <p:set>
                                      <p:cBhvr>
                                        <p:cTn id="46" dur="1" fill="hold">
                                          <p:stCondLst>
                                            <p:cond delay="0"/>
                                          </p:stCondLst>
                                        </p:cTn>
                                        <p:tgtEl>
                                          <p:spTgt spid="6"/>
                                        </p:tgtEl>
                                        <p:attrNameLst>
                                          <p:attrName>style.visibility</p:attrName>
                                        </p:attrNameLst>
                                      </p:cBhvr>
                                      <p:to>
                                        <p:strVal val="visible"/>
                                      </p:to>
                                    </p:set>
                                    <p:animEffect transition="in" filter="fade">
                                      <p:cBhvr>
                                        <p:cTn id="47" dur="500"/>
                                        <p:tgtEl>
                                          <p:spTgt spid="6"/>
                                        </p:tgtEl>
                                      </p:cBhvr>
                                    </p:animEffect>
                                    <p:anim calcmode="lin" valueType="num">
                                      <p:cBhvr>
                                        <p:cTn id="48" dur="500" fill="hold"/>
                                        <p:tgtEl>
                                          <p:spTgt spid="6"/>
                                        </p:tgtEl>
                                        <p:attrNameLst>
                                          <p:attrName>ppt_x</p:attrName>
                                        </p:attrNameLst>
                                      </p:cBhvr>
                                      <p:tavLst>
                                        <p:tav tm="0">
                                          <p:val>
                                            <p:strVal val="#ppt_x"/>
                                          </p:val>
                                        </p:tav>
                                        <p:tav tm="100000">
                                          <p:val>
                                            <p:strVal val="#ppt_x"/>
                                          </p:val>
                                        </p:tav>
                                      </p:tavLst>
                                    </p:anim>
                                    <p:anim calcmode="lin" valueType="num">
                                      <p:cBhvr>
                                        <p:cTn id="49" dur="500" fill="hold"/>
                                        <p:tgtEl>
                                          <p:spTgt spid="6"/>
                                        </p:tgtEl>
                                        <p:attrNameLst>
                                          <p:attrName>ppt_y</p:attrName>
                                        </p:attrNameLst>
                                      </p:cBhvr>
                                      <p:tavLst>
                                        <p:tav tm="0">
                                          <p:val>
                                            <p:strVal val="#ppt_y+.1"/>
                                          </p:val>
                                        </p:tav>
                                        <p:tav tm="100000">
                                          <p:val>
                                            <p:strVal val="#ppt_y"/>
                                          </p:val>
                                        </p:tav>
                                      </p:tavLst>
                                    </p:anim>
                                  </p:childTnLst>
                                </p:cTn>
                              </p:par>
                              <p:par>
                                <p:cTn id="50" presetID="42" presetClass="entr" presetSubtype="0" fill="hold" grpId="0" nodeType="withEffect">
                                  <p:stCondLst>
                                    <p:cond delay="0"/>
                                  </p:stCondLst>
                                  <p:childTnLst>
                                    <p:set>
                                      <p:cBhvr>
                                        <p:cTn id="51" dur="1" fill="hold">
                                          <p:stCondLst>
                                            <p:cond delay="0"/>
                                          </p:stCondLst>
                                        </p:cTn>
                                        <p:tgtEl>
                                          <p:spTgt spid="9"/>
                                        </p:tgtEl>
                                        <p:attrNameLst>
                                          <p:attrName>style.visibility</p:attrName>
                                        </p:attrNameLst>
                                      </p:cBhvr>
                                      <p:to>
                                        <p:strVal val="visible"/>
                                      </p:to>
                                    </p:set>
                                    <p:animEffect transition="in" filter="fade">
                                      <p:cBhvr>
                                        <p:cTn id="52" dur="500"/>
                                        <p:tgtEl>
                                          <p:spTgt spid="9"/>
                                        </p:tgtEl>
                                      </p:cBhvr>
                                    </p:animEffect>
                                    <p:anim calcmode="lin" valueType="num">
                                      <p:cBhvr>
                                        <p:cTn id="53" dur="500" fill="hold"/>
                                        <p:tgtEl>
                                          <p:spTgt spid="9"/>
                                        </p:tgtEl>
                                        <p:attrNameLst>
                                          <p:attrName>ppt_x</p:attrName>
                                        </p:attrNameLst>
                                      </p:cBhvr>
                                      <p:tavLst>
                                        <p:tav tm="0">
                                          <p:val>
                                            <p:strVal val="#ppt_x"/>
                                          </p:val>
                                        </p:tav>
                                        <p:tav tm="100000">
                                          <p:val>
                                            <p:strVal val="#ppt_x"/>
                                          </p:val>
                                        </p:tav>
                                      </p:tavLst>
                                    </p:anim>
                                    <p:anim calcmode="lin" valueType="num">
                                      <p:cBhvr>
                                        <p:cTn id="54" dur="5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55" fill="hold">
                      <p:stCondLst>
                        <p:cond delay="indefinite"/>
                      </p:stCondLst>
                      <p:childTnLst>
                        <p:par>
                          <p:cTn id="56" fill="hold">
                            <p:stCondLst>
                              <p:cond delay="0"/>
                            </p:stCondLst>
                            <p:childTnLst>
                              <p:par>
                                <p:cTn id="57" presetID="42" presetClass="entr" presetSubtype="0" fill="hold" grpId="0" nodeType="clickEffect">
                                  <p:stCondLst>
                                    <p:cond delay="0"/>
                                  </p:stCondLst>
                                  <p:childTnLst>
                                    <p:set>
                                      <p:cBhvr>
                                        <p:cTn id="58" dur="1" fill="hold">
                                          <p:stCondLst>
                                            <p:cond delay="0"/>
                                          </p:stCondLst>
                                        </p:cTn>
                                        <p:tgtEl>
                                          <p:spTgt spid="10"/>
                                        </p:tgtEl>
                                        <p:attrNameLst>
                                          <p:attrName>style.visibility</p:attrName>
                                        </p:attrNameLst>
                                      </p:cBhvr>
                                      <p:to>
                                        <p:strVal val="visible"/>
                                      </p:to>
                                    </p:set>
                                    <p:animEffect transition="in" filter="fade">
                                      <p:cBhvr>
                                        <p:cTn id="59" dur="500"/>
                                        <p:tgtEl>
                                          <p:spTgt spid="10"/>
                                        </p:tgtEl>
                                      </p:cBhvr>
                                    </p:animEffect>
                                    <p:anim calcmode="lin" valueType="num">
                                      <p:cBhvr>
                                        <p:cTn id="60" dur="500" fill="hold"/>
                                        <p:tgtEl>
                                          <p:spTgt spid="10"/>
                                        </p:tgtEl>
                                        <p:attrNameLst>
                                          <p:attrName>ppt_x</p:attrName>
                                        </p:attrNameLst>
                                      </p:cBhvr>
                                      <p:tavLst>
                                        <p:tav tm="0">
                                          <p:val>
                                            <p:strVal val="#ppt_x"/>
                                          </p:val>
                                        </p:tav>
                                        <p:tav tm="100000">
                                          <p:val>
                                            <p:strVal val="#ppt_x"/>
                                          </p:val>
                                        </p:tav>
                                      </p:tavLst>
                                    </p:anim>
                                    <p:anim calcmode="lin" valueType="num">
                                      <p:cBhvr>
                                        <p:cTn id="61" dur="500" fill="hold"/>
                                        <p:tgtEl>
                                          <p:spTgt spid="10"/>
                                        </p:tgtEl>
                                        <p:attrNameLst>
                                          <p:attrName>ppt_y</p:attrName>
                                        </p:attrNameLst>
                                      </p:cBhvr>
                                      <p:tavLst>
                                        <p:tav tm="0">
                                          <p:val>
                                            <p:strVal val="#ppt_y+.1"/>
                                          </p:val>
                                        </p:tav>
                                        <p:tav tm="100000">
                                          <p:val>
                                            <p:strVal val="#ppt_y"/>
                                          </p:val>
                                        </p:tav>
                                      </p:tavLst>
                                    </p:anim>
                                  </p:childTnLst>
                                </p:cTn>
                              </p:par>
                              <p:par>
                                <p:cTn id="62" presetID="42" presetClass="entr" presetSubtype="0" fill="hold" grpId="0" nodeType="withEffect">
                                  <p:stCondLst>
                                    <p:cond delay="0"/>
                                  </p:stCondLst>
                                  <p:childTnLst>
                                    <p:set>
                                      <p:cBhvr>
                                        <p:cTn id="63" dur="1" fill="hold">
                                          <p:stCondLst>
                                            <p:cond delay="0"/>
                                          </p:stCondLst>
                                        </p:cTn>
                                        <p:tgtEl>
                                          <p:spTgt spid="11"/>
                                        </p:tgtEl>
                                        <p:attrNameLst>
                                          <p:attrName>style.visibility</p:attrName>
                                        </p:attrNameLst>
                                      </p:cBhvr>
                                      <p:to>
                                        <p:strVal val="visible"/>
                                      </p:to>
                                    </p:set>
                                    <p:animEffect transition="in" filter="fade">
                                      <p:cBhvr>
                                        <p:cTn id="64" dur="500"/>
                                        <p:tgtEl>
                                          <p:spTgt spid="11"/>
                                        </p:tgtEl>
                                      </p:cBhvr>
                                    </p:animEffect>
                                    <p:anim calcmode="lin" valueType="num">
                                      <p:cBhvr>
                                        <p:cTn id="65" dur="500" fill="hold"/>
                                        <p:tgtEl>
                                          <p:spTgt spid="11"/>
                                        </p:tgtEl>
                                        <p:attrNameLst>
                                          <p:attrName>ppt_x</p:attrName>
                                        </p:attrNameLst>
                                      </p:cBhvr>
                                      <p:tavLst>
                                        <p:tav tm="0">
                                          <p:val>
                                            <p:strVal val="#ppt_x"/>
                                          </p:val>
                                        </p:tav>
                                        <p:tav tm="100000">
                                          <p:val>
                                            <p:strVal val="#ppt_x"/>
                                          </p:val>
                                        </p:tav>
                                      </p:tavLst>
                                    </p:anim>
                                    <p:anim calcmode="lin" valueType="num">
                                      <p:cBhvr>
                                        <p:cTn id="66" dur="500" fill="hold"/>
                                        <p:tgtEl>
                                          <p:spTgt spid="11"/>
                                        </p:tgtEl>
                                        <p:attrNameLst>
                                          <p:attrName>ppt_y</p:attrName>
                                        </p:attrNameLst>
                                      </p:cBhvr>
                                      <p:tavLst>
                                        <p:tav tm="0">
                                          <p:val>
                                            <p:strVal val="#ppt_y+.1"/>
                                          </p:val>
                                        </p:tav>
                                        <p:tav tm="100000">
                                          <p:val>
                                            <p:strVal val="#ppt_y"/>
                                          </p:val>
                                        </p:tav>
                                      </p:tavLst>
                                    </p:anim>
                                  </p:childTnLst>
                                </p:cTn>
                              </p:par>
                            </p:childTnLst>
                          </p:cTn>
                        </p:par>
                      </p:childTnLst>
                    </p:cTn>
                  </p:par>
                  <p:par>
                    <p:cTn id="67" fill="hold">
                      <p:stCondLst>
                        <p:cond delay="indefinite"/>
                      </p:stCondLst>
                      <p:childTnLst>
                        <p:par>
                          <p:cTn id="68" fill="hold">
                            <p:stCondLst>
                              <p:cond delay="0"/>
                            </p:stCondLst>
                            <p:childTnLst>
                              <p:par>
                                <p:cTn id="69" presetID="22" presetClass="entr" presetSubtype="4" fill="hold" nodeType="clickEffect">
                                  <p:stCondLst>
                                    <p:cond delay="0"/>
                                  </p:stCondLst>
                                  <p:childTnLst>
                                    <p:set>
                                      <p:cBhvr>
                                        <p:cTn id="70" dur="1" fill="hold">
                                          <p:stCondLst>
                                            <p:cond delay="0"/>
                                          </p:stCondLst>
                                        </p:cTn>
                                        <p:tgtEl>
                                          <p:spTgt spid="104"/>
                                        </p:tgtEl>
                                        <p:attrNameLst>
                                          <p:attrName>style.visibility</p:attrName>
                                        </p:attrNameLst>
                                      </p:cBhvr>
                                      <p:to>
                                        <p:strVal val="visible"/>
                                      </p:to>
                                    </p:set>
                                    <p:animEffect transition="in" filter="wipe(down)">
                                      <p:cBhvr>
                                        <p:cTn id="71" dur="500"/>
                                        <p:tgtEl>
                                          <p:spTgt spid="104"/>
                                        </p:tgtEl>
                                      </p:cBhvr>
                                    </p:animEffect>
                                  </p:childTnLst>
                                </p:cTn>
                              </p:par>
                            </p:childTnLst>
                          </p:cTn>
                        </p:par>
                      </p:childTnLst>
                    </p:cTn>
                  </p:par>
                  <p:par>
                    <p:cTn id="72" fill="hold">
                      <p:stCondLst>
                        <p:cond delay="indefinite"/>
                      </p:stCondLst>
                      <p:childTnLst>
                        <p:par>
                          <p:cTn id="73" fill="hold">
                            <p:stCondLst>
                              <p:cond delay="0"/>
                            </p:stCondLst>
                            <p:childTnLst>
                              <p:par>
                                <p:cTn id="74" presetID="22" presetClass="entr" presetSubtype="8" repeatCount="3000" fill="hold" grpId="0" nodeType="clickEffect">
                                  <p:stCondLst>
                                    <p:cond delay="0"/>
                                  </p:stCondLst>
                                  <p:childTnLst>
                                    <p:set>
                                      <p:cBhvr>
                                        <p:cTn id="75" dur="1" fill="hold">
                                          <p:stCondLst>
                                            <p:cond delay="0"/>
                                          </p:stCondLst>
                                        </p:cTn>
                                        <p:tgtEl>
                                          <p:spTgt spid="103"/>
                                        </p:tgtEl>
                                        <p:attrNameLst>
                                          <p:attrName>style.visibility</p:attrName>
                                        </p:attrNameLst>
                                      </p:cBhvr>
                                      <p:to>
                                        <p:strVal val="visible"/>
                                      </p:to>
                                    </p:set>
                                    <p:animEffect transition="in" filter="wipe(left)">
                                      <p:cBhvr>
                                        <p:cTn id="76" dur="500"/>
                                        <p:tgtEl>
                                          <p:spTgt spid="103"/>
                                        </p:tgtEl>
                                      </p:cBhvr>
                                    </p:animEffect>
                                  </p:childTnLst>
                                </p:cTn>
                              </p:par>
                            </p:childTnLst>
                          </p:cTn>
                        </p:par>
                        <p:par>
                          <p:cTn id="77" fill="hold">
                            <p:stCondLst>
                              <p:cond delay="1500"/>
                            </p:stCondLst>
                            <p:childTnLst>
                              <p:par>
                                <p:cTn id="78" presetID="22" presetClass="entr" presetSubtype="8" repeatCount="3000" fill="hold" grpId="0" nodeType="afterEffect">
                                  <p:stCondLst>
                                    <p:cond delay="0"/>
                                  </p:stCondLst>
                                  <p:childTnLst>
                                    <p:set>
                                      <p:cBhvr>
                                        <p:cTn id="79" dur="1" fill="hold">
                                          <p:stCondLst>
                                            <p:cond delay="0"/>
                                          </p:stCondLst>
                                        </p:cTn>
                                        <p:tgtEl>
                                          <p:spTgt spid="64"/>
                                        </p:tgtEl>
                                        <p:attrNameLst>
                                          <p:attrName>style.visibility</p:attrName>
                                        </p:attrNameLst>
                                      </p:cBhvr>
                                      <p:to>
                                        <p:strVal val="visible"/>
                                      </p:to>
                                    </p:set>
                                    <p:animEffect transition="in" filter="wipe(left)">
                                      <p:cBhvr>
                                        <p:cTn id="80" dur="500"/>
                                        <p:tgtEl>
                                          <p:spTgt spid="64"/>
                                        </p:tgtEl>
                                      </p:cBhvr>
                                    </p:animEffect>
                                  </p:childTnLst>
                                </p:cTn>
                              </p:par>
                            </p:childTnLst>
                          </p:cTn>
                        </p:par>
                        <p:par>
                          <p:cTn id="81" fill="hold">
                            <p:stCondLst>
                              <p:cond delay="3000"/>
                            </p:stCondLst>
                            <p:childTnLst>
                              <p:par>
                                <p:cTn id="82" presetID="22" presetClass="entr" presetSubtype="8" repeatCount="3000" fill="hold" grpId="0" nodeType="afterEffect">
                                  <p:stCondLst>
                                    <p:cond delay="0"/>
                                  </p:stCondLst>
                                  <p:childTnLst>
                                    <p:set>
                                      <p:cBhvr>
                                        <p:cTn id="83" dur="1" fill="hold">
                                          <p:stCondLst>
                                            <p:cond delay="0"/>
                                          </p:stCondLst>
                                        </p:cTn>
                                        <p:tgtEl>
                                          <p:spTgt spid="105"/>
                                        </p:tgtEl>
                                        <p:attrNameLst>
                                          <p:attrName>style.visibility</p:attrName>
                                        </p:attrNameLst>
                                      </p:cBhvr>
                                      <p:to>
                                        <p:strVal val="visible"/>
                                      </p:to>
                                    </p:set>
                                    <p:animEffect transition="in" filter="wipe(left)">
                                      <p:cBhvr>
                                        <p:cTn id="84" dur="500"/>
                                        <p:tgtEl>
                                          <p:spTgt spid="105"/>
                                        </p:tgtEl>
                                      </p:cBhvr>
                                    </p:animEffect>
                                  </p:childTnLst>
                                </p:cTn>
                              </p:par>
                            </p:childTnLst>
                          </p:cTn>
                        </p:par>
                        <p:par>
                          <p:cTn id="85" fill="hold">
                            <p:stCondLst>
                              <p:cond delay="4500"/>
                            </p:stCondLst>
                            <p:childTnLst>
                              <p:par>
                                <p:cTn id="86" presetID="22" presetClass="entr" presetSubtype="8" repeatCount="3000" fill="hold" grpId="0" nodeType="afterEffect">
                                  <p:stCondLst>
                                    <p:cond delay="0"/>
                                  </p:stCondLst>
                                  <p:childTnLst>
                                    <p:set>
                                      <p:cBhvr>
                                        <p:cTn id="87" dur="1" fill="hold">
                                          <p:stCondLst>
                                            <p:cond delay="0"/>
                                          </p:stCondLst>
                                        </p:cTn>
                                        <p:tgtEl>
                                          <p:spTgt spid="65"/>
                                        </p:tgtEl>
                                        <p:attrNameLst>
                                          <p:attrName>style.visibility</p:attrName>
                                        </p:attrNameLst>
                                      </p:cBhvr>
                                      <p:to>
                                        <p:strVal val="visible"/>
                                      </p:to>
                                    </p:set>
                                    <p:animEffect transition="in" filter="wipe(left)">
                                      <p:cBhvr>
                                        <p:cTn id="88" dur="500"/>
                                        <p:tgtEl>
                                          <p:spTgt spid="65"/>
                                        </p:tgtEl>
                                      </p:cBhvr>
                                    </p:animEffect>
                                  </p:childTnLst>
                                </p:cTn>
                              </p:par>
                            </p:childTnLst>
                          </p:cTn>
                        </p:par>
                        <p:par>
                          <p:cTn id="89" fill="hold">
                            <p:stCondLst>
                              <p:cond delay="6000"/>
                            </p:stCondLst>
                            <p:childTnLst>
                              <p:par>
                                <p:cTn id="90" presetID="22" presetClass="entr" presetSubtype="8" repeatCount="3000" fill="hold" grpId="0" nodeType="afterEffect">
                                  <p:stCondLst>
                                    <p:cond delay="0"/>
                                  </p:stCondLst>
                                  <p:childTnLst>
                                    <p:set>
                                      <p:cBhvr>
                                        <p:cTn id="91" dur="1" fill="hold">
                                          <p:stCondLst>
                                            <p:cond delay="0"/>
                                          </p:stCondLst>
                                        </p:cTn>
                                        <p:tgtEl>
                                          <p:spTgt spid="106"/>
                                        </p:tgtEl>
                                        <p:attrNameLst>
                                          <p:attrName>style.visibility</p:attrName>
                                        </p:attrNameLst>
                                      </p:cBhvr>
                                      <p:to>
                                        <p:strVal val="visible"/>
                                      </p:to>
                                    </p:set>
                                    <p:animEffect transition="in" filter="wipe(left)">
                                      <p:cBhvr>
                                        <p:cTn id="92" dur="500"/>
                                        <p:tgtEl>
                                          <p:spTgt spid="106"/>
                                        </p:tgtEl>
                                      </p:cBhvr>
                                    </p:animEffect>
                                  </p:childTnLst>
                                </p:cTn>
                              </p:par>
                            </p:childTnLst>
                          </p:cTn>
                        </p:par>
                        <p:par>
                          <p:cTn id="93" fill="hold">
                            <p:stCondLst>
                              <p:cond delay="7500"/>
                            </p:stCondLst>
                            <p:childTnLst>
                              <p:par>
                                <p:cTn id="94" presetID="22" presetClass="entr" presetSubtype="8" repeatCount="3000" fill="hold" grpId="0" nodeType="afterEffect">
                                  <p:stCondLst>
                                    <p:cond delay="0"/>
                                  </p:stCondLst>
                                  <p:childTnLst>
                                    <p:set>
                                      <p:cBhvr>
                                        <p:cTn id="95" dur="1" fill="hold">
                                          <p:stCondLst>
                                            <p:cond delay="0"/>
                                          </p:stCondLst>
                                        </p:cTn>
                                        <p:tgtEl>
                                          <p:spTgt spid="66"/>
                                        </p:tgtEl>
                                        <p:attrNameLst>
                                          <p:attrName>style.visibility</p:attrName>
                                        </p:attrNameLst>
                                      </p:cBhvr>
                                      <p:to>
                                        <p:strVal val="visible"/>
                                      </p:to>
                                    </p:set>
                                    <p:animEffect transition="in" filter="wipe(left)">
                                      <p:cBhvr>
                                        <p:cTn id="96" dur="500"/>
                                        <p:tgtEl>
                                          <p:spTgt spid="66"/>
                                        </p:tgtEl>
                                      </p:cBhvr>
                                    </p:animEffect>
                                  </p:childTnLst>
                                </p:cTn>
                              </p:par>
                            </p:childTnLst>
                          </p:cTn>
                        </p:par>
                        <p:par>
                          <p:cTn id="97" fill="hold">
                            <p:stCondLst>
                              <p:cond delay="9000"/>
                            </p:stCondLst>
                            <p:childTnLst>
                              <p:par>
                                <p:cTn id="98" presetID="22" presetClass="entr" presetSubtype="8" repeatCount="3000" fill="hold" grpId="0" nodeType="afterEffect">
                                  <p:stCondLst>
                                    <p:cond delay="0"/>
                                  </p:stCondLst>
                                  <p:childTnLst>
                                    <p:set>
                                      <p:cBhvr>
                                        <p:cTn id="99" dur="1" fill="hold">
                                          <p:stCondLst>
                                            <p:cond delay="0"/>
                                          </p:stCondLst>
                                        </p:cTn>
                                        <p:tgtEl>
                                          <p:spTgt spid="107"/>
                                        </p:tgtEl>
                                        <p:attrNameLst>
                                          <p:attrName>style.visibility</p:attrName>
                                        </p:attrNameLst>
                                      </p:cBhvr>
                                      <p:to>
                                        <p:strVal val="visible"/>
                                      </p:to>
                                    </p:set>
                                    <p:animEffect transition="in" filter="wipe(left)">
                                      <p:cBhvr>
                                        <p:cTn id="100" dur="500"/>
                                        <p:tgtEl>
                                          <p:spTgt spid="107"/>
                                        </p:tgtEl>
                                      </p:cBhvr>
                                    </p:animEffect>
                                  </p:childTnLst>
                                </p:cTn>
                              </p:par>
                            </p:childTnLst>
                          </p:cTn>
                        </p:par>
                        <p:par>
                          <p:cTn id="101" fill="hold">
                            <p:stCondLst>
                              <p:cond delay="10500"/>
                            </p:stCondLst>
                            <p:childTnLst>
                              <p:par>
                                <p:cTn id="102" presetID="22" presetClass="entr" presetSubtype="8" repeatCount="3000" fill="hold" grpId="0" nodeType="afterEffect">
                                  <p:stCondLst>
                                    <p:cond delay="0"/>
                                  </p:stCondLst>
                                  <p:childTnLst>
                                    <p:set>
                                      <p:cBhvr>
                                        <p:cTn id="103" dur="1" fill="hold">
                                          <p:stCondLst>
                                            <p:cond delay="0"/>
                                          </p:stCondLst>
                                        </p:cTn>
                                        <p:tgtEl>
                                          <p:spTgt spid="102"/>
                                        </p:tgtEl>
                                        <p:attrNameLst>
                                          <p:attrName>style.visibility</p:attrName>
                                        </p:attrNameLst>
                                      </p:cBhvr>
                                      <p:to>
                                        <p:strVal val="visible"/>
                                      </p:to>
                                    </p:set>
                                    <p:animEffect transition="in" filter="wipe(left)">
                                      <p:cBhvr>
                                        <p:cTn id="104" dur="500"/>
                                        <p:tgtEl>
                                          <p:spTgt spid="102"/>
                                        </p:tgtEl>
                                      </p:cBhvr>
                                    </p:animEffect>
                                  </p:childTnLst>
                                </p:cTn>
                              </p:par>
                            </p:childTnLst>
                          </p:cTn>
                        </p:par>
                      </p:childTnLst>
                    </p:cTn>
                  </p:par>
                  <p:par>
                    <p:cTn id="105" fill="hold">
                      <p:stCondLst>
                        <p:cond delay="indefinite"/>
                      </p:stCondLst>
                      <p:childTnLst>
                        <p:par>
                          <p:cTn id="106" fill="hold">
                            <p:stCondLst>
                              <p:cond delay="0"/>
                            </p:stCondLst>
                            <p:childTnLst>
                              <p:par>
                                <p:cTn id="107" presetID="22" presetClass="entr" presetSubtype="8" fill="hold" grpId="0" nodeType="clickEffect">
                                  <p:stCondLst>
                                    <p:cond delay="0"/>
                                  </p:stCondLst>
                                  <p:childTnLst>
                                    <p:set>
                                      <p:cBhvr>
                                        <p:cTn id="108" dur="1" fill="hold">
                                          <p:stCondLst>
                                            <p:cond delay="0"/>
                                          </p:stCondLst>
                                        </p:cTn>
                                        <p:tgtEl>
                                          <p:spTgt spid="59"/>
                                        </p:tgtEl>
                                        <p:attrNameLst>
                                          <p:attrName>style.visibility</p:attrName>
                                        </p:attrNameLst>
                                      </p:cBhvr>
                                      <p:to>
                                        <p:strVal val="visible"/>
                                      </p:to>
                                    </p:set>
                                    <p:animEffect transition="in" filter="wipe(left)">
                                      <p:cBhvr>
                                        <p:cTn id="109" dur="500"/>
                                        <p:tgtEl>
                                          <p:spTgt spid="5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 grpId="0"/>
      <p:bldP spid="59" grpId="0" animBg="1"/>
      <p:bldP spid="44" grpId="0" animBg="1"/>
      <p:bldP spid="4" grpId="0"/>
      <p:bldP spid="63" grpId="0" animBg="1"/>
      <p:bldP spid="64" grpId="0" animBg="1"/>
      <p:bldP spid="65" grpId="0" animBg="1"/>
      <p:bldP spid="66" grpId="0" animBg="1"/>
      <p:bldP spid="102" grpId="0" animBg="1"/>
      <p:bldP spid="103" grpId="0" animBg="1"/>
      <p:bldP spid="105" grpId="0" animBg="1"/>
      <p:bldP spid="106" grpId="0" animBg="1"/>
      <p:bldP spid="107" grpId="0" animBg="1"/>
      <p:bldP spid="9" grpId="0"/>
      <p:bldP spid="10" grpId="0"/>
      <p:bldP spid="11" grpId="0"/>
      <p:bldP spid="13" grpId="0"/>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showMasterSp="0">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3" name="Titolo 2">
            <a:extLst>
              <a:ext uri="{FF2B5EF4-FFF2-40B4-BE49-F238E27FC236}">
                <a16:creationId xmlns="" xmlns:a16="http://schemas.microsoft.com/office/drawing/2014/main" id="{F9B379E7-DB4F-4371-87CC-ED56F9D4951D}"/>
              </a:ext>
            </a:extLst>
          </p:cNvPr>
          <p:cNvSpPr>
            <a:spLocks noGrp="1"/>
          </p:cNvSpPr>
          <p:nvPr>
            <p:ph type="ctrTitle"/>
          </p:nvPr>
        </p:nvSpPr>
        <p:spPr>
          <a:xfrm>
            <a:off x="36000" y="38637"/>
            <a:ext cx="9072000" cy="720000"/>
          </a:xfrm>
          <a:ln>
            <a:solidFill>
              <a:schemeClr val="accent4">
                <a:lumMod val="75000"/>
              </a:schemeClr>
            </a:solidFill>
          </a:ln>
        </p:spPr>
        <p:txBody>
          <a:bodyPr anchor="ctr">
            <a:normAutofit fontScale="90000"/>
          </a:bodyPr>
          <a:lstStyle/>
          <a:p>
            <a:pPr lvl="0">
              <a:lnSpc>
                <a:spcPct val="100000"/>
              </a:lnSpc>
              <a:spcBef>
                <a:spcPts val="0"/>
              </a:spcBef>
            </a:pPr>
            <a:r>
              <a:rPr lang="it-IT" sz="2400" dirty="0">
                <a:solidFill>
                  <a:srgbClr val="00B050"/>
                </a:solidFill>
                <a:latin typeface="Comic Sans MS" panose="030F0702030302020204" pitchFamily="66" charset="0"/>
                <a:ea typeface="+mn-ea"/>
                <a:cs typeface="+mn-cs"/>
              </a:rPr>
              <a:t>LE OPERAZIONI GEOMETRICHE: LE CONICHE</a:t>
            </a:r>
            <a:br>
              <a:rPr lang="it-IT" sz="2400" dirty="0">
                <a:solidFill>
                  <a:srgbClr val="00B050"/>
                </a:solidFill>
                <a:latin typeface="Comic Sans MS" panose="030F0702030302020204" pitchFamily="66" charset="0"/>
                <a:ea typeface="+mn-ea"/>
                <a:cs typeface="+mn-cs"/>
              </a:rPr>
            </a:br>
            <a:r>
              <a:rPr lang="it-IT" sz="2000" cap="all" dirty="0">
                <a:solidFill>
                  <a:srgbClr val="00B050"/>
                </a:solidFill>
                <a:latin typeface="Comic Sans MS" panose="030F0702030302020204" pitchFamily="66" charset="0"/>
                <a:ea typeface="+mn-ea"/>
                <a:cs typeface="+mn-cs"/>
              </a:rPr>
              <a:t>sezione DI SOLIDI DI ROTAZIONE – PRESENTAZIONE (7)</a:t>
            </a:r>
            <a:endParaRPr lang="it-IT" dirty="0"/>
          </a:p>
        </p:txBody>
      </p:sp>
      <p:sp>
        <p:nvSpPr>
          <p:cNvPr id="23" name="CasellaDiTesto 22">
            <a:extLst>
              <a:ext uri="{FF2B5EF4-FFF2-40B4-BE49-F238E27FC236}">
                <a16:creationId xmlns="" xmlns:a16="http://schemas.microsoft.com/office/drawing/2014/main" id="{80D2610D-D0B5-4274-8566-AEF89E387469}"/>
              </a:ext>
            </a:extLst>
          </p:cNvPr>
          <p:cNvSpPr txBox="1"/>
          <p:nvPr/>
        </p:nvSpPr>
        <p:spPr>
          <a:xfrm>
            <a:off x="36000" y="859807"/>
            <a:ext cx="9072000" cy="1028615"/>
          </a:xfrm>
          <a:prstGeom prst="rect">
            <a:avLst/>
          </a:prstGeom>
          <a:noFill/>
          <a:ln>
            <a:solidFill>
              <a:schemeClr val="accent4">
                <a:lumMod val="75000"/>
              </a:schemeClr>
            </a:solidFill>
          </a:ln>
        </p:spPr>
        <p:txBody>
          <a:bodyPr wrap="square" rtlCol="0">
            <a:spAutoFit/>
          </a:bodyPr>
          <a:lstStyle/>
          <a:p>
            <a:pPr algn="ctr">
              <a:lnSpc>
                <a:spcPct val="115000"/>
              </a:lnSpc>
              <a:spcAft>
                <a:spcPts val="1000"/>
              </a:spcAft>
            </a:pPr>
            <a:r>
              <a:rPr lang="it-IT" dirty="0">
                <a:solidFill>
                  <a:srgbClr val="00B050"/>
                </a:solidFill>
                <a:latin typeface="Comic Sans MS" panose="030F0702030302020204" pitchFamily="66" charset="0"/>
                <a:ea typeface="Calibri" panose="020F0502020204030204" pitchFamily="34" charset="0"/>
                <a:cs typeface="Times New Roman" panose="02020603050405020304" pitchFamily="18" charset="0"/>
              </a:rPr>
              <a:t>Si precisa, infine, che il tipo di conica si differenzia in relazione al rapporto geometrico (parallelismo, ortogonalità o obliquità) che si stabilisce tra gli elementi geometrici del solido e il piano di sezione. </a:t>
            </a:r>
            <a:endParaRPr lang="it-IT" dirty="0">
              <a:solidFill>
                <a:srgbClr val="00B050"/>
              </a:solidFill>
            </a:endParaRPr>
          </a:p>
        </p:txBody>
      </p:sp>
      <p:sp>
        <p:nvSpPr>
          <p:cNvPr id="2" name="CasellaDiTesto 1">
            <a:extLst>
              <a:ext uri="{FF2B5EF4-FFF2-40B4-BE49-F238E27FC236}">
                <a16:creationId xmlns="" xmlns:a16="http://schemas.microsoft.com/office/drawing/2014/main" id="{715D5492-A6F4-41A9-A150-ECC387416910}"/>
              </a:ext>
            </a:extLst>
          </p:cNvPr>
          <p:cNvSpPr txBox="1"/>
          <p:nvPr/>
        </p:nvSpPr>
        <p:spPr>
          <a:xfrm>
            <a:off x="2422478" y="2068394"/>
            <a:ext cx="4299044" cy="391517"/>
          </a:xfrm>
          <a:prstGeom prst="rect">
            <a:avLst/>
          </a:prstGeom>
          <a:noFill/>
        </p:spPr>
        <p:txBody>
          <a:bodyPr wrap="square" rtlCol="0" anchor="ctr">
            <a:spAutoFit/>
          </a:bodyPr>
          <a:lstStyle/>
          <a:p>
            <a:pPr>
              <a:lnSpc>
                <a:spcPct val="115000"/>
              </a:lnSpc>
              <a:spcAft>
                <a:spcPts val="1000"/>
              </a:spcAft>
            </a:pPr>
            <a:r>
              <a:rPr lang="it-IT" dirty="0">
                <a:solidFill>
                  <a:srgbClr val="00B050"/>
                </a:solidFill>
                <a:latin typeface="Comic Sans MS" panose="030F0702030302020204" pitchFamily="66" charset="0"/>
                <a:ea typeface="Calibri" panose="020F0502020204030204" pitchFamily="34" charset="0"/>
                <a:cs typeface="Times New Roman" panose="02020603050405020304" pitchFamily="18" charset="0"/>
              </a:rPr>
              <a:t>In particolare avremo i seguenti casi:</a:t>
            </a:r>
            <a:endParaRPr lang="it-IT" dirty="0">
              <a:solidFill>
                <a:srgbClr val="00B050"/>
              </a:solidFill>
            </a:endParaRPr>
          </a:p>
        </p:txBody>
      </p:sp>
      <p:sp>
        <p:nvSpPr>
          <p:cNvPr id="5" name="CasellaDiTesto 4">
            <a:extLst>
              <a:ext uri="{FF2B5EF4-FFF2-40B4-BE49-F238E27FC236}">
                <a16:creationId xmlns="" xmlns:a16="http://schemas.microsoft.com/office/drawing/2014/main" id="{7023CED4-8307-4536-BA78-7323CBFFB466}"/>
              </a:ext>
            </a:extLst>
          </p:cNvPr>
          <p:cNvSpPr txBox="1"/>
          <p:nvPr/>
        </p:nvSpPr>
        <p:spPr>
          <a:xfrm>
            <a:off x="36000" y="2640259"/>
            <a:ext cx="9072000" cy="1477328"/>
          </a:xfrm>
          <a:prstGeom prst="rect">
            <a:avLst/>
          </a:prstGeom>
          <a:noFill/>
          <a:ln>
            <a:solidFill>
              <a:schemeClr val="accent4">
                <a:lumMod val="75000"/>
              </a:schemeClr>
            </a:solidFill>
          </a:ln>
        </p:spPr>
        <p:txBody>
          <a:bodyPr wrap="square" rtlCol="0" anchor="ctr">
            <a:spAutoFit/>
          </a:bodyPr>
          <a:lstStyle/>
          <a:p>
            <a:pPr lvl="0">
              <a:spcAft>
                <a:spcPts val="0"/>
              </a:spcAft>
            </a:pPr>
            <a:r>
              <a:rPr lang="it-IT" dirty="0">
                <a:solidFill>
                  <a:srgbClr val="00B050"/>
                </a:solidFill>
                <a:latin typeface="Comic Sans MS" panose="030F0702030302020204" pitchFamily="66" charset="0"/>
                <a:ea typeface="Calibri" panose="020F0502020204030204" pitchFamily="34" charset="0"/>
                <a:cs typeface="Times New Roman" panose="02020603050405020304" pitchFamily="18" charset="0"/>
              </a:rPr>
              <a:t>Per il cono</a:t>
            </a:r>
            <a:endParaRPr lang="it-IT" sz="3200" dirty="0">
              <a:solidFill>
                <a:srgbClr val="00B050"/>
              </a:solidFill>
              <a:latin typeface="Comic Sans MS" panose="030F0702030302020204" pitchFamily="66" charset="0"/>
              <a:ea typeface="Calibri" panose="020F0502020204030204" pitchFamily="34" charset="0"/>
              <a:cs typeface="Times New Roman" panose="02020603050405020304" pitchFamily="18" charset="0"/>
            </a:endParaRPr>
          </a:p>
          <a:p>
            <a:pPr marL="342900" lvl="0" indent="-342900">
              <a:spcAft>
                <a:spcPts val="0"/>
              </a:spcAft>
              <a:buFont typeface="+mj-lt"/>
              <a:buAutoNum type="arabicPeriod"/>
            </a:pPr>
            <a:r>
              <a:rPr lang="it-IT" dirty="0">
                <a:solidFill>
                  <a:srgbClr val="00B050"/>
                </a:solidFill>
                <a:latin typeface="Comic Sans MS" panose="030F0702030302020204" pitchFamily="66" charset="0"/>
                <a:ea typeface="Calibri" panose="020F0502020204030204" pitchFamily="34" charset="0"/>
                <a:cs typeface="Times New Roman" panose="02020603050405020304" pitchFamily="18" charset="0"/>
              </a:rPr>
              <a:t>Piano di sezione perpendicolare all’asse genera una circonferenza</a:t>
            </a:r>
          </a:p>
          <a:p>
            <a:pPr marL="342900" lvl="0" indent="-342900">
              <a:spcAft>
                <a:spcPts val="0"/>
              </a:spcAft>
              <a:buFont typeface="+mj-lt"/>
              <a:buAutoNum type="arabicPeriod"/>
            </a:pPr>
            <a:r>
              <a:rPr lang="it-IT" dirty="0">
                <a:solidFill>
                  <a:srgbClr val="00B050"/>
                </a:solidFill>
                <a:latin typeface="Comic Sans MS" panose="030F0702030302020204" pitchFamily="66" charset="0"/>
                <a:ea typeface="Calibri" panose="020F0502020204030204" pitchFamily="34" charset="0"/>
                <a:cs typeface="Times New Roman" panose="02020603050405020304" pitchFamily="18" charset="0"/>
              </a:rPr>
              <a:t>Piano di sezione obliquo all’asse genera un’ellisse</a:t>
            </a:r>
            <a:endParaRPr lang="it-IT" sz="3200" dirty="0">
              <a:solidFill>
                <a:srgbClr val="00B050"/>
              </a:solidFill>
              <a:latin typeface="Comic Sans MS" panose="030F0702030302020204" pitchFamily="66" charset="0"/>
              <a:ea typeface="Calibri" panose="020F0502020204030204" pitchFamily="34" charset="0"/>
              <a:cs typeface="Times New Roman" panose="02020603050405020304" pitchFamily="18" charset="0"/>
            </a:endParaRPr>
          </a:p>
          <a:p>
            <a:pPr marL="342900" lvl="0" indent="-342900">
              <a:spcAft>
                <a:spcPts val="0"/>
              </a:spcAft>
              <a:buFont typeface="+mj-lt"/>
              <a:buAutoNum type="arabicPeriod"/>
            </a:pPr>
            <a:r>
              <a:rPr lang="it-IT" dirty="0">
                <a:solidFill>
                  <a:srgbClr val="00B050"/>
                </a:solidFill>
                <a:latin typeface="Comic Sans MS" panose="030F0702030302020204" pitchFamily="66" charset="0"/>
                <a:ea typeface="Calibri" panose="020F0502020204030204" pitchFamily="34" charset="0"/>
                <a:cs typeface="Times New Roman" panose="02020603050405020304" pitchFamily="18" charset="0"/>
              </a:rPr>
              <a:t>Piano di sezione parallelo ad una generatrice genera una parabola</a:t>
            </a:r>
            <a:endParaRPr lang="it-IT" sz="3200" dirty="0">
              <a:solidFill>
                <a:srgbClr val="00B050"/>
              </a:solidFill>
              <a:latin typeface="Comic Sans MS" panose="030F0702030302020204" pitchFamily="66" charset="0"/>
              <a:ea typeface="Calibri" panose="020F0502020204030204" pitchFamily="34" charset="0"/>
              <a:cs typeface="Times New Roman" panose="02020603050405020304" pitchFamily="18" charset="0"/>
            </a:endParaRPr>
          </a:p>
          <a:p>
            <a:pPr marL="342900" lvl="0" indent="-342900">
              <a:spcAft>
                <a:spcPts val="1000"/>
              </a:spcAft>
              <a:buFont typeface="+mj-lt"/>
              <a:buAutoNum type="arabicPeriod"/>
            </a:pPr>
            <a:r>
              <a:rPr lang="it-IT" dirty="0">
                <a:solidFill>
                  <a:srgbClr val="00B050"/>
                </a:solidFill>
                <a:latin typeface="Comic Sans MS" panose="030F0702030302020204" pitchFamily="66" charset="0"/>
                <a:ea typeface="Calibri" panose="020F0502020204030204" pitchFamily="34" charset="0"/>
                <a:cs typeface="Times New Roman" panose="02020603050405020304" pitchFamily="18" charset="0"/>
              </a:rPr>
              <a:t>Piano di sezione parallelo a due generatrici genera un’iperbole</a:t>
            </a:r>
            <a:endParaRPr lang="it-IT" dirty="0">
              <a:solidFill>
                <a:srgbClr val="00B050"/>
              </a:solidFill>
            </a:endParaRPr>
          </a:p>
        </p:txBody>
      </p:sp>
      <p:sp>
        <p:nvSpPr>
          <p:cNvPr id="6" name="CasellaDiTesto 5">
            <a:extLst>
              <a:ext uri="{FF2B5EF4-FFF2-40B4-BE49-F238E27FC236}">
                <a16:creationId xmlns="" xmlns:a16="http://schemas.microsoft.com/office/drawing/2014/main" id="{B383B29B-6345-40AE-AFDF-803B3DEB1EC5}"/>
              </a:ext>
            </a:extLst>
          </p:cNvPr>
          <p:cNvSpPr txBox="1"/>
          <p:nvPr/>
        </p:nvSpPr>
        <p:spPr>
          <a:xfrm>
            <a:off x="36000" y="4297100"/>
            <a:ext cx="9072000" cy="972000"/>
          </a:xfrm>
          <a:prstGeom prst="rect">
            <a:avLst/>
          </a:prstGeom>
          <a:noFill/>
          <a:ln>
            <a:solidFill>
              <a:schemeClr val="accent4">
                <a:lumMod val="75000"/>
              </a:schemeClr>
            </a:solidFill>
          </a:ln>
        </p:spPr>
        <p:txBody>
          <a:bodyPr wrap="square" rtlCol="0" anchor="ctr">
            <a:normAutofit/>
          </a:bodyPr>
          <a:lstStyle/>
          <a:p>
            <a:r>
              <a:rPr lang="it-IT" dirty="0">
                <a:solidFill>
                  <a:srgbClr val="00B050"/>
                </a:solidFill>
                <a:latin typeface="Comic Sans MS" panose="030F0702030302020204" pitchFamily="66" charset="0"/>
                <a:ea typeface="Calibri" panose="020F0502020204030204" pitchFamily="34" charset="0"/>
                <a:cs typeface="Times New Roman" panose="02020603050405020304" pitchFamily="18" charset="0"/>
              </a:rPr>
              <a:t>Per il cilindro</a:t>
            </a:r>
          </a:p>
          <a:p>
            <a:pPr marL="342900" indent="-342900">
              <a:buFont typeface="+mj-lt"/>
              <a:buAutoNum type="arabicPeriod"/>
            </a:pPr>
            <a:r>
              <a:rPr lang="it-IT" dirty="0">
                <a:solidFill>
                  <a:srgbClr val="00B050"/>
                </a:solidFill>
                <a:latin typeface="Comic Sans MS" panose="030F0702030302020204" pitchFamily="66" charset="0"/>
                <a:ea typeface="Calibri" panose="020F0502020204030204" pitchFamily="34" charset="0"/>
                <a:cs typeface="Times New Roman" panose="02020603050405020304" pitchFamily="18" charset="0"/>
              </a:rPr>
              <a:t>Piano di sezione perpendicolare all’asse genera una circonferenza</a:t>
            </a:r>
          </a:p>
          <a:p>
            <a:pPr marL="342900" indent="-342900">
              <a:spcAft>
                <a:spcPts val="1000"/>
              </a:spcAft>
              <a:buFont typeface="+mj-lt"/>
              <a:buAutoNum type="arabicPeriod"/>
            </a:pPr>
            <a:r>
              <a:rPr lang="it-IT" dirty="0">
                <a:solidFill>
                  <a:srgbClr val="00B050"/>
                </a:solidFill>
                <a:latin typeface="Comic Sans MS" panose="030F0702030302020204" pitchFamily="66" charset="0"/>
                <a:ea typeface="Calibri" panose="020F0502020204030204" pitchFamily="34" charset="0"/>
                <a:cs typeface="Times New Roman" panose="02020603050405020304" pitchFamily="18" charset="0"/>
              </a:rPr>
              <a:t>Piano di sezione obliquo all’asse genera un’ellisse</a:t>
            </a:r>
            <a:endParaRPr lang="it-IT" dirty="0">
              <a:solidFill>
                <a:srgbClr val="00B050"/>
              </a:solidFill>
            </a:endParaRPr>
          </a:p>
        </p:txBody>
      </p:sp>
      <p:sp>
        <p:nvSpPr>
          <p:cNvPr id="7" name="CasellaDiTesto 6">
            <a:extLst>
              <a:ext uri="{FF2B5EF4-FFF2-40B4-BE49-F238E27FC236}">
                <a16:creationId xmlns="" xmlns:a16="http://schemas.microsoft.com/office/drawing/2014/main" id="{B569BA2B-74F0-4099-963B-2A763D7DAD3C}"/>
              </a:ext>
            </a:extLst>
          </p:cNvPr>
          <p:cNvSpPr txBox="1"/>
          <p:nvPr/>
        </p:nvSpPr>
        <p:spPr>
          <a:xfrm>
            <a:off x="36000" y="5431811"/>
            <a:ext cx="9072000" cy="1347164"/>
          </a:xfrm>
          <a:prstGeom prst="rect">
            <a:avLst/>
          </a:prstGeom>
          <a:noFill/>
          <a:ln>
            <a:solidFill>
              <a:schemeClr val="accent4">
                <a:lumMod val="75000"/>
              </a:schemeClr>
            </a:solidFill>
          </a:ln>
        </p:spPr>
        <p:txBody>
          <a:bodyPr wrap="square" rtlCol="0">
            <a:spAutoFit/>
          </a:bodyPr>
          <a:lstStyle/>
          <a:p>
            <a:pPr lvl="0">
              <a:lnSpc>
                <a:spcPct val="115000"/>
              </a:lnSpc>
              <a:spcAft>
                <a:spcPts val="0"/>
              </a:spcAft>
            </a:pPr>
            <a:r>
              <a:rPr lang="it-IT" dirty="0">
                <a:solidFill>
                  <a:srgbClr val="00B050"/>
                </a:solidFill>
                <a:latin typeface="Comic Sans MS" panose="030F0702030302020204" pitchFamily="66" charset="0"/>
                <a:ea typeface="Calibri" panose="020F0502020204030204" pitchFamily="34" charset="0"/>
                <a:cs typeface="Times New Roman" panose="02020603050405020304" pitchFamily="18" charset="0"/>
              </a:rPr>
              <a:t>Per la sfera</a:t>
            </a:r>
            <a:endParaRPr lang="it-IT" sz="3200" dirty="0">
              <a:solidFill>
                <a:srgbClr val="00B050"/>
              </a:solidFill>
              <a:latin typeface="Comic Sans MS" panose="030F0702030302020204" pitchFamily="66" charset="0"/>
              <a:ea typeface="Calibri" panose="020F0502020204030204" pitchFamily="34" charset="0"/>
              <a:cs typeface="Times New Roman" panose="02020603050405020304" pitchFamily="18" charset="0"/>
            </a:endParaRPr>
          </a:p>
          <a:p>
            <a:pPr marL="342900" lvl="0" indent="-342900">
              <a:lnSpc>
                <a:spcPct val="115000"/>
              </a:lnSpc>
              <a:spcAft>
                <a:spcPts val="1000"/>
              </a:spcAft>
              <a:buFont typeface="+mj-lt"/>
              <a:buAutoNum type="arabicPeriod"/>
            </a:pPr>
            <a:r>
              <a:rPr lang="it-IT" dirty="0">
                <a:solidFill>
                  <a:srgbClr val="00B050"/>
                </a:solidFill>
                <a:latin typeface="Comic Sans MS" panose="030F0702030302020204" pitchFamily="66" charset="0"/>
                <a:ea typeface="Calibri" panose="020F0502020204030204" pitchFamily="34" charset="0"/>
                <a:cs typeface="Times New Roman" panose="02020603050405020304" pitchFamily="18" charset="0"/>
              </a:rPr>
              <a:t>Poiché infiniti sono i diametri, il piano di sezione, comunque posizionato, risulterà essere sempre perpendicolare; pertanto l’unica curva possibile sarà la circonferenza</a:t>
            </a:r>
            <a:endParaRPr lang="it-IT" dirty="0">
              <a:solidFill>
                <a:srgbClr val="00B050"/>
              </a:solidFill>
            </a:endParaRPr>
          </a:p>
        </p:txBody>
      </p:sp>
      <p:cxnSp>
        <p:nvCxnSpPr>
          <p:cNvPr id="8" name="Connettore diritto 7">
            <a:extLst>
              <a:ext uri="{FF2B5EF4-FFF2-40B4-BE49-F238E27FC236}">
                <a16:creationId xmlns="" xmlns:a16="http://schemas.microsoft.com/office/drawing/2014/main" id="{87BA884F-1381-4B94-9646-6834458612A7}"/>
              </a:ext>
            </a:extLst>
          </p:cNvPr>
          <p:cNvCxnSpPr>
            <a:cxnSpLocks/>
          </p:cNvCxnSpPr>
          <p:nvPr/>
        </p:nvCxnSpPr>
        <p:spPr>
          <a:xfrm>
            <a:off x="36000" y="6844352"/>
            <a:ext cx="9072000" cy="0"/>
          </a:xfrm>
          <a:prstGeom prst="line">
            <a:avLst/>
          </a:prstGeom>
          <a:ln>
            <a:solidFill>
              <a:schemeClr val="accent4">
                <a:lumMod val="20000"/>
                <a:lumOff val="8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 xmlns:p14="http://schemas.microsoft.com/office/powerpoint/2010/main" val="89562618"/>
      </p:ext>
    </p:extLst>
  </p:cSld>
  <p:clrMapOvr>
    <a:masterClrMapping/>
  </p:clrMapOvr>
  <mc:AlternateContent xmlns:mc="http://schemas.openxmlformats.org/markup-compatibility/2006">
    <mc:Choice xmlns=""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3"/>
                                        </p:tgtEl>
                                        <p:attrNameLst>
                                          <p:attrName>style.visibility</p:attrName>
                                        </p:attrNameLst>
                                      </p:cBhvr>
                                      <p:to>
                                        <p:strVal val="visible"/>
                                      </p:to>
                                    </p:set>
                                    <p:animEffect transition="in" filter="wipe(left)">
                                      <p:cBhvr>
                                        <p:cTn id="7" dur="500"/>
                                        <p:tgtEl>
                                          <p:spTgt spid="23"/>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wipe(down)">
                                      <p:cBhvr>
                                        <p:cTn id="12" dur="500"/>
                                        <p:tgtEl>
                                          <p:spTgt spid="2"/>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5">
                                            <p:bg/>
                                          </p:spTgt>
                                        </p:tgtEl>
                                        <p:attrNameLst>
                                          <p:attrName>style.visibility</p:attrName>
                                        </p:attrNameLst>
                                      </p:cBhvr>
                                      <p:to>
                                        <p:strVal val="visible"/>
                                      </p:to>
                                    </p:set>
                                    <p:animEffect transition="in" filter="wipe(left)">
                                      <p:cBhvr>
                                        <p:cTn id="17" dur="500"/>
                                        <p:tgtEl>
                                          <p:spTgt spid="5">
                                            <p:bg/>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5">
                                            <p:txEl>
                                              <p:pRg st="0" end="0"/>
                                            </p:txEl>
                                          </p:spTgt>
                                        </p:tgtEl>
                                        <p:attrNameLst>
                                          <p:attrName>style.visibility</p:attrName>
                                        </p:attrNameLst>
                                      </p:cBhvr>
                                      <p:to>
                                        <p:strVal val="visible"/>
                                      </p:to>
                                    </p:set>
                                    <p:animEffect transition="in" filter="wipe(left)">
                                      <p:cBhvr>
                                        <p:cTn id="22" dur="500"/>
                                        <p:tgtEl>
                                          <p:spTgt spid="5">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5">
                                            <p:txEl>
                                              <p:pRg st="1" end="1"/>
                                            </p:txEl>
                                          </p:spTgt>
                                        </p:tgtEl>
                                        <p:attrNameLst>
                                          <p:attrName>style.visibility</p:attrName>
                                        </p:attrNameLst>
                                      </p:cBhvr>
                                      <p:to>
                                        <p:strVal val="visible"/>
                                      </p:to>
                                    </p:set>
                                    <p:animEffect transition="in" filter="wipe(left)">
                                      <p:cBhvr>
                                        <p:cTn id="27" dur="500"/>
                                        <p:tgtEl>
                                          <p:spTgt spid="5">
                                            <p:txEl>
                                              <p:pRg st="1" end="1"/>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5">
                                            <p:txEl>
                                              <p:pRg st="2" end="2"/>
                                            </p:txEl>
                                          </p:spTgt>
                                        </p:tgtEl>
                                        <p:attrNameLst>
                                          <p:attrName>style.visibility</p:attrName>
                                        </p:attrNameLst>
                                      </p:cBhvr>
                                      <p:to>
                                        <p:strVal val="visible"/>
                                      </p:to>
                                    </p:set>
                                    <p:animEffect transition="in" filter="wipe(left)">
                                      <p:cBhvr>
                                        <p:cTn id="32" dur="500"/>
                                        <p:tgtEl>
                                          <p:spTgt spid="5">
                                            <p:txEl>
                                              <p:pRg st="2" end="2"/>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5">
                                            <p:txEl>
                                              <p:pRg st="3" end="3"/>
                                            </p:txEl>
                                          </p:spTgt>
                                        </p:tgtEl>
                                        <p:attrNameLst>
                                          <p:attrName>style.visibility</p:attrName>
                                        </p:attrNameLst>
                                      </p:cBhvr>
                                      <p:to>
                                        <p:strVal val="visible"/>
                                      </p:to>
                                    </p:set>
                                    <p:animEffect transition="in" filter="wipe(left)">
                                      <p:cBhvr>
                                        <p:cTn id="37" dur="500"/>
                                        <p:tgtEl>
                                          <p:spTgt spid="5">
                                            <p:txEl>
                                              <p:pRg st="3" end="3"/>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grpId="0" nodeType="clickEffect">
                                  <p:stCondLst>
                                    <p:cond delay="0"/>
                                  </p:stCondLst>
                                  <p:childTnLst>
                                    <p:set>
                                      <p:cBhvr>
                                        <p:cTn id="41" dur="1" fill="hold">
                                          <p:stCondLst>
                                            <p:cond delay="0"/>
                                          </p:stCondLst>
                                        </p:cTn>
                                        <p:tgtEl>
                                          <p:spTgt spid="5">
                                            <p:txEl>
                                              <p:pRg st="4" end="4"/>
                                            </p:txEl>
                                          </p:spTgt>
                                        </p:tgtEl>
                                        <p:attrNameLst>
                                          <p:attrName>style.visibility</p:attrName>
                                        </p:attrNameLst>
                                      </p:cBhvr>
                                      <p:to>
                                        <p:strVal val="visible"/>
                                      </p:to>
                                    </p:set>
                                    <p:animEffect transition="in" filter="wipe(left)">
                                      <p:cBhvr>
                                        <p:cTn id="42" dur="500"/>
                                        <p:tgtEl>
                                          <p:spTgt spid="5">
                                            <p:txEl>
                                              <p:pRg st="4" end="4"/>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8" fill="hold" grpId="0" nodeType="clickEffect">
                                  <p:stCondLst>
                                    <p:cond delay="0"/>
                                  </p:stCondLst>
                                  <p:childTnLst>
                                    <p:set>
                                      <p:cBhvr>
                                        <p:cTn id="46" dur="1" fill="hold">
                                          <p:stCondLst>
                                            <p:cond delay="0"/>
                                          </p:stCondLst>
                                        </p:cTn>
                                        <p:tgtEl>
                                          <p:spTgt spid="6">
                                            <p:bg/>
                                          </p:spTgt>
                                        </p:tgtEl>
                                        <p:attrNameLst>
                                          <p:attrName>style.visibility</p:attrName>
                                        </p:attrNameLst>
                                      </p:cBhvr>
                                      <p:to>
                                        <p:strVal val="visible"/>
                                      </p:to>
                                    </p:set>
                                    <p:animEffect transition="in" filter="wipe(left)">
                                      <p:cBhvr>
                                        <p:cTn id="47" dur="500"/>
                                        <p:tgtEl>
                                          <p:spTgt spid="6">
                                            <p:bg/>
                                          </p:spTgt>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8" fill="hold" grpId="0" nodeType="clickEffect">
                                  <p:stCondLst>
                                    <p:cond delay="0"/>
                                  </p:stCondLst>
                                  <p:childTnLst>
                                    <p:set>
                                      <p:cBhvr>
                                        <p:cTn id="51" dur="1" fill="hold">
                                          <p:stCondLst>
                                            <p:cond delay="0"/>
                                          </p:stCondLst>
                                        </p:cTn>
                                        <p:tgtEl>
                                          <p:spTgt spid="6">
                                            <p:txEl>
                                              <p:pRg st="0" end="0"/>
                                            </p:txEl>
                                          </p:spTgt>
                                        </p:tgtEl>
                                        <p:attrNameLst>
                                          <p:attrName>style.visibility</p:attrName>
                                        </p:attrNameLst>
                                      </p:cBhvr>
                                      <p:to>
                                        <p:strVal val="visible"/>
                                      </p:to>
                                    </p:set>
                                    <p:animEffect transition="in" filter="wipe(left)">
                                      <p:cBhvr>
                                        <p:cTn id="52" dur="500"/>
                                        <p:tgtEl>
                                          <p:spTgt spid="6">
                                            <p:txEl>
                                              <p:pRg st="0" end="0"/>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8" fill="hold" grpId="0" nodeType="clickEffect">
                                  <p:stCondLst>
                                    <p:cond delay="0"/>
                                  </p:stCondLst>
                                  <p:childTnLst>
                                    <p:set>
                                      <p:cBhvr>
                                        <p:cTn id="56" dur="1" fill="hold">
                                          <p:stCondLst>
                                            <p:cond delay="0"/>
                                          </p:stCondLst>
                                        </p:cTn>
                                        <p:tgtEl>
                                          <p:spTgt spid="6">
                                            <p:txEl>
                                              <p:pRg st="1" end="1"/>
                                            </p:txEl>
                                          </p:spTgt>
                                        </p:tgtEl>
                                        <p:attrNameLst>
                                          <p:attrName>style.visibility</p:attrName>
                                        </p:attrNameLst>
                                      </p:cBhvr>
                                      <p:to>
                                        <p:strVal val="visible"/>
                                      </p:to>
                                    </p:set>
                                    <p:animEffect transition="in" filter="wipe(left)">
                                      <p:cBhvr>
                                        <p:cTn id="57" dur="500"/>
                                        <p:tgtEl>
                                          <p:spTgt spid="6">
                                            <p:txEl>
                                              <p:pRg st="1" end="1"/>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22" presetClass="entr" presetSubtype="8" fill="hold" grpId="0" nodeType="clickEffect">
                                  <p:stCondLst>
                                    <p:cond delay="0"/>
                                  </p:stCondLst>
                                  <p:childTnLst>
                                    <p:set>
                                      <p:cBhvr>
                                        <p:cTn id="61" dur="1" fill="hold">
                                          <p:stCondLst>
                                            <p:cond delay="0"/>
                                          </p:stCondLst>
                                        </p:cTn>
                                        <p:tgtEl>
                                          <p:spTgt spid="6">
                                            <p:txEl>
                                              <p:pRg st="2" end="2"/>
                                            </p:txEl>
                                          </p:spTgt>
                                        </p:tgtEl>
                                        <p:attrNameLst>
                                          <p:attrName>style.visibility</p:attrName>
                                        </p:attrNameLst>
                                      </p:cBhvr>
                                      <p:to>
                                        <p:strVal val="visible"/>
                                      </p:to>
                                    </p:set>
                                    <p:animEffect transition="in" filter="wipe(left)">
                                      <p:cBhvr>
                                        <p:cTn id="62" dur="500"/>
                                        <p:tgtEl>
                                          <p:spTgt spid="6">
                                            <p:txEl>
                                              <p:pRg st="2" end="2"/>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22" presetClass="entr" presetSubtype="8" fill="hold" grpId="0" nodeType="clickEffect">
                                  <p:stCondLst>
                                    <p:cond delay="0"/>
                                  </p:stCondLst>
                                  <p:childTnLst>
                                    <p:set>
                                      <p:cBhvr>
                                        <p:cTn id="66" dur="1" fill="hold">
                                          <p:stCondLst>
                                            <p:cond delay="0"/>
                                          </p:stCondLst>
                                        </p:cTn>
                                        <p:tgtEl>
                                          <p:spTgt spid="7">
                                            <p:bg/>
                                          </p:spTgt>
                                        </p:tgtEl>
                                        <p:attrNameLst>
                                          <p:attrName>style.visibility</p:attrName>
                                        </p:attrNameLst>
                                      </p:cBhvr>
                                      <p:to>
                                        <p:strVal val="visible"/>
                                      </p:to>
                                    </p:set>
                                    <p:animEffect transition="in" filter="wipe(left)">
                                      <p:cBhvr>
                                        <p:cTn id="67" dur="500"/>
                                        <p:tgtEl>
                                          <p:spTgt spid="7">
                                            <p:bg/>
                                          </p:spTgt>
                                        </p:tgtEl>
                                      </p:cBhvr>
                                    </p:animEffect>
                                  </p:childTnLst>
                                </p:cTn>
                              </p:par>
                            </p:childTnLst>
                          </p:cTn>
                        </p:par>
                      </p:childTnLst>
                    </p:cTn>
                  </p:par>
                  <p:par>
                    <p:cTn id="68" fill="hold">
                      <p:stCondLst>
                        <p:cond delay="indefinite"/>
                      </p:stCondLst>
                      <p:childTnLst>
                        <p:par>
                          <p:cTn id="69" fill="hold">
                            <p:stCondLst>
                              <p:cond delay="0"/>
                            </p:stCondLst>
                            <p:childTnLst>
                              <p:par>
                                <p:cTn id="70" presetID="22" presetClass="entr" presetSubtype="8" fill="hold" grpId="0" nodeType="clickEffect">
                                  <p:stCondLst>
                                    <p:cond delay="0"/>
                                  </p:stCondLst>
                                  <p:childTnLst>
                                    <p:set>
                                      <p:cBhvr>
                                        <p:cTn id="71" dur="1" fill="hold">
                                          <p:stCondLst>
                                            <p:cond delay="0"/>
                                          </p:stCondLst>
                                        </p:cTn>
                                        <p:tgtEl>
                                          <p:spTgt spid="7">
                                            <p:txEl>
                                              <p:pRg st="0" end="0"/>
                                            </p:txEl>
                                          </p:spTgt>
                                        </p:tgtEl>
                                        <p:attrNameLst>
                                          <p:attrName>style.visibility</p:attrName>
                                        </p:attrNameLst>
                                      </p:cBhvr>
                                      <p:to>
                                        <p:strVal val="visible"/>
                                      </p:to>
                                    </p:set>
                                    <p:animEffect transition="in" filter="wipe(left)">
                                      <p:cBhvr>
                                        <p:cTn id="72" dur="500"/>
                                        <p:tgtEl>
                                          <p:spTgt spid="7">
                                            <p:txEl>
                                              <p:pRg st="0" end="0"/>
                                            </p:txEl>
                                          </p:spTgt>
                                        </p:tgtEl>
                                      </p:cBhvr>
                                    </p:animEffect>
                                  </p:childTnLst>
                                </p:cTn>
                              </p:par>
                            </p:childTnLst>
                          </p:cTn>
                        </p:par>
                      </p:childTnLst>
                    </p:cTn>
                  </p:par>
                  <p:par>
                    <p:cTn id="73" fill="hold">
                      <p:stCondLst>
                        <p:cond delay="indefinite"/>
                      </p:stCondLst>
                      <p:childTnLst>
                        <p:par>
                          <p:cTn id="74" fill="hold">
                            <p:stCondLst>
                              <p:cond delay="0"/>
                            </p:stCondLst>
                            <p:childTnLst>
                              <p:par>
                                <p:cTn id="75" presetID="22" presetClass="entr" presetSubtype="8" fill="hold" grpId="0" nodeType="clickEffect">
                                  <p:stCondLst>
                                    <p:cond delay="0"/>
                                  </p:stCondLst>
                                  <p:childTnLst>
                                    <p:set>
                                      <p:cBhvr>
                                        <p:cTn id="76" dur="1" fill="hold">
                                          <p:stCondLst>
                                            <p:cond delay="0"/>
                                          </p:stCondLst>
                                        </p:cTn>
                                        <p:tgtEl>
                                          <p:spTgt spid="7">
                                            <p:txEl>
                                              <p:pRg st="1" end="1"/>
                                            </p:txEl>
                                          </p:spTgt>
                                        </p:tgtEl>
                                        <p:attrNameLst>
                                          <p:attrName>style.visibility</p:attrName>
                                        </p:attrNameLst>
                                      </p:cBhvr>
                                      <p:to>
                                        <p:strVal val="visible"/>
                                      </p:to>
                                    </p:set>
                                    <p:animEffect transition="in" filter="wipe(left)">
                                      <p:cBhvr>
                                        <p:cTn id="77" dur="500"/>
                                        <p:tgtEl>
                                          <p:spTgt spid="7">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animBg="1"/>
      <p:bldP spid="2" grpId="0"/>
      <p:bldP spid="5" grpId="0" uiExpand="1" build="p" animBg="1"/>
      <p:bldP spid="6" grpId="0" uiExpand="1" build="p" animBg="1"/>
      <p:bldP spid="7" grpId="0" uiExpand="1" build="p" animBg="1"/>
    </p:bldLst>
  </p:timing>
</p:sld>
</file>

<file path=ppt/slides/slide9.xml><?xml version="1.0" encoding="utf-8"?>
<p:sld xmlns:a="http://schemas.openxmlformats.org/drawingml/2006/main" xmlns:r="http://schemas.openxmlformats.org/officeDocument/2006/relationships" xmlns:p="http://schemas.openxmlformats.org/presentationml/2006/main" showMasterSp="0">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3" name="Titolo 2">
            <a:extLst>
              <a:ext uri="{FF2B5EF4-FFF2-40B4-BE49-F238E27FC236}">
                <a16:creationId xmlns="" xmlns:a16="http://schemas.microsoft.com/office/drawing/2014/main" id="{F9B379E7-DB4F-4371-87CC-ED56F9D4951D}"/>
              </a:ext>
            </a:extLst>
          </p:cNvPr>
          <p:cNvSpPr>
            <a:spLocks noGrp="1"/>
          </p:cNvSpPr>
          <p:nvPr>
            <p:ph type="ctrTitle"/>
          </p:nvPr>
        </p:nvSpPr>
        <p:spPr>
          <a:xfrm>
            <a:off x="36000" y="38637"/>
            <a:ext cx="9072000" cy="720000"/>
          </a:xfrm>
          <a:ln>
            <a:solidFill>
              <a:schemeClr val="accent4">
                <a:lumMod val="75000"/>
              </a:schemeClr>
            </a:solidFill>
          </a:ln>
        </p:spPr>
        <p:txBody>
          <a:bodyPr anchor="ctr">
            <a:normAutofit fontScale="90000"/>
          </a:bodyPr>
          <a:lstStyle/>
          <a:p>
            <a:pPr lvl="0">
              <a:lnSpc>
                <a:spcPct val="100000"/>
              </a:lnSpc>
              <a:spcBef>
                <a:spcPts val="0"/>
              </a:spcBef>
            </a:pPr>
            <a:r>
              <a:rPr lang="it-IT" sz="2400" dirty="0">
                <a:solidFill>
                  <a:srgbClr val="00B050"/>
                </a:solidFill>
                <a:latin typeface="Comic Sans MS" panose="030F0702030302020204" pitchFamily="66" charset="0"/>
                <a:ea typeface="+mn-ea"/>
                <a:cs typeface="+mn-cs"/>
              </a:rPr>
              <a:t>LE OPERAZIONI GEOMETRICHE: LE CONICHE</a:t>
            </a:r>
            <a:br>
              <a:rPr lang="it-IT" sz="2400" dirty="0">
                <a:solidFill>
                  <a:srgbClr val="00B050"/>
                </a:solidFill>
                <a:latin typeface="Comic Sans MS" panose="030F0702030302020204" pitchFamily="66" charset="0"/>
                <a:ea typeface="+mn-ea"/>
                <a:cs typeface="+mn-cs"/>
              </a:rPr>
            </a:br>
            <a:r>
              <a:rPr lang="it-IT" sz="2000" cap="all" dirty="0">
                <a:solidFill>
                  <a:srgbClr val="00B050"/>
                </a:solidFill>
                <a:latin typeface="Comic Sans MS" panose="030F0702030302020204" pitchFamily="66" charset="0"/>
                <a:ea typeface="+mn-ea"/>
                <a:cs typeface="+mn-cs"/>
              </a:rPr>
              <a:t>sezione DI SOLIDI DI ROTAZIONE – PRESENTAZIONE (8)</a:t>
            </a:r>
            <a:endParaRPr lang="it-IT" dirty="0"/>
          </a:p>
        </p:txBody>
      </p:sp>
      <p:sp>
        <p:nvSpPr>
          <p:cNvPr id="8" name="CasellaDiTesto 7">
            <a:extLst>
              <a:ext uri="{FF2B5EF4-FFF2-40B4-BE49-F238E27FC236}">
                <a16:creationId xmlns="" xmlns:a16="http://schemas.microsoft.com/office/drawing/2014/main" id="{5838FD9A-BD14-4D7E-8D49-30AEF2331441}"/>
              </a:ext>
            </a:extLst>
          </p:cNvPr>
          <p:cNvSpPr txBox="1"/>
          <p:nvPr/>
        </p:nvSpPr>
        <p:spPr>
          <a:xfrm>
            <a:off x="36000" y="822623"/>
            <a:ext cx="9072000" cy="338554"/>
          </a:xfrm>
          <a:prstGeom prst="rect">
            <a:avLst/>
          </a:prstGeom>
          <a:noFill/>
          <a:ln>
            <a:solidFill>
              <a:schemeClr val="accent4">
                <a:lumMod val="75000"/>
              </a:schemeClr>
            </a:solidFill>
          </a:ln>
        </p:spPr>
        <p:txBody>
          <a:bodyPr wrap="square" rtlCol="0" anchor="ctr">
            <a:spAutoFit/>
          </a:bodyPr>
          <a:lstStyle/>
          <a:p>
            <a:pPr algn="ctr"/>
            <a:r>
              <a:rPr lang="it-IT" sz="1600" dirty="0">
                <a:solidFill>
                  <a:srgbClr val="00B050"/>
                </a:solidFill>
                <a:latin typeface="Comic Sans MS" panose="030F0702030302020204" pitchFamily="66" charset="0"/>
                <a:ea typeface="Calibri" panose="020F0502020204030204" pitchFamily="34" charset="0"/>
                <a:cs typeface="Times New Roman" panose="02020603050405020304" pitchFamily="18" charset="0"/>
              </a:rPr>
              <a:t>Esistono, poi, le coniche degeneri che si hanno quando il piano di sezione passa per il vertice</a:t>
            </a:r>
            <a:endParaRPr lang="it-IT" sz="1600" dirty="0">
              <a:solidFill>
                <a:srgbClr val="00B050"/>
              </a:solidFill>
            </a:endParaRPr>
          </a:p>
        </p:txBody>
      </p:sp>
      <p:sp>
        <p:nvSpPr>
          <p:cNvPr id="9" name="CasellaDiTesto 8">
            <a:extLst>
              <a:ext uri="{FF2B5EF4-FFF2-40B4-BE49-F238E27FC236}">
                <a16:creationId xmlns="" xmlns:a16="http://schemas.microsoft.com/office/drawing/2014/main" id="{A5C03E27-5D9E-4C2F-9100-2BA48D2966EF}"/>
              </a:ext>
            </a:extLst>
          </p:cNvPr>
          <p:cNvSpPr txBox="1"/>
          <p:nvPr/>
        </p:nvSpPr>
        <p:spPr>
          <a:xfrm>
            <a:off x="36000" y="1228294"/>
            <a:ext cx="9072000" cy="2736000"/>
          </a:xfrm>
          <a:prstGeom prst="rect">
            <a:avLst/>
          </a:prstGeom>
          <a:noFill/>
          <a:ln>
            <a:solidFill>
              <a:schemeClr val="accent4">
                <a:lumMod val="75000"/>
              </a:schemeClr>
            </a:solidFill>
          </a:ln>
        </p:spPr>
        <p:txBody>
          <a:bodyPr wrap="square" rtlCol="0" anchor="ctr">
            <a:spAutoFit/>
          </a:bodyPr>
          <a:lstStyle/>
          <a:p>
            <a:pPr marL="342900" lvl="0" indent="-342900">
              <a:lnSpc>
                <a:spcPct val="115000"/>
              </a:lnSpc>
              <a:spcAft>
                <a:spcPts val="600"/>
              </a:spcAft>
              <a:buFont typeface="+mj-lt"/>
              <a:buAutoNum type="alphaLcParenR"/>
            </a:pPr>
            <a:r>
              <a:rPr lang="it-IT" sz="1600" dirty="0">
                <a:solidFill>
                  <a:srgbClr val="00B050"/>
                </a:solidFill>
                <a:latin typeface="Comic Sans MS" panose="030F0702030302020204" pitchFamily="66" charset="0"/>
                <a:ea typeface="Calibri" panose="020F0502020204030204" pitchFamily="34" charset="0"/>
                <a:cs typeface="Times New Roman" panose="02020603050405020304" pitchFamily="18" charset="0"/>
              </a:rPr>
              <a:t>Nel caso del cono, dove il vertice (V) è un punto reale si ha:</a:t>
            </a:r>
          </a:p>
          <a:p>
            <a:pPr marL="342900" lvl="0" indent="-342900">
              <a:lnSpc>
                <a:spcPct val="115000"/>
              </a:lnSpc>
              <a:spcAft>
                <a:spcPts val="0"/>
              </a:spcAft>
              <a:buFont typeface="+mj-lt"/>
              <a:buAutoNum type="arabicPeriod"/>
            </a:pPr>
            <a:r>
              <a:rPr lang="it-IT" sz="1600" dirty="0">
                <a:solidFill>
                  <a:srgbClr val="00B050"/>
                </a:solidFill>
                <a:latin typeface="Comic Sans MS" panose="030F0702030302020204" pitchFamily="66" charset="0"/>
                <a:ea typeface="Calibri" panose="020F0502020204030204" pitchFamily="34" charset="0"/>
                <a:cs typeface="Times New Roman" panose="02020603050405020304" pitchFamily="18" charset="0"/>
              </a:rPr>
              <a:t>Ellisse degenere se il piano di sezione, ortogonale all’asse, passa per il vertice. In questo caso la conica degenera in un punto.</a:t>
            </a:r>
          </a:p>
          <a:p>
            <a:pPr marL="342900" lvl="0" indent="-342900">
              <a:lnSpc>
                <a:spcPct val="115000"/>
              </a:lnSpc>
              <a:spcAft>
                <a:spcPts val="0"/>
              </a:spcAft>
              <a:buFont typeface="+mj-lt"/>
              <a:buAutoNum type="arabicPeriod"/>
            </a:pPr>
            <a:r>
              <a:rPr lang="it-IT" sz="1600" dirty="0">
                <a:solidFill>
                  <a:srgbClr val="00B050"/>
                </a:solidFill>
                <a:latin typeface="Comic Sans MS" panose="030F0702030302020204" pitchFamily="66" charset="0"/>
                <a:ea typeface="Calibri" panose="020F0502020204030204" pitchFamily="34" charset="0"/>
                <a:cs typeface="Times New Roman" panose="02020603050405020304" pitchFamily="18" charset="0"/>
              </a:rPr>
              <a:t>Parabola degenere si ha quando il piano di sezione passa per il vertice ed è tangente alle falde del cono. In questo caso la curva si trasforma in una retta coincidente con una generatrice della superficie di falda.</a:t>
            </a:r>
          </a:p>
          <a:p>
            <a:pPr marL="342900" lvl="0" indent="-342900">
              <a:lnSpc>
                <a:spcPct val="115000"/>
              </a:lnSpc>
              <a:spcAft>
                <a:spcPts val="1000"/>
              </a:spcAft>
              <a:buFont typeface="+mj-lt"/>
              <a:buAutoNum type="arabicPeriod"/>
            </a:pPr>
            <a:r>
              <a:rPr lang="it-IT" sz="1600" dirty="0">
                <a:solidFill>
                  <a:srgbClr val="00B050"/>
                </a:solidFill>
                <a:latin typeface="Comic Sans MS" panose="030F0702030302020204" pitchFamily="66" charset="0"/>
                <a:ea typeface="Calibri" panose="020F0502020204030204" pitchFamily="34" charset="0"/>
                <a:cs typeface="Times New Roman" panose="02020603050405020304" pitchFamily="18" charset="0"/>
              </a:rPr>
              <a:t>Iperbole degenere si ha quando il piano passa per il vertice e contiene l’asse del solido. In questo caso i due rami dell’iperbole si trasformano in due rette, che sono anche due generatrici delle falde del cono, incidenti nel vertice.</a:t>
            </a:r>
            <a:endParaRPr lang="it-IT" sz="1600" dirty="0">
              <a:solidFill>
                <a:srgbClr val="00B050"/>
              </a:solidFill>
            </a:endParaRPr>
          </a:p>
        </p:txBody>
      </p:sp>
      <p:sp>
        <p:nvSpPr>
          <p:cNvPr id="11" name="CasellaDiTesto 10">
            <a:extLst>
              <a:ext uri="{FF2B5EF4-FFF2-40B4-BE49-F238E27FC236}">
                <a16:creationId xmlns="" xmlns:a16="http://schemas.microsoft.com/office/drawing/2014/main" id="{1807B096-8892-4776-8156-F015762DAA64}"/>
              </a:ext>
            </a:extLst>
          </p:cNvPr>
          <p:cNvSpPr txBox="1"/>
          <p:nvPr/>
        </p:nvSpPr>
        <p:spPr>
          <a:xfrm>
            <a:off x="36000" y="4080681"/>
            <a:ext cx="9072000" cy="2700419"/>
          </a:xfrm>
          <a:prstGeom prst="rect">
            <a:avLst/>
          </a:prstGeom>
          <a:noFill/>
          <a:ln>
            <a:solidFill>
              <a:schemeClr val="accent4">
                <a:lumMod val="75000"/>
              </a:schemeClr>
            </a:solidFill>
          </a:ln>
        </p:spPr>
        <p:txBody>
          <a:bodyPr wrap="square" rtlCol="0">
            <a:spAutoFit/>
          </a:bodyPr>
          <a:lstStyle/>
          <a:p>
            <a:pPr marL="342900" lvl="0" indent="-342900">
              <a:lnSpc>
                <a:spcPct val="115000"/>
              </a:lnSpc>
              <a:spcAft>
                <a:spcPts val="600"/>
              </a:spcAft>
              <a:buFont typeface="+mj-lt"/>
              <a:buAutoNum type="alphaLcParenR" startAt="2"/>
            </a:pPr>
            <a:r>
              <a:rPr lang="it-IT" sz="1600" dirty="0">
                <a:solidFill>
                  <a:srgbClr val="00B050"/>
                </a:solidFill>
                <a:latin typeface="Comic Sans MS" panose="030F0702030302020204" pitchFamily="66" charset="0"/>
                <a:ea typeface="Calibri" panose="020F0502020204030204" pitchFamily="34" charset="0"/>
                <a:cs typeface="Times New Roman" panose="02020603050405020304" pitchFamily="18" charset="0"/>
              </a:rPr>
              <a:t>Nel caso del cilindro dove il vertice (V</a:t>
            </a:r>
            <a:r>
              <a:rPr lang="it-IT" sz="1600" baseline="30000" dirty="0">
                <a:solidFill>
                  <a:srgbClr val="00B050"/>
                </a:solidFill>
                <a:latin typeface="Symbol" panose="05050102010706020507" pitchFamily="18" charset="2"/>
                <a:ea typeface="Calibri" panose="020F0502020204030204" pitchFamily="34" charset="0"/>
                <a:cs typeface="Symbol" panose="05050102010706020507" pitchFamily="18" charset="2"/>
              </a:rPr>
              <a:t>¥</a:t>
            </a:r>
            <a:r>
              <a:rPr lang="it-IT" sz="1600" dirty="0">
                <a:solidFill>
                  <a:srgbClr val="00B050"/>
                </a:solidFill>
                <a:latin typeface="Comic Sans MS" panose="030F0702030302020204" pitchFamily="66" charset="0"/>
                <a:ea typeface="Calibri" panose="020F0502020204030204" pitchFamily="34" charset="0"/>
                <a:cs typeface="Times New Roman" panose="02020603050405020304" pitchFamily="18" charset="0"/>
              </a:rPr>
              <a:t>) è un punto improprio si ha:</a:t>
            </a:r>
          </a:p>
          <a:p>
            <a:pPr marL="342900" lvl="0" indent="-342900">
              <a:lnSpc>
                <a:spcPct val="115000"/>
              </a:lnSpc>
              <a:spcAft>
                <a:spcPts val="0"/>
              </a:spcAft>
              <a:buFont typeface="+mj-lt"/>
              <a:buAutoNum type="arabicPeriod"/>
            </a:pPr>
            <a:r>
              <a:rPr lang="it-IT" sz="1600" dirty="0">
                <a:solidFill>
                  <a:srgbClr val="00B050"/>
                </a:solidFill>
                <a:latin typeface="Comic Sans MS" panose="030F0702030302020204" pitchFamily="66" charset="0"/>
                <a:ea typeface="Calibri" panose="020F0502020204030204" pitchFamily="34" charset="0"/>
                <a:cs typeface="Times New Roman" panose="02020603050405020304" pitchFamily="18" charset="0"/>
              </a:rPr>
              <a:t>Nel cilindro si ha una conica degenere quando il piano di sezione è parallelo all’asse ma non lo contiene. In questo caso la sezione si trasforma in due rette distinte e parallele che sono anche due generatrici.</a:t>
            </a:r>
          </a:p>
          <a:p>
            <a:pPr marL="342900" lvl="0" indent="-342900">
              <a:lnSpc>
                <a:spcPct val="115000"/>
              </a:lnSpc>
              <a:spcAft>
                <a:spcPts val="0"/>
              </a:spcAft>
              <a:buFont typeface="+mj-lt"/>
              <a:buAutoNum type="arabicPeriod"/>
            </a:pPr>
            <a:r>
              <a:rPr lang="it-IT" sz="1600" dirty="0">
                <a:solidFill>
                  <a:srgbClr val="00B050"/>
                </a:solidFill>
                <a:latin typeface="Comic Sans MS" panose="030F0702030302020204" pitchFamily="66" charset="0"/>
                <a:ea typeface="Calibri" panose="020F0502020204030204" pitchFamily="34" charset="0"/>
                <a:cs typeface="Times New Roman" panose="02020603050405020304" pitchFamily="18" charset="0"/>
              </a:rPr>
              <a:t>Se il piano di sezione è parallelo all’asse del cilindro e tangente alla superficie si genera una conica che degenera in una retta parallela all’asse. La retta è una generatrice del cilindro</a:t>
            </a:r>
          </a:p>
          <a:p>
            <a:pPr marL="342900" lvl="0" indent="-342900">
              <a:lnSpc>
                <a:spcPct val="115000"/>
              </a:lnSpc>
              <a:spcAft>
                <a:spcPts val="1000"/>
              </a:spcAft>
              <a:buFont typeface="+mj-lt"/>
              <a:buAutoNum type="arabicPeriod"/>
            </a:pPr>
            <a:r>
              <a:rPr lang="it-IT" sz="1600" dirty="0">
                <a:solidFill>
                  <a:srgbClr val="00B050"/>
                </a:solidFill>
                <a:latin typeface="Comic Sans MS" panose="030F0702030302020204" pitchFamily="66" charset="0"/>
                <a:ea typeface="Calibri" panose="020F0502020204030204" pitchFamily="34" charset="0"/>
                <a:cs typeface="Times New Roman" panose="02020603050405020304" pitchFamily="18" charset="0"/>
              </a:rPr>
              <a:t>Se il piano di sezione è parallelo all’asse del cilindro ma esterno al solido si genera una conica immaginaria.</a:t>
            </a:r>
            <a:endParaRPr lang="it-IT" sz="1600" dirty="0">
              <a:solidFill>
                <a:srgbClr val="00B050"/>
              </a:solidFill>
            </a:endParaRPr>
          </a:p>
        </p:txBody>
      </p:sp>
      <p:cxnSp>
        <p:nvCxnSpPr>
          <p:cNvPr id="6" name="Connettore diritto 5">
            <a:extLst>
              <a:ext uri="{FF2B5EF4-FFF2-40B4-BE49-F238E27FC236}">
                <a16:creationId xmlns="" xmlns:a16="http://schemas.microsoft.com/office/drawing/2014/main" id="{9DEDB073-4BC3-4A5A-96F5-4438D4C9083F}"/>
              </a:ext>
            </a:extLst>
          </p:cNvPr>
          <p:cNvCxnSpPr>
            <a:cxnSpLocks/>
          </p:cNvCxnSpPr>
          <p:nvPr/>
        </p:nvCxnSpPr>
        <p:spPr>
          <a:xfrm>
            <a:off x="36000" y="6844352"/>
            <a:ext cx="9072000" cy="0"/>
          </a:xfrm>
          <a:prstGeom prst="line">
            <a:avLst/>
          </a:prstGeom>
          <a:ln>
            <a:solidFill>
              <a:schemeClr val="accent4">
                <a:lumMod val="20000"/>
                <a:lumOff val="8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 xmlns:p14="http://schemas.microsoft.com/office/powerpoint/2010/main" val="2764562444"/>
      </p:ext>
    </p:extLst>
  </p:cSld>
  <p:clrMapOvr>
    <a:masterClrMapping/>
  </p:clrMapOvr>
  <mc:AlternateContent xmlns:mc="http://schemas.openxmlformats.org/markup-compatibility/2006">
    <mc:Choice xmlns=""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9">
                                            <p:bg/>
                                          </p:spTgt>
                                        </p:tgtEl>
                                        <p:attrNameLst>
                                          <p:attrName>style.visibility</p:attrName>
                                        </p:attrNameLst>
                                      </p:cBhvr>
                                      <p:to>
                                        <p:strVal val="visible"/>
                                      </p:to>
                                    </p:set>
                                    <p:animEffect transition="in" filter="wipe(left)">
                                      <p:cBhvr>
                                        <p:cTn id="12" dur="500"/>
                                        <p:tgtEl>
                                          <p:spTgt spid="9">
                                            <p:bg/>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9">
                                            <p:txEl>
                                              <p:pRg st="0" end="0"/>
                                            </p:txEl>
                                          </p:spTgt>
                                        </p:tgtEl>
                                        <p:attrNameLst>
                                          <p:attrName>style.visibility</p:attrName>
                                        </p:attrNameLst>
                                      </p:cBhvr>
                                      <p:to>
                                        <p:strVal val="visible"/>
                                      </p:to>
                                    </p:set>
                                    <p:animEffect transition="in" filter="wipe(left)">
                                      <p:cBhvr>
                                        <p:cTn id="17" dur="500"/>
                                        <p:tgtEl>
                                          <p:spTgt spid="9">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9">
                                            <p:txEl>
                                              <p:pRg st="1" end="1"/>
                                            </p:txEl>
                                          </p:spTgt>
                                        </p:tgtEl>
                                        <p:attrNameLst>
                                          <p:attrName>style.visibility</p:attrName>
                                        </p:attrNameLst>
                                      </p:cBhvr>
                                      <p:to>
                                        <p:strVal val="visible"/>
                                      </p:to>
                                    </p:set>
                                    <p:animEffect transition="in" filter="wipe(left)">
                                      <p:cBhvr>
                                        <p:cTn id="22" dur="500"/>
                                        <p:tgtEl>
                                          <p:spTgt spid="9">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9">
                                            <p:txEl>
                                              <p:pRg st="2" end="2"/>
                                            </p:txEl>
                                          </p:spTgt>
                                        </p:tgtEl>
                                        <p:attrNameLst>
                                          <p:attrName>style.visibility</p:attrName>
                                        </p:attrNameLst>
                                      </p:cBhvr>
                                      <p:to>
                                        <p:strVal val="visible"/>
                                      </p:to>
                                    </p:set>
                                    <p:animEffect transition="in" filter="wipe(left)">
                                      <p:cBhvr>
                                        <p:cTn id="27" dur="500"/>
                                        <p:tgtEl>
                                          <p:spTgt spid="9">
                                            <p:txEl>
                                              <p:pRg st="2" end="2"/>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9">
                                            <p:txEl>
                                              <p:pRg st="3" end="3"/>
                                            </p:txEl>
                                          </p:spTgt>
                                        </p:tgtEl>
                                        <p:attrNameLst>
                                          <p:attrName>style.visibility</p:attrName>
                                        </p:attrNameLst>
                                      </p:cBhvr>
                                      <p:to>
                                        <p:strVal val="visible"/>
                                      </p:to>
                                    </p:set>
                                    <p:animEffect transition="in" filter="wipe(left)">
                                      <p:cBhvr>
                                        <p:cTn id="32" dur="500"/>
                                        <p:tgtEl>
                                          <p:spTgt spid="9">
                                            <p:txEl>
                                              <p:pRg st="3" end="3"/>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11">
                                            <p:bg/>
                                          </p:spTgt>
                                        </p:tgtEl>
                                        <p:attrNameLst>
                                          <p:attrName>style.visibility</p:attrName>
                                        </p:attrNameLst>
                                      </p:cBhvr>
                                      <p:to>
                                        <p:strVal val="visible"/>
                                      </p:to>
                                    </p:set>
                                    <p:animEffect transition="in" filter="wipe(left)">
                                      <p:cBhvr>
                                        <p:cTn id="37" dur="500"/>
                                        <p:tgtEl>
                                          <p:spTgt spid="11">
                                            <p:bg/>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grpId="0" nodeType="clickEffect">
                                  <p:stCondLst>
                                    <p:cond delay="0"/>
                                  </p:stCondLst>
                                  <p:childTnLst>
                                    <p:set>
                                      <p:cBhvr>
                                        <p:cTn id="41" dur="1" fill="hold">
                                          <p:stCondLst>
                                            <p:cond delay="0"/>
                                          </p:stCondLst>
                                        </p:cTn>
                                        <p:tgtEl>
                                          <p:spTgt spid="11">
                                            <p:txEl>
                                              <p:pRg st="0" end="0"/>
                                            </p:txEl>
                                          </p:spTgt>
                                        </p:tgtEl>
                                        <p:attrNameLst>
                                          <p:attrName>style.visibility</p:attrName>
                                        </p:attrNameLst>
                                      </p:cBhvr>
                                      <p:to>
                                        <p:strVal val="visible"/>
                                      </p:to>
                                    </p:set>
                                    <p:animEffect transition="in" filter="wipe(left)">
                                      <p:cBhvr>
                                        <p:cTn id="42" dur="500"/>
                                        <p:tgtEl>
                                          <p:spTgt spid="11">
                                            <p:txEl>
                                              <p:pRg st="0" end="0"/>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8" fill="hold" grpId="0" nodeType="clickEffect">
                                  <p:stCondLst>
                                    <p:cond delay="0"/>
                                  </p:stCondLst>
                                  <p:childTnLst>
                                    <p:set>
                                      <p:cBhvr>
                                        <p:cTn id="46" dur="1" fill="hold">
                                          <p:stCondLst>
                                            <p:cond delay="0"/>
                                          </p:stCondLst>
                                        </p:cTn>
                                        <p:tgtEl>
                                          <p:spTgt spid="11">
                                            <p:txEl>
                                              <p:pRg st="1" end="1"/>
                                            </p:txEl>
                                          </p:spTgt>
                                        </p:tgtEl>
                                        <p:attrNameLst>
                                          <p:attrName>style.visibility</p:attrName>
                                        </p:attrNameLst>
                                      </p:cBhvr>
                                      <p:to>
                                        <p:strVal val="visible"/>
                                      </p:to>
                                    </p:set>
                                    <p:animEffect transition="in" filter="wipe(left)">
                                      <p:cBhvr>
                                        <p:cTn id="47" dur="500"/>
                                        <p:tgtEl>
                                          <p:spTgt spid="11">
                                            <p:txEl>
                                              <p:pRg st="1" end="1"/>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8" fill="hold" grpId="0" nodeType="clickEffect">
                                  <p:stCondLst>
                                    <p:cond delay="0"/>
                                  </p:stCondLst>
                                  <p:childTnLst>
                                    <p:set>
                                      <p:cBhvr>
                                        <p:cTn id="51" dur="1" fill="hold">
                                          <p:stCondLst>
                                            <p:cond delay="0"/>
                                          </p:stCondLst>
                                        </p:cTn>
                                        <p:tgtEl>
                                          <p:spTgt spid="11">
                                            <p:txEl>
                                              <p:pRg st="2" end="2"/>
                                            </p:txEl>
                                          </p:spTgt>
                                        </p:tgtEl>
                                        <p:attrNameLst>
                                          <p:attrName>style.visibility</p:attrName>
                                        </p:attrNameLst>
                                      </p:cBhvr>
                                      <p:to>
                                        <p:strVal val="visible"/>
                                      </p:to>
                                    </p:set>
                                    <p:animEffect transition="in" filter="wipe(left)">
                                      <p:cBhvr>
                                        <p:cTn id="52" dur="500"/>
                                        <p:tgtEl>
                                          <p:spTgt spid="11">
                                            <p:txEl>
                                              <p:pRg st="2" end="2"/>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8" fill="hold" grpId="0" nodeType="clickEffect">
                                  <p:stCondLst>
                                    <p:cond delay="0"/>
                                  </p:stCondLst>
                                  <p:childTnLst>
                                    <p:set>
                                      <p:cBhvr>
                                        <p:cTn id="56" dur="1" fill="hold">
                                          <p:stCondLst>
                                            <p:cond delay="0"/>
                                          </p:stCondLst>
                                        </p:cTn>
                                        <p:tgtEl>
                                          <p:spTgt spid="11">
                                            <p:txEl>
                                              <p:pRg st="3" end="3"/>
                                            </p:txEl>
                                          </p:spTgt>
                                        </p:tgtEl>
                                        <p:attrNameLst>
                                          <p:attrName>style.visibility</p:attrName>
                                        </p:attrNameLst>
                                      </p:cBhvr>
                                      <p:to>
                                        <p:strVal val="visible"/>
                                      </p:to>
                                    </p:set>
                                    <p:animEffect transition="in" filter="wipe(left)">
                                      <p:cBhvr>
                                        <p:cTn id="57" dur="500"/>
                                        <p:tgtEl>
                                          <p:spTgt spid="11">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uiExpand="1" build="p" animBg="1"/>
      <p:bldP spid="11" grpId="0" uiExpand="1" build="p" animBg="1"/>
    </p:bldLst>
  </p:timing>
</p:sld>
</file>

<file path=ppt/theme/theme1.xml><?xml version="1.0" encoding="utf-8"?>
<a:theme xmlns:a="http://schemas.openxmlformats.org/drawingml/2006/main" name="1_Tema di Office">
  <a:themeElements>
    <a:clrScheme name="Tema di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ema di 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i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1442</Words>
  <Application>Microsoft Office PowerPoint</Application>
  <PresentationFormat>Presentazione su schermo (4:3)</PresentationFormat>
  <Paragraphs>140</Paragraphs>
  <Slides>11</Slides>
  <Notes>0</Notes>
  <HiddenSlides>0</HiddenSlides>
  <MMClips>0</MMClips>
  <ScaleCrop>false</ScaleCrop>
  <HeadingPairs>
    <vt:vector size="4" baseType="variant">
      <vt:variant>
        <vt:lpstr>Tema</vt:lpstr>
      </vt:variant>
      <vt:variant>
        <vt:i4>1</vt:i4>
      </vt:variant>
      <vt:variant>
        <vt:lpstr>Titoli diapositive</vt:lpstr>
      </vt:variant>
      <vt:variant>
        <vt:i4>11</vt:i4>
      </vt:variant>
    </vt:vector>
  </HeadingPairs>
  <TitlesOfParts>
    <vt:vector size="12" baseType="lpstr">
      <vt:lpstr>1_Tema di Office</vt:lpstr>
      <vt:lpstr>Geometria descrittiva dinamica</vt:lpstr>
      <vt:lpstr>LE OPERAZIONI GEOMETRICHE: LE CONICHE sezione DI SOLIDI DI ROTAZIONE – PRESENTAZIONE (1)</vt:lpstr>
      <vt:lpstr>LE OPERAZIONI GEOMETRICHE: LE CONICHE sezione DI SOLIDI DI ROTAZIONE – PRESENTAZIONE (2)</vt:lpstr>
      <vt:lpstr>LE OPERAZIONI GEOMETRICHE: LE CONICHE sezione DI SOLIDI DI ROTAZIONE – PRESENTAZIONE (3)</vt:lpstr>
      <vt:lpstr>LE OPERAZIONI GEOMETRICHE: LE CONICHE sezione DI SOLIDI DI ROTAZIONE – PRESENTAZIONE (4)</vt:lpstr>
      <vt:lpstr>LE OPERAZIONI GEOMETRICHE: LE CONICHE sezione DI SOLIDI DI ROTAZIONE – PRESENTAZIONE (5)</vt:lpstr>
      <vt:lpstr>LE OPERAZIONI GEOMETRICHE: LE CONICHE sezione DI SOLIDI DI ROTAZIONE – PRESENTAZIONE (6)</vt:lpstr>
      <vt:lpstr>LE OPERAZIONI GEOMETRICHE: LE CONICHE sezione DI SOLIDI DI ROTAZIONE – PRESENTAZIONE (7)</vt:lpstr>
      <vt:lpstr>LE OPERAZIONI GEOMETRICHE: LE CONICHE sezione DI SOLIDI DI ROTAZIONE – PRESENTAZIONE (8)</vt:lpstr>
      <vt:lpstr>LE OPERAZIONI GEOMETRICHE: LE CONICHE sezione DI SOLIDI DI ROTAZIONE – PRESENTAZIONE (9)</vt:lpstr>
      <vt:lpstr>Diapositiva 11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ELIO</dc:creator>
  <cp:lastModifiedBy>Elio Fragassi</cp:lastModifiedBy>
  <cp:revision>82</cp:revision>
  <dcterms:created xsi:type="dcterms:W3CDTF">2018-06-30T21:42:01Z</dcterms:created>
  <dcterms:modified xsi:type="dcterms:W3CDTF">2020-09-10T22:24:05Z</dcterms:modified>
</cp:coreProperties>
</file>