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69" r:id="rId10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41" autoAdjust="0"/>
    <p:restoredTop sz="92714" autoAdjust="0"/>
  </p:normalViewPr>
  <p:slideViewPr>
    <p:cSldViewPr snapToGrid="0">
      <p:cViewPr varScale="1">
        <p:scale>
          <a:sx n="60" d="100"/>
          <a:sy n="60" d="100"/>
        </p:scale>
        <p:origin x="2784" y="53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C4D49-3C18-4934-B7C4-45613088C17D}" type="datetimeFigureOut">
              <a:rPr lang="it-IT" smtClean="0"/>
              <a:pPr/>
              <a:t>18/07/2020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04E8B-D725-445B-8125-545C3C076B3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6923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04E8B-D725-445B-8125-545C3C076B3A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7001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04E8B-D725-445B-8125-545C3C076B3A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317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04E8B-D725-445B-8125-545C3C076B3A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250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04E8B-D725-445B-8125-545C3C076B3A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749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04E8B-D725-445B-8125-545C3C076B3A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5020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04E8B-D725-445B-8125-545C3C076B3A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7651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04E8B-D725-445B-8125-545C3C076B3A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994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EE97-DC50-4628-8A5F-51734312D8A3}" type="datetimeFigureOut">
              <a:rPr lang="it-IT" smtClean="0"/>
              <a:pPr/>
              <a:t>18/07/2020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1184-B024-440D-9E5D-0482819795E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1966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EE97-DC50-4628-8A5F-51734312D8A3}" type="datetimeFigureOut">
              <a:rPr lang="it-IT" smtClean="0"/>
              <a:pPr/>
              <a:t>18/07/2020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1184-B024-440D-9E5D-0482819795E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7587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EE97-DC50-4628-8A5F-51734312D8A3}" type="datetimeFigureOut">
              <a:rPr lang="it-IT" smtClean="0"/>
              <a:pPr/>
              <a:t>18/07/2020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1184-B024-440D-9E5D-0482819795E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6581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EE97-DC50-4628-8A5F-51734312D8A3}" type="datetimeFigureOut">
              <a:rPr lang="it-IT" smtClean="0"/>
              <a:pPr/>
              <a:t>18/07/2020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1184-B024-440D-9E5D-0482819795E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3077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EE97-DC50-4628-8A5F-51734312D8A3}" type="datetimeFigureOut">
              <a:rPr lang="it-IT" smtClean="0"/>
              <a:pPr/>
              <a:t>18/07/2020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1184-B024-440D-9E5D-0482819795E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0253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EE97-DC50-4628-8A5F-51734312D8A3}" type="datetimeFigureOut">
              <a:rPr lang="it-IT" smtClean="0"/>
              <a:pPr/>
              <a:t>18/07/2020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1184-B024-440D-9E5D-0482819795E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4815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EE97-DC50-4628-8A5F-51734312D8A3}" type="datetimeFigureOut">
              <a:rPr lang="it-IT" smtClean="0"/>
              <a:pPr/>
              <a:t>18/07/2020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1184-B024-440D-9E5D-0482819795E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603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EE97-DC50-4628-8A5F-51734312D8A3}" type="datetimeFigureOut">
              <a:rPr lang="it-IT" smtClean="0"/>
              <a:pPr/>
              <a:t>18/07/2020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1184-B024-440D-9E5D-0482819795E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6248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EE97-DC50-4628-8A5F-51734312D8A3}" type="datetimeFigureOut">
              <a:rPr lang="it-IT" smtClean="0"/>
              <a:pPr/>
              <a:t>18/07/2020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1184-B024-440D-9E5D-0482819795E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5445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EE97-DC50-4628-8A5F-51734312D8A3}" type="datetimeFigureOut">
              <a:rPr lang="it-IT" smtClean="0"/>
              <a:pPr/>
              <a:t>18/07/2020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1184-B024-440D-9E5D-0482819795E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65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EE97-DC50-4628-8A5F-51734312D8A3}" type="datetimeFigureOut">
              <a:rPr lang="it-IT" smtClean="0"/>
              <a:pPr/>
              <a:t>18/07/2020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1184-B024-440D-9E5D-0482819795E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283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3EE97-DC50-4628-8A5F-51734312D8A3}" type="datetimeFigureOut">
              <a:rPr lang="it-IT" smtClean="0"/>
              <a:pPr/>
              <a:t>18/07/2020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51184-B024-440D-9E5D-0482819795E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454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liofragassi.i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B33786-D543-47C8-BE68-8ACF4F6B5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00" y="39756"/>
            <a:ext cx="6768000" cy="720000"/>
          </a:xfrm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pPr lvl="0" defTabSz="342900"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2700" cap="all" dirty="0">
                <a:solidFill>
                  <a:srgbClr val="00B050"/>
                </a:solidFill>
                <a:latin typeface="Comic Sans MS" panose="030F0702030302020204" pitchFamily="66" charset="0"/>
              </a:rPr>
              <a:t>Geometria descrittiva dinamica</a:t>
            </a:r>
            <a:b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it-IT" sz="2200" dirty="0">
                <a:solidFill>
                  <a:srgbClr val="00B050"/>
                </a:solidFill>
                <a:latin typeface="Comic Sans MS" panose="030F0702030302020204" pitchFamily="66" charset="0"/>
              </a:rPr>
              <a:t>Sezione di solidi a facce</a:t>
            </a:r>
            <a:endParaRPr lang="it-IT" sz="2200" dirty="0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45000" y="824194"/>
            <a:ext cx="6768000" cy="324000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txBody>
          <a:bodyPr/>
          <a:lstStyle/>
          <a:p>
            <a:pPr marL="257175" marR="0" lvl="0" indent="-257175" algn="ctr" defTabSz="6858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75000"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cs typeface="Arial" panose="020B0604020202020204" pitchFamily="34" charset="0"/>
              </a:rPr>
              <a:t>Indagine insiemistica sulla doppia proiezione ortogonale di </a:t>
            </a:r>
            <a:r>
              <a:rPr kumimoji="0" lang="it-I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cs typeface="Arial" panose="020B0604020202020204" pitchFamily="34" charset="0"/>
              </a:rPr>
              <a:t>Monge</a:t>
            </a: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102017" y="8406233"/>
            <a:ext cx="2700000" cy="646973"/>
          </a:xfrm>
          <a:prstGeom prst="rect">
            <a:avLst/>
          </a:prstGeom>
          <a:solidFill>
            <a:srgbClr val="FFFF00"/>
          </a:solidFill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it-IT" altLang="it-IT" sz="1800" b="1" kern="0" dirty="0">
                <a:solidFill>
                  <a:srgbClr val="C00000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Autore Prof. Arch. Elio Fragassi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8764167"/>
            <a:ext cx="3996000" cy="277641"/>
          </a:xfrm>
          <a:prstGeom prst="rect">
            <a:avLst/>
          </a:prstGeom>
          <a:solidFill>
            <a:srgbClr val="FFFF00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1200" b="1" kern="0" dirty="0">
                <a:solidFill>
                  <a:prstClr val="black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Il materiale può essere riprodotto citando la fonte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5000" y="1212973"/>
            <a:ext cx="6768000" cy="769441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LE OPERAZIONI GEOMETRICHE</a:t>
            </a:r>
          </a:p>
          <a:p>
            <a:pPr algn="ctr"/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SEZIONE </a:t>
            </a:r>
            <a:r>
              <a:rPr lang="it-IT" sz="2000" cap="all" dirty="0">
                <a:solidFill>
                  <a:srgbClr val="00B050"/>
                </a:solidFill>
                <a:latin typeface="Comic Sans MS" panose="030F0702030302020204" pitchFamily="66" charset="0"/>
              </a:rPr>
              <a:t>punteggiata</a:t>
            </a:r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 DI SOLIDO A FACCE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978000" y="2090057"/>
            <a:ext cx="2880000" cy="181588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B050"/>
                </a:solidFill>
                <a:latin typeface="Comic Sans MS" pitchFamily="66" charset="0"/>
              </a:rPr>
              <a:t>ESERCIZIO GRAFICO CON SPIEGAZIONE DEI PASSAGGI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079960" y="3860807"/>
            <a:ext cx="2736000" cy="45089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0" anchor="ctr">
            <a:spAutoFit/>
          </a:bodyPr>
          <a:lstStyle/>
          <a:p>
            <a:pPr marL="108000" algn="ctr" eaLnBrk="0" hangingPunct="0">
              <a:spcBef>
                <a:spcPts val="0"/>
              </a:spcBef>
              <a:defRPr/>
            </a:pP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Il disegno a fianco è stato eseguito </a:t>
            </a:r>
          </a:p>
          <a:p>
            <a:pPr marL="108000" algn="ctr" eaLnBrk="0" hangingPunct="0">
              <a:spcBef>
                <a:spcPts val="0"/>
              </a:spcBef>
              <a:defRPr/>
            </a:pP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nell’a. s. 1990/91</a:t>
            </a:r>
          </a:p>
          <a:p>
            <a:pPr marL="108000" algn="ctr" eaLnBrk="0" hangingPunct="0">
              <a:spcBef>
                <a:spcPts val="0"/>
              </a:spcBef>
              <a:defRPr/>
            </a:pPr>
            <a:endParaRPr lang="it-IT" dirty="0">
              <a:solidFill>
                <a:schemeClr val="accent6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marL="108000" algn="ctr" eaLnBrk="0" hangingPunct="0">
              <a:spcBef>
                <a:spcPts val="0"/>
              </a:spcBef>
              <a:defRPr/>
            </a:pP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da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Massimo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Angelilli</a:t>
            </a:r>
            <a:endParaRPr lang="it-IT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marL="108000" algn="ctr" eaLnBrk="0" hangingPunct="0">
              <a:spcBef>
                <a:spcPts val="0"/>
              </a:spcBef>
              <a:defRPr/>
            </a:pP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della classe 4B</a:t>
            </a:r>
          </a:p>
          <a:p>
            <a:pPr marL="108000" algn="ctr" eaLnBrk="0" hangingPunct="0">
              <a:spcBef>
                <a:spcPts val="0"/>
              </a:spcBef>
              <a:defRPr/>
            </a:pP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marL="108000" algn="ctr" eaLnBrk="0" hangingPunct="0">
              <a:spcBef>
                <a:spcPts val="0"/>
              </a:spcBef>
              <a:defRPr/>
            </a:pP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Dell’Istituto statale d’Arte « G. Mazara» di Sulmona</a:t>
            </a:r>
          </a:p>
          <a:p>
            <a:pPr marL="108000" algn="ctr" eaLnBrk="0" hangingPunct="0">
              <a:spcBef>
                <a:spcPts val="0"/>
              </a:spcBef>
              <a:defRPr/>
            </a:pPr>
            <a:endParaRPr lang="it-IT" dirty="0">
              <a:solidFill>
                <a:schemeClr val="accent6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marL="108000" algn="ctr" eaLnBrk="0" hangingPunct="0">
              <a:spcBef>
                <a:spcPts val="0"/>
              </a:spcBef>
              <a:defRPr/>
            </a:pP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per la materia </a:t>
            </a:r>
            <a:r>
              <a:rPr lang="it-IT" sz="17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‘’</a:t>
            </a:r>
            <a:r>
              <a:rPr lang="it-IT" sz="17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Geometria descrittiva’</a:t>
            </a:r>
            <a:r>
              <a:rPr lang="it-IT" sz="17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’</a:t>
            </a:r>
          </a:p>
          <a:p>
            <a:pPr algn="ctr" eaLnBrk="0" hangingPunct="0">
              <a:defRPr/>
            </a:pPr>
            <a:endParaRPr lang="it-IT" dirty="0">
              <a:solidFill>
                <a:schemeClr val="accent6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Insegnante: </a:t>
            </a:r>
          </a:p>
          <a:p>
            <a:pPr algn="ctr" eaLnBrk="0" hangingPunct="0">
              <a:defRPr/>
            </a:pP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Prof. Elio Fragassi</a:t>
            </a:r>
            <a:endParaRPr lang="it-IT" dirty="0">
              <a:solidFill>
                <a:schemeClr val="accent6">
                  <a:lumMod val="75000"/>
                </a:schemeClr>
              </a:solidFill>
              <a:latin typeface="Comic Sans MS" pitchFamily="66" charset="0"/>
              <a:cs typeface="Arial" charset="0"/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F8AAA140-76EA-4622-8BB9-3B49BC678A2F}"/>
              </a:ext>
            </a:extLst>
          </p:cNvPr>
          <p:cNvCxnSpPr>
            <a:cxnSpLocks/>
          </p:cNvCxnSpPr>
          <p:nvPr/>
        </p:nvCxnSpPr>
        <p:spPr>
          <a:xfrm>
            <a:off x="-38100" y="9079908"/>
            <a:ext cx="6896100" cy="0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203335C9-F8E9-4357-B21A-D6103973AF87}"/>
              </a:ext>
            </a:extLst>
          </p:cNvPr>
          <p:cNvPicPr>
            <a:picLocks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77"/>
          <a:stretch/>
        </p:blipFill>
        <p:spPr>
          <a:xfrm>
            <a:off x="74644" y="2047193"/>
            <a:ext cx="3924000" cy="67126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A2C988D9-976F-41CC-8FF8-B3974EE51BF4}"/>
              </a:ext>
            </a:extLst>
          </p:cNvPr>
          <p:cNvCxnSpPr>
            <a:cxnSpLocks/>
          </p:cNvCxnSpPr>
          <p:nvPr/>
        </p:nvCxnSpPr>
        <p:spPr>
          <a:xfrm>
            <a:off x="114300" y="9232308"/>
            <a:ext cx="68961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566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Connettore 1 23">
            <a:extLst>
              <a:ext uri="{FF2B5EF4-FFF2-40B4-BE49-F238E27FC236}">
                <a16:creationId xmlns:a16="http://schemas.microsoft.com/office/drawing/2014/main" id="{86341F30-FEA4-4304-9920-56CE7C382B52}"/>
              </a:ext>
            </a:extLst>
          </p:cNvPr>
          <p:cNvCxnSpPr>
            <a:cxnSpLocks/>
          </p:cNvCxnSpPr>
          <p:nvPr/>
        </p:nvCxnSpPr>
        <p:spPr>
          <a:xfrm>
            <a:off x="2782061" y="5297813"/>
            <a:ext cx="1989966" cy="67182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26">
            <a:extLst>
              <a:ext uri="{FF2B5EF4-FFF2-40B4-BE49-F238E27FC236}">
                <a16:creationId xmlns:a16="http://schemas.microsoft.com/office/drawing/2014/main" id="{94936525-CB01-4104-8B67-FD6D82006099}"/>
              </a:ext>
            </a:extLst>
          </p:cNvPr>
          <p:cNvCxnSpPr>
            <a:cxnSpLocks/>
          </p:cNvCxnSpPr>
          <p:nvPr/>
        </p:nvCxnSpPr>
        <p:spPr>
          <a:xfrm>
            <a:off x="2790825" y="5302890"/>
            <a:ext cx="676276" cy="184150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28">
            <a:extLst>
              <a:ext uri="{FF2B5EF4-FFF2-40B4-BE49-F238E27FC236}">
                <a16:creationId xmlns:a16="http://schemas.microsoft.com/office/drawing/2014/main" id="{A54C500C-E2C0-48DB-9AA6-C2A898EF6089}"/>
              </a:ext>
            </a:extLst>
          </p:cNvPr>
          <p:cNvCxnSpPr>
            <a:cxnSpLocks/>
          </p:cNvCxnSpPr>
          <p:nvPr/>
        </p:nvCxnSpPr>
        <p:spPr>
          <a:xfrm flipV="1">
            <a:off x="3467101" y="5969641"/>
            <a:ext cx="1304926" cy="11747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173F016B-5799-4936-AEED-FB0D314FA10C}"/>
              </a:ext>
            </a:extLst>
          </p:cNvPr>
          <p:cNvCxnSpPr>
            <a:cxnSpLocks/>
          </p:cNvCxnSpPr>
          <p:nvPr/>
        </p:nvCxnSpPr>
        <p:spPr>
          <a:xfrm>
            <a:off x="2790825" y="5300772"/>
            <a:ext cx="882651" cy="86420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6B03D06A-07F8-4898-9235-E33D40BE13BB}"/>
              </a:ext>
            </a:extLst>
          </p:cNvPr>
          <p:cNvCxnSpPr>
            <a:cxnSpLocks/>
          </p:cNvCxnSpPr>
          <p:nvPr/>
        </p:nvCxnSpPr>
        <p:spPr>
          <a:xfrm flipH="1">
            <a:off x="3673476" y="5969641"/>
            <a:ext cx="1098551" cy="19533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13F8CD50-53AC-46AE-B69A-37636F08EA1E}"/>
              </a:ext>
            </a:extLst>
          </p:cNvPr>
          <p:cNvCxnSpPr>
            <a:cxnSpLocks/>
          </p:cNvCxnSpPr>
          <p:nvPr/>
        </p:nvCxnSpPr>
        <p:spPr>
          <a:xfrm flipH="1">
            <a:off x="3467102" y="6164975"/>
            <a:ext cx="206374" cy="97941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id="{30B98271-CDE8-4D21-A3B8-839898DF9581}"/>
              </a:ext>
            </a:extLst>
          </p:cNvPr>
          <p:cNvCxnSpPr>
            <a:cxnSpLocks/>
          </p:cNvCxnSpPr>
          <p:nvPr/>
        </p:nvCxnSpPr>
        <p:spPr>
          <a:xfrm>
            <a:off x="4771978" y="4503650"/>
            <a:ext cx="0" cy="146599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id="{E5F0F7B4-6380-4F37-946D-F273D33CB9B9}"/>
              </a:ext>
            </a:extLst>
          </p:cNvPr>
          <p:cNvCxnSpPr>
            <a:cxnSpLocks/>
          </p:cNvCxnSpPr>
          <p:nvPr/>
        </p:nvCxnSpPr>
        <p:spPr>
          <a:xfrm>
            <a:off x="2791078" y="4503650"/>
            <a:ext cx="0" cy="79712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F3C8A2D7-4213-44C2-8BE6-B99540D6ACDF}"/>
              </a:ext>
            </a:extLst>
          </p:cNvPr>
          <p:cNvCxnSpPr>
            <a:cxnSpLocks/>
          </p:cNvCxnSpPr>
          <p:nvPr/>
        </p:nvCxnSpPr>
        <p:spPr>
          <a:xfrm>
            <a:off x="3467101" y="4503650"/>
            <a:ext cx="0" cy="264074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7C975087-13C3-439D-B857-6018FC679297}"/>
              </a:ext>
            </a:extLst>
          </p:cNvPr>
          <p:cNvCxnSpPr>
            <a:cxnSpLocks/>
          </p:cNvCxnSpPr>
          <p:nvPr/>
        </p:nvCxnSpPr>
        <p:spPr>
          <a:xfrm>
            <a:off x="3673476" y="1779494"/>
            <a:ext cx="0" cy="438548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BE36AAF0-D02F-435D-948E-C1135AD6BDAD}"/>
              </a:ext>
            </a:extLst>
          </p:cNvPr>
          <p:cNvCxnSpPr>
            <a:cxnSpLocks/>
          </p:cNvCxnSpPr>
          <p:nvPr/>
        </p:nvCxnSpPr>
        <p:spPr>
          <a:xfrm flipH="1">
            <a:off x="2790825" y="4503650"/>
            <a:ext cx="198120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DB2DF9D6-BC93-4ABC-8851-EB24A5EE97FB}"/>
              </a:ext>
            </a:extLst>
          </p:cNvPr>
          <p:cNvCxnSpPr>
            <a:cxnSpLocks/>
          </p:cNvCxnSpPr>
          <p:nvPr/>
        </p:nvCxnSpPr>
        <p:spPr>
          <a:xfrm flipV="1">
            <a:off x="2790825" y="1779494"/>
            <a:ext cx="882651" cy="272415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A960FDD6-6F90-4CB3-8D26-DF02F03082DE}"/>
              </a:ext>
            </a:extLst>
          </p:cNvPr>
          <p:cNvCxnSpPr/>
          <p:nvPr/>
        </p:nvCxnSpPr>
        <p:spPr>
          <a:xfrm flipH="1" flipV="1">
            <a:off x="3673476" y="1779494"/>
            <a:ext cx="1098551" cy="272415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0AFDFA92-90E5-4C60-8750-F8E147F2A3DF}"/>
              </a:ext>
            </a:extLst>
          </p:cNvPr>
          <p:cNvCxnSpPr>
            <a:cxnSpLocks/>
          </p:cNvCxnSpPr>
          <p:nvPr/>
        </p:nvCxnSpPr>
        <p:spPr>
          <a:xfrm flipV="1">
            <a:off x="3467101" y="1779494"/>
            <a:ext cx="206375" cy="272415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E054149C-CF82-4EA2-98A9-EBE9A85662B6}"/>
              </a:ext>
            </a:extLst>
          </p:cNvPr>
          <p:cNvSpPr txBox="1"/>
          <p:nvPr/>
        </p:nvSpPr>
        <p:spPr>
          <a:xfrm>
            <a:off x="2464216" y="5051503"/>
            <a:ext cx="396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A’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D155E549-BE2F-47FD-B81E-A20F22E21721}"/>
              </a:ext>
            </a:extLst>
          </p:cNvPr>
          <p:cNvSpPr txBox="1"/>
          <p:nvPr/>
        </p:nvSpPr>
        <p:spPr>
          <a:xfrm>
            <a:off x="3390899" y="7078939"/>
            <a:ext cx="360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C’</a:t>
            </a: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6947BCD1-CAD5-47C8-BFA9-B6023565E172}"/>
              </a:ext>
            </a:extLst>
          </p:cNvPr>
          <p:cNvSpPr txBox="1"/>
          <p:nvPr/>
        </p:nvSpPr>
        <p:spPr>
          <a:xfrm>
            <a:off x="4723925" y="5838604"/>
            <a:ext cx="360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B’</a:t>
            </a: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52DE0F10-989E-4EC1-9B97-67239E03869D}"/>
              </a:ext>
            </a:extLst>
          </p:cNvPr>
          <p:cNvSpPr txBox="1"/>
          <p:nvPr/>
        </p:nvSpPr>
        <p:spPr>
          <a:xfrm>
            <a:off x="2486724" y="4246418"/>
            <a:ext cx="432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A’’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0B9421FB-7A37-4E5C-AF33-95737294E0E1}"/>
              </a:ext>
            </a:extLst>
          </p:cNvPr>
          <p:cNvSpPr txBox="1"/>
          <p:nvPr/>
        </p:nvSpPr>
        <p:spPr>
          <a:xfrm>
            <a:off x="3416396" y="4258419"/>
            <a:ext cx="396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C’’</a:t>
            </a: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3DDBE749-AE80-40F0-8911-71F612E1BDC0}"/>
              </a:ext>
            </a:extLst>
          </p:cNvPr>
          <p:cNvSpPr txBox="1"/>
          <p:nvPr/>
        </p:nvSpPr>
        <p:spPr>
          <a:xfrm>
            <a:off x="4713214" y="4261538"/>
            <a:ext cx="396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B’’</a:t>
            </a: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C9E5050C-D924-4BA9-8B52-914403C9E11E}"/>
              </a:ext>
            </a:extLst>
          </p:cNvPr>
          <p:cNvSpPr txBox="1"/>
          <p:nvPr/>
        </p:nvSpPr>
        <p:spPr>
          <a:xfrm>
            <a:off x="3614396" y="6144979"/>
            <a:ext cx="360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V’</a:t>
            </a: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F55AB9CB-F1C3-4A05-AA0A-2C1D2564129B}"/>
              </a:ext>
            </a:extLst>
          </p:cNvPr>
          <p:cNvSpPr txBox="1"/>
          <p:nvPr/>
        </p:nvSpPr>
        <p:spPr>
          <a:xfrm>
            <a:off x="3552899" y="1553991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V’’</a:t>
            </a: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0D1CB78D-AEE0-46FB-BBD7-6C4C45BDDAF7}"/>
              </a:ext>
            </a:extLst>
          </p:cNvPr>
          <p:cNvSpPr txBox="1"/>
          <p:nvPr/>
        </p:nvSpPr>
        <p:spPr>
          <a:xfrm>
            <a:off x="5370046" y="1297494"/>
            <a:ext cx="56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</a:t>
            </a:r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C69ECDF3-638C-4519-A00D-7DF4C7AD287F}"/>
              </a:ext>
            </a:extLst>
          </p:cNvPr>
          <p:cNvSpPr txBox="1"/>
          <p:nvPr/>
        </p:nvSpPr>
        <p:spPr>
          <a:xfrm>
            <a:off x="4468557" y="8451443"/>
            <a:ext cx="56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</a:t>
            </a:r>
          </a:p>
        </p:txBody>
      </p:sp>
      <p:cxnSp>
        <p:nvCxnSpPr>
          <p:cNvPr id="82" name="Connettore 1 9">
            <a:extLst>
              <a:ext uri="{FF2B5EF4-FFF2-40B4-BE49-F238E27FC236}">
                <a16:creationId xmlns:a16="http://schemas.microsoft.com/office/drawing/2014/main" id="{AA1E48E2-2951-4C62-9385-84FED14928F3}"/>
              </a:ext>
            </a:extLst>
          </p:cNvPr>
          <p:cNvCxnSpPr>
            <a:cxnSpLocks/>
          </p:cNvCxnSpPr>
          <p:nvPr/>
        </p:nvCxnSpPr>
        <p:spPr>
          <a:xfrm flipV="1">
            <a:off x="319955" y="1543002"/>
            <a:ext cx="5799510" cy="345942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1 11">
            <a:extLst>
              <a:ext uri="{FF2B5EF4-FFF2-40B4-BE49-F238E27FC236}">
                <a16:creationId xmlns:a16="http://schemas.microsoft.com/office/drawing/2014/main" id="{53A99BFD-C1BB-4023-887F-26F83ED55F36}"/>
              </a:ext>
            </a:extLst>
          </p:cNvPr>
          <p:cNvCxnSpPr>
            <a:cxnSpLocks/>
          </p:cNvCxnSpPr>
          <p:nvPr/>
        </p:nvCxnSpPr>
        <p:spPr>
          <a:xfrm>
            <a:off x="319955" y="5007002"/>
            <a:ext cx="4801677" cy="364214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diritto 83">
            <a:extLst>
              <a:ext uri="{FF2B5EF4-FFF2-40B4-BE49-F238E27FC236}">
                <a16:creationId xmlns:a16="http://schemas.microsoft.com/office/drawing/2014/main" id="{499E8947-FA8D-4F32-8CFB-CC4FF0E632A7}"/>
              </a:ext>
            </a:extLst>
          </p:cNvPr>
          <p:cNvCxnSpPr>
            <a:cxnSpLocks/>
          </p:cNvCxnSpPr>
          <p:nvPr/>
        </p:nvCxnSpPr>
        <p:spPr>
          <a:xfrm flipH="1">
            <a:off x="51534" y="5005165"/>
            <a:ext cx="651860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olo 4">
            <a:extLst>
              <a:ext uri="{FF2B5EF4-FFF2-40B4-BE49-F238E27FC236}">
                <a16:creationId xmlns:a16="http://schemas.microsoft.com/office/drawing/2014/main" id="{A3390A6F-AE51-4545-B6BF-73D3B29BA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" y="37322"/>
            <a:ext cx="6840000" cy="468000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Sezione di solido a facce: Dati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00C8DC2-1646-496B-B289-8B0C15984ECB}"/>
              </a:ext>
            </a:extLst>
          </p:cNvPr>
          <p:cNvSpPr txBox="1"/>
          <p:nvPr/>
        </p:nvSpPr>
        <p:spPr>
          <a:xfrm>
            <a:off x="51534" y="546350"/>
            <a:ext cx="28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Il solido è costituito da una piramide retta a base triangolare con i vertici della base a quota costante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532E068-3688-4EA1-B82A-1B7138674F35}"/>
              </a:ext>
            </a:extLst>
          </p:cNvPr>
          <p:cNvSpPr txBox="1"/>
          <p:nvPr/>
        </p:nvSpPr>
        <p:spPr>
          <a:xfrm>
            <a:off x="7218" y="6831289"/>
            <a:ext cx="2448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Il piano di sezione è costituito dal piano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generico nel primo diedro 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A3002136-2034-4539-AF45-BE36FFE1C36D}"/>
              </a:ext>
            </a:extLst>
          </p:cNvPr>
          <p:cNvSpPr txBox="1"/>
          <p:nvPr/>
        </p:nvSpPr>
        <p:spPr>
          <a:xfrm>
            <a:off x="6323988" y="4732995"/>
            <a:ext cx="41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lt</a:t>
            </a: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CDDBD32E-DB87-4515-8F6E-526376A41226}"/>
              </a:ext>
            </a:extLst>
          </p:cNvPr>
          <p:cNvCxnSpPr>
            <a:cxnSpLocks/>
          </p:cNvCxnSpPr>
          <p:nvPr/>
        </p:nvCxnSpPr>
        <p:spPr>
          <a:xfrm>
            <a:off x="-38100" y="9079908"/>
            <a:ext cx="68961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A95BE4A4-2D56-4065-A7C2-248F62CC4415}"/>
              </a:ext>
            </a:extLst>
          </p:cNvPr>
          <p:cNvCxnSpPr>
            <a:cxnSpLocks/>
          </p:cNvCxnSpPr>
          <p:nvPr/>
        </p:nvCxnSpPr>
        <p:spPr>
          <a:xfrm>
            <a:off x="114300" y="9232308"/>
            <a:ext cx="68961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957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Connettore 1 23">
            <a:extLst>
              <a:ext uri="{FF2B5EF4-FFF2-40B4-BE49-F238E27FC236}">
                <a16:creationId xmlns:a16="http://schemas.microsoft.com/office/drawing/2014/main" id="{86341F30-FEA4-4304-9920-56CE7C382B52}"/>
              </a:ext>
            </a:extLst>
          </p:cNvPr>
          <p:cNvCxnSpPr>
            <a:cxnSpLocks/>
          </p:cNvCxnSpPr>
          <p:nvPr/>
        </p:nvCxnSpPr>
        <p:spPr>
          <a:xfrm>
            <a:off x="2782061" y="5297813"/>
            <a:ext cx="1989966" cy="67182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26">
            <a:extLst>
              <a:ext uri="{FF2B5EF4-FFF2-40B4-BE49-F238E27FC236}">
                <a16:creationId xmlns:a16="http://schemas.microsoft.com/office/drawing/2014/main" id="{94936525-CB01-4104-8B67-FD6D82006099}"/>
              </a:ext>
            </a:extLst>
          </p:cNvPr>
          <p:cNvCxnSpPr>
            <a:cxnSpLocks/>
          </p:cNvCxnSpPr>
          <p:nvPr/>
        </p:nvCxnSpPr>
        <p:spPr>
          <a:xfrm>
            <a:off x="2790825" y="5302890"/>
            <a:ext cx="676276" cy="184150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28">
            <a:extLst>
              <a:ext uri="{FF2B5EF4-FFF2-40B4-BE49-F238E27FC236}">
                <a16:creationId xmlns:a16="http://schemas.microsoft.com/office/drawing/2014/main" id="{A54C500C-E2C0-48DB-9AA6-C2A898EF6089}"/>
              </a:ext>
            </a:extLst>
          </p:cNvPr>
          <p:cNvCxnSpPr>
            <a:cxnSpLocks/>
          </p:cNvCxnSpPr>
          <p:nvPr/>
        </p:nvCxnSpPr>
        <p:spPr>
          <a:xfrm flipV="1">
            <a:off x="3467101" y="5969641"/>
            <a:ext cx="1304926" cy="11747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173F016B-5799-4936-AEED-FB0D314FA10C}"/>
              </a:ext>
            </a:extLst>
          </p:cNvPr>
          <p:cNvCxnSpPr>
            <a:cxnSpLocks/>
          </p:cNvCxnSpPr>
          <p:nvPr/>
        </p:nvCxnSpPr>
        <p:spPr>
          <a:xfrm>
            <a:off x="2790825" y="5300772"/>
            <a:ext cx="882651" cy="86420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6B03D06A-07F8-4898-9235-E33D40BE13BB}"/>
              </a:ext>
            </a:extLst>
          </p:cNvPr>
          <p:cNvCxnSpPr>
            <a:cxnSpLocks/>
          </p:cNvCxnSpPr>
          <p:nvPr/>
        </p:nvCxnSpPr>
        <p:spPr>
          <a:xfrm flipH="1">
            <a:off x="3673476" y="5969641"/>
            <a:ext cx="1098551" cy="19533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13F8CD50-53AC-46AE-B69A-37636F08EA1E}"/>
              </a:ext>
            </a:extLst>
          </p:cNvPr>
          <p:cNvCxnSpPr>
            <a:cxnSpLocks/>
          </p:cNvCxnSpPr>
          <p:nvPr/>
        </p:nvCxnSpPr>
        <p:spPr>
          <a:xfrm flipH="1">
            <a:off x="3467102" y="6164975"/>
            <a:ext cx="206374" cy="97941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id="{30B98271-CDE8-4D21-A3B8-839898DF9581}"/>
              </a:ext>
            </a:extLst>
          </p:cNvPr>
          <p:cNvCxnSpPr>
            <a:cxnSpLocks/>
          </p:cNvCxnSpPr>
          <p:nvPr/>
        </p:nvCxnSpPr>
        <p:spPr>
          <a:xfrm>
            <a:off x="4771978" y="4503650"/>
            <a:ext cx="0" cy="146599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id="{E5F0F7B4-6380-4F37-946D-F273D33CB9B9}"/>
              </a:ext>
            </a:extLst>
          </p:cNvPr>
          <p:cNvCxnSpPr>
            <a:cxnSpLocks/>
          </p:cNvCxnSpPr>
          <p:nvPr/>
        </p:nvCxnSpPr>
        <p:spPr>
          <a:xfrm>
            <a:off x="2791078" y="4503650"/>
            <a:ext cx="0" cy="79712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F3C8A2D7-4213-44C2-8BE6-B99540D6ACDF}"/>
              </a:ext>
            </a:extLst>
          </p:cNvPr>
          <p:cNvCxnSpPr>
            <a:cxnSpLocks/>
          </p:cNvCxnSpPr>
          <p:nvPr/>
        </p:nvCxnSpPr>
        <p:spPr>
          <a:xfrm>
            <a:off x="3467101" y="4503650"/>
            <a:ext cx="0" cy="264074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7C975087-13C3-439D-B857-6018FC679297}"/>
              </a:ext>
            </a:extLst>
          </p:cNvPr>
          <p:cNvCxnSpPr>
            <a:cxnSpLocks/>
          </p:cNvCxnSpPr>
          <p:nvPr/>
        </p:nvCxnSpPr>
        <p:spPr>
          <a:xfrm>
            <a:off x="3673476" y="1779494"/>
            <a:ext cx="0" cy="438548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BE36AAF0-D02F-435D-948E-C1135AD6BDAD}"/>
              </a:ext>
            </a:extLst>
          </p:cNvPr>
          <p:cNvCxnSpPr>
            <a:cxnSpLocks/>
          </p:cNvCxnSpPr>
          <p:nvPr/>
        </p:nvCxnSpPr>
        <p:spPr>
          <a:xfrm flipH="1">
            <a:off x="2790825" y="4503650"/>
            <a:ext cx="198120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DB2DF9D6-BC93-4ABC-8851-EB24A5EE97FB}"/>
              </a:ext>
            </a:extLst>
          </p:cNvPr>
          <p:cNvCxnSpPr>
            <a:cxnSpLocks/>
          </p:cNvCxnSpPr>
          <p:nvPr/>
        </p:nvCxnSpPr>
        <p:spPr>
          <a:xfrm flipV="1">
            <a:off x="2790825" y="1779494"/>
            <a:ext cx="882651" cy="272415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A960FDD6-6F90-4CB3-8D26-DF02F03082DE}"/>
              </a:ext>
            </a:extLst>
          </p:cNvPr>
          <p:cNvCxnSpPr/>
          <p:nvPr/>
        </p:nvCxnSpPr>
        <p:spPr>
          <a:xfrm flipH="1" flipV="1">
            <a:off x="3673476" y="1779494"/>
            <a:ext cx="1098551" cy="272415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0AFDFA92-90E5-4C60-8750-F8E147F2A3DF}"/>
              </a:ext>
            </a:extLst>
          </p:cNvPr>
          <p:cNvCxnSpPr>
            <a:cxnSpLocks/>
          </p:cNvCxnSpPr>
          <p:nvPr/>
        </p:nvCxnSpPr>
        <p:spPr>
          <a:xfrm flipV="1">
            <a:off x="3467101" y="1779494"/>
            <a:ext cx="206375" cy="272415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0D1CB78D-AEE0-46FB-BBD7-6C4C45BDDAF7}"/>
              </a:ext>
            </a:extLst>
          </p:cNvPr>
          <p:cNvSpPr txBox="1"/>
          <p:nvPr/>
        </p:nvSpPr>
        <p:spPr>
          <a:xfrm>
            <a:off x="5888010" y="1576167"/>
            <a:ext cx="576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</a:t>
            </a:r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C69ECDF3-638C-4519-A00D-7DF4C7AD287F}"/>
              </a:ext>
            </a:extLst>
          </p:cNvPr>
          <p:cNvSpPr txBox="1"/>
          <p:nvPr/>
        </p:nvSpPr>
        <p:spPr>
          <a:xfrm>
            <a:off x="4462417" y="8396344"/>
            <a:ext cx="562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</a:t>
            </a:r>
          </a:p>
        </p:txBody>
      </p:sp>
      <p:cxnSp>
        <p:nvCxnSpPr>
          <p:cNvPr id="82" name="Connettore 1 9">
            <a:extLst>
              <a:ext uri="{FF2B5EF4-FFF2-40B4-BE49-F238E27FC236}">
                <a16:creationId xmlns:a16="http://schemas.microsoft.com/office/drawing/2014/main" id="{AA1E48E2-2951-4C62-9385-84FED14928F3}"/>
              </a:ext>
            </a:extLst>
          </p:cNvPr>
          <p:cNvCxnSpPr>
            <a:cxnSpLocks/>
          </p:cNvCxnSpPr>
          <p:nvPr/>
        </p:nvCxnSpPr>
        <p:spPr>
          <a:xfrm flipV="1">
            <a:off x="319955" y="1543002"/>
            <a:ext cx="5799510" cy="345942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1 11">
            <a:extLst>
              <a:ext uri="{FF2B5EF4-FFF2-40B4-BE49-F238E27FC236}">
                <a16:creationId xmlns:a16="http://schemas.microsoft.com/office/drawing/2014/main" id="{53A99BFD-C1BB-4023-887F-26F83ED55F36}"/>
              </a:ext>
            </a:extLst>
          </p:cNvPr>
          <p:cNvCxnSpPr>
            <a:cxnSpLocks/>
          </p:cNvCxnSpPr>
          <p:nvPr/>
        </p:nvCxnSpPr>
        <p:spPr>
          <a:xfrm>
            <a:off x="319955" y="5007002"/>
            <a:ext cx="4801677" cy="364214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diritto 83">
            <a:extLst>
              <a:ext uri="{FF2B5EF4-FFF2-40B4-BE49-F238E27FC236}">
                <a16:creationId xmlns:a16="http://schemas.microsoft.com/office/drawing/2014/main" id="{499E8947-FA8D-4F32-8CFB-CC4FF0E632A7}"/>
              </a:ext>
            </a:extLst>
          </p:cNvPr>
          <p:cNvCxnSpPr>
            <a:cxnSpLocks/>
          </p:cNvCxnSpPr>
          <p:nvPr/>
        </p:nvCxnSpPr>
        <p:spPr>
          <a:xfrm flipH="1">
            <a:off x="167951" y="5005165"/>
            <a:ext cx="640218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olo 4">
            <a:extLst>
              <a:ext uri="{FF2B5EF4-FFF2-40B4-BE49-F238E27FC236}">
                <a16:creationId xmlns:a16="http://schemas.microsoft.com/office/drawing/2014/main" id="{A3390A6F-AE51-4545-B6BF-73D3B29BA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" y="37322"/>
            <a:ext cx="6840000" cy="468000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Sezione degli spigoli della base ABC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A3002136-2034-4539-AF45-BE36FFE1C36D}"/>
              </a:ext>
            </a:extLst>
          </p:cNvPr>
          <p:cNvSpPr txBox="1"/>
          <p:nvPr/>
        </p:nvSpPr>
        <p:spPr>
          <a:xfrm>
            <a:off x="6323988" y="4732995"/>
            <a:ext cx="41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lt</a:t>
            </a: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CDDBD32E-DB87-4515-8F6E-526376A41226}"/>
              </a:ext>
            </a:extLst>
          </p:cNvPr>
          <p:cNvCxnSpPr>
            <a:cxnSpLocks/>
          </p:cNvCxnSpPr>
          <p:nvPr/>
        </p:nvCxnSpPr>
        <p:spPr>
          <a:xfrm>
            <a:off x="-38100" y="9079908"/>
            <a:ext cx="68961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id="{B20C1DAF-528C-40D6-80B3-D452A4F85AC6}"/>
              </a:ext>
            </a:extLst>
          </p:cNvPr>
          <p:cNvCxnSpPr>
            <a:cxnSpLocks/>
          </p:cNvCxnSpPr>
          <p:nvPr/>
        </p:nvCxnSpPr>
        <p:spPr>
          <a:xfrm>
            <a:off x="3272234" y="4503650"/>
            <a:ext cx="0" cy="211051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ttore diritto 92">
            <a:extLst>
              <a:ext uri="{FF2B5EF4-FFF2-40B4-BE49-F238E27FC236}">
                <a16:creationId xmlns:a16="http://schemas.microsoft.com/office/drawing/2014/main" id="{8C1A9182-8EB4-4283-9BE7-2FE3DFDAB099}"/>
              </a:ext>
            </a:extLst>
          </p:cNvPr>
          <p:cNvCxnSpPr>
            <a:cxnSpLocks/>
          </p:cNvCxnSpPr>
          <p:nvPr/>
        </p:nvCxnSpPr>
        <p:spPr>
          <a:xfrm>
            <a:off x="3699264" y="4503650"/>
            <a:ext cx="0" cy="2432609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ttore diritto 137">
            <a:extLst>
              <a:ext uri="{FF2B5EF4-FFF2-40B4-BE49-F238E27FC236}">
                <a16:creationId xmlns:a16="http://schemas.microsoft.com/office/drawing/2014/main" id="{F1934B97-8A4B-40FA-82A1-2A0D8A88ADC5}"/>
              </a:ext>
            </a:extLst>
          </p:cNvPr>
          <p:cNvCxnSpPr>
            <a:cxnSpLocks/>
          </p:cNvCxnSpPr>
          <p:nvPr/>
        </p:nvCxnSpPr>
        <p:spPr>
          <a:xfrm>
            <a:off x="1155300" y="4503650"/>
            <a:ext cx="0" cy="502638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ttore 1 11">
            <a:extLst>
              <a:ext uri="{FF2B5EF4-FFF2-40B4-BE49-F238E27FC236}">
                <a16:creationId xmlns:a16="http://schemas.microsoft.com/office/drawing/2014/main" id="{E8F7F5EB-F496-45A8-A669-95364AEA4065}"/>
              </a:ext>
            </a:extLst>
          </p:cNvPr>
          <p:cNvCxnSpPr>
            <a:cxnSpLocks/>
          </p:cNvCxnSpPr>
          <p:nvPr/>
        </p:nvCxnSpPr>
        <p:spPr>
          <a:xfrm>
            <a:off x="1155300" y="5006501"/>
            <a:ext cx="4798437" cy="3639682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ttore diritto 158">
            <a:extLst>
              <a:ext uri="{FF2B5EF4-FFF2-40B4-BE49-F238E27FC236}">
                <a16:creationId xmlns:a16="http://schemas.microsoft.com/office/drawing/2014/main" id="{6B70D343-F2CB-452E-A054-EFB9540BA3FA}"/>
              </a:ext>
            </a:extLst>
          </p:cNvPr>
          <p:cNvCxnSpPr>
            <a:cxnSpLocks/>
          </p:cNvCxnSpPr>
          <p:nvPr/>
        </p:nvCxnSpPr>
        <p:spPr>
          <a:xfrm flipH="1">
            <a:off x="167951" y="4504022"/>
            <a:ext cx="6282954" cy="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75E7D1D-F9B9-4DF0-8FC0-185CDA2ECD13}"/>
              </a:ext>
            </a:extLst>
          </p:cNvPr>
          <p:cNvSpPr txBox="1"/>
          <p:nvPr/>
        </p:nvSpPr>
        <p:spPr>
          <a:xfrm>
            <a:off x="9000" y="561305"/>
            <a:ext cx="6840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Poiché i lati della base sono a quota costante significa che appartengono ad un medesimo piano orizzontale che chiamiamo piano 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Symbol" panose="05050102010706020507" pitchFamily="18" charset="2"/>
              </a:rPr>
              <a:t>b 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che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Symbol" panose="05050102010706020507" pitchFamily="18" charset="2"/>
              </a:rPr>
              <a:t> 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avrà, perciò, solo la t</a:t>
            </a:r>
            <a:r>
              <a:rPr lang="it-IT" sz="20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77490B5-71F6-4694-98D0-F22C92A8C7BA}"/>
              </a:ext>
            </a:extLst>
          </p:cNvPr>
          <p:cNvSpPr txBox="1"/>
          <p:nvPr/>
        </p:nvSpPr>
        <p:spPr>
          <a:xfrm>
            <a:off x="9000" y="1543002"/>
            <a:ext cx="31266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Intersecando 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Symbol" panose="05050102010706020507" pitchFamily="18" charset="2"/>
              </a:rPr>
              <a:t>b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con 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Symbol" panose="05050102010706020507" pitchFamily="18" charset="2"/>
              </a:rPr>
              <a:t>a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si ha la retta orizzontale b(b’, b’’) che interseca solo due spigoli della base lo spigolo BC e lo spigolo AC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FB86F30-43A9-477D-947D-39D0D2D4C6FB}"/>
              </a:ext>
            </a:extLst>
          </p:cNvPr>
          <p:cNvSpPr txBox="1"/>
          <p:nvPr/>
        </p:nvSpPr>
        <p:spPr>
          <a:xfrm>
            <a:off x="3646751" y="4161807"/>
            <a:ext cx="50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M’’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56C5B0F8-0702-4DFE-9A13-D9940B174B0F}"/>
              </a:ext>
            </a:extLst>
          </p:cNvPr>
          <p:cNvSpPr txBox="1"/>
          <p:nvPr/>
        </p:nvSpPr>
        <p:spPr>
          <a:xfrm>
            <a:off x="3804103" y="6720063"/>
            <a:ext cx="468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M’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816D9115-577D-4600-B054-55D0E34F7BD3}"/>
              </a:ext>
            </a:extLst>
          </p:cNvPr>
          <p:cNvSpPr txBox="1"/>
          <p:nvPr/>
        </p:nvSpPr>
        <p:spPr>
          <a:xfrm>
            <a:off x="2941999" y="4166204"/>
            <a:ext cx="50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N’’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8E320C5E-AFE9-4690-9EC6-9EBA836CB4D6}"/>
              </a:ext>
            </a:extLst>
          </p:cNvPr>
          <p:cNvSpPr txBox="1"/>
          <p:nvPr/>
        </p:nvSpPr>
        <p:spPr>
          <a:xfrm>
            <a:off x="2872924" y="6536149"/>
            <a:ext cx="468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N’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338D9E29-4AAD-4358-9B5D-8985BB4628C9}"/>
              </a:ext>
            </a:extLst>
          </p:cNvPr>
          <p:cNvSpPr txBox="1"/>
          <p:nvPr/>
        </p:nvSpPr>
        <p:spPr>
          <a:xfrm>
            <a:off x="5723115" y="4097304"/>
            <a:ext cx="57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E42E22D-A2E9-4227-8479-2F0A02ADEC55}"/>
              </a:ext>
            </a:extLst>
          </p:cNvPr>
          <p:cNvSpPr txBox="1"/>
          <p:nvPr/>
        </p:nvSpPr>
        <p:spPr>
          <a:xfrm>
            <a:off x="652769" y="4119241"/>
            <a:ext cx="61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it-IT" sz="20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45AF6F29-3CB4-4C22-A3DE-B6F079F4017A}"/>
              </a:ext>
            </a:extLst>
          </p:cNvPr>
          <p:cNvGrpSpPr/>
          <p:nvPr/>
        </p:nvGrpSpPr>
        <p:grpSpPr>
          <a:xfrm>
            <a:off x="5615049" y="7902236"/>
            <a:ext cx="612000" cy="612000"/>
            <a:chOff x="5615049" y="7899472"/>
            <a:chExt cx="612000" cy="697608"/>
          </a:xfrm>
        </p:grpSpPr>
        <p:sp>
          <p:nvSpPr>
            <p:cNvPr id="41" name="CasellaDiTesto 40">
              <a:extLst>
                <a:ext uri="{FF2B5EF4-FFF2-40B4-BE49-F238E27FC236}">
                  <a16:creationId xmlns:a16="http://schemas.microsoft.com/office/drawing/2014/main" id="{5CC00162-157E-49A2-9145-6FE38DCB8F2A}"/>
                </a:ext>
              </a:extLst>
            </p:cNvPr>
            <p:cNvSpPr txBox="1"/>
            <p:nvPr/>
          </p:nvSpPr>
          <p:spPr>
            <a:xfrm>
              <a:off x="5615049" y="8147122"/>
              <a:ext cx="612000" cy="44995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2000" dirty="0">
                  <a:solidFill>
                    <a:schemeClr val="accent6">
                      <a:lumMod val="75000"/>
                    </a:schemeClr>
                  </a:solidFill>
                  <a:latin typeface="Comic Sans MS" panose="030F0702030302020204" pitchFamily="66" charset="0"/>
                </a:rPr>
                <a:t>T</a:t>
              </a:r>
              <a:r>
                <a:rPr lang="it-IT" sz="2000" baseline="-25000" dirty="0">
                  <a:solidFill>
                    <a:schemeClr val="accent6">
                      <a:lumMod val="75000"/>
                    </a:schemeClr>
                  </a:solidFill>
                  <a:latin typeface="Comic Sans MS" panose="030F0702030302020204" pitchFamily="66" charset="0"/>
                </a:rPr>
                <a:t>1</a:t>
              </a:r>
              <a:r>
                <a:rPr lang="it-IT" sz="2000" dirty="0">
                  <a:solidFill>
                    <a:schemeClr val="accent6">
                      <a:lumMod val="75000"/>
                    </a:schemeClr>
                  </a:solidFill>
                  <a:latin typeface="Comic Sans MS" panose="030F0702030302020204" pitchFamily="66" charset="0"/>
                </a:rPr>
                <a:t>b</a:t>
              </a:r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5753EC4D-D2BB-4B9D-A9F8-835BBFFB9988}"/>
                </a:ext>
              </a:extLst>
            </p:cNvPr>
            <p:cNvSpPr/>
            <p:nvPr/>
          </p:nvSpPr>
          <p:spPr>
            <a:xfrm>
              <a:off x="5770033" y="7899472"/>
              <a:ext cx="367408" cy="44995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it-IT" sz="2000" dirty="0">
                  <a:solidFill>
                    <a:schemeClr val="accent6">
                      <a:lumMod val="75000"/>
                    </a:schemeClr>
                  </a:solidFill>
                  <a:latin typeface="Symbol" panose="05050102010706020507" pitchFamily="18" charset="2"/>
                </a:rPr>
                <a:t>¥</a:t>
              </a:r>
              <a:endParaRPr lang="it-IT" sz="2000" dirty="0">
                <a:solidFill>
                  <a:schemeClr val="accent6">
                    <a:lumMod val="75000"/>
                  </a:schemeClr>
                </a:solidFill>
                <a:latin typeface="MS Shell Dlg 2" panose="020B0604030504040204" pitchFamily="34" charset="0"/>
              </a:endParaRPr>
            </a:p>
          </p:txBody>
        </p:sp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8E35D1E-1EB0-404C-80B2-BACB5D575333}"/>
              </a:ext>
            </a:extLst>
          </p:cNvPr>
          <p:cNvSpPr txBox="1"/>
          <p:nvPr/>
        </p:nvSpPr>
        <p:spPr>
          <a:xfrm>
            <a:off x="4644659" y="7353026"/>
            <a:ext cx="3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b’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FCAB8254-9E43-4A03-A0BA-0271CA3B612F}"/>
              </a:ext>
            </a:extLst>
          </p:cNvPr>
          <p:cNvSpPr txBox="1"/>
          <p:nvPr/>
        </p:nvSpPr>
        <p:spPr>
          <a:xfrm>
            <a:off x="5234699" y="4126996"/>
            <a:ext cx="46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b’’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8391AFB5-79A0-4F0C-BE11-499AF1A7188E}"/>
              </a:ext>
            </a:extLst>
          </p:cNvPr>
          <p:cNvSpPr/>
          <p:nvPr/>
        </p:nvSpPr>
        <p:spPr>
          <a:xfrm>
            <a:off x="5528973" y="4117278"/>
            <a:ext cx="325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Symbol" panose="05050102010706020507" pitchFamily="18" charset="2"/>
              </a:rPr>
              <a:t>º</a:t>
            </a:r>
            <a:endParaRPr lang="it-IT" sz="2000" dirty="0">
              <a:solidFill>
                <a:schemeClr val="accent6">
                  <a:lumMod val="75000"/>
                </a:schemeClr>
              </a:solidFill>
              <a:latin typeface="MS Shell Dlg 2" panose="020B060403050404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1056612-5B1B-4329-9775-519ACC6887F3}"/>
              </a:ext>
            </a:extLst>
          </p:cNvPr>
          <p:cNvSpPr txBox="1"/>
          <p:nvPr/>
        </p:nvSpPr>
        <p:spPr>
          <a:xfrm>
            <a:off x="0" y="6226760"/>
            <a:ext cx="2071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000" dirty="0">
                <a:solidFill>
                  <a:srgbClr val="70AD47">
                    <a:lumMod val="75000"/>
                  </a:srgbClr>
                </a:solidFill>
                <a:latin typeface="Comic Sans MS" panose="030F0702030302020204" pitchFamily="66" charset="0"/>
              </a:rPr>
              <a:t>In particolare avremo:</a:t>
            </a:r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9597B72-D183-4224-A094-37F4B2EF667A}"/>
              </a:ext>
            </a:extLst>
          </p:cNvPr>
          <p:cNvSpPr txBox="1"/>
          <p:nvPr/>
        </p:nvSpPr>
        <p:spPr>
          <a:xfrm>
            <a:off x="0" y="7700307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Poiché b non interseca lo spigolo (AB) –si desume dalla proiezione b’)</a:t>
            </a:r>
          </a:p>
          <a:p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il piano di sezione non taglia detto spigolo</a:t>
            </a: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C0C3E0E6-6A41-48F6-BE14-FAC3F672569E}"/>
              </a:ext>
            </a:extLst>
          </p:cNvPr>
          <p:cNvGrpSpPr/>
          <p:nvPr/>
        </p:nvGrpSpPr>
        <p:grpSpPr>
          <a:xfrm>
            <a:off x="0" y="6919268"/>
            <a:ext cx="2988000" cy="400544"/>
            <a:chOff x="0" y="7347051"/>
            <a:chExt cx="2988000" cy="400544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39B65624-B8A9-421A-8300-87A4C26DBB00}"/>
                </a:ext>
              </a:extLst>
            </p:cNvPr>
            <p:cNvSpPr txBox="1"/>
            <p:nvPr/>
          </p:nvSpPr>
          <p:spPr>
            <a:xfrm>
              <a:off x="0" y="7347051"/>
              <a:ext cx="29880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2000" dirty="0">
                  <a:solidFill>
                    <a:schemeClr val="accent6">
                      <a:lumMod val="75000"/>
                    </a:schemeClr>
                  </a:solidFill>
                  <a:latin typeface="Comic Sans MS" panose="030F0702030302020204" pitchFamily="66" charset="0"/>
                </a:rPr>
                <a:t>b’    (B’C’)      M (M’, M’’)</a:t>
              </a:r>
            </a:p>
          </p:txBody>
        </p:sp>
        <p:cxnSp>
          <p:nvCxnSpPr>
            <p:cNvPr id="6" name="Connettore 2 5">
              <a:extLst>
                <a:ext uri="{FF2B5EF4-FFF2-40B4-BE49-F238E27FC236}">
                  <a16:creationId xmlns:a16="http://schemas.microsoft.com/office/drawing/2014/main" id="{DE5FDAC6-54D6-4281-B919-46A98BFDEB34}"/>
                </a:ext>
              </a:extLst>
            </p:cNvPr>
            <p:cNvCxnSpPr/>
            <p:nvPr/>
          </p:nvCxnSpPr>
          <p:spPr>
            <a:xfrm>
              <a:off x="1211139" y="7556998"/>
              <a:ext cx="360000" cy="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8144544F-80B3-4AF0-954F-FBD0692BC299}"/>
                </a:ext>
              </a:extLst>
            </p:cNvPr>
            <p:cNvSpPr/>
            <p:nvPr/>
          </p:nvSpPr>
          <p:spPr>
            <a:xfrm>
              <a:off x="232358" y="7347485"/>
              <a:ext cx="38183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000" dirty="0">
                  <a:solidFill>
                    <a:schemeClr val="accent6">
                      <a:lumMod val="75000"/>
                    </a:schemeClr>
                  </a:solidFill>
                  <a:latin typeface="Symbol" panose="05050102010706020507" pitchFamily="18" charset="2"/>
                </a:rPr>
                <a:t>Ç</a:t>
              </a:r>
              <a:endParaRPr lang="it-IT" sz="1200" dirty="0">
                <a:solidFill>
                  <a:schemeClr val="accent6">
                    <a:lumMod val="75000"/>
                  </a:schemeClr>
                </a:solidFill>
                <a:latin typeface="MS Shell Dlg 2" panose="020B0604030504040204" pitchFamily="34" charset="0"/>
              </a:endParaRPr>
            </a:p>
          </p:txBody>
        </p:sp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4D6FA291-8C5E-4DF3-AE95-EDFF3288EA0E}"/>
              </a:ext>
            </a:extLst>
          </p:cNvPr>
          <p:cNvGrpSpPr/>
          <p:nvPr/>
        </p:nvGrpSpPr>
        <p:grpSpPr>
          <a:xfrm>
            <a:off x="0" y="7279613"/>
            <a:ext cx="2945037" cy="427442"/>
            <a:chOff x="0" y="7707396"/>
            <a:chExt cx="2945037" cy="427442"/>
          </a:xfrm>
        </p:grpSpPr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0EEF69BD-22A2-4491-BC1E-7093880F65AC}"/>
                </a:ext>
              </a:extLst>
            </p:cNvPr>
            <p:cNvSpPr/>
            <p:nvPr/>
          </p:nvSpPr>
          <p:spPr>
            <a:xfrm>
              <a:off x="0" y="7734728"/>
              <a:ext cx="294503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000" dirty="0">
                  <a:solidFill>
                    <a:schemeClr val="accent6">
                      <a:lumMod val="75000"/>
                    </a:schemeClr>
                  </a:solidFill>
                  <a:latin typeface="Comic Sans MS" panose="030F0702030302020204" pitchFamily="66" charset="0"/>
                </a:rPr>
                <a:t>b’    (A’C’)     N (N’, N’’)</a:t>
              </a:r>
            </a:p>
          </p:txBody>
        </p:sp>
        <p:cxnSp>
          <p:nvCxnSpPr>
            <p:cNvPr id="34" name="Connettore 2 33">
              <a:extLst>
                <a:ext uri="{FF2B5EF4-FFF2-40B4-BE49-F238E27FC236}">
                  <a16:creationId xmlns:a16="http://schemas.microsoft.com/office/drawing/2014/main" id="{D19F527A-DA9C-47D0-A009-F25B17A4D0F0}"/>
                </a:ext>
              </a:extLst>
            </p:cNvPr>
            <p:cNvCxnSpPr/>
            <p:nvPr/>
          </p:nvCxnSpPr>
          <p:spPr>
            <a:xfrm>
              <a:off x="1230200" y="7905184"/>
              <a:ext cx="360000" cy="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7491EF52-D18C-4317-AD65-EA4B4FE5556A}"/>
                </a:ext>
              </a:extLst>
            </p:cNvPr>
            <p:cNvSpPr/>
            <p:nvPr/>
          </p:nvSpPr>
          <p:spPr>
            <a:xfrm>
              <a:off x="254448" y="7707396"/>
              <a:ext cx="38183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it-IT" sz="2000" dirty="0">
                  <a:solidFill>
                    <a:srgbClr val="70AD47">
                      <a:lumMod val="75000"/>
                    </a:srgbClr>
                  </a:solidFill>
                  <a:latin typeface="Symbol" panose="05050102010706020507" pitchFamily="18" charset="2"/>
                </a:rPr>
                <a:t>Ç</a:t>
              </a:r>
              <a:endParaRPr lang="it-IT" sz="1200" dirty="0">
                <a:solidFill>
                  <a:srgbClr val="70AD47">
                    <a:lumMod val="75000"/>
                  </a:srgbClr>
                </a:solidFill>
                <a:latin typeface="MS Shell Dlg 2" panose="020B0604030504040204" pitchFamily="34" charset="0"/>
              </a:endParaRPr>
            </a:p>
          </p:txBody>
        </p:sp>
      </p:grp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074C470B-1CDE-4A46-9B3B-B0F5E208A56A}"/>
              </a:ext>
            </a:extLst>
          </p:cNvPr>
          <p:cNvSpPr txBox="1"/>
          <p:nvPr/>
        </p:nvSpPr>
        <p:spPr>
          <a:xfrm>
            <a:off x="2731372" y="5051503"/>
            <a:ext cx="396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A’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4EDAFDC5-9A36-4A32-BD3A-C6F7D15B34CF}"/>
              </a:ext>
            </a:extLst>
          </p:cNvPr>
          <p:cNvSpPr txBox="1"/>
          <p:nvPr/>
        </p:nvSpPr>
        <p:spPr>
          <a:xfrm>
            <a:off x="3390899" y="7078939"/>
            <a:ext cx="360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C’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C1FD2575-60FF-43D9-AB10-65AA5B69EB07}"/>
              </a:ext>
            </a:extLst>
          </p:cNvPr>
          <p:cNvSpPr txBox="1"/>
          <p:nvPr/>
        </p:nvSpPr>
        <p:spPr>
          <a:xfrm>
            <a:off x="4723925" y="5838604"/>
            <a:ext cx="360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B’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3F4279B4-BAAB-474D-9A4D-E7EB7B8003A7}"/>
              </a:ext>
            </a:extLst>
          </p:cNvPr>
          <p:cNvSpPr txBox="1"/>
          <p:nvPr/>
        </p:nvSpPr>
        <p:spPr>
          <a:xfrm>
            <a:off x="2486724" y="4246418"/>
            <a:ext cx="432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A’’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79FB7871-FD71-40A0-A9D8-4418DA6F3F19}"/>
              </a:ext>
            </a:extLst>
          </p:cNvPr>
          <p:cNvSpPr txBox="1"/>
          <p:nvPr/>
        </p:nvSpPr>
        <p:spPr>
          <a:xfrm>
            <a:off x="3416396" y="4258419"/>
            <a:ext cx="396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C’’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28B4B369-159F-465F-A234-590D8799FC3C}"/>
              </a:ext>
            </a:extLst>
          </p:cNvPr>
          <p:cNvSpPr txBox="1"/>
          <p:nvPr/>
        </p:nvSpPr>
        <p:spPr>
          <a:xfrm>
            <a:off x="4713214" y="4261538"/>
            <a:ext cx="396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B’’</a:t>
            </a: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486810F3-EC1D-4B53-8DFE-D1FBF722BD94}"/>
              </a:ext>
            </a:extLst>
          </p:cNvPr>
          <p:cNvSpPr txBox="1"/>
          <p:nvPr/>
        </p:nvSpPr>
        <p:spPr>
          <a:xfrm>
            <a:off x="3614396" y="6144979"/>
            <a:ext cx="360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V’</a:t>
            </a: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68DB44F0-4B61-44F8-AC84-73F653D716E2}"/>
              </a:ext>
            </a:extLst>
          </p:cNvPr>
          <p:cNvSpPr txBox="1"/>
          <p:nvPr/>
        </p:nvSpPr>
        <p:spPr>
          <a:xfrm>
            <a:off x="3552899" y="1553991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V’’</a:t>
            </a:r>
          </a:p>
        </p:txBody>
      </p:sp>
      <p:cxnSp>
        <p:nvCxnSpPr>
          <p:cNvPr id="73" name="Connettore diritto 72">
            <a:extLst>
              <a:ext uri="{FF2B5EF4-FFF2-40B4-BE49-F238E27FC236}">
                <a16:creationId xmlns:a16="http://schemas.microsoft.com/office/drawing/2014/main" id="{4B58AE52-7348-44C2-9C8E-33102556AD51}"/>
              </a:ext>
            </a:extLst>
          </p:cNvPr>
          <p:cNvCxnSpPr>
            <a:cxnSpLocks/>
          </p:cNvCxnSpPr>
          <p:nvPr/>
        </p:nvCxnSpPr>
        <p:spPr>
          <a:xfrm>
            <a:off x="114300" y="9232308"/>
            <a:ext cx="68961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562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7" grpId="0"/>
      <p:bldP spid="36" grpId="0"/>
      <p:bldP spid="38" grpId="0"/>
      <p:bldP spid="39" grpId="0"/>
      <p:bldP spid="40" grpId="0"/>
      <p:bldP spid="8" grpId="0"/>
      <p:bldP spid="12" grpId="0"/>
      <p:bldP spid="45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Connettore 1 23">
            <a:extLst>
              <a:ext uri="{FF2B5EF4-FFF2-40B4-BE49-F238E27FC236}">
                <a16:creationId xmlns:a16="http://schemas.microsoft.com/office/drawing/2014/main" id="{86341F30-FEA4-4304-9920-56CE7C382B52}"/>
              </a:ext>
            </a:extLst>
          </p:cNvPr>
          <p:cNvCxnSpPr>
            <a:cxnSpLocks/>
          </p:cNvCxnSpPr>
          <p:nvPr/>
        </p:nvCxnSpPr>
        <p:spPr>
          <a:xfrm>
            <a:off x="2782061" y="5297813"/>
            <a:ext cx="1989966" cy="67182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26">
            <a:extLst>
              <a:ext uri="{FF2B5EF4-FFF2-40B4-BE49-F238E27FC236}">
                <a16:creationId xmlns:a16="http://schemas.microsoft.com/office/drawing/2014/main" id="{94936525-CB01-4104-8B67-FD6D82006099}"/>
              </a:ext>
            </a:extLst>
          </p:cNvPr>
          <p:cNvCxnSpPr>
            <a:cxnSpLocks/>
          </p:cNvCxnSpPr>
          <p:nvPr/>
        </p:nvCxnSpPr>
        <p:spPr>
          <a:xfrm>
            <a:off x="2790825" y="5302890"/>
            <a:ext cx="676276" cy="184150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28">
            <a:extLst>
              <a:ext uri="{FF2B5EF4-FFF2-40B4-BE49-F238E27FC236}">
                <a16:creationId xmlns:a16="http://schemas.microsoft.com/office/drawing/2014/main" id="{A54C500C-E2C0-48DB-9AA6-C2A898EF6089}"/>
              </a:ext>
            </a:extLst>
          </p:cNvPr>
          <p:cNvCxnSpPr>
            <a:cxnSpLocks/>
          </p:cNvCxnSpPr>
          <p:nvPr/>
        </p:nvCxnSpPr>
        <p:spPr>
          <a:xfrm flipV="1">
            <a:off x="3467101" y="5969641"/>
            <a:ext cx="1304926" cy="11747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173F016B-5799-4936-AEED-FB0D314FA10C}"/>
              </a:ext>
            </a:extLst>
          </p:cNvPr>
          <p:cNvCxnSpPr>
            <a:cxnSpLocks/>
          </p:cNvCxnSpPr>
          <p:nvPr/>
        </p:nvCxnSpPr>
        <p:spPr>
          <a:xfrm>
            <a:off x="2787803" y="5297813"/>
            <a:ext cx="885673" cy="8671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6B03D06A-07F8-4898-9235-E33D40BE13BB}"/>
              </a:ext>
            </a:extLst>
          </p:cNvPr>
          <p:cNvCxnSpPr>
            <a:cxnSpLocks/>
          </p:cNvCxnSpPr>
          <p:nvPr/>
        </p:nvCxnSpPr>
        <p:spPr>
          <a:xfrm flipH="1">
            <a:off x="3673476" y="5969641"/>
            <a:ext cx="1098551" cy="19533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13F8CD50-53AC-46AE-B69A-37636F08EA1E}"/>
              </a:ext>
            </a:extLst>
          </p:cNvPr>
          <p:cNvCxnSpPr>
            <a:cxnSpLocks/>
          </p:cNvCxnSpPr>
          <p:nvPr/>
        </p:nvCxnSpPr>
        <p:spPr>
          <a:xfrm flipH="1">
            <a:off x="3467102" y="6164975"/>
            <a:ext cx="206374" cy="97941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id="{30B98271-CDE8-4D21-A3B8-839898DF9581}"/>
              </a:ext>
            </a:extLst>
          </p:cNvPr>
          <p:cNvCxnSpPr>
            <a:cxnSpLocks/>
          </p:cNvCxnSpPr>
          <p:nvPr/>
        </p:nvCxnSpPr>
        <p:spPr>
          <a:xfrm>
            <a:off x="4771978" y="4503650"/>
            <a:ext cx="0" cy="146599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id="{E5F0F7B4-6380-4F37-946D-F273D33CB9B9}"/>
              </a:ext>
            </a:extLst>
          </p:cNvPr>
          <p:cNvCxnSpPr>
            <a:cxnSpLocks/>
          </p:cNvCxnSpPr>
          <p:nvPr/>
        </p:nvCxnSpPr>
        <p:spPr>
          <a:xfrm>
            <a:off x="2791078" y="4503650"/>
            <a:ext cx="0" cy="79712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F3C8A2D7-4213-44C2-8BE6-B99540D6ACDF}"/>
              </a:ext>
            </a:extLst>
          </p:cNvPr>
          <p:cNvCxnSpPr>
            <a:cxnSpLocks/>
          </p:cNvCxnSpPr>
          <p:nvPr/>
        </p:nvCxnSpPr>
        <p:spPr>
          <a:xfrm>
            <a:off x="3467101" y="4503650"/>
            <a:ext cx="0" cy="264074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7C975087-13C3-439D-B857-6018FC679297}"/>
              </a:ext>
            </a:extLst>
          </p:cNvPr>
          <p:cNvCxnSpPr>
            <a:cxnSpLocks/>
          </p:cNvCxnSpPr>
          <p:nvPr/>
        </p:nvCxnSpPr>
        <p:spPr>
          <a:xfrm>
            <a:off x="3673476" y="1779494"/>
            <a:ext cx="0" cy="438548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BE36AAF0-D02F-435D-948E-C1135AD6BDAD}"/>
              </a:ext>
            </a:extLst>
          </p:cNvPr>
          <p:cNvCxnSpPr>
            <a:cxnSpLocks/>
          </p:cNvCxnSpPr>
          <p:nvPr/>
        </p:nvCxnSpPr>
        <p:spPr>
          <a:xfrm flipH="1">
            <a:off x="2790825" y="4503650"/>
            <a:ext cx="198120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DB2DF9D6-BC93-4ABC-8851-EB24A5EE97FB}"/>
              </a:ext>
            </a:extLst>
          </p:cNvPr>
          <p:cNvCxnSpPr>
            <a:cxnSpLocks/>
          </p:cNvCxnSpPr>
          <p:nvPr/>
        </p:nvCxnSpPr>
        <p:spPr>
          <a:xfrm flipV="1">
            <a:off x="2790825" y="1779494"/>
            <a:ext cx="882651" cy="272415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A960FDD6-6F90-4CB3-8D26-DF02F03082DE}"/>
              </a:ext>
            </a:extLst>
          </p:cNvPr>
          <p:cNvCxnSpPr/>
          <p:nvPr/>
        </p:nvCxnSpPr>
        <p:spPr>
          <a:xfrm flipH="1" flipV="1">
            <a:off x="3673476" y="1779494"/>
            <a:ext cx="1098551" cy="272415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0AFDFA92-90E5-4C60-8750-F8E147F2A3DF}"/>
              </a:ext>
            </a:extLst>
          </p:cNvPr>
          <p:cNvCxnSpPr>
            <a:cxnSpLocks/>
          </p:cNvCxnSpPr>
          <p:nvPr/>
        </p:nvCxnSpPr>
        <p:spPr>
          <a:xfrm flipV="1">
            <a:off x="3467101" y="1779494"/>
            <a:ext cx="206375" cy="272415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E054149C-CF82-4EA2-98A9-EBE9A85662B6}"/>
              </a:ext>
            </a:extLst>
          </p:cNvPr>
          <p:cNvSpPr txBox="1"/>
          <p:nvPr/>
        </p:nvSpPr>
        <p:spPr>
          <a:xfrm>
            <a:off x="2710580" y="5111136"/>
            <a:ext cx="396000" cy="18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A’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D155E549-BE2F-47FD-B81E-A20F22E21721}"/>
              </a:ext>
            </a:extLst>
          </p:cNvPr>
          <p:cNvSpPr txBox="1"/>
          <p:nvPr/>
        </p:nvSpPr>
        <p:spPr>
          <a:xfrm>
            <a:off x="3390899" y="7078939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C’</a:t>
            </a: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6947BCD1-CAD5-47C8-BFA9-B6023565E172}"/>
              </a:ext>
            </a:extLst>
          </p:cNvPr>
          <p:cNvSpPr txBox="1"/>
          <p:nvPr/>
        </p:nvSpPr>
        <p:spPr>
          <a:xfrm>
            <a:off x="4723925" y="5838604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B’</a:t>
            </a: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52DE0F10-989E-4EC1-9B97-67239E03869D}"/>
              </a:ext>
            </a:extLst>
          </p:cNvPr>
          <p:cNvSpPr txBox="1"/>
          <p:nvPr/>
        </p:nvSpPr>
        <p:spPr>
          <a:xfrm>
            <a:off x="2468335" y="4235780"/>
            <a:ext cx="432000" cy="18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A’’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0B9421FB-7A37-4E5C-AF33-95737294E0E1}"/>
              </a:ext>
            </a:extLst>
          </p:cNvPr>
          <p:cNvSpPr txBox="1"/>
          <p:nvPr/>
        </p:nvSpPr>
        <p:spPr>
          <a:xfrm>
            <a:off x="3416396" y="4325632"/>
            <a:ext cx="396000" cy="18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C’’</a:t>
            </a: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3DDBE749-AE80-40F0-8911-71F612E1BDC0}"/>
              </a:ext>
            </a:extLst>
          </p:cNvPr>
          <p:cNvSpPr txBox="1"/>
          <p:nvPr/>
        </p:nvSpPr>
        <p:spPr>
          <a:xfrm>
            <a:off x="4713214" y="4261538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B’’</a:t>
            </a: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C9E5050C-D924-4BA9-8B52-914403C9E11E}"/>
              </a:ext>
            </a:extLst>
          </p:cNvPr>
          <p:cNvSpPr txBox="1"/>
          <p:nvPr/>
        </p:nvSpPr>
        <p:spPr>
          <a:xfrm>
            <a:off x="3614396" y="6144979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V’</a:t>
            </a: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F55AB9CB-F1C3-4A05-AA0A-2C1D2564129B}"/>
              </a:ext>
            </a:extLst>
          </p:cNvPr>
          <p:cNvSpPr txBox="1"/>
          <p:nvPr/>
        </p:nvSpPr>
        <p:spPr>
          <a:xfrm>
            <a:off x="3552899" y="1553991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V’’</a:t>
            </a: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0D1CB78D-AEE0-46FB-BBD7-6C4C45BDDAF7}"/>
              </a:ext>
            </a:extLst>
          </p:cNvPr>
          <p:cNvSpPr txBox="1"/>
          <p:nvPr/>
        </p:nvSpPr>
        <p:spPr>
          <a:xfrm>
            <a:off x="5594170" y="1779494"/>
            <a:ext cx="576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</a:t>
            </a:r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C69ECDF3-638C-4519-A00D-7DF4C7AD287F}"/>
              </a:ext>
            </a:extLst>
          </p:cNvPr>
          <p:cNvSpPr txBox="1"/>
          <p:nvPr/>
        </p:nvSpPr>
        <p:spPr>
          <a:xfrm>
            <a:off x="4373772" y="8407821"/>
            <a:ext cx="562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</a:t>
            </a:r>
          </a:p>
        </p:txBody>
      </p:sp>
      <p:cxnSp>
        <p:nvCxnSpPr>
          <p:cNvPr id="82" name="Connettore 1 9">
            <a:extLst>
              <a:ext uri="{FF2B5EF4-FFF2-40B4-BE49-F238E27FC236}">
                <a16:creationId xmlns:a16="http://schemas.microsoft.com/office/drawing/2014/main" id="{AA1E48E2-2951-4C62-9385-84FED14928F3}"/>
              </a:ext>
            </a:extLst>
          </p:cNvPr>
          <p:cNvCxnSpPr>
            <a:cxnSpLocks/>
          </p:cNvCxnSpPr>
          <p:nvPr/>
        </p:nvCxnSpPr>
        <p:spPr>
          <a:xfrm flipV="1">
            <a:off x="319955" y="1543002"/>
            <a:ext cx="5799510" cy="345942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1 11">
            <a:extLst>
              <a:ext uri="{FF2B5EF4-FFF2-40B4-BE49-F238E27FC236}">
                <a16:creationId xmlns:a16="http://schemas.microsoft.com/office/drawing/2014/main" id="{53A99BFD-C1BB-4023-887F-26F83ED55F36}"/>
              </a:ext>
            </a:extLst>
          </p:cNvPr>
          <p:cNvCxnSpPr>
            <a:cxnSpLocks/>
          </p:cNvCxnSpPr>
          <p:nvPr/>
        </p:nvCxnSpPr>
        <p:spPr>
          <a:xfrm>
            <a:off x="319955" y="5007002"/>
            <a:ext cx="4801677" cy="364214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diritto 83">
            <a:extLst>
              <a:ext uri="{FF2B5EF4-FFF2-40B4-BE49-F238E27FC236}">
                <a16:creationId xmlns:a16="http://schemas.microsoft.com/office/drawing/2014/main" id="{499E8947-FA8D-4F32-8CFB-CC4FF0E632A7}"/>
              </a:ext>
            </a:extLst>
          </p:cNvPr>
          <p:cNvCxnSpPr>
            <a:cxnSpLocks/>
          </p:cNvCxnSpPr>
          <p:nvPr/>
        </p:nvCxnSpPr>
        <p:spPr>
          <a:xfrm flipH="1">
            <a:off x="83644" y="5005165"/>
            <a:ext cx="656113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olo 4">
            <a:extLst>
              <a:ext uri="{FF2B5EF4-FFF2-40B4-BE49-F238E27FC236}">
                <a16:creationId xmlns:a16="http://schemas.microsoft.com/office/drawing/2014/main" id="{A3390A6F-AE51-4545-B6BF-73D3B29BA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" y="37322"/>
            <a:ext cx="6840000" cy="468000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Sezione dello spigolo laterale AV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A3002136-2034-4539-AF45-BE36FFE1C36D}"/>
              </a:ext>
            </a:extLst>
          </p:cNvPr>
          <p:cNvSpPr txBox="1"/>
          <p:nvPr/>
        </p:nvSpPr>
        <p:spPr>
          <a:xfrm>
            <a:off x="6323988" y="4732995"/>
            <a:ext cx="41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lt</a:t>
            </a: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CDDBD32E-DB87-4515-8F6E-526376A41226}"/>
              </a:ext>
            </a:extLst>
          </p:cNvPr>
          <p:cNvCxnSpPr>
            <a:cxnSpLocks/>
          </p:cNvCxnSpPr>
          <p:nvPr/>
        </p:nvCxnSpPr>
        <p:spPr>
          <a:xfrm>
            <a:off x="-38100" y="9079908"/>
            <a:ext cx="68961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ttore diritto 111">
            <a:extLst>
              <a:ext uri="{FF2B5EF4-FFF2-40B4-BE49-F238E27FC236}">
                <a16:creationId xmlns:a16="http://schemas.microsoft.com/office/drawing/2014/main" id="{B25B57B2-36BD-46AA-81ED-822329B8B97A}"/>
              </a:ext>
            </a:extLst>
          </p:cNvPr>
          <p:cNvCxnSpPr>
            <a:cxnSpLocks/>
          </p:cNvCxnSpPr>
          <p:nvPr/>
        </p:nvCxnSpPr>
        <p:spPr>
          <a:xfrm flipV="1">
            <a:off x="2489956" y="1797480"/>
            <a:ext cx="1179027" cy="3638864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ttore diritto 113">
            <a:extLst>
              <a:ext uri="{FF2B5EF4-FFF2-40B4-BE49-F238E27FC236}">
                <a16:creationId xmlns:a16="http://schemas.microsoft.com/office/drawing/2014/main" id="{CAF3500E-5DD1-4DAC-A4BF-F6BAE35AD767}"/>
              </a:ext>
            </a:extLst>
          </p:cNvPr>
          <p:cNvCxnSpPr>
            <a:cxnSpLocks/>
          </p:cNvCxnSpPr>
          <p:nvPr/>
        </p:nvCxnSpPr>
        <p:spPr>
          <a:xfrm>
            <a:off x="2628310" y="4996437"/>
            <a:ext cx="0" cy="2412069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ttore diritto 114">
            <a:extLst>
              <a:ext uri="{FF2B5EF4-FFF2-40B4-BE49-F238E27FC236}">
                <a16:creationId xmlns:a16="http://schemas.microsoft.com/office/drawing/2014/main" id="{4CF4CF9B-D7E1-454A-B59F-4B87A9F24B89}"/>
              </a:ext>
            </a:extLst>
          </p:cNvPr>
          <p:cNvCxnSpPr>
            <a:cxnSpLocks/>
          </p:cNvCxnSpPr>
          <p:nvPr/>
        </p:nvCxnSpPr>
        <p:spPr>
          <a:xfrm>
            <a:off x="3185290" y="3304515"/>
            <a:ext cx="0" cy="1705767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ttore diritto 116">
            <a:extLst>
              <a:ext uri="{FF2B5EF4-FFF2-40B4-BE49-F238E27FC236}">
                <a16:creationId xmlns:a16="http://schemas.microsoft.com/office/drawing/2014/main" id="{3A16878F-CEE4-4EF7-B193-E3FFF327C393}"/>
              </a:ext>
            </a:extLst>
          </p:cNvPr>
          <p:cNvCxnSpPr>
            <a:cxnSpLocks/>
          </p:cNvCxnSpPr>
          <p:nvPr/>
        </p:nvCxnSpPr>
        <p:spPr>
          <a:xfrm flipH="1">
            <a:off x="2631869" y="5007002"/>
            <a:ext cx="553422" cy="175574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ttore diritto 125">
            <a:extLst>
              <a:ext uri="{FF2B5EF4-FFF2-40B4-BE49-F238E27FC236}">
                <a16:creationId xmlns:a16="http://schemas.microsoft.com/office/drawing/2014/main" id="{B9579917-FDA4-42DA-8DF2-02B49AF905D7}"/>
              </a:ext>
            </a:extLst>
          </p:cNvPr>
          <p:cNvCxnSpPr>
            <a:cxnSpLocks/>
          </p:cNvCxnSpPr>
          <p:nvPr/>
        </p:nvCxnSpPr>
        <p:spPr>
          <a:xfrm>
            <a:off x="3020813" y="3788569"/>
            <a:ext cx="0" cy="173571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04D5624E-E00E-4168-9ED3-6C3E1E7F66A4}"/>
              </a:ext>
            </a:extLst>
          </p:cNvPr>
          <p:cNvCxnSpPr>
            <a:cxnSpLocks/>
          </p:cNvCxnSpPr>
          <p:nvPr/>
        </p:nvCxnSpPr>
        <p:spPr>
          <a:xfrm>
            <a:off x="2489956" y="5007002"/>
            <a:ext cx="0" cy="42462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49AD892E-1D34-4E2B-89BB-F049D7C9DFF2}"/>
              </a:ext>
            </a:extLst>
          </p:cNvPr>
          <p:cNvCxnSpPr>
            <a:cxnSpLocks/>
          </p:cNvCxnSpPr>
          <p:nvPr/>
        </p:nvCxnSpPr>
        <p:spPr>
          <a:xfrm>
            <a:off x="2489904" y="5004599"/>
            <a:ext cx="1189314" cy="1164457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20769547-3C0A-4FAD-B4D3-5B620B5FDB7B}"/>
              </a:ext>
            </a:extLst>
          </p:cNvPr>
          <p:cNvSpPr txBox="1"/>
          <p:nvPr/>
        </p:nvSpPr>
        <p:spPr>
          <a:xfrm>
            <a:off x="3962865" y="674660"/>
            <a:ext cx="57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588D93B5-6613-445E-AE93-D3D96755DFFA}"/>
              </a:ext>
            </a:extLst>
          </p:cNvPr>
          <p:cNvSpPr txBox="1"/>
          <p:nvPr/>
        </p:nvSpPr>
        <p:spPr>
          <a:xfrm>
            <a:off x="2638503" y="7281136"/>
            <a:ext cx="562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9A907FFC-BB16-43E9-AB31-456D67B55944}"/>
              </a:ext>
            </a:extLst>
          </p:cNvPr>
          <p:cNvSpPr txBox="1"/>
          <p:nvPr/>
        </p:nvSpPr>
        <p:spPr>
          <a:xfrm>
            <a:off x="2024384" y="5384425"/>
            <a:ext cx="612000" cy="288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it-IT" sz="20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182437F3-A370-4C95-BF08-11E634DF08BF}"/>
              </a:ext>
            </a:extLst>
          </p:cNvPr>
          <p:cNvSpPr txBox="1"/>
          <p:nvPr/>
        </p:nvSpPr>
        <p:spPr>
          <a:xfrm>
            <a:off x="2022736" y="4996437"/>
            <a:ext cx="576000" cy="252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it-IT" sz="20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24D0B81B-3A82-4954-BAC0-24AD5DBD49BC}"/>
              </a:ext>
            </a:extLst>
          </p:cNvPr>
          <p:cNvSpPr txBox="1"/>
          <p:nvPr/>
        </p:nvSpPr>
        <p:spPr>
          <a:xfrm>
            <a:off x="3096623" y="5823530"/>
            <a:ext cx="3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c’</a:t>
            </a:r>
          </a:p>
        </p:txBody>
      </p: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2522F7A5-0C45-45FD-9022-ABA1A5AD7298}"/>
              </a:ext>
            </a:extLst>
          </p:cNvPr>
          <p:cNvSpPr txBox="1"/>
          <p:nvPr/>
        </p:nvSpPr>
        <p:spPr>
          <a:xfrm>
            <a:off x="3127775" y="2130355"/>
            <a:ext cx="46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c’’</a:t>
            </a:r>
          </a:p>
        </p:txBody>
      </p: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EE52CCBE-5FDB-45EF-988F-42F23548F2E4}"/>
              </a:ext>
            </a:extLst>
          </p:cNvPr>
          <p:cNvSpPr txBox="1"/>
          <p:nvPr/>
        </p:nvSpPr>
        <p:spPr>
          <a:xfrm>
            <a:off x="2741843" y="6210448"/>
            <a:ext cx="3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x’</a:t>
            </a:r>
          </a:p>
        </p:txBody>
      </p: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93E5BED0-A079-494C-9986-BB9D01E2B00A}"/>
              </a:ext>
            </a:extLst>
          </p:cNvPr>
          <p:cNvSpPr txBox="1"/>
          <p:nvPr/>
        </p:nvSpPr>
        <p:spPr>
          <a:xfrm>
            <a:off x="2569491" y="2162904"/>
            <a:ext cx="43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x’’</a:t>
            </a:r>
          </a:p>
        </p:txBody>
      </p:sp>
      <p:sp>
        <p:nvSpPr>
          <p:cNvPr id="85" name="Rettangolo 84">
            <a:extLst>
              <a:ext uri="{FF2B5EF4-FFF2-40B4-BE49-F238E27FC236}">
                <a16:creationId xmlns:a16="http://schemas.microsoft.com/office/drawing/2014/main" id="{F95E98F4-09AE-4B54-A8EE-51B78586B5EB}"/>
              </a:ext>
            </a:extLst>
          </p:cNvPr>
          <p:cNvSpPr/>
          <p:nvPr/>
        </p:nvSpPr>
        <p:spPr>
          <a:xfrm>
            <a:off x="2875667" y="2121121"/>
            <a:ext cx="325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0070C0"/>
                </a:solidFill>
                <a:latin typeface="Symbol" panose="05050102010706020507" pitchFamily="18" charset="2"/>
              </a:rPr>
              <a:t>º</a:t>
            </a:r>
            <a:endParaRPr lang="it-IT" sz="2000" dirty="0">
              <a:solidFill>
                <a:srgbClr val="0070C0"/>
              </a:solidFill>
              <a:latin typeface="MS Shell Dlg 2" panose="020B0604030504040204" pitchFamily="34" charset="0"/>
            </a:endParaRPr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126ED135-11A4-4A61-94D1-FB5746F1460E}"/>
              </a:ext>
            </a:extLst>
          </p:cNvPr>
          <p:cNvSpPr txBox="1"/>
          <p:nvPr/>
        </p:nvSpPr>
        <p:spPr>
          <a:xfrm>
            <a:off x="2576213" y="3072478"/>
            <a:ext cx="612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it-IT" sz="20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BE86424A-C3EF-44F5-B952-E173EBB8B66A}"/>
              </a:ext>
            </a:extLst>
          </p:cNvPr>
          <p:cNvSpPr txBox="1"/>
          <p:nvPr/>
        </p:nvSpPr>
        <p:spPr>
          <a:xfrm>
            <a:off x="2013353" y="6540595"/>
            <a:ext cx="612000" cy="576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it-IT" sz="20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88" name="CasellaDiTesto 87">
            <a:extLst>
              <a:ext uri="{FF2B5EF4-FFF2-40B4-BE49-F238E27FC236}">
                <a16:creationId xmlns:a16="http://schemas.microsoft.com/office/drawing/2014/main" id="{630685BB-1886-4CCC-B5A5-EBD127E3E80B}"/>
              </a:ext>
            </a:extLst>
          </p:cNvPr>
          <p:cNvSpPr txBox="1"/>
          <p:nvPr/>
        </p:nvSpPr>
        <p:spPr>
          <a:xfrm>
            <a:off x="2952664" y="5436118"/>
            <a:ext cx="396000" cy="18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O’</a:t>
            </a:r>
          </a:p>
        </p:txBody>
      </p:sp>
      <p:sp>
        <p:nvSpPr>
          <p:cNvPr id="89" name="CasellaDiTesto 88">
            <a:extLst>
              <a:ext uri="{FF2B5EF4-FFF2-40B4-BE49-F238E27FC236}">
                <a16:creationId xmlns:a16="http://schemas.microsoft.com/office/drawing/2014/main" id="{D609F58F-D088-4BA5-88EA-2FB7C1C8EE43}"/>
              </a:ext>
            </a:extLst>
          </p:cNvPr>
          <p:cNvSpPr txBox="1"/>
          <p:nvPr/>
        </p:nvSpPr>
        <p:spPr>
          <a:xfrm>
            <a:off x="2720793" y="3578252"/>
            <a:ext cx="432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O’’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72E7F67-6A75-4FD7-8B34-AD97C2EFD010}"/>
              </a:ext>
            </a:extLst>
          </p:cNvPr>
          <p:cNvSpPr txBox="1"/>
          <p:nvPr/>
        </p:nvSpPr>
        <p:spPr>
          <a:xfrm>
            <a:off x="0" y="492846"/>
            <a:ext cx="39758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Con riferimento al primo passo dell’algoritmo grafico, definita la retta c (c’; c’’) contenente</a:t>
            </a:r>
          </a:p>
          <a:p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lo spigolo laterale AV</a:t>
            </a:r>
          </a:p>
          <a:p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(A’V’; A’’V’’) conduciamo,</a:t>
            </a:r>
          </a:p>
          <a:p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per essa, il piano </a:t>
            </a:r>
            <a:r>
              <a:rPr lang="it-IT" sz="2000" dirty="0">
                <a:solidFill>
                  <a:srgbClr val="0070C0"/>
                </a:solidFill>
                <a:latin typeface="Symbol" panose="05050102010706020507" pitchFamily="18" charset="2"/>
              </a:rPr>
              <a:t>b</a:t>
            </a:r>
          </a:p>
          <a:p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proiettante in </a:t>
            </a:r>
          </a:p>
          <a:p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it-IT" sz="20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° </a:t>
            </a: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proiezione</a:t>
            </a:r>
            <a:endParaRPr lang="it-IT" sz="2000" baseline="30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91BB4A1-2E29-4493-BAF1-ACFF973D2F7E}"/>
              </a:ext>
            </a:extLst>
          </p:cNvPr>
          <p:cNvSpPr txBox="1"/>
          <p:nvPr/>
        </p:nvSpPr>
        <p:spPr>
          <a:xfrm>
            <a:off x="0" y="3068910"/>
            <a:ext cx="223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L’intersezione di </a:t>
            </a:r>
            <a:r>
              <a:rPr lang="it-IT" sz="2000" dirty="0">
                <a:solidFill>
                  <a:srgbClr val="0070C0"/>
                </a:solidFill>
                <a:latin typeface="Symbol" panose="05050102010706020507" pitchFamily="18" charset="2"/>
              </a:rPr>
              <a:t>a</a:t>
            </a: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con </a:t>
            </a:r>
            <a:r>
              <a:rPr lang="it-IT" sz="2000" dirty="0">
                <a:solidFill>
                  <a:srgbClr val="0070C0"/>
                </a:solidFill>
                <a:latin typeface="Symbol" panose="05050102010706020507" pitchFamily="18" charset="2"/>
              </a:rPr>
              <a:t>b</a:t>
            </a: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 genera la retta</a:t>
            </a:r>
          </a:p>
          <a:p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x (x’; x’’)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27C64705-2657-4CCE-8AB5-0F420DF8C185}"/>
              </a:ext>
            </a:extLst>
          </p:cNvPr>
          <p:cNvSpPr txBox="1"/>
          <p:nvPr/>
        </p:nvSpPr>
        <p:spPr>
          <a:xfrm>
            <a:off x="0" y="7111703"/>
            <a:ext cx="3754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L’intersezione </a:t>
            </a:r>
          </a:p>
          <a:p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della retta x trovata</a:t>
            </a:r>
          </a:p>
          <a:p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con la retta c che contiene AV determina il punto d’intersezione O (O’;O’’)</a:t>
            </a:r>
          </a:p>
          <a:p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del piano </a:t>
            </a:r>
            <a:r>
              <a:rPr lang="it-IT" sz="2000" dirty="0">
                <a:solidFill>
                  <a:srgbClr val="0070C0"/>
                </a:solidFill>
                <a:latin typeface="Symbol" panose="05050102010706020507" pitchFamily="18" charset="2"/>
              </a:rPr>
              <a:t>a</a:t>
            </a: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con lo spigolo AV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98706D6-695B-4953-8032-1DFBDD8EB56D}"/>
              </a:ext>
            </a:extLst>
          </p:cNvPr>
          <p:cNvSpPr txBox="1"/>
          <p:nvPr/>
        </p:nvSpPr>
        <p:spPr>
          <a:xfrm>
            <a:off x="4887580" y="6466780"/>
            <a:ext cx="2052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Quindi avremo:</a:t>
            </a: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0C35065F-010E-4214-8927-E770C1352570}"/>
              </a:ext>
            </a:extLst>
          </p:cNvPr>
          <p:cNvGrpSpPr/>
          <p:nvPr/>
        </p:nvGrpSpPr>
        <p:grpSpPr>
          <a:xfrm>
            <a:off x="4359269" y="6894893"/>
            <a:ext cx="2498731" cy="400110"/>
            <a:chOff x="6866634" y="5248437"/>
            <a:chExt cx="2498731" cy="400110"/>
          </a:xfrm>
        </p:grpSpPr>
        <p:sp>
          <p:nvSpPr>
            <p:cNvPr id="94" name="Rettangolo 93">
              <a:extLst>
                <a:ext uri="{FF2B5EF4-FFF2-40B4-BE49-F238E27FC236}">
                  <a16:creationId xmlns:a16="http://schemas.microsoft.com/office/drawing/2014/main" id="{80148E50-D191-4E33-B450-84D0AFC606A4}"/>
                </a:ext>
              </a:extLst>
            </p:cNvPr>
            <p:cNvSpPr/>
            <p:nvPr/>
          </p:nvSpPr>
          <p:spPr>
            <a:xfrm>
              <a:off x="7510067" y="5355973"/>
              <a:ext cx="349412" cy="180000"/>
            </a:xfrm>
            <a:prstGeom prst="rect">
              <a:avLst/>
            </a:prstGeom>
            <a:ln>
              <a:noFill/>
            </a:ln>
          </p:spPr>
          <p:txBody>
            <a:bodyPr wrap="none" anchor="ctr">
              <a:spAutoFit/>
            </a:bodyPr>
            <a:lstStyle/>
            <a:p>
              <a:r>
                <a:rPr lang="it-IT" sz="2000" dirty="0">
                  <a:solidFill>
                    <a:srgbClr val="0070C0"/>
                  </a:solidFill>
                  <a:latin typeface="Symbol" panose="05050102010706020507" pitchFamily="18" charset="2"/>
                </a:rPr>
                <a:t>Ì  </a:t>
              </a:r>
              <a:endParaRPr lang="it-IT" sz="2000" dirty="0">
                <a:solidFill>
                  <a:srgbClr val="0070C0"/>
                </a:solidFill>
              </a:endParaRPr>
            </a:p>
          </p:txBody>
        </p:sp>
        <p:sp>
          <p:nvSpPr>
            <p:cNvPr id="95" name="Rettangolo 94">
              <a:extLst>
                <a:ext uri="{FF2B5EF4-FFF2-40B4-BE49-F238E27FC236}">
                  <a16:creationId xmlns:a16="http://schemas.microsoft.com/office/drawing/2014/main" id="{D960CC35-E37F-4B70-9C70-CA23653670F5}"/>
                </a:ext>
              </a:extLst>
            </p:cNvPr>
            <p:cNvSpPr/>
            <p:nvPr/>
          </p:nvSpPr>
          <p:spPr>
            <a:xfrm>
              <a:off x="7071366" y="5335776"/>
              <a:ext cx="314471" cy="180000"/>
            </a:xfrm>
            <a:prstGeom prst="rect">
              <a:avLst/>
            </a:prstGeom>
            <a:ln>
              <a:noFill/>
            </a:ln>
          </p:spPr>
          <p:txBody>
            <a:bodyPr wrap="none" anchor="ctr">
              <a:spAutoFit/>
            </a:bodyPr>
            <a:lstStyle/>
            <a:p>
              <a:r>
                <a:rPr lang="it-IT" sz="2000" dirty="0">
                  <a:solidFill>
                    <a:srgbClr val="0070C0"/>
                  </a:solidFill>
                  <a:latin typeface="Symbol" panose="05050102010706020507" pitchFamily="18" charset="2"/>
                </a:rPr>
                <a:t>Ç</a:t>
              </a:r>
              <a:endParaRPr lang="it-IT" sz="1200" dirty="0">
                <a:solidFill>
                  <a:srgbClr val="0070C0"/>
                </a:solidFill>
                <a:latin typeface="MS Shell Dlg 2" panose="020B0604030504040204" pitchFamily="34" charset="0"/>
              </a:endParaRPr>
            </a:p>
          </p:txBody>
        </p:sp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A9955B8B-BF81-4720-8314-7B3280A5F2BE}"/>
                </a:ext>
              </a:extLst>
            </p:cNvPr>
            <p:cNvSpPr txBox="1"/>
            <p:nvPr/>
          </p:nvSpPr>
          <p:spPr>
            <a:xfrm>
              <a:off x="6866634" y="5248437"/>
              <a:ext cx="2498731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lvl="0"/>
              <a:r>
                <a:rPr lang="it-IT" sz="20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x’   c’    (A’V’)      O’</a:t>
              </a:r>
              <a:endParaRPr lang="it-IT" dirty="0"/>
            </a:p>
          </p:txBody>
        </p:sp>
        <p:cxnSp>
          <p:nvCxnSpPr>
            <p:cNvPr id="16" name="Connettore 2 15">
              <a:extLst>
                <a:ext uri="{FF2B5EF4-FFF2-40B4-BE49-F238E27FC236}">
                  <a16:creationId xmlns:a16="http://schemas.microsoft.com/office/drawing/2014/main" id="{0A165A21-9E14-4C9F-9A8B-31D883FEC930}"/>
                </a:ext>
              </a:extLst>
            </p:cNvPr>
            <p:cNvCxnSpPr/>
            <p:nvPr/>
          </p:nvCxnSpPr>
          <p:spPr>
            <a:xfrm>
              <a:off x="8530963" y="5445973"/>
              <a:ext cx="36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880D4DDC-7663-4DC3-91EA-E43571DD085F}"/>
              </a:ext>
            </a:extLst>
          </p:cNvPr>
          <p:cNvCxnSpPr/>
          <p:nvPr/>
        </p:nvCxnSpPr>
        <p:spPr>
          <a:xfrm>
            <a:off x="2625353" y="5004599"/>
            <a:ext cx="0" cy="128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2500CCCF-B9D4-4C8B-A1BF-7BA90225F2E9}"/>
              </a:ext>
            </a:extLst>
          </p:cNvPr>
          <p:cNvCxnSpPr>
            <a:cxnSpLocks/>
          </p:cNvCxnSpPr>
          <p:nvPr/>
        </p:nvCxnSpPr>
        <p:spPr>
          <a:xfrm flipV="1">
            <a:off x="2631869" y="694693"/>
            <a:ext cx="1388542" cy="4285492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6A016F00-7B37-4FE3-8CAD-B657357E6AD3}"/>
              </a:ext>
            </a:extLst>
          </p:cNvPr>
          <p:cNvGrpSpPr/>
          <p:nvPr/>
        </p:nvGrpSpPr>
        <p:grpSpPr>
          <a:xfrm>
            <a:off x="4022332" y="7457271"/>
            <a:ext cx="2844000" cy="400110"/>
            <a:chOff x="4022332" y="7457271"/>
            <a:chExt cx="2844000" cy="400110"/>
          </a:xfrm>
        </p:grpSpPr>
        <p:sp>
          <p:nvSpPr>
            <p:cNvPr id="98" name="CasellaDiTesto 97">
              <a:extLst>
                <a:ext uri="{FF2B5EF4-FFF2-40B4-BE49-F238E27FC236}">
                  <a16:creationId xmlns:a16="http://schemas.microsoft.com/office/drawing/2014/main" id="{625390BF-D206-4A4F-84A6-31985AFA3C5D}"/>
                </a:ext>
              </a:extLst>
            </p:cNvPr>
            <p:cNvSpPr txBox="1"/>
            <p:nvPr/>
          </p:nvSpPr>
          <p:spPr>
            <a:xfrm>
              <a:off x="4022332" y="7457271"/>
              <a:ext cx="2844000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lvl="0"/>
              <a:r>
                <a:rPr lang="it-IT" sz="20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 x’’    c’’    (A’’V’’)      O’’ </a:t>
              </a:r>
              <a:endParaRPr lang="it-IT" dirty="0"/>
            </a:p>
          </p:txBody>
        </p:sp>
        <p:sp>
          <p:nvSpPr>
            <p:cNvPr id="97" name="Rettangolo 96">
              <a:extLst>
                <a:ext uri="{FF2B5EF4-FFF2-40B4-BE49-F238E27FC236}">
                  <a16:creationId xmlns:a16="http://schemas.microsoft.com/office/drawing/2014/main" id="{84230980-2DD7-41D3-BC08-ABDFF5AE9EBD}"/>
                </a:ext>
              </a:extLst>
            </p:cNvPr>
            <p:cNvSpPr/>
            <p:nvPr/>
          </p:nvSpPr>
          <p:spPr>
            <a:xfrm>
              <a:off x="4367939" y="7519647"/>
              <a:ext cx="314471" cy="180000"/>
            </a:xfrm>
            <a:prstGeom prst="rect">
              <a:avLst/>
            </a:prstGeom>
            <a:ln>
              <a:noFill/>
            </a:ln>
          </p:spPr>
          <p:txBody>
            <a:bodyPr wrap="none" anchor="ctr">
              <a:spAutoFit/>
            </a:bodyPr>
            <a:lstStyle/>
            <a:p>
              <a:r>
                <a:rPr lang="it-IT" sz="2000" dirty="0">
                  <a:solidFill>
                    <a:srgbClr val="0070C0"/>
                  </a:solidFill>
                  <a:latin typeface="Symbol" panose="05050102010706020507" pitchFamily="18" charset="2"/>
                </a:rPr>
                <a:t>Ç</a:t>
              </a:r>
              <a:endParaRPr lang="it-IT" sz="1200" dirty="0">
                <a:solidFill>
                  <a:srgbClr val="0070C0"/>
                </a:solidFill>
                <a:latin typeface="MS Shell Dlg 2" panose="020B0604030504040204" pitchFamily="34" charset="0"/>
              </a:endParaRPr>
            </a:p>
          </p:txBody>
        </p:sp>
        <p:cxnSp>
          <p:nvCxnSpPr>
            <p:cNvPr id="99" name="Connettore 2 98">
              <a:extLst>
                <a:ext uri="{FF2B5EF4-FFF2-40B4-BE49-F238E27FC236}">
                  <a16:creationId xmlns:a16="http://schemas.microsoft.com/office/drawing/2014/main" id="{FE013AEE-24D8-4804-A4D1-681EAEEE716C}"/>
                </a:ext>
              </a:extLst>
            </p:cNvPr>
            <p:cNvCxnSpPr/>
            <p:nvPr/>
          </p:nvCxnSpPr>
          <p:spPr>
            <a:xfrm>
              <a:off x="6032660" y="7629844"/>
              <a:ext cx="36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ttangolo 95">
              <a:extLst>
                <a:ext uri="{FF2B5EF4-FFF2-40B4-BE49-F238E27FC236}">
                  <a16:creationId xmlns:a16="http://schemas.microsoft.com/office/drawing/2014/main" id="{16CF87C5-09E5-462D-A22F-08204C0D4524}"/>
                </a:ext>
              </a:extLst>
            </p:cNvPr>
            <p:cNvSpPr/>
            <p:nvPr/>
          </p:nvSpPr>
          <p:spPr>
            <a:xfrm>
              <a:off x="4894872" y="7546577"/>
              <a:ext cx="349412" cy="180000"/>
            </a:xfrm>
            <a:prstGeom prst="rect">
              <a:avLst/>
            </a:prstGeom>
            <a:ln>
              <a:noFill/>
            </a:ln>
          </p:spPr>
          <p:txBody>
            <a:bodyPr wrap="none" anchor="ctr">
              <a:spAutoFit/>
            </a:bodyPr>
            <a:lstStyle/>
            <a:p>
              <a:r>
                <a:rPr lang="it-IT" sz="2000" dirty="0">
                  <a:solidFill>
                    <a:srgbClr val="0070C0"/>
                  </a:solidFill>
                  <a:latin typeface="Symbol" panose="05050102010706020507" pitchFamily="18" charset="2"/>
                </a:rPr>
                <a:t>Ì  </a:t>
              </a:r>
              <a:endParaRPr lang="it-IT" sz="2000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91" name="Connettore diritto 90">
            <a:extLst>
              <a:ext uri="{FF2B5EF4-FFF2-40B4-BE49-F238E27FC236}">
                <a16:creationId xmlns:a16="http://schemas.microsoft.com/office/drawing/2014/main" id="{03C83658-D02C-4424-9198-1516B5036CE4}"/>
              </a:ext>
            </a:extLst>
          </p:cNvPr>
          <p:cNvCxnSpPr>
            <a:cxnSpLocks/>
          </p:cNvCxnSpPr>
          <p:nvPr/>
        </p:nvCxnSpPr>
        <p:spPr>
          <a:xfrm>
            <a:off x="114300" y="9232308"/>
            <a:ext cx="68961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493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66" grpId="0"/>
      <p:bldP spid="68" grpId="0"/>
      <p:bldP spid="77" grpId="0"/>
      <p:bldP spid="80" grpId="0"/>
      <p:bldP spid="81" grpId="0"/>
      <p:bldP spid="85" grpId="0"/>
      <p:bldP spid="86" grpId="0"/>
      <p:bldP spid="87" grpId="0"/>
      <p:bldP spid="88" grpId="0"/>
      <p:bldP spid="89" grpId="0"/>
      <p:bldP spid="2" grpId="0"/>
      <p:bldP spid="4" grpId="0"/>
      <p:bldP spid="67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Connettore 1 23">
            <a:extLst>
              <a:ext uri="{FF2B5EF4-FFF2-40B4-BE49-F238E27FC236}">
                <a16:creationId xmlns:a16="http://schemas.microsoft.com/office/drawing/2014/main" id="{86341F30-FEA4-4304-9920-56CE7C382B52}"/>
              </a:ext>
            </a:extLst>
          </p:cNvPr>
          <p:cNvCxnSpPr>
            <a:cxnSpLocks/>
          </p:cNvCxnSpPr>
          <p:nvPr/>
        </p:nvCxnSpPr>
        <p:spPr>
          <a:xfrm>
            <a:off x="2782061" y="5297813"/>
            <a:ext cx="1989966" cy="67182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26">
            <a:extLst>
              <a:ext uri="{FF2B5EF4-FFF2-40B4-BE49-F238E27FC236}">
                <a16:creationId xmlns:a16="http://schemas.microsoft.com/office/drawing/2014/main" id="{94936525-CB01-4104-8B67-FD6D82006099}"/>
              </a:ext>
            </a:extLst>
          </p:cNvPr>
          <p:cNvCxnSpPr>
            <a:cxnSpLocks/>
          </p:cNvCxnSpPr>
          <p:nvPr/>
        </p:nvCxnSpPr>
        <p:spPr>
          <a:xfrm>
            <a:off x="2790825" y="5302890"/>
            <a:ext cx="676276" cy="184150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28">
            <a:extLst>
              <a:ext uri="{FF2B5EF4-FFF2-40B4-BE49-F238E27FC236}">
                <a16:creationId xmlns:a16="http://schemas.microsoft.com/office/drawing/2014/main" id="{A54C500C-E2C0-48DB-9AA6-C2A898EF6089}"/>
              </a:ext>
            </a:extLst>
          </p:cNvPr>
          <p:cNvCxnSpPr>
            <a:cxnSpLocks/>
          </p:cNvCxnSpPr>
          <p:nvPr/>
        </p:nvCxnSpPr>
        <p:spPr>
          <a:xfrm flipV="1">
            <a:off x="3467101" y="5969641"/>
            <a:ext cx="1304926" cy="11747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173F016B-5799-4936-AEED-FB0D314FA10C}"/>
              </a:ext>
            </a:extLst>
          </p:cNvPr>
          <p:cNvCxnSpPr>
            <a:cxnSpLocks/>
          </p:cNvCxnSpPr>
          <p:nvPr/>
        </p:nvCxnSpPr>
        <p:spPr>
          <a:xfrm>
            <a:off x="2790825" y="5300772"/>
            <a:ext cx="882651" cy="86420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6B03D06A-07F8-4898-9235-E33D40BE13BB}"/>
              </a:ext>
            </a:extLst>
          </p:cNvPr>
          <p:cNvCxnSpPr>
            <a:cxnSpLocks/>
          </p:cNvCxnSpPr>
          <p:nvPr/>
        </p:nvCxnSpPr>
        <p:spPr>
          <a:xfrm flipH="1">
            <a:off x="3673476" y="5969641"/>
            <a:ext cx="1098551" cy="19533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13F8CD50-53AC-46AE-B69A-37636F08EA1E}"/>
              </a:ext>
            </a:extLst>
          </p:cNvPr>
          <p:cNvCxnSpPr>
            <a:cxnSpLocks/>
          </p:cNvCxnSpPr>
          <p:nvPr/>
        </p:nvCxnSpPr>
        <p:spPr>
          <a:xfrm flipH="1">
            <a:off x="3467102" y="6164975"/>
            <a:ext cx="206374" cy="97941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id="{30B98271-CDE8-4D21-A3B8-839898DF9581}"/>
              </a:ext>
            </a:extLst>
          </p:cNvPr>
          <p:cNvCxnSpPr>
            <a:cxnSpLocks/>
          </p:cNvCxnSpPr>
          <p:nvPr/>
        </p:nvCxnSpPr>
        <p:spPr>
          <a:xfrm>
            <a:off x="4771978" y="4503650"/>
            <a:ext cx="0" cy="146599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id="{E5F0F7B4-6380-4F37-946D-F273D33CB9B9}"/>
              </a:ext>
            </a:extLst>
          </p:cNvPr>
          <p:cNvCxnSpPr>
            <a:cxnSpLocks/>
          </p:cNvCxnSpPr>
          <p:nvPr/>
        </p:nvCxnSpPr>
        <p:spPr>
          <a:xfrm>
            <a:off x="2791078" y="4503650"/>
            <a:ext cx="0" cy="79712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F3C8A2D7-4213-44C2-8BE6-B99540D6ACDF}"/>
              </a:ext>
            </a:extLst>
          </p:cNvPr>
          <p:cNvCxnSpPr>
            <a:cxnSpLocks/>
          </p:cNvCxnSpPr>
          <p:nvPr/>
        </p:nvCxnSpPr>
        <p:spPr>
          <a:xfrm>
            <a:off x="3467101" y="4503650"/>
            <a:ext cx="0" cy="264074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7C975087-13C3-439D-B857-6018FC679297}"/>
              </a:ext>
            </a:extLst>
          </p:cNvPr>
          <p:cNvCxnSpPr>
            <a:cxnSpLocks/>
          </p:cNvCxnSpPr>
          <p:nvPr/>
        </p:nvCxnSpPr>
        <p:spPr>
          <a:xfrm>
            <a:off x="3673476" y="1779494"/>
            <a:ext cx="0" cy="438548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BE36AAF0-D02F-435D-948E-C1135AD6BDAD}"/>
              </a:ext>
            </a:extLst>
          </p:cNvPr>
          <p:cNvCxnSpPr>
            <a:cxnSpLocks/>
          </p:cNvCxnSpPr>
          <p:nvPr/>
        </p:nvCxnSpPr>
        <p:spPr>
          <a:xfrm flipH="1">
            <a:off x="2790825" y="4503650"/>
            <a:ext cx="198120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DB2DF9D6-BC93-4ABC-8851-EB24A5EE97FB}"/>
              </a:ext>
            </a:extLst>
          </p:cNvPr>
          <p:cNvCxnSpPr>
            <a:cxnSpLocks/>
          </p:cNvCxnSpPr>
          <p:nvPr/>
        </p:nvCxnSpPr>
        <p:spPr>
          <a:xfrm flipV="1">
            <a:off x="2790825" y="1779494"/>
            <a:ext cx="882651" cy="272415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A960FDD6-6F90-4CB3-8D26-DF02F03082DE}"/>
              </a:ext>
            </a:extLst>
          </p:cNvPr>
          <p:cNvCxnSpPr/>
          <p:nvPr/>
        </p:nvCxnSpPr>
        <p:spPr>
          <a:xfrm flipH="1" flipV="1">
            <a:off x="3673476" y="1779494"/>
            <a:ext cx="1098551" cy="272415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0AFDFA92-90E5-4C60-8750-F8E147F2A3DF}"/>
              </a:ext>
            </a:extLst>
          </p:cNvPr>
          <p:cNvCxnSpPr>
            <a:cxnSpLocks/>
          </p:cNvCxnSpPr>
          <p:nvPr/>
        </p:nvCxnSpPr>
        <p:spPr>
          <a:xfrm flipV="1">
            <a:off x="3467101" y="1779494"/>
            <a:ext cx="206375" cy="272415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E054149C-CF82-4EA2-98A9-EBE9A85662B6}"/>
              </a:ext>
            </a:extLst>
          </p:cNvPr>
          <p:cNvSpPr txBox="1"/>
          <p:nvPr/>
        </p:nvSpPr>
        <p:spPr>
          <a:xfrm>
            <a:off x="2399827" y="5120408"/>
            <a:ext cx="432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A’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D155E549-BE2F-47FD-B81E-A20F22E21721}"/>
              </a:ext>
            </a:extLst>
          </p:cNvPr>
          <p:cNvSpPr txBox="1"/>
          <p:nvPr/>
        </p:nvSpPr>
        <p:spPr>
          <a:xfrm>
            <a:off x="3390899" y="7078939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C’</a:t>
            </a: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6947BCD1-CAD5-47C8-BFA9-B6023565E172}"/>
              </a:ext>
            </a:extLst>
          </p:cNvPr>
          <p:cNvSpPr txBox="1"/>
          <p:nvPr/>
        </p:nvSpPr>
        <p:spPr>
          <a:xfrm>
            <a:off x="4534445" y="5712915"/>
            <a:ext cx="360000" cy="216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B’</a:t>
            </a: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52DE0F10-989E-4EC1-9B97-67239E03869D}"/>
              </a:ext>
            </a:extLst>
          </p:cNvPr>
          <p:cNvSpPr txBox="1"/>
          <p:nvPr/>
        </p:nvSpPr>
        <p:spPr>
          <a:xfrm>
            <a:off x="2520326" y="4212252"/>
            <a:ext cx="432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A’’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0B9421FB-7A37-4E5C-AF33-95737294E0E1}"/>
              </a:ext>
            </a:extLst>
          </p:cNvPr>
          <p:cNvSpPr txBox="1"/>
          <p:nvPr/>
        </p:nvSpPr>
        <p:spPr>
          <a:xfrm>
            <a:off x="3416396" y="4258419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C’’</a:t>
            </a: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3DDBE749-AE80-40F0-8911-71F612E1BDC0}"/>
              </a:ext>
            </a:extLst>
          </p:cNvPr>
          <p:cNvSpPr txBox="1"/>
          <p:nvPr/>
        </p:nvSpPr>
        <p:spPr>
          <a:xfrm>
            <a:off x="4731131" y="4264163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B’’</a:t>
            </a: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C9E5050C-D924-4BA9-8B52-914403C9E11E}"/>
              </a:ext>
            </a:extLst>
          </p:cNvPr>
          <p:cNvSpPr txBox="1"/>
          <p:nvPr/>
        </p:nvSpPr>
        <p:spPr>
          <a:xfrm>
            <a:off x="3614396" y="6144979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V’</a:t>
            </a: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F55AB9CB-F1C3-4A05-AA0A-2C1D2564129B}"/>
              </a:ext>
            </a:extLst>
          </p:cNvPr>
          <p:cNvSpPr txBox="1"/>
          <p:nvPr/>
        </p:nvSpPr>
        <p:spPr>
          <a:xfrm>
            <a:off x="3552899" y="1553991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V’’</a:t>
            </a: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0D1CB78D-AEE0-46FB-BBD7-6C4C45BDDAF7}"/>
              </a:ext>
            </a:extLst>
          </p:cNvPr>
          <p:cNvSpPr txBox="1"/>
          <p:nvPr/>
        </p:nvSpPr>
        <p:spPr>
          <a:xfrm>
            <a:off x="5462477" y="1877118"/>
            <a:ext cx="56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</a:t>
            </a:r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C69ECDF3-638C-4519-A00D-7DF4C7AD287F}"/>
              </a:ext>
            </a:extLst>
          </p:cNvPr>
          <p:cNvSpPr txBox="1"/>
          <p:nvPr/>
        </p:nvSpPr>
        <p:spPr>
          <a:xfrm>
            <a:off x="5539064" y="8721957"/>
            <a:ext cx="56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</a:t>
            </a:r>
          </a:p>
        </p:txBody>
      </p:sp>
      <p:cxnSp>
        <p:nvCxnSpPr>
          <p:cNvPr id="82" name="Connettore 1 9">
            <a:extLst>
              <a:ext uri="{FF2B5EF4-FFF2-40B4-BE49-F238E27FC236}">
                <a16:creationId xmlns:a16="http://schemas.microsoft.com/office/drawing/2014/main" id="{AA1E48E2-2951-4C62-9385-84FED14928F3}"/>
              </a:ext>
            </a:extLst>
          </p:cNvPr>
          <p:cNvCxnSpPr>
            <a:cxnSpLocks/>
          </p:cNvCxnSpPr>
          <p:nvPr/>
        </p:nvCxnSpPr>
        <p:spPr>
          <a:xfrm flipV="1">
            <a:off x="319955" y="1799452"/>
            <a:ext cx="5369585" cy="320297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1 11">
            <a:extLst>
              <a:ext uri="{FF2B5EF4-FFF2-40B4-BE49-F238E27FC236}">
                <a16:creationId xmlns:a16="http://schemas.microsoft.com/office/drawing/2014/main" id="{53A99BFD-C1BB-4023-887F-26F83ED55F36}"/>
              </a:ext>
            </a:extLst>
          </p:cNvPr>
          <p:cNvCxnSpPr>
            <a:cxnSpLocks/>
          </p:cNvCxnSpPr>
          <p:nvPr/>
        </p:nvCxnSpPr>
        <p:spPr>
          <a:xfrm>
            <a:off x="319955" y="5007002"/>
            <a:ext cx="5369585" cy="407290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diritto 83">
            <a:extLst>
              <a:ext uri="{FF2B5EF4-FFF2-40B4-BE49-F238E27FC236}">
                <a16:creationId xmlns:a16="http://schemas.microsoft.com/office/drawing/2014/main" id="{499E8947-FA8D-4F32-8CFB-CC4FF0E632A7}"/>
              </a:ext>
            </a:extLst>
          </p:cNvPr>
          <p:cNvCxnSpPr>
            <a:cxnSpLocks/>
          </p:cNvCxnSpPr>
          <p:nvPr/>
        </p:nvCxnSpPr>
        <p:spPr>
          <a:xfrm flipH="1">
            <a:off x="-1107389" y="5005165"/>
            <a:ext cx="767752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olo 4">
            <a:extLst>
              <a:ext uri="{FF2B5EF4-FFF2-40B4-BE49-F238E27FC236}">
                <a16:creationId xmlns:a16="http://schemas.microsoft.com/office/drawing/2014/main" id="{A3390A6F-AE51-4545-B6BF-73D3B29BA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" y="37322"/>
            <a:ext cx="6840000" cy="468000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Sezione dello spigolo laterale BV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A3002136-2034-4539-AF45-BE36FFE1C36D}"/>
              </a:ext>
            </a:extLst>
          </p:cNvPr>
          <p:cNvSpPr txBox="1"/>
          <p:nvPr/>
        </p:nvSpPr>
        <p:spPr>
          <a:xfrm>
            <a:off x="6323988" y="4732995"/>
            <a:ext cx="41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lt</a:t>
            </a: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CDDBD32E-DB87-4515-8F6E-526376A41226}"/>
              </a:ext>
            </a:extLst>
          </p:cNvPr>
          <p:cNvCxnSpPr>
            <a:cxnSpLocks/>
          </p:cNvCxnSpPr>
          <p:nvPr/>
        </p:nvCxnSpPr>
        <p:spPr>
          <a:xfrm>
            <a:off x="-38100" y="9079908"/>
            <a:ext cx="68961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ttore diritto 127">
            <a:extLst>
              <a:ext uri="{FF2B5EF4-FFF2-40B4-BE49-F238E27FC236}">
                <a16:creationId xmlns:a16="http://schemas.microsoft.com/office/drawing/2014/main" id="{C079458D-FDDA-4188-B4D5-91A9139312D3}"/>
              </a:ext>
            </a:extLst>
          </p:cNvPr>
          <p:cNvCxnSpPr>
            <a:cxnSpLocks/>
          </p:cNvCxnSpPr>
          <p:nvPr/>
        </p:nvCxnSpPr>
        <p:spPr>
          <a:xfrm flipH="1" flipV="1">
            <a:off x="3748945" y="1960910"/>
            <a:ext cx="2875414" cy="7130379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ttore diritto 130">
            <a:extLst>
              <a:ext uri="{FF2B5EF4-FFF2-40B4-BE49-F238E27FC236}">
                <a16:creationId xmlns:a16="http://schemas.microsoft.com/office/drawing/2014/main" id="{9A2B5F57-79C9-4208-AAD3-72790ADBF5CB}"/>
              </a:ext>
            </a:extLst>
          </p:cNvPr>
          <p:cNvCxnSpPr>
            <a:cxnSpLocks/>
          </p:cNvCxnSpPr>
          <p:nvPr/>
        </p:nvCxnSpPr>
        <p:spPr>
          <a:xfrm>
            <a:off x="4977030" y="4999198"/>
            <a:ext cx="0" cy="408071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ttore diritto 134">
            <a:extLst>
              <a:ext uri="{FF2B5EF4-FFF2-40B4-BE49-F238E27FC236}">
                <a16:creationId xmlns:a16="http://schemas.microsoft.com/office/drawing/2014/main" id="{08F9FCA6-C750-47EC-9D96-93223776779A}"/>
              </a:ext>
            </a:extLst>
          </p:cNvPr>
          <p:cNvCxnSpPr>
            <a:cxnSpLocks/>
          </p:cNvCxnSpPr>
          <p:nvPr/>
        </p:nvCxnSpPr>
        <p:spPr>
          <a:xfrm>
            <a:off x="4071063" y="2758910"/>
            <a:ext cx="0" cy="2247378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C6C7829D-B61F-4335-9B32-DC44172EA7C8}"/>
              </a:ext>
            </a:extLst>
          </p:cNvPr>
          <p:cNvCxnSpPr>
            <a:cxnSpLocks/>
          </p:cNvCxnSpPr>
          <p:nvPr/>
        </p:nvCxnSpPr>
        <p:spPr>
          <a:xfrm>
            <a:off x="4071063" y="4999198"/>
            <a:ext cx="905439" cy="354472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962ABC5D-3159-4A8D-ADBF-E3404B67F8D7}"/>
              </a:ext>
            </a:extLst>
          </p:cNvPr>
          <p:cNvCxnSpPr>
            <a:cxnSpLocks/>
          </p:cNvCxnSpPr>
          <p:nvPr/>
        </p:nvCxnSpPr>
        <p:spPr>
          <a:xfrm>
            <a:off x="4341563" y="3423402"/>
            <a:ext cx="0" cy="2624366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1A0FF555-9B43-4F03-ADE3-6B460C5D0936}"/>
              </a:ext>
            </a:extLst>
          </p:cNvPr>
          <p:cNvSpPr txBox="1"/>
          <p:nvPr/>
        </p:nvSpPr>
        <p:spPr>
          <a:xfrm>
            <a:off x="3366514" y="680660"/>
            <a:ext cx="57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C7BE93C8-54F2-486F-AE77-7D2AF839BCA6}"/>
              </a:ext>
            </a:extLst>
          </p:cNvPr>
          <p:cNvSpPr txBox="1"/>
          <p:nvPr/>
        </p:nvSpPr>
        <p:spPr>
          <a:xfrm>
            <a:off x="4490531" y="8706568"/>
            <a:ext cx="562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E397BF1E-6DB2-4C01-8172-2AD454993E20}"/>
              </a:ext>
            </a:extLst>
          </p:cNvPr>
          <p:cNvSpPr txBox="1"/>
          <p:nvPr/>
        </p:nvSpPr>
        <p:spPr>
          <a:xfrm>
            <a:off x="5842815" y="5389885"/>
            <a:ext cx="3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d’</a:t>
            </a:r>
          </a:p>
        </p:txBody>
      </p: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9BB9A213-77C7-4596-8626-1003259D7663}"/>
              </a:ext>
            </a:extLst>
          </p:cNvPr>
          <p:cNvCxnSpPr>
            <a:cxnSpLocks/>
          </p:cNvCxnSpPr>
          <p:nvPr/>
        </p:nvCxnSpPr>
        <p:spPr>
          <a:xfrm flipH="1">
            <a:off x="3668969" y="5633727"/>
            <a:ext cx="2987716" cy="531248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B7A58DC0-DFC7-4A7D-B584-ACB8A4C3EBF0}"/>
              </a:ext>
            </a:extLst>
          </p:cNvPr>
          <p:cNvSpPr txBox="1"/>
          <p:nvPr/>
        </p:nvSpPr>
        <p:spPr>
          <a:xfrm>
            <a:off x="3867722" y="1959125"/>
            <a:ext cx="432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d’’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E674CD93-6F6D-4313-9299-E42FB0948C83}"/>
              </a:ext>
            </a:extLst>
          </p:cNvPr>
          <p:cNvSpPr txBox="1"/>
          <p:nvPr/>
        </p:nvSpPr>
        <p:spPr>
          <a:xfrm>
            <a:off x="4109136" y="2661949"/>
            <a:ext cx="612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it-IT" sz="20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41A74668-A438-4D72-AF48-B0BB352D71DC}"/>
              </a:ext>
            </a:extLst>
          </p:cNvPr>
          <p:cNvSpPr txBox="1"/>
          <p:nvPr/>
        </p:nvSpPr>
        <p:spPr>
          <a:xfrm>
            <a:off x="4953634" y="8165966"/>
            <a:ext cx="612000" cy="576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it-IT" sz="20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0CC0516F-2138-4AD7-AC8F-ACCBAC9F478C}"/>
              </a:ext>
            </a:extLst>
          </p:cNvPr>
          <p:cNvSpPr txBox="1"/>
          <p:nvPr/>
        </p:nvSpPr>
        <p:spPr>
          <a:xfrm>
            <a:off x="4194668" y="6920490"/>
            <a:ext cx="3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x’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9EE41937-40B7-4C11-926B-8DE295BB614B}"/>
              </a:ext>
            </a:extLst>
          </p:cNvPr>
          <p:cNvSpPr txBox="1"/>
          <p:nvPr/>
        </p:nvSpPr>
        <p:spPr>
          <a:xfrm>
            <a:off x="4323381" y="1973671"/>
            <a:ext cx="46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x’’</a:t>
            </a:r>
          </a:p>
        </p:txBody>
      </p:sp>
      <p:sp>
        <p:nvSpPr>
          <p:cNvPr id="67" name="Rettangolo 66">
            <a:extLst>
              <a:ext uri="{FF2B5EF4-FFF2-40B4-BE49-F238E27FC236}">
                <a16:creationId xmlns:a16="http://schemas.microsoft.com/office/drawing/2014/main" id="{BCE9B3CC-3D1F-41C3-9DFE-F263F0CA98EA}"/>
              </a:ext>
            </a:extLst>
          </p:cNvPr>
          <p:cNvSpPr/>
          <p:nvPr/>
        </p:nvSpPr>
        <p:spPr>
          <a:xfrm>
            <a:off x="4144802" y="1966347"/>
            <a:ext cx="325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0070C0"/>
                </a:solidFill>
                <a:latin typeface="Symbol" panose="05050102010706020507" pitchFamily="18" charset="2"/>
              </a:rPr>
              <a:t>º</a:t>
            </a:r>
            <a:endParaRPr lang="it-IT" sz="2000" dirty="0">
              <a:solidFill>
                <a:srgbClr val="0070C0"/>
              </a:solidFill>
              <a:latin typeface="MS Shell Dlg 2" panose="020B0604030504040204" pitchFamily="34" charset="0"/>
            </a:endParaRP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6DF4361A-4D6E-4B69-AFAD-02544CFF407F}"/>
              </a:ext>
            </a:extLst>
          </p:cNvPr>
          <p:cNvSpPr txBox="1"/>
          <p:nvPr/>
        </p:nvSpPr>
        <p:spPr>
          <a:xfrm>
            <a:off x="4053178" y="6064707"/>
            <a:ext cx="396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P’</a:t>
            </a:r>
          </a:p>
        </p:txBody>
      </p: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848B9C21-CF19-4402-BCBF-F74AB99A1EAE}"/>
              </a:ext>
            </a:extLst>
          </p:cNvPr>
          <p:cNvSpPr txBox="1"/>
          <p:nvPr/>
        </p:nvSpPr>
        <p:spPr>
          <a:xfrm>
            <a:off x="4415520" y="3296822"/>
            <a:ext cx="432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P’’</a:t>
            </a:r>
          </a:p>
        </p:txBody>
      </p: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EA102466-CBE5-4992-9207-8523AFA81EFF}"/>
              </a:ext>
            </a:extLst>
          </p:cNvPr>
          <p:cNvSpPr txBox="1"/>
          <p:nvPr/>
        </p:nvSpPr>
        <p:spPr>
          <a:xfrm>
            <a:off x="4897043" y="5865888"/>
            <a:ext cx="612000" cy="396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it-IT" sz="20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A67091B-17A7-49EF-8E7E-06E210C6A085}"/>
              </a:ext>
            </a:extLst>
          </p:cNvPr>
          <p:cNvSpPr txBox="1"/>
          <p:nvPr/>
        </p:nvSpPr>
        <p:spPr>
          <a:xfrm>
            <a:off x="0" y="523346"/>
            <a:ext cx="3383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Definita la retta d contenente lo spigolo (BV), conduciamo per essa il piano 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</a:rPr>
              <a:t>b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 proiettante in 2° proiezione.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FB681AA-45B0-4DF6-8B6E-7B78B62DA593}"/>
              </a:ext>
            </a:extLst>
          </p:cNvPr>
          <p:cNvSpPr txBox="1"/>
          <p:nvPr/>
        </p:nvSpPr>
        <p:spPr>
          <a:xfrm>
            <a:off x="4287866" y="525614"/>
            <a:ext cx="2556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L’intersezione tra i </a:t>
            </a:r>
          </a:p>
          <a:p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due piani </a:t>
            </a:r>
            <a:r>
              <a:rPr lang="it-IT" sz="2000" dirty="0">
                <a:solidFill>
                  <a:srgbClr val="0070C0"/>
                </a:solidFill>
                <a:latin typeface="Symbol" panose="05050102010706020507" pitchFamily="18" charset="2"/>
              </a:rPr>
              <a:t>a</a:t>
            </a: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e </a:t>
            </a:r>
            <a:r>
              <a:rPr lang="it-IT" sz="2000" dirty="0">
                <a:solidFill>
                  <a:srgbClr val="0070C0"/>
                </a:solidFill>
                <a:latin typeface="Symbol" panose="05050102010706020507" pitchFamily="18" charset="2"/>
              </a:rPr>
              <a:t>b </a:t>
            </a: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fissa</a:t>
            </a:r>
          </a:p>
          <a:p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la retta x(x’; x’’)</a:t>
            </a:r>
          </a:p>
        </p:txBody>
      </p: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35D534AE-702E-4C34-8253-B1A57D59AA4E}"/>
              </a:ext>
            </a:extLst>
          </p:cNvPr>
          <p:cNvSpPr txBox="1"/>
          <p:nvPr/>
        </p:nvSpPr>
        <p:spPr>
          <a:xfrm>
            <a:off x="18188" y="1819156"/>
            <a:ext cx="388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L’intersezione della retta x</a:t>
            </a:r>
          </a:p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con la retta d che contiene</a:t>
            </a:r>
          </a:p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(BV) determina il punto d’intersezione P (P’;P’’)</a:t>
            </a:r>
          </a:p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del piano 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 con </a:t>
            </a:r>
          </a:p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lo spigolo BV del solido</a:t>
            </a:r>
          </a:p>
        </p:txBody>
      </p:sp>
      <p:sp>
        <p:nvSpPr>
          <p:cNvPr id="85" name="CasellaDiTesto 84">
            <a:extLst>
              <a:ext uri="{FF2B5EF4-FFF2-40B4-BE49-F238E27FC236}">
                <a16:creationId xmlns:a16="http://schemas.microsoft.com/office/drawing/2014/main" id="{D89A9B7D-D10E-4D1D-855B-FDA4910DC2E6}"/>
              </a:ext>
            </a:extLst>
          </p:cNvPr>
          <p:cNvSpPr txBox="1"/>
          <p:nvPr/>
        </p:nvSpPr>
        <p:spPr>
          <a:xfrm>
            <a:off x="0" y="6504966"/>
            <a:ext cx="2052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Quindi avremo:</a:t>
            </a:r>
          </a:p>
        </p:txBody>
      </p:sp>
      <p:grpSp>
        <p:nvGrpSpPr>
          <p:cNvPr id="86" name="Gruppo 85">
            <a:extLst>
              <a:ext uri="{FF2B5EF4-FFF2-40B4-BE49-F238E27FC236}">
                <a16:creationId xmlns:a16="http://schemas.microsoft.com/office/drawing/2014/main" id="{2211BC6D-DD22-42FA-870D-C185294365BD}"/>
              </a:ext>
            </a:extLst>
          </p:cNvPr>
          <p:cNvGrpSpPr/>
          <p:nvPr/>
        </p:nvGrpSpPr>
        <p:grpSpPr>
          <a:xfrm>
            <a:off x="0" y="7120545"/>
            <a:ext cx="2498731" cy="400110"/>
            <a:chOff x="6866634" y="5248437"/>
            <a:chExt cx="2498731" cy="400110"/>
          </a:xfrm>
        </p:grpSpPr>
        <p:sp>
          <p:nvSpPr>
            <p:cNvPr id="87" name="Rettangolo 86">
              <a:extLst>
                <a:ext uri="{FF2B5EF4-FFF2-40B4-BE49-F238E27FC236}">
                  <a16:creationId xmlns:a16="http://schemas.microsoft.com/office/drawing/2014/main" id="{743389C1-7D34-4EC5-8BC7-E77493923C66}"/>
                </a:ext>
              </a:extLst>
            </p:cNvPr>
            <p:cNvSpPr/>
            <p:nvPr/>
          </p:nvSpPr>
          <p:spPr>
            <a:xfrm>
              <a:off x="7510067" y="5355973"/>
              <a:ext cx="349412" cy="180000"/>
            </a:xfrm>
            <a:prstGeom prst="rect">
              <a:avLst/>
            </a:prstGeom>
            <a:ln>
              <a:noFill/>
            </a:ln>
          </p:spPr>
          <p:txBody>
            <a:bodyPr wrap="none" anchor="ctr">
              <a:spAutoFit/>
            </a:bodyPr>
            <a:lstStyle/>
            <a:p>
              <a:r>
                <a:rPr lang="it-IT" sz="2000" dirty="0">
                  <a:solidFill>
                    <a:srgbClr val="0070C0"/>
                  </a:solidFill>
                  <a:latin typeface="Symbol" panose="05050102010706020507" pitchFamily="18" charset="2"/>
                </a:rPr>
                <a:t>Ì  </a:t>
              </a:r>
              <a:endParaRPr lang="it-IT" sz="2000" dirty="0">
                <a:solidFill>
                  <a:srgbClr val="0070C0"/>
                </a:solidFill>
              </a:endParaRPr>
            </a:p>
          </p:txBody>
        </p:sp>
        <p:sp>
          <p:nvSpPr>
            <p:cNvPr id="88" name="Rettangolo 87">
              <a:extLst>
                <a:ext uri="{FF2B5EF4-FFF2-40B4-BE49-F238E27FC236}">
                  <a16:creationId xmlns:a16="http://schemas.microsoft.com/office/drawing/2014/main" id="{18DD309F-0838-420F-9EEE-2FE0CFE3AF63}"/>
                </a:ext>
              </a:extLst>
            </p:cNvPr>
            <p:cNvSpPr/>
            <p:nvPr/>
          </p:nvSpPr>
          <p:spPr>
            <a:xfrm>
              <a:off x="7071366" y="5335776"/>
              <a:ext cx="314471" cy="180000"/>
            </a:xfrm>
            <a:prstGeom prst="rect">
              <a:avLst/>
            </a:prstGeom>
            <a:ln>
              <a:noFill/>
            </a:ln>
          </p:spPr>
          <p:txBody>
            <a:bodyPr wrap="none" anchor="ctr">
              <a:spAutoFit/>
            </a:bodyPr>
            <a:lstStyle/>
            <a:p>
              <a:r>
                <a:rPr lang="it-IT" sz="2000" dirty="0">
                  <a:solidFill>
                    <a:srgbClr val="0070C0"/>
                  </a:solidFill>
                  <a:latin typeface="Symbol" panose="05050102010706020507" pitchFamily="18" charset="2"/>
                </a:rPr>
                <a:t>Ç</a:t>
              </a:r>
              <a:endParaRPr lang="it-IT" sz="1200" dirty="0">
                <a:solidFill>
                  <a:srgbClr val="0070C0"/>
                </a:solidFill>
                <a:latin typeface="MS Shell Dlg 2" panose="020B0604030504040204" pitchFamily="34" charset="0"/>
              </a:endParaRPr>
            </a:p>
          </p:txBody>
        </p:sp>
        <p:sp>
          <p:nvSpPr>
            <p:cNvPr id="89" name="CasellaDiTesto 88">
              <a:extLst>
                <a:ext uri="{FF2B5EF4-FFF2-40B4-BE49-F238E27FC236}">
                  <a16:creationId xmlns:a16="http://schemas.microsoft.com/office/drawing/2014/main" id="{6DD8BF05-3F9D-4EAE-ABC9-0EB505A513D9}"/>
                </a:ext>
              </a:extLst>
            </p:cNvPr>
            <p:cNvSpPr txBox="1"/>
            <p:nvPr/>
          </p:nvSpPr>
          <p:spPr>
            <a:xfrm>
              <a:off x="6866634" y="5248437"/>
              <a:ext cx="2498731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lvl="0"/>
              <a:r>
                <a:rPr lang="it-IT" sz="20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x’   d’    (B’V’)      P’</a:t>
              </a:r>
              <a:endParaRPr lang="it-IT" dirty="0"/>
            </a:p>
          </p:txBody>
        </p:sp>
        <p:cxnSp>
          <p:nvCxnSpPr>
            <p:cNvPr id="90" name="Connettore 2 89">
              <a:extLst>
                <a:ext uri="{FF2B5EF4-FFF2-40B4-BE49-F238E27FC236}">
                  <a16:creationId xmlns:a16="http://schemas.microsoft.com/office/drawing/2014/main" id="{84FE2EFC-8617-4B3C-A816-D1404684E932}"/>
                </a:ext>
              </a:extLst>
            </p:cNvPr>
            <p:cNvCxnSpPr/>
            <p:nvPr/>
          </p:nvCxnSpPr>
          <p:spPr>
            <a:xfrm>
              <a:off x="8530963" y="5445973"/>
              <a:ext cx="36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638B3471-E68B-444B-9670-484D0F0D3095}"/>
              </a:ext>
            </a:extLst>
          </p:cNvPr>
          <p:cNvGrpSpPr/>
          <p:nvPr/>
        </p:nvGrpSpPr>
        <p:grpSpPr>
          <a:xfrm>
            <a:off x="0" y="7654010"/>
            <a:ext cx="3011818" cy="400110"/>
            <a:chOff x="6932553" y="6233984"/>
            <a:chExt cx="3011818" cy="400110"/>
          </a:xfrm>
        </p:grpSpPr>
        <p:sp>
          <p:nvSpPr>
            <p:cNvPr id="94" name="CasellaDiTesto 93">
              <a:extLst>
                <a:ext uri="{FF2B5EF4-FFF2-40B4-BE49-F238E27FC236}">
                  <a16:creationId xmlns:a16="http://schemas.microsoft.com/office/drawing/2014/main" id="{407BD4E1-CCF8-4B16-9A9E-8DD5C39DC023}"/>
                </a:ext>
              </a:extLst>
            </p:cNvPr>
            <p:cNvSpPr txBox="1"/>
            <p:nvPr/>
          </p:nvSpPr>
          <p:spPr>
            <a:xfrm>
              <a:off x="6932553" y="6233984"/>
              <a:ext cx="3011818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lvl="0"/>
              <a:r>
                <a:rPr lang="it-IT" sz="20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x’’     d’’    (B’’V’’)       P’’</a:t>
              </a:r>
              <a:endParaRPr lang="it-IT" dirty="0"/>
            </a:p>
          </p:txBody>
        </p:sp>
        <p:sp>
          <p:nvSpPr>
            <p:cNvPr id="92" name="Rettangolo 91">
              <a:extLst>
                <a:ext uri="{FF2B5EF4-FFF2-40B4-BE49-F238E27FC236}">
                  <a16:creationId xmlns:a16="http://schemas.microsoft.com/office/drawing/2014/main" id="{132CAC75-E9E8-494D-AD05-DDE46B745F35}"/>
                </a:ext>
              </a:extLst>
            </p:cNvPr>
            <p:cNvSpPr/>
            <p:nvPr/>
          </p:nvSpPr>
          <p:spPr>
            <a:xfrm>
              <a:off x="7831767" y="6338983"/>
              <a:ext cx="349412" cy="180000"/>
            </a:xfrm>
            <a:prstGeom prst="rect">
              <a:avLst/>
            </a:prstGeom>
            <a:ln>
              <a:noFill/>
            </a:ln>
          </p:spPr>
          <p:txBody>
            <a:bodyPr wrap="none" anchor="ctr">
              <a:spAutoFit/>
            </a:bodyPr>
            <a:lstStyle/>
            <a:p>
              <a:r>
                <a:rPr lang="it-IT" sz="2000" dirty="0">
                  <a:solidFill>
                    <a:srgbClr val="0070C0"/>
                  </a:solidFill>
                  <a:latin typeface="Symbol" panose="05050102010706020507" pitchFamily="18" charset="2"/>
                </a:rPr>
                <a:t>Ì  </a:t>
              </a:r>
              <a:endParaRPr lang="it-IT" sz="2000" dirty="0">
                <a:solidFill>
                  <a:srgbClr val="0070C0"/>
                </a:solidFill>
              </a:endParaRPr>
            </a:p>
          </p:txBody>
        </p:sp>
        <p:sp>
          <p:nvSpPr>
            <p:cNvPr id="93" name="Rettangolo 92">
              <a:extLst>
                <a:ext uri="{FF2B5EF4-FFF2-40B4-BE49-F238E27FC236}">
                  <a16:creationId xmlns:a16="http://schemas.microsoft.com/office/drawing/2014/main" id="{D08411E4-18E3-4546-B6F9-52349CA6FCA1}"/>
                </a:ext>
              </a:extLst>
            </p:cNvPr>
            <p:cNvSpPr/>
            <p:nvPr/>
          </p:nvSpPr>
          <p:spPr>
            <a:xfrm>
              <a:off x="7252689" y="6319832"/>
              <a:ext cx="314471" cy="180000"/>
            </a:xfrm>
            <a:prstGeom prst="rect">
              <a:avLst/>
            </a:prstGeom>
            <a:ln>
              <a:noFill/>
            </a:ln>
          </p:spPr>
          <p:txBody>
            <a:bodyPr wrap="none" anchor="ctr">
              <a:spAutoFit/>
            </a:bodyPr>
            <a:lstStyle/>
            <a:p>
              <a:r>
                <a:rPr lang="it-IT" sz="2000" dirty="0">
                  <a:solidFill>
                    <a:srgbClr val="0070C0"/>
                  </a:solidFill>
                  <a:latin typeface="Symbol" panose="05050102010706020507" pitchFamily="18" charset="2"/>
                </a:rPr>
                <a:t>Ç</a:t>
              </a:r>
              <a:endParaRPr lang="it-IT" sz="1200" dirty="0">
                <a:solidFill>
                  <a:srgbClr val="0070C0"/>
                </a:solidFill>
                <a:latin typeface="MS Shell Dlg 2" panose="020B0604030504040204" pitchFamily="34" charset="0"/>
              </a:endParaRPr>
            </a:p>
          </p:txBody>
        </p:sp>
        <p:cxnSp>
          <p:nvCxnSpPr>
            <p:cNvPr id="95" name="Connettore 2 94">
              <a:extLst>
                <a:ext uri="{FF2B5EF4-FFF2-40B4-BE49-F238E27FC236}">
                  <a16:creationId xmlns:a16="http://schemas.microsoft.com/office/drawing/2014/main" id="{8D4C3ACF-12C7-4BFB-8DF9-5E82C2E8531F}"/>
                </a:ext>
              </a:extLst>
            </p:cNvPr>
            <p:cNvCxnSpPr/>
            <p:nvPr/>
          </p:nvCxnSpPr>
          <p:spPr>
            <a:xfrm>
              <a:off x="8956945" y="6419458"/>
              <a:ext cx="36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Connettore diritto 90">
            <a:extLst>
              <a:ext uri="{FF2B5EF4-FFF2-40B4-BE49-F238E27FC236}">
                <a16:creationId xmlns:a16="http://schemas.microsoft.com/office/drawing/2014/main" id="{10E6F8A4-BEB6-4069-A695-F04A92CDCF1F}"/>
              </a:ext>
            </a:extLst>
          </p:cNvPr>
          <p:cNvCxnSpPr>
            <a:cxnSpLocks/>
          </p:cNvCxnSpPr>
          <p:nvPr/>
        </p:nvCxnSpPr>
        <p:spPr>
          <a:xfrm flipH="1" flipV="1">
            <a:off x="3223562" y="657729"/>
            <a:ext cx="1740988" cy="4317256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50573A0A-860D-4C22-926E-98D94914EE14}"/>
              </a:ext>
            </a:extLst>
          </p:cNvPr>
          <p:cNvCxnSpPr/>
          <p:nvPr/>
        </p:nvCxnSpPr>
        <p:spPr>
          <a:xfrm>
            <a:off x="4974645" y="4999198"/>
            <a:ext cx="0" cy="92971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diritto 95">
            <a:extLst>
              <a:ext uri="{FF2B5EF4-FFF2-40B4-BE49-F238E27FC236}">
                <a16:creationId xmlns:a16="http://schemas.microsoft.com/office/drawing/2014/main" id="{45B6E8FF-A7BC-449D-AC60-27FC0DA81EF0}"/>
              </a:ext>
            </a:extLst>
          </p:cNvPr>
          <p:cNvCxnSpPr>
            <a:cxnSpLocks/>
          </p:cNvCxnSpPr>
          <p:nvPr/>
        </p:nvCxnSpPr>
        <p:spPr>
          <a:xfrm>
            <a:off x="114300" y="9232308"/>
            <a:ext cx="68961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022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6" grpId="0"/>
      <p:bldP spid="47" grpId="0"/>
      <p:bldP spid="48" grpId="0"/>
      <p:bldP spid="51" grpId="0"/>
      <p:bldP spid="66" grpId="0"/>
      <p:bldP spid="67" grpId="0"/>
      <p:bldP spid="68" grpId="0"/>
      <p:bldP spid="77" grpId="0"/>
      <p:bldP spid="80" grpId="0"/>
      <p:bldP spid="2" grpId="0"/>
      <p:bldP spid="3" grpId="0"/>
      <p:bldP spid="81" grpId="0"/>
      <p:bldP spid="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Connettore 1 23">
            <a:extLst>
              <a:ext uri="{FF2B5EF4-FFF2-40B4-BE49-F238E27FC236}">
                <a16:creationId xmlns:a16="http://schemas.microsoft.com/office/drawing/2014/main" id="{86341F30-FEA4-4304-9920-56CE7C382B52}"/>
              </a:ext>
            </a:extLst>
          </p:cNvPr>
          <p:cNvCxnSpPr>
            <a:cxnSpLocks/>
          </p:cNvCxnSpPr>
          <p:nvPr/>
        </p:nvCxnSpPr>
        <p:spPr>
          <a:xfrm>
            <a:off x="2782061" y="5297813"/>
            <a:ext cx="1989966" cy="67182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26">
            <a:extLst>
              <a:ext uri="{FF2B5EF4-FFF2-40B4-BE49-F238E27FC236}">
                <a16:creationId xmlns:a16="http://schemas.microsoft.com/office/drawing/2014/main" id="{94936525-CB01-4104-8B67-FD6D82006099}"/>
              </a:ext>
            </a:extLst>
          </p:cNvPr>
          <p:cNvCxnSpPr>
            <a:cxnSpLocks/>
          </p:cNvCxnSpPr>
          <p:nvPr/>
        </p:nvCxnSpPr>
        <p:spPr>
          <a:xfrm>
            <a:off x="2790825" y="5302890"/>
            <a:ext cx="676276" cy="184150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28">
            <a:extLst>
              <a:ext uri="{FF2B5EF4-FFF2-40B4-BE49-F238E27FC236}">
                <a16:creationId xmlns:a16="http://schemas.microsoft.com/office/drawing/2014/main" id="{A54C500C-E2C0-48DB-9AA6-C2A898EF6089}"/>
              </a:ext>
            </a:extLst>
          </p:cNvPr>
          <p:cNvCxnSpPr>
            <a:cxnSpLocks/>
          </p:cNvCxnSpPr>
          <p:nvPr/>
        </p:nvCxnSpPr>
        <p:spPr>
          <a:xfrm flipV="1">
            <a:off x="3467101" y="5969641"/>
            <a:ext cx="1304926" cy="11747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173F016B-5799-4936-AEED-FB0D314FA10C}"/>
              </a:ext>
            </a:extLst>
          </p:cNvPr>
          <p:cNvCxnSpPr>
            <a:cxnSpLocks/>
          </p:cNvCxnSpPr>
          <p:nvPr/>
        </p:nvCxnSpPr>
        <p:spPr>
          <a:xfrm>
            <a:off x="2790825" y="5300772"/>
            <a:ext cx="232888" cy="22802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6B03D06A-07F8-4898-9235-E33D40BE13BB}"/>
              </a:ext>
            </a:extLst>
          </p:cNvPr>
          <p:cNvCxnSpPr>
            <a:cxnSpLocks/>
          </p:cNvCxnSpPr>
          <p:nvPr/>
        </p:nvCxnSpPr>
        <p:spPr>
          <a:xfrm flipH="1">
            <a:off x="4333952" y="5969641"/>
            <a:ext cx="438076" cy="7789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id="{30B98271-CDE8-4D21-A3B8-839898DF9581}"/>
              </a:ext>
            </a:extLst>
          </p:cNvPr>
          <p:cNvCxnSpPr>
            <a:cxnSpLocks/>
          </p:cNvCxnSpPr>
          <p:nvPr/>
        </p:nvCxnSpPr>
        <p:spPr>
          <a:xfrm>
            <a:off x="4771978" y="4503650"/>
            <a:ext cx="0" cy="146599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id="{E5F0F7B4-6380-4F37-946D-F273D33CB9B9}"/>
              </a:ext>
            </a:extLst>
          </p:cNvPr>
          <p:cNvCxnSpPr>
            <a:cxnSpLocks/>
          </p:cNvCxnSpPr>
          <p:nvPr/>
        </p:nvCxnSpPr>
        <p:spPr>
          <a:xfrm>
            <a:off x="2791078" y="4503650"/>
            <a:ext cx="0" cy="79712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BE36AAF0-D02F-435D-948E-C1135AD6BDAD}"/>
              </a:ext>
            </a:extLst>
          </p:cNvPr>
          <p:cNvCxnSpPr>
            <a:cxnSpLocks/>
          </p:cNvCxnSpPr>
          <p:nvPr/>
        </p:nvCxnSpPr>
        <p:spPr>
          <a:xfrm flipH="1">
            <a:off x="2790825" y="4503650"/>
            <a:ext cx="198120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DB2DF9D6-BC93-4ABC-8851-EB24A5EE97FB}"/>
              </a:ext>
            </a:extLst>
          </p:cNvPr>
          <p:cNvCxnSpPr>
            <a:cxnSpLocks/>
          </p:cNvCxnSpPr>
          <p:nvPr/>
        </p:nvCxnSpPr>
        <p:spPr>
          <a:xfrm flipV="1">
            <a:off x="2790825" y="3779520"/>
            <a:ext cx="234625" cy="72413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A960FDD6-6F90-4CB3-8D26-DF02F03082DE}"/>
              </a:ext>
            </a:extLst>
          </p:cNvPr>
          <p:cNvCxnSpPr>
            <a:cxnSpLocks/>
          </p:cNvCxnSpPr>
          <p:nvPr/>
        </p:nvCxnSpPr>
        <p:spPr>
          <a:xfrm flipH="1" flipV="1">
            <a:off x="4339562" y="3431235"/>
            <a:ext cx="432466" cy="107241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E054149C-CF82-4EA2-98A9-EBE9A85662B6}"/>
              </a:ext>
            </a:extLst>
          </p:cNvPr>
          <p:cNvSpPr txBox="1"/>
          <p:nvPr/>
        </p:nvSpPr>
        <p:spPr>
          <a:xfrm>
            <a:off x="2414483" y="5132715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A’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D155E549-BE2F-47FD-B81E-A20F22E21721}"/>
              </a:ext>
            </a:extLst>
          </p:cNvPr>
          <p:cNvSpPr txBox="1"/>
          <p:nvPr/>
        </p:nvSpPr>
        <p:spPr>
          <a:xfrm>
            <a:off x="3325491" y="7095116"/>
            <a:ext cx="396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C’</a:t>
            </a: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6947BCD1-CAD5-47C8-BFA9-B6023565E172}"/>
              </a:ext>
            </a:extLst>
          </p:cNvPr>
          <p:cNvSpPr txBox="1"/>
          <p:nvPr/>
        </p:nvSpPr>
        <p:spPr>
          <a:xfrm>
            <a:off x="4723925" y="5838604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B’</a:t>
            </a: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52DE0F10-989E-4EC1-9B97-67239E03869D}"/>
              </a:ext>
            </a:extLst>
          </p:cNvPr>
          <p:cNvSpPr txBox="1"/>
          <p:nvPr/>
        </p:nvSpPr>
        <p:spPr>
          <a:xfrm>
            <a:off x="2482195" y="4221201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A’’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0B9421FB-7A37-4E5C-AF33-95737294E0E1}"/>
              </a:ext>
            </a:extLst>
          </p:cNvPr>
          <p:cNvSpPr txBox="1"/>
          <p:nvPr/>
        </p:nvSpPr>
        <p:spPr>
          <a:xfrm>
            <a:off x="3396868" y="4220655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C’’</a:t>
            </a: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3DDBE749-AE80-40F0-8911-71F612E1BDC0}"/>
              </a:ext>
            </a:extLst>
          </p:cNvPr>
          <p:cNvSpPr txBox="1"/>
          <p:nvPr/>
        </p:nvSpPr>
        <p:spPr>
          <a:xfrm>
            <a:off x="4713214" y="4261538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B’’</a:t>
            </a: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C9E5050C-D924-4BA9-8B52-914403C9E11E}"/>
              </a:ext>
            </a:extLst>
          </p:cNvPr>
          <p:cNvSpPr txBox="1"/>
          <p:nvPr/>
        </p:nvSpPr>
        <p:spPr>
          <a:xfrm>
            <a:off x="3614396" y="6144979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V’</a:t>
            </a: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F55AB9CB-F1C3-4A05-AA0A-2C1D2564129B}"/>
              </a:ext>
            </a:extLst>
          </p:cNvPr>
          <p:cNvSpPr txBox="1"/>
          <p:nvPr/>
        </p:nvSpPr>
        <p:spPr>
          <a:xfrm>
            <a:off x="3552899" y="1553991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V’’</a:t>
            </a: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0D1CB78D-AEE0-46FB-BBD7-6C4C45BDDAF7}"/>
              </a:ext>
            </a:extLst>
          </p:cNvPr>
          <p:cNvSpPr txBox="1"/>
          <p:nvPr/>
        </p:nvSpPr>
        <p:spPr>
          <a:xfrm>
            <a:off x="5370046" y="1297494"/>
            <a:ext cx="56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</a:t>
            </a:r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C69ECDF3-638C-4519-A00D-7DF4C7AD287F}"/>
              </a:ext>
            </a:extLst>
          </p:cNvPr>
          <p:cNvSpPr txBox="1"/>
          <p:nvPr/>
        </p:nvSpPr>
        <p:spPr>
          <a:xfrm>
            <a:off x="5053606" y="8310527"/>
            <a:ext cx="56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</a:t>
            </a:r>
          </a:p>
        </p:txBody>
      </p:sp>
      <p:cxnSp>
        <p:nvCxnSpPr>
          <p:cNvPr id="82" name="Connettore 1 9">
            <a:extLst>
              <a:ext uri="{FF2B5EF4-FFF2-40B4-BE49-F238E27FC236}">
                <a16:creationId xmlns:a16="http://schemas.microsoft.com/office/drawing/2014/main" id="{AA1E48E2-2951-4C62-9385-84FED14928F3}"/>
              </a:ext>
            </a:extLst>
          </p:cNvPr>
          <p:cNvCxnSpPr>
            <a:cxnSpLocks/>
          </p:cNvCxnSpPr>
          <p:nvPr/>
        </p:nvCxnSpPr>
        <p:spPr>
          <a:xfrm flipV="1">
            <a:off x="319955" y="1543002"/>
            <a:ext cx="5799510" cy="345942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1 11">
            <a:extLst>
              <a:ext uri="{FF2B5EF4-FFF2-40B4-BE49-F238E27FC236}">
                <a16:creationId xmlns:a16="http://schemas.microsoft.com/office/drawing/2014/main" id="{53A99BFD-C1BB-4023-887F-26F83ED55F36}"/>
              </a:ext>
            </a:extLst>
          </p:cNvPr>
          <p:cNvCxnSpPr>
            <a:cxnSpLocks/>
          </p:cNvCxnSpPr>
          <p:nvPr/>
        </p:nvCxnSpPr>
        <p:spPr>
          <a:xfrm>
            <a:off x="319955" y="5007002"/>
            <a:ext cx="4801677" cy="364214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diritto 83">
            <a:extLst>
              <a:ext uri="{FF2B5EF4-FFF2-40B4-BE49-F238E27FC236}">
                <a16:creationId xmlns:a16="http://schemas.microsoft.com/office/drawing/2014/main" id="{499E8947-FA8D-4F32-8CFB-CC4FF0E632A7}"/>
              </a:ext>
            </a:extLst>
          </p:cNvPr>
          <p:cNvCxnSpPr>
            <a:cxnSpLocks/>
          </p:cNvCxnSpPr>
          <p:nvPr/>
        </p:nvCxnSpPr>
        <p:spPr>
          <a:xfrm flipH="1">
            <a:off x="-1107389" y="5005165"/>
            <a:ext cx="767752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olo 4">
            <a:extLst>
              <a:ext uri="{FF2B5EF4-FFF2-40B4-BE49-F238E27FC236}">
                <a16:creationId xmlns:a16="http://schemas.microsoft.com/office/drawing/2014/main" id="{A3390A6F-AE51-4545-B6BF-73D3B29BA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" y="37322"/>
            <a:ext cx="6840000" cy="468000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Perimetro della sezione punteggiata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A3002136-2034-4539-AF45-BE36FFE1C36D}"/>
              </a:ext>
            </a:extLst>
          </p:cNvPr>
          <p:cNvSpPr txBox="1"/>
          <p:nvPr/>
        </p:nvSpPr>
        <p:spPr>
          <a:xfrm>
            <a:off x="6323988" y="4732995"/>
            <a:ext cx="41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lt</a:t>
            </a: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CDDBD32E-DB87-4515-8F6E-526376A41226}"/>
              </a:ext>
            </a:extLst>
          </p:cNvPr>
          <p:cNvCxnSpPr>
            <a:cxnSpLocks/>
          </p:cNvCxnSpPr>
          <p:nvPr/>
        </p:nvCxnSpPr>
        <p:spPr>
          <a:xfrm>
            <a:off x="-38100" y="9079908"/>
            <a:ext cx="68961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0C3EE3BC-E724-47C4-8C7A-A1839C86BD9E}"/>
              </a:ext>
            </a:extLst>
          </p:cNvPr>
          <p:cNvCxnSpPr/>
          <p:nvPr/>
        </p:nvCxnSpPr>
        <p:spPr>
          <a:xfrm flipH="1" flipV="1">
            <a:off x="3020813" y="5524279"/>
            <a:ext cx="249925" cy="110160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4D20F905-9D81-43BC-8494-059167D5416B}"/>
              </a:ext>
            </a:extLst>
          </p:cNvPr>
          <p:cNvCxnSpPr/>
          <p:nvPr/>
        </p:nvCxnSpPr>
        <p:spPr>
          <a:xfrm>
            <a:off x="3020813" y="5524279"/>
            <a:ext cx="1320750" cy="52348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58444E82-31CA-4C82-9C41-07C0EBD3E13A}"/>
              </a:ext>
            </a:extLst>
          </p:cNvPr>
          <p:cNvCxnSpPr/>
          <p:nvPr/>
        </p:nvCxnSpPr>
        <p:spPr>
          <a:xfrm flipH="1">
            <a:off x="3699264" y="6047768"/>
            <a:ext cx="642299" cy="88849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diritto 85">
            <a:extLst>
              <a:ext uri="{FF2B5EF4-FFF2-40B4-BE49-F238E27FC236}">
                <a16:creationId xmlns:a16="http://schemas.microsoft.com/office/drawing/2014/main" id="{E14DF9BC-B5D7-48D4-A9CC-3EC589B5CE0C}"/>
              </a:ext>
            </a:extLst>
          </p:cNvPr>
          <p:cNvCxnSpPr>
            <a:cxnSpLocks/>
          </p:cNvCxnSpPr>
          <p:nvPr/>
        </p:nvCxnSpPr>
        <p:spPr>
          <a:xfrm>
            <a:off x="3020813" y="3779520"/>
            <a:ext cx="0" cy="174475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diritto 86">
            <a:extLst>
              <a:ext uri="{FF2B5EF4-FFF2-40B4-BE49-F238E27FC236}">
                <a16:creationId xmlns:a16="http://schemas.microsoft.com/office/drawing/2014/main" id="{C599B9DF-3F98-4D65-9883-E70C853E14A4}"/>
              </a:ext>
            </a:extLst>
          </p:cNvPr>
          <p:cNvCxnSpPr>
            <a:cxnSpLocks/>
          </p:cNvCxnSpPr>
          <p:nvPr/>
        </p:nvCxnSpPr>
        <p:spPr>
          <a:xfrm>
            <a:off x="3270738" y="4503650"/>
            <a:ext cx="0" cy="212223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diritto 88">
            <a:extLst>
              <a:ext uri="{FF2B5EF4-FFF2-40B4-BE49-F238E27FC236}">
                <a16:creationId xmlns:a16="http://schemas.microsoft.com/office/drawing/2014/main" id="{28CDEA45-2D65-46B6-B191-620E84B0100C}"/>
              </a:ext>
            </a:extLst>
          </p:cNvPr>
          <p:cNvCxnSpPr>
            <a:cxnSpLocks/>
          </p:cNvCxnSpPr>
          <p:nvPr/>
        </p:nvCxnSpPr>
        <p:spPr>
          <a:xfrm>
            <a:off x="4341563" y="3423402"/>
            <a:ext cx="0" cy="262436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73446DC9-AD08-44EB-8BB8-60C06DA83802}"/>
              </a:ext>
            </a:extLst>
          </p:cNvPr>
          <p:cNvCxnSpPr>
            <a:cxnSpLocks/>
          </p:cNvCxnSpPr>
          <p:nvPr/>
        </p:nvCxnSpPr>
        <p:spPr>
          <a:xfrm>
            <a:off x="3699264" y="4503650"/>
            <a:ext cx="0" cy="243260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C8BD5919-CE03-4CD5-972D-7180F787B150}"/>
              </a:ext>
            </a:extLst>
          </p:cNvPr>
          <p:cNvCxnSpPr/>
          <p:nvPr/>
        </p:nvCxnSpPr>
        <p:spPr>
          <a:xfrm flipH="1" flipV="1">
            <a:off x="3020813" y="3779520"/>
            <a:ext cx="249925" cy="72413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478AD476-3961-4FB1-9E3A-78B048F46B15}"/>
              </a:ext>
            </a:extLst>
          </p:cNvPr>
          <p:cNvCxnSpPr>
            <a:cxnSpLocks/>
          </p:cNvCxnSpPr>
          <p:nvPr/>
        </p:nvCxnSpPr>
        <p:spPr>
          <a:xfrm flipV="1">
            <a:off x="3020813" y="3431744"/>
            <a:ext cx="1318749" cy="34777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63FF5526-4551-45F3-949B-2C3A2542436D}"/>
              </a:ext>
            </a:extLst>
          </p:cNvPr>
          <p:cNvCxnSpPr>
            <a:cxnSpLocks/>
          </p:cNvCxnSpPr>
          <p:nvPr/>
        </p:nvCxnSpPr>
        <p:spPr>
          <a:xfrm flipH="1">
            <a:off x="3703452" y="3434513"/>
            <a:ext cx="636110" cy="106636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E4313564-BCCB-4FF4-987F-FFED54165733}"/>
              </a:ext>
            </a:extLst>
          </p:cNvPr>
          <p:cNvSpPr txBox="1"/>
          <p:nvPr/>
        </p:nvSpPr>
        <p:spPr>
          <a:xfrm>
            <a:off x="3590678" y="6841033"/>
            <a:ext cx="4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M’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FFBAB75D-D338-491F-BB7C-EF9D5F39108C}"/>
              </a:ext>
            </a:extLst>
          </p:cNvPr>
          <p:cNvSpPr txBox="1"/>
          <p:nvPr/>
        </p:nvSpPr>
        <p:spPr>
          <a:xfrm>
            <a:off x="2917940" y="6471934"/>
            <a:ext cx="4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N’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44C79FB2-AB87-4B38-BDA5-8D1E396E3E84}"/>
              </a:ext>
            </a:extLst>
          </p:cNvPr>
          <p:cNvSpPr txBox="1"/>
          <p:nvPr/>
        </p:nvSpPr>
        <p:spPr>
          <a:xfrm>
            <a:off x="4264444" y="5967283"/>
            <a:ext cx="396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P’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36484209-D68C-46B7-A1A0-5C04D68FE0C6}"/>
              </a:ext>
            </a:extLst>
          </p:cNvPr>
          <p:cNvSpPr txBox="1"/>
          <p:nvPr/>
        </p:nvSpPr>
        <p:spPr>
          <a:xfrm>
            <a:off x="4290579" y="3213409"/>
            <a:ext cx="4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P’’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1BEA147E-C897-46B2-B5F9-B9A00BD97EEC}"/>
              </a:ext>
            </a:extLst>
          </p:cNvPr>
          <p:cNvSpPr txBox="1"/>
          <p:nvPr/>
        </p:nvSpPr>
        <p:spPr>
          <a:xfrm>
            <a:off x="2698195" y="5324468"/>
            <a:ext cx="468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O’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2D87998C-A0EE-4C31-9B43-24F305FA87B6}"/>
              </a:ext>
            </a:extLst>
          </p:cNvPr>
          <p:cNvSpPr txBox="1"/>
          <p:nvPr/>
        </p:nvSpPr>
        <p:spPr>
          <a:xfrm>
            <a:off x="2692235" y="3531998"/>
            <a:ext cx="468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O’’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F20B7D49-E4AB-4C2E-9ABA-0DE2D6DC773A}"/>
              </a:ext>
            </a:extLst>
          </p:cNvPr>
          <p:cNvSpPr txBox="1"/>
          <p:nvPr/>
        </p:nvSpPr>
        <p:spPr>
          <a:xfrm>
            <a:off x="3618989" y="4447229"/>
            <a:ext cx="4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M’’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354105F7-8B61-4B26-945F-EA2B1C310666}"/>
              </a:ext>
            </a:extLst>
          </p:cNvPr>
          <p:cNvSpPr txBox="1"/>
          <p:nvPr/>
        </p:nvSpPr>
        <p:spPr>
          <a:xfrm>
            <a:off x="3094661" y="4452560"/>
            <a:ext cx="4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N’’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B2C22B0-DAE3-4C77-82E9-E9617E2E772C}"/>
              </a:ext>
            </a:extLst>
          </p:cNvPr>
          <p:cNvSpPr txBox="1"/>
          <p:nvPr/>
        </p:nvSpPr>
        <p:spPr>
          <a:xfrm>
            <a:off x="9000" y="565080"/>
            <a:ext cx="684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Determinati i punti d’intersezione (M, N, O, P) tra il piano dato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 e gli spigoli, sia della base  che delle facce laterali, del solido, possiamo definire il perimetro</a:t>
            </a:r>
          </a:p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della sezione detta appunto</a:t>
            </a:r>
          </a:p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‘’sezione punteggiata’’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99D6250-DB3B-47C9-9DE3-B3C445C6E179}"/>
              </a:ext>
            </a:extLst>
          </p:cNvPr>
          <p:cNvSpPr txBox="1"/>
          <p:nvPr/>
        </p:nvSpPr>
        <p:spPr>
          <a:xfrm>
            <a:off x="4666026" y="6288456"/>
            <a:ext cx="222153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Mentre su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 le rette di richiamo generano il quadrilatero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C223FDF5-09A0-4E8B-BB33-073F7040DFB0}"/>
              </a:ext>
            </a:extLst>
          </p:cNvPr>
          <p:cNvSpPr txBox="1"/>
          <p:nvPr/>
        </p:nvSpPr>
        <p:spPr>
          <a:xfrm>
            <a:off x="0" y="2297557"/>
            <a:ext cx="3096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Pertanto su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 si avrà il quadrilatero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D4220A4B-E715-4B00-92B9-0DE2E7C07A71}"/>
              </a:ext>
            </a:extLst>
          </p:cNvPr>
          <p:cNvSpPr txBox="1"/>
          <p:nvPr/>
        </p:nvSpPr>
        <p:spPr>
          <a:xfrm>
            <a:off x="0" y="6639173"/>
            <a:ext cx="33489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Specificando la condizione</a:t>
            </a:r>
          </a:p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dei quattro lati si ha:</a:t>
            </a:r>
          </a:p>
          <a:p>
            <a:endParaRPr lang="it-IT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(MN) appartiene alla base del solido  (ABC)</a:t>
            </a:r>
          </a:p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(PM) appartiene alla faccia laterale (BCV)</a:t>
            </a:r>
          </a:p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(OP) appartiene alla faccia laterale (ABV)</a:t>
            </a:r>
          </a:p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(ON) appartiene alla faccia laterale</a:t>
            </a:r>
          </a:p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(ACV)    </a:t>
            </a:r>
          </a:p>
        </p:txBody>
      </p:sp>
      <p:cxnSp>
        <p:nvCxnSpPr>
          <p:cNvPr id="97" name="Connettore diritto 96">
            <a:extLst>
              <a:ext uri="{FF2B5EF4-FFF2-40B4-BE49-F238E27FC236}">
                <a16:creationId xmlns:a16="http://schemas.microsoft.com/office/drawing/2014/main" id="{1AAA2F75-DDBB-4FCB-AB04-269D463D0ECA}"/>
              </a:ext>
            </a:extLst>
          </p:cNvPr>
          <p:cNvCxnSpPr>
            <a:cxnSpLocks/>
          </p:cNvCxnSpPr>
          <p:nvPr/>
        </p:nvCxnSpPr>
        <p:spPr>
          <a:xfrm>
            <a:off x="3049732" y="5619002"/>
            <a:ext cx="22100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diritto 97">
            <a:extLst>
              <a:ext uri="{FF2B5EF4-FFF2-40B4-BE49-F238E27FC236}">
                <a16:creationId xmlns:a16="http://schemas.microsoft.com/office/drawing/2014/main" id="{DA17D503-41B5-4F3E-B2CA-B352715AF4AF}"/>
              </a:ext>
            </a:extLst>
          </p:cNvPr>
          <p:cNvCxnSpPr>
            <a:cxnSpLocks/>
          </p:cNvCxnSpPr>
          <p:nvPr/>
        </p:nvCxnSpPr>
        <p:spPr>
          <a:xfrm>
            <a:off x="3074484" y="5771402"/>
            <a:ext cx="5989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diritto 98">
            <a:extLst>
              <a:ext uri="{FF2B5EF4-FFF2-40B4-BE49-F238E27FC236}">
                <a16:creationId xmlns:a16="http://schemas.microsoft.com/office/drawing/2014/main" id="{7C67D269-0C42-49D0-AAEE-A06991983F53}"/>
              </a:ext>
            </a:extLst>
          </p:cNvPr>
          <p:cNvCxnSpPr>
            <a:cxnSpLocks/>
          </p:cNvCxnSpPr>
          <p:nvPr/>
        </p:nvCxnSpPr>
        <p:spPr>
          <a:xfrm>
            <a:off x="3106924" y="5923802"/>
            <a:ext cx="9134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diritto 99">
            <a:extLst>
              <a:ext uri="{FF2B5EF4-FFF2-40B4-BE49-F238E27FC236}">
                <a16:creationId xmlns:a16="http://schemas.microsoft.com/office/drawing/2014/main" id="{2BA792D5-8BA5-4FBC-AAF4-9B2B11A86A40}"/>
              </a:ext>
            </a:extLst>
          </p:cNvPr>
          <p:cNvCxnSpPr>
            <a:cxnSpLocks/>
          </p:cNvCxnSpPr>
          <p:nvPr/>
        </p:nvCxnSpPr>
        <p:spPr>
          <a:xfrm>
            <a:off x="3145775" y="6076202"/>
            <a:ext cx="1173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diritto 100">
            <a:extLst>
              <a:ext uri="{FF2B5EF4-FFF2-40B4-BE49-F238E27FC236}">
                <a16:creationId xmlns:a16="http://schemas.microsoft.com/office/drawing/2014/main" id="{69379A08-88C9-471C-9E70-6C9569C23970}"/>
              </a:ext>
            </a:extLst>
          </p:cNvPr>
          <p:cNvCxnSpPr>
            <a:cxnSpLocks/>
          </p:cNvCxnSpPr>
          <p:nvPr/>
        </p:nvCxnSpPr>
        <p:spPr>
          <a:xfrm>
            <a:off x="3183428" y="6228602"/>
            <a:ext cx="1033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diritto 101">
            <a:extLst>
              <a:ext uri="{FF2B5EF4-FFF2-40B4-BE49-F238E27FC236}">
                <a16:creationId xmlns:a16="http://schemas.microsoft.com/office/drawing/2014/main" id="{61B285FB-A870-458B-81BE-380168CEE6DD}"/>
              </a:ext>
            </a:extLst>
          </p:cNvPr>
          <p:cNvCxnSpPr>
            <a:cxnSpLocks/>
          </p:cNvCxnSpPr>
          <p:nvPr/>
        </p:nvCxnSpPr>
        <p:spPr>
          <a:xfrm>
            <a:off x="3208889" y="6381002"/>
            <a:ext cx="888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diritto 102">
            <a:extLst>
              <a:ext uri="{FF2B5EF4-FFF2-40B4-BE49-F238E27FC236}">
                <a16:creationId xmlns:a16="http://schemas.microsoft.com/office/drawing/2014/main" id="{F14C0A0A-EEB6-4FA0-8885-C23045E675C6}"/>
              </a:ext>
            </a:extLst>
          </p:cNvPr>
          <p:cNvCxnSpPr>
            <a:cxnSpLocks/>
          </p:cNvCxnSpPr>
          <p:nvPr/>
        </p:nvCxnSpPr>
        <p:spPr>
          <a:xfrm>
            <a:off x="3253735" y="6533402"/>
            <a:ext cx="7311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ttore diritto 103">
            <a:extLst>
              <a:ext uri="{FF2B5EF4-FFF2-40B4-BE49-F238E27FC236}">
                <a16:creationId xmlns:a16="http://schemas.microsoft.com/office/drawing/2014/main" id="{F3C91360-B69E-4C54-86B0-E97301079F74}"/>
              </a:ext>
            </a:extLst>
          </p:cNvPr>
          <p:cNvCxnSpPr>
            <a:cxnSpLocks/>
          </p:cNvCxnSpPr>
          <p:nvPr/>
        </p:nvCxnSpPr>
        <p:spPr>
          <a:xfrm>
            <a:off x="3373980" y="6685802"/>
            <a:ext cx="5112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ttore diritto 104">
            <a:extLst>
              <a:ext uri="{FF2B5EF4-FFF2-40B4-BE49-F238E27FC236}">
                <a16:creationId xmlns:a16="http://schemas.microsoft.com/office/drawing/2014/main" id="{C08CC1DB-99F9-4DEE-B5E0-F6683EBA22FF}"/>
              </a:ext>
            </a:extLst>
          </p:cNvPr>
          <p:cNvCxnSpPr>
            <a:cxnSpLocks/>
          </p:cNvCxnSpPr>
          <p:nvPr/>
        </p:nvCxnSpPr>
        <p:spPr>
          <a:xfrm>
            <a:off x="3563668" y="6838202"/>
            <a:ext cx="2052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diritto 94">
            <a:extLst>
              <a:ext uri="{FF2B5EF4-FFF2-40B4-BE49-F238E27FC236}">
                <a16:creationId xmlns:a16="http://schemas.microsoft.com/office/drawing/2014/main" id="{D4395F1B-2FBE-431B-BE09-0208D202A1F8}"/>
              </a:ext>
            </a:extLst>
          </p:cNvPr>
          <p:cNvCxnSpPr>
            <a:cxnSpLocks/>
          </p:cNvCxnSpPr>
          <p:nvPr/>
        </p:nvCxnSpPr>
        <p:spPr>
          <a:xfrm>
            <a:off x="3059723" y="5692384"/>
            <a:ext cx="3692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diritto 95">
            <a:extLst>
              <a:ext uri="{FF2B5EF4-FFF2-40B4-BE49-F238E27FC236}">
                <a16:creationId xmlns:a16="http://schemas.microsoft.com/office/drawing/2014/main" id="{F221FCE0-65FC-472F-9B52-0F13F36BD083}"/>
              </a:ext>
            </a:extLst>
          </p:cNvPr>
          <p:cNvCxnSpPr>
            <a:cxnSpLocks/>
          </p:cNvCxnSpPr>
          <p:nvPr/>
        </p:nvCxnSpPr>
        <p:spPr>
          <a:xfrm>
            <a:off x="3096000" y="5844784"/>
            <a:ext cx="7343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ttore diritto 106">
            <a:extLst>
              <a:ext uri="{FF2B5EF4-FFF2-40B4-BE49-F238E27FC236}">
                <a16:creationId xmlns:a16="http://schemas.microsoft.com/office/drawing/2014/main" id="{40E4DD97-D51C-40A1-9200-F0FCEA6B0FEB}"/>
              </a:ext>
            </a:extLst>
          </p:cNvPr>
          <p:cNvCxnSpPr>
            <a:cxnSpLocks/>
          </p:cNvCxnSpPr>
          <p:nvPr/>
        </p:nvCxnSpPr>
        <p:spPr>
          <a:xfrm>
            <a:off x="3128963" y="5997184"/>
            <a:ext cx="10937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ttore diritto 107">
            <a:extLst>
              <a:ext uri="{FF2B5EF4-FFF2-40B4-BE49-F238E27FC236}">
                <a16:creationId xmlns:a16="http://schemas.microsoft.com/office/drawing/2014/main" id="{FC6BD7A5-FE84-4409-8C2B-19E8C230C724}"/>
              </a:ext>
            </a:extLst>
          </p:cNvPr>
          <p:cNvCxnSpPr>
            <a:cxnSpLocks/>
          </p:cNvCxnSpPr>
          <p:nvPr/>
        </p:nvCxnSpPr>
        <p:spPr>
          <a:xfrm>
            <a:off x="3165230" y="6144979"/>
            <a:ext cx="11068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diritto 108">
            <a:extLst>
              <a:ext uri="{FF2B5EF4-FFF2-40B4-BE49-F238E27FC236}">
                <a16:creationId xmlns:a16="http://schemas.microsoft.com/office/drawing/2014/main" id="{035ED49D-5A47-48A3-8CD9-E830A0255406}"/>
              </a:ext>
            </a:extLst>
          </p:cNvPr>
          <p:cNvCxnSpPr>
            <a:cxnSpLocks/>
          </p:cNvCxnSpPr>
          <p:nvPr/>
        </p:nvCxnSpPr>
        <p:spPr>
          <a:xfrm>
            <a:off x="3194542" y="6301984"/>
            <a:ext cx="95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ttore diritto 109">
            <a:extLst>
              <a:ext uri="{FF2B5EF4-FFF2-40B4-BE49-F238E27FC236}">
                <a16:creationId xmlns:a16="http://schemas.microsoft.com/office/drawing/2014/main" id="{022BE602-B08E-451B-9659-B74C3BB8DA41}"/>
              </a:ext>
            </a:extLst>
          </p:cNvPr>
          <p:cNvCxnSpPr>
            <a:cxnSpLocks/>
          </p:cNvCxnSpPr>
          <p:nvPr/>
        </p:nvCxnSpPr>
        <p:spPr>
          <a:xfrm>
            <a:off x="3232150" y="6454384"/>
            <a:ext cx="81424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ttore diritto 110">
            <a:extLst>
              <a:ext uri="{FF2B5EF4-FFF2-40B4-BE49-F238E27FC236}">
                <a16:creationId xmlns:a16="http://schemas.microsoft.com/office/drawing/2014/main" id="{3085F8A6-C5DD-47B7-9794-D60782795E6F}"/>
              </a:ext>
            </a:extLst>
          </p:cNvPr>
          <p:cNvCxnSpPr>
            <a:cxnSpLocks/>
          </p:cNvCxnSpPr>
          <p:nvPr/>
        </p:nvCxnSpPr>
        <p:spPr>
          <a:xfrm>
            <a:off x="3270738" y="6606784"/>
            <a:ext cx="66222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ttore diritto 111">
            <a:extLst>
              <a:ext uri="{FF2B5EF4-FFF2-40B4-BE49-F238E27FC236}">
                <a16:creationId xmlns:a16="http://schemas.microsoft.com/office/drawing/2014/main" id="{F8C6CABE-5DB9-4639-9417-B56012AD54EF}"/>
              </a:ext>
            </a:extLst>
          </p:cNvPr>
          <p:cNvCxnSpPr>
            <a:cxnSpLocks/>
          </p:cNvCxnSpPr>
          <p:nvPr/>
        </p:nvCxnSpPr>
        <p:spPr>
          <a:xfrm>
            <a:off x="3463198" y="6759184"/>
            <a:ext cx="3597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ttore diritto 112">
            <a:extLst>
              <a:ext uri="{FF2B5EF4-FFF2-40B4-BE49-F238E27FC236}">
                <a16:creationId xmlns:a16="http://schemas.microsoft.com/office/drawing/2014/main" id="{C1028D08-FDE0-45DD-AC6A-4B0726C99659}"/>
              </a:ext>
            </a:extLst>
          </p:cNvPr>
          <p:cNvCxnSpPr>
            <a:cxnSpLocks/>
          </p:cNvCxnSpPr>
          <p:nvPr/>
        </p:nvCxnSpPr>
        <p:spPr>
          <a:xfrm>
            <a:off x="3663351" y="6911584"/>
            <a:ext cx="5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 diritto 129">
            <a:extLst>
              <a:ext uri="{FF2B5EF4-FFF2-40B4-BE49-F238E27FC236}">
                <a16:creationId xmlns:a16="http://schemas.microsoft.com/office/drawing/2014/main" id="{9F5D70E6-DC98-480A-A64A-E159B819C9C8}"/>
              </a:ext>
            </a:extLst>
          </p:cNvPr>
          <p:cNvCxnSpPr>
            <a:cxnSpLocks/>
          </p:cNvCxnSpPr>
          <p:nvPr/>
        </p:nvCxnSpPr>
        <p:spPr>
          <a:xfrm>
            <a:off x="3717351" y="3588983"/>
            <a:ext cx="53669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ttore diritto 130">
            <a:extLst>
              <a:ext uri="{FF2B5EF4-FFF2-40B4-BE49-F238E27FC236}">
                <a16:creationId xmlns:a16="http://schemas.microsoft.com/office/drawing/2014/main" id="{441D9196-214D-41B6-816E-1969A6C1DAF5}"/>
              </a:ext>
            </a:extLst>
          </p:cNvPr>
          <p:cNvCxnSpPr>
            <a:cxnSpLocks/>
          </p:cNvCxnSpPr>
          <p:nvPr/>
        </p:nvCxnSpPr>
        <p:spPr>
          <a:xfrm>
            <a:off x="3194542" y="3741383"/>
            <a:ext cx="95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ttore diritto 131">
            <a:extLst>
              <a:ext uri="{FF2B5EF4-FFF2-40B4-BE49-F238E27FC236}">
                <a16:creationId xmlns:a16="http://schemas.microsoft.com/office/drawing/2014/main" id="{5E315310-E20D-47F4-A54E-660B0A86BEC2}"/>
              </a:ext>
            </a:extLst>
          </p:cNvPr>
          <p:cNvCxnSpPr>
            <a:cxnSpLocks/>
          </p:cNvCxnSpPr>
          <p:nvPr/>
        </p:nvCxnSpPr>
        <p:spPr>
          <a:xfrm>
            <a:off x="3059723" y="3893783"/>
            <a:ext cx="1008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ttore diritto 132">
            <a:extLst>
              <a:ext uri="{FF2B5EF4-FFF2-40B4-BE49-F238E27FC236}">
                <a16:creationId xmlns:a16="http://schemas.microsoft.com/office/drawing/2014/main" id="{3322AB43-3B36-4CF5-9F3B-C38B023D8519}"/>
              </a:ext>
            </a:extLst>
          </p:cNvPr>
          <p:cNvCxnSpPr>
            <a:cxnSpLocks/>
          </p:cNvCxnSpPr>
          <p:nvPr/>
        </p:nvCxnSpPr>
        <p:spPr>
          <a:xfrm>
            <a:off x="3106924" y="4046183"/>
            <a:ext cx="86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ttore diritto 133">
            <a:extLst>
              <a:ext uri="{FF2B5EF4-FFF2-40B4-BE49-F238E27FC236}">
                <a16:creationId xmlns:a16="http://schemas.microsoft.com/office/drawing/2014/main" id="{0C5BB4FB-AF5B-42BB-892B-4CF03DD42E31}"/>
              </a:ext>
            </a:extLst>
          </p:cNvPr>
          <p:cNvCxnSpPr>
            <a:cxnSpLocks/>
          </p:cNvCxnSpPr>
          <p:nvPr/>
        </p:nvCxnSpPr>
        <p:spPr>
          <a:xfrm>
            <a:off x="3178957" y="4198583"/>
            <a:ext cx="7062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ttore diritto 134">
            <a:extLst>
              <a:ext uri="{FF2B5EF4-FFF2-40B4-BE49-F238E27FC236}">
                <a16:creationId xmlns:a16="http://schemas.microsoft.com/office/drawing/2014/main" id="{58863C9F-0C58-4E69-B947-449CAEA9D671}"/>
              </a:ext>
            </a:extLst>
          </p:cNvPr>
          <p:cNvCxnSpPr>
            <a:cxnSpLocks/>
          </p:cNvCxnSpPr>
          <p:nvPr/>
        </p:nvCxnSpPr>
        <p:spPr>
          <a:xfrm>
            <a:off x="3217809" y="4350983"/>
            <a:ext cx="5681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ttore diritto 119">
            <a:extLst>
              <a:ext uri="{FF2B5EF4-FFF2-40B4-BE49-F238E27FC236}">
                <a16:creationId xmlns:a16="http://schemas.microsoft.com/office/drawing/2014/main" id="{EC5CF11D-176A-4A12-9F64-B0509F18A4F3}"/>
              </a:ext>
            </a:extLst>
          </p:cNvPr>
          <p:cNvCxnSpPr>
            <a:cxnSpLocks/>
          </p:cNvCxnSpPr>
          <p:nvPr/>
        </p:nvCxnSpPr>
        <p:spPr>
          <a:xfrm>
            <a:off x="4020579" y="3509965"/>
            <a:ext cx="270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ttore diritto 120">
            <a:extLst>
              <a:ext uri="{FF2B5EF4-FFF2-40B4-BE49-F238E27FC236}">
                <a16:creationId xmlns:a16="http://schemas.microsoft.com/office/drawing/2014/main" id="{92E44842-923A-48BB-999C-9405908187E8}"/>
              </a:ext>
            </a:extLst>
          </p:cNvPr>
          <p:cNvCxnSpPr>
            <a:cxnSpLocks/>
          </p:cNvCxnSpPr>
          <p:nvPr/>
        </p:nvCxnSpPr>
        <p:spPr>
          <a:xfrm>
            <a:off x="3442380" y="3662365"/>
            <a:ext cx="75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ttore diritto 121">
            <a:extLst>
              <a:ext uri="{FF2B5EF4-FFF2-40B4-BE49-F238E27FC236}">
                <a16:creationId xmlns:a16="http://schemas.microsoft.com/office/drawing/2014/main" id="{E8BA6420-FD8A-4B78-B5CB-B952C2FF7609}"/>
              </a:ext>
            </a:extLst>
          </p:cNvPr>
          <p:cNvCxnSpPr>
            <a:cxnSpLocks/>
          </p:cNvCxnSpPr>
          <p:nvPr/>
        </p:nvCxnSpPr>
        <p:spPr>
          <a:xfrm>
            <a:off x="3020813" y="3814765"/>
            <a:ext cx="109875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ttore diritto 122">
            <a:extLst>
              <a:ext uri="{FF2B5EF4-FFF2-40B4-BE49-F238E27FC236}">
                <a16:creationId xmlns:a16="http://schemas.microsoft.com/office/drawing/2014/main" id="{36E01734-D69F-4795-878D-6A5B8476E12F}"/>
              </a:ext>
            </a:extLst>
          </p:cNvPr>
          <p:cNvCxnSpPr>
            <a:cxnSpLocks/>
          </p:cNvCxnSpPr>
          <p:nvPr/>
        </p:nvCxnSpPr>
        <p:spPr>
          <a:xfrm>
            <a:off x="3083404" y="3967165"/>
            <a:ext cx="93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ttore diritto 123">
            <a:extLst>
              <a:ext uri="{FF2B5EF4-FFF2-40B4-BE49-F238E27FC236}">
                <a16:creationId xmlns:a16="http://schemas.microsoft.com/office/drawing/2014/main" id="{E62D7B0B-332E-4EFA-AC60-CDAD06247AB6}"/>
              </a:ext>
            </a:extLst>
          </p:cNvPr>
          <p:cNvCxnSpPr>
            <a:cxnSpLocks/>
          </p:cNvCxnSpPr>
          <p:nvPr/>
        </p:nvCxnSpPr>
        <p:spPr>
          <a:xfrm>
            <a:off x="3128963" y="4119565"/>
            <a:ext cx="8039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ttore diritto 124">
            <a:extLst>
              <a:ext uri="{FF2B5EF4-FFF2-40B4-BE49-F238E27FC236}">
                <a16:creationId xmlns:a16="http://schemas.microsoft.com/office/drawing/2014/main" id="{E35FB25B-ECFB-4A85-9720-B3CCC75A41EE}"/>
              </a:ext>
            </a:extLst>
          </p:cNvPr>
          <p:cNvCxnSpPr>
            <a:cxnSpLocks/>
          </p:cNvCxnSpPr>
          <p:nvPr/>
        </p:nvCxnSpPr>
        <p:spPr>
          <a:xfrm>
            <a:off x="3194542" y="4271965"/>
            <a:ext cx="63585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ttore diritto 125">
            <a:extLst>
              <a:ext uri="{FF2B5EF4-FFF2-40B4-BE49-F238E27FC236}">
                <a16:creationId xmlns:a16="http://schemas.microsoft.com/office/drawing/2014/main" id="{21AD5CE3-572A-448B-B51D-079542BC1F47}"/>
              </a:ext>
            </a:extLst>
          </p:cNvPr>
          <p:cNvCxnSpPr>
            <a:cxnSpLocks/>
          </p:cNvCxnSpPr>
          <p:nvPr/>
        </p:nvCxnSpPr>
        <p:spPr>
          <a:xfrm>
            <a:off x="3244361" y="4424365"/>
            <a:ext cx="50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7C975087-13C3-439D-B857-6018FC679297}"/>
              </a:ext>
            </a:extLst>
          </p:cNvPr>
          <p:cNvCxnSpPr>
            <a:cxnSpLocks/>
          </p:cNvCxnSpPr>
          <p:nvPr/>
        </p:nvCxnSpPr>
        <p:spPr>
          <a:xfrm>
            <a:off x="3673476" y="1779494"/>
            <a:ext cx="0" cy="438548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0AFDFA92-90E5-4C60-8750-F8E147F2A3DF}"/>
              </a:ext>
            </a:extLst>
          </p:cNvPr>
          <p:cNvCxnSpPr>
            <a:cxnSpLocks/>
          </p:cNvCxnSpPr>
          <p:nvPr/>
        </p:nvCxnSpPr>
        <p:spPr>
          <a:xfrm flipV="1">
            <a:off x="3467107" y="1779494"/>
            <a:ext cx="206375" cy="272415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A24CD0AB-A5A2-42CC-BF82-0B6F9427BBD1}"/>
              </a:ext>
            </a:extLst>
          </p:cNvPr>
          <p:cNvCxnSpPr/>
          <p:nvPr/>
        </p:nvCxnSpPr>
        <p:spPr>
          <a:xfrm flipH="1" flipV="1">
            <a:off x="3673482" y="1774420"/>
            <a:ext cx="666086" cy="16568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8EE49124-21D7-4244-AE3D-B271BADC2DDB}"/>
              </a:ext>
            </a:extLst>
          </p:cNvPr>
          <p:cNvCxnSpPr>
            <a:cxnSpLocks/>
          </p:cNvCxnSpPr>
          <p:nvPr/>
        </p:nvCxnSpPr>
        <p:spPr>
          <a:xfrm flipH="1">
            <a:off x="3016183" y="1774420"/>
            <a:ext cx="657300" cy="203480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6702FDF0-BD11-448D-BD2D-A7425A4E99D9}"/>
              </a:ext>
            </a:extLst>
          </p:cNvPr>
          <p:cNvCxnSpPr>
            <a:cxnSpLocks/>
          </p:cNvCxnSpPr>
          <p:nvPr/>
        </p:nvCxnSpPr>
        <p:spPr>
          <a:xfrm>
            <a:off x="3264771" y="6601034"/>
            <a:ext cx="439881" cy="335225"/>
          </a:xfrm>
          <a:prstGeom prst="line">
            <a:avLst/>
          </a:prstGeom>
          <a:ln w="31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13F8CD50-53AC-46AE-B69A-37636F08EA1E}"/>
              </a:ext>
            </a:extLst>
          </p:cNvPr>
          <p:cNvCxnSpPr>
            <a:cxnSpLocks/>
          </p:cNvCxnSpPr>
          <p:nvPr/>
        </p:nvCxnSpPr>
        <p:spPr>
          <a:xfrm flipH="1">
            <a:off x="3472490" y="6164975"/>
            <a:ext cx="206374" cy="97941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diritto 79">
            <a:extLst>
              <a:ext uri="{FF2B5EF4-FFF2-40B4-BE49-F238E27FC236}">
                <a16:creationId xmlns:a16="http://schemas.microsoft.com/office/drawing/2014/main" id="{2466DAFC-711C-402E-A470-698A65D51C15}"/>
              </a:ext>
            </a:extLst>
          </p:cNvPr>
          <p:cNvCxnSpPr>
            <a:cxnSpLocks/>
          </p:cNvCxnSpPr>
          <p:nvPr/>
        </p:nvCxnSpPr>
        <p:spPr>
          <a:xfrm>
            <a:off x="3018608" y="5520091"/>
            <a:ext cx="658270" cy="63921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F3C8A2D7-4213-44C2-8BE6-B99540D6ACDF}"/>
              </a:ext>
            </a:extLst>
          </p:cNvPr>
          <p:cNvCxnSpPr>
            <a:cxnSpLocks/>
          </p:cNvCxnSpPr>
          <p:nvPr/>
        </p:nvCxnSpPr>
        <p:spPr>
          <a:xfrm>
            <a:off x="3472489" y="4503650"/>
            <a:ext cx="0" cy="264074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D3F2717D-191D-4E66-9CDD-F7B5DE2E14B5}"/>
              </a:ext>
            </a:extLst>
          </p:cNvPr>
          <p:cNvCxnSpPr>
            <a:cxnSpLocks/>
          </p:cNvCxnSpPr>
          <p:nvPr/>
        </p:nvCxnSpPr>
        <p:spPr>
          <a:xfrm flipH="1">
            <a:off x="3676930" y="6052063"/>
            <a:ext cx="669242" cy="11291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F7F0426-23E6-4453-AEE9-2A0C50873172}"/>
              </a:ext>
            </a:extLst>
          </p:cNvPr>
          <p:cNvSpPr txBox="1"/>
          <p:nvPr/>
        </p:nvSpPr>
        <p:spPr>
          <a:xfrm>
            <a:off x="0" y="2922673"/>
            <a:ext cx="185227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lvl="0"/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(M’’, N’’, O’’, P’’)</a:t>
            </a:r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76C4ACA-1E50-4636-AA7E-6A631354F05A}"/>
              </a:ext>
            </a:extLst>
          </p:cNvPr>
          <p:cNvSpPr txBox="1"/>
          <p:nvPr/>
        </p:nvSpPr>
        <p:spPr>
          <a:xfrm>
            <a:off x="4691813" y="7539826"/>
            <a:ext cx="16200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(M’, N’, O’, P’)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CB16ECA0-B244-4841-8D32-0776D6A9ADE6}"/>
              </a:ext>
            </a:extLst>
          </p:cNvPr>
          <p:cNvCxnSpPr>
            <a:stCxn id="15" idx="3"/>
          </p:cNvCxnSpPr>
          <p:nvPr/>
        </p:nvCxnSpPr>
        <p:spPr>
          <a:xfrm>
            <a:off x="1852272" y="3107339"/>
            <a:ext cx="1521708" cy="859826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4EB41451-2BDB-43AE-A8D5-EA46C82664C4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3453872" y="6435433"/>
            <a:ext cx="1237941" cy="1289059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ttore diritto 116">
            <a:extLst>
              <a:ext uri="{FF2B5EF4-FFF2-40B4-BE49-F238E27FC236}">
                <a16:creationId xmlns:a16="http://schemas.microsoft.com/office/drawing/2014/main" id="{A6189D4B-7984-47E8-800D-5F6268CE07A9}"/>
              </a:ext>
            </a:extLst>
          </p:cNvPr>
          <p:cNvCxnSpPr>
            <a:cxnSpLocks/>
          </p:cNvCxnSpPr>
          <p:nvPr/>
        </p:nvCxnSpPr>
        <p:spPr>
          <a:xfrm>
            <a:off x="114300" y="9232308"/>
            <a:ext cx="68961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diritto 117">
            <a:extLst>
              <a:ext uri="{FF2B5EF4-FFF2-40B4-BE49-F238E27FC236}">
                <a16:creationId xmlns:a16="http://schemas.microsoft.com/office/drawing/2014/main" id="{C6E7B6C8-EC95-470C-B8F2-A7732EE7BFDE}"/>
              </a:ext>
            </a:extLst>
          </p:cNvPr>
          <p:cNvCxnSpPr>
            <a:cxnSpLocks/>
          </p:cNvCxnSpPr>
          <p:nvPr/>
        </p:nvCxnSpPr>
        <p:spPr>
          <a:xfrm>
            <a:off x="266700" y="9384708"/>
            <a:ext cx="68961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39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2" grpId="0"/>
      <p:bldP spid="4" grpId="0"/>
      <p:bldP spid="66" grpId="0"/>
      <p:bldP spid="67" grpId="0" build="p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Connettore 1 23">
            <a:extLst>
              <a:ext uri="{FF2B5EF4-FFF2-40B4-BE49-F238E27FC236}">
                <a16:creationId xmlns:a16="http://schemas.microsoft.com/office/drawing/2014/main" id="{86341F30-FEA4-4304-9920-56CE7C382B52}"/>
              </a:ext>
            </a:extLst>
          </p:cNvPr>
          <p:cNvCxnSpPr>
            <a:cxnSpLocks/>
          </p:cNvCxnSpPr>
          <p:nvPr/>
        </p:nvCxnSpPr>
        <p:spPr>
          <a:xfrm>
            <a:off x="2782061" y="5297813"/>
            <a:ext cx="1989966" cy="67182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26">
            <a:extLst>
              <a:ext uri="{FF2B5EF4-FFF2-40B4-BE49-F238E27FC236}">
                <a16:creationId xmlns:a16="http://schemas.microsoft.com/office/drawing/2014/main" id="{94936525-CB01-4104-8B67-FD6D82006099}"/>
              </a:ext>
            </a:extLst>
          </p:cNvPr>
          <p:cNvCxnSpPr>
            <a:cxnSpLocks/>
          </p:cNvCxnSpPr>
          <p:nvPr/>
        </p:nvCxnSpPr>
        <p:spPr>
          <a:xfrm>
            <a:off x="2790825" y="5302890"/>
            <a:ext cx="479913" cy="130680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28">
            <a:extLst>
              <a:ext uri="{FF2B5EF4-FFF2-40B4-BE49-F238E27FC236}">
                <a16:creationId xmlns:a16="http://schemas.microsoft.com/office/drawing/2014/main" id="{A54C500C-E2C0-48DB-9AA6-C2A898EF6089}"/>
              </a:ext>
            </a:extLst>
          </p:cNvPr>
          <p:cNvCxnSpPr>
            <a:cxnSpLocks/>
          </p:cNvCxnSpPr>
          <p:nvPr/>
        </p:nvCxnSpPr>
        <p:spPr>
          <a:xfrm flipV="1">
            <a:off x="3699264" y="5969641"/>
            <a:ext cx="1072763" cy="96574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173F016B-5799-4936-AEED-FB0D314FA10C}"/>
              </a:ext>
            </a:extLst>
          </p:cNvPr>
          <p:cNvCxnSpPr>
            <a:cxnSpLocks/>
          </p:cNvCxnSpPr>
          <p:nvPr/>
        </p:nvCxnSpPr>
        <p:spPr>
          <a:xfrm>
            <a:off x="2790825" y="5300772"/>
            <a:ext cx="232939" cy="22807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6B03D06A-07F8-4898-9235-E33D40BE13BB}"/>
              </a:ext>
            </a:extLst>
          </p:cNvPr>
          <p:cNvCxnSpPr>
            <a:cxnSpLocks/>
          </p:cNvCxnSpPr>
          <p:nvPr/>
        </p:nvCxnSpPr>
        <p:spPr>
          <a:xfrm flipH="1">
            <a:off x="4339562" y="5969641"/>
            <a:ext cx="432466" cy="7689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id="{30B98271-CDE8-4D21-A3B8-839898DF9581}"/>
              </a:ext>
            </a:extLst>
          </p:cNvPr>
          <p:cNvCxnSpPr>
            <a:cxnSpLocks/>
          </p:cNvCxnSpPr>
          <p:nvPr/>
        </p:nvCxnSpPr>
        <p:spPr>
          <a:xfrm>
            <a:off x="4771978" y="4503650"/>
            <a:ext cx="0" cy="146599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id="{E5F0F7B4-6380-4F37-946D-F273D33CB9B9}"/>
              </a:ext>
            </a:extLst>
          </p:cNvPr>
          <p:cNvCxnSpPr>
            <a:cxnSpLocks/>
          </p:cNvCxnSpPr>
          <p:nvPr/>
        </p:nvCxnSpPr>
        <p:spPr>
          <a:xfrm>
            <a:off x="2791078" y="4503650"/>
            <a:ext cx="0" cy="79712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BE36AAF0-D02F-435D-948E-C1135AD6BDAD}"/>
              </a:ext>
            </a:extLst>
          </p:cNvPr>
          <p:cNvCxnSpPr>
            <a:cxnSpLocks/>
          </p:cNvCxnSpPr>
          <p:nvPr/>
        </p:nvCxnSpPr>
        <p:spPr>
          <a:xfrm flipH="1">
            <a:off x="3699264" y="4503650"/>
            <a:ext cx="107276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DB2DF9D6-BC93-4ABC-8851-EB24A5EE97FB}"/>
              </a:ext>
            </a:extLst>
          </p:cNvPr>
          <p:cNvCxnSpPr>
            <a:cxnSpLocks/>
          </p:cNvCxnSpPr>
          <p:nvPr/>
        </p:nvCxnSpPr>
        <p:spPr>
          <a:xfrm flipV="1">
            <a:off x="2790825" y="3784083"/>
            <a:ext cx="233962" cy="71956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A960FDD6-6F90-4CB3-8D26-DF02F03082DE}"/>
              </a:ext>
            </a:extLst>
          </p:cNvPr>
          <p:cNvCxnSpPr>
            <a:cxnSpLocks/>
          </p:cNvCxnSpPr>
          <p:nvPr/>
        </p:nvCxnSpPr>
        <p:spPr>
          <a:xfrm flipH="1" flipV="1">
            <a:off x="4336403" y="3423402"/>
            <a:ext cx="435625" cy="108024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E054149C-CF82-4EA2-98A9-EBE9A85662B6}"/>
              </a:ext>
            </a:extLst>
          </p:cNvPr>
          <p:cNvSpPr txBox="1"/>
          <p:nvPr/>
        </p:nvSpPr>
        <p:spPr>
          <a:xfrm>
            <a:off x="2414483" y="5132715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A’</a:t>
            </a: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6947BCD1-CAD5-47C8-BFA9-B6023565E172}"/>
              </a:ext>
            </a:extLst>
          </p:cNvPr>
          <p:cNvSpPr txBox="1"/>
          <p:nvPr/>
        </p:nvSpPr>
        <p:spPr>
          <a:xfrm>
            <a:off x="4723925" y="5838604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B’</a:t>
            </a: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52DE0F10-989E-4EC1-9B97-67239E03869D}"/>
              </a:ext>
            </a:extLst>
          </p:cNvPr>
          <p:cNvSpPr txBox="1"/>
          <p:nvPr/>
        </p:nvSpPr>
        <p:spPr>
          <a:xfrm>
            <a:off x="2482195" y="4221201"/>
            <a:ext cx="432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A’’</a:t>
            </a: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3DDBE749-AE80-40F0-8911-71F612E1BDC0}"/>
              </a:ext>
            </a:extLst>
          </p:cNvPr>
          <p:cNvSpPr txBox="1"/>
          <p:nvPr/>
        </p:nvSpPr>
        <p:spPr>
          <a:xfrm>
            <a:off x="4713214" y="4261538"/>
            <a:ext cx="432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B’’</a:t>
            </a: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0D1CB78D-AEE0-46FB-BBD7-6C4C45BDDAF7}"/>
              </a:ext>
            </a:extLst>
          </p:cNvPr>
          <p:cNvSpPr txBox="1"/>
          <p:nvPr/>
        </p:nvSpPr>
        <p:spPr>
          <a:xfrm>
            <a:off x="5370046" y="1297494"/>
            <a:ext cx="56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</a:t>
            </a:r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C69ECDF3-638C-4519-A00D-7DF4C7AD287F}"/>
              </a:ext>
            </a:extLst>
          </p:cNvPr>
          <p:cNvSpPr txBox="1"/>
          <p:nvPr/>
        </p:nvSpPr>
        <p:spPr>
          <a:xfrm>
            <a:off x="5053606" y="8310527"/>
            <a:ext cx="56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</a:t>
            </a:r>
          </a:p>
        </p:txBody>
      </p:sp>
      <p:cxnSp>
        <p:nvCxnSpPr>
          <p:cNvPr id="82" name="Connettore 1 9">
            <a:extLst>
              <a:ext uri="{FF2B5EF4-FFF2-40B4-BE49-F238E27FC236}">
                <a16:creationId xmlns:a16="http://schemas.microsoft.com/office/drawing/2014/main" id="{AA1E48E2-2951-4C62-9385-84FED14928F3}"/>
              </a:ext>
            </a:extLst>
          </p:cNvPr>
          <p:cNvCxnSpPr>
            <a:cxnSpLocks/>
          </p:cNvCxnSpPr>
          <p:nvPr/>
        </p:nvCxnSpPr>
        <p:spPr>
          <a:xfrm flipV="1">
            <a:off x="319955" y="1543002"/>
            <a:ext cx="5799510" cy="345942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1 11">
            <a:extLst>
              <a:ext uri="{FF2B5EF4-FFF2-40B4-BE49-F238E27FC236}">
                <a16:creationId xmlns:a16="http://schemas.microsoft.com/office/drawing/2014/main" id="{53A99BFD-C1BB-4023-887F-26F83ED55F36}"/>
              </a:ext>
            </a:extLst>
          </p:cNvPr>
          <p:cNvCxnSpPr>
            <a:cxnSpLocks/>
          </p:cNvCxnSpPr>
          <p:nvPr/>
        </p:nvCxnSpPr>
        <p:spPr>
          <a:xfrm>
            <a:off x="319955" y="5007002"/>
            <a:ext cx="4801677" cy="364214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diritto 83">
            <a:extLst>
              <a:ext uri="{FF2B5EF4-FFF2-40B4-BE49-F238E27FC236}">
                <a16:creationId xmlns:a16="http://schemas.microsoft.com/office/drawing/2014/main" id="{499E8947-FA8D-4F32-8CFB-CC4FF0E632A7}"/>
              </a:ext>
            </a:extLst>
          </p:cNvPr>
          <p:cNvCxnSpPr>
            <a:cxnSpLocks/>
          </p:cNvCxnSpPr>
          <p:nvPr/>
        </p:nvCxnSpPr>
        <p:spPr>
          <a:xfrm flipH="1">
            <a:off x="76925" y="5005165"/>
            <a:ext cx="649321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olo 4">
            <a:extLst>
              <a:ext uri="{FF2B5EF4-FFF2-40B4-BE49-F238E27FC236}">
                <a16:creationId xmlns:a16="http://schemas.microsoft.com/office/drawing/2014/main" id="{A3390A6F-AE51-4545-B6BF-73D3B29BA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" y="37322"/>
            <a:ext cx="6840000" cy="468000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Le due parti sezionate del solido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A3002136-2034-4539-AF45-BE36FFE1C36D}"/>
              </a:ext>
            </a:extLst>
          </p:cNvPr>
          <p:cNvSpPr txBox="1"/>
          <p:nvPr/>
        </p:nvSpPr>
        <p:spPr>
          <a:xfrm>
            <a:off x="6323988" y="4732995"/>
            <a:ext cx="41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lt</a:t>
            </a: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CDDBD32E-DB87-4515-8F6E-526376A41226}"/>
              </a:ext>
            </a:extLst>
          </p:cNvPr>
          <p:cNvCxnSpPr>
            <a:cxnSpLocks/>
          </p:cNvCxnSpPr>
          <p:nvPr/>
        </p:nvCxnSpPr>
        <p:spPr>
          <a:xfrm>
            <a:off x="-38100" y="9079908"/>
            <a:ext cx="68961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0C3EE3BC-E724-47C4-8C7A-A1839C86BD9E}"/>
              </a:ext>
            </a:extLst>
          </p:cNvPr>
          <p:cNvCxnSpPr/>
          <p:nvPr/>
        </p:nvCxnSpPr>
        <p:spPr>
          <a:xfrm flipH="1" flipV="1">
            <a:off x="3020813" y="5524279"/>
            <a:ext cx="249925" cy="110160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4D20F905-9D81-43BC-8494-059167D5416B}"/>
              </a:ext>
            </a:extLst>
          </p:cNvPr>
          <p:cNvCxnSpPr/>
          <p:nvPr/>
        </p:nvCxnSpPr>
        <p:spPr>
          <a:xfrm>
            <a:off x="3020813" y="5524279"/>
            <a:ext cx="1320750" cy="52348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58444E82-31CA-4C82-9C41-07C0EBD3E13A}"/>
              </a:ext>
            </a:extLst>
          </p:cNvPr>
          <p:cNvCxnSpPr/>
          <p:nvPr/>
        </p:nvCxnSpPr>
        <p:spPr>
          <a:xfrm flipH="1">
            <a:off x="3699264" y="6047768"/>
            <a:ext cx="642299" cy="8884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6702FDF0-BD11-448D-BD2D-A7425A4E99D9}"/>
              </a:ext>
            </a:extLst>
          </p:cNvPr>
          <p:cNvCxnSpPr>
            <a:cxnSpLocks/>
          </p:cNvCxnSpPr>
          <p:nvPr/>
        </p:nvCxnSpPr>
        <p:spPr>
          <a:xfrm>
            <a:off x="3259383" y="6601034"/>
            <a:ext cx="439881" cy="335225"/>
          </a:xfrm>
          <a:prstGeom prst="line">
            <a:avLst/>
          </a:prstGeom>
          <a:ln w="31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diritto 85">
            <a:extLst>
              <a:ext uri="{FF2B5EF4-FFF2-40B4-BE49-F238E27FC236}">
                <a16:creationId xmlns:a16="http://schemas.microsoft.com/office/drawing/2014/main" id="{E14DF9BC-B5D7-48D4-A9CC-3EC589B5CE0C}"/>
              </a:ext>
            </a:extLst>
          </p:cNvPr>
          <p:cNvCxnSpPr>
            <a:cxnSpLocks/>
          </p:cNvCxnSpPr>
          <p:nvPr/>
        </p:nvCxnSpPr>
        <p:spPr>
          <a:xfrm>
            <a:off x="3020813" y="3779520"/>
            <a:ext cx="0" cy="174475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diritto 86">
            <a:extLst>
              <a:ext uri="{FF2B5EF4-FFF2-40B4-BE49-F238E27FC236}">
                <a16:creationId xmlns:a16="http://schemas.microsoft.com/office/drawing/2014/main" id="{C599B9DF-3F98-4D65-9883-E70C853E14A4}"/>
              </a:ext>
            </a:extLst>
          </p:cNvPr>
          <p:cNvCxnSpPr>
            <a:cxnSpLocks/>
          </p:cNvCxnSpPr>
          <p:nvPr/>
        </p:nvCxnSpPr>
        <p:spPr>
          <a:xfrm>
            <a:off x="3270738" y="4503650"/>
            <a:ext cx="0" cy="212223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diritto 88">
            <a:extLst>
              <a:ext uri="{FF2B5EF4-FFF2-40B4-BE49-F238E27FC236}">
                <a16:creationId xmlns:a16="http://schemas.microsoft.com/office/drawing/2014/main" id="{28CDEA45-2D65-46B6-B191-620E84B0100C}"/>
              </a:ext>
            </a:extLst>
          </p:cNvPr>
          <p:cNvCxnSpPr>
            <a:cxnSpLocks/>
          </p:cNvCxnSpPr>
          <p:nvPr/>
        </p:nvCxnSpPr>
        <p:spPr>
          <a:xfrm>
            <a:off x="4341563" y="3423402"/>
            <a:ext cx="0" cy="262436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73446DC9-AD08-44EB-8BB8-60C06DA83802}"/>
              </a:ext>
            </a:extLst>
          </p:cNvPr>
          <p:cNvCxnSpPr>
            <a:cxnSpLocks/>
          </p:cNvCxnSpPr>
          <p:nvPr/>
        </p:nvCxnSpPr>
        <p:spPr>
          <a:xfrm>
            <a:off x="3699264" y="4503650"/>
            <a:ext cx="0" cy="243260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C8BD5919-CE03-4CD5-972D-7180F787B150}"/>
              </a:ext>
            </a:extLst>
          </p:cNvPr>
          <p:cNvCxnSpPr/>
          <p:nvPr/>
        </p:nvCxnSpPr>
        <p:spPr>
          <a:xfrm flipH="1" flipV="1">
            <a:off x="3020813" y="3779520"/>
            <a:ext cx="249925" cy="72413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478AD476-3961-4FB1-9E3A-78B048F46B15}"/>
              </a:ext>
            </a:extLst>
          </p:cNvPr>
          <p:cNvCxnSpPr>
            <a:cxnSpLocks/>
          </p:cNvCxnSpPr>
          <p:nvPr/>
        </p:nvCxnSpPr>
        <p:spPr>
          <a:xfrm flipV="1">
            <a:off x="3020813" y="3431744"/>
            <a:ext cx="1318749" cy="34777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63FF5526-4551-45F3-949B-2C3A2542436D}"/>
              </a:ext>
            </a:extLst>
          </p:cNvPr>
          <p:cNvCxnSpPr>
            <a:cxnSpLocks/>
          </p:cNvCxnSpPr>
          <p:nvPr/>
        </p:nvCxnSpPr>
        <p:spPr>
          <a:xfrm flipH="1">
            <a:off x="3703452" y="3434513"/>
            <a:ext cx="636110" cy="106636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diritto 96">
            <a:extLst>
              <a:ext uri="{FF2B5EF4-FFF2-40B4-BE49-F238E27FC236}">
                <a16:creationId xmlns:a16="http://schemas.microsoft.com/office/drawing/2014/main" id="{1AAA2F75-DDBB-4FCB-AB04-269D463D0ECA}"/>
              </a:ext>
            </a:extLst>
          </p:cNvPr>
          <p:cNvCxnSpPr>
            <a:cxnSpLocks/>
          </p:cNvCxnSpPr>
          <p:nvPr/>
        </p:nvCxnSpPr>
        <p:spPr>
          <a:xfrm>
            <a:off x="3053209" y="5619002"/>
            <a:ext cx="180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diritto 97">
            <a:extLst>
              <a:ext uri="{FF2B5EF4-FFF2-40B4-BE49-F238E27FC236}">
                <a16:creationId xmlns:a16="http://schemas.microsoft.com/office/drawing/2014/main" id="{DA17D503-41B5-4F3E-B2CA-B352715AF4AF}"/>
              </a:ext>
            </a:extLst>
          </p:cNvPr>
          <p:cNvCxnSpPr>
            <a:cxnSpLocks/>
          </p:cNvCxnSpPr>
          <p:nvPr/>
        </p:nvCxnSpPr>
        <p:spPr>
          <a:xfrm>
            <a:off x="3081438" y="5771402"/>
            <a:ext cx="540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diritto 98">
            <a:extLst>
              <a:ext uri="{FF2B5EF4-FFF2-40B4-BE49-F238E27FC236}">
                <a16:creationId xmlns:a16="http://schemas.microsoft.com/office/drawing/2014/main" id="{7C67D269-0C42-49D0-AAEE-A06991983F53}"/>
              </a:ext>
            </a:extLst>
          </p:cNvPr>
          <p:cNvCxnSpPr>
            <a:cxnSpLocks/>
          </p:cNvCxnSpPr>
          <p:nvPr/>
        </p:nvCxnSpPr>
        <p:spPr>
          <a:xfrm>
            <a:off x="3110401" y="5923802"/>
            <a:ext cx="900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diritto 99">
            <a:extLst>
              <a:ext uri="{FF2B5EF4-FFF2-40B4-BE49-F238E27FC236}">
                <a16:creationId xmlns:a16="http://schemas.microsoft.com/office/drawing/2014/main" id="{2BA792D5-8BA5-4FBC-AAF4-9B2B11A86A40}"/>
              </a:ext>
            </a:extLst>
          </p:cNvPr>
          <p:cNvCxnSpPr>
            <a:cxnSpLocks/>
          </p:cNvCxnSpPr>
          <p:nvPr/>
        </p:nvCxnSpPr>
        <p:spPr>
          <a:xfrm>
            <a:off x="3149252" y="6076202"/>
            <a:ext cx="1152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diritto 100">
            <a:extLst>
              <a:ext uri="{FF2B5EF4-FFF2-40B4-BE49-F238E27FC236}">
                <a16:creationId xmlns:a16="http://schemas.microsoft.com/office/drawing/2014/main" id="{69379A08-88C9-471C-9E70-6C9569C23970}"/>
              </a:ext>
            </a:extLst>
          </p:cNvPr>
          <p:cNvCxnSpPr>
            <a:cxnSpLocks/>
          </p:cNvCxnSpPr>
          <p:nvPr/>
        </p:nvCxnSpPr>
        <p:spPr>
          <a:xfrm>
            <a:off x="3183428" y="6228602"/>
            <a:ext cx="1008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diritto 101">
            <a:extLst>
              <a:ext uri="{FF2B5EF4-FFF2-40B4-BE49-F238E27FC236}">
                <a16:creationId xmlns:a16="http://schemas.microsoft.com/office/drawing/2014/main" id="{61B285FB-A870-458B-81BE-380168CEE6DD}"/>
              </a:ext>
            </a:extLst>
          </p:cNvPr>
          <p:cNvCxnSpPr>
            <a:cxnSpLocks/>
          </p:cNvCxnSpPr>
          <p:nvPr/>
        </p:nvCxnSpPr>
        <p:spPr>
          <a:xfrm>
            <a:off x="3215843" y="6381002"/>
            <a:ext cx="864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diritto 102">
            <a:extLst>
              <a:ext uri="{FF2B5EF4-FFF2-40B4-BE49-F238E27FC236}">
                <a16:creationId xmlns:a16="http://schemas.microsoft.com/office/drawing/2014/main" id="{F14C0A0A-EEB6-4FA0-8885-C23045E675C6}"/>
              </a:ext>
            </a:extLst>
          </p:cNvPr>
          <p:cNvCxnSpPr>
            <a:cxnSpLocks/>
          </p:cNvCxnSpPr>
          <p:nvPr/>
        </p:nvCxnSpPr>
        <p:spPr>
          <a:xfrm>
            <a:off x="3253735" y="6533402"/>
            <a:ext cx="731164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ttore diritto 103">
            <a:extLst>
              <a:ext uri="{FF2B5EF4-FFF2-40B4-BE49-F238E27FC236}">
                <a16:creationId xmlns:a16="http://schemas.microsoft.com/office/drawing/2014/main" id="{F3C91360-B69E-4C54-86B0-E97301079F74}"/>
              </a:ext>
            </a:extLst>
          </p:cNvPr>
          <p:cNvCxnSpPr>
            <a:cxnSpLocks/>
          </p:cNvCxnSpPr>
          <p:nvPr/>
        </p:nvCxnSpPr>
        <p:spPr>
          <a:xfrm>
            <a:off x="3370503" y="6685802"/>
            <a:ext cx="504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ttore diritto 104">
            <a:extLst>
              <a:ext uri="{FF2B5EF4-FFF2-40B4-BE49-F238E27FC236}">
                <a16:creationId xmlns:a16="http://schemas.microsoft.com/office/drawing/2014/main" id="{C08CC1DB-99F9-4DEE-B5E0-F6683EBA22FF}"/>
              </a:ext>
            </a:extLst>
          </p:cNvPr>
          <p:cNvCxnSpPr>
            <a:cxnSpLocks/>
          </p:cNvCxnSpPr>
          <p:nvPr/>
        </p:nvCxnSpPr>
        <p:spPr>
          <a:xfrm>
            <a:off x="3570622" y="6838202"/>
            <a:ext cx="180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diritto 94">
            <a:extLst>
              <a:ext uri="{FF2B5EF4-FFF2-40B4-BE49-F238E27FC236}">
                <a16:creationId xmlns:a16="http://schemas.microsoft.com/office/drawing/2014/main" id="{D4395F1B-2FBE-431B-BE09-0208D202A1F8}"/>
              </a:ext>
            </a:extLst>
          </p:cNvPr>
          <p:cNvCxnSpPr>
            <a:cxnSpLocks/>
          </p:cNvCxnSpPr>
          <p:nvPr/>
        </p:nvCxnSpPr>
        <p:spPr>
          <a:xfrm>
            <a:off x="3063200" y="5692384"/>
            <a:ext cx="360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diritto 95">
            <a:extLst>
              <a:ext uri="{FF2B5EF4-FFF2-40B4-BE49-F238E27FC236}">
                <a16:creationId xmlns:a16="http://schemas.microsoft.com/office/drawing/2014/main" id="{F221FCE0-65FC-472F-9B52-0F13F36BD083}"/>
              </a:ext>
            </a:extLst>
          </p:cNvPr>
          <p:cNvCxnSpPr>
            <a:cxnSpLocks/>
          </p:cNvCxnSpPr>
          <p:nvPr/>
        </p:nvCxnSpPr>
        <p:spPr>
          <a:xfrm>
            <a:off x="3099477" y="5844784"/>
            <a:ext cx="720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ttore diritto 106">
            <a:extLst>
              <a:ext uri="{FF2B5EF4-FFF2-40B4-BE49-F238E27FC236}">
                <a16:creationId xmlns:a16="http://schemas.microsoft.com/office/drawing/2014/main" id="{40E4DD97-D51C-40A1-9200-F0FCEA6B0FEB}"/>
              </a:ext>
            </a:extLst>
          </p:cNvPr>
          <p:cNvCxnSpPr>
            <a:cxnSpLocks/>
          </p:cNvCxnSpPr>
          <p:nvPr/>
        </p:nvCxnSpPr>
        <p:spPr>
          <a:xfrm>
            <a:off x="3128963" y="5997184"/>
            <a:ext cx="1093788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ttore diritto 107">
            <a:extLst>
              <a:ext uri="{FF2B5EF4-FFF2-40B4-BE49-F238E27FC236}">
                <a16:creationId xmlns:a16="http://schemas.microsoft.com/office/drawing/2014/main" id="{FC6BD7A5-FE84-4409-8C2B-19E8C230C724}"/>
              </a:ext>
            </a:extLst>
          </p:cNvPr>
          <p:cNvCxnSpPr>
            <a:cxnSpLocks/>
          </p:cNvCxnSpPr>
          <p:nvPr/>
        </p:nvCxnSpPr>
        <p:spPr>
          <a:xfrm>
            <a:off x="3165230" y="6144979"/>
            <a:ext cx="1106873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diritto 108">
            <a:extLst>
              <a:ext uri="{FF2B5EF4-FFF2-40B4-BE49-F238E27FC236}">
                <a16:creationId xmlns:a16="http://schemas.microsoft.com/office/drawing/2014/main" id="{035ED49D-5A47-48A3-8CD9-E830A0255406}"/>
              </a:ext>
            </a:extLst>
          </p:cNvPr>
          <p:cNvCxnSpPr>
            <a:cxnSpLocks/>
          </p:cNvCxnSpPr>
          <p:nvPr/>
        </p:nvCxnSpPr>
        <p:spPr>
          <a:xfrm>
            <a:off x="3194542" y="6301984"/>
            <a:ext cx="954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ttore diritto 109">
            <a:extLst>
              <a:ext uri="{FF2B5EF4-FFF2-40B4-BE49-F238E27FC236}">
                <a16:creationId xmlns:a16="http://schemas.microsoft.com/office/drawing/2014/main" id="{022BE602-B08E-451B-9659-B74C3BB8DA41}"/>
              </a:ext>
            </a:extLst>
          </p:cNvPr>
          <p:cNvCxnSpPr>
            <a:cxnSpLocks/>
          </p:cNvCxnSpPr>
          <p:nvPr/>
        </p:nvCxnSpPr>
        <p:spPr>
          <a:xfrm>
            <a:off x="3239104" y="6454384"/>
            <a:ext cx="792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ttore diritto 110">
            <a:extLst>
              <a:ext uri="{FF2B5EF4-FFF2-40B4-BE49-F238E27FC236}">
                <a16:creationId xmlns:a16="http://schemas.microsoft.com/office/drawing/2014/main" id="{3085F8A6-C5DD-47B7-9794-D60782795E6F}"/>
              </a:ext>
            </a:extLst>
          </p:cNvPr>
          <p:cNvCxnSpPr>
            <a:cxnSpLocks/>
          </p:cNvCxnSpPr>
          <p:nvPr/>
        </p:nvCxnSpPr>
        <p:spPr>
          <a:xfrm>
            <a:off x="3270738" y="6606784"/>
            <a:ext cx="662221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ttore diritto 111">
            <a:extLst>
              <a:ext uri="{FF2B5EF4-FFF2-40B4-BE49-F238E27FC236}">
                <a16:creationId xmlns:a16="http://schemas.microsoft.com/office/drawing/2014/main" id="{F8C6CABE-5DB9-4639-9417-B56012AD54EF}"/>
              </a:ext>
            </a:extLst>
          </p:cNvPr>
          <p:cNvCxnSpPr>
            <a:cxnSpLocks/>
          </p:cNvCxnSpPr>
          <p:nvPr/>
        </p:nvCxnSpPr>
        <p:spPr>
          <a:xfrm>
            <a:off x="3473629" y="6759184"/>
            <a:ext cx="324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ttore diritto 112">
            <a:extLst>
              <a:ext uri="{FF2B5EF4-FFF2-40B4-BE49-F238E27FC236}">
                <a16:creationId xmlns:a16="http://schemas.microsoft.com/office/drawing/2014/main" id="{C1028D08-FDE0-45DD-AC6A-4B0726C99659}"/>
              </a:ext>
            </a:extLst>
          </p:cNvPr>
          <p:cNvCxnSpPr>
            <a:cxnSpLocks/>
          </p:cNvCxnSpPr>
          <p:nvPr/>
        </p:nvCxnSpPr>
        <p:spPr>
          <a:xfrm>
            <a:off x="3663351" y="6911584"/>
            <a:ext cx="54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 diritto 129">
            <a:extLst>
              <a:ext uri="{FF2B5EF4-FFF2-40B4-BE49-F238E27FC236}">
                <a16:creationId xmlns:a16="http://schemas.microsoft.com/office/drawing/2014/main" id="{9F5D70E6-DC98-480A-A64A-E159B819C9C8}"/>
              </a:ext>
            </a:extLst>
          </p:cNvPr>
          <p:cNvCxnSpPr>
            <a:cxnSpLocks/>
          </p:cNvCxnSpPr>
          <p:nvPr/>
        </p:nvCxnSpPr>
        <p:spPr>
          <a:xfrm>
            <a:off x="3729384" y="3588983"/>
            <a:ext cx="504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ttore diritto 130">
            <a:extLst>
              <a:ext uri="{FF2B5EF4-FFF2-40B4-BE49-F238E27FC236}">
                <a16:creationId xmlns:a16="http://schemas.microsoft.com/office/drawing/2014/main" id="{441D9196-214D-41B6-816E-1969A6C1DAF5}"/>
              </a:ext>
            </a:extLst>
          </p:cNvPr>
          <p:cNvCxnSpPr>
            <a:cxnSpLocks/>
          </p:cNvCxnSpPr>
          <p:nvPr/>
        </p:nvCxnSpPr>
        <p:spPr>
          <a:xfrm>
            <a:off x="3175494" y="3741383"/>
            <a:ext cx="972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ttore diritto 131">
            <a:extLst>
              <a:ext uri="{FF2B5EF4-FFF2-40B4-BE49-F238E27FC236}">
                <a16:creationId xmlns:a16="http://schemas.microsoft.com/office/drawing/2014/main" id="{5E315310-E20D-47F4-A54E-660B0A86BEC2}"/>
              </a:ext>
            </a:extLst>
          </p:cNvPr>
          <p:cNvCxnSpPr>
            <a:cxnSpLocks/>
          </p:cNvCxnSpPr>
          <p:nvPr/>
        </p:nvCxnSpPr>
        <p:spPr>
          <a:xfrm>
            <a:off x="3059723" y="3893783"/>
            <a:ext cx="1008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ttore diritto 132">
            <a:extLst>
              <a:ext uri="{FF2B5EF4-FFF2-40B4-BE49-F238E27FC236}">
                <a16:creationId xmlns:a16="http://schemas.microsoft.com/office/drawing/2014/main" id="{3322AB43-3B36-4CF5-9F3B-C38B023D8519}"/>
              </a:ext>
            </a:extLst>
          </p:cNvPr>
          <p:cNvCxnSpPr>
            <a:cxnSpLocks/>
          </p:cNvCxnSpPr>
          <p:nvPr/>
        </p:nvCxnSpPr>
        <p:spPr>
          <a:xfrm>
            <a:off x="3106924" y="4046183"/>
            <a:ext cx="864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ttore diritto 133">
            <a:extLst>
              <a:ext uri="{FF2B5EF4-FFF2-40B4-BE49-F238E27FC236}">
                <a16:creationId xmlns:a16="http://schemas.microsoft.com/office/drawing/2014/main" id="{0C5BB4FB-AF5B-42BB-892B-4CF03DD42E31}"/>
              </a:ext>
            </a:extLst>
          </p:cNvPr>
          <p:cNvCxnSpPr>
            <a:cxnSpLocks/>
          </p:cNvCxnSpPr>
          <p:nvPr/>
        </p:nvCxnSpPr>
        <p:spPr>
          <a:xfrm>
            <a:off x="3164670" y="4198583"/>
            <a:ext cx="720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ttore diritto 134">
            <a:extLst>
              <a:ext uri="{FF2B5EF4-FFF2-40B4-BE49-F238E27FC236}">
                <a16:creationId xmlns:a16="http://schemas.microsoft.com/office/drawing/2014/main" id="{58863C9F-0C58-4E69-B947-449CAEA9D671}"/>
              </a:ext>
            </a:extLst>
          </p:cNvPr>
          <p:cNvCxnSpPr>
            <a:cxnSpLocks/>
          </p:cNvCxnSpPr>
          <p:nvPr/>
        </p:nvCxnSpPr>
        <p:spPr>
          <a:xfrm>
            <a:off x="3208888" y="4350983"/>
            <a:ext cx="576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ttore diritto 119">
            <a:extLst>
              <a:ext uri="{FF2B5EF4-FFF2-40B4-BE49-F238E27FC236}">
                <a16:creationId xmlns:a16="http://schemas.microsoft.com/office/drawing/2014/main" id="{EC5CF11D-176A-4A12-9F64-B0509F18A4F3}"/>
              </a:ext>
            </a:extLst>
          </p:cNvPr>
          <p:cNvCxnSpPr>
            <a:cxnSpLocks/>
          </p:cNvCxnSpPr>
          <p:nvPr/>
        </p:nvCxnSpPr>
        <p:spPr>
          <a:xfrm>
            <a:off x="4038263" y="3509965"/>
            <a:ext cx="252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ttore diritto 120">
            <a:extLst>
              <a:ext uri="{FF2B5EF4-FFF2-40B4-BE49-F238E27FC236}">
                <a16:creationId xmlns:a16="http://schemas.microsoft.com/office/drawing/2014/main" id="{92E44842-923A-48BB-999C-9405908187E8}"/>
              </a:ext>
            </a:extLst>
          </p:cNvPr>
          <p:cNvCxnSpPr>
            <a:cxnSpLocks/>
          </p:cNvCxnSpPr>
          <p:nvPr/>
        </p:nvCxnSpPr>
        <p:spPr>
          <a:xfrm>
            <a:off x="3470484" y="3662365"/>
            <a:ext cx="720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ttore diritto 121">
            <a:extLst>
              <a:ext uri="{FF2B5EF4-FFF2-40B4-BE49-F238E27FC236}">
                <a16:creationId xmlns:a16="http://schemas.microsoft.com/office/drawing/2014/main" id="{E8BA6420-FD8A-4B78-B5CB-B952C2FF7609}"/>
              </a:ext>
            </a:extLst>
          </p:cNvPr>
          <p:cNvCxnSpPr>
            <a:cxnSpLocks/>
          </p:cNvCxnSpPr>
          <p:nvPr/>
        </p:nvCxnSpPr>
        <p:spPr>
          <a:xfrm>
            <a:off x="3020813" y="3814765"/>
            <a:ext cx="1098751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ttore diritto 122">
            <a:extLst>
              <a:ext uri="{FF2B5EF4-FFF2-40B4-BE49-F238E27FC236}">
                <a16:creationId xmlns:a16="http://schemas.microsoft.com/office/drawing/2014/main" id="{36E01734-D69F-4795-878D-6A5B8476E12F}"/>
              </a:ext>
            </a:extLst>
          </p:cNvPr>
          <p:cNvCxnSpPr>
            <a:cxnSpLocks/>
          </p:cNvCxnSpPr>
          <p:nvPr/>
        </p:nvCxnSpPr>
        <p:spPr>
          <a:xfrm>
            <a:off x="3084008" y="3967165"/>
            <a:ext cx="936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ttore diritto 123">
            <a:extLst>
              <a:ext uri="{FF2B5EF4-FFF2-40B4-BE49-F238E27FC236}">
                <a16:creationId xmlns:a16="http://schemas.microsoft.com/office/drawing/2014/main" id="{E62D7B0B-332E-4EFA-AC60-CDAD06247AB6}"/>
              </a:ext>
            </a:extLst>
          </p:cNvPr>
          <p:cNvCxnSpPr>
            <a:cxnSpLocks/>
          </p:cNvCxnSpPr>
          <p:nvPr/>
        </p:nvCxnSpPr>
        <p:spPr>
          <a:xfrm>
            <a:off x="3128963" y="4119565"/>
            <a:ext cx="803996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ttore diritto 124">
            <a:extLst>
              <a:ext uri="{FF2B5EF4-FFF2-40B4-BE49-F238E27FC236}">
                <a16:creationId xmlns:a16="http://schemas.microsoft.com/office/drawing/2014/main" id="{E35FB25B-ECFB-4A85-9720-B3CCC75A41EE}"/>
              </a:ext>
            </a:extLst>
          </p:cNvPr>
          <p:cNvCxnSpPr>
            <a:cxnSpLocks/>
          </p:cNvCxnSpPr>
          <p:nvPr/>
        </p:nvCxnSpPr>
        <p:spPr>
          <a:xfrm>
            <a:off x="3187399" y="4271965"/>
            <a:ext cx="648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ttore diritto 125">
            <a:extLst>
              <a:ext uri="{FF2B5EF4-FFF2-40B4-BE49-F238E27FC236}">
                <a16:creationId xmlns:a16="http://schemas.microsoft.com/office/drawing/2014/main" id="{21AD5CE3-572A-448B-B51D-079542BC1F47}"/>
              </a:ext>
            </a:extLst>
          </p:cNvPr>
          <p:cNvCxnSpPr>
            <a:cxnSpLocks/>
          </p:cNvCxnSpPr>
          <p:nvPr/>
        </p:nvCxnSpPr>
        <p:spPr>
          <a:xfrm>
            <a:off x="3244361" y="4424365"/>
            <a:ext cx="504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asellaDiTesto 105">
            <a:extLst>
              <a:ext uri="{FF2B5EF4-FFF2-40B4-BE49-F238E27FC236}">
                <a16:creationId xmlns:a16="http://schemas.microsoft.com/office/drawing/2014/main" id="{68BF7044-CB53-4B4B-9DDA-3F0CF3B9C7E3}"/>
              </a:ext>
            </a:extLst>
          </p:cNvPr>
          <p:cNvSpPr txBox="1"/>
          <p:nvPr/>
        </p:nvSpPr>
        <p:spPr>
          <a:xfrm>
            <a:off x="27000" y="589550"/>
            <a:ext cx="33704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La diapositiva presente vuole mettere in evidenza quali sono e come si articolano tra loro le due parti distinte del solido dopo essere stato sezionato dal piano</a:t>
            </a:r>
          </a:p>
        </p:txBody>
      </p:sp>
      <p:sp>
        <p:nvSpPr>
          <p:cNvPr id="114" name="CasellaDiTesto 113">
            <a:extLst>
              <a:ext uri="{FF2B5EF4-FFF2-40B4-BE49-F238E27FC236}">
                <a16:creationId xmlns:a16="http://schemas.microsoft.com/office/drawing/2014/main" id="{1B8F5BC6-CBB8-4A5C-A9C1-B59430356C3F}"/>
              </a:ext>
            </a:extLst>
          </p:cNvPr>
          <p:cNvSpPr txBox="1"/>
          <p:nvPr/>
        </p:nvSpPr>
        <p:spPr>
          <a:xfrm>
            <a:off x="-4207" y="6880600"/>
            <a:ext cx="2160000" cy="52322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Quadrilatero di sezione risultante su 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15" name="CasellaDiTesto 114">
            <a:extLst>
              <a:ext uri="{FF2B5EF4-FFF2-40B4-BE49-F238E27FC236}">
                <a16:creationId xmlns:a16="http://schemas.microsoft.com/office/drawing/2014/main" id="{B790A378-3243-48AF-B8AA-451FFB56F688}"/>
              </a:ext>
            </a:extLst>
          </p:cNvPr>
          <p:cNvSpPr txBox="1"/>
          <p:nvPr/>
        </p:nvSpPr>
        <p:spPr>
          <a:xfrm>
            <a:off x="13824" y="2872754"/>
            <a:ext cx="2160000" cy="553998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Quadrilatero di sezione risultante su 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cxnSp>
        <p:nvCxnSpPr>
          <p:cNvPr id="116" name="Connettore 2 115">
            <a:extLst>
              <a:ext uri="{FF2B5EF4-FFF2-40B4-BE49-F238E27FC236}">
                <a16:creationId xmlns:a16="http://schemas.microsoft.com/office/drawing/2014/main" id="{C36235CD-3BB7-4D11-8785-6599B9754424}"/>
              </a:ext>
            </a:extLst>
          </p:cNvPr>
          <p:cNvCxnSpPr>
            <a:cxnSpLocks/>
            <a:stCxn id="114" idx="0"/>
          </p:cNvCxnSpPr>
          <p:nvPr/>
        </p:nvCxnSpPr>
        <p:spPr>
          <a:xfrm flipV="1">
            <a:off x="1075793" y="6222284"/>
            <a:ext cx="2439664" cy="658316"/>
          </a:xfrm>
          <a:prstGeom prst="straightConnector1">
            <a:avLst/>
          </a:prstGeom>
          <a:ln w="317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ttore 2 116">
            <a:extLst>
              <a:ext uri="{FF2B5EF4-FFF2-40B4-BE49-F238E27FC236}">
                <a16:creationId xmlns:a16="http://schemas.microsoft.com/office/drawing/2014/main" id="{F9960809-031B-4E10-8F47-4521B92DDE29}"/>
              </a:ext>
            </a:extLst>
          </p:cNvPr>
          <p:cNvCxnSpPr>
            <a:cxnSpLocks/>
            <a:stCxn id="115" idx="2"/>
          </p:cNvCxnSpPr>
          <p:nvPr/>
        </p:nvCxnSpPr>
        <p:spPr>
          <a:xfrm>
            <a:off x="1093824" y="3426752"/>
            <a:ext cx="2518605" cy="519466"/>
          </a:xfrm>
          <a:prstGeom prst="straightConnector1">
            <a:avLst/>
          </a:prstGeom>
          <a:ln w="317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F6D4C151-238A-4488-B669-66B6A8BE0972}"/>
              </a:ext>
            </a:extLst>
          </p:cNvPr>
          <p:cNvGrpSpPr/>
          <p:nvPr/>
        </p:nvGrpSpPr>
        <p:grpSpPr>
          <a:xfrm>
            <a:off x="3019732" y="1558002"/>
            <a:ext cx="1332609" cy="6120459"/>
            <a:chOff x="3022849" y="1553991"/>
            <a:chExt cx="1332609" cy="6120459"/>
          </a:xfrm>
        </p:grpSpPr>
        <p:sp>
          <p:nvSpPr>
            <p:cNvPr id="70" name="CasellaDiTesto 69">
              <a:extLst>
                <a:ext uri="{FF2B5EF4-FFF2-40B4-BE49-F238E27FC236}">
                  <a16:creationId xmlns:a16="http://schemas.microsoft.com/office/drawing/2014/main" id="{D155E549-BE2F-47FD-B81E-A20F22E21721}"/>
                </a:ext>
              </a:extLst>
            </p:cNvPr>
            <p:cNvSpPr txBox="1"/>
            <p:nvPr/>
          </p:nvSpPr>
          <p:spPr>
            <a:xfrm>
              <a:off x="3314961" y="7089675"/>
              <a:ext cx="43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C’</a:t>
              </a:r>
            </a:p>
          </p:txBody>
        </p:sp>
        <p:sp>
          <p:nvSpPr>
            <p:cNvPr id="73" name="CasellaDiTesto 72">
              <a:extLst>
                <a:ext uri="{FF2B5EF4-FFF2-40B4-BE49-F238E27FC236}">
                  <a16:creationId xmlns:a16="http://schemas.microsoft.com/office/drawing/2014/main" id="{0B9421FB-7A37-4E5C-AF33-95737294E0E1}"/>
                </a:ext>
              </a:extLst>
            </p:cNvPr>
            <p:cNvSpPr txBox="1"/>
            <p:nvPr/>
          </p:nvSpPr>
          <p:spPr>
            <a:xfrm>
              <a:off x="3405387" y="4232552"/>
              <a:ext cx="432000" cy="25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C’’</a:t>
              </a:r>
            </a:p>
          </p:txBody>
        </p:sp>
        <p:sp>
          <p:nvSpPr>
            <p:cNvPr id="75" name="CasellaDiTesto 74">
              <a:extLst>
                <a:ext uri="{FF2B5EF4-FFF2-40B4-BE49-F238E27FC236}">
                  <a16:creationId xmlns:a16="http://schemas.microsoft.com/office/drawing/2014/main" id="{C9E5050C-D924-4BA9-8B52-914403C9E11E}"/>
                </a:ext>
              </a:extLst>
            </p:cNvPr>
            <p:cNvSpPr txBox="1"/>
            <p:nvPr/>
          </p:nvSpPr>
          <p:spPr>
            <a:xfrm>
              <a:off x="3634323" y="6088003"/>
              <a:ext cx="360000" cy="25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V’</a:t>
              </a:r>
            </a:p>
          </p:txBody>
        </p:sp>
        <p:sp>
          <p:nvSpPr>
            <p:cNvPr id="76" name="CasellaDiTesto 75">
              <a:extLst>
                <a:ext uri="{FF2B5EF4-FFF2-40B4-BE49-F238E27FC236}">
                  <a16:creationId xmlns:a16="http://schemas.microsoft.com/office/drawing/2014/main" id="{F55AB9CB-F1C3-4A05-AA0A-2C1D2564129B}"/>
                </a:ext>
              </a:extLst>
            </p:cNvPr>
            <p:cNvSpPr txBox="1"/>
            <p:nvPr/>
          </p:nvSpPr>
          <p:spPr>
            <a:xfrm>
              <a:off x="3552899" y="1553991"/>
              <a:ext cx="43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V’’</a:t>
              </a:r>
            </a:p>
          </p:txBody>
        </p:sp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A9F37425-2B96-4860-9041-12DB1F2B8559}"/>
                </a:ext>
              </a:extLst>
            </p:cNvPr>
            <p:cNvGrpSpPr/>
            <p:nvPr/>
          </p:nvGrpSpPr>
          <p:grpSpPr>
            <a:xfrm>
              <a:off x="3022849" y="1774420"/>
              <a:ext cx="1332609" cy="5371377"/>
              <a:chOff x="3016733" y="1774420"/>
              <a:chExt cx="1332609" cy="5371377"/>
            </a:xfrm>
          </p:grpSpPr>
          <p:cxnSp>
            <p:nvCxnSpPr>
              <p:cNvPr id="60" name="Connettore diritto 59">
                <a:extLst>
                  <a:ext uri="{FF2B5EF4-FFF2-40B4-BE49-F238E27FC236}">
                    <a16:creationId xmlns:a16="http://schemas.microsoft.com/office/drawing/2014/main" id="{F3C8A2D7-4213-44C2-8BE6-B99540D6AC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67101" y="4503650"/>
                <a:ext cx="0" cy="2640741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5" name="Gruppo 84">
                <a:extLst>
                  <a:ext uri="{FF2B5EF4-FFF2-40B4-BE49-F238E27FC236}">
                    <a16:creationId xmlns:a16="http://schemas.microsoft.com/office/drawing/2014/main" id="{408ED99F-A2FE-4901-9251-81918F9D7D48}"/>
                  </a:ext>
                </a:extLst>
              </p:cNvPr>
              <p:cNvGrpSpPr/>
              <p:nvPr/>
            </p:nvGrpSpPr>
            <p:grpSpPr>
              <a:xfrm>
                <a:off x="3016733" y="1774420"/>
                <a:ext cx="1332609" cy="5371377"/>
                <a:chOff x="3018984" y="1774420"/>
                <a:chExt cx="1332609" cy="5371377"/>
              </a:xfrm>
            </p:grpSpPr>
            <p:grpSp>
              <p:nvGrpSpPr>
                <p:cNvPr id="42" name="Gruppo 41">
                  <a:extLst>
                    <a:ext uri="{FF2B5EF4-FFF2-40B4-BE49-F238E27FC236}">
                      <a16:creationId xmlns:a16="http://schemas.microsoft.com/office/drawing/2014/main" id="{ACA73431-4CF1-4477-BC5A-39FBCAD5A58C}"/>
                    </a:ext>
                  </a:extLst>
                </p:cNvPr>
                <p:cNvGrpSpPr/>
                <p:nvPr/>
              </p:nvGrpSpPr>
              <p:grpSpPr>
                <a:xfrm>
                  <a:off x="3018984" y="1774420"/>
                  <a:ext cx="1332609" cy="5369971"/>
                  <a:chOff x="3018984" y="1774420"/>
                  <a:chExt cx="1332609" cy="5369971"/>
                </a:xfrm>
              </p:grpSpPr>
              <p:grpSp>
                <p:nvGrpSpPr>
                  <p:cNvPr id="32" name="Gruppo 31">
                    <a:extLst>
                      <a:ext uri="{FF2B5EF4-FFF2-40B4-BE49-F238E27FC236}">
                        <a16:creationId xmlns:a16="http://schemas.microsoft.com/office/drawing/2014/main" id="{957C3330-B527-4A4B-BB7C-60B2F40E9F3F}"/>
                      </a:ext>
                    </a:extLst>
                  </p:cNvPr>
                  <p:cNvGrpSpPr/>
                  <p:nvPr/>
                </p:nvGrpSpPr>
                <p:grpSpPr>
                  <a:xfrm>
                    <a:off x="3022163" y="1774420"/>
                    <a:ext cx="1319333" cy="4390555"/>
                    <a:chOff x="3022163" y="1774420"/>
                    <a:chExt cx="1319333" cy="4390555"/>
                  </a:xfrm>
                </p:grpSpPr>
                <p:cxnSp>
                  <p:nvCxnSpPr>
                    <p:cNvPr id="13" name="Connettore diritto 12">
                      <a:extLst>
                        <a:ext uri="{FF2B5EF4-FFF2-40B4-BE49-F238E27FC236}">
                          <a16:creationId xmlns:a16="http://schemas.microsoft.com/office/drawing/2014/main" id="{7E0D4FBA-5DB0-4E09-A444-9BFC2840364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258804" y="4498921"/>
                      <a:ext cx="468000" cy="0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1" name="Gruppo 30">
                      <a:extLst>
                        <a:ext uri="{FF2B5EF4-FFF2-40B4-BE49-F238E27FC236}">
                          <a16:creationId xmlns:a16="http://schemas.microsoft.com/office/drawing/2014/main" id="{882ABEDB-1909-4368-8298-FD85D4D453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22163" y="1774420"/>
                      <a:ext cx="1319333" cy="4390555"/>
                      <a:chOff x="3022163" y="1774420"/>
                      <a:chExt cx="1319333" cy="4390555"/>
                    </a:xfrm>
                  </p:grpSpPr>
                  <p:cxnSp>
                    <p:nvCxnSpPr>
                      <p:cNvPr id="61" name="Connettore diritto 60">
                        <a:extLst>
                          <a:ext uri="{FF2B5EF4-FFF2-40B4-BE49-F238E27FC236}">
                            <a16:creationId xmlns:a16="http://schemas.microsoft.com/office/drawing/2014/main" id="{7C975087-13C3-439D-B857-6018FC67929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673476" y="1779494"/>
                        <a:ext cx="0" cy="4385481"/>
                      </a:xfrm>
                      <a:prstGeom prst="line">
                        <a:avLst/>
                      </a:pr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" name="Connettore diritto 64">
                        <a:extLst>
                          <a:ext uri="{FF2B5EF4-FFF2-40B4-BE49-F238E27FC236}">
                            <a16:creationId xmlns:a16="http://schemas.microsoft.com/office/drawing/2014/main" id="{0AFDFA92-90E5-4C60-8750-F8E147F2A3D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3467101" y="1779494"/>
                        <a:ext cx="206375" cy="2724156"/>
                      </a:xfrm>
                      <a:prstGeom prst="line">
                        <a:avLst/>
                      </a:pr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" name="Connettore diritto 8">
                        <a:extLst>
                          <a:ext uri="{FF2B5EF4-FFF2-40B4-BE49-F238E27FC236}">
                            <a16:creationId xmlns:a16="http://schemas.microsoft.com/office/drawing/2014/main" id="{9A98A3A6-D4E4-47CE-9D39-029894C7578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699265" y="3429905"/>
                        <a:ext cx="642231" cy="1083633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8" name="Connettore diritto 117">
                        <a:extLst>
                          <a:ext uri="{FF2B5EF4-FFF2-40B4-BE49-F238E27FC236}">
                            <a16:creationId xmlns:a16="http://schemas.microsoft.com/office/drawing/2014/main" id="{E3B60BEC-6745-49E6-AE88-BAF0A7285EF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3022163" y="3430537"/>
                        <a:ext cx="1318749" cy="347776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9" name="Connettore diritto 118">
                        <a:extLst>
                          <a:ext uri="{FF2B5EF4-FFF2-40B4-BE49-F238E27FC236}">
                            <a16:creationId xmlns:a16="http://schemas.microsoft.com/office/drawing/2014/main" id="{8CBBF892-08D9-4E14-A15D-D48DA479C267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 flipV="1">
                        <a:off x="3022458" y="3776464"/>
                        <a:ext cx="249925" cy="724130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" name="Connettore diritto 17">
                        <a:extLst>
                          <a:ext uri="{FF2B5EF4-FFF2-40B4-BE49-F238E27FC236}">
                            <a16:creationId xmlns:a16="http://schemas.microsoft.com/office/drawing/2014/main" id="{D0D9E25F-40B6-4C8F-A8AD-BCA6669D1F0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3025000" y="1774421"/>
                        <a:ext cx="646542" cy="2003892"/>
                      </a:xfrm>
                      <a:prstGeom prst="line">
                        <a:avLst/>
                      </a:pr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" name="Connettore diritto 29">
                        <a:extLst>
                          <a:ext uri="{FF2B5EF4-FFF2-40B4-BE49-F238E27FC236}">
                            <a16:creationId xmlns:a16="http://schemas.microsoft.com/office/drawing/2014/main" id="{9C64B8EE-ABC3-4003-9518-21AFBC2568DF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680187" y="1774420"/>
                        <a:ext cx="656216" cy="1655485"/>
                      </a:xfrm>
                      <a:prstGeom prst="line">
                        <a:avLst/>
                      </a:pr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1" name="Gruppo 40">
                    <a:extLst>
                      <a:ext uri="{FF2B5EF4-FFF2-40B4-BE49-F238E27FC236}">
                        <a16:creationId xmlns:a16="http://schemas.microsoft.com/office/drawing/2014/main" id="{D289CEB3-4FB6-44C1-8ECC-A84C565A63CC}"/>
                      </a:ext>
                    </a:extLst>
                  </p:cNvPr>
                  <p:cNvGrpSpPr/>
                  <p:nvPr/>
                </p:nvGrpSpPr>
                <p:grpSpPr>
                  <a:xfrm>
                    <a:off x="3018984" y="5512983"/>
                    <a:ext cx="1332609" cy="1631408"/>
                    <a:chOff x="3018984" y="5512983"/>
                    <a:chExt cx="1332609" cy="1631408"/>
                  </a:xfrm>
                </p:grpSpPr>
                <p:cxnSp>
                  <p:nvCxnSpPr>
                    <p:cNvPr id="57" name="Connettore diritto 56">
                      <a:extLst>
                        <a:ext uri="{FF2B5EF4-FFF2-40B4-BE49-F238E27FC236}">
                          <a16:creationId xmlns:a16="http://schemas.microsoft.com/office/drawing/2014/main" id="{13F8CD50-53AC-46AE-B69A-37636F08EA1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467102" y="6164975"/>
                      <a:ext cx="206374" cy="979416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" name="Connettore diritto 136">
                      <a:extLst>
                        <a:ext uri="{FF2B5EF4-FFF2-40B4-BE49-F238E27FC236}">
                          <a16:creationId xmlns:a16="http://schemas.microsoft.com/office/drawing/2014/main" id="{8F357BEC-EA26-4C3E-A43F-DA57149BC3E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030843" y="5522418"/>
                      <a:ext cx="1320750" cy="523489"/>
                    </a:xfrm>
                    <a:prstGeom prst="line">
                      <a:avLst/>
                    </a:prstGeom>
                    <a:ln w="31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" name="Connettore diritto 137">
                      <a:extLst>
                        <a:ext uri="{FF2B5EF4-FFF2-40B4-BE49-F238E27FC236}">
                          <a16:creationId xmlns:a16="http://schemas.microsoft.com/office/drawing/2014/main" id="{1B9C7436-B21B-4D30-8B85-74DFCEA52E07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3697274" y="6051092"/>
                      <a:ext cx="642299" cy="888491"/>
                    </a:xfrm>
                    <a:prstGeom prst="line">
                      <a:avLst/>
                    </a:prstGeom>
                    <a:ln w="31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" name="Connettore diritto 138">
                      <a:extLst>
                        <a:ext uri="{FF2B5EF4-FFF2-40B4-BE49-F238E27FC236}">
                          <a16:creationId xmlns:a16="http://schemas.microsoft.com/office/drawing/2014/main" id="{F3A7A6D8-AF50-42F5-9979-D8A31203AFC1}"/>
                        </a:ext>
                      </a:extLst>
                    </p:cNvPr>
                    <p:cNvCxnSpPr/>
                    <p:nvPr/>
                  </p:nvCxnSpPr>
                  <p:spPr>
                    <a:xfrm flipH="1" flipV="1">
                      <a:off x="3024936" y="5523898"/>
                      <a:ext cx="249925" cy="1101604"/>
                    </a:xfrm>
                    <a:prstGeom prst="line">
                      <a:avLst/>
                    </a:prstGeom>
                    <a:ln w="31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Connettore diritto 139">
                      <a:extLst>
                        <a:ext uri="{FF2B5EF4-FFF2-40B4-BE49-F238E27FC236}">
                          <a16:creationId xmlns:a16="http://schemas.microsoft.com/office/drawing/2014/main" id="{167D166E-8B6E-450F-B451-58F8A812AF9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270950" y="6601927"/>
                      <a:ext cx="439881" cy="335225"/>
                    </a:xfrm>
                    <a:prstGeom prst="line">
                      <a:avLst/>
                    </a:prstGeom>
                    <a:ln w="3175">
                      <a:solidFill>
                        <a:srgbClr val="FF0000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Connettore diritto 37">
                      <a:extLst>
                        <a:ext uri="{FF2B5EF4-FFF2-40B4-BE49-F238E27FC236}">
                          <a16:creationId xmlns:a16="http://schemas.microsoft.com/office/drawing/2014/main" id="{26E2B924-2140-4285-87E2-8517B9FAFCE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018984" y="5512983"/>
                      <a:ext cx="652558" cy="651992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Connettore diritto 39">
                      <a:extLst>
                        <a:ext uri="{FF2B5EF4-FFF2-40B4-BE49-F238E27FC236}">
                          <a16:creationId xmlns:a16="http://schemas.microsoft.com/office/drawing/2014/main" id="{7FA6177B-6223-4F91-B0F5-926EAA96BFF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674215" y="6043096"/>
                      <a:ext cx="673068" cy="117875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66" name="Connettore diritto 65">
                  <a:extLst>
                    <a:ext uri="{FF2B5EF4-FFF2-40B4-BE49-F238E27FC236}">
                      <a16:creationId xmlns:a16="http://schemas.microsoft.com/office/drawing/2014/main" id="{FB8DCBB9-ADFA-4F6D-9E04-326D610036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68363" y="6601034"/>
                  <a:ext cx="198624" cy="54476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Connettore diritto 79">
                  <a:extLst>
                    <a:ext uri="{FF2B5EF4-FFF2-40B4-BE49-F238E27FC236}">
                      <a16:creationId xmlns:a16="http://schemas.microsoft.com/office/drawing/2014/main" id="{E2C95187-7BAF-4610-89CA-2688A29246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471977" y="6936259"/>
                  <a:ext cx="226070" cy="2063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05BFED75-4E3E-49DA-8358-D3BFBCBDA4F5}"/>
              </a:ext>
            </a:extLst>
          </p:cNvPr>
          <p:cNvCxnSpPr/>
          <p:nvPr/>
        </p:nvCxnSpPr>
        <p:spPr>
          <a:xfrm flipH="1">
            <a:off x="2790825" y="4500594"/>
            <a:ext cx="47991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9E45F2F6-227F-4FA8-AABD-EB32534D603E}"/>
              </a:ext>
            </a:extLst>
          </p:cNvPr>
          <p:cNvCxnSpPr/>
          <p:nvPr/>
        </p:nvCxnSpPr>
        <p:spPr>
          <a:xfrm>
            <a:off x="3269118" y="4503786"/>
            <a:ext cx="428526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56BAA43C-1564-4F74-A681-C851E9E2C402}"/>
              </a:ext>
            </a:extLst>
          </p:cNvPr>
          <p:cNvCxnSpPr>
            <a:cxnSpLocks/>
          </p:cNvCxnSpPr>
          <p:nvPr/>
        </p:nvCxnSpPr>
        <p:spPr>
          <a:xfrm>
            <a:off x="4335657" y="3433796"/>
            <a:ext cx="2153545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ttore diritto 127">
            <a:extLst>
              <a:ext uri="{FF2B5EF4-FFF2-40B4-BE49-F238E27FC236}">
                <a16:creationId xmlns:a16="http://schemas.microsoft.com/office/drawing/2014/main" id="{B2ECB4EF-B63C-42A0-8BF0-1E5BD069F457}"/>
              </a:ext>
            </a:extLst>
          </p:cNvPr>
          <p:cNvCxnSpPr>
            <a:cxnSpLocks/>
          </p:cNvCxnSpPr>
          <p:nvPr/>
        </p:nvCxnSpPr>
        <p:spPr>
          <a:xfrm>
            <a:off x="3020215" y="3785438"/>
            <a:ext cx="2152547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ttore diritto 128">
            <a:extLst>
              <a:ext uri="{FF2B5EF4-FFF2-40B4-BE49-F238E27FC236}">
                <a16:creationId xmlns:a16="http://schemas.microsoft.com/office/drawing/2014/main" id="{1816EEDB-B912-4911-829B-4F48B80BE4CD}"/>
              </a:ext>
            </a:extLst>
          </p:cNvPr>
          <p:cNvCxnSpPr>
            <a:cxnSpLocks/>
          </p:cNvCxnSpPr>
          <p:nvPr/>
        </p:nvCxnSpPr>
        <p:spPr>
          <a:xfrm>
            <a:off x="3692941" y="4503553"/>
            <a:ext cx="2192074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ttore diritto 135">
            <a:extLst>
              <a:ext uri="{FF2B5EF4-FFF2-40B4-BE49-F238E27FC236}">
                <a16:creationId xmlns:a16="http://schemas.microsoft.com/office/drawing/2014/main" id="{5EF3CAEF-8998-43E2-9740-005B80A95D38}"/>
              </a:ext>
            </a:extLst>
          </p:cNvPr>
          <p:cNvCxnSpPr>
            <a:cxnSpLocks/>
          </p:cNvCxnSpPr>
          <p:nvPr/>
        </p:nvCxnSpPr>
        <p:spPr>
          <a:xfrm>
            <a:off x="3014884" y="5524279"/>
            <a:ext cx="2157878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ttore diritto 140">
            <a:extLst>
              <a:ext uri="{FF2B5EF4-FFF2-40B4-BE49-F238E27FC236}">
                <a16:creationId xmlns:a16="http://schemas.microsoft.com/office/drawing/2014/main" id="{24387E37-B9A7-4A75-85A6-683D1BE96FB9}"/>
              </a:ext>
            </a:extLst>
          </p:cNvPr>
          <p:cNvCxnSpPr>
            <a:cxnSpLocks/>
          </p:cNvCxnSpPr>
          <p:nvPr/>
        </p:nvCxnSpPr>
        <p:spPr>
          <a:xfrm>
            <a:off x="4332698" y="6047274"/>
            <a:ext cx="2156504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ttore diritto 141">
            <a:extLst>
              <a:ext uri="{FF2B5EF4-FFF2-40B4-BE49-F238E27FC236}">
                <a16:creationId xmlns:a16="http://schemas.microsoft.com/office/drawing/2014/main" id="{3BF208A8-B64F-474F-95BF-E7174C0EE086}"/>
              </a:ext>
            </a:extLst>
          </p:cNvPr>
          <p:cNvCxnSpPr>
            <a:cxnSpLocks/>
          </p:cNvCxnSpPr>
          <p:nvPr/>
        </p:nvCxnSpPr>
        <p:spPr>
          <a:xfrm>
            <a:off x="3264263" y="6606952"/>
            <a:ext cx="213646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ttore diritto 142">
            <a:extLst>
              <a:ext uri="{FF2B5EF4-FFF2-40B4-BE49-F238E27FC236}">
                <a16:creationId xmlns:a16="http://schemas.microsoft.com/office/drawing/2014/main" id="{60A60711-4D6E-4E05-923C-704FEF19FBDA}"/>
              </a:ext>
            </a:extLst>
          </p:cNvPr>
          <p:cNvCxnSpPr>
            <a:cxnSpLocks/>
          </p:cNvCxnSpPr>
          <p:nvPr/>
        </p:nvCxnSpPr>
        <p:spPr>
          <a:xfrm>
            <a:off x="3699705" y="6937676"/>
            <a:ext cx="218531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ttore diritto 126">
            <a:extLst>
              <a:ext uri="{FF2B5EF4-FFF2-40B4-BE49-F238E27FC236}">
                <a16:creationId xmlns:a16="http://schemas.microsoft.com/office/drawing/2014/main" id="{8A0DC082-053A-4959-AB12-36DDF78E2C2E}"/>
              </a:ext>
            </a:extLst>
          </p:cNvPr>
          <p:cNvCxnSpPr>
            <a:cxnSpLocks/>
          </p:cNvCxnSpPr>
          <p:nvPr/>
        </p:nvCxnSpPr>
        <p:spPr>
          <a:xfrm>
            <a:off x="114300" y="9232308"/>
            <a:ext cx="68961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999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72222E-6 L 0.31412 -4.72222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4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14" grpId="0" animBg="1"/>
      <p:bldP spid="1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Connettore 1 23">
            <a:extLst>
              <a:ext uri="{FF2B5EF4-FFF2-40B4-BE49-F238E27FC236}">
                <a16:creationId xmlns:a16="http://schemas.microsoft.com/office/drawing/2014/main" id="{86341F30-FEA4-4304-9920-56CE7C382B52}"/>
              </a:ext>
            </a:extLst>
          </p:cNvPr>
          <p:cNvCxnSpPr>
            <a:cxnSpLocks/>
          </p:cNvCxnSpPr>
          <p:nvPr/>
        </p:nvCxnSpPr>
        <p:spPr>
          <a:xfrm>
            <a:off x="2782061" y="5297813"/>
            <a:ext cx="1989966" cy="67182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26">
            <a:extLst>
              <a:ext uri="{FF2B5EF4-FFF2-40B4-BE49-F238E27FC236}">
                <a16:creationId xmlns:a16="http://schemas.microsoft.com/office/drawing/2014/main" id="{94936525-CB01-4104-8B67-FD6D82006099}"/>
              </a:ext>
            </a:extLst>
          </p:cNvPr>
          <p:cNvCxnSpPr>
            <a:cxnSpLocks/>
          </p:cNvCxnSpPr>
          <p:nvPr/>
        </p:nvCxnSpPr>
        <p:spPr>
          <a:xfrm>
            <a:off x="2790825" y="5302890"/>
            <a:ext cx="476733" cy="129814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28">
            <a:extLst>
              <a:ext uri="{FF2B5EF4-FFF2-40B4-BE49-F238E27FC236}">
                <a16:creationId xmlns:a16="http://schemas.microsoft.com/office/drawing/2014/main" id="{A54C500C-E2C0-48DB-9AA6-C2A898EF6089}"/>
              </a:ext>
            </a:extLst>
          </p:cNvPr>
          <p:cNvCxnSpPr>
            <a:cxnSpLocks/>
          </p:cNvCxnSpPr>
          <p:nvPr/>
        </p:nvCxnSpPr>
        <p:spPr>
          <a:xfrm flipV="1">
            <a:off x="3699264" y="5969641"/>
            <a:ext cx="1072763" cy="96574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173F016B-5799-4936-AEED-FB0D314FA10C}"/>
              </a:ext>
            </a:extLst>
          </p:cNvPr>
          <p:cNvCxnSpPr>
            <a:cxnSpLocks/>
          </p:cNvCxnSpPr>
          <p:nvPr/>
        </p:nvCxnSpPr>
        <p:spPr>
          <a:xfrm>
            <a:off x="2790825" y="5300772"/>
            <a:ext cx="228278" cy="22350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6B03D06A-07F8-4898-9235-E33D40BE13BB}"/>
              </a:ext>
            </a:extLst>
          </p:cNvPr>
          <p:cNvCxnSpPr>
            <a:cxnSpLocks/>
          </p:cNvCxnSpPr>
          <p:nvPr/>
        </p:nvCxnSpPr>
        <p:spPr>
          <a:xfrm flipH="1">
            <a:off x="4332644" y="5969641"/>
            <a:ext cx="439384" cy="78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id="{30B98271-CDE8-4D21-A3B8-839898DF9581}"/>
              </a:ext>
            </a:extLst>
          </p:cNvPr>
          <p:cNvCxnSpPr>
            <a:cxnSpLocks/>
          </p:cNvCxnSpPr>
          <p:nvPr/>
        </p:nvCxnSpPr>
        <p:spPr>
          <a:xfrm>
            <a:off x="4771978" y="4503650"/>
            <a:ext cx="0" cy="146599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id="{E5F0F7B4-6380-4F37-946D-F273D33CB9B9}"/>
              </a:ext>
            </a:extLst>
          </p:cNvPr>
          <p:cNvCxnSpPr>
            <a:cxnSpLocks/>
          </p:cNvCxnSpPr>
          <p:nvPr/>
        </p:nvCxnSpPr>
        <p:spPr>
          <a:xfrm>
            <a:off x="2791078" y="4503650"/>
            <a:ext cx="0" cy="79712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BE36AAF0-D02F-435D-948E-C1135AD6BDAD}"/>
              </a:ext>
            </a:extLst>
          </p:cNvPr>
          <p:cNvCxnSpPr>
            <a:cxnSpLocks/>
          </p:cNvCxnSpPr>
          <p:nvPr/>
        </p:nvCxnSpPr>
        <p:spPr>
          <a:xfrm flipH="1">
            <a:off x="2790825" y="4503650"/>
            <a:ext cx="198120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DB2DF9D6-BC93-4ABC-8851-EB24A5EE97FB}"/>
              </a:ext>
            </a:extLst>
          </p:cNvPr>
          <p:cNvCxnSpPr>
            <a:cxnSpLocks/>
          </p:cNvCxnSpPr>
          <p:nvPr/>
        </p:nvCxnSpPr>
        <p:spPr>
          <a:xfrm flipV="1">
            <a:off x="2790825" y="3793830"/>
            <a:ext cx="229988" cy="70982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A960FDD6-6F90-4CB3-8D26-DF02F03082DE}"/>
              </a:ext>
            </a:extLst>
          </p:cNvPr>
          <p:cNvCxnSpPr>
            <a:cxnSpLocks/>
          </p:cNvCxnSpPr>
          <p:nvPr/>
        </p:nvCxnSpPr>
        <p:spPr>
          <a:xfrm flipH="1" flipV="1">
            <a:off x="4339562" y="3431234"/>
            <a:ext cx="432466" cy="107241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0AFDFA92-90E5-4C60-8750-F8E147F2A3DF}"/>
              </a:ext>
            </a:extLst>
          </p:cNvPr>
          <p:cNvCxnSpPr>
            <a:cxnSpLocks/>
          </p:cNvCxnSpPr>
          <p:nvPr/>
        </p:nvCxnSpPr>
        <p:spPr>
          <a:xfrm>
            <a:off x="3467101" y="4503650"/>
            <a:ext cx="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E054149C-CF82-4EA2-98A9-EBE9A85662B6}"/>
              </a:ext>
            </a:extLst>
          </p:cNvPr>
          <p:cNvSpPr txBox="1"/>
          <p:nvPr/>
        </p:nvSpPr>
        <p:spPr>
          <a:xfrm>
            <a:off x="2414483" y="5132715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A’</a:t>
            </a: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6947BCD1-CAD5-47C8-BFA9-B6023565E172}"/>
              </a:ext>
            </a:extLst>
          </p:cNvPr>
          <p:cNvSpPr txBox="1"/>
          <p:nvPr/>
        </p:nvSpPr>
        <p:spPr>
          <a:xfrm>
            <a:off x="4723925" y="5838604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B’</a:t>
            </a: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52DE0F10-989E-4EC1-9B97-67239E03869D}"/>
              </a:ext>
            </a:extLst>
          </p:cNvPr>
          <p:cNvSpPr txBox="1"/>
          <p:nvPr/>
        </p:nvSpPr>
        <p:spPr>
          <a:xfrm>
            <a:off x="2482195" y="4221201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A’’</a:t>
            </a: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3DDBE749-AE80-40F0-8911-71F612E1BDC0}"/>
              </a:ext>
            </a:extLst>
          </p:cNvPr>
          <p:cNvSpPr txBox="1"/>
          <p:nvPr/>
        </p:nvSpPr>
        <p:spPr>
          <a:xfrm>
            <a:off x="4713214" y="4261538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B’’</a:t>
            </a: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0D1CB78D-AEE0-46FB-BBD7-6C4C45BDDAF7}"/>
              </a:ext>
            </a:extLst>
          </p:cNvPr>
          <p:cNvSpPr txBox="1"/>
          <p:nvPr/>
        </p:nvSpPr>
        <p:spPr>
          <a:xfrm>
            <a:off x="5370046" y="1297494"/>
            <a:ext cx="56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</a:t>
            </a:r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C69ECDF3-638C-4519-A00D-7DF4C7AD287F}"/>
              </a:ext>
            </a:extLst>
          </p:cNvPr>
          <p:cNvSpPr txBox="1"/>
          <p:nvPr/>
        </p:nvSpPr>
        <p:spPr>
          <a:xfrm>
            <a:off x="5053606" y="8310527"/>
            <a:ext cx="56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</a:t>
            </a:r>
          </a:p>
        </p:txBody>
      </p:sp>
      <p:cxnSp>
        <p:nvCxnSpPr>
          <p:cNvPr id="82" name="Connettore 1 9">
            <a:extLst>
              <a:ext uri="{FF2B5EF4-FFF2-40B4-BE49-F238E27FC236}">
                <a16:creationId xmlns:a16="http://schemas.microsoft.com/office/drawing/2014/main" id="{AA1E48E2-2951-4C62-9385-84FED14928F3}"/>
              </a:ext>
            </a:extLst>
          </p:cNvPr>
          <p:cNvCxnSpPr>
            <a:cxnSpLocks/>
          </p:cNvCxnSpPr>
          <p:nvPr/>
        </p:nvCxnSpPr>
        <p:spPr>
          <a:xfrm flipV="1">
            <a:off x="292247" y="1553591"/>
            <a:ext cx="5799510" cy="345942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1 11">
            <a:extLst>
              <a:ext uri="{FF2B5EF4-FFF2-40B4-BE49-F238E27FC236}">
                <a16:creationId xmlns:a16="http://schemas.microsoft.com/office/drawing/2014/main" id="{53A99BFD-C1BB-4023-887F-26F83ED55F36}"/>
              </a:ext>
            </a:extLst>
          </p:cNvPr>
          <p:cNvCxnSpPr>
            <a:cxnSpLocks/>
          </p:cNvCxnSpPr>
          <p:nvPr/>
        </p:nvCxnSpPr>
        <p:spPr>
          <a:xfrm>
            <a:off x="319955" y="5007002"/>
            <a:ext cx="4801677" cy="364214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diritto 83">
            <a:extLst>
              <a:ext uri="{FF2B5EF4-FFF2-40B4-BE49-F238E27FC236}">
                <a16:creationId xmlns:a16="http://schemas.microsoft.com/office/drawing/2014/main" id="{499E8947-FA8D-4F32-8CFB-CC4FF0E632A7}"/>
              </a:ext>
            </a:extLst>
          </p:cNvPr>
          <p:cNvCxnSpPr>
            <a:cxnSpLocks/>
          </p:cNvCxnSpPr>
          <p:nvPr/>
        </p:nvCxnSpPr>
        <p:spPr>
          <a:xfrm flipH="1">
            <a:off x="167951" y="5005165"/>
            <a:ext cx="640218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olo 4">
            <a:extLst>
              <a:ext uri="{FF2B5EF4-FFF2-40B4-BE49-F238E27FC236}">
                <a16:creationId xmlns:a16="http://schemas.microsoft.com/office/drawing/2014/main" id="{A3390A6F-AE51-4545-B6BF-73D3B29BA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" y="37322"/>
            <a:ext cx="6840000" cy="468000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Verifica di appartenenza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A3002136-2034-4539-AF45-BE36FFE1C36D}"/>
              </a:ext>
            </a:extLst>
          </p:cNvPr>
          <p:cNvSpPr txBox="1"/>
          <p:nvPr/>
        </p:nvSpPr>
        <p:spPr>
          <a:xfrm>
            <a:off x="6323988" y="4732995"/>
            <a:ext cx="41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lt</a:t>
            </a: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CDDBD32E-DB87-4515-8F6E-526376A41226}"/>
              </a:ext>
            </a:extLst>
          </p:cNvPr>
          <p:cNvCxnSpPr>
            <a:cxnSpLocks/>
          </p:cNvCxnSpPr>
          <p:nvPr/>
        </p:nvCxnSpPr>
        <p:spPr>
          <a:xfrm>
            <a:off x="-38100" y="9079908"/>
            <a:ext cx="68961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0C3EE3BC-E724-47C4-8C7A-A1839C86BD9E}"/>
              </a:ext>
            </a:extLst>
          </p:cNvPr>
          <p:cNvCxnSpPr/>
          <p:nvPr/>
        </p:nvCxnSpPr>
        <p:spPr>
          <a:xfrm flipH="1" flipV="1">
            <a:off x="3020813" y="5524279"/>
            <a:ext cx="249925" cy="110160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4D20F905-9D81-43BC-8494-059167D5416B}"/>
              </a:ext>
            </a:extLst>
          </p:cNvPr>
          <p:cNvCxnSpPr/>
          <p:nvPr/>
        </p:nvCxnSpPr>
        <p:spPr>
          <a:xfrm>
            <a:off x="3020813" y="5524279"/>
            <a:ext cx="1320750" cy="52348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58444E82-31CA-4C82-9C41-07C0EBD3E13A}"/>
              </a:ext>
            </a:extLst>
          </p:cNvPr>
          <p:cNvCxnSpPr>
            <a:cxnSpLocks/>
          </p:cNvCxnSpPr>
          <p:nvPr/>
        </p:nvCxnSpPr>
        <p:spPr>
          <a:xfrm flipH="1">
            <a:off x="3404273" y="5001553"/>
            <a:ext cx="1693610" cy="234276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6702FDF0-BD11-448D-BD2D-A7425A4E99D9}"/>
              </a:ext>
            </a:extLst>
          </p:cNvPr>
          <p:cNvCxnSpPr>
            <a:cxnSpLocks/>
          </p:cNvCxnSpPr>
          <p:nvPr/>
        </p:nvCxnSpPr>
        <p:spPr>
          <a:xfrm>
            <a:off x="3259383" y="6601034"/>
            <a:ext cx="439881" cy="33522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diritto 85">
            <a:extLst>
              <a:ext uri="{FF2B5EF4-FFF2-40B4-BE49-F238E27FC236}">
                <a16:creationId xmlns:a16="http://schemas.microsoft.com/office/drawing/2014/main" id="{E14DF9BC-B5D7-48D4-A9CC-3EC589B5CE0C}"/>
              </a:ext>
            </a:extLst>
          </p:cNvPr>
          <p:cNvCxnSpPr>
            <a:cxnSpLocks/>
          </p:cNvCxnSpPr>
          <p:nvPr/>
        </p:nvCxnSpPr>
        <p:spPr>
          <a:xfrm>
            <a:off x="3020813" y="3779520"/>
            <a:ext cx="0" cy="174475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diritto 86">
            <a:extLst>
              <a:ext uri="{FF2B5EF4-FFF2-40B4-BE49-F238E27FC236}">
                <a16:creationId xmlns:a16="http://schemas.microsoft.com/office/drawing/2014/main" id="{C599B9DF-3F98-4D65-9883-E70C853E14A4}"/>
              </a:ext>
            </a:extLst>
          </p:cNvPr>
          <p:cNvCxnSpPr>
            <a:cxnSpLocks/>
          </p:cNvCxnSpPr>
          <p:nvPr/>
        </p:nvCxnSpPr>
        <p:spPr>
          <a:xfrm>
            <a:off x="3270738" y="4503650"/>
            <a:ext cx="0" cy="212223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diritto 88">
            <a:extLst>
              <a:ext uri="{FF2B5EF4-FFF2-40B4-BE49-F238E27FC236}">
                <a16:creationId xmlns:a16="http://schemas.microsoft.com/office/drawing/2014/main" id="{28CDEA45-2D65-46B6-B191-620E84B0100C}"/>
              </a:ext>
            </a:extLst>
          </p:cNvPr>
          <p:cNvCxnSpPr>
            <a:cxnSpLocks/>
          </p:cNvCxnSpPr>
          <p:nvPr/>
        </p:nvCxnSpPr>
        <p:spPr>
          <a:xfrm>
            <a:off x="4341563" y="3423402"/>
            <a:ext cx="0" cy="262436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73446DC9-AD08-44EB-8BB8-60C06DA83802}"/>
              </a:ext>
            </a:extLst>
          </p:cNvPr>
          <p:cNvCxnSpPr>
            <a:cxnSpLocks/>
          </p:cNvCxnSpPr>
          <p:nvPr/>
        </p:nvCxnSpPr>
        <p:spPr>
          <a:xfrm>
            <a:off x="3699264" y="4503650"/>
            <a:ext cx="0" cy="243260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C8BD5919-CE03-4CD5-972D-7180F787B150}"/>
              </a:ext>
            </a:extLst>
          </p:cNvPr>
          <p:cNvCxnSpPr/>
          <p:nvPr/>
        </p:nvCxnSpPr>
        <p:spPr>
          <a:xfrm flipH="1" flipV="1">
            <a:off x="3020813" y="3779520"/>
            <a:ext cx="249925" cy="72413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478AD476-3961-4FB1-9E3A-78B048F46B15}"/>
              </a:ext>
            </a:extLst>
          </p:cNvPr>
          <p:cNvCxnSpPr>
            <a:cxnSpLocks/>
          </p:cNvCxnSpPr>
          <p:nvPr/>
        </p:nvCxnSpPr>
        <p:spPr>
          <a:xfrm flipV="1">
            <a:off x="3016066" y="3429363"/>
            <a:ext cx="1323496" cy="36900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63FF5526-4551-45F3-949B-2C3A2542436D}"/>
              </a:ext>
            </a:extLst>
          </p:cNvPr>
          <p:cNvCxnSpPr>
            <a:cxnSpLocks/>
          </p:cNvCxnSpPr>
          <p:nvPr/>
        </p:nvCxnSpPr>
        <p:spPr>
          <a:xfrm flipH="1">
            <a:off x="3404274" y="2148094"/>
            <a:ext cx="1693609" cy="285432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E4313564-BCCB-4FF4-987F-FFED54165733}"/>
              </a:ext>
            </a:extLst>
          </p:cNvPr>
          <p:cNvSpPr txBox="1"/>
          <p:nvPr/>
        </p:nvSpPr>
        <p:spPr>
          <a:xfrm>
            <a:off x="3804103" y="6720063"/>
            <a:ext cx="4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M’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FFBAB75D-D338-491F-BB7C-EF9D5F39108C}"/>
              </a:ext>
            </a:extLst>
          </p:cNvPr>
          <p:cNvSpPr txBox="1"/>
          <p:nvPr/>
        </p:nvSpPr>
        <p:spPr>
          <a:xfrm>
            <a:off x="2872924" y="6536149"/>
            <a:ext cx="4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N’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44C79FB2-AB87-4B38-BDA5-8D1E396E3E84}"/>
              </a:ext>
            </a:extLst>
          </p:cNvPr>
          <p:cNvSpPr txBox="1"/>
          <p:nvPr/>
        </p:nvSpPr>
        <p:spPr>
          <a:xfrm>
            <a:off x="4254050" y="5960313"/>
            <a:ext cx="396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P’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36484209-D68C-46B7-A1A0-5C04D68FE0C6}"/>
              </a:ext>
            </a:extLst>
          </p:cNvPr>
          <p:cNvSpPr txBox="1"/>
          <p:nvPr/>
        </p:nvSpPr>
        <p:spPr>
          <a:xfrm>
            <a:off x="4415520" y="3281433"/>
            <a:ext cx="4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P’’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1BEA147E-C897-46B2-B5F9-B9A00BD97EEC}"/>
              </a:ext>
            </a:extLst>
          </p:cNvPr>
          <p:cNvSpPr txBox="1"/>
          <p:nvPr/>
        </p:nvSpPr>
        <p:spPr>
          <a:xfrm>
            <a:off x="2663122" y="5440913"/>
            <a:ext cx="468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O’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2D87998C-A0EE-4C31-9B43-24F305FA87B6}"/>
              </a:ext>
            </a:extLst>
          </p:cNvPr>
          <p:cNvSpPr txBox="1"/>
          <p:nvPr/>
        </p:nvSpPr>
        <p:spPr>
          <a:xfrm>
            <a:off x="2730362" y="3601140"/>
            <a:ext cx="468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O’’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F20B7D49-E4AB-4C2E-9ABA-0DE2D6DC773A}"/>
              </a:ext>
            </a:extLst>
          </p:cNvPr>
          <p:cNvSpPr txBox="1"/>
          <p:nvPr/>
        </p:nvSpPr>
        <p:spPr>
          <a:xfrm>
            <a:off x="3629560" y="4500344"/>
            <a:ext cx="4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M’’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354105F7-8B61-4B26-945F-EA2B1C310666}"/>
              </a:ext>
            </a:extLst>
          </p:cNvPr>
          <p:cNvSpPr txBox="1"/>
          <p:nvPr/>
        </p:nvSpPr>
        <p:spPr>
          <a:xfrm>
            <a:off x="2954570" y="4479104"/>
            <a:ext cx="4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N’’</a:t>
            </a:r>
          </a:p>
        </p:txBody>
      </p:sp>
      <p:cxnSp>
        <p:nvCxnSpPr>
          <p:cNvPr id="97" name="Connettore diritto 96">
            <a:extLst>
              <a:ext uri="{FF2B5EF4-FFF2-40B4-BE49-F238E27FC236}">
                <a16:creationId xmlns:a16="http://schemas.microsoft.com/office/drawing/2014/main" id="{1AAA2F75-DDBB-4FCB-AB04-269D463D0ECA}"/>
              </a:ext>
            </a:extLst>
          </p:cNvPr>
          <p:cNvCxnSpPr>
            <a:cxnSpLocks/>
          </p:cNvCxnSpPr>
          <p:nvPr/>
        </p:nvCxnSpPr>
        <p:spPr>
          <a:xfrm>
            <a:off x="3044652" y="5619002"/>
            <a:ext cx="221006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diritto 97">
            <a:extLst>
              <a:ext uri="{FF2B5EF4-FFF2-40B4-BE49-F238E27FC236}">
                <a16:creationId xmlns:a16="http://schemas.microsoft.com/office/drawing/2014/main" id="{DA17D503-41B5-4F3E-B2CA-B352715AF4AF}"/>
              </a:ext>
            </a:extLst>
          </p:cNvPr>
          <p:cNvCxnSpPr>
            <a:cxnSpLocks/>
          </p:cNvCxnSpPr>
          <p:nvPr/>
        </p:nvCxnSpPr>
        <p:spPr>
          <a:xfrm>
            <a:off x="3074484" y="5771402"/>
            <a:ext cx="576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diritto 98">
            <a:extLst>
              <a:ext uri="{FF2B5EF4-FFF2-40B4-BE49-F238E27FC236}">
                <a16:creationId xmlns:a16="http://schemas.microsoft.com/office/drawing/2014/main" id="{7C67D269-0C42-49D0-AAEE-A06991983F53}"/>
              </a:ext>
            </a:extLst>
          </p:cNvPr>
          <p:cNvCxnSpPr>
            <a:cxnSpLocks/>
          </p:cNvCxnSpPr>
          <p:nvPr/>
        </p:nvCxnSpPr>
        <p:spPr>
          <a:xfrm>
            <a:off x="3106924" y="5923802"/>
            <a:ext cx="913489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diritto 99">
            <a:extLst>
              <a:ext uri="{FF2B5EF4-FFF2-40B4-BE49-F238E27FC236}">
                <a16:creationId xmlns:a16="http://schemas.microsoft.com/office/drawing/2014/main" id="{2BA792D5-8BA5-4FBC-AAF4-9B2B11A86A40}"/>
              </a:ext>
            </a:extLst>
          </p:cNvPr>
          <p:cNvCxnSpPr>
            <a:cxnSpLocks/>
          </p:cNvCxnSpPr>
          <p:nvPr/>
        </p:nvCxnSpPr>
        <p:spPr>
          <a:xfrm>
            <a:off x="3145775" y="6076202"/>
            <a:ext cx="11736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diritto 100">
            <a:extLst>
              <a:ext uri="{FF2B5EF4-FFF2-40B4-BE49-F238E27FC236}">
                <a16:creationId xmlns:a16="http://schemas.microsoft.com/office/drawing/2014/main" id="{69379A08-88C9-471C-9E70-6C9569C23970}"/>
              </a:ext>
            </a:extLst>
          </p:cNvPr>
          <p:cNvCxnSpPr>
            <a:cxnSpLocks/>
          </p:cNvCxnSpPr>
          <p:nvPr/>
        </p:nvCxnSpPr>
        <p:spPr>
          <a:xfrm>
            <a:off x="3183428" y="6228602"/>
            <a:ext cx="10332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diritto 101">
            <a:extLst>
              <a:ext uri="{FF2B5EF4-FFF2-40B4-BE49-F238E27FC236}">
                <a16:creationId xmlns:a16="http://schemas.microsoft.com/office/drawing/2014/main" id="{61B285FB-A870-458B-81BE-380168CEE6DD}"/>
              </a:ext>
            </a:extLst>
          </p:cNvPr>
          <p:cNvCxnSpPr>
            <a:cxnSpLocks/>
          </p:cNvCxnSpPr>
          <p:nvPr/>
        </p:nvCxnSpPr>
        <p:spPr>
          <a:xfrm>
            <a:off x="3208889" y="6381002"/>
            <a:ext cx="888671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diritto 102">
            <a:extLst>
              <a:ext uri="{FF2B5EF4-FFF2-40B4-BE49-F238E27FC236}">
                <a16:creationId xmlns:a16="http://schemas.microsoft.com/office/drawing/2014/main" id="{F14C0A0A-EEB6-4FA0-8885-C23045E675C6}"/>
              </a:ext>
            </a:extLst>
          </p:cNvPr>
          <p:cNvCxnSpPr>
            <a:cxnSpLocks/>
          </p:cNvCxnSpPr>
          <p:nvPr/>
        </p:nvCxnSpPr>
        <p:spPr>
          <a:xfrm>
            <a:off x="3253735" y="6533402"/>
            <a:ext cx="731164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ttore diritto 103">
            <a:extLst>
              <a:ext uri="{FF2B5EF4-FFF2-40B4-BE49-F238E27FC236}">
                <a16:creationId xmlns:a16="http://schemas.microsoft.com/office/drawing/2014/main" id="{F3C91360-B69E-4C54-86B0-E97301079F74}"/>
              </a:ext>
            </a:extLst>
          </p:cNvPr>
          <p:cNvCxnSpPr>
            <a:cxnSpLocks/>
          </p:cNvCxnSpPr>
          <p:nvPr/>
        </p:nvCxnSpPr>
        <p:spPr>
          <a:xfrm>
            <a:off x="3373980" y="6685802"/>
            <a:ext cx="51125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ttore diritto 104">
            <a:extLst>
              <a:ext uri="{FF2B5EF4-FFF2-40B4-BE49-F238E27FC236}">
                <a16:creationId xmlns:a16="http://schemas.microsoft.com/office/drawing/2014/main" id="{C08CC1DB-99F9-4DEE-B5E0-F6683EBA22FF}"/>
              </a:ext>
            </a:extLst>
          </p:cNvPr>
          <p:cNvCxnSpPr>
            <a:cxnSpLocks/>
          </p:cNvCxnSpPr>
          <p:nvPr/>
        </p:nvCxnSpPr>
        <p:spPr>
          <a:xfrm>
            <a:off x="3563668" y="6838202"/>
            <a:ext cx="205231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diritto 94">
            <a:extLst>
              <a:ext uri="{FF2B5EF4-FFF2-40B4-BE49-F238E27FC236}">
                <a16:creationId xmlns:a16="http://schemas.microsoft.com/office/drawing/2014/main" id="{D4395F1B-2FBE-431B-BE09-0208D202A1F8}"/>
              </a:ext>
            </a:extLst>
          </p:cNvPr>
          <p:cNvCxnSpPr>
            <a:cxnSpLocks/>
          </p:cNvCxnSpPr>
          <p:nvPr/>
        </p:nvCxnSpPr>
        <p:spPr>
          <a:xfrm>
            <a:off x="3059723" y="5692384"/>
            <a:ext cx="369277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diritto 95">
            <a:extLst>
              <a:ext uri="{FF2B5EF4-FFF2-40B4-BE49-F238E27FC236}">
                <a16:creationId xmlns:a16="http://schemas.microsoft.com/office/drawing/2014/main" id="{F221FCE0-65FC-472F-9B52-0F13F36BD083}"/>
              </a:ext>
            </a:extLst>
          </p:cNvPr>
          <p:cNvCxnSpPr>
            <a:cxnSpLocks/>
          </p:cNvCxnSpPr>
          <p:nvPr/>
        </p:nvCxnSpPr>
        <p:spPr>
          <a:xfrm>
            <a:off x="3096000" y="5844784"/>
            <a:ext cx="734396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ttore diritto 106">
            <a:extLst>
              <a:ext uri="{FF2B5EF4-FFF2-40B4-BE49-F238E27FC236}">
                <a16:creationId xmlns:a16="http://schemas.microsoft.com/office/drawing/2014/main" id="{40E4DD97-D51C-40A1-9200-F0FCEA6B0FEB}"/>
              </a:ext>
            </a:extLst>
          </p:cNvPr>
          <p:cNvCxnSpPr>
            <a:cxnSpLocks/>
          </p:cNvCxnSpPr>
          <p:nvPr/>
        </p:nvCxnSpPr>
        <p:spPr>
          <a:xfrm>
            <a:off x="3128963" y="5997184"/>
            <a:ext cx="1080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ttore diritto 107">
            <a:extLst>
              <a:ext uri="{FF2B5EF4-FFF2-40B4-BE49-F238E27FC236}">
                <a16:creationId xmlns:a16="http://schemas.microsoft.com/office/drawing/2014/main" id="{FC6BD7A5-FE84-4409-8C2B-19E8C230C724}"/>
              </a:ext>
            </a:extLst>
          </p:cNvPr>
          <p:cNvCxnSpPr>
            <a:cxnSpLocks/>
          </p:cNvCxnSpPr>
          <p:nvPr/>
        </p:nvCxnSpPr>
        <p:spPr>
          <a:xfrm>
            <a:off x="3165230" y="6144979"/>
            <a:ext cx="1106873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diritto 108">
            <a:extLst>
              <a:ext uri="{FF2B5EF4-FFF2-40B4-BE49-F238E27FC236}">
                <a16:creationId xmlns:a16="http://schemas.microsoft.com/office/drawing/2014/main" id="{035ED49D-5A47-48A3-8CD9-E830A0255406}"/>
              </a:ext>
            </a:extLst>
          </p:cNvPr>
          <p:cNvCxnSpPr>
            <a:cxnSpLocks/>
          </p:cNvCxnSpPr>
          <p:nvPr/>
        </p:nvCxnSpPr>
        <p:spPr>
          <a:xfrm>
            <a:off x="3194542" y="6301984"/>
            <a:ext cx="954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ttore diritto 109">
            <a:extLst>
              <a:ext uri="{FF2B5EF4-FFF2-40B4-BE49-F238E27FC236}">
                <a16:creationId xmlns:a16="http://schemas.microsoft.com/office/drawing/2014/main" id="{022BE602-B08E-451B-9659-B74C3BB8DA41}"/>
              </a:ext>
            </a:extLst>
          </p:cNvPr>
          <p:cNvCxnSpPr>
            <a:cxnSpLocks/>
          </p:cNvCxnSpPr>
          <p:nvPr/>
        </p:nvCxnSpPr>
        <p:spPr>
          <a:xfrm>
            <a:off x="3232150" y="6454384"/>
            <a:ext cx="814246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ttore diritto 110">
            <a:extLst>
              <a:ext uri="{FF2B5EF4-FFF2-40B4-BE49-F238E27FC236}">
                <a16:creationId xmlns:a16="http://schemas.microsoft.com/office/drawing/2014/main" id="{3085F8A6-C5DD-47B7-9794-D60782795E6F}"/>
              </a:ext>
            </a:extLst>
          </p:cNvPr>
          <p:cNvCxnSpPr>
            <a:cxnSpLocks/>
          </p:cNvCxnSpPr>
          <p:nvPr/>
        </p:nvCxnSpPr>
        <p:spPr>
          <a:xfrm>
            <a:off x="3270738" y="6606784"/>
            <a:ext cx="662221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ttore diritto 111">
            <a:extLst>
              <a:ext uri="{FF2B5EF4-FFF2-40B4-BE49-F238E27FC236}">
                <a16:creationId xmlns:a16="http://schemas.microsoft.com/office/drawing/2014/main" id="{F8C6CABE-5DB9-4639-9417-B56012AD54EF}"/>
              </a:ext>
            </a:extLst>
          </p:cNvPr>
          <p:cNvCxnSpPr>
            <a:cxnSpLocks/>
          </p:cNvCxnSpPr>
          <p:nvPr/>
        </p:nvCxnSpPr>
        <p:spPr>
          <a:xfrm>
            <a:off x="3463198" y="6759184"/>
            <a:ext cx="359701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ttore diritto 112">
            <a:extLst>
              <a:ext uri="{FF2B5EF4-FFF2-40B4-BE49-F238E27FC236}">
                <a16:creationId xmlns:a16="http://schemas.microsoft.com/office/drawing/2014/main" id="{C1028D08-FDE0-45DD-AC6A-4B0726C99659}"/>
              </a:ext>
            </a:extLst>
          </p:cNvPr>
          <p:cNvCxnSpPr>
            <a:cxnSpLocks/>
          </p:cNvCxnSpPr>
          <p:nvPr/>
        </p:nvCxnSpPr>
        <p:spPr>
          <a:xfrm>
            <a:off x="3663351" y="6911584"/>
            <a:ext cx="54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 diritto 129">
            <a:extLst>
              <a:ext uri="{FF2B5EF4-FFF2-40B4-BE49-F238E27FC236}">
                <a16:creationId xmlns:a16="http://schemas.microsoft.com/office/drawing/2014/main" id="{9F5D70E6-DC98-480A-A64A-E159B819C9C8}"/>
              </a:ext>
            </a:extLst>
          </p:cNvPr>
          <p:cNvCxnSpPr>
            <a:cxnSpLocks/>
          </p:cNvCxnSpPr>
          <p:nvPr/>
        </p:nvCxnSpPr>
        <p:spPr>
          <a:xfrm>
            <a:off x="3742115" y="3588983"/>
            <a:ext cx="504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ttore diritto 130">
            <a:extLst>
              <a:ext uri="{FF2B5EF4-FFF2-40B4-BE49-F238E27FC236}">
                <a16:creationId xmlns:a16="http://schemas.microsoft.com/office/drawing/2014/main" id="{441D9196-214D-41B6-816E-1969A6C1DAF5}"/>
              </a:ext>
            </a:extLst>
          </p:cNvPr>
          <p:cNvCxnSpPr>
            <a:cxnSpLocks/>
          </p:cNvCxnSpPr>
          <p:nvPr/>
        </p:nvCxnSpPr>
        <p:spPr>
          <a:xfrm>
            <a:off x="3204380" y="3741383"/>
            <a:ext cx="954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ttore diritto 131">
            <a:extLst>
              <a:ext uri="{FF2B5EF4-FFF2-40B4-BE49-F238E27FC236}">
                <a16:creationId xmlns:a16="http://schemas.microsoft.com/office/drawing/2014/main" id="{5E315310-E20D-47F4-A54E-660B0A86BEC2}"/>
              </a:ext>
            </a:extLst>
          </p:cNvPr>
          <p:cNvCxnSpPr>
            <a:cxnSpLocks/>
          </p:cNvCxnSpPr>
          <p:nvPr/>
        </p:nvCxnSpPr>
        <p:spPr>
          <a:xfrm>
            <a:off x="3059723" y="3893783"/>
            <a:ext cx="1008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ttore diritto 132">
            <a:extLst>
              <a:ext uri="{FF2B5EF4-FFF2-40B4-BE49-F238E27FC236}">
                <a16:creationId xmlns:a16="http://schemas.microsoft.com/office/drawing/2014/main" id="{3322AB43-3B36-4CF5-9F3B-C38B023D8519}"/>
              </a:ext>
            </a:extLst>
          </p:cNvPr>
          <p:cNvCxnSpPr>
            <a:cxnSpLocks/>
          </p:cNvCxnSpPr>
          <p:nvPr/>
        </p:nvCxnSpPr>
        <p:spPr>
          <a:xfrm>
            <a:off x="3112004" y="4046183"/>
            <a:ext cx="864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ttore diritto 133">
            <a:extLst>
              <a:ext uri="{FF2B5EF4-FFF2-40B4-BE49-F238E27FC236}">
                <a16:creationId xmlns:a16="http://schemas.microsoft.com/office/drawing/2014/main" id="{0C5BB4FB-AF5B-42BB-892B-4CF03DD42E31}"/>
              </a:ext>
            </a:extLst>
          </p:cNvPr>
          <p:cNvCxnSpPr>
            <a:cxnSpLocks/>
          </p:cNvCxnSpPr>
          <p:nvPr/>
        </p:nvCxnSpPr>
        <p:spPr>
          <a:xfrm>
            <a:off x="3163716" y="4198583"/>
            <a:ext cx="720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ttore diritto 134">
            <a:extLst>
              <a:ext uri="{FF2B5EF4-FFF2-40B4-BE49-F238E27FC236}">
                <a16:creationId xmlns:a16="http://schemas.microsoft.com/office/drawing/2014/main" id="{58863C9F-0C58-4E69-B947-449CAEA9D671}"/>
              </a:ext>
            </a:extLst>
          </p:cNvPr>
          <p:cNvCxnSpPr>
            <a:cxnSpLocks/>
          </p:cNvCxnSpPr>
          <p:nvPr/>
        </p:nvCxnSpPr>
        <p:spPr>
          <a:xfrm>
            <a:off x="3216509" y="4350983"/>
            <a:ext cx="568155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ttore diritto 119">
            <a:extLst>
              <a:ext uri="{FF2B5EF4-FFF2-40B4-BE49-F238E27FC236}">
                <a16:creationId xmlns:a16="http://schemas.microsoft.com/office/drawing/2014/main" id="{EC5CF11D-176A-4A12-9F64-B0509F18A4F3}"/>
              </a:ext>
            </a:extLst>
          </p:cNvPr>
          <p:cNvCxnSpPr>
            <a:cxnSpLocks/>
          </p:cNvCxnSpPr>
          <p:nvPr/>
        </p:nvCxnSpPr>
        <p:spPr>
          <a:xfrm>
            <a:off x="4033159" y="3509965"/>
            <a:ext cx="252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ttore diritto 120">
            <a:extLst>
              <a:ext uri="{FF2B5EF4-FFF2-40B4-BE49-F238E27FC236}">
                <a16:creationId xmlns:a16="http://schemas.microsoft.com/office/drawing/2014/main" id="{92E44842-923A-48BB-999C-9405908187E8}"/>
              </a:ext>
            </a:extLst>
          </p:cNvPr>
          <p:cNvCxnSpPr>
            <a:cxnSpLocks/>
          </p:cNvCxnSpPr>
          <p:nvPr/>
        </p:nvCxnSpPr>
        <p:spPr>
          <a:xfrm>
            <a:off x="3485671" y="3662365"/>
            <a:ext cx="720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ttore diritto 121">
            <a:extLst>
              <a:ext uri="{FF2B5EF4-FFF2-40B4-BE49-F238E27FC236}">
                <a16:creationId xmlns:a16="http://schemas.microsoft.com/office/drawing/2014/main" id="{E8BA6420-FD8A-4B78-B5CB-B952C2FF7609}"/>
              </a:ext>
            </a:extLst>
          </p:cNvPr>
          <p:cNvCxnSpPr>
            <a:cxnSpLocks/>
          </p:cNvCxnSpPr>
          <p:nvPr/>
        </p:nvCxnSpPr>
        <p:spPr>
          <a:xfrm>
            <a:off x="3033513" y="3814765"/>
            <a:ext cx="1080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ttore diritto 122">
            <a:extLst>
              <a:ext uri="{FF2B5EF4-FFF2-40B4-BE49-F238E27FC236}">
                <a16:creationId xmlns:a16="http://schemas.microsoft.com/office/drawing/2014/main" id="{36E01734-D69F-4795-878D-6A5B8476E12F}"/>
              </a:ext>
            </a:extLst>
          </p:cNvPr>
          <p:cNvCxnSpPr>
            <a:cxnSpLocks/>
          </p:cNvCxnSpPr>
          <p:nvPr/>
        </p:nvCxnSpPr>
        <p:spPr>
          <a:xfrm>
            <a:off x="3087184" y="3967165"/>
            <a:ext cx="936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ttore diritto 123">
            <a:extLst>
              <a:ext uri="{FF2B5EF4-FFF2-40B4-BE49-F238E27FC236}">
                <a16:creationId xmlns:a16="http://schemas.microsoft.com/office/drawing/2014/main" id="{E62D7B0B-332E-4EFA-AC60-CDAD06247AB6}"/>
              </a:ext>
            </a:extLst>
          </p:cNvPr>
          <p:cNvCxnSpPr>
            <a:cxnSpLocks/>
          </p:cNvCxnSpPr>
          <p:nvPr/>
        </p:nvCxnSpPr>
        <p:spPr>
          <a:xfrm>
            <a:off x="3136583" y="4119565"/>
            <a:ext cx="792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ttore diritto 124">
            <a:extLst>
              <a:ext uri="{FF2B5EF4-FFF2-40B4-BE49-F238E27FC236}">
                <a16:creationId xmlns:a16="http://schemas.microsoft.com/office/drawing/2014/main" id="{E35FB25B-ECFB-4A85-9720-B3CCC75A41EE}"/>
              </a:ext>
            </a:extLst>
          </p:cNvPr>
          <p:cNvCxnSpPr>
            <a:cxnSpLocks/>
          </p:cNvCxnSpPr>
          <p:nvPr/>
        </p:nvCxnSpPr>
        <p:spPr>
          <a:xfrm>
            <a:off x="3192002" y="4271965"/>
            <a:ext cx="648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ttore diritto 125">
            <a:extLst>
              <a:ext uri="{FF2B5EF4-FFF2-40B4-BE49-F238E27FC236}">
                <a16:creationId xmlns:a16="http://schemas.microsoft.com/office/drawing/2014/main" id="{21AD5CE3-572A-448B-B51D-079542BC1F47}"/>
              </a:ext>
            </a:extLst>
          </p:cNvPr>
          <p:cNvCxnSpPr>
            <a:cxnSpLocks/>
          </p:cNvCxnSpPr>
          <p:nvPr/>
        </p:nvCxnSpPr>
        <p:spPr>
          <a:xfrm>
            <a:off x="3244361" y="4424365"/>
            <a:ext cx="504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FCF78560-5C21-4AD8-B039-02E473798227}"/>
              </a:ext>
            </a:extLst>
          </p:cNvPr>
          <p:cNvCxnSpPr>
            <a:cxnSpLocks/>
          </p:cNvCxnSpPr>
          <p:nvPr/>
        </p:nvCxnSpPr>
        <p:spPr>
          <a:xfrm>
            <a:off x="1155395" y="4502422"/>
            <a:ext cx="54318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1 11">
            <a:extLst>
              <a:ext uri="{FF2B5EF4-FFF2-40B4-BE49-F238E27FC236}">
                <a16:creationId xmlns:a16="http://schemas.microsoft.com/office/drawing/2014/main" id="{16584718-90CD-4217-AC82-E7FAC0FEEDB7}"/>
              </a:ext>
            </a:extLst>
          </p:cNvPr>
          <p:cNvCxnSpPr>
            <a:cxnSpLocks/>
          </p:cNvCxnSpPr>
          <p:nvPr/>
        </p:nvCxnSpPr>
        <p:spPr>
          <a:xfrm>
            <a:off x="1155395" y="5006985"/>
            <a:ext cx="5259776" cy="3989614"/>
          </a:xfrm>
          <a:prstGeom prst="line">
            <a:avLst/>
          </a:prstGeom>
          <a:ln w="31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9BB88AF1-13D3-4739-B5A0-4B394EE28569}"/>
              </a:ext>
            </a:extLst>
          </p:cNvPr>
          <p:cNvCxnSpPr>
            <a:cxnSpLocks/>
          </p:cNvCxnSpPr>
          <p:nvPr/>
        </p:nvCxnSpPr>
        <p:spPr>
          <a:xfrm>
            <a:off x="1155395" y="4498995"/>
            <a:ext cx="0" cy="51176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ttore diritto 105">
            <a:extLst>
              <a:ext uri="{FF2B5EF4-FFF2-40B4-BE49-F238E27FC236}">
                <a16:creationId xmlns:a16="http://schemas.microsoft.com/office/drawing/2014/main" id="{0222BDAA-0A0E-455A-8E9A-C4786A8774B0}"/>
              </a:ext>
            </a:extLst>
          </p:cNvPr>
          <p:cNvCxnSpPr>
            <a:cxnSpLocks/>
          </p:cNvCxnSpPr>
          <p:nvPr/>
        </p:nvCxnSpPr>
        <p:spPr>
          <a:xfrm flipH="1" flipV="1">
            <a:off x="2906825" y="3450009"/>
            <a:ext cx="534656" cy="154910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8B0E8042-BCB4-4742-B1D6-F279EF33F8C8}"/>
              </a:ext>
            </a:extLst>
          </p:cNvPr>
          <p:cNvCxnSpPr>
            <a:cxnSpLocks/>
          </p:cNvCxnSpPr>
          <p:nvPr/>
        </p:nvCxnSpPr>
        <p:spPr>
          <a:xfrm>
            <a:off x="2909447" y="3455309"/>
            <a:ext cx="0" cy="156075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ttore diritto 113">
            <a:extLst>
              <a:ext uri="{FF2B5EF4-FFF2-40B4-BE49-F238E27FC236}">
                <a16:creationId xmlns:a16="http://schemas.microsoft.com/office/drawing/2014/main" id="{3C713649-0FE7-4FD9-A073-707BCD9CC067}"/>
              </a:ext>
            </a:extLst>
          </p:cNvPr>
          <p:cNvCxnSpPr>
            <a:cxnSpLocks/>
          </p:cNvCxnSpPr>
          <p:nvPr/>
        </p:nvCxnSpPr>
        <p:spPr>
          <a:xfrm flipH="1" flipV="1">
            <a:off x="2902917" y="5003713"/>
            <a:ext cx="541323" cy="238601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BB069ED4-1F3B-4763-8609-CB5DD1F05705}"/>
              </a:ext>
            </a:extLst>
          </p:cNvPr>
          <p:cNvCxnSpPr>
            <a:cxnSpLocks/>
          </p:cNvCxnSpPr>
          <p:nvPr/>
        </p:nvCxnSpPr>
        <p:spPr>
          <a:xfrm>
            <a:off x="3444131" y="4999117"/>
            <a:ext cx="0" cy="237220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ttore diritto 116">
            <a:extLst>
              <a:ext uri="{FF2B5EF4-FFF2-40B4-BE49-F238E27FC236}">
                <a16:creationId xmlns:a16="http://schemas.microsoft.com/office/drawing/2014/main" id="{07DE2046-BF70-4210-888D-9A29B7622804}"/>
              </a:ext>
            </a:extLst>
          </p:cNvPr>
          <p:cNvCxnSpPr>
            <a:cxnSpLocks/>
          </p:cNvCxnSpPr>
          <p:nvPr/>
        </p:nvCxnSpPr>
        <p:spPr>
          <a:xfrm>
            <a:off x="3404273" y="4999117"/>
            <a:ext cx="0" cy="23400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7935B367-AA37-4803-947C-DF376C8AFB75}"/>
              </a:ext>
            </a:extLst>
          </p:cNvPr>
          <p:cNvCxnSpPr>
            <a:cxnSpLocks/>
          </p:cNvCxnSpPr>
          <p:nvPr/>
        </p:nvCxnSpPr>
        <p:spPr>
          <a:xfrm>
            <a:off x="5097883" y="2143846"/>
            <a:ext cx="0" cy="286313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CasellaDiTesto 126">
            <a:extLst>
              <a:ext uri="{FF2B5EF4-FFF2-40B4-BE49-F238E27FC236}">
                <a16:creationId xmlns:a16="http://schemas.microsoft.com/office/drawing/2014/main" id="{4A8E7955-9555-43B0-B2C9-6FBC3DF2024C}"/>
              </a:ext>
            </a:extLst>
          </p:cNvPr>
          <p:cNvSpPr txBox="1"/>
          <p:nvPr/>
        </p:nvSpPr>
        <p:spPr>
          <a:xfrm>
            <a:off x="9000" y="489583"/>
            <a:ext cx="68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Come verifica finale della sezione applichiamo la legge di appartenenza, tra  retta e piano, alle quattro rette contenenti i lati del quadrilatero di sezione</a:t>
            </a:r>
          </a:p>
        </p:txBody>
      </p:sp>
      <p:sp>
        <p:nvSpPr>
          <p:cNvPr id="159" name="CasellaDiTesto 158">
            <a:extLst>
              <a:ext uri="{FF2B5EF4-FFF2-40B4-BE49-F238E27FC236}">
                <a16:creationId xmlns:a16="http://schemas.microsoft.com/office/drawing/2014/main" id="{4CC5D54C-F351-4A52-80D1-B273112DC024}"/>
              </a:ext>
            </a:extLst>
          </p:cNvPr>
          <p:cNvSpPr txBox="1"/>
          <p:nvPr/>
        </p:nvSpPr>
        <p:spPr>
          <a:xfrm>
            <a:off x="213896" y="7325610"/>
            <a:ext cx="936000" cy="338554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(OP)</a:t>
            </a:r>
            <a:r>
              <a:rPr lang="it-IT" sz="1600" dirty="0" err="1">
                <a:solidFill>
                  <a:srgbClr val="FF0000"/>
                </a:solidFill>
                <a:latin typeface="Symbol" panose="05050102010706020507" pitchFamily="18" charset="2"/>
              </a:rPr>
              <a:t>Î</a:t>
            </a:r>
            <a:r>
              <a:rPr lang="it-IT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it-IT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0" name="CasellaDiTesto 159">
            <a:extLst>
              <a:ext uri="{FF2B5EF4-FFF2-40B4-BE49-F238E27FC236}">
                <a16:creationId xmlns:a16="http://schemas.microsoft.com/office/drawing/2014/main" id="{CD65ABE2-2203-410B-9DF7-705C22D2A807}"/>
              </a:ext>
            </a:extLst>
          </p:cNvPr>
          <p:cNvSpPr txBox="1"/>
          <p:nvPr/>
        </p:nvSpPr>
        <p:spPr>
          <a:xfrm>
            <a:off x="1150294" y="7666639"/>
            <a:ext cx="1224000" cy="3240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c’’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Ì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Î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6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endParaRPr lang="it-IT" dirty="0">
              <a:solidFill>
                <a:srgbClr val="FF0000"/>
              </a:solidFill>
            </a:endParaRPr>
          </a:p>
          <a:p>
            <a:pPr lvl="0"/>
            <a:endParaRPr lang="it-IT" sz="1400" dirty="0">
              <a:solidFill>
                <a:srgbClr val="FF0000"/>
              </a:solidFill>
              <a:latin typeface="MS Shell Dlg 2" panose="020B0604030504040204" pitchFamily="34" charset="0"/>
            </a:endParaRPr>
          </a:p>
          <a:p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61" name="CasellaDiTesto 160">
            <a:extLst>
              <a:ext uri="{FF2B5EF4-FFF2-40B4-BE49-F238E27FC236}">
                <a16:creationId xmlns:a16="http://schemas.microsoft.com/office/drawing/2014/main" id="{5DA6116F-F79C-42B2-942D-8FB5CA2D40D8}"/>
              </a:ext>
            </a:extLst>
          </p:cNvPr>
          <p:cNvSpPr txBox="1"/>
          <p:nvPr/>
        </p:nvSpPr>
        <p:spPr>
          <a:xfrm>
            <a:off x="1148967" y="7001926"/>
            <a:ext cx="1224000" cy="3240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c’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Ì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Î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6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endParaRPr lang="it-IT" dirty="0">
              <a:solidFill>
                <a:srgbClr val="FF0000"/>
              </a:solidFill>
            </a:endParaRPr>
          </a:p>
          <a:p>
            <a:pPr lvl="0"/>
            <a:endParaRPr lang="it-IT" sz="1400" dirty="0">
              <a:solidFill>
                <a:srgbClr val="FF0000"/>
              </a:solidFill>
              <a:latin typeface="MS Shell Dlg 2" panose="020B0604030504040204" pitchFamily="34" charset="0"/>
            </a:endParaRPr>
          </a:p>
          <a:p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162" name="Connettore a gomito 161">
            <a:extLst>
              <a:ext uri="{FF2B5EF4-FFF2-40B4-BE49-F238E27FC236}">
                <a16:creationId xmlns:a16="http://schemas.microsoft.com/office/drawing/2014/main" id="{6A4144AA-4D30-4D99-8568-A4D9B80D04C2}"/>
              </a:ext>
            </a:extLst>
          </p:cNvPr>
          <p:cNvCxnSpPr>
            <a:stCxn id="159" idx="0"/>
            <a:endCxn id="161" idx="1"/>
          </p:cNvCxnSpPr>
          <p:nvPr/>
        </p:nvCxnSpPr>
        <p:spPr>
          <a:xfrm rot="5400000" flipH="1" flipV="1">
            <a:off x="834589" y="7011233"/>
            <a:ext cx="161684" cy="467071"/>
          </a:xfrm>
          <a:prstGeom prst="bentConnector2">
            <a:avLst/>
          </a:prstGeom>
          <a:ln w="317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ttore a gomito 162">
            <a:extLst>
              <a:ext uri="{FF2B5EF4-FFF2-40B4-BE49-F238E27FC236}">
                <a16:creationId xmlns:a16="http://schemas.microsoft.com/office/drawing/2014/main" id="{746F150E-B186-41C9-8AF7-CCBB65635932}"/>
              </a:ext>
            </a:extLst>
          </p:cNvPr>
          <p:cNvCxnSpPr>
            <a:stCxn id="159" idx="2"/>
            <a:endCxn id="160" idx="1"/>
          </p:cNvCxnSpPr>
          <p:nvPr/>
        </p:nvCxnSpPr>
        <p:spPr>
          <a:xfrm rot="16200000" flipH="1">
            <a:off x="833858" y="7512202"/>
            <a:ext cx="164475" cy="468398"/>
          </a:xfrm>
          <a:prstGeom prst="bentConnector2">
            <a:avLst/>
          </a:prstGeom>
          <a:ln w="317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CasellaDiTesto 163">
            <a:extLst>
              <a:ext uri="{FF2B5EF4-FFF2-40B4-BE49-F238E27FC236}">
                <a16:creationId xmlns:a16="http://schemas.microsoft.com/office/drawing/2014/main" id="{2876CBD0-6612-4FEC-83F5-8A2C7D4B8AD2}"/>
              </a:ext>
            </a:extLst>
          </p:cNvPr>
          <p:cNvSpPr txBox="1"/>
          <p:nvPr/>
        </p:nvSpPr>
        <p:spPr>
          <a:xfrm>
            <a:off x="790941" y="6587866"/>
            <a:ext cx="936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Lato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OP</a:t>
            </a:r>
            <a:endParaRPr lang="it-IT" sz="14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68" name="CasellaDiTesto 167">
            <a:extLst>
              <a:ext uri="{FF2B5EF4-FFF2-40B4-BE49-F238E27FC236}">
                <a16:creationId xmlns:a16="http://schemas.microsoft.com/office/drawing/2014/main" id="{EEB2A524-38A8-4154-B907-07FC98BEE5D7}"/>
              </a:ext>
            </a:extLst>
          </p:cNvPr>
          <p:cNvSpPr txBox="1"/>
          <p:nvPr/>
        </p:nvSpPr>
        <p:spPr>
          <a:xfrm>
            <a:off x="1054522" y="8416583"/>
            <a:ext cx="90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Lato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MP</a:t>
            </a:r>
            <a:r>
              <a:rPr lang="it-IT" sz="14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9" name="CasellaDiTesto 168">
            <a:extLst>
              <a:ext uri="{FF2B5EF4-FFF2-40B4-BE49-F238E27FC236}">
                <a16:creationId xmlns:a16="http://schemas.microsoft.com/office/drawing/2014/main" id="{3D5F95E3-3374-4323-BACB-AD98B7CDE230}"/>
              </a:ext>
            </a:extLst>
          </p:cNvPr>
          <p:cNvSpPr txBox="1"/>
          <p:nvPr/>
        </p:nvSpPr>
        <p:spPr>
          <a:xfrm>
            <a:off x="1950566" y="8385689"/>
            <a:ext cx="936000" cy="338554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(MP)</a:t>
            </a:r>
            <a:r>
              <a:rPr lang="it-IT" sz="1600" dirty="0" err="1">
                <a:solidFill>
                  <a:srgbClr val="FF0000"/>
                </a:solidFill>
                <a:latin typeface="Symbol" panose="05050102010706020507" pitchFamily="18" charset="2"/>
              </a:rPr>
              <a:t>Î</a:t>
            </a:r>
            <a:r>
              <a:rPr lang="it-IT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endParaRPr lang="it-IT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B0F85738-328B-4999-9298-0982BA9AA65A}"/>
              </a:ext>
            </a:extLst>
          </p:cNvPr>
          <p:cNvSpPr txBox="1"/>
          <p:nvPr/>
        </p:nvSpPr>
        <p:spPr>
          <a:xfrm>
            <a:off x="2886980" y="8723376"/>
            <a:ext cx="1224000" cy="3240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1400" dirty="0">
                <a:solidFill>
                  <a:srgbClr val="FF0000"/>
                </a:solidFill>
              </a:rPr>
              <a:t>d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’’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Ì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Î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6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endParaRPr lang="it-IT" dirty="0">
              <a:solidFill>
                <a:srgbClr val="FF0000"/>
              </a:solidFill>
            </a:endParaRPr>
          </a:p>
          <a:p>
            <a:pPr lvl="0"/>
            <a:endParaRPr lang="it-IT" sz="1400" dirty="0">
              <a:solidFill>
                <a:srgbClr val="FF0000"/>
              </a:solidFill>
              <a:latin typeface="MS Shell Dlg 2" panose="020B0604030504040204" pitchFamily="34" charset="0"/>
            </a:endParaRPr>
          </a:p>
          <a:p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71" name="CasellaDiTesto 170">
            <a:extLst>
              <a:ext uri="{FF2B5EF4-FFF2-40B4-BE49-F238E27FC236}">
                <a16:creationId xmlns:a16="http://schemas.microsoft.com/office/drawing/2014/main" id="{635C4997-DA9F-4B04-B03C-BFD49682DB63}"/>
              </a:ext>
            </a:extLst>
          </p:cNvPr>
          <p:cNvSpPr txBox="1"/>
          <p:nvPr/>
        </p:nvSpPr>
        <p:spPr>
          <a:xfrm>
            <a:off x="2888435" y="8062170"/>
            <a:ext cx="1224000" cy="3240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1400" dirty="0">
                <a:solidFill>
                  <a:srgbClr val="FF0000"/>
                </a:solidFill>
              </a:rPr>
              <a:t>d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’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Ì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Î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endParaRPr lang="it-IT" sz="1400" dirty="0">
              <a:solidFill>
                <a:srgbClr val="FF0000"/>
              </a:solidFill>
            </a:endParaRPr>
          </a:p>
          <a:p>
            <a:pPr lvl="0"/>
            <a:endParaRPr lang="it-IT" sz="1400" dirty="0">
              <a:solidFill>
                <a:srgbClr val="FF0000"/>
              </a:solidFill>
              <a:latin typeface="MS Shell Dlg 2" panose="020B0604030504040204" pitchFamily="34" charset="0"/>
            </a:endParaRPr>
          </a:p>
          <a:p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172" name="Connettore a gomito 171">
            <a:extLst>
              <a:ext uri="{FF2B5EF4-FFF2-40B4-BE49-F238E27FC236}">
                <a16:creationId xmlns:a16="http://schemas.microsoft.com/office/drawing/2014/main" id="{4624CDBB-C9B0-4EE2-9C1F-DFC4A31F77F2}"/>
              </a:ext>
            </a:extLst>
          </p:cNvPr>
          <p:cNvCxnSpPr>
            <a:stCxn id="169" idx="0"/>
            <a:endCxn id="171" idx="1"/>
          </p:cNvCxnSpPr>
          <p:nvPr/>
        </p:nvCxnSpPr>
        <p:spPr>
          <a:xfrm rot="5400000" flipH="1" flipV="1">
            <a:off x="2572741" y="8069996"/>
            <a:ext cx="161519" cy="469869"/>
          </a:xfrm>
          <a:prstGeom prst="bentConnector2">
            <a:avLst/>
          </a:prstGeom>
          <a:ln w="317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ttore a gomito 172">
            <a:extLst>
              <a:ext uri="{FF2B5EF4-FFF2-40B4-BE49-F238E27FC236}">
                <a16:creationId xmlns:a16="http://schemas.microsoft.com/office/drawing/2014/main" id="{AF7B8DC6-63D4-43D0-BF4A-27F63FDB5FD0}"/>
              </a:ext>
            </a:extLst>
          </p:cNvPr>
          <p:cNvCxnSpPr>
            <a:stCxn id="169" idx="2"/>
            <a:endCxn id="170" idx="1"/>
          </p:cNvCxnSpPr>
          <p:nvPr/>
        </p:nvCxnSpPr>
        <p:spPr>
          <a:xfrm rot="16200000" flipH="1">
            <a:off x="2572207" y="8570602"/>
            <a:ext cx="161133" cy="468414"/>
          </a:xfrm>
          <a:prstGeom prst="bentConnector2">
            <a:avLst/>
          </a:prstGeom>
          <a:ln w="317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CasellaDiTesto 173">
            <a:extLst>
              <a:ext uri="{FF2B5EF4-FFF2-40B4-BE49-F238E27FC236}">
                <a16:creationId xmlns:a16="http://schemas.microsoft.com/office/drawing/2014/main" id="{F19DB44C-E915-4D6C-9B78-9480D8A8B7D0}"/>
              </a:ext>
            </a:extLst>
          </p:cNvPr>
          <p:cNvSpPr txBox="1"/>
          <p:nvPr/>
        </p:nvSpPr>
        <p:spPr>
          <a:xfrm>
            <a:off x="5340464" y="5183503"/>
            <a:ext cx="1476000" cy="208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Poiché le verifiche sono positive per le quattro rette che contengono la figura piana, significa che il quadrilatero risultante dalla sezione appartiene al piano di sezione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175" name="CasellaDiTesto 174">
            <a:extLst>
              <a:ext uri="{FF2B5EF4-FFF2-40B4-BE49-F238E27FC236}">
                <a16:creationId xmlns:a16="http://schemas.microsoft.com/office/drawing/2014/main" id="{70E98E83-906B-4CD6-A260-A67799F98486}"/>
              </a:ext>
            </a:extLst>
          </p:cNvPr>
          <p:cNvSpPr txBox="1"/>
          <p:nvPr/>
        </p:nvSpPr>
        <p:spPr>
          <a:xfrm>
            <a:off x="-2622" y="2431329"/>
            <a:ext cx="90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Lato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NO</a:t>
            </a:r>
            <a:r>
              <a:rPr lang="it-IT" sz="14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6" name="CasellaDiTesto 175">
            <a:extLst>
              <a:ext uri="{FF2B5EF4-FFF2-40B4-BE49-F238E27FC236}">
                <a16:creationId xmlns:a16="http://schemas.microsoft.com/office/drawing/2014/main" id="{89558087-E7E6-45D1-B431-428EF95D49C6}"/>
              </a:ext>
            </a:extLst>
          </p:cNvPr>
          <p:cNvSpPr txBox="1"/>
          <p:nvPr/>
        </p:nvSpPr>
        <p:spPr>
          <a:xfrm>
            <a:off x="2436052" y="1407747"/>
            <a:ext cx="900000" cy="3600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(MN)</a:t>
            </a:r>
            <a:r>
              <a:rPr lang="it-IT" sz="1600" dirty="0" err="1">
                <a:solidFill>
                  <a:srgbClr val="FF0000"/>
                </a:solidFill>
                <a:latin typeface="Symbol" panose="05050102010706020507" pitchFamily="18" charset="2"/>
              </a:rPr>
              <a:t>Î</a:t>
            </a:r>
            <a:r>
              <a:rPr lang="it-IT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77" name="CasellaDiTesto 176">
            <a:extLst>
              <a:ext uri="{FF2B5EF4-FFF2-40B4-BE49-F238E27FC236}">
                <a16:creationId xmlns:a16="http://schemas.microsoft.com/office/drawing/2014/main" id="{2E6D7DC8-8D53-4CC9-BE3A-4B2ED1E16D65}"/>
              </a:ext>
            </a:extLst>
          </p:cNvPr>
          <p:cNvSpPr txBox="1"/>
          <p:nvPr/>
        </p:nvSpPr>
        <p:spPr>
          <a:xfrm>
            <a:off x="3333296" y="1765837"/>
            <a:ext cx="1224000" cy="3600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a’’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Ì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Î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6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endParaRPr lang="it-IT" dirty="0">
              <a:solidFill>
                <a:srgbClr val="FF0000"/>
              </a:solidFill>
            </a:endParaRPr>
          </a:p>
          <a:p>
            <a:pPr lvl="0"/>
            <a:endParaRPr lang="it-IT" sz="1400" dirty="0">
              <a:solidFill>
                <a:srgbClr val="FF0000"/>
              </a:solidFill>
              <a:latin typeface="MS Shell Dlg 2" panose="020B0604030504040204" pitchFamily="34" charset="0"/>
            </a:endParaRPr>
          </a:p>
          <a:p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178" name="Connettore a gomito 177">
            <a:extLst>
              <a:ext uri="{FF2B5EF4-FFF2-40B4-BE49-F238E27FC236}">
                <a16:creationId xmlns:a16="http://schemas.microsoft.com/office/drawing/2014/main" id="{4284E678-ECD5-406E-8A1C-987EC2AAA96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039622" y="1098514"/>
            <a:ext cx="144000" cy="468000"/>
          </a:xfrm>
          <a:prstGeom prst="bentConnector2">
            <a:avLst/>
          </a:prstGeom>
          <a:ln w="317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ttore a gomito 178">
            <a:extLst>
              <a:ext uri="{FF2B5EF4-FFF2-40B4-BE49-F238E27FC236}">
                <a16:creationId xmlns:a16="http://schemas.microsoft.com/office/drawing/2014/main" id="{AB8F31ED-95F4-4008-B158-E84FB4AAE69E}"/>
              </a:ext>
            </a:extLst>
          </p:cNvPr>
          <p:cNvCxnSpPr>
            <a:cxnSpLocks/>
            <a:stCxn id="176" idx="2"/>
            <a:endCxn id="177" idx="1"/>
          </p:cNvCxnSpPr>
          <p:nvPr/>
        </p:nvCxnSpPr>
        <p:spPr>
          <a:xfrm rot="16200000" flipH="1">
            <a:off x="3020629" y="1633170"/>
            <a:ext cx="178090" cy="447244"/>
          </a:xfrm>
          <a:prstGeom prst="bentConnector2">
            <a:avLst/>
          </a:prstGeom>
          <a:ln w="317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CasellaDiTesto 179">
            <a:extLst>
              <a:ext uri="{FF2B5EF4-FFF2-40B4-BE49-F238E27FC236}">
                <a16:creationId xmlns:a16="http://schemas.microsoft.com/office/drawing/2014/main" id="{AFCA5F72-9C71-40F5-872D-9DFBD3205C99}"/>
              </a:ext>
            </a:extLst>
          </p:cNvPr>
          <p:cNvSpPr txBox="1"/>
          <p:nvPr/>
        </p:nvSpPr>
        <p:spPr>
          <a:xfrm>
            <a:off x="891322" y="2411093"/>
            <a:ext cx="864000" cy="338554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(NO)</a:t>
            </a:r>
            <a:r>
              <a:rPr lang="it-IT" sz="1600" dirty="0" err="1">
                <a:solidFill>
                  <a:srgbClr val="FF0000"/>
                </a:solidFill>
                <a:latin typeface="Symbol" panose="05050102010706020507" pitchFamily="18" charset="2"/>
              </a:rPr>
              <a:t>Î</a:t>
            </a:r>
            <a:r>
              <a:rPr lang="it-IT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81" name="CasellaDiTesto 180">
            <a:extLst>
              <a:ext uri="{FF2B5EF4-FFF2-40B4-BE49-F238E27FC236}">
                <a16:creationId xmlns:a16="http://schemas.microsoft.com/office/drawing/2014/main" id="{DDBBA3F7-C73C-4F65-870F-8ADD58281262}"/>
              </a:ext>
            </a:extLst>
          </p:cNvPr>
          <p:cNvSpPr txBox="1"/>
          <p:nvPr/>
        </p:nvSpPr>
        <p:spPr>
          <a:xfrm>
            <a:off x="1751730" y="2751035"/>
            <a:ext cx="1224000" cy="3240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1400" dirty="0">
                <a:solidFill>
                  <a:srgbClr val="FF0000"/>
                </a:solidFill>
              </a:rPr>
              <a:t>b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’’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Ì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Î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6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endParaRPr lang="it-IT" dirty="0">
              <a:solidFill>
                <a:srgbClr val="FF0000"/>
              </a:solidFill>
            </a:endParaRPr>
          </a:p>
          <a:p>
            <a:pPr lvl="0"/>
            <a:endParaRPr lang="it-IT" sz="1400" dirty="0">
              <a:solidFill>
                <a:srgbClr val="FF0000"/>
              </a:solidFill>
              <a:latin typeface="MS Shell Dlg 2" panose="020B0604030504040204" pitchFamily="34" charset="0"/>
            </a:endParaRPr>
          </a:p>
          <a:p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82" name="CasellaDiTesto 181">
            <a:extLst>
              <a:ext uri="{FF2B5EF4-FFF2-40B4-BE49-F238E27FC236}">
                <a16:creationId xmlns:a16="http://schemas.microsoft.com/office/drawing/2014/main" id="{1FEF2CC6-A5F1-4BE6-8920-29279006763D}"/>
              </a:ext>
            </a:extLst>
          </p:cNvPr>
          <p:cNvSpPr txBox="1"/>
          <p:nvPr/>
        </p:nvSpPr>
        <p:spPr>
          <a:xfrm>
            <a:off x="1752114" y="2086094"/>
            <a:ext cx="1224000" cy="3240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b’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Ì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Î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6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endParaRPr lang="it-IT" dirty="0">
              <a:solidFill>
                <a:srgbClr val="FF0000"/>
              </a:solidFill>
            </a:endParaRPr>
          </a:p>
          <a:p>
            <a:pPr lvl="0"/>
            <a:endParaRPr lang="it-IT" sz="1400" dirty="0">
              <a:solidFill>
                <a:srgbClr val="FF0000"/>
              </a:solidFill>
              <a:latin typeface="MS Shell Dlg 2" panose="020B0604030504040204" pitchFamily="34" charset="0"/>
            </a:endParaRPr>
          </a:p>
          <a:p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183" name="Connettore a gomito 182">
            <a:extLst>
              <a:ext uri="{FF2B5EF4-FFF2-40B4-BE49-F238E27FC236}">
                <a16:creationId xmlns:a16="http://schemas.microsoft.com/office/drawing/2014/main" id="{B2C9E0DE-E8D6-4B28-B2CD-16119AB80A9C}"/>
              </a:ext>
            </a:extLst>
          </p:cNvPr>
          <p:cNvCxnSpPr>
            <a:stCxn id="180" idx="0"/>
            <a:endCxn id="182" idx="1"/>
          </p:cNvCxnSpPr>
          <p:nvPr/>
        </p:nvCxnSpPr>
        <p:spPr>
          <a:xfrm rot="5400000" flipH="1" flipV="1">
            <a:off x="1456219" y="2115198"/>
            <a:ext cx="162999" cy="428792"/>
          </a:xfrm>
          <a:prstGeom prst="bentConnector2">
            <a:avLst/>
          </a:prstGeom>
          <a:ln w="317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nettore a gomito 183">
            <a:extLst>
              <a:ext uri="{FF2B5EF4-FFF2-40B4-BE49-F238E27FC236}">
                <a16:creationId xmlns:a16="http://schemas.microsoft.com/office/drawing/2014/main" id="{B9DB6786-A2C7-4D75-BCE9-C6619FFB3353}"/>
              </a:ext>
            </a:extLst>
          </p:cNvPr>
          <p:cNvCxnSpPr>
            <a:stCxn id="180" idx="2"/>
            <a:endCxn id="181" idx="1"/>
          </p:cNvCxnSpPr>
          <p:nvPr/>
        </p:nvCxnSpPr>
        <p:spPr>
          <a:xfrm rot="16200000" flipH="1">
            <a:off x="1455832" y="2617137"/>
            <a:ext cx="163388" cy="428408"/>
          </a:xfrm>
          <a:prstGeom prst="bentConnector2">
            <a:avLst/>
          </a:prstGeom>
          <a:ln w="317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CasellaDiTesto 184">
            <a:extLst>
              <a:ext uri="{FF2B5EF4-FFF2-40B4-BE49-F238E27FC236}">
                <a16:creationId xmlns:a16="http://schemas.microsoft.com/office/drawing/2014/main" id="{7D318818-AA4C-4F5D-A8BC-AF1E36A0FAD7}"/>
              </a:ext>
            </a:extLst>
          </p:cNvPr>
          <p:cNvSpPr txBox="1"/>
          <p:nvPr/>
        </p:nvSpPr>
        <p:spPr>
          <a:xfrm>
            <a:off x="1556441" y="1440707"/>
            <a:ext cx="936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Lato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MN</a:t>
            </a:r>
            <a:r>
              <a:rPr lang="it-IT" sz="14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B43B4B1-FA87-4921-B64E-1BF123297696}"/>
              </a:ext>
            </a:extLst>
          </p:cNvPr>
          <p:cNvSpPr txBox="1"/>
          <p:nvPr/>
        </p:nvSpPr>
        <p:spPr>
          <a:xfrm>
            <a:off x="4377339" y="7176907"/>
            <a:ext cx="3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a’</a:t>
            </a:r>
            <a:endParaRPr lang="it-IT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5" name="CasellaDiTesto 114">
            <a:extLst>
              <a:ext uri="{FF2B5EF4-FFF2-40B4-BE49-F238E27FC236}">
                <a16:creationId xmlns:a16="http://schemas.microsoft.com/office/drawing/2014/main" id="{933E67A1-8EA4-467C-B4FF-BE028F1077AC}"/>
              </a:ext>
            </a:extLst>
          </p:cNvPr>
          <p:cNvSpPr txBox="1"/>
          <p:nvPr/>
        </p:nvSpPr>
        <p:spPr>
          <a:xfrm>
            <a:off x="6212732" y="4158494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a’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’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F35CE19B-682D-4260-BA26-147BB3D6F265}"/>
              </a:ext>
            </a:extLst>
          </p:cNvPr>
          <p:cNvGrpSpPr/>
          <p:nvPr/>
        </p:nvGrpSpPr>
        <p:grpSpPr>
          <a:xfrm>
            <a:off x="5969568" y="8254690"/>
            <a:ext cx="708840" cy="542532"/>
            <a:chOff x="5616500" y="3336765"/>
            <a:chExt cx="708840" cy="542532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665DEDE6-AD61-4D17-AA01-432ADDF8E4C4}"/>
                </a:ext>
              </a:extLst>
            </p:cNvPr>
            <p:cNvSpPr txBox="1"/>
            <p:nvPr/>
          </p:nvSpPr>
          <p:spPr>
            <a:xfrm>
              <a:off x="5616500" y="3509965"/>
              <a:ext cx="54000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</a:t>
              </a:r>
              <a:r>
                <a:rPr lang="it-IT" baseline="-25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1</a:t>
              </a:r>
              <a:r>
                <a:rPr lang="it-IT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EB08281-218F-4F04-9008-5D0EB5C478FE}"/>
                </a:ext>
              </a:extLst>
            </p:cNvPr>
            <p:cNvSpPr/>
            <p:nvPr/>
          </p:nvSpPr>
          <p:spPr>
            <a:xfrm flipH="1">
              <a:off x="5826872" y="3336765"/>
              <a:ext cx="498468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  <a:latin typeface="Symbol" panose="05050102010706020507" pitchFamily="18" charset="2"/>
                </a:rPr>
                <a:t>¥</a:t>
              </a:r>
              <a:endParaRPr lang="it-IT" sz="1100" dirty="0">
                <a:solidFill>
                  <a:srgbClr val="FF0000"/>
                </a:solidFill>
                <a:latin typeface="MS Shell Dlg 2" panose="020B0604030504040204" pitchFamily="34" charset="0"/>
              </a:endParaRPr>
            </a:p>
          </p:txBody>
        </p:sp>
      </p:grpSp>
      <p:sp>
        <p:nvSpPr>
          <p:cNvPr id="116" name="CasellaDiTesto 115">
            <a:extLst>
              <a:ext uri="{FF2B5EF4-FFF2-40B4-BE49-F238E27FC236}">
                <a16:creationId xmlns:a16="http://schemas.microsoft.com/office/drawing/2014/main" id="{9C7FD0CC-1419-4336-900E-52EDD0A89702}"/>
              </a:ext>
            </a:extLst>
          </p:cNvPr>
          <p:cNvSpPr txBox="1"/>
          <p:nvPr/>
        </p:nvSpPr>
        <p:spPr>
          <a:xfrm>
            <a:off x="674461" y="4166317"/>
            <a:ext cx="576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5EF592BB-1B12-4B94-A7E9-446BC26F1241}"/>
              </a:ext>
            </a:extLst>
          </p:cNvPr>
          <p:cNvGrpSpPr/>
          <p:nvPr/>
        </p:nvGrpSpPr>
        <p:grpSpPr>
          <a:xfrm>
            <a:off x="3334167" y="910916"/>
            <a:ext cx="1224000" cy="494692"/>
            <a:chOff x="3007317" y="991300"/>
            <a:chExt cx="1224000" cy="494692"/>
          </a:xfrm>
        </p:grpSpPr>
        <p:sp>
          <p:nvSpPr>
            <p:cNvPr id="128" name="CasellaDiTesto 127">
              <a:extLst>
                <a:ext uri="{FF2B5EF4-FFF2-40B4-BE49-F238E27FC236}">
                  <a16:creationId xmlns:a16="http://schemas.microsoft.com/office/drawing/2014/main" id="{A16FA037-040A-4215-9A53-DCA77F4015D2}"/>
                </a:ext>
              </a:extLst>
            </p:cNvPr>
            <p:cNvSpPr txBox="1"/>
            <p:nvPr/>
          </p:nvSpPr>
          <p:spPr>
            <a:xfrm>
              <a:off x="3007317" y="1125992"/>
              <a:ext cx="1224000" cy="360000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pPr lvl="0"/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a’</a:t>
              </a:r>
              <a:r>
                <a:rPr lang="it-IT" sz="1400" dirty="0">
                  <a:solidFill>
                    <a:srgbClr val="FF0000"/>
                  </a:solidFill>
                  <a:latin typeface="Symbol" panose="05050102010706020507" pitchFamily="18" charset="2"/>
                </a:rPr>
                <a:t>Ì</a:t>
              </a:r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</a:t>
              </a:r>
              <a:r>
                <a:rPr lang="it-IT" sz="1400" baseline="-25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1</a:t>
              </a:r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a</a:t>
              </a:r>
              <a:r>
                <a:rPr lang="it-IT" sz="1600" dirty="0">
                  <a:solidFill>
                    <a:srgbClr val="FF0000"/>
                  </a:solidFill>
                  <a:latin typeface="Symbol" panose="05050102010706020507" pitchFamily="18" charset="2"/>
                </a:rPr>
                <a:t>Î</a:t>
              </a:r>
              <a:r>
                <a:rPr lang="it-IT" sz="16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</a:t>
              </a:r>
              <a:r>
                <a:rPr lang="it-IT" sz="1600" baseline="-25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1</a:t>
              </a:r>
              <a:r>
                <a:rPr lang="it-IT" sz="1600" dirty="0">
                  <a:solidFill>
                    <a:srgbClr val="FF0000"/>
                  </a:solidFill>
                  <a:latin typeface="Symbol" panose="05050102010706020507" pitchFamily="18" charset="2"/>
                </a:rPr>
                <a:t>a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118" name="Rettangolo 117">
              <a:extLst>
                <a:ext uri="{FF2B5EF4-FFF2-40B4-BE49-F238E27FC236}">
                  <a16:creationId xmlns:a16="http://schemas.microsoft.com/office/drawing/2014/main" id="{7ACECFE8-FEC4-4307-B564-CB9178B294BE}"/>
                </a:ext>
              </a:extLst>
            </p:cNvPr>
            <p:cNvSpPr/>
            <p:nvPr/>
          </p:nvSpPr>
          <p:spPr>
            <a:xfrm flipH="1">
              <a:off x="3365092" y="991300"/>
              <a:ext cx="498468" cy="369332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  <a:latin typeface="Symbol" panose="05050102010706020507" pitchFamily="18" charset="2"/>
                </a:rPr>
                <a:t>¥</a:t>
              </a:r>
              <a:endParaRPr lang="it-IT" sz="1100" dirty="0">
                <a:solidFill>
                  <a:srgbClr val="FF0000"/>
                </a:solidFill>
                <a:latin typeface="MS Shell Dlg 2" panose="020B0604030504040204" pitchFamily="34" charset="0"/>
              </a:endParaRPr>
            </a:p>
          </p:txBody>
        </p:sp>
      </p:grpSp>
      <p:sp>
        <p:nvSpPr>
          <p:cNvPr id="119" name="CasellaDiTesto 118">
            <a:extLst>
              <a:ext uri="{FF2B5EF4-FFF2-40B4-BE49-F238E27FC236}">
                <a16:creationId xmlns:a16="http://schemas.microsoft.com/office/drawing/2014/main" id="{631AEF5D-8C2B-4556-86C5-71CF2C6DC5B4}"/>
              </a:ext>
            </a:extLst>
          </p:cNvPr>
          <p:cNvSpPr txBox="1"/>
          <p:nvPr/>
        </p:nvSpPr>
        <p:spPr>
          <a:xfrm>
            <a:off x="2393044" y="3151556"/>
            <a:ext cx="576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29" name="CasellaDiTesto 128">
            <a:extLst>
              <a:ext uri="{FF2B5EF4-FFF2-40B4-BE49-F238E27FC236}">
                <a16:creationId xmlns:a16="http://schemas.microsoft.com/office/drawing/2014/main" id="{CAA19BA5-E645-4D1B-BEC0-6334A724210E}"/>
              </a:ext>
            </a:extLst>
          </p:cNvPr>
          <p:cNvSpPr txBox="1"/>
          <p:nvPr/>
        </p:nvSpPr>
        <p:spPr>
          <a:xfrm>
            <a:off x="3392187" y="7229989"/>
            <a:ext cx="576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36" name="CasellaDiTesto 135">
            <a:extLst>
              <a:ext uri="{FF2B5EF4-FFF2-40B4-BE49-F238E27FC236}">
                <a16:creationId xmlns:a16="http://schemas.microsoft.com/office/drawing/2014/main" id="{49343570-A187-4FEF-8A7B-4ACDDCAB72B9}"/>
              </a:ext>
            </a:extLst>
          </p:cNvPr>
          <p:cNvSpPr txBox="1"/>
          <p:nvPr/>
        </p:nvSpPr>
        <p:spPr>
          <a:xfrm>
            <a:off x="3099879" y="5806217"/>
            <a:ext cx="3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b’</a:t>
            </a:r>
          </a:p>
        </p:txBody>
      </p:sp>
      <p:sp>
        <p:nvSpPr>
          <p:cNvPr id="137" name="CasellaDiTesto 136">
            <a:extLst>
              <a:ext uri="{FF2B5EF4-FFF2-40B4-BE49-F238E27FC236}">
                <a16:creationId xmlns:a16="http://schemas.microsoft.com/office/drawing/2014/main" id="{70835287-AF07-479C-B27B-A6E322175698}"/>
              </a:ext>
            </a:extLst>
          </p:cNvPr>
          <p:cNvSpPr txBox="1"/>
          <p:nvPr/>
        </p:nvSpPr>
        <p:spPr>
          <a:xfrm>
            <a:off x="3127141" y="4039296"/>
            <a:ext cx="4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b’’</a:t>
            </a:r>
          </a:p>
        </p:txBody>
      </p:sp>
      <p:cxnSp>
        <p:nvCxnSpPr>
          <p:cNvPr id="138" name="Connettore diritto 137">
            <a:extLst>
              <a:ext uri="{FF2B5EF4-FFF2-40B4-BE49-F238E27FC236}">
                <a16:creationId xmlns:a16="http://schemas.microsoft.com/office/drawing/2014/main" id="{A9C3852E-FB8D-457D-9EDA-62BA33696164}"/>
              </a:ext>
            </a:extLst>
          </p:cNvPr>
          <p:cNvCxnSpPr>
            <a:cxnSpLocks/>
          </p:cNvCxnSpPr>
          <p:nvPr/>
        </p:nvCxnSpPr>
        <p:spPr>
          <a:xfrm flipV="1">
            <a:off x="1726941" y="2863450"/>
            <a:ext cx="4663015" cy="129113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7E4A2179-B9D8-46E3-ACAC-4CE187819B3C}"/>
              </a:ext>
            </a:extLst>
          </p:cNvPr>
          <p:cNvCxnSpPr>
            <a:cxnSpLocks/>
          </p:cNvCxnSpPr>
          <p:nvPr/>
        </p:nvCxnSpPr>
        <p:spPr>
          <a:xfrm>
            <a:off x="1725794" y="4152156"/>
            <a:ext cx="0" cy="8640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ttore diritto 138">
            <a:extLst>
              <a:ext uri="{FF2B5EF4-FFF2-40B4-BE49-F238E27FC236}">
                <a16:creationId xmlns:a16="http://schemas.microsoft.com/office/drawing/2014/main" id="{FB80F74A-97D0-472B-B150-FD1319C4B336}"/>
              </a:ext>
            </a:extLst>
          </p:cNvPr>
          <p:cNvCxnSpPr>
            <a:cxnSpLocks/>
          </p:cNvCxnSpPr>
          <p:nvPr/>
        </p:nvCxnSpPr>
        <p:spPr>
          <a:xfrm>
            <a:off x="1712833" y="5002681"/>
            <a:ext cx="3616736" cy="143352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CasellaDiTesto 139">
            <a:extLst>
              <a:ext uri="{FF2B5EF4-FFF2-40B4-BE49-F238E27FC236}">
                <a16:creationId xmlns:a16="http://schemas.microsoft.com/office/drawing/2014/main" id="{84B96755-3231-4793-BC0A-893377738D49}"/>
              </a:ext>
            </a:extLst>
          </p:cNvPr>
          <p:cNvSpPr txBox="1"/>
          <p:nvPr/>
        </p:nvSpPr>
        <p:spPr>
          <a:xfrm>
            <a:off x="4717227" y="6190981"/>
            <a:ext cx="3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c’</a:t>
            </a:r>
          </a:p>
        </p:txBody>
      </p:sp>
      <p:sp>
        <p:nvSpPr>
          <p:cNvPr id="141" name="CasellaDiTesto 140">
            <a:extLst>
              <a:ext uri="{FF2B5EF4-FFF2-40B4-BE49-F238E27FC236}">
                <a16:creationId xmlns:a16="http://schemas.microsoft.com/office/drawing/2014/main" id="{6853B666-EF67-4224-AF6D-B9AE39FA3114}"/>
              </a:ext>
            </a:extLst>
          </p:cNvPr>
          <p:cNvSpPr txBox="1"/>
          <p:nvPr/>
        </p:nvSpPr>
        <p:spPr>
          <a:xfrm>
            <a:off x="5912136" y="255525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c’’</a:t>
            </a:r>
          </a:p>
        </p:txBody>
      </p:sp>
      <p:sp>
        <p:nvSpPr>
          <p:cNvPr id="142" name="CasellaDiTesto 141">
            <a:extLst>
              <a:ext uri="{FF2B5EF4-FFF2-40B4-BE49-F238E27FC236}">
                <a16:creationId xmlns:a16="http://schemas.microsoft.com/office/drawing/2014/main" id="{127F0799-E175-4613-9FC9-DF57A812D23E}"/>
              </a:ext>
            </a:extLst>
          </p:cNvPr>
          <p:cNvSpPr txBox="1"/>
          <p:nvPr/>
        </p:nvSpPr>
        <p:spPr>
          <a:xfrm>
            <a:off x="1384757" y="3757833"/>
            <a:ext cx="576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45" name="CasellaDiTesto 144">
            <a:extLst>
              <a:ext uri="{FF2B5EF4-FFF2-40B4-BE49-F238E27FC236}">
                <a16:creationId xmlns:a16="http://schemas.microsoft.com/office/drawing/2014/main" id="{0BA5B253-ACCB-42EC-80E1-2200856494AB}"/>
              </a:ext>
            </a:extLst>
          </p:cNvPr>
          <p:cNvSpPr txBox="1"/>
          <p:nvPr/>
        </p:nvSpPr>
        <p:spPr>
          <a:xfrm>
            <a:off x="2908774" y="7154218"/>
            <a:ext cx="576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46" name="CasellaDiTesto 145">
            <a:extLst>
              <a:ext uri="{FF2B5EF4-FFF2-40B4-BE49-F238E27FC236}">
                <a16:creationId xmlns:a16="http://schemas.microsoft.com/office/drawing/2014/main" id="{BC3C570E-01B1-4A2B-85B7-EB4922A2E886}"/>
              </a:ext>
            </a:extLst>
          </p:cNvPr>
          <p:cNvSpPr txBox="1"/>
          <p:nvPr/>
        </p:nvSpPr>
        <p:spPr>
          <a:xfrm>
            <a:off x="4693827" y="1820491"/>
            <a:ext cx="576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47" name="CasellaDiTesto 146">
            <a:extLst>
              <a:ext uri="{FF2B5EF4-FFF2-40B4-BE49-F238E27FC236}">
                <a16:creationId xmlns:a16="http://schemas.microsoft.com/office/drawing/2014/main" id="{D0665237-2A7A-43DE-8A5B-A37D5ABFB23E}"/>
              </a:ext>
            </a:extLst>
          </p:cNvPr>
          <p:cNvSpPr txBox="1"/>
          <p:nvPr/>
        </p:nvSpPr>
        <p:spPr>
          <a:xfrm>
            <a:off x="4390177" y="2618257"/>
            <a:ext cx="4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d’’</a:t>
            </a:r>
          </a:p>
        </p:txBody>
      </p:sp>
      <p:sp>
        <p:nvSpPr>
          <p:cNvPr id="148" name="CasellaDiTesto 147">
            <a:extLst>
              <a:ext uri="{FF2B5EF4-FFF2-40B4-BE49-F238E27FC236}">
                <a16:creationId xmlns:a16="http://schemas.microsoft.com/office/drawing/2014/main" id="{81EEFDEA-4A7D-4EB6-B1D6-8CD977D973FE}"/>
              </a:ext>
            </a:extLst>
          </p:cNvPr>
          <p:cNvSpPr txBox="1"/>
          <p:nvPr/>
        </p:nvSpPr>
        <p:spPr>
          <a:xfrm>
            <a:off x="4791625" y="5158424"/>
            <a:ext cx="3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d’</a:t>
            </a:r>
          </a:p>
        </p:txBody>
      </p:sp>
      <p:cxnSp>
        <p:nvCxnSpPr>
          <p:cNvPr id="150" name="Connettore diritto 149">
            <a:extLst>
              <a:ext uri="{FF2B5EF4-FFF2-40B4-BE49-F238E27FC236}">
                <a16:creationId xmlns:a16="http://schemas.microsoft.com/office/drawing/2014/main" id="{0B291758-1993-4CC6-8F60-F96B5C4E67A7}"/>
              </a:ext>
            </a:extLst>
          </p:cNvPr>
          <p:cNvCxnSpPr>
            <a:cxnSpLocks/>
          </p:cNvCxnSpPr>
          <p:nvPr/>
        </p:nvCxnSpPr>
        <p:spPr>
          <a:xfrm flipH="1">
            <a:off x="3699176" y="3431234"/>
            <a:ext cx="640386" cy="106911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616E25A8-A99E-40AD-90BF-192413C24433}"/>
              </a:ext>
            </a:extLst>
          </p:cNvPr>
          <p:cNvCxnSpPr>
            <a:cxnSpLocks/>
          </p:cNvCxnSpPr>
          <p:nvPr/>
        </p:nvCxnSpPr>
        <p:spPr>
          <a:xfrm flipV="1">
            <a:off x="3700990" y="6047769"/>
            <a:ext cx="638572" cy="881669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ttore 1 11">
            <a:extLst>
              <a:ext uri="{FF2B5EF4-FFF2-40B4-BE49-F238E27FC236}">
                <a16:creationId xmlns:a16="http://schemas.microsoft.com/office/drawing/2014/main" id="{FB9A512A-FB58-4B07-9E8A-BA73F37E3DEE}"/>
              </a:ext>
            </a:extLst>
          </p:cNvPr>
          <p:cNvCxnSpPr>
            <a:cxnSpLocks/>
          </p:cNvCxnSpPr>
          <p:nvPr/>
        </p:nvCxnSpPr>
        <p:spPr>
          <a:xfrm>
            <a:off x="1148966" y="5001087"/>
            <a:ext cx="5010394" cy="380045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CasellaDiTesto 152">
            <a:extLst>
              <a:ext uri="{FF2B5EF4-FFF2-40B4-BE49-F238E27FC236}">
                <a16:creationId xmlns:a16="http://schemas.microsoft.com/office/drawing/2014/main" id="{C3DA6593-2180-4E56-945B-F9CD1437BDF8}"/>
              </a:ext>
            </a:extLst>
          </p:cNvPr>
          <p:cNvSpPr txBox="1"/>
          <p:nvPr/>
        </p:nvSpPr>
        <p:spPr>
          <a:xfrm>
            <a:off x="5470017" y="3199775"/>
            <a:ext cx="133200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Quadrilatero di sezione appartenente al piano</a:t>
            </a:r>
          </a:p>
        </p:txBody>
      </p:sp>
      <p:cxnSp>
        <p:nvCxnSpPr>
          <p:cNvPr id="155" name="Connettore 2 154">
            <a:extLst>
              <a:ext uri="{FF2B5EF4-FFF2-40B4-BE49-F238E27FC236}">
                <a16:creationId xmlns:a16="http://schemas.microsoft.com/office/drawing/2014/main" id="{7690A223-7942-4442-B020-BC451A58ABAA}"/>
              </a:ext>
            </a:extLst>
          </p:cNvPr>
          <p:cNvCxnSpPr>
            <a:stCxn id="153" idx="1"/>
          </p:cNvCxnSpPr>
          <p:nvPr/>
        </p:nvCxnSpPr>
        <p:spPr>
          <a:xfrm flipH="1">
            <a:off x="3728681" y="3676829"/>
            <a:ext cx="1741336" cy="2519891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ttore 2 156">
            <a:extLst>
              <a:ext uri="{FF2B5EF4-FFF2-40B4-BE49-F238E27FC236}">
                <a16:creationId xmlns:a16="http://schemas.microsoft.com/office/drawing/2014/main" id="{34A95637-A99B-476B-BFE9-3DD4E77C513C}"/>
              </a:ext>
            </a:extLst>
          </p:cNvPr>
          <p:cNvCxnSpPr>
            <a:stCxn id="153" idx="1"/>
          </p:cNvCxnSpPr>
          <p:nvPr/>
        </p:nvCxnSpPr>
        <p:spPr>
          <a:xfrm flipH="1">
            <a:off x="3640834" y="3676829"/>
            <a:ext cx="1829183" cy="278499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ttore diritto 142">
            <a:extLst>
              <a:ext uri="{FF2B5EF4-FFF2-40B4-BE49-F238E27FC236}">
                <a16:creationId xmlns:a16="http://schemas.microsoft.com/office/drawing/2014/main" id="{F0F7F85F-D7E1-4B98-B4CA-116151007AEE}"/>
              </a:ext>
            </a:extLst>
          </p:cNvPr>
          <p:cNvCxnSpPr>
            <a:cxnSpLocks/>
          </p:cNvCxnSpPr>
          <p:nvPr/>
        </p:nvCxnSpPr>
        <p:spPr>
          <a:xfrm>
            <a:off x="114300" y="9232308"/>
            <a:ext cx="68961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66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59" grpId="0" animBg="1"/>
      <p:bldP spid="160" grpId="0" animBg="1"/>
      <p:bldP spid="161" grpId="0" animBg="1"/>
      <p:bldP spid="164" grpId="0"/>
      <p:bldP spid="168" grpId="0"/>
      <p:bldP spid="169" grpId="0" animBg="1"/>
      <p:bldP spid="170" grpId="0" animBg="1"/>
      <p:bldP spid="171" grpId="0" animBg="1"/>
      <p:bldP spid="174" grpId="0"/>
      <p:bldP spid="175" grpId="0"/>
      <p:bldP spid="176" grpId="0" animBg="1"/>
      <p:bldP spid="177" grpId="0" animBg="1"/>
      <p:bldP spid="180" grpId="0" animBg="1"/>
      <p:bldP spid="181" grpId="0" animBg="1"/>
      <p:bldP spid="182" grpId="0" animBg="1"/>
      <p:bldP spid="185" grpId="0"/>
      <p:bldP spid="2" grpId="0"/>
      <p:bldP spid="115" grpId="0"/>
      <p:bldP spid="116" grpId="0"/>
      <p:bldP spid="119" grpId="0"/>
      <p:bldP spid="129" grpId="0"/>
      <p:bldP spid="136" grpId="0"/>
      <p:bldP spid="137" grpId="0"/>
      <p:bldP spid="140" grpId="0"/>
      <p:bldP spid="141" grpId="0"/>
      <p:bldP spid="142" grpId="0"/>
      <p:bldP spid="145" grpId="0"/>
      <p:bldP spid="146" grpId="0"/>
      <p:bldP spid="147" grpId="0"/>
      <p:bldP spid="148" grpId="0"/>
      <p:bldP spid="1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tangolo 34">
            <a:extLst>
              <a:ext uri="{FF2B5EF4-FFF2-40B4-BE49-F238E27FC236}">
                <a16:creationId xmlns:a16="http://schemas.microsoft.com/office/drawing/2014/main" id="{76684FD9-B504-49BE-A3B4-3946E116F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0" y="3963147"/>
            <a:ext cx="6804000" cy="1971758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eaLnBrk="1" hangingPunct="1">
              <a:defRPr/>
            </a:pPr>
            <a:r>
              <a:rPr lang="it-IT" altLang="it-IT" sz="2100" kern="0" dirty="0">
                <a:solidFill>
                  <a:srgbClr val="00B050"/>
                </a:solidFill>
                <a:latin typeface="Comic Sans MS" panose="030F0702030302020204" pitchFamily="66" charset="0"/>
              </a:rPr>
              <a:t>Per maggiore completezza ed approfondimento degli argomenti si può consultare il seguente sito</a:t>
            </a:r>
          </a:p>
          <a:p>
            <a:pPr algn="ctr" defTabSz="685800" eaLnBrk="1" hangingPunct="1">
              <a:defRPr/>
            </a:pPr>
            <a:endParaRPr lang="it-IT" altLang="it-IT" sz="2100" kern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 defTabSz="685800" eaLnBrk="1" hangingPunct="1">
              <a:defRPr/>
            </a:pPr>
            <a:r>
              <a:rPr lang="it-IT" altLang="it-IT" sz="2400" dirty="0">
                <a:solidFill>
                  <a:srgbClr val="0070C0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https://www.eliofragassi.it/</a:t>
            </a:r>
            <a:endParaRPr lang="it-IT" altLang="it-IT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 defTabSz="685800" eaLnBrk="1" hangingPunct="1">
              <a:defRPr/>
            </a:pPr>
            <a:endParaRPr lang="it-IT" altLang="it-IT" sz="2100" kern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 defTabSz="685800" eaLnBrk="1" hangingPunct="1">
              <a:defRPr/>
            </a:pPr>
            <a:endParaRPr lang="it-IT" altLang="it-IT" sz="1013" kern="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CE9811FD-C049-48C9-AFD1-3D0A6898297D}"/>
              </a:ext>
            </a:extLst>
          </p:cNvPr>
          <p:cNvCxnSpPr>
            <a:cxnSpLocks/>
          </p:cNvCxnSpPr>
          <p:nvPr/>
        </p:nvCxnSpPr>
        <p:spPr>
          <a:xfrm>
            <a:off x="-38100" y="9079908"/>
            <a:ext cx="68961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499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1012</Words>
  <Application>Microsoft Office PowerPoint</Application>
  <PresentationFormat>Presentazione su schermo (4:3)</PresentationFormat>
  <Paragraphs>261</Paragraphs>
  <Slides>9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MS Shell Dlg 2</vt:lpstr>
      <vt:lpstr>Symbol</vt:lpstr>
      <vt:lpstr>Tema di Office</vt:lpstr>
      <vt:lpstr>Geometria descrittiva dinamica Sezione di solidi a facce</vt:lpstr>
      <vt:lpstr>Sezione di solido a facce: Dati</vt:lpstr>
      <vt:lpstr>Sezione degli spigoli della base ABC</vt:lpstr>
      <vt:lpstr>Sezione dello spigolo laterale AV</vt:lpstr>
      <vt:lpstr>Sezione dello spigolo laterale BV</vt:lpstr>
      <vt:lpstr>Perimetro della sezione punteggiata</vt:lpstr>
      <vt:lpstr>Le due parti sezionate del solido</vt:lpstr>
      <vt:lpstr>Verifica di appartenenza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sezione di piramide triangolare con piano a generico</dc:title>
  <dc:creator>ELIO</dc:creator>
  <cp:lastModifiedBy>Elio Fragassi</cp:lastModifiedBy>
  <cp:revision>393</cp:revision>
  <dcterms:created xsi:type="dcterms:W3CDTF">2018-01-30T22:11:53Z</dcterms:created>
  <dcterms:modified xsi:type="dcterms:W3CDTF">2020-07-18T12:57:22Z</dcterms:modified>
</cp:coreProperties>
</file>