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2"/>
  </p:notesMasterIdLst>
  <p:sldIdLst>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0000"/>
    <a:srgbClr val="FB1FF8"/>
    <a:srgbClr val="1CFE19"/>
    <a:srgbClr val="EF89E1"/>
    <a:srgbClr val="C3E2F7"/>
    <a:srgbClr val="E6E6E6"/>
    <a:srgbClr val="0070C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4" autoAdjust="0"/>
    <p:restoredTop sz="94394" autoAdjust="0"/>
  </p:normalViewPr>
  <p:slideViewPr>
    <p:cSldViewPr snapToGrid="0">
      <p:cViewPr varScale="1">
        <p:scale>
          <a:sx n="81" d="100"/>
          <a:sy n="81" d="100"/>
        </p:scale>
        <p:origin x="1685" y="72"/>
      </p:cViewPr>
      <p:guideLst>
        <p:guide orient="horz" pos="2160"/>
        <p:guide pos="2880"/>
      </p:guideLst>
    </p:cSldViewPr>
  </p:slideViewPr>
  <p:outlineViewPr>
    <p:cViewPr>
      <p:scale>
        <a:sx n="33" d="100"/>
        <a:sy n="33" d="100"/>
      </p:scale>
      <p:origin x="0" y="-16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AB078-DDA0-4221-8B79-FC6F87A63466}" type="datetimeFigureOut">
              <a:rPr lang="it-IT" smtClean="0"/>
              <a:pPr/>
              <a:t>23/06/2020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39FA0-C4ED-4F09-9539-1114983B76CE}" type="slidenum">
              <a:rPr lang="it-IT" smtClean="0"/>
              <a:pPr/>
              <a:t>‹N›</a:t>
            </a:fld>
            <a:endParaRPr lang="it-IT"/>
          </a:p>
        </p:txBody>
      </p:sp>
    </p:spTree>
    <p:extLst>
      <p:ext uri="{BB962C8B-B14F-4D97-AF65-F5344CB8AC3E}">
        <p14:creationId xmlns:p14="http://schemas.microsoft.com/office/powerpoint/2010/main" val="313568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10"/>
          </p:nvPr>
        </p:nvSpPr>
        <p:spPr/>
        <p:txBody>
          <a:bodyPr/>
          <a:lstStyle/>
          <a:p>
            <a:fld id="{AE039FA0-C4ED-4F09-9539-1114983B76CE}" type="slidenum">
              <a:rPr lang="it-IT" smtClean="0"/>
              <a:pPr/>
              <a:t>15</a:t>
            </a:fld>
            <a:endParaRPr lang="it-IT"/>
          </a:p>
        </p:txBody>
      </p:sp>
    </p:spTree>
    <p:extLst>
      <p:ext uri="{BB962C8B-B14F-4D97-AF65-F5344CB8AC3E}">
        <p14:creationId xmlns:p14="http://schemas.microsoft.com/office/powerpoint/2010/main" val="92307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2520520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418971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33780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2687552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70820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382429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394687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786918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44135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05285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61023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43731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6" name="Footer Placeholder 5"/>
          <p:cNvSpPr>
            <a:spLocks noGrp="1"/>
          </p:cNvSpPr>
          <p:nvPr>
            <p:ph type="ftr" sz="quarter" idx="11"/>
          </p:nvPr>
        </p:nvSpPr>
        <p:spPr>
          <a:xfrm>
            <a:off x="533400" y="6172200"/>
            <a:ext cx="5811724" cy="365125"/>
          </a:xfrm>
        </p:spPr>
        <p:txBody>
          <a:bodyPr/>
          <a:lstStyle/>
          <a:p>
            <a:endParaRPr lang="it-IT"/>
          </a:p>
        </p:txBody>
      </p:sp>
      <p:sp>
        <p:nvSpPr>
          <p:cNvPr id="7" name="Slide Number Placeholder 6"/>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78103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a:t>Fare clic per modificare lo stile del titolo dello schema</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Date Placeholder 2"/>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40917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357379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450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71565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389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2732529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664991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9D2B8B-00E9-42CB-AAEE-0D3F6D7C2C7E}"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057EA3-08D0-4AFF-BA85-F974663924E7}" type="slidenum">
              <a:rPr lang="it-IT" smtClean="0"/>
              <a:pPr/>
              <a:t>‹N›</a:t>
            </a:fld>
            <a:endParaRPr lang="it-IT"/>
          </a:p>
        </p:txBody>
      </p:sp>
    </p:spTree>
    <p:extLst>
      <p:ext uri="{BB962C8B-B14F-4D97-AF65-F5344CB8AC3E}">
        <p14:creationId xmlns:p14="http://schemas.microsoft.com/office/powerpoint/2010/main" val="121111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11274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2522459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3209879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189580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9415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407031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052452-B892-41D3-93BB-D6155E434EC8}" type="datetimeFigureOut">
              <a:rPr lang="it-IT" smtClean="0"/>
              <a:pPr/>
              <a:t>23/06/2020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4B0B3B-4CC0-40E9-AEF0-86432BFA02AD}" type="slidenum">
              <a:rPr lang="it-IT" smtClean="0"/>
              <a:pPr/>
              <a:t>‹N›</a:t>
            </a:fld>
            <a:endParaRPr lang="it-IT"/>
          </a:p>
        </p:txBody>
      </p:sp>
    </p:spTree>
    <p:extLst>
      <p:ext uri="{BB962C8B-B14F-4D97-AF65-F5344CB8AC3E}">
        <p14:creationId xmlns:p14="http://schemas.microsoft.com/office/powerpoint/2010/main" val="3551184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E2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52452-B892-41D3-93BB-D6155E434EC8}" type="datetimeFigureOut">
              <a:rPr lang="it-IT" smtClean="0"/>
              <a:pPr/>
              <a:t>23/06/2020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B0B3B-4CC0-40E9-AEF0-86432BFA02AD}" type="slidenum">
              <a:rPr lang="it-IT" smtClean="0"/>
              <a:pPr/>
              <a:t>‹N›</a:t>
            </a:fld>
            <a:endParaRPr lang="it-IT"/>
          </a:p>
        </p:txBody>
      </p:sp>
    </p:spTree>
    <p:extLst>
      <p:ext uri="{BB962C8B-B14F-4D97-AF65-F5344CB8AC3E}">
        <p14:creationId xmlns:p14="http://schemas.microsoft.com/office/powerpoint/2010/main" val="1146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3E2F7"/>
        </a:soli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69D2B8B-00E9-42CB-AAEE-0D3F6D7C2C7E}" type="datetimeFigureOut">
              <a:rPr lang="it-IT" smtClean="0"/>
              <a:pPr/>
              <a:t>23/06/2020</a:t>
            </a:fld>
            <a:endParaRPr lang="it-IT"/>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4057EA3-08D0-4AFF-BA85-F974663924E7}" type="slidenum">
              <a:rPr lang="it-IT" smtClean="0"/>
              <a:pPr/>
              <a:t>‹N›</a:t>
            </a:fld>
            <a:endParaRPr lang="it-IT"/>
          </a:p>
        </p:txBody>
      </p:sp>
    </p:spTree>
    <p:extLst>
      <p:ext uri="{BB962C8B-B14F-4D97-AF65-F5344CB8AC3E}">
        <p14:creationId xmlns:p14="http://schemas.microsoft.com/office/powerpoint/2010/main" val="194684084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7.bin"/><Relationship Id="rId10" Type="http://schemas.openxmlformats.org/officeDocument/2006/relationships/slide" Target="slide4.xml"/><Relationship Id="rId4" Type="http://schemas.openxmlformats.org/officeDocument/2006/relationships/image" Target="../media/image12.wmf"/><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9.emf"/><Relationship Id="rId7" Type="http://schemas.openxmlformats.org/officeDocument/2006/relationships/image" Target="../media/image17.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6.wmf"/><Relationship Id="rId10" Type="http://schemas.openxmlformats.org/officeDocument/2006/relationships/slide" Target="slide4.xml"/><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3.bin"/><Relationship Id="rId10" Type="http://schemas.openxmlformats.org/officeDocument/2006/relationships/slide" Target="slide4.xml"/><Relationship Id="rId4" Type="http://schemas.openxmlformats.org/officeDocument/2006/relationships/image" Target="../media/image20.wmf"/><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6.bin"/><Relationship Id="rId10" Type="http://schemas.openxmlformats.org/officeDocument/2006/relationships/slide" Target="slide4.xml"/><Relationship Id="rId4" Type="http://schemas.openxmlformats.org/officeDocument/2006/relationships/image" Target="../media/image24.wmf"/><Relationship Id="rId9"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s://www.eliofragassi.it/"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1-Sezione%20rigata/Lez.45%20Sezione%20rigata%20e%20algoritmo.pptx" TargetMode="Externa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hyperlink" Target="../../../4-Piano/Lez.6-Il%20piano-Rappresentazione.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17.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slide" Target="slide4.xml"/><Relationship Id="rId4" Type="http://schemas.openxmlformats.org/officeDocument/2006/relationships/image" Target="../media/image8.w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36000" y="38637"/>
            <a:ext cx="9072000" cy="540000"/>
          </a:xfrm>
          <a:ln>
            <a:solidFill>
              <a:srgbClr val="0070C0"/>
            </a:solidFill>
          </a:ln>
        </p:spPr>
        <p:txBody>
          <a:bodyPr anchor="ctr">
            <a:noAutofit/>
          </a:bodyPr>
          <a:lstStyle/>
          <a:p>
            <a:pPr defTabSz="192881">
              <a:lnSpc>
                <a:spcPct val="100000"/>
              </a:lnSpc>
              <a:spcBef>
                <a:spcPts val="0"/>
              </a:spcBef>
              <a:defRPr/>
            </a:pPr>
            <a:r>
              <a:rPr lang="it-IT" sz="2800" cap="all" dirty="0">
                <a:solidFill>
                  <a:srgbClr val="00B050"/>
                </a:solidFill>
                <a:latin typeface="Comic Sans MS" panose="030F0702030302020204" pitchFamily="66" charset="0"/>
              </a:rPr>
              <a:t>Geometria descrittiva dinamica</a:t>
            </a:r>
            <a:endParaRPr lang="it-IT" sz="2800" dirty="0"/>
          </a:p>
        </p:txBody>
      </p:sp>
      <p:sp>
        <p:nvSpPr>
          <p:cNvPr id="34" name="Rectangle 6">
            <a:extLst>
              <a:ext uri="{FF2B5EF4-FFF2-40B4-BE49-F238E27FC236}">
                <a16:creationId xmlns:a16="http://schemas.microsoft.com/office/drawing/2014/main" id="{270B3BDF-DE6D-4EDF-B7CB-30EB89C10549}"/>
              </a:ext>
            </a:extLst>
          </p:cNvPr>
          <p:cNvSpPr txBox="1">
            <a:spLocks noChangeArrowheads="1"/>
          </p:cNvSpPr>
          <p:nvPr/>
        </p:nvSpPr>
        <p:spPr>
          <a:xfrm>
            <a:off x="36000" y="621000"/>
            <a:ext cx="9072000" cy="360000"/>
          </a:xfrm>
          <a:prstGeom prst="rect">
            <a:avLst/>
          </a:prstGeom>
          <a:noFill/>
          <a:ln w="3175">
            <a:solidFill>
              <a:srgbClr val="0070C0"/>
            </a:solidFill>
          </a:ln>
        </p:spPr>
        <p:txBody>
          <a:bodyPr anchor="ctr"/>
          <a:lstStyle/>
          <a:p>
            <a:pPr marL="144661" indent="-144661" algn="ctr" defTabSz="385763">
              <a:lnSpc>
                <a:spcPct val="90000"/>
              </a:lnSpc>
              <a:spcBef>
                <a:spcPct val="20000"/>
              </a:spcBef>
              <a:buClr>
                <a:srgbClr val="1F497D"/>
              </a:buClr>
              <a:buSzPct val="75000"/>
              <a:defRPr/>
            </a:pPr>
            <a:r>
              <a:rPr lang="it-IT" sz="2000" kern="0" dirty="0">
                <a:solidFill>
                  <a:srgbClr val="00B050"/>
                </a:solidFill>
                <a:latin typeface="Comic Sans MS" pitchFamily="66" charset="0"/>
                <a:cs typeface="Arial" panose="020B0604020202020204" pitchFamily="34" charset="0"/>
              </a:rPr>
              <a:t>Indagine insiemistica sulla doppia proiezione ortogonale di </a:t>
            </a:r>
            <a:r>
              <a:rPr lang="it-IT" sz="2000" kern="0" dirty="0" err="1">
                <a:solidFill>
                  <a:srgbClr val="00B050"/>
                </a:solidFill>
                <a:latin typeface="Comic Sans MS" pitchFamily="66" charset="0"/>
                <a:cs typeface="Arial" panose="020B0604020202020204" pitchFamily="34" charset="0"/>
              </a:rPr>
              <a:t>Monge</a:t>
            </a:r>
            <a:endParaRPr lang="it-IT" sz="2000" kern="0" dirty="0">
              <a:solidFill>
                <a:srgbClr val="00B050"/>
              </a:solidFill>
              <a:latin typeface="Comic Sans MS" pitchFamily="66" charset="0"/>
              <a:cs typeface="Arial" panose="020B0604020202020204" pitchFamily="34" charset="0"/>
            </a:endParaRPr>
          </a:p>
        </p:txBody>
      </p:sp>
      <p:sp>
        <p:nvSpPr>
          <p:cNvPr id="6" name="CasellaDiTesto 5">
            <a:extLst>
              <a:ext uri="{FF2B5EF4-FFF2-40B4-BE49-F238E27FC236}">
                <a16:creationId xmlns:a16="http://schemas.microsoft.com/office/drawing/2014/main" id="{54F8E690-6F29-4635-B99E-C4138D2B81E0}"/>
              </a:ext>
            </a:extLst>
          </p:cNvPr>
          <p:cNvSpPr txBox="1"/>
          <p:nvPr/>
        </p:nvSpPr>
        <p:spPr>
          <a:xfrm>
            <a:off x="36000" y="1033565"/>
            <a:ext cx="9072000" cy="756000"/>
          </a:xfrm>
          <a:prstGeom prst="rect">
            <a:avLst/>
          </a:prstGeom>
          <a:solidFill>
            <a:srgbClr val="DAE3F3"/>
          </a:solidFill>
          <a:ln>
            <a:solidFill>
              <a:srgbClr val="0070C0"/>
            </a:solidFill>
          </a:ln>
        </p:spPr>
        <p:txBody>
          <a:bodyPr wrap="square" rtlCol="0">
            <a:spAutoFit/>
          </a:bodyPr>
          <a:lstStyle/>
          <a:p>
            <a:pPr algn="ctr"/>
            <a:r>
              <a:rPr lang="it-IT" sz="2400" dirty="0">
                <a:solidFill>
                  <a:srgbClr val="00B050"/>
                </a:solidFill>
                <a:latin typeface="Comic Sans MS" panose="030F0702030302020204" pitchFamily="66" charset="0"/>
              </a:rPr>
              <a:t>LE OPERAZIONI GEOMETRICHE:</a:t>
            </a:r>
          </a:p>
          <a:p>
            <a:pPr algn="ctr"/>
            <a:r>
              <a:rPr lang="it-IT" sz="2400" dirty="0">
                <a:solidFill>
                  <a:srgbClr val="00B050"/>
                </a:solidFill>
                <a:latin typeface="Comic Sans MS" panose="030F0702030302020204" pitchFamily="66" charset="0"/>
              </a:rPr>
              <a:t> </a:t>
            </a:r>
            <a:r>
              <a:rPr lang="it-IT" sz="2000" cap="all" dirty="0">
                <a:solidFill>
                  <a:srgbClr val="00B050"/>
                </a:solidFill>
                <a:latin typeface="Comic Sans MS" panose="030F0702030302020204" pitchFamily="66" charset="0"/>
              </a:rPr>
              <a:t>La sezione punteggiata e RELATIVO ALGORITMO GRAFICO</a:t>
            </a:r>
            <a:endParaRPr lang="it-IT" sz="2000" dirty="0">
              <a:solidFill>
                <a:srgbClr val="00B050"/>
              </a:solidFill>
              <a:latin typeface="Comic Sans MS" panose="030F0702030302020204" pitchFamily="66" charset="0"/>
            </a:endParaRPr>
          </a:p>
        </p:txBody>
      </p:sp>
      <p:sp>
        <p:nvSpPr>
          <p:cNvPr id="7" name="Rectangle 5">
            <a:extLst>
              <a:ext uri="{FF2B5EF4-FFF2-40B4-BE49-F238E27FC236}">
                <a16:creationId xmlns:a16="http://schemas.microsoft.com/office/drawing/2014/main" id="{8224C1DE-0844-47FF-BF1E-445345473AA5}"/>
              </a:ext>
            </a:extLst>
          </p:cNvPr>
          <p:cNvSpPr>
            <a:spLocks noChangeArrowheads="1"/>
          </p:cNvSpPr>
          <p:nvPr/>
        </p:nvSpPr>
        <p:spPr bwMode="auto">
          <a:xfrm>
            <a:off x="5316870" y="1871380"/>
            <a:ext cx="3780000" cy="4500000"/>
          </a:xfrm>
          <a:prstGeom prst="rect">
            <a:avLst/>
          </a:prstGeom>
          <a:solidFill>
            <a:srgbClr val="DAE3F3"/>
          </a:solidFill>
          <a:ln w="3175" algn="ctr">
            <a:solidFill>
              <a:srgbClr val="0070C0"/>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Il disegno di copertina è stato eseguito da me medesimo </a:t>
            </a:r>
          </a:p>
          <a:p>
            <a:pPr algn="ct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durante il secondo anno scolastico (1964/1965) </a:t>
            </a:r>
          </a:p>
          <a:p>
            <a:pPr algn="ct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di frequenza del  Liceo Artistico Statale “G.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Misticoni</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di Pescara </a:t>
            </a:r>
          </a:p>
          <a:p>
            <a:pPr algn="ct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per la materia</a:t>
            </a:r>
          </a:p>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r>
              <a:rPr lang="it-IT"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Disegno geometrico</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p>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del biennio inferiore del vecchio ordinamento</a:t>
            </a:r>
          </a:p>
          <a:p>
            <a:pPr algn="ct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0"/>
              </a:spcAft>
            </a:pPr>
            <a:r>
              <a:rPr lang="it-IT" dirty="0">
                <a:solidFill>
                  <a:srgbClr val="00B050"/>
                </a:solidFill>
                <a:latin typeface="Comic Sans MS" panose="030F0702030302020204" pitchFamily="66" charset="0"/>
              </a:rPr>
              <a:t>Docente prof. arch.</a:t>
            </a:r>
          </a:p>
          <a:p>
            <a:pPr algn="ctr">
              <a:spcAft>
                <a:spcPts val="0"/>
              </a:spcAft>
            </a:pPr>
            <a:r>
              <a:rPr lang="it-IT" dirty="0">
                <a:solidFill>
                  <a:srgbClr val="00B050"/>
                </a:solidFill>
                <a:latin typeface="Comic Sans MS" panose="030F0702030302020204" pitchFamily="66" charset="0"/>
              </a:rPr>
              <a:t> Antonino Giammarco</a:t>
            </a: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Text Box 6">
            <a:extLst>
              <a:ext uri="{FF2B5EF4-FFF2-40B4-BE49-F238E27FC236}">
                <a16:creationId xmlns:a16="http://schemas.microsoft.com/office/drawing/2014/main" id="{03CE8816-C88D-48DC-8E6B-60715A05B926}"/>
              </a:ext>
            </a:extLst>
          </p:cNvPr>
          <p:cNvSpPr txBox="1">
            <a:spLocks noChangeArrowheads="1"/>
          </p:cNvSpPr>
          <p:nvPr/>
        </p:nvSpPr>
        <p:spPr bwMode="auto">
          <a:xfrm>
            <a:off x="4608000" y="6457056"/>
            <a:ext cx="450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it-IT" altLang="it-IT" sz="1600" b="1" kern="0" dirty="0">
                <a:solidFill>
                  <a:srgbClr val="C00000"/>
                </a:solidFill>
                <a:latin typeface="Comic Sans MS" panose="030F0702030302020204" pitchFamily="66" charset="0"/>
                <a:cs typeface="Courier New" panose="02070309020205020404" pitchFamily="49" charset="0"/>
              </a:rPr>
              <a:t>Autore   Prof. Arch. Elio Fragassi</a:t>
            </a:r>
          </a:p>
        </p:txBody>
      </p:sp>
      <p:sp>
        <p:nvSpPr>
          <p:cNvPr id="9" name="Text Box 9">
            <a:extLst>
              <a:ext uri="{FF2B5EF4-FFF2-40B4-BE49-F238E27FC236}">
                <a16:creationId xmlns:a16="http://schemas.microsoft.com/office/drawing/2014/main" id="{687A492E-6FE8-45D0-9DFE-20890B3DF854}"/>
              </a:ext>
            </a:extLst>
          </p:cNvPr>
          <p:cNvSpPr txBox="1">
            <a:spLocks noChangeArrowheads="1"/>
          </p:cNvSpPr>
          <p:nvPr/>
        </p:nvSpPr>
        <p:spPr bwMode="auto">
          <a:xfrm>
            <a:off x="48126" y="6457056"/>
            <a:ext cx="4500000" cy="360000"/>
          </a:xfrm>
          <a:prstGeom prst="rect">
            <a:avLst/>
          </a:prstGeom>
          <a:solidFill>
            <a:srgbClr val="FFFF00"/>
          </a:solidFill>
          <a:ln w="3175">
            <a:solidFill>
              <a:srgbClr val="0070C0"/>
            </a:solidFill>
            <a:miter lim="800000"/>
            <a:headEnd/>
            <a:tailEnd/>
          </a:ln>
        </p:spPr>
        <p:txBody>
          <a:bodyPr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it-IT" altLang="it-IT" sz="1300" b="1" kern="0" dirty="0">
                <a:solidFill>
                  <a:prstClr val="black"/>
                </a:solidFill>
                <a:latin typeface="Comic Sans MS" panose="030F0702030302020204" pitchFamily="66" charset="0"/>
                <a:cs typeface="Courier New" panose="02070309020205020404" pitchFamily="49" charset="0"/>
              </a:rPr>
              <a:t>Il materiale può essere riprodotto citando la fonte</a:t>
            </a:r>
          </a:p>
        </p:txBody>
      </p:sp>
      <p:pic>
        <p:nvPicPr>
          <p:cNvPr id="3" name="Immagine 2">
            <a:extLst>
              <a:ext uri="{FF2B5EF4-FFF2-40B4-BE49-F238E27FC236}">
                <a16:creationId xmlns:a16="http://schemas.microsoft.com/office/drawing/2014/main" id="{91670CCF-D7D7-4DC5-A4FF-A09F583F25E0}"/>
              </a:ext>
            </a:extLst>
          </p:cNvPr>
          <p:cNvPicPr>
            <a:picLocks/>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4591" y="1878194"/>
            <a:ext cx="5184000" cy="4500000"/>
          </a:xfrm>
          <a:prstGeom prst="rect">
            <a:avLst/>
          </a:prstGeom>
          <a:ln>
            <a:solidFill>
              <a:schemeClr val="accent1"/>
            </a:solidFill>
          </a:ln>
        </p:spPr>
      </p:pic>
    </p:spTree>
    <p:extLst>
      <p:ext uri="{BB962C8B-B14F-4D97-AF65-F5344CB8AC3E}">
        <p14:creationId xmlns:p14="http://schemas.microsoft.com/office/powerpoint/2010/main" val="2592447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Spigolo AC della base</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nvGraphicFramePr>
        <p:xfrm>
          <a:off x="36000" y="787900"/>
          <a:ext cx="9072000" cy="6012000"/>
        </p:xfrm>
        <a:graphic>
          <a:graphicData uri="http://schemas.openxmlformats.org/drawingml/2006/table">
            <a:tbl>
              <a:tblPr bandRow="1">
                <a:tableStyleId>{073A0DAA-6AF3-43AB-8588-CEC1D06C72B9}</a:tableStyleId>
              </a:tblPr>
              <a:tblGrid>
                <a:gridCol w="2775439">
                  <a:extLst>
                    <a:ext uri="{9D8B030D-6E8A-4147-A177-3AD203B41FA5}">
                      <a16:colId xmlns:a16="http://schemas.microsoft.com/office/drawing/2014/main" val="2900016614"/>
                    </a:ext>
                  </a:extLst>
                </a:gridCol>
                <a:gridCol w="1760561">
                  <a:extLst>
                    <a:ext uri="{9D8B030D-6E8A-4147-A177-3AD203B41FA5}">
                      <a16:colId xmlns:a16="http://schemas.microsoft.com/office/drawing/2014/main" val="3766111335"/>
                    </a:ext>
                  </a:extLst>
                </a:gridCol>
                <a:gridCol w="4536000">
                  <a:extLst>
                    <a:ext uri="{9D8B030D-6E8A-4147-A177-3AD203B41FA5}">
                      <a16:colId xmlns:a16="http://schemas.microsoft.com/office/drawing/2014/main" val="3413034555"/>
                    </a:ext>
                  </a:extLst>
                </a:gridCol>
              </a:tblGrid>
              <a:tr h="3204000">
                <a:tc gridSpan="2">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6159853"/>
                  </a:ext>
                </a:extLst>
              </a:tr>
              <a:tr h="1836000">
                <a:tc>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93877644"/>
                  </a:ext>
                </a:extLst>
              </a:tr>
              <a:tr h="972000">
                <a:tc gridSpan="3">
                  <a:txBody>
                    <a:bodyPr/>
                    <a:lstStyle/>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2FEC7745-9630-40A3-B143-47EEE46E713D}"/>
              </a:ext>
            </a:extLst>
          </p:cNvPr>
          <p:cNvSpPr txBox="1"/>
          <p:nvPr/>
        </p:nvSpPr>
        <p:spPr>
          <a:xfrm>
            <a:off x="27296" y="815475"/>
            <a:ext cx="3456000" cy="338554"/>
          </a:xfrm>
          <a:prstGeom prst="rect">
            <a:avLst/>
          </a:prstGeom>
          <a:noFill/>
        </p:spPr>
        <p:txBody>
          <a:bodyPr wrap="square" rtlCol="0" anchor="ctr">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risolutiva di:</a:t>
            </a:r>
            <a:endParaRPr lang="it-IT" sz="1600" dirty="0"/>
          </a:p>
        </p:txBody>
      </p:sp>
      <p:sp>
        <p:nvSpPr>
          <p:cNvPr id="9" name="CasellaDiTesto 8">
            <a:extLst>
              <a:ext uri="{FF2B5EF4-FFF2-40B4-BE49-F238E27FC236}">
                <a16:creationId xmlns:a16="http://schemas.microsoft.com/office/drawing/2014/main" id="{329EF789-2939-4C2D-87F4-04BDFAC99B00}"/>
              </a:ext>
            </a:extLst>
          </p:cNvPr>
          <p:cNvSpPr txBox="1"/>
          <p:nvPr/>
        </p:nvSpPr>
        <p:spPr>
          <a:xfrm>
            <a:off x="36000" y="6401066"/>
            <a:ext cx="9072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Poiché N</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a:t>
            </a:r>
            <a:r>
              <a:rPr lang="it-IT" sz="2000" dirty="0">
                <a:solidFill>
                  <a:srgbClr val="00B050"/>
                </a:solidFill>
                <a:latin typeface="+mj-lt"/>
              </a:rPr>
              <a:t>AC significa che </a:t>
            </a:r>
            <a:r>
              <a:rPr lang="it-IT" sz="2000" dirty="0">
                <a:solidFill>
                  <a:srgbClr val="00B050"/>
                </a:solidFill>
                <a:latin typeface="Symbol" panose="05050102010706020507" pitchFamily="18" charset="2"/>
              </a:rPr>
              <a:t>a</a:t>
            </a:r>
            <a:r>
              <a:rPr lang="it-IT" sz="2000" dirty="0">
                <a:solidFill>
                  <a:srgbClr val="00B050"/>
                </a:solidFill>
                <a:latin typeface="+mj-lt"/>
              </a:rPr>
              <a:t> interseca lo spigolo in oggetto</a:t>
            </a:r>
            <a:endParaRPr lang="it-IT" sz="2000" dirty="0">
              <a:solidFill>
                <a:srgbClr val="00B050"/>
              </a:solidFill>
            </a:endParaRPr>
          </a:p>
        </p:txBody>
      </p:sp>
      <p:sp>
        <p:nvSpPr>
          <p:cNvPr id="10" name="CasellaDiTesto 9">
            <a:extLst>
              <a:ext uri="{FF2B5EF4-FFF2-40B4-BE49-F238E27FC236}">
                <a16:creationId xmlns:a16="http://schemas.microsoft.com/office/drawing/2014/main" id="{AE3165B8-6F7B-4F9F-B5E7-7D7E56F47627}"/>
              </a:ext>
            </a:extLst>
          </p:cNvPr>
          <p:cNvSpPr txBox="1"/>
          <p:nvPr/>
        </p:nvSpPr>
        <p:spPr>
          <a:xfrm>
            <a:off x="34195" y="4342879"/>
            <a:ext cx="2772000" cy="1169551"/>
          </a:xfrm>
          <a:prstGeom prst="rect">
            <a:avLst/>
          </a:prstGeom>
          <a:noFill/>
        </p:spPr>
        <p:txBody>
          <a:bodyPr wrap="square" rtlCol="0">
            <a:spAutoFit/>
          </a:bodyPr>
          <a:lstStyle/>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Tra gli infiniti piani contenenti la retta c si assume, per semplicità ed economia grafica, il piano orizzontale </a:t>
            </a:r>
            <a:r>
              <a:rPr lang="it-IT" sz="1400" dirty="0">
                <a:solidFill>
                  <a:srgbClr val="00B050"/>
                </a:solidFill>
                <a:latin typeface="Symbol" panose="05050102010706020507" pitchFamily="18" charset="2"/>
                <a:ea typeface="Times New Roman" panose="02020603050405020304" pitchFamily="18" charset="0"/>
                <a:cs typeface="GreekS"/>
              </a:rPr>
              <a:t>b</a:t>
            </a:r>
            <a:endParaRPr lang="it-IT" sz="1400" dirty="0"/>
          </a:p>
        </p:txBody>
      </p:sp>
      <p:sp>
        <p:nvSpPr>
          <p:cNvPr id="11" name="CasellaDiTesto 10">
            <a:extLst>
              <a:ext uri="{FF2B5EF4-FFF2-40B4-BE49-F238E27FC236}">
                <a16:creationId xmlns:a16="http://schemas.microsoft.com/office/drawing/2014/main" id="{2B38840F-6702-4951-9CDC-F478705BD3CE}"/>
              </a:ext>
            </a:extLst>
          </p:cNvPr>
          <p:cNvSpPr txBox="1"/>
          <p:nvPr/>
        </p:nvSpPr>
        <p:spPr>
          <a:xfrm>
            <a:off x="34196" y="5514029"/>
            <a:ext cx="2772000" cy="738664"/>
          </a:xfrm>
          <a:prstGeom prst="rect">
            <a:avLst/>
          </a:prstGeom>
          <a:noFill/>
        </p:spPr>
        <p:txBody>
          <a:bodyPr wrap="square" rtlCol="0">
            <a:spAutoFit/>
          </a:bodyPr>
          <a:lstStyle/>
          <a:p>
            <a:r>
              <a:rPr lang="it-IT" sz="1400" dirty="0">
                <a:solidFill>
                  <a:srgbClr val="00B050"/>
                </a:solidFill>
                <a:latin typeface="+mj-lt"/>
              </a:rPr>
              <a:t>2) Il piano </a:t>
            </a:r>
            <a:r>
              <a:rPr lang="it-IT" sz="1400" dirty="0">
                <a:solidFill>
                  <a:srgbClr val="00B050"/>
                </a:solidFill>
                <a:latin typeface="Symbol" panose="05050102010706020507" pitchFamily="18" charset="2"/>
              </a:rPr>
              <a:t>b</a:t>
            </a:r>
            <a:r>
              <a:rPr lang="it-IT" sz="1400" b="1" dirty="0">
                <a:solidFill>
                  <a:srgbClr val="00B050"/>
                </a:solidFill>
                <a:latin typeface="+mj-lt"/>
              </a:rPr>
              <a:t> </a:t>
            </a:r>
            <a:r>
              <a:rPr lang="it-IT" sz="1400" dirty="0">
                <a:solidFill>
                  <a:srgbClr val="00B050"/>
                </a:solidFill>
                <a:latin typeface="+mj-lt"/>
              </a:rPr>
              <a:t>assunto interseca il piano  </a:t>
            </a:r>
            <a:r>
              <a:rPr lang="it-IT" sz="1400" dirty="0">
                <a:solidFill>
                  <a:srgbClr val="00B050"/>
                </a:solidFill>
                <a:latin typeface="Symbol" panose="05050102010706020507" pitchFamily="18" charset="2"/>
              </a:rPr>
              <a:t>a</a:t>
            </a:r>
            <a:r>
              <a:rPr lang="it-IT" sz="1400" dirty="0">
                <a:solidFill>
                  <a:srgbClr val="00B050"/>
                </a:solidFill>
                <a:latin typeface="+mj-lt"/>
              </a:rPr>
              <a:t> secondo la retta x complanare alla retta c</a:t>
            </a:r>
          </a:p>
        </p:txBody>
      </p:sp>
      <p:sp>
        <p:nvSpPr>
          <p:cNvPr id="12" name="CasellaDiTesto 11">
            <a:extLst>
              <a:ext uri="{FF2B5EF4-FFF2-40B4-BE49-F238E27FC236}">
                <a16:creationId xmlns:a16="http://schemas.microsoft.com/office/drawing/2014/main" id="{078C5BE5-9B18-4495-8B43-A014C33E19BC}"/>
              </a:ext>
            </a:extLst>
          </p:cNvPr>
          <p:cNvSpPr txBox="1"/>
          <p:nvPr/>
        </p:nvSpPr>
        <p:spPr>
          <a:xfrm>
            <a:off x="2803498" y="5959978"/>
            <a:ext cx="6287127" cy="307777"/>
          </a:xfrm>
          <a:prstGeom prst="rect">
            <a:avLst/>
          </a:prstGeom>
          <a:noFill/>
        </p:spPr>
        <p:txBody>
          <a:bodyPr wrap="square" rtlCol="0">
            <a:spAutoFit/>
          </a:bodyPr>
          <a:lstStyle/>
          <a:p>
            <a:r>
              <a:rPr lang="it-IT" sz="1400" dirty="0">
                <a:solidFill>
                  <a:srgbClr val="00B050"/>
                </a:solidFill>
              </a:rPr>
              <a:t>3</a:t>
            </a:r>
            <a:r>
              <a:rPr lang="it-IT" sz="1400" dirty="0">
                <a:solidFill>
                  <a:srgbClr val="00B050"/>
                </a:solidFill>
                <a:latin typeface="+mj-lt"/>
              </a:rPr>
              <a:t>) L'intersezione di x con c determina il punto N</a:t>
            </a:r>
            <a:endParaRPr lang="it-IT" sz="1400" dirty="0"/>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7" name="Rectangle 4">
            <a:extLst>
              <a:ext uri="{FF2B5EF4-FFF2-40B4-BE49-F238E27FC236}">
                <a16:creationId xmlns:a16="http://schemas.microsoft.com/office/drawing/2014/main" id="{0E05F2AF-2B6F-4F5C-B395-D279EBC3C7D2}"/>
              </a:ext>
            </a:extLst>
          </p:cNvPr>
          <p:cNvSpPr>
            <a:spLocks noChangeArrowheads="1"/>
          </p:cNvSpPr>
          <p:nvPr/>
        </p:nvSpPr>
        <p:spPr bwMode="auto">
          <a:xfrm>
            <a:off x="3555216" y="4694416"/>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AutoShape 9">
            <a:extLst>
              <a:ext uri="{FF2B5EF4-FFF2-40B4-BE49-F238E27FC236}">
                <a16:creationId xmlns:a16="http://schemas.microsoft.com/office/drawing/2014/main" id="{A4651D0A-1A2D-4242-83CA-49DB1E66AA7E}"/>
              </a:ext>
            </a:extLst>
          </p:cNvPr>
          <p:cNvSpPr>
            <a:spLocks/>
          </p:cNvSpPr>
          <p:nvPr/>
        </p:nvSpPr>
        <p:spPr bwMode="auto">
          <a:xfrm>
            <a:off x="3244935" y="4488624"/>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AutoShape 9">
            <a:extLst>
              <a:ext uri="{FF2B5EF4-FFF2-40B4-BE49-F238E27FC236}">
                <a16:creationId xmlns:a16="http://schemas.microsoft.com/office/drawing/2014/main" id="{9FEF152C-61ED-4691-9DE8-76E7F287F7B8}"/>
              </a:ext>
            </a:extLst>
          </p:cNvPr>
          <p:cNvSpPr>
            <a:spLocks/>
          </p:cNvSpPr>
          <p:nvPr/>
        </p:nvSpPr>
        <p:spPr bwMode="auto">
          <a:xfrm flipH="1" flipV="1">
            <a:off x="4855453" y="4500768"/>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936917" y="4039818"/>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950303" y="4667216"/>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664054" y="4670790"/>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954009" y="5249421"/>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243745" y="5254772"/>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6162490" y="4108208"/>
            <a:ext cx="216000" cy="155095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3" name="Gruppo 12">
            <a:extLst>
              <a:ext uri="{FF2B5EF4-FFF2-40B4-BE49-F238E27FC236}">
                <a16:creationId xmlns:a16="http://schemas.microsoft.com/office/drawing/2014/main" id="{74B97A22-E52A-4DE3-9CE4-764B86DF4F10}"/>
              </a:ext>
            </a:extLst>
          </p:cNvPr>
          <p:cNvGrpSpPr/>
          <p:nvPr/>
        </p:nvGrpSpPr>
        <p:grpSpPr>
          <a:xfrm>
            <a:off x="6036987" y="5083648"/>
            <a:ext cx="2448951" cy="702000"/>
            <a:chOff x="6036987" y="5083648"/>
            <a:chExt cx="2448951" cy="7020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6037938" y="5776078"/>
              <a:ext cx="2448000" cy="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6036987" y="5083648"/>
              <a:ext cx="0" cy="702000"/>
            </a:xfrm>
            <a:prstGeom prst="line">
              <a:avLst/>
            </a:prstGeom>
            <a:noFill/>
            <a:ln w="0">
              <a:solidFill>
                <a:srgbClr val="0070C0"/>
              </a:solidFill>
              <a:round/>
              <a:headEnd w="lg" len="lg"/>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483521" y="5636431"/>
              <a:ext cx="0" cy="14400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40" name="CasellaDiTesto 139">
            <a:extLst>
              <a:ext uri="{FF2B5EF4-FFF2-40B4-BE49-F238E27FC236}">
                <a16:creationId xmlns:a16="http://schemas.microsoft.com/office/drawing/2014/main" id="{B09E9BF5-46C9-4A70-B495-E9D165C94668}"/>
              </a:ext>
            </a:extLst>
          </p:cNvPr>
          <p:cNvSpPr txBox="1"/>
          <p:nvPr/>
        </p:nvSpPr>
        <p:spPr>
          <a:xfrm>
            <a:off x="6225597" y="4079338"/>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sz="1600" dirty="0" err="1">
                <a:solidFill>
                  <a:srgbClr val="00B050"/>
                </a:solidFill>
                <a:latin typeface="+mj-lt"/>
                <a:ea typeface="Times New Roman" panose="02020603050405020304" pitchFamily="18" charset="0"/>
                <a:cs typeface="Symbol" panose="05050102010706020507" pitchFamily="18" charset="2"/>
              </a:rPr>
              <a:t>c</a:t>
            </a:r>
            <a:endParaRPr lang="it-IT" sz="1600" dirty="0">
              <a:solidFill>
                <a:srgbClr val="00B050"/>
              </a:solidFill>
              <a:latin typeface="+mj-lt"/>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6195253" y="4715515"/>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sz="1600"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6189756" y="5296447"/>
            <a:ext cx="864000" cy="338553"/>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mj-lt"/>
                <a:ea typeface="Times New Roman" panose="02020603050405020304" pitchFamily="18" charset="0"/>
                <a:cs typeface="Symbol" panose="05050102010706020507" pitchFamily="18" charset="2"/>
              </a:rPr>
              <a:t>c</a:t>
            </a:r>
            <a:endParaRPr lang="it-IT" sz="1600" dirty="0">
              <a:latin typeface="+mj-lt"/>
            </a:endParaRPr>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959293" y="4852660"/>
            <a:ext cx="187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949396" y="5187243"/>
            <a:ext cx="133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sz="1600"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c</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N’</a:t>
            </a:r>
            <a:endParaRPr lang="it-IT" sz="1600"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957402" y="5422628"/>
            <a:ext cx="1512000" cy="338555"/>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c</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N’’</a:t>
            </a:r>
            <a:endParaRPr lang="it-IT" sz="1600"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373038" y="5314038"/>
            <a:ext cx="288000" cy="338554"/>
          </a:xfrm>
          <a:prstGeom prst="rect">
            <a:avLst/>
          </a:prstGeom>
          <a:solidFill>
            <a:schemeClr val="accent4">
              <a:lumMod val="20000"/>
              <a:lumOff val="80000"/>
            </a:schemeClr>
          </a:solidFill>
        </p:spPr>
        <p:txBody>
          <a:bodyPr wrap="square" rtlCol="0" anchor="ctr">
            <a:spAutoFit/>
          </a:bodyPr>
          <a:lstStyle/>
          <a:p>
            <a:pPr algn="ctr"/>
            <a:r>
              <a:rPr lang="it-IT" sz="1600" dirty="0">
                <a:solidFill>
                  <a:srgbClr val="00B050"/>
                </a:solidFill>
                <a:latin typeface="+mj-lt"/>
              </a:rPr>
              <a:t>N</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771161" y="4682825"/>
            <a:ext cx="313701" cy="400110"/>
          </a:xfrm>
          <a:prstGeom prst="rect">
            <a:avLst/>
          </a:prstGeom>
          <a:noFill/>
        </p:spPr>
        <p:txBody>
          <a:bodyPr wrap="square" rtlCol="0" anchor="ctr">
            <a:spAutoFit/>
          </a:bodyPr>
          <a:lstStyle/>
          <a:p>
            <a:pPr algn="ctr"/>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952185" y="3963469"/>
            <a:ext cx="1008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1c</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953042" y="4224173"/>
            <a:ext cx="1044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2c</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7" name="CasellaDiTesto 6">
            <a:extLst>
              <a:ext uri="{FF2B5EF4-FFF2-40B4-BE49-F238E27FC236}">
                <a16:creationId xmlns:a16="http://schemas.microsoft.com/office/drawing/2014/main" id="{0B58BA2A-02CF-47CB-B0E1-1F2DDBBDC960}"/>
              </a:ext>
            </a:extLst>
          </p:cNvPr>
          <p:cNvSpPr txBox="1"/>
          <p:nvPr/>
        </p:nvSpPr>
        <p:spPr>
          <a:xfrm>
            <a:off x="5092701" y="4710801"/>
            <a:ext cx="1080000" cy="369332"/>
          </a:xfrm>
          <a:prstGeom prst="rect">
            <a:avLst/>
          </a:prstGeom>
          <a:solidFill>
            <a:schemeClr val="accent4">
              <a:lumMod val="20000"/>
              <a:lumOff val="80000"/>
            </a:schemeClr>
          </a:solidFill>
          <a:ln>
            <a:solidFill>
              <a:srgbClr val="0070C0"/>
            </a:solidFill>
          </a:ln>
        </p:spPr>
        <p:txBody>
          <a:bodyPr wrap="square" rtlCol="0">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mj-lt"/>
                <a:ea typeface="Times New Roman" panose="02020603050405020304" pitchFamily="18" charset="0"/>
                <a:cs typeface="Symbol" panose="05050102010706020507" pitchFamily="18" charset="2"/>
              </a:rPr>
              <a:t>N</a:t>
            </a:r>
            <a:endParaRPr lang="it-IT" sz="1600" dirty="0">
              <a:solidFill>
                <a:srgbClr val="00B050"/>
              </a:solidFill>
              <a:latin typeface="+mj-lt"/>
            </a:endParaRPr>
          </a:p>
        </p:txBody>
      </p:sp>
      <p:sp>
        <p:nvSpPr>
          <p:cNvPr id="24" name="CasellaDiTesto 23">
            <a:extLst>
              <a:ext uri="{FF2B5EF4-FFF2-40B4-BE49-F238E27FC236}">
                <a16:creationId xmlns:a16="http://schemas.microsoft.com/office/drawing/2014/main" id="{EC685B29-9DDD-43E2-993A-7381E2361FAE}"/>
              </a:ext>
            </a:extLst>
          </p:cNvPr>
          <p:cNvSpPr txBox="1"/>
          <p:nvPr/>
        </p:nvSpPr>
        <p:spPr>
          <a:xfrm>
            <a:off x="4586016" y="842839"/>
            <a:ext cx="4463676" cy="2400657"/>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Individuata la retta c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mj-lt"/>
                <a:ea typeface="Times New Roman" panose="02020603050405020304" pitchFamily="18" charset="0"/>
                <a:cs typeface="Times New Roman" panose="02020603050405020304" pitchFamily="18" charset="0"/>
              </a:rPr>
              <a:t>A</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 si applica la procedura operativa dell’algoritmo definito precedentemente sviluppando i tre passaggi come indicato di seguito</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Ì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Ç 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x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N</a:t>
            </a:r>
            <a:endParaRPr lang="it-IT" sz="2000" dirty="0">
              <a:solidFill>
                <a:srgbClr val="00B050"/>
              </a:solidFill>
            </a:endParaRPr>
          </a:p>
        </p:txBody>
      </p:sp>
      <p:sp>
        <p:nvSpPr>
          <p:cNvPr id="26" name="CasellaDiTesto 25">
            <a:extLst>
              <a:ext uri="{FF2B5EF4-FFF2-40B4-BE49-F238E27FC236}">
                <a16:creationId xmlns:a16="http://schemas.microsoft.com/office/drawing/2014/main" id="{4BA886B1-F010-49EC-A480-9D5120AD460D}"/>
              </a:ext>
            </a:extLst>
          </p:cNvPr>
          <p:cNvSpPr txBox="1"/>
          <p:nvPr/>
        </p:nvSpPr>
        <p:spPr>
          <a:xfrm>
            <a:off x="3034769" y="4178525"/>
            <a:ext cx="1800000" cy="307777"/>
          </a:xfrm>
          <a:prstGeom prst="rect">
            <a:avLst/>
          </a:prstGeom>
          <a:noFill/>
          <a:ln>
            <a:noFill/>
          </a:ln>
        </p:spPr>
        <p:txBody>
          <a:bodyPr wrap="square" rtlCol="0">
            <a:spAutoFit/>
          </a:bodyPr>
          <a:lstStyle/>
          <a:p>
            <a:r>
              <a:rPr lang="it-IT" sz="1400" dirty="0">
                <a:solidFill>
                  <a:schemeClr val="bg1"/>
                </a:solidFill>
                <a:latin typeface="+mj-lt"/>
              </a:rPr>
              <a:t>Elemento del solido</a:t>
            </a:r>
          </a:p>
        </p:txBody>
      </p:sp>
      <p:sp>
        <p:nvSpPr>
          <p:cNvPr id="30" name="CasellaDiTesto 29">
            <a:extLst>
              <a:ext uri="{FF2B5EF4-FFF2-40B4-BE49-F238E27FC236}">
                <a16:creationId xmlns:a16="http://schemas.microsoft.com/office/drawing/2014/main" id="{869C5F6B-1A8A-4C88-AFCA-796E3EECC189}"/>
              </a:ext>
            </a:extLst>
          </p:cNvPr>
          <p:cNvSpPr txBox="1"/>
          <p:nvPr/>
        </p:nvSpPr>
        <p:spPr>
          <a:xfrm>
            <a:off x="5142171" y="3628325"/>
            <a:ext cx="3564000" cy="338554"/>
          </a:xfrm>
          <a:prstGeom prst="rect">
            <a:avLst/>
          </a:prstGeom>
          <a:noFill/>
          <a:ln>
            <a:noFill/>
          </a:ln>
        </p:spPr>
        <p:txBody>
          <a:bodyPr wrap="square" rtlCol="0">
            <a:spAutoFit/>
          </a:bodyPr>
          <a:lstStyle/>
          <a:p>
            <a:r>
              <a:rPr lang="it-IT" sz="1600" dirty="0">
                <a:solidFill>
                  <a:srgbClr val="00B050"/>
                </a:solidFill>
                <a:latin typeface="+mj-lt"/>
              </a:rPr>
              <a:t>Esplicitazione dell’algoritmo grafico</a:t>
            </a:r>
          </a:p>
        </p:txBody>
      </p:sp>
      <p:sp>
        <p:nvSpPr>
          <p:cNvPr id="32" name="Parentesi graffa aperta 31">
            <a:extLst>
              <a:ext uri="{FF2B5EF4-FFF2-40B4-BE49-F238E27FC236}">
                <a16:creationId xmlns:a16="http://schemas.microsoft.com/office/drawing/2014/main" id="{3EA685D9-7A4D-4282-8322-E718CA75544F}"/>
              </a:ext>
            </a:extLst>
          </p:cNvPr>
          <p:cNvSpPr/>
          <p:nvPr/>
        </p:nvSpPr>
        <p:spPr>
          <a:xfrm rot="5400000">
            <a:off x="6739361" y="1689629"/>
            <a:ext cx="360000" cy="3852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Parentesi graffa aperta 57">
            <a:extLst>
              <a:ext uri="{FF2B5EF4-FFF2-40B4-BE49-F238E27FC236}">
                <a16:creationId xmlns:a16="http://schemas.microsoft.com/office/drawing/2014/main" id="{8A7DA1ED-286A-4510-99A9-CABA6E23720C}"/>
              </a:ext>
            </a:extLst>
          </p:cNvPr>
          <p:cNvSpPr/>
          <p:nvPr/>
        </p:nvSpPr>
        <p:spPr>
          <a:xfrm rot="5400000">
            <a:off x="3787426" y="3134312"/>
            <a:ext cx="288000" cy="2124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116322BB-52AB-4B27-B4C6-458823F4C75E}"/>
              </a:ext>
            </a:extLst>
          </p:cNvPr>
          <p:cNvSpPr txBox="1"/>
          <p:nvPr/>
        </p:nvSpPr>
        <p:spPr>
          <a:xfrm>
            <a:off x="3389364" y="799249"/>
            <a:ext cx="1152000" cy="369332"/>
          </a:xfrm>
          <a:prstGeom prst="rect">
            <a:avLst/>
          </a:prstGeom>
          <a:solidFill>
            <a:schemeClr val="accent4">
              <a:lumMod val="20000"/>
              <a:lumOff val="80000"/>
            </a:schemeClr>
          </a:solidFill>
          <a:ln>
            <a:solidFill>
              <a:srgbClr val="0070C0"/>
            </a:solidFill>
          </a:ln>
        </p:spPr>
        <p:txBody>
          <a:bodyPr wrap="square" rtlCol="0">
            <a:spAutoFit/>
          </a:bodyPr>
          <a:lstStyle/>
          <a:p>
            <a:r>
              <a:rPr lang="it-IT" sz="1200" dirty="0">
                <a:latin typeface="Comic Sans MS" panose="030F0702030302020204" pitchFamily="66" charset="0"/>
                <a:ea typeface="Times New Roman" panose="02020603050405020304" pitchFamily="18" charset="0"/>
                <a:cs typeface="Times New Roman" panose="02020603050405020304" pitchFamily="18" charset="0"/>
              </a:rPr>
              <a:t>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a:t>
            </a:r>
            <a:r>
              <a:rPr lang="it-IT"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Ç</a:t>
            </a:r>
            <a:r>
              <a:rPr lang="it-IT" b="1" dirty="0" err="1">
                <a:solidFill>
                  <a:srgbClr val="00B050"/>
                </a:solidFill>
                <a:latin typeface="Symbol" panose="05050102010706020507" pitchFamily="18" charset="2"/>
                <a:ea typeface="Times New Roman" panose="02020603050405020304" pitchFamily="18" charset="0"/>
                <a:cs typeface="GreekC"/>
              </a:rPr>
              <a:t>a</a:t>
            </a:r>
            <a:r>
              <a:rPr lang="it-IT" b="1"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N</a:t>
            </a:r>
            <a:endParaRPr lang="it-IT" dirty="0">
              <a:solidFill>
                <a:srgbClr val="00B050"/>
              </a:solidFill>
            </a:endParaRPr>
          </a:p>
        </p:txBody>
      </p:sp>
      <p:sp>
        <p:nvSpPr>
          <p:cNvPr id="18" name="CasellaDiTesto 17">
            <a:extLst>
              <a:ext uri="{FF2B5EF4-FFF2-40B4-BE49-F238E27FC236}">
                <a16:creationId xmlns:a16="http://schemas.microsoft.com/office/drawing/2014/main" id="{6EC3B85B-A309-416F-BFC9-239F573E4AAD}"/>
              </a:ext>
            </a:extLst>
          </p:cNvPr>
          <p:cNvSpPr txBox="1"/>
          <p:nvPr/>
        </p:nvSpPr>
        <p:spPr>
          <a:xfrm>
            <a:off x="46344" y="3978470"/>
            <a:ext cx="2772000" cy="400110"/>
          </a:xfrm>
          <a:prstGeom prst="rect">
            <a:avLst/>
          </a:prstGeom>
          <a:noFill/>
        </p:spPr>
        <p:txBody>
          <a:bodyPr wrap="square" rtlCol="0">
            <a:spAutoFit/>
          </a:bodyPr>
          <a:lstStyle/>
          <a:p>
            <a:pPr algn="ctr"/>
            <a:r>
              <a:rPr lang="it-IT" sz="2000" dirty="0">
                <a:solidFill>
                  <a:srgbClr val="00B050"/>
                </a:solidFill>
                <a:latin typeface="+mj-lt"/>
              </a:rPr>
              <a:t>Note</a:t>
            </a:r>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7" name="Rectangle 8">
            <a:extLst>
              <a:ext uri="{FF2B5EF4-FFF2-40B4-BE49-F238E27FC236}">
                <a16:creationId xmlns:a16="http://schemas.microsoft.com/office/drawing/2014/main" id="{FE1564DD-1A52-4421-BAAD-10869D073BBD}"/>
              </a:ext>
            </a:extLst>
          </p:cNvPr>
          <p:cNvSpPr>
            <a:spLocks noChangeArrowheads="1"/>
          </p:cNvSpPr>
          <p:nvPr/>
        </p:nvSpPr>
        <p:spPr bwMode="auto">
          <a:xfrm>
            <a:off x="-2414302" y="24838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6" name="Gruppo 5">
            <a:extLst>
              <a:ext uri="{FF2B5EF4-FFF2-40B4-BE49-F238E27FC236}">
                <a16:creationId xmlns:a16="http://schemas.microsoft.com/office/drawing/2014/main" id="{7606A40F-308D-4561-A331-AB988BF0A8E4}"/>
              </a:ext>
            </a:extLst>
          </p:cNvPr>
          <p:cNvGrpSpPr/>
          <p:nvPr/>
        </p:nvGrpSpPr>
        <p:grpSpPr>
          <a:xfrm>
            <a:off x="6966301" y="4582430"/>
            <a:ext cx="1728000" cy="346516"/>
            <a:chOff x="6966301" y="4582430"/>
            <a:chExt cx="1728000" cy="346516"/>
          </a:xfrm>
        </p:grpSpPr>
        <p:sp>
          <p:nvSpPr>
            <p:cNvPr id="143" name="CasellaDiTesto 142">
              <a:extLst>
                <a:ext uri="{FF2B5EF4-FFF2-40B4-BE49-F238E27FC236}">
                  <a16:creationId xmlns:a16="http://schemas.microsoft.com/office/drawing/2014/main" id="{F29D464C-155A-441E-A308-9C75FD1EE34F}"/>
                </a:ext>
              </a:extLst>
            </p:cNvPr>
            <p:cNvSpPr txBox="1"/>
            <p:nvPr/>
          </p:nvSpPr>
          <p:spPr>
            <a:xfrm>
              <a:off x="6966301" y="4671183"/>
              <a:ext cx="1728000" cy="257763"/>
            </a:xfrm>
            <a:prstGeom prst="rect">
              <a:avLst/>
            </a:prstGeom>
            <a:noFill/>
          </p:spPr>
          <p:txBody>
            <a:bodyPr wrap="square" rtlCol="0" anchor="ctr">
              <a:spAutoFit/>
            </a:bodyPr>
            <a:lstStyle/>
            <a:p>
              <a:pPr>
                <a:lnSpc>
                  <a:spcPts val="1200"/>
                </a:lnSpc>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p>
          </p:txBody>
        </p:sp>
        <p:sp>
          <p:nvSpPr>
            <p:cNvPr id="54" name="CasellaDiTesto 53">
              <a:extLst>
                <a:ext uri="{FF2B5EF4-FFF2-40B4-BE49-F238E27FC236}">
                  <a16:creationId xmlns:a16="http://schemas.microsoft.com/office/drawing/2014/main" id="{14A66057-7A55-45D4-8DC8-5969EFA39ED0}"/>
                </a:ext>
              </a:extLst>
            </p:cNvPr>
            <p:cNvSpPr txBox="1"/>
            <p:nvPr/>
          </p:nvSpPr>
          <p:spPr>
            <a:xfrm>
              <a:off x="8092646" y="4582430"/>
              <a:ext cx="216000" cy="180000"/>
            </a:xfrm>
            <a:prstGeom prst="rect">
              <a:avLst/>
            </a:prstGeom>
            <a:noFill/>
          </p:spPr>
          <p:txBody>
            <a:bodyPr wrap="square" rtlCol="0" anchor="ctr">
              <a:spAutoFit/>
            </a:bodyPr>
            <a:lstStyle/>
            <a:p>
              <a:r>
                <a:rPr lang="it-IT" sz="1600" baseline="30000" dirty="0">
                  <a:solidFill>
                    <a:srgbClr val="00B050"/>
                  </a:solidFill>
                  <a:latin typeface="Symbol" panose="05050102010706020507" pitchFamily="18" charset="2"/>
                </a:rPr>
                <a:t>¥</a:t>
              </a:r>
              <a:endParaRPr lang="it-IT" dirty="0">
                <a:solidFill>
                  <a:srgbClr val="00B050"/>
                </a:solidFill>
              </a:endParaRPr>
            </a:p>
          </p:txBody>
        </p:sp>
      </p:gr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4" name="Oggetto 13">
            <a:extLst>
              <a:ext uri="{FF2B5EF4-FFF2-40B4-BE49-F238E27FC236}">
                <a16:creationId xmlns:a16="http://schemas.microsoft.com/office/drawing/2014/main" id="{513170CD-673B-4B6E-9E0E-97CDA1F5A701}"/>
              </a:ext>
            </a:extLst>
          </p:cNvPr>
          <p:cNvGraphicFramePr>
            <a:graphicFrameLocks noChangeAspect="1"/>
          </p:cNvGraphicFramePr>
          <p:nvPr>
            <p:extLst>
              <p:ext uri="{D42A27DB-BD31-4B8C-83A1-F6EECF244321}">
                <p14:modId xmlns:p14="http://schemas.microsoft.com/office/powerpoint/2010/main" val="4210176393"/>
              </p:ext>
            </p:extLst>
          </p:nvPr>
        </p:nvGraphicFramePr>
        <p:xfrm>
          <a:off x="2897830" y="4750390"/>
          <a:ext cx="360000" cy="313040"/>
        </p:xfrm>
        <a:graphic>
          <a:graphicData uri="http://schemas.openxmlformats.org/presentationml/2006/ole">
            <mc:AlternateContent xmlns:mc="http://schemas.openxmlformats.org/markup-compatibility/2006">
              <mc:Choice xmlns:v="urn:schemas-microsoft-com:vml" Requires="v">
                <p:oleObj spid="_x0000_s3238" name="Equazione" r:id="rId3" imgW="215713" imgH="190335" progId="Equation.3">
                  <p:embed/>
                </p:oleObj>
              </mc:Choice>
              <mc:Fallback>
                <p:oleObj name="Equazione" r:id="rId3" imgW="215713" imgH="190335" progId="Equation.3">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830" y="4750390"/>
                        <a:ext cx="360000" cy="31304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4">
            <a:extLst>
              <a:ext uri="{FF2B5EF4-FFF2-40B4-BE49-F238E27FC236}">
                <a16:creationId xmlns:a16="http://schemas.microsoft.com/office/drawing/2014/main" id="{BE23DB51-E178-4F31-AF2F-342BB7AC1537}"/>
              </a:ext>
            </a:extLst>
          </p:cNvPr>
          <p:cNvSpPr>
            <a:spLocks noChangeArrowheads="1"/>
          </p:cNvSpPr>
          <p:nvPr/>
        </p:nvSpPr>
        <p:spPr bwMode="auto">
          <a:xfrm>
            <a:off x="-1914140" y="259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39" name="Gruppo 38">
            <a:extLst>
              <a:ext uri="{FF2B5EF4-FFF2-40B4-BE49-F238E27FC236}">
                <a16:creationId xmlns:a16="http://schemas.microsoft.com/office/drawing/2014/main" id="{AE05FD46-B99E-4401-92F0-619C9514E86C}"/>
              </a:ext>
            </a:extLst>
          </p:cNvPr>
          <p:cNvGrpSpPr/>
          <p:nvPr/>
        </p:nvGrpSpPr>
        <p:grpSpPr>
          <a:xfrm>
            <a:off x="3423105" y="4536246"/>
            <a:ext cx="1448384" cy="338554"/>
            <a:chOff x="3423105" y="4536246"/>
            <a:chExt cx="1448384" cy="338554"/>
          </a:xfrm>
        </p:grpSpPr>
        <p:sp>
          <p:nvSpPr>
            <p:cNvPr id="19" name="CasellaDiTesto 18">
              <a:extLst>
                <a:ext uri="{FF2B5EF4-FFF2-40B4-BE49-F238E27FC236}">
                  <a16:creationId xmlns:a16="http://schemas.microsoft.com/office/drawing/2014/main" id="{0B47933D-006F-45C8-A50A-8299A26615D9}"/>
                </a:ext>
              </a:extLst>
            </p:cNvPr>
            <p:cNvSpPr txBox="1"/>
            <p:nvPr/>
          </p:nvSpPr>
          <p:spPr>
            <a:xfrm>
              <a:off x="3431489" y="4536246"/>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c'</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30000" dirty="0">
                  <a:solidFill>
                    <a:prstClr val="black"/>
                  </a:solidFill>
                  <a:latin typeface="Symbol" panose="05050102010706020507" pitchFamily="18" charset="2"/>
                </a:rPr>
                <a:t> ¥</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1c</a:t>
              </a:r>
              <a:endParaRPr lang="it-IT" sz="1600" dirty="0">
                <a:solidFill>
                  <a:schemeClr val="bg1"/>
                </a:solidFill>
              </a:endParaRPr>
            </a:p>
          </p:txBody>
        </p:sp>
        <p:graphicFrame>
          <p:nvGraphicFramePr>
            <p:cNvPr id="21" name="Oggetto 20">
              <a:extLst>
                <a:ext uri="{FF2B5EF4-FFF2-40B4-BE49-F238E27FC236}">
                  <a16:creationId xmlns:a16="http://schemas.microsoft.com/office/drawing/2014/main" id="{F155C45C-9788-49E8-80A4-7C177C40513A}"/>
                </a:ext>
              </a:extLst>
            </p:cNvPr>
            <p:cNvGraphicFramePr>
              <a:graphicFrameLocks noChangeAspect="1"/>
            </p:cNvGraphicFramePr>
            <p:nvPr>
              <p:extLst>
                <p:ext uri="{D42A27DB-BD31-4B8C-83A1-F6EECF244321}">
                  <p14:modId xmlns:p14="http://schemas.microsoft.com/office/powerpoint/2010/main" val="3706506392"/>
                </p:ext>
              </p:extLst>
            </p:nvPr>
          </p:nvGraphicFramePr>
          <p:xfrm>
            <a:off x="3423105" y="4571394"/>
            <a:ext cx="396000" cy="268258"/>
          </p:xfrm>
          <a:graphic>
            <a:graphicData uri="http://schemas.openxmlformats.org/presentationml/2006/ole">
              <mc:AlternateContent xmlns:mc="http://schemas.openxmlformats.org/markup-compatibility/2006">
                <mc:Choice xmlns:v="urn:schemas-microsoft-com:vml" Requires="v">
                  <p:oleObj spid="_x0000_s3239" name="Equazione" r:id="rId5" imgW="291973" imgH="203112" progId="Equation.3">
                    <p:embed/>
                  </p:oleObj>
                </mc:Choice>
                <mc:Fallback>
                  <p:oleObj name="Equazione" r:id="rId5" imgW="291973" imgH="203112" progId="Equation.3">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3105" y="4571394"/>
                          <a:ext cx="396000" cy="268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1" name="Gruppo 40">
            <a:extLst>
              <a:ext uri="{FF2B5EF4-FFF2-40B4-BE49-F238E27FC236}">
                <a16:creationId xmlns:a16="http://schemas.microsoft.com/office/drawing/2014/main" id="{A91D0225-36F7-4D45-90F2-C96891005F72}"/>
              </a:ext>
            </a:extLst>
          </p:cNvPr>
          <p:cNvGrpSpPr/>
          <p:nvPr/>
        </p:nvGrpSpPr>
        <p:grpSpPr>
          <a:xfrm>
            <a:off x="3421902" y="4961484"/>
            <a:ext cx="1450114" cy="338554"/>
            <a:chOff x="3421902" y="4961484"/>
            <a:chExt cx="1450114" cy="338554"/>
          </a:xfrm>
        </p:grpSpPr>
        <p:sp>
          <p:nvSpPr>
            <p:cNvPr id="42" name="CasellaDiTesto 41">
              <a:extLst>
                <a:ext uri="{FF2B5EF4-FFF2-40B4-BE49-F238E27FC236}">
                  <a16:creationId xmlns:a16="http://schemas.microsoft.com/office/drawing/2014/main" id="{3C97B1E5-D86E-42FF-9BD8-FB3C1397E84E}"/>
                </a:ext>
              </a:extLst>
            </p:cNvPr>
            <p:cNvSpPr txBox="1"/>
            <p:nvPr/>
          </p:nvSpPr>
          <p:spPr>
            <a:xfrm>
              <a:off x="3432016" y="4961484"/>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c’’</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Ì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2c</a:t>
              </a:r>
              <a:endParaRPr lang="it-IT" sz="1600" dirty="0">
                <a:solidFill>
                  <a:schemeClr val="bg1"/>
                </a:solidFill>
              </a:endParaRPr>
            </a:p>
          </p:txBody>
        </p:sp>
        <p:graphicFrame>
          <p:nvGraphicFramePr>
            <p:cNvPr id="37" name="Oggetto 36">
              <a:extLst>
                <a:ext uri="{FF2B5EF4-FFF2-40B4-BE49-F238E27FC236}">
                  <a16:creationId xmlns:a16="http://schemas.microsoft.com/office/drawing/2014/main" id="{E8BA31B9-2A8A-447E-A2E4-61935B1B471E}"/>
                </a:ext>
              </a:extLst>
            </p:cNvPr>
            <p:cNvGraphicFramePr>
              <a:graphicFrameLocks noChangeAspect="1"/>
            </p:cNvGraphicFramePr>
            <p:nvPr>
              <p:extLst>
                <p:ext uri="{D42A27DB-BD31-4B8C-83A1-F6EECF244321}">
                  <p14:modId xmlns:p14="http://schemas.microsoft.com/office/powerpoint/2010/main" val="917876652"/>
                </p:ext>
              </p:extLst>
            </p:nvPr>
          </p:nvGraphicFramePr>
          <p:xfrm>
            <a:off x="3421902" y="4981278"/>
            <a:ext cx="468000" cy="280800"/>
          </p:xfrm>
          <a:graphic>
            <a:graphicData uri="http://schemas.openxmlformats.org/presentationml/2006/ole">
              <mc:AlternateContent xmlns:mc="http://schemas.openxmlformats.org/markup-compatibility/2006">
                <mc:Choice xmlns:v="urn:schemas-microsoft-com:vml" Requires="v">
                  <p:oleObj spid="_x0000_s3240" name="Equazione" r:id="rId7" imgW="330057" imgH="203112" progId="Equation.3">
                    <p:embed/>
                  </p:oleObj>
                </mc:Choice>
                <mc:Fallback>
                  <p:oleObj name="Equazione" r:id="rId7" imgW="330057" imgH="203112" progId="Equation.3">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902" y="4981278"/>
                          <a:ext cx="468000" cy="28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8" name="Immagine 37">
            <a:extLst>
              <a:ext uri="{FF2B5EF4-FFF2-40B4-BE49-F238E27FC236}">
                <a16:creationId xmlns:a16="http://schemas.microsoft.com/office/drawing/2014/main" id="{62A67E4F-FE1A-48DE-BFFB-58135313125E}"/>
              </a:ext>
            </a:extLst>
          </p:cNvPr>
          <p:cNvPicPr>
            <a:picLocks noChangeAspect="1"/>
          </p:cNvPicPr>
          <p:nvPr/>
        </p:nvPicPr>
        <p:blipFill rotWithShape="1">
          <a:blip r:embed="rId9"/>
          <a:srcRect l="28189" r="28119"/>
          <a:stretch/>
        </p:blipFill>
        <p:spPr>
          <a:xfrm>
            <a:off x="573768" y="1197470"/>
            <a:ext cx="3406979" cy="2736000"/>
          </a:xfrm>
          <a:prstGeom prst="rect">
            <a:avLst/>
          </a:prstGeom>
          <a:solidFill>
            <a:schemeClr val="accent4">
              <a:lumMod val="20000"/>
              <a:lumOff val="80000"/>
            </a:schemeClr>
          </a:solidFill>
          <a:ln>
            <a:solidFill>
              <a:srgbClr val="00B0F0"/>
            </a:solidFill>
          </a:ln>
        </p:spPr>
      </p:pic>
      <p:sp>
        <p:nvSpPr>
          <p:cNvPr id="59" name="Ritorno 58">
            <a:hlinkClick r:id="rId10" action="ppaction://hlinksldjump" highlightClick="1"/>
            <a:extLst>
              <a:ext uri="{FF2B5EF4-FFF2-40B4-BE49-F238E27FC236}">
                <a16:creationId xmlns:a16="http://schemas.microsoft.com/office/drawing/2014/main" id="{372955FF-375A-4B2F-9784-F8A11D902A74}"/>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1140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10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10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wipe(left)">
                                      <p:cBhvr>
                                        <p:cTn id="33" dur="10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wipe(left)">
                                      <p:cBhvr>
                                        <p:cTn id="38" dur="10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10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10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1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10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10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10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10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1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10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1000"/>
                                        <p:tgtEl>
                                          <p:spTgt spid="1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wipe(left)">
                                      <p:cBhvr>
                                        <p:cTn id="103" dur="10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10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1000"/>
                                        <p:tgtEl>
                                          <p:spTgt spid="15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wipe(left)">
                                      <p:cBhvr>
                                        <p:cTn id="118" dur="1000"/>
                                        <p:tgtEl>
                                          <p:spTgt spid="1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left)">
                                      <p:cBhvr>
                                        <p:cTn id="123" dur="10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1000"/>
                                        <p:tgtEl>
                                          <p:spTgt spid="1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6"/>
                                        </p:tgtEl>
                                        <p:attrNameLst>
                                          <p:attrName>style.visibility</p:attrName>
                                        </p:attrNameLst>
                                      </p:cBhvr>
                                      <p:to>
                                        <p:strVal val="visible"/>
                                      </p:to>
                                    </p:set>
                                    <p:animEffect transition="in" filter="wipe(left)">
                                      <p:cBhvr>
                                        <p:cTn id="133" dur="1000"/>
                                        <p:tgtEl>
                                          <p:spTgt spid="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wipe(left)">
                                      <p:cBhvr>
                                        <p:cTn id="138" dur="10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wipe(left)">
                                      <p:cBhvr>
                                        <p:cTn id="143" dur="1000"/>
                                        <p:tgtEl>
                                          <p:spTgt spid="12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wipe(left)">
                                      <p:cBhvr>
                                        <p:cTn id="148" dur="1000"/>
                                        <p:tgtEl>
                                          <p:spTgt spid="14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wipe(left)">
                                      <p:cBhvr>
                                        <p:cTn id="153" dur="1000"/>
                                        <p:tgtEl>
                                          <p:spTgt spid="14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1000"/>
                                        <p:tgtEl>
                                          <p:spTgt spid="13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wipe(left)">
                                      <p:cBhvr>
                                        <p:cTn id="163" dur="1000"/>
                                        <p:tgtEl>
                                          <p:spTgt spid="14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47"/>
                                        </p:tgtEl>
                                        <p:attrNameLst>
                                          <p:attrName>style.visibility</p:attrName>
                                        </p:attrNameLst>
                                      </p:cBhvr>
                                      <p:to>
                                        <p:strVal val="visible"/>
                                      </p:to>
                                    </p:set>
                                    <p:animEffect transition="in" filter="wipe(left)">
                                      <p:cBhvr>
                                        <p:cTn id="168" dur="1000"/>
                                        <p:tgtEl>
                                          <p:spTgt spid="1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wipe(left)">
                                      <p:cBhvr>
                                        <p:cTn id="173" dur="1000"/>
                                        <p:tgtEl>
                                          <p:spTgt spid="13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10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1000"/>
                                        <p:tgtEl>
                                          <p:spTgt spid="13"/>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1000" fill="hold"/>
                                        <p:tgtEl>
                                          <p:spTgt spid="18"/>
                                        </p:tgtEl>
                                        <p:attrNameLst>
                                          <p:attrName>ppt_x</p:attrName>
                                        </p:attrNameLst>
                                      </p:cBhvr>
                                      <p:tavLst>
                                        <p:tav tm="0">
                                          <p:val>
                                            <p:strVal val="0-#ppt_w/2"/>
                                          </p:val>
                                        </p:tav>
                                        <p:tav tm="100000">
                                          <p:val>
                                            <p:strVal val="#ppt_x"/>
                                          </p:val>
                                        </p:tav>
                                      </p:tavLst>
                                    </p:anim>
                                    <p:anim calcmode="lin" valueType="num">
                                      <p:cBhvr additive="base">
                                        <p:cTn id="18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10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left)">
                                      <p:cBhvr>
                                        <p:cTn id="199" dur="10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ipe(left)">
                                      <p:cBhvr>
                                        <p:cTn id="204" dur="1000"/>
                                        <p:tgtEl>
                                          <p:spTgt spid="1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wipe(left)">
                                      <p:cBhvr>
                                        <p:cTn id="20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20" grpId="0" animBg="1"/>
      <p:bldP spid="40" grpId="0" animBg="1"/>
      <p:bldP spid="127" grpId="0" animBg="1"/>
      <p:bldP spid="128" grpId="0" animBg="1"/>
      <p:bldP spid="129" grpId="0" animBg="1"/>
      <p:bldP spid="130" grpId="0" animBg="1"/>
      <p:bldP spid="131" grpId="0" animBg="1"/>
      <p:bldP spid="132" grpId="0" animBg="1"/>
      <p:bldP spid="140" grpId="0"/>
      <p:bldP spid="141" grpId="0"/>
      <p:bldP spid="142" grpId="0"/>
      <p:bldP spid="145" grpId="0"/>
      <p:bldP spid="146" grpId="0"/>
      <p:bldP spid="147" grpId="0"/>
      <p:bldP spid="148" grpId="0" animBg="1"/>
      <p:bldP spid="149" grpId="0"/>
      <p:bldP spid="150" grpId="0"/>
      <p:bldP spid="151" grpId="0"/>
      <p:bldP spid="7" grpId="0" animBg="1"/>
      <p:bldP spid="24" grpId="0" build="p"/>
      <p:bldP spid="26" grpId="0"/>
      <p:bldP spid="30" grpId="0"/>
      <p:bldP spid="32" grpId="0" animBg="1"/>
      <p:bldP spid="58" grpId="0" animBg="1"/>
      <p:bldP spid="3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Spigolo laterale AV</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nvGraphicFramePr>
        <p:xfrm>
          <a:off x="36000" y="787900"/>
          <a:ext cx="9072000" cy="6012000"/>
        </p:xfrm>
        <a:graphic>
          <a:graphicData uri="http://schemas.openxmlformats.org/drawingml/2006/table">
            <a:tbl>
              <a:tblPr bandRow="1">
                <a:tableStyleId>{073A0DAA-6AF3-43AB-8588-CEC1D06C72B9}</a:tableStyleId>
              </a:tblPr>
              <a:tblGrid>
                <a:gridCol w="2775439">
                  <a:extLst>
                    <a:ext uri="{9D8B030D-6E8A-4147-A177-3AD203B41FA5}">
                      <a16:colId xmlns:a16="http://schemas.microsoft.com/office/drawing/2014/main" val="2900016614"/>
                    </a:ext>
                  </a:extLst>
                </a:gridCol>
                <a:gridCol w="1760561">
                  <a:extLst>
                    <a:ext uri="{9D8B030D-6E8A-4147-A177-3AD203B41FA5}">
                      <a16:colId xmlns:a16="http://schemas.microsoft.com/office/drawing/2014/main" val="3766111335"/>
                    </a:ext>
                  </a:extLst>
                </a:gridCol>
                <a:gridCol w="4536000">
                  <a:extLst>
                    <a:ext uri="{9D8B030D-6E8A-4147-A177-3AD203B41FA5}">
                      <a16:colId xmlns:a16="http://schemas.microsoft.com/office/drawing/2014/main" val="3413034555"/>
                    </a:ext>
                  </a:extLst>
                </a:gridCol>
              </a:tblGrid>
              <a:tr h="3204000">
                <a:tc gridSpan="2">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6159853"/>
                  </a:ext>
                </a:extLst>
              </a:tr>
              <a:tr h="1836000">
                <a:tc>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93877644"/>
                  </a:ext>
                </a:extLst>
              </a:tr>
              <a:tr h="972000">
                <a:tc gridSpan="3">
                  <a:txBody>
                    <a:bodyPr/>
                    <a:lstStyle/>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2FEC7745-9630-40A3-B143-47EEE46E713D}"/>
              </a:ext>
            </a:extLst>
          </p:cNvPr>
          <p:cNvSpPr txBox="1"/>
          <p:nvPr/>
        </p:nvSpPr>
        <p:spPr>
          <a:xfrm>
            <a:off x="27296" y="815475"/>
            <a:ext cx="3456000" cy="338554"/>
          </a:xfrm>
          <a:prstGeom prst="rect">
            <a:avLst/>
          </a:prstGeom>
          <a:noFill/>
        </p:spPr>
        <p:txBody>
          <a:bodyPr wrap="square" rtlCol="0" anchor="ctr">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risolutiva di:</a:t>
            </a:r>
            <a:endParaRPr lang="it-IT" sz="1600" dirty="0"/>
          </a:p>
        </p:txBody>
      </p:sp>
      <p:sp>
        <p:nvSpPr>
          <p:cNvPr id="9" name="CasellaDiTesto 8">
            <a:extLst>
              <a:ext uri="{FF2B5EF4-FFF2-40B4-BE49-F238E27FC236}">
                <a16:creationId xmlns:a16="http://schemas.microsoft.com/office/drawing/2014/main" id="{329EF789-2939-4C2D-87F4-04BDFAC99B00}"/>
              </a:ext>
            </a:extLst>
          </p:cNvPr>
          <p:cNvSpPr txBox="1"/>
          <p:nvPr/>
        </p:nvSpPr>
        <p:spPr>
          <a:xfrm>
            <a:off x="36000" y="6401066"/>
            <a:ext cx="9072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Poiché O</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a:t>
            </a:r>
            <a:r>
              <a:rPr lang="it-IT" sz="2000" dirty="0">
                <a:solidFill>
                  <a:srgbClr val="00B050"/>
                </a:solidFill>
                <a:latin typeface="+mj-lt"/>
              </a:rPr>
              <a:t>AV significa che </a:t>
            </a:r>
            <a:r>
              <a:rPr lang="it-IT" sz="2000" dirty="0">
                <a:solidFill>
                  <a:srgbClr val="00B050"/>
                </a:solidFill>
                <a:latin typeface="Symbol" panose="05050102010706020507" pitchFamily="18" charset="2"/>
              </a:rPr>
              <a:t>a</a:t>
            </a:r>
            <a:r>
              <a:rPr lang="it-IT" sz="2000" dirty="0">
                <a:solidFill>
                  <a:srgbClr val="00B050"/>
                </a:solidFill>
                <a:latin typeface="+mj-lt"/>
              </a:rPr>
              <a:t> interseca lo spigolo in oggetto</a:t>
            </a:r>
            <a:endParaRPr lang="it-IT" sz="2000" dirty="0">
              <a:solidFill>
                <a:srgbClr val="00B050"/>
              </a:solidFill>
            </a:endParaRPr>
          </a:p>
        </p:txBody>
      </p:sp>
      <p:sp>
        <p:nvSpPr>
          <p:cNvPr id="10" name="CasellaDiTesto 9">
            <a:extLst>
              <a:ext uri="{FF2B5EF4-FFF2-40B4-BE49-F238E27FC236}">
                <a16:creationId xmlns:a16="http://schemas.microsoft.com/office/drawing/2014/main" id="{AE3165B8-6F7B-4F9F-B5E7-7D7E56F47627}"/>
              </a:ext>
            </a:extLst>
          </p:cNvPr>
          <p:cNvSpPr txBox="1"/>
          <p:nvPr/>
        </p:nvSpPr>
        <p:spPr>
          <a:xfrm>
            <a:off x="34195" y="4342879"/>
            <a:ext cx="2772000" cy="1169551"/>
          </a:xfrm>
          <a:prstGeom prst="rect">
            <a:avLst/>
          </a:prstGeom>
          <a:noFill/>
        </p:spPr>
        <p:txBody>
          <a:bodyPr wrap="square" rtlCol="0">
            <a:spAutoFit/>
          </a:bodyPr>
          <a:lstStyle/>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Tra gli infiniti piani contenenti la retta d si assume, per semplicità ed economia grafica, il piano </a:t>
            </a:r>
            <a:r>
              <a:rPr lang="it-IT" sz="1400" dirty="0">
                <a:solidFill>
                  <a:srgbClr val="00B050"/>
                </a:solidFill>
                <a:latin typeface="Symbol" panose="05050102010706020507" pitchFamily="18" charset="2"/>
                <a:ea typeface="Times New Roman" panose="02020603050405020304" pitchFamily="18" charset="0"/>
                <a:cs typeface="GreekS"/>
              </a:rPr>
              <a:t>b </a:t>
            </a: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proiettante in 2</a:t>
            </a:r>
            <a:r>
              <a:rPr lang="it-IT" sz="1400" baseline="30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proiezione</a:t>
            </a:r>
            <a:endParaRPr lang="it-IT" sz="1400" dirty="0">
              <a:solidFill>
                <a:srgbClr val="00B050"/>
              </a:solidFill>
            </a:endParaRPr>
          </a:p>
        </p:txBody>
      </p:sp>
      <p:sp>
        <p:nvSpPr>
          <p:cNvPr id="11" name="CasellaDiTesto 10">
            <a:extLst>
              <a:ext uri="{FF2B5EF4-FFF2-40B4-BE49-F238E27FC236}">
                <a16:creationId xmlns:a16="http://schemas.microsoft.com/office/drawing/2014/main" id="{2B38840F-6702-4951-9CDC-F478705BD3CE}"/>
              </a:ext>
            </a:extLst>
          </p:cNvPr>
          <p:cNvSpPr txBox="1"/>
          <p:nvPr/>
        </p:nvSpPr>
        <p:spPr>
          <a:xfrm>
            <a:off x="34196" y="5514029"/>
            <a:ext cx="2772000" cy="738664"/>
          </a:xfrm>
          <a:prstGeom prst="rect">
            <a:avLst/>
          </a:prstGeom>
          <a:noFill/>
        </p:spPr>
        <p:txBody>
          <a:bodyPr wrap="square" rtlCol="0">
            <a:spAutoFit/>
          </a:bodyPr>
          <a:lstStyle/>
          <a:p>
            <a:r>
              <a:rPr lang="it-IT" sz="1400" dirty="0">
                <a:solidFill>
                  <a:srgbClr val="00B050"/>
                </a:solidFill>
                <a:latin typeface="+mj-lt"/>
              </a:rPr>
              <a:t>2) Il piano </a:t>
            </a:r>
            <a:r>
              <a:rPr lang="it-IT" sz="1400" dirty="0">
                <a:solidFill>
                  <a:srgbClr val="00B050"/>
                </a:solidFill>
                <a:latin typeface="Symbol" panose="05050102010706020507" pitchFamily="18" charset="2"/>
              </a:rPr>
              <a:t>b</a:t>
            </a:r>
            <a:r>
              <a:rPr lang="it-IT" sz="1400" b="1" dirty="0">
                <a:solidFill>
                  <a:srgbClr val="00B050"/>
                </a:solidFill>
                <a:latin typeface="+mj-lt"/>
              </a:rPr>
              <a:t> </a:t>
            </a:r>
            <a:r>
              <a:rPr lang="it-IT" sz="1400" dirty="0">
                <a:solidFill>
                  <a:srgbClr val="00B050"/>
                </a:solidFill>
                <a:latin typeface="+mj-lt"/>
              </a:rPr>
              <a:t>assunto interseca il piano  </a:t>
            </a:r>
            <a:r>
              <a:rPr lang="it-IT" sz="1400" dirty="0">
                <a:solidFill>
                  <a:srgbClr val="00B050"/>
                </a:solidFill>
                <a:latin typeface="Symbol" panose="05050102010706020507" pitchFamily="18" charset="2"/>
              </a:rPr>
              <a:t>a</a:t>
            </a:r>
            <a:r>
              <a:rPr lang="it-IT" sz="1400" dirty="0">
                <a:solidFill>
                  <a:srgbClr val="00B050"/>
                </a:solidFill>
                <a:latin typeface="+mj-lt"/>
              </a:rPr>
              <a:t> secondo la retta x complanare alla retta d</a:t>
            </a:r>
          </a:p>
        </p:txBody>
      </p:sp>
      <p:sp>
        <p:nvSpPr>
          <p:cNvPr id="12" name="CasellaDiTesto 11">
            <a:extLst>
              <a:ext uri="{FF2B5EF4-FFF2-40B4-BE49-F238E27FC236}">
                <a16:creationId xmlns:a16="http://schemas.microsoft.com/office/drawing/2014/main" id="{078C5BE5-9B18-4495-8B43-A014C33E19BC}"/>
              </a:ext>
            </a:extLst>
          </p:cNvPr>
          <p:cNvSpPr txBox="1"/>
          <p:nvPr/>
        </p:nvSpPr>
        <p:spPr>
          <a:xfrm>
            <a:off x="2803498" y="5959978"/>
            <a:ext cx="6287127" cy="307777"/>
          </a:xfrm>
          <a:prstGeom prst="rect">
            <a:avLst/>
          </a:prstGeom>
          <a:noFill/>
        </p:spPr>
        <p:txBody>
          <a:bodyPr wrap="square" rtlCol="0">
            <a:spAutoFit/>
          </a:bodyPr>
          <a:lstStyle/>
          <a:p>
            <a:r>
              <a:rPr lang="it-IT" sz="1400" dirty="0">
                <a:solidFill>
                  <a:srgbClr val="00B050"/>
                </a:solidFill>
              </a:rPr>
              <a:t>3</a:t>
            </a:r>
            <a:r>
              <a:rPr lang="it-IT" sz="1400" dirty="0">
                <a:solidFill>
                  <a:srgbClr val="00B050"/>
                </a:solidFill>
                <a:latin typeface="+mj-lt"/>
              </a:rPr>
              <a:t>) L'intersezione di x con d determina il punto O</a:t>
            </a:r>
            <a:endParaRPr lang="it-IT" sz="1400" dirty="0"/>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7" name="Rectangle 4">
            <a:extLst>
              <a:ext uri="{FF2B5EF4-FFF2-40B4-BE49-F238E27FC236}">
                <a16:creationId xmlns:a16="http://schemas.microsoft.com/office/drawing/2014/main" id="{0E05F2AF-2B6F-4F5C-B395-D279EBC3C7D2}"/>
              </a:ext>
            </a:extLst>
          </p:cNvPr>
          <p:cNvSpPr>
            <a:spLocks noChangeArrowheads="1"/>
          </p:cNvSpPr>
          <p:nvPr/>
        </p:nvSpPr>
        <p:spPr bwMode="auto">
          <a:xfrm>
            <a:off x="3555216" y="4694416"/>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AutoShape 9">
            <a:extLst>
              <a:ext uri="{FF2B5EF4-FFF2-40B4-BE49-F238E27FC236}">
                <a16:creationId xmlns:a16="http://schemas.microsoft.com/office/drawing/2014/main" id="{A4651D0A-1A2D-4242-83CA-49DB1E66AA7E}"/>
              </a:ext>
            </a:extLst>
          </p:cNvPr>
          <p:cNvSpPr>
            <a:spLocks/>
          </p:cNvSpPr>
          <p:nvPr/>
        </p:nvSpPr>
        <p:spPr bwMode="auto">
          <a:xfrm>
            <a:off x="3244935" y="4488624"/>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AutoShape 9">
            <a:extLst>
              <a:ext uri="{FF2B5EF4-FFF2-40B4-BE49-F238E27FC236}">
                <a16:creationId xmlns:a16="http://schemas.microsoft.com/office/drawing/2014/main" id="{9FEF152C-61ED-4691-9DE8-76E7F287F7B8}"/>
              </a:ext>
            </a:extLst>
          </p:cNvPr>
          <p:cNvSpPr>
            <a:spLocks/>
          </p:cNvSpPr>
          <p:nvPr/>
        </p:nvSpPr>
        <p:spPr bwMode="auto">
          <a:xfrm flipH="1" flipV="1">
            <a:off x="4855453" y="4500768"/>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936917" y="4039818"/>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950303" y="4667216"/>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664054" y="4670790"/>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954009" y="5249421"/>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243745" y="5254772"/>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6162490" y="4108208"/>
            <a:ext cx="216000" cy="155095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3" name="Gruppo 12">
            <a:extLst>
              <a:ext uri="{FF2B5EF4-FFF2-40B4-BE49-F238E27FC236}">
                <a16:creationId xmlns:a16="http://schemas.microsoft.com/office/drawing/2014/main" id="{74B97A22-E52A-4DE3-9CE4-764B86DF4F10}"/>
              </a:ext>
            </a:extLst>
          </p:cNvPr>
          <p:cNvGrpSpPr/>
          <p:nvPr/>
        </p:nvGrpSpPr>
        <p:grpSpPr>
          <a:xfrm>
            <a:off x="6036987" y="5083648"/>
            <a:ext cx="2448951" cy="702000"/>
            <a:chOff x="6036987" y="5083648"/>
            <a:chExt cx="2448951" cy="7020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6037938" y="5776078"/>
              <a:ext cx="2448000" cy="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6036987" y="5083648"/>
              <a:ext cx="0" cy="702000"/>
            </a:xfrm>
            <a:prstGeom prst="line">
              <a:avLst/>
            </a:prstGeom>
            <a:noFill/>
            <a:ln w="0">
              <a:solidFill>
                <a:srgbClr val="0070C0"/>
              </a:solidFill>
              <a:round/>
              <a:headEnd w="lg" len="lg"/>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483521" y="5636431"/>
              <a:ext cx="0" cy="14400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40" name="CasellaDiTesto 139">
            <a:extLst>
              <a:ext uri="{FF2B5EF4-FFF2-40B4-BE49-F238E27FC236}">
                <a16:creationId xmlns:a16="http://schemas.microsoft.com/office/drawing/2014/main" id="{B09E9BF5-46C9-4A70-B495-E9D165C94668}"/>
              </a:ext>
            </a:extLst>
          </p:cNvPr>
          <p:cNvSpPr txBox="1"/>
          <p:nvPr/>
        </p:nvSpPr>
        <p:spPr>
          <a:xfrm>
            <a:off x="6225597" y="4079338"/>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sz="1600" dirty="0" err="1">
                <a:solidFill>
                  <a:srgbClr val="00B050"/>
                </a:solidFill>
                <a:latin typeface="+mj-lt"/>
                <a:ea typeface="Times New Roman" panose="02020603050405020304" pitchFamily="18" charset="0"/>
                <a:cs typeface="Symbol" panose="05050102010706020507" pitchFamily="18" charset="2"/>
              </a:rPr>
              <a:t>d</a:t>
            </a:r>
            <a:endParaRPr lang="it-IT" sz="1600" dirty="0">
              <a:solidFill>
                <a:srgbClr val="00B050"/>
              </a:solidFill>
              <a:latin typeface="+mj-lt"/>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6195253" y="4715515"/>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sz="1600"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6189756" y="5296447"/>
            <a:ext cx="864000" cy="338553"/>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mj-lt"/>
                <a:ea typeface="Times New Roman" panose="02020603050405020304" pitchFamily="18" charset="0"/>
                <a:cs typeface="Symbol" panose="05050102010706020507" pitchFamily="18" charset="2"/>
              </a:rPr>
              <a:t>d</a:t>
            </a:r>
            <a:endParaRPr lang="it-IT" sz="1600" dirty="0">
              <a:latin typeface="+mj-lt"/>
            </a:endParaRPr>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959293" y="4852660"/>
            <a:ext cx="187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949396" y="5187243"/>
            <a:ext cx="133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sz="1600"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d</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O’</a:t>
            </a:r>
            <a:endParaRPr lang="it-IT" sz="1600"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957402" y="5422628"/>
            <a:ext cx="1512000" cy="338555"/>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d</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O’’</a:t>
            </a:r>
            <a:endParaRPr lang="it-IT" sz="1600"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373038" y="5314038"/>
            <a:ext cx="288000" cy="338554"/>
          </a:xfrm>
          <a:prstGeom prst="rect">
            <a:avLst/>
          </a:prstGeom>
          <a:solidFill>
            <a:schemeClr val="accent4">
              <a:lumMod val="20000"/>
              <a:lumOff val="80000"/>
            </a:schemeClr>
          </a:solidFill>
        </p:spPr>
        <p:txBody>
          <a:bodyPr wrap="square" rtlCol="0" anchor="ctr">
            <a:spAutoFit/>
          </a:bodyPr>
          <a:lstStyle/>
          <a:p>
            <a:pPr algn="ctr"/>
            <a:r>
              <a:rPr lang="it-IT" sz="1600" dirty="0">
                <a:solidFill>
                  <a:srgbClr val="00B050"/>
                </a:solidFill>
                <a:latin typeface="+mj-lt"/>
              </a:rPr>
              <a:t>O</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771161" y="4682825"/>
            <a:ext cx="313701" cy="400110"/>
          </a:xfrm>
          <a:prstGeom prst="rect">
            <a:avLst/>
          </a:prstGeom>
          <a:noFill/>
        </p:spPr>
        <p:txBody>
          <a:bodyPr wrap="square" rtlCol="0" anchor="ctr">
            <a:spAutoFit/>
          </a:bodyPr>
          <a:lstStyle/>
          <a:p>
            <a:pPr algn="ctr"/>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952185" y="3963469"/>
            <a:ext cx="1008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1d</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953042" y="4224173"/>
            <a:ext cx="1044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2d</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7" name="CasellaDiTesto 6">
            <a:extLst>
              <a:ext uri="{FF2B5EF4-FFF2-40B4-BE49-F238E27FC236}">
                <a16:creationId xmlns:a16="http://schemas.microsoft.com/office/drawing/2014/main" id="{0B58BA2A-02CF-47CB-B0E1-1F2DDBBDC960}"/>
              </a:ext>
            </a:extLst>
          </p:cNvPr>
          <p:cNvSpPr txBox="1"/>
          <p:nvPr/>
        </p:nvSpPr>
        <p:spPr>
          <a:xfrm>
            <a:off x="5070667" y="4721209"/>
            <a:ext cx="1116000" cy="360000"/>
          </a:xfrm>
          <a:prstGeom prst="rect">
            <a:avLst/>
          </a:prstGeom>
          <a:solidFill>
            <a:schemeClr val="accent4">
              <a:lumMod val="20000"/>
              <a:lumOff val="80000"/>
            </a:schemeClr>
          </a:solidFill>
          <a:ln>
            <a:solidFill>
              <a:srgbClr val="0070C0"/>
            </a:solidFill>
          </a:ln>
        </p:spPr>
        <p:txBody>
          <a:bodyPr wrap="square" rtlCol="0" anchor="ctr">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b="1" dirty="0">
                <a:solidFill>
                  <a:srgbClr val="00B050"/>
                </a:solidFill>
                <a:latin typeface="+mj-lt"/>
                <a:ea typeface="Times New Roman" panose="02020603050405020304" pitchFamily="18" charset="0"/>
                <a:cs typeface="Times New Roman" panose="02020603050405020304" pitchFamily="18" charset="0"/>
              </a:rPr>
              <a:t>O</a:t>
            </a:r>
            <a:endParaRPr lang="it-IT" sz="1600" dirty="0">
              <a:solidFill>
                <a:srgbClr val="00B050"/>
              </a:solidFill>
              <a:latin typeface="+mj-lt"/>
            </a:endParaRPr>
          </a:p>
        </p:txBody>
      </p:sp>
      <p:sp>
        <p:nvSpPr>
          <p:cNvPr id="24" name="CasellaDiTesto 23">
            <a:extLst>
              <a:ext uri="{FF2B5EF4-FFF2-40B4-BE49-F238E27FC236}">
                <a16:creationId xmlns:a16="http://schemas.microsoft.com/office/drawing/2014/main" id="{EC685B29-9DDD-43E2-993A-7381E2361FAE}"/>
              </a:ext>
            </a:extLst>
          </p:cNvPr>
          <p:cNvSpPr txBox="1"/>
          <p:nvPr/>
        </p:nvSpPr>
        <p:spPr>
          <a:xfrm>
            <a:off x="4586016" y="842839"/>
            <a:ext cx="4463676" cy="2400657"/>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Individuata la retta d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mj-lt"/>
                <a:ea typeface="Times New Roman" panose="02020603050405020304" pitchFamily="18" charset="0"/>
                <a:cs typeface="Times New Roman" panose="02020603050405020304" pitchFamily="18" charset="0"/>
              </a:rPr>
              <a:t>AV</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si applica la procedura operativa dell’algoritmo definito precedentemente sviluppando i tre passaggi come indicato di seguito</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Ì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Ç 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x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O</a:t>
            </a:r>
            <a:endParaRPr lang="it-IT" sz="2000" dirty="0">
              <a:solidFill>
                <a:srgbClr val="00B050"/>
              </a:solidFill>
            </a:endParaRPr>
          </a:p>
        </p:txBody>
      </p:sp>
      <p:sp>
        <p:nvSpPr>
          <p:cNvPr id="26" name="CasellaDiTesto 25">
            <a:extLst>
              <a:ext uri="{FF2B5EF4-FFF2-40B4-BE49-F238E27FC236}">
                <a16:creationId xmlns:a16="http://schemas.microsoft.com/office/drawing/2014/main" id="{4BA886B1-F010-49EC-A480-9D5120AD460D}"/>
              </a:ext>
            </a:extLst>
          </p:cNvPr>
          <p:cNvSpPr txBox="1"/>
          <p:nvPr/>
        </p:nvSpPr>
        <p:spPr>
          <a:xfrm>
            <a:off x="3034769" y="4178525"/>
            <a:ext cx="1800000" cy="307777"/>
          </a:xfrm>
          <a:prstGeom prst="rect">
            <a:avLst/>
          </a:prstGeom>
          <a:noFill/>
          <a:ln>
            <a:noFill/>
          </a:ln>
        </p:spPr>
        <p:txBody>
          <a:bodyPr wrap="square" rtlCol="0">
            <a:spAutoFit/>
          </a:bodyPr>
          <a:lstStyle/>
          <a:p>
            <a:r>
              <a:rPr lang="it-IT" sz="1400" dirty="0">
                <a:solidFill>
                  <a:schemeClr val="bg1"/>
                </a:solidFill>
                <a:latin typeface="+mj-lt"/>
              </a:rPr>
              <a:t>Elemento del solido</a:t>
            </a:r>
          </a:p>
        </p:txBody>
      </p:sp>
      <p:sp>
        <p:nvSpPr>
          <p:cNvPr id="30" name="CasellaDiTesto 29">
            <a:extLst>
              <a:ext uri="{FF2B5EF4-FFF2-40B4-BE49-F238E27FC236}">
                <a16:creationId xmlns:a16="http://schemas.microsoft.com/office/drawing/2014/main" id="{869C5F6B-1A8A-4C88-AFCA-796E3EECC189}"/>
              </a:ext>
            </a:extLst>
          </p:cNvPr>
          <p:cNvSpPr txBox="1"/>
          <p:nvPr/>
        </p:nvSpPr>
        <p:spPr>
          <a:xfrm>
            <a:off x="5142171" y="3628325"/>
            <a:ext cx="3564000" cy="338554"/>
          </a:xfrm>
          <a:prstGeom prst="rect">
            <a:avLst/>
          </a:prstGeom>
          <a:noFill/>
          <a:ln>
            <a:noFill/>
          </a:ln>
        </p:spPr>
        <p:txBody>
          <a:bodyPr wrap="square" rtlCol="0">
            <a:spAutoFit/>
          </a:bodyPr>
          <a:lstStyle/>
          <a:p>
            <a:r>
              <a:rPr lang="it-IT" sz="1600" dirty="0">
                <a:solidFill>
                  <a:srgbClr val="00B050"/>
                </a:solidFill>
                <a:latin typeface="+mj-lt"/>
              </a:rPr>
              <a:t>Esplicitazione dell’algoritmo grafico</a:t>
            </a:r>
          </a:p>
        </p:txBody>
      </p:sp>
      <p:sp>
        <p:nvSpPr>
          <p:cNvPr id="32" name="Parentesi graffa aperta 31">
            <a:extLst>
              <a:ext uri="{FF2B5EF4-FFF2-40B4-BE49-F238E27FC236}">
                <a16:creationId xmlns:a16="http://schemas.microsoft.com/office/drawing/2014/main" id="{3EA685D9-7A4D-4282-8322-E718CA75544F}"/>
              </a:ext>
            </a:extLst>
          </p:cNvPr>
          <p:cNvSpPr/>
          <p:nvPr/>
        </p:nvSpPr>
        <p:spPr>
          <a:xfrm rot="5400000">
            <a:off x="6739361" y="1689629"/>
            <a:ext cx="360000" cy="3852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Parentesi graffa aperta 57">
            <a:extLst>
              <a:ext uri="{FF2B5EF4-FFF2-40B4-BE49-F238E27FC236}">
                <a16:creationId xmlns:a16="http://schemas.microsoft.com/office/drawing/2014/main" id="{8A7DA1ED-286A-4510-99A9-CABA6E23720C}"/>
              </a:ext>
            </a:extLst>
          </p:cNvPr>
          <p:cNvSpPr/>
          <p:nvPr/>
        </p:nvSpPr>
        <p:spPr>
          <a:xfrm rot="5400000">
            <a:off x="3787426" y="3134312"/>
            <a:ext cx="288000" cy="2124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116322BB-52AB-4B27-B4C6-458823F4C75E}"/>
              </a:ext>
            </a:extLst>
          </p:cNvPr>
          <p:cNvSpPr txBox="1"/>
          <p:nvPr/>
        </p:nvSpPr>
        <p:spPr>
          <a:xfrm>
            <a:off x="3403012" y="799249"/>
            <a:ext cx="1152000" cy="360000"/>
          </a:xfrm>
          <a:prstGeom prst="rect">
            <a:avLst/>
          </a:prstGeom>
          <a:solidFill>
            <a:schemeClr val="accent4">
              <a:lumMod val="20000"/>
              <a:lumOff val="80000"/>
            </a:schemeClr>
          </a:solidFill>
          <a:ln>
            <a:solidFill>
              <a:srgbClr val="0070C0"/>
            </a:solidFill>
          </a:ln>
        </p:spPr>
        <p:txBody>
          <a:bodyPr wrap="square" rtlCol="0">
            <a:spAutoFit/>
          </a:bodyPr>
          <a:lstStyle/>
          <a:p>
            <a:r>
              <a:rPr lang="it-IT" sz="1200" dirty="0">
                <a:latin typeface="Comic Sans MS" panose="030F0702030302020204" pitchFamily="66" charset="0"/>
                <a:ea typeface="Times New Roman" panose="02020603050405020304" pitchFamily="18" charset="0"/>
                <a:cs typeface="Times New Roman" panose="02020603050405020304" pitchFamily="18" charset="0"/>
              </a:rPr>
              <a:t>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t>
            </a:r>
            <a:r>
              <a:rPr lang="it-IT"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Ç</a:t>
            </a:r>
            <a:r>
              <a:rPr lang="it-IT" b="1" dirty="0" err="1">
                <a:solidFill>
                  <a:srgbClr val="00B050"/>
                </a:solidFill>
                <a:latin typeface="Symbol" panose="05050102010706020507" pitchFamily="18" charset="2"/>
                <a:ea typeface="Times New Roman" panose="02020603050405020304" pitchFamily="18" charset="0"/>
                <a:cs typeface="GreekC"/>
              </a:rPr>
              <a:t>a</a:t>
            </a:r>
            <a:r>
              <a:rPr lang="it-IT" b="1"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O</a:t>
            </a:r>
            <a:endParaRPr lang="it-IT" dirty="0">
              <a:solidFill>
                <a:srgbClr val="00B050"/>
              </a:solidFill>
            </a:endParaRPr>
          </a:p>
        </p:txBody>
      </p:sp>
      <p:sp>
        <p:nvSpPr>
          <p:cNvPr id="18" name="CasellaDiTesto 17">
            <a:extLst>
              <a:ext uri="{FF2B5EF4-FFF2-40B4-BE49-F238E27FC236}">
                <a16:creationId xmlns:a16="http://schemas.microsoft.com/office/drawing/2014/main" id="{6EC3B85B-A309-416F-BFC9-239F573E4AAD}"/>
              </a:ext>
            </a:extLst>
          </p:cNvPr>
          <p:cNvSpPr txBox="1"/>
          <p:nvPr/>
        </p:nvSpPr>
        <p:spPr>
          <a:xfrm>
            <a:off x="46344" y="3978470"/>
            <a:ext cx="2772000" cy="400110"/>
          </a:xfrm>
          <a:prstGeom prst="rect">
            <a:avLst/>
          </a:prstGeom>
          <a:noFill/>
        </p:spPr>
        <p:txBody>
          <a:bodyPr wrap="square" rtlCol="0">
            <a:spAutoFit/>
          </a:bodyPr>
          <a:lstStyle/>
          <a:p>
            <a:pPr algn="ctr"/>
            <a:r>
              <a:rPr lang="it-IT" sz="2000" dirty="0">
                <a:solidFill>
                  <a:srgbClr val="00B050"/>
                </a:solidFill>
                <a:latin typeface="+mj-lt"/>
              </a:rPr>
              <a:t>Note</a:t>
            </a:r>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3" name="CasellaDiTesto 142">
            <a:extLst>
              <a:ext uri="{FF2B5EF4-FFF2-40B4-BE49-F238E27FC236}">
                <a16:creationId xmlns:a16="http://schemas.microsoft.com/office/drawing/2014/main" id="{F29D464C-155A-441E-A308-9C75FD1EE34F}"/>
              </a:ext>
            </a:extLst>
          </p:cNvPr>
          <p:cNvSpPr txBox="1"/>
          <p:nvPr/>
        </p:nvSpPr>
        <p:spPr>
          <a:xfrm>
            <a:off x="6966301" y="4671183"/>
            <a:ext cx="1728000" cy="257763"/>
          </a:xfrm>
          <a:prstGeom prst="rect">
            <a:avLst/>
          </a:prstGeom>
          <a:noFill/>
        </p:spPr>
        <p:txBody>
          <a:bodyPr wrap="square" rtlCol="0" anchor="ctr">
            <a:spAutoFit/>
          </a:bodyPr>
          <a:lstStyle/>
          <a:p>
            <a:pPr>
              <a:lnSpc>
                <a:spcPts val="1200"/>
              </a:lnSpc>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6" name="Rectangle 4">
            <a:extLst>
              <a:ext uri="{FF2B5EF4-FFF2-40B4-BE49-F238E27FC236}">
                <a16:creationId xmlns:a16="http://schemas.microsoft.com/office/drawing/2014/main" id="{BE23DB51-E178-4F31-AF2F-342BB7AC1537}"/>
              </a:ext>
            </a:extLst>
          </p:cNvPr>
          <p:cNvSpPr>
            <a:spLocks noChangeArrowheads="1"/>
          </p:cNvSpPr>
          <p:nvPr/>
        </p:nvSpPr>
        <p:spPr bwMode="auto">
          <a:xfrm>
            <a:off x="-1914140" y="259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3" name="Immagine 22">
            <a:extLst>
              <a:ext uri="{FF2B5EF4-FFF2-40B4-BE49-F238E27FC236}">
                <a16:creationId xmlns:a16="http://schemas.microsoft.com/office/drawing/2014/main" id="{58F72489-75F9-4CDB-A316-DA7B7F614427}"/>
              </a:ext>
            </a:extLst>
          </p:cNvPr>
          <p:cNvPicPr>
            <a:picLocks noChangeAspect="1"/>
          </p:cNvPicPr>
          <p:nvPr/>
        </p:nvPicPr>
        <p:blipFill rotWithShape="1">
          <a:blip r:embed="rId3"/>
          <a:srcRect l="27910" r="28385"/>
          <a:stretch/>
        </p:blipFill>
        <p:spPr>
          <a:xfrm>
            <a:off x="617995" y="1200310"/>
            <a:ext cx="3407952" cy="2736000"/>
          </a:xfrm>
          <a:prstGeom prst="rect">
            <a:avLst/>
          </a:prstGeom>
          <a:solidFill>
            <a:schemeClr val="accent4">
              <a:lumMod val="20000"/>
              <a:lumOff val="80000"/>
            </a:schemeClr>
          </a:solidFill>
          <a:ln>
            <a:solidFill>
              <a:srgbClr val="00B0F0"/>
            </a:solidFill>
          </a:ln>
        </p:spPr>
      </p:pic>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4" name="Oggetto 33">
            <a:extLst>
              <a:ext uri="{FF2B5EF4-FFF2-40B4-BE49-F238E27FC236}">
                <a16:creationId xmlns:a16="http://schemas.microsoft.com/office/drawing/2014/main" id="{38AD3FF6-C249-4A60-86B0-9446C94EDD6F}"/>
              </a:ext>
            </a:extLst>
          </p:cNvPr>
          <p:cNvGraphicFramePr>
            <a:graphicFrameLocks noChangeAspect="1"/>
          </p:cNvGraphicFramePr>
          <p:nvPr>
            <p:extLst>
              <p:ext uri="{D42A27DB-BD31-4B8C-83A1-F6EECF244321}">
                <p14:modId xmlns:p14="http://schemas.microsoft.com/office/powerpoint/2010/main" val="106673429"/>
              </p:ext>
            </p:extLst>
          </p:nvPr>
        </p:nvGraphicFramePr>
        <p:xfrm>
          <a:off x="2881030" y="4775506"/>
          <a:ext cx="360000" cy="300000"/>
        </p:xfrm>
        <a:graphic>
          <a:graphicData uri="http://schemas.openxmlformats.org/presentationml/2006/ole">
            <mc:AlternateContent xmlns:mc="http://schemas.openxmlformats.org/markup-compatibility/2006">
              <mc:Choice xmlns:v="urn:schemas-microsoft-com:vml" Requires="v">
                <p:oleObj spid="_x0000_s4257" name="Equazione" r:id="rId4" imgW="228600" imgH="190500" progId="Equation.3">
                  <p:embed/>
                </p:oleObj>
              </mc:Choice>
              <mc:Fallback>
                <p:oleObj name="Equazione" r:id="rId4" imgW="228600" imgH="190500" progId="Equation.3">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030" y="4775506"/>
                        <a:ext cx="360000" cy="3000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5" name="Gruppo 44">
            <a:extLst>
              <a:ext uri="{FF2B5EF4-FFF2-40B4-BE49-F238E27FC236}">
                <a16:creationId xmlns:a16="http://schemas.microsoft.com/office/drawing/2014/main" id="{E29326E5-924E-4A10-B9F4-A58008A06BE0}"/>
              </a:ext>
            </a:extLst>
          </p:cNvPr>
          <p:cNvGrpSpPr/>
          <p:nvPr/>
        </p:nvGrpSpPr>
        <p:grpSpPr>
          <a:xfrm>
            <a:off x="3410363" y="4536246"/>
            <a:ext cx="1461126" cy="338554"/>
            <a:chOff x="3410363" y="4536246"/>
            <a:chExt cx="1461126" cy="338554"/>
          </a:xfrm>
        </p:grpSpPr>
        <p:sp>
          <p:nvSpPr>
            <p:cNvPr id="19" name="CasellaDiTesto 18">
              <a:extLst>
                <a:ext uri="{FF2B5EF4-FFF2-40B4-BE49-F238E27FC236}">
                  <a16:creationId xmlns:a16="http://schemas.microsoft.com/office/drawing/2014/main" id="{0B47933D-006F-45C8-A50A-8299A26615D9}"/>
                </a:ext>
              </a:extLst>
            </p:cNvPr>
            <p:cNvSpPr txBox="1"/>
            <p:nvPr/>
          </p:nvSpPr>
          <p:spPr>
            <a:xfrm>
              <a:off x="3431489" y="4536246"/>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d'</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30000" dirty="0">
                  <a:solidFill>
                    <a:prstClr val="black"/>
                  </a:solidFill>
                  <a:latin typeface="Symbol" panose="05050102010706020507" pitchFamily="18" charset="2"/>
                </a:rPr>
                <a:t> </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1d</a:t>
              </a:r>
              <a:endParaRPr lang="it-IT" sz="1600" dirty="0">
                <a:solidFill>
                  <a:schemeClr val="bg1"/>
                </a:solidFill>
              </a:endParaRPr>
            </a:p>
          </p:txBody>
        </p:sp>
        <p:graphicFrame>
          <p:nvGraphicFramePr>
            <p:cNvPr id="36" name="Oggetto 35">
              <a:extLst>
                <a:ext uri="{FF2B5EF4-FFF2-40B4-BE49-F238E27FC236}">
                  <a16:creationId xmlns:a16="http://schemas.microsoft.com/office/drawing/2014/main" id="{2A78671C-3601-4B27-9E32-12FEA4AC6223}"/>
                </a:ext>
              </a:extLst>
            </p:cNvPr>
            <p:cNvGraphicFramePr>
              <a:graphicFrameLocks noChangeAspect="1"/>
            </p:cNvGraphicFramePr>
            <p:nvPr>
              <p:extLst>
                <p:ext uri="{D42A27DB-BD31-4B8C-83A1-F6EECF244321}">
                  <p14:modId xmlns:p14="http://schemas.microsoft.com/office/powerpoint/2010/main" val="310752534"/>
                </p:ext>
              </p:extLst>
            </p:nvPr>
          </p:nvGraphicFramePr>
          <p:xfrm>
            <a:off x="3410363" y="4554652"/>
            <a:ext cx="468000" cy="307125"/>
          </p:xfrm>
          <a:graphic>
            <a:graphicData uri="http://schemas.openxmlformats.org/presentationml/2006/ole">
              <mc:AlternateContent xmlns:mc="http://schemas.openxmlformats.org/markup-compatibility/2006">
                <mc:Choice xmlns:v="urn:schemas-microsoft-com:vml" Requires="v">
                  <p:oleObj spid="_x0000_s4258" name="Equazione" r:id="rId6" imgW="304536" imgH="203024" progId="Equation.3">
                    <p:embed/>
                  </p:oleObj>
                </mc:Choice>
                <mc:Fallback>
                  <p:oleObj name="Equazione" r:id="rId6" imgW="304536" imgH="203024" progId="Equation.3">
                    <p:embed/>
                    <p:pic>
                      <p:nvPicPr>
                        <p:cNvPr id="0" name="Picture 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0363" y="4554652"/>
                          <a:ext cx="468000" cy="30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6" name="Gruppo 45">
            <a:extLst>
              <a:ext uri="{FF2B5EF4-FFF2-40B4-BE49-F238E27FC236}">
                <a16:creationId xmlns:a16="http://schemas.microsoft.com/office/drawing/2014/main" id="{667300B3-1DC4-430E-9A84-33964E34AFA4}"/>
              </a:ext>
            </a:extLst>
          </p:cNvPr>
          <p:cNvGrpSpPr/>
          <p:nvPr/>
        </p:nvGrpSpPr>
        <p:grpSpPr>
          <a:xfrm>
            <a:off x="3432016" y="4961484"/>
            <a:ext cx="1440000" cy="338554"/>
            <a:chOff x="3432016" y="4961484"/>
            <a:chExt cx="1440000" cy="338554"/>
          </a:xfrm>
        </p:grpSpPr>
        <p:sp>
          <p:nvSpPr>
            <p:cNvPr id="42" name="CasellaDiTesto 41">
              <a:extLst>
                <a:ext uri="{FF2B5EF4-FFF2-40B4-BE49-F238E27FC236}">
                  <a16:creationId xmlns:a16="http://schemas.microsoft.com/office/drawing/2014/main" id="{3C97B1E5-D86E-42FF-9BD8-FB3C1397E84E}"/>
                </a:ext>
              </a:extLst>
            </p:cNvPr>
            <p:cNvSpPr txBox="1"/>
            <p:nvPr/>
          </p:nvSpPr>
          <p:spPr>
            <a:xfrm>
              <a:off x="3432016" y="4961484"/>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d’’</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Ì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2d</a:t>
              </a:r>
              <a:endParaRPr lang="it-IT" sz="1600" dirty="0">
                <a:solidFill>
                  <a:schemeClr val="bg1"/>
                </a:solidFill>
              </a:endParaRPr>
            </a:p>
          </p:txBody>
        </p:sp>
        <p:graphicFrame>
          <p:nvGraphicFramePr>
            <p:cNvPr id="44" name="Oggetto 43">
              <a:extLst>
                <a:ext uri="{FF2B5EF4-FFF2-40B4-BE49-F238E27FC236}">
                  <a16:creationId xmlns:a16="http://schemas.microsoft.com/office/drawing/2014/main" id="{2A66F566-E731-4AD5-AFCC-A15EE7DB6869}"/>
                </a:ext>
              </a:extLst>
            </p:cNvPr>
            <p:cNvGraphicFramePr>
              <a:graphicFrameLocks noChangeAspect="1"/>
            </p:cNvGraphicFramePr>
            <p:nvPr>
              <p:extLst>
                <p:ext uri="{D42A27DB-BD31-4B8C-83A1-F6EECF244321}">
                  <p14:modId xmlns:p14="http://schemas.microsoft.com/office/powerpoint/2010/main" val="3966906350"/>
                </p:ext>
              </p:extLst>
            </p:nvPr>
          </p:nvGraphicFramePr>
          <p:xfrm>
            <a:off x="3437559" y="4987449"/>
            <a:ext cx="468000" cy="280800"/>
          </p:xfrm>
          <a:graphic>
            <a:graphicData uri="http://schemas.openxmlformats.org/presentationml/2006/ole">
              <mc:AlternateContent xmlns:mc="http://schemas.openxmlformats.org/markup-compatibility/2006">
                <mc:Choice xmlns:v="urn:schemas-microsoft-com:vml" Requires="v">
                  <p:oleObj spid="_x0000_s4259" name="Equazione" r:id="rId8" imgW="330057" imgH="203112" progId="Equation.3">
                    <p:embed/>
                  </p:oleObj>
                </mc:Choice>
                <mc:Fallback>
                  <p:oleObj name="Equazione" r:id="rId8" imgW="330057" imgH="203112" progId="Equation.3">
                    <p:embed/>
                    <p:pic>
                      <p:nvPicPr>
                        <p:cNvPr id="0" name="Picture 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7559" y="4987449"/>
                          <a:ext cx="468000" cy="28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9" name="Ritorno 58">
            <a:hlinkClick r:id="rId10" action="ppaction://hlinksldjump" highlightClick="1"/>
            <a:extLst>
              <a:ext uri="{FF2B5EF4-FFF2-40B4-BE49-F238E27FC236}">
                <a16:creationId xmlns:a16="http://schemas.microsoft.com/office/drawing/2014/main" id="{D9766AB8-0A51-4366-A058-F9D27E1BDF76}"/>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2382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wipe(left)">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wipe(left)">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5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wipe(left)">
                                      <p:cBhvr>
                                        <p:cTn id="103" dur="5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500"/>
                                        <p:tgtEl>
                                          <p:spTgt spid="15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wipe(left)">
                                      <p:cBhvr>
                                        <p:cTn id="118" dur="500"/>
                                        <p:tgtEl>
                                          <p:spTgt spid="1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left)">
                                      <p:cBhvr>
                                        <p:cTn id="123" dur="5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500"/>
                                        <p:tgtEl>
                                          <p:spTgt spid="1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wipe(left)">
                                      <p:cBhvr>
                                        <p:cTn id="133" dur="500"/>
                                        <p:tgtEl>
                                          <p:spTgt spid="14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wipe(left)">
                                      <p:cBhvr>
                                        <p:cTn id="138" dur="5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wipe(left)">
                                      <p:cBhvr>
                                        <p:cTn id="143" dur="500"/>
                                        <p:tgtEl>
                                          <p:spTgt spid="12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wipe(left)">
                                      <p:cBhvr>
                                        <p:cTn id="148" dur="500"/>
                                        <p:tgtEl>
                                          <p:spTgt spid="14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wipe(left)">
                                      <p:cBhvr>
                                        <p:cTn id="153" dur="500"/>
                                        <p:tgtEl>
                                          <p:spTgt spid="14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500"/>
                                        <p:tgtEl>
                                          <p:spTgt spid="13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wipe(left)">
                                      <p:cBhvr>
                                        <p:cTn id="163" dur="500"/>
                                        <p:tgtEl>
                                          <p:spTgt spid="14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47"/>
                                        </p:tgtEl>
                                        <p:attrNameLst>
                                          <p:attrName>style.visibility</p:attrName>
                                        </p:attrNameLst>
                                      </p:cBhvr>
                                      <p:to>
                                        <p:strVal val="visible"/>
                                      </p:to>
                                    </p:set>
                                    <p:animEffect transition="in" filter="wipe(left)">
                                      <p:cBhvr>
                                        <p:cTn id="168" dur="500"/>
                                        <p:tgtEl>
                                          <p:spTgt spid="1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wipe(left)">
                                      <p:cBhvr>
                                        <p:cTn id="173" dur="500"/>
                                        <p:tgtEl>
                                          <p:spTgt spid="13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5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500"/>
                                        <p:tgtEl>
                                          <p:spTgt spid="13"/>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500" fill="hold"/>
                                        <p:tgtEl>
                                          <p:spTgt spid="18"/>
                                        </p:tgtEl>
                                        <p:attrNameLst>
                                          <p:attrName>ppt_x</p:attrName>
                                        </p:attrNameLst>
                                      </p:cBhvr>
                                      <p:tavLst>
                                        <p:tav tm="0">
                                          <p:val>
                                            <p:strVal val="0-#ppt_w/2"/>
                                          </p:val>
                                        </p:tav>
                                        <p:tav tm="100000">
                                          <p:val>
                                            <p:strVal val="#ppt_x"/>
                                          </p:val>
                                        </p:tav>
                                      </p:tavLst>
                                    </p:anim>
                                    <p:anim calcmode="lin" valueType="num">
                                      <p:cBhvr additive="base">
                                        <p:cTn id="18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left)">
                                      <p:cBhvr>
                                        <p:cTn id="199" dur="5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ipe(left)">
                                      <p:cBhvr>
                                        <p:cTn id="204" dur="500"/>
                                        <p:tgtEl>
                                          <p:spTgt spid="1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wipe(left)">
                                      <p:cBhvr>
                                        <p:cTn id="2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20" grpId="0" animBg="1"/>
      <p:bldP spid="40" grpId="0" animBg="1"/>
      <p:bldP spid="127" grpId="0" animBg="1"/>
      <p:bldP spid="128" grpId="0" animBg="1"/>
      <p:bldP spid="129" grpId="0" animBg="1"/>
      <p:bldP spid="130" grpId="0" animBg="1"/>
      <p:bldP spid="131" grpId="0" animBg="1"/>
      <p:bldP spid="132" grpId="0" animBg="1"/>
      <p:bldP spid="140" grpId="0"/>
      <p:bldP spid="141" grpId="0"/>
      <p:bldP spid="142" grpId="0"/>
      <p:bldP spid="145" grpId="0"/>
      <p:bldP spid="146" grpId="0"/>
      <p:bldP spid="147" grpId="0"/>
      <p:bldP spid="148" grpId="0" animBg="1"/>
      <p:bldP spid="149" grpId="0"/>
      <p:bldP spid="150" grpId="0"/>
      <p:bldP spid="151" grpId="0"/>
      <p:bldP spid="7" grpId="0" animBg="1"/>
      <p:bldP spid="24" grpId="0" build="p"/>
      <p:bldP spid="26" grpId="0"/>
      <p:bldP spid="30" grpId="0"/>
      <p:bldP spid="32" grpId="0" animBg="1"/>
      <p:bldP spid="58" grpId="0" animBg="1"/>
      <p:bldP spid="33" grpId="0" animBg="1"/>
      <p:bldP spid="18" grpId="0"/>
      <p:bldP spid="14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Spigolo laterale BV</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nvGraphicFramePr>
        <p:xfrm>
          <a:off x="36000" y="787900"/>
          <a:ext cx="9072000" cy="6012000"/>
        </p:xfrm>
        <a:graphic>
          <a:graphicData uri="http://schemas.openxmlformats.org/drawingml/2006/table">
            <a:tbl>
              <a:tblPr bandRow="1">
                <a:tableStyleId>{073A0DAA-6AF3-43AB-8588-CEC1D06C72B9}</a:tableStyleId>
              </a:tblPr>
              <a:tblGrid>
                <a:gridCol w="2775439">
                  <a:extLst>
                    <a:ext uri="{9D8B030D-6E8A-4147-A177-3AD203B41FA5}">
                      <a16:colId xmlns:a16="http://schemas.microsoft.com/office/drawing/2014/main" val="2900016614"/>
                    </a:ext>
                  </a:extLst>
                </a:gridCol>
                <a:gridCol w="1760561">
                  <a:extLst>
                    <a:ext uri="{9D8B030D-6E8A-4147-A177-3AD203B41FA5}">
                      <a16:colId xmlns:a16="http://schemas.microsoft.com/office/drawing/2014/main" val="3766111335"/>
                    </a:ext>
                  </a:extLst>
                </a:gridCol>
                <a:gridCol w="4536000">
                  <a:extLst>
                    <a:ext uri="{9D8B030D-6E8A-4147-A177-3AD203B41FA5}">
                      <a16:colId xmlns:a16="http://schemas.microsoft.com/office/drawing/2014/main" val="3413034555"/>
                    </a:ext>
                  </a:extLst>
                </a:gridCol>
              </a:tblGrid>
              <a:tr h="3204000">
                <a:tc gridSpan="2">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6159853"/>
                  </a:ext>
                </a:extLst>
              </a:tr>
              <a:tr h="1836000">
                <a:tc>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93877644"/>
                  </a:ext>
                </a:extLst>
              </a:tr>
              <a:tr h="972000">
                <a:tc gridSpan="3">
                  <a:txBody>
                    <a:bodyPr/>
                    <a:lstStyle/>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2FEC7745-9630-40A3-B143-47EEE46E713D}"/>
              </a:ext>
            </a:extLst>
          </p:cNvPr>
          <p:cNvSpPr txBox="1"/>
          <p:nvPr/>
        </p:nvSpPr>
        <p:spPr>
          <a:xfrm>
            <a:off x="27296" y="815475"/>
            <a:ext cx="3456000" cy="338554"/>
          </a:xfrm>
          <a:prstGeom prst="rect">
            <a:avLst/>
          </a:prstGeom>
          <a:noFill/>
        </p:spPr>
        <p:txBody>
          <a:bodyPr wrap="square" rtlCol="0" anchor="ctr">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risolutiva di:</a:t>
            </a:r>
            <a:endParaRPr lang="it-IT" sz="1600" dirty="0"/>
          </a:p>
        </p:txBody>
      </p:sp>
      <p:sp>
        <p:nvSpPr>
          <p:cNvPr id="9" name="CasellaDiTesto 8">
            <a:extLst>
              <a:ext uri="{FF2B5EF4-FFF2-40B4-BE49-F238E27FC236}">
                <a16:creationId xmlns:a16="http://schemas.microsoft.com/office/drawing/2014/main" id="{329EF789-2939-4C2D-87F4-04BDFAC99B00}"/>
              </a:ext>
            </a:extLst>
          </p:cNvPr>
          <p:cNvSpPr txBox="1"/>
          <p:nvPr/>
        </p:nvSpPr>
        <p:spPr>
          <a:xfrm>
            <a:off x="36000" y="6401066"/>
            <a:ext cx="9072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Poiché P</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a:t>
            </a:r>
            <a:r>
              <a:rPr lang="it-IT" sz="2000" dirty="0">
                <a:solidFill>
                  <a:srgbClr val="00B050"/>
                </a:solidFill>
                <a:latin typeface="+mj-lt"/>
              </a:rPr>
              <a:t>AV significa che </a:t>
            </a:r>
            <a:r>
              <a:rPr lang="it-IT" sz="2000" dirty="0">
                <a:solidFill>
                  <a:srgbClr val="00B050"/>
                </a:solidFill>
                <a:latin typeface="Symbol" panose="05050102010706020507" pitchFamily="18" charset="2"/>
              </a:rPr>
              <a:t>a</a:t>
            </a:r>
            <a:r>
              <a:rPr lang="it-IT" sz="2000" dirty="0">
                <a:solidFill>
                  <a:srgbClr val="00B050"/>
                </a:solidFill>
                <a:latin typeface="+mj-lt"/>
              </a:rPr>
              <a:t> interseca lo spigolo in oggetto</a:t>
            </a:r>
            <a:endParaRPr lang="it-IT" sz="2000" dirty="0">
              <a:solidFill>
                <a:srgbClr val="00B050"/>
              </a:solidFill>
            </a:endParaRPr>
          </a:p>
        </p:txBody>
      </p:sp>
      <p:sp>
        <p:nvSpPr>
          <p:cNvPr id="10" name="CasellaDiTesto 9">
            <a:extLst>
              <a:ext uri="{FF2B5EF4-FFF2-40B4-BE49-F238E27FC236}">
                <a16:creationId xmlns:a16="http://schemas.microsoft.com/office/drawing/2014/main" id="{AE3165B8-6F7B-4F9F-B5E7-7D7E56F47627}"/>
              </a:ext>
            </a:extLst>
          </p:cNvPr>
          <p:cNvSpPr txBox="1"/>
          <p:nvPr/>
        </p:nvSpPr>
        <p:spPr>
          <a:xfrm>
            <a:off x="34195" y="4342879"/>
            <a:ext cx="2772000" cy="1169551"/>
          </a:xfrm>
          <a:prstGeom prst="rect">
            <a:avLst/>
          </a:prstGeom>
          <a:noFill/>
        </p:spPr>
        <p:txBody>
          <a:bodyPr wrap="square" rtlCol="0">
            <a:spAutoFit/>
          </a:bodyPr>
          <a:lstStyle/>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Tra gli infiniti piani contenenti la retta e si assume, per semplicità ed economia grafica, il piano </a:t>
            </a:r>
            <a:r>
              <a:rPr lang="it-IT" sz="1400" dirty="0">
                <a:solidFill>
                  <a:srgbClr val="00B050"/>
                </a:solidFill>
                <a:latin typeface="Symbol" panose="05050102010706020507" pitchFamily="18" charset="2"/>
                <a:ea typeface="Times New Roman" panose="02020603050405020304" pitchFamily="18" charset="0"/>
                <a:cs typeface="GreekS"/>
              </a:rPr>
              <a:t>b </a:t>
            </a: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proiettante in 2</a:t>
            </a:r>
            <a:r>
              <a:rPr lang="it-IT" sz="1400" baseline="30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proiezione</a:t>
            </a:r>
            <a:endParaRPr lang="it-IT" sz="1400" dirty="0">
              <a:solidFill>
                <a:srgbClr val="00B050"/>
              </a:solidFill>
            </a:endParaRPr>
          </a:p>
        </p:txBody>
      </p:sp>
      <p:sp>
        <p:nvSpPr>
          <p:cNvPr id="11" name="CasellaDiTesto 10">
            <a:extLst>
              <a:ext uri="{FF2B5EF4-FFF2-40B4-BE49-F238E27FC236}">
                <a16:creationId xmlns:a16="http://schemas.microsoft.com/office/drawing/2014/main" id="{2B38840F-6702-4951-9CDC-F478705BD3CE}"/>
              </a:ext>
            </a:extLst>
          </p:cNvPr>
          <p:cNvSpPr txBox="1"/>
          <p:nvPr/>
        </p:nvSpPr>
        <p:spPr>
          <a:xfrm>
            <a:off x="34196" y="5514029"/>
            <a:ext cx="2772000" cy="738664"/>
          </a:xfrm>
          <a:prstGeom prst="rect">
            <a:avLst/>
          </a:prstGeom>
          <a:noFill/>
        </p:spPr>
        <p:txBody>
          <a:bodyPr wrap="square" rtlCol="0">
            <a:spAutoFit/>
          </a:bodyPr>
          <a:lstStyle/>
          <a:p>
            <a:r>
              <a:rPr lang="it-IT" sz="1400" dirty="0">
                <a:solidFill>
                  <a:srgbClr val="00B050"/>
                </a:solidFill>
                <a:latin typeface="+mj-lt"/>
              </a:rPr>
              <a:t>2) Il piano </a:t>
            </a:r>
            <a:r>
              <a:rPr lang="it-IT" sz="1400" dirty="0">
                <a:solidFill>
                  <a:srgbClr val="00B050"/>
                </a:solidFill>
                <a:latin typeface="Symbol" panose="05050102010706020507" pitchFamily="18" charset="2"/>
              </a:rPr>
              <a:t>b</a:t>
            </a:r>
            <a:r>
              <a:rPr lang="it-IT" sz="1400" b="1" dirty="0">
                <a:solidFill>
                  <a:srgbClr val="00B050"/>
                </a:solidFill>
                <a:latin typeface="+mj-lt"/>
              </a:rPr>
              <a:t> </a:t>
            </a:r>
            <a:r>
              <a:rPr lang="it-IT" sz="1400" dirty="0">
                <a:solidFill>
                  <a:srgbClr val="00B050"/>
                </a:solidFill>
                <a:latin typeface="+mj-lt"/>
              </a:rPr>
              <a:t>assunto interseca il piano </a:t>
            </a:r>
            <a:r>
              <a:rPr lang="it-IT" sz="1400" dirty="0">
                <a:solidFill>
                  <a:srgbClr val="00B050"/>
                </a:solidFill>
                <a:latin typeface="Symbol" panose="05050102010706020507" pitchFamily="18" charset="2"/>
              </a:rPr>
              <a:t>a</a:t>
            </a:r>
            <a:r>
              <a:rPr lang="it-IT" sz="1400" dirty="0">
                <a:solidFill>
                  <a:srgbClr val="00B050"/>
                </a:solidFill>
                <a:latin typeface="+mj-lt"/>
              </a:rPr>
              <a:t> secondo la retta x complanare alla retta e</a:t>
            </a:r>
          </a:p>
        </p:txBody>
      </p:sp>
      <p:sp>
        <p:nvSpPr>
          <p:cNvPr id="12" name="CasellaDiTesto 11">
            <a:extLst>
              <a:ext uri="{FF2B5EF4-FFF2-40B4-BE49-F238E27FC236}">
                <a16:creationId xmlns:a16="http://schemas.microsoft.com/office/drawing/2014/main" id="{078C5BE5-9B18-4495-8B43-A014C33E19BC}"/>
              </a:ext>
            </a:extLst>
          </p:cNvPr>
          <p:cNvSpPr txBox="1"/>
          <p:nvPr/>
        </p:nvSpPr>
        <p:spPr>
          <a:xfrm>
            <a:off x="2803498" y="5959978"/>
            <a:ext cx="6287127" cy="307777"/>
          </a:xfrm>
          <a:prstGeom prst="rect">
            <a:avLst/>
          </a:prstGeom>
          <a:noFill/>
        </p:spPr>
        <p:txBody>
          <a:bodyPr wrap="square" rtlCol="0">
            <a:spAutoFit/>
          </a:bodyPr>
          <a:lstStyle/>
          <a:p>
            <a:r>
              <a:rPr lang="it-IT" sz="1400" dirty="0">
                <a:solidFill>
                  <a:srgbClr val="00B050"/>
                </a:solidFill>
              </a:rPr>
              <a:t>3</a:t>
            </a:r>
            <a:r>
              <a:rPr lang="it-IT" sz="1400" dirty="0">
                <a:solidFill>
                  <a:srgbClr val="00B050"/>
                </a:solidFill>
                <a:latin typeface="+mj-lt"/>
              </a:rPr>
              <a:t>) L'intersezione di x con e determina il punto P</a:t>
            </a:r>
            <a:endParaRPr lang="it-IT" sz="1400" dirty="0"/>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7" name="Rectangle 4">
            <a:extLst>
              <a:ext uri="{FF2B5EF4-FFF2-40B4-BE49-F238E27FC236}">
                <a16:creationId xmlns:a16="http://schemas.microsoft.com/office/drawing/2014/main" id="{0E05F2AF-2B6F-4F5C-B395-D279EBC3C7D2}"/>
              </a:ext>
            </a:extLst>
          </p:cNvPr>
          <p:cNvSpPr>
            <a:spLocks noChangeArrowheads="1"/>
          </p:cNvSpPr>
          <p:nvPr/>
        </p:nvSpPr>
        <p:spPr bwMode="auto">
          <a:xfrm>
            <a:off x="3555216" y="4694416"/>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AutoShape 9">
            <a:extLst>
              <a:ext uri="{FF2B5EF4-FFF2-40B4-BE49-F238E27FC236}">
                <a16:creationId xmlns:a16="http://schemas.microsoft.com/office/drawing/2014/main" id="{A4651D0A-1A2D-4242-83CA-49DB1E66AA7E}"/>
              </a:ext>
            </a:extLst>
          </p:cNvPr>
          <p:cNvSpPr>
            <a:spLocks/>
          </p:cNvSpPr>
          <p:nvPr/>
        </p:nvSpPr>
        <p:spPr bwMode="auto">
          <a:xfrm>
            <a:off x="3244935" y="4488624"/>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AutoShape 9">
            <a:extLst>
              <a:ext uri="{FF2B5EF4-FFF2-40B4-BE49-F238E27FC236}">
                <a16:creationId xmlns:a16="http://schemas.microsoft.com/office/drawing/2014/main" id="{9FEF152C-61ED-4691-9DE8-76E7F287F7B8}"/>
              </a:ext>
            </a:extLst>
          </p:cNvPr>
          <p:cNvSpPr>
            <a:spLocks/>
          </p:cNvSpPr>
          <p:nvPr/>
        </p:nvSpPr>
        <p:spPr bwMode="auto">
          <a:xfrm flipH="1" flipV="1">
            <a:off x="4855453" y="4500768"/>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936917" y="4039818"/>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950303" y="4667216"/>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664054" y="4670790"/>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954009" y="5249421"/>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243745" y="5254772"/>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6162490" y="4108208"/>
            <a:ext cx="216000" cy="155095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3" name="Gruppo 12">
            <a:extLst>
              <a:ext uri="{FF2B5EF4-FFF2-40B4-BE49-F238E27FC236}">
                <a16:creationId xmlns:a16="http://schemas.microsoft.com/office/drawing/2014/main" id="{74B97A22-E52A-4DE3-9CE4-764B86DF4F10}"/>
              </a:ext>
            </a:extLst>
          </p:cNvPr>
          <p:cNvGrpSpPr/>
          <p:nvPr/>
        </p:nvGrpSpPr>
        <p:grpSpPr>
          <a:xfrm>
            <a:off x="6036987" y="5083648"/>
            <a:ext cx="2448951" cy="702000"/>
            <a:chOff x="6036987" y="5083648"/>
            <a:chExt cx="2448951" cy="7020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6037938" y="5776078"/>
              <a:ext cx="2448000" cy="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6036987" y="5083648"/>
              <a:ext cx="0" cy="702000"/>
            </a:xfrm>
            <a:prstGeom prst="line">
              <a:avLst/>
            </a:prstGeom>
            <a:noFill/>
            <a:ln w="0">
              <a:solidFill>
                <a:srgbClr val="0070C0"/>
              </a:solidFill>
              <a:round/>
              <a:headEnd w="lg" len="lg"/>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483521" y="5636431"/>
              <a:ext cx="0" cy="14400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40" name="CasellaDiTesto 139">
            <a:extLst>
              <a:ext uri="{FF2B5EF4-FFF2-40B4-BE49-F238E27FC236}">
                <a16:creationId xmlns:a16="http://schemas.microsoft.com/office/drawing/2014/main" id="{B09E9BF5-46C9-4A70-B495-E9D165C94668}"/>
              </a:ext>
            </a:extLst>
          </p:cNvPr>
          <p:cNvSpPr txBox="1"/>
          <p:nvPr/>
        </p:nvSpPr>
        <p:spPr>
          <a:xfrm>
            <a:off x="6225597" y="4079338"/>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sz="1600" dirty="0" err="1">
                <a:solidFill>
                  <a:srgbClr val="00B050"/>
                </a:solidFill>
                <a:latin typeface="+mj-lt"/>
                <a:ea typeface="Times New Roman" panose="02020603050405020304" pitchFamily="18" charset="0"/>
                <a:cs typeface="Symbol" panose="05050102010706020507" pitchFamily="18" charset="2"/>
              </a:rPr>
              <a:t>e</a:t>
            </a:r>
            <a:endParaRPr lang="it-IT" sz="1600" dirty="0">
              <a:solidFill>
                <a:srgbClr val="00B050"/>
              </a:solidFill>
              <a:latin typeface="+mj-lt"/>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6195253" y="4715515"/>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sz="1600"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6189756" y="5296447"/>
            <a:ext cx="864000" cy="338553"/>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mj-lt"/>
                <a:ea typeface="Times New Roman" panose="02020603050405020304" pitchFamily="18" charset="0"/>
                <a:cs typeface="Symbol" panose="05050102010706020507" pitchFamily="18" charset="2"/>
              </a:rPr>
              <a:t>e</a:t>
            </a:r>
            <a:endParaRPr lang="it-IT" sz="1600" dirty="0">
              <a:latin typeface="+mj-lt"/>
            </a:endParaRPr>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959293" y="4852660"/>
            <a:ext cx="187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949396" y="5187243"/>
            <a:ext cx="133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sz="1600"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e</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P’</a:t>
            </a:r>
            <a:endParaRPr lang="it-IT" sz="1600"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957402" y="5422628"/>
            <a:ext cx="1512000" cy="338555"/>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e</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P’’</a:t>
            </a:r>
            <a:endParaRPr lang="it-IT" sz="1600"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373038" y="5314038"/>
            <a:ext cx="288000" cy="338554"/>
          </a:xfrm>
          <a:prstGeom prst="rect">
            <a:avLst/>
          </a:prstGeom>
          <a:solidFill>
            <a:schemeClr val="accent4">
              <a:lumMod val="20000"/>
              <a:lumOff val="80000"/>
            </a:schemeClr>
          </a:solidFill>
        </p:spPr>
        <p:txBody>
          <a:bodyPr wrap="square" rtlCol="0" anchor="ctr">
            <a:spAutoFit/>
          </a:bodyPr>
          <a:lstStyle/>
          <a:p>
            <a:pPr algn="ctr"/>
            <a:r>
              <a:rPr lang="it-IT" sz="1600" dirty="0">
                <a:solidFill>
                  <a:srgbClr val="00B050"/>
                </a:solidFill>
                <a:latin typeface="+mj-lt"/>
              </a:rPr>
              <a:t>P</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771161" y="4682825"/>
            <a:ext cx="313701" cy="400110"/>
          </a:xfrm>
          <a:prstGeom prst="rect">
            <a:avLst/>
          </a:prstGeom>
          <a:noFill/>
        </p:spPr>
        <p:txBody>
          <a:bodyPr wrap="square" rtlCol="0" anchor="ctr">
            <a:spAutoFit/>
          </a:bodyPr>
          <a:lstStyle/>
          <a:p>
            <a:pPr algn="ctr"/>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952185" y="3963469"/>
            <a:ext cx="1008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1e</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953042" y="4224173"/>
            <a:ext cx="1044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2e</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7" name="CasellaDiTesto 6">
            <a:extLst>
              <a:ext uri="{FF2B5EF4-FFF2-40B4-BE49-F238E27FC236}">
                <a16:creationId xmlns:a16="http://schemas.microsoft.com/office/drawing/2014/main" id="{0B58BA2A-02CF-47CB-B0E1-1F2DDBBDC960}"/>
              </a:ext>
            </a:extLst>
          </p:cNvPr>
          <p:cNvSpPr txBox="1"/>
          <p:nvPr/>
        </p:nvSpPr>
        <p:spPr>
          <a:xfrm>
            <a:off x="5070667" y="4701154"/>
            <a:ext cx="1116000" cy="400110"/>
          </a:xfrm>
          <a:prstGeom prst="rect">
            <a:avLst/>
          </a:prstGeom>
          <a:solidFill>
            <a:schemeClr val="accent4">
              <a:lumMod val="20000"/>
              <a:lumOff val="80000"/>
            </a:schemeClr>
          </a:solidFill>
          <a:ln>
            <a:solidFill>
              <a:srgbClr val="0070C0"/>
            </a:solidFill>
          </a:ln>
        </p:spPr>
        <p:txBody>
          <a:bodyPr wrap="square" rtlCol="0" anchor="ctr">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b="1" dirty="0">
                <a:solidFill>
                  <a:srgbClr val="00B050"/>
                </a:solidFill>
                <a:latin typeface="+mj-lt"/>
                <a:ea typeface="Times New Roman" panose="02020603050405020304" pitchFamily="18" charset="0"/>
                <a:cs typeface="Times New Roman" panose="02020603050405020304" pitchFamily="18" charset="0"/>
              </a:rPr>
              <a:t>P</a:t>
            </a:r>
            <a:endParaRPr lang="it-IT" sz="1600" dirty="0">
              <a:solidFill>
                <a:srgbClr val="00B050"/>
              </a:solidFill>
              <a:latin typeface="+mj-lt"/>
            </a:endParaRPr>
          </a:p>
        </p:txBody>
      </p:sp>
      <p:sp>
        <p:nvSpPr>
          <p:cNvPr id="24" name="CasellaDiTesto 23">
            <a:extLst>
              <a:ext uri="{FF2B5EF4-FFF2-40B4-BE49-F238E27FC236}">
                <a16:creationId xmlns:a16="http://schemas.microsoft.com/office/drawing/2014/main" id="{EC685B29-9DDD-43E2-993A-7381E2361FAE}"/>
              </a:ext>
            </a:extLst>
          </p:cNvPr>
          <p:cNvSpPr txBox="1"/>
          <p:nvPr/>
        </p:nvSpPr>
        <p:spPr>
          <a:xfrm>
            <a:off x="4586016" y="842839"/>
            <a:ext cx="4463676" cy="2400657"/>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Individuata la retta e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mj-lt"/>
                <a:ea typeface="Times New Roman" panose="02020603050405020304" pitchFamily="18" charset="0"/>
                <a:cs typeface="Times New Roman" panose="02020603050405020304" pitchFamily="18" charset="0"/>
              </a:rPr>
              <a:t>BV</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si applica la procedura operativa dell’algoritmo definito precedentemente sviluppando i tre passaggi come indicato di seguito</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Ì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Ç 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x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a:t>
            </a:r>
            <a:endParaRPr lang="it-IT" sz="2000" dirty="0">
              <a:solidFill>
                <a:srgbClr val="00B050"/>
              </a:solidFill>
            </a:endParaRPr>
          </a:p>
        </p:txBody>
      </p:sp>
      <p:sp>
        <p:nvSpPr>
          <p:cNvPr id="26" name="CasellaDiTesto 25">
            <a:extLst>
              <a:ext uri="{FF2B5EF4-FFF2-40B4-BE49-F238E27FC236}">
                <a16:creationId xmlns:a16="http://schemas.microsoft.com/office/drawing/2014/main" id="{4BA886B1-F010-49EC-A480-9D5120AD460D}"/>
              </a:ext>
            </a:extLst>
          </p:cNvPr>
          <p:cNvSpPr txBox="1"/>
          <p:nvPr/>
        </p:nvSpPr>
        <p:spPr>
          <a:xfrm>
            <a:off x="3034769" y="4178525"/>
            <a:ext cx="1800000" cy="307777"/>
          </a:xfrm>
          <a:prstGeom prst="rect">
            <a:avLst/>
          </a:prstGeom>
          <a:noFill/>
          <a:ln>
            <a:noFill/>
          </a:ln>
        </p:spPr>
        <p:txBody>
          <a:bodyPr wrap="square" rtlCol="0">
            <a:spAutoFit/>
          </a:bodyPr>
          <a:lstStyle/>
          <a:p>
            <a:r>
              <a:rPr lang="it-IT" sz="1400" dirty="0">
                <a:solidFill>
                  <a:schemeClr val="bg1"/>
                </a:solidFill>
                <a:latin typeface="+mj-lt"/>
              </a:rPr>
              <a:t>Elemento del solido</a:t>
            </a:r>
          </a:p>
        </p:txBody>
      </p:sp>
      <p:sp>
        <p:nvSpPr>
          <p:cNvPr id="30" name="CasellaDiTesto 29">
            <a:extLst>
              <a:ext uri="{FF2B5EF4-FFF2-40B4-BE49-F238E27FC236}">
                <a16:creationId xmlns:a16="http://schemas.microsoft.com/office/drawing/2014/main" id="{869C5F6B-1A8A-4C88-AFCA-796E3EECC189}"/>
              </a:ext>
            </a:extLst>
          </p:cNvPr>
          <p:cNvSpPr txBox="1"/>
          <p:nvPr/>
        </p:nvSpPr>
        <p:spPr>
          <a:xfrm>
            <a:off x="5142171" y="3628325"/>
            <a:ext cx="3564000" cy="338554"/>
          </a:xfrm>
          <a:prstGeom prst="rect">
            <a:avLst/>
          </a:prstGeom>
          <a:noFill/>
          <a:ln>
            <a:noFill/>
          </a:ln>
        </p:spPr>
        <p:txBody>
          <a:bodyPr wrap="square" rtlCol="0">
            <a:spAutoFit/>
          </a:bodyPr>
          <a:lstStyle/>
          <a:p>
            <a:r>
              <a:rPr lang="it-IT" sz="1600" dirty="0">
                <a:solidFill>
                  <a:srgbClr val="00B050"/>
                </a:solidFill>
                <a:latin typeface="+mj-lt"/>
              </a:rPr>
              <a:t>Esplicitazione dell’algoritmo grafico</a:t>
            </a:r>
          </a:p>
        </p:txBody>
      </p:sp>
      <p:sp>
        <p:nvSpPr>
          <p:cNvPr id="32" name="Parentesi graffa aperta 31">
            <a:extLst>
              <a:ext uri="{FF2B5EF4-FFF2-40B4-BE49-F238E27FC236}">
                <a16:creationId xmlns:a16="http://schemas.microsoft.com/office/drawing/2014/main" id="{3EA685D9-7A4D-4282-8322-E718CA75544F}"/>
              </a:ext>
            </a:extLst>
          </p:cNvPr>
          <p:cNvSpPr/>
          <p:nvPr/>
        </p:nvSpPr>
        <p:spPr>
          <a:xfrm rot="5400000">
            <a:off x="6739361" y="1689629"/>
            <a:ext cx="360000" cy="3852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Parentesi graffa aperta 57">
            <a:extLst>
              <a:ext uri="{FF2B5EF4-FFF2-40B4-BE49-F238E27FC236}">
                <a16:creationId xmlns:a16="http://schemas.microsoft.com/office/drawing/2014/main" id="{8A7DA1ED-286A-4510-99A9-CABA6E23720C}"/>
              </a:ext>
            </a:extLst>
          </p:cNvPr>
          <p:cNvSpPr/>
          <p:nvPr/>
        </p:nvSpPr>
        <p:spPr>
          <a:xfrm rot="5400000">
            <a:off x="3787426" y="3134312"/>
            <a:ext cx="288000" cy="2124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116322BB-52AB-4B27-B4C6-458823F4C75E}"/>
              </a:ext>
            </a:extLst>
          </p:cNvPr>
          <p:cNvSpPr txBox="1"/>
          <p:nvPr/>
        </p:nvSpPr>
        <p:spPr>
          <a:xfrm>
            <a:off x="3389364" y="799249"/>
            <a:ext cx="1152000" cy="360000"/>
          </a:xfrm>
          <a:prstGeom prst="rect">
            <a:avLst/>
          </a:prstGeom>
          <a:solidFill>
            <a:schemeClr val="accent4">
              <a:lumMod val="20000"/>
              <a:lumOff val="80000"/>
            </a:schemeClr>
          </a:solidFill>
          <a:ln>
            <a:solidFill>
              <a:srgbClr val="0070C0"/>
            </a:solidFill>
          </a:ln>
        </p:spPr>
        <p:txBody>
          <a:bodyPr wrap="square" rtlCol="0">
            <a:spAutoFit/>
          </a:bodyPr>
          <a:lstStyle/>
          <a:p>
            <a:r>
              <a:rPr lang="it-IT" sz="1200" dirty="0">
                <a:latin typeface="Comic Sans MS" panose="030F0702030302020204" pitchFamily="66" charset="0"/>
                <a:ea typeface="Times New Roman" panose="02020603050405020304" pitchFamily="18" charset="0"/>
                <a:cs typeface="Times New Roman" panose="02020603050405020304" pitchFamily="18" charset="0"/>
              </a:rPr>
              <a:t>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a:t>
            </a:r>
            <a:r>
              <a:rPr lang="it-IT"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Ç</a:t>
            </a:r>
            <a:r>
              <a:rPr lang="it-IT" b="1" dirty="0" err="1">
                <a:solidFill>
                  <a:srgbClr val="00B050"/>
                </a:solidFill>
                <a:latin typeface="Symbol" panose="05050102010706020507" pitchFamily="18" charset="2"/>
                <a:ea typeface="Times New Roman" panose="02020603050405020304" pitchFamily="18" charset="0"/>
                <a:cs typeface="GreekC"/>
              </a:rPr>
              <a:t>a</a:t>
            </a:r>
            <a:r>
              <a:rPr lang="it-IT" b="1"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a:t>
            </a:r>
            <a:endParaRPr lang="it-IT" dirty="0">
              <a:solidFill>
                <a:srgbClr val="00B050"/>
              </a:solidFill>
            </a:endParaRPr>
          </a:p>
        </p:txBody>
      </p:sp>
      <p:sp>
        <p:nvSpPr>
          <p:cNvPr id="18" name="CasellaDiTesto 17">
            <a:extLst>
              <a:ext uri="{FF2B5EF4-FFF2-40B4-BE49-F238E27FC236}">
                <a16:creationId xmlns:a16="http://schemas.microsoft.com/office/drawing/2014/main" id="{6EC3B85B-A309-416F-BFC9-239F573E4AAD}"/>
              </a:ext>
            </a:extLst>
          </p:cNvPr>
          <p:cNvSpPr txBox="1"/>
          <p:nvPr/>
        </p:nvSpPr>
        <p:spPr>
          <a:xfrm>
            <a:off x="46344" y="3978470"/>
            <a:ext cx="2772000" cy="400110"/>
          </a:xfrm>
          <a:prstGeom prst="rect">
            <a:avLst/>
          </a:prstGeom>
          <a:noFill/>
        </p:spPr>
        <p:txBody>
          <a:bodyPr wrap="square" rtlCol="0">
            <a:spAutoFit/>
          </a:bodyPr>
          <a:lstStyle/>
          <a:p>
            <a:pPr algn="ctr"/>
            <a:r>
              <a:rPr lang="it-IT" sz="2000" dirty="0">
                <a:solidFill>
                  <a:srgbClr val="00B050"/>
                </a:solidFill>
                <a:latin typeface="+mj-lt"/>
              </a:rPr>
              <a:t>Note</a:t>
            </a:r>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3" name="CasellaDiTesto 142">
            <a:extLst>
              <a:ext uri="{FF2B5EF4-FFF2-40B4-BE49-F238E27FC236}">
                <a16:creationId xmlns:a16="http://schemas.microsoft.com/office/drawing/2014/main" id="{F29D464C-155A-441E-A308-9C75FD1EE34F}"/>
              </a:ext>
            </a:extLst>
          </p:cNvPr>
          <p:cNvSpPr txBox="1"/>
          <p:nvPr/>
        </p:nvSpPr>
        <p:spPr>
          <a:xfrm>
            <a:off x="6966301" y="4671183"/>
            <a:ext cx="1728000" cy="257763"/>
          </a:xfrm>
          <a:prstGeom prst="rect">
            <a:avLst/>
          </a:prstGeom>
          <a:noFill/>
        </p:spPr>
        <p:txBody>
          <a:bodyPr wrap="square" rtlCol="0" anchor="ctr">
            <a:spAutoFit/>
          </a:bodyPr>
          <a:lstStyle/>
          <a:p>
            <a:pPr>
              <a:lnSpc>
                <a:spcPts val="1200"/>
              </a:lnSpc>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6" name="Rectangle 4">
            <a:extLst>
              <a:ext uri="{FF2B5EF4-FFF2-40B4-BE49-F238E27FC236}">
                <a16:creationId xmlns:a16="http://schemas.microsoft.com/office/drawing/2014/main" id="{BE23DB51-E178-4F31-AF2F-342BB7AC1537}"/>
              </a:ext>
            </a:extLst>
          </p:cNvPr>
          <p:cNvSpPr>
            <a:spLocks noChangeArrowheads="1"/>
          </p:cNvSpPr>
          <p:nvPr/>
        </p:nvSpPr>
        <p:spPr bwMode="auto">
          <a:xfrm>
            <a:off x="-1914140" y="259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4" name="Oggetto 13">
            <a:extLst>
              <a:ext uri="{FF2B5EF4-FFF2-40B4-BE49-F238E27FC236}">
                <a16:creationId xmlns:a16="http://schemas.microsoft.com/office/drawing/2014/main" id="{63C485B6-42AF-4937-9BE2-7DFCD60225B9}"/>
              </a:ext>
            </a:extLst>
          </p:cNvPr>
          <p:cNvGraphicFramePr>
            <a:graphicFrameLocks noChangeAspect="1"/>
          </p:cNvGraphicFramePr>
          <p:nvPr>
            <p:extLst>
              <p:ext uri="{D42A27DB-BD31-4B8C-83A1-F6EECF244321}">
                <p14:modId xmlns:p14="http://schemas.microsoft.com/office/powerpoint/2010/main" val="1934044722"/>
              </p:ext>
            </p:extLst>
          </p:nvPr>
        </p:nvGraphicFramePr>
        <p:xfrm>
          <a:off x="2851893" y="4739967"/>
          <a:ext cx="396000" cy="344344"/>
        </p:xfrm>
        <a:graphic>
          <a:graphicData uri="http://schemas.openxmlformats.org/presentationml/2006/ole">
            <mc:AlternateContent xmlns:mc="http://schemas.openxmlformats.org/markup-compatibility/2006">
              <mc:Choice xmlns:v="urn:schemas-microsoft-com:vml" Requires="v">
                <p:oleObj spid="_x0000_s5274" name="Equazione" r:id="rId3" imgW="215713" imgH="190335" progId="Equation.3">
                  <p:embed/>
                </p:oleObj>
              </mc:Choice>
              <mc:Fallback>
                <p:oleObj name="Equazione" r:id="rId3" imgW="215713" imgH="190335" progId="Equation.3">
                  <p:embed/>
                  <p:pic>
                    <p:nvPicPr>
                      <p:cNvPr id="0"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893" y="4739967"/>
                        <a:ext cx="396000" cy="344344"/>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39" name="Gruppo 38">
            <a:extLst>
              <a:ext uri="{FF2B5EF4-FFF2-40B4-BE49-F238E27FC236}">
                <a16:creationId xmlns:a16="http://schemas.microsoft.com/office/drawing/2014/main" id="{BEB962EE-D56D-4954-A36C-4D727DB91703}"/>
              </a:ext>
            </a:extLst>
          </p:cNvPr>
          <p:cNvGrpSpPr/>
          <p:nvPr/>
        </p:nvGrpSpPr>
        <p:grpSpPr>
          <a:xfrm>
            <a:off x="3431489" y="4536246"/>
            <a:ext cx="1440000" cy="338554"/>
            <a:chOff x="3431489" y="4536246"/>
            <a:chExt cx="1440000" cy="338554"/>
          </a:xfrm>
        </p:grpSpPr>
        <p:sp>
          <p:nvSpPr>
            <p:cNvPr id="19" name="CasellaDiTesto 18">
              <a:extLst>
                <a:ext uri="{FF2B5EF4-FFF2-40B4-BE49-F238E27FC236}">
                  <a16:creationId xmlns:a16="http://schemas.microsoft.com/office/drawing/2014/main" id="{0B47933D-006F-45C8-A50A-8299A26615D9}"/>
                </a:ext>
              </a:extLst>
            </p:cNvPr>
            <p:cNvSpPr txBox="1"/>
            <p:nvPr/>
          </p:nvSpPr>
          <p:spPr>
            <a:xfrm>
              <a:off x="3431489" y="4536246"/>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e'</a:t>
              </a:r>
              <a:r>
                <a:rPr lang="it-IT" sz="1600" dirty="0" err="1">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30000" dirty="0">
                  <a:solidFill>
                    <a:prstClr val="black"/>
                  </a:solidFill>
                  <a:latin typeface="Symbol" panose="05050102010706020507" pitchFamily="18" charset="2"/>
                </a:rPr>
                <a:t> </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1e</a:t>
              </a:r>
              <a:endParaRPr lang="it-IT" sz="1600" dirty="0">
                <a:solidFill>
                  <a:schemeClr val="bg1"/>
                </a:solidFill>
              </a:endParaRPr>
            </a:p>
          </p:txBody>
        </p:sp>
        <p:graphicFrame>
          <p:nvGraphicFramePr>
            <p:cNvPr id="27" name="Oggetto 26">
              <a:extLst>
                <a:ext uri="{FF2B5EF4-FFF2-40B4-BE49-F238E27FC236}">
                  <a16:creationId xmlns:a16="http://schemas.microsoft.com/office/drawing/2014/main" id="{9B7A8B39-B30C-4AD1-A8E2-727FBEE63DE6}"/>
                </a:ext>
              </a:extLst>
            </p:cNvPr>
            <p:cNvGraphicFramePr>
              <a:graphicFrameLocks noChangeAspect="1"/>
            </p:cNvGraphicFramePr>
            <p:nvPr>
              <p:extLst>
                <p:ext uri="{D42A27DB-BD31-4B8C-83A1-F6EECF244321}">
                  <p14:modId xmlns:p14="http://schemas.microsoft.com/office/powerpoint/2010/main" val="4031947587"/>
                </p:ext>
              </p:extLst>
            </p:nvPr>
          </p:nvGraphicFramePr>
          <p:xfrm>
            <a:off x="3436514" y="4542392"/>
            <a:ext cx="396000" cy="286759"/>
          </p:xfrm>
          <a:graphic>
            <a:graphicData uri="http://schemas.openxmlformats.org/presentationml/2006/ole">
              <mc:AlternateContent xmlns:mc="http://schemas.openxmlformats.org/markup-compatibility/2006">
                <mc:Choice xmlns:v="urn:schemas-microsoft-com:vml" Requires="v">
                  <p:oleObj spid="_x0000_s5275" name="Equazione" r:id="rId5" imgW="279279" imgH="203112" progId="Equation.3">
                    <p:embed/>
                  </p:oleObj>
                </mc:Choice>
                <mc:Fallback>
                  <p:oleObj name="Equazione" r:id="rId5" imgW="279279" imgH="203112" progId="Equation.3">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514" y="4542392"/>
                          <a:ext cx="396000" cy="2867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1" name="Gruppo 40">
            <a:extLst>
              <a:ext uri="{FF2B5EF4-FFF2-40B4-BE49-F238E27FC236}">
                <a16:creationId xmlns:a16="http://schemas.microsoft.com/office/drawing/2014/main" id="{FC0570B0-9BDD-47DB-A1C2-425234FD6A89}"/>
              </a:ext>
            </a:extLst>
          </p:cNvPr>
          <p:cNvGrpSpPr/>
          <p:nvPr/>
        </p:nvGrpSpPr>
        <p:grpSpPr>
          <a:xfrm>
            <a:off x="3418514" y="4961484"/>
            <a:ext cx="1453502" cy="338554"/>
            <a:chOff x="3418514" y="4961484"/>
            <a:chExt cx="1453502" cy="338554"/>
          </a:xfrm>
        </p:grpSpPr>
        <p:sp>
          <p:nvSpPr>
            <p:cNvPr id="42" name="CasellaDiTesto 41">
              <a:extLst>
                <a:ext uri="{FF2B5EF4-FFF2-40B4-BE49-F238E27FC236}">
                  <a16:creationId xmlns:a16="http://schemas.microsoft.com/office/drawing/2014/main" id="{3C97B1E5-D86E-42FF-9BD8-FB3C1397E84E}"/>
                </a:ext>
              </a:extLst>
            </p:cNvPr>
            <p:cNvSpPr txBox="1"/>
            <p:nvPr/>
          </p:nvSpPr>
          <p:spPr>
            <a:xfrm>
              <a:off x="3432016" y="4961484"/>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e’’</a:t>
              </a:r>
              <a:r>
                <a:rPr lang="it-IT" sz="1600" dirty="0" err="1">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2e</a:t>
              </a:r>
              <a:endParaRPr lang="it-IT" sz="1600" dirty="0">
                <a:solidFill>
                  <a:schemeClr val="bg1"/>
                </a:solidFill>
              </a:endParaRPr>
            </a:p>
          </p:txBody>
        </p:sp>
        <p:graphicFrame>
          <p:nvGraphicFramePr>
            <p:cNvPr id="38" name="Oggetto 37">
              <a:extLst>
                <a:ext uri="{FF2B5EF4-FFF2-40B4-BE49-F238E27FC236}">
                  <a16:creationId xmlns:a16="http://schemas.microsoft.com/office/drawing/2014/main" id="{312D56DA-B756-45EF-81AE-9F533CAE8CEA}"/>
                </a:ext>
              </a:extLst>
            </p:cNvPr>
            <p:cNvGraphicFramePr>
              <a:graphicFrameLocks noChangeAspect="1"/>
            </p:cNvGraphicFramePr>
            <p:nvPr>
              <p:extLst>
                <p:ext uri="{D42A27DB-BD31-4B8C-83A1-F6EECF244321}">
                  <p14:modId xmlns:p14="http://schemas.microsoft.com/office/powerpoint/2010/main" val="1021205363"/>
                </p:ext>
              </p:extLst>
            </p:nvPr>
          </p:nvGraphicFramePr>
          <p:xfrm>
            <a:off x="3418514" y="4988023"/>
            <a:ext cx="432000" cy="283500"/>
          </p:xfrm>
          <a:graphic>
            <a:graphicData uri="http://schemas.openxmlformats.org/presentationml/2006/ole">
              <mc:AlternateContent xmlns:mc="http://schemas.openxmlformats.org/markup-compatibility/2006">
                <mc:Choice xmlns:v="urn:schemas-microsoft-com:vml" Requires="v">
                  <p:oleObj spid="_x0000_s5276" name="Equazione" r:id="rId7" imgW="304536" imgH="203024" progId="Equation.3">
                    <p:embed/>
                  </p:oleObj>
                </mc:Choice>
                <mc:Fallback>
                  <p:oleObj name="Equazione" r:id="rId7" imgW="304536" imgH="203024" progId="Equation.3">
                    <p:embed/>
                    <p:pic>
                      <p:nvPicPr>
                        <p:cNvPr id="0"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8514" y="4988023"/>
                          <a:ext cx="432000" cy="28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47" name="Immagine 46">
            <a:extLst>
              <a:ext uri="{FF2B5EF4-FFF2-40B4-BE49-F238E27FC236}">
                <a16:creationId xmlns:a16="http://schemas.microsoft.com/office/drawing/2014/main" id="{BDA79533-8ABA-4916-8615-6F1E9833FE3D}"/>
              </a:ext>
            </a:extLst>
          </p:cNvPr>
          <p:cNvPicPr>
            <a:picLocks noChangeAspect="1"/>
          </p:cNvPicPr>
          <p:nvPr/>
        </p:nvPicPr>
        <p:blipFill rotWithShape="1">
          <a:blip r:embed="rId9"/>
          <a:srcRect l="27913" r="28209"/>
          <a:stretch/>
        </p:blipFill>
        <p:spPr>
          <a:xfrm>
            <a:off x="622692" y="1196342"/>
            <a:ext cx="3421465" cy="2736000"/>
          </a:xfrm>
          <a:prstGeom prst="rect">
            <a:avLst/>
          </a:prstGeom>
          <a:solidFill>
            <a:schemeClr val="accent4">
              <a:lumMod val="20000"/>
              <a:lumOff val="80000"/>
            </a:schemeClr>
          </a:solidFill>
          <a:ln>
            <a:solidFill>
              <a:srgbClr val="00B0F0"/>
            </a:solidFill>
          </a:ln>
        </p:spPr>
      </p:pic>
      <p:sp>
        <p:nvSpPr>
          <p:cNvPr id="61" name="Ritorno 60">
            <a:hlinkClick r:id="rId10" action="ppaction://hlinksldjump" highlightClick="1"/>
            <a:extLst>
              <a:ext uri="{FF2B5EF4-FFF2-40B4-BE49-F238E27FC236}">
                <a16:creationId xmlns:a16="http://schemas.microsoft.com/office/drawing/2014/main" id="{88ABC212-D8E4-4D83-ABF0-20A7819688E3}"/>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0623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wipe(left)">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wipe(left)">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5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wipe(left)">
                                      <p:cBhvr>
                                        <p:cTn id="103" dur="5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500"/>
                                        <p:tgtEl>
                                          <p:spTgt spid="15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wipe(left)">
                                      <p:cBhvr>
                                        <p:cTn id="118" dur="500"/>
                                        <p:tgtEl>
                                          <p:spTgt spid="1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left)">
                                      <p:cBhvr>
                                        <p:cTn id="123" dur="5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500"/>
                                        <p:tgtEl>
                                          <p:spTgt spid="1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wipe(left)">
                                      <p:cBhvr>
                                        <p:cTn id="133" dur="500"/>
                                        <p:tgtEl>
                                          <p:spTgt spid="14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wipe(left)">
                                      <p:cBhvr>
                                        <p:cTn id="138" dur="5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wipe(left)">
                                      <p:cBhvr>
                                        <p:cTn id="143" dur="500"/>
                                        <p:tgtEl>
                                          <p:spTgt spid="12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wipe(left)">
                                      <p:cBhvr>
                                        <p:cTn id="148" dur="500"/>
                                        <p:tgtEl>
                                          <p:spTgt spid="14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wipe(left)">
                                      <p:cBhvr>
                                        <p:cTn id="153" dur="500"/>
                                        <p:tgtEl>
                                          <p:spTgt spid="14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500"/>
                                        <p:tgtEl>
                                          <p:spTgt spid="13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wipe(left)">
                                      <p:cBhvr>
                                        <p:cTn id="163" dur="500"/>
                                        <p:tgtEl>
                                          <p:spTgt spid="14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47"/>
                                        </p:tgtEl>
                                        <p:attrNameLst>
                                          <p:attrName>style.visibility</p:attrName>
                                        </p:attrNameLst>
                                      </p:cBhvr>
                                      <p:to>
                                        <p:strVal val="visible"/>
                                      </p:to>
                                    </p:set>
                                    <p:animEffect transition="in" filter="wipe(left)">
                                      <p:cBhvr>
                                        <p:cTn id="168" dur="500"/>
                                        <p:tgtEl>
                                          <p:spTgt spid="1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wipe(left)">
                                      <p:cBhvr>
                                        <p:cTn id="173" dur="500"/>
                                        <p:tgtEl>
                                          <p:spTgt spid="13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5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500"/>
                                        <p:tgtEl>
                                          <p:spTgt spid="13"/>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500" fill="hold"/>
                                        <p:tgtEl>
                                          <p:spTgt spid="18"/>
                                        </p:tgtEl>
                                        <p:attrNameLst>
                                          <p:attrName>ppt_x</p:attrName>
                                        </p:attrNameLst>
                                      </p:cBhvr>
                                      <p:tavLst>
                                        <p:tav tm="0">
                                          <p:val>
                                            <p:strVal val="0-#ppt_w/2"/>
                                          </p:val>
                                        </p:tav>
                                        <p:tav tm="100000">
                                          <p:val>
                                            <p:strVal val="#ppt_x"/>
                                          </p:val>
                                        </p:tav>
                                      </p:tavLst>
                                    </p:anim>
                                    <p:anim calcmode="lin" valueType="num">
                                      <p:cBhvr additive="base">
                                        <p:cTn id="18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left)">
                                      <p:cBhvr>
                                        <p:cTn id="199" dur="5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ipe(left)">
                                      <p:cBhvr>
                                        <p:cTn id="204" dur="500"/>
                                        <p:tgtEl>
                                          <p:spTgt spid="1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wipe(left)">
                                      <p:cBhvr>
                                        <p:cTn id="2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20" grpId="0" animBg="1"/>
      <p:bldP spid="40" grpId="0" animBg="1"/>
      <p:bldP spid="127" grpId="0" animBg="1"/>
      <p:bldP spid="128" grpId="0" animBg="1"/>
      <p:bldP spid="129" grpId="0" animBg="1"/>
      <p:bldP spid="130" grpId="0" animBg="1"/>
      <p:bldP spid="131" grpId="0" animBg="1"/>
      <p:bldP spid="132" grpId="0" animBg="1"/>
      <p:bldP spid="140" grpId="0"/>
      <p:bldP spid="141" grpId="0"/>
      <p:bldP spid="142" grpId="0"/>
      <p:bldP spid="145" grpId="0"/>
      <p:bldP spid="146" grpId="0"/>
      <p:bldP spid="147" grpId="0"/>
      <p:bldP spid="148" grpId="0" animBg="1"/>
      <p:bldP spid="149" grpId="0"/>
      <p:bldP spid="150" grpId="0"/>
      <p:bldP spid="151" grpId="0"/>
      <p:bldP spid="7" grpId="0" animBg="1"/>
      <p:bldP spid="24" grpId="0" build="p"/>
      <p:bldP spid="26" grpId="0"/>
      <p:bldP spid="30" grpId="0"/>
      <p:bldP spid="32" grpId="0" animBg="1"/>
      <p:bldP spid="58" grpId="0" animBg="1"/>
      <p:bldP spid="33" grpId="0" animBg="1"/>
      <p:bldP spid="18" grpId="0"/>
      <p:bldP spid="14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Spigolo laterale CV</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nvGraphicFramePr>
        <p:xfrm>
          <a:off x="36000" y="787900"/>
          <a:ext cx="9072000" cy="6012000"/>
        </p:xfrm>
        <a:graphic>
          <a:graphicData uri="http://schemas.openxmlformats.org/drawingml/2006/table">
            <a:tbl>
              <a:tblPr bandRow="1">
                <a:tableStyleId>{073A0DAA-6AF3-43AB-8588-CEC1D06C72B9}</a:tableStyleId>
              </a:tblPr>
              <a:tblGrid>
                <a:gridCol w="2775439">
                  <a:extLst>
                    <a:ext uri="{9D8B030D-6E8A-4147-A177-3AD203B41FA5}">
                      <a16:colId xmlns:a16="http://schemas.microsoft.com/office/drawing/2014/main" val="2900016614"/>
                    </a:ext>
                  </a:extLst>
                </a:gridCol>
                <a:gridCol w="1760561">
                  <a:extLst>
                    <a:ext uri="{9D8B030D-6E8A-4147-A177-3AD203B41FA5}">
                      <a16:colId xmlns:a16="http://schemas.microsoft.com/office/drawing/2014/main" val="3766111335"/>
                    </a:ext>
                  </a:extLst>
                </a:gridCol>
                <a:gridCol w="4536000">
                  <a:extLst>
                    <a:ext uri="{9D8B030D-6E8A-4147-A177-3AD203B41FA5}">
                      <a16:colId xmlns:a16="http://schemas.microsoft.com/office/drawing/2014/main" val="3413034555"/>
                    </a:ext>
                  </a:extLst>
                </a:gridCol>
              </a:tblGrid>
              <a:tr h="3204000">
                <a:tc gridSpan="2">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6159853"/>
                  </a:ext>
                </a:extLst>
              </a:tr>
              <a:tr h="1836000">
                <a:tc>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93877644"/>
                  </a:ext>
                </a:extLst>
              </a:tr>
              <a:tr h="972000">
                <a:tc gridSpan="3">
                  <a:txBody>
                    <a:bodyPr/>
                    <a:lstStyle/>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2FEC7745-9630-40A3-B143-47EEE46E713D}"/>
              </a:ext>
            </a:extLst>
          </p:cNvPr>
          <p:cNvSpPr txBox="1"/>
          <p:nvPr/>
        </p:nvSpPr>
        <p:spPr>
          <a:xfrm>
            <a:off x="27296" y="815475"/>
            <a:ext cx="3456000" cy="338554"/>
          </a:xfrm>
          <a:prstGeom prst="rect">
            <a:avLst/>
          </a:prstGeom>
          <a:noFill/>
        </p:spPr>
        <p:txBody>
          <a:bodyPr wrap="square" rtlCol="0" anchor="ctr">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risolutiva di:</a:t>
            </a:r>
            <a:endParaRPr lang="it-IT" sz="1600" dirty="0"/>
          </a:p>
        </p:txBody>
      </p:sp>
      <p:sp>
        <p:nvSpPr>
          <p:cNvPr id="9" name="CasellaDiTesto 8">
            <a:extLst>
              <a:ext uri="{FF2B5EF4-FFF2-40B4-BE49-F238E27FC236}">
                <a16:creationId xmlns:a16="http://schemas.microsoft.com/office/drawing/2014/main" id="{329EF789-2939-4C2D-87F4-04BDFAC99B00}"/>
              </a:ext>
            </a:extLst>
          </p:cNvPr>
          <p:cNvSpPr txBox="1"/>
          <p:nvPr/>
        </p:nvSpPr>
        <p:spPr>
          <a:xfrm>
            <a:off x="36000" y="6346474"/>
            <a:ext cx="9072000" cy="461665"/>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Poiché Q </a:t>
            </a:r>
            <a:r>
              <a:rPr lang="it-IT" sz="24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Ï </a:t>
            </a:r>
            <a:r>
              <a:rPr lang="it-IT" sz="2000" dirty="0">
                <a:solidFill>
                  <a:srgbClr val="00B050"/>
                </a:solidFill>
                <a:latin typeface="+mj-lt"/>
              </a:rPr>
              <a:t>CV significa che </a:t>
            </a:r>
            <a:r>
              <a:rPr lang="it-IT" sz="2000" dirty="0">
                <a:solidFill>
                  <a:srgbClr val="00B050"/>
                </a:solidFill>
                <a:latin typeface="Symbol" panose="05050102010706020507" pitchFamily="18" charset="2"/>
              </a:rPr>
              <a:t>a</a:t>
            </a:r>
            <a:r>
              <a:rPr lang="it-IT" sz="2000" dirty="0">
                <a:solidFill>
                  <a:srgbClr val="00B050"/>
                </a:solidFill>
                <a:latin typeface="+mj-lt"/>
              </a:rPr>
              <a:t> non interseca lo spigolo in oggetto</a:t>
            </a:r>
            <a:endParaRPr lang="it-IT" sz="2000" dirty="0">
              <a:solidFill>
                <a:srgbClr val="00B050"/>
              </a:solidFill>
            </a:endParaRPr>
          </a:p>
        </p:txBody>
      </p:sp>
      <p:sp>
        <p:nvSpPr>
          <p:cNvPr id="10" name="CasellaDiTesto 9">
            <a:extLst>
              <a:ext uri="{FF2B5EF4-FFF2-40B4-BE49-F238E27FC236}">
                <a16:creationId xmlns:a16="http://schemas.microsoft.com/office/drawing/2014/main" id="{AE3165B8-6F7B-4F9F-B5E7-7D7E56F47627}"/>
              </a:ext>
            </a:extLst>
          </p:cNvPr>
          <p:cNvSpPr txBox="1"/>
          <p:nvPr/>
        </p:nvSpPr>
        <p:spPr>
          <a:xfrm>
            <a:off x="34195" y="4342879"/>
            <a:ext cx="2772000" cy="1169551"/>
          </a:xfrm>
          <a:prstGeom prst="rect">
            <a:avLst/>
          </a:prstGeom>
          <a:noFill/>
        </p:spPr>
        <p:txBody>
          <a:bodyPr wrap="square" rtlCol="0">
            <a:spAutoFit/>
          </a:bodyPr>
          <a:lstStyle/>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Tra gli infiniti piani contenenti la retta f si assume, per semplicità ed economia grafica, il piano </a:t>
            </a:r>
            <a:r>
              <a:rPr lang="it-IT" sz="1400" dirty="0">
                <a:solidFill>
                  <a:srgbClr val="00B050"/>
                </a:solidFill>
                <a:latin typeface="Symbol" panose="05050102010706020507" pitchFamily="18" charset="2"/>
                <a:ea typeface="Times New Roman" panose="02020603050405020304" pitchFamily="18" charset="0"/>
                <a:cs typeface="GreekS"/>
              </a:rPr>
              <a:t>b </a:t>
            </a: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proiettante in 1</a:t>
            </a:r>
            <a:r>
              <a:rPr lang="it-IT" sz="1400" baseline="30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proiezione</a:t>
            </a:r>
            <a:endParaRPr lang="it-IT" sz="1400" dirty="0">
              <a:solidFill>
                <a:srgbClr val="00B050"/>
              </a:solidFill>
            </a:endParaRPr>
          </a:p>
        </p:txBody>
      </p:sp>
      <p:sp>
        <p:nvSpPr>
          <p:cNvPr id="11" name="CasellaDiTesto 10">
            <a:extLst>
              <a:ext uri="{FF2B5EF4-FFF2-40B4-BE49-F238E27FC236}">
                <a16:creationId xmlns:a16="http://schemas.microsoft.com/office/drawing/2014/main" id="{2B38840F-6702-4951-9CDC-F478705BD3CE}"/>
              </a:ext>
            </a:extLst>
          </p:cNvPr>
          <p:cNvSpPr txBox="1"/>
          <p:nvPr/>
        </p:nvSpPr>
        <p:spPr>
          <a:xfrm>
            <a:off x="34196" y="5514029"/>
            <a:ext cx="2772000" cy="738664"/>
          </a:xfrm>
          <a:prstGeom prst="rect">
            <a:avLst/>
          </a:prstGeom>
          <a:noFill/>
        </p:spPr>
        <p:txBody>
          <a:bodyPr wrap="square" rtlCol="0">
            <a:spAutoFit/>
          </a:bodyPr>
          <a:lstStyle/>
          <a:p>
            <a:r>
              <a:rPr lang="it-IT" sz="1400" dirty="0">
                <a:solidFill>
                  <a:srgbClr val="00B050"/>
                </a:solidFill>
                <a:latin typeface="+mj-lt"/>
              </a:rPr>
              <a:t>2) Il piano </a:t>
            </a:r>
            <a:r>
              <a:rPr lang="it-IT" sz="1400" dirty="0">
                <a:solidFill>
                  <a:srgbClr val="00B050"/>
                </a:solidFill>
                <a:latin typeface="Symbol" panose="05050102010706020507" pitchFamily="18" charset="2"/>
              </a:rPr>
              <a:t>b</a:t>
            </a:r>
            <a:r>
              <a:rPr lang="it-IT" sz="1400" b="1" dirty="0">
                <a:solidFill>
                  <a:srgbClr val="00B050"/>
                </a:solidFill>
                <a:latin typeface="+mj-lt"/>
              </a:rPr>
              <a:t> </a:t>
            </a:r>
            <a:r>
              <a:rPr lang="it-IT" sz="1400" dirty="0">
                <a:solidFill>
                  <a:srgbClr val="00B050"/>
                </a:solidFill>
                <a:latin typeface="+mj-lt"/>
              </a:rPr>
              <a:t>assunto interseca il piano </a:t>
            </a:r>
            <a:r>
              <a:rPr lang="it-IT" sz="1400" dirty="0">
                <a:solidFill>
                  <a:srgbClr val="00B050"/>
                </a:solidFill>
                <a:latin typeface="Symbol" panose="05050102010706020507" pitchFamily="18" charset="2"/>
              </a:rPr>
              <a:t>a</a:t>
            </a:r>
            <a:r>
              <a:rPr lang="it-IT" sz="1400" dirty="0">
                <a:solidFill>
                  <a:srgbClr val="00B050"/>
                </a:solidFill>
                <a:latin typeface="+mj-lt"/>
              </a:rPr>
              <a:t> secondo la retta x complanare alla retta f</a:t>
            </a:r>
          </a:p>
        </p:txBody>
      </p:sp>
      <p:sp>
        <p:nvSpPr>
          <p:cNvPr id="12" name="CasellaDiTesto 11">
            <a:extLst>
              <a:ext uri="{FF2B5EF4-FFF2-40B4-BE49-F238E27FC236}">
                <a16:creationId xmlns:a16="http://schemas.microsoft.com/office/drawing/2014/main" id="{078C5BE5-9B18-4495-8B43-A014C33E19BC}"/>
              </a:ext>
            </a:extLst>
          </p:cNvPr>
          <p:cNvSpPr txBox="1"/>
          <p:nvPr/>
        </p:nvSpPr>
        <p:spPr>
          <a:xfrm>
            <a:off x="2803498" y="5959978"/>
            <a:ext cx="6287127" cy="307777"/>
          </a:xfrm>
          <a:prstGeom prst="rect">
            <a:avLst/>
          </a:prstGeom>
          <a:noFill/>
        </p:spPr>
        <p:txBody>
          <a:bodyPr wrap="square" rtlCol="0">
            <a:spAutoFit/>
          </a:bodyPr>
          <a:lstStyle/>
          <a:p>
            <a:r>
              <a:rPr lang="it-IT" sz="1400" dirty="0">
                <a:solidFill>
                  <a:srgbClr val="00B050"/>
                </a:solidFill>
              </a:rPr>
              <a:t>3</a:t>
            </a:r>
            <a:r>
              <a:rPr lang="it-IT" sz="1400" dirty="0">
                <a:solidFill>
                  <a:srgbClr val="00B050"/>
                </a:solidFill>
                <a:latin typeface="+mj-lt"/>
              </a:rPr>
              <a:t>) L'intersezione di x con f determina il punto Q</a:t>
            </a:r>
            <a:endParaRPr lang="it-IT" sz="1400" dirty="0"/>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7" name="Rectangle 4">
            <a:extLst>
              <a:ext uri="{FF2B5EF4-FFF2-40B4-BE49-F238E27FC236}">
                <a16:creationId xmlns:a16="http://schemas.microsoft.com/office/drawing/2014/main" id="{0E05F2AF-2B6F-4F5C-B395-D279EBC3C7D2}"/>
              </a:ext>
            </a:extLst>
          </p:cNvPr>
          <p:cNvSpPr>
            <a:spLocks noChangeArrowheads="1"/>
          </p:cNvSpPr>
          <p:nvPr/>
        </p:nvSpPr>
        <p:spPr bwMode="auto">
          <a:xfrm>
            <a:off x="3555216" y="4694416"/>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AutoShape 9">
            <a:extLst>
              <a:ext uri="{FF2B5EF4-FFF2-40B4-BE49-F238E27FC236}">
                <a16:creationId xmlns:a16="http://schemas.microsoft.com/office/drawing/2014/main" id="{A4651D0A-1A2D-4242-83CA-49DB1E66AA7E}"/>
              </a:ext>
            </a:extLst>
          </p:cNvPr>
          <p:cNvSpPr>
            <a:spLocks/>
          </p:cNvSpPr>
          <p:nvPr/>
        </p:nvSpPr>
        <p:spPr bwMode="auto">
          <a:xfrm>
            <a:off x="3244935" y="4488624"/>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AutoShape 9">
            <a:extLst>
              <a:ext uri="{FF2B5EF4-FFF2-40B4-BE49-F238E27FC236}">
                <a16:creationId xmlns:a16="http://schemas.microsoft.com/office/drawing/2014/main" id="{9FEF152C-61ED-4691-9DE8-76E7F287F7B8}"/>
              </a:ext>
            </a:extLst>
          </p:cNvPr>
          <p:cNvSpPr>
            <a:spLocks/>
          </p:cNvSpPr>
          <p:nvPr/>
        </p:nvSpPr>
        <p:spPr bwMode="auto">
          <a:xfrm flipH="1" flipV="1">
            <a:off x="4855453" y="4500768"/>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936917" y="4039818"/>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950303" y="4667216"/>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664054" y="4670790"/>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954009" y="5249421"/>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243745" y="5254772"/>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6162490" y="4108208"/>
            <a:ext cx="216000" cy="155095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3" name="Gruppo 12">
            <a:extLst>
              <a:ext uri="{FF2B5EF4-FFF2-40B4-BE49-F238E27FC236}">
                <a16:creationId xmlns:a16="http://schemas.microsoft.com/office/drawing/2014/main" id="{74B97A22-E52A-4DE3-9CE4-764B86DF4F10}"/>
              </a:ext>
            </a:extLst>
          </p:cNvPr>
          <p:cNvGrpSpPr/>
          <p:nvPr/>
        </p:nvGrpSpPr>
        <p:grpSpPr>
          <a:xfrm>
            <a:off x="6036987" y="5083648"/>
            <a:ext cx="2448951" cy="702000"/>
            <a:chOff x="6036987" y="5083648"/>
            <a:chExt cx="2448951" cy="7020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6037938" y="5776078"/>
              <a:ext cx="2448000" cy="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6036987" y="5083648"/>
              <a:ext cx="0" cy="702000"/>
            </a:xfrm>
            <a:prstGeom prst="line">
              <a:avLst/>
            </a:prstGeom>
            <a:noFill/>
            <a:ln w="0">
              <a:solidFill>
                <a:srgbClr val="0070C0"/>
              </a:solidFill>
              <a:round/>
              <a:headEnd w="lg" len="lg"/>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483521" y="5636431"/>
              <a:ext cx="0" cy="14400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40" name="CasellaDiTesto 139">
            <a:extLst>
              <a:ext uri="{FF2B5EF4-FFF2-40B4-BE49-F238E27FC236}">
                <a16:creationId xmlns:a16="http://schemas.microsoft.com/office/drawing/2014/main" id="{B09E9BF5-46C9-4A70-B495-E9D165C94668}"/>
              </a:ext>
            </a:extLst>
          </p:cNvPr>
          <p:cNvSpPr txBox="1"/>
          <p:nvPr/>
        </p:nvSpPr>
        <p:spPr>
          <a:xfrm>
            <a:off x="6225597" y="4079338"/>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sz="1600" dirty="0" err="1">
                <a:solidFill>
                  <a:srgbClr val="00B050"/>
                </a:solidFill>
                <a:latin typeface="+mj-lt"/>
                <a:ea typeface="Times New Roman" panose="02020603050405020304" pitchFamily="18" charset="0"/>
                <a:cs typeface="Symbol" panose="05050102010706020507" pitchFamily="18" charset="2"/>
              </a:rPr>
              <a:t>f</a:t>
            </a:r>
            <a:endParaRPr lang="it-IT" sz="1600" dirty="0">
              <a:solidFill>
                <a:srgbClr val="00B050"/>
              </a:solidFill>
              <a:latin typeface="+mj-lt"/>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6195253" y="4715515"/>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sz="1600"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6189756" y="5296447"/>
            <a:ext cx="864000" cy="338553"/>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mj-lt"/>
                <a:ea typeface="Times New Roman" panose="02020603050405020304" pitchFamily="18" charset="0"/>
                <a:cs typeface="Symbol" panose="05050102010706020507" pitchFamily="18" charset="2"/>
              </a:rPr>
              <a:t>f</a:t>
            </a:r>
            <a:endParaRPr lang="it-IT" sz="1600" dirty="0">
              <a:latin typeface="+mj-lt"/>
            </a:endParaRPr>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959293" y="4852660"/>
            <a:ext cx="187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949396" y="5187243"/>
            <a:ext cx="133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sz="1600"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f</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Q’</a:t>
            </a:r>
            <a:endParaRPr lang="it-IT" sz="1600"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957402" y="5422628"/>
            <a:ext cx="1512000" cy="338555"/>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f</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Q’’</a:t>
            </a:r>
            <a:endParaRPr lang="it-IT" sz="1600"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373038" y="5314038"/>
            <a:ext cx="288000" cy="338554"/>
          </a:xfrm>
          <a:prstGeom prst="rect">
            <a:avLst/>
          </a:prstGeom>
          <a:solidFill>
            <a:schemeClr val="accent4">
              <a:lumMod val="20000"/>
              <a:lumOff val="80000"/>
            </a:schemeClr>
          </a:solidFill>
        </p:spPr>
        <p:txBody>
          <a:bodyPr wrap="square" rtlCol="0" anchor="ctr">
            <a:spAutoFit/>
          </a:bodyPr>
          <a:lstStyle/>
          <a:p>
            <a:pPr algn="ctr"/>
            <a:r>
              <a:rPr lang="it-IT" sz="1600" dirty="0">
                <a:solidFill>
                  <a:srgbClr val="00B050"/>
                </a:solidFill>
                <a:latin typeface="+mj-lt"/>
              </a:rPr>
              <a:t>Q</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771161" y="4682825"/>
            <a:ext cx="313701" cy="400110"/>
          </a:xfrm>
          <a:prstGeom prst="rect">
            <a:avLst/>
          </a:prstGeom>
          <a:noFill/>
        </p:spPr>
        <p:txBody>
          <a:bodyPr wrap="square" rtlCol="0" anchor="ctr">
            <a:spAutoFit/>
          </a:bodyPr>
          <a:lstStyle/>
          <a:p>
            <a:pPr algn="ctr"/>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952185" y="3963469"/>
            <a:ext cx="1008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1f</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953042" y="4224173"/>
            <a:ext cx="1044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2f</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7" name="CasellaDiTesto 6">
            <a:extLst>
              <a:ext uri="{FF2B5EF4-FFF2-40B4-BE49-F238E27FC236}">
                <a16:creationId xmlns:a16="http://schemas.microsoft.com/office/drawing/2014/main" id="{0B58BA2A-02CF-47CB-B0E1-1F2DDBBDC960}"/>
              </a:ext>
            </a:extLst>
          </p:cNvPr>
          <p:cNvSpPr txBox="1"/>
          <p:nvPr/>
        </p:nvSpPr>
        <p:spPr>
          <a:xfrm>
            <a:off x="5070667" y="4701154"/>
            <a:ext cx="1116000" cy="400110"/>
          </a:xfrm>
          <a:prstGeom prst="rect">
            <a:avLst/>
          </a:prstGeom>
          <a:solidFill>
            <a:schemeClr val="accent4">
              <a:lumMod val="20000"/>
              <a:lumOff val="80000"/>
            </a:schemeClr>
          </a:solidFill>
          <a:ln>
            <a:solidFill>
              <a:srgbClr val="0070C0"/>
            </a:solidFill>
          </a:ln>
        </p:spPr>
        <p:txBody>
          <a:bodyPr wrap="square" rtlCol="0" anchor="ctr">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b="1" dirty="0">
                <a:solidFill>
                  <a:srgbClr val="00B050"/>
                </a:solidFill>
                <a:latin typeface="+mj-lt"/>
                <a:ea typeface="Times New Roman" panose="02020603050405020304" pitchFamily="18" charset="0"/>
                <a:cs typeface="Times New Roman" panose="02020603050405020304" pitchFamily="18" charset="0"/>
              </a:rPr>
              <a:t>Q</a:t>
            </a:r>
            <a:endParaRPr lang="it-IT" sz="1600" dirty="0">
              <a:solidFill>
                <a:srgbClr val="00B050"/>
              </a:solidFill>
              <a:latin typeface="+mj-lt"/>
            </a:endParaRPr>
          </a:p>
        </p:txBody>
      </p:sp>
      <p:sp>
        <p:nvSpPr>
          <p:cNvPr id="24" name="CasellaDiTesto 23">
            <a:extLst>
              <a:ext uri="{FF2B5EF4-FFF2-40B4-BE49-F238E27FC236}">
                <a16:creationId xmlns:a16="http://schemas.microsoft.com/office/drawing/2014/main" id="{EC685B29-9DDD-43E2-993A-7381E2361FAE}"/>
              </a:ext>
            </a:extLst>
          </p:cNvPr>
          <p:cNvSpPr txBox="1"/>
          <p:nvPr/>
        </p:nvSpPr>
        <p:spPr>
          <a:xfrm>
            <a:off x="4586016" y="842839"/>
            <a:ext cx="4463676" cy="2400657"/>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Individuata la retta f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mj-lt"/>
                <a:ea typeface="Times New Roman" panose="02020603050405020304" pitchFamily="18" charset="0"/>
                <a:cs typeface="Times New Roman" panose="02020603050405020304" pitchFamily="18" charset="0"/>
              </a:rPr>
              <a:t>CV</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si applica la procedura operativa dell’algoritmo definito precedentemente sviluppando i tre passaggi come indicato di seguito</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Ì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Ç 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x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Q</a:t>
            </a:r>
            <a:endParaRPr lang="it-IT" sz="2000" dirty="0">
              <a:solidFill>
                <a:srgbClr val="00B050"/>
              </a:solidFill>
            </a:endParaRPr>
          </a:p>
        </p:txBody>
      </p:sp>
      <p:sp>
        <p:nvSpPr>
          <p:cNvPr id="26" name="CasellaDiTesto 25">
            <a:extLst>
              <a:ext uri="{FF2B5EF4-FFF2-40B4-BE49-F238E27FC236}">
                <a16:creationId xmlns:a16="http://schemas.microsoft.com/office/drawing/2014/main" id="{4BA886B1-F010-49EC-A480-9D5120AD460D}"/>
              </a:ext>
            </a:extLst>
          </p:cNvPr>
          <p:cNvSpPr txBox="1"/>
          <p:nvPr/>
        </p:nvSpPr>
        <p:spPr>
          <a:xfrm>
            <a:off x="3034769" y="4178525"/>
            <a:ext cx="1800000" cy="307777"/>
          </a:xfrm>
          <a:prstGeom prst="rect">
            <a:avLst/>
          </a:prstGeom>
          <a:noFill/>
          <a:ln>
            <a:noFill/>
          </a:ln>
        </p:spPr>
        <p:txBody>
          <a:bodyPr wrap="square" rtlCol="0">
            <a:spAutoFit/>
          </a:bodyPr>
          <a:lstStyle/>
          <a:p>
            <a:r>
              <a:rPr lang="it-IT" sz="1400" dirty="0">
                <a:solidFill>
                  <a:schemeClr val="bg1"/>
                </a:solidFill>
                <a:latin typeface="+mj-lt"/>
              </a:rPr>
              <a:t>Elemento del solido</a:t>
            </a:r>
          </a:p>
        </p:txBody>
      </p:sp>
      <p:sp>
        <p:nvSpPr>
          <p:cNvPr id="30" name="CasellaDiTesto 29">
            <a:extLst>
              <a:ext uri="{FF2B5EF4-FFF2-40B4-BE49-F238E27FC236}">
                <a16:creationId xmlns:a16="http://schemas.microsoft.com/office/drawing/2014/main" id="{869C5F6B-1A8A-4C88-AFCA-796E3EECC189}"/>
              </a:ext>
            </a:extLst>
          </p:cNvPr>
          <p:cNvSpPr txBox="1"/>
          <p:nvPr/>
        </p:nvSpPr>
        <p:spPr>
          <a:xfrm>
            <a:off x="5142171" y="3628325"/>
            <a:ext cx="3564000" cy="338554"/>
          </a:xfrm>
          <a:prstGeom prst="rect">
            <a:avLst/>
          </a:prstGeom>
          <a:noFill/>
          <a:ln>
            <a:noFill/>
          </a:ln>
        </p:spPr>
        <p:txBody>
          <a:bodyPr wrap="square" rtlCol="0">
            <a:spAutoFit/>
          </a:bodyPr>
          <a:lstStyle/>
          <a:p>
            <a:r>
              <a:rPr lang="it-IT" sz="1600" dirty="0">
                <a:solidFill>
                  <a:srgbClr val="00B050"/>
                </a:solidFill>
                <a:latin typeface="+mj-lt"/>
              </a:rPr>
              <a:t>Esplicitazione dell’algoritmo grafico</a:t>
            </a:r>
          </a:p>
        </p:txBody>
      </p:sp>
      <p:sp>
        <p:nvSpPr>
          <p:cNvPr id="32" name="Parentesi graffa aperta 31">
            <a:extLst>
              <a:ext uri="{FF2B5EF4-FFF2-40B4-BE49-F238E27FC236}">
                <a16:creationId xmlns:a16="http://schemas.microsoft.com/office/drawing/2014/main" id="{3EA685D9-7A4D-4282-8322-E718CA75544F}"/>
              </a:ext>
            </a:extLst>
          </p:cNvPr>
          <p:cNvSpPr/>
          <p:nvPr/>
        </p:nvSpPr>
        <p:spPr>
          <a:xfrm rot="5400000">
            <a:off x="6739361" y="1689629"/>
            <a:ext cx="360000" cy="3852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Parentesi graffa aperta 57">
            <a:extLst>
              <a:ext uri="{FF2B5EF4-FFF2-40B4-BE49-F238E27FC236}">
                <a16:creationId xmlns:a16="http://schemas.microsoft.com/office/drawing/2014/main" id="{8A7DA1ED-286A-4510-99A9-CABA6E23720C}"/>
              </a:ext>
            </a:extLst>
          </p:cNvPr>
          <p:cNvSpPr/>
          <p:nvPr/>
        </p:nvSpPr>
        <p:spPr>
          <a:xfrm rot="5400000">
            <a:off x="3787426" y="3134312"/>
            <a:ext cx="288000" cy="2124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116322BB-52AB-4B27-B4C6-458823F4C75E}"/>
              </a:ext>
            </a:extLst>
          </p:cNvPr>
          <p:cNvSpPr txBox="1"/>
          <p:nvPr/>
        </p:nvSpPr>
        <p:spPr>
          <a:xfrm>
            <a:off x="3403012" y="799249"/>
            <a:ext cx="1152000" cy="369332"/>
          </a:xfrm>
          <a:prstGeom prst="rect">
            <a:avLst/>
          </a:prstGeom>
          <a:solidFill>
            <a:schemeClr val="accent4">
              <a:lumMod val="20000"/>
              <a:lumOff val="80000"/>
            </a:schemeClr>
          </a:solidFill>
          <a:ln>
            <a:solidFill>
              <a:srgbClr val="0070C0"/>
            </a:solidFill>
          </a:ln>
        </p:spPr>
        <p:txBody>
          <a:bodyPr wrap="square" rtlCol="0">
            <a:spAutoFit/>
          </a:bodyPr>
          <a:lstStyle/>
          <a:p>
            <a:r>
              <a:rPr lang="it-IT" sz="1200" dirty="0">
                <a:latin typeface="Comic Sans MS" panose="030F0702030302020204" pitchFamily="66" charset="0"/>
                <a:ea typeface="Times New Roman" panose="02020603050405020304" pitchFamily="18" charset="0"/>
                <a:cs typeface="Times New Roman" panose="02020603050405020304" pitchFamily="18" charset="0"/>
              </a:rPr>
              <a:t>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t>
            </a:r>
            <a:r>
              <a:rPr lang="it-IT"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Ç</a:t>
            </a:r>
            <a:r>
              <a:rPr lang="it-IT" b="1" dirty="0" err="1">
                <a:solidFill>
                  <a:srgbClr val="00B050"/>
                </a:solidFill>
                <a:latin typeface="Symbol" panose="05050102010706020507" pitchFamily="18" charset="2"/>
                <a:ea typeface="Times New Roman" panose="02020603050405020304" pitchFamily="18" charset="0"/>
                <a:cs typeface="GreekC"/>
              </a:rPr>
              <a:t>a</a:t>
            </a:r>
            <a:r>
              <a:rPr lang="it-IT" b="1"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Q</a:t>
            </a:r>
            <a:endParaRPr lang="it-IT" dirty="0">
              <a:solidFill>
                <a:srgbClr val="00B050"/>
              </a:solidFill>
            </a:endParaRPr>
          </a:p>
        </p:txBody>
      </p:sp>
      <p:sp>
        <p:nvSpPr>
          <p:cNvPr id="18" name="CasellaDiTesto 17">
            <a:extLst>
              <a:ext uri="{FF2B5EF4-FFF2-40B4-BE49-F238E27FC236}">
                <a16:creationId xmlns:a16="http://schemas.microsoft.com/office/drawing/2014/main" id="{6EC3B85B-A309-416F-BFC9-239F573E4AAD}"/>
              </a:ext>
            </a:extLst>
          </p:cNvPr>
          <p:cNvSpPr txBox="1"/>
          <p:nvPr/>
        </p:nvSpPr>
        <p:spPr>
          <a:xfrm>
            <a:off x="46344" y="3978470"/>
            <a:ext cx="2772000" cy="400110"/>
          </a:xfrm>
          <a:prstGeom prst="rect">
            <a:avLst/>
          </a:prstGeom>
          <a:noFill/>
        </p:spPr>
        <p:txBody>
          <a:bodyPr wrap="square" rtlCol="0">
            <a:spAutoFit/>
          </a:bodyPr>
          <a:lstStyle/>
          <a:p>
            <a:pPr algn="ctr"/>
            <a:r>
              <a:rPr lang="it-IT" sz="2000" dirty="0">
                <a:solidFill>
                  <a:srgbClr val="00B050"/>
                </a:solidFill>
                <a:latin typeface="+mj-lt"/>
              </a:rPr>
              <a:t>Note</a:t>
            </a:r>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3" name="CasellaDiTesto 142">
            <a:extLst>
              <a:ext uri="{FF2B5EF4-FFF2-40B4-BE49-F238E27FC236}">
                <a16:creationId xmlns:a16="http://schemas.microsoft.com/office/drawing/2014/main" id="{F29D464C-155A-441E-A308-9C75FD1EE34F}"/>
              </a:ext>
            </a:extLst>
          </p:cNvPr>
          <p:cNvSpPr txBox="1"/>
          <p:nvPr/>
        </p:nvSpPr>
        <p:spPr>
          <a:xfrm>
            <a:off x="6966301" y="4671183"/>
            <a:ext cx="1728000" cy="257763"/>
          </a:xfrm>
          <a:prstGeom prst="rect">
            <a:avLst/>
          </a:prstGeom>
          <a:noFill/>
        </p:spPr>
        <p:txBody>
          <a:bodyPr wrap="square" rtlCol="0" anchor="ctr">
            <a:spAutoFit/>
          </a:bodyPr>
          <a:lstStyle/>
          <a:p>
            <a:pPr>
              <a:lnSpc>
                <a:spcPts val="1200"/>
              </a:lnSpc>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6" name="Rectangle 4">
            <a:extLst>
              <a:ext uri="{FF2B5EF4-FFF2-40B4-BE49-F238E27FC236}">
                <a16:creationId xmlns:a16="http://schemas.microsoft.com/office/drawing/2014/main" id="{BE23DB51-E178-4F31-AF2F-342BB7AC1537}"/>
              </a:ext>
            </a:extLst>
          </p:cNvPr>
          <p:cNvSpPr>
            <a:spLocks noChangeArrowheads="1"/>
          </p:cNvSpPr>
          <p:nvPr/>
        </p:nvSpPr>
        <p:spPr bwMode="auto">
          <a:xfrm>
            <a:off x="-1914140" y="259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Oggetto 5">
            <a:extLst>
              <a:ext uri="{FF2B5EF4-FFF2-40B4-BE49-F238E27FC236}">
                <a16:creationId xmlns:a16="http://schemas.microsoft.com/office/drawing/2014/main" id="{570CAA34-166A-4160-BDFF-1354B8316548}"/>
              </a:ext>
            </a:extLst>
          </p:cNvPr>
          <p:cNvGraphicFramePr>
            <a:graphicFrameLocks noChangeAspect="1"/>
          </p:cNvGraphicFramePr>
          <p:nvPr>
            <p:extLst>
              <p:ext uri="{D42A27DB-BD31-4B8C-83A1-F6EECF244321}">
                <p14:modId xmlns:p14="http://schemas.microsoft.com/office/powerpoint/2010/main" val="2536925083"/>
              </p:ext>
            </p:extLst>
          </p:nvPr>
        </p:nvGraphicFramePr>
        <p:xfrm>
          <a:off x="2861545" y="4744572"/>
          <a:ext cx="360000" cy="313040"/>
        </p:xfrm>
        <a:graphic>
          <a:graphicData uri="http://schemas.openxmlformats.org/presentationml/2006/ole">
            <mc:AlternateContent xmlns:mc="http://schemas.openxmlformats.org/markup-compatibility/2006">
              <mc:Choice xmlns:v="urn:schemas-microsoft-com:vml" Requires="v">
                <p:oleObj spid="_x0000_s6283" name="Equazione" r:id="rId3" imgW="215713" imgH="190335" progId="Equation.3">
                  <p:embed/>
                </p:oleObj>
              </mc:Choice>
              <mc:Fallback>
                <p:oleObj name="Equazione" r:id="rId3" imgW="215713" imgH="190335" progId="Equation.3">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545" y="4744572"/>
                        <a:ext cx="360000" cy="313040"/>
                      </a:xfrm>
                      <a:prstGeom prst="rect">
                        <a:avLst/>
                      </a:prstGeom>
                      <a:noFill/>
                      <a:ln w="317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27" name="Gruppo 26">
            <a:extLst>
              <a:ext uri="{FF2B5EF4-FFF2-40B4-BE49-F238E27FC236}">
                <a16:creationId xmlns:a16="http://schemas.microsoft.com/office/drawing/2014/main" id="{DF68234A-02B6-4F9E-A985-3A19B7148FB6}"/>
              </a:ext>
            </a:extLst>
          </p:cNvPr>
          <p:cNvGrpSpPr/>
          <p:nvPr/>
        </p:nvGrpSpPr>
        <p:grpSpPr>
          <a:xfrm>
            <a:off x="3419271" y="4536246"/>
            <a:ext cx="1452218" cy="338554"/>
            <a:chOff x="3419271" y="4536246"/>
            <a:chExt cx="1452218" cy="338554"/>
          </a:xfrm>
        </p:grpSpPr>
        <p:sp>
          <p:nvSpPr>
            <p:cNvPr id="19" name="CasellaDiTesto 18">
              <a:extLst>
                <a:ext uri="{FF2B5EF4-FFF2-40B4-BE49-F238E27FC236}">
                  <a16:creationId xmlns:a16="http://schemas.microsoft.com/office/drawing/2014/main" id="{0B47933D-006F-45C8-A50A-8299A26615D9}"/>
                </a:ext>
              </a:extLst>
            </p:cNvPr>
            <p:cNvSpPr txBox="1"/>
            <p:nvPr/>
          </p:nvSpPr>
          <p:spPr>
            <a:xfrm>
              <a:off x="3431489" y="4536246"/>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f'</a:t>
              </a:r>
              <a:r>
                <a:rPr lang="it-IT" sz="1600" dirty="0" err="1">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30000" dirty="0">
                  <a:solidFill>
                    <a:prstClr val="black"/>
                  </a:solidFill>
                  <a:latin typeface="Symbol" panose="05050102010706020507" pitchFamily="18" charset="2"/>
                </a:rPr>
                <a:t> </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1f</a:t>
              </a:r>
              <a:endParaRPr lang="it-IT" sz="1600" dirty="0">
                <a:solidFill>
                  <a:schemeClr val="bg1"/>
                </a:solidFill>
              </a:endParaRPr>
            </a:p>
          </p:txBody>
        </p:sp>
        <p:graphicFrame>
          <p:nvGraphicFramePr>
            <p:cNvPr id="23" name="Oggetto 22">
              <a:extLst>
                <a:ext uri="{FF2B5EF4-FFF2-40B4-BE49-F238E27FC236}">
                  <a16:creationId xmlns:a16="http://schemas.microsoft.com/office/drawing/2014/main" id="{CA00C14C-565D-4ABA-8854-B76CF5B0DD68}"/>
                </a:ext>
              </a:extLst>
            </p:cNvPr>
            <p:cNvGraphicFramePr>
              <a:graphicFrameLocks noChangeAspect="1"/>
            </p:cNvGraphicFramePr>
            <p:nvPr>
              <p:extLst>
                <p:ext uri="{D42A27DB-BD31-4B8C-83A1-F6EECF244321}">
                  <p14:modId xmlns:p14="http://schemas.microsoft.com/office/powerpoint/2010/main" val="2361172399"/>
                </p:ext>
              </p:extLst>
            </p:nvPr>
          </p:nvGraphicFramePr>
          <p:xfrm>
            <a:off x="3419271" y="4544423"/>
            <a:ext cx="432000" cy="312828"/>
          </p:xfrm>
          <a:graphic>
            <a:graphicData uri="http://schemas.openxmlformats.org/presentationml/2006/ole">
              <mc:AlternateContent xmlns:mc="http://schemas.openxmlformats.org/markup-compatibility/2006">
                <mc:Choice xmlns:v="urn:schemas-microsoft-com:vml" Requires="v">
                  <p:oleObj spid="_x0000_s6284" name="Equazione" r:id="rId5" imgW="279279" imgH="203112" progId="Equation.3">
                    <p:embed/>
                  </p:oleObj>
                </mc:Choice>
                <mc:Fallback>
                  <p:oleObj name="Equazione" r:id="rId5" imgW="279279" imgH="203112" progId="Equation.3">
                    <p:embed/>
                    <p:pic>
                      <p:nvPicPr>
                        <p:cNvPr id="0"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271" y="4544423"/>
                          <a:ext cx="432000" cy="312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38" name="Gruppo 37">
            <a:extLst>
              <a:ext uri="{FF2B5EF4-FFF2-40B4-BE49-F238E27FC236}">
                <a16:creationId xmlns:a16="http://schemas.microsoft.com/office/drawing/2014/main" id="{1C201438-9C09-4CB4-B82C-C4ABB1F7F37C}"/>
              </a:ext>
            </a:extLst>
          </p:cNvPr>
          <p:cNvGrpSpPr/>
          <p:nvPr/>
        </p:nvGrpSpPr>
        <p:grpSpPr>
          <a:xfrm>
            <a:off x="3424149" y="4961484"/>
            <a:ext cx="1447867" cy="338554"/>
            <a:chOff x="3424149" y="4961484"/>
            <a:chExt cx="1447867" cy="338554"/>
          </a:xfrm>
        </p:grpSpPr>
        <p:sp>
          <p:nvSpPr>
            <p:cNvPr id="42" name="CasellaDiTesto 41">
              <a:extLst>
                <a:ext uri="{FF2B5EF4-FFF2-40B4-BE49-F238E27FC236}">
                  <a16:creationId xmlns:a16="http://schemas.microsoft.com/office/drawing/2014/main" id="{3C97B1E5-D86E-42FF-9BD8-FB3C1397E84E}"/>
                </a:ext>
              </a:extLst>
            </p:cNvPr>
            <p:cNvSpPr txBox="1"/>
            <p:nvPr/>
          </p:nvSpPr>
          <p:spPr>
            <a:xfrm>
              <a:off x="3432016" y="4961484"/>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f’’</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2f</a:t>
              </a:r>
              <a:endParaRPr lang="it-IT" sz="1600" dirty="0">
                <a:solidFill>
                  <a:schemeClr val="bg1"/>
                </a:solidFill>
              </a:endParaRPr>
            </a:p>
          </p:txBody>
        </p:sp>
        <p:graphicFrame>
          <p:nvGraphicFramePr>
            <p:cNvPr id="36" name="Oggetto 35">
              <a:extLst>
                <a:ext uri="{FF2B5EF4-FFF2-40B4-BE49-F238E27FC236}">
                  <a16:creationId xmlns:a16="http://schemas.microsoft.com/office/drawing/2014/main" id="{60D971A9-A5E7-4743-AEAA-149B4AD36B4C}"/>
                </a:ext>
              </a:extLst>
            </p:cNvPr>
            <p:cNvGraphicFramePr>
              <a:graphicFrameLocks noChangeAspect="1"/>
            </p:cNvGraphicFramePr>
            <p:nvPr>
              <p:extLst>
                <p:ext uri="{D42A27DB-BD31-4B8C-83A1-F6EECF244321}">
                  <p14:modId xmlns:p14="http://schemas.microsoft.com/office/powerpoint/2010/main" val="358673495"/>
                </p:ext>
              </p:extLst>
            </p:nvPr>
          </p:nvGraphicFramePr>
          <p:xfrm>
            <a:off x="3424149" y="4985919"/>
            <a:ext cx="432000" cy="274908"/>
          </p:xfrm>
          <a:graphic>
            <a:graphicData uri="http://schemas.openxmlformats.org/presentationml/2006/ole">
              <mc:AlternateContent xmlns:mc="http://schemas.openxmlformats.org/markup-compatibility/2006">
                <mc:Choice xmlns:v="urn:schemas-microsoft-com:vml" Requires="v">
                  <p:oleObj spid="_x0000_s6285" name="Equazione" r:id="rId7" imgW="317225" imgH="203024" progId="Equation.3">
                    <p:embed/>
                  </p:oleObj>
                </mc:Choice>
                <mc:Fallback>
                  <p:oleObj name="Equazione" r:id="rId7" imgW="317225" imgH="203024" progId="Equation.3">
                    <p:embed/>
                    <p:pic>
                      <p:nvPicPr>
                        <p:cNvPr id="0" name="Picture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149" y="4985919"/>
                          <a:ext cx="432000" cy="274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41" name="Immagine 40">
            <a:extLst>
              <a:ext uri="{FF2B5EF4-FFF2-40B4-BE49-F238E27FC236}">
                <a16:creationId xmlns:a16="http://schemas.microsoft.com/office/drawing/2014/main" id="{965B0B6E-C880-463F-A86A-CD0B403BC9CF}"/>
              </a:ext>
            </a:extLst>
          </p:cNvPr>
          <p:cNvPicPr>
            <a:picLocks noChangeAspect="1"/>
          </p:cNvPicPr>
          <p:nvPr/>
        </p:nvPicPr>
        <p:blipFill rotWithShape="1">
          <a:blip r:embed="rId9"/>
          <a:srcRect l="27977" r="28385"/>
          <a:stretch/>
        </p:blipFill>
        <p:spPr>
          <a:xfrm>
            <a:off x="560089" y="1217291"/>
            <a:ext cx="3402713" cy="2736000"/>
          </a:xfrm>
          <a:prstGeom prst="rect">
            <a:avLst/>
          </a:prstGeom>
          <a:solidFill>
            <a:schemeClr val="accent4">
              <a:lumMod val="20000"/>
              <a:lumOff val="80000"/>
            </a:schemeClr>
          </a:solidFill>
          <a:ln>
            <a:solidFill>
              <a:srgbClr val="0070C0"/>
            </a:solidFill>
          </a:ln>
        </p:spPr>
      </p:pic>
      <p:sp>
        <p:nvSpPr>
          <p:cNvPr id="64" name="Ritorno 63">
            <a:hlinkClick r:id="rId10" action="ppaction://hlinksldjump" highlightClick="1"/>
            <a:extLst>
              <a:ext uri="{FF2B5EF4-FFF2-40B4-BE49-F238E27FC236}">
                <a16:creationId xmlns:a16="http://schemas.microsoft.com/office/drawing/2014/main" id="{7C37C52C-7F43-4D3C-A311-A6F3D3A38EB0}"/>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359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wipe(left)">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wipe(left)">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5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wipe(left)">
                                      <p:cBhvr>
                                        <p:cTn id="103" dur="5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500"/>
                                        <p:tgtEl>
                                          <p:spTgt spid="15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wipe(left)">
                                      <p:cBhvr>
                                        <p:cTn id="118" dur="500"/>
                                        <p:tgtEl>
                                          <p:spTgt spid="1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left)">
                                      <p:cBhvr>
                                        <p:cTn id="123" dur="5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500"/>
                                        <p:tgtEl>
                                          <p:spTgt spid="1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wipe(left)">
                                      <p:cBhvr>
                                        <p:cTn id="133" dur="500"/>
                                        <p:tgtEl>
                                          <p:spTgt spid="14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wipe(left)">
                                      <p:cBhvr>
                                        <p:cTn id="138" dur="5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wipe(left)">
                                      <p:cBhvr>
                                        <p:cTn id="143" dur="500"/>
                                        <p:tgtEl>
                                          <p:spTgt spid="12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wipe(left)">
                                      <p:cBhvr>
                                        <p:cTn id="148" dur="500"/>
                                        <p:tgtEl>
                                          <p:spTgt spid="14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wipe(left)">
                                      <p:cBhvr>
                                        <p:cTn id="153" dur="500"/>
                                        <p:tgtEl>
                                          <p:spTgt spid="14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500"/>
                                        <p:tgtEl>
                                          <p:spTgt spid="13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wipe(left)">
                                      <p:cBhvr>
                                        <p:cTn id="163" dur="500"/>
                                        <p:tgtEl>
                                          <p:spTgt spid="14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47"/>
                                        </p:tgtEl>
                                        <p:attrNameLst>
                                          <p:attrName>style.visibility</p:attrName>
                                        </p:attrNameLst>
                                      </p:cBhvr>
                                      <p:to>
                                        <p:strVal val="visible"/>
                                      </p:to>
                                    </p:set>
                                    <p:animEffect transition="in" filter="wipe(left)">
                                      <p:cBhvr>
                                        <p:cTn id="168" dur="500"/>
                                        <p:tgtEl>
                                          <p:spTgt spid="1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wipe(left)">
                                      <p:cBhvr>
                                        <p:cTn id="173" dur="500"/>
                                        <p:tgtEl>
                                          <p:spTgt spid="13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5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500"/>
                                        <p:tgtEl>
                                          <p:spTgt spid="13"/>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500" fill="hold"/>
                                        <p:tgtEl>
                                          <p:spTgt spid="18"/>
                                        </p:tgtEl>
                                        <p:attrNameLst>
                                          <p:attrName>ppt_x</p:attrName>
                                        </p:attrNameLst>
                                      </p:cBhvr>
                                      <p:tavLst>
                                        <p:tav tm="0">
                                          <p:val>
                                            <p:strVal val="0-#ppt_w/2"/>
                                          </p:val>
                                        </p:tav>
                                        <p:tav tm="100000">
                                          <p:val>
                                            <p:strVal val="#ppt_x"/>
                                          </p:val>
                                        </p:tav>
                                      </p:tavLst>
                                    </p:anim>
                                    <p:anim calcmode="lin" valueType="num">
                                      <p:cBhvr additive="base">
                                        <p:cTn id="18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left)">
                                      <p:cBhvr>
                                        <p:cTn id="199" dur="5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ipe(left)">
                                      <p:cBhvr>
                                        <p:cTn id="204" dur="500"/>
                                        <p:tgtEl>
                                          <p:spTgt spid="1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wipe(left)">
                                      <p:cBhvr>
                                        <p:cTn id="2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20" grpId="0" animBg="1"/>
      <p:bldP spid="40" grpId="0" animBg="1"/>
      <p:bldP spid="127" grpId="0" animBg="1"/>
      <p:bldP spid="128" grpId="0" animBg="1"/>
      <p:bldP spid="129" grpId="0" animBg="1"/>
      <p:bldP spid="130" grpId="0" animBg="1"/>
      <p:bldP spid="131" grpId="0" animBg="1"/>
      <p:bldP spid="132" grpId="0" animBg="1"/>
      <p:bldP spid="140" grpId="0"/>
      <p:bldP spid="141" grpId="0"/>
      <p:bldP spid="142" grpId="0"/>
      <p:bldP spid="145" grpId="0"/>
      <p:bldP spid="146" grpId="0"/>
      <p:bldP spid="147" grpId="0"/>
      <p:bldP spid="148" grpId="0" animBg="1"/>
      <p:bldP spid="149" grpId="0"/>
      <p:bldP spid="150" grpId="0"/>
      <p:bldP spid="151" grpId="0"/>
      <p:bldP spid="7" grpId="0" animBg="1"/>
      <p:bldP spid="24" grpId="0" build="p"/>
      <p:bldP spid="26" grpId="0"/>
      <p:bldP spid="30" grpId="0"/>
      <p:bldP spid="32" grpId="0" animBg="1"/>
      <p:bldP spid="58" grpId="0" animBg="1"/>
      <p:bldP spid="33" grpId="0" animBg="1"/>
      <p:bldP spid="18" grpId="0"/>
      <p:bldP spid="14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Sezione degli spigoli della base</a:t>
            </a:r>
            <a:endParaRPr lang="it-IT" sz="2200" dirty="0"/>
          </a:p>
        </p:txBody>
      </p:sp>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6" name="Rectangle 4">
            <a:extLst>
              <a:ext uri="{FF2B5EF4-FFF2-40B4-BE49-F238E27FC236}">
                <a16:creationId xmlns:a16="http://schemas.microsoft.com/office/drawing/2014/main" id="{BE23DB51-E178-4F31-AF2F-342BB7AC1537}"/>
              </a:ext>
            </a:extLst>
          </p:cNvPr>
          <p:cNvSpPr>
            <a:spLocks noChangeArrowheads="1"/>
          </p:cNvSpPr>
          <p:nvPr/>
        </p:nvSpPr>
        <p:spPr bwMode="auto">
          <a:xfrm>
            <a:off x="-1914140" y="259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0" name="CasellaDiTesto 49">
            <a:extLst>
              <a:ext uri="{FF2B5EF4-FFF2-40B4-BE49-F238E27FC236}">
                <a16:creationId xmlns:a16="http://schemas.microsoft.com/office/drawing/2014/main" id="{990E4CC3-BF6F-4255-9DD5-4967D047ED36}"/>
              </a:ext>
            </a:extLst>
          </p:cNvPr>
          <p:cNvSpPr txBox="1"/>
          <p:nvPr/>
        </p:nvSpPr>
        <p:spPr>
          <a:xfrm>
            <a:off x="36000" y="859806"/>
            <a:ext cx="4320000" cy="369332"/>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dirty="0">
                <a:solidFill>
                  <a:srgbClr val="00B050"/>
                </a:solidFill>
                <a:latin typeface="+mj-lt"/>
              </a:rPr>
              <a:t>Punteggiata della base della piramide</a:t>
            </a:r>
          </a:p>
        </p:txBody>
      </p:sp>
      <p:sp>
        <p:nvSpPr>
          <p:cNvPr id="51" name="CasellaDiTesto 50">
            <a:extLst>
              <a:ext uri="{FF2B5EF4-FFF2-40B4-BE49-F238E27FC236}">
                <a16:creationId xmlns:a16="http://schemas.microsoft.com/office/drawing/2014/main" id="{6180002E-4C8A-467F-9CAF-756DA0139EBA}"/>
              </a:ext>
            </a:extLst>
          </p:cNvPr>
          <p:cNvSpPr txBox="1"/>
          <p:nvPr/>
        </p:nvSpPr>
        <p:spPr>
          <a:xfrm>
            <a:off x="4421869" y="834529"/>
            <a:ext cx="4680000" cy="1200329"/>
          </a:xfrm>
          <a:prstGeom prst="rect">
            <a:avLst/>
          </a:prstGeom>
          <a:noFill/>
        </p:spPr>
        <p:txBody>
          <a:bodyPr wrap="square" rtlCol="0" anchor="ctr">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 punti L(L';L"), M(M';M"), N(N';N") sono, rispettivamente, i punti di intersezione del piano </a:t>
            </a:r>
            <a:r>
              <a:rPr lang="it-IT" dirty="0">
                <a:solidFill>
                  <a:srgbClr val="00B050"/>
                </a:solidFill>
                <a:latin typeface="Symbol" panose="05050102010706020507" pitchFamily="18" charset="2"/>
                <a:ea typeface="Times New Roman" panose="02020603050405020304" pitchFamily="18" charset="0"/>
                <a:cs typeface="GreekC"/>
              </a:rPr>
              <a:t>a</a:t>
            </a:r>
            <a:r>
              <a:rPr lang="it-IT" b="1" dirty="0">
                <a:solidFill>
                  <a:srgbClr val="00B050"/>
                </a:solidFill>
                <a:latin typeface="Comic Sans MS" panose="030F0702030302020204" pitchFamily="66" charset="0"/>
                <a:ea typeface="Times New Roman" panose="02020603050405020304" pitchFamily="18" charset="0"/>
                <a:cs typeface="GreekC"/>
              </a:rPr>
              <a:t>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con gli spigoli (AB), (BC) e (AC) della base della piramide</a:t>
            </a:r>
            <a:endParaRPr lang="it-IT" dirty="0">
              <a:solidFill>
                <a:srgbClr val="00B050"/>
              </a:solidFill>
            </a:endParaRPr>
          </a:p>
        </p:txBody>
      </p:sp>
      <p:sp>
        <p:nvSpPr>
          <p:cNvPr id="53" name="CasellaDiTesto 52">
            <a:extLst>
              <a:ext uri="{FF2B5EF4-FFF2-40B4-BE49-F238E27FC236}">
                <a16:creationId xmlns:a16="http://schemas.microsoft.com/office/drawing/2014/main" id="{8DC4961C-88A0-42CF-916C-9BB2C3577233}"/>
              </a:ext>
            </a:extLst>
          </p:cNvPr>
          <p:cNvSpPr txBox="1"/>
          <p:nvPr/>
        </p:nvSpPr>
        <p:spPr>
          <a:xfrm>
            <a:off x="4423056" y="1999569"/>
            <a:ext cx="4680000" cy="1231106"/>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Essi risultano a quota costante perché la retta a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 la retta b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(BC) e la retta c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(AC) sono tre rette orizzontali diversamente inclinate rispetto a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p</a:t>
            </a:r>
            <a:r>
              <a:rPr lang="it-IT" sz="20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2000" baseline="30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dirty="0">
              <a:solidFill>
                <a:srgbClr val="00B050"/>
              </a:solidFill>
            </a:endParaRPr>
          </a:p>
        </p:txBody>
      </p:sp>
      <p:sp>
        <p:nvSpPr>
          <p:cNvPr id="54" name="CasellaDiTesto 53">
            <a:extLst>
              <a:ext uri="{FF2B5EF4-FFF2-40B4-BE49-F238E27FC236}">
                <a16:creationId xmlns:a16="http://schemas.microsoft.com/office/drawing/2014/main" id="{8D95E6F2-4B00-4BCE-BB46-C3D1F91FF3B9}"/>
              </a:ext>
            </a:extLst>
          </p:cNvPr>
          <p:cNvSpPr txBox="1"/>
          <p:nvPr/>
        </p:nvSpPr>
        <p:spPr>
          <a:xfrm>
            <a:off x="4423056" y="3144270"/>
            <a:ext cx="4680000" cy="1754326"/>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Per questo motivo le prime proiezioni (L'; M'; N') dei punti risultano allineate secondo la traccia prima del piano di sezione mentre le seconde proiezioni L’’; M’’; N’’ presentano lo stesso valore numerico di quota (quota costante)</a:t>
            </a:r>
            <a:endParaRPr lang="it-IT" dirty="0">
              <a:solidFill>
                <a:srgbClr val="00B050"/>
              </a:solidFill>
            </a:endParaRPr>
          </a:p>
        </p:txBody>
      </p:sp>
      <p:sp>
        <p:nvSpPr>
          <p:cNvPr id="55" name="CasellaDiTesto 54">
            <a:extLst>
              <a:ext uri="{FF2B5EF4-FFF2-40B4-BE49-F238E27FC236}">
                <a16:creationId xmlns:a16="http://schemas.microsoft.com/office/drawing/2014/main" id="{43AD994A-1DA8-4F7B-AF14-94449FC036DF}"/>
              </a:ext>
            </a:extLst>
          </p:cNvPr>
          <p:cNvSpPr txBox="1"/>
          <p:nvPr/>
        </p:nvSpPr>
        <p:spPr>
          <a:xfrm>
            <a:off x="36000" y="4817654"/>
            <a:ext cx="9072000" cy="1200329"/>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Inoltre, mentre il segmento (NM; N’M’; N’’M’’) appartiene alla base del solido il segmento adiacente (NL; N’L’; N’’L’’) è esterno al solido tanto che il punto L, pur appartenente alla retta contenente lo spigolo con i vertici A e B, non appartiene al segmento di base medesimo</a:t>
            </a:r>
            <a:endParaRPr lang="it-IT" dirty="0">
              <a:solidFill>
                <a:srgbClr val="00B050"/>
              </a:solidFill>
            </a:endParaRPr>
          </a:p>
        </p:txBody>
      </p:sp>
      <p:sp>
        <p:nvSpPr>
          <p:cNvPr id="56" name="CasellaDiTesto 55">
            <a:extLst>
              <a:ext uri="{FF2B5EF4-FFF2-40B4-BE49-F238E27FC236}">
                <a16:creationId xmlns:a16="http://schemas.microsoft.com/office/drawing/2014/main" id="{2C9A71BD-277F-4BBD-A894-D3FFA3F5B3EC}"/>
              </a:ext>
            </a:extLst>
          </p:cNvPr>
          <p:cNvSpPr txBox="1"/>
          <p:nvPr/>
        </p:nvSpPr>
        <p:spPr>
          <a:xfrm>
            <a:off x="36000" y="6025343"/>
            <a:ext cx="9072000" cy="769441"/>
          </a:xfrm>
          <a:prstGeom prst="rect">
            <a:avLst/>
          </a:prstGeom>
          <a:solidFill>
            <a:schemeClr val="accent4">
              <a:lumMod val="20000"/>
              <a:lumOff val="80000"/>
            </a:schemeClr>
          </a:solidFill>
          <a:ln>
            <a:solidFill>
              <a:srgbClr val="0070C0"/>
            </a:solidFill>
          </a:ln>
        </p:spPr>
        <p:txBody>
          <a:bodyPr wrap="square" rtlCol="0" anchor="ctr">
            <a:spAutoFit/>
          </a:bodyPr>
          <a:lstStyle/>
          <a:p>
            <a:pPr algn="ctr">
              <a:spcAft>
                <a:spcPts val="0"/>
              </a:spcAft>
            </a:pPr>
            <a:r>
              <a:rPr lang="it-IT" sz="22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 questa analisi si evince che il piano  </a:t>
            </a:r>
            <a:r>
              <a:rPr lang="it-IT" sz="2200" dirty="0">
                <a:solidFill>
                  <a:srgbClr val="00B050"/>
                </a:solidFill>
                <a:latin typeface="Symbol" panose="05050102010706020507" pitchFamily="18" charset="2"/>
                <a:ea typeface="Times New Roman" panose="02020603050405020304" pitchFamily="18" charset="0"/>
                <a:cs typeface="GreekC"/>
              </a:rPr>
              <a:t>a</a:t>
            </a:r>
            <a:r>
              <a:rPr lang="it-IT" sz="2200" b="1" dirty="0">
                <a:solidFill>
                  <a:srgbClr val="00B050"/>
                </a:solidFill>
                <a:latin typeface="Comic Sans MS" panose="030F0702030302020204" pitchFamily="66" charset="0"/>
                <a:ea typeface="Times New Roman" panose="02020603050405020304" pitchFamily="18" charset="0"/>
                <a:cs typeface="GreekC"/>
              </a:rPr>
              <a:t> </a:t>
            </a:r>
            <a:r>
              <a:rPr lang="it-IT" sz="22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non interseca lo spigolo (AB) del solido</a:t>
            </a:r>
            <a:endParaRPr lang="it-IT" sz="2200" dirty="0">
              <a:solidFill>
                <a:srgbClr val="00B050"/>
              </a:solidFill>
            </a:endParaRPr>
          </a:p>
        </p:txBody>
      </p:sp>
      <p:pic>
        <p:nvPicPr>
          <p:cNvPr id="4" name="Immagine 3">
            <a:extLst>
              <a:ext uri="{FF2B5EF4-FFF2-40B4-BE49-F238E27FC236}">
                <a16:creationId xmlns:a16="http://schemas.microsoft.com/office/drawing/2014/main" id="{A1D65F17-86DC-4F01-9D21-BF28612E148A}"/>
              </a:ext>
            </a:extLst>
          </p:cNvPr>
          <p:cNvPicPr>
            <a:picLocks noChangeAspect="1"/>
          </p:cNvPicPr>
          <p:nvPr/>
        </p:nvPicPr>
        <p:blipFill rotWithShape="1">
          <a:blip r:embed="rId2"/>
          <a:srcRect l="28060" r="28209"/>
          <a:stretch/>
        </p:blipFill>
        <p:spPr>
          <a:xfrm>
            <a:off x="40944" y="1300909"/>
            <a:ext cx="4320000" cy="3466096"/>
          </a:xfrm>
          <a:prstGeom prst="rect">
            <a:avLst/>
          </a:prstGeom>
          <a:solidFill>
            <a:schemeClr val="accent4">
              <a:lumMod val="20000"/>
              <a:lumOff val="80000"/>
            </a:schemeClr>
          </a:solidFill>
          <a:ln>
            <a:solidFill>
              <a:srgbClr val="00B0F0"/>
            </a:solidFill>
          </a:ln>
        </p:spPr>
      </p:pic>
      <p:sp>
        <p:nvSpPr>
          <p:cNvPr id="26" name="Ritorno 25">
            <a:hlinkClick r:id="rId3" action="ppaction://hlinksldjump" highlightClick="1"/>
            <a:extLst>
              <a:ext uri="{FF2B5EF4-FFF2-40B4-BE49-F238E27FC236}">
                <a16:creationId xmlns:a16="http://schemas.microsoft.com/office/drawing/2014/main" id="{92D4700A-3DEA-445C-8B9C-895399C705CF}"/>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4464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3" grpId="0"/>
      <p:bldP spid="54" grpId="0"/>
      <p:bldP spid="55" grpId="0"/>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Sezione degli spigoli laterali</a:t>
            </a:r>
            <a:endParaRPr lang="it-IT" sz="2200" dirty="0"/>
          </a:p>
        </p:txBody>
      </p:sp>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0" name="CasellaDiTesto 49">
            <a:extLst>
              <a:ext uri="{FF2B5EF4-FFF2-40B4-BE49-F238E27FC236}">
                <a16:creationId xmlns:a16="http://schemas.microsoft.com/office/drawing/2014/main" id="{990E4CC3-BF6F-4255-9DD5-4967D047ED36}"/>
              </a:ext>
            </a:extLst>
          </p:cNvPr>
          <p:cNvSpPr txBox="1"/>
          <p:nvPr/>
        </p:nvSpPr>
        <p:spPr>
          <a:xfrm>
            <a:off x="36000" y="818862"/>
            <a:ext cx="4320000" cy="369332"/>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dirty="0">
                <a:solidFill>
                  <a:srgbClr val="00B050"/>
                </a:solidFill>
                <a:latin typeface="+mj-lt"/>
              </a:rPr>
              <a:t>Punteggiata degli spigoli laterali</a:t>
            </a:r>
          </a:p>
        </p:txBody>
      </p:sp>
      <p:pic>
        <p:nvPicPr>
          <p:cNvPr id="4" name="Immagine 3">
            <a:extLst>
              <a:ext uri="{FF2B5EF4-FFF2-40B4-BE49-F238E27FC236}">
                <a16:creationId xmlns:a16="http://schemas.microsoft.com/office/drawing/2014/main" id="{6F507EB7-03F5-49E7-97DD-4DB5AC86FE1E}"/>
              </a:ext>
            </a:extLst>
          </p:cNvPr>
          <p:cNvPicPr>
            <a:picLocks noChangeAspect="1"/>
          </p:cNvPicPr>
          <p:nvPr/>
        </p:nvPicPr>
        <p:blipFill rotWithShape="1">
          <a:blip r:embed="rId3"/>
          <a:srcRect l="28060" r="28507"/>
          <a:stretch/>
        </p:blipFill>
        <p:spPr>
          <a:xfrm>
            <a:off x="32022" y="1258476"/>
            <a:ext cx="4320000" cy="3489922"/>
          </a:xfrm>
          <a:prstGeom prst="rect">
            <a:avLst/>
          </a:prstGeom>
          <a:solidFill>
            <a:schemeClr val="accent4">
              <a:lumMod val="20000"/>
              <a:lumOff val="80000"/>
            </a:schemeClr>
          </a:solidFill>
          <a:ln>
            <a:solidFill>
              <a:srgbClr val="00B0F0"/>
            </a:solidFill>
          </a:ln>
        </p:spPr>
      </p:pic>
      <p:sp>
        <p:nvSpPr>
          <p:cNvPr id="5" name="CasellaDiTesto 4">
            <a:extLst>
              <a:ext uri="{FF2B5EF4-FFF2-40B4-BE49-F238E27FC236}">
                <a16:creationId xmlns:a16="http://schemas.microsoft.com/office/drawing/2014/main" id="{4EBA839E-769E-47A9-8E6D-8024E9D035DD}"/>
              </a:ext>
            </a:extLst>
          </p:cNvPr>
          <p:cNvSpPr txBox="1"/>
          <p:nvPr/>
        </p:nvSpPr>
        <p:spPr>
          <a:xfrm>
            <a:off x="4423056" y="777918"/>
            <a:ext cx="4680000" cy="1200329"/>
          </a:xfrm>
          <a:prstGeom prst="rect">
            <a:avLst/>
          </a:prstGeom>
          <a:noFill/>
        </p:spPr>
        <p:txBody>
          <a:bodyPr wrap="square" rtlCol="0" anchor="ctr">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 punti O(O';O"), P(P';P"), Q(Q';Q") sono, rispettivamente, i punti di intersezione del piano </a:t>
            </a:r>
            <a:r>
              <a:rPr lang="it-IT" dirty="0">
                <a:solidFill>
                  <a:srgbClr val="00B050"/>
                </a:solidFill>
                <a:latin typeface="Symbol" panose="05050102010706020507" pitchFamily="18" charset="2"/>
                <a:ea typeface="Times New Roman" panose="02020603050405020304" pitchFamily="18" charset="0"/>
                <a:cs typeface="GreekC"/>
              </a:rPr>
              <a:t>a</a:t>
            </a:r>
            <a:r>
              <a:rPr lang="it-IT" b="1" dirty="0">
                <a:solidFill>
                  <a:srgbClr val="00B050"/>
                </a:solidFill>
                <a:latin typeface="Comic Sans MS" panose="030F0702030302020204" pitchFamily="66" charset="0"/>
                <a:ea typeface="Times New Roman" panose="02020603050405020304" pitchFamily="18" charset="0"/>
                <a:cs typeface="GreekC"/>
              </a:rPr>
              <a:t>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con gli spigoli (AV), (BV) e (CV) delle facce laterali della piramide</a:t>
            </a:r>
            <a:endParaRPr lang="it-IT" dirty="0">
              <a:solidFill>
                <a:srgbClr val="00B050"/>
              </a:solidFill>
            </a:endParaRPr>
          </a:p>
        </p:txBody>
      </p:sp>
      <p:sp>
        <p:nvSpPr>
          <p:cNvPr id="6" name="CasellaDiTesto 5">
            <a:extLst>
              <a:ext uri="{FF2B5EF4-FFF2-40B4-BE49-F238E27FC236}">
                <a16:creationId xmlns:a16="http://schemas.microsoft.com/office/drawing/2014/main" id="{BFFCC732-DACB-4061-A2D7-422E22058FF4}"/>
              </a:ext>
            </a:extLst>
          </p:cNvPr>
          <p:cNvSpPr txBox="1"/>
          <p:nvPr/>
        </p:nvSpPr>
        <p:spPr>
          <a:xfrm>
            <a:off x="4423056" y="1935368"/>
            <a:ext cx="4680000" cy="1477328"/>
          </a:xfrm>
          <a:prstGeom prst="rect">
            <a:avLst/>
          </a:prstGeom>
          <a:noFill/>
        </p:spPr>
        <p:txBody>
          <a:bodyPr wrap="square" rtlCol="0" anchor="ctr">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Essi risultano a quota ed aggetto diversi perché collocati nello spazio su una stella di tre rette, con sostegno in V, variamente orientate che costituiscono gli spigoli delle facce laterali del solido</a:t>
            </a:r>
            <a:endParaRPr lang="it-IT" dirty="0">
              <a:solidFill>
                <a:srgbClr val="00B050"/>
              </a:solidFill>
            </a:endParaRPr>
          </a:p>
        </p:txBody>
      </p:sp>
      <p:sp>
        <p:nvSpPr>
          <p:cNvPr id="7" name="CasellaDiTesto 6">
            <a:extLst>
              <a:ext uri="{FF2B5EF4-FFF2-40B4-BE49-F238E27FC236}">
                <a16:creationId xmlns:a16="http://schemas.microsoft.com/office/drawing/2014/main" id="{897D318B-E473-483A-B10F-E6EF4E955B75}"/>
              </a:ext>
            </a:extLst>
          </p:cNvPr>
          <p:cNvSpPr txBox="1"/>
          <p:nvPr/>
        </p:nvSpPr>
        <p:spPr>
          <a:xfrm>
            <a:off x="4423056" y="3388056"/>
            <a:ext cx="4716000" cy="1477328"/>
          </a:xfrm>
          <a:prstGeom prst="rect">
            <a:avLst/>
          </a:prstGeom>
          <a:noFill/>
        </p:spPr>
        <p:txBody>
          <a:bodyPr wrap="square" rtlCol="0" anchor="t">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Mentre i punti O(O';O") e P(P';P") appartengono ai rispettivi spigoli (AV) e (BV), il punto Q(Q';Q") non appartiene allo spigolo (CV) tanto da risultarne esterno e collocato nello spazio del primo diedro</a:t>
            </a:r>
            <a:endParaRPr lang="it-IT" dirty="0">
              <a:solidFill>
                <a:srgbClr val="00B050"/>
              </a:solidFill>
            </a:endParaRPr>
          </a:p>
        </p:txBody>
      </p:sp>
      <p:sp>
        <p:nvSpPr>
          <p:cNvPr id="9" name="CasellaDiTesto 8">
            <a:extLst>
              <a:ext uri="{FF2B5EF4-FFF2-40B4-BE49-F238E27FC236}">
                <a16:creationId xmlns:a16="http://schemas.microsoft.com/office/drawing/2014/main" id="{875140ED-5856-44E7-AA24-A6A584595E5D}"/>
              </a:ext>
            </a:extLst>
          </p:cNvPr>
          <p:cNvSpPr txBox="1"/>
          <p:nvPr/>
        </p:nvSpPr>
        <p:spPr>
          <a:xfrm>
            <a:off x="36483" y="4801182"/>
            <a:ext cx="9071034" cy="646331"/>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Di conseguenza i lati (OQ) e (PQ), del poligono di sezione, apparterranno solo in parte alla sezione del solido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hlinkClick r:id="" action="ppaction://hlinkshowjump?jump=nextslide"/>
              </a:rPr>
              <a:t>vedi diapositiva successiva</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dirty="0">
              <a:solidFill>
                <a:srgbClr val="00B050"/>
              </a:solidFill>
            </a:endParaRPr>
          </a:p>
        </p:txBody>
      </p:sp>
      <p:sp>
        <p:nvSpPr>
          <p:cNvPr id="10" name="CasellaDiTesto 9">
            <a:extLst>
              <a:ext uri="{FF2B5EF4-FFF2-40B4-BE49-F238E27FC236}">
                <a16:creationId xmlns:a16="http://schemas.microsoft.com/office/drawing/2014/main" id="{CA581882-B581-463D-8D0D-20E5ACF2D39F}"/>
              </a:ext>
            </a:extLst>
          </p:cNvPr>
          <p:cNvSpPr txBox="1"/>
          <p:nvPr/>
        </p:nvSpPr>
        <p:spPr>
          <a:xfrm>
            <a:off x="36000" y="5897887"/>
            <a:ext cx="9072000" cy="923330"/>
          </a:xfrm>
          <a:prstGeom prst="rect">
            <a:avLst/>
          </a:prstGeom>
          <a:noFill/>
        </p:spPr>
        <p:txBody>
          <a:bodyPr wrap="square" rtlCol="0">
            <a:spAutoFit/>
          </a:bodyPr>
          <a:lstStyle/>
          <a:p>
            <a:pPr algn="ct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Per identificare le due porzioni è necessario eseguire l'intersezione delle due sezioni, come sviluppato nell'immagine successiva, isolando  esclusivamente ed opportunamente i vertici appartenenti agli spigoli del solido</a:t>
            </a:r>
            <a:endParaRPr lang="it-IT" dirty="0">
              <a:solidFill>
                <a:srgbClr val="00B050"/>
              </a:solidFill>
            </a:endParaRPr>
          </a:p>
        </p:txBody>
      </p:sp>
      <p:sp>
        <p:nvSpPr>
          <p:cNvPr id="32" name="CasellaDiTesto 31">
            <a:extLst>
              <a:ext uri="{FF2B5EF4-FFF2-40B4-BE49-F238E27FC236}">
                <a16:creationId xmlns:a16="http://schemas.microsoft.com/office/drawing/2014/main" id="{7F64FFA9-D271-4744-B5AF-C97AFF72C059}"/>
              </a:ext>
            </a:extLst>
          </p:cNvPr>
          <p:cNvSpPr txBox="1"/>
          <p:nvPr/>
        </p:nvSpPr>
        <p:spPr>
          <a:xfrm>
            <a:off x="36000" y="5446819"/>
            <a:ext cx="9072000" cy="400110"/>
          </a:xfrm>
          <a:prstGeom prst="rect">
            <a:avLst/>
          </a:prstGeom>
          <a:solidFill>
            <a:schemeClr val="accent4">
              <a:lumMod val="20000"/>
              <a:lumOff val="80000"/>
            </a:schemeClr>
          </a:solidFill>
          <a:ln>
            <a:solidFill>
              <a:srgbClr val="0070C0"/>
            </a:solidFill>
          </a:ln>
        </p:spPr>
        <p:txBody>
          <a:bodyPr wrap="square" rtlCol="0" anchor="ctr">
            <a:spAutoFit/>
          </a:bodyPr>
          <a:lstStyle/>
          <a:p>
            <a:pPr algn="ct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 questa analisi si evince che il punto Q non appartiene alla sezione </a:t>
            </a:r>
            <a:endParaRPr lang="it-IT" sz="2000" dirty="0">
              <a:solidFill>
                <a:srgbClr val="00B050"/>
              </a:solidFill>
            </a:endParaRPr>
          </a:p>
        </p:txBody>
      </p:sp>
      <p:sp>
        <p:nvSpPr>
          <p:cNvPr id="26" name="Ritorno 25">
            <a:hlinkClick r:id="rId4" action="ppaction://hlinksldjump" highlightClick="1"/>
            <a:extLst>
              <a:ext uri="{FF2B5EF4-FFF2-40B4-BE49-F238E27FC236}">
                <a16:creationId xmlns:a16="http://schemas.microsoft.com/office/drawing/2014/main" id="{E700B58B-E8A8-46FB-850E-9AA410C4F6C5}"/>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93508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 grpId="0"/>
      <p:bldP spid="6" grpId="0"/>
      <p:bldP spid="7" grpId="0"/>
      <p:bldP spid="9" grpId="0"/>
      <p:bldP spid="10"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Intersezione delle due punteggiate</a:t>
            </a:r>
            <a:endParaRPr lang="it-IT" sz="2200" dirty="0"/>
          </a:p>
        </p:txBody>
      </p:sp>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 name="Immagine 10">
            <a:extLst>
              <a:ext uri="{FF2B5EF4-FFF2-40B4-BE49-F238E27FC236}">
                <a16:creationId xmlns:a16="http://schemas.microsoft.com/office/drawing/2014/main" id="{EE6BD7C4-E184-4556-B6A5-52294A5A9B02}"/>
              </a:ext>
            </a:extLst>
          </p:cNvPr>
          <p:cNvPicPr>
            <a:picLocks noChangeAspect="1"/>
          </p:cNvPicPr>
          <p:nvPr/>
        </p:nvPicPr>
        <p:blipFill rotWithShape="1">
          <a:blip r:embed="rId2"/>
          <a:srcRect l="28359" r="28507"/>
          <a:stretch/>
        </p:blipFill>
        <p:spPr>
          <a:xfrm>
            <a:off x="40944" y="1295480"/>
            <a:ext cx="4320000" cy="3514072"/>
          </a:xfrm>
          <a:prstGeom prst="rect">
            <a:avLst/>
          </a:prstGeom>
          <a:solidFill>
            <a:schemeClr val="accent4">
              <a:lumMod val="20000"/>
              <a:lumOff val="80000"/>
            </a:schemeClr>
          </a:solidFill>
          <a:ln>
            <a:solidFill>
              <a:srgbClr val="0070C0"/>
            </a:solidFill>
          </a:ln>
        </p:spPr>
      </p:pic>
      <p:sp>
        <p:nvSpPr>
          <p:cNvPr id="12" name="CasellaDiTesto 11">
            <a:extLst>
              <a:ext uri="{FF2B5EF4-FFF2-40B4-BE49-F238E27FC236}">
                <a16:creationId xmlns:a16="http://schemas.microsoft.com/office/drawing/2014/main" id="{C433F67C-5085-48F8-9A55-95764B64F90E}"/>
              </a:ext>
            </a:extLst>
          </p:cNvPr>
          <p:cNvSpPr txBox="1"/>
          <p:nvPr/>
        </p:nvSpPr>
        <p:spPr>
          <a:xfrm>
            <a:off x="4423056" y="1276769"/>
            <a:ext cx="4680000" cy="2308324"/>
          </a:xfrm>
          <a:prstGeom prst="rect">
            <a:avLst/>
          </a:prstGeom>
          <a:noFill/>
        </p:spPr>
        <p:txBody>
          <a:bodyPr wrap="square" rtlCol="0" anchor="ctr">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Intersecando le due sezioni (quella relativa agli spigoli della base con quella relativa agli spigoli delle facce laterali) si evidenzia come i punti N(N’; N") ed M(M’; M") appartenendo, rispettivamente, ai segmenti (OQ) e (PQ) dividano gli stessi nelle due porzioni di cui si è detto al punto precedente.</a:t>
            </a:r>
            <a:endParaRPr lang="it-IT" dirty="0">
              <a:solidFill>
                <a:srgbClr val="00B050"/>
              </a:solidFill>
            </a:endParaRPr>
          </a:p>
        </p:txBody>
      </p:sp>
      <p:sp>
        <p:nvSpPr>
          <p:cNvPr id="13" name="CasellaDiTesto 12">
            <a:extLst>
              <a:ext uri="{FF2B5EF4-FFF2-40B4-BE49-F238E27FC236}">
                <a16:creationId xmlns:a16="http://schemas.microsoft.com/office/drawing/2014/main" id="{84970CCE-9117-4148-8D5D-C7F79FA76540}"/>
              </a:ext>
            </a:extLst>
          </p:cNvPr>
          <p:cNvSpPr txBox="1"/>
          <p:nvPr/>
        </p:nvSpPr>
        <p:spPr>
          <a:xfrm>
            <a:off x="4423056" y="3505238"/>
            <a:ext cx="4680000" cy="2031325"/>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Isolando, quindi, ed eliminando i segmenti (LM), (MQ) ed (NQ) che hanno un estremo non appartenente al solido si evidenzia il poligono chiuso costituito dai vertici (O, P, M, N) che  costituisce la sezione punteggiata di cui si sta trattando.</a:t>
            </a:r>
            <a:endParaRPr lang="it-IT" dirty="0">
              <a:solidFill>
                <a:srgbClr val="00B050"/>
              </a:solidFill>
            </a:endParaRPr>
          </a:p>
        </p:txBody>
      </p:sp>
      <p:sp>
        <p:nvSpPr>
          <p:cNvPr id="16" name="CasellaDiTesto 15">
            <a:extLst>
              <a:ext uri="{FF2B5EF4-FFF2-40B4-BE49-F238E27FC236}">
                <a16:creationId xmlns:a16="http://schemas.microsoft.com/office/drawing/2014/main" id="{A75BC731-26B0-4AF2-B6F0-597C9BF4C963}"/>
              </a:ext>
            </a:extLst>
          </p:cNvPr>
          <p:cNvSpPr txBox="1"/>
          <p:nvPr/>
        </p:nvSpPr>
        <p:spPr>
          <a:xfrm>
            <a:off x="40944" y="4885897"/>
            <a:ext cx="4320000" cy="1754326"/>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Le relative proiezioni ortogonali (O'; P’; M’; N') e (O"; P"; M"; N") sono le proiezioni ortogonali della medesima sezione punteggiata che si ottiene tagliando la piramide retta assegnata con il piano generico </a:t>
            </a:r>
            <a:r>
              <a:rPr lang="it-IT" dirty="0">
                <a:solidFill>
                  <a:srgbClr val="00B050"/>
                </a:solidFill>
                <a:latin typeface="Symbol" panose="05050102010706020507" pitchFamily="18" charset="2"/>
                <a:ea typeface="Times New Roman" panose="02020603050405020304" pitchFamily="18" charset="0"/>
                <a:cs typeface="GreekC"/>
              </a:rPr>
              <a:t>a</a:t>
            </a:r>
            <a:r>
              <a:rPr lang="it-IT" b="1" dirty="0">
                <a:solidFill>
                  <a:srgbClr val="00B050"/>
                </a:solidFill>
                <a:latin typeface="Comic Sans MS" panose="030F0702030302020204" pitchFamily="66" charset="0"/>
                <a:ea typeface="Times New Roman" panose="02020603050405020304" pitchFamily="18" charset="0"/>
                <a:cs typeface="GreekC"/>
              </a:rPr>
              <a:t>.</a:t>
            </a:r>
            <a:endParaRPr lang="it-IT" dirty="0">
              <a:solidFill>
                <a:srgbClr val="00B050"/>
              </a:solidFill>
            </a:endParaRPr>
          </a:p>
        </p:txBody>
      </p:sp>
      <p:sp>
        <p:nvSpPr>
          <p:cNvPr id="17" name="CasellaDiTesto 16">
            <a:extLst>
              <a:ext uri="{FF2B5EF4-FFF2-40B4-BE49-F238E27FC236}">
                <a16:creationId xmlns:a16="http://schemas.microsoft.com/office/drawing/2014/main" id="{3D765B12-DBAB-497E-8994-0981225BFB61}"/>
              </a:ext>
            </a:extLst>
          </p:cNvPr>
          <p:cNvSpPr txBox="1"/>
          <p:nvPr/>
        </p:nvSpPr>
        <p:spPr>
          <a:xfrm>
            <a:off x="36000" y="832512"/>
            <a:ext cx="9072000" cy="369332"/>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dirty="0">
                <a:solidFill>
                  <a:srgbClr val="00B050"/>
                </a:solidFill>
                <a:latin typeface="+mj-lt"/>
              </a:rPr>
              <a:t>Intersezione della punteggiata della base (L, M, N) e degli spigoli laterali (O, P, Q)</a:t>
            </a:r>
          </a:p>
        </p:txBody>
      </p:sp>
      <p:sp>
        <p:nvSpPr>
          <p:cNvPr id="18" name="CasellaDiTesto 17">
            <a:extLst>
              <a:ext uri="{FF2B5EF4-FFF2-40B4-BE49-F238E27FC236}">
                <a16:creationId xmlns:a16="http://schemas.microsoft.com/office/drawing/2014/main" id="{853CA48D-6507-429F-8FD2-7B32DA32C142}"/>
              </a:ext>
            </a:extLst>
          </p:cNvPr>
          <p:cNvSpPr txBox="1"/>
          <p:nvPr/>
        </p:nvSpPr>
        <p:spPr>
          <a:xfrm>
            <a:off x="4423056" y="5476452"/>
            <a:ext cx="4680000" cy="1323439"/>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Da questa operazione d’intersezione si ricava il poligono piano chiuso (O, P, N, M) appartenente al piano </a:t>
            </a:r>
            <a:r>
              <a:rPr lang="it-IT" sz="2000" dirty="0">
                <a:solidFill>
                  <a:srgbClr val="00B050"/>
                </a:solidFill>
                <a:latin typeface="Symbol" panose="05050102010706020507" pitchFamily="18" charset="2"/>
              </a:rPr>
              <a:t>a</a:t>
            </a:r>
            <a:r>
              <a:rPr lang="it-IT" sz="2000" dirty="0">
                <a:solidFill>
                  <a:srgbClr val="00B050"/>
                </a:solidFill>
                <a:latin typeface="+mj-lt"/>
              </a:rPr>
              <a:t> di sezione</a:t>
            </a:r>
          </a:p>
        </p:txBody>
      </p:sp>
      <p:sp>
        <p:nvSpPr>
          <p:cNvPr id="23" name="Ritorno 22">
            <a:hlinkClick r:id="rId3" action="ppaction://hlinksldjump" highlightClick="1"/>
            <a:extLst>
              <a:ext uri="{FF2B5EF4-FFF2-40B4-BE49-F238E27FC236}">
                <a16:creationId xmlns:a16="http://schemas.microsoft.com/office/drawing/2014/main" id="{2F548E2E-CB24-469E-B7E2-6A6B87B0E384}"/>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035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Sezione risultante</a:t>
            </a:r>
            <a:endParaRPr lang="it-IT" sz="2200" dirty="0"/>
          </a:p>
        </p:txBody>
      </p:sp>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7" name="CasellaDiTesto 16">
            <a:extLst>
              <a:ext uri="{FF2B5EF4-FFF2-40B4-BE49-F238E27FC236}">
                <a16:creationId xmlns:a16="http://schemas.microsoft.com/office/drawing/2014/main" id="{3D765B12-DBAB-497E-8994-0981225BFB61}"/>
              </a:ext>
            </a:extLst>
          </p:cNvPr>
          <p:cNvSpPr txBox="1"/>
          <p:nvPr/>
        </p:nvSpPr>
        <p:spPr>
          <a:xfrm>
            <a:off x="36000" y="790797"/>
            <a:ext cx="9072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Poligono piano risultante</a:t>
            </a:r>
          </a:p>
        </p:txBody>
      </p:sp>
      <p:pic>
        <p:nvPicPr>
          <p:cNvPr id="4" name="Immagine 3">
            <a:extLst>
              <a:ext uri="{FF2B5EF4-FFF2-40B4-BE49-F238E27FC236}">
                <a16:creationId xmlns:a16="http://schemas.microsoft.com/office/drawing/2014/main" id="{296D37DC-8B81-47F3-8CA9-CA1C463F1E9D}"/>
              </a:ext>
            </a:extLst>
          </p:cNvPr>
          <p:cNvPicPr>
            <a:picLocks noChangeAspect="1"/>
          </p:cNvPicPr>
          <p:nvPr/>
        </p:nvPicPr>
        <p:blipFill rotWithShape="1">
          <a:blip r:embed="rId2"/>
          <a:srcRect l="27910" r="28060"/>
          <a:stretch/>
        </p:blipFill>
        <p:spPr>
          <a:xfrm>
            <a:off x="40944" y="1278889"/>
            <a:ext cx="4680000" cy="3729476"/>
          </a:xfrm>
          <a:prstGeom prst="rect">
            <a:avLst/>
          </a:prstGeom>
          <a:solidFill>
            <a:schemeClr val="accent4">
              <a:lumMod val="20000"/>
              <a:lumOff val="80000"/>
            </a:schemeClr>
          </a:solidFill>
          <a:ln>
            <a:solidFill>
              <a:srgbClr val="0070C0"/>
            </a:solidFill>
          </a:ln>
        </p:spPr>
      </p:pic>
      <p:sp>
        <p:nvSpPr>
          <p:cNvPr id="5" name="CasellaDiTesto 4">
            <a:extLst>
              <a:ext uri="{FF2B5EF4-FFF2-40B4-BE49-F238E27FC236}">
                <a16:creationId xmlns:a16="http://schemas.microsoft.com/office/drawing/2014/main" id="{9A52955F-38E8-4167-9477-856F1ECA6BC8}"/>
              </a:ext>
            </a:extLst>
          </p:cNvPr>
          <p:cNvSpPr txBox="1"/>
          <p:nvPr/>
        </p:nvSpPr>
        <p:spPr>
          <a:xfrm>
            <a:off x="4855056" y="1181334"/>
            <a:ext cx="4248000" cy="2308324"/>
          </a:xfrm>
          <a:prstGeom prst="rect">
            <a:avLst/>
          </a:prstGeom>
          <a:noFill/>
        </p:spPr>
        <p:txBody>
          <a:bodyPr wrap="square" rtlCol="0" anchor="ctr">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 quanto emerso dallo studio delle tre diapositive precedenti si isola ed evidenzia, come nell'immagine affianco, il risultato descrittivo dell'operazione esposta, passo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passo</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nelle precedenti videate come esempio di ricerca di sezione punteggiata</a:t>
            </a:r>
            <a:endParaRPr lang="it-IT" dirty="0">
              <a:solidFill>
                <a:srgbClr val="00B050"/>
              </a:solidFill>
            </a:endParaRPr>
          </a:p>
        </p:txBody>
      </p:sp>
      <p:sp>
        <p:nvSpPr>
          <p:cNvPr id="6" name="CasellaDiTesto 5">
            <a:extLst>
              <a:ext uri="{FF2B5EF4-FFF2-40B4-BE49-F238E27FC236}">
                <a16:creationId xmlns:a16="http://schemas.microsoft.com/office/drawing/2014/main" id="{7EA46212-23F7-4B88-8418-9BED79A79507}"/>
              </a:ext>
            </a:extLst>
          </p:cNvPr>
          <p:cNvSpPr txBox="1"/>
          <p:nvPr/>
        </p:nvSpPr>
        <p:spPr>
          <a:xfrm>
            <a:off x="4855056" y="3541398"/>
            <a:ext cx="4248000" cy="3139321"/>
          </a:xfrm>
          <a:prstGeom prst="rect">
            <a:avLst/>
          </a:prstGeom>
          <a:noFill/>
        </p:spPr>
        <p:txBody>
          <a:bodyPr wrap="square" rtlCol="0" anchor="ctr">
            <a:spAutoFit/>
          </a:bodyPr>
          <a:lstStyle/>
          <a:p>
            <a:pPr>
              <a:spcBef>
                <a:spcPts val="225"/>
              </a:spcBef>
              <a:spcAft>
                <a:spcPts val="225"/>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 solo il caso di aggiungere che, dovendo il quadrilatero (M, N, O, P) appartenere al piano di sezione, estendendo adeguatamente i lati del poligono, le tracce delle rette così ottenute devono appartenere alle tracce omonime del piano di sezione come sviluppato e verificato nel paragrafo successivo e rispondere alla legge dell'appartenenza tra punto e piano sinteticamente espressa nella seguente formalizzazione </a:t>
            </a:r>
            <a:endParaRPr lang="it-IT" dirty="0">
              <a:solidFill>
                <a:srgbClr val="00B050"/>
              </a:solidFill>
            </a:endParaRPr>
          </a:p>
        </p:txBody>
      </p:sp>
      <p:sp>
        <p:nvSpPr>
          <p:cNvPr id="7" name="CasellaDiTesto 6">
            <a:extLst>
              <a:ext uri="{FF2B5EF4-FFF2-40B4-BE49-F238E27FC236}">
                <a16:creationId xmlns:a16="http://schemas.microsoft.com/office/drawing/2014/main" id="{DE33F201-8F1A-46D5-88A5-FD2AEAA56B77}"/>
              </a:ext>
            </a:extLst>
          </p:cNvPr>
          <p:cNvSpPr txBox="1"/>
          <p:nvPr/>
        </p:nvSpPr>
        <p:spPr>
          <a:xfrm>
            <a:off x="40944" y="5551720"/>
            <a:ext cx="4680000" cy="646331"/>
          </a:xfrm>
          <a:prstGeom prst="rect">
            <a:avLst/>
          </a:prstGeom>
          <a:solidFill>
            <a:schemeClr val="accent4">
              <a:lumMod val="20000"/>
              <a:lumOff val="80000"/>
            </a:schemeClr>
          </a:solidFill>
          <a:ln>
            <a:solidFill>
              <a:srgbClr val="0070C0"/>
            </a:solidFill>
          </a:ln>
        </p:spPr>
        <p:txBody>
          <a:bodyPr wrap="square" rtlCol="0" anchor="ctr">
            <a:spAutoFit/>
          </a:bodyPr>
          <a:lstStyle/>
          <a:p>
            <a:pPr algn="ctr"/>
            <a:r>
              <a:rPr lang="it-IT" sz="3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 </a:t>
            </a:r>
            <a:r>
              <a:rPr lang="it-IT" sz="36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a:t>
            </a:r>
            <a:r>
              <a:rPr lang="it-IT" sz="3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36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Þ </a:t>
            </a:r>
            <a:r>
              <a:rPr lang="it-IT" sz="3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a:t>
            </a:r>
            <a:r>
              <a:rPr lang="it-IT" sz="36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Î</a:t>
            </a:r>
            <a:r>
              <a:rPr lang="it-IT" sz="3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r </a:t>
            </a:r>
            <a:r>
              <a:rPr lang="it-IT" sz="36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a:t>
            </a:r>
            <a:r>
              <a:rPr lang="it-IT" sz="3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3600" dirty="0">
              <a:solidFill>
                <a:srgbClr val="00B050"/>
              </a:solidFill>
            </a:endParaRPr>
          </a:p>
        </p:txBody>
      </p:sp>
      <p:sp>
        <p:nvSpPr>
          <p:cNvPr id="23" name="Ritorno 22">
            <a:hlinkClick r:id="rId3" action="ppaction://hlinksldjump" highlightClick="1"/>
            <a:extLst>
              <a:ext uri="{FF2B5EF4-FFF2-40B4-BE49-F238E27FC236}">
                <a16:creationId xmlns:a16="http://schemas.microsoft.com/office/drawing/2014/main" id="{BDF467E8-CCCA-44C0-8289-E333CDA6F5FE}"/>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5455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Verifiche finali di appartenenza</a:t>
            </a:r>
            <a:endParaRPr lang="it-IT" sz="2200" dirty="0"/>
          </a:p>
        </p:txBody>
      </p:sp>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 name="Immagine 3">
            <a:extLst>
              <a:ext uri="{FF2B5EF4-FFF2-40B4-BE49-F238E27FC236}">
                <a16:creationId xmlns:a16="http://schemas.microsoft.com/office/drawing/2014/main" id="{B3304AA8-ADEA-47A1-9E31-94354CCD8077}"/>
              </a:ext>
            </a:extLst>
          </p:cNvPr>
          <p:cNvPicPr>
            <a:picLocks noChangeAspect="1"/>
          </p:cNvPicPr>
          <p:nvPr/>
        </p:nvPicPr>
        <p:blipFill rotWithShape="1">
          <a:blip r:embed="rId2"/>
          <a:srcRect l="28209" r="28358"/>
          <a:stretch/>
        </p:blipFill>
        <p:spPr>
          <a:xfrm>
            <a:off x="40944" y="1363726"/>
            <a:ext cx="4320000" cy="3489923"/>
          </a:xfrm>
          <a:prstGeom prst="rect">
            <a:avLst/>
          </a:prstGeom>
          <a:solidFill>
            <a:schemeClr val="accent4">
              <a:lumMod val="20000"/>
              <a:lumOff val="80000"/>
            </a:schemeClr>
          </a:solidFill>
          <a:ln>
            <a:solidFill>
              <a:srgbClr val="0070C0"/>
            </a:solidFill>
          </a:ln>
        </p:spPr>
      </p:pic>
      <p:sp>
        <p:nvSpPr>
          <p:cNvPr id="5" name="CasellaDiTesto 4">
            <a:extLst>
              <a:ext uri="{FF2B5EF4-FFF2-40B4-BE49-F238E27FC236}">
                <a16:creationId xmlns:a16="http://schemas.microsoft.com/office/drawing/2014/main" id="{AF96168B-2731-42E2-8AF8-0474665E728C}"/>
              </a:ext>
            </a:extLst>
          </p:cNvPr>
          <p:cNvSpPr txBox="1"/>
          <p:nvPr/>
        </p:nvSpPr>
        <p:spPr>
          <a:xfrm>
            <a:off x="4423056" y="2689321"/>
            <a:ext cx="4680000" cy="2123658"/>
          </a:xfrm>
          <a:prstGeom prst="rect">
            <a:avLst/>
          </a:prstGeom>
          <a:noFill/>
          <a:ln>
            <a:solidFill>
              <a:srgbClr val="0070C0"/>
            </a:solidFill>
          </a:ln>
        </p:spPr>
        <p:txBody>
          <a:bodyPr wrap="square" rtlCol="0" anchor="ctr">
            <a:spAutoFit/>
          </a:bodyPr>
          <a:lstStyle/>
          <a:p>
            <a:pPr>
              <a:spcAft>
                <a:spcPts val="0"/>
              </a:spcAft>
            </a:pP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Per il lato (OP) della faccia (ABV) si conduce la retta g tale che       g’ </a:t>
            </a:r>
            <a:r>
              <a:rPr lang="it-IT" sz="2200" dirty="0">
                <a:solidFill>
                  <a:srgbClr val="FF0000"/>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(O'P’), g" </a:t>
            </a:r>
            <a:r>
              <a:rPr lang="it-IT" sz="2200" dirty="0">
                <a:solidFill>
                  <a:srgbClr val="FF0000"/>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(O"P"). </a:t>
            </a:r>
          </a:p>
          <a:p>
            <a:pPr>
              <a:spcAft>
                <a:spcPts val="0"/>
              </a:spcAft>
            </a:pP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Si genera una retta generica g con le tracce nel secondo diedro con (T</a:t>
            </a:r>
            <a:r>
              <a:rPr lang="it-IT" sz="2200" baseline="-25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1g</a:t>
            </a:r>
            <a:r>
              <a:rPr lang="it-IT" sz="2200" dirty="0">
                <a:solidFill>
                  <a:srgbClr val="FF0000"/>
                </a:solidFill>
                <a:latin typeface="Symbol" panose="05050102010706020507" pitchFamily="18" charset="2"/>
                <a:ea typeface="Times New Roman" panose="02020603050405020304" pitchFamily="18" charset="0"/>
                <a:cs typeface="Times New Roman" panose="02020603050405020304" pitchFamily="18" charset="0"/>
              </a:rPr>
              <a:t>Î</a:t>
            </a: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2200" baseline="-25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2200" dirty="0">
                <a:solidFill>
                  <a:srgbClr val="FF0000"/>
                </a:solidFill>
                <a:latin typeface="Symbol" panose="05050102010706020507" pitchFamily="18" charset="2"/>
                <a:ea typeface="Times New Roman" panose="02020603050405020304" pitchFamily="18" charset="0"/>
                <a:cs typeface="GreekC"/>
              </a:rPr>
              <a:t>a</a:t>
            </a: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e (T</a:t>
            </a:r>
            <a:r>
              <a:rPr lang="it-IT" sz="2200" baseline="-25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2200" baseline="-25000" dirty="0">
                <a:solidFill>
                  <a:srgbClr val="FF0000"/>
                </a:solidFill>
                <a:latin typeface="+mj-lt"/>
                <a:ea typeface="Times New Roman" panose="02020603050405020304" pitchFamily="18" charset="0"/>
                <a:cs typeface="Times New Roman" panose="02020603050405020304" pitchFamily="18" charset="0"/>
              </a:rPr>
              <a:t>g </a:t>
            </a:r>
            <a:r>
              <a:rPr lang="it-IT" sz="2200" dirty="0">
                <a:solidFill>
                  <a:srgbClr val="FF0000"/>
                </a:solidFill>
                <a:latin typeface="Symbol" panose="05050102010706020507" pitchFamily="18" charset="2"/>
                <a:ea typeface="Times New Roman" panose="02020603050405020304" pitchFamily="18" charset="0"/>
                <a:cs typeface="Times New Roman" panose="02020603050405020304" pitchFamily="18" charset="0"/>
              </a:rPr>
              <a:t>Î</a:t>
            </a: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2200" baseline="-25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2200" dirty="0">
                <a:solidFill>
                  <a:srgbClr val="FF0000"/>
                </a:solidFill>
                <a:latin typeface="Symbol" panose="05050102010706020507" pitchFamily="18" charset="2"/>
                <a:ea typeface="Times New Roman" panose="02020603050405020304" pitchFamily="18" charset="0"/>
                <a:cs typeface="GreekC"/>
              </a:rPr>
              <a:t>a</a:t>
            </a:r>
            <a:r>
              <a:rPr lang="it-IT"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2200" dirty="0">
              <a:solidFill>
                <a:srgbClr val="FF0000"/>
              </a:solidFill>
            </a:endParaRPr>
          </a:p>
        </p:txBody>
      </p:sp>
      <p:sp>
        <p:nvSpPr>
          <p:cNvPr id="6" name="CasellaDiTesto 5">
            <a:extLst>
              <a:ext uri="{FF2B5EF4-FFF2-40B4-BE49-F238E27FC236}">
                <a16:creationId xmlns:a16="http://schemas.microsoft.com/office/drawing/2014/main" id="{8017A607-BA43-4C97-B57B-BA3DB3FA8C04}"/>
              </a:ext>
            </a:extLst>
          </p:cNvPr>
          <p:cNvSpPr txBox="1"/>
          <p:nvPr/>
        </p:nvSpPr>
        <p:spPr>
          <a:xfrm>
            <a:off x="4423056" y="812748"/>
            <a:ext cx="4680000" cy="1785104"/>
          </a:xfrm>
          <a:prstGeom prst="rect">
            <a:avLst/>
          </a:prstGeom>
          <a:noFill/>
          <a:ln>
            <a:solidFill>
              <a:srgbClr val="0070C0"/>
            </a:solidFill>
          </a:ln>
        </p:spPr>
        <p:txBody>
          <a:bodyPr wrap="square" rtlCol="0" anchor="ctr">
            <a:spAutoFit/>
          </a:bodyPr>
          <a:lstStyle/>
          <a:p>
            <a:pPr>
              <a:spcAft>
                <a:spcPts val="0"/>
              </a:spcAft>
            </a:pPr>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Per il lato (MN) della base (ABC) si conduce la retta l tale che        l’</a:t>
            </a:r>
            <a:r>
              <a:rPr lang="it-IT" sz="2200" dirty="0">
                <a:solidFill>
                  <a:srgbClr val="FB1FF8"/>
                </a:solidFill>
                <a:latin typeface="Symbol" panose="05050102010706020507" pitchFamily="18" charset="2"/>
                <a:ea typeface="Times New Roman" panose="02020603050405020304" pitchFamily="18" charset="0"/>
                <a:cs typeface="Times New Roman" panose="02020603050405020304" pitchFamily="18" charset="0"/>
              </a:rPr>
              <a:t> Ì </a:t>
            </a:r>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(M'N’), l’’ </a:t>
            </a:r>
            <a:r>
              <a:rPr lang="it-IT" sz="2200" dirty="0">
                <a:solidFill>
                  <a:srgbClr val="FB1FF8"/>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(M"N")</a:t>
            </a:r>
          </a:p>
          <a:p>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Si genera una retta orizzontale l con (T</a:t>
            </a:r>
            <a:r>
              <a:rPr lang="it-IT" sz="2200" baseline="30000" dirty="0">
                <a:solidFill>
                  <a:srgbClr val="FB1FF8"/>
                </a:solidFill>
                <a:latin typeface="Symbol" panose="05050102010706020507" pitchFamily="18" charset="2"/>
                <a:ea typeface="Times New Roman" panose="02020603050405020304" pitchFamily="18" charset="0"/>
                <a:cs typeface="Times New Roman" panose="02020603050405020304" pitchFamily="18" charset="0"/>
              </a:rPr>
              <a:t>¥</a:t>
            </a:r>
            <a:r>
              <a:rPr lang="it-IT" sz="2200" baseline="-250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1l</a:t>
            </a:r>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 e (T</a:t>
            </a:r>
            <a:r>
              <a:rPr lang="it-IT" sz="2200" baseline="-250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2l</a:t>
            </a:r>
            <a:r>
              <a:rPr lang="it-IT" sz="2200" dirty="0">
                <a:solidFill>
                  <a:srgbClr val="FB1FF8"/>
                </a:solidFill>
                <a:latin typeface="Symbol" panose="05050102010706020507" pitchFamily="18" charset="2"/>
                <a:ea typeface="Times New Roman" panose="02020603050405020304" pitchFamily="18" charset="0"/>
                <a:cs typeface="Times New Roman" panose="02020603050405020304" pitchFamily="18" charset="0"/>
              </a:rPr>
              <a:t>Î </a:t>
            </a:r>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2200" baseline="-250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2200" dirty="0">
                <a:solidFill>
                  <a:srgbClr val="FB1FF8"/>
                </a:solidFill>
                <a:latin typeface="Symbol" panose="05050102010706020507" pitchFamily="18" charset="2"/>
                <a:ea typeface="Times New Roman" panose="02020603050405020304" pitchFamily="18" charset="0"/>
                <a:cs typeface="GreekC"/>
              </a:rPr>
              <a:t>a</a:t>
            </a:r>
            <a:r>
              <a:rPr lang="it-IT" sz="2200" dirty="0">
                <a:solidFill>
                  <a:srgbClr val="FB1FF8"/>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2200" dirty="0">
              <a:solidFill>
                <a:srgbClr val="FB1FF8"/>
              </a:solidFill>
            </a:endParaRPr>
          </a:p>
        </p:txBody>
      </p:sp>
      <p:sp>
        <p:nvSpPr>
          <p:cNvPr id="7" name="CasellaDiTesto 6">
            <a:extLst>
              <a:ext uri="{FF2B5EF4-FFF2-40B4-BE49-F238E27FC236}">
                <a16:creationId xmlns:a16="http://schemas.microsoft.com/office/drawing/2014/main" id="{E67C8D7C-B4A2-4F6F-8815-1C455CC69B8C}"/>
              </a:ext>
            </a:extLst>
          </p:cNvPr>
          <p:cNvSpPr txBox="1"/>
          <p:nvPr/>
        </p:nvSpPr>
        <p:spPr>
          <a:xfrm>
            <a:off x="40944" y="4883956"/>
            <a:ext cx="4320000" cy="1785104"/>
          </a:xfrm>
          <a:prstGeom prst="rect">
            <a:avLst/>
          </a:prstGeom>
          <a:noFill/>
          <a:ln>
            <a:solidFill>
              <a:srgbClr val="0070C0"/>
            </a:solidFill>
          </a:ln>
        </p:spPr>
        <p:txBody>
          <a:bodyPr wrap="square" rtlCol="0" anchor="ctr">
            <a:spAutoFit/>
          </a:bodyPr>
          <a:lstStyle/>
          <a:p>
            <a:pPr>
              <a:spcAft>
                <a:spcPts val="0"/>
              </a:spcAft>
            </a:pP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Per il lato (MP) della faccia (BCV) si conduce la retta m tale che m’ </a:t>
            </a:r>
            <a:r>
              <a:rPr lang="it-IT" sz="22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(M'P’),  m’’ </a:t>
            </a:r>
            <a:r>
              <a:rPr lang="it-IT" sz="22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(M"P")</a:t>
            </a:r>
          </a:p>
          <a:p>
            <a:pPr>
              <a:spcAft>
                <a:spcPts val="0"/>
              </a:spcAft>
            </a:pP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Si genera una retta  generica m con (T</a:t>
            </a:r>
            <a:r>
              <a:rPr lang="it-IT" sz="2200" baseline="-250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1m</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22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Î</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 t</a:t>
            </a:r>
            <a:r>
              <a:rPr lang="it-IT" sz="2200" baseline="-250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2200" dirty="0">
                <a:solidFill>
                  <a:srgbClr val="0000FF"/>
                </a:solidFill>
                <a:latin typeface="Symbol" panose="05050102010706020507" pitchFamily="18" charset="2"/>
                <a:ea typeface="Times New Roman" panose="02020603050405020304" pitchFamily="18" charset="0"/>
                <a:cs typeface="GreekC"/>
              </a:rPr>
              <a:t>a</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 e (T</a:t>
            </a:r>
            <a:r>
              <a:rPr lang="it-IT" sz="2200" baseline="-250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2m</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22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Î</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 t</a:t>
            </a:r>
            <a:r>
              <a:rPr lang="it-IT" sz="2200" baseline="-250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2200" dirty="0">
                <a:solidFill>
                  <a:srgbClr val="0000FF"/>
                </a:solidFill>
                <a:latin typeface="Symbol" panose="05050102010706020507" pitchFamily="18" charset="2"/>
                <a:ea typeface="Times New Roman" panose="02020603050405020304" pitchFamily="18" charset="0"/>
                <a:cs typeface="GreekC"/>
              </a:rPr>
              <a:t>a</a:t>
            </a:r>
            <a:r>
              <a:rPr lang="it-IT" sz="22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dirty="0">
              <a:solidFill>
                <a:srgbClr val="0000FF"/>
              </a:solidFill>
            </a:endParaRPr>
          </a:p>
        </p:txBody>
      </p:sp>
      <p:sp>
        <p:nvSpPr>
          <p:cNvPr id="9" name="CasellaDiTesto 8">
            <a:extLst>
              <a:ext uri="{FF2B5EF4-FFF2-40B4-BE49-F238E27FC236}">
                <a16:creationId xmlns:a16="http://schemas.microsoft.com/office/drawing/2014/main" id="{AC7C5322-72DA-4A80-BD87-A55CEA18F2DB}"/>
              </a:ext>
            </a:extLst>
          </p:cNvPr>
          <p:cNvSpPr txBox="1"/>
          <p:nvPr/>
        </p:nvSpPr>
        <p:spPr>
          <a:xfrm>
            <a:off x="4423056" y="4885895"/>
            <a:ext cx="4680000" cy="1785104"/>
          </a:xfrm>
          <a:prstGeom prst="rect">
            <a:avLst/>
          </a:prstGeom>
          <a:noFill/>
          <a:ln>
            <a:solidFill>
              <a:srgbClr val="0070C0"/>
            </a:solidFill>
          </a:ln>
        </p:spPr>
        <p:txBody>
          <a:bodyPr wrap="square" rtlCol="0">
            <a:spAutoFit/>
          </a:bodyPr>
          <a:lstStyle/>
          <a:p>
            <a:pPr>
              <a:spcAft>
                <a:spcPts val="0"/>
              </a:spcAft>
            </a:pP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Per il lato (ON) della faccia (ACV) si conduce la retta h tale che      h’ </a:t>
            </a:r>
            <a:r>
              <a:rPr lang="it-IT" sz="2200" dirty="0">
                <a:solidFill>
                  <a:srgbClr val="00FF00"/>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(O'N’), h’’ </a:t>
            </a:r>
            <a:r>
              <a:rPr lang="it-IT" sz="2200" dirty="0">
                <a:solidFill>
                  <a:srgbClr val="00FF00"/>
                </a:solidFill>
                <a:latin typeface="Symbol" panose="05050102010706020507" pitchFamily="18" charset="2"/>
                <a:ea typeface="Times New Roman" panose="02020603050405020304" pitchFamily="18" charset="0"/>
                <a:cs typeface="Times New Roman" panose="02020603050405020304" pitchFamily="18" charset="0"/>
              </a:rPr>
              <a:t>Ì </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(O"N")</a:t>
            </a:r>
          </a:p>
          <a:p>
            <a:pPr>
              <a:spcAft>
                <a:spcPts val="0"/>
              </a:spcAft>
            </a:pP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Si genera una retta generica h con (T</a:t>
            </a:r>
            <a:r>
              <a:rPr lang="it-IT" sz="2200" baseline="-250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1h</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2200" dirty="0">
                <a:solidFill>
                  <a:srgbClr val="00FF00"/>
                </a:solidFill>
                <a:latin typeface="Symbol" panose="05050102010706020507" pitchFamily="18" charset="2"/>
                <a:ea typeface="Times New Roman" panose="02020603050405020304" pitchFamily="18" charset="0"/>
                <a:cs typeface="Times New Roman" panose="02020603050405020304" pitchFamily="18" charset="0"/>
              </a:rPr>
              <a:t>Î</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 t</a:t>
            </a:r>
            <a:r>
              <a:rPr lang="it-IT" sz="2200" baseline="-250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2200" dirty="0">
                <a:solidFill>
                  <a:srgbClr val="00FF00"/>
                </a:solidFill>
                <a:latin typeface="Symbol" panose="05050102010706020507" pitchFamily="18" charset="2"/>
                <a:ea typeface="Times New Roman" panose="02020603050405020304" pitchFamily="18" charset="0"/>
                <a:cs typeface="GreekC"/>
              </a:rPr>
              <a:t>a</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 e (T</a:t>
            </a:r>
            <a:r>
              <a:rPr lang="it-IT" sz="2200" baseline="-250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2h</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2200" dirty="0">
                <a:solidFill>
                  <a:srgbClr val="00FF00"/>
                </a:solidFill>
                <a:latin typeface="Symbol" panose="05050102010706020507" pitchFamily="18" charset="2"/>
                <a:ea typeface="Times New Roman" panose="02020603050405020304" pitchFamily="18" charset="0"/>
                <a:cs typeface="Times New Roman" panose="02020603050405020304" pitchFamily="18" charset="0"/>
              </a:rPr>
              <a:t>Î </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2200" baseline="-250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2200" dirty="0">
                <a:solidFill>
                  <a:srgbClr val="00FF00"/>
                </a:solidFill>
                <a:latin typeface="Symbol" panose="05050102010706020507" pitchFamily="18" charset="2"/>
                <a:ea typeface="Times New Roman" panose="02020603050405020304" pitchFamily="18" charset="0"/>
                <a:cs typeface="GreekC"/>
              </a:rPr>
              <a:t>a</a:t>
            </a:r>
            <a:r>
              <a:rPr lang="it-IT" sz="2200" dirty="0">
                <a:solidFill>
                  <a:srgbClr val="00FF0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2200" dirty="0">
              <a:solidFill>
                <a:srgbClr val="00FF00"/>
              </a:solidFill>
            </a:endParaRPr>
          </a:p>
        </p:txBody>
      </p:sp>
      <p:sp>
        <p:nvSpPr>
          <p:cNvPr id="10" name="CasellaDiTesto 9">
            <a:extLst>
              <a:ext uri="{FF2B5EF4-FFF2-40B4-BE49-F238E27FC236}">
                <a16:creationId xmlns:a16="http://schemas.microsoft.com/office/drawing/2014/main" id="{7B62F9C8-0F3B-4C4B-B54D-090FFBF00BA8}"/>
              </a:ext>
            </a:extLst>
          </p:cNvPr>
          <p:cNvSpPr txBox="1"/>
          <p:nvPr/>
        </p:nvSpPr>
        <p:spPr>
          <a:xfrm>
            <a:off x="40944" y="815151"/>
            <a:ext cx="4320000" cy="461665"/>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400" dirty="0">
                <a:solidFill>
                  <a:srgbClr val="00B050"/>
                </a:solidFill>
                <a:latin typeface="+mj-lt"/>
              </a:rPr>
              <a:t>Verifiche di appartenenza</a:t>
            </a:r>
          </a:p>
        </p:txBody>
      </p:sp>
      <p:sp>
        <p:nvSpPr>
          <p:cNvPr id="11" name="Ritorno 10">
            <a:hlinkClick r:id="rId3" action="ppaction://hlinksldjump" highlightClick="1"/>
            <a:extLst>
              <a:ext uri="{FF2B5EF4-FFF2-40B4-BE49-F238E27FC236}">
                <a16:creationId xmlns:a16="http://schemas.microsoft.com/office/drawing/2014/main" id="{C70EA649-ECC7-4A8E-81B1-C3EDD6FF1448}"/>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287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2">
            <a:extLst>
              <a:ext uri="{FF2B5EF4-FFF2-40B4-BE49-F238E27FC236}">
                <a16:creationId xmlns:a16="http://schemas.microsoft.com/office/drawing/2014/main" id="{296472E5-00A0-42A0-8526-6A57F8596851}"/>
              </a:ext>
            </a:extLst>
          </p:cNvPr>
          <p:cNvSpPr>
            <a:spLocks noChangeArrowheads="1"/>
          </p:cNvSpPr>
          <p:nvPr/>
        </p:nvSpPr>
        <p:spPr bwMode="auto">
          <a:xfrm>
            <a:off x="-1727467" y="2581958"/>
            <a:ext cx="32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9" name="Rectangle 6">
            <a:extLst>
              <a:ext uri="{FF2B5EF4-FFF2-40B4-BE49-F238E27FC236}">
                <a16:creationId xmlns:a16="http://schemas.microsoft.com/office/drawing/2014/main" id="{AF6F32BA-58E9-4315-B643-AF25089C25A5}"/>
              </a:ext>
            </a:extLst>
          </p:cNvPr>
          <p:cNvSpPr>
            <a:spLocks noChangeArrowheads="1"/>
          </p:cNvSpPr>
          <p:nvPr/>
        </p:nvSpPr>
        <p:spPr bwMode="auto">
          <a:xfrm>
            <a:off x="-2580990" y="1718948"/>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8" name="Rectangle 6">
            <a:extLst>
              <a:ext uri="{FF2B5EF4-FFF2-40B4-BE49-F238E27FC236}">
                <a16:creationId xmlns:a16="http://schemas.microsoft.com/office/drawing/2014/main" id="{CD4CAA44-2ABF-4774-83ED-ADF065A56F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 name="Rectangle 8">
            <a:extLst>
              <a:ext uri="{FF2B5EF4-FFF2-40B4-BE49-F238E27FC236}">
                <a16:creationId xmlns:a16="http://schemas.microsoft.com/office/drawing/2014/main" id="{47D2AEC3-D358-40C9-B236-4830134D4287}"/>
              </a:ext>
            </a:extLst>
          </p:cNvPr>
          <p:cNvSpPr>
            <a:spLocks noChangeArrowheads="1"/>
          </p:cNvSpPr>
          <p:nvPr/>
        </p:nvSpPr>
        <p:spPr bwMode="auto">
          <a:xfrm>
            <a:off x="-1884570" y="2369746"/>
            <a:ext cx="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10">
            <a:extLst>
              <a:ext uri="{FF2B5EF4-FFF2-40B4-BE49-F238E27FC236}">
                <a16:creationId xmlns:a16="http://schemas.microsoft.com/office/drawing/2014/main" id="{0DD99273-503B-4517-8AB8-BD7193346FDF}"/>
              </a:ext>
            </a:extLst>
          </p:cNvPr>
          <p:cNvSpPr>
            <a:spLocks noChangeArrowheads="1"/>
          </p:cNvSpPr>
          <p:nvPr/>
        </p:nvSpPr>
        <p:spPr bwMode="auto">
          <a:xfrm>
            <a:off x="0" y="0"/>
            <a:ext cx="46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1" name="Rectangle 4">
            <a:extLst>
              <a:ext uri="{FF2B5EF4-FFF2-40B4-BE49-F238E27FC236}">
                <a16:creationId xmlns:a16="http://schemas.microsoft.com/office/drawing/2014/main" id="{50CAC69C-49D0-40C9-9FD1-FD499CD84B75}"/>
              </a:ext>
            </a:extLst>
          </p:cNvPr>
          <p:cNvSpPr>
            <a:spLocks noChangeArrowheads="1"/>
          </p:cNvSpPr>
          <p:nvPr/>
        </p:nvSpPr>
        <p:spPr bwMode="auto">
          <a:xfrm>
            <a:off x="-1476351" y="2289619"/>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Rectangle 6">
            <a:extLst>
              <a:ext uri="{FF2B5EF4-FFF2-40B4-BE49-F238E27FC236}">
                <a16:creationId xmlns:a16="http://schemas.microsoft.com/office/drawing/2014/main" id="{F2CC6428-C4FE-4715-BD5E-848F832492C4}"/>
              </a:ext>
            </a:extLst>
          </p:cNvPr>
          <p:cNvSpPr>
            <a:spLocks noChangeArrowheads="1"/>
          </p:cNvSpPr>
          <p:nvPr/>
        </p:nvSpPr>
        <p:spPr bwMode="auto">
          <a:xfrm>
            <a:off x="-2271247" y="2095105"/>
            <a:ext cx="3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2">
            <a:extLst>
              <a:ext uri="{FF2B5EF4-FFF2-40B4-BE49-F238E27FC236}">
                <a16:creationId xmlns:a16="http://schemas.microsoft.com/office/drawing/2014/main" id="{ECD02F01-85A9-46D2-96CB-146A1B9B1D00}"/>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4">
            <a:extLst>
              <a:ext uri="{FF2B5EF4-FFF2-40B4-BE49-F238E27FC236}">
                <a16:creationId xmlns:a16="http://schemas.microsoft.com/office/drawing/2014/main" id="{1EF1A075-22C1-4846-B9D1-6B4B4362E7A8}"/>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
            <a:extLst>
              <a:ext uri="{FF2B5EF4-FFF2-40B4-BE49-F238E27FC236}">
                <a16:creationId xmlns:a16="http://schemas.microsoft.com/office/drawing/2014/main" id="{94F66BCF-096A-4147-AFAB-512AC1694F56}"/>
              </a:ext>
            </a:extLst>
          </p:cNvPr>
          <p:cNvSpPr>
            <a:spLocks noChangeArrowheads="1"/>
          </p:cNvSpPr>
          <p:nvPr/>
        </p:nvSpPr>
        <p:spPr bwMode="auto">
          <a:xfrm>
            <a:off x="0" y="0"/>
            <a:ext cx="39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6" name="Rettangolo 15">
            <a:extLst>
              <a:ext uri="{FF2B5EF4-FFF2-40B4-BE49-F238E27FC236}">
                <a16:creationId xmlns:a16="http://schemas.microsoft.com/office/drawing/2014/main" id="{B7ED99A3-6D66-453E-B352-EF8AF25B8CE4}"/>
              </a:ext>
            </a:extLst>
          </p:cNvPr>
          <p:cNvSpPr>
            <a:spLocks noChangeArrowheads="1"/>
          </p:cNvSpPr>
          <p:nvPr/>
        </p:nvSpPr>
        <p:spPr bwMode="auto">
          <a:xfrm>
            <a:off x="36000" y="2820147"/>
            <a:ext cx="9072000" cy="1587038"/>
          </a:xfrm>
          <a:prstGeom prst="rect">
            <a:avLst/>
          </a:prstGeom>
          <a:noFill/>
          <a:ln w="31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defRPr/>
            </a:pPr>
            <a:r>
              <a:rPr lang="it-IT" altLang="it-IT" sz="2100" kern="0" dirty="0">
                <a:solidFill>
                  <a:srgbClr val="00B050"/>
                </a:solidFill>
                <a:latin typeface="Comic Sans MS" panose="030F0702030302020204" pitchFamily="66" charset="0"/>
              </a:rPr>
              <a:t>Per maggiore completezza ed approfondimento degli argomenti si può consultare il seguente sito</a:t>
            </a:r>
          </a:p>
          <a:p>
            <a:pPr algn="ctr" defTabSz="685800" eaLnBrk="1" hangingPunct="1">
              <a:defRPr/>
            </a:pPr>
            <a:endParaRPr lang="it-IT" altLang="it-IT" sz="2100" kern="0" dirty="0">
              <a:solidFill>
                <a:srgbClr val="00B050"/>
              </a:solidFill>
              <a:latin typeface="Comic Sans MS" panose="030F0702030302020204" pitchFamily="66" charset="0"/>
            </a:endParaRPr>
          </a:p>
          <a:p>
            <a:pPr algn="ctr" defTabSz="685800" eaLnBrk="1" hangingPunct="1">
              <a:defRPr/>
            </a:pPr>
            <a:r>
              <a:rPr lang="it-IT" altLang="it-IT" sz="2400" dirty="0">
                <a:solidFill>
                  <a:srgbClr val="00B050"/>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https://www.eliofragassi.it/</a:t>
            </a:r>
            <a:endParaRPr lang="it-IT" altLang="it-IT" sz="2400" kern="0" dirty="0">
              <a:solidFill>
                <a:srgbClr val="00B050"/>
              </a:solidFill>
              <a:latin typeface="Comic Sans MS" panose="030F0702030302020204" pitchFamily="66" charset="0"/>
            </a:endParaRPr>
          </a:p>
          <a:p>
            <a:pPr algn="ctr" defTabSz="685800" eaLnBrk="1" hangingPunct="1">
              <a:defRPr/>
            </a:pPr>
            <a:endParaRPr lang="it-IT" altLang="it-IT" sz="1013" kern="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96098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A55CDA-490A-4A3D-8D7F-486886FD6B62}"/>
              </a:ext>
            </a:extLst>
          </p:cNvPr>
          <p:cNvSpPr>
            <a:spLocks noGrp="1"/>
          </p:cNvSpPr>
          <p:nvPr>
            <p:ph type="title"/>
          </p:nvPr>
        </p:nvSpPr>
        <p:spPr>
          <a:xfrm>
            <a:off x="36000" y="41565"/>
            <a:ext cx="9072000" cy="720000"/>
          </a:xfrm>
          <a:ln>
            <a:solidFill>
              <a:srgbClr val="0070C0"/>
            </a:solidFill>
          </a:ln>
        </p:spPr>
        <p:txBody>
          <a:bodyPr>
            <a:normAutofit fontScale="90000"/>
          </a:bodyPr>
          <a:lstStyle/>
          <a:p>
            <a:pPr lvl="0" algn="ctr">
              <a:spcBef>
                <a:spcPts val="0"/>
              </a:spcBef>
            </a:pPr>
            <a:r>
              <a:rPr lang="it-IT" sz="2600" dirty="0">
                <a:ln>
                  <a:noFill/>
                </a:ln>
                <a:solidFill>
                  <a:srgbClr val="00B050"/>
                </a:solidFill>
                <a:latin typeface="Comic Sans MS" panose="030F0702030302020204" pitchFamily="66" charset="0"/>
                <a:ea typeface="+mn-ea"/>
                <a:cs typeface="+mn-cs"/>
              </a:rPr>
              <a:t>Geometria descrittiva dinamica</a:t>
            </a:r>
            <a:br>
              <a:rPr lang="it-IT" sz="3100" cap="none" dirty="0">
                <a:ln>
                  <a:noFill/>
                </a:ln>
                <a:solidFill>
                  <a:srgbClr val="00B050"/>
                </a:solidFill>
                <a:latin typeface="Comic Sans MS" panose="030F0702030302020204" pitchFamily="66" charset="0"/>
                <a:ea typeface="+mn-ea"/>
                <a:cs typeface="+mn-cs"/>
              </a:rPr>
            </a:br>
            <a:r>
              <a:rPr lang="it-IT" sz="2000" cap="none" dirty="0">
                <a:ln>
                  <a:noFill/>
                </a:ln>
                <a:solidFill>
                  <a:srgbClr val="00B050"/>
                </a:solidFill>
                <a:latin typeface="Comic Sans MS" panose="030F0702030302020204" pitchFamily="66" charset="0"/>
                <a:ea typeface="+mn-ea"/>
                <a:cs typeface="+mn-cs"/>
              </a:rPr>
              <a:t>Sezione punteggiata: Presentazione (1)</a:t>
            </a:r>
            <a:endParaRPr lang="it-IT" sz="2000" dirty="0">
              <a:solidFill>
                <a:srgbClr val="00B050"/>
              </a:solidFill>
            </a:endParaRPr>
          </a:p>
        </p:txBody>
      </p:sp>
      <p:sp>
        <p:nvSpPr>
          <p:cNvPr id="3" name="CasellaDiTesto 2">
            <a:extLst>
              <a:ext uri="{FF2B5EF4-FFF2-40B4-BE49-F238E27FC236}">
                <a16:creationId xmlns:a16="http://schemas.microsoft.com/office/drawing/2014/main" id="{AB5AFD06-B0D9-4608-9EBD-B0456B52FD9C}"/>
              </a:ext>
            </a:extLst>
          </p:cNvPr>
          <p:cNvSpPr txBox="1"/>
          <p:nvPr/>
        </p:nvSpPr>
        <p:spPr>
          <a:xfrm>
            <a:off x="36000" y="864422"/>
            <a:ext cx="9072000" cy="400110"/>
          </a:xfrm>
          <a:prstGeom prst="rect">
            <a:avLst/>
          </a:prstGeom>
          <a:noFill/>
          <a:ln>
            <a:solidFill>
              <a:srgbClr val="0070C0"/>
            </a:solidFill>
          </a:ln>
        </p:spPr>
        <p:txBody>
          <a:bodyPr wrap="square" rtlCol="0">
            <a:spAutoFit/>
          </a:bodyPr>
          <a:lstStyle/>
          <a:p>
            <a:pPr algn="ct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Tra le operazioni  della geometria descrittiva troviamo anche "</a:t>
            </a:r>
            <a:r>
              <a:rPr lang="it-IT" sz="2000" b="1" dirty="0">
                <a:solidFill>
                  <a:schemeClr val="accent6">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le sezioni</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2000" dirty="0">
              <a:solidFill>
                <a:srgbClr val="00B050"/>
              </a:solidFill>
            </a:endParaRPr>
          </a:p>
        </p:txBody>
      </p:sp>
      <p:sp>
        <p:nvSpPr>
          <p:cNvPr id="4" name="CasellaDiTesto 3">
            <a:extLst>
              <a:ext uri="{FF2B5EF4-FFF2-40B4-BE49-F238E27FC236}">
                <a16:creationId xmlns:a16="http://schemas.microsoft.com/office/drawing/2014/main" id="{B39D31FF-EA8F-4B15-A9C9-68D9976F1D12}"/>
              </a:ext>
            </a:extLst>
          </p:cNvPr>
          <p:cNvSpPr txBox="1"/>
          <p:nvPr/>
        </p:nvSpPr>
        <p:spPr>
          <a:xfrm>
            <a:off x="36000" y="1416676"/>
            <a:ext cx="9072000" cy="2031325"/>
          </a:xfrm>
          <a:prstGeom prst="rect">
            <a:avLst/>
          </a:prstGeom>
          <a:noFill/>
          <a:ln>
            <a:solidFill>
              <a:srgbClr val="0070C0"/>
            </a:solidFill>
          </a:ln>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rPr>
              <a:t>Sezionare significa tagliare: quindi eseguire una sezione equivale ad operare un taglio di un determinato oggetto, di un certo organismo o di un solido, come nel nostro caso. </a:t>
            </a:r>
          </a:p>
          <a:p>
            <a:pPr>
              <a:spcAft>
                <a:spcPts val="0"/>
              </a:spcAft>
            </a:pPr>
            <a:endParaRPr lang="it-IT" dirty="0">
              <a:solidFill>
                <a:srgbClr val="00B050"/>
              </a:solidFill>
              <a:latin typeface="Comic Sans MS" panose="030F0702030302020204" pitchFamily="66" charset="0"/>
              <a:ea typeface="Times New Roman" panose="02020603050405020304" pitchFamily="18" charset="0"/>
            </a:endParaRPr>
          </a:p>
          <a:p>
            <a:pPr>
              <a:spcAft>
                <a:spcPts val="0"/>
              </a:spcAft>
            </a:pPr>
            <a:r>
              <a:rPr lang="it-IT" dirty="0">
                <a:solidFill>
                  <a:srgbClr val="00B050"/>
                </a:solidFill>
                <a:latin typeface="Comic Sans MS" panose="030F0702030302020204" pitchFamily="66" charset="0"/>
                <a:ea typeface="Times New Roman" panose="02020603050405020304" pitchFamily="18" charset="0"/>
              </a:rPr>
              <a:t>Per eseguire questa operazione ci si serve di un piano che, idealmente, seziona il solido in due parti. </a:t>
            </a:r>
            <a:endParaRPr lang="it-IT" sz="2800" dirty="0">
              <a:solidFill>
                <a:srgbClr val="00B050"/>
              </a:solidFill>
              <a:effectLst/>
              <a:latin typeface="Times New Roman" panose="02020603050405020304" pitchFamily="18" charset="0"/>
              <a:ea typeface="Times New Roman" panose="02020603050405020304" pitchFamily="18" charset="0"/>
            </a:endParaRPr>
          </a:p>
          <a:p>
            <a:endParaRPr lang="it-IT" dirty="0">
              <a:solidFill>
                <a:srgbClr val="00B050"/>
              </a:solidFill>
            </a:endParaRPr>
          </a:p>
        </p:txBody>
      </p:sp>
      <p:sp>
        <p:nvSpPr>
          <p:cNvPr id="11" name="CasellaDiTesto 10">
            <a:extLst>
              <a:ext uri="{FF2B5EF4-FFF2-40B4-BE49-F238E27FC236}">
                <a16:creationId xmlns:a16="http://schemas.microsoft.com/office/drawing/2014/main" id="{E7A92C6C-33DA-4400-8E2B-7FC72D185E8B}"/>
              </a:ext>
            </a:extLst>
          </p:cNvPr>
          <p:cNvSpPr txBox="1"/>
          <p:nvPr/>
        </p:nvSpPr>
        <p:spPr>
          <a:xfrm>
            <a:off x="36000" y="3563712"/>
            <a:ext cx="9072000" cy="3170099"/>
          </a:xfrm>
          <a:prstGeom prst="rect">
            <a:avLst/>
          </a:prstGeom>
          <a:noFill/>
          <a:ln>
            <a:solidFill>
              <a:srgbClr val="0070C0"/>
            </a:solidFill>
          </a:ln>
        </p:spPr>
        <p:txBody>
          <a:bodyPr wrap="square" rtlCol="0">
            <a:spAutoFit/>
          </a:bodyPr>
          <a:lstStyle/>
          <a:p>
            <a:r>
              <a:rPr lang="it-IT" sz="2000" dirty="0">
                <a:solidFill>
                  <a:srgbClr val="00B050"/>
                </a:solidFill>
                <a:latin typeface="Comic Sans MS" panose="030F0702030302020204" pitchFamily="66" charset="0"/>
                <a:ea typeface="Times New Roman" panose="02020603050405020304" pitchFamily="18" charset="0"/>
              </a:rPr>
              <a:t>Il piano, detto "</a:t>
            </a:r>
            <a:r>
              <a:rPr lang="it-IT" sz="2400" b="1" dirty="0">
                <a:solidFill>
                  <a:schemeClr val="accent6">
                    <a:lumMod val="75000"/>
                  </a:schemeClr>
                </a:solidFill>
                <a:latin typeface="Comic Sans MS" panose="030F0702030302020204" pitchFamily="66" charset="0"/>
                <a:ea typeface="Times New Roman" panose="02020603050405020304" pitchFamily="18" charset="0"/>
              </a:rPr>
              <a:t>piano di sezione</a:t>
            </a:r>
            <a:r>
              <a:rPr lang="it-IT" sz="2000" dirty="0">
                <a:solidFill>
                  <a:srgbClr val="00B050"/>
                </a:solidFill>
                <a:latin typeface="Comic Sans MS" panose="030F0702030302020204" pitchFamily="66" charset="0"/>
                <a:ea typeface="Times New Roman" panose="02020603050405020304" pitchFamily="18" charset="0"/>
              </a:rPr>
              <a:t>", taglia il solido in due parti che hanno in comune proprio il piano di sezione per cui su di esso si fissa l'immagine della "</a:t>
            </a:r>
            <a:r>
              <a:rPr lang="it-IT" sz="2400" b="1" dirty="0">
                <a:solidFill>
                  <a:schemeClr val="accent6">
                    <a:lumMod val="75000"/>
                  </a:schemeClr>
                </a:solidFill>
                <a:latin typeface="Comic Sans MS" panose="030F0702030302020204" pitchFamily="66" charset="0"/>
                <a:ea typeface="Times New Roman" panose="02020603050405020304" pitchFamily="18" charset="0"/>
              </a:rPr>
              <a:t>sezione risultante</a:t>
            </a:r>
            <a:r>
              <a:rPr lang="it-IT" sz="2000" dirty="0">
                <a:solidFill>
                  <a:srgbClr val="00B050"/>
                </a:solidFill>
                <a:latin typeface="Comic Sans MS" panose="030F0702030302020204" pitchFamily="66" charset="0"/>
                <a:ea typeface="Times New Roman" panose="02020603050405020304" pitchFamily="18" charset="0"/>
              </a:rPr>
              <a:t>" come prodotto (</a:t>
            </a:r>
            <a:r>
              <a:rPr lang="it-IT" sz="2000" dirty="0">
                <a:solidFill>
                  <a:srgbClr val="00B050"/>
                </a:solidFill>
                <a:latin typeface="Comic Sans MS" panose="030F0702030302020204" pitchFamily="66" charset="0"/>
                <a:ea typeface="Times New Roman" panose="02020603050405020304" pitchFamily="18" charset="0"/>
                <a:hlinkClick r:id="rId2" action="ppaction://hlinksldjump"/>
              </a:rPr>
              <a:t>algoritmo grafico</a:t>
            </a:r>
            <a:r>
              <a:rPr lang="it-IT" sz="2000" dirty="0">
                <a:solidFill>
                  <a:srgbClr val="00B050"/>
                </a:solidFill>
                <a:latin typeface="Comic Sans MS" panose="030F0702030302020204" pitchFamily="66" charset="0"/>
                <a:ea typeface="Times New Roman" panose="02020603050405020304" pitchFamily="18" charset="0"/>
              </a:rPr>
              <a:t>) dell'operazione geometrica. </a:t>
            </a:r>
          </a:p>
          <a:p>
            <a:endParaRPr lang="it-IT" sz="2000" dirty="0">
              <a:solidFill>
                <a:srgbClr val="00B050"/>
              </a:solidFill>
              <a:latin typeface="Comic Sans MS" panose="030F0702030302020204" pitchFamily="66" charset="0"/>
              <a:ea typeface="Times New Roman" panose="02020603050405020304" pitchFamily="18" charset="0"/>
            </a:endParaRPr>
          </a:p>
          <a:p>
            <a:r>
              <a:rPr lang="it-IT" sz="2000" dirty="0">
                <a:solidFill>
                  <a:srgbClr val="00B050"/>
                </a:solidFill>
                <a:latin typeface="Comic Sans MS" panose="030F0702030302020204" pitchFamily="66" charset="0"/>
                <a:ea typeface="Times New Roman" panose="02020603050405020304" pitchFamily="18" charset="0"/>
              </a:rPr>
              <a:t>Poiché l'immagine della "sezione risultante" appartiene al piano, essa può essere ricercata e descritta come "</a:t>
            </a:r>
            <a:r>
              <a:rPr lang="it-IT" sz="2400" b="1" dirty="0">
                <a:solidFill>
                  <a:srgbClr val="0070C0"/>
                </a:solidFill>
                <a:latin typeface="Comic Sans MS" panose="030F0702030302020204" pitchFamily="66" charset="0"/>
                <a:ea typeface="Times New Roman" panose="02020603050405020304" pitchFamily="18" charset="0"/>
              </a:rPr>
              <a:t>sezione punteggiata</a:t>
            </a:r>
            <a:r>
              <a:rPr lang="it-IT" sz="2000" dirty="0">
                <a:solidFill>
                  <a:srgbClr val="00B050"/>
                </a:solidFill>
                <a:latin typeface="Comic Sans MS" panose="030F0702030302020204" pitchFamily="66" charset="0"/>
                <a:ea typeface="Times New Roman" panose="02020603050405020304" pitchFamily="18" charset="0"/>
              </a:rPr>
              <a:t>" o "</a:t>
            </a:r>
            <a:r>
              <a:rPr lang="it-IT" sz="2000" dirty="0">
                <a:solidFill>
                  <a:srgbClr val="00B050"/>
                </a:solidFill>
                <a:latin typeface="Comic Sans MS" panose="030F0702030302020204" pitchFamily="66" charset="0"/>
                <a:ea typeface="Times New Roman" panose="02020603050405020304" pitchFamily="18" charset="0"/>
                <a:hlinkClick r:id="rId3" action="ppaction://hlinkpres?slideindex=1&amp;slidetitle="/>
              </a:rPr>
              <a:t>sezione rigata</a:t>
            </a:r>
            <a:r>
              <a:rPr lang="it-IT" sz="2000" dirty="0">
                <a:solidFill>
                  <a:srgbClr val="00B050"/>
                </a:solidFill>
                <a:latin typeface="Comic Sans MS" panose="030F0702030302020204" pitchFamily="66" charset="0"/>
                <a:ea typeface="Times New Roman" panose="02020603050405020304" pitchFamily="18" charset="0"/>
              </a:rPr>
              <a:t>" a seconda che il piano viene riguardato come "</a:t>
            </a:r>
            <a:r>
              <a:rPr lang="it-IT" sz="2400" b="1" dirty="0">
                <a:solidFill>
                  <a:srgbClr val="0070C0"/>
                </a:solidFill>
                <a:latin typeface="Comic Sans MS" panose="030F0702030302020204" pitchFamily="66" charset="0"/>
                <a:ea typeface="Times New Roman" panose="02020603050405020304" pitchFamily="18" charset="0"/>
              </a:rPr>
              <a:t>piano punteggiato</a:t>
            </a:r>
            <a:r>
              <a:rPr lang="it-IT" sz="2000" dirty="0">
                <a:solidFill>
                  <a:srgbClr val="00B050"/>
                </a:solidFill>
                <a:latin typeface="Comic Sans MS" panose="030F0702030302020204" pitchFamily="66" charset="0"/>
                <a:ea typeface="Times New Roman" panose="02020603050405020304" pitchFamily="18" charset="0"/>
              </a:rPr>
              <a:t>" o come "</a:t>
            </a:r>
            <a:r>
              <a:rPr lang="it-IT" sz="2000" dirty="0">
                <a:solidFill>
                  <a:srgbClr val="00B050"/>
                </a:solidFill>
                <a:latin typeface="Comic Sans MS" panose="030F0702030302020204" pitchFamily="66" charset="0"/>
                <a:ea typeface="Times New Roman" panose="02020603050405020304" pitchFamily="18" charset="0"/>
                <a:hlinkClick r:id="rId4" action="ppaction://hlinkpres?slideindex=1&amp;slidetitle="/>
              </a:rPr>
              <a:t>piano rigato</a:t>
            </a:r>
            <a:r>
              <a:rPr lang="it-IT" sz="2000" dirty="0">
                <a:solidFill>
                  <a:srgbClr val="00B050"/>
                </a:solidFill>
                <a:latin typeface="Comic Sans MS" panose="030F0702030302020204" pitchFamily="66" charset="0"/>
                <a:ea typeface="Times New Roman" panose="02020603050405020304" pitchFamily="18" charset="0"/>
              </a:rPr>
              <a:t>".</a:t>
            </a:r>
            <a:endParaRPr lang="it-IT" sz="2000" dirty="0">
              <a:solidFill>
                <a:srgbClr val="00B050"/>
              </a:solidFill>
            </a:endParaRPr>
          </a:p>
        </p:txBody>
      </p:sp>
    </p:spTree>
    <p:extLst>
      <p:ext uri="{BB962C8B-B14F-4D97-AF65-F5344CB8AC3E}">
        <p14:creationId xmlns:p14="http://schemas.microsoft.com/office/powerpoint/2010/main" val="245820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193FE5CA-CD2D-47C2-AE38-EC9D9DF7F5B2}"/>
              </a:ext>
            </a:extLst>
          </p:cNvPr>
          <p:cNvSpPr txBox="1"/>
          <p:nvPr/>
        </p:nvSpPr>
        <p:spPr>
          <a:xfrm>
            <a:off x="36000" y="3632637"/>
            <a:ext cx="9072000" cy="1548000"/>
          </a:xfrm>
          <a:prstGeom prst="rect">
            <a:avLst/>
          </a:prstGeom>
          <a:solidFill>
            <a:srgbClr val="C3E2F7"/>
          </a:solidFill>
          <a:ln>
            <a:solidFill>
              <a:srgbClr val="0070C0"/>
            </a:solidFill>
          </a:ln>
        </p:spPr>
        <p:txBody>
          <a:bodyPr wrap="square" rtlCol="0">
            <a:spAutoFit/>
          </a:bodyPr>
          <a:lstStyle/>
          <a:p>
            <a:pPr algn="ctr"/>
            <a:r>
              <a:rPr lang="it-IT" sz="2000" dirty="0">
                <a:solidFill>
                  <a:srgbClr val="00B050"/>
                </a:solidFill>
                <a:latin typeface="Comic Sans MS" panose="030F0702030302020204" pitchFamily="66" charset="0"/>
              </a:rPr>
              <a:t>La verifica di correttezza dell'operazione si esegue mediante l'applicazione delle condizioni di appartenenza ed in particolare dell'appartenenza tra punto e piano secondo la seguente legge </a:t>
            </a:r>
          </a:p>
          <a:p>
            <a:endParaRPr lang="it-IT" sz="2000" dirty="0">
              <a:solidFill>
                <a:srgbClr val="00B050"/>
              </a:solidFill>
              <a:latin typeface="Comic Sans MS" panose="030F0702030302020204" pitchFamily="66" charset="0"/>
            </a:endParaRPr>
          </a:p>
          <a:p>
            <a:endParaRPr lang="it-IT" sz="2000" dirty="0">
              <a:solidFill>
                <a:srgbClr val="00B050"/>
              </a:solidFill>
              <a:latin typeface="Comic Sans MS" panose="030F0702030302020204" pitchFamily="66" charset="0"/>
            </a:endParaRPr>
          </a:p>
          <a:p>
            <a:endParaRPr lang="it-IT" sz="2000" dirty="0">
              <a:solidFill>
                <a:srgbClr val="00B050"/>
              </a:solidFill>
              <a:latin typeface="Comic Sans MS" panose="030F0702030302020204" pitchFamily="66" charset="0"/>
            </a:endParaRPr>
          </a:p>
          <a:p>
            <a:endParaRPr lang="it-IT" sz="2000" dirty="0">
              <a:solidFill>
                <a:srgbClr val="00B050"/>
              </a:solidFill>
              <a:latin typeface="Comic Sans MS" panose="030F0702030302020204" pitchFamily="66" charset="0"/>
            </a:endParaRPr>
          </a:p>
          <a:p>
            <a:endParaRPr lang="it-IT" dirty="0"/>
          </a:p>
        </p:txBody>
      </p:sp>
      <p:sp>
        <p:nvSpPr>
          <p:cNvPr id="2" name="Titolo 1">
            <a:extLst>
              <a:ext uri="{FF2B5EF4-FFF2-40B4-BE49-F238E27FC236}">
                <a16:creationId xmlns:a16="http://schemas.microsoft.com/office/drawing/2014/main" id="{2AA55CDA-490A-4A3D-8D7F-486886FD6B62}"/>
              </a:ext>
            </a:extLst>
          </p:cNvPr>
          <p:cNvSpPr>
            <a:spLocks noGrp="1"/>
          </p:cNvSpPr>
          <p:nvPr>
            <p:ph type="title"/>
          </p:nvPr>
        </p:nvSpPr>
        <p:spPr>
          <a:xfrm>
            <a:off x="36000" y="41565"/>
            <a:ext cx="9072000" cy="720000"/>
          </a:xfrm>
          <a:ln>
            <a:solidFill>
              <a:srgbClr val="0070C0"/>
            </a:solidFill>
          </a:ln>
        </p:spPr>
        <p:txBody>
          <a:bodyPr>
            <a:normAutofit fontScale="90000"/>
          </a:bodyPr>
          <a:lstStyle/>
          <a:p>
            <a:pPr lvl="0" algn="ctr">
              <a:spcBef>
                <a:spcPts val="0"/>
              </a:spcBef>
            </a:pPr>
            <a:r>
              <a:rPr lang="it-IT" sz="2600" dirty="0">
                <a:ln>
                  <a:noFill/>
                </a:ln>
                <a:solidFill>
                  <a:srgbClr val="00B050"/>
                </a:solidFill>
                <a:latin typeface="Comic Sans MS" panose="030F0702030302020204" pitchFamily="66" charset="0"/>
                <a:ea typeface="+mn-ea"/>
                <a:cs typeface="+mn-cs"/>
              </a:rPr>
              <a:t>Geometria descrittiva dinamica</a:t>
            </a:r>
            <a:br>
              <a:rPr lang="it-IT" sz="3100" cap="none" dirty="0">
                <a:ln>
                  <a:noFill/>
                </a:ln>
                <a:solidFill>
                  <a:srgbClr val="00B050"/>
                </a:solidFill>
                <a:latin typeface="Comic Sans MS" panose="030F0702030302020204" pitchFamily="66" charset="0"/>
                <a:ea typeface="+mn-ea"/>
                <a:cs typeface="+mn-cs"/>
              </a:rPr>
            </a:br>
            <a:r>
              <a:rPr lang="it-IT" sz="2000" cap="none" dirty="0">
                <a:ln>
                  <a:noFill/>
                </a:ln>
                <a:solidFill>
                  <a:srgbClr val="00B050"/>
                </a:solidFill>
                <a:latin typeface="Comic Sans MS" panose="030F0702030302020204" pitchFamily="66" charset="0"/>
                <a:ea typeface="+mn-ea"/>
                <a:cs typeface="+mn-cs"/>
              </a:rPr>
              <a:t>Sezione punteggiata: Presentazione (2)</a:t>
            </a:r>
            <a:endParaRPr lang="it-IT" sz="2000" dirty="0">
              <a:solidFill>
                <a:srgbClr val="00B050"/>
              </a:solidFill>
            </a:endParaRPr>
          </a:p>
        </p:txBody>
      </p:sp>
      <p:sp>
        <p:nvSpPr>
          <p:cNvPr id="5" name="CasellaDiTesto 4">
            <a:extLst>
              <a:ext uri="{FF2B5EF4-FFF2-40B4-BE49-F238E27FC236}">
                <a16:creationId xmlns:a16="http://schemas.microsoft.com/office/drawing/2014/main" id="{043E9001-D8FD-44B1-AA5F-01E94103DB5F}"/>
              </a:ext>
            </a:extLst>
          </p:cNvPr>
          <p:cNvSpPr txBox="1"/>
          <p:nvPr/>
        </p:nvSpPr>
        <p:spPr>
          <a:xfrm>
            <a:off x="36000" y="2476601"/>
            <a:ext cx="9072000" cy="1077218"/>
          </a:xfrm>
          <a:prstGeom prst="rect">
            <a:avLst/>
          </a:prstGeom>
          <a:noFill/>
          <a:ln>
            <a:solidFill>
              <a:srgbClr val="0070C0"/>
            </a:solidFill>
          </a:ln>
        </p:spPr>
        <p:txBody>
          <a:bodyPr wrap="square" rtlCol="0">
            <a:spAutoFit/>
          </a:bodyPr>
          <a:lstStyle/>
          <a:p>
            <a:pPr algn="ctr"/>
            <a:r>
              <a:rPr lang="it-IT" sz="2000" dirty="0">
                <a:solidFill>
                  <a:srgbClr val="00B050"/>
                </a:solidFill>
                <a:latin typeface="Comic Sans MS" panose="030F0702030302020204" pitchFamily="66" charset="0"/>
              </a:rPr>
              <a:t>Sviluppando queste operazioni di intersezione si determineranno i vertici del poligono punteggiato e quindi la "</a:t>
            </a:r>
            <a:r>
              <a:rPr lang="it-IT" sz="2400" b="1" dirty="0">
                <a:solidFill>
                  <a:schemeClr val="accent6">
                    <a:lumMod val="75000"/>
                  </a:schemeClr>
                </a:solidFill>
                <a:latin typeface="Comic Sans MS" panose="030F0702030302020204" pitchFamily="66" charset="0"/>
              </a:rPr>
              <a:t>sezione punteggiata</a:t>
            </a:r>
            <a:r>
              <a:rPr lang="it-IT" sz="2000" dirty="0">
                <a:solidFill>
                  <a:srgbClr val="00B050"/>
                </a:solidFill>
                <a:latin typeface="Comic Sans MS" panose="030F0702030302020204" pitchFamily="66" charset="0"/>
              </a:rPr>
              <a:t>" risultante come sviluppato nell'esempio che segue       </a:t>
            </a:r>
          </a:p>
        </p:txBody>
      </p:sp>
      <p:sp>
        <p:nvSpPr>
          <p:cNvPr id="6" name="CasellaDiTesto 5">
            <a:extLst>
              <a:ext uri="{FF2B5EF4-FFF2-40B4-BE49-F238E27FC236}">
                <a16:creationId xmlns:a16="http://schemas.microsoft.com/office/drawing/2014/main" id="{B123DAD8-1018-4B19-80F6-F31D8A51A3B3}"/>
              </a:ext>
            </a:extLst>
          </p:cNvPr>
          <p:cNvSpPr txBox="1"/>
          <p:nvPr/>
        </p:nvSpPr>
        <p:spPr>
          <a:xfrm>
            <a:off x="36000" y="914400"/>
            <a:ext cx="9072000" cy="1476000"/>
          </a:xfrm>
          <a:prstGeom prst="rect">
            <a:avLst/>
          </a:prstGeom>
          <a:noFill/>
          <a:ln>
            <a:solidFill>
              <a:srgbClr val="0070C0"/>
            </a:solidFill>
          </a:ln>
        </p:spPr>
        <p:txBody>
          <a:bodyPr wrap="square" rtlCol="0">
            <a:spAutoFit/>
          </a:bodyPr>
          <a:lstStyle/>
          <a:p>
            <a:pPr algn="ct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Se si riguarda il piano come "</a:t>
            </a:r>
            <a:r>
              <a:rPr lang="it-IT" sz="2400" b="1" dirty="0">
                <a:solidFill>
                  <a:schemeClr val="accent6">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piano punteggiato</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allora è necessario individuare i vertici del poligono della "</a:t>
            </a:r>
            <a:r>
              <a:rPr lang="it-IT" sz="2400" b="1" dirty="0">
                <a:solidFill>
                  <a:schemeClr val="accent6">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sezione punteggiata</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come punti ottenuti dalla intersezione delle rette contenenti gli spigoli del solido con il piano di sezione assegnato.  </a:t>
            </a:r>
          </a:p>
          <a:p>
            <a:pPr algn="ctr"/>
            <a:endParaRPr lang="it-IT" dirty="0"/>
          </a:p>
        </p:txBody>
      </p:sp>
      <p:sp>
        <p:nvSpPr>
          <p:cNvPr id="7" name="CasellaDiTesto 6">
            <a:extLst>
              <a:ext uri="{FF2B5EF4-FFF2-40B4-BE49-F238E27FC236}">
                <a16:creationId xmlns:a16="http://schemas.microsoft.com/office/drawing/2014/main" id="{B0721DFC-6A31-4E9F-9856-323B8F1A18E7}"/>
              </a:ext>
            </a:extLst>
          </p:cNvPr>
          <p:cNvSpPr txBox="1"/>
          <p:nvPr/>
        </p:nvSpPr>
        <p:spPr>
          <a:xfrm>
            <a:off x="2484000" y="4718280"/>
            <a:ext cx="4176000" cy="461665"/>
          </a:xfrm>
          <a:prstGeom prst="rect">
            <a:avLst/>
          </a:prstGeom>
          <a:solidFill>
            <a:schemeClr val="accent3">
              <a:lumMod val="20000"/>
              <a:lumOff val="80000"/>
            </a:schemeClr>
          </a:solidFill>
          <a:ln>
            <a:solidFill>
              <a:srgbClr val="0070C0"/>
            </a:solidFill>
          </a:ln>
        </p:spPr>
        <p:txBody>
          <a:bodyPr wrap="square" rtlCol="0" anchor="ctr">
            <a:spAutoFit/>
          </a:bodyPr>
          <a:lstStyle/>
          <a:p>
            <a:pPr algn="ctr">
              <a:spcAft>
                <a:spcPts val="0"/>
              </a:spcAft>
            </a:pPr>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 </a:t>
            </a:r>
            <a:r>
              <a:rPr lang="it-IT" sz="24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a:t>
            </a:r>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24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Þ </a:t>
            </a:r>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 </a:t>
            </a:r>
            <a:r>
              <a:rPr lang="it-IT" sz="24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t>
            </a:r>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r</a:t>
            </a:r>
            <a:r>
              <a:rPr lang="it-IT" sz="24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Î a</a:t>
            </a:r>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2400" dirty="0"/>
          </a:p>
        </p:txBody>
      </p:sp>
      <p:sp>
        <p:nvSpPr>
          <p:cNvPr id="9" name="CasellaDiTesto 8">
            <a:extLst>
              <a:ext uri="{FF2B5EF4-FFF2-40B4-BE49-F238E27FC236}">
                <a16:creationId xmlns:a16="http://schemas.microsoft.com/office/drawing/2014/main" id="{D731ADE5-A49B-4ED4-B036-6BDCC707D1D2}"/>
              </a:ext>
            </a:extLst>
          </p:cNvPr>
          <p:cNvSpPr txBox="1"/>
          <p:nvPr/>
        </p:nvSpPr>
        <p:spPr>
          <a:xfrm>
            <a:off x="36000" y="5363568"/>
            <a:ext cx="9072000" cy="1400383"/>
          </a:xfrm>
          <a:prstGeom prst="rect">
            <a:avLst/>
          </a:prstGeom>
          <a:noFill/>
          <a:ln>
            <a:solidFill>
              <a:srgbClr val="0070C0"/>
            </a:solidFill>
          </a:ln>
        </p:spPr>
        <p:txBody>
          <a:bodyPr wrap="square" rtlCol="0">
            <a:spAutoFit/>
          </a:bodyPr>
          <a:lstStyle/>
          <a:p>
            <a:pPr algn="ctr">
              <a:spcAft>
                <a:spcPts val="0"/>
              </a:spcAft>
            </a:pPr>
            <a:r>
              <a:rPr lang="it-IT" sz="17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Definito l'abaco degli elementi geometrici del solido si sviluppa un esempio che analizza ogni singolo spigolo del solido per definire tutti i vertici del poligono di sezione mettendo a confronto le </a:t>
            </a:r>
            <a:r>
              <a:rPr lang="it-IT" sz="17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Elaborazioni grafiche</a:t>
            </a:r>
            <a:r>
              <a:rPr lang="it-IT" sz="17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con l'</a:t>
            </a:r>
            <a:r>
              <a:rPr lang="it-IT" sz="17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Analisi teorica e concettuale </a:t>
            </a:r>
            <a:r>
              <a:rPr lang="it-IT" sz="17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allo scopo di analizzare e discutere le risultanze delle procedure operative mediante considerazioni e note</a:t>
            </a:r>
            <a:endParaRPr lang="it-IT" dirty="0"/>
          </a:p>
        </p:txBody>
      </p:sp>
    </p:spTree>
    <p:extLst>
      <p:ext uri="{BB962C8B-B14F-4D97-AF65-F5344CB8AC3E}">
        <p14:creationId xmlns:p14="http://schemas.microsoft.com/office/powerpoint/2010/main" val="102309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7710"/>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Sezione punteggiata: Esempio</a:t>
            </a:r>
            <a:endParaRPr lang="it-IT" sz="2200" dirty="0"/>
          </a:p>
        </p:txBody>
      </p:sp>
      <p:graphicFrame>
        <p:nvGraphicFramePr>
          <p:cNvPr id="4" name="Tabella 3">
            <a:extLst>
              <a:ext uri="{FF2B5EF4-FFF2-40B4-BE49-F238E27FC236}">
                <a16:creationId xmlns:a16="http://schemas.microsoft.com/office/drawing/2014/main" id="{0C0961D3-2B81-412F-B910-A0B317C8D1F2}"/>
              </a:ext>
            </a:extLst>
          </p:cNvPr>
          <p:cNvGraphicFramePr>
            <a:graphicFrameLocks noGrp="1"/>
          </p:cNvGraphicFramePr>
          <p:nvPr>
            <p:extLst>
              <p:ext uri="{D42A27DB-BD31-4B8C-83A1-F6EECF244321}">
                <p14:modId xmlns:p14="http://schemas.microsoft.com/office/powerpoint/2010/main" val="2513340517"/>
              </p:ext>
            </p:extLst>
          </p:nvPr>
        </p:nvGraphicFramePr>
        <p:xfrm>
          <a:off x="36000" y="810922"/>
          <a:ext cx="9072000" cy="5886000"/>
        </p:xfrm>
        <a:graphic>
          <a:graphicData uri="http://schemas.openxmlformats.org/drawingml/2006/table">
            <a:tbl>
              <a:tblPr firstRow="1" bandRow="1">
                <a:tableStyleId>{5C22544A-7EE6-4342-B048-85BDC9FD1C3A}</a:tableStyleId>
              </a:tblPr>
              <a:tblGrid>
                <a:gridCol w="804384">
                  <a:extLst>
                    <a:ext uri="{9D8B030D-6E8A-4147-A177-3AD203B41FA5}">
                      <a16:colId xmlns:a16="http://schemas.microsoft.com/office/drawing/2014/main" val="2328128785"/>
                    </a:ext>
                  </a:extLst>
                </a:gridCol>
                <a:gridCol w="804384">
                  <a:extLst>
                    <a:ext uri="{9D8B030D-6E8A-4147-A177-3AD203B41FA5}">
                      <a16:colId xmlns:a16="http://schemas.microsoft.com/office/drawing/2014/main" val="2352626499"/>
                    </a:ext>
                  </a:extLst>
                </a:gridCol>
                <a:gridCol w="7463232">
                  <a:extLst>
                    <a:ext uri="{9D8B030D-6E8A-4147-A177-3AD203B41FA5}">
                      <a16:colId xmlns:a16="http://schemas.microsoft.com/office/drawing/2014/main" val="1201101511"/>
                    </a:ext>
                  </a:extLst>
                </a:gridCol>
              </a:tblGrid>
              <a:tr h="504000">
                <a:tc gridSpan="3">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902228"/>
                  </a:ext>
                </a:extLst>
              </a:tr>
              <a:tr h="414000">
                <a:tc>
                  <a:txBody>
                    <a:bodyPr/>
                    <a:lstStyle/>
                    <a:p>
                      <a:pPr algn="ctr"/>
                      <a:r>
                        <a:rPr lang="it-IT" dirty="0">
                          <a:solidFill>
                            <a:srgbClr val="00B050"/>
                          </a:solidFill>
                          <a:latin typeface="+mj-lt"/>
                        </a:rPr>
                        <a:t>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784718"/>
                  </a:ext>
                </a:extLst>
              </a:tr>
              <a:tr h="414000">
                <a:tc>
                  <a:txBody>
                    <a:bodyPr/>
                    <a:lstStyle/>
                    <a:p>
                      <a:pPr algn="ctr"/>
                      <a:r>
                        <a:rPr lang="it-IT" dirty="0">
                          <a:solidFill>
                            <a:srgbClr val="00B050"/>
                          </a:solidFill>
                          <a:latin typeface="+mj-lt"/>
                        </a:rPr>
                        <a:t>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2087739"/>
                  </a:ext>
                </a:extLst>
              </a:tr>
              <a:tr h="414000">
                <a:tc>
                  <a:txBody>
                    <a:bodyPr/>
                    <a:lstStyle/>
                    <a:p>
                      <a:pPr algn="ctr"/>
                      <a:r>
                        <a:rPr lang="it-IT" dirty="0">
                          <a:solidFill>
                            <a:srgbClr val="00B050"/>
                          </a:solidFill>
                          <a:latin typeface="+mj-lt"/>
                        </a:rPr>
                        <a:t>3</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027974"/>
                  </a:ext>
                </a:extLst>
              </a:tr>
              <a:tr h="414000">
                <a:tc>
                  <a:txBody>
                    <a:bodyPr/>
                    <a:lstStyle/>
                    <a:p>
                      <a:pPr algn="ctr"/>
                      <a:r>
                        <a:rPr lang="it-IT" dirty="0">
                          <a:solidFill>
                            <a:srgbClr val="00B050"/>
                          </a:solidFill>
                          <a:latin typeface="+mj-lt"/>
                        </a:rPr>
                        <a:t>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318252"/>
                  </a:ext>
                </a:extLst>
              </a:tr>
              <a:tr h="414000">
                <a:tc>
                  <a:txBody>
                    <a:bodyPr/>
                    <a:lstStyle/>
                    <a:p>
                      <a:pPr algn="ctr"/>
                      <a:r>
                        <a:rPr lang="it-IT" dirty="0">
                          <a:solidFill>
                            <a:srgbClr val="00B050"/>
                          </a:solidFill>
                          <a:latin typeface="+mj-lt"/>
                        </a:rPr>
                        <a:t>5</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28159"/>
                  </a:ext>
                </a:extLst>
              </a:tr>
              <a:tr h="414000">
                <a:tc>
                  <a:txBody>
                    <a:bodyPr/>
                    <a:lstStyle/>
                    <a:p>
                      <a:pPr algn="ctr"/>
                      <a:r>
                        <a:rPr lang="it-IT" dirty="0">
                          <a:solidFill>
                            <a:srgbClr val="00B050"/>
                          </a:solidFill>
                          <a:latin typeface="+mj-lt"/>
                        </a:rPr>
                        <a:t>6</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337545"/>
                  </a:ext>
                </a:extLst>
              </a:tr>
              <a:tr h="414000">
                <a:tc>
                  <a:txBody>
                    <a:bodyPr/>
                    <a:lstStyle/>
                    <a:p>
                      <a:pPr algn="ctr"/>
                      <a:r>
                        <a:rPr lang="it-IT" dirty="0">
                          <a:solidFill>
                            <a:srgbClr val="00B050"/>
                          </a:solidFill>
                          <a:latin typeface="+mj-lt"/>
                        </a:rPr>
                        <a:t>7</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016304"/>
                  </a:ext>
                </a:extLst>
              </a:tr>
              <a:tr h="414000">
                <a:tc>
                  <a:txBody>
                    <a:bodyPr/>
                    <a:lstStyle/>
                    <a:p>
                      <a:pPr algn="ctr"/>
                      <a:r>
                        <a:rPr lang="it-IT" dirty="0">
                          <a:solidFill>
                            <a:srgbClr val="00B050"/>
                          </a:solidFill>
                          <a:latin typeface="+mj-lt"/>
                        </a:rPr>
                        <a:t>8</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914178"/>
                  </a:ext>
                </a:extLst>
              </a:tr>
              <a:tr h="414000">
                <a:tc>
                  <a:txBody>
                    <a:bodyPr/>
                    <a:lstStyle/>
                    <a:p>
                      <a:pPr algn="ctr"/>
                      <a:r>
                        <a:rPr lang="it-IT" dirty="0">
                          <a:solidFill>
                            <a:srgbClr val="00B050"/>
                          </a:solidFill>
                          <a:latin typeface="+mj-lt"/>
                        </a:rPr>
                        <a:t>9</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632796"/>
                  </a:ext>
                </a:extLst>
              </a:tr>
              <a:tr h="414000">
                <a:tc>
                  <a:txBody>
                    <a:bodyPr/>
                    <a:lstStyle/>
                    <a:p>
                      <a:pPr algn="ctr"/>
                      <a:r>
                        <a:rPr lang="it-IT" dirty="0">
                          <a:solidFill>
                            <a:srgbClr val="00B050"/>
                          </a:solidFill>
                          <a:latin typeface="+mj-lt"/>
                        </a:rPr>
                        <a:t>10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849436"/>
                  </a:ext>
                </a:extLst>
              </a:tr>
              <a:tr h="414000">
                <a:tc>
                  <a:txBody>
                    <a:bodyPr/>
                    <a:lstStyle/>
                    <a:p>
                      <a:pPr algn="ctr"/>
                      <a:r>
                        <a:rPr lang="it-IT" dirty="0">
                          <a:solidFill>
                            <a:srgbClr val="00B050"/>
                          </a:solidFill>
                          <a:latin typeface="+mj-lt"/>
                        </a:rPr>
                        <a:t>11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460838"/>
                  </a:ext>
                </a:extLst>
              </a:tr>
              <a:tr h="414000">
                <a:tc>
                  <a:txBody>
                    <a:bodyPr/>
                    <a:lstStyle/>
                    <a:p>
                      <a:pPr algn="ctr"/>
                      <a:r>
                        <a:rPr lang="it-IT" dirty="0">
                          <a:solidFill>
                            <a:srgbClr val="00B050"/>
                          </a:solidFill>
                          <a:latin typeface="+mj-lt"/>
                        </a:rPr>
                        <a:t>12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63876"/>
                  </a:ext>
                </a:extLst>
              </a:tr>
              <a:tr h="414000">
                <a:tc>
                  <a:txBody>
                    <a:bodyPr/>
                    <a:lstStyle/>
                    <a:p>
                      <a:pPr algn="ctr"/>
                      <a:r>
                        <a:rPr lang="it-IT" dirty="0">
                          <a:solidFill>
                            <a:srgbClr val="00B050"/>
                          </a:solidFill>
                          <a:latin typeface="+mj-lt"/>
                        </a:rPr>
                        <a:t>13</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solidFill>
                          <a:srgbClr val="00B050"/>
                        </a:solidFill>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778054"/>
                  </a:ext>
                </a:extLst>
              </a:tr>
            </a:tbl>
          </a:graphicData>
        </a:graphic>
      </p:graphicFrame>
      <p:sp>
        <p:nvSpPr>
          <p:cNvPr id="7" name="CasellaDiTesto 6">
            <a:extLst>
              <a:ext uri="{FF2B5EF4-FFF2-40B4-BE49-F238E27FC236}">
                <a16:creationId xmlns:a16="http://schemas.microsoft.com/office/drawing/2014/main" id="{9E058325-A4E1-424F-A715-26B505A1C288}"/>
              </a:ext>
            </a:extLst>
          </p:cNvPr>
          <p:cNvSpPr txBox="1"/>
          <p:nvPr/>
        </p:nvSpPr>
        <p:spPr>
          <a:xfrm>
            <a:off x="36000" y="849910"/>
            <a:ext cx="9072000" cy="46166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Indice dei paragrafi relativi all’esempio sulla sezione rigata</a:t>
            </a:r>
            <a:endParaRPr kumimoji="0" lang="it-IT" sz="2400" b="0" i="0" u="none" strike="noStrike" kern="1200" cap="none" spc="0" normalizeH="0" baseline="0" noProof="0" dirty="0">
              <a:ln>
                <a:noFill/>
              </a:ln>
              <a:solidFill>
                <a:srgbClr val="00B050"/>
              </a:solidFill>
              <a:effectLst/>
              <a:uLnTx/>
              <a:uFillTx/>
              <a:latin typeface="Century Gothic"/>
              <a:ea typeface="+mn-ea"/>
              <a:cs typeface="+mn-cs"/>
            </a:endParaRPr>
          </a:p>
        </p:txBody>
      </p:sp>
      <p:sp>
        <p:nvSpPr>
          <p:cNvPr id="3" name="CasellaDiTesto 2">
            <a:extLst>
              <a:ext uri="{FF2B5EF4-FFF2-40B4-BE49-F238E27FC236}">
                <a16:creationId xmlns:a16="http://schemas.microsoft.com/office/drawing/2014/main" id="{2C1CD5B7-F329-4278-9CB7-AD054C06C7A3}"/>
              </a:ext>
            </a:extLst>
          </p:cNvPr>
          <p:cNvSpPr txBox="1"/>
          <p:nvPr/>
        </p:nvSpPr>
        <p:spPr>
          <a:xfrm>
            <a:off x="1637730" y="1336915"/>
            <a:ext cx="7470269" cy="369332"/>
          </a:xfrm>
          <a:prstGeom prst="rect">
            <a:avLst/>
          </a:prstGeom>
          <a:noFill/>
        </p:spPr>
        <p:txBody>
          <a:bodyPr wrap="square" rtlCol="0">
            <a:spAutoFit/>
          </a:bodyPr>
          <a:lstStyle/>
          <a:p>
            <a:r>
              <a:rPr lang="it-IT" dirty="0">
                <a:solidFill>
                  <a:srgbClr val="00B050"/>
                </a:solidFill>
                <a:latin typeface="+mj-lt"/>
              </a:rPr>
              <a:t>Abaco solido</a:t>
            </a:r>
          </a:p>
        </p:txBody>
      </p:sp>
      <p:sp>
        <p:nvSpPr>
          <p:cNvPr id="5" name="CasellaDiTesto 4">
            <a:extLst>
              <a:ext uri="{FF2B5EF4-FFF2-40B4-BE49-F238E27FC236}">
                <a16:creationId xmlns:a16="http://schemas.microsoft.com/office/drawing/2014/main" id="{3E72F6C8-3420-4F6E-9765-C11F3BE94EA9}"/>
              </a:ext>
            </a:extLst>
          </p:cNvPr>
          <p:cNvSpPr txBox="1"/>
          <p:nvPr/>
        </p:nvSpPr>
        <p:spPr>
          <a:xfrm>
            <a:off x="1637730" y="1746077"/>
            <a:ext cx="7470269" cy="369332"/>
          </a:xfrm>
          <a:prstGeom prst="rect">
            <a:avLst/>
          </a:prstGeom>
          <a:noFill/>
        </p:spPr>
        <p:txBody>
          <a:bodyPr wrap="square" rtlCol="0">
            <a:spAutoFit/>
          </a:bodyPr>
          <a:lstStyle/>
          <a:p>
            <a:r>
              <a:rPr lang="it-IT" dirty="0">
                <a:solidFill>
                  <a:srgbClr val="00B050"/>
                </a:solidFill>
                <a:latin typeface="+mj-lt"/>
              </a:rPr>
              <a:t>Definizione dell’algoritmo grafico</a:t>
            </a:r>
          </a:p>
        </p:txBody>
      </p:sp>
      <p:sp>
        <p:nvSpPr>
          <p:cNvPr id="6" name="CasellaDiTesto 5">
            <a:extLst>
              <a:ext uri="{FF2B5EF4-FFF2-40B4-BE49-F238E27FC236}">
                <a16:creationId xmlns:a16="http://schemas.microsoft.com/office/drawing/2014/main" id="{11F95168-22D8-4C16-8C1C-EFF6D83AA443}"/>
              </a:ext>
            </a:extLst>
          </p:cNvPr>
          <p:cNvSpPr txBox="1"/>
          <p:nvPr/>
        </p:nvSpPr>
        <p:spPr>
          <a:xfrm>
            <a:off x="1637729" y="2179463"/>
            <a:ext cx="7470269" cy="369332"/>
          </a:xfrm>
          <a:prstGeom prst="rect">
            <a:avLst/>
          </a:prstGeom>
          <a:noFill/>
        </p:spPr>
        <p:txBody>
          <a:bodyPr wrap="square" rtlCol="0">
            <a:spAutoFit/>
          </a:bodyPr>
          <a:lstStyle/>
          <a:p>
            <a:r>
              <a:rPr lang="it-IT" dirty="0">
                <a:solidFill>
                  <a:srgbClr val="00B050"/>
                </a:solidFill>
                <a:latin typeface="+mj-lt"/>
              </a:rPr>
              <a:t>Spigolo AB della base</a:t>
            </a:r>
          </a:p>
        </p:txBody>
      </p:sp>
      <p:sp>
        <p:nvSpPr>
          <p:cNvPr id="8" name="CasellaDiTesto 7">
            <a:extLst>
              <a:ext uri="{FF2B5EF4-FFF2-40B4-BE49-F238E27FC236}">
                <a16:creationId xmlns:a16="http://schemas.microsoft.com/office/drawing/2014/main" id="{D9084E76-1A38-4947-B2E1-4717D4E364E4}"/>
              </a:ext>
            </a:extLst>
          </p:cNvPr>
          <p:cNvSpPr txBox="1"/>
          <p:nvPr/>
        </p:nvSpPr>
        <p:spPr>
          <a:xfrm>
            <a:off x="1651378" y="2579991"/>
            <a:ext cx="7456620" cy="369332"/>
          </a:xfrm>
          <a:prstGeom prst="rect">
            <a:avLst/>
          </a:prstGeom>
          <a:noFill/>
        </p:spPr>
        <p:txBody>
          <a:bodyPr wrap="square" rtlCol="0">
            <a:spAutoFit/>
          </a:bodyPr>
          <a:lstStyle/>
          <a:p>
            <a:r>
              <a:rPr lang="it-IT" dirty="0">
                <a:solidFill>
                  <a:srgbClr val="00B050"/>
                </a:solidFill>
                <a:latin typeface="+mj-lt"/>
              </a:rPr>
              <a:t>Spigolo BC della base</a:t>
            </a:r>
          </a:p>
        </p:txBody>
      </p:sp>
      <p:sp>
        <p:nvSpPr>
          <p:cNvPr id="9" name="CasellaDiTesto 8">
            <a:extLst>
              <a:ext uri="{FF2B5EF4-FFF2-40B4-BE49-F238E27FC236}">
                <a16:creationId xmlns:a16="http://schemas.microsoft.com/office/drawing/2014/main" id="{C8A2D9A1-BE69-4AE2-8356-FC736ED95971}"/>
              </a:ext>
            </a:extLst>
          </p:cNvPr>
          <p:cNvSpPr txBox="1"/>
          <p:nvPr/>
        </p:nvSpPr>
        <p:spPr>
          <a:xfrm>
            <a:off x="1651378" y="2985948"/>
            <a:ext cx="7456620" cy="369332"/>
          </a:xfrm>
          <a:prstGeom prst="rect">
            <a:avLst/>
          </a:prstGeom>
          <a:noFill/>
        </p:spPr>
        <p:txBody>
          <a:bodyPr wrap="square" rtlCol="0">
            <a:spAutoFit/>
          </a:bodyPr>
          <a:lstStyle/>
          <a:p>
            <a:r>
              <a:rPr lang="it-IT" dirty="0">
                <a:solidFill>
                  <a:srgbClr val="00B050"/>
                </a:solidFill>
                <a:latin typeface="+mj-lt"/>
              </a:rPr>
              <a:t>Spigolo AC della base</a:t>
            </a:r>
          </a:p>
        </p:txBody>
      </p:sp>
      <p:sp>
        <p:nvSpPr>
          <p:cNvPr id="10" name="CasellaDiTesto 9">
            <a:extLst>
              <a:ext uri="{FF2B5EF4-FFF2-40B4-BE49-F238E27FC236}">
                <a16:creationId xmlns:a16="http://schemas.microsoft.com/office/drawing/2014/main" id="{A8444DC7-13DD-4973-BA04-78F8E2909092}"/>
              </a:ext>
            </a:extLst>
          </p:cNvPr>
          <p:cNvSpPr txBox="1"/>
          <p:nvPr/>
        </p:nvSpPr>
        <p:spPr>
          <a:xfrm>
            <a:off x="1651378" y="3415352"/>
            <a:ext cx="7456620" cy="369332"/>
          </a:xfrm>
          <a:prstGeom prst="rect">
            <a:avLst/>
          </a:prstGeom>
          <a:noFill/>
        </p:spPr>
        <p:txBody>
          <a:bodyPr wrap="square" rtlCol="0">
            <a:spAutoFit/>
          </a:bodyPr>
          <a:lstStyle/>
          <a:p>
            <a:r>
              <a:rPr lang="it-IT" dirty="0">
                <a:solidFill>
                  <a:srgbClr val="00B050"/>
                </a:solidFill>
                <a:latin typeface="+mj-lt"/>
              </a:rPr>
              <a:t>Spigolo laterale AV</a:t>
            </a:r>
          </a:p>
        </p:txBody>
      </p:sp>
      <p:sp>
        <p:nvSpPr>
          <p:cNvPr id="11" name="CasellaDiTesto 10">
            <a:extLst>
              <a:ext uri="{FF2B5EF4-FFF2-40B4-BE49-F238E27FC236}">
                <a16:creationId xmlns:a16="http://schemas.microsoft.com/office/drawing/2014/main" id="{1F2742FF-0E6E-41ED-B08E-071B87EDA39E}"/>
              </a:ext>
            </a:extLst>
          </p:cNvPr>
          <p:cNvSpPr txBox="1"/>
          <p:nvPr/>
        </p:nvSpPr>
        <p:spPr>
          <a:xfrm>
            <a:off x="1651376" y="3822162"/>
            <a:ext cx="7456620" cy="369332"/>
          </a:xfrm>
          <a:prstGeom prst="rect">
            <a:avLst/>
          </a:prstGeom>
          <a:noFill/>
        </p:spPr>
        <p:txBody>
          <a:bodyPr wrap="square" rtlCol="0">
            <a:spAutoFit/>
          </a:bodyPr>
          <a:lstStyle/>
          <a:p>
            <a:r>
              <a:rPr lang="it-IT" dirty="0">
                <a:solidFill>
                  <a:srgbClr val="00B050"/>
                </a:solidFill>
                <a:latin typeface="+mj-lt"/>
              </a:rPr>
              <a:t>Spigolo laterale BV</a:t>
            </a:r>
          </a:p>
        </p:txBody>
      </p:sp>
      <p:sp>
        <p:nvSpPr>
          <p:cNvPr id="12" name="CasellaDiTesto 11">
            <a:extLst>
              <a:ext uri="{FF2B5EF4-FFF2-40B4-BE49-F238E27FC236}">
                <a16:creationId xmlns:a16="http://schemas.microsoft.com/office/drawing/2014/main" id="{E1508E13-10B5-4CF5-B1FF-06B97AA3FEF3}"/>
              </a:ext>
            </a:extLst>
          </p:cNvPr>
          <p:cNvSpPr txBox="1"/>
          <p:nvPr/>
        </p:nvSpPr>
        <p:spPr>
          <a:xfrm>
            <a:off x="1651376" y="4232438"/>
            <a:ext cx="7456620" cy="369332"/>
          </a:xfrm>
          <a:prstGeom prst="rect">
            <a:avLst/>
          </a:prstGeom>
          <a:noFill/>
        </p:spPr>
        <p:txBody>
          <a:bodyPr wrap="square" rtlCol="0">
            <a:spAutoFit/>
          </a:bodyPr>
          <a:lstStyle/>
          <a:p>
            <a:r>
              <a:rPr lang="it-IT" dirty="0">
                <a:solidFill>
                  <a:srgbClr val="00B050"/>
                </a:solidFill>
                <a:latin typeface="+mj-lt"/>
              </a:rPr>
              <a:t>Spigolo laterale CV</a:t>
            </a:r>
          </a:p>
        </p:txBody>
      </p:sp>
      <p:sp>
        <p:nvSpPr>
          <p:cNvPr id="13" name="CasellaDiTesto 12">
            <a:extLst>
              <a:ext uri="{FF2B5EF4-FFF2-40B4-BE49-F238E27FC236}">
                <a16:creationId xmlns:a16="http://schemas.microsoft.com/office/drawing/2014/main" id="{F55E43E3-94EC-49C9-96FC-DEA9E05D1055}"/>
              </a:ext>
            </a:extLst>
          </p:cNvPr>
          <p:cNvSpPr txBox="1"/>
          <p:nvPr/>
        </p:nvSpPr>
        <p:spPr>
          <a:xfrm>
            <a:off x="1651375" y="4653886"/>
            <a:ext cx="7425553" cy="369332"/>
          </a:xfrm>
          <a:prstGeom prst="rect">
            <a:avLst/>
          </a:prstGeom>
          <a:noFill/>
        </p:spPr>
        <p:txBody>
          <a:bodyPr wrap="square" rtlCol="0">
            <a:spAutoFit/>
          </a:bodyPr>
          <a:lstStyle/>
          <a:p>
            <a:r>
              <a:rPr lang="it-IT" dirty="0">
                <a:solidFill>
                  <a:srgbClr val="00B050"/>
                </a:solidFill>
                <a:latin typeface="+mj-lt"/>
              </a:rPr>
              <a:t>Sezione degli spigoli della base</a:t>
            </a:r>
          </a:p>
        </p:txBody>
      </p:sp>
      <p:sp>
        <p:nvSpPr>
          <p:cNvPr id="14" name="CasellaDiTesto 13">
            <a:extLst>
              <a:ext uri="{FF2B5EF4-FFF2-40B4-BE49-F238E27FC236}">
                <a16:creationId xmlns:a16="http://schemas.microsoft.com/office/drawing/2014/main" id="{5B270F35-EBFD-4A54-A15B-5CF9FF19F3CE}"/>
              </a:ext>
            </a:extLst>
          </p:cNvPr>
          <p:cNvSpPr txBox="1"/>
          <p:nvPr/>
        </p:nvSpPr>
        <p:spPr>
          <a:xfrm>
            <a:off x="1651375" y="5064162"/>
            <a:ext cx="7442973" cy="369332"/>
          </a:xfrm>
          <a:prstGeom prst="rect">
            <a:avLst/>
          </a:prstGeom>
          <a:noFill/>
        </p:spPr>
        <p:txBody>
          <a:bodyPr wrap="square" rtlCol="0">
            <a:spAutoFit/>
          </a:bodyPr>
          <a:lstStyle/>
          <a:p>
            <a:r>
              <a:rPr lang="it-IT" dirty="0">
                <a:solidFill>
                  <a:srgbClr val="00B050"/>
                </a:solidFill>
                <a:latin typeface="+mj-lt"/>
              </a:rPr>
              <a:t>Sezione spigoli laterali</a:t>
            </a:r>
          </a:p>
        </p:txBody>
      </p:sp>
      <p:sp>
        <p:nvSpPr>
          <p:cNvPr id="16" name="CasellaDiTesto 15">
            <a:extLst>
              <a:ext uri="{FF2B5EF4-FFF2-40B4-BE49-F238E27FC236}">
                <a16:creationId xmlns:a16="http://schemas.microsoft.com/office/drawing/2014/main" id="{1FDE6B81-A843-46FE-960C-6E51032E636F}"/>
              </a:ext>
            </a:extLst>
          </p:cNvPr>
          <p:cNvSpPr txBox="1"/>
          <p:nvPr/>
        </p:nvSpPr>
        <p:spPr>
          <a:xfrm>
            <a:off x="1633959" y="5478338"/>
            <a:ext cx="7442973" cy="369332"/>
          </a:xfrm>
          <a:prstGeom prst="rect">
            <a:avLst/>
          </a:prstGeom>
          <a:noFill/>
        </p:spPr>
        <p:txBody>
          <a:bodyPr wrap="square" rtlCol="0">
            <a:spAutoFit/>
          </a:bodyPr>
          <a:lstStyle/>
          <a:p>
            <a:r>
              <a:rPr lang="it-IT" dirty="0">
                <a:solidFill>
                  <a:srgbClr val="00B050"/>
                </a:solidFill>
                <a:latin typeface="+mj-lt"/>
              </a:rPr>
              <a:t>Intersezione delle due punteggiate</a:t>
            </a:r>
          </a:p>
        </p:txBody>
      </p:sp>
      <p:sp>
        <p:nvSpPr>
          <p:cNvPr id="17" name="CasellaDiTesto 16">
            <a:extLst>
              <a:ext uri="{FF2B5EF4-FFF2-40B4-BE49-F238E27FC236}">
                <a16:creationId xmlns:a16="http://schemas.microsoft.com/office/drawing/2014/main" id="{9E50E859-EB60-43C5-A445-797D1D1A4807}"/>
              </a:ext>
            </a:extLst>
          </p:cNvPr>
          <p:cNvSpPr txBox="1"/>
          <p:nvPr/>
        </p:nvSpPr>
        <p:spPr>
          <a:xfrm>
            <a:off x="1651376" y="5902262"/>
            <a:ext cx="7425555" cy="369332"/>
          </a:xfrm>
          <a:prstGeom prst="rect">
            <a:avLst/>
          </a:prstGeom>
          <a:noFill/>
        </p:spPr>
        <p:txBody>
          <a:bodyPr wrap="square" rtlCol="0">
            <a:spAutoFit/>
          </a:bodyPr>
          <a:lstStyle/>
          <a:p>
            <a:r>
              <a:rPr lang="it-IT" dirty="0">
                <a:solidFill>
                  <a:srgbClr val="00B050"/>
                </a:solidFill>
                <a:latin typeface="+mj-lt"/>
              </a:rPr>
              <a:t>Sezione risultante</a:t>
            </a:r>
          </a:p>
        </p:txBody>
      </p:sp>
      <p:sp>
        <p:nvSpPr>
          <p:cNvPr id="18" name="CasellaDiTesto 17">
            <a:extLst>
              <a:ext uri="{FF2B5EF4-FFF2-40B4-BE49-F238E27FC236}">
                <a16:creationId xmlns:a16="http://schemas.microsoft.com/office/drawing/2014/main" id="{37922C38-2486-4B32-B423-5E29D66A663A}"/>
              </a:ext>
            </a:extLst>
          </p:cNvPr>
          <p:cNvSpPr txBox="1"/>
          <p:nvPr/>
        </p:nvSpPr>
        <p:spPr>
          <a:xfrm>
            <a:off x="1651375" y="6298890"/>
            <a:ext cx="7425554" cy="369332"/>
          </a:xfrm>
          <a:prstGeom prst="rect">
            <a:avLst/>
          </a:prstGeom>
          <a:noFill/>
        </p:spPr>
        <p:txBody>
          <a:bodyPr wrap="square" rtlCol="0">
            <a:spAutoFit/>
          </a:bodyPr>
          <a:lstStyle/>
          <a:p>
            <a:r>
              <a:rPr lang="it-IT" dirty="0">
                <a:solidFill>
                  <a:srgbClr val="00B050"/>
                </a:solidFill>
                <a:latin typeface="+mj-lt"/>
              </a:rPr>
              <a:t>Verifiche finali di appartenenza</a:t>
            </a:r>
          </a:p>
        </p:txBody>
      </p:sp>
      <p:sp>
        <p:nvSpPr>
          <p:cNvPr id="20" name="CasellaDiTesto 19">
            <a:extLst>
              <a:ext uri="{FF2B5EF4-FFF2-40B4-BE49-F238E27FC236}">
                <a16:creationId xmlns:a16="http://schemas.microsoft.com/office/drawing/2014/main" id="{F15C2384-6696-4FCD-B126-E779CF9EE92D}"/>
              </a:ext>
            </a:extLst>
          </p:cNvPr>
          <p:cNvSpPr txBox="1"/>
          <p:nvPr/>
        </p:nvSpPr>
        <p:spPr>
          <a:xfrm>
            <a:off x="846164" y="1323267"/>
            <a:ext cx="792000" cy="369332"/>
          </a:xfrm>
          <a:prstGeom prst="rect">
            <a:avLst/>
          </a:prstGeom>
          <a:noFill/>
        </p:spPr>
        <p:txBody>
          <a:bodyPr wrap="square" rtlCol="0">
            <a:spAutoFit/>
          </a:bodyPr>
          <a:lstStyle/>
          <a:p>
            <a:pPr algn="ctr"/>
            <a:r>
              <a:rPr lang="it-IT" dirty="0">
                <a:solidFill>
                  <a:srgbClr val="00B050"/>
                </a:solidFill>
                <a:latin typeface="+mj-lt"/>
                <a:hlinkClick r:id="rId2" action="ppaction://hlinksldjump"/>
              </a:rPr>
              <a:t>Vai a</a:t>
            </a:r>
            <a:endParaRPr lang="it-IT" dirty="0">
              <a:solidFill>
                <a:srgbClr val="00B050"/>
              </a:solidFill>
              <a:latin typeface="+mj-lt"/>
            </a:endParaRPr>
          </a:p>
        </p:txBody>
      </p:sp>
      <p:sp>
        <p:nvSpPr>
          <p:cNvPr id="21" name="CasellaDiTesto 20">
            <a:extLst>
              <a:ext uri="{FF2B5EF4-FFF2-40B4-BE49-F238E27FC236}">
                <a16:creationId xmlns:a16="http://schemas.microsoft.com/office/drawing/2014/main" id="{79D28002-9D67-4747-9F02-29D1CC25B2F0}"/>
              </a:ext>
            </a:extLst>
          </p:cNvPr>
          <p:cNvSpPr txBox="1"/>
          <p:nvPr/>
        </p:nvSpPr>
        <p:spPr>
          <a:xfrm>
            <a:off x="853756" y="1748485"/>
            <a:ext cx="792000" cy="369332"/>
          </a:xfrm>
          <a:prstGeom prst="rect">
            <a:avLst/>
          </a:prstGeom>
          <a:noFill/>
        </p:spPr>
        <p:txBody>
          <a:bodyPr wrap="square" rtlCol="0">
            <a:spAutoFit/>
          </a:bodyPr>
          <a:lstStyle/>
          <a:p>
            <a:pPr algn="ctr"/>
            <a:r>
              <a:rPr lang="it-IT" dirty="0">
                <a:solidFill>
                  <a:srgbClr val="00B050"/>
                </a:solidFill>
                <a:latin typeface="+mj-lt"/>
                <a:hlinkClick r:id="rId3" action="ppaction://hlinksldjump"/>
              </a:rPr>
              <a:t>Vai a</a:t>
            </a:r>
            <a:endParaRPr lang="it-IT" dirty="0">
              <a:solidFill>
                <a:srgbClr val="00B050"/>
              </a:solidFill>
              <a:latin typeface="+mj-lt"/>
            </a:endParaRPr>
          </a:p>
        </p:txBody>
      </p:sp>
      <p:sp>
        <p:nvSpPr>
          <p:cNvPr id="22" name="CasellaDiTesto 21">
            <a:extLst>
              <a:ext uri="{FF2B5EF4-FFF2-40B4-BE49-F238E27FC236}">
                <a16:creationId xmlns:a16="http://schemas.microsoft.com/office/drawing/2014/main" id="{F4921053-BA81-4037-A912-0951C235CC75}"/>
              </a:ext>
            </a:extLst>
          </p:cNvPr>
          <p:cNvSpPr txBox="1"/>
          <p:nvPr/>
        </p:nvSpPr>
        <p:spPr>
          <a:xfrm>
            <a:off x="816164" y="2173614"/>
            <a:ext cx="792000" cy="369332"/>
          </a:xfrm>
          <a:prstGeom prst="rect">
            <a:avLst/>
          </a:prstGeom>
          <a:noFill/>
        </p:spPr>
        <p:txBody>
          <a:bodyPr wrap="square" rtlCol="0">
            <a:spAutoFit/>
          </a:bodyPr>
          <a:lstStyle/>
          <a:p>
            <a:pPr algn="ctr"/>
            <a:r>
              <a:rPr lang="it-IT" dirty="0">
                <a:solidFill>
                  <a:srgbClr val="00B050"/>
                </a:solidFill>
                <a:latin typeface="+mj-lt"/>
                <a:hlinkClick r:id="rId4" action="ppaction://hlinksldjump"/>
              </a:rPr>
              <a:t>Vai a</a:t>
            </a:r>
            <a:endParaRPr lang="it-IT" dirty="0">
              <a:solidFill>
                <a:srgbClr val="00B050"/>
              </a:solidFill>
              <a:latin typeface="+mj-lt"/>
            </a:endParaRPr>
          </a:p>
        </p:txBody>
      </p:sp>
      <p:sp>
        <p:nvSpPr>
          <p:cNvPr id="23" name="CasellaDiTesto 22">
            <a:extLst>
              <a:ext uri="{FF2B5EF4-FFF2-40B4-BE49-F238E27FC236}">
                <a16:creationId xmlns:a16="http://schemas.microsoft.com/office/drawing/2014/main" id="{6234DC49-2242-47EF-B119-3D120AEE4471}"/>
              </a:ext>
            </a:extLst>
          </p:cNvPr>
          <p:cNvSpPr txBox="1"/>
          <p:nvPr/>
        </p:nvSpPr>
        <p:spPr>
          <a:xfrm>
            <a:off x="859375" y="2585649"/>
            <a:ext cx="792000" cy="369332"/>
          </a:xfrm>
          <a:prstGeom prst="rect">
            <a:avLst/>
          </a:prstGeom>
          <a:noFill/>
        </p:spPr>
        <p:txBody>
          <a:bodyPr wrap="square" rtlCol="0">
            <a:spAutoFit/>
          </a:bodyPr>
          <a:lstStyle/>
          <a:p>
            <a:pPr algn="ctr"/>
            <a:r>
              <a:rPr lang="it-IT" dirty="0">
                <a:solidFill>
                  <a:srgbClr val="00B050"/>
                </a:solidFill>
                <a:latin typeface="+mj-lt"/>
                <a:hlinkClick r:id="rId5" action="ppaction://hlinksldjump"/>
              </a:rPr>
              <a:t>Vai a</a:t>
            </a:r>
            <a:endParaRPr lang="it-IT" dirty="0">
              <a:solidFill>
                <a:srgbClr val="00B050"/>
              </a:solidFill>
              <a:latin typeface="+mj-lt"/>
            </a:endParaRPr>
          </a:p>
        </p:txBody>
      </p:sp>
      <p:sp>
        <p:nvSpPr>
          <p:cNvPr id="24" name="CasellaDiTesto 23">
            <a:extLst>
              <a:ext uri="{FF2B5EF4-FFF2-40B4-BE49-F238E27FC236}">
                <a16:creationId xmlns:a16="http://schemas.microsoft.com/office/drawing/2014/main" id="{F6D1B735-C356-43CA-A480-60D07A01EE00}"/>
              </a:ext>
            </a:extLst>
          </p:cNvPr>
          <p:cNvSpPr txBox="1"/>
          <p:nvPr/>
        </p:nvSpPr>
        <p:spPr>
          <a:xfrm>
            <a:off x="840112" y="2983606"/>
            <a:ext cx="792000" cy="369332"/>
          </a:xfrm>
          <a:prstGeom prst="rect">
            <a:avLst/>
          </a:prstGeom>
          <a:noFill/>
        </p:spPr>
        <p:txBody>
          <a:bodyPr wrap="square" rtlCol="0">
            <a:spAutoFit/>
          </a:bodyPr>
          <a:lstStyle/>
          <a:p>
            <a:pPr algn="ctr"/>
            <a:r>
              <a:rPr lang="it-IT" dirty="0">
                <a:solidFill>
                  <a:srgbClr val="00B050"/>
                </a:solidFill>
                <a:latin typeface="+mj-lt"/>
                <a:hlinkClick r:id="rId6" action="ppaction://hlinksldjump"/>
              </a:rPr>
              <a:t>Vai a</a:t>
            </a:r>
            <a:endParaRPr lang="it-IT" dirty="0">
              <a:solidFill>
                <a:srgbClr val="00B050"/>
              </a:solidFill>
              <a:latin typeface="+mj-lt"/>
            </a:endParaRPr>
          </a:p>
        </p:txBody>
      </p:sp>
      <p:sp>
        <p:nvSpPr>
          <p:cNvPr id="25" name="CasellaDiTesto 24">
            <a:extLst>
              <a:ext uri="{FF2B5EF4-FFF2-40B4-BE49-F238E27FC236}">
                <a16:creationId xmlns:a16="http://schemas.microsoft.com/office/drawing/2014/main" id="{C8A7A931-6D4F-4C98-8D91-5161D6B3FD89}"/>
              </a:ext>
            </a:extLst>
          </p:cNvPr>
          <p:cNvSpPr txBox="1"/>
          <p:nvPr/>
        </p:nvSpPr>
        <p:spPr>
          <a:xfrm>
            <a:off x="840112" y="3409480"/>
            <a:ext cx="792000" cy="369332"/>
          </a:xfrm>
          <a:prstGeom prst="rect">
            <a:avLst/>
          </a:prstGeom>
          <a:noFill/>
        </p:spPr>
        <p:txBody>
          <a:bodyPr wrap="square" rtlCol="0">
            <a:spAutoFit/>
          </a:bodyPr>
          <a:lstStyle/>
          <a:p>
            <a:pPr algn="ctr"/>
            <a:r>
              <a:rPr lang="it-IT" dirty="0">
                <a:solidFill>
                  <a:srgbClr val="00B050"/>
                </a:solidFill>
                <a:latin typeface="+mj-lt"/>
                <a:hlinkClick r:id="rId7" action="ppaction://hlinksldjump"/>
              </a:rPr>
              <a:t>Vai a</a:t>
            </a:r>
            <a:endParaRPr lang="it-IT" dirty="0">
              <a:solidFill>
                <a:srgbClr val="00B050"/>
              </a:solidFill>
              <a:latin typeface="+mj-lt"/>
            </a:endParaRPr>
          </a:p>
        </p:txBody>
      </p:sp>
      <p:sp>
        <p:nvSpPr>
          <p:cNvPr id="26" name="CasellaDiTesto 25">
            <a:extLst>
              <a:ext uri="{FF2B5EF4-FFF2-40B4-BE49-F238E27FC236}">
                <a16:creationId xmlns:a16="http://schemas.microsoft.com/office/drawing/2014/main" id="{02B84BD7-20A2-445D-B1E6-F26AE50FC52D}"/>
              </a:ext>
            </a:extLst>
          </p:cNvPr>
          <p:cNvSpPr txBox="1"/>
          <p:nvPr/>
        </p:nvSpPr>
        <p:spPr>
          <a:xfrm>
            <a:off x="816164" y="3820735"/>
            <a:ext cx="792000" cy="369332"/>
          </a:xfrm>
          <a:prstGeom prst="rect">
            <a:avLst/>
          </a:prstGeom>
          <a:noFill/>
        </p:spPr>
        <p:txBody>
          <a:bodyPr wrap="square" rtlCol="0">
            <a:spAutoFit/>
          </a:bodyPr>
          <a:lstStyle/>
          <a:p>
            <a:pPr algn="ctr"/>
            <a:r>
              <a:rPr lang="it-IT" dirty="0">
                <a:solidFill>
                  <a:srgbClr val="00B050"/>
                </a:solidFill>
                <a:latin typeface="+mj-lt"/>
                <a:hlinkClick r:id="rId8" action="ppaction://hlinksldjump"/>
              </a:rPr>
              <a:t>Vai a</a:t>
            </a:r>
            <a:endParaRPr lang="it-IT" dirty="0">
              <a:solidFill>
                <a:srgbClr val="00B050"/>
              </a:solidFill>
              <a:latin typeface="+mj-lt"/>
            </a:endParaRPr>
          </a:p>
        </p:txBody>
      </p:sp>
      <p:sp>
        <p:nvSpPr>
          <p:cNvPr id="28" name="CasellaDiTesto 27">
            <a:extLst>
              <a:ext uri="{FF2B5EF4-FFF2-40B4-BE49-F238E27FC236}">
                <a16:creationId xmlns:a16="http://schemas.microsoft.com/office/drawing/2014/main" id="{C332461D-3E59-46DE-8461-B3C0FE73AFD0}"/>
              </a:ext>
            </a:extLst>
          </p:cNvPr>
          <p:cNvSpPr txBox="1"/>
          <p:nvPr/>
        </p:nvSpPr>
        <p:spPr>
          <a:xfrm>
            <a:off x="865136" y="4236565"/>
            <a:ext cx="792000" cy="369332"/>
          </a:xfrm>
          <a:prstGeom prst="rect">
            <a:avLst/>
          </a:prstGeom>
          <a:noFill/>
        </p:spPr>
        <p:txBody>
          <a:bodyPr wrap="square" rtlCol="0">
            <a:spAutoFit/>
          </a:bodyPr>
          <a:lstStyle/>
          <a:p>
            <a:pPr algn="ctr"/>
            <a:r>
              <a:rPr lang="it-IT" dirty="0">
                <a:solidFill>
                  <a:srgbClr val="00B050"/>
                </a:solidFill>
                <a:latin typeface="+mj-lt"/>
                <a:hlinkClick r:id="rId9" action="ppaction://hlinksldjump"/>
              </a:rPr>
              <a:t>Vai a</a:t>
            </a:r>
            <a:endParaRPr lang="it-IT" dirty="0">
              <a:solidFill>
                <a:srgbClr val="00B050"/>
              </a:solidFill>
              <a:latin typeface="+mj-lt"/>
            </a:endParaRPr>
          </a:p>
        </p:txBody>
      </p:sp>
      <p:sp>
        <p:nvSpPr>
          <p:cNvPr id="29" name="CasellaDiTesto 28">
            <a:extLst>
              <a:ext uri="{FF2B5EF4-FFF2-40B4-BE49-F238E27FC236}">
                <a16:creationId xmlns:a16="http://schemas.microsoft.com/office/drawing/2014/main" id="{0E7C5F9C-5E71-452A-A4D1-DC54D151B628}"/>
              </a:ext>
            </a:extLst>
          </p:cNvPr>
          <p:cNvSpPr txBox="1"/>
          <p:nvPr/>
        </p:nvSpPr>
        <p:spPr>
          <a:xfrm>
            <a:off x="827544" y="4661694"/>
            <a:ext cx="792000" cy="369332"/>
          </a:xfrm>
          <a:prstGeom prst="rect">
            <a:avLst/>
          </a:prstGeom>
          <a:noFill/>
        </p:spPr>
        <p:txBody>
          <a:bodyPr wrap="square" rtlCol="0">
            <a:spAutoFit/>
          </a:bodyPr>
          <a:lstStyle/>
          <a:p>
            <a:pPr algn="ctr"/>
            <a:r>
              <a:rPr lang="it-IT" dirty="0">
                <a:solidFill>
                  <a:srgbClr val="00B050"/>
                </a:solidFill>
                <a:latin typeface="+mj-lt"/>
                <a:hlinkClick r:id="rId10" action="ppaction://hlinksldjump"/>
              </a:rPr>
              <a:t>Vai a</a:t>
            </a:r>
            <a:endParaRPr lang="it-IT" dirty="0">
              <a:solidFill>
                <a:srgbClr val="00B050"/>
              </a:solidFill>
              <a:latin typeface="+mj-lt"/>
            </a:endParaRPr>
          </a:p>
        </p:txBody>
      </p:sp>
      <p:sp>
        <p:nvSpPr>
          <p:cNvPr id="30" name="CasellaDiTesto 29">
            <a:extLst>
              <a:ext uri="{FF2B5EF4-FFF2-40B4-BE49-F238E27FC236}">
                <a16:creationId xmlns:a16="http://schemas.microsoft.com/office/drawing/2014/main" id="{FC4887EE-A5FF-44DE-9BF0-C3904073EAEA}"/>
              </a:ext>
            </a:extLst>
          </p:cNvPr>
          <p:cNvSpPr txBox="1"/>
          <p:nvPr/>
        </p:nvSpPr>
        <p:spPr>
          <a:xfrm>
            <a:off x="870755" y="5073729"/>
            <a:ext cx="792000" cy="369332"/>
          </a:xfrm>
          <a:prstGeom prst="rect">
            <a:avLst/>
          </a:prstGeom>
          <a:noFill/>
        </p:spPr>
        <p:txBody>
          <a:bodyPr wrap="square" rtlCol="0">
            <a:spAutoFit/>
          </a:bodyPr>
          <a:lstStyle/>
          <a:p>
            <a:pPr algn="ctr"/>
            <a:r>
              <a:rPr lang="it-IT" dirty="0">
                <a:solidFill>
                  <a:srgbClr val="00B050"/>
                </a:solidFill>
                <a:latin typeface="+mj-lt"/>
                <a:hlinkClick r:id="rId11" action="ppaction://hlinksldjump"/>
              </a:rPr>
              <a:t>Vai a</a:t>
            </a:r>
            <a:endParaRPr lang="it-IT" dirty="0">
              <a:solidFill>
                <a:srgbClr val="00B050"/>
              </a:solidFill>
              <a:latin typeface="+mj-lt"/>
            </a:endParaRPr>
          </a:p>
        </p:txBody>
      </p:sp>
      <p:sp>
        <p:nvSpPr>
          <p:cNvPr id="31" name="CasellaDiTesto 30">
            <a:extLst>
              <a:ext uri="{FF2B5EF4-FFF2-40B4-BE49-F238E27FC236}">
                <a16:creationId xmlns:a16="http://schemas.microsoft.com/office/drawing/2014/main" id="{F21F35FB-263F-4051-9904-5DD94FD3A130}"/>
              </a:ext>
            </a:extLst>
          </p:cNvPr>
          <p:cNvSpPr txBox="1"/>
          <p:nvPr/>
        </p:nvSpPr>
        <p:spPr>
          <a:xfrm>
            <a:off x="851492" y="5471686"/>
            <a:ext cx="792000" cy="369332"/>
          </a:xfrm>
          <a:prstGeom prst="rect">
            <a:avLst/>
          </a:prstGeom>
          <a:noFill/>
        </p:spPr>
        <p:txBody>
          <a:bodyPr wrap="square" rtlCol="0">
            <a:spAutoFit/>
          </a:bodyPr>
          <a:lstStyle/>
          <a:p>
            <a:pPr algn="ctr"/>
            <a:r>
              <a:rPr lang="it-IT" dirty="0">
                <a:solidFill>
                  <a:srgbClr val="00B050"/>
                </a:solidFill>
                <a:latin typeface="+mj-lt"/>
                <a:hlinkClick r:id="rId12" action="ppaction://hlinksldjump"/>
              </a:rPr>
              <a:t>Vai a</a:t>
            </a:r>
            <a:endParaRPr lang="it-IT" dirty="0">
              <a:solidFill>
                <a:srgbClr val="00B050"/>
              </a:solidFill>
              <a:latin typeface="+mj-lt"/>
            </a:endParaRPr>
          </a:p>
        </p:txBody>
      </p:sp>
      <p:sp>
        <p:nvSpPr>
          <p:cNvPr id="32" name="CasellaDiTesto 31">
            <a:extLst>
              <a:ext uri="{FF2B5EF4-FFF2-40B4-BE49-F238E27FC236}">
                <a16:creationId xmlns:a16="http://schemas.microsoft.com/office/drawing/2014/main" id="{7E4FFBCC-BB15-4D92-BC12-8CB191BF627D}"/>
              </a:ext>
            </a:extLst>
          </p:cNvPr>
          <p:cNvSpPr txBox="1"/>
          <p:nvPr/>
        </p:nvSpPr>
        <p:spPr>
          <a:xfrm>
            <a:off x="851492" y="5897560"/>
            <a:ext cx="792000" cy="369332"/>
          </a:xfrm>
          <a:prstGeom prst="rect">
            <a:avLst/>
          </a:prstGeom>
          <a:noFill/>
        </p:spPr>
        <p:txBody>
          <a:bodyPr wrap="square" rtlCol="0">
            <a:spAutoFit/>
          </a:bodyPr>
          <a:lstStyle/>
          <a:p>
            <a:pPr algn="ctr"/>
            <a:r>
              <a:rPr lang="it-IT" dirty="0">
                <a:solidFill>
                  <a:srgbClr val="00B050"/>
                </a:solidFill>
                <a:latin typeface="+mj-lt"/>
                <a:hlinkClick r:id="rId13" action="ppaction://hlinksldjump"/>
              </a:rPr>
              <a:t>Vai a</a:t>
            </a:r>
            <a:endParaRPr lang="it-IT" dirty="0">
              <a:solidFill>
                <a:srgbClr val="00B050"/>
              </a:solidFill>
              <a:latin typeface="+mj-lt"/>
            </a:endParaRPr>
          </a:p>
        </p:txBody>
      </p:sp>
      <p:sp>
        <p:nvSpPr>
          <p:cNvPr id="33" name="CasellaDiTesto 32">
            <a:extLst>
              <a:ext uri="{FF2B5EF4-FFF2-40B4-BE49-F238E27FC236}">
                <a16:creationId xmlns:a16="http://schemas.microsoft.com/office/drawing/2014/main" id="{A9AC3AED-95B2-45DC-AF0F-A36CB2A5274F}"/>
              </a:ext>
            </a:extLst>
          </p:cNvPr>
          <p:cNvSpPr txBox="1"/>
          <p:nvPr/>
        </p:nvSpPr>
        <p:spPr>
          <a:xfrm>
            <a:off x="827544" y="6308815"/>
            <a:ext cx="792000" cy="369332"/>
          </a:xfrm>
          <a:prstGeom prst="rect">
            <a:avLst/>
          </a:prstGeom>
          <a:noFill/>
        </p:spPr>
        <p:txBody>
          <a:bodyPr wrap="square" rtlCol="0">
            <a:spAutoFit/>
          </a:bodyPr>
          <a:lstStyle/>
          <a:p>
            <a:pPr algn="ctr"/>
            <a:r>
              <a:rPr lang="it-IT" dirty="0">
                <a:solidFill>
                  <a:srgbClr val="00B050"/>
                </a:solidFill>
                <a:latin typeface="+mj-lt"/>
                <a:hlinkClick r:id="rId14" action="ppaction://hlinksldjump"/>
              </a:rPr>
              <a:t>Vai a</a:t>
            </a:r>
            <a:endParaRPr lang="it-IT" dirty="0">
              <a:solidFill>
                <a:srgbClr val="00B050"/>
              </a:solidFill>
              <a:latin typeface="+mj-lt"/>
            </a:endParaRPr>
          </a:p>
        </p:txBody>
      </p:sp>
      <p:sp>
        <p:nvSpPr>
          <p:cNvPr id="15" name="Pulsante di azione: Inizio 14">
            <a:hlinkClick r:id="" action="ppaction://hlinkshowjump?jump=firstslide" highlightClick="1"/>
            <a:extLst>
              <a:ext uri="{FF2B5EF4-FFF2-40B4-BE49-F238E27FC236}">
                <a16:creationId xmlns:a16="http://schemas.microsoft.com/office/drawing/2014/main" id="{A0740A8B-A243-4358-B84D-72758CD266A0}"/>
              </a:ext>
            </a:extLst>
          </p:cNvPr>
          <p:cNvSpPr/>
          <p:nvPr/>
        </p:nvSpPr>
        <p:spPr>
          <a:xfrm>
            <a:off x="8595280" y="71227"/>
            <a:ext cx="468000" cy="648000"/>
          </a:xfrm>
          <a:prstGeom prst="actionButtonBeginning">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441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left)">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left)">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left)">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wipe(left)">
                                      <p:cBhvr>
                                        <p:cTn id="131" dur="500"/>
                                        <p:tgtEl>
                                          <p:spTgt spid="16"/>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2"/>
                                        </p:tgtEl>
                                        <p:attrNameLst>
                                          <p:attrName>style.visibility</p:attrName>
                                        </p:attrNameLst>
                                      </p:cBhvr>
                                      <p:to>
                                        <p:strVal val="visible"/>
                                      </p:to>
                                    </p:set>
                                    <p:anim calcmode="lin" valueType="num">
                                      <p:cBhvr additive="base">
                                        <p:cTn id="136" dur="500" fill="hold"/>
                                        <p:tgtEl>
                                          <p:spTgt spid="32"/>
                                        </p:tgtEl>
                                        <p:attrNameLst>
                                          <p:attrName>ppt_x</p:attrName>
                                        </p:attrNameLst>
                                      </p:cBhvr>
                                      <p:tavLst>
                                        <p:tav tm="0">
                                          <p:val>
                                            <p:strVal val="#ppt_x"/>
                                          </p:val>
                                        </p:tav>
                                        <p:tav tm="100000">
                                          <p:val>
                                            <p:strVal val="#ppt_x"/>
                                          </p:val>
                                        </p:tav>
                                      </p:tavLst>
                                    </p:anim>
                                    <p:anim calcmode="lin" valueType="num">
                                      <p:cBhvr additive="base">
                                        <p:cTn id="1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left)">
                                      <p:cBhvr>
                                        <p:cTn id="142" dur="500"/>
                                        <p:tgtEl>
                                          <p:spTgt spid="17"/>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wipe(left)">
                                      <p:cBhvr>
                                        <p:cTn id="1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p:bldP spid="8" grpId="0"/>
      <p:bldP spid="9" grpId="0"/>
      <p:bldP spid="10" grpId="0"/>
      <p:bldP spid="11" grpId="0"/>
      <p:bldP spid="12" grpId="0"/>
      <p:bldP spid="13" grpId="0"/>
      <p:bldP spid="14" grpId="0"/>
      <p:bldP spid="16" grpId="0"/>
      <p:bldP spid="17" grpId="0"/>
      <p:bldP spid="18" grpId="0"/>
      <p:bldP spid="20" grpId="0"/>
      <p:bldP spid="21" grpId="0"/>
      <p:bldP spid="22" grpId="0"/>
      <p:bldP spid="23" grpId="0"/>
      <p:bldP spid="24" grpId="0"/>
      <p:bldP spid="25" grpId="0"/>
      <p:bldP spid="26"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7710"/>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Sezione punteggiata: Abaco del solido (1)</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extLst>
              <p:ext uri="{D42A27DB-BD31-4B8C-83A1-F6EECF244321}">
                <p14:modId xmlns:p14="http://schemas.microsoft.com/office/powerpoint/2010/main" val="3568684223"/>
              </p:ext>
            </p:extLst>
          </p:nvPr>
        </p:nvGraphicFramePr>
        <p:xfrm>
          <a:off x="36000" y="803149"/>
          <a:ext cx="9072000" cy="6012000"/>
        </p:xfrm>
        <a:graphic>
          <a:graphicData uri="http://schemas.openxmlformats.org/drawingml/2006/table">
            <a:tbl>
              <a:tblPr bandRow="1">
                <a:tableStyleId>{073A0DAA-6AF3-43AB-8588-CEC1D06C72B9}</a:tableStyleId>
              </a:tblPr>
              <a:tblGrid>
                <a:gridCol w="4536000">
                  <a:extLst>
                    <a:ext uri="{9D8B030D-6E8A-4147-A177-3AD203B41FA5}">
                      <a16:colId xmlns:a16="http://schemas.microsoft.com/office/drawing/2014/main" val="2900016614"/>
                    </a:ext>
                  </a:extLst>
                </a:gridCol>
                <a:gridCol w="4536000">
                  <a:extLst>
                    <a:ext uri="{9D8B030D-6E8A-4147-A177-3AD203B41FA5}">
                      <a16:colId xmlns:a16="http://schemas.microsoft.com/office/drawing/2014/main" val="3413034555"/>
                    </a:ext>
                  </a:extLst>
                </a:gridCol>
              </a:tblGrid>
              <a:tr h="4517772">
                <a:tc>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886159853"/>
                  </a:ext>
                </a:extLst>
              </a:tr>
              <a:tr h="1494228">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6" name="CasellaDiTesto 5">
            <a:extLst>
              <a:ext uri="{FF2B5EF4-FFF2-40B4-BE49-F238E27FC236}">
                <a16:creationId xmlns:a16="http://schemas.microsoft.com/office/drawing/2014/main" id="{F8A6A3CA-0031-4D22-AB86-1D56AE110044}"/>
              </a:ext>
            </a:extLst>
          </p:cNvPr>
          <p:cNvSpPr txBox="1"/>
          <p:nvPr/>
        </p:nvSpPr>
        <p:spPr>
          <a:xfrm>
            <a:off x="4596866" y="817418"/>
            <a:ext cx="4428000" cy="3785652"/>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Solido e piano di sezione</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Siano assegnati in proiezione ortogonale sia il solido costituito da una piramide retta a base triangolare collocata nello spazio del primo diedro con la base a quota costante, sia il </a:t>
            </a:r>
            <a:r>
              <a:rPr lang="it-IT"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piano generico</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r>
              <a:rPr lang="it-IT" sz="2400" dirty="0">
                <a:solidFill>
                  <a:srgbClr val="FF0000"/>
                </a:solidFill>
                <a:latin typeface="Symbol" panose="05050102010706020507" pitchFamily="18" charset="2"/>
                <a:ea typeface="Times New Roman" panose="02020603050405020304" pitchFamily="18" charset="0"/>
                <a:cs typeface="Times New Roman" panose="02020603050405020304" pitchFamily="18" charset="0"/>
              </a:rPr>
              <a:t></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quale piano di sezione.</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Si procede ad analizzare gli elementi geometrici costituenti il solido definendone l’abaco di riferimento come nelle celle successive</a:t>
            </a:r>
            <a:endParaRPr lang="it-IT" dirty="0">
              <a:solidFill>
                <a:srgbClr val="00B050"/>
              </a:solidFill>
            </a:endParaRPr>
          </a:p>
        </p:txBody>
      </p:sp>
      <p:sp>
        <p:nvSpPr>
          <p:cNvPr id="8" name="CasellaDiTesto 7">
            <a:extLst>
              <a:ext uri="{FF2B5EF4-FFF2-40B4-BE49-F238E27FC236}">
                <a16:creationId xmlns:a16="http://schemas.microsoft.com/office/drawing/2014/main" id="{41C05A9E-D309-4CF9-8695-5A7A33C202D1}"/>
              </a:ext>
            </a:extLst>
          </p:cNvPr>
          <p:cNvSpPr txBox="1"/>
          <p:nvPr/>
        </p:nvSpPr>
        <p:spPr>
          <a:xfrm>
            <a:off x="4572000" y="5320141"/>
            <a:ext cx="4463996" cy="1477328"/>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Vertici del solido</a:t>
            </a:r>
            <a:endPar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endPar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 vertici del solido possono essere riguardati come punti collocati nello spazio del primo diedro.</a:t>
            </a:r>
            <a:endParaRPr lang="it-IT" dirty="0">
              <a:solidFill>
                <a:srgbClr val="00B050"/>
              </a:solidFill>
            </a:endParaRPr>
          </a:p>
        </p:txBody>
      </p:sp>
      <p:sp>
        <p:nvSpPr>
          <p:cNvPr id="9" name="CasellaDiTesto 8">
            <a:extLst>
              <a:ext uri="{FF2B5EF4-FFF2-40B4-BE49-F238E27FC236}">
                <a16:creationId xmlns:a16="http://schemas.microsoft.com/office/drawing/2014/main" id="{3D7817A8-2D9C-43FB-8AE8-8E65EE4F8A16}"/>
              </a:ext>
            </a:extLst>
          </p:cNvPr>
          <p:cNvSpPr txBox="1"/>
          <p:nvPr/>
        </p:nvSpPr>
        <p:spPr>
          <a:xfrm>
            <a:off x="2826328" y="5519769"/>
            <a:ext cx="1551709" cy="369332"/>
          </a:xfrm>
          <a:prstGeom prst="rect">
            <a:avLst/>
          </a:prstGeom>
          <a:noFill/>
        </p:spPr>
        <p:txBody>
          <a:bodyPr wrap="square" rtlCol="0">
            <a:spAutoFit/>
          </a:bodyPr>
          <a:lstStyle/>
          <a:p>
            <a:r>
              <a:rPr lang="it-IT" dirty="0">
                <a:solidFill>
                  <a:srgbClr val="00B050"/>
                </a:solidFill>
                <a:latin typeface="+mj-lt"/>
              </a:rPr>
              <a:t>(A’, B’, C’, V’)</a:t>
            </a:r>
          </a:p>
        </p:txBody>
      </p:sp>
      <p:sp>
        <p:nvSpPr>
          <p:cNvPr id="10" name="CasellaDiTesto 9">
            <a:extLst>
              <a:ext uri="{FF2B5EF4-FFF2-40B4-BE49-F238E27FC236}">
                <a16:creationId xmlns:a16="http://schemas.microsoft.com/office/drawing/2014/main" id="{3C8E93F2-127A-49CF-B90E-A5CBDC3AF7A7}"/>
              </a:ext>
            </a:extLst>
          </p:cNvPr>
          <p:cNvSpPr txBox="1"/>
          <p:nvPr/>
        </p:nvSpPr>
        <p:spPr>
          <a:xfrm>
            <a:off x="2810840" y="6083071"/>
            <a:ext cx="1728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 B”, C”, V”) </a:t>
            </a:r>
            <a:endParaRPr lang="it-IT" dirty="0">
              <a:solidFill>
                <a:srgbClr val="00B050"/>
              </a:solidFill>
            </a:endParaRPr>
          </a:p>
        </p:txBody>
      </p:sp>
      <p:sp>
        <p:nvSpPr>
          <p:cNvPr id="11" name="Parentesi graffa aperta 10">
            <a:extLst>
              <a:ext uri="{FF2B5EF4-FFF2-40B4-BE49-F238E27FC236}">
                <a16:creationId xmlns:a16="http://schemas.microsoft.com/office/drawing/2014/main" id="{C647F4EA-833F-410A-B117-94A624680CCA}"/>
              </a:ext>
            </a:extLst>
          </p:cNvPr>
          <p:cNvSpPr/>
          <p:nvPr/>
        </p:nvSpPr>
        <p:spPr>
          <a:xfrm>
            <a:off x="2729458" y="5533624"/>
            <a:ext cx="180000" cy="900000"/>
          </a:xfrm>
          <a:prstGeom prst="leftBrace">
            <a:avLst>
              <a:gd name="adj1" fmla="val 61395"/>
              <a:gd name="adj2" fmla="val 50000"/>
            </a:avLst>
          </a:prstGeom>
          <a:ln>
            <a:solidFill>
              <a:srgbClr val="00B05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96E8294F-90E6-468E-BBAA-272B3857965A}"/>
              </a:ext>
            </a:extLst>
          </p:cNvPr>
          <p:cNvSpPr txBox="1"/>
          <p:nvPr/>
        </p:nvSpPr>
        <p:spPr>
          <a:xfrm>
            <a:off x="1427024" y="5787998"/>
            <a:ext cx="1551709" cy="369332"/>
          </a:xfrm>
          <a:prstGeom prst="rect">
            <a:avLst/>
          </a:prstGeom>
          <a:noFill/>
        </p:spPr>
        <p:txBody>
          <a:bodyPr wrap="square" rtlCol="0">
            <a:spAutoFit/>
          </a:bodyPr>
          <a:lstStyle/>
          <a:p>
            <a:r>
              <a:rPr lang="it-IT" dirty="0">
                <a:solidFill>
                  <a:srgbClr val="00B050"/>
                </a:solidFill>
                <a:latin typeface="+mj-lt"/>
              </a:rPr>
              <a:t>(A, B, C, V)</a:t>
            </a:r>
          </a:p>
        </p:txBody>
      </p:sp>
      <p:sp>
        <p:nvSpPr>
          <p:cNvPr id="13" name="CasellaDiTesto 12">
            <a:extLst>
              <a:ext uri="{FF2B5EF4-FFF2-40B4-BE49-F238E27FC236}">
                <a16:creationId xmlns:a16="http://schemas.microsoft.com/office/drawing/2014/main" id="{6A4493D3-07E7-407E-99E1-48D1054E7647}"/>
              </a:ext>
            </a:extLst>
          </p:cNvPr>
          <p:cNvSpPr txBox="1"/>
          <p:nvPr/>
        </p:nvSpPr>
        <p:spPr>
          <a:xfrm>
            <a:off x="127420" y="5561335"/>
            <a:ext cx="1368000" cy="1077218"/>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Vertici</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(Punti geometrici)</a:t>
            </a:r>
            <a:endParaRPr lang="it-IT" sz="1400" dirty="0">
              <a:solidFill>
                <a:srgbClr val="00B050"/>
              </a:solidFill>
            </a:endParaRPr>
          </a:p>
        </p:txBody>
      </p:sp>
      <p:cxnSp>
        <p:nvCxnSpPr>
          <p:cNvPr id="14" name="Connettore diritto 13">
            <a:extLst>
              <a:ext uri="{FF2B5EF4-FFF2-40B4-BE49-F238E27FC236}">
                <a16:creationId xmlns:a16="http://schemas.microsoft.com/office/drawing/2014/main" id="{E51B5460-DC75-4BD0-A2CB-C8F7F816D1E0}"/>
              </a:ext>
            </a:extLst>
          </p:cNvPr>
          <p:cNvCxnSpPr>
            <a:cxnSpLocks/>
          </p:cNvCxnSpPr>
          <p:nvPr/>
        </p:nvCxnSpPr>
        <p:spPr>
          <a:xfrm>
            <a:off x="49501" y="6831190"/>
            <a:ext cx="9044998" cy="0"/>
          </a:xfrm>
          <a:prstGeom prst="line">
            <a:avLst/>
          </a:prstGeom>
          <a:noFill/>
          <a:ln w="0" cap="flat" cmpd="sng" algn="ctr">
            <a:solidFill>
              <a:schemeClr val="bg2">
                <a:lumMod val="20000"/>
                <a:lumOff val="80000"/>
              </a:schemeClr>
            </a:solidFill>
            <a:prstDash val="solid"/>
            <a:miter lim="800000"/>
          </a:ln>
          <a:effectLst/>
        </p:spPr>
      </p:cxnSp>
      <p:pic>
        <p:nvPicPr>
          <p:cNvPr id="3" name="Immagine 2">
            <a:extLst>
              <a:ext uri="{FF2B5EF4-FFF2-40B4-BE49-F238E27FC236}">
                <a16:creationId xmlns:a16="http://schemas.microsoft.com/office/drawing/2014/main" id="{C79DBA33-9338-4E8A-854B-0FBBDFC1ACC0}"/>
              </a:ext>
            </a:extLst>
          </p:cNvPr>
          <p:cNvPicPr>
            <a:picLocks noChangeAspect="1"/>
          </p:cNvPicPr>
          <p:nvPr/>
        </p:nvPicPr>
        <p:blipFill rotWithShape="1">
          <a:blip r:embed="rId2"/>
          <a:srcRect l="28209" r="28209"/>
          <a:stretch/>
        </p:blipFill>
        <p:spPr>
          <a:xfrm>
            <a:off x="86475" y="1439594"/>
            <a:ext cx="4428000" cy="3564916"/>
          </a:xfrm>
          <a:prstGeom prst="rect">
            <a:avLst/>
          </a:prstGeom>
          <a:solidFill>
            <a:schemeClr val="accent4">
              <a:lumMod val="20000"/>
              <a:lumOff val="80000"/>
            </a:schemeClr>
          </a:solidFill>
          <a:ln>
            <a:solidFill>
              <a:srgbClr val="0070C0"/>
            </a:solidFill>
          </a:ln>
        </p:spPr>
      </p:pic>
      <p:sp>
        <p:nvSpPr>
          <p:cNvPr id="4" name="CasellaDiTesto 3">
            <a:extLst>
              <a:ext uri="{FF2B5EF4-FFF2-40B4-BE49-F238E27FC236}">
                <a16:creationId xmlns:a16="http://schemas.microsoft.com/office/drawing/2014/main" id="{9AF105AB-4F25-4934-89A6-F773DB13837E}"/>
              </a:ext>
            </a:extLst>
          </p:cNvPr>
          <p:cNvSpPr txBox="1"/>
          <p:nvPr/>
        </p:nvSpPr>
        <p:spPr>
          <a:xfrm>
            <a:off x="45532" y="859715"/>
            <a:ext cx="4500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Proiezione ortogonale del solido</a:t>
            </a:r>
          </a:p>
        </p:txBody>
      </p:sp>
      <p:sp>
        <p:nvSpPr>
          <p:cNvPr id="15" name="Ritorno 14">
            <a:hlinkClick r:id="rId3" action="ppaction://hlinksldjump" highlightClick="1"/>
            <a:extLst>
              <a:ext uri="{FF2B5EF4-FFF2-40B4-BE49-F238E27FC236}">
                <a16:creationId xmlns:a16="http://schemas.microsoft.com/office/drawing/2014/main" id="{0C928C7B-2F5B-403D-BA5F-D1E2FC78E98D}"/>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1684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left)">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wipe(left)">
                                      <p:cBhvr>
                                        <p:cTn id="64" dur="500"/>
                                        <p:tgtEl>
                                          <p:spTgt spid="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xEl>
                                              <p:pRg st="2" end="2"/>
                                            </p:txEl>
                                          </p:spTgt>
                                        </p:tgtEl>
                                        <p:attrNameLst>
                                          <p:attrName>style.visibility</p:attrName>
                                        </p:attrNameLst>
                                      </p:cBhvr>
                                      <p:to>
                                        <p:strVal val="visible"/>
                                      </p:to>
                                    </p:set>
                                    <p:animEffect transition="in" filter="wipe(left)">
                                      <p:cBhvr>
                                        <p:cTn id="6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uiExpand="1" build="p"/>
      <p:bldP spid="9" grpId="0"/>
      <p:bldP spid="10" grpId="0"/>
      <p:bldP spid="11" grpId="0" animBg="1"/>
      <p:bldP spid="12" grpId="0"/>
      <p:bldP spid="1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7710"/>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Sezione punteggiata: Abaco del solido (2)</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extLst>
              <p:ext uri="{D42A27DB-BD31-4B8C-83A1-F6EECF244321}">
                <p14:modId xmlns:p14="http://schemas.microsoft.com/office/powerpoint/2010/main" val="2452285562"/>
              </p:ext>
            </p:extLst>
          </p:nvPr>
        </p:nvGraphicFramePr>
        <p:xfrm>
          <a:off x="36000" y="787900"/>
          <a:ext cx="9072000" cy="6012000"/>
        </p:xfrm>
        <a:graphic>
          <a:graphicData uri="http://schemas.openxmlformats.org/drawingml/2006/table">
            <a:tbl>
              <a:tblPr bandRow="1">
                <a:tableStyleId>{073A0DAA-6AF3-43AB-8588-CEC1D06C72B9}</a:tableStyleId>
              </a:tblPr>
              <a:tblGrid>
                <a:gridCol w="4536000">
                  <a:extLst>
                    <a:ext uri="{9D8B030D-6E8A-4147-A177-3AD203B41FA5}">
                      <a16:colId xmlns:a16="http://schemas.microsoft.com/office/drawing/2014/main" val="2900016614"/>
                    </a:ext>
                  </a:extLst>
                </a:gridCol>
                <a:gridCol w="4536000">
                  <a:extLst>
                    <a:ext uri="{9D8B030D-6E8A-4147-A177-3AD203B41FA5}">
                      <a16:colId xmlns:a16="http://schemas.microsoft.com/office/drawing/2014/main" val="3413034555"/>
                    </a:ext>
                  </a:extLst>
                </a:gridCol>
              </a:tblGrid>
              <a:tr h="3528000">
                <a:tc>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886159853"/>
                  </a:ext>
                </a:extLst>
              </a:tr>
              <a:tr h="2484000">
                <a:tc>
                  <a:txBody>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cxnSp>
        <p:nvCxnSpPr>
          <p:cNvPr id="14" name="Connettore diritto 13">
            <a:extLst>
              <a:ext uri="{FF2B5EF4-FFF2-40B4-BE49-F238E27FC236}">
                <a16:creationId xmlns:a16="http://schemas.microsoft.com/office/drawing/2014/main" id="{E51B5460-DC75-4BD0-A2CB-C8F7F816D1E0}"/>
              </a:ext>
            </a:extLst>
          </p:cNvPr>
          <p:cNvCxnSpPr>
            <a:cxnSpLocks/>
          </p:cNvCxnSpPr>
          <p:nvPr/>
        </p:nvCxnSpPr>
        <p:spPr>
          <a:xfrm>
            <a:off x="49501" y="6735654"/>
            <a:ext cx="9044998" cy="0"/>
          </a:xfrm>
          <a:prstGeom prst="line">
            <a:avLst/>
          </a:prstGeom>
          <a:noFill/>
          <a:ln w="0" cap="flat" cmpd="sng" algn="ctr">
            <a:solidFill>
              <a:schemeClr val="bg2">
                <a:lumMod val="20000"/>
                <a:lumOff val="80000"/>
              </a:schemeClr>
            </a:solidFill>
            <a:prstDash val="solid"/>
            <a:miter lim="800000"/>
          </a:ln>
          <a:effectLst/>
        </p:spPr>
      </p:cxnSp>
      <p:sp>
        <p:nvSpPr>
          <p:cNvPr id="17" name="AutoShape 3">
            <a:extLst>
              <a:ext uri="{FF2B5EF4-FFF2-40B4-BE49-F238E27FC236}">
                <a16:creationId xmlns:a16="http://schemas.microsoft.com/office/drawing/2014/main" id="{BF00A671-7477-44F6-814C-539ADEA47835}"/>
              </a:ext>
            </a:extLst>
          </p:cNvPr>
          <p:cNvSpPr>
            <a:spLocks/>
          </p:cNvSpPr>
          <p:nvPr/>
        </p:nvSpPr>
        <p:spPr bwMode="auto">
          <a:xfrm>
            <a:off x="1834683" y="873561"/>
            <a:ext cx="119380" cy="438150"/>
          </a:xfrm>
          <a:prstGeom prst="leftBrace">
            <a:avLst>
              <a:gd name="adj1" fmla="val 30585"/>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5">
            <a:extLst>
              <a:ext uri="{FF2B5EF4-FFF2-40B4-BE49-F238E27FC236}">
                <a16:creationId xmlns:a16="http://schemas.microsoft.com/office/drawing/2014/main" id="{146CCABA-E21A-45BF-9EA4-9D244CE25770}"/>
              </a:ext>
            </a:extLst>
          </p:cNvPr>
          <p:cNvSpPr>
            <a:spLocks/>
          </p:cNvSpPr>
          <p:nvPr/>
        </p:nvSpPr>
        <p:spPr bwMode="auto">
          <a:xfrm>
            <a:off x="1815633" y="1455221"/>
            <a:ext cx="119380" cy="438150"/>
          </a:xfrm>
          <a:prstGeom prst="leftBrace">
            <a:avLst>
              <a:gd name="adj1" fmla="val 30585"/>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7">
            <a:extLst>
              <a:ext uri="{FF2B5EF4-FFF2-40B4-BE49-F238E27FC236}">
                <a16:creationId xmlns:a16="http://schemas.microsoft.com/office/drawing/2014/main" id="{1D3BAF6A-2C02-4CA0-95BB-55AB4C70B717}"/>
              </a:ext>
            </a:extLst>
          </p:cNvPr>
          <p:cNvSpPr>
            <a:spLocks/>
          </p:cNvSpPr>
          <p:nvPr/>
        </p:nvSpPr>
        <p:spPr bwMode="auto">
          <a:xfrm>
            <a:off x="1815633" y="1998781"/>
            <a:ext cx="119380" cy="438150"/>
          </a:xfrm>
          <a:prstGeom prst="leftBrace">
            <a:avLst>
              <a:gd name="adj1" fmla="val 30585"/>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9">
            <a:extLst>
              <a:ext uri="{FF2B5EF4-FFF2-40B4-BE49-F238E27FC236}">
                <a16:creationId xmlns:a16="http://schemas.microsoft.com/office/drawing/2014/main" id="{46A5383C-9964-41EE-B46D-57306E05272C}"/>
              </a:ext>
            </a:extLst>
          </p:cNvPr>
          <p:cNvSpPr>
            <a:spLocks/>
          </p:cNvSpPr>
          <p:nvPr/>
        </p:nvSpPr>
        <p:spPr bwMode="auto">
          <a:xfrm>
            <a:off x="1834683" y="2532816"/>
            <a:ext cx="119380" cy="438150"/>
          </a:xfrm>
          <a:prstGeom prst="leftBrace">
            <a:avLst>
              <a:gd name="adj1" fmla="val 30585"/>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1">
            <a:extLst>
              <a:ext uri="{FF2B5EF4-FFF2-40B4-BE49-F238E27FC236}">
                <a16:creationId xmlns:a16="http://schemas.microsoft.com/office/drawing/2014/main" id="{162BFA0B-615B-4432-B50B-8DA5A9989F62}"/>
              </a:ext>
            </a:extLst>
          </p:cNvPr>
          <p:cNvSpPr>
            <a:spLocks/>
          </p:cNvSpPr>
          <p:nvPr/>
        </p:nvSpPr>
        <p:spPr bwMode="auto">
          <a:xfrm>
            <a:off x="1825158" y="3096061"/>
            <a:ext cx="119380" cy="438150"/>
          </a:xfrm>
          <a:prstGeom prst="leftBrace">
            <a:avLst>
              <a:gd name="adj1" fmla="val 30585"/>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2">
            <a:extLst>
              <a:ext uri="{FF2B5EF4-FFF2-40B4-BE49-F238E27FC236}">
                <a16:creationId xmlns:a16="http://schemas.microsoft.com/office/drawing/2014/main" id="{956E40EC-7187-4C84-87C5-E2185408C4E2}"/>
              </a:ext>
            </a:extLst>
          </p:cNvPr>
          <p:cNvSpPr>
            <a:spLocks/>
          </p:cNvSpPr>
          <p:nvPr/>
        </p:nvSpPr>
        <p:spPr bwMode="auto">
          <a:xfrm>
            <a:off x="1825158" y="3648511"/>
            <a:ext cx="119380" cy="466725"/>
          </a:xfrm>
          <a:prstGeom prst="leftBrace">
            <a:avLst>
              <a:gd name="adj1" fmla="val 32580"/>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5">
            <a:extLst>
              <a:ext uri="{FF2B5EF4-FFF2-40B4-BE49-F238E27FC236}">
                <a16:creationId xmlns:a16="http://schemas.microsoft.com/office/drawing/2014/main" id="{F017D511-37A0-4D1B-8F22-22D68B662D5A}"/>
              </a:ext>
            </a:extLst>
          </p:cNvPr>
          <p:cNvSpPr>
            <a:spLocks/>
          </p:cNvSpPr>
          <p:nvPr/>
        </p:nvSpPr>
        <p:spPr bwMode="auto">
          <a:xfrm>
            <a:off x="1154073" y="864036"/>
            <a:ext cx="161925" cy="3312000"/>
          </a:xfrm>
          <a:prstGeom prst="leftBrace">
            <a:avLst>
              <a:gd name="adj1" fmla="val 172549"/>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CasellaDiTesto 23">
            <a:extLst>
              <a:ext uri="{FF2B5EF4-FFF2-40B4-BE49-F238E27FC236}">
                <a16:creationId xmlns:a16="http://schemas.microsoft.com/office/drawing/2014/main" id="{03BC25E8-702A-491A-A5DB-809D29508FFD}"/>
              </a:ext>
            </a:extLst>
          </p:cNvPr>
          <p:cNvSpPr txBox="1"/>
          <p:nvPr/>
        </p:nvSpPr>
        <p:spPr>
          <a:xfrm>
            <a:off x="39307" y="1983542"/>
            <a:ext cx="1048431" cy="1077218"/>
          </a:xfrm>
          <a:prstGeom prst="rect">
            <a:avLst/>
          </a:prstGeom>
          <a:noFill/>
        </p:spPr>
        <p:txBody>
          <a:bodyPr wrap="square" rtlCol="0">
            <a:spAutoFit/>
          </a:bodyPr>
          <a:lstStyle/>
          <a:p>
            <a:pPr algn="ct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Spigoli</a:t>
            </a:r>
          </a:p>
          <a:p>
            <a:pPr algn="ct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(Segmenti di rette)</a:t>
            </a:r>
            <a:endParaRPr lang="it-IT" sz="1400" dirty="0">
              <a:solidFill>
                <a:srgbClr val="00B050"/>
              </a:solidFill>
            </a:endParaRPr>
          </a:p>
        </p:txBody>
      </p:sp>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6" name="Rectangle 18">
            <a:extLst>
              <a:ext uri="{FF2B5EF4-FFF2-40B4-BE49-F238E27FC236}">
                <a16:creationId xmlns:a16="http://schemas.microsoft.com/office/drawing/2014/main" id="{9EFA07E7-A630-4B31-85A7-F93D943F0AE9}"/>
              </a:ext>
            </a:extLst>
          </p:cNvPr>
          <p:cNvSpPr>
            <a:spLocks noChangeArrowheads="1"/>
          </p:cNvSpPr>
          <p:nvPr/>
        </p:nvSpPr>
        <p:spPr bwMode="auto">
          <a:xfrm>
            <a:off x="152400"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nvGrpSpPr>
          <p:cNvPr id="27" name="Gruppo 26">
            <a:extLst>
              <a:ext uri="{FF2B5EF4-FFF2-40B4-BE49-F238E27FC236}">
                <a16:creationId xmlns:a16="http://schemas.microsoft.com/office/drawing/2014/main" id="{2BF935BB-AA87-44DE-8E52-73CD837E18D6}"/>
              </a:ext>
            </a:extLst>
          </p:cNvPr>
          <p:cNvGrpSpPr/>
          <p:nvPr/>
        </p:nvGrpSpPr>
        <p:grpSpPr>
          <a:xfrm>
            <a:off x="1354917" y="941459"/>
            <a:ext cx="432000" cy="180000"/>
            <a:chOff x="5008728" y="1130949"/>
            <a:chExt cx="429905" cy="307777"/>
          </a:xfrm>
        </p:grpSpPr>
        <p:sp>
          <p:nvSpPr>
            <p:cNvPr id="28" name="CasellaDiTesto 27">
              <a:extLst>
                <a:ext uri="{FF2B5EF4-FFF2-40B4-BE49-F238E27FC236}">
                  <a16:creationId xmlns:a16="http://schemas.microsoft.com/office/drawing/2014/main" id="{4DA58259-05CF-4123-8CB6-5DDB979B4ACA}"/>
                </a:ext>
              </a:extLst>
            </p:cNvPr>
            <p:cNvSpPr txBox="1"/>
            <p:nvPr/>
          </p:nvSpPr>
          <p:spPr>
            <a:xfrm>
              <a:off x="5008728" y="1130949"/>
              <a:ext cx="429905" cy="307777"/>
            </a:xfrm>
            <a:prstGeom prst="rect">
              <a:avLst/>
            </a:prstGeom>
            <a:noFill/>
          </p:spPr>
          <p:txBody>
            <a:bodyPr wrap="square" rtlCol="0">
              <a:spAutoFit/>
            </a:bodyPr>
            <a:lstStyle/>
            <a:p>
              <a:r>
                <a:rPr lang="it-IT" sz="1400" dirty="0">
                  <a:solidFill>
                    <a:srgbClr val="00B050"/>
                  </a:solidFill>
                  <a:latin typeface="+mj-lt"/>
                </a:rPr>
                <a:t>AB</a:t>
              </a:r>
            </a:p>
          </p:txBody>
        </p:sp>
        <p:cxnSp>
          <p:nvCxnSpPr>
            <p:cNvPr id="29" name="Connettore diritto 28">
              <a:extLst>
                <a:ext uri="{FF2B5EF4-FFF2-40B4-BE49-F238E27FC236}">
                  <a16:creationId xmlns:a16="http://schemas.microsoft.com/office/drawing/2014/main" id="{AC6033C4-C2A8-40D4-8C1A-DA8348A014AF}"/>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30" name="Gruppo 29">
            <a:extLst>
              <a:ext uri="{FF2B5EF4-FFF2-40B4-BE49-F238E27FC236}">
                <a16:creationId xmlns:a16="http://schemas.microsoft.com/office/drawing/2014/main" id="{54BF2B33-C9BB-4DFB-AD3A-82F34509A85D}"/>
              </a:ext>
            </a:extLst>
          </p:cNvPr>
          <p:cNvGrpSpPr/>
          <p:nvPr/>
        </p:nvGrpSpPr>
        <p:grpSpPr>
          <a:xfrm>
            <a:off x="1925726" y="824232"/>
            <a:ext cx="540000" cy="185498"/>
            <a:chOff x="5440521" y="1146045"/>
            <a:chExt cx="540000" cy="180000"/>
          </a:xfrm>
        </p:grpSpPr>
        <p:sp>
          <p:nvSpPr>
            <p:cNvPr id="31" name="CasellaDiTesto 30">
              <a:extLst>
                <a:ext uri="{FF2B5EF4-FFF2-40B4-BE49-F238E27FC236}">
                  <a16:creationId xmlns:a16="http://schemas.microsoft.com/office/drawing/2014/main" id="{8330569F-9E46-4212-803A-F54EF9FE27C8}"/>
                </a:ext>
              </a:extLst>
            </p:cNvPr>
            <p:cNvSpPr txBox="1"/>
            <p:nvPr/>
          </p:nvSpPr>
          <p:spPr>
            <a:xfrm>
              <a:off x="5440521" y="1146045"/>
              <a:ext cx="540000" cy="180000"/>
            </a:xfrm>
            <a:prstGeom prst="rect">
              <a:avLst/>
            </a:prstGeom>
            <a:noFill/>
          </p:spPr>
          <p:txBody>
            <a:bodyPr wrap="square" rtlCol="0">
              <a:spAutoFit/>
            </a:bodyPr>
            <a:lstStyle/>
            <a:p>
              <a:r>
                <a:rPr lang="it-IT" sz="1400" dirty="0">
                  <a:solidFill>
                    <a:srgbClr val="00B050"/>
                  </a:solidFill>
                  <a:latin typeface="+mj-lt"/>
                </a:rPr>
                <a:t>A’B’</a:t>
              </a:r>
            </a:p>
          </p:txBody>
        </p:sp>
        <p:cxnSp>
          <p:nvCxnSpPr>
            <p:cNvPr id="32" name="Connettore diritto 31">
              <a:extLst>
                <a:ext uri="{FF2B5EF4-FFF2-40B4-BE49-F238E27FC236}">
                  <a16:creationId xmlns:a16="http://schemas.microsoft.com/office/drawing/2014/main" id="{5C1DD3EA-0CC1-4EE4-888A-8D8932F6592C}"/>
                </a:ext>
              </a:extLst>
            </p:cNvPr>
            <p:cNvCxnSpPr/>
            <p:nvPr/>
          </p:nvCxnSpPr>
          <p:spPr>
            <a:xfrm>
              <a:off x="5531768" y="1183024"/>
              <a:ext cx="324000"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33" name="Gruppo 32">
            <a:extLst>
              <a:ext uri="{FF2B5EF4-FFF2-40B4-BE49-F238E27FC236}">
                <a16:creationId xmlns:a16="http://schemas.microsoft.com/office/drawing/2014/main" id="{8A7A94FA-845C-4682-A6BD-59BC2D792B4D}"/>
              </a:ext>
            </a:extLst>
          </p:cNvPr>
          <p:cNvGrpSpPr/>
          <p:nvPr/>
        </p:nvGrpSpPr>
        <p:grpSpPr>
          <a:xfrm>
            <a:off x="1915333" y="1097557"/>
            <a:ext cx="576000" cy="180000"/>
            <a:chOff x="5008729" y="1130949"/>
            <a:chExt cx="573205" cy="430889"/>
          </a:xfrm>
        </p:grpSpPr>
        <p:sp>
          <p:nvSpPr>
            <p:cNvPr id="34" name="CasellaDiTesto 33">
              <a:extLst>
                <a:ext uri="{FF2B5EF4-FFF2-40B4-BE49-F238E27FC236}">
                  <a16:creationId xmlns:a16="http://schemas.microsoft.com/office/drawing/2014/main" id="{F40C6430-4CD0-4B5D-94E3-A3E534E1B184}"/>
                </a:ext>
              </a:extLst>
            </p:cNvPr>
            <p:cNvSpPr txBox="1"/>
            <p:nvPr/>
          </p:nvSpPr>
          <p:spPr>
            <a:xfrm>
              <a:off x="5008729" y="1130949"/>
              <a:ext cx="573205" cy="430889"/>
            </a:xfrm>
            <a:prstGeom prst="rect">
              <a:avLst/>
            </a:prstGeom>
            <a:noFill/>
          </p:spPr>
          <p:txBody>
            <a:bodyPr wrap="square" rtlCol="0">
              <a:spAutoFit/>
            </a:bodyPr>
            <a:lstStyle/>
            <a:p>
              <a:r>
                <a:rPr lang="it-IT" sz="1400" dirty="0">
                  <a:solidFill>
                    <a:srgbClr val="00B050"/>
                  </a:solidFill>
                  <a:latin typeface="+mj-lt"/>
                </a:rPr>
                <a:t>A’’B’’</a:t>
              </a:r>
            </a:p>
          </p:txBody>
        </p:sp>
        <p:cxnSp>
          <p:nvCxnSpPr>
            <p:cNvPr id="35" name="Connettore diritto 34">
              <a:extLst>
                <a:ext uri="{FF2B5EF4-FFF2-40B4-BE49-F238E27FC236}">
                  <a16:creationId xmlns:a16="http://schemas.microsoft.com/office/drawing/2014/main" id="{0D9D853F-B2D9-48D6-8FA9-75A5917DB599}"/>
                </a:ext>
              </a:extLst>
            </p:cNvPr>
            <p:cNvCxnSpPr/>
            <p:nvPr/>
          </p:nvCxnSpPr>
          <p:spPr>
            <a:xfrm>
              <a:off x="5099532" y="1194179"/>
              <a:ext cx="35825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sp>
        <p:nvSpPr>
          <p:cNvPr id="36" name="CasellaDiTesto 35">
            <a:extLst>
              <a:ext uri="{FF2B5EF4-FFF2-40B4-BE49-F238E27FC236}">
                <a16:creationId xmlns:a16="http://schemas.microsoft.com/office/drawing/2014/main" id="{6A66FB2E-FEBE-426A-9472-ED03E846A0CE}"/>
              </a:ext>
            </a:extLst>
          </p:cNvPr>
          <p:cNvSpPr txBox="1"/>
          <p:nvPr/>
        </p:nvSpPr>
        <p:spPr>
          <a:xfrm>
            <a:off x="2492985" y="968965"/>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(Spigolo della base)</a:t>
            </a:r>
            <a:endParaRPr lang="it-IT" sz="1400" dirty="0">
              <a:solidFill>
                <a:srgbClr val="00B050"/>
              </a:solidFill>
            </a:endParaRPr>
          </a:p>
        </p:txBody>
      </p:sp>
      <p:grpSp>
        <p:nvGrpSpPr>
          <p:cNvPr id="37" name="Gruppo 36">
            <a:extLst>
              <a:ext uri="{FF2B5EF4-FFF2-40B4-BE49-F238E27FC236}">
                <a16:creationId xmlns:a16="http://schemas.microsoft.com/office/drawing/2014/main" id="{D42A920B-78D6-49A2-A51A-74CCE46C30C8}"/>
              </a:ext>
            </a:extLst>
          </p:cNvPr>
          <p:cNvGrpSpPr/>
          <p:nvPr/>
        </p:nvGrpSpPr>
        <p:grpSpPr>
          <a:xfrm>
            <a:off x="1308122" y="1551100"/>
            <a:ext cx="432000" cy="180000"/>
            <a:chOff x="5008728" y="1130949"/>
            <a:chExt cx="429905" cy="526259"/>
          </a:xfrm>
        </p:grpSpPr>
        <p:sp>
          <p:nvSpPr>
            <p:cNvPr id="38" name="CasellaDiTesto 37">
              <a:extLst>
                <a:ext uri="{FF2B5EF4-FFF2-40B4-BE49-F238E27FC236}">
                  <a16:creationId xmlns:a16="http://schemas.microsoft.com/office/drawing/2014/main" id="{0FA9A803-906D-47D6-8B49-CC31686FC430}"/>
                </a:ext>
              </a:extLst>
            </p:cNvPr>
            <p:cNvSpPr txBox="1"/>
            <p:nvPr/>
          </p:nvSpPr>
          <p:spPr>
            <a:xfrm>
              <a:off x="5008728" y="1130949"/>
              <a:ext cx="429905" cy="526259"/>
            </a:xfrm>
            <a:prstGeom prst="rect">
              <a:avLst/>
            </a:prstGeom>
            <a:noFill/>
          </p:spPr>
          <p:txBody>
            <a:bodyPr wrap="square" rtlCol="0">
              <a:spAutoFit/>
            </a:bodyPr>
            <a:lstStyle/>
            <a:p>
              <a:r>
                <a:rPr lang="it-IT" sz="1400" dirty="0">
                  <a:solidFill>
                    <a:srgbClr val="00B050"/>
                  </a:solidFill>
                  <a:latin typeface="+mj-lt"/>
                </a:rPr>
                <a:t>BC</a:t>
              </a:r>
            </a:p>
          </p:txBody>
        </p:sp>
        <p:cxnSp>
          <p:nvCxnSpPr>
            <p:cNvPr id="39" name="Connettore diritto 38">
              <a:extLst>
                <a:ext uri="{FF2B5EF4-FFF2-40B4-BE49-F238E27FC236}">
                  <a16:creationId xmlns:a16="http://schemas.microsoft.com/office/drawing/2014/main" id="{FDBF680F-C6EB-4CEE-AEB8-5222D1B012E6}"/>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40" name="Gruppo 39">
            <a:extLst>
              <a:ext uri="{FF2B5EF4-FFF2-40B4-BE49-F238E27FC236}">
                <a16:creationId xmlns:a16="http://schemas.microsoft.com/office/drawing/2014/main" id="{4438F0CC-4962-420E-9070-24AE26C874DD}"/>
              </a:ext>
            </a:extLst>
          </p:cNvPr>
          <p:cNvGrpSpPr/>
          <p:nvPr/>
        </p:nvGrpSpPr>
        <p:grpSpPr>
          <a:xfrm>
            <a:off x="1889726" y="1675271"/>
            <a:ext cx="540000" cy="180000"/>
            <a:chOff x="5008728" y="1130949"/>
            <a:chExt cx="537380" cy="894639"/>
          </a:xfrm>
        </p:grpSpPr>
        <p:sp>
          <p:nvSpPr>
            <p:cNvPr id="41" name="CasellaDiTesto 40">
              <a:extLst>
                <a:ext uri="{FF2B5EF4-FFF2-40B4-BE49-F238E27FC236}">
                  <a16:creationId xmlns:a16="http://schemas.microsoft.com/office/drawing/2014/main" id="{375DC08C-0B90-444E-A69D-54A26B3DE172}"/>
                </a:ext>
              </a:extLst>
            </p:cNvPr>
            <p:cNvSpPr txBox="1"/>
            <p:nvPr/>
          </p:nvSpPr>
          <p:spPr>
            <a:xfrm>
              <a:off x="5008728" y="1130949"/>
              <a:ext cx="537380" cy="894639"/>
            </a:xfrm>
            <a:prstGeom prst="rect">
              <a:avLst/>
            </a:prstGeom>
            <a:noFill/>
          </p:spPr>
          <p:txBody>
            <a:bodyPr wrap="square" rtlCol="0">
              <a:spAutoFit/>
            </a:bodyPr>
            <a:lstStyle/>
            <a:p>
              <a:r>
                <a:rPr lang="it-IT" sz="1400" dirty="0">
                  <a:solidFill>
                    <a:srgbClr val="00B050"/>
                  </a:solidFill>
                  <a:latin typeface="+mj-lt"/>
                </a:rPr>
                <a:t>B’’C’’</a:t>
              </a:r>
            </a:p>
          </p:txBody>
        </p:sp>
        <p:cxnSp>
          <p:nvCxnSpPr>
            <p:cNvPr id="42" name="Connettore diritto 41">
              <a:extLst>
                <a:ext uri="{FF2B5EF4-FFF2-40B4-BE49-F238E27FC236}">
                  <a16:creationId xmlns:a16="http://schemas.microsoft.com/office/drawing/2014/main" id="{FB30FBA9-6A5E-4848-BE98-556B11763B08}"/>
                </a:ext>
              </a:extLst>
            </p:cNvPr>
            <p:cNvCxnSpPr/>
            <p:nvPr/>
          </p:nvCxnSpPr>
          <p:spPr>
            <a:xfrm>
              <a:off x="5099533" y="1194178"/>
              <a:ext cx="35825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43" name="Gruppo 42">
            <a:extLst>
              <a:ext uri="{FF2B5EF4-FFF2-40B4-BE49-F238E27FC236}">
                <a16:creationId xmlns:a16="http://schemas.microsoft.com/office/drawing/2014/main" id="{80E24991-A56D-44D2-9B86-D063FB69F681}"/>
              </a:ext>
            </a:extLst>
          </p:cNvPr>
          <p:cNvGrpSpPr/>
          <p:nvPr/>
        </p:nvGrpSpPr>
        <p:grpSpPr>
          <a:xfrm>
            <a:off x="1912824" y="1403406"/>
            <a:ext cx="540000" cy="180000"/>
            <a:chOff x="5008728" y="1130949"/>
            <a:chExt cx="465730" cy="307778"/>
          </a:xfrm>
        </p:grpSpPr>
        <p:sp>
          <p:nvSpPr>
            <p:cNvPr id="44" name="CasellaDiTesto 43">
              <a:extLst>
                <a:ext uri="{FF2B5EF4-FFF2-40B4-BE49-F238E27FC236}">
                  <a16:creationId xmlns:a16="http://schemas.microsoft.com/office/drawing/2014/main" id="{A261BB24-09FA-420B-BA29-76B2A06883EF}"/>
                </a:ext>
              </a:extLst>
            </p:cNvPr>
            <p:cNvSpPr txBox="1"/>
            <p:nvPr/>
          </p:nvSpPr>
          <p:spPr>
            <a:xfrm>
              <a:off x="5008728" y="1130949"/>
              <a:ext cx="465730" cy="307778"/>
            </a:xfrm>
            <a:prstGeom prst="rect">
              <a:avLst/>
            </a:prstGeom>
            <a:noFill/>
          </p:spPr>
          <p:txBody>
            <a:bodyPr wrap="square" rtlCol="0">
              <a:spAutoFit/>
            </a:bodyPr>
            <a:lstStyle/>
            <a:p>
              <a:r>
                <a:rPr lang="it-IT" sz="1400" dirty="0">
                  <a:solidFill>
                    <a:srgbClr val="00B050"/>
                  </a:solidFill>
                  <a:latin typeface="+mj-lt"/>
                </a:rPr>
                <a:t>B’C’</a:t>
              </a:r>
            </a:p>
          </p:txBody>
        </p:sp>
        <p:cxnSp>
          <p:nvCxnSpPr>
            <p:cNvPr id="45" name="Connettore diritto 44">
              <a:extLst>
                <a:ext uri="{FF2B5EF4-FFF2-40B4-BE49-F238E27FC236}">
                  <a16:creationId xmlns:a16="http://schemas.microsoft.com/office/drawing/2014/main" id="{B90DC67C-CCCE-410C-BBB3-77B3F995266F}"/>
                </a:ext>
              </a:extLst>
            </p:cNvPr>
            <p:cNvCxnSpPr/>
            <p:nvPr/>
          </p:nvCxnSpPr>
          <p:spPr>
            <a:xfrm>
              <a:off x="5099532" y="1194179"/>
              <a:ext cx="28660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sp>
        <p:nvSpPr>
          <p:cNvPr id="46" name="CasellaDiTesto 45">
            <a:extLst>
              <a:ext uri="{FF2B5EF4-FFF2-40B4-BE49-F238E27FC236}">
                <a16:creationId xmlns:a16="http://schemas.microsoft.com/office/drawing/2014/main" id="{120DF1E6-90AB-4199-BCEA-0106F46AE306}"/>
              </a:ext>
            </a:extLst>
          </p:cNvPr>
          <p:cNvSpPr txBox="1"/>
          <p:nvPr/>
        </p:nvSpPr>
        <p:spPr>
          <a:xfrm>
            <a:off x="2502019" y="1558549"/>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(Spigolo della base)</a:t>
            </a:r>
            <a:endParaRPr lang="it-IT" sz="1400" dirty="0">
              <a:solidFill>
                <a:srgbClr val="00B050"/>
              </a:solidFill>
            </a:endParaRPr>
          </a:p>
        </p:txBody>
      </p:sp>
      <p:grpSp>
        <p:nvGrpSpPr>
          <p:cNvPr id="47" name="Gruppo 46">
            <a:extLst>
              <a:ext uri="{FF2B5EF4-FFF2-40B4-BE49-F238E27FC236}">
                <a16:creationId xmlns:a16="http://schemas.microsoft.com/office/drawing/2014/main" id="{DDBB9FCE-2B99-480F-B250-C1CF6E6B08F3}"/>
              </a:ext>
            </a:extLst>
          </p:cNvPr>
          <p:cNvGrpSpPr/>
          <p:nvPr/>
        </p:nvGrpSpPr>
        <p:grpSpPr>
          <a:xfrm>
            <a:off x="1889726" y="2236982"/>
            <a:ext cx="576000" cy="180000"/>
            <a:chOff x="5008728" y="1130949"/>
            <a:chExt cx="573205" cy="307778"/>
          </a:xfrm>
        </p:grpSpPr>
        <p:sp>
          <p:nvSpPr>
            <p:cNvPr id="48" name="CasellaDiTesto 47">
              <a:extLst>
                <a:ext uri="{FF2B5EF4-FFF2-40B4-BE49-F238E27FC236}">
                  <a16:creationId xmlns:a16="http://schemas.microsoft.com/office/drawing/2014/main" id="{B55D587F-0D1A-4514-92BE-FA913DEA7CC5}"/>
                </a:ext>
              </a:extLst>
            </p:cNvPr>
            <p:cNvSpPr txBox="1"/>
            <p:nvPr/>
          </p:nvSpPr>
          <p:spPr>
            <a:xfrm>
              <a:off x="5008728" y="1130949"/>
              <a:ext cx="573205" cy="307778"/>
            </a:xfrm>
            <a:prstGeom prst="rect">
              <a:avLst/>
            </a:prstGeom>
            <a:noFill/>
          </p:spPr>
          <p:txBody>
            <a:bodyPr wrap="square" rtlCol="0">
              <a:spAutoFit/>
            </a:bodyPr>
            <a:lstStyle/>
            <a:p>
              <a:r>
                <a:rPr lang="it-IT" sz="1400" dirty="0">
                  <a:solidFill>
                    <a:srgbClr val="00B050"/>
                  </a:solidFill>
                  <a:latin typeface="+mj-lt"/>
                </a:rPr>
                <a:t>C’’A’’</a:t>
              </a:r>
            </a:p>
          </p:txBody>
        </p:sp>
        <p:cxnSp>
          <p:nvCxnSpPr>
            <p:cNvPr id="49" name="Connettore diritto 48">
              <a:extLst>
                <a:ext uri="{FF2B5EF4-FFF2-40B4-BE49-F238E27FC236}">
                  <a16:creationId xmlns:a16="http://schemas.microsoft.com/office/drawing/2014/main" id="{695420AE-C3FC-4C4F-9904-B29D00298D8D}"/>
                </a:ext>
              </a:extLst>
            </p:cNvPr>
            <p:cNvCxnSpPr/>
            <p:nvPr/>
          </p:nvCxnSpPr>
          <p:spPr>
            <a:xfrm>
              <a:off x="5099532" y="1194179"/>
              <a:ext cx="35825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50" name="Gruppo 49">
            <a:extLst>
              <a:ext uri="{FF2B5EF4-FFF2-40B4-BE49-F238E27FC236}">
                <a16:creationId xmlns:a16="http://schemas.microsoft.com/office/drawing/2014/main" id="{DD1271F7-DC89-4A41-9744-E61449246620}"/>
              </a:ext>
            </a:extLst>
          </p:cNvPr>
          <p:cNvGrpSpPr/>
          <p:nvPr/>
        </p:nvGrpSpPr>
        <p:grpSpPr>
          <a:xfrm>
            <a:off x="1889726" y="1975456"/>
            <a:ext cx="540000" cy="180000"/>
            <a:chOff x="5008728" y="1130949"/>
            <a:chExt cx="429905" cy="894639"/>
          </a:xfrm>
        </p:grpSpPr>
        <p:sp>
          <p:nvSpPr>
            <p:cNvPr id="51" name="CasellaDiTesto 50">
              <a:extLst>
                <a:ext uri="{FF2B5EF4-FFF2-40B4-BE49-F238E27FC236}">
                  <a16:creationId xmlns:a16="http://schemas.microsoft.com/office/drawing/2014/main" id="{B747A840-1349-48D9-A784-4D336D4878CB}"/>
                </a:ext>
              </a:extLst>
            </p:cNvPr>
            <p:cNvSpPr txBox="1"/>
            <p:nvPr/>
          </p:nvSpPr>
          <p:spPr>
            <a:xfrm>
              <a:off x="5008728" y="1130949"/>
              <a:ext cx="429905" cy="894639"/>
            </a:xfrm>
            <a:prstGeom prst="rect">
              <a:avLst/>
            </a:prstGeom>
            <a:noFill/>
          </p:spPr>
          <p:txBody>
            <a:bodyPr wrap="square" rtlCol="0">
              <a:spAutoFit/>
            </a:bodyPr>
            <a:lstStyle/>
            <a:p>
              <a:r>
                <a:rPr lang="it-IT" sz="1400" dirty="0">
                  <a:solidFill>
                    <a:srgbClr val="00B050"/>
                  </a:solidFill>
                  <a:latin typeface="+mj-lt"/>
                </a:rPr>
                <a:t>C’A’</a:t>
              </a:r>
            </a:p>
          </p:txBody>
        </p:sp>
        <p:cxnSp>
          <p:nvCxnSpPr>
            <p:cNvPr id="52" name="Connettore diritto 51">
              <a:extLst>
                <a:ext uri="{FF2B5EF4-FFF2-40B4-BE49-F238E27FC236}">
                  <a16:creationId xmlns:a16="http://schemas.microsoft.com/office/drawing/2014/main" id="{E3A48DBB-87C5-4F93-9440-1BFCA4042570}"/>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53" name="Gruppo 52">
            <a:extLst>
              <a:ext uri="{FF2B5EF4-FFF2-40B4-BE49-F238E27FC236}">
                <a16:creationId xmlns:a16="http://schemas.microsoft.com/office/drawing/2014/main" id="{D3260167-DC3A-4F5E-BC38-084E4462B8F5}"/>
              </a:ext>
            </a:extLst>
          </p:cNvPr>
          <p:cNvGrpSpPr/>
          <p:nvPr/>
        </p:nvGrpSpPr>
        <p:grpSpPr>
          <a:xfrm>
            <a:off x="1346154" y="2097878"/>
            <a:ext cx="432000" cy="180000"/>
            <a:chOff x="5008728" y="1130949"/>
            <a:chExt cx="429905" cy="526259"/>
          </a:xfrm>
        </p:grpSpPr>
        <p:sp>
          <p:nvSpPr>
            <p:cNvPr id="54" name="CasellaDiTesto 53">
              <a:extLst>
                <a:ext uri="{FF2B5EF4-FFF2-40B4-BE49-F238E27FC236}">
                  <a16:creationId xmlns:a16="http://schemas.microsoft.com/office/drawing/2014/main" id="{2D792AC6-69DB-48C5-BE42-432C09078656}"/>
                </a:ext>
              </a:extLst>
            </p:cNvPr>
            <p:cNvSpPr txBox="1"/>
            <p:nvPr/>
          </p:nvSpPr>
          <p:spPr>
            <a:xfrm>
              <a:off x="5008728" y="1130949"/>
              <a:ext cx="429905" cy="526259"/>
            </a:xfrm>
            <a:prstGeom prst="rect">
              <a:avLst/>
            </a:prstGeom>
            <a:noFill/>
          </p:spPr>
          <p:txBody>
            <a:bodyPr wrap="square" rtlCol="0">
              <a:spAutoFit/>
            </a:bodyPr>
            <a:lstStyle/>
            <a:p>
              <a:r>
                <a:rPr lang="it-IT" sz="1400" dirty="0">
                  <a:solidFill>
                    <a:srgbClr val="00B050"/>
                  </a:solidFill>
                  <a:latin typeface="+mj-lt"/>
                </a:rPr>
                <a:t>CA</a:t>
              </a:r>
            </a:p>
          </p:txBody>
        </p:sp>
        <p:cxnSp>
          <p:nvCxnSpPr>
            <p:cNvPr id="55" name="Connettore diritto 54">
              <a:extLst>
                <a:ext uri="{FF2B5EF4-FFF2-40B4-BE49-F238E27FC236}">
                  <a16:creationId xmlns:a16="http://schemas.microsoft.com/office/drawing/2014/main" id="{E6E38D38-2A6B-4A0A-ABE8-2A2F336DB6AD}"/>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sp>
        <p:nvSpPr>
          <p:cNvPr id="56" name="CasellaDiTesto 55">
            <a:extLst>
              <a:ext uri="{FF2B5EF4-FFF2-40B4-BE49-F238E27FC236}">
                <a16:creationId xmlns:a16="http://schemas.microsoft.com/office/drawing/2014/main" id="{22ED8054-AE0C-43A2-9323-F714F07F3D3E}"/>
              </a:ext>
            </a:extLst>
          </p:cNvPr>
          <p:cNvSpPr txBox="1"/>
          <p:nvPr/>
        </p:nvSpPr>
        <p:spPr>
          <a:xfrm>
            <a:off x="2501383" y="2073492"/>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(Spigolo della base)</a:t>
            </a:r>
            <a:endParaRPr lang="it-IT" sz="1400" dirty="0">
              <a:solidFill>
                <a:srgbClr val="00B050"/>
              </a:solidFill>
            </a:endParaRPr>
          </a:p>
        </p:txBody>
      </p:sp>
      <p:sp>
        <p:nvSpPr>
          <p:cNvPr id="57" name="CasellaDiTesto 56">
            <a:extLst>
              <a:ext uri="{FF2B5EF4-FFF2-40B4-BE49-F238E27FC236}">
                <a16:creationId xmlns:a16="http://schemas.microsoft.com/office/drawing/2014/main" id="{294A34B6-89E3-4773-B60A-609017792F8C}"/>
              </a:ext>
            </a:extLst>
          </p:cNvPr>
          <p:cNvSpPr txBox="1"/>
          <p:nvPr/>
        </p:nvSpPr>
        <p:spPr>
          <a:xfrm>
            <a:off x="4569477" y="812119"/>
            <a:ext cx="4464000" cy="2446824"/>
          </a:xfrm>
          <a:prstGeom prst="rect">
            <a:avLst/>
          </a:prstGeom>
          <a:noFill/>
        </p:spPr>
        <p:txBody>
          <a:bodyPr wrap="square" rtlCol="0">
            <a:spAutoFit/>
          </a:bodyPr>
          <a:lstStyle/>
          <a:p>
            <a:r>
              <a:rPr lang="it-IT" sz="1600" dirty="0">
                <a:solidFill>
                  <a:srgbClr val="00B050"/>
                </a:solidFill>
                <a:latin typeface="+mj-lt"/>
              </a:rPr>
              <a:t>Spigoli del solido</a:t>
            </a:r>
          </a:p>
          <a:p>
            <a:endParaRPr lang="it-IT" sz="1600" dirty="0">
              <a:solidFill>
                <a:srgbClr val="00B050"/>
              </a:solidFill>
              <a:latin typeface="+mj-lt"/>
            </a:endParaRPr>
          </a:p>
          <a:p>
            <a:r>
              <a:rPr lang="it-IT" sz="1600" dirty="0">
                <a:solidFill>
                  <a:srgbClr val="00B050"/>
                </a:solidFill>
                <a:latin typeface="+mj-lt"/>
              </a:rPr>
              <a:t> </a:t>
            </a:r>
            <a:r>
              <a:rPr lang="it-IT" sz="1500" dirty="0">
                <a:solidFill>
                  <a:srgbClr val="00B050"/>
                </a:solidFill>
                <a:latin typeface="+mj-lt"/>
              </a:rPr>
              <a:t>Gli spigoli del solido possono essere riguardati come segmenti, variamente collocati nello spazio del primo diedro, aventi per estremi i vertici del solido stesso.</a:t>
            </a:r>
          </a:p>
          <a:p>
            <a:r>
              <a:rPr lang="it-IT" sz="1500" dirty="0">
                <a:solidFill>
                  <a:srgbClr val="00B050"/>
                </a:solidFill>
                <a:latin typeface="+mj-lt"/>
              </a:rPr>
              <a:t> Si ricorda che estendendo il segmento si ottiene la retta che lo contiene e di cui ne rappresenta una porzione come ad esempio per lo spigolo AB si ha:</a:t>
            </a:r>
          </a:p>
        </p:txBody>
      </p:sp>
      <p:sp>
        <p:nvSpPr>
          <p:cNvPr id="58" name="CasellaDiTesto 57">
            <a:extLst>
              <a:ext uri="{FF2B5EF4-FFF2-40B4-BE49-F238E27FC236}">
                <a16:creationId xmlns:a16="http://schemas.microsoft.com/office/drawing/2014/main" id="{0F29A351-FBB6-415C-A956-8FE22B86CEF5}"/>
              </a:ext>
            </a:extLst>
          </p:cNvPr>
          <p:cNvSpPr txBox="1"/>
          <p:nvPr/>
        </p:nvSpPr>
        <p:spPr>
          <a:xfrm>
            <a:off x="5065365" y="3266409"/>
            <a:ext cx="3780000" cy="360000"/>
          </a:xfrm>
          <a:prstGeom prst="rect">
            <a:avLst/>
          </a:prstGeom>
          <a:solidFill>
            <a:schemeClr val="accent4">
              <a:lumMod val="20000"/>
              <a:lumOff val="80000"/>
            </a:schemeClr>
          </a:solidFill>
          <a:ln>
            <a:solidFill>
              <a:srgbClr val="0070C0"/>
            </a:solidFill>
          </a:ln>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Þ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 (A”B”)</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endParaRPr lang="it-IT" dirty="0">
              <a:solidFill>
                <a:srgbClr val="00B050"/>
              </a:solidFill>
            </a:endParaRPr>
          </a:p>
        </p:txBody>
      </p:sp>
      <p:sp>
        <p:nvSpPr>
          <p:cNvPr id="59" name="CasellaDiTesto 58">
            <a:extLst>
              <a:ext uri="{FF2B5EF4-FFF2-40B4-BE49-F238E27FC236}">
                <a16:creationId xmlns:a16="http://schemas.microsoft.com/office/drawing/2014/main" id="{2A31FDC3-AC75-4BF5-A20D-45EBE34875FE}"/>
              </a:ext>
            </a:extLst>
          </p:cNvPr>
          <p:cNvSpPr txBox="1"/>
          <p:nvPr/>
        </p:nvSpPr>
        <p:spPr>
          <a:xfrm>
            <a:off x="4583710" y="3722187"/>
            <a:ext cx="4339949" cy="553998"/>
          </a:xfrm>
          <a:prstGeom prst="rect">
            <a:avLst/>
          </a:prstGeom>
          <a:noFill/>
        </p:spPr>
        <p:txBody>
          <a:bodyPr wrap="square" rtlCol="0">
            <a:spAutoFit/>
          </a:bodyPr>
          <a:lstStyle/>
          <a:p>
            <a:r>
              <a:rPr lang="it-IT" sz="15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Il medesimo ragionamento deve essere applicato a tutti gli altri spigoli</a:t>
            </a:r>
            <a:r>
              <a:rPr lang="it-IT" sz="1500" dirty="0">
                <a:solidFill>
                  <a:srgbClr val="00B050"/>
                </a:solidFill>
                <a:latin typeface="Times New Roman" panose="02020603050405020304" pitchFamily="18" charset="0"/>
                <a:ea typeface="Times New Roman" panose="02020603050405020304" pitchFamily="18" charset="0"/>
              </a:rPr>
              <a:t>.</a:t>
            </a:r>
            <a:endParaRPr lang="it-IT" sz="1500" dirty="0">
              <a:solidFill>
                <a:srgbClr val="00B050"/>
              </a:solidFill>
            </a:endParaRPr>
          </a:p>
        </p:txBody>
      </p:sp>
      <p:grpSp>
        <p:nvGrpSpPr>
          <p:cNvPr id="60" name="Gruppo 59">
            <a:extLst>
              <a:ext uri="{FF2B5EF4-FFF2-40B4-BE49-F238E27FC236}">
                <a16:creationId xmlns:a16="http://schemas.microsoft.com/office/drawing/2014/main" id="{46B67B6B-9CF7-48D1-8B3D-B7C36BBA278B}"/>
              </a:ext>
            </a:extLst>
          </p:cNvPr>
          <p:cNvGrpSpPr/>
          <p:nvPr/>
        </p:nvGrpSpPr>
        <p:grpSpPr>
          <a:xfrm>
            <a:off x="1912824" y="2523126"/>
            <a:ext cx="504000" cy="180000"/>
            <a:chOff x="5008728" y="1130949"/>
            <a:chExt cx="501555" cy="894639"/>
          </a:xfrm>
        </p:grpSpPr>
        <p:sp>
          <p:nvSpPr>
            <p:cNvPr id="61" name="CasellaDiTesto 60">
              <a:extLst>
                <a:ext uri="{FF2B5EF4-FFF2-40B4-BE49-F238E27FC236}">
                  <a16:creationId xmlns:a16="http://schemas.microsoft.com/office/drawing/2014/main" id="{273CFFC0-9B10-49E9-9DE2-99A5E7CFC310}"/>
                </a:ext>
              </a:extLst>
            </p:cNvPr>
            <p:cNvSpPr txBox="1"/>
            <p:nvPr/>
          </p:nvSpPr>
          <p:spPr>
            <a:xfrm>
              <a:off x="5008728" y="1130949"/>
              <a:ext cx="501555" cy="894639"/>
            </a:xfrm>
            <a:prstGeom prst="rect">
              <a:avLst/>
            </a:prstGeom>
            <a:noFill/>
          </p:spPr>
          <p:txBody>
            <a:bodyPr wrap="square" rtlCol="0">
              <a:spAutoFit/>
            </a:bodyPr>
            <a:lstStyle/>
            <a:p>
              <a:r>
                <a:rPr lang="it-IT" sz="1400" dirty="0">
                  <a:solidFill>
                    <a:srgbClr val="00B050"/>
                  </a:solidFill>
                  <a:latin typeface="+mj-lt"/>
                </a:rPr>
                <a:t>A’V’</a:t>
              </a:r>
            </a:p>
          </p:txBody>
        </p:sp>
        <p:cxnSp>
          <p:nvCxnSpPr>
            <p:cNvPr id="62" name="Connettore diritto 61">
              <a:extLst>
                <a:ext uri="{FF2B5EF4-FFF2-40B4-BE49-F238E27FC236}">
                  <a16:creationId xmlns:a16="http://schemas.microsoft.com/office/drawing/2014/main" id="{62DB4CF5-C26C-4CB7-B197-568E4B3A4FFB}"/>
                </a:ext>
              </a:extLst>
            </p:cNvPr>
            <p:cNvCxnSpPr/>
            <p:nvPr/>
          </p:nvCxnSpPr>
          <p:spPr>
            <a:xfrm>
              <a:off x="5099531" y="1194178"/>
              <a:ext cx="322428"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63" name="Gruppo 62">
            <a:extLst>
              <a:ext uri="{FF2B5EF4-FFF2-40B4-BE49-F238E27FC236}">
                <a16:creationId xmlns:a16="http://schemas.microsoft.com/office/drawing/2014/main" id="{2081AF8B-7EA1-4CC5-9ADD-F0956D6818B6}"/>
              </a:ext>
            </a:extLst>
          </p:cNvPr>
          <p:cNvGrpSpPr/>
          <p:nvPr/>
        </p:nvGrpSpPr>
        <p:grpSpPr>
          <a:xfrm>
            <a:off x="1336348" y="2646780"/>
            <a:ext cx="432000" cy="180000"/>
            <a:chOff x="5008728" y="1130949"/>
            <a:chExt cx="429905" cy="526259"/>
          </a:xfrm>
        </p:grpSpPr>
        <p:sp>
          <p:nvSpPr>
            <p:cNvPr id="64" name="CasellaDiTesto 63">
              <a:extLst>
                <a:ext uri="{FF2B5EF4-FFF2-40B4-BE49-F238E27FC236}">
                  <a16:creationId xmlns:a16="http://schemas.microsoft.com/office/drawing/2014/main" id="{EA09A09B-1CD9-4E92-99A4-1E9ACEEBCD83}"/>
                </a:ext>
              </a:extLst>
            </p:cNvPr>
            <p:cNvSpPr txBox="1"/>
            <p:nvPr/>
          </p:nvSpPr>
          <p:spPr>
            <a:xfrm>
              <a:off x="5008728" y="1130949"/>
              <a:ext cx="429905" cy="526259"/>
            </a:xfrm>
            <a:prstGeom prst="rect">
              <a:avLst/>
            </a:prstGeom>
            <a:noFill/>
          </p:spPr>
          <p:txBody>
            <a:bodyPr wrap="square" rtlCol="0">
              <a:spAutoFit/>
            </a:bodyPr>
            <a:lstStyle/>
            <a:p>
              <a:r>
                <a:rPr lang="it-IT" sz="1400" dirty="0">
                  <a:solidFill>
                    <a:srgbClr val="00B050"/>
                  </a:solidFill>
                  <a:latin typeface="+mj-lt"/>
                </a:rPr>
                <a:t>AV</a:t>
              </a:r>
            </a:p>
          </p:txBody>
        </p:sp>
        <p:cxnSp>
          <p:nvCxnSpPr>
            <p:cNvPr id="65" name="Connettore diritto 64">
              <a:extLst>
                <a:ext uri="{FF2B5EF4-FFF2-40B4-BE49-F238E27FC236}">
                  <a16:creationId xmlns:a16="http://schemas.microsoft.com/office/drawing/2014/main" id="{68A045E1-6186-4339-95AC-DFB12FE6EE40}"/>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66" name="Gruppo 65">
            <a:extLst>
              <a:ext uri="{FF2B5EF4-FFF2-40B4-BE49-F238E27FC236}">
                <a16:creationId xmlns:a16="http://schemas.microsoft.com/office/drawing/2014/main" id="{2893651C-EE49-41AC-BC44-D5841B2AB358}"/>
              </a:ext>
            </a:extLst>
          </p:cNvPr>
          <p:cNvGrpSpPr/>
          <p:nvPr/>
        </p:nvGrpSpPr>
        <p:grpSpPr>
          <a:xfrm>
            <a:off x="1899556" y="2768644"/>
            <a:ext cx="576000" cy="180000"/>
            <a:chOff x="5008728" y="1130949"/>
            <a:chExt cx="573205" cy="307778"/>
          </a:xfrm>
        </p:grpSpPr>
        <p:sp>
          <p:nvSpPr>
            <p:cNvPr id="67" name="CasellaDiTesto 66">
              <a:extLst>
                <a:ext uri="{FF2B5EF4-FFF2-40B4-BE49-F238E27FC236}">
                  <a16:creationId xmlns:a16="http://schemas.microsoft.com/office/drawing/2014/main" id="{1C20B95E-46BD-421E-90AD-67CBB40CB5B6}"/>
                </a:ext>
              </a:extLst>
            </p:cNvPr>
            <p:cNvSpPr txBox="1"/>
            <p:nvPr/>
          </p:nvSpPr>
          <p:spPr>
            <a:xfrm>
              <a:off x="5008728" y="1130949"/>
              <a:ext cx="573205" cy="307778"/>
            </a:xfrm>
            <a:prstGeom prst="rect">
              <a:avLst/>
            </a:prstGeom>
            <a:noFill/>
          </p:spPr>
          <p:txBody>
            <a:bodyPr wrap="square" rtlCol="0">
              <a:spAutoFit/>
            </a:bodyPr>
            <a:lstStyle/>
            <a:p>
              <a:r>
                <a:rPr lang="it-IT" sz="1400" dirty="0">
                  <a:solidFill>
                    <a:srgbClr val="00B050"/>
                  </a:solidFill>
                  <a:latin typeface="+mj-lt"/>
                </a:rPr>
                <a:t>A’’V’’</a:t>
              </a:r>
            </a:p>
          </p:txBody>
        </p:sp>
        <p:cxnSp>
          <p:nvCxnSpPr>
            <p:cNvPr id="68" name="Connettore diritto 67">
              <a:extLst>
                <a:ext uri="{FF2B5EF4-FFF2-40B4-BE49-F238E27FC236}">
                  <a16:creationId xmlns:a16="http://schemas.microsoft.com/office/drawing/2014/main" id="{251F256A-FB47-4C1E-92B3-7771B0E8D48A}"/>
                </a:ext>
              </a:extLst>
            </p:cNvPr>
            <p:cNvCxnSpPr/>
            <p:nvPr/>
          </p:nvCxnSpPr>
          <p:spPr>
            <a:xfrm>
              <a:off x="5099532" y="1194179"/>
              <a:ext cx="35825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sp>
        <p:nvSpPr>
          <p:cNvPr id="69" name="CasellaDiTesto 68">
            <a:extLst>
              <a:ext uri="{FF2B5EF4-FFF2-40B4-BE49-F238E27FC236}">
                <a16:creationId xmlns:a16="http://schemas.microsoft.com/office/drawing/2014/main" id="{8DF1E21F-D203-4FAF-91BE-6FA0AD18FCFF}"/>
              </a:ext>
            </a:extLst>
          </p:cNvPr>
          <p:cNvSpPr txBox="1"/>
          <p:nvPr/>
        </p:nvSpPr>
        <p:spPr>
          <a:xfrm>
            <a:off x="2502845" y="2636102"/>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(Spigolo laterale)</a:t>
            </a:r>
            <a:endParaRPr lang="it-IT" sz="1400" dirty="0">
              <a:solidFill>
                <a:srgbClr val="00B050"/>
              </a:solidFill>
            </a:endParaRPr>
          </a:p>
        </p:txBody>
      </p:sp>
      <p:grpSp>
        <p:nvGrpSpPr>
          <p:cNvPr id="70" name="Gruppo 69">
            <a:extLst>
              <a:ext uri="{FF2B5EF4-FFF2-40B4-BE49-F238E27FC236}">
                <a16:creationId xmlns:a16="http://schemas.microsoft.com/office/drawing/2014/main" id="{5C2E5FDB-ED1C-4206-B3C7-84B731F85398}"/>
              </a:ext>
            </a:extLst>
          </p:cNvPr>
          <p:cNvGrpSpPr/>
          <p:nvPr/>
        </p:nvGrpSpPr>
        <p:grpSpPr>
          <a:xfrm>
            <a:off x="1306578" y="3180036"/>
            <a:ext cx="432000" cy="180000"/>
            <a:chOff x="4989770" y="1130949"/>
            <a:chExt cx="429905" cy="526259"/>
          </a:xfrm>
        </p:grpSpPr>
        <p:sp>
          <p:nvSpPr>
            <p:cNvPr id="71" name="CasellaDiTesto 70">
              <a:extLst>
                <a:ext uri="{FF2B5EF4-FFF2-40B4-BE49-F238E27FC236}">
                  <a16:creationId xmlns:a16="http://schemas.microsoft.com/office/drawing/2014/main" id="{093B26BF-974A-4E64-B7EF-D344ACC570A9}"/>
                </a:ext>
              </a:extLst>
            </p:cNvPr>
            <p:cNvSpPr txBox="1"/>
            <p:nvPr/>
          </p:nvSpPr>
          <p:spPr>
            <a:xfrm>
              <a:off x="4989770" y="1130949"/>
              <a:ext cx="429905" cy="526259"/>
            </a:xfrm>
            <a:prstGeom prst="rect">
              <a:avLst/>
            </a:prstGeom>
            <a:noFill/>
          </p:spPr>
          <p:txBody>
            <a:bodyPr wrap="square" rtlCol="0">
              <a:spAutoFit/>
            </a:bodyPr>
            <a:lstStyle/>
            <a:p>
              <a:r>
                <a:rPr lang="it-IT" sz="1400" dirty="0">
                  <a:solidFill>
                    <a:srgbClr val="00B050"/>
                  </a:solidFill>
                  <a:latin typeface="+mj-lt"/>
                </a:rPr>
                <a:t>BV</a:t>
              </a:r>
            </a:p>
          </p:txBody>
        </p:sp>
        <p:cxnSp>
          <p:nvCxnSpPr>
            <p:cNvPr id="72" name="Connettore diritto 71">
              <a:extLst>
                <a:ext uri="{FF2B5EF4-FFF2-40B4-BE49-F238E27FC236}">
                  <a16:creationId xmlns:a16="http://schemas.microsoft.com/office/drawing/2014/main" id="{25BC882A-A3C3-4507-AA8C-EA460B89CFB0}"/>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73" name="Gruppo 72">
            <a:extLst>
              <a:ext uri="{FF2B5EF4-FFF2-40B4-BE49-F238E27FC236}">
                <a16:creationId xmlns:a16="http://schemas.microsoft.com/office/drawing/2014/main" id="{4BB71CF0-ABDA-4B22-9D2A-D2EDA5D35343}"/>
              </a:ext>
            </a:extLst>
          </p:cNvPr>
          <p:cNvGrpSpPr/>
          <p:nvPr/>
        </p:nvGrpSpPr>
        <p:grpSpPr>
          <a:xfrm>
            <a:off x="1899556" y="3332916"/>
            <a:ext cx="576000" cy="180000"/>
            <a:chOff x="5008728" y="1130949"/>
            <a:chExt cx="573205" cy="307778"/>
          </a:xfrm>
        </p:grpSpPr>
        <p:sp>
          <p:nvSpPr>
            <p:cNvPr id="74" name="CasellaDiTesto 73">
              <a:extLst>
                <a:ext uri="{FF2B5EF4-FFF2-40B4-BE49-F238E27FC236}">
                  <a16:creationId xmlns:a16="http://schemas.microsoft.com/office/drawing/2014/main" id="{20C7273F-56EA-471A-83D1-DDE4B998ABC6}"/>
                </a:ext>
              </a:extLst>
            </p:cNvPr>
            <p:cNvSpPr txBox="1"/>
            <p:nvPr/>
          </p:nvSpPr>
          <p:spPr>
            <a:xfrm>
              <a:off x="5008728" y="1130949"/>
              <a:ext cx="573205" cy="307778"/>
            </a:xfrm>
            <a:prstGeom prst="rect">
              <a:avLst/>
            </a:prstGeom>
            <a:noFill/>
          </p:spPr>
          <p:txBody>
            <a:bodyPr wrap="square" rtlCol="0">
              <a:spAutoFit/>
            </a:bodyPr>
            <a:lstStyle/>
            <a:p>
              <a:r>
                <a:rPr lang="it-IT" sz="1400" dirty="0">
                  <a:solidFill>
                    <a:srgbClr val="00B050"/>
                  </a:solidFill>
                  <a:latin typeface="+mj-lt"/>
                </a:rPr>
                <a:t>B’’V’’</a:t>
              </a:r>
            </a:p>
          </p:txBody>
        </p:sp>
        <p:cxnSp>
          <p:nvCxnSpPr>
            <p:cNvPr id="75" name="Connettore diritto 74">
              <a:extLst>
                <a:ext uri="{FF2B5EF4-FFF2-40B4-BE49-F238E27FC236}">
                  <a16:creationId xmlns:a16="http://schemas.microsoft.com/office/drawing/2014/main" id="{06BF541A-B9D2-4923-856F-DA3EA59A52A0}"/>
                </a:ext>
              </a:extLst>
            </p:cNvPr>
            <p:cNvCxnSpPr/>
            <p:nvPr/>
          </p:nvCxnSpPr>
          <p:spPr>
            <a:xfrm>
              <a:off x="5099532" y="1194179"/>
              <a:ext cx="35825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76" name="Gruppo 75">
            <a:extLst>
              <a:ext uri="{FF2B5EF4-FFF2-40B4-BE49-F238E27FC236}">
                <a16:creationId xmlns:a16="http://schemas.microsoft.com/office/drawing/2014/main" id="{4164EE5B-EEAC-4F79-AD5E-3BE2205B1B65}"/>
              </a:ext>
            </a:extLst>
          </p:cNvPr>
          <p:cNvGrpSpPr/>
          <p:nvPr/>
        </p:nvGrpSpPr>
        <p:grpSpPr>
          <a:xfrm>
            <a:off x="1925726" y="3057001"/>
            <a:ext cx="540000" cy="180000"/>
            <a:chOff x="5008726" y="1130951"/>
            <a:chExt cx="537380" cy="307778"/>
          </a:xfrm>
        </p:grpSpPr>
        <p:sp>
          <p:nvSpPr>
            <p:cNvPr id="77" name="CasellaDiTesto 76">
              <a:extLst>
                <a:ext uri="{FF2B5EF4-FFF2-40B4-BE49-F238E27FC236}">
                  <a16:creationId xmlns:a16="http://schemas.microsoft.com/office/drawing/2014/main" id="{EFD61C6C-E294-4D7F-8CD2-A5914421D623}"/>
                </a:ext>
              </a:extLst>
            </p:cNvPr>
            <p:cNvSpPr txBox="1"/>
            <p:nvPr/>
          </p:nvSpPr>
          <p:spPr>
            <a:xfrm>
              <a:off x="5008726" y="1130951"/>
              <a:ext cx="537380" cy="307778"/>
            </a:xfrm>
            <a:prstGeom prst="rect">
              <a:avLst/>
            </a:prstGeom>
            <a:noFill/>
          </p:spPr>
          <p:txBody>
            <a:bodyPr wrap="square" rtlCol="0">
              <a:spAutoFit/>
            </a:bodyPr>
            <a:lstStyle/>
            <a:p>
              <a:r>
                <a:rPr lang="it-IT" sz="1400" dirty="0">
                  <a:solidFill>
                    <a:srgbClr val="00B050"/>
                  </a:solidFill>
                  <a:latin typeface="+mj-lt"/>
                </a:rPr>
                <a:t>B’V’</a:t>
              </a:r>
            </a:p>
          </p:txBody>
        </p:sp>
        <p:cxnSp>
          <p:nvCxnSpPr>
            <p:cNvPr id="78" name="Connettore diritto 77">
              <a:extLst>
                <a:ext uri="{FF2B5EF4-FFF2-40B4-BE49-F238E27FC236}">
                  <a16:creationId xmlns:a16="http://schemas.microsoft.com/office/drawing/2014/main" id="{27BEAC69-6B4A-400D-BAAD-DDAF45C3D214}"/>
                </a:ext>
              </a:extLst>
            </p:cNvPr>
            <p:cNvCxnSpPr/>
            <p:nvPr/>
          </p:nvCxnSpPr>
          <p:spPr>
            <a:xfrm>
              <a:off x="5099533" y="1194179"/>
              <a:ext cx="322428"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79" name="Gruppo 78">
            <a:extLst>
              <a:ext uri="{FF2B5EF4-FFF2-40B4-BE49-F238E27FC236}">
                <a16:creationId xmlns:a16="http://schemas.microsoft.com/office/drawing/2014/main" id="{19AF42EB-0AD7-4E22-A85B-119843FD1BDF}"/>
              </a:ext>
            </a:extLst>
          </p:cNvPr>
          <p:cNvGrpSpPr/>
          <p:nvPr/>
        </p:nvGrpSpPr>
        <p:grpSpPr>
          <a:xfrm>
            <a:off x="1290000" y="3760829"/>
            <a:ext cx="432000" cy="180000"/>
            <a:chOff x="4989770" y="1130949"/>
            <a:chExt cx="429905" cy="526259"/>
          </a:xfrm>
        </p:grpSpPr>
        <p:sp>
          <p:nvSpPr>
            <p:cNvPr id="80" name="CasellaDiTesto 79">
              <a:extLst>
                <a:ext uri="{FF2B5EF4-FFF2-40B4-BE49-F238E27FC236}">
                  <a16:creationId xmlns:a16="http://schemas.microsoft.com/office/drawing/2014/main" id="{447141EE-AA3B-4ADD-A6EB-0C218458A650}"/>
                </a:ext>
              </a:extLst>
            </p:cNvPr>
            <p:cNvSpPr txBox="1"/>
            <p:nvPr/>
          </p:nvSpPr>
          <p:spPr>
            <a:xfrm>
              <a:off x="4989770" y="1130949"/>
              <a:ext cx="429905" cy="526259"/>
            </a:xfrm>
            <a:prstGeom prst="rect">
              <a:avLst/>
            </a:prstGeom>
            <a:noFill/>
          </p:spPr>
          <p:txBody>
            <a:bodyPr wrap="square" rtlCol="0">
              <a:spAutoFit/>
            </a:bodyPr>
            <a:lstStyle/>
            <a:p>
              <a:r>
                <a:rPr lang="it-IT" sz="1400" dirty="0">
                  <a:solidFill>
                    <a:srgbClr val="00B050"/>
                  </a:solidFill>
                  <a:latin typeface="+mj-lt"/>
                </a:rPr>
                <a:t>CV</a:t>
              </a:r>
            </a:p>
          </p:txBody>
        </p:sp>
        <p:cxnSp>
          <p:nvCxnSpPr>
            <p:cNvPr id="81" name="Connettore diritto 80">
              <a:extLst>
                <a:ext uri="{FF2B5EF4-FFF2-40B4-BE49-F238E27FC236}">
                  <a16:creationId xmlns:a16="http://schemas.microsoft.com/office/drawing/2014/main" id="{3166B9D6-EBCA-495C-8D65-9C76E8C320F7}"/>
                </a:ext>
              </a:extLst>
            </p:cNvPr>
            <p:cNvCxnSpPr/>
            <p:nvPr/>
          </p:nvCxnSpPr>
          <p:spPr>
            <a:xfrm>
              <a:off x="5099533" y="1194179"/>
              <a:ext cx="248295"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82" name="Gruppo 81">
            <a:extLst>
              <a:ext uri="{FF2B5EF4-FFF2-40B4-BE49-F238E27FC236}">
                <a16:creationId xmlns:a16="http://schemas.microsoft.com/office/drawing/2014/main" id="{D081AE8D-23CF-4C2A-8DEE-EA36AA9EFAE4}"/>
              </a:ext>
            </a:extLst>
          </p:cNvPr>
          <p:cNvGrpSpPr/>
          <p:nvPr/>
        </p:nvGrpSpPr>
        <p:grpSpPr>
          <a:xfrm>
            <a:off x="1907362" y="3620261"/>
            <a:ext cx="540000" cy="180000"/>
            <a:chOff x="4989770" y="1130949"/>
            <a:chExt cx="537380" cy="307778"/>
          </a:xfrm>
        </p:grpSpPr>
        <p:sp>
          <p:nvSpPr>
            <p:cNvPr id="83" name="CasellaDiTesto 82">
              <a:extLst>
                <a:ext uri="{FF2B5EF4-FFF2-40B4-BE49-F238E27FC236}">
                  <a16:creationId xmlns:a16="http://schemas.microsoft.com/office/drawing/2014/main" id="{CFF77C0B-638E-4C8A-A3A8-853AFEFA330C}"/>
                </a:ext>
              </a:extLst>
            </p:cNvPr>
            <p:cNvSpPr txBox="1"/>
            <p:nvPr/>
          </p:nvSpPr>
          <p:spPr>
            <a:xfrm>
              <a:off x="4989770" y="1130949"/>
              <a:ext cx="537380" cy="307778"/>
            </a:xfrm>
            <a:prstGeom prst="rect">
              <a:avLst/>
            </a:prstGeom>
            <a:noFill/>
          </p:spPr>
          <p:txBody>
            <a:bodyPr wrap="square" rtlCol="0">
              <a:spAutoFit/>
            </a:bodyPr>
            <a:lstStyle/>
            <a:p>
              <a:r>
                <a:rPr lang="it-IT" sz="1400" dirty="0">
                  <a:solidFill>
                    <a:srgbClr val="00B050"/>
                  </a:solidFill>
                  <a:latin typeface="+mj-lt"/>
                </a:rPr>
                <a:t>C’V’</a:t>
              </a:r>
            </a:p>
          </p:txBody>
        </p:sp>
        <p:cxnSp>
          <p:nvCxnSpPr>
            <p:cNvPr id="84" name="Connettore diritto 83">
              <a:extLst>
                <a:ext uri="{FF2B5EF4-FFF2-40B4-BE49-F238E27FC236}">
                  <a16:creationId xmlns:a16="http://schemas.microsoft.com/office/drawing/2014/main" id="{3A7FFA26-B338-4ABF-A98F-DBF45572AD24}"/>
                </a:ext>
              </a:extLst>
            </p:cNvPr>
            <p:cNvCxnSpPr/>
            <p:nvPr/>
          </p:nvCxnSpPr>
          <p:spPr>
            <a:xfrm>
              <a:off x="5099533" y="1194179"/>
              <a:ext cx="322428"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85" name="Gruppo 84">
            <a:extLst>
              <a:ext uri="{FF2B5EF4-FFF2-40B4-BE49-F238E27FC236}">
                <a16:creationId xmlns:a16="http://schemas.microsoft.com/office/drawing/2014/main" id="{82863A46-43AA-4237-B578-1A53CC6739D3}"/>
              </a:ext>
            </a:extLst>
          </p:cNvPr>
          <p:cNvGrpSpPr/>
          <p:nvPr/>
        </p:nvGrpSpPr>
        <p:grpSpPr>
          <a:xfrm>
            <a:off x="1880065" y="3911079"/>
            <a:ext cx="576000" cy="180000"/>
            <a:chOff x="4989771" y="1130951"/>
            <a:chExt cx="573205" cy="307779"/>
          </a:xfrm>
        </p:grpSpPr>
        <p:sp>
          <p:nvSpPr>
            <p:cNvPr id="86" name="CasellaDiTesto 85">
              <a:extLst>
                <a:ext uri="{FF2B5EF4-FFF2-40B4-BE49-F238E27FC236}">
                  <a16:creationId xmlns:a16="http://schemas.microsoft.com/office/drawing/2014/main" id="{4C07B00A-50E8-423F-8C90-045552A4EB09}"/>
                </a:ext>
              </a:extLst>
            </p:cNvPr>
            <p:cNvSpPr txBox="1"/>
            <p:nvPr/>
          </p:nvSpPr>
          <p:spPr>
            <a:xfrm>
              <a:off x="4989771" y="1130951"/>
              <a:ext cx="573205" cy="307779"/>
            </a:xfrm>
            <a:prstGeom prst="rect">
              <a:avLst/>
            </a:prstGeom>
            <a:noFill/>
          </p:spPr>
          <p:txBody>
            <a:bodyPr wrap="square" rtlCol="0">
              <a:spAutoFit/>
            </a:bodyPr>
            <a:lstStyle/>
            <a:p>
              <a:r>
                <a:rPr lang="it-IT" sz="1400" dirty="0">
                  <a:solidFill>
                    <a:srgbClr val="00B050"/>
                  </a:solidFill>
                  <a:latin typeface="+mj-lt"/>
                </a:rPr>
                <a:t>C’’V’’</a:t>
              </a:r>
            </a:p>
          </p:txBody>
        </p:sp>
        <p:cxnSp>
          <p:nvCxnSpPr>
            <p:cNvPr id="87" name="Connettore diritto 86">
              <a:extLst>
                <a:ext uri="{FF2B5EF4-FFF2-40B4-BE49-F238E27FC236}">
                  <a16:creationId xmlns:a16="http://schemas.microsoft.com/office/drawing/2014/main" id="{AB302731-E956-4C78-924D-EB49C6670D9D}"/>
                </a:ext>
              </a:extLst>
            </p:cNvPr>
            <p:cNvCxnSpPr/>
            <p:nvPr/>
          </p:nvCxnSpPr>
          <p:spPr>
            <a:xfrm>
              <a:off x="5099532" y="1194179"/>
              <a:ext cx="358253" cy="0"/>
            </a:xfrm>
            <a:prstGeom prst="line">
              <a:avLst/>
            </a:prstGeom>
            <a:ln w="12700">
              <a:solidFill>
                <a:srgbClr val="00B050">
                  <a:alpha val="60000"/>
                </a:srgbClr>
              </a:solidFill>
            </a:ln>
          </p:spPr>
          <p:style>
            <a:lnRef idx="1">
              <a:schemeClr val="accent1"/>
            </a:lnRef>
            <a:fillRef idx="0">
              <a:schemeClr val="accent1"/>
            </a:fillRef>
            <a:effectRef idx="0">
              <a:schemeClr val="accent1"/>
            </a:effectRef>
            <a:fontRef idx="minor">
              <a:schemeClr val="tx1"/>
            </a:fontRef>
          </p:style>
        </p:cxnSp>
      </p:grpSp>
      <p:sp>
        <p:nvSpPr>
          <p:cNvPr id="88" name="CasellaDiTesto 87">
            <a:extLst>
              <a:ext uri="{FF2B5EF4-FFF2-40B4-BE49-F238E27FC236}">
                <a16:creationId xmlns:a16="http://schemas.microsoft.com/office/drawing/2014/main" id="{4767B83E-B135-4C95-A098-69082F088C6D}"/>
              </a:ext>
            </a:extLst>
          </p:cNvPr>
          <p:cNvSpPr txBox="1"/>
          <p:nvPr/>
        </p:nvSpPr>
        <p:spPr>
          <a:xfrm>
            <a:off x="2508552" y="3198048"/>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(Spigolo laterale)</a:t>
            </a:r>
            <a:endParaRPr lang="it-IT" sz="1400" dirty="0">
              <a:solidFill>
                <a:srgbClr val="00B050"/>
              </a:solidFill>
            </a:endParaRPr>
          </a:p>
        </p:txBody>
      </p:sp>
      <p:sp>
        <p:nvSpPr>
          <p:cNvPr id="89" name="CasellaDiTesto 88">
            <a:extLst>
              <a:ext uri="{FF2B5EF4-FFF2-40B4-BE49-F238E27FC236}">
                <a16:creationId xmlns:a16="http://schemas.microsoft.com/office/drawing/2014/main" id="{E356B26B-068E-496D-A0C1-C3CC7823C820}"/>
              </a:ext>
            </a:extLst>
          </p:cNvPr>
          <p:cNvSpPr txBox="1"/>
          <p:nvPr/>
        </p:nvSpPr>
        <p:spPr>
          <a:xfrm>
            <a:off x="2493824" y="3742272"/>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(Spigolo laterale)</a:t>
            </a:r>
            <a:endParaRPr lang="it-IT" sz="1400" dirty="0">
              <a:solidFill>
                <a:srgbClr val="00B050"/>
              </a:solidFill>
            </a:endParaRPr>
          </a:p>
        </p:txBody>
      </p:sp>
      <p:sp>
        <p:nvSpPr>
          <p:cNvPr id="90" name="AutoShape 28">
            <a:extLst>
              <a:ext uri="{FF2B5EF4-FFF2-40B4-BE49-F238E27FC236}">
                <a16:creationId xmlns:a16="http://schemas.microsoft.com/office/drawing/2014/main" id="{EE734B24-0BB7-45CA-9A27-6475D9B466AF}"/>
              </a:ext>
            </a:extLst>
          </p:cNvPr>
          <p:cNvSpPr>
            <a:spLocks/>
          </p:cNvSpPr>
          <p:nvPr/>
        </p:nvSpPr>
        <p:spPr bwMode="auto">
          <a:xfrm>
            <a:off x="1591251" y="4390516"/>
            <a:ext cx="119062" cy="438150"/>
          </a:xfrm>
          <a:prstGeom prst="leftBrace">
            <a:avLst>
              <a:gd name="adj1" fmla="val 30667"/>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1" name="AutoShape 30">
            <a:extLst>
              <a:ext uri="{FF2B5EF4-FFF2-40B4-BE49-F238E27FC236}">
                <a16:creationId xmlns:a16="http://schemas.microsoft.com/office/drawing/2014/main" id="{2B3B8949-9AEE-4883-A654-D85C8FCA97FE}"/>
              </a:ext>
            </a:extLst>
          </p:cNvPr>
          <p:cNvSpPr>
            <a:spLocks/>
          </p:cNvSpPr>
          <p:nvPr/>
        </p:nvSpPr>
        <p:spPr bwMode="auto">
          <a:xfrm>
            <a:off x="1600358" y="4969724"/>
            <a:ext cx="119062" cy="438150"/>
          </a:xfrm>
          <a:prstGeom prst="leftBrace">
            <a:avLst>
              <a:gd name="adj1" fmla="val 30667"/>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 name="AutoShape 32">
            <a:extLst>
              <a:ext uri="{FF2B5EF4-FFF2-40B4-BE49-F238E27FC236}">
                <a16:creationId xmlns:a16="http://schemas.microsoft.com/office/drawing/2014/main" id="{4B5960E0-E04D-421A-9888-5F1475251AB1}"/>
              </a:ext>
            </a:extLst>
          </p:cNvPr>
          <p:cNvSpPr>
            <a:spLocks/>
          </p:cNvSpPr>
          <p:nvPr/>
        </p:nvSpPr>
        <p:spPr bwMode="auto">
          <a:xfrm>
            <a:off x="1608310" y="6210924"/>
            <a:ext cx="117865" cy="438150"/>
          </a:xfrm>
          <a:prstGeom prst="leftBrace">
            <a:avLst>
              <a:gd name="adj1" fmla="val 30667"/>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3" name="AutoShape 34">
            <a:extLst>
              <a:ext uri="{FF2B5EF4-FFF2-40B4-BE49-F238E27FC236}">
                <a16:creationId xmlns:a16="http://schemas.microsoft.com/office/drawing/2014/main" id="{5B6E8F3D-D9E5-42C8-A8D1-46447761F5F1}"/>
              </a:ext>
            </a:extLst>
          </p:cNvPr>
          <p:cNvSpPr>
            <a:spLocks/>
          </p:cNvSpPr>
          <p:nvPr/>
        </p:nvSpPr>
        <p:spPr bwMode="auto">
          <a:xfrm>
            <a:off x="1602262" y="5614128"/>
            <a:ext cx="119062" cy="438150"/>
          </a:xfrm>
          <a:prstGeom prst="leftBrace">
            <a:avLst>
              <a:gd name="adj1" fmla="val 30667"/>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4" name="AutoShape 36">
            <a:extLst>
              <a:ext uri="{FF2B5EF4-FFF2-40B4-BE49-F238E27FC236}">
                <a16:creationId xmlns:a16="http://schemas.microsoft.com/office/drawing/2014/main" id="{663DAAA8-473E-4640-895E-A63721111C7A}"/>
              </a:ext>
            </a:extLst>
          </p:cNvPr>
          <p:cNvSpPr>
            <a:spLocks/>
          </p:cNvSpPr>
          <p:nvPr/>
        </p:nvSpPr>
        <p:spPr bwMode="auto">
          <a:xfrm>
            <a:off x="923251" y="4436554"/>
            <a:ext cx="95250" cy="2232000"/>
          </a:xfrm>
          <a:prstGeom prst="leftBrace">
            <a:avLst>
              <a:gd name="adj1" fmla="val 201667"/>
              <a:gd name="adj2" fmla="val 50000"/>
            </a:avLst>
          </a:prstGeom>
          <a:noFill/>
          <a:ln w="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5" name="CasellaDiTesto 94">
            <a:extLst>
              <a:ext uri="{FF2B5EF4-FFF2-40B4-BE49-F238E27FC236}">
                <a16:creationId xmlns:a16="http://schemas.microsoft.com/office/drawing/2014/main" id="{F1B2145C-C28A-4E10-8E24-36A6B0C61637}"/>
              </a:ext>
            </a:extLst>
          </p:cNvPr>
          <p:cNvSpPr txBox="1"/>
          <p:nvPr/>
        </p:nvSpPr>
        <p:spPr>
          <a:xfrm>
            <a:off x="42819" y="5111389"/>
            <a:ext cx="864000" cy="1077218"/>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Facce</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Porzioni di piani</a:t>
            </a:r>
            <a:endParaRPr lang="it-IT" sz="1400" dirty="0">
              <a:solidFill>
                <a:srgbClr val="00B050"/>
              </a:solidFill>
            </a:endParaRPr>
          </a:p>
        </p:txBody>
      </p:sp>
      <p:sp>
        <p:nvSpPr>
          <p:cNvPr id="96" name="CasellaDiTesto 95">
            <a:extLst>
              <a:ext uri="{FF2B5EF4-FFF2-40B4-BE49-F238E27FC236}">
                <a16:creationId xmlns:a16="http://schemas.microsoft.com/office/drawing/2014/main" id="{A1A75A7D-DFE0-4F11-8EA7-6AF24C25F3B6}"/>
              </a:ext>
            </a:extLst>
          </p:cNvPr>
          <p:cNvSpPr txBox="1"/>
          <p:nvPr/>
        </p:nvSpPr>
        <p:spPr>
          <a:xfrm>
            <a:off x="929838" y="4440985"/>
            <a:ext cx="792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(A,B,C) </a:t>
            </a:r>
            <a:endParaRPr lang="it-IT" sz="1400" dirty="0">
              <a:solidFill>
                <a:srgbClr val="00B050"/>
              </a:solidFill>
            </a:endParaRPr>
          </a:p>
        </p:txBody>
      </p:sp>
      <p:sp>
        <p:nvSpPr>
          <p:cNvPr id="97" name="CasellaDiTesto 96">
            <a:extLst>
              <a:ext uri="{FF2B5EF4-FFF2-40B4-BE49-F238E27FC236}">
                <a16:creationId xmlns:a16="http://schemas.microsoft.com/office/drawing/2014/main" id="{0F1F400C-C23A-4F9D-85DF-D7481D09910C}"/>
              </a:ext>
            </a:extLst>
          </p:cNvPr>
          <p:cNvSpPr txBox="1"/>
          <p:nvPr/>
        </p:nvSpPr>
        <p:spPr>
          <a:xfrm>
            <a:off x="1619832" y="4332022"/>
            <a:ext cx="864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(A’,B’,C’) </a:t>
            </a:r>
            <a:endParaRPr lang="it-IT" sz="1400" dirty="0">
              <a:solidFill>
                <a:srgbClr val="00B050"/>
              </a:solidFill>
            </a:endParaRPr>
          </a:p>
        </p:txBody>
      </p:sp>
      <p:sp>
        <p:nvSpPr>
          <p:cNvPr id="98" name="CasellaDiTesto 97">
            <a:extLst>
              <a:ext uri="{FF2B5EF4-FFF2-40B4-BE49-F238E27FC236}">
                <a16:creationId xmlns:a16="http://schemas.microsoft.com/office/drawing/2014/main" id="{5B5682AF-3279-495F-B9E6-51DFF18A80E8}"/>
              </a:ext>
            </a:extLst>
          </p:cNvPr>
          <p:cNvSpPr txBox="1"/>
          <p:nvPr/>
        </p:nvSpPr>
        <p:spPr>
          <a:xfrm>
            <a:off x="1624281" y="4570636"/>
            <a:ext cx="1080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(A’’,B’’,C’’) </a:t>
            </a:r>
            <a:endParaRPr lang="it-IT" sz="1400" dirty="0">
              <a:solidFill>
                <a:srgbClr val="00B050"/>
              </a:solidFill>
            </a:endParaRPr>
          </a:p>
        </p:txBody>
      </p:sp>
      <p:sp>
        <p:nvSpPr>
          <p:cNvPr id="99" name="CasellaDiTesto 98">
            <a:extLst>
              <a:ext uri="{FF2B5EF4-FFF2-40B4-BE49-F238E27FC236}">
                <a16:creationId xmlns:a16="http://schemas.microsoft.com/office/drawing/2014/main" id="{9A8CD38C-2699-4A4B-BFE3-3695DA4CE40E}"/>
              </a:ext>
            </a:extLst>
          </p:cNvPr>
          <p:cNvSpPr txBox="1"/>
          <p:nvPr/>
        </p:nvSpPr>
        <p:spPr>
          <a:xfrm>
            <a:off x="2495676" y="4468061"/>
            <a:ext cx="1980000" cy="36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(Triangolo della base)</a:t>
            </a:r>
            <a:endParaRPr lang="it-IT" sz="1400" dirty="0">
              <a:solidFill>
                <a:srgbClr val="00B050"/>
              </a:solidFill>
            </a:endParaRPr>
          </a:p>
        </p:txBody>
      </p:sp>
      <p:sp>
        <p:nvSpPr>
          <p:cNvPr id="100" name="CasellaDiTesto 99">
            <a:extLst>
              <a:ext uri="{FF2B5EF4-FFF2-40B4-BE49-F238E27FC236}">
                <a16:creationId xmlns:a16="http://schemas.microsoft.com/office/drawing/2014/main" id="{81D10B52-5C7A-46DE-9DFC-3288BE37E13D}"/>
              </a:ext>
            </a:extLst>
          </p:cNvPr>
          <p:cNvSpPr txBox="1"/>
          <p:nvPr/>
        </p:nvSpPr>
        <p:spPr>
          <a:xfrm>
            <a:off x="923251" y="5037290"/>
            <a:ext cx="792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(A,B,V) </a:t>
            </a:r>
            <a:endParaRPr lang="it-IT" sz="1400" dirty="0">
              <a:solidFill>
                <a:srgbClr val="00B050"/>
              </a:solidFill>
            </a:endParaRPr>
          </a:p>
        </p:txBody>
      </p:sp>
      <p:sp>
        <p:nvSpPr>
          <p:cNvPr id="101" name="CasellaDiTesto 100">
            <a:extLst>
              <a:ext uri="{FF2B5EF4-FFF2-40B4-BE49-F238E27FC236}">
                <a16:creationId xmlns:a16="http://schemas.microsoft.com/office/drawing/2014/main" id="{9D96F2E1-E3E1-4DF0-8068-9666E8D8405E}"/>
              </a:ext>
            </a:extLst>
          </p:cNvPr>
          <p:cNvSpPr txBox="1"/>
          <p:nvPr/>
        </p:nvSpPr>
        <p:spPr>
          <a:xfrm>
            <a:off x="1639489" y="4903997"/>
            <a:ext cx="900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(A’,B’,V’) </a:t>
            </a:r>
            <a:endParaRPr lang="it-IT" sz="1400" dirty="0">
              <a:solidFill>
                <a:srgbClr val="00B050"/>
              </a:solidFill>
            </a:endParaRPr>
          </a:p>
        </p:txBody>
      </p:sp>
      <p:sp>
        <p:nvSpPr>
          <p:cNvPr id="102" name="CasellaDiTesto 101">
            <a:extLst>
              <a:ext uri="{FF2B5EF4-FFF2-40B4-BE49-F238E27FC236}">
                <a16:creationId xmlns:a16="http://schemas.microsoft.com/office/drawing/2014/main" id="{67A10598-30D5-46C8-BE92-7B0CB1DB9D8B}"/>
              </a:ext>
            </a:extLst>
          </p:cNvPr>
          <p:cNvSpPr txBox="1"/>
          <p:nvPr/>
        </p:nvSpPr>
        <p:spPr>
          <a:xfrm>
            <a:off x="1631690" y="5150752"/>
            <a:ext cx="972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(A’’,B’’,V’’)</a:t>
            </a:r>
            <a:endParaRPr lang="it-IT" sz="1400" dirty="0">
              <a:solidFill>
                <a:srgbClr val="00B050"/>
              </a:solidFill>
            </a:endParaRPr>
          </a:p>
        </p:txBody>
      </p:sp>
      <p:sp>
        <p:nvSpPr>
          <p:cNvPr id="103" name="CasellaDiTesto 102">
            <a:extLst>
              <a:ext uri="{FF2B5EF4-FFF2-40B4-BE49-F238E27FC236}">
                <a16:creationId xmlns:a16="http://schemas.microsoft.com/office/drawing/2014/main" id="{0EB55301-07FD-4FA1-A422-92CE5D865F0B}"/>
              </a:ext>
            </a:extLst>
          </p:cNvPr>
          <p:cNvSpPr txBox="1"/>
          <p:nvPr/>
        </p:nvSpPr>
        <p:spPr>
          <a:xfrm>
            <a:off x="923251" y="5690984"/>
            <a:ext cx="792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(B,C,V) </a:t>
            </a:r>
            <a:endParaRPr lang="it-IT" sz="1400" dirty="0">
              <a:solidFill>
                <a:srgbClr val="00B050"/>
              </a:solidFill>
            </a:endParaRPr>
          </a:p>
        </p:txBody>
      </p:sp>
      <p:sp>
        <p:nvSpPr>
          <p:cNvPr id="104" name="CasellaDiTesto 103">
            <a:extLst>
              <a:ext uri="{FF2B5EF4-FFF2-40B4-BE49-F238E27FC236}">
                <a16:creationId xmlns:a16="http://schemas.microsoft.com/office/drawing/2014/main" id="{3FA4C6F0-0CE4-41FD-A4F1-E206AAC57615}"/>
              </a:ext>
            </a:extLst>
          </p:cNvPr>
          <p:cNvSpPr txBox="1"/>
          <p:nvPr/>
        </p:nvSpPr>
        <p:spPr>
          <a:xfrm>
            <a:off x="1624281" y="5803681"/>
            <a:ext cx="972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(B’’,C’’,V’’) </a:t>
            </a:r>
            <a:endParaRPr lang="it-IT" sz="1400" dirty="0">
              <a:solidFill>
                <a:srgbClr val="00B050"/>
              </a:solidFill>
            </a:endParaRPr>
          </a:p>
        </p:txBody>
      </p:sp>
      <p:sp>
        <p:nvSpPr>
          <p:cNvPr id="105" name="CasellaDiTesto 104">
            <a:extLst>
              <a:ext uri="{FF2B5EF4-FFF2-40B4-BE49-F238E27FC236}">
                <a16:creationId xmlns:a16="http://schemas.microsoft.com/office/drawing/2014/main" id="{4F8A068F-5B92-426B-AC4B-AB5391FDF853}"/>
              </a:ext>
            </a:extLst>
          </p:cNvPr>
          <p:cNvSpPr txBox="1"/>
          <p:nvPr/>
        </p:nvSpPr>
        <p:spPr>
          <a:xfrm>
            <a:off x="1617734" y="5552516"/>
            <a:ext cx="864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(B’,C’,V’) </a:t>
            </a:r>
            <a:endParaRPr lang="it-IT" sz="1400" dirty="0">
              <a:solidFill>
                <a:srgbClr val="00B050"/>
              </a:solidFill>
            </a:endParaRPr>
          </a:p>
        </p:txBody>
      </p:sp>
      <p:sp>
        <p:nvSpPr>
          <p:cNvPr id="106" name="CasellaDiTesto 105">
            <a:extLst>
              <a:ext uri="{FF2B5EF4-FFF2-40B4-BE49-F238E27FC236}">
                <a16:creationId xmlns:a16="http://schemas.microsoft.com/office/drawing/2014/main" id="{AF4D9257-F5D9-4447-BD52-D75AE9EACF57}"/>
              </a:ext>
            </a:extLst>
          </p:cNvPr>
          <p:cNvSpPr txBox="1"/>
          <p:nvPr/>
        </p:nvSpPr>
        <p:spPr>
          <a:xfrm>
            <a:off x="2497181" y="5065254"/>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(Faccia laterale)</a:t>
            </a:r>
            <a:endParaRPr lang="it-IT" sz="1400" dirty="0">
              <a:solidFill>
                <a:srgbClr val="00B050"/>
              </a:solidFill>
            </a:endParaRPr>
          </a:p>
        </p:txBody>
      </p:sp>
      <p:sp>
        <p:nvSpPr>
          <p:cNvPr id="107" name="CasellaDiTesto 106">
            <a:extLst>
              <a:ext uri="{FF2B5EF4-FFF2-40B4-BE49-F238E27FC236}">
                <a16:creationId xmlns:a16="http://schemas.microsoft.com/office/drawing/2014/main" id="{C62EF3FB-BAAE-4490-914A-7168CAE6525C}"/>
              </a:ext>
            </a:extLst>
          </p:cNvPr>
          <p:cNvSpPr txBox="1"/>
          <p:nvPr/>
        </p:nvSpPr>
        <p:spPr>
          <a:xfrm>
            <a:off x="2499153" y="5658208"/>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(Faccia laterale)</a:t>
            </a:r>
            <a:endParaRPr lang="it-IT" sz="1400" dirty="0">
              <a:solidFill>
                <a:srgbClr val="00B050"/>
              </a:solidFill>
            </a:endParaRPr>
          </a:p>
        </p:txBody>
      </p:sp>
      <p:sp>
        <p:nvSpPr>
          <p:cNvPr id="108" name="CasellaDiTesto 107">
            <a:extLst>
              <a:ext uri="{FF2B5EF4-FFF2-40B4-BE49-F238E27FC236}">
                <a16:creationId xmlns:a16="http://schemas.microsoft.com/office/drawing/2014/main" id="{18D637B7-BD35-43D9-ADE0-4CD98BD2BAAA}"/>
              </a:ext>
            </a:extLst>
          </p:cNvPr>
          <p:cNvSpPr txBox="1"/>
          <p:nvPr/>
        </p:nvSpPr>
        <p:spPr>
          <a:xfrm>
            <a:off x="2480408" y="6203589"/>
            <a:ext cx="1980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(Faccia laterale)</a:t>
            </a:r>
            <a:endParaRPr lang="it-IT" sz="1400" dirty="0">
              <a:solidFill>
                <a:srgbClr val="00B050"/>
              </a:solidFill>
            </a:endParaRPr>
          </a:p>
        </p:txBody>
      </p:sp>
      <p:sp>
        <p:nvSpPr>
          <p:cNvPr id="109" name="CasellaDiTesto 108">
            <a:extLst>
              <a:ext uri="{FF2B5EF4-FFF2-40B4-BE49-F238E27FC236}">
                <a16:creationId xmlns:a16="http://schemas.microsoft.com/office/drawing/2014/main" id="{79DBE35A-71C4-4571-95FE-D6EDF12B87E0}"/>
              </a:ext>
            </a:extLst>
          </p:cNvPr>
          <p:cNvSpPr txBox="1"/>
          <p:nvPr/>
        </p:nvSpPr>
        <p:spPr>
          <a:xfrm>
            <a:off x="1639092" y="6131140"/>
            <a:ext cx="864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(C’,A’,V’) </a:t>
            </a:r>
            <a:endParaRPr lang="it-IT" sz="1400" dirty="0">
              <a:solidFill>
                <a:srgbClr val="00B050"/>
              </a:solidFill>
            </a:endParaRPr>
          </a:p>
        </p:txBody>
      </p:sp>
      <p:sp>
        <p:nvSpPr>
          <p:cNvPr id="110" name="CasellaDiTesto 109">
            <a:extLst>
              <a:ext uri="{FF2B5EF4-FFF2-40B4-BE49-F238E27FC236}">
                <a16:creationId xmlns:a16="http://schemas.microsoft.com/office/drawing/2014/main" id="{2EC1F7B0-EDAD-46C0-9825-7524544E81DB}"/>
              </a:ext>
            </a:extLst>
          </p:cNvPr>
          <p:cNvSpPr txBox="1"/>
          <p:nvPr/>
        </p:nvSpPr>
        <p:spPr>
          <a:xfrm>
            <a:off x="917406" y="6285635"/>
            <a:ext cx="792000" cy="307777"/>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(C,A,V) </a:t>
            </a:r>
            <a:endParaRPr lang="it-IT" sz="1400" dirty="0">
              <a:solidFill>
                <a:srgbClr val="00B050"/>
              </a:solidFill>
            </a:endParaRPr>
          </a:p>
        </p:txBody>
      </p:sp>
      <p:sp>
        <p:nvSpPr>
          <p:cNvPr id="111" name="CasellaDiTesto 110">
            <a:extLst>
              <a:ext uri="{FF2B5EF4-FFF2-40B4-BE49-F238E27FC236}">
                <a16:creationId xmlns:a16="http://schemas.microsoft.com/office/drawing/2014/main" id="{8574B28A-4885-4AF8-ACB9-F05AEBE57E2C}"/>
              </a:ext>
            </a:extLst>
          </p:cNvPr>
          <p:cNvSpPr txBox="1"/>
          <p:nvPr/>
        </p:nvSpPr>
        <p:spPr>
          <a:xfrm>
            <a:off x="1639092" y="6396728"/>
            <a:ext cx="972000" cy="180000"/>
          </a:xfrm>
          <a:prstGeom prst="rect">
            <a:avLst/>
          </a:prstGeom>
          <a:noFill/>
        </p:spPr>
        <p:txBody>
          <a:bodyPr wrap="square" rtlCol="0">
            <a:spAutoFit/>
          </a:bodyPr>
          <a:lstStyle/>
          <a:p>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(C’’,A’’,V’’) </a:t>
            </a:r>
            <a:endParaRPr lang="it-IT" sz="1400" dirty="0">
              <a:solidFill>
                <a:srgbClr val="00B050"/>
              </a:solidFill>
            </a:endParaRPr>
          </a:p>
        </p:txBody>
      </p:sp>
      <p:sp>
        <p:nvSpPr>
          <p:cNvPr id="112" name="CasellaDiTesto 111">
            <a:extLst>
              <a:ext uri="{FF2B5EF4-FFF2-40B4-BE49-F238E27FC236}">
                <a16:creationId xmlns:a16="http://schemas.microsoft.com/office/drawing/2014/main" id="{30D34087-B8F7-485F-93F3-F30761A0AD5A}"/>
              </a:ext>
            </a:extLst>
          </p:cNvPr>
          <p:cNvSpPr txBox="1"/>
          <p:nvPr/>
        </p:nvSpPr>
        <p:spPr>
          <a:xfrm>
            <a:off x="4584409" y="4442961"/>
            <a:ext cx="4500000" cy="2169825"/>
          </a:xfrm>
          <a:prstGeom prst="rect">
            <a:avLst/>
          </a:prstGeom>
          <a:noFill/>
        </p:spPr>
        <p:txBody>
          <a:bodyPr wrap="square" rtlCol="0">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Facce del solido</a:t>
            </a:r>
          </a:p>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p>
          <a:p>
            <a:pPr>
              <a:spcAft>
                <a:spcPts val="0"/>
              </a:spcAft>
            </a:pPr>
            <a:r>
              <a:rPr lang="it-IT" sz="15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Facce del solido riguardate come porzioni di superfici piane variamente orientate nello spazio del primo diedro. </a:t>
            </a:r>
          </a:p>
          <a:p>
            <a:pPr>
              <a:spcAft>
                <a:spcPts val="0"/>
              </a:spcAft>
            </a:pPr>
            <a:r>
              <a:rPr lang="it-IT" sz="15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Si ricorda che per tre unti non allineati e non coincidenti passa uno ed un solo piano. </a:t>
            </a:r>
          </a:p>
          <a:p>
            <a:r>
              <a:rPr lang="it-IT" sz="15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Scegliendo opportunamente i vertici si individuano, quindi i piani delle facce del solido</a:t>
            </a:r>
            <a:endParaRPr lang="it-IT" sz="1500" dirty="0">
              <a:solidFill>
                <a:srgbClr val="00B050"/>
              </a:solidFill>
            </a:endParaRPr>
          </a:p>
        </p:txBody>
      </p:sp>
      <p:cxnSp>
        <p:nvCxnSpPr>
          <p:cNvPr id="114" name="Connettore diritto 113">
            <a:extLst>
              <a:ext uri="{FF2B5EF4-FFF2-40B4-BE49-F238E27FC236}">
                <a16:creationId xmlns:a16="http://schemas.microsoft.com/office/drawing/2014/main" id="{33EE68F6-444E-4BD7-9B9F-F5862C3CF61B}"/>
              </a:ext>
            </a:extLst>
          </p:cNvPr>
          <p:cNvCxnSpPr>
            <a:cxnSpLocks/>
          </p:cNvCxnSpPr>
          <p:nvPr/>
        </p:nvCxnSpPr>
        <p:spPr>
          <a:xfrm>
            <a:off x="201901" y="6983590"/>
            <a:ext cx="9044998" cy="0"/>
          </a:xfrm>
          <a:prstGeom prst="line">
            <a:avLst/>
          </a:prstGeom>
          <a:noFill/>
          <a:ln w="0" cap="flat" cmpd="sng" algn="ctr">
            <a:solidFill>
              <a:schemeClr val="bg2">
                <a:lumMod val="20000"/>
                <a:lumOff val="80000"/>
              </a:schemeClr>
            </a:solidFill>
            <a:prstDash val="solid"/>
            <a:miter lim="800000"/>
          </a:ln>
          <a:effectLst/>
        </p:spPr>
      </p:cxnSp>
      <p:sp>
        <p:nvSpPr>
          <p:cNvPr id="113" name="Ritorno 112">
            <a:hlinkClick r:id="rId2" action="ppaction://hlinksldjump" highlightClick="1"/>
            <a:extLst>
              <a:ext uri="{FF2B5EF4-FFF2-40B4-BE49-F238E27FC236}">
                <a16:creationId xmlns:a16="http://schemas.microsoft.com/office/drawing/2014/main" id="{2B77BFA9-5A50-49B9-A0F7-6EB1644E91C2}"/>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4125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lef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left)">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left)">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left)">
                                      <p:cBhvr>
                                        <p:cTn id="108" dur="500"/>
                                        <p:tgtEl>
                                          <p:spTgt spid="6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wipe(left)">
                                      <p:cBhvr>
                                        <p:cTn id="113" dur="500"/>
                                        <p:tgtEl>
                                          <p:spTgt spid="6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left)">
                                      <p:cBhvr>
                                        <p:cTn id="118" dur="500"/>
                                        <p:tgtEl>
                                          <p:spTgt spid="6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ipe(left)">
                                      <p:cBhvr>
                                        <p:cTn id="128" dur="500"/>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wipe(left)">
                                      <p:cBhvr>
                                        <p:cTn id="133" dur="500"/>
                                        <p:tgtEl>
                                          <p:spTgt spid="7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wipe(left)">
                                      <p:cBhvr>
                                        <p:cTn id="138" dur="500"/>
                                        <p:tgtEl>
                                          <p:spTgt spid="7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wipe(left)">
                                      <p:cBhvr>
                                        <p:cTn id="148" dur="500"/>
                                        <p:tgtEl>
                                          <p:spTgt spid="7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wipe(left)">
                                      <p:cBhvr>
                                        <p:cTn id="153" dur="500"/>
                                        <p:tgtEl>
                                          <p:spTgt spid="2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82"/>
                                        </p:tgtEl>
                                        <p:attrNameLst>
                                          <p:attrName>style.visibility</p:attrName>
                                        </p:attrNameLst>
                                      </p:cBhvr>
                                      <p:to>
                                        <p:strVal val="visible"/>
                                      </p:to>
                                    </p:set>
                                    <p:animEffect transition="in" filter="wipe(left)">
                                      <p:cBhvr>
                                        <p:cTn id="158" dur="500"/>
                                        <p:tgtEl>
                                          <p:spTgt spid="82"/>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childTnLst>
                                    <p:set>
                                      <p:cBhvr>
                                        <p:cTn id="162" dur="1" fill="hold">
                                          <p:stCondLst>
                                            <p:cond delay="0"/>
                                          </p:stCondLst>
                                        </p:cTn>
                                        <p:tgtEl>
                                          <p:spTgt spid="85"/>
                                        </p:tgtEl>
                                        <p:attrNameLst>
                                          <p:attrName>style.visibility</p:attrName>
                                        </p:attrNameLst>
                                      </p:cBhvr>
                                      <p:to>
                                        <p:strVal val="visible"/>
                                      </p:to>
                                    </p:set>
                                    <p:animEffect transition="in" filter="wipe(left)">
                                      <p:cBhvr>
                                        <p:cTn id="163" dur="500"/>
                                        <p:tgtEl>
                                          <p:spTgt spid="8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89"/>
                                        </p:tgtEl>
                                        <p:attrNameLst>
                                          <p:attrName>style.visibility</p:attrName>
                                        </p:attrNameLst>
                                      </p:cBhvr>
                                      <p:to>
                                        <p:strVal val="visible"/>
                                      </p:to>
                                    </p:set>
                                    <p:animEffect transition="in" filter="wipe(left)">
                                      <p:cBhvr>
                                        <p:cTn id="168" dur="500"/>
                                        <p:tgtEl>
                                          <p:spTgt spid="89"/>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7">
                                            <p:txEl>
                                              <p:pRg st="0" end="0"/>
                                            </p:txEl>
                                          </p:spTgt>
                                        </p:tgtEl>
                                        <p:attrNameLst>
                                          <p:attrName>style.visibility</p:attrName>
                                        </p:attrNameLst>
                                      </p:cBhvr>
                                      <p:to>
                                        <p:strVal val="visible"/>
                                      </p:to>
                                    </p:set>
                                    <p:animEffect transition="in" filter="wipe(left)">
                                      <p:cBhvr>
                                        <p:cTn id="173" dur="500"/>
                                        <p:tgtEl>
                                          <p:spTgt spid="57">
                                            <p:txEl>
                                              <p:pRg st="0" end="0"/>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57">
                                            <p:txEl>
                                              <p:pRg st="2" end="2"/>
                                            </p:txEl>
                                          </p:spTgt>
                                        </p:tgtEl>
                                        <p:attrNameLst>
                                          <p:attrName>style.visibility</p:attrName>
                                        </p:attrNameLst>
                                      </p:cBhvr>
                                      <p:to>
                                        <p:strVal val="visible"/>
                                      </p:to>
                                    </p:set>
                                    <p:animEffect transition="in" filter="wipe(left)">
                                      <p:cBhvr>
                                        <p:cTn id="178" dur="500"/>
                                        <p:tgtEl>
                                          <p:spTgt spid="57">
                                            <p:txEl>
                                              <p:pRg st="2" end="2"/>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57">
                                            <p:txEl>
                                              <p:pRg st="3" end="3"/>
                                            </p:txEl>
                                          </p:spTgt>
                                        </p:tgtEl>
                                        <p:attrNameLst>
                                          <p:attrName>style.visibility</p:attrName>
                                        </p:attrNameLst>
                                      </p:cBhvr>
                                      <p:to>
                                        <p:strVal val="visible"/>
                                      </p:to>
                                    </p:set>
                                    <p:animEffect transition="in" filter="wipe(left)">
                                      <p:cBhvr>
                                        <p:cTn id="183" dur="500"/>
                                        <p:tgtEl>
                                          <p:spTgt spid="57">
                                            <p:txEl>
                                              <p:pRg st="3" end="3"/>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wipe(left)">
                                      <p:cBhvr>
                                        <p:cTn id="188" dur="500"/>
                                        <p:tgtEl>
                                          <p:spTgt spid="5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wipe(left)">
                                      <p:cBhvr>
                                        <p:cTn id="193" dur="500"/>
                                        <p:tgtEl>
                                          <p:spTgt spid="59"/>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95"/>
                                        </p:tgtEl>
                                        <p:attrNameLst>
                                          <p:attrName>style.visibility</p:attrName>
                                        </p:attrNameLst>
                                      </p:cBhvr>
                                      <p:to>
                                        <p:strVal val="visible"/>
                                      </p:to>
                                    </p:set>
                                    <p:animEffect transition="in" filter="wipe(left)">
                                      <p:cBhvr>
                                        <p:cTn id="198" dur="500"/>
                                        <p:tgtEl>
                                          <p:spTgt spid="95"/>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wipe(left)">
                                      <p:cBhvr>
                                        <p:cTn id="203" dur="500"/>
                                        <p:tgtEl>
                                          <p:spTgt spid="94"/>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96"/>
                                        </p:tgtEl>
                                        <p:attrNameLst>
                                          <p:attrName>style.visibility</p:attrName>
                                        </p:attrNameLst>
                                      </p:cBhvr>
                                      <p:to>
                                        <p:strVal val="visible"/>
                                      </p:to>
                                    </p:set>
                                    <p:animEffect transition="in" filter="wipe(left)">
                                      <p:cBhvr>
                                        <p:cTn id="208" dur="500"/>
                                        <p:tgtEl>
                                          <p:spTgt spid="96"/>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90"/>
                                        </p:tgtEl>
                                        <p:attrNameLst>
                                          <p:attrName>style.visibility</p:attrName>
                                        </p:attrNameLst>
                                      </p:cBhvr>
                                      <p:to>
                                        <p:strVal val="visible"/>
                                      </p:to>
                                    </p:set>
                                    <p:animEffect transition="in" filter="wipe(left)">
                                      <p:cBhvr>
                                        <p:cTn id="213" dur="500"/>
                                        <p:tgtEl>
                                          <p:spTgt spid="90"/>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97"/>
                                        </p:tgtEl>
                                        <p:attrNameLst>
                                          <p:attrName>style.visibility</p:attrName>
                                        </p:attrNameLst>
                                      </p:cBhvr>
                                      <p:to>
                                        <p:strVal val="visible"/>
                                      </p:to>
                                    </p:set>
                                    <p:animEffect transition="in" filter="wipe(left)">
                                      <p:cBhvr>
                                        <p:cTn id="218" dur="500"/>
                                        <p:tgtEl>
                                          <p:spTgt spid="97"/>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98"/>
                                        </p:tgtEl>
                                        <p:attrNameLst>
                                          <p:attrName>style.visibility</p:attrName>
                                        </p:attrNameLst>
                                      </p:cBhvr>
                                      <p:to>
                                        <p:strVal val="visible"/>
                                      </p:to>
                                    </p:set>
                                    <p:animEffect transition="in" filter="wipe(left)">
                                      <p:cBhvr>
                                        <p:cTn id="223" dur="500"/>
                                        <p:tgtEl>
                                          <p:spTgt spid="98"/>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99"/>
                                        </p:tgtEl>
                                        <p:attrNameLst>
                                          <p:attrName>style.visibility</p:attrName>
                                        </p:attrNameLst>
                                      </p:cBhvr>
                                      <p:to>
                                        <p:strVal val="visible"/>
                                      </p:to>
                                    </p:set>
                                    <p:animEffect transition="in" filter="wipe(left)">
                                      <p:cBhvr>
                                        <p:cTn id="228" dur="500"/>
                                        <p:tgtEl>
                                          <p:spTgt spid="99"/>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100"/>
                                        </p:tgtEl>
                                        <p:attrNameLst>
                                          <p:attrName>style.visibility</p:attrName>
                                        </p:attrNameLst>
                                      </p:cBhvr>
                                      <p:to>
                                        <p:strVal val="visible"/>
                                      </p:to>
                                    </p:set>
                                    <p:animEffect transition="in" filter="wipe(left)">
                                      <p:cBhvr>
                                        <p:cTn id="233" dur="500"/>
                                        <p:tgtEl>
                                          <p:spTgt spid="100"/>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91"/>
                                        </p:tgtEl>
                                        <p:attrNameLst>
                                          <p:attrName>style.visibility</p:attrName>
                                        </p:attrNameLst>
                                      </p:cBhvr>
                                      <p:to>
                                        <p:strVal val="visible"/>
                                      </p:to>
                                    </p:set>
                                    <p:animEffect transition="in" filter="wipe(left)">
                                      <p:cBhvr>
                                        <p:cTn id="238" dur="500"/>
                                        <p:tgtEl>
                                          <p:spTgt spid="91"/>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01"/>
                                        </p:tgtEl>
                                        <p:attrNameLst>
                                          <p:attrName>style.visibility</p:attrName>
                                        </p:attrNameLst>
                                      </p:cBhvr>
                                      <p:to>
                                        <p:strVal val="visible"/>
                                      </p:to>
                                    </p:set>
                                    <p:animEffect transition="in" filter="wipe(left)">
                                      <p:cBhvr>
                                        <p:cTn id="243" dur="500"/>
                                        <p:tgtEl>
                                          <p:spTgt spid="101"/>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102"/>
                                        </p:tgtEl>
                                        <p:attrNameLst>
                                          <p:attrName>style.visibility</p:attrName>
                                        </p:attrNameLst>
                                      </p:cBhvr>
                                      <p:to>
                                        <p:strVal val="visible"/>
                                      </p:to>
                                    </p:set>
                                    <p:animEffect transition="in" filter="wipe(left)">
                                      <p:cBhvr>
                                        <p:cTn id="248" dur="500"/>
                                        <p:tgtEl>
                                          <p:spTgt spid="102"/>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8" fill="hold" grpId="0" nodeType="clickEffect">
                                  <p:stCondLst>
                                    <p:cond delay="0"/>
                                  </p:stCondLst>
                                  <p:childTnLst>
                                    <p:set>
                                      <p:cBhvr>
                                        <p:cTn id="252" dur="1" fill="hold">
                                          <p:stCondLst>
                                            <p:cond delay="0"/>
                                          </p:stCondLst>
                                        </p:cTn>
                                        <p:tgtEl>
                                          <p:spTgt spid="106"/>
                                        </p:tgtEl>
                                        <p:attrNameLst>
                                          <p:attrName>style.visibility</p:attrName>
                                        </p:attrNameLst>
                                      </p:cBhvr>
                                      <p:to>
                                        <p:strVal val="visible"/>
                                      </p:to>
                                    </p:set>
                                    <p:animEffect transition="in" filter="wipe(left)">
                                      <p:cBhvr>
                                        <p:cTn id="253" dur="500"/>
                                        <p:tgtEl>
                                          <p:spTgt spid="106"/>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103"/>
                                        </p:tgtEl>
                                        <p:attrNameLst>
                                          <p:attrName>style.visibility</p:attrName>
                                        </p:attrNameLst>
                                      </p:cBhvr>
                                      <p:to>
                                        <p:strVal val="visible"/>
                                      </p:to>
                                    </p:set>
                                    <p:animEffect transition="in" filter="wipe(left)">
                                      <p:cBhvr>
                                        <p:cTn id="258" dur="500"/>
                                        <p:tgtEl>
                                          <p:spTgt spid="103"/>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8" fill="hold" grpId="0" nodeType="clickEffect">
                                  <p:stCondLst>
                                    <p:cond delay="0"/>
                                  </p:stCondLst>
                                  <p:childTnLst>
                                    <p:set>
                                      <p:cBhvr>
                                        <p:cTn id="262" dur="1" fill="hold">
                                          <p:stCondLst>
                                            <p:cond delay="0"/>
                                          </p:stCondLst>
                                        </p:cTn>
                                        <p:tgtEl>
                                          <p:spTgt spid="93"/>
                                        </p:tgtEl>
                                        <p:attrNameLst>
                                          <p:attrName>style.visibility</p:attrName>
                                        </p:attrNameLst>
                                      </p:cBhvr>
                                      <p:to>
                                        <p:strVal val="visible"/>
                                      </p:to>
                                    </p:set>
                                    <p:animEffect transition="in" filter="wipe(left)">
                                      <p:cBhvr>
                                        <p:cTn id="263" dur="500"/>
                                        <p:tgtEl>
                                          <p:spTgt spid="93"/>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105"/>
                                        </p:tgtEl>
                                        <p:attrNameLst>
                                          <p:attrName>style.visibility</p:attrName>
                                        </p:attrNameLst>
                                      </p:cBhvr>
                                      <p:to>
                                        <p:strVal val="visible"/>
                                      </p:to>
                                    </p:set>
                                    <p:animEffect transition="in" filter="wipe(left)">
                                      <p:cBhvr>
                                        <p:cTn id="268" dur="500"/>
                                        <p:tgtEl>
                                          <p:spTgt spid="105"/>
                                        </p:tgtEl>
                                      </p:cBhvr>
                                    </p:animEffect>
                                  </p:childTnLst>
                                </p:cTn>
                              </p:par>
                            </p:childTnLst>
                          </p:cTn>
                        </p:par>
                      </p:childTnLst>
                    </p:cTn>
                  </p:par>
                  <p:par>
                    <p:cTn id="269" fill="hold">
                      <p:stCondLst>
                        <p:cond delay="indefinite"/>
                      </p:stCondLst>
                      <p:childTnLst>
                        <p:par>
                          <p:cTn id="270" fill="hold">
                            <p:stCondLst>
                              <p:cond delay="0"/>
                            </p:stCondLst>
                            <p:childTnLst>
                              <p:par>
                                <p:cTn id="271" presetID="22" presetClass="entr" presetSubtype="8" fill="hold" grpId="0" nodeType="clickEffect">
                                  <p:stCondLst>
                                    <p:cond delay="0"/>
                                  </p:stCondLst>
                                  <p:childTnLst>
                                    <p:set>
                                      <p:cBhvr>
                                        <p:cTn id="272" dur="1" fill="hold">
                                          <p:stCondLst>
                                            <p:cond delay="0"/>
                                          </p:stCondLst>
                                        </p:cTn>
                                        <p:tgtEl>
                                          <p:spTgt spid="104"/>
                                        </p:tgtEl>
                                        <p:attrNameLst>
                                          <p:attrName>style.visibility</p:attrName>
                                        </p:attrNameLst>
                                      </p:cBhvr>
                                      <p:to>
                                        <p:strVal val="visible"/>
                                      </p:to>
                                    </p:set>
                                    <p:animEffect transition="in" filter="wipe(left)">
                                      <p:cBhvr>
                                        <p:cTn id="273" dur="500"/>
                                        <p:tgtEl>
                                          <p:spTgt spid="104"/>
                                        </p:tgtEl>
                                      </p:cBhvr>
                                    </p:animEffect>
                                  </p:childTnLst>
                                </p:cTn>
                              </p:par>
                            </p:childTnLst>
                          </p:cTn>
                        </p:par>
                      </p:childTnLst>
                    </p:cTn>
                  </p:par>
                  <p:par>
                    <p:cTn id="274" fill="hold">
                      <p:stCondLst>
                        <p:cond delay="indefinite"/>
                      </p:stCondLst>
                      <p:childTnLst>
                        <p:par>
                          <p:cTn id="275" fill="hold">
                            <p:stCondLst>
                              <p:cond delay="0"/>
                            </p:stCondLst>
                            <p:childTnLst>
                              <p:par>
                                <p:cTn id="276" presetID="22" presetClass="entr" presetSubtype="8" fill="hold" grpId="0" nodeType="clickEffect">
                                  <p:stCondLst>
                                    <p:cond delay="0"/>
                                  </p:stCondLst>
                                  <p:childTnLst>
                                    <p:set>
                                      <p:cBhvr>
                                        <p:cTn id="277" dur="1" fill="hold">
                                          <p:stCondLst>
                                            <p:cond delay="0"/>
                                          </p:stCondLst>
                                        </p:cTn>
                                        <p:tgtEl>
                                          <p:spTgt spid="107"/>
                                        </p:tgtEl>
                                        <p:attrNameLst>
                                          <p:attrName>style.visibility</p:attrName>
                                        </p:attrNameLst>
                                      </p:cBhvr>
                                      <p:to>
                                        <p:strVal val="visible"/>
                                      </p:to>
                                    </p:set>
                                    <p:animEffect transition="in" filter="wipe(left)">
                                      <p:cBhvr>
                                        <p:cTn id="278" dur="500"/>
                                        <p:tgtEl>
                                          <p:spTgt spid="107"/>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110"/>
                                        </p:tgtEl>
                                        <p:attrNameLst>
                                          <p:attrName>style.visibility</p:attrName>
                                        </p:attrNameLst>
                                      </p:cBhvr>
                                      <p:to>
                                        <p:strVal val="visible"/>
                                      </p:to>
                                    </p:set>
                                    <p:animEffect transition="in" filter="wipe(left)">
                                      <p:cBhvr>
                                        <p:cTn id="283" dur="500"/>
                                        <p:tgtEl>
                                          <p:spTgt spid="110"/>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grpId="0" nodeType="clickEffect">
                                  <p:stCondLst>
                                    <p:cond delay="0"/>
                                  </p:stCondLst>
                                  <p:childTnLst>
                                    <p:set>
                                      <p:cBhvr>
                                        <p:cTn id="287" dur="1" fill="hold">
                                          <p:stCondLst>
                                            <p:cond delay="0"/>
                                          </p:stCondLst>
                                        </p:cTn>
                                        <p:tgtEl>
                                          <p:spTgt spid="92"/>
                                        </p:tgtEl>
                                        <p:attrNameLst>
                                          <p:attrName>style.visibility</p:attrName>
                                        </p:attrNameLst>
                                      </p:cBhvr>
                                      <p:to>
                                        <p:strVal val="visible"/>
                                      </p:to>
                                    </p:set>
                                    <p:animEffect transition="in" filter="wipe(left)">
                                      <p:cBhvr>
                                        <p:cTn id="288" dur="500"/>
                                        <p:tgtEl>
                                          <p:spTgt spid="92"/>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8" fill="hold" grpId="0" nodeType="clickEffect">
                                  <p:stCondLst>
                                    <p:cond delay="0"/>
                                  </p:stCondLst>
                                  <p:childTnLst>
                                    <p:set>
                                      <p:cBhvr>
                                        <p:cTn id="292" dur="1" fill="hold">
                                          <p:stCondLst>
                                            <p:cond delay="0"/>
                                          </p:stCondLst>
                                        </p:cTn>
                                        <p:tgtEl>
                                          <p:spTgt spid="109"/>
                                        </p:tgtEl>
                                        <p:attrNameLst>
                                          <p:attrName>style.visibility</p:attrName>
                                        </p:attrNameLst>
                                      </p:cBhvr>
                                      <p:to>
                                        <p:strVal val="visible"/>
                                      </p:to>
                                    </p:set>
                                    <p:animEffect transition="in" filter="wipe(left)">
                                      <p:cBhvr>
                                        <p:cTn id="293" dur="500"/>
                                        <p:tgtEl>
                                          <p:spTgt spid="109"/>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8" fill="hold" grpId="0" nodeType="clickEffect">
                                  <p:stCondLst>
                                    <p:cond delay="0"/>
                                  </p:stCondLst>
                                  <p:childTnLst>
                                    <p:set>
                                      <p:cBhvr>
                                        <p:cTn id="297" dur="1" fill="hold">
                                          <p:stCondLst>
                                            <p:cond delay="0"/>
                                          </p:stCondLst>
                                        </p:cTn>
                                        <p:tgtEl>
                                          <p:spTgt spid="111"/>
                                        </p:tgtEl>
                                        <p:attrNameLst>
                                          <p:attrName>style.visibility</p:attrName>
                                        </p:attrNameLst>
                                      </p:cBhvr>
                                      <p:to>
                                        <p:strVal val="visible"/>
                                      </p:to>
                                    </p:set>
                                    <p:animEffect transition="in" filter="wipe(left)">
                                      <p:cBhvr>
                                        <p:cTn id="298" dur="500"/>
                                        <p:tgtEl>
                                          <p:spTgt spid="111"/>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108"/>
                                        </p:tgtEl>
                                        <p:attrNameLst>
                                          <p:attrName>style.visibility</p:attrName>
                                        </p:attrNameLst>
                                      </p:cBhvr>
                                      <p:to>
                                        <p:strVal val="visible"/>
                                      </p:to>
                                    </p:set>
                                    <p:animEffect transition="in" filter="wipe(left)">
                                      <p:cBhvr>
                                        <p:cTn id="303" dur="500"/>
                                        <p:tgtEl>
                                          <p:spTgt spid="108"/>
                                        </p:tgtEl>
                                      </p:cBhvr>
                                    </p:animEffect>
                                  </p:childTnLst>
                                </p:cTn>
                              </p:par>
                            </p:childTnLst>
                          </p:cTn>
                        </p:par>
                      </p:childTnLst>
                    </p:cTn>
                  </p:par>
                  <p:par>
                    <p:cTn id="304" fill="hold">
                      <p:stCondLst>
                        <p:cond delay="indefinite"/>
                      </p:stCondLst>
                      <p:childTnLst>
                        <p:par>
                          <p:cTn id="305" fill="hold">
                            <p:stCondLst>
                              <p:cond delay="0"/>
                            </p:stCondLst>
                            <p:childTnLst>
                              <p:par>
                                <p:cTn id="306" presetID="22" presetClass="entr" presetSubtype="8" fill="hold" grpId="0" nodeType="clickEffect">
                                  <p:stCondLst>
                                    <p:cond delay="0"/>
                                  </p:stCondLst>
                                  <p:childTnLst>
                                    <p:set>
                                      <p:cBhvr>
                                        <p:cTn id="307" dur="1" fill="hold">
                                          <p:stCondLst>
                                            <p:cond delay="0"/>
                                          </p:stCondLst>
                                        </p:cTn>
                                        <p:tgtEl>
                                          <p:spTgt spid="112">
                                            <p:txEl>
                                              <p:pRg st="0" end="0"/>
                                            </p:txEl>
                                          </p:spTgt>
                                        </p:tgtEl>
                                        <p:attrNameLst>
                                          <p:attrName>style.visibility</p:attrName>
                                        </p:attrNameLst>
                                      </p:cBhvr>
                                      <p:to>
                                        <p:strVal val="visible"/>
                                      </p:to>
                                    </p:set>
                                    <p:animEffect transition="in" filter="wipe(left)">
                                      <p:cBhvr>
                                        <p:cTn id="308" dur="500"/>
                                        <p:tgtEl>
                                          <p:spTgt spid="112">
                                            <p:txEl>
                                              <p:pRg st="0" end="0"/>
                                            </p:txEl>
                                          </p:spTgt>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8" fill="hold" grpId="0" nodeType="clickEffect">
                                  <p:stCondLst>
                                    <p:cond delay="0"/>
                                  </p:stCondLst>
                                  <p:childTnLst>
                                    <p:set>
                                      <p:cBhvr>
                                        <p:cTn id="312" dur="1" fill="hold">
                                          <p:stCondLst>
                                            <p:cond delay="0"/>
                                          </p:stCondLst>
                                        </p:cTn>
                                        <p:tgtEl>
                                          <p:spTgt spid="112">
                                            <p:txEl>
                                              <p:pRg st="2" end="2"/>
                                            </p:txEl>
                                          </p:spTgt>
                                        </p:tgtEl>
                                        <p:attrNameLst>
                                          <p:attrName>style.visibility</p:attrName>
                                        </p:attrNameLst>
                                      </p:cBhvr>
                                      <p:to>
                                        <p:strVal val="visible"/>
                                      </p:to>
                                    </p:set>
                                    <p:animEffect transition="in" filter="wipe(left)">
                                      <p:cBhvr>
                                        <p:cTn id="313" dur="500"/>
                                        <p:tgtEl>
                                          <p:spTgt spid="112">
                                            <p:txEl>
                                              <p:pRg st="2" end="2"/>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22" presetClass="entr" presetSubtype="8" fill="hold" grpId="0" nodeType="clickEffect">
                                  <p:stCondLst>
                                    <p:cond delay="0"/>
                                  </p:stCondLst>
                                  <p:childTnLst>
                                    <p:set>
                                      <p:cBhvr>
                                        <p:cTn id="317" dur="1" fill="hold">
                                          <p:stCondLst>
                                            <p:cond delay="0"/>
                                          </p:stCondLst>
                                        </p:cTn>
                                        <p:tgtEl>
                                          <p:spTgt spid="112">
                                            <p:txEl>
                                              <p:pRg st="3" end="3"/>
                                            </p:txEl>
                                          </p:spTgt>
                                        </p:tgtEl>
                                        <p:attrNameLst>
                                          <p:attrName>style.visibility</p:attrName>
                                        </p:attrNameLst>
                                      </p:cBhvr>
                                      <p:to>
                                        <p:strVal val="visible"/>
                                      </p:to>
                                    </p:set>
                                    <p:animEffect transition="in" filter="wipe(left)">
                                      <p:cBhvr>
                                        <p:cTn id="318" dur="500"/>
                                        <p:tgtEl>
                                          <p:spTgt spid="112">
                                            <p:txEl>
                                              <p:pRg st="3" end="3"/>
                                            </p:txEl>
                                          </p:spTgt>
                                        </p:tgtEl>
                                      </p:cBhvr>
                                    </p:animEffect>
                                  </p:childTnLst>
                                </p:cTn>
                              </p:par>
                            </p:childTnLst>
                          </p:cTn>
                        </p:par>
                      </p:childTnLst>
                    </p:cTn>
                  </p:par>
                  <p:par>
                    <p:cTn id="319" fill="hold">
                      <p:stCondLst>
                        <p:cond delay="indefinite"/>
                      </p:stCondLst>
                      <p:childTnLst>
                        <p:par>
                          <p:cTn id="320" fill="hold">
                            <p:stCondLst>
                              <p:cond delay="0"/>
                            </p:stCondLst>
                            <p:childTnLst>
                              <p:par>
                                <p:cTn id="321" presetID="22" presetClass="entr" presetSubtype="8" fill="hold" grpId="0" nodeType="clickEffect">
                                  <p:stCondLst>
                                    <p:cond delay="0"/>
                                  </p:stCondLst>
                                  <p:childTnLst>
                                    <p:set>
                                      <p:cBhvr>
                                        <p:cTn id="322" dur="1" fill="hold">
                                          <p:stCondLst>
                                            <p:cond delay="0"/>
                                          </p:stCondLst>
                                        </p:cTn>
                                        <p:tgtEl>
                                          <p:spTgt spid="112">
                                            <p:txEl>
                                              <p:pRg st="4" end="4"/>
                                            </p:txEl>
                                          </p:spTgt>
                                        </p:tgtEl>
                                        <p:attrNameLst>
                                          <p:attrName>style.visibility</p:attrName>
                                        </p:attrNameLst>
                                      </p:cBhvr>
                                      <p:to>
                                        <p:strVal val="visible"/>
                                      </p:to>
                                    </p:set>
                                    <p:animEffect transition="in" filter="wipe(left)">
                                      <p:cBhvr>
                                        <p:cTn id="323" dur="500"/>
                                        <p:tgtEl>
                                          <p:spTgt spid="1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p:bldP spid="36" grpId="0"/>
      <p:bldP spid="46" grpId="0"/>
      <p:bldP spid="56" grpId="0"/>
      <p:bldP spid="57" grpId="0" build="p"/>
      <p:bldP spid="58" grpId="0" animBg="1"/>
      <p:bldP spid="59" grpId="0"/>
      <p:bldP spid="69" grpId="0"/>
      <p:bldP spid="88" grpId="0"/>
      <p:bldP spid="89" grpId="0"/>
      <p:bldP spid="90" grpId="0" animBg="1"/>
      <p:bldP spid="91" grpId="0" animBg="1"/>
      <p:bldP spid="92" grpId="0" animBg="1"/>
      <p:bldP spid="93" grpId="0" animBg="1"/>
      <p:bldP spid="94" grpId="0" animBg="1"/>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7710"/>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Sezione punteggiata: Definizione dell’algoritmo grafico</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extLst>
              <p:ext uri="{D42A27DB-BD31-4B8C-83A1-F6EECF244321}">
                <p14:modId xmlns:p14="http://schemas.microsoft.com/office/powerpoint/2010/main" val="3121406245"/>
              </p:ext>
            </p:extLst>
          </p:nvPr>
        </p:nvGraphicFramePr>
        <p:xfrm>
          <a:off x="36000" y="787900"/>
          <a:ext cx="9072000" cy="5976000"/>
        </p:xfrm>
        <a:graphic>
          <a:graphicData uri="http://schemas.openxmlformats.org/drawingml/2006/table">
            <a:tbl>
              <a:tblPr bandRow="1">
                <a:tableStyleId>{073A0DAA-6AF3-43AB-8588-CEC1D06C72B9}</a:tableStyleId>
              </a:tblPr>
              <a:tblGrid>
                <a:gridCol w="4536000">
                  <a:extLst>
                    <a:ext uri="{9D8B030D-6E8A-4147-A177-3AD203B41FA5}">
                      <a16:colId xmlns:a16="http://schemas.microsoft.com/office/drawing/2014/main" val="2900016614"/>
                    </a:ext>
                  </a:extLst>
                </a:gridCol>
                <a:gridCol w="4536000">
                  <a:extLst>
                    <a:ext uri="{9D8B030D-6E8A-4147-A177-3AD203B41FA5}">
                      <a16:colId xmlns:a16="http://schemas.microsoft.com/office/drawing/2014/main" val="3413034555"/>
                    </a:ext>
                  </a:extLst>
                </a:gridCol>
              </a:tblGrid>
              <a:tr h="4536000">
                <a:tc>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886159853"/>
                  </a:ext>
                </a:extLst>
              </a:tr>
              <a:tr h="1440000">
                <a:tc gridSpan="2">
                  <a:txBody>
                    <a:bodyPr/>
                    <a:lstStyle/>
                    <a:p>
                      <a:endParaRPr lang="it-IT" dirty="0"/>
                    </a:p>
                    <a:p>
                      <a:endParaRPr lang="it-IT" dirty="0"/>
                    </a:p>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6" name="Rectangle 18">
            <a:extLst>
              <a:ext uri="{FF2B5EF4-FFF2-40B4-BE49-F238E27FC236}">
                <a16:creationId xmlns:a16="http://schemas.microsoft.com/office/drawing/2014/main" id="{9EFA07E7-A630-4B31-85A7-F93D943F0AE9}"/>
              </a:ext>
            </a:extLst>
          </p:cNvPr>
          <p:cNvSpPr>
            <a:spLocks noChangeArrowheads="1"/>
          </p:cNvSpPr>
          <p:nvPr/>
        </p:nvSpPr>
        <p:spPr bwMode="auto">
          <a:xfrm>
            <a:off x="152400"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3" name="Immagine 2">
            <a:extLst>
              <a:ext uri="{FF2B5EF4-FFF2-40B4-BE49-F238E27FC236}">
                <a16:creationId xmlns:a16="http://schemas.microsoft.com/office/drawing/2014/main" id="{C270F0B0-BFF2-45A0-9D22-4EE11A183225}"/>
              </a:ext>
            </a:extLst>
          </p:cNvPr>
          <p:cNvPicPr>
            <a:picLocks noChangeAspect="1"/>
          </p:cNvPicPr>
          <p:nvPr/>
        </p:nvPicPr>
        <p:blipFill rotWithShape="1">
          <a:blip r:embed="rId2"/>
          <a:srcRect l="30746" r="25821"/>
          <a:stretch/>
        </p:blipFill>
        <p:spPr>
          <a:xfrm>
            <a:off x="111456" y="1718564"/>
            <a:ext cx="4392000" cy="3548089"/>
          </a:xfrm>
          <a:prstGeom prst="rect">
            <a:avLst/>
          </a:prstGeom>
          <a:solidFill>
            <a:schemeClr val="accent4">
              <a:lumMod val="20000"/>
              <a:lumOff val="80000"/>
            </a:schemeClr>
          </a:solidFill>
          <a:ln>
            <a:solidFill>
              <a:srgbClr val="0070C0"/>
            </a:solidFill>
          </a:ln>
        </p:spPr>
      </p:pic>
      <p:sp>
        <p:nvSpPr>
          <p:cNvPr id="4" name="CasellaDiTesto 3">
            <a:extLst>
              <a:ext uri="{FF2B5EF4-FFF2-40B4-BE49-F238E27FC236}">
                <a16:creationId xmlns:a16="http://schemas.microsoft.com/office/drawing/2014/main" id="{2FEC7745-9630-40A3-B143-47EEE46E713D}"/>
              </a:ext>
            </a:extLst>
          </p:cNvPr>
          <p:cNvSpPr txBox="1"/>
          <p:nvPr/>
        </p:nvSpPr>
        <p:spPr>
          <a:xfrm>
            <a:off x="0" y="787900"/>
            <a:ext cx="4572000" cy="861774"/>
          </a:xfrm>
          <a:prstGeom prst="rect">
            <a:avLst/>
          </a:prstGeom>
          <a:noFill/>
        </p:spPr>
        <p:txBody>
          <a:bodyPr wrap="square" rtlCol="0">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della procedura risolutiva di:</a:t>
            </a:r>
          </a:p>
          <a:p>
            <a:endParaRPr lang="it-IT" dirty="0"/>
          </a:p>
        </p:txBody>
      </p:sp>
      <p:sp>
        <p:nvSpPr>
          <p:cNvPr id="6" name="CasellaDiTesto 5">
            <a:extLst>
              <a:ext uri="{FF2B5EF4-FFF2-40B4-BE49-F238E27FC236}">
                <a16:creationId xmlns:a16="http://schemas.microsoft.com/office/drawing/2014/main" id="{15E4FA36-2329-4D85-A7B9-A9DF318DADB8}"/>
              </a:ext>
            </a:extLst>
          </p:cNvPr>
          <p:cNvSpPr txBox="1"/>
          <p:nvPr/>
        </p:nvSpPr>
        <p:spPr>
          <a:xfrm>
            <a:off x="37700" y="5333197"/>
            <a:ext cx="9072000" cy="584775"/>
          </a:xfrm>
          <a:prstGeom prst="rect">
            <a:avLst/>
          </a:prstGeom>
          <a:noFill/>
        </p:spPr>
        <p:txBody>
          <a:bodyPr wrap="square" rtlCol="0">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Con il primo passaggio si individua, tra gli infiniti piani che contengono la retta r, il piano </a:t>
            </a:r>
            <a:r>
              <a:rPr lang="it-IT" sz="1600" dirty="0">
                <a:solidFill>
                  <a:srgbClr val="00B050"/>
                </a:solidFill>
                <a:latin typeface="Symbol" panose="05050102010706020507" pitchFamily="18" charset="2"/>
                <a:ea typeface="Times New Roman" panose="02020603050405020304" pitchFamily="18" charset="0"/>
                <a:cs typeface="GreekS"/>
              </a:rPr>
              <a:t>b</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più idoneo allo sviluppo del secondo passaggio. </a:t>
            </a:r>
            <a:endParaRPr lang="it-IT" dirty="0"/>
          </a:p>
        </p:txBody>
      </p:sp>
      <p:sp>
        <p:nvSpPr>
          <p:cNvPr id="7" name="CasellaDiTesto 6">
            <a:extLst>
              <a:ext uri="{FF2B5EF4-FFF2-40B4-BE49-F238E27FC236}">
                <a16:creationId xmlns:a16="http://schemas.microsoft.com/office/drawing/2014/main" id="{BF848576-1A91-41F9-8458-14EF3319F00D}"/>
              </a:ext>
            </a:extLst>
          </p:cNvPr>
          <p:cNvSpPr txBox="1"/>
          <p:nvPr/>
        </p:nvSpPr>
        <p:spPr>
          <a:xfrm>
            <a:off x="37700" y="5881073"/>
            <a:ext cx="9072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Il piano dato </a:t>
            </a:r>
            <a:r>
              <a:rPr lang="it-IT" sz="1600" dirty="0">
                <a:solidFill>
                  <a:srgbClr val="00B050"/>
                </a:solidFill>
                <a:latin typeface="Symbol" panose="05050102010706020507" pitchFamily="18" charset="2"/>
                <a:ea typeface="Times New Roman" panose="02020603050405020304" pitchFamily="18" charset="0"/>
                <a:cs typeface="GreekC"/>
              </a:rPr>
              <a:t>a</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e il piano </a:t>
            </a:r>
            <a:r>
              <a:rPr lang="it-IT" sz="1600" dirty="0">
                <a:solidFill>
                  <a:srgbClr val="00B050"/>
                </a:solidFill>
                <a:latin typeface="Symbol" panose="05050102010706020507" pitchFamily="18" charset="2"/>
                <a:ea typeface="Times New Roman" panose="02020603050405020304" pitchFamily="18" charset="0"/>
                <a:cs typeface="GreekC"/>
              </a:rPr>
              <a:t>b</a:t>
            </a:r>
            <a:r>
              <a:rPr lang="it-IT" sz="1600" dirty="0">
                <a:solidFill>
                  <a:srgbClr val="00B050"/>
                </a:solidFill>
                <a:latin typeface="Comic Sans MS" panose="030F0702030302020204" pitchFamily="66" charset="0"/>
                <a:ea typeface="Times New Roman" panose="02020603050405020304" pitchFamily="18" charset="0"/>
                <a:cs typeface="GreekC"/>
              </a:rPr>
              <a:t> </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assunto</a:t>
            </a:r>
            <a:r>
              <a:rPr lang="it-IT" sz="1600" dirty="0">
                <a:solidFill>
                  <a:srgbClr val="00B050"/>
                </a:solidFill>
                <a:latin typeface="Comic Sans MS" panose="030F0702030302020204" pitchFamily="66" charset="0"/>
                <a:ea typeface="Times New Roman" panose="02020603050405020304" pitchFamily="18" charset="0"/>
                <a:cs typeface="GreekC"/>
              </a:rPr>
              <a:t> </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si intersecano generando la retta x complanare ad r</a:t>
            </a:r>
            <a:endParaRPr lang="it-IT" sz="1600" dirty="0">
              <a:solidFill>
                <a:srgbClr val="00B050"/>
              </a:solidFill>
            </a:endParaRPr>
          </a:p>
        </p:txBody>
      </p:sp>
      <p:sp>
        <p:nvSpPr>
          <p:cNvPr id="8" name="CasellaDiTesto 7">
            <a:extLst>
              <a:ext uri="{FF2B5EF4-FFF2-40B4-BE49-F238E27FC236}">
                <a16:creationId xmlns:a16="http://schemas.microsoft.com/office/drawing/2014/main" id="{D48B01C8-C1E3-4DD1-8B04-F904AE97EF6C}"/>
              </a:ext>
            </a:extLst>
          </p:cNvPr>
          <p:cNvSpPr txBox="1"/>
          <p:nvPr/>
        </p:nvSpPr>
        <p:spPr>
          <a:xfrm>
            <a:off x="37700" y="6162556"/>
            <a:ext cx="9072000" cy="584775"/>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Intersecando la retta data r con la retta x generata con il secondo passaggio, si determina il punto P cercato</a:t>
            </a:r>
            <a:endParaRPr lang="it-IT" sz="1600" dirty="0">
              <a:solidFill>
                <a:srgbClr val="00B050"/>
              </a:solidFill>
            </a:endParaRPr>
          </a:p>
        </p:txBody>
      </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610355" y="859256"/>
            <a:ext cx="148488" cy="70392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610355" y="1774354"/>
            <a:ext cx="148488" cy="70392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559264" y="1753237"/>
            <a:ext cx="134344" cy="685150"/>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596213" y="2675374"/>
            <a:ext cx="148488" cy="70392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017445" y="2696492"/>
            <a:ext cx="134344" cy="685150"/>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5585090" y="1000040"/>
            <a:ext cx="339398" cy="229478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9" name="Gruppo 8">
            <a:extLst>
              <a:ext uri="{FF2B5EF4-FFF2-40B4-BE49-F238E27FC236}">
                <a16:creationId xmlns:a16="http://schemas.microsoft.com/office/drawing/2014/main" id="{4038C81F-591D-427D-BA52-153282B7AAFA}"/>
              </a:ext>
            </a:extLst>
          </p:cNvPr>
          <p:cNvGrpSpPr/>
          <p:nvPr/>
        </p:nvGrpSpPr>
        <p:grpSpPr>
          <a:xfrm>
            <a:off x="5467243" y="2314653"/>
            <a:ext cx="2812293" cy="1164600"/>
            <a:chOff x="5426299" y="2314653"/>
            <a:chExt cx="2812293" cy="11646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5426299" y="3475499"/>
              <a:ext cx="2807579" cy="0"/>
            </a:xfrm>
            <a:prstGeom prst="line">
              <a:avLst/>
            </a:prstGeom>
            <a:noFill/>
            <a:ln w="0">
              <a:solidFill>
                <a:srgbClr val="0070C0"/>
              </a:solidFill>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5426299" y="2314653"/>
              <a:ext cx="0" cy="1152000"/>
            </a:xfrm>
            <a:prstGeom prst="line">
              <a:avLst/>
            </a:prstGeom>
            <a:noFill/>
            <a:ln w="0">
              <a:solidFill>
                <a:srgbClr val="0070C0"/>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238592" y="3118845"/>
              <a:ext cx="0" cy="360408"/>
            </a:xfrm>
            <a:prstGeom prst="line">
              <a:avLst/>
            </a:prstGeom>
            <a:noFill/>
            <a:ln w="0">
              <a:solidFill>
                <a:srgbClr val="0070C0"/>
              </a:solidFill>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37" name="CasellaDiTesto 136">
            <a:extLst>
              <a:ext uri="{FF2B5EF4-FFF2-40B4-BE49-F238E27FC236}">
                <a16:creationId xmlns:a16="http://schemas.microsoft.com/office/drawing/2014/main" id="{98FB2E08-FA51-49DB-8B37-094608E68475}"/>
              </a:ext>
            </a:extLst>
          </p:cNvPr>
          <p:cNvSpPr txBox="1"/>
          <p:nvPr/>
        </p:nvSpPr>
        <p:spPr>
          <a:xfrm>
            <a:off x="1543180" y="1153553"/>
            <a:ext cx="1476000" cy="461665"/>
          </a:xfrm>
          <a:prstGeom prst="rect">
            <a:avLst/>
          </a:prstGeom>
          <a:solidFill>
            <a:schemeClr val="accent4">
              <a:lumMod val="20000"/>
              <a:lumOff val="80000"/>
            </a:schemeClr>
          </a:solidFill>
          <a:ln>
            <a:solidFill>
              <a:srgbClr val="0070C0"/>
            </a:solidFill>
          </a:ln>
        </p:spPr>
        <p:txBody>
          <a:bodyPr wrap="square" rtlCol="0" anchor="ctr">
            <a:spAutoFit/>
          </a:bodyPr>
          <a:lstStyle/>
          <a:p>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r </a:t>
            </a:r>
            <a:r>
              <a:rPr lang="it-IT" sz="24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400" b="1" dirty="0">
                <a:solidFill>
                  <a:srgbClr val="00B050"/>
                </a:solidFill>
                <a:latin typeface="Symbol" panose="05050102010706020507" pitchFamily="18" charset="2"/>
                <a:ea typeface="Times New Roman" panose="02020603050405020304" pitchFamily="18" charset="0"/>
                <a:cs typeface="GreekC"/>
              </a:rPr>
              <a:t>a</a:t>
            </a:r>
            <a:r>
              <a:rPr lang="it-IT" sz="24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a:t>
            </a:r>
            <a:endParaRPr lang="it-IT" sz="2400" dirty="0">
              <a:solidFill>
                <a:srgbClr val="00B050"/>
              </a:solidFill>
            </a:endParaRPr>
          </a:p>
        </p:txBody>
      </p:sp>
      <p:sp>
        <p:nvSpPr>
          <p:cNvPr id="138" name="CasellaDiTesto 137">
            <a:extLst>
              <a:ext uri="{FF2B5EF4-FFF2-40B4-BE49-F238E27FC236}">
                <a16:creationId xmlns:a16="http://schemas.microsoft.com/office/drawing/2014/main" id="{B6957355-0A0C-4D86-BFF1-D4BF5CA3E759}"/>
              </a:ext>
            </a:extLst>
          </p:cNvPr>
          <p:cNvSpPr txBox="1"/>
          <p:nvPr/>
        </p:nvSpPr>
        <p:spPr>
          <a:xfrm>
            <a:off x="4574866" y="1970510"/>
            <a:ext cx="1008000" cy="369332"/>
          </a:xfrm>
          <a:prstGeom prst="rect">
            <a:avLst/>
          </a:prstGeom>
          <a:solidFill>
            <a:schemeClr val="accent4">
              <a:lumMod val="20000"/>
              <a:lumOff val="80000"/>
            </a:schemeClr>
          </a:solidFill>
          <a:ln>
            <a:solidFill>
              <a:srgbClr val="0070C0"/>
            </a:solidFill>
          </a:ln>
        </p:spPr>
        <p:txBody>
          <a:bodyPr wrap="square" rtlCol="0" anchor="ctr">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r</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r>
              <a:rPr lang="it-IT"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a:t>
            </a:r>
            <a:endParaRPr lang="it-IT" dirty="0">
              <a:solidFill>
                <a:srgbClr val="00B050"/>
              </a:solidFill>
            </a:endParaRPr>
          </a:p>
        </p:txBody>
      </p:sp>
      <p:sp>
        <p:nvSpPr>
          <p:cNvPr id="140" name="CasellaDiTesto 139">
            <a:extLst>
              <a:ext uri="{FF2B5EF4-FFF2-40B4-BE49-F238E27FC236}">
                <a16:creationId xmlns:a16="http://schemas.microsoft.com/office/drawing/2014/main" id="{B09E9BF5-46C9-4A70-B495-E9D165C94668}"/>
              </a:ext>
            </a:extLst>
          </p:cNvPr>
          <p:cNvSpPr txBox="1"/>
          <p:nvPr/>
        </p:nvSpPr>
        <p:spPr>
          <a:xfrm>
            <a:off x="5828363" y="996918"/>
            <a:ext cx="864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r</a:t>
            </a:r>
            <a:endParaRPr lang="it-IT" dirty="0">
              <a:solidFill>
                <a:srgbClr val="00B050"/>
              </a:solidFill>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5693835" y="1998631"/>
            <a:ext cx="1050878"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5747573" y="2833446"/>
            <a:ext cx="936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r</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dirty="0">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p:txBody>
      </p:sp>
      <p:sp>
        <p:nvSpPr>
          <p:cNvPr id="143" name="CasellaDiTesto 142">
            <a:extLst>
              <a:ext uri="{FF2B5EF4-FFF2-40B4-BE49-F238E27FC236}">
                <a16:creationId xmlns:a16="http://schemas.microsoft.com/office/drawing/2014/main" id="{F29D464C-155A-441E-A308-9C75FD1EE34F}"/>
              </a:ext>
            </a:extLst>
          </p:cNvPr>
          <p:cNvSpPr txBox="1"/>
          <p:nvPr/>
        </p:nvSpPr>
        <p:spPr>
          <a:xfrm>
            <a:off x="6629101" y="1838518"/>
            <a:ext cx="1944000" cy="263983"/>
          </a:xfrm>
          <a:prstGeom prst="rect">
            <a:avLst/>
          </a:prstGeom>
          <a:noFill/>
        </p:spPr>
        <p:txBody>
          <a:bodyPr wrap="square" rtlCol="0" anchor="ctr">
            <a:spAutoFit/>
          </a:bodyPr>
          <a:lstStyle/>
          <a:p>
            <a:pPr>
              <a:lnSpc>
                <a:spcPts val="1200"/>
              </a:lnSpc>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dirty="0"/>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622305" y="2152336"/>
            <a:ext cx="2088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621650" y="2629634"/>
            <a:ext cx="1440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r’</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P’</a:t>
            </a:r>
            <a:endParaRPr lang="it-IT"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610358" y="3014522"/>
            <a:ext cx="1512000" cy="369332"/>
          </a:xfrm>
          <a:prstGeom prst="rect">
            <a:avLst/>
          </a:prstGeom>
          <a:noFill/>
        </p:spPr>
        <p:txBody>
          <a:bodyPr wrap="square" rtlCol="0" anchor="ctr">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(r’’</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P’’</a:t>
            </a:r>
            <a:endParaRPr lang="it-IT"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123077" y="2836521"/>
            <a:ext cx="321826" cy="400110"/>
          </a:xfrm>
          <a:prstGeom prst="rect">
            <a:avLst/>
          </a:prstGeom>
          <a:noFill/>
        </p:spPr>
        <p:txBody>
          <a:bodyPr wrap="square" rtlCol="0">
            <a:spAutoFit/>
          </a:bodyPr>
          <a:lstStyle/>
          <a:p>
            <a:r>
              <a:rPr lang="it-IT" sz="2000" dirty="0">
                <a:solidFill>
                  <a:srgbClr val="00B050"/>
                </a:solidFill>
                <a:latin typeface="+mj-lt"/>
              </a:rPr>
              <a:t>P</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679243" y="1859950"/>
            <a:ext cx="313701" cy="400110"/>
          </a:xfrm>
          <a:prstGeom prst="rect">
            <a:avLst/>
          </a:prstGeom>
          <a:noFill/>
        </p:spPr>
        <p:txBody>
          <a:bodyPr wrap="square" rtlCol="0">
            <a:spAutoFit/>
          </a:bodyPr>
          <a:lstStyle/>
          <a:p>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646455" y="791016"/>
            <a:ext cx="1188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1r</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631400" y="1243814"/>
            <a:ext cx="1188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2r</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dirty="0">
              <a:solidFill>
                <a:srgbClr val="00B050"/>
              </a:solidFill>
            </a:endParaRPr>
          </a:p>
        </p:txBody>
      </p:sp>
      <p:sp>
        <p:nvSpPr>
          <p:cNvPr id="152" name="CasellaDiTesto 151">
            <a:extLst>
              <a:ext uri="{FF2B5EF4-FFF2-40B4-BE49-F238E27FC236}">
                <a16:creationId xmlns:a16="http://schemas.microsoft.com/office/drawing/2014/main" id="{C75EF1F0-5195-4F7F-85A7-98CC2F5F17A5}"/>
              </a:ext>
            </a:extLst>
          </p:cNvPr>
          <p:cNvSpPr txBox="1"/>
          <p:nvPr/>
        </p:nvSpPr>
        <p:spPr>
          <a:xfrm>
            <a:off x="4553360" y="3580186"/>
            <a:ext cx="4536000" cy="1708160"/>
          </a:xfrm>
          <a:prstGeom prst="rect">
            <a:avLst/>
          </a:prstGeom>
          <a:noFill/>
        </p:spPr>
        <p:txBody>
          <a:bodyPr wrap="square" rtlCol="0">
            <a:spAutoFit/>
          </a:bodyPr>
          <a:lstStyle/>
          <a:p>
            <a:r>
              <a:rPr lang="it-IT" sz="15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Per determinare la sezione punteggiata di un solido è necessario definire, anzitutto, le rette che contengono gli spigoli, quindi applicare ad ogni retta i tre passaggi, in sequenza,  relativi alla procedura risolutiva del problema descrittivo come  esplicitato nei tre passaggi indicati sotto con i numeri 1), 2), 3).</a:t>
            </a:r>
            <a:endParaRPr lang="it-IT" sz="1500" dirty="0">
              <a:solidFill>
                <a:srgbClr val="00B050"/>
              </a:solidFill>
            </a:endParaRPr>
          </a:p>
        </p:txBody>
      </p:sp>
      <p:sp>
        <p:nvSpPr>
          <p:cNvPr id="35" name="Ritorno 34">
            <a:hlinkClick r:id="rId3" action="ppaction://hlinksldjump" highlightClick="1"/>
            <a:extLst>
              <a:ext uri="{FF2B5EF4-FFF2-40B4-BE49-F238E27FC236}">
                <a16:creationId xmlns:a16="http://schemas.microsoft.com/office/drawing/2014/main" id="{886746E5-B2F4-496B-B3AA-6EDDFA03FC00}"/>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33023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wipe(left)">
                                      <p:cBhvr>
                                        <p:cTn id="18" dur="500"/>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wipe(left)">
                                      <p:cBhvr>
                                        <p:cTn id="33" dur="500"/>
                                        <p:tgtEl>
                                          <p:spTgt spid="1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wipe(left)">
                                      <p:cBhvr>
                                        <p:cTn id="38" dur="500"/>
                                        <p:tgtEl>
                                          <p:spTgt spid="1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wipe(left)">
                                      <p:cBhvr>
                                        <p:cTn id="43" dur="500"/>
                                        <p:tgtEl>
                                          <p:spTgt spid="1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0"/>
                                        </p:tgtEl>
                                        <p:attrNameLst>
                                          <p:attrName>style.visibility</p:attrName>
                                        </p:attrNameLst>
                                      </p:cBhvr>
                                      <p:to>
                                        <p:strVal val="visible"/>
                                      </p:to>
                                    </p:set>
                                    <p:animEffect transition="in" filter="wipe(left)">
                                      <p:cBhvr>
                                        <p:cTn id="48" dur="500"/>
                                        <p:tgtEl>
                                          <p:spTgt spid="1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1"/>
                                        </p:tgtEl>
                                        <p:attrNameLst>
                                          <p:attrName>style.visibility</p:attrName>
                                        </p:attrNameLst>
                                      </p:cBhvr>
                                      <p:to>
                                        <p:strVal val="visible"/>
                                      </p:to>
                                    </p:set>
                                    <p:animEffect transition="in" filter="wipe(left)">
                                      <p:cBhvr>
                                        <p:cTn id="53" dur="500"/>
                                        <p:tgtEl>
                                          <p:spTgt spid="15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wipe(left)">
                                      <p:cBhvr>
                                        <p:cTn id="58" dur="500"/>
                                        <p:tgtEl>
                                          <p:spTgt spid="1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8"/>
                                        </p:tgtEl>
                                        <p:attrNameLst>
                                          <p:attrName>style.visibility</p:attrName>
                                        </p:attrNameLst>
                                      </p:cBhvr>
                                      <p:to>
                                        <p:strVal val="visible"/>
                                      </p:to>
                                    </p:set>
                                    <p:animEffect transition="in" filter="wipe(left)">
                                      <p:cBhvr>
                                        <p:cTn id="63" dur="500"/>
                                        <p:tgtEl>
                                          <p:spTgt spid="1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3"/>
                                        </p:tgtEl>
                                        <p:attrNameLst>
                                          <p:attrName>style.visibility</p:attrName>
                                        </p:attrNameLst>
                                      </p:cBhvr>
                                      <p:to>
                                        <p:strVal val="visible"/>
                                      </p:to>
                                    </p:set>
                                    <p:animEffect transition="in" filter="wipe(left)">
                                      <p:cBhvr>
                                        <p:cTn id="68" dur="500"/>
                                        <p:tgtEl>
                                          <p:spTgt spid="1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wipe(left)">
                                      <p:cBhvr>
                                        <p:cTn id="73" dur="500"/>
                                        <p:tgtEl>
                                          <p:spTgt spid="14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29"/>
                                        </p:tgtEl>
                                        <p:attrNameLst>
                                          <p:attrName>style.visibility</p:attrName>
                                        </p:attrNameLst>
                                      </p:cBhvr>
                                      <p:to>
                                        <p:strVal val="visible"/>
                                      </p:to>
                                    </p:set>
                                    <p:animEffect transition="in" filter="wipe(left)">
                                      <p:cBhvr>
                                        <p:cTn id="78" dur="500"/>
                                        <p:tgtEl>
                                          <p:spTgt spid="12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9"/>
                                        </p:tgtEl>
                                        <p:attrNameLst>
                                          <p:attrName>style.visibility</p:attrName>
                                        </p:attrNameLst>
                                      </p:cBhvr>
                                      <p:to>
                                        <p:strVal val="visible"/>
                                      </p:to>
                                    </p:set>
                                    <p:animEffect transition="in" filter="wipe(left)">
                                      <p:cBhvr>
                                        <p:cTn id="83" dur="500"/>
                                        <p:tgtEl>
                                          <p:spTgt spid="14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42"/>
                                        </p:tgtEl>
                                        <p:attrNameLst>
                                          <p:attrName>style.visibility</p:attrName>
                                        </p:attrNameLst>
                                      </p:cBhvr>
                                      <p:to>
                                        <p:strVal val="visible"/>
                                      </p:to>
                                    </p:set>
                                    <p:animEffect transition="in" filter="wipe(left)">
                                      <p:cBhvr>
                                        <p:cTn id="88" dur="500"/>
                                        <p:tgtEl>
                                          <p:spTgt spid="14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wipe(left)">
                                      <p:cBhvr>
                                        <p:cTn id="93" dur="500"/>
                                        <p:tgtEl>
                                          <p:spTgt spid="13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46"/>
                                        </p:tgtEl>
                                        <p:attrNameLst>
                                          <p:attrName>style.visibility</p:attrName>
                                        </p:attrNameLst>
                                      </p:cBhvr>
                                      <p:to>
                                        <p:strVal val="visible"/>
                                      </p:to>
                                    </p:set>
                                    <p:animEffect transition="in" filter="wipe(left)">
                                      <p:cBhvr>
                                        <p:cTn id="98" dur="500"/>
                                        <p:tgtEl>
                                          <p:spTgt spid="14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7"/>
                                        </p:tgtEl>
                                        <p:attrNameLst>
                                          <p:attrName>style.visibility</p:attrName>
                                        </p:attrNameLst>
                                      </p:cBhvr>
                                      <p:to>
                                        <p:strVal val="visible"/>
                                      </p:to>
                                    </p:set>
                                    <p:animEffect transition="in" filter="wipe(left)">
                                      <p:cBhvr>
                                        <p:cTn id="103" dur="500"/>
                                        <p:tgtEl>
                                          <p:spTgt spid="14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wipe(left)">
                                      <p:cBhvr>
                                        <p:cTn id="108" dur="500"/>
                                        <p:tgtEl>
                                          <p:spTgt spid="13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48"/>
                                        </p:tgtEl>
                                        <p:attrNameLst>
                                          <p:attrName>style.visibility</p:attrName>
                                        </p:attrNameLst>
                                      </p:cBhvr>
                                      <p:to>
                                        <p:strVal val="visible"/>
                                      </p:to>
                                    </p:set>
                                    <p:animEffect transition="in" filter="wipe(left)">
                                      <p:cBhvr>
                                        <p:cTn id="113" dur="500"/>
                                        <p:tgtEl>
                                          <p:spTgt spid="1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wipe(down)">
                                      <p:cBhvr>
                                        <p:cTn id="118" dur="500"/>
                                        <p:tgtEl>
                                          <p:spTgt spid="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52"/>
                                        </p:tgtEl>
                                        <p:attrNameLst>
                                          <p:attrName>style.visibility</p:attrName>
                                        </p:attrNameLst>
                                      </p:cBhvr>
                                      <p:to>
                                        <p:strVal val="visible"/>
                                      </p:to>
                                    </p:set>
                                    <p:animEffect transition="in" filter="wipe(left)">
                                      <p:cBhvr>
                                        <p:cTn id="123" dur="500"/>
                                        <p:tgtEl>
                                          <p:spTgt spid="15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up)">
                                      <p:cBhvr>
                                        <p:cTn id="128" dur="500"/>
                                        <p:tgtEl>
                                          <p:spTgt spid="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up)">
                                      <p:cBhvr>
                                        <p:cTn id="133" dur="500"/>
                                        <p:tgtEl>
                                          <p:spTgt spid="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grpId="0" nodeType="clickEffect">
                                  <p:stCondLst>
                                    <p:cond delay="0"/>
                                  </p:stCondLst>
                                  <p:childTnLst>
                                    <p:set>
                                      <p:cBhvr>
                                        <p:cTn id="137" dur="1" fill="hold">
                                          <p:stCondLst>
                                            <p:cond delay="0"/>
                                          </p:stCondLst>
                                        </p:cTn>
                                        <p:tgtEl>
                                          <p:spTgt spid="8"/>
                                        </p:tgtEl>
                                        <p:attrNameLst>
                                          <p:attrName>style.visibility</p:attrName>
                                        </p:attrNameLst>
                                      </p:cBhvr>
                                      <p:to>
                                        <p:strVal val="visible"/>
                                      </p:to>
                                    </p:set>
                                    <p:animEffect transition="in" filter="wipe(up)">
                                      <p:cBhvr>
                                        <p:cTn id="1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27" grpId="0" animBg="1"/>
      <p:bldP spid="128" grpId="0" animBg="1"/>
      <p:bldP spid="129" grpId="0" animBg="1"/>
      <p:bldP spid="130" grpId="0" animBg="1"/>
      <p:bldP spid="131" grpId="0" animBg="1"/>
      <p:bldP spid="132" grpId="0" animBg="1"/>
      <p:bldP spid="137" grpId="0" animBg="1"/>
      <p:bldP spid="138" grpId="0" animBg="1"/>
      <p:bldP spid="140" grpId="0"/>
      <p:bldP spid="141" grpId="0"/>
      <p:bldP spid="142" grpId="0"/>
      <p:bldP spid="143" grpId="0"/>
      <p:bldP spid="145" grpId="0"/>
      <p:bldP spid="146" grpId="0"/>
      <p:bldP spid="147" grpId="0"/>
      <p:bldP spid="148" grpId="0"/>
      <p:bldP spid="149" grpId="0"/>
      <p:bldP spid="150" grpId="0"/>
      <p:bldP spid="151" grpId="0"/>
      <p:bldP spid="15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Spigolo AB della base</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extLst>
              <p:ext uri="{D42A27DB-BD31-4B8C-83A1-F6EECF244321}">
                <p14:modId xmlns:p14="http://schemas.microsoft.com/office/powerpoint/2010/main" val="3035465295"/>
              </p:ext>
            </p:extLst>
          </p:nvPr>
        </p:nvGraphicFramePr>
        <p:xfrm>
          <a:off x="36000" y="787900"/>
          <a:ext cx="9072000" cy="6012000"/>
        </p:xfrm>
        <a:graphic>
          <a:graphicData uri="http://schemas.openxmlformats.org/drawingml/2006/table">
            <a:tbl>
              <a:tblPr bandRow="1">
                <a:tableStyleId>{073A0DAA-6AF3-43AB-8588-CEC1D06C72B9}</a:tableStyleId>
              </a:tblPr>
              <a:tblGrid>
                <a:gridCol w="2775439">
                  <a:extLst>
                    <a:ext uri="{9D8B030D-6E8A-4147-A177-3AD203B41FA5}">
                      <a16:colId xmlns:a16="http://schemas.microsoft.com/office/drawing/2014/main" val="2900016614"/>
                    </a:ext>
                  </a:extLst>
                </a:gridCol>
                <a:gridCol w="1760561">
                  <a:extLst>
                    <a:ext uri="{9D8B030D-6E8A-4147-A177-3AD203B41FA5}">
                      <a16:colId xmlns:a16="http://schemas.microsoft.com/office/drawing/2014/main" val="3766111335"/>
                    </a:ext>
                  </a:extLst>
                </a:gridCol>
                <a:gridCol w="4536000">
                  <a:extLst>
                    <a:ext uri="{9D8B030D-6E8A-4147-A177-3AD203B41FA5}">
                      <a16:colId xmlns:a16="http://schemas.microsoft.com/office/drawing/2014/main" val="3413034555"/>
                    </a:ext>
                  </a:extLst>
                </a:gridCol>
              </a:tblGrid>
              <a:tr h="3204000">
                <a:tc gridSpan="2">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6159853"/>
                  </a:ext>
                </a:extLst>
              </a:tr>
              <a:tr h="1836000">
                <a:tc>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93877644"/>
                  </a:ext>
                </a:extLst>
              </a:tr>
              <a:tr h="972000">
                <a:tc gridSpan="3">
                  <a:txBody>
                    <a:bodyPr/>
                    <a:lstStyle/>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2FEC7745-9630-40A3-B143-47EEE46E713D}"/>
              </a:ext>
            </a:extLst>
          </p:cNvPr>
          <p:cNvSpPr txBox="1"/>
          <p:nvPr/>
        </p:nvSpPr>
        <p:spPr>
          <a:xfrm>
            <a:off x="13648" y="801827"/>
            <a:ext cx="3456000" cy="338554"/>
          </a:xfrm>
          <a:prstGeom prst="rect">
            <a:avLst/>
          </a:prstGeom>
          <a:noFill/>
        </p:spPr>
        <p:txBody>
          <a:bodyPr wrap="square" rtlCol="0" anchor="ctr">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risolutiva di:</a:t>
            </a:r>
            <a:endParaRPr lang="it-IT" sz="1600" dirty="0"/>
          </a:p>
        </p:txBody>
      </p:sp>
      <p:sp>
        <p:nvSpPr>
          <p:cNvPr id="9" name="CasellaDiTesto 8">
            <a:extLst>
              <a:ext uri="{FF2B5EF4-FFF2-40B4-BE49-F238E27FC236}">
                <a16:creationId xmlns:a16="http://schemas.microsoft.com/office/drawing/2014/main" id="{329EF789-2939-4C2D-87F4-04BDFAC99B00}"/>
              </a:ext>
            </a:extLst>
          </p:cNvPr>
          <p:cNvSpPr txBox="1"/>
          <p:nvPr/>
        </p:nvSpPr>
        <p:spPr>
          <a:xfrm>
            <a:off x="36000" y="6401066"/>
            <a:ext cx="9072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Poiché L</a:t>
            </a:r>
            <a:r>
              <a:rPr lang="it-IT" sz="2000" dirty="0">
                <a:solidFill>
                  <a:srgbClr val="00B050"/>
                </a:solidFill>
                <a:latin typeface="Symbol" panose="05050102010706020507" pitchFamily="18" charset="2"/>
              </a:rPr>
              <a:t>Ï</a:t>
            </a:r>
            <a:r>
              <a:rPr lang="it-IT" sz="2000" dirty="0">
                <a:solidFill>
                  <a:srgbClr val="00B050"/>
                </a:solidFill>
                <a:latin typeface="+mj-lt"/>
              </a:rPr>
              <a:t>AB significa che </a:t>
            </a:r>
            <a:r>
              <a:rPr lang="it-IT" sz="2000" dirty="0">
                <a:solidFill>
                  <a:srgbClr val="00B050"/>
                </a:solidFill>
                <a:latin typeface="Symbol" panose="05050102010706020507" pitchFamily="18" charset="2"/>
              </a:rPr>
              <a:t>a</a:t>
            </a:r>
            <a:r>
              <a:rPr lang="it-IT" sz="2000" dirty="0">
                <a:solidFill>
                  <a:srgbClr val="00B050"/>
                </a:solidFill>
                <a:latin typeface="+mj-lt"/>
              </a:rPr>
              <a:t> non interseca lo spigolo in oggetto</a:t>
            </a:r>
            <a:endParaRPr lang="it-IT" sz="2000" dirty="0">
              <a:solidFill>
                <a:srgbClr val="00B050"/>
              </a:solidFill>
            </a:endParaRPr>
          </a:p>
        </p:txBody>
      </p:sp>
      <p:sp>
        <p:nvSpPr>
          <p:cNvPr id="10" name="CasellaDiTesto 9">
            <a:extLst>
              <a:ext uri="{FF2B5EF4-FFF2-40B4-BE49-F238E27FC236}">
                <a16:creationId xmlns:a16="http://schemas.microsoft.com/office/drawing/2014/main" id="{AE3165B8-6F7B-4F9F-B5E7-7D7E56F47627}"/>
              </a:ext>
            </a:extLst>
          </p:cNvPr>
          <p:cNvSpPr txBox="1"/>
          <p:nvPr/>
        </p:nvSpPr>
        <p:spPr>
          <a:xfrm>
            <a:off x="34195" y="4342879"/>
            <a:ext cx="2772000" cy="1169551"/>
          </a:xfrm>
          <a:prstGeom prst="rect">
            <a:avLst/>
          </a:prstGeom>
          <a:noFill/>
        </p:spPr>
        <p:txBody>
          <a:bodyPr wrap="square" rtlCol="0">
            <a:spAutoFit/>
          </a:bodyPr>
          <a:lstStyle/>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Tra gli infiniti piani contenenti la retta a si assume, per semplicità ed economia grafica, il piano orizzontale </a:t>
            </a:r>
            <a:r>
              <a:rPr lang="it-IT" sz="1400" dirty="0">
                <a:solidFill>
                  <a:srgbClr val="00B050"/>
                </a:solidFill>
                <a:latin typeface="Symbol" panose="05050102010706020507" pitchFamily="18" charset="2"/>
                <a:ea typeface="Times New Roman" panose="02020603050405020304" pitchFamily="18" charset="0"/>
                <a:cs typeface="GreekS"/>
              </a:rPr>
              <a:t>b</a:t>
            </a:r>
            <a:endParaRPr lang="it-IT" sz="1400" dirty="0"/>
          </a:p>
        </p:txBody>
      </p:sp>
      <p:sp>
        <p:nvSpPr>
          <p:cNvPr id="11" name="CasellaDiTesto 10">
            <a:extLst>
              <a:ext uri="{FF2B5EF4-FFF2-40B4-BE49-F238E27FC236}">
                <a16:creationId xmlns:a16="http://schemas.microsoft.com/office/drawing/2014/main" id="{2B38840F-6702-4951-9CDC-F478705BD3CE}"/>
              </a:ext>
            </a:extLst>
          </p:cNvPr>
          <p:cNvSpPr txBox="1"/>
          <p:nvPr/>
        </p:nvSpPr>
        <p:spPr>
          <a:xfrm>
            <a:off x="34196" y="5514029"/>
            <a:ext cx="2772000" cy="738664"/>
          </a:xfrm>
          <a:prstGeom prst="rect">
            <a:avLst/>
          </a:prstGeom>
          <a:noFill/>
        </p:spPr>
        <p:txBody>
          <a:bodyPr wrap="square" rtlCol="0">
            <a:spAutoFit/>
          </a:bodyPr>
          <a:lstStyle/>
          <a:p>
            <a:r>
              <a:rPr lang="it-IT" sz="1400" dirty="0">
                <a:solidFill>
                  <a:srgbClr val="00B050"/>
                </a:solidFill>
                <a:latin typeface="+mj-lt"/>
              </a:rPr>
              <a:t>2) Il piano </a:t>
            </a:r>
            <a:r>
              <a:rPr lang="it-IT" sz="1400" dirty="0">
                <a:solidFill>
                  <a:srgbClr val="00B050"/>
                </a:solidFill>
                <a:latin typeface="Symbol" panose="05050102010706020507" pitchFamily="18" charset="2"/>
              </a:rPr>
              <a:t>b</a:t>
            </a:r>
            <a:r>
              <a:rPr lang="it-IT" sz="1400" b="1" dirty="0">
                <a:solidFill>
                  <a:srgbClr val="00B050"/>
                </a:solidFill>
                <a:latin typeface="+mj-lt"/>
              </a:rPr>
              <a:t> </a:t>
            </a:r>
            <a:r>
              <a:rPr lang="it-IT" sz="1400" dirty="0">
                <a:solidFill>
                  <a:srgbClr val="00B050"/>
                </a:solidFill>
                <a:latin typeface="+mj-lt"/>
              </a:rPr>
              <a:t>assunto interseca il piano  </a:t>
            </a:r>
            <a:r>
              <a:rPr lang="it-IT" sz="1400" dirty="0">
                <a:solidFill>
                  <a:srgbClr val="00B050"/>
                </a:solidFill>
                <a:latin typeface="Symbol" panose="05050102010706020507" pitchFamily="18" charset="2"/>
              </a:rPr>
              <a:t>a</a:t>
            </a:r>
            <a:r>
              <a:rPr lang="it-IT" sz="1400" dirty="0">
                <a:solidFill>
                  <a:srgbClr val="00B050"/>
                </a:solidFill>
                <a:latin typeface="+mj-lt"/>
              </a:rPr>
              <a:t> secondo la retta x complanare alla retta a</a:t>
            </a:r>
          </a:p>
        </p:txBody>
      </p:sp>
      <p:sp>
        <p:nvSpPr>
          <p:cNvPr id="12" name="CasellaDiTesto 11">
            <a:extLst>
              <a:ext uri="{FF2B5EF4-FFF2-40B4-BE49-F238E27FC236}">
                <a16:creationId xmlns:a16="http://schemas.microsoft.com/office/drawing/2014/main" id="{078C5BE5-9B18-4495-8B43-A014C33E19BC}"/>
              </a:ext>
            </a:extLst>
          </p:cNvPr>
          <p:cNvSpPr txBox="1"/>
          <p:nvPr/>
        </p:nvSpPr>
        <p:spPr>
          <a:xfrm>
            <a:off x="2803498" y="5959978"/>
            <a:ext cx="6287127" cy="307777"/>
          </a:xfrm>
          <a:prstGeom prst="rect">
            <a:avLst/>
          </a:prstGeom>
          <a:noFill/>
        </p:spPr>
        <p:txBody>
          <a:bodyPr wrap="square" rtlCol="0">
            <a:spAutoFit/>
          </a:bodyPr>
          <a:lstStyle/>
          <a:p>
            <a:r>
              <a:rPr lang="it-IT" sz="1400" dirty="0">
                <a:solidFill>
                  <a:srgbClr val="00B050"/>
                </a:solidFill>
              </a:rPr>
              <a:t>3</a:t>
            </a:r>
            <a:r>
              <a:rPr lang="it-IT" sz="1400" dirty="0">
                <a:solidFill>
                  <a:srgbClr val="00B050"/>
                </a:solidFill>
                <a:latin typeface="+mj-lt"/>
              </a:rPr>
              <a:t>) L'intersezione di x con a determina il punto L</a:t>
            </a:r>
            <a:endParaRPr lang="it-IT" sz="1400" dirty="0"/>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6" name="Oggetto 15">
            <a:extLst>
              <a:ext uri="{FF2B5EF4-FFF2-40B4-BE49-F238E27FC236}">
                <a16:creationId xmlns:a16="http://schemas.microsoft.com/office/drawing/2014/main" id="{7605C916-71AD-4A72-9BC3-9970C37A09B3}"/>
              </a:ext>
            </a:extLst>
          </p:cNvPr>
          <p:cNvGraphicFramePr>
            <a:graphicFrameLocks noChangeAspect="1"/>
          </p:cNvGraphicFramePr>
          <p:nvPr>
            <p:extLst>
              <p:ext uri="{D42A27DB-BD31-4B8C-83A1-F6EECF244321}">
                <p14:modId xmlns:p14="http://schemas.microsoft.com/office/powerpoint/2010/main" val="1057214382"/>
              </p:ext>
            </p:extLst>
          </p:nvPr>
        </p:nvGraphicFramePr>
        <p:xfrm>
          <a:off x="2887173" y="4719171"/>
          <a:ext cx="325438" cy="282575"/>
        </p:xfrm>
        <a:graphic>
          <a:graphicData uri="http://schemas.openxmlformats.org/presentationml/2006/ole">
            <mc:AlternateContent xmlns:mc="http://schemas.openxmlformats.org/markup-compatibility/2006">
              <mc:Choice xmlns:v="urn:schemas-microsoft-com:vml" Requires="v">
                <p:oleObj spid="_x0000_s1196" name="Equazione" r:id="rId3" imgW="215713" imgH="190335" progId="Equation.3">
                  <p:embed/>
                </p:oleObj>
              </mc:Choice>
              <mc:Fallback>
                <p:oleObj name="Equazione" r:id="rId3" imgW="215713" imgH="190335" progId="Equation.3">
                  <p:embed/>
                  <p:pic>
                    <p:nvPicPr>
                      <p:cNvPr id="0"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173" y="4719171"/>
                        <a:ext cx="325438" cy="2825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4">
            <a:extLst>
              <a:ext uri="{FF2B5EF4-FFF2-40B4-BE49-F238E27FC236}">
                <a16:creationId xmlns:a16="http://schemas.microsoft.com/office/drawing/2014/main" id="{0E05F2AF-2B6F-4F5C-B395-D279EBC3C7D2}"/>
              </a:ext>
            </a:extLst>
          </p:cNvPr>
          <p:cNvSpPr>
            <a:spLocks noChangeArrowheads="1"/>
          </p:cNvSpPr>
          <p:nvPr/>
        </p:nvSpPr>
        <p:spPr bwMode="auto">
          <a:xfrm>
            <a:off x="3555216" y="4694416"/>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AutoShape 9">
            <a:extLst>
              <a:ext uri="{FF2B5EF4-FFF2-40B4-BE49-F238E27FC236}">
                <a16:creationId xmlns:a16="http://schemas.microsoft.com/office/drawing/2014/main" id="{A4651D0A-1A2D-4242-83CA-49DB1E66AA7E}"/>
              </a:ext>
            </a:extLst>
          </p:cNvPr>
          <p:cNvSpPr>
            <a:spLocks/>
          </p:cNvSpPr>
          <p:nvPr/>
        </p:nvSpPr>
        <p:spPr bwMode="auto">
          <a:xfrm>
            <a:off x="3244935" y="4488624"/>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21" name="Gruppo 20">
            <a:extLst>
              <a:ext uri="{FF2B5EF4-FFF2-40B4-BE49-F238E27FC236}">
                <a16:creationId xmlns:a16="http://schemas.microsoft.com/office/drawing/2014/main" id="{9CF0EC32-37FC-464F-9E52-15B93EB34C24}"/>
              </a:ext>
            </a:extLst>
          </p:cNvPr>
          <p:cNvGrpSpPr/>
          <p:nvPr/>
        </p:nvGrpSpPr>
        <p:grpSpPr>
          <a:xfrm>
            <a:off x="3431489" y="4536246"/>
            <a:ext cx="1440000" cy="338554"/>
            <a:chOff x="2319690" y="4713486"/>
            <a:chExt cx="1440000" cy="338554"/>
          </a:xfrm>
        </p:grpSpPr>
        <p:sp>
          <p:nvSpPr>
            <p:cNvPr id="19" name="CasellaDiTesto 18">
              <a:extLst>
                <a:ext uri="{FF2B5EF4-FFF2-40B4-BE49-F238E27FC236}">
                  <a16:creationId xmlns:a16="http://schemas.microsoft.com/office/drawing/2014/main" id="{0B47933D-006F-45C8-A50A-8299A26615D9}"/>
                </a:ext>
              </a:extLst>
            </p:cNvPr>
            <p:cNvSpPr txBox="1"/>
            <p:nvPr/>
          </p:nvSpPr>
          <p:spPr>
            <a:xfrm>
              <a:off x="2319690" y="4713486"/>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a'</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30000" dirty="0">
                  <a:solidFill>
                    <a:schemeClr val="bg1"/>
                  </a:solidFill>
                  <a:latin typeface="Symbol" panose="05050102010706020507" pitchFamily="18" charset="2"/>
                </a:rPr>
                <a: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1a</a:t>
              </a:r>
              <a:endParaRPr lang="it-IT" sz="1600" dirty="0">
                <a:solidFill>
                  <a:schemeClr val="bg1"/>
                </a:solidFill>
              </a:endParaRPr>
            </a:p>
          </p:txBody>
        </p:sp>
        <p:graphicFrame>
          <p:nvGraphicFramePr>
            <p:cNvPr id="47" name="Oggetto 46">
              <a:extLst>
                <a:ext uri="{FF2B5EF4-FFF2-40B4-BE49-F238E27FC236}">
                  <a16:creationId xmlns:a16="http://schemas.microsoft.com/office/drawing/2014/main" id="{6D9F12C8-5E07-4B8F-B975-2C2870676E55}"/>
                </a:ext>
              </a:extLst>
            </p:cNvPr>
            <p:cNvGraphicFramePr>
              <a:graphicFrameLocks noChangeAspect="1"/>
            </p:cNvGraphicFramePr>
            <p:nvPr>
              <p:extLst>
                <p:ext uri="{D42A27DB-BD31-4B8C-83A1-F6EECF244321}">
                  <p14:modId xmlns:p14="http://schemas.microsoft.com/office/powerpoint/2010/main" val="3693427322"/>
                </p:ext>
              </p:extLst>
            </p:nvPr>
          </p:nvGraphicFramePr>
          <p:xfrm>
            <a:off x="2332863" y="4744468"/>
            <a:ext cx="360000" cy="243870"/>
          </p:xfrm>
          <a:graphic>
            <a:graphicData uri="http://schemas.openxmlformats.org/presentationml/2006/ole">
              <mc:AlternateContent xmlns:mc="http://schemas.openxmlformats.org/markup-compatibility/2006">
                <mc:Choice xmlns:v="urn:schemas-microsoft-com:vml" Requires="v">
                  <p:oleObj spid="_x0000_s1197" name="Equazione" r:id="rId5" imgW="291973" imgH="203112" progId="Equation.3">
                    <p:embed/>
                  </p:oleObj>
                </mc:Choice>
                <mc:Fallback>
                  <p:oleObj name="Equazione" r:id="rId5" imgW="291973" imgH="203112" progId="Equation.3">
                    <p:embed/>
                    <p:pic>
                      <p:nvPicPr>
                        <p:cNvPr id="0" name="Picture 1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2863" y="4744468"/>
                          <a:ext cx="360000" cy="243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 name="AutoShape 9">
            <a:extLst>
              <a:ext uri="{FF2B5EF4-FFF2-40B4-BE49-F238E27FC236}">
                <a16:creationId xmlns:a16="http://schemas.microsoft.com/office/drawing/2014/main" id="{9FEF152C-61ED-4691-9DE8-76E7F287F7B8}"/>
              </a:ext>
            </a:extLst>
          </p:cNvPr>
          <p:cNvSpPr>
            <a:spLocks/>
          </p:cNvSpPr>
          <p:nvPr/>
        </p:nvSpPr>
        <p:spPr bwMode="auto">
          <a:xfrm flipH="1" flipV="1">
            <a:off x="4855453" y="4500768"/>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6" name="Gruppo 5">
            <a:extLst>
              <a:ext uri="{FF2B5EF4-FFF2-40B4-BE49-F238E27FC236}">
                <a16:creationId xmlns:a16="http://schemas.microsoft.com/office/drawing/2014/main" id="{AE202254-C0BD-4463-B03A-0BE17652E4D2}"/>
              </a:ext>
            </a:extLst>
          </p:cNvPr>
          <p:cNvGrpSpPr/>
          <p:nvPr/>
        </p:nvGrpSpPr>
        <p:grpSpPr>
          <a:xfrm>
            <a:off x="3411439" y="4961484"/>
            <a:ext cx="1460577" cy="338554"/>
            <a:chOff x="1978416" y="4442861"/>
            <a:chExt cx="1460577" cy="338554"/>
          </a:xfrm>
        </p:grpSpPr>
        <p:sp>
          <p:nvSpPr>
            <p:cNvPr id="42" name="CasellaDiTesto 41">
              <a:extLst>
                <a:ext uri="{FF2B5EF4-FFF2-40B4-BE49-F238E27FC236}">
                  <a16:creationId xmlns:a16="http://schemas.microsoft.com/office/drawing/2014/main" id="{3C97B1E5-D86E-42FF-9BD8-FB3C1397E84E}"/>
                </a:ext>
              </a:extLst>
            </p:cNvPr>
            <p:cNvSpPr txBox="1"/>
            <p:nvPr/>
          </p:nvSpPr>
          <p:spPr>
            <a:xfrm>
              <a:off x="1998993" y="4442861"/>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a’’</a:t>
              </a:r>
              <a:r>
                <a:rPr lang="it-IT" sz="1600" dirty="0" err="1">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2a</a:t>
              </a:r>
              <a:endParaRPr lang="it-IT" sz="1600" dirty="0">
                <a:solidFill>
                  <a:schemeClr val="bg1"/>
                </a:solidFill>
              </a:endParaRPr>
            </a:p>
          </p:txBody>
        </p:sp>
        <p:pic>
          <p:nvPicPr>
            <p:cNvPr id="3" name="Immagine 2">
              <a:extLst>
                <a:ext uri="{FF2B5EF4-FFF2-40B4-BE49-F238E27FC236}">
                  <a16:creationId xmlns:a16="http://schemas.microsoft.com/office/drawing/2014/main" id="{30E2558C-6781-4D1A-9A50-D1AE20B9AC01}"/>
                </a:ext>
              </a:extLst>
            </p:cNvPr>
            <p:cNvPicPr>
              <a:picLocks noChangeAspect="1"/>
            </p:cNvPicPr>
            <p:nvPr/>
          </p:nvPicPr>
          <p:blipFill>
            <a:blip r:embed="rId7"/>
            <a:stretch>
              <a:fillRect/>
            </a:stretch>
          </p:blipFill>
          <p:spPr>
            <a:xfrm>
              <a:off x="1978416" y="4445540"/>
              <a:ext cx="468000" cy="302824"/>
            </a:xfrm>
            <a:prstGeom prst="rect">
              <a:avLst/>
            </a:prstGeom>
          </p:spPr>
        </p:pic>
      </p:gr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936917" y="4039818"/>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950303" y="4667216"/>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664054" y="4670790"/>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954009" y="5249421"/>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243745" y="5254772"/>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6162490" y="4108208"/>
            <a:ext cx="216000" cy="155095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3" name="Gruppo 12">
            <a:extLst>
              <a:ext uri="{FF2B5EF4-FFF2-40B4-BE49-F238E27FC236}">
                <a16:creationId xmlns:a16="http://schemas.microsoft.com/office/drawing/2014/main" id="{74B97A22-E52A-4DE3-9CE4-764B86DF4F10}"/>
              </a:ext>
            </a:extLst>
          </p:cNvPr>
          <p:cNvGrpSpPr/>
          <p:nvPr/>
        </p:nvGrpSpPr>
        <p:grpSpPr>
          <a:xfrm>
            <a:off x="6036987" y="5083648"/>
            <a:ext cx="2448951" cy="702000"/>
            <a:chOff x="6036987" y="5083648"/>
            <a:chExt cx="2448951" cy="7020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6037938" y="5776078"/>
              <a:ext cx="2448000" cy="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6036987" y="5083648"/>
              <a:ext cx="0" cy="702000"/>
            </a:xfrm>
            <a:prstGeom prst="line">
              <a:avLst/>
            </a:prstGeom>
            <a:noFill/>
            <a:ln w="0">
              <a:solidFill>
                <a:srgbClr val="0070C0"/>
              </a:solidFill>
              <a:round/>
              <a:headEnd w="lg" len="lg"/>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483521" y="5636431"/>
              <a:ext cx="0" cy="14400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40" name="CasellaDiTesto 139">
            <a:extLst>
              <a:ext uri="{FF2B5EF4-FFF2-40B4-BE49-F238E27FC236}">
                <a16:creationId xmlns:a16="http://schemas.microsoft.com/office/drawing/2014/main" id="{B09E9BF5-46C9-4A70-B495-E9D165C94668}"/>
              </a:ext>
            </a:extLst>
          </p:cNvPr>
          <p:cNvSpPr txBox="1"/>
          <p:nvPr/>
        </p:nvSpPr>
        <p:spPr>
          <a:xfrm>
            <a:off x="6225597" y="4079338"/>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a</a:t>
            </a:r>
            <a:endParaRPr lang="it-IT" sz="1600" dirty="0">
              <a:solidFill>
                <a:srgbClr val="00B050"/>
              </a:solidFill>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6195253" y="4715515"/>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sz="1600"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6189756" y="5296447"/>
            <a:ext cx="864000" cy="338553"/>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mj-lt"/>
                <a:ea typeface="Times New Roman" panose="02020603050405020304" pitchFamily="18" charset="0"/>
                <a:cs typeface="Symbol" panose="05050102010706020507" pitchFamily="18" charset="2"/>
              </a:rPr>
              <a:t>a</a:t>
            </a:r>
            <a:endParaRPr lang="it-IT" sz="1600" dirty="0">
              <a:latin typeface="+mj-lt"/>
            </a:endParaRPr>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959293" y="4852660"/>
            <a:ext cx="187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949396" y="5187243"/>
            <a:ext cx="133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sz="1600"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a</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L’</a:t>
            </a:r>
            <a:endParaRPr lang="it-IT" sz="1600"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957402" y="5422628"/>
            <a:ext cx="1512000" cy="338555"/>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a</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L’’</a:t>
            </a:r>
            <a:endParaRPr lang="it-IT" sz="1600"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373038" y="5357315"/>
            <a:ext cx="288000" cy="252000"/>
          </a:xfrm>
          <a:prstGeom prst="rect">
            <a:avLst/>
          </a:prstGeom>
          <a:solidFill>
            <a:schemeClr val="accent4">
              <a:lumMod val="20000"/>
              <a:lumOff val="80000"/>
            </a:schemeClr>
          </a:solidFill>
        </p:spPr>
        <p:txBody>
          <a:bodyPr wrap="square" rtlCol="0" anchor="ctr">
            <a:spAutoFit/>
          </a:bodyPr>
          <a:lstStyle/>
          <a:p>
            <a:r>
              <a:rPr lang="it-IT" sz="2000" dirty="0">
                <a:solidFill>
                  <a:srgbClr val="00B050"/>
                </a:solidFill>
                <a:latin typeface="+mj-lt"/>
              </a:rPr>
              <a:t>L</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771161" y="4682825"/>
            <a:ext cx="313701" cy="400110"/>
          </a:xfrm>
          <a:prstGeom prst="rect">
            <a:avLst/>
          </a:prstGeom>
          <a:noFill/>
        </p:spPr>
        <p:txBody>
          <a:bodyPr wrap="square" rtlCol="0" anchor="ctr">
            <a:spAutoFit/>
          </a:bodyPr>
          <a:lstStyle/>
          <a:p>
            <a:pPr algn="ctr"/>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952185" y="4006746"/>
            <a:ext cx="1008000" cy="252000"/>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953042" y="4249450"/>
            <a:ext cx="1044000" cy="288000"/>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7" name="CasellaDiTesto 6">
            <a:extLst>
              <a:ext uri="{FF2B5EF4-FFF2-40B4-BE49-F238E27FC236}">
                <a16:creationId xmlns:a16="http://schemas.microsoft.com/office/drawing/2014/main" id="{0B58BA2A-02CF-47CB-B0E1-1F2DDBBDC960}"/>
              </a:ext>
            </a:extLst>
          </p:cNvPr>
          <p:cNvSpPr txBox="1"/>
          <p:nvPr/>
        </p:nvSpPr>
        <p:spPr>
          <a:xfrm>
            <a:off x="5079053" y="4710801"/>
            <a:ext cx="1080000" cy="369332"/>
          </a:xfrm>
          <a:prstGeom prst="rect">
            <a:avLst/>
          </a:prstGeom>
          <a:solidFill>
            <a:schemeClr val="accent4">
              <a:lumMod val="20000"/>
              <a:lumOff val="80000"/>
            </a:schemeClr>
          </a:solidFill>
          <a:ln>
            <a:solidFill>
              <a:srgbClr val="0070C0"/>
            </a:solidFill>
          </a:ln>
        </p:spPr>
        <p:txBody>
          <a:bodyPr wrap="square" rtlCol="0">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a:t>
            </a:r>
            <a:endParaRPr lang="it-IT" sz="1600" dirty="0">
              <a:solidFill>
                <a:srgbClr val="00B050"/>
              </a:solidFill>
            </a:endParaRPr>
          </a:p>
        </p:txBody>
      </p:sp>
      <p:sp>
        <p:nvSpPr>
          <p:cNvPr id="24" name="CasellaDiTesto 23">
            <a:extLst>
              <a:ext uri="{FF2B5EF4-FFF2-40B4-BE49-F238E27FC236}">
                <a16:creationId xmlns:a16="http://schemas.microsoft.com/office/drawing/2014/main" id="{EC685B29-9DDD-43E2-993A-7381E2361FAE}"/>
              </a:ext>
            </a:extLst>
          </p:cNvPr>
          <p:cNvSpPr txBox="1"/>
          <p:nvPr/>
        </p:nvSpPr>
        <p:spPr>
          <a:xfrm>
            <a:off x="4586016" y="842839"/>
            <a:ext cx="4463676" cy="2400657"/>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Individuata la retta a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AB si applica la procedura operativa dell’algoritmo definito precedentemente sviluppando i tre passaggi come indicato di seguito</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Ì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Ç 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x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a:t>
            </a:r>
            <a:endParaRPr lang="it-IT" sz="2000" dirty="0">
              <a:solidFill>
                <a:srgbClr val="00B050"/>
              </a:solidFill>
            </a:endParaRPr>
          </a:p>
        </p:txBody>
      </p:sp>
      <p:sp>
        <p:nvSpPr>
          <p:cNvPr id="26" name="CasellaDiTesto 25">
            <a:extLst>
              <a:ext uri="{FF2B5EF4-FFF2-40B4-BE49-F238E27FC236}">
                <a16:creationId xmlns:a16="http://schemas.microsoft.com/office/drawing/2014/main" id="{4BA886B1-F010-49EC-A480-9D5120AD460D}"/>
              </a:ext>
            </a:extLst>
          </p:cNvPr>
          <p:cNvSpPr txBox="1"/>
          <p:nvPr/>
        </p:nvSpPr>
        <p:spPr>
          <a:xfrm>
            <a:off x="3034769" y="4178525"/>
            <a:ext cx="1800000" cy="307777"/>
          </a:xfrm>
          <a:prstGeom prst="rect">
            <a:avLst/>
          </a:prstGeom>
          <a:noFill/>
          <a:ln>
            <a:noFill/>
          </a:ln>
        </p:spPr>
        <p:txBody>
          <a:bodyPr wrap="square" rtlCol="0">
            <a:spAutoFit/>
          </a:bodyPr>
          <a:lstStyle/>
          <a:p>
            <a:r>
              <a:rPr lang="it-IT" sz="1400" dirty="0">
                <a:solidFill>
                  <a:schemeClr val="bg1"/>
                </a:solidFill>
                <a:latin typeface="+mj-lt"/>
              </a:rPr>
              <a:t>Elemento del solido</a:t>
            </a:r>
          </a:p>
        </p:txBody>
      </p:sp>
      <p:pic>
        <p:nvPicPr>
          <p:cNvPr id="29" name="Immagine 28">
            <a:extLst>
              <a:ext uri="{FF2B5EF4-FFF2-40B4-BE49-F238E27FC236}">
                <a16:creationId xmlns:a16="http://schemas.microsoft.com/office/drawing/2014/main" id="{FAB4CC82-3723-4E97-B319-DD3A06B495E0}"/>
              </a:ext>
            </a:extLst>
          </p:cNvPr>
          <p:cNvPicPr>
            <a:picLocks noChangeAspect="1"/>
          </p:cNvPicPr>
          <p:nvPr/>
        </p:nvPicPr>
        <p:blipFill rotWithShape="1">
          <a:blip r:embed="rId8"/>
          <a:srcRect l="28063" r="27637"/>
          <a:stretch/>
        </p:blipFill>
        <p:spPr>
          <a:xfrm>
            <a:off x="551213" y="1191936"/>
            <a:ext cx="3450617" cy="2736000"/>
          </a:xfrm>
          <a:prstGeom prst="rect">
            <a:avLst/>
          </a:prstGeom>
          <a:solidFill>
            <a:schemeClr val="accent4">
              <a:lumMod val="20000"/>
              <a:lumOff val="80000"/>
            </a:schemeClr>
          </a:solidFill>
          <a:ln>
            <a:solidFill>
              <a:srgbClr val="0070C0"/>
            </a:solidFill>
          </a:ln>
        </p:spPr>
      </p:pic>
      <p:sp>
        <p:nvSpPr>
          <p:cNvPr id="30" name="CasellaDiTesto 29">
            <a:extLst>
              <a:ext uri="{FF2B5EF4-FFF2-40B4-BE49-F238E27FC236}">
                <a16:creationId xmlns:a16="http://schemas.microsoft.com/office/drawing/2014/main" id="{869C5F6B-1A8A-4C88-AFCA-796E3EECC189}"/>
              </a:ext>
            </a:extLst>
          </p:cNvPr>
          <p:cNvSpPr txBox="1"/>
          <p:nvPr/>
        </p:nvSpPr>
        <p:spPr>
          <a:xfrm>
            <a:off x="5142171" y="3628325"/>
            <a:ext cx="3564000" cy="338554"/>
          </a:xfrm>
          <a:prstGeom prst="rect">
            <a:avLst/>
          </a:prstGeom>
          <a:noFill/>
          <a:ln>
            <a:noFill/>
          </a:ln>
        </p:spPr>
        <p:txBody>
          <a:bodyPr wrap="square" rtlCol="0">
            <a:spAutoFit/>
          </a:bodyPr>
          <a:lstStyle/>
          <a:p>
            <a:r>
              <a:rPr lang="it-IT" sz="1600" dirty="0">
                <a:solidFill>
                  <a:srgbClr val="00B050"/>
                </a:solidFill>
                <a:latin typeface="+mj-lt"/>
              </a:rPr>
              <a:t>Esplicitazione dell’algoritmo grafico</a:t>
            </a:r>
          </a:p>
        </p:txBody>
      </p:sp>
      <p:sp>
        <p:nvSpPr>
          <p:cNvPr id="32" name="Parentesi graffa aperta 31">
            <a:extLst>
              <a:ext uri="{FF2B5EF4-FFF2-40B4-BE49-F238E27FC236}">
                <a16:creationId xmlns:a16="http://schemas.microsoft.com/office/drawing/2014/main" id="{3EA685D9-7A4D-4282-8322-E718CA75544F}"/>
              </a:ext>
            </a:extLst>
          </p:cNvPr>
          <p:cNvSpPr/>
          <p:nvPr/>
        </p:nvSpPr>
        <p:spPr>
          <a:xfrm rot="5400000">
            <a:off x="6739361" y="1689629"/>
            <a:ext cx="360000" cy="3852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Parentesi graffa aperta 57">
            <a:extLst>
              <a:ext uri="{FF2B5EF4-FFF2-40B4-BE49-F238E27FC236}">
                <a16:creationId xmlns:a16="http://schemas.microsoft.com/office/drawing/2014/main" id="{8A7DA1ED-286A-4510-99A9-CABA6E23720C}"/>
              </a:ext>
            </a:extLst>
          </p:cNvPr>
          <p:cNvSpPr/>
          <p:nvPr/>
        </p:nvSpPr>
        <p:spPr>
          <a:xfrm rot="5400000">
            <a:off x="3787426" y="3134312"/>
            <a:ext cx="288000" cy="2124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116322BB-52AB-4B27-B4C6-458823F4C75E}"/>
              </a:ext>
            </a:extLst>
          </p:cNvPr>
          <p:cNvSpPr txBox="1"/>
          <p:nvPr/>
        </p:nvSpPr>
        <p:spPr>
          <a:xfrm>
            <a:off x="3375716" y="799249"/>
            <a:ext cx="1152000" cy="324000"/>
          </a:xfrm>
          <a:prstGeom prst="rect">
            <a:avLst/>
          </a:prstGeom>
          <a:solidFill>
            <a:schemeClr val="accent4">
              <a:lumMod val="20000"/>
              <a:lumOff val="80000"/>
            </a:schemeClr>
          </a:solidFill>
          <a:ln>
            <a:solidFill>
              <a:srgbClr val="0070C0"/>
            </a:solidFill>
          </a:ln>
        </p:spPr>
        <p:txBody>
          <a:bodyPr wrap="square" rtlCol="0">
            <a:spAutoFit/>
          </a:bodyPr>
          <a:lstStyle/>
          <a:p>
            <a:r>
              <a:rPr lang="it-IT" sz="1200" dirty="0">
                <a:latin typeface="Comic Sans MS" panose="030F0702030302020204" pitchFamily="66" charset="0"/>
                <a:ea typeface="Times New Roman" panose="02020603050405020304" pitchFamily="18" charset="0"/>
                <a:cs typeface="Times New Roman" panose="02020603050405020304" pitchFamily="18" charset="0"/>
              </a:rPr>
              <a:t>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a:t>
            </a:r>
            <a:r>
              <a:rPr lang="it-IT"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Ç</a:t>
            </a:r>
            <a:r>
              <a:rPr lang="it-IT" b="1" dirty="0" err="1">
                <a:solidFill>
                  <a:srgbClr val="00B050"/>
                </a:solidFill>
                <a:latin typeface="Symbol" panose="05050102010706020507" pitchFamily="18" charset="2"/>
                <a:ea typeface="Times New Roman" panose="02020603050405020304" pitchFamily="18" charset="0"/>
                <a:cs typeface="GreekC"/>
              </a:rPr>
              <a:t>a</a:t>
            </a:r>
            <a:r>
              <a:rPr lang="it-IT" b="1" dirty="0">
                <a:solidFill>
                  <a:srgbClr val="00B050"/>
                </a:solidFill>
                <a:latin typeface="Symbol" panose="05050102010706020507" pitchFamily="18" charset="2"/>
                <a:ea typeface="Times New Roman" panose="02020603050405020304" pitchFamily="18" charset="0"/>
                <a:cs typeface="GreekC"/>
              </a:rPr>
              <a:t> </a:t>
            </a:r>
            <a:r>
              <a:rPr lang="it-IT"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a:t>
            </a:r>
            <a:endParaRPr lang="it-IT" dirty="0">
              <a:solidFill>
                <a:srgbClr val="00B050"/>
              </a:solidFill>
            </a:endParaRPr>
          </a:p>
        </p:txBody>
      </p:sp>
      <p:sp>
        <p:nvSpPr>
          <p:cNvPr id="18" name="CasellaDiTesto 17">
            <a:extLst>
              <a:ext uri="{FF2B5EF4-FFF2-40B4-BE49-F238E27FC236}">
                <a16:creationId xmlns:a16="http://schemas.microsoft.com/office/drawing/2014/main" id="{6EC3B85B-A309-416F-BFC9-239F573E4AAD}"/>
              </a:ext>
            </a:extLst>
          </p:cNvPr>
          <p:cNvSpPr txBox="1"/>
          <p:nvPr/>
        </p:nvSpPr>
        <p:spPr>
          <a:xfrm>
            <a:off x="46344" y="3978470"/>
            <a:ext cx="2772000" cy="400110"/>
          </a:xfrm>
          <a:prstGeom prst="rect">
            <a:avLst/>
          </a:prstGeom>
          <a:noFill/>
        </p:spPr>
        <p:txBody>
          <a:bodyPr wrap="square" rtlCol="0">
            <a:spAutoFit/>
          </a:bodyPr>
          <a:lstStyle/>
          <a:p>
            <a:pPr algn="ctr"/>
            <a:r>
              <a:rPr lang="it-IT" sz="2000" dirty="0">
                <a:solidFill>
                  <a:srgbClr val="00B050"/>
                </a:solidFill>
                <a:latin typeface="+mj-lt"/>
              </a:rPr>
              <a:t>Note</a:t>
            </a:r>
          </a:p>
        </p:txBody>
      </p:sp>
      <p:grpSp>
        <p:nvGrpSpPr>
          <p:cNvPr id="14" name="Gruppo 13">
            <a:extLst>
              <a:ext uri="{FF2B5EF4-FFF2-40B4-BE49-F238E27FC236}">
                <a16:creationId xmlns:a16="http://schemas.microsoft.com/office/drawing/2014/main" id="{4B641B08-BA75-4AA6-B422-EE5107964B47}"/>
              </a:ext>
            </a:extLst>
          </p:cNvPr>
          <p:cNvGrpSpPr/>
          <p:nvPr/>
        </p:nvGrpSpPr>
        <p:grpSpPr>
          <a:xfrm>
            <a:off x="6966301" y="4582430"/>
            <a:ext cx="1728000" cy="346516"/>
            <a:chOff x="6966301" y="4582430"/>
            <a:chExt cx="1728000" cy="346516"/>
          </a:xfrm>
        </p:grpSpPr>
        <p:sp>
          <p:nvSpPr>
            <p:cNvPr id="143" name="CasellaDiTesto 142">
              <a:extLst>
                <a:ext uri="{FF2B5EF4-FFF2-40B4-BE49-F238E27FC236}">
                  <a16:creationId xmlns:a16="http://schemas.microsoft.com/office/drawing/2014/main" id="{F29D464C-155A-441E-A308-9C75FD1EE34F}"/>
                </a:ext>
              </a:extLst>
            </p:cNvPr>
            <p:cNvSpPr txBox="1"/>
            <p:nvPr/>
          </p:nvSpPr>
          <p:spPr>
            <a:xfrm>
              <a:off x="6966301" y="4671183"/>
              <a:ext cx="1728000" cy="257763"/>
            </a:xfrm>
            <a:prstGeom prst="rect">
              <a:avLst/>
            </a:prstGeom>
            <a:noFill/>
          </p:spPr>
          <p:txBody>
            <a:bodyPr wrap="square" rtlCol="0" anchor="ctr">
              <a:spAutoFit/>
            </a:bodyPr>
            <a:lstStyle/>
            <a:p>
              <a:pPr>
                <a:lnSpc>
                  <a:spcPts val="1200"/>
                </a:lnSpc>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p>
          </p:txBody>
        </p:sp>
        <p:sp>
          <p:nvSpPr>
            <p:cNvPr id="8" name="CasellaDiTesto 7">
              <a:extLst>
                <a:ext uri="{FF2B5EF4-FFF2-40B4-BE49-F238E27FC236}">
                  <a16:creationId xmlns:a16="http://schemas.microsoft.com/office/drawing/2014/main" id="{C8280C3F-8439-4A08-9DAE-AD14436291BD}"/>
                </a:ext>
              </a:extLst>
            </p:cNvPr>
            <p:cNvSpPr txBox="1"/>
            <p:nvPr/>
          </p:nvSpPr>
          <p:spPr>
            <a:xfrm>
              <a:off x="8092646" y="4582430"/>
              <a:ext cx="216000" cy="180000"/>
            </a:xfrm>
            <a:prstGeom prst="rect">
              <a:avLst/>
            </a:prstGeom>
            <a:noFill/>
          </p:spPr>
          <p:txBody>
            <a:bodyPr wrap="square" rtlCol="0" anchor="ctr">
              <a:spAutoFit/>
            </a:bodyPr>
            <a:lstStyle/>
            <a:p>
              <a:r>
                <a:rPr lang="it-IT" sz="1600" baseline="30000" dirty="0">
                  <a:solidFill>
                    <a:srgbClr val="00B050"/>
                  </a:solidFill>
                  <a:latin typeface="Symbol" panose="05050102010706020507" pitchFamily="18" charset="2"/>
                </a:rPr>
                <a:t>¥</a:t>
              </a:r>
              <a:endParaRPr lang="it-IT" dirty="0">
                <a:solidFill>
                  <a:srgbClr val="00B050"/>
                </a:solidFill>
              </a:endParaRPr>
            </a:p>
          </p:txBody>
        </p:sp>
      </p:grpSp>
      <p:sp>
        <p:nvSpPr>
          <p:cNvPr id="53" name="Ritorno 52">
            <a:hlinkClick r:id="rId9" action="ppaction://hlinksldjump" highlightClick="1"/>
            <a:extLst>
              <a:ext uri="{FF2B5EF4-FFF2-40B4-BE49-F238E27FC236}">
                <a16:creationId xmlns:a16="http://schemas.microsoft.com/office/drawing/2014/main" id="{4384D84C-DF10-48C8-AD48-B6F61ABED27D}"/>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42498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wipe(left)">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wipe(left)">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5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wipe(left)">
                                      <p:cBhvr>
                                        <p:cTn id="103" dur="5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500"/>
                                        <p:tgtEl>
                                          <p:spTgt spid="15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wipe(left)">
                                      <p:cBhvr>
                                        <p:cTn id="118" dur="500"/>
                                        <p:tgtEl>
                                          <p:spTgt spid="1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left)">
                                      <p:cBhvr>
                                        <p:cTn id="123" dur="5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500"/>
                                        <p:tgtEl>
                                          <p:spTgt spid="1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wipe(left)">
                                      <p:cBhvr>
                                        <p:cTn id="133" dur="500"/>
                                        <p:tgtEl>
                                          <p:spTgt spid="1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wipe(left)">
                                      <p:cBhvr>
                                        <p:cTn id="138" dur="5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wipe(left)">
                                      <p:cBhvr>
                                        <p:cTn id="143" dur="500"/>
                                        <p:tgtEl>
                                          <p:spTgt spid="12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wipe(left)">
                                      <p:cBhvr>
                                        <p:cTn id="148" dur="500"/>
                                        <p:tgtEl>
                                          <p:spTgt spid="14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wipe(left)">
                                      <p:cBhvr>
                                        <p:cTn id="153" dur="500"/>
                                        <p:tgtEl>
                                          <p:spTgt spid="14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500"/>
                                        <p:tgtEl>
                                          <p:spTgt spid="13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wipe(left)">
                                      <p:cBhvr>
                                        <p:cTn id="163" dur="500"/>
                                        <p:tgtEl>
                                          <p:spTgt spid="14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47"/>
                                        </p:tgtEl>
                                        <p:attrNameLst>
                                          <p:attrName>style.visibility</p:attrName>
                                        </p:attrNameLst>
                                      </p:cBhvr>
                                      <p:to>
                                        <p:strVal val="visible"/>
                                      </p:to>
                                    </p:set>
                                    <p:animEffect transition="in" filter="wipe(left)">
                                      <p:cBhvr>
                                        <p:cTn id="168" dur="500"/>
                                        <p:tgtEl>
                                          <p:spTgt spid="1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wipe(left)">
                                      <p:cBhvr>
                                        <p:cTn id="173" dur="500"/>
                                        <p:tgtEl>
                                          <p:spTgt spid="13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5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500"/>
                                        <p:tgtEl>
                                          <p:spTgt spid="13"/>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500" fill="hold"/>
                                        <p:tgtEl>
                                          <p:spTgt spid="18"/>
                                        </p:tgtEl>
                                        <p:attrNameLst>
                                          <p:attrName>ppt_x</p:attrName>
                                        </p:attrNameLst>
                                      </p:cBhvr>
                                      <p:tavLst>
                                        <p:tav tm="0">
                                          <p:val>
                                            <p:strVal val="0-#ppt_w/2"/>
                                          </p:val>
                                        </p:tav>
                                        <p:tav tm="100000">
                                          <p:val>
                                            <p:strVal val="#ppt_x"/>
                                          </p:val>
                                        </p:tav>
                                      </p:tavLst>
                                    </p:anim>
                                    <p:anim calcmode="lin" valueType="num">
                                      <p:cBhvr additive="base">
                                        <p:cTn id="18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left)">
                                      <p:cBhvr>
                                        <p:cTn id="199" dur="5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ipe(left)">
                                      <p:cBhvr>
                                        <p:cTn id="204" dur="500"/>
                                        <p:tgtEl>
                                          <p:spTgt spid="1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wipe(left)">
                                      <p:cBhvr>
                                        <p:cTn id="2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20" grpId="0" animBg="1"/>
      <p:bldP spid="40" grpId="0" animBg="1"/>
      <p:bldP spid="127" grpId="0" animBg="1"/>
      <p:bldP spid="128" grpId="0" animBg="1"/>
      <p:bldP spid="129" grpId="0" animBg="1"/>
      <p:bldP spid="130" grpId="0" animBg="1"/>
      <p:bldP spid="131" grpId="0" animBg="1"/>
      <p:bldP spid="132" grpId="0" animBg="1"/>
      <p:bldP spid="140" grpId="0"/>
      <p:bldP spid="141" grpId="0"/>
      <p:bldP spid="142" grpId="0"/>
      <p:bldP spid="145" grpId="0"/>
      <p:bldP spid="146" grpId="0"/>
      <p:bldP spid="147" grpId="0"/>
      <p:bldP spid="148" grpId="0" animBg="1"/>
      <p:bldP spid="149" grpId="0"/>
      <p:bldP spid="150" grpId="0"/>
      <p:bldP spid="151" grpId="0"/>
      <p:bldP spid="7" grpId="0" animBg="1"/>
      <p:bldP spid="24" grpId="0" build="p"/>
      <p:bldP spid="26" grpId="0"/>
      <p:bldP spid="30" grpId="0"/>
      <p:bldP spid="32" grpId="0" animBg="1"/>
      <p:bldP spid="58" grpId="0" animBg="1"/>
      <p:bldP spid="33"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6BEAB-606D-45C9-B131-6C070C89CFC0}"/>
              </a:ext>
            </a:extLst>
          </p:cNvPr>
          <p:cNvSpPr>
            <a:spLocks noGrp="1"/>
          </p:cNvSpPr>
          <p:nvPr>
            <p:ph type="title"/>
          </p:nvPr>
        </p:nvSpPr>
        <p:spPr>
          <a:xfrm>
            <a:off x="36000" y="28575"/>
            <a:ext cx="9072000" cy="720000"/>
          </a:xfrm>
          <a:solidFill>
            <a:srgbClr val="C3E2F7"/>
          </a:solidFill>
          <a:ln>
            <a:solidFill>
              <a:srgbClr val="0070C0"/>
            </a:solidFill>
          </a:ln>
        </p:spPr>
        <p:txBody>
          <a:bodyPr>
            <a:normAutofit fontScale="90000"/>
          </a:bodyPr>
          <a:lstStyle/>
          <a:p>
            <a:pPr algn="ctr"/>
            <a:r>
              <a:rPr lang="it-IT" sz="2700" dirty="0">
                <a:ln>
                  <a:noFill/>
                </a:ln>
                <a:solidFill>
                  <a:srgbClr val="00B050"/>
                </a:solidFill>
                <a:latin typeface="Comic Sans MS" panose="030F0702030302020204" pitchFamily="66" charset="0"/>
              </a:rPr>
              <a:t>Geometria descrittiva dinamica</a:t>
            </a:r>
            <a:br>
              <a:rPr lang="it-IT" sz="3600" cap="none" dirty="0">
                <a:ln>
                  <a:noFill/>
                </a:ln>
                <a:solidFill>
                  <a:srgbClr val="00B050"/>
                </a:solidFill>
                <a:latin typeface="Comic Sans MS" panose="030F0702030302020204" pitchFamily="66" charset="0"/>
              </a:rPr>
            </a:br>
            <a:r>
              <a:rPr lang="it-IT" sz="2200" cap="none" dirty="0">
                <a:ln>
                  <a:noFill/>
                </a:ln>
                <a:solidFill>
                  <a:srgbClr val="00B050"/>
                </a:solidFill>
                <a:latin typeface="Comic Sans MS" panose="030F0702030302020204" pitchFamily="66" charset="0"/>
              </a:rPr>
              <a:t>Esempio di sezione punteggiata: Spigolo BC della base</a:t>
            </a:r>
            <a:endParaRPr lang="it-IT" sz="2200" dirty="0"/>
          </a:p>
        </p:txBody>
      </p:sp>
      <p:graphicFrame>
        <p:nvGraphicFramePr>
          <p:cNvPr id="5" name="Tabella 4">
            <a:extLst>
              <a:ext uri="{FF2B5EF4-FFF2-40B4-BE49-F238E27FC236}">
                <a16:creationId xmlns:a16="http://schemas.microsoft.com/office/drawing/2014/main" id="{1D9CAA41-7A8E-4D45-B53F-14C2EE467B83}"/>
              </a:ext>
            </a:extLst>
          </p:cNvPr>
          <p:cNvGraphicFramePr>
            <a:graphicFrameLocks noGrp="1"/>
          </p:cNvGraphicFramePr>
          <p:nvPr/>
        </p:nvGraphicFramePr>
        <p:xfrm>
          <a:off x="36000" y="787900"/>
          <a:ext cx="9072000" cy="6012000"/>
        </p:xfrm>
        <a:graphic>
          <a:graphicData uri="http://schemas.openxmlformats.org/drawingml/2006/table">
            <a:tbl>
              <a:tblPr bandRow="1">
                <a:tableStyleId>{073A0DAA-6AF3-43AB-8588-CEC1D06C72B9}</a:tableStyleId>
              </a:tblPr>
              <a:tblGrid>
                <a:gridCol w="2775439">
                  <a:extLst>
                    <a:ext uri="{9D8B030D-6E8A-4147-A177-3AD203B41FA5}">
                      <a16:colId xmlns:a16="http://schemas.microsoft.com/office/drawing/2014/main" val="2900016614"/>
                    </a:ext>
                  </a:extLst>
                </a:gridCol>
                <a:gridCol w="1760561">
                  <a:extLst>
                    <a:ext uri="{9D8B030D-6E8A-4147-A177-3AD203B41FA5}">
                      <a16:colId xmlns:a16="http://schemas.microsoft.com/office/drawing/2014/main" val="3766111335"/>
                    </a:ext>
                  </a:extLst>
                </a:gridCol>
                <a:gridCol w="4536000">
                  <a:extLst>
                    <a:ext uri="{9D8B030D-6E8A-4147-A177-3AD203B41FA5}">
                      <a16:colId xmlns:a16="http://schemas.microsoft.com/office/drawing/2014/main" val="3413034555"/>
                    </a:ext>
                  </a:extLst>
                </a:gridCol>
              </a:tblGrid>
              <a:tr h="3204000">
                <a:tc gridSpan="2">
                  <a:txBody>
                    <a:bodyPr/>
                    <a:lstStyle/>
                    <a:p>
                      <a:pPr>
                        <a:spcAft>
                          <a:spcPts val="0"/>
                        </a:spcAft>
                      </a:pPr>
                      <a:r>
                        <a:rPr lang="it-IT"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6159853"/>
                  </a:ext>
                </a:extLst>
              </a:tr>
              <a:tr h="1836000">
                <a:tc>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spcAft>
                          <a:spcPts val="0"/>
                        </a:spcAft>
                      </a:pPr>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93877644"/>
                  </a:ext>
                </a:extLst>
              </a:tr>
              <a:tr h="972000">
                <a:tc gridSpan="3">
                  <a:txBody>
                    <a:bodyPr/>
                    <a:lstStyle/>
                    <a:p>
                      <a:endParaRPr lang="it-IT" dirty="0"/>
                    </a:p>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it-IT"/>
                    </a:p>
                  </a:txBody>
                  <a:tcPr/>
                </a:tc>
                <a:tc hMerge="1">
                  <a:txBody>
                    <a:bodyPr/>
                    <a:lstStyle/>
                    <a:p>
                      <a:endParaRPr lang="it-IT"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49570857"/>
                  </a:ext>
                </a:extLst>
              </a:tr>
            </a:tbl>
          </a:graphicData>
        </a:graphic>
      </p:graphicFrame>
      <p:sp>
        <p:nvSpPr>
          <p:cNvPr id="25" name="Rectangle 17">
            <a:extLst>
              <a:ext uri="{FF2B5EF4-FFF2-40B4-BE49-F238E27FC236}">
                <a16:creationId xmlns:a16="http://schemas.microsoft.com/office/drawing/2014/main" id="{61983EDE-7F98-4B54-BBD5-E2EB9B14C65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2FEC7745-9630-40A3-B143-47EEE46E713D}"/>
              </a:ext>
            </a:extLst>
          </p:cNvPr>
          <p:cNvSpPr txBox="1"/>
          <p:nvPr/>
        </p:nvSpPr>
        <p:spPr>
          <a:xfrm>
            <a:off x="27296" y="815475"/>
            <a:ext cx="3456000" cy="338554"/>
          </a:xfrm>
          <a:prstGeom prst="rect">
            <a:avLst/>
          </a:prstGeom>
          <a:noFill/>
        </p:spPr>
        <p:txBody>
          <a:bodyPr wrap="square" rtlCol="0" anchor="ctr">
            <a:spAutoFit/>
          </a:bodyPr>
          <a:lstStyle/>
          <a:p>
            <a:pPr>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Elaborazione grafica risolutiva di:</a:t>
            </a:r>
            <a:endParaRPr lang="it-IT" sz="1600" dirty="0"/>
          </a:p>
        </p:txBody>
      </p:sp>
      <p:sp>
        <p:nvSpPr>
          <p:cNvPr id="9" name="CasellaDiTesto 8">
            <a:extLst>
              <a:ext uri="{FF2B5EF4-FFF2-40B4-BE49-F238E27FC236}">
                <a16:creationId xmlns:a16="http://schemas.microsoft.com/office/drawing/2014/main" id="{329EF789-2939-4C2D-87F4-04BDFAC99B00}"/>
              </a:ext>
            </a:extLst>
          </p:cNvPr>
          <p:cNvSpPr txBox="1"/>
          <p:nvPr/>
        </p:nvSpPr>
        <p:spPr>
          <a:xfrm>
            <a:off x="36000" y="6401066"/>
            <a:ext cx="9072000" cy="4001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it-IT" sz="2000" dirty="0">
                <a:solidFill>
                  <a:srgbClr val="00B050"/>
                </a:solidFill>
                <a:latin typeface="+mj-lt"/>
              </a:rPr>
              <a:t>Poiché M</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Î</a:t>
            </a:r>
            <a:r>
              <a:rPr lang="it-IT" sz="2000" dirty="0">
                <a:solidFill>
                  <a:srgbClr val="00B050"/>
                </a:solidFill>
                <a:latin typeface="+mj-lt"/>
              </a:rPr>
              <a:t>BC significa che </a:t>
            </a:r>
            <a:r>
              <a:rPr lang="it-IT" sz="2000" dirty="0">
                <a:solidFill>
                  <a:srgbClr val="00B050"/>
                </a:solidFill>
                <a:latin typeface="Symbol" panose="05050102010706020507" pitchFamily="18" charset="2"/>
              </a:rPr>
              <a:t>a</a:t>
            </a:r>
            <a:r>
              <a:rPr lang="it-IT" sz="2000" dirty="0">
                <a:solidFill>
                  <a:srgbClr val="00B050"/>
                </a:solidFill>
                <a:latin typeface="+mj-lt"/>
              </a:rPr>
              <a:t> interseca lo spigolo in oggetto</a:t>
            </a:r>
            <a:endParaRPr lang="it-IT" sz="2000" dirty="0">
              <a:solidFill>
                <a:srgbClr val="00B050"/>
              </a:solidFill>
            </a:endParaRPr>
          </a:p>
        </p:txBody>
      </p:sp>
      <p:sp>
        <p:nvSpPr>
          <p:cNvPr id="10" name="CasellaDiTesto 9">
            <a:extLst>
              <a:ext uri="{FF2B5EF4-FFF2-40B4-BE49-F238E27FC236}">
                <a16:creationId xmlns:a16="http://schemas.microsoft.com/office/drawing/2014/main" id="{AE3165B8-6F7B-4F9F-B5E7-7D7E56F47627}"/>
              </a:ext>
            </a:extLst>
          </p:cNvPr>
          <p:cNvSpPr txBox="1"/>
          <p:nvPr/>
        </p:nvSpPr>
        <p:spPr>
          <a:xfrm>
            <a:off x="34195" y="4342879"/>
            <a:ext cx="2772000" cy="1169551"/>
          </a:xfrm>
          <a:prstGeom prst="rect">
            <a:avLst/>
          </a:prstGeom>
          <a:noFill/>
        </p:spPr>
        <p:txBody>
          <a:bodyPr wrap="square" rtlCol="0">
            <a:spAutoFit/>
          </a:bodyPr>
          <a:lstStyle/>
          <a:p>
            <a:pPr>
              <a:spcAft>
                <a:spcPts val="0"/>
              </a:spcAft>
            </a:pPr>
            <a:r>
              <a:rPr lang="it-IT" sz="14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Tra gli infiniti piani contenenti la retta b si assume, per semplicità ed economia grafica, il piano orizzontale </a:t>
            </a:r>
            <a:r>
              <a:rPr lang="it-IT" sz="1400" dirty="0">
                <a:solidFill>
                  <a:srgbClr val="00B050"/>
                </a:solidFill>
                <a:latin typeface="Symbol" panose="05050102010706020507" pitchFamily="18" charset="2"/>
                <a:ea typeface="Times New Roman" panose="02020603050405020304" pitchFamily="18" charset="0"/>
                <a:cs typeface="GreekS"/>
              </a:rPr>
              <a:t>b</a:t>
            </a:r>
            <a:endParaRPr lang="it-IT" sz="1400" dirty="0"/>
          </a:p>
        </p:txBody>
      </p:sp>
      <p:sp>
        <p:nvSpPr>
          <p:cNvPr id="11" name="CasellaDiTesto 10">
            <a:extLst>
              <a:ext uri="{FF2B5EF4-FFF2-40B4-BE49-F238E27FC236}">
                <a16:creationId xmlns:a16="http://schemas.microsoft.com/office/drawing/2014/main" id="{2B38840F-6702-4951-9CDC-F478705BD3CE}"/>
              </a:ext>
            </a:extLst>
          </p:cNvPr>
          <p:cNvSpPr txBox="1"/>
          <p:nvPr/>
        </p:nvSpPr>
        <p:spPr>
          <a:xfrm>
            <a:off x="34196" y="5514029"/>
            <a:ext cx="2772000" cy="738664"/>
          </a:xfrm>
          <a:prstGeom prst="rect">
            <a:avLst/>
          </a:prstGeom>
          <a:noFill/>
        </p:spPr>
        <p:txBody>
          <a:bodyPr wrap="square" rtlCol="0">
            <a:spAutoFit/>
          </a:bodyPr>
          <a:lstStyle/>
          <a:p>
            <a:r>
              <a:rPr lang="it-IT" sz="1400" dirty="0">
                <a:solidFill>
                  <a:srgbClr val="00B050"/>
                </a:solidFill>
                <a:latin typeface="+mj-lt"/>
              </a:rPr>
              <a:t>2) Il piano </a:t>
            </a:r>
            <a:r>
              <a:rPr lang="it-IT" sz="1400" dirty="0">
                <a:solidFill>
                  <a:srgbClr val="00B050"/>
                </a:solidFill>
                <a:latin typeface="Symbol" panose="05050102010706020507" pitchFamily="18" charset="2"/>
              </a:rPr>
              <a:t>b</a:t>
            </a:r>
            <a:r>
              <a:rPr lang="it-IT" sz="1400" b="1" dirty="0">
                <a:solidFill>
                  <a:srgbClr val="00B050"/>
                </a:solidFill>
                <a:latin typeface="+mj-lt"/>
              </a:rPr>
              <a:t> </a:t>
            </a:r>
            <a:r>
              <a:rPr lang="it-IT" sz="1400" dirty="0">
                <a:solidFill>
                  <a:srgbClr val="00B050"/>
                </a:solidFill>
                <a:latin typeface="+mj-lt"/>
              </a:rPr>
              <a:t>assunto interseca il piano  </a:t>
            </a:r>
            <a:r>
              <a:rPr lang="it-IT" sz="1400" dirty="0">
                <a:solidFill>
                  <a:srgbClr val="00B050"/>
                </a:solidFill>
                <a:latin typeface="Symbol" panose="05050102010706020507" pitchFamily="18" charset="2"/>
              </a:rPr>
              <a:t>a</a:t>
            </a:r>
            <a:r>
              <a:rPr lang="it-IT" sz="1400" dirty="0">
                <a:solidFill>
                  <a:srgbClr val="00B050"/>
                </a:solidFill>
                <a:latin typeface="+mj-lt"/>
              </a:rPr>
              <a:t> secondo la retta x complanare alla retta b</a:t>
            </a:r>
          </a:p>
        </p:txBody>
      </p:sp>
      <p:sp>
        <p:nvSpPr>
          <p:cNvPr id="12" name="CasellaDiTesto 11">
            <a:extLst>
              <a:ext uri="{FF2B5EF4-FFF2-40B4-BE49-F238E27FC236}">
                <a16:creationId xmlns:a16="http://schemas.microsoft.com/office/drawing/2014/main" id="{078C5BE5-9B18-4495-8B43-A014C33E19BC}"/>
              </a:ext>
            </a:extLst>
          </p:cNvPr>
          <p:cNvSpPr txBox="1"/>
          <p:nvPr/>
        </p:nvSpPr>
        <p:spPr>
          <a:xfrm>
            <a:off x="2803498" y="5959978"/>
            <a:ext cx="6287127" cy="307777"/>
          </a:xfrm>
          <a:prstGeom prst="rect">
            <a:avLst/>
          </a:prstGeom>
          <a:noFill/>
        </p:spPr>
        <p:txBody>
          <a:bodyPr wrap="square" rtlCol="0">
            <a:spAutoFit/>
          </a:bodyPr>
          <a:lstStyle/>
          <a:p>
            <a:r>
              <a:rPr lang="it-IT" sz="1400" dirty="0">
                <a:solidFill>
                  <a:srgbClr val="00B050"/>
                </a:solidFill>
              </a:rPr>
              <a:t>3</a:t>
            </a:r>
            <a:r>
              <a:rPr lang="it-IT" sz="1400" dirty="0">
                <a:solidFill>
                  <a:srgbClr val="00B050"/>
                </a:solidFill>
                <a:latin typeface="+mj-lt"/>
              </a:rPr>
              <a:t>) L'intersezione di x con b determina il punto M</a:t>
            </a:r>
            <a:endParaRPr lang="it-IT" sz="1400" dirty="0"/>
          </a:p>
        </p:txBody>
      </p:sp>
      <p:sp>
        <p:nvSpPr>
          <p:cNvPr id="15" name="Rectangle 2">
            <a:extLst>
              <a:ext uri="{FF2B5EF4-FFF2-40B4-BE49-F238E27FC236}">
                <a16:creationId xmlns:a16="http://schemas.microsoft.com/office/drawing/2014/main" id="{09CA5E75-38B1-4AF6-B1AB-D0DBCBEF90CC}"/>
              </a:ext>
            </a:extLst>
          </p:cNvPr>
          <p:cNvSpPr>
            <a:spLocks noChangeArrowheads="1"/>
          </p:cNvSpPr>
          <p:nvPr/>
        </p:nvSpPr>
        <p:spPr bwMode="auto">
          <a:xfrm>
            <a:off x="0" y="0"/>
            <a:ext cx="324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7" name="Rectangle 4">
            <a:extLst>
              <a:ext uri="{FF2B5EF4-FFF2-40B4-BE49-F238E27FC236}">
                <a16:creationId xmlns:a16="http://schemas.microsoft.com/office/drawing/2014/main" id="{0E05F2AF-2B6F-4F5C-B395-D279EBC3C7D2}"/>
              </a:ext>
            </a:extLst>
          </p:cNvPr>
          <p:cNvSpPr>
            <a:spLocks noChangeArrowheads="1"/>
          </p:cNvSpPr>
          <p:nvPr/>
        </p:nvSpPr>
        <p:spPr bwMode="auto">
          <a:xfrm>
            <a:off x="3555216" y="4694416"/>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AutoShape 9">
            <a:extLst>
              <a:ext uri="{FF2B5EF4-FFF2-40B4-BE49-F238E27FC236}">
                <a16:creationId xmlns:a16="http://schemas.microsoft.com/office/drawing/2014/main" id="{A4651D0A-1A2D-4242-83CA-49DB1E66AA7E}"/>
              </a:ext>
            </a:extLst>
          </p:cNvPr>
          <p:cNvSpPr>
            <a:spLocks/>
          </p:cNvSpPr>
          <p:nvPr/>
        </p:nvSpPr>
        <p:spPr bwMode="auto">
          <a:xfrm>
            <a:off x="3244935" y="4488624"/>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AutoShape 9">
            <a:extLst>
              <a:ext uri="{FF2B5EF4-FFF2-40B4-BE49-F238E27FC236}">
                <a16:creationId xmlns:a16="http://schemas.microsoft.com/office/drawing/2014/main" id="{9FEF152C-61ED-4691-9DE8-76E7F287F7B8}"/>
              </a:ext>
            </a:extLst>
          </p:cNvPr>
          <p:cNvSpPr>
            <a:spLocks/>
          </p:cNvSpPr>
          <p:nvPr/>
        </p:nvSpPr>
        <p:spPr bwMode="auto">
          <a:xfrm flipH="1" flipV="1">
            <a:off x="4855453" y="4500768"/>
            <a:ext cx="180000" cy="828000"/>
          </a:xfrm>
          <a:prstGeom prst="leftBrace">
            <a:avLst>
              <a:gd name="adj1" fmla="val 3066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 name="AutoShape 22">
            <a:extLst>
              <a:ext uri="{FF2B5EF4-FFF2-40B4-BE49-F238E27FC236}">
                <a16:creationId xmlns:a16="http://schemas.microsoft.com/office/drawing/2014/main" id="{28653762-DB77-4F02-8C43-6A20AE0D7A65}"/>
              </a:ext>
            </a:extLst>
          </p:cNvPr>
          <p:cNvSpPr>
            <a:spLocks/>
          </p:cNvSpPr>
          <p:nvPr/>
        </p:nvSpPr>
        <p:spPr bwMode="auto">
          <a:xfrm>
            <a:off x="6936917" y="4039818"/>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8" name="AutoShape 23">
            <a:extLst>
              <a:ext uri="{FF2B5EF4-FFF2-40B4-BE49-F238E27FC236}">
                <a16:creationId xmlns:a16="http://schemas.microsoft.com/office/drawing/2014/main" id="{E6A948F7-95F7-4D4D-A468-F4CECED88FC0}"/>
              </a:ext>
            </a:extLst>
          </p:cNvPr>
          <p:cNvSpPr>
            <a:spLocks/>
          </p:cNvSpPr>
          <p:nvPr/>
        </p:nvSpPr>
        <p:spPr bwMode="auto">
          <a:xfrm>
            <a:off x="6950303" y="4667216"/>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9" name="AutoShape 24">
            <a:extLst>
              <a:ext uri="{FF2B5EF4-FFF2-40B4-BE49-F238E27FC236}">
                <a16:creationId xmlns:a16="http://schemas.microsoft.com/office/drawing/2014/main" id="{4E3B0E2B-206B-42E9-9519-3E3A6CD5E3C1}"/>
              </a:ext>
            </a:extLst>
          </p:cNvPr>
          <p:cNvSpPr>
            <a:spLocks/>
          </p:cNvSpPr>
          <p:nvPr/>
        </p:nvSpPr>
        <p:spPr bwMode="auto">
          <a:xfrm>
            <a:off x="8664054" y="4670790"/>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0" name="AutoShape 25">
            <a:extLst>
              <a:ext uri="{FF2B5EF4-FFF2-40B4-BE49-F238E27FC236}">
                <a16:creationId xmlns:a16="http://schemas.microsoft.com/office/drawing/2014/main" id="{2513D950-592D-4FC2-9385-17A002F227FE}"/>
              </a:ext>
            </a:extLst>
          </p:cNvPr>
          <p:cNvSpPr>
            <a:spLocks/>
          </p:cNvSpPr>
          <p:nvPr/>
        </p:nvSpPr>
        <p:spPr bwMode="auto">
          <a:xfrm>
            <a:off x="6954009" y="5249421"/>
            <a:ext cx="148488" cy="475752"/>
          </a:xfrm>
          <a:prstGeom prst="leftBrace">
            <a:avLst>
              <a:gd name="adj1" fmla="val 39682"/>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1" name="AutoShape 26">
            <a:extLst>
              <a:ext uri="{FF2B5EF4-FFF2-40B4-BE49-F238E27FC236}">
                <a16:creationId xmlns:a16="http://schemas.microsoft.com/office/drawing/2014/main" id="{73D8D2E8-1C45-4C5C-A412-B38452335CE7}"/>
              </a:ext>
            </a:extLst>
          </p:cNvPr>
          <p:cNvSpPr>
            <a:spLocks/>
          </p:cNvSpPr>
          <p:nvPr/>
        </p:nvSpPr>
        <p:spPr bwMode="auto">
          <a:xfrm>
            <a:off x="8243745" y="5254772"/>
            <a:ext cx="108000" cy="463066"/>
          </a:xfrm>
          <a:prstGeom prst="rightBrace">
            <a:avLst>
              <a:gd name="adj1" fmla="val 42690"/>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2" name="AutoShape 27">
            <a:extLst>
              <a:ext uri="{FF2B5EF4-FFF2-40B4-BE49-F238E27FC236}">
                <a16:creationId xmlns:a16="http://schemas.microsoft.com/office/drawing/2014/main" id="{9EB20569-E43E-4A9C-92EA-7802C54ECFAB}"/>
              </a:ext>
            </a:extLst>
          </p:cNvPr>
          <p:cNvSpPr>
            <a:spLocks/>
          </p:cNvSpPr>
          <p:nvPr/>
        </p:nvSpPr>
        <p:spPr bwMode="auto">
          <a:xfrm>
            <a:off x="6162490" y="4108208"/>
            <a:ext cx="216000" cy="1550955"/>
          </a:xfrm>
          <a:prstGeom prst="leftBrace">
            <a:avLst>
              <a:gd name="adj1" fmla="val 56597"/>
              <a:gd name="adj2" fmla="val 50000"/>
            </a:avLst>
          </a:prstGeom>
          <a:noFill/>
          <a:ln w="0">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3" name="Gruppo 12">
            <a:extLst>
              <a:ext uri="{FF2B5EF4-FFF2-40B4-BE49-F238E27FC236}">
                <a16:creationId xmlns:a16="http://schemas.microsoft.com/office/drawing/2014/main" id="{74B97A22-E52A-4DE3-9CE4-764B86DF4F10}"/>
              </a:ext>
            </a:extLst>
          </p:cNvPr>
          <p:cNvGrpSpPr/>
          <p:nvPr/>
        </p:nvGrpSpPr>
        <p:grpSpPr>
          <a:xfrm>
            <a:off x="6036987" y="5083648"/>
            <a:ext cx="2448951" cy="702000"/>
            <a:chOff x="6036987" y="5083648"/>
            <a:chExt cx="2448951" cy="702000"/>
          </a:xfrm>
        </p:grpSpPr>
        <p:sp>
          <p:nvSpPr>
            <p:cNvPr id="134" name="Line 29">
              <a:extLst>
                <a:ext uri="{FF2B5EF4-FFF2-40B4-BE49-F238E27FC236}">
                  <a16:creationId xmlns:a16="http://schemas.microsoft.com/office/drawing/2014/main" id="{871BAFE9-65E4-4A8B-97CE-F26567E226BF}"/>
                </a:ext>
              </a:extLst>
            </p:cNvPr>
            <p:cNvSpPr>
              <a:spLocks noChangeShapeType="1"/>
            </p:cNvSpPr>
            <p:nvPr/>
          </p:nvSpPr>
          <p:spPr bwMode="auto">
            <a:xfrm flipH="1">
              <a:off x="6037938" y="5776078"/>
              <a:ext cx="2448000" cy="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5" name="Line 30">
              <a:extLst>
                <a:ext uri="{FF2B5EF4-FFF2-40B4-BE49-F238E27FC236}">
                  <a16:creationId xmlns:a16="http://schemas.microsoft.com/office/drawing/2014/main" id="{F74F498A-5F7A-4FAA-BC5A-4725FE7A5FE0}"/>
                </a:ext>
              </a:extLst>
            </p:cNvPr>
            <p:cNvSpPr>
              <a:spLocks noChangeShapeType="1"/>
            </p:cNvSpPr>
            <p:nvPr/>
          </p:nvSpPr>
          <p:spPr bwMode="auto">
            <a:xfrm flipV="1">
              <a:off x="6036987" y="5083648"/>
              <a:ext cx="0" cy="702000"/>
            </a:xfrm>
            <a:prstGeom prst="line">
              <a:avLst/>
            </a:prstGeom>
            <a:noFill/>
            <a:ln w="0">
              <a:solidFill>
                <a:srgbClr val="0070C0"/>
              </a:solidFill>
              <a:round/>
              <a:headEnd w="lg" len="lg"/>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 name="Line 31">
              <a:extLst>
                <a:ext uri="{FF2B5EF4-FFF2-40B4-BE49-F238E27FC236}">
                  <a16:creationId xmlns:a16="http://schemas.microsoft.com/office/drawing/2014/main" id="{24CC1D1F-0ECC-4589-ACCD-954D31E52178}"/>
                </a:ext>
              </a:extLst>
            </p:cNvPr>
            <p:cNvSpPr>
              <a:spLocks noChangeShapeType="1"/>
            </p:cNvSpPr>
            <p:nvPr/>
          </p:nvSpPr>
          <p:spPr bwMode="auto">
            <a:xfrm flipV="1">
              <a:off x="8483521" y="5636431"/>
              <a:ext cx="0" cy="144000"/>
            </a:xfrm>
            <a:prstGeom prst="line">
              <a:avLst/>
            </a:prstGeom>
            <a:noFill/>
            <a:ln w="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140" name="CasellaDiTesto 139">
            <a:extLst>
              <a:ext uri="{FF2B5EF4-FFF2-40B4-BE49-F238E27FC236}">
                <a16:creationId xmlns:a16="http://schemas.microsoft.com/office/drawing/2014/main" id="{B09E9BF5-46C9-4A70-B495-E9D165C94668}"/>
              </a:ext>
            </a:extLst>
          </p:cNvPr>
          <p:cNvSpPr txBox="1"/>
          <p:nvPr/>
        </p:nvSpPr>
        <p:spPr>
          <a:xfrm>
            <a:off x="6225597" y="4079338"/>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bÌ</a:t>
            </a:r>
            <a:r>
              <a:rPr lang="it-IT" sz="1600" dirty="0" err="1">
                <a:solidFill>
                  <a:srgbClr val="00B050"/>
                </a:solidFill>
                <a:latin typeface="+mj-lt"/>
                <a:ea typeface="Times New Roman" panose="02020603050405020304" pitchFamily="18" charset="0"/>
                <a:cs typeface="Symbol" panose="05050102010706020507" pitchFamily="18" charset="2"/>
              </a:rPr>
              <a:t>b</a:t>
            </a:r>
            <a:endParaRPr lang="it-IT" sz="1600" dirty="0">
              <a:solidFill>
                <a:srgbClr val="00B050"/>
              </a:solidFill>
              <a:latin typeface="+mj-lt"/>
            </a:endParaRPr>
          </a:p>
        </p:txBody>
      </p:sp>
      <p:sp>
        <p:nvSpPr>
          <p:cNvPr id="141" name="CasellaDiTesto 140">
            <a:extLst>
              <a:ext uri="{FF2B5EF4-FFF2-40B4-BE49-F238E27FC236}">
                <a16:creationId xmlns:a16="http://schemas.microsoft.com/office/drawing/2014/main" id="{617A02FA-411D-489A-BF75-E1B5650F6544}"/>
              </a:ext>
            </a:extLst>
          </p:cNvPr>
          <p:cNvSpPr txBox="1"/>
          <p:nvPr/>
        </p:nvSpPr>
        <p:spPr>
          <a:xfrm>
            <a:off x="6195253" y="4715515"/>
            <a:ext cx="864000" cy="338554"/>
          </a:xfrm>
          <a:prstGeom prst="rect">
            <a:avLst/>
          </a:prstGeom>
          <a:noFill/>
        </p:spPr>
        <p:txBody>
          <a:bodyPr wrap="square" rtlCol="0">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bÇa</a:t>
            </a:r>
            <a:endParaRPr lang="it-IT" sz="1600" dirty="0">
              <a:solidFill>
                <a:srgbClr val="00B050"/>
              </a:solidFill>
            </a:endParaRPr>
          </a:p>
        </p:txBody>
      </p:sp>
      <p:sp>
        <p:nvSpPr>
          <p:cNvPr id="142" name="CasellaDiTesto 141">
            <a:extLst>
              <a:ext uri="{FF2B5EF4-FFF2-40B4-BE49-F238E27FC236}">
                <a16:creationId xmlns:a16="http://schemas.microsoft.com/office/drawing/2014/main" id="{67788EC8-81BE-4500-8D9B-0F9DB082F949}"/>
              </a:ext>
            </a:extLst>
          </p:cNvPr>
          <p:cNvSpPr txBox="1"/>
          <p:nvPr/>
        </p:nvSpPr>
        <p:spPr>
          <a:xfrm>
            <a:off x="6189756" y="5296447"/>
            <a:ext cx="864000" cy="338553"/>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mj-lt"/>
                <a:ea typeface="Times New Roman" panose="02020603050405020304" pitchFamily="18" charset="0"/>
                <a:cs typeface="Symbol" panose="05050102010706020507" pitchFamily="18" charset="2"/>
              </a:rPr>
              <a:t>b</a:t>
            </a:r>
            <a:endParaRPr lang="it-IT" sz="1600" dirty="0">
              <a:latin typeface="+mj-lt"/>
            </a:endParaRPr>
          </a:p>
        </p:txBody>
      </p:sp>
      <p:sp>
        <p:nvSpPr>
          <p:cNvPr id="145" name="CasellaDiTesto 144">
            <a:extLst>
              <a:ext uri="{FF2B5EF4-FFF2-40B4-BE49-F238E27FC236}">
                <a16:creationId xmlns:a16="http://schemas.microsoft.com/office/drawing/2014/main" id="{43962BA6-EA95-430A-810D-633E15FF1CD0}"/>
              </a:ext>
            </a:extLst>
          </p:cNvPr>
          <p:cNvSpPr txBox="1"/>
          <p:nvPr/>
        </p:nvSpPr>
        <p:spPr>
          <a:xfrm>
            <a:off x="6959293" y="4852660"/>
            <a:ext cx="187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2x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solidFill>
                <a:srgbClr val="00B050"/>
              </a:solidFill>
            </a:endParaRPr>
          </a:p>
        </p:txBody>
      </p:sp>
      <p:sp>
        <p:nvSpPr>
          <p:cNvPr id="146" name="CasellaDiTesto 145">
            <a:extLst>
              <a:ext uri="{FF2B5EF4-FFF2-40B4-BE49-F238E27FC236}">
                <a16:creationId xmlns:a16="http://schemas.microsoft.com/office/drawing/2014/main" id="{7C259CE0-EAA0-4537-A50C-C70ED4377FE9}"/>
              </a:ext>
            </a:extLst>
          </p:cNvPr>
          <p:cNvSpPr txBox="1"/>
          <p:nvPr/>
        </p:nvSpPr>
        <p:spPr>
          <a:xfrm>
            <a:off x="6949396" y="5187243"/>
            <a:ext cx="1332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r>
              <a:rPr lang="it-IT" sz="1600"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b</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 M’</a:t>
            </a:r>
            <a:endParaRPr lang="it-IT" sz="1600" dirty="0">
              <a:solidFill>
                <a:srgbClr val="00B050"/>
              </a:solidFill>
            </a:endParaRPr>
          </a:p>
        </p:txBody>
      </p:sp>
      <p:sp>
        <p:nvSpPr>
          <p:cNvPr id="147" name="CasellaDiTesto 146">
            <a:extLst>
              <a:ext uri="{FF2B5EF4-FFF2-40B4-BE49-F238E27FC236}">
                <a16:creationId xmlns:a16="http://schemas.microsoft.com/office/drawing/2014/main" id="{266A5AE5-0DE6-4913-82FC-4B41B7ED881B}"/>
              </a:ext>
            </a:extLst>
          </p:cNvPr>
          <p:cNvSpPr txBox="1"/>
          <p:nvPr/>
        </p:nvSpPr>
        <p:spPr>
          <a:xfrm>
            <a:off x="6957402" y="5422628"/>
            <a:ext cx="1512000" cy="338555"/>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r>
              <a:rPr lang="it-IT" sz="1600"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t>
            </a:r>
            <a:r>
              <a:rPr lang="it-IT" sz="1600" dirty="0" err="1">
                <a:solidFill>
                  <a:srgbClr val="00B050"/>
                </a:solidFill>
                <a:latin typeface="Comic Sans MS" panose="030F0702030302020204" pitchFamily="66" charset="0"/>
                <a:ea typeface="Times New Roman" panose="02020603050405020304" pitchFamily="18" charset="0"/>
                <a:cs typeface="Symbol" panose="05050102010706020507" pitchFamily="18" charset="2"/>
              </a:rPr>
              <a:t>b</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M’’</a:t>
            </a:r>
            <a:endParaRPr lang="it-IT" sz="1600" dirty="0">
              <a:solidFill>
                <a:srgbClr val="00B050"/>
              </a:solidFill>
            </a:endParaRPr>
          </a:p>
        </p:txBody>
      </p:sp>
      <p:sp>
        <p:nvSpPr>
          <p:cNvPr id="148" name="CasellaDiTesto 147">
            <a:extLst>
              <a:ext uri="{FF2B5EF4-FFF2-40B4-BE49-F238E27FC236}">
                <a16:creationId xmlns:a16="http://schemas.microsoft.com/office/drawing/2014/main" id="{0A982594-D48A-4869-9C53-FDA7B41CF34F}"/>
              </a:ext>
            </a:extLst>
          </p:cNvPr>
          <p:cNvSpPr txBox="1"/>
          <p:nvPr/>
        </p:nvSpPr>
        <p:spPr>
          <a:xfrm>
            <a:off x="8373038" y="5314038"/>
            <a:ext cx="288000" cy="338554"/>
          </a:xfrm>
          <a:prstGeom prst="rect">
            <a:avLst/>
          </a:prstGeom>
          <a:solidFill>
            <a:schemeClr val="accent4">
              <a:lumMod val="20000"/>
              <a:lumOff val="80000"/>
            </a:schemeClr>
          </a:solidFill>
        </p:spPr>
        <p:txBody>
          <a:bodyPr wrap="square" rtlCol="0" anchor="ctr">
            <a:spAutoFit/>
          </a:bodyPr>
          <a:lstStyle/>
          <a:p>
            <a:pPr algn="ctr"/>
            <a:r>
              <a:rPr lang="it-IT" sz="1600" dirty="0">
                <a:solidFill>
                  <a:srgbClr val="00B050"/>
                </a:solidFill>
                <a:latin typeface="+mj-lt"/>
              </a:rPr>
              <a:t>M</a:t>
            </a:r>
          </a:p>
        </p:txBody>
      </p:sp>
      <p:sp>
        <p:nvSpPr>
          <p:cNvPr id="149" name="CasellaDiTesto 148">
            <a:extLst>
              <a:ext uri="{FF2B5EF4-FFF2-40B4-BE49-F238E27FC236}">
                <a16:creationId xmlns:a16="http://schemas.microsoft.com/office/drawing/2014/main" id="{A599B7BC-97CF-4B4C-9650-AAE6FC504915}"/>
              </a:ext>
            </a:extLst>
          </p:cNvPr>
          <p:cNvSpPr txBox="1"/>
          <p:nvPr/>
        </p:nvSpPr>
        <p:spPr>
          <a:xfrm>
            <a:off x="8771161" y="4682825"/>
            <a:ext cx="313701" cy="400110"/>
          </a:xfrm>
          <a:prstGeom prst="rect">
            <a:avLst/>
          </a:prstGeom>
          <a:noFill/>
        </p:spPr>
        <p:txBody>
          <a:bodyPr wrap="square" rtlCol="0" anchor="ctr">
            <a:spAutoFit/>
          </a:bodyPr>
          <a:lstStyle/>
          <a:p>
            <a:pPr algn="ctr"/>
            <a:r>
              <a:rPr lang="it-IT" sz="2000" dirty="0">
                <a:solidFill>
                  <a:srgbClr val="00B050"/>
                </a:solidFill>
                <a:latin typeface="+mj-lt"/>
              </a:rPr>
              <a:t>x</a:t>
            </a:r>
          </a:p>
        </p:txBody>
      </p:sp>
      <p:sp>
        <p:nvSpPr>
          <p:cNvPr id="150" name="CasellaDiTesto 149">
            <a:extLst>
              <a:ext uri="{FF2B5EF4-FFF2-40B4-BE49-F238E27FC236}">
                <a16:creationId xmlns:a16="http://schemas.microsoft.com/office/drawing/2014/main" id="{393F73FA-CB63-45DB-BF55-B376E4292152}"/>
              </a:ext>
            </a:extLst>
          </p:cNvPr>
          <p:cNvSpPr txBox="1"/>
          <p:nvPr/>
        </p:nvSpPr>
        <p:spPr>
          <a:xfrm>
            <a:off x="6952185" y="3963469"/>
            <a:ext cx="1008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1b</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151" name="CasellaDiTesto 150">
            <a:extLst>
              <a:ext uri="{FF2B5EF4-FFF2-40B4-BE49-F238E27FC236}">
                <a16:creationId xmlns:a16="http://schemas.microsoft.com/office/drawing/2014/main" id="{2043B296-97B6-48CC-8A7D-2DE959CEA47F}"/>
              </a:ext>
            </a:extLst>
          </p:cNvPr>
          <p:cNvSpPr txBox="1"/>
          <p:nvPr/>
        </p:nvSpPr>
        <p:spPr>
          <a:xfrm>
            <a:off x="6953042" y="4224173"/>
            <a:ext cx="1044000" cy="338554"/>
          </a:xfrm>
          <a:prstGeom prst="rect">
            <a:avLst/>
          </a:prstGeom>
          <a:noFill/>
        </p:spPr>
        <p:txBody>
          <a:bodyPr wrap="square" rtlCol="0" anchor="ctr">
            <a:spAutoFit/>
          </a:bodyPr>
          <a:lstStyle/>
          <a:p>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2b</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t>
            </a:r>
            <a:endParaRPr lang="it-IT" sz="1600" dirty="0">
              <a:solidFill>
                <a:srgbClr val="00B050"/>
              </a:solidFill>
            </a:endParaRPr>
          </a:p>
        </p:txBody>
      </p:sp>
      <p:sp>
        <p:nvSpPr>
          <p:cNvPr id="7" name="CasellaDiTesto 6">
            <a:extLst>
              <a:ext uri="{FF2B5EF4-FFF2-40B4-BE49-F238E27FC236}">
                <a16:creationId xmlns:a16="http://schemas.microsoft.com/office/drawing/2014/main" id="{0B58BA2A-02CF-47CB-B0E1-1F2DDBBDC960}"/>
              </a:ext>
            </a:extLst>
          </p:cNvPr>
          <p:cNvSpPr txBox="1"/>
          <p:nvPr/>
        </p:nvSpPr>
        <p:spPr>
          <a:xfrm>
            <a:off x="5092701" y="4710801"/>
            <a:ext cx="1044000" cy="369332"/>
          </a:xfrm>
          <a:prstGeom prst="rect">
            <a:avLst/>
          </a:prstGeom>
          <a:solidFill>
            <a:schemeClr val="accent4">
              <a:lumMod val="20000"/>
              <a:lumOff val="80000"/>
            </a:schemeClr>
          </a:solidFill>
          <a:ln>
            <a:solidFill>
              <a:srgbClr val="0070C0"/>
            </a:solidFill>
          </a:ln>
        </p:spPr>
        <p:txBody>
          <a:bodyPr wrap="square" rtlCol="0">
            <a:spAutoFit/>
          </a:bodyPr>
          <a:lstStyle/>
          <a:p>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a:t>
            </a:r>
            <a:r>
              <a:rPr lang="it-IT" dirty="0" err="1">
                <a:solidFill>
                  <a:srgbClr val="00B050"/>
                </a:solidFill>
                <a:latin typeface="Symbol" panose="05050102010706020507" pitchFamily="18" charset="2"/>
                <a:ea typeface="Times New Roman" panose="02020603050405020304" pitchFamily="18" charset="0"/>
                <a:cs typeface="Symbol" panose="05050102010706020507" pitchFamily="18" charset="2"/>
              </a:rPr>
              <a:t>Ça</a:t>
            </a:r>
            <a:r>
              <a:rPr lang="it-IT" sz="1600" b="1"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err="1">
                <a:solidFill>
                  <a:srgbClr val="00B050"/>
                </a:solidFill>
                <a:latin typeface="+mj-lt"/>
                <a:ea typeface="Times New Roman" panose="02020603050405020304" pitchFamily="18" charset="0"/>
                <a:cs typeface="Symbol" panose="05050102010706020507" pitchFamily="18" charset="2"/>
              </a:rPr>
              <a:t>M</a:t>
            </a:r>
            <a:endParaRPr lang="it-IT" sz="1600" dirty="0">
              <a:solidFill>
                <a:srgbClr val="00B050"/>
              </a:solidFill>
              <a:latin typeface="+mj-lt"/>
            </a:endParaRPr>
          </a:p>
        </p:txBody>
      </p:sp>
      <p:sp>
        <p:nvSpPr>
          <p:cNvPr id="24" name="CasellaDiTesto 23">
            <a:extLst>
              <a:ext uri="{FF2B5EF4-FFF2-40B4-BE49-F238E27FC236}">
                <a16:creationId xmlns:a16="http://schemas.microsoft.com/office/drawing/2014/main" id="{EC685B29-9DDD-43E2-993A-7381E2361FAE}"/>
              </a:ext>
            </a:extLst>
          </p:cNvPr>
          <p:cNvSpPr txBox="1"/>
          <p:nvPr/>
        </p:nvSpPr>
        <p:spPr>
          <a:xfrm>
            <a:off x="4586016" y="842839"/>
            <a:ext cx="4463676" cy="2400657"/>
          </a:xfrm>
          <a:prstGeom prst="rect">
            <a:avLst/>
          </a:prstGeom>
          <a:noFill/>
        </p:spPr>
        <p:txBody>
          <a:bodyPr wrap="square" rtlCol="0">
            <a:spAutoFit/>
          </a:bodyPr>
          <a:lstStyle/>
          <a:p>
            <a:pPr>
              <a:spcAft>
                <a:spcPts val="0"/>
              </a:spcAft>
            </a:pP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Individuata la retta b </a:t>
            </a:r>
            <a:r>
              <a:rPr lang="it-IT"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Ì </a:t>
            </a:r>
            <a:r>
              <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BC si applica la procedura operativa dell’algoritmo definito precedentemente sviluppando i tre passaggi come indicato di seguito</a:t>
            </a:r>
          </a:p>
          <a:p>
            <a:pPr>
              <a:spcAft>
                <a:spcPts val="0"/>
              </a:spcAft>
            </a:pPr>
            <a:endParaRPr lang="it-IT"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Ì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b Ç a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x</a:t>
            </a:r>
          </a:p>
          <a:p>
            <a:pPr>
              <a:spcAft>
                <a:spcPts val="0"/>
              </a:spcAft>
            </a:pP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3)  x </a:t>
            </a:r>
            <a:r>
              <a:rPr lang="it-IT" sz="2000"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Ç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 </a:t>
            </a:r>
            <a:r>
              <a:rPr lang="it-IT" sz="20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 </a:t>
            </a:r>
            <a:r>
              <a:rPr lang="it-IT"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M</a:t>
            </a:r>
            <a:endParaRPr lang="it-IT" sz="2000" dirty="0">
              <a:solidFill>
                <a:srgbClr val="00B050"/>
              </a:solidFill>
            </a:endParaRPr>
          </a:p>
        </p:txBody>
      </p:sp>
      <p:sp>
        <p:nvSpPr>
          <p:cNvPr id="26" name="CasellaDiTesto 25">
            <a:extLst>
              <a:ext uri="{FF2B5EF4-FFF2-40B4-BE49-F238E27FC236}">
                <a16:creationId xmlns:a16="http://schemas.microsoft.com/office/drawing/2014/main" id="{4BA886B1-F010-49EC-A480-9D5120AD460D}"/>
              </a:ext>
            </a:extLst>
          </p:cNvPr>
          <p:cNvSpPr txBox="1"/>
          <p:nvPr/>
        </p:nvSpPr>
        <p:spPr>
          <a:xfrm>
            <a:off x="3034769" y="4178525"/>
            <a:ext cx="1800000" cy="307777"/>
          </a:xfrm>
          <a:prstGeom prst="rect">
            <a:avLst/>
          </a:prstGeom>
          <a:noFill/>
          <a:ln>
            <a:noFill/>
          </a:ln>
        </p:spPr>
        <p:txBody>
          <a:bodyPr wrap="square" rtlCol="0">
            <a:spAutoFit/>
          </a:bodyPr>
          <a:lstStyle/>
          <a:p>
            <a:r>
              <a:rPr lang="it-IT" sz="1400" dirty="0">
                <a:solidFill>
                  <a:schemeClr val="bg1"/>
                </a:solidFill>
                <a:latin typeface="+mj-lt"/>
              </a:rPr>
              <a:t>Elemento del solido</a:t>
            </a:r>
          </a:p>
        </p:txBody>
      </p:sp>
      <p:sp>
        <p:nvSpPr>
          <p:cNvPr id="30" name="CasellaDiTesto 29">
            <a:extLst>
              <a:ext uri="{FF2B5EF4-FFF2-40B4-BE49-F238E27FC236}">
                <a16:creationId xmlns:a16="http://schemas.microsoft.com/office/drawing/2014/main" id="{869C5F6B-1A8A-4C88-AFCA-796E3EECC189}"/>
              </a:ext>
            </a:extLst>
          </p:cNvPr>
          <p:cNvSpPr txBox="1"/>
          <p:nvPr/>
        </p:nvSpPr>
        <p:spPr>
          <a:xfrm>
            <a:off x="5142171" y="3628325"/>
            <a:ext cx="3564000" cy="338554"/>
          </a:xfrm>
          <a:prstGeom prst="rect">
            <a:avLst/>
          </a:prstGeom>
          <a:noFill/>
          <a:ln>
            <a:noFill/>
          </a:ln>
        </p:spPr>
        <p:txBody>
          <a:bodyPr wrap="square" rtlCol="0">
            <a:spAutoFit/>
          </a:bodyPr>
          <a:lstStyle/>
          <a:p>
            <a:r>
              <a:rPr lang="it-IT" sz="1600" dirty="0">
                <a:solidFill>
                  <a:srgbClr val="00B050"/>
                </a:solidFill>
                <a:latin typeface="+mj-lt"/>
              </a:rPr>
              <a:t>Esplicitazione dell’algoritmo grafico</a:t>
            </a:r>
          </a:p>
        </p:txBody>
      </p:sp>
      <p:sp>
        <p:nvSpPr>
          <p:cNvPr id="32" name="Parentesi graffa aperta 31">
            <a:extLst>
              <a:ext uri="{FF2B5EF4-FFF2-40B4-BE49-F238E27FC236}">
                <a16:creationId xmlns:a16="http://schemas.microsoft.com/office/drawing/2014/main" id="{3EA685D9-7A4D-4282-8322-E718CA75544F}"/>
              </a:ext>
            </a:extLst>
          </p:cNvPr>
          <p:cNvSpPr/>
          <p:nvPr/>
        </p:nvSpPr>
        <p:spPr>
          <a:xfrm rot="5400000">
            <a:off x="6739361" y="1689629"/>
            <a:ext cx="360000" cy="3852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Parentesi graffa aperta 57">
            <a:extLst>
              <a:ext uri="{FF2B5EF4-FFF2-40B4-BE49-F238E27FC236}">
                <a16:creationId xmlns:a16="http://schemas.microsoft.com/office/drawing/2014/main" id="{8A7DA1ED-286A-4510-99A9-CABA6E23720C}"/>
              </a:ext>
            </a:extLst>
          </p:cNvPr>
          <p:cNvSpPr/>
          <p:nvPr/>
        </p:nvSpPr>
        <p:spPr>
          <a:xfrm rot="5400000">
            <a:off x="3787426" y="3134312"/>
            <a:ext cx="288000" cy="2124000"/>
          </a:xfrm>
          <a:prstGeom prst="leftBrace">
            <a:avLst>
              <a:gd name="adj1" fmla="val 28158"/>
              <a:gd name="adj2" fmla="val 50001"/>
            </a:avLst>
          </a:prstGeom>
          <a:ln>
            <a:solidFill>
              <a:srgbClr val="0070C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116322BB-52AB-4B27-B4C6-458823F4C75E}"/>
              </a:ext>
            </a:extLst>
          </p:cNvPr>
          <p:cNvSpPr txBox="1"/>
          <p:nvPr/>
        </p:nvSpPr>
        <p:spPr>
          <a:xfrm>
            <a:off x="3389364" y="799249"/>
            <a:ext cx="1152000" cy="369332"/>
          </a:xfrm>
          <a:prstGeom prst="rect">
            <a:avLst/>
          </a:prstGeom>
          <a:solidFill>
            <a:schemeClr val="accent4">
              <a:lumMod val="20000"/>
              <a:lumOff val="80000"/>
            </a:schemeClr>
          </a:solidFill>
          <a:ln>
            <a:solidFill>
              <a:srgbClr val="0070C0"/>
            </a:solidFill>
          </a:ln>
        </p:spPr>
        <p:txBody>
          <a:bodyPr wrap="square" rtlCol="0">
            <a:spAutoFit/>
          </a:bodyPr>
          <a:lstStyle/>
          <a:p>
            <a:r>
              <a:rPr lang="it-IT" sz="1200" dirty="0">
                <a:latin typeface="Comic Sans MS" panose="030F0702030302020204" pitchFamily="66" charset="0"/>
                <a:ea typeface="Times New Roman" panose="02020603050405020304" pitchFamily="18" charset="0"/>
                <a:cs typeface="Times New Roman" panose="02020603050405020304" pitchFamily="18" charset="0"/>
              </a:rPr>
              <a:t> </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b</a:t>
            </a:r>
            <a:r>
              <a:rPr lang="it-IT"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Ç</a:t>
            </a:r>
            <a:r>
              <a:rPr lang="it-IT" b="1" dirty="0" err="1">
                <a:solidFill>
                  <a:srgbClr val="00B050"/>
                </a:solidFill>
                <a:latin typeface="Symbol" panose="05050102010706020507" pitchFamily="18" charset="2"/>
                <a:ea typeface="Times New Roman" panose="02020603050405020304" pitchFamily="18" charset="0"/>
                <a:cs typeface="GreekC"/>
              </a:rPr>
              <a:t>a</a:t>
            </a:r>
            <a:r>
              <a:rPr lang="it-IT" b="1" dirty="0" err="1">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dirty="0" err="1">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M</a:t>
            </a:r>
            <a:endParaRPr lang="it-IT" dirty="0">
              <a:solidFill>
                <a:srgbClr val="00B050"/>
              </a:solidFill>
            </a:endParaRPr>
          </a:p>
        </p:txBody>
      </p:sp>
      <p:sp>
        <p:nvSpPr>
          <p:cNvPr id="18" name="CasellaDiTesto 17">
            <a:extLst>
              <a:ext uri="{FF2B5EF4-FFF2-40B4-BE49-F238E27FC236}">
                <a16:creationId xmlns:a16="http://schemas.microsoft.com/office/drawing/2014/main" id="{6EC3B85B-A309-416F-BFC9-239F573E4AAD}"/>
              </a:ext>
            </a:extLst>
          </p:cNvPr>
          <p:cNvSpPr txBox="1"/>
          <p:nvPr/>
        </p:nvSpPr>
        <p:spPr>
          <a:xfrm>
            <a:off x="46344" y="3978470"/>
            <a:ext cx="2772000" cy="400110"/>
          </a:xfrm>
          <a:prstGeom prst="rect">
            <a:avLst/>
          </a:prstGeom>
          <a:noFill/>
        </p:spPr>
        <p:txBody>
          <a:bodyPr wrap="square" rtlCol="0">
            <a:spAutoFit/>
          </a:bodyPr>
          <a:lstStyle/>
          <a:p>
            <a:pPr algn="ctr"/>
            <a:r>
              <a:rPr lang="it-IT" sz="2000" dirty="0">
                <a:solidFill>
                  <a:srgbClr val="00B050"/>
                </a:solidFill>
                <a:latin typeface="+mj-lt"/>
              </a:rPr>
              <a:t>Note</a:t>
            </a:r>
          </a:p>
        </p:txBody>
      </p:sp>
      <p:sp>
        <p:nvSpPr>
          <p:cNvPr id="22" name="Rectangle 6">
            <a:extLst>
              <a:ext uri="{FF2B5EF4-FFF2-40B4-BE49-F238E27FC236}">
                <a16:creationId xmlns:a16="http://schemas.microsoft.com/office/drawing/2014/main" id="{88924945-F727-49C7-912A-806E029F2FCA}"/>
              </a:ext>
            </a:extLst>
          </p:cNvPr>
          <p:cNvSpPr>
            <a:spLocks noChangeArrowheads="1"/>
          </p:cNvSpPr>
          <p:nvPr/>
        </p:nvSpPr>
        <p:spPr bwMode="auto">
          <a:xfrm>
            <a:off x="0" y="0"/>
            <a:ext cx="396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3" name="Oggetto 22">
            <a:extLst>
              <a:ext uri="{FF2B5EF4-FFF2-40B4-BE49-F238E27FC236}">
                <a16:creationId xmlns:a16="http://schemas.microsoft.com/office/drawing/2014/main" id="{99211DED-5C67-430E-89B8-237F5888D30D}"/>
              </a:ext>
            </a:extLst>
          </p:cNvPr>
          <p:cNvGraphicFramePr>
            <a:graphicFrameLocks noChangeAspect="1"/>
          </p:cNvGraphicFramePr>
          <p:nvPr>
            <p:extLst>
              <p:ext uri="{D42A27DB-BD31-4B8C-83A1-F6EECF244321}">
                <p14:modId xmlns:p14="http://schemas.microsoft.com/office/powerpoint/2010/main" val="221372273"/>
              </p:ext>
            </p:extLst>
          </p:nvPr>
        </p:nvGraphicFramePr>
        <p:xfrm>
          <a:off x="2868417" y="4764981"/>
          <a:ext cx="324000" cy="308574"/>
        </p:xfrm>
        <a:graphic>
          <a:graphicData uri="http://schemas.openxmlformats.org/presentationml/2006/ole">
            <mc:AlternateContent xmlns:mc="http://schemas.openxmlformats.org/markup-compatibility/2006">
              <mc:Choice xmlns:v="urn:schemas-microsoft-com:vml" Requires="v">
                <p:oleObj spid="_x0000_s2233" name="Equazione" r:id="rId3" imgW="203112" imgH="190417" progId="Equation.3">
                  <p:embed/>
                </p:oleObj>
              </mc:Choice>
              <mc:Fallback>
                <p:oleObj name="Equazione" r:id="rId3" imgW="203112" imgH="190417" progId="Equation.3">
                  <p:embed/>
                  <p:pic>
                    <p:nvPicPr>
                      <p:cNvPr id="0"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417" y="4764981"/>
                        <a:ext cx="324000" cy="30857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8">
            <a:extLst>
              <a:ext uri="{FF2B5EF4-FFF2-40B4-BE49-F238E27FC236}">
                <a16:creationId xmlns:a16="http://schemas.microsoft.com/office/drawing/2014/main" id="{FE1564DD-1A52-4421-BAAD-10869D073BBD}"/>
              </a:ext>
            </a:extLst>
          </p:cNvPr>
          <p:cNvSpPr>
            <a:spLocks noChangeArrowheads="1"/>
          </p:cNvSpPr>
          <p:nvPr/>
        </p:nvSpPr>
        <p:spPr bwMode="auto">
          <a:xfrm>
            <a:off x="-2414302" y="24838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35" name="Gruppo 34">
            <a:extLst>
              <a:ext uri="{FF2B5EF4-FFF2-40B4-BE49-F238E27FC236}">
                <a16:creationId xmlns:a16="http://schemas.microsoft.com/office/drawing/2014/main" id="{F1540454-B79E-491E-8F42-ACFDF4D8CC3C}"/>
              </a:ext>
            </a:extLst>
          </p:cNvPr>
          <p:cNvGrpSpPr/>
          <p:nvPr/>
        </p:nvGrpSpPr>
        <p:grpSpPr>
          <a:xfrm>
            <a:off x="3431489" y="4536246"/>
            <a:ext cx="1440000" cy="338554"/>
            <a:chOff x="3431489" y="4536246"/>
            <a:chExt cx="1440000" cy="338554"/>
          </a:xfrm>
        </p:grpSpPr>
        <p:sp>
          <p:nvSpPr>
            <p:cNvPr id="19" name="CasellaDiTesto 18">
              <a:extLst>
                <a:ext uri="{FF2B5EF4-FFF2-40B4-BE49-F238E27FC236}">
                  <a16:creationId xmlns:a16="http://schemas.microsoft.com/office/drawing/2014/main" id="{0B47933D-006F-45C8-A50A-8299A26615D9}"/>
                </a:ext>
              </a:extLst>
            </p:cNvPr>
            <p:cNvSpPr txBox="1"/>
            <p:nvPr/>
          </p:nvSpPr>
          <p:spPr>
            <a:xfrm>
              <a:off x="3431489" y="4536246"/>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b'</a:t>
              </a:r>
              <a:r>
                <a:rPr lang="it-IT" sz="1600" dirty="0" err="1">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30000" dirty="0">
                  <a:solidFill>
                    <a:prstClr val="black"/>
                  </a:solidFill>
                  <a:latin typeface="Symbol" panose="05050102010706020507" pitchFamily="18" charset="2"/>
                </a:rPr>
                <a:t> ¥</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1b</a:t>
              </a:r>
              <a:endParaRPr lang="it-IT" sz="1600" dirty="0">
                <a:solidFill>
                  <a:schemeClr val="bg1"/>
                </a:solidFill>
              </a:endParaRPr>
            </a:p>
          </p:txBody>
        </p:sp>
        <p:graphicFrame>
          <p:nvGraphicFramePr>
            <p:cNvPr id="28" name="Oggetto 27">
              <a:extLst>
                <a:ext uri="{FF2B5EF4-FFF2-40B4-BE49-F238E27FC236}">
                  <a16:creationId xmlns:a16="http://schemas.microsoft.com/office/drawing/2014/main" id="{9B5A3F9F-78FD-4484-AB71-F3D7E9204BF6}"/>
                </a:ext>
              </a:extLst>
            </p:cNvPr>
            <p:cNvGraphicFramePr>
              <a:graphicFrameLocks noChangeAspect="1"/>
            </p:cNvGraphicFramePr>
            <p:nvPr>
              <p:extLst>
                <p:ext uri="{D42A27DB-BD31-4B8C-83A1-F6EECF244321}">
                  <p14:modId xmlns:p14="http://schemas.microsoft.com/office/powerpoint/2010/main" val="3818604364"/>
                </p:ext>
              </p:extLst>
            </p:nvPr>
          </p:nvGraphicFramePr>
          <p:xfrm>
            <a:off x="3444050" y="4572135"/>
            <a:ext cx="396000" cy="286759"/>
          </p:xfrm>
          <a:graphic>
            <a:graphicData uri="http://schemas.openxmlformats.org/presentationml/2006/ole">
              <mc:AlternateContent xmlns:mc="http://schemas.openxmlformats.org/markup-compatibility/2006">
                <mc:Choice xmlns:v="urn:schemas-microsoft-com:vml" Requires="v">
                  <p:oleObj spid="_x0000_s2234" name="Equazione" r:id="rId5" imgW="279279" imgH="203112" progId="Equation.3">
                    <p:embed/>
                  </p:oleObj>
                </mc:Choice>
                <mc:Fallback>
                  <p:oleObj name="Equazione" r:id="rId5" imgW="279279" imgH="203112" progId="Equation.3">
                    <p:embed/>
                    <p:pic>
                      <p:nvPicPr>
                        <p:cNvPr id="0"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050" y="4572135"/>
                          <a:ext cx="396000" cy="2867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 name="Rectangle 10">
            <a:extLst>
              <a:ext uri="{FF2B5EF4-FFF2-40B4-BE49-F238E27FC236}">
                <a16:creationId xmlns:a16="http://schemas.microsoft.com/office/drawing/2014/main" id="{35E06D9F-FE6F-433C-BD11-C57C746C6D55}"/>
              </a:ext>
            </a:extLst>
          </p:cNvPr>
          <p:cNvSpPr>
            <a:spLocks noChangeArrowheads="1"/>
          </p:cNvSpPr>
          <p:nvPr/>
        </p:nvSpPr>
        <p:spPr bwMode="auto">
          <a:xfrm>
            <a:off x="-2412027" y="3101934"/>
            <a:ext cx="2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36" name="Gruppo 35">
            <a:extLst>
              <a:ext uri="{FF2B5EF4-FFF2-40B4-BE49-F238E27FC236}">
                <a16:creationId xmlns:a16="http://schemas.microsoft.com/office/drawing/2014/main" id="{7E3F2C69-B9E2-4081-8205-58E5EB964A56}"/>
              </a:ext>
            </a:extLst>
          </p:cNvPr>
          <p:cNvGrpSpPr/>
          <p:nvPr/>
        </p:nvGrpSpPr>
        <p:grpSpPr>
          <a:xfrm>
            <a:off x="3429822" y="4961484"/>
            <a:ext cx="1442194" cy="338554"/>
            <a:chOff x="3429822" y="4961484"/>
            <a:chExt cx="1442194" cy="338554"/>
          </a:xfrm>
        </p:grpSpPr>
        <p:sp>
          <p:nvSpPr>
            <p:cNvPr id="42" name="CasellaDiTesto 41">
              <a:extLst>
                <a:ext uri="{FF2B5EF4-FFF2-40B4-BE49-F238E27FC236}">
                  <a16:creationId xmlns:a16="http://schemas.microsoft.com/office/drawing/2014/main" id="{3C97B1E5-D86E-42FF-9BD8-FB3C1397E84E}"/>
                </a:ext>
              </a:extLst>
            </p:cNvPr>
            <p:cNvSpPr txBox="1"/>
            <p:nvPr/>
          </p:nvSpPr>
          <p:spPr>
            <a:xfrm>
              <a:off x="3432016" y="4961484"/>
              <a:ext cx="1440000" cy="338554"/>
            </a:xfrm>
            <a:prstGeom prst="rect">
              <a:avLst/>
            </a:prstGeom>
            <a:noFill/>
            <a:ln>
              <a:solidFill>
                <a:srgbClr val="0070C0"/>
              </a:solidFill>
            </a:ln>
          </p:spPr>
          <p:txBody>
            <a:bodyPr wrap="square" rtlCol="0">
              <a:spAutoFit/>
            </a:bodyPr>
            <a:lstStyle/>
            <a:p>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Î </a:t>
              </a:r>
              <a:r>
                <a:rPr lang="it-IT" sz="1600" dirty="0" err="1">
                  <a:solidFill>
                    <a:schemeClr val="bg1"/>
                  </a:solidFill>
                  <a:latin typeface="Comic Sans MS" panose="030F0702030302020204" pitchFamily="66" charset="0"/>
                  <a:ea typeface="Times New Roman" panose="02020603050405020304" pitchFamily="18" charset="0"/>
                  <a:cs typeface="Symbol" panose="05050102010706020507" pitchFamily="18" charset="2"/>
                </a:rPr>
                <a:t>b’’</a:t>
              </a:r>
              <a:r>
                <a:rPr lang="it-IT" sz="1600" dirty="0" err="1">
                  <a:solidFill>
                    <a:schemeClr val="bg1"/>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chemeClr val="bg1"/>
                  </a:solidFill>
                  <a:latin typeface="Symbol" panose="05050102010706020507" pitchFamily="18" charset="2"/>
                  <a:ea typeface="Times New Roman" panose="02020603050405020304" pitchFamily="18" charset="0"/>
                  <a:cs typeface="Symbol" panose="05050102010706020507" pitchFamily="18" charset="2"/>
                </a:rPr>
                <a:t> </a:t>
              </a:r>
              <a:r>
                <a:rPr lang="it-IT" sz="16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chemeClr val="bg1"/>
                  </a:solidFill>
                  <a:latin typeface="Comic Sans MS" panose="030F0702030302020204" pitchFamily="66" charset="0"/>
                  <a:ea typeface="Times New Roman" panose="02020603050405020304" pitchFamily="18" charset="0"/>
                  <a:cs typeface="Symbol" panose="05050102010706020507" pitchFamily="18" charset="2"/>
                </a:rPr>
                <a:t>2b</a:t>
              </a:r>
              <a:endParaRPr lang="it-IT" sz="1600" dirty="0">
                <a:solidFill>
                  <a:schemeClr val="bg1"/>
                </a:solidFill>
              </a:endParaRPr>
            </a:p>
          </p:txBody>
        </p:sp>
        <p:graphicFrame>
          <p:nvGraphicFramePr>
            <p:cNvPr id="34" name="Oggetto 33">
              <a:extLst>
                <a:ext uri="{FF2B5EF4-FFF2-40B4-BE49-F238E27FC236}">
                  <a16:creationId xmlns:a16="http://schemas.microsoft.com/office/drawing/2014/main" id="{52A98C80-702E-4E79-AAF0-CE8F95211754}"/>
                </a:ext>
              </a:extLst>
            </p:cNvPr>
            <p:cNvGraphicFramePr>
              <a:graphicFrameLocks noChangeAspect="1"/>
            </p:cNvGraphicFramePr>
            <p:nvPr>
              <p:extLst>
                <p:ext uri="{D42A27DB-BD31-4B8C-83A1-F6EECF244321}">
                  <p14:modId xmlns:p14="http://schemas.microsoft.com/office/powerpoint/2010/main" val="1823686271"/>
                </p:ext>
              </p:extLst>
            </p:nvPr>
          </p:nvGraphicFramePr>
          <p:xfrm>
            <a:off x="3429822" y="4983866"/>
            <a:ext cx="432000" cy="283501"/>
          </p:xfrm>
          <a:graphic>
            <a:graphicData uri="http://schemas.openxmlformats.org/presentationml/2006/ole">
              <mc:AlternateContent xmlns:mc="http://schemas.openxmlformats.org/markup-compatibility/2006">
                <mc:Choice xmlns:v="urn:schemas-microsoft-com:vml" Requires="v">
                  <p:oleObj spid="_x0000_s2235" name="Equazione" r:id="rId7" imgW="304536" imgH="203024" progId="Equation.3">
                    <p:embed/>
                  </p:oleObj>
                </mc:Choice>
                <mc:Fallback>
                  <p:oleObj name="Equazione" r:id="rId7" imgW="304536" imgH="203024" progId="Equation.3">
                    <p:embed/>
                    <p:pic>
                      <p:nvPicPr>
                        <p:cNvPr id="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822" y="4983866"/>
                          <a:ext cx="432000" cy="283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 name="Immagine 2">
            <a:extLst>
              <a:ext uri="{FF2B5EF4-FFF2-40B4-BE49-F238E27FC236}">
                <a16:creationId xmlns:a16="http://schemas.microsoft.com/office/drawing/2014/main" id="{2951127A-0BA2-4D3D-8EB8-1780E53D650C}"/>
              </a:ext>
            </a:extLst>
          </p:cNvPr>
          <p:cNvPicPr>
            <a:picLocks noChangeAspect="1"/>
          </p:cNvPicPr>
          <p:nvPr/>
        </p:nvPicPr>
        <p:blipFill rotWithShape="1">
          <a:blip r:embed="rId9"/>
          <a:srcRect l="27761" r="28531"/>
          <a:stretch/>
        </p:blipFill>
        <p:spPr>
          <a:xfrm>
            <a:off x="615351" y="1194686"/>
            <a:ext cx="3408170" cy="2736000"/>
          </a:xfrm>
          <a:prstGeom prst="rect">
            <a:avLst/>
          </a:prstGeom>
          <a:solidFill>
            <a:schemeClr val="accent4">
              <a:lumMod val="20000"/>
              <a:lumOff val="80000"/>
            </a:schemeClr>
          </a:solidFill>
          <a:ln>
            <a:solidFill>
              <a:srgbClr val="00B0F0"/>
            </a:solidFill>
          </a:ln>
        </p:spPr>
      </p:pic>
      <p:grpSp>
        <p:nvGrpSpPr>
          <p:cNvPr id="6" name="Gruppo 5">
            <a:extLst>
              <a:ext uri="{FF2B5EF4-FFF2-40B4-BE49-F238E27FC236}">
                <a16:creationId xmlns:a16="http://schemas.microsoft.com/office/drawing/2014/main" id="{7606A40F-308D-4561-A331-AB988BF0A8E4}"/>
              </a:ext>
            </a:extLst>
          </p:cNvPr>
          <p:cNvGrpSpPr/>
          <p:nvPr/>
        </p:nvGrpSpPr>
        <p:grpSpPr>
          <a:xfrm>
            <a:off x="6966301" y="4582430"/>
            <a:ext cx="1728000" cy="346516"/>
            <a:chOff x="6966301" y="4582430"/>
            <a:chExt cx="1728000" cy="346516"/>
          </a:xfrm>
        </p:grpSpPr>
        <p:sp>
          <p:nvSpPr>
            <p:cNvPr id="143" name="CasellaDiTesto 142">
              <a:extLst>
                <a:ext uri="{FF2B5EF4-FFF2-40B4-BE49-F238E27FC236}">
                  <a16:creationId xmlns:a16="http://schemas.microsoft.com/office/drawing/2014/main" id="{F29D464C-155A-441E-A308-9C75FD1EE34F}"/>
                </a:ext>
              </a:extLst>
            </p:cNvPr>
            <p:cNvSpPr txBox="1"/>
            <p:nvPr/>
          </p:nvSpPr>
          <p:spPr>
            <a:xfrm>
              <a:off x="6966301" y="4671183"/>
              <a:ext cx="1728000" cy="257763"/>
            </a:xfrm>
            <a:prstGeom prst="rect">
              <a:avLst/>
            </a:prstGeom>
            <a:noFill/>
          </p:spPr>
          <p:txBody>
            <a:bodyPr wrap="square" rtlCol="0" anchor="ctr">
              <a:spAutoFit/>
            </a:bodyPr>
            <a:lstStyle/>
            <a:p>
              <a:pPr>
                <a:lnSpc>
                  <a:spcPts val="1200"/>
                </a:lnSpc>
                <a:spcAft>
                  <a:spcPts val="0"/>
                </a:spcAft>
              </a:pP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b</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Ì</a:t>
              </a:r>
              <a:r>
                <a:rPr lang="it-IT" sz="16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t</a:t>
              </a:r>
              <a:r>
                <a:rPr lang="it-IT" sz="1600" baseline="-25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1</a:t>
              </a:r>
              <a:r>
                <a:rPr lang="it-IT" sz="1600" baseline="-25000" dirty="0">
                  <a:solidFill>
                    <a:srgbClr val="00B050"/>
                  </a:solidFill>
                  <a:latin typeface="Symbol" panose="05050102010706020507" pitchFamily="18" charset="2"/>
                  <a:ea typeface="Times New Roman" panose="02020603050405020304" pitchFamily="18" charset="0"/>
                  <a:cs typeface="Symbol" panose="05050102010706020507" pitchFamily="18" charset="2"/>
                </a:rPr>
                <a:t>a</a:t>
              </a:r>
              <a:r>
                <a:rPr lang="it-IT" sz="1600" dirty="0">
                  <a:solidFill>
                    <a:srgbClr val="00B050"/>
                  </a:solidFill>
                  <a:latin typeface="+mj-lt"/>
                  <a:ea typeface="Times New Roman" panose="02020603050405020304" pitchFamily="18" charset="0"/>
                  <a:cs typeface="Symbol" panose="05050102010706020507" pitchFamily="18" charset="2"/>
                </a:rPr>
                <a:t>)</a:t>
              </a:r>
              <a:r>
                <a:rPr lang="it-IT" sz="1600" b="1" dirty="0">
                  <a:solidFill>
                    <a:srgbClr val="00B050"/>
                  </a:solidFill>
                  <a:latin typeface="Symbol" panose="05050102010706020507" pitchFamily="18" charset="2"/>
                  <a:ea typeface="Times New Roman" panose="02020603050405020304" pitchFamily="18" charset="0"/>
                  <a:cs typeface="Times New Roman" panose="02020603050405020304" pitchFamily="18" charset="0"/>
                </a:rPr>
                <a:t>®</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T</a:t>
              </a:r>
              <a:r>
                <a:rPr lang="it-IT" sz="1600" baseline="-250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1x</a:t>
              </a:r>
              <a:r>
                <a:rPr lang="it-IT" sz="1600"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sz="1600"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x’</a:t>
              </a:r>
              <a:endParaRPr lang="it-IT" sz="1600" dirty="0"/>
            </a:p>
          </p:txBody>
        </p:sp>
        <p:sp>
          <p:nvSpPr>
            <p:cNvPr id="54" name="CasellaDiTesto 53">
              <a:extLst>
                <a:ext uri="{FF2B5EF4-FFF2-40B4-BE49-F238E27FC236}">
                  <a16:creationId xmlns:a16="http://schemas.microsoft.com/office/drawing/2014/main" id="{14A66057-7A55-45D4-8DC8-5969EFA39ED0}"/>
                </a:ext>
              </a:extLst>
            </p:cNvPr>
            <p:cNvSpPr txBox="1"/>
            <p:nvPr/>
          </p:nvSpPr>
          <p:spPr>
            <a:xfrm>
              <a:off x="8092646" y="4582430"/>
              <a:ext cx="216000" cy="180000"/>
            </a:xfrm>
            <a:prstGeom prst="rect">
              <a:avLst/>
            </a:prstGeom>
            <a:noFill/>
          </p:spPr>
          <p:txBody>
            <a:bodyPr wrap="square" rtlCol="0" anchor="ctr">
              <a:spAutoFit/>
            </a:bodyPr>
            <a:lstStyle/>
            <a:p>
              <a:r>
                <a:rPr lang="it-IT" sz="1600" baseline="30000" dirty="0">
                  <a:solidFill>
                    <a:srgbClr val="00B050"/>
                  </a:solidFill>
                  <a:latin typeface="Symbol" panose="05050102010706020507" pitchFamily="18" charset="2"/>
                </a:rPr>
                <a:t>¥</a:t>
              </a:r>
              <a:endParaRPr lang="it-IT" dirty="0">
                <a:solidFill>
                  <a:srgbClr val="00B050"/>
                </a:solidFill>
              </a:endParaRPr>
            </a:p>
          </p:txBody>
        </p:sp>
      </p:grpSp>
      <p:sp>
        <p:nvSpPr>
          <p:cNvPr id="56" name="Ritorno 55">
            <a:hlinkClick r:id="rId10" action="ppaction://hlinksldjump" highlightClick="1"/>
            <a:extLst>
              <a:ext uri="{FF2B5EF4-FFF2-40B4-BE49-F238E27FC236}">
                <a16:creationId xmlns:a16="http://schemas.microsoft.com/office/drawing/2014/main" id="{7DC5D6EF-814B-458D-9C42-656E439F41FA}"/>
              </a:ext>
            </a:extLst>
          </p:cNvPr>
          <p:cNvSpPr/>
          <p:nvPr/>
        </p:nvSpPr>
        <p:spPr>
          <a:xfrm>
            <a:off x="8617648" y="66947"/>
            <a:ext cx="468000" cy="648000"/>
          </a:xfrm>
          <a:prstGeom prst="actionButtonReturn">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896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wipe(left)">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wipe(left)">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5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wipe(left)">
                                      <p:cBhvr>
                                        <p:cTn id="103" dur="5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500"/>
                                        <p:tgtEl>
                                          <p:spTgt spid="15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wipe(left)">
                                      <p:cBhvr>
                                        <p:cTn id="118" dur="500"/>
                                        <p:tgtEl>
                                          <p:spTgt spid="1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left)">
                                      <p:cBhvr>
                                        <p:cTn id="123" dur="5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500"/>
                                        <p:tgtEl>
                                          <p:spTgt spid="1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6"/>
                                        </p:tgtEl>
                                        <p:attrNameLst>
                                          <p:attrName>style.visibility</p:attrName>
                                        </p:attrNameLst>
                                      </p:cBhvr>
                                      <p:to>
                                        <p:strVal val="visible"/>
                                      </p:to>
                                    </p:set>
                                    <p:animEffect transition="in" filter="wipe(left)">
                                      <p:cBhvr>
                                        <p:cTn id="133" dur="500"/>
                                        <p:tgtEl>
                                          <p:spTgt spid="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wipe(left)">
                                      <p:cBhvr>
                                        <p:cTn id="138" dur="5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wipe(left)">
                                      <p:cBhvr>
                                        <p:cTn id="143" dur="500"/>
                                        <p:tgtEl>
                                          <p:spTgt spid="12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wipe(left)">
                                      <p:cBhvr>
                                        <p:cTn id="148" dur="500"/>
                                        <p:tgtEl>
                                          <p:spTgt spid="14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wipe(left)">
                                      <p:cBhvr>
                                        <p:cTn id="153" dur="500"/>
                                        <p:tgtEl>
                                          <p:spTgt spid="14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500"/>
                                        <p:tgtEl>
                                          <p:spTgt spid="13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wipe(left)">
                                      <p:cBhvr>
                                        <p:cTn id="163" dur="500"/>
                                        <p:tgtEl>
                                          <p:spTgt spid="14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47"/>
                                        </p:tgtEl>
                                        <p:attrNameLst>
                                          <p:attrName>style.visibility</p:attrName>
                                        </p:attrNameLst>
                                      </p:cBhvr>
                                      <p:to>
                                        <p:strVal val="visible"/>
                                      </p:to>
                                    </p:set>
                                    <p:animEffect transition="in" filter="wipe(left)">
                                      <p:cBhvr>
                                        <p:cTn id="168" dur="500"/>
                                        <p:tgtEl>
                                          <p:spTgt spid="1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wipe(left)">
                                      <p:cBhvr>
                                        <p:cTn id="173" dur="500"/>
                                        <p:tgtEl>
                                          <p:spTgt spid="13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5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500"/>
                                        <p:tgtEl>
                                          <p:spTgt spid="13"/>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500" fill="hold"/>
                                        <p:tgtEl>
                                          <p:spTgt spid="18"/>
                                        </p:tgtEl>
                                        <p:attrNameLst>
                                          <p:attrName>ppt_x</p:attrName>
                                        </p:attrNameLst>
                                      </p:cBhvr>
                                      <p:tavLst>
                                        <p:tav tm="0">
                                          <p:val>
                                            <p:strVal val="0-#ppt_w/2"/>
                                          </p:val>
                                        </p:tav>
                                        <p:tav tm="100000">
                                          <p:val>
                                            <p:strVal val="#ppt_x"/>
                                          </p:val>
                                        </p:tav>
                                      </p:tavLst>
                                    </p:anim>
                                    <p:anim calcmode="lin" valueType="num">
                                      <p:cBhvr additive="base">
                                        <p:cTn id="18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left)">
                                      <p:cBhvr>
                                        <p:cTn id="199" dur="5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ipe(left)">
                                      <p:cBhvr>
                                        <p:cTn id="204" dur="500"/>
                                        <p:tgtEl>
                                          <p:spTgt spid="1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wipe(left)">
                                      <p:cBhvr>
                                        <p:cTn id="2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20" grpId="0" animBg="1"/>
      <p:bldP spid="40" grpId="0" animBg="1"/>
      <p:bldP spid="127" grpId="0" animBg="1"/>
      <p:bldP spid="128" grpId="0" animBg="1"/>
      <p:bldP spid="129" grpId="0" animBg="1"/>
      <p:bldP spid="130" grpId="0" animBg="1"/>
      <p:bldP spid="131" grpId="0" animBg="1"/>
      <p:bldP spid="132" grpId="0" animBg="1"/>
      <p:bldP spid="140" grpId="0"/>
      <p:bldP spid="141" grpId="0"/>
      <p:bldP spid="142" grpId="0"/>
      <p:bldP spid="145" grpId="0"/>
      <p:bldP spid="146" grpId="0"/>
      <p:bldP spid="147" grpId="0"/>
      <p:bldP spid="148" grpId="0" animBg="1"/>
      <p:bldP spid="149" grpId="0"/>
      <p:bldP spid="150" grpId="0"/>
      <p:bldP spid="151" grpId="0"/>
      <p:bldP spid="7" grpId="0" animBg="1"/>
      <p:bldP spid="24" grpId="0" build="p"/>
      <p:bldP spid="26" grpId="0"/>
      <p:bldP spid="30" grpId="0"/>
      <p:bldP spid="32" grpId="0" animBg="1"/>
      <p:bldP spid="58" grpId="0" animBg="1"/>
      <p:bldP spid="33" grpId="0" animBg="1"/>
      <p:bldP spid="18" grpId="0"/>
    </p:bldLst>
  </p:timing>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ersonalizzato 1">
      <a:majorFont>
        <a:latin typeface="Comic Sans MS"/>
        <a:ea typeface=""/>
        <a:cs typeface=""/>
      </a:majorFont>
      <a:minorFont>
        <a:latin typeface="Century Gothic"/>
        <a:ea typeface=""/>
        <a:cs typeface=""/>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3391</Words>
  <Application>Microsoft Office PowerPoint</Application>
  <PresentationFormat>Presentazione su schermo (4:3)</PresentationFormat>
  <Paragraphs>406</Paragraphs>
  <Slides>19</Slides>
  <Notes>1</Notes>
  <HiddenSlides>0</HiddenSlides>
  <MMClips>0</MMClips>
  <ScaleCrop>false</ScaleCrop>
  <HeadingPairs>
    <vt:vector size="8" baseType="variant">
      <vt:variant>
        <vt:lpstr>Caratteri utilizzati</vt:lpstr>
      </vt:variant>
      <vt:variant>
        <vt:i4>8</vt:i4>
      </vt:variant>
      <vt:variant>
        <vt:lpstr>Tema</vt:lpstr>
      </vt:variant>
      <vt:variant>
        <vt:i4>2</vt:i4>
      </vt:variant>
      <vt:variant>
        <vt:lpstr>Server OLE incorporati</vt:lpstr>
      </vt:variant>
      <vt:variant>
        <vt:i4>1</vt:i4>
      </vt:variant>
      <vt:variant>
        <vt:lpstr>Titoli diapositive</vt:lpstr>
      </vt:variant>
      <vt:variant>
        <vt:i4>19</vt:i4>
      </vt:variant>
    </vt:vector>
  </HeadingPairs>
  <TitlesOfParts>
    <vt:vector size="30" baseType="lpstr">
      <vt:lpstr>Arial</vt:lpstr>
      <vt:lpstr>Calibri</vt:lpstr>
      <vt:lpstr>Calibri Light</vt:lpstr>
      <vt:lpstr>Century Gothic</vt:lpstr>
      <vt:lpstr>Comic Sans MS</vt:lpstr>
      <vt:lpstr>Symbol</vt:lpstr>
      <vt:lpstr>Times New Roman</vt:lpstr>
      <vt:lpstr>Wingdings 3</vt:lpstr>
      <vt:lpstr>1_Tema di Office</vt:lpstr>
      <vt:lpstr>Sezione</vt:lpstr>
      <vt:lpstr>Equazione</vt:lpstr>
      <vt:lpstr>Geometria descrittiva dinamica</vt:lpstr>
      <vt:lpstr>Geometria descrittiva dinamica Sezione punteggiata: Presentazione (1)</vt:lpstr>
      <vt:lpstr>Geometria descrittiva dinamica Sezione punteggiata: Presentazione (2)</vt:lpstr>
      <vt:lpstr>Geometria descrittiva dinamica Sezione punteggiata: Esempio</vt:lpstr>
      <vt:lpstr>Geometria descrittiva dinamica Sezione punteggiata: Abaco del solido (1)</vt:lpstr>
      <vt:lpstr>Geometria descrittiva dinamica Sezione punteggiata: Abaco del solido (2)</vt:lpstr>
      <vt:lpstr>Geometria descrittiva dinamica Sezione punteggiata: Definizione dell’algoritmo grafico</vt:lpstr>
      <vt:lpstr>Geometria descrittiva dinamica Esempio di sezione punteggiata: Spigolo AB della base</vt:lpstr>
      <vt:lpstr>Geometria descrittiva dinamica Esempio di sezione punteggiata: Spigolo BC della base</vt:lpstr>
      <vt:lpstr>Geometria descrittiva dinamica Esempio di sezione punteggiata: Spigolo AC della base</vt:lpstr>
      <vt:lpstr>Geometria descrittiva dinamica Esempio di sezione punteggiata: Spigolo laterale AV</vt:lpstr>
      <vt:lpstr>Geometria descrittiva dinamica Esempio di sezione punteggiata: Spigolo laterale BV</vt:lpstr>
      <vt:lpstr>Geometria descrittiva dinamica Esempio di sezione punteggiata: Spigolo laterale CV</vt:lpstr>
      <vt:lpstr>Geometria descrittiva dinamica Esempio di sezione punteggiata: Sezione degli spigoli della base</vt:lpstr>
      <vt:lpstr>Geometria descrittiva dinamica Esempio di sezione punteggiata: Sezione degli spigoli laterali</vt:lpstr>
      <vt:lpstr>Geometria descrittiva dinamica Esempio di sezione punteggiata: Intersezione delle due punteggiate</vt:lpstr>
      <vt:lpstr>Geometria descrittiva dinamica Esempio di sezione punteggiata: Sezione risultante</vt:lpstr>
      <vt:lpstr>Geometria descrittiva dinamica Esempio di sezione punteggiata: Verifiche finali di appartenenza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dc:creator>
  <cp:lastModifiedBy>Elio Fragassi</cp:lastModifiedBy>
  <cp:revision>146</cp:revision>
  <dcterms:created xsi:type="dcterms:W3CDTF">2018-05-14T21:46:31Z</dcterms:created>
  <dcterms:modified xsi:type="dcterms:W3CDTF">2020-06-23T20:16:17Z</dcterms:modified>
</cp:coreProperties>
</file>