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53" autoAdjust="0"/>
  </p:normalViewPr>
  <p:slideViewPr>
    <p:cSldViewPr snapToGrid="0">
      <p:cViewPr varScale="1">
        <p:scale>
          <a:sx n="81" d="100"/>
          <a:sy n="81" d="100"/>
        </p:scale>
        <p:origin x="63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2B8B-00E9-42CB-AAEE-0D3F6D7C2C7E}" type="datetimeFigureOut">
              <a:rPr lang="it-IT" smtClean="0"/>
              <a:pPr/>
              <a:t>09/05/2020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7EA3-08D0-4AFF-BA85-F974663924E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96485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2B8B-00E9-42CB-AAEE-0D3F6D7C2C7E}" type="datetimeFigureOut">
              <a:rPr lang="it-IT" smtClean="0"/>
              <a:pPr/>
              <a:t>09/05/2020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7EA3-08D0-4AFF-BA85-F974663924E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095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2B8B-00E9-42CB-AAEE-0D3F6D7C2C7E}" type="datetimeFigureOut">
              <a:rPr lang="it-IT" smtClean="0"/>
              <a:pPr/>
              <a:t>09/05/2020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7EA3-08D0-4AFF-BA85-F974663924E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26708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2B8B-00E9-42CB-AAEE-0D3F6D7C2C7E}" type="datetimeFigureOut">
              <a:rPr lang="it-IT" smtClean="0"/>
              <a:pPr/>
              <a:t>09/05/2020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7EA3-08D0-4AFF-BA85-F974663924E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2745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2B8B-00E9-42CB-AAEE-0D3F6D7C2C7E}" type="datetimeFigureOut">
              <a:rPr lang="it-IT" smtClean="0"/>
              <a:pPr/>
              <a:t>09/05/2020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7EA3-08D0-4AFF-BA85-F974663924E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47649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2B8B-00E9-42CB-AAEE-0D3F6D7C2C7E}" type="datetimeFigureOut">
              <a:rPr lang="it-IT" smtClean="0"/>
              <a:pPr/>
              <a:t>09/05/2020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7EA3-08D0-4AFF-BA85-F974663924E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04703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2B8B-00E9-42CB-AAEE-0D3F6D7C2C7E}" type="datetimeFigureOut">
              <a:rPr lang="it-IT" smtClean="0"/>
              <a:pPr/>
              <a:t>09/05/2020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7EA3-08D0-4AFF-BA85-F974663924E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26445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2B8B-00E9-42CB-AAEE-0D3F6D7C2C7E}" type="datetimeFigureOut">
              <a:rPr lang="it-IT" smtClean="0"/>
              <a:pPr/>
              <a:t>09/05/2020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7EA3-08D0-4AFF-BA85-F974663924E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95697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2B8B-00E9-42CB-AAEE-0D3F6D7C2C7E}" type="datetimeFigureOut">
              <a:rPr lang="it-IT" smtClean="0"/>
              <a:pPr/>
              <a:t>09/05/2020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7EA3-08D0-4AFF-BA85-F974663924E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0696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2B8B-00E9-42CB-AAEE-0D3F6D7C2C7E}" type="datetimeFigureOut">
              <a:rPr lang="it-IT" smtClean="0"/>
              <a:pPr/>
              <a:t>09/05/2020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7EA3-08D0-4AFF-BA85-F974663924E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11318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2B8B-00E9-42CB-AAEE-0D3F6D7C2C7E}" type="datetimeFigureOut">
              <a:rPr lang="it-IT" smtClean="0"/>
              <a:pPr/>
              <a:t>09/05/2020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7EA3-08D0-4AFF-BA85-F974663924E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02879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2B8B-00E9-42CB-AAEE-0D3F6D7C2C7E}" type="datetimeFigureOut">
              <a:rPr lang="it-IT" smtClean="0"/>
              <a:pPr/>
              <a:t>09/05/2020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7EA3-08D0-4AFF-BA85-F974663924E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45919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2B8B-00E9-42CB-AAEE-0D3F6D7C2C7E}" type="datetimeFigureOut">
              <a:rPr lang="it-IT" smtClean="0"/>
              <a:pPr/>
              <a:t>09/05/2020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7EA3-08D0-4AFF-BA85-F974663924E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1990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2B8B-00E9-42CB-AAEE-0D3F6D7C2C7E}" type="datetimeFigureOut">
              <a:rPr lang="it-IT" smtClean="0"/>
              <a:pPr/>
              <a:t>09/05/2020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7EA3-08D0-4AFF-BA85-F974663924E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8857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2B8B-00E9-42CB-AAEE-0D3F6D7C2C7E}" type="datetimeFigureOut">
              <a:rPr lang="it-IT" smtClean="0"/>
              <a:pPr/>
              <a:t>09/05/2020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7EA3-08D0-4AFF-BA85-F974663924E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45547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2B8B-00E9-42CB-AAEE-0D3F6D7C2C7E}" type="datetimeFigureOut">
              <a:rPr lang="it-IT" smtClean="0"/>
              <a:pPr/>
              <a:t>09/05/2020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7EA3-08D0-4AFF-BA85-F974663924E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16547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2B8B-00E9-42CB-AAEE-0D3F6D7C2C7E}" type="datetimeFigureOut">
              <a:rPr lang="it-IT" smtClean="0"/>
              <a:pPr/>
              <a:t>09/05/2020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57EA3-08D0-4AFF-BA85-F974663924E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47764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69D2B8B-00E9-42CB-AAEE-0D3F6D7C2C7E}" type="datetimeFigureOut">
              <a:rPr lang="it-IT" smtClean="0"/>
              <a:pPr/>
              <a:t>09/05/2020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4057EA3-08D0-4AFF-BA85-F974663924E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82061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>
            <a:extLst>
              <a:ext uri="{FF2B5EF4-FFF2-40B4-BE49-F238E27FC236}">
                <a16:creationId xmlns:a16="http://schemas.microsoft.com/office/drawing/2014/main" id="{54C33BF8-DB19-41B1-8411-CBA5EF89C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3239" y="2056941"/>
            <a:ext cx="5004000" cy="440120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175" algn="ctr">
            <a:solidFill>
              <a:srgbClr val="0070C0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disegno di copertina è stato eseguito da me medesimo </a:t>
            </a:r>
          </a:p>
          <a:p>
            <a:pPr algn="ctr">
              <a:spcAft>
                <a:spcPts val="0"/>
              </a:spcAft>
            </a:pPr>
            <a:endParaRPr lang="it-IT" sz="2000" dirty="0">
              <a:solidFill>
                <a:srgbClr val="00B05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durante il secondo anno scolastico (1964/1965) </a:t>
            </a:r>
          </a:p>
          <a:p>
            <a:pPr algn="ctr">
              <a:spcAft>
                <a:spcPts val="0"/>
              </a:spcAft>
            </a:pPr>
            <a:endParaRPr lang="it-IT" sz="2000" dirty="0">
              <a:solidFill>
                <a:srgbClr val="00B05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 frequenza del  Liceo Artistico Statale “G. </a:t>
            </a:r>
            <a:r>
              <a:rPr lang="it-IT" sz="2000" dirty="0" err="1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Misticoni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 di Pescara </a:t>
            </a:r>
          </a:p>
          <a:p>
            <a:pPr algn="ctr">
              <a:spcAft>
                <a:spcPts val="0"/>
              </a:spcAft>
            </a:pPr>
            <a:endParaRPr lang="it-IT" sz="2000" dirty="0">
              <a:solidFill>
                <a:srgbClr val="00B05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la materia “</a:t>
            </a:r>
            <a:r>
              <a:rPr lang="it-IT" sz="2000" b="1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Disegno geometrico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  <a:p>
            <a:pPr algn="ctr">
              <a:spcAft>
                <a:spcPts val="0"/>
              </a:spcAft>
            </a:pP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 biennio inferiore del vecchio ordinamento</a:t>
            </a:r>
          </a:p>
          <a:p>
            <a:pPr algn="ctr">
              <a:spcAft>
                <a:spcPts val="0"/>
              </a:spcAft>
            </a:pPr>
            <a:endParaRPr lang="it-IT" sz="2000" dirty="0">
              <a:solidFill>
                <a:srgbClr val="00B05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dirty="0">
                <a:solidFill>
                  <a:srgbClr val="00B050"/>
                </a:solidFill>
                <a:latin typeface="+mj-lt"/>
              </a:rPr>
              <a:t>Docente prof. arch. Antonino Giammarco</a:t>
            </a:r>
            <a:endParaRPr lang="it-IT" sz="2000" dirty="0">
              <a:solidFill>
                <a:srgbClr val="00B05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03D60AB7-333E-4046-9553-B62D693D1DC7}"/>
              </a:ext>
            </a:extLst>
          </p:cNvPr>
          <p:cNvSpPr txBox="1">
            <a:spLocks noChangeArrowheads="1"/>
          </p:cNvSpPr>
          <p:nvPr/>
        </p:nvSpPr>
        <p:spPr>
          <a:xfrm>
            <a:off x="36000" y="650531"/>
            <a:ext cx="9072000" cy="360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257175" indent="-257175" algn="ctr" defTabSz="685800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kern="0" dirty="0">
                <a:solidFill>
                  <a:srgbClr val="00B050"/>
                </a:solidFill>
                <a:latin typeface="Comic Sans MS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kern="0" dirty="0" err="1">
                <a:solidFill>
                  <a:srgbClr val="00B050"/>
                </a:solidFill>
                <a:latin typeface="Comic Sans MS"/>
                <a:cs typeface="Arial" panose="020B0604020202020204" pitchFamily="34" charset="0"/>
              </a:rPr>
              <a:t>Monge</a:t>
            </a:r>
            <a:endParaRPr lang="it-IT" kern="0" dirty="0">
              <a:solidFill>
                <a:srgbClr val="00B050"/>
              </a:solidFill>
              <a:latin typeface="Comic Sans MS"/>
              <a:cs typeface="Arial" panose="020B0604020202020204" pitchFamily="34" charset="0"/>
            </a:endParaRPr>
          </a:p>
        </p:txBody>
      </p:sp>
      <p:sp>
        <p:nvSpPr>
          <p:cNvPr id="11" name="Titolo 1">
            <a:extLst>
              <a:ext uri="{FF2B5EF4-FFF2-40B4-BE49-F238E27FC236}">
                <a16:creationId xmlns:a16="http://schemas.microsoft.com/office/drawing/2014/main" id="{320960E4-EDB2-4D60-82C0-81895488C99F}"/>
              </a:ext>
            </a:extLst>
          </p:cNvPr>
          <p:cNvSpPr txBox="1">
            <a:spLocks/>
          </p:cNvSpPr>
          <p:nvPr/>
        </p:nvSpPr>
        <p:spPr>
          <a:xfrm>
            <a:off x="36000" y="34871"/>
            <a:ext cx="9072000" cy="540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defTabSz="342900">
              <a:spcBef>
                <a:spcPts val="0"/>
              </a:spcBef>
            </a:pPr>
            <a:r>
              <a:rPr lang="it-IT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Geometria descrittiva dinamica</a:t>
            </a:r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95BD956-DBC4-44E2-B922-E0CF8AFFE936}"/>
              </a:ext>
            </a:extLst>
          </p:cNvPr>
          <p:cNvSpPr txBox="1"/>
          <p:nvPr/>
        </p:nvSpPr>
        <p:spPr>
          <a:xfrm>
            <a:off x="36000" y="1088157"/>
            <a:ext cx="9072000" cy="8771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LE OPERAZIONI GEOMETRICHE: </a:t>
            </a:r>
            <a:r>
              <a:rPr lang="it-IT" sz="2400" cap="all" dirty="0">
                <a:solidFill>
                  <a:srgbClr val="00B050"/>
                </a:solidFill>
                <a:latin typeface="Comic Sans MS" panose="030F0702030302020204" pitchFamily="66" charset="0"/>
              </a:rPr>
              <a:t>La sezione </a:t>
            </a:r>
            <a:r>
              <a:rPr lang="it-IT" sz="2700" dirty="0">
                <a:solidFill>
                  <a:srgbClr val="00B050"/>
                </a:solidFill>
                <a:latin typeface="Comic Sans MS" panose="030F0702030302020204" pitchFamily="66" charset="0"/>
              </a:rPr>
              <a:t>Presentazione e schema sinottico</a:t>
            </a:r>
          </a:p>
        </p:txBody>
      </p:sp>
      <p:sp>
        <p:nvSpPr>
          <p:cNvPr id="16" name="Text Box 6">
            <a:extLst>
              <a:ext uri="{FF2B5EF4-FFF2-40B4-BE49-F238E27FC236}">
                <a16:creationId xmlns:a16="http://schemas.microsoft.com/office/drawing/2014/main" id="{384D17F9-DEF8-452B-8162-800EB9E59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2435" y="6512930"/>
            <a:ext cx="4500000" cy="288000"/>
          </a:xfrm>
          <a:prstGeom prst="rect">
            <a:avLst/>
          </a:prstGeom>
          <a:solidFill>
            <a:srgbClr val="FFFF00"/>
          </a:solidFill>
          <a:ln w="3175">
            <a:solidFill>
              <a:srgbClr val="4F81BD"/>
            </a:solidFill>
            <a:miter lim="800000"/>
            <a:headEnd/>
            <a:tailEnd/>
          </a:ln>
        </p:spPr>
        <p:txBody>
          <a:bodyPr wrap="square" lIns="69056" tIns="34529" rIns="69056" bIns="34529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2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95B44515-2229-4A02-80F7-E1F86F9A9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6" y="6512661"/>
            <a:ext cx="4500000" cy="288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lIns="69056" tIns="34529" rIns="69056" bIns="34529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2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8B788D11-D457-4AB4-8F71-98B619A06210}"/>
              </a:ext>
            </a:extLst>
          </p:cNvPr>
          <p:cNvCxnSpPr>
            <a:cxnSpLocks/>
          </p:cNvCxnSpPr>
          <p:nvPr/>
        </p:nvCxnSpPr>
        <p:spPr>
          <a:xfrm>
            <a:off x="72002" y="6831190"/>
            <a:ext cx="9044998" cy="0"/>
          </a:xfrm>
          <a:prstGeom prst="line">
            <a:avLst/>
          </a:prstGeom>
          <a:noFill/>
          <a:ln w="0" cap="flat" cmpd="sng" algn="ctr">
            <a:noFill/>
            <a:prstDash val="solid"/>
            <a:miter lim="800000"/>
          </a:ln>
          <a:effectLst/>
        </p:spPr>
      </p:cxnSp>
      <p:pic>
        <p:nvPicPr>
          <p:cNvPr id="1026" name="Picture 2" descr="C:\Windows.old.000\Users\UTENTE\Documents\Elio dati\GeometriaDescrittivaDinamica\Le operazioni geometriche\Operazioni geometriche\2 Sezioni\6340 sezione piramide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5203" y="2045246"/>
            <a:ext cx="3824406" cy="4417701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41084040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589794-ADC9-4A0B-8A88-FE80FAD92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12020"/>
            <a:ext cx="9072000" cy="720000"/>
          </a:xfrm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it-IT" sz="2500" dirty="0">
                <a:solidFill>
                  <a:srgbClr val="00B05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5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it-IT" sz="2000" cap="none" dirty="0">
                <a:solidFill>
                  <a:srgbClr val="00B050"/>
                </a:solidFill>
                <a:latin typeface="Comic Sans MS" panose="030F0702030302020204" pitchFamily="66" charset="0"/>
              </a:rPr>
              <a:t>Introduzione e presentazione (1)</a:t>
            </a:r>
            <a:endParaRPr lang="it-IT" sz="32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45B1B36-DEFE-44E0-9EDA-BBD7CEF8B18A}"/>
              </a:ext>
            </a:extLst>
          </p:cNvPr>
          <p:cNvSpPr txBox="1"/>
          <p:nvPr/>
        </p:nvSpPr>
        <p:spPr>
          <a:xfrm>
            <a:off x="36000" y="803156"/>
            <a:ext cx="907200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Questa trattazione fa riferimento esclusivamente all’ operazione geometrico-descrittiva denominata «</a:t>
            </a:r>
            <a:r>
              <a:rPr lang="it-IT" b="1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sezione»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28400D1-2CE5-4E1A-810A-056F639511FE}"/>
              </a:ext>
            </a:extLst>
          </p:cNvPr>
          <p:cNvSpPr txBox="1"/>
          <p:nvPr/>
        </p:nvSpPr>
        <p:spPr>
          <a:xfrm>
            <a:off x="36000" y="1543779"/>
            <a:ext cx="9072000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Sezionare significa tagliare: quindi eseguire una sezione equivale ad operare un taglio di un determinato oggetto, di un certo organismo o di un solido, come nel nostro caso. La sezione in alcuni dizionari è così descritta.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348748C-32C2-47F3-A905-F75A6B7EC6FA}"/>
              </a:ext>
            </a:extLst>
          </p:cNvPr>
          <p:cNvSpPr txBox="1"/>
          <p:nvPr/>
        </p:nvSpPr>
        <p:spPr>
          <a:xfrm>
            <a:off x="36000" y="2536559"/>
            <a:ext cx="9072000" cy="190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&lt;&lt;</a:t>
            </a:r>
            <a:r>
              <a:rPr lang="it-IT" i="1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varie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tecnologie, figura intercettata da un oggetto sul piano con il quale si immagina tagliato, particolarmente utile nel disegno tecnico e architettonico per rappresentare le strutture interne di organi, pezzi, edifici e </a:t>
            </a:r>
            <a:r>
              <a:rPr lang="it-IT" i="1" dirty="0" err="1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it-IT" i="1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.&gt;&gt;</a:t>
            </a:r>
          </a:p>
          <a:p>
            <a:endParaRPr lang="it-IT" i="1" dirty="0">
              <a:solidFill>
                <a:srgbClr val="00B05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i="1" dirty="0">
              <a:solidFill>
                <a:srgbClr val="00B05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i="1" dirty="0">
              <a:solidFill>
                <a:srgbClr val="00B05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06F148D-C532-4B8C-A475-1BE4CF9FD503}"/>
              </a:ext>
            </a:extLst>
          </p:cNvPr>
          <p:cNvSpPr txBox="1"/>
          <p:nvPr/>
        </p:nvSpPr>
        <p:spPr>
          <a:xfrm>
            <a:off x="36000" y="4537553"/>
            <a:ext cx="9072000" cy="226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375"/>
              </a:spcBef>
              <a:spcAft>
                <a:spcPts val="375"/>
              </a:spcAft>
            </a:pPr>
            <a:r>
              <a:rPr lang="it-IT" i="1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&lt;&lt;1: In geometria, il punto in cui una linea incontra un'altra linea o un piano; la linea, la superficie di un solido corrispondente alla intersezione di esso con un piano.               2.Disegno che rappresenta l'interno di un edificio, visto come tagliato verticalmente da un piano; spaccato&gt;&gt;</a:t>
            </a:r>
          </a:p>
          <a:p>
            <a:pPr>
              <a:spcBef>
                <a:spcPts val="375"/>
              </a:spcBef>
              <a:spcAft>
                <a:spcPts val="375"/>
              </a:spcAft>
            </a:pPr>
            <a:endParaRPr lang="it-IT" i="1" dirty="0">
              <a:solidFill>
                <a:srgbClr val="00B05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75"/>
              </a:spcBef>
              <a:spcAft>
                <a:spcPts val="375"/>
              </a:spcAft>
            </a:pPr>
            <a:endParaRPr lang="it-IT" i="1" dirty="0">
              <a:solidFill>
                <a:srgbClr val="00B05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B7BFB3A-7BB9-47C2-A501-20CA9AF85103}"/>
              </a:ext>
            </a:extLst>
          </p:cNvPr>
          <p:cNvSpPr txBox="1"/>
          <p:nvPr/>
        </p:nvSpPr>
        <p:spPr>
          <a:xfrm>
            <a:off x="72000" y="3466432"/>
            <a:ext cx="900000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t-IT" i="1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-voce sezione- </a:t>
            </a:r>
          </a:p>
          <a:p>
            <a:pPr lvl="0"/>
            <a:r>
              <a:rPr lang="it-IT" i="1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Nicola Zingarelli, Vocabolario della lingua italiana, 10 edizione, Zanichelli, Bologna 1970. </a:t>
            </a:r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463373F-23CE-4C28-9AB2-E195B2AD6A11}"/>
              </a:ext>
            </a:extLst>
          </p:cNvPr>
          <p:cNvSpPr txBox="1"/>
          <p:nvPr/>
        </p:nvSpPr>
        <p:spPr>
          <a:xfrm>
            <a:off x="72000" y="5806145"/>
            <a:ext cx="900000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>
              <a:spcBef>
                <a:spcPts val="375"/>
              </a:spcBef>
            </a:pPr>
            <a:r>
              <a:rPr lang="it-IT" i="1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-voce sezione-</a:t>
            </a:r>
          </a:p>
          <a:p>
            <a:pPr lvl="0">
              <a:spcAft>
                <a:spcPts val="375"/>
              </a:spcAft>
            </a:pPr>
            <a:r>
              <a:rPr lang="it-IT" i="1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Remo </a:t>
            </a:r>
            <a:r>
              <a:rPr lang="it-IT" i="1" dirty="0" err="1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Sandron</a:t>
            </a:r>
            <a:r>
              <a:rPr lang="it-IT" i="1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Dizionario fondamentale della lingua italiana, De Agostini, Novara 1982.</a:t>
            </a:r>
            <a:endParaRPr lang="it-IT" dirty="0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0A7A7704-53D7-4225-BA5F-4C7D1CA850E6}"/>
              </a:ext>
            </a:extLst>
          </p:cNvPr>
          <p:cNvCxnSpPr>
            <a:cxnSpLocks/>
          </p:cNvCxnSpPr>
          <p:nvPr/>
        </p:nvCxnSpPr>
        <p:spPr>
          <a:xfrm>
            <a:off x="72002" y="6831190"/>
            <a:ext cx="9044998" cy="0"/>
          </a:xfrm>
          <a:prstGeom prst="line">
            <a:avLst/>
          </a:prstGeom>
          <a:noFill/>
          <a:ln w="0" cap="flat" cmpd="sng" algn="ctr">
            <a:noFill/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27494523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589794-ADC9-4A0B-8A88-FE80FAD92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12020"/>
            <a:ext cx="9072000" cy="720000"/>
          </a:xfrm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it-IT" sz="2600" dirty="0">
                <a:solidFill>
                  <a:srgbClr val="00B05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6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it-IT" sz="2000" cap="none" dirty="0">
                <a:solidFill>
                  <a:srgbClr val="00B050"/>
                </a:solidFill>
                <a:latin typeface="Comic Sans MS" panose="030F0702030302020204" pitchFamily="66" charset="0"/>
              </a:rPr>
              <a:t>Introduzione e presentazione (2)</a:t>
            </a:r>
            <a:endParaRPr lang="it-IT" sz="32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2A46879-C336-4B39-B1F0-66833F13679A}"/>
              </a:ext>
            </a:extLst>
          </p:cNvPr>
          <p:cNvSpPr txBox="1"/>
          <p:nvPr/>
        </p:nvSpPr>
        <p:spPr>
          <a:xfrm>
            <a:off x="36000" y="809896"/>
            <a:ext cx="9072000" cy="18876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375"/>
              </a:spcBef>
              <a:spcAft>
                <a:spcPts val="375"/>
              </a:spcAft>
            </a:pP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eseguire questa operazione ci si serve di un piano che, idealmente, seziona il solido in due parti. </a:t>
            </a:r>
          </a:p>
          <a:p>
            <a:pPr algn="ctr">
              <a:spcBef>
                <a:spcPts val="375"/>
              </a:spcBef>
              <a:spcAft>
                <a:spcPts val="375"/>
              </a:spcAft>
            </a:pP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  piano, detto "</a:t>
            </a:r>
            <a:r>
              <a:rPr lang="it-IT" b="1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piano di sezione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", taglia il solido in due parti che hanno, in comune, proprio il piano di sezione per cui su di esso si fissa, come su una lastra fotografica, l'immagine della "</a:t>
            </a:r>
            <a:r>
              <a:rPr lang="it-IT" b="1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sezione risultante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come prodotto  dell'operazione geometrica (algoritmo grafico)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F27BD69-E410-4FD6-9B32-74074D43B21A}"/>
              </a:ext>
            </a:extLst>
          </p:cNvPr>
          <p:cNvSpPr txBox="1"/>
          <p:nvPr/>
        </p:nvSpPr>
        <p:spPr>
          <a:xfrm>
            <a:off x="36000" y="2768532"/>
            <a:ext cx="9072000" cy="3996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375"/>
              </a:spcBef>
              <a:spcAft>
                <a:spcPts val="375"/>
              </a:spcAft>
            </a:pP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Poiché l'immagine della "</a:t>
            </a:r>
            <a:r>
              <a:rPr lang="it-IT" b="1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sezione risultante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appartiene al piano, essa può essere ricercata e descritta (</a:t>
            </a:r>
            <a:r>
              <a:rPr lang="it-IT" u="sng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i solidi a facce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come</a:t>
            </a:r>
          </a:p>
          <a:p>
            <a:pPr algn="ctr">
              <a:spcBef>
                <a:spcPts val="375"/>
              </a:spcBef>
              <a:spcAft>
                <a:spcPts val="375"/>
              </a:spcAft>
            </a:pPr>
            <a:endParaRPr lang="it-IT" dirty="0">
              <a:solidFill>
                <a:srgbClr val="00B05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375"/>
              </a:spcBef>
              <a:spcAft>
                <a:spcPts val="375"/>
              </a:spcAft>
            </a:pPr>
            <a:endParaRPr lang="it-IT" dirty="0">
              <a:solidFill>
                <a:srgbClr val="00B05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375"/>
              </a:spcBef>
              <a:spcAft>
                <a:spcPts val="375"/>
              </a:spcAft>
            </a:pPr>
            <a:endParaRPr lang="it-IT" dirty="0">
              <a:solidFill>
                <a:srgbClr val="00B05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375"/>
              </a:spcBef>
              <a:spcAft>
                <a:spcPts val="375"/>
              </a:spcAft>
            </a:pPr>
            <a:endParaRPr lang="it-IT" dirty="0">
              <a:solidFill>
                <a:srgbClr val="00B05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375"/>
              </a:spcBef>
              <a:spcAft>
                <a:spcPts val="375"/>
              </a:spcAft>
            </a:pP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algn="ctr">
              <a:spcBef>
                <a:spcPts val="375"/>
              </a:spcBef>
              <a:spcAft>
                <a:spcPts val="375"/>
              </a:spcAft>
            </a:pP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ts val="375"/>
              </a:spcBef>
              <a:spcAft>
                <a:spcPts val="375"/>
              </a:spcAft>
            </a:pPr>
            <a:endParaRPr lang="it-IT" dirty="0">
              <a:solidFill>
                <a:srgbClr val="00B05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375"/>
              </a:spcBef>
              <a:spcAft>
                <a:spcPts val="375"/>
              </a:spcAft>
            </a:pPr>
            <a:endParaRPr lang="it-IT" dirty="0">
              <a:solidFill>
                <a:srgbClr val="00B05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375"/>
              </a:spcBef>
              <a:spcAft>
                <a:spcPts val="375"/>
              </a:spcAft>
            </a:pPr>
            <a:endParaRPr lang="it-IT" dirty="0">
              <a:solidFill>
                <a:srgbClr val="00B05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04D4C12-2E74-486A-84B7-2E00F275EB61}"/>
              </a:ext>
            </a:extLst>
          </p:cNvPr>
          <p:cNvSpPr txBox="1"/>
          <p:nvPr/>
        </p:nvSpPr>
        <p:spPr>
          <a:xfrm>
            <a:off x="3420000" y="5352891"/>
            <a:ext cx="2304000" cy="369332"/>
          </a:xfrm>
          <a:prstGeom prst="rect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b="1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piano punteggiato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A1FC137-801B-4A99-9A53-04CC1FE9E3D5}"/>
              </a:ext>
            </a:extLst>
          </p:cNvPr>
          <p:cNvSpPr txBox="1"/>
          <p:nvPr/>
        </p:nvSpPr>
        <p:spPr>
          <a:xfrm>
            <a:off x="4104000" y="5850399"/>
            <a:ext cx="9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come</a:t>
            </a: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DC7352D-48C7-4D59-9D4A-543226F2C945}"/>
              </a:ext>
            </a:extLst>
          </p:cNvPr>
          <p:cNvSpPr txBox="1"/>
          <p:nvPr/>
        </p:nvSpPr>
        <p:spPr>
          <a:xfrm>
            <a:off x="3726000" y="6281156"/>
            <a:ext cx="1692000" cy="369332"/>
          </a:xfrm>
          <a:prstGeom prst="rect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b="1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piano rigato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DB619C5-FF7F-4004-9CC1-64410E0F8E93}"/>
              </a:ext>
            </a:extLst>
          </p:cNvPr>
          <p:cNvSpPr txBox="1"/>
          <p:nvPr/>
        </p:nvSpPr>
        <p:spPr>
          <a:xfrm>
            <a:off x="3291840" y="3455718"/>
            <a:ext cx="2560320" cy="369332"/>
          </a:xfrm>
          <a:prstGeom prst="rect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b="1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sezione punteggiata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FF78D3A2-08CD-421F-B712-FEB7FD9A4026}"/>
              </a:ext>
            </a:extLst>
          </p:cNvPr>
          <p:cNvSpPr txBox="1"/>
          <p:nvPr/>
        </p:nvSpPr>
        <p:spPr>
          <a:xfrm flipH="1">
            <a:off x="3564000" y="4464162"/>
            <a:ext cx="2016000" cy="369332"/>
          </a:xfrm>
          <a:prstGeom prst="rect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lvl="0" algn="ctr">
              <a:spcBef>
                <a:spcPts val="375"/>
              </a:spcBef>
              <a:spcAft>
                <a:spcPts val="375"/>
              </a:spcAft>
            </a:pPr>
            <a:r>
              <a:rPr lang="it-IT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it-IT" b="1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sezione rigata</a:t>
            </a:r>
            <a:r>
              <a:rPr lang="it-IT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endParaRPr lang="it-IT" dirty="0">
              <a:solidFill>
                <a:srgbClr val="00B05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71AE640-2C4F-444E-BE2A-CC7A15205F90}"/>
              </a:ext>
            </a:extLst>
          </p:cNvPr>
          <p:cNvSpPr txBox="1"/>
          <p:nvPr/>
        </p:nvSpPr>
        <p:spPr>
          <a:xfrm>
            <a:off x="3816000" y="3954490"/>
            <a:ext cx="151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oppure come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45D1C54-02AD-4F2B-938A-2341275378FD}"/>
              </a:ext>
            </a:extLst>
          </p:cNvPr>
          <p:cNvSpPr txBox="1"/>
          <p:nvPr/>
        </p:nvSpPr>
        <p:spPr>
          <a:xfrm>
            <a:off x="2124000" y="4870595"/>
            <a:ext cx="48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seconda che il piano viene riguardato come</a:t>
            </a:r>
            <a:endParaRPr lang="it-IT" dirty="0"/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7E9F5D52-EBAD-45D9-B607-B974E84730C7}"/>
              </a:ext>
            </a:extLst>
          </p:cNvPr>
          <p:cNvCxnSpPr>
            <a:cxnSpLocks/>
          </p:cNvCxnSpPr>
          <p:nvPr/>
        </p:nvCxnSpPr>
        <p:spPr>
          <a:xfrm>
            <a:off x="72002" y="6831190"/>
            <a:ext cx="9044998" cy="0"/>
          </a:xfrm>
          <a:prstGeom prst="line">
            <a:avLst/>
          </a:prstGeom>
          <a:noFill/>
          <a:ln w="0" cap="flat" cmpd="sng" algn="ctr">
            <a:noFill/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21452713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8" grpId="0" uiExpand="1" build="p" bldLvl="2" animBg="1"/>
      <p:bldP spid="3" grpId="0" animBg="1"/>
      <p:bldP spid="4" grpId="0"/>
      <p:bldP spid="5" grpId="0" animBg="1"/>
      <p:bldP spid="12" grpId="0" animBg="1"/>
      <p:bldP spid="13" grpId="0" animBg="1"/>
      <p:bldP spid="9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589794-ADC9-4A0B-8A88-FE80FAD92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12020"/>
            <a:ext cx="9072000" cy="720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it-IT" sz="2600" dirty="0">
                <a:solidFill>
                  <a:srgbClr val="00B05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6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it-IT" sz="2000" cap="none" dirty="0">
                <a:solidFill>
                  <a:srgbClr val="00B050"/>
                </a:solidFill>
                <a:latin typeface="Comic Sans MS" panose="030F0702030302020204" pitchFamily="66" charset="0"/>
              </a:rPr>
              <a:t>Introduzione e presentazione (3)</a:t>
            </a:r>
            <a:endParaRPr lang="it-IT" sz="32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56F0817-D660-40CF-9370-047DD8155A96}"/>
              </a:ext>
            </a:extLst>
          </p:cNvPr>
          <p:cNvSpPr txBox="1"/>
          <p:nvPr/>
        </p:nvSpPr>
        <p:spPr>
          <a:xfrm>
            <a:off x="36000" y="5538652"/>
            <a:ext cx="907200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Nello schema seguente sono evidenziati i due percorsi possibili e le relative sequenze di operazioni riferite all'algoritmo grafico sia per la </a:t>
            </a:r>
            <a:r>
              <a:rPr lang="it-IT" b="1" dirty="0">
                <a:solidFill>
                  <a:srgbClr val="00B050"/>
                </a:solidFill>
                <a:latin typeface="Comic Sans MS" panose="030F0702030302020204" pitchFamily="66" charset="0"/>
              </a:rPr>
              <a:t>sezione punteggiata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 (ricerca dei vertici del poligono risultante), sia per la </a:t>
            </a:r>
            <a:r>
              <a:rPr lang="it-IT" b="1" dirty="0">
                <a:solidFill>
                  <a:srgbClr val="00B050"/>
                </a:solidFill>
                <a:latin typeface="Comic Sans MS" panose="030F0702030302020204" pitchFamily="66" charset="0"/>
              </a:rPr>
              <a:t>sezione rigata 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(ricerca dei lati del poligono risultante) di </a:t>
            </a:r>
            <a:r>
              <a:rPr lang="it-IT" b="1" dirty="0">
                <a:solidFill>
                  <a:srgbClr val="C00000"/>
                </a:solidFill>
                <a:latin typeface="Comic Sans MS" panose="030F0702030302020204" pitchFamily="66" charset="0"/>
              </a:rPr>
              <a:t>solidi a facce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78AC951-DBFE-4368-8092-E1CE0A2ACAF8}"/>
              </a:ext>
            </a:extLst>
          </p:cNvPr>
          <p:cNvSpPr txBox="1"/>
          <p:nvPr/>
        </p:nvSpPr>
        <p:spPr>
          <a:xfrm>
            <a:off x="41566" y="2517809"/>
            <a:ext cx="4320000" cy="2862322"/>
          </a:xfrm>
          <a:prstGeom prst="rect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La forma del poligono piano chiuso risultante dall’operazione di sezione dipende sia dal tipo di solido sezionato (poliedro regolare o irregolare, a due basi o a punta), sia dal numero delle facce del solido, sia dalla posizione spaziale oltre che dal tipo di piano di sezione e relativa geometria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BD803BC-50B4-4B5D-A2F6-6F7D6B434920}"/>
              </a:ext>
            </a:extLst>
          </p:cNvPr>
          <p:cNvSpPr txBox="1"/>
          <p:nvPr/>
        </p:nvSpPr>
        <p:spPr>
          <a:xfrm>
            <a:off x="4782435" y="2521526"/>
            <a:ext cx="4320000" cy="28623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La forma della curva piana detta «conica»  dipende sia dal tipo di solido (cono, cilindro o sfera) sia dal tipo di piano di sezione che dalle reciproche posizioni nello spazio.</a:t>
            </a:r>
          </a:p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Le coniche fondamentali sono: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Circonferenza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Ellisse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Parabola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Iperbole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79E2FAF-D841-4CC5-A5B1-663A09EC662C}"/>
              </a:ext>
            </a:extLst>
          </p:cNvPr>
          <p:cNvSpPr txBox="1"/>
          <p:nvPr/>
        </p:nvSpPr>
        <p:spPr>
          <a:xfrm>
            <a:off x="36000" y="858977"/>
            <a:ext cx="9072000" cy="1548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Da precisare, infine, che detta operazione può essere riferita a:</a:t>
            </a:r>
          </a:p>
          <a:p>
            <a:endParaRPr lang="it-IT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E26F6086-ECB7-4E6B-9E73-4B5EE25BCA60}"/>
              </a:ext>
            </a:extLst>
          </p:cNvPr>
          <p:cNvSpPr txBox="1"/>
          <p:nvPr/>
        </p:nvSpPr>
        <p:spPr>
          <a:xfrm>
            <a:off x="1422000" y="1288152"/>
            <a:ext cx="6300000" cy="396000"/>
          </a:xfrm>
          <a:prstGeom prst="rect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Solidi a facce le cui sezioni producono poligoni piani chiusi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DB0CFA3F-E5AA-4053-B43F-38D29E7CFBF4}"/>
              </a:ext>
            </a:extLst>
          </p:cNvPr>
          <p:cNvSpPr txBox="1"/>
          <p:nvPr/>
        </p:nvSpPr>
        <p:spPr>
          <a:xfrm>
            <a:off x="666000" y="1794708"/>
            <a:ext cx="7812000" cy="39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Solidi di rotazione le cui sezioni producono curve piane dette «coniche»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185FBEC-94E4-4B41-AC19-F1A1740B5C88}"/>
              </a:ext>
            </a:extLst>
          </p:cNvPr>
          <p:cNvCxnSpPr>
            <a:cxnSpLocks/>
          </p:cNvCxnSpPr>
          <p:nvPr/>
        </p:nvCxnSpPr>
        <p:spPr>
          <a:xfrm>
            <a:off x="72002" y="6831190"/>
            <a:ext cx="9044998" cy="0"/>
          </a:xfrm>
          <a:prstGeom prst="line">
            <a:avLst/>
          </a:prstGeom>
          <a:noFill/>
          <a:ln w="0" cap="flat" cmpd="sng" algn="ctr">
            <a:noFill/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1500908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uiExpand="1" build="p" animBg="1"/>
      <p:bldP spid="16" grpId="0" build="p" animBg="1"/>
      <p:bldP spid="17" grpId="0" build="p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589794-ADC9-4A0B-8A88-FE80FAD92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12020"/>
            <a:ext cx="9072000" cy="720000"/>
          </a:xfrm>
          <a:ln>
            <a:solidFill>
              <a:srgbClr val="002060"/>
            </a:solidFill>
          </a:ln>
        </p:spPr>
        <p:txBody>
          <a:bodyPr anchor="t">
            <a:normAutofit fontScale="90000"/>
          </a:bodyPr>
          <a:lstStyle/>
          <a:p>
            <a:pPr algn="ctr"/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it-IT" sz="2200" cap="none" dirty="0">
                <a:solidFill>
                  <a:srgbClr val="00B050"/>
                </a:solidFill>
                <a:latin typeface="Comic Sans MS" panose="030F0702030302020204" pitchFamily="66" charset="0"/>
              </a:rPr>
              <a:t>Schema sinottico dei passaggi grafici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E4CBC125-7369-4431-95B1-7862E5368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0000" y="794891"/>
            <a:ext cx="3060000" cy="288000"/>
          </a:xfrm>
          <a:prstGeom prst="rect">
            <a:avLst/>
          </a:prstGeom>
          <a:solidFill>
            <a:schemeClr val="tx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it-IT" altLang="it-IT" sz="14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</a:rPr>
              <a:t>SEZIONE DI SOLIDI A FACCE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1012A6F7-5455-485A-B2F6-2B4CBB8CC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2000" y="1743722"/>
            <a:ext cx="1800000" cy="324000"/>
          </a:xfrm>
          <a:prstGeom prst="rect">
            <a:avLst/>
          </a:prstGeom>
          <a:solidFill>
            <a:schemeClr val="tx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it-IT" altLang="it-IT" sz="140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</a:rPr>
              <a:t>Poligono piano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E1C56122-2190-4A43-946E-3F5F28857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2435" y="2085550"/>
            <a:ext cx="3240000" cy="2635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Sezione rigata</a:t>
            </a:r>
            <a:endParaRPr kumimoji="0" lang="it-IT" altLang="it-IT" sz="14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F8DFBABC-168F-4D3A-B1DE-CDAEBFFF9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2435" y="2593832"/>
            <a:ext cx="3240000" cy="118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Definizione algoritmo grafico</a:t>
            </a: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it-IT" altLang="it-IT" sz="1200" b="0" i="0" u="none" strike="noStrike" cap="none" normalizeH="0" baseline="3000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a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operazione----------------------ABC 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Î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b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 </a:t>
            </a: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2</a:t>
            </a:r>
            <a:r>
              <a:rPr kumimoji="0" lang="it-IT" altLang="it-IT" sz="1200" b="0" i="0" u="none" strike="noStrike" cap="none" normalizeH="0" baseline="3000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a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operazione--------------------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a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Ç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b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Þ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x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3</a:t>
            </a:r>
            <a:r>
              <a:rPr kumimoji="0" lang="it-IT" altLang="it-IT" sz="1200" b="0" i="0" u="none" strike="noStrike" cap="none" normalizeH="0" baseline="3000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a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operazione--------x 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Ç </a:t>
            </a:r>
            <a:r>
              <a:rPr kumimoji="0" lang="it-IT" altLang="it-IT" sz="120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ABC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Þ 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(XY); (XZ)</a:t>
            </a: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operazioni da applicarsi ad ogni faccia del solido</a:t>
            </a: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03B437C7-97BF-46E9-A0E9-DC268A617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2435" y="3974562"/>
            <a:ext cx="3240000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11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ricercano tante rette quante sono le facce del solido</a:t>
            </a: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a, b, c, d, e. . . . 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9B4AE394-3EF1-4D13-BE57-279F33F69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2435" y="4840886"/>
            <a:ext cx="3240000" cy="50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segmenti di retta che appartengono alle facce sono i lati del poligono di  sezion</a:t>
            </a: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kumimoji="0" lang="it-IT" altLang="it-IT" sz="14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CD151304-7193-4B54-95FF-2993A116D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2000" y="5298429"/>
            <a:ext cx="2340000" cy="546100"/>
          </a:xfrm>
          <a:prstGeom prst="rect">
            <a:avLst/>
          </a:prstGeom>
          <a:solidFill>
            <a:schemeClr val="tx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Sezione piana risultante</a:t>
            </a:r>
            <a:endParaRPr kumimoji="0" lang="it-IT" altLang="it-IT" sz="14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Poligono chiuso piano</a:t>
            </a:r>
            <a:endParaRPr kumimoji="0" lang="it-IT" altLang="it-IT" sz="14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AF4FC67B-D75F-471D-A35C-68B59FA2A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000" y="6026895"/>
            <a:ext cx="2700000" cy="756000"/>
          </a:xfrm>
          <a:prstGeom prst="rect">
            <a:avLst/>
          </a:prstGeom>
          <a:solidFill>
            <a:schemeClr val="tx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Verifica grafica</a:t>
            </a:r>
            <a:endParaRPr kumimoji="0" lang="it-IT" altLang="it-IT" sz="14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poligono deve appartenere al piano di  sezione</a:t>
            </a:r>
            <a:endParaRPr kumimoji="0" lang="it-IT" altLang="it-IT" sz="14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2D509B52-EE7A-40D6-A9CB-AC955B77F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65" y="2094240"/>
            <a:ext cx="3240000" cy="282575"/>
          </a:xfrm>
          <a:prstGeom prst="rect">
            <a:avLst/>
          </a:prstGeom>
          <a:solidFill>
            <a:srgbClr val="FFC00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Sezione punteggiata</a:t>
            </a:r>
            <a:endParaRPr kumimoji="0" lang="it-IT" altLang="it-IT" sz="14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9443BA2D-575B-4817-8E30-99A9EF412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65" y="2581146"/>
            <a:ext cx="3240000" cy="1188000"/>
          </a:xfrm>
          <a:prstGeom prst="rect">
            <a:avLst/>
          </a:prstGeom>
          <a:solidFill>
            <a:srgbClr val="FFC00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Definizione algoritmo grafico</a:t>
            </a: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it-IT" altLang="it-IT" sz="1200" b="0" i="0" u="none" strike="noStrike" cap="none" normalizeH="0" baseline="3000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a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operazione--------------------AB 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Î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Î </a:t>
            </a:r>
            <a:r>
              <a:rPr kumimoji="0" lang="it-IT" altLang="it-IT" sz="120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b</a:t>
            </a:r>
            <a:endParaRPr kumimoji="0" lang="it-IT" altLang="it-IT" sz="120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Symbol" panose="05050102010706020507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2</a:t>
            </a:r>
            <a:r>
              <a:rPr kumimoji="0" lang="it-IT" altLang="it-IT" sz="1200" b="0" i="0" u="none" strike="noStrike" cap="none" normalizeH="0" baseline="3000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a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operazione---------------------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a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Ç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b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Þ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x </a:t>
            </a: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3</a:t>
            </a:r>
            <a:r>
              <a:rPr kumimoji="0" lang="it-IT" altLang="it-IT" sz="1200" b="0" i="0" u="none" strike="noStrike" cap="none" normalizeH="0" baseline="3000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a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operazione---------------------x 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Ç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 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Þ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P</a:t>
            </a: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operazioni da applicarsi ad ogni retta passante per gli spigoli del solido</a:t>
            </a: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CD0A32FA-0AD6-4AA9-AE9E-3926450E5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65" y="3996728"/>
            <a:ext cx="3240000" cy="646331"/>
          </a:xfrm>
          <a:prstGeom prst="rect">
            <a:avLst/>
          </a:prstGeom>
          <a:solidFill>
            <a:srgbClr val="FFC00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ricercano tanti punti quanti sono gli spigoli del solido</a:t>
            </a: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A, B, C, D, E. . . . .</a:t>
            </a: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id="{7F633366-C88A-4B9D-A3B2-160456989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65" y="4843483"/>
            <a:ext cx="3240000" cy="461665"/>
          </a:xfrm>
          <a:prstGeom prst="rect">
            <a:avLst/>
          </a:prstGeom>
          <a:solidFill>
            <a:srgbClr val="FFC00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punti appartenenti agli spigoli definiscono i vertici del poligono di sezione</a:t>
            </a: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</p:txBody>
      </p:sp>
      <p:cxnSp>
        <p:nvCxnSpPr>
          <p:cNvPr id="6" name="Connettore a gomito 5">
            <a:extLst>
              <a:ext uri="{FF2B5EF4-FFF2-40B4-BE49-F238E27FC236}">
                <a16:creationId xmlns:a16="http://schemas.microsoft.com/office/drawing/2014/main" id="{1C0D7F10-74D0-4C17-8267-8DAF626761BB}"/>
              </a:ext>
            </a:extLst>
          </p:cNvPr>
          <p:cNvCxnSpPr>
            <a:cxnSpLocks/>
            <a:stCxn id="4" idx="1"/>
            <a:endCxn id="15" idx="0"/>
          </p:cNvCxnSpPr>
          <p:nvPr/>
        </p:nvCxnSpPr>
        <p:spPr>
          <a:xfrm rot="10800000" flipV="1">
            <a:off x="1661566" y="1905722"/>
            <a:ext cx="2010435" cy="188518"/>
          </a:xfrm>
          <a:prstGeom prst="bentConnector2">
            <a:avLst/>
          </a:prstGeom>
          <a:ln w="9525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a gomito 20">
            <a:extLst>
              <a:ext uri="{FF2B5EF4-FFF2-40B4-BE49-F238E27FC236}">
                <a16:creationId xmlns:a16="http://schemas.microsoft.com/office/drawing/2014/main" id="{A5A74EC0-4617-429D-AD9A-19397964F155}"/>
              </a:ext>
            </a:extLst>
          </p:cNvPr>
          <p:cNvCxnSpPr>
            <a:stCxn id="4" idx="3"/>
            <a:endCxn id="7" idx="0"/>
          </p:cNvCxnSpPr>
          <p:nvPr/>
        </p:nvCxnSpPr>
        <p:spPr>
          <a:xfrm>
            <a:off x="5472000" y="1905722"/>
            <a:ext cx="2010435" cy="179828"/>
          </a:xfrm>
          <a:prstGeom prst="bentConnector2">
            <a:avLst/>
          </a:prstGeom>
          <a:ln w="9525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B24B3A77-DB41-4F3E-A5D7-BCA565CF136D}"/>
              </a:ext>
            </a:extLst>
          </p:cNvPr>
          <p:cNvCxnSpPr/>
          <p:nvPr/>
        </p:nvCxnSpPr>
        <p:spPr>
          <a:xfrm>
            <a:off x="1656869" y="4658161"/>
            <a:ext cx="0" cy="180000"/>
          </a:xfrm>
          <a:prstGeom prst="straightConnector1">
            <a:avLst/>
          </a:prstGeom>
          <a:ln w="9525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62885333-71EC-46EB-B641-BF4A731F444E}"/>
              </a:ext>
            </a:extLst>
          </p:cNvPr>
          <p:cNvCxnSpPr/>
          <p:nvPr/>
        </p:nvCxnSpPr>
        <p:spPr>
          <a:xfrm>
            <a:off x="7486995" y="4620893"/>
            <a:ext cx="0" cy="180000"/>
          </a:xfrm>
          <a:prstGeom prst="straightConnector1">
            <a:avLst/>
          </a:prstGeom>
          <a:ln w="9525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a gomito 26">
            <a:extLst>
              <a:ext uri="{FF2B5EF4-FFF2-40B4-BE49-F238E27FC236}">
                <a16:creationId xmlns:a16="http://schemas.microsoft.com/office/drawing/2014/main" id="{1E30ABD6-A7A1-4DD4-813C-86D3F12AC0EF}"/>
              </a:ext>
            </a:extLst>
          </p:cNvPr>
          <p:cNvCxnSpPr>
            <a:cxnSpLocks/>
            <a:stCxn id="18" idx="2"/>
            <a:endCxn id="11" idx="1"/>
          </p:cNvCxnSpPr>
          <p:nvPr/>
        </p:nvCxnSpPr>
        <p:spPr>
          <a:xfrm rot="16200000" flipH="1">
            <a:off x="2398617" y="4568095"/>
            <a:ext cx="266331" cy="1740435"/>
          </a:xfrm>
          <a:prstGeom prst="bentConnector2">
            <a:avLst/>
          </a:prstGeom>
          <a:ln w="9525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a gomito 29">
            <a:extLst>
              <a:ext uri="{FF2B5EF4-FFF2-40B4-BE49-F238E27FC236}">
                <a16:creationId xmlns:a16="http://schemas.microsoft.com/office/drawing/2014/main" id="{7F6EC33B-913D-4182-B8A5-E0749EC55E01}"/>
              </a:ext>
            </a:extLst>
          </p:cNvPr>
          <p:cNvCxnSpPr>
            <a:stCxn id="10" idx="2"/>
            <a:endCxn id="11" idx="3"/>
          </p:cNvCxnSpPr>
          <p:nvPr/>
        </p:nvCxnSpPr>
        <p:spPr>
          <a:xfrm rot="5400000">
            <a:off x="6498922" y="4587965"/>
            <a:ext cx="226593" cy="1740435"/>
          </a:xfrm>
          <a:prstGeom prst="bentConnector2">
            <a:avLst/>
          </a:prstGeom>
          <a:ln w="9525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CE1D11CB-BA8B-441C-9CAB-67515C5D0826}"/>
              </a:ext>
            </a:extLst>
          </p:cNvPr>
          <p:cNvCxnSpPr/>
          <p:nvPr/>
        </p:nvCxnSpPr>
        <p:spPr>
          <a:xfrm>
            <a:off x="1656869" y="2376815"/>
            <a:ext cx="0" cy="180000"/>
          </a:xfrm>
          <a:prstGeom prst="straightConnector1">
            <a:avLst/>
          </a:prstGeom>
          <a:ln w="9525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D02031FB-C600-4842-A7BE-BC9C618695CB}"/>
              </a:ext>
            </a:extLst>
          </p:cNvPr>
          <p:cNvCxnSpPr/>
          <p:nvPr/>
        </p:nvCxnSpPr>
        <p:spPr>
          <a:xfrm>
            <a:off x="7485899" y="2375117"/>
            <a:ext cx="0" cy="180000"/>
          </a:xfrm>
          <a:prstGeom prst="straightConnector1">
            <a:avLst/>
          </a:prstGeom>
          <a:ln w="9525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>
            <a:extLst>
              <a:ext uri="{FF2B5EF4-FFF2-40B4-BE49-F238E27FC236}">
                <a16:creationId xmlns:a16="http://schemas.microsoft.com/office/drawing/2014/main" id="{F84D302B-E7AC-46F8-A89C-C231456236CB}"/>
              </a:ext>
            </a:extLst>
          </p:cNvPr>
          <p:cNvCxnSpPr/>
          <p:nvPr/>
        </p:nvCxnSpPr>
        <p:spPr>
          <a:xfrm>
            <a:off x="1656869" y="3783001"/>
            <a:ext cx="0" cy="180000"/>
          </a:xfrm>
          <a:prstGeom prst="straightConnector1">
            <a:avLst/>
          </a:prstGeom>
          <a:ln w="9525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1B3DC176-D588-429C-86DF-036D96016116}"/>
              </a:ext>
            </a:extLst>
          </p:cNvPr>
          <p:cNvCxnSpPr/>
          <p:nvPr/>
        </p:nvCxnSpPr>
        <p:spPr>
          <a:xfrm>
            <a:off x="7486014" y="3789008"/>
            <a:ext cx="0" cy="180000"/>
          </a:xfrm>
          <a:prstGeom prst="straightConnector1">
            <a:avLst/>
          </a:prstGeom>
          <a:ln w="9525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29570BDC-DFC1-4A3B-BCDD-7D59B124F365}"/>
              </a:ext>
            </a:extLst>
          </p:cNvPr>
          <p:cNvCxnSpPr/>
          <p:nvPr/>
        </p:nvCxnSpPr>
        <p:spPr>
          <a:xfrm>
            <a:off x="4572000" y="5844529"/>
            <a:ext cx="0" cy="180000"/>
          </a:xfrm>
          <a:prstGeom prst="straightConnector1">
            <a:avLst/>
          </a:prstGeom>
          <a:ln w="9525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3">
            <a:extLst>
              <a:ext uri="{FF2B5EF4-FFF2-40B4-BE49-F238E27FC236}">
                <a16:creationId xmlns:a16="http://schemas.microsoft.com/office/drawing/2014/main" id="{7413D886-25BD-45A4-AE6E-1B63708EF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2000" y="1234294"/>
            <a:ext cx="3060000" cy="324000"/>
          </a:xfrm>
          <a:prstGeom prst="rect">
            <a:avLst/>
          </a:prstGeom>
          <a:solidFill>
            <a:schemeClr val="tx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it-IT" altLang="it-IT" sz="140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</a:rPr>
              <a:t>Figura piana della faccia del solido</a:t>
            </a:r>
          </a:p>
        </p:txBody>
      </p: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974BFCB2-B907-483D-988F-27892F05E256}"/>
              </a:ext>
            </a:extLst>
          </p:cNvPr>
          <p:cNvCxnSpPr/>
          <p:nvPr/>
        </p:nvCxnSpPr>
        <p:spPr>
          <a:xfrm>
            <a:off x="4590299" y="1549867"/>
            <a:ext cx="0" cy="180000"/>
          </a:xfrm>
          <a:prstGeom prst="straightConnector1">
            <a:avLst/>
          </a:prstGeom>
          <a:ln w="9525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76405E28-27E2-4478-A9A3-B642EA9F3B1B}"/>
              </a:ext>
            </a:extLst>
          </p:cNvPr>
          <p:cNvCxnSpPr>
            <a:cxnSpLocks/>
          </p:cNvCxnSpPr>
          <p:nvPr/>
        </p:nvCxnSpPr>
        <p:spPr>
          <a:xfrm>
            <a:off x="72002" y="6831190"/>
            <a:ext cx="9044998" cy="0"/>
          </a:xfrm>
          <a:prstGeom prst="line">
            <a:avLst/>
          </a:prstGeom>
          <a:noFill/>
          <a:ln w="0" cap="flat" cmpd="sng" algn="ctr">
            <a:noFill/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22867767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build="p" animBg="1"/>
      <p:bldP spid="9" grpId="0" build="p" animBg="1"/>
      <p:bldP spid="10" grpId="0" build="p" animBg="1"/>
      <p:bldP spid="11" grpId="0" animBg="1"/>
      <p:bldP spid="12" grpId="0" animBg="1"/>
      <p:bldP spid="15" grpId="0" animBg="1"/>
      <p:bldP spid="16" grpId="0" build="p" animBg="1"/>
      <p:bldP spid="17" grpId="0" build="p" animBg="1"/>
      <p:bldP spid="18" grpId="0" build="p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4F03C868-0F74-4BEA-A658-0B8EF638A5E3}"/>
              </a:ext>
            </a:extLst>
          </p:cNvPr>
          <p:cNvCxnSpPr>
            <a:cxnSpLocks/>
          </p:cNvCxnSpPr>
          <p:nvPr/>
        </p:nvCxnSpPr>
        <p:spPr>
          <a:xfrm>
            <a:off x="72002" y="6831190"/>
            <a:ext cx="9044998" cy="0"/>
          </a:xfrm>
          <a:prstGeom prst="line">
            <a:avLst/>
          </a:prstGeom>
          <a:noFill/>
          <a:ln w="0" cap="flat" cmpd="sng" algn="ctr">
            <a:noFill/>
            <a:prstDash val="solid"/>
            <a:miter lim="800000"/>
          </a:ln>
          <a:effectLst/>
        </p:spPr>
      </p:cxnSp>
      <p:sp>
        <p:nvSpPr>
          <p:cNvPr id="4" name="Rettangolo 1">
            <a:extLst>
              <a:ext uri="{FF2B5EF4-FFF2-40B4-BE49-F238E27FC236}">
                <a16:creationId xmlns:a16="http://schemas.microsoft.com/office/drawing/2014/main" id="{66AA23F8-4763-4EE2-A7F6-EB6418EB2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0" y="2751892"/>
            <a:ext cx="9072000" cy="1354217"/>
          </a:xfrm>
          <a:prstGeom prst="rect">
            <a:avLst/>
          </a:prstGeom>
          <a:noFill/>
          <a:ln w="317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Per maggiore completezza ed approfondimento degli argomenti si può  consultare il seguente sito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endParaRPr lang="it-IT" altLang="it-IT" sz="1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it-IT" altLang="it-IT" sz="2800" dirty="0">
                <a:solidFill>
                  <a:srgbClr val="00B050"/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lang="it-IT" altLang="it-IT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2079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Personalizzato 1">
      <a:majorFont>
        <a:latin typeface="Comic Sans MS"/>
        <a:ea typeface=""/>
        <a:cs typeface=""/>
      </a:majorFont>
      <a:minorFont>
        <a:latin typeface="Century Gothic"/>
        <a:ea typeface=""/>
        <a:cs typeface="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836</Words>
  <Application>Microsoft Office PowerPoint</Application>
  <PresentationFormat>Presentazione su schermo (4:3)</PresentationFormat>
  <Paragraphs>84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Comic Sans MS</vt:lpstr>
      <vt:lpstr>Symbol</vt:lpstr>
      <vt:lpstr>Wingdings 3</vt:lpstr>
      <vt:lpstr>Sezione</vt:lpstr>
      <vt:lpstr>Presentazione standard di PowerPoint</vt:lpstr>
      <vt:lpstr>Geometria descrittiva dinamica Introduzione e presentazione (1)</vt:lpstr>
      <vt:lpstr>Geometria descrittiva dinamica Introduzione e presentazione (2)</vt:lpstr>
      <vt:lpstr>Geometria descrittiva dinamica Introduzione e presentazione (3)</vt:lpstr>
      <vt:lpstr>Geometria descrittiva dinamica Schema sinottico dei passaggi grafici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Geometria descrittiva dinamica</dc:title>
  <dc:creator>ELIO</dc:creator>
  <cp:lastModifiedBy>Elio Fragassi</cp:lastModifiedBy>
  <cp:revision>63</cp:revision>
  <dcterms:created xsi:type="dcterms:W3CDTF">2018-01-21T17:28:23Z</dcterms:created>
  <dcterms:modified xsi:type="dcterms:W3CDTF">2020-05-09T13:28:25Z</dcterms:modified>
</cp:coreProperties>
</file>