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8" r:id="rId2"/>
    <p:sldId id="352" r:id="rId3"/>
    <p:sldId id="354" r:id="rId4"/>
    <p:sldId id="356" r:id="rId5"/>
    <p:sldId id="29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110DC-E9F7-40EC-B345-039CC71E7941}" type="datetimeFigureOut">
              <a:rPr lang="it-IT" smtClean="0"/>
              <a:t>08/04/2024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B667C-1A00-4CF8-9B35-92C715836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20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B667C-1A00-4CF8-9B35-92C7158366E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37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209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75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446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17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6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9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61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473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37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465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008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08/04/2024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23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g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0666" y="1652048"/>
            <a:ext cx="2843813" cy="48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2008/09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Laguardia  Elisa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Discipline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grafico/ geometriche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559947" y="1719874"/>
            <a:ext cx="5761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077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  PIANO GENERICO INCIDENTE  LA  LINEA DI TERRA</a:t>
            </a:r>
            <a:endParaRPr kumimoji="0" lang="it-IT" sz="14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559946" y="5534985"/>
            <a:ext cx="5761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5" name="Pulsante di azione: vuoto 14">
            <a:hlinkClick r:id="rId3" action="ppaction://hlinksldjump"/>
            <a:extLst>
              <a:ext uri="{FF2B5EF4-FFF2-40B4-BE49-F238E27FC236}">
                <a16:creationId xmlns:a16="http://schemas.microsoft.com/office/drawing/2014/main" id="{5BA6CBAA-8DA2-3512-9AC2-A65B77EE8510}"/>
              </a:ext>
            </a:extLst>
          </p:cNvPr>
          <p:cNvSpPr/>
          <p:nvPr/>
        </p:nvSpPr>
        <p:spPr>
          <a:xfrm>
            <a:off x="3646794" y="2426916"/>
            <a:ext cx="35504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66286C-B027-FA8A-6199-D3AD50D0AEC2}"/>
              </a:ext>
            </a:extLst>
          </p:cNvPr>
          <p:cNvSpPr txBox="1"/>
          <p:nvPr/>
        </p:nvSpPr>
        <p:spPr>
          <a:xfrm>
            <a:off x="4068083" y="2428091"/>
            <a:ext cx="486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di un punto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7" name="Pulsante di azione: vuoto 16">
            <a:hlinkClick r:id="rId4" action="ppaction://hlinksldjump"/>
            <a:extLst>
              <a:ext uri="{FF2B5EF4-FFF2-40B4-BE49-F238E27FC236}">
                <a16:creationId xmlns:a16="http://schemas.microsoft.com/office/drawing/2014/main" id="{28A083F2-9FF7-5BE0-1FD8-C98F29AAED42}"/>
              </a:ext>
            </a:extLst>
          </p:cNvPr>
          <p:cNvSpPr/>
          <p:nvPr/>
        </p:nvSpPr>
        <p:spPr>
          <a:xfrm>
            <a:off x="3646793" y="3325302"/>
            <a:ext cx="336541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71B3EAE-8E47-385F-1C35-0EF09A184473}"/>
              </a:ext>
            </a:extLst>
          </p:cNvPr>
          <p:cNvSpPr txBox="1"/>
          <p:nvPr/>
        </p:nvSpPr>
        <p:spPr>
          <a:xfrm>
            <a:off x="4068083" y="3322967"/>
            <a:ext cx="486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di un segmento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1CBF8D83-C7CC-AB39-2B00-AF1A456E9DC3}"/>
              </a:ext>
            </a:extLst>
          </p:cNvPr>
          <p:cNvSpPr/>
          <p:nvPr/>
        </p:nvSpPr>
        <p:spPr>
          <a:xfrm>
            <a:off x="3646792" y="4148179"/>
            <a:ext cx="354837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F7B63F7-D047-38D5-2279-75B2657E0F94}"/>
              </a:ext>
            </a:extLst>
          </p:cNvPr>
          <p:cNvSpPr txBox="1"/>
          <p:nvPr/>
        </p:nvSpPr>
        <p:spPr>
          <a:xfrm>
            <a:off x="4068082" y="4139892"/>
            <a:ext cx="486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di un triangolo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8DBBE9C-AAF7-AA2F-EEDF-43AFB53D00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" y="1656333"/>
            <a:ext cx="3528000" cy="4880518"/>
          </a:xfrm>
          <a:prstGeom prst="rect">
            <a:avLst/>
          </a:prstGeom>
          <a:ln>
            <a:solidFill>
              <a:srgbClr val="0000FF"/>
            </a:solidFill>
          </a:ln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4E1768C-ACA4-B614-A28E-8D26F6E961A4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9" grpId="0"/>
      <p:bldP spid="15" grpId="0" animBg="1"/>
      <p:bldP spid="16" grpId="0"/>
      <p:bldP spid="17" grpId="0" animBg="1"/>
      <p:bldP spid="20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INCIDENTE LA  LT</a:t>
            </a:r>
          </a:p>
        </p:txBody>
      </p: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65CF7C9-7371-857D-94F1-E0036FCC4D9C}"/>
              </a:ext>
            </a:extLst>
          </p:cNvPr>
          <p:cNvCxnSpPr>
            <a:cxnSpLocks/>
          </p:cNvCxnSpPr>
          <p:nvPr/>
        </p:nvCxnSpPr>
        <p:spPr>
          <a:xfrm>
            <a:off x="5627663" y="3464002"/>
            <a:ext cx="64193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84C5892-BDDE-558B-D307-D2ED2C03D918}"/>
              </a:ext>
            </a:extLst>
          </p:cNvPr>
          <p:cNvCxnSpPr>
            <a:cxnSpLocks/>
          </p:cNvCxnSpPr>
          <p:nvPr/>
        </p:nvCxnSpPr>
        <p:spPr>
          <a:xfrm>
            <a:off x="8338057" y="2226329"/>
            <a:ext cx="0" cy="12409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350CFB5-18F0-4364-9E0D-BB1179C076CD}"/>
              </a:ext>
            </a:extLst>
          </p:cNvPr>
          <p:cNvCxnSpPr>
            <a:cxnSpLocks/>
          </p:cNvCxnSpPr>
          <p:nvPr/>
        </p:nvCxnSpPr>
        <p:spPr>
          <a:xfrm>
            <a:off x="8338057" y="3464002"/>
            <a:ext cx="0" cy="17961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73A3A366-D18E-B0FA-8120-E0D328BDC34E}"/>
              </a:ext>
            </a:extLst>
          </p:cNvPr>
          <p:cNvSpPr txBox="1"/>
          <p:nvPr/>
        </p:nvSpPr>
        <p:spPr>
          <a:xfrm>
            <a:off x="7995419" y="5069735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7D8A18B-8359-9820-AA6E-B68FABFABB78}"/>
              </a:ext>
            </a:extLst>
          </p:cNvPr>
          <p:cNvSpPr txBox="1"/>
          <p:nvPr/>
        </p:nvSpPr>
        <p:spPr>
          <a:xfrm>
            <a:off x="7995419" y="2092108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75B5A5D-8BB3-1338-92B5-C980CDAF43EA}"/>
              </a:ext>
            </a:extLst>
          </p:cNvPr>
          <p:cNvCxnSpPr>
            <a:cxnSpLocks/>
          </p:cNvCxnSpPr>
          <p:nvPr/>
        </p:nvCxnSpPr>
        <p:spPr>
          <a:xfrm>
            <a:off x="8784088" y="443883"/>
            <a:ext cx="0" cy="628539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E825607D-A9D6-D0FB-FB24-97638171D77F}"/>
              </a:ext>
            </a:extLst>
          </p:cNvPr>
          <p:cNvSpPr txBox="1"/>
          <p:nvPr/>
        </p:nvSpPr>
        <p:spPr>
          <a:xfrm>
            <a:off x="8828409" y="368665"/>
            <a:ext cx="637899" cy="3637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8383F210-F2F8-D8D9-EDDA-04C5DFE279F8}"/>
              </a:ext>
            </a:extLst>
          </p:cNvPr>
          <p:cNvSpPr txBox="1"/>
          <p:nvPr/>
        </p:nvSpPr>
        <p:spPr>
          <a:xfrm>
            <a:off x="8693440" y="6365529"/>
            <a:ext cx="637899" cy="3637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A960644-5B71-F771-DC1A-BD567E1B7DA1}"/>
              </a:ext>
            </a:extLst>
          </p:cNvPr>
          <p:cNvCxnSpPr>
            <a:cxnSpLocks/>
          </p:cNvCxnSpPr>
          <p:nvPr/>
        </p:nvCxnSpPr>
        <p:spPr>
          <a:xfrm>
            <a:off x="8338056" y="2226329"/>
            <a:ext cx="4860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27984891-D0A1-C5AB-AA4E-FE7D13EB614A}"/>
              </a:ext>
            </a:extLst>
          </p:cNvPr>
          <p:cNvCxnSpPr>
            <a:cxnSpLocks/>
          </p:cNvCxnSpPr>
          <p:nvPr/>
        </p:nvCxnSpPr>
        <p:spPr>
          <a:xfrm>
            <a:off x="8338057" y="5260162"/>
            <a:ext cx="4449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co 55">
            <a:extLst>
              <a:ext uri="{FF2B5EF4-FFF2-40B4-BE49-F238E27FC236}">
                <a16:creationId xmlns:a16="http://schemas.microsoft.com/office/drawing/2014/main" id="{DD5E7D4D-33CC-D3AB-4A78-40B189752CA6}"/>
              </a:ext>
            </a:extLst>
          </p:cNvPr>
          <p:cNvSpPr/>
          <p:nvPr/>
        </p:nvSpPr>
        <p:spPr>
          <a:xfrm>
            <a:off x="7002923" y="1680804"/>
            <a:ext cx="3580997" cy="3580997"/>
          </a:xfrm>
          <a:prstGeom prst="arc">
            <a:avLst>
              <a:gd name="adj1" fmla="val 21591769"/>
              <a:gd name="adj2" fmla="val 543099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3CB1007F-143E-EE2F-0D21-615504BC5E4E}"/>
              </a:ext>
            </a:extLst>
          </p:cNvPr>
          <p:cNvCxnSpPr>
            <a:cxnSpLocks/>
          </p:cNvCxnSpPr>
          <p:nvPr/>
        </p:nvCxnSpPr>
        <p:spPr>
          <a:xfrm flipV="1">
            <a:off x="10583920" y="2226329"/>
            <a:ext cx="0" cy="12523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856DD93-3445-A8EF-A406-4D65E19CB2E3}"/>
              </a:ext>
            </a:extLst>
          </p:cNvPr>
          <p:cNvCxnSpPr/>
          <p:nvPr/>
        </p:nvCxnSpPr>
        <p:spPr>
          <a:xfrm>
            <a:off x="8782992" y="2226329"/>
            <a:ext cx="180092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953E09-2321-78FB-A126-5C717B130CD8}"/>
              </a:ext>
            </a:extLst>
          </p:cNvPr>
          <p:cNvCxnSpPr>
            <a:cxnSpLocks/>
          </p:cNvCxnSpPr>
          <p:nvPr/>
        </p:nvCxnSpPr>
        <p:spPr>
          <a:xfrm flipV="1">
            <a:off x="8782991" y="1415677"/>
            <a:ext cx="2985487" cy="20483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Arco 108">
            <a:extLst>
              <a:ext uri="{FF2B5EF4-FFF2-40B4-BE49-F238E27FC236}">
                <a16:creationId xmlns:a16="http://schemas.microsoft.com/office/drawing/2014/main" id="{7CAB6101-56C9-80B0-C640-632F37F9427B}"/>
              </a:ext>
            </a:extLst>
          </p:cNvPr>
          <p:cNvSpPr/>
          <p:nvPr/>
        </p:nvSpPr>
        <p:spPr>
          <a:xfrm>
            <a:off x="6600525" y="1283610"/>
            <a:ext cx="4368107" cy="4368107"/>
          </a:xfrm>
          <a:prstGeom prst="arc">
            <a:avLst>
              <a:gd name="adj1" fmla="val 19530466"/>
              <a:gd name="adj2" fmla="val 53929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CC2B78FD-C714-FA3C-2035-93A976E51F59}"/>
              </a:ext>
            </a:extLst>
          </p:cNvPr>
          <p:cNvCxnSpPr>
            <a:cxnSpLocks/>
          </p:cNvCxnSpPr>
          <p:nvPr/>
        </p:nvCxnSpPr>
        <p:spPr>
          <a:xfrm flipH="1">
            <a:off x="8338056" y="5651712"/>
            <a:ext cx="44493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DB01FB73-90EF-7EBB-C821-64F03E7F1E5D}"/>
              </a:ext>
            </a:extLst>
          </p:cNvPr>
          <p:cNvCxnSpPr>
            <a:cxnSpLocks/>
          </p:cNvCxnSpPr>
          <p:nvPr/>
        </p:nvCxnSpPr>
        <p:spPr>
          <a:xfrm>
            <a:off x="8338056" y="5261209"/>
            <a:ext cx="0" cy="3905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3672D707-8AF0-5175-084E-62BD30952710}"/>
              </a:ext>
            </a:extLst>
          </p:cNvPr>
          <p:cNvSpPr txBox="1"/>
          <p:nvPr/>
        </p:nvSpPr>
        <p:spPr>
          <a:xfrm>
            <a:off x="10392713" y="1928024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0C1369E7-3A80-D2FC-8426-8B29621DE889}"/>
              </a:ext>
            </a:extLst>
          </p:cNvPr>
          <p:cNvSpPr txBox="1"/>
          <p:nvPr/>
        </p:nvSpPr>
        <p:spPr>
          <a:xfrm>
            <a:off x="7995419" y="5500580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0C679569-D8E2-1307-80E1-6906FA122259}"/>
              </a:ext>
            </a:extLst>
          </p:cNvPr>
          <p:cNvCxnSpPr>
            <a:cxnSpLocks/>
          </p:cNvCxnSpPr>
          <p:nvPr/>
        </p:nvCxnSpPr>
        <p:spPr>
          <a:xfrm>
            <a:off x="8782991" y="3464002"/>
            <a:ext cx="273815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41964AC9-2C46-3E72-AA12-5F29239C249E}"/>
              </a:ext>
            </a:extLst>
          </p:cNvPr>
          <p:cNvSpPr txBox="1"/>
          <p:nvPr/>
        </p:nvSpPr>
        <p:spPr>
          <a:xfrm>
            <a:off x="9550835" y="3429306"/>
            <a:ext cx="673653" cy="354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EAD6BF14-CDAC-F46D-4C3D-135E3060B98D}"/>
              </a:ext>
            </a:extLst>
          </p:cNvPr>
          <p:cNvSpPr txBox="1"/>
          <p:nvPr/>
        </p:nvSpPr>
        <p:spPr>
          <a:xfrm>
            <a:off x="10832624" y="1426294"/>
            <a:ext cx="637899" cy="3637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9" name="Arco 168">
            <a:extLst>
              <a:ext uri="{FF2B5EF4-FFF2-40B4-BE49-F238E27FC236}">
                <a16:creationId xmlns:a16="http://schemas.microsoft.com/office/drawing/2014/main" id="{ECA25572-72F2-5A02-C81D-69E5D413F77A}"/>
              </a:ext>
            </a:extLst>
          </p:cNvPr>
          <p:cNvSpPr/>
          <p:nvPr/>
        </p:nvSpPr>
        <p:spPr>
          <a:xfrm>
            <a:off x="6599922" y="1288165"/>
            <a:ext cx="4368107" cy="4368107"/>
          </a:xfrm>
          <a:prstGeom prst="arc">
            <a:avLst>
              <a:gd name="adj1" fmla="val 16191780"/>
              <a:gd name="adj2" fmla="val 19517803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B6D1FA9C-27C7-2F06-2D77-685A0569B1B1}"/>
              </a:ext>
            </a:extLst>
          </p:cNvPr>
          <p:cNvCxnSpPr>
            <a:cxnSpLocks/>
          </p:cNvCxnSpPr>
          <p:nvPr/>
        </p:nvCxnSpPr>
        <p:spPr>
          <a:xfrm flipH="1">
            <a:off x="8338056" y="1287776"/>
            <a:ext cx="444935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BB398D3C-D3F0-D3D8-2E33-51AE785AB54A}"/>
              </a:ext>
            </a:extLst>
          </p:cNvPr>
          <p:cNvCxnSpPr/>
          <p:nvPr/>
        </p:nvCxnSpPr>
        <p:spPr>
          <a:xfrm flipV="1">
            <a:off x="8338056" y="1283610"/>
            <a:ext cx="0" cy="94271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C4B58285-B795-62B8-03F6-E1B01E065498}"/>
              </a:ext>
            </a:extLst>
          </p:cNvPr>
          <p:cNvSpPr txBox="1"/>
          <p:nvPr/>
        </p:nvSpPr>
        <p:spPr>
          <a:xfrm>
            <a:off x="8020413" y="1125495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3DA2A7BA-31C4-084E-1910-3A68E1C21EDA}"/>
              </a:ext>
            </a:extLst>
          </p:cNvPr>
          <p:cNvGrpSpPr/>
          <p:nvPr/>
        </p:nvGrpSpPr>
        <p:grpSpPr>
          <a:xfrm>
            <a:off x="6032150" y="3094671"/>
            <a:ext cx="1183073" cy="379788"/>
            <a:chOff x="6032150" y="3094671"/>
            <a:chExt cx="1183073" cy="379788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9540C95A-8F5D-EB82-AC13-AD3F110C9F17}"/>
                </a:ext>
              </a:extLst>
            </p:cNvPr>
            <p:cNvSpPr txBox="1"/>
            <p:nvPr/>
          </p:nvSpPr>
          <p:spPr>
            <a:xfrm>
              <a:off x="6577324" y="3100257"/>
              <a:ext cx="637899" cy="3637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8330B73B-BA2A-24EC-4E2B-A7A0466408FD}"/>
                </a:ext>
              </a:extLst>
            </p:cNvPr>
            <p:cNvSpPr txBox="1"/>
            <p:nvPr/>
          </p:nvSpPr>
          <p:spPr>
            <a:xfrm>
              <a:off x="6032150" y="3110714"/>
              <a:ext cx="637899" cy="3637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D5249A19-649B-AEAA-7202-CDB0A193254D}"/>
                </a:ext>
              </a:extLst>
            </p:cNvPr>
            <p:cNvSpPr txBox="1"/>
            <p:nvPr/>
          </p:nvSpPr>
          <p:spPr>
            <a:xfrm>
              <a:off x="6395447" y="3094671"/>
              <a:ext cx="3598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86D7113-B816-4E08-5E8D-9A33F6323D49}"/>
              </a:ext>
            </a:extLst>
          </p:cNvPr>
          <p:cNvSpPr txBox="1"/>
          <p:nvPr/>
        </p:nvSpPr>
        <p:spPr>
          <a:xfrm>
            <a:off x="0" y="355103"/>
            <a:ext cx="6070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si tratta di un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incidente la linea di terra le tracce saranno coincidenti tra loro e con la stessa linea di terra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</a:t>
            </a:r>
            <a:r>
              <a:rPr lang="it-IT" sz="1800" dirty="0">
                <a:latin typeface="Symbol" panose="05050102010706020507" pitchFamily="18" charset="2"/>
              </a:rPr>
              <a:t>Ð p</a:t>
            </a:r>
            <a:r>
              <a:rPr lang="it-IT" sz="1800" baseline="-25000" dirty="0"/>
              <a:t>1 </a:t>
            </a:r>
            <a:r>
              <a:rPr lang="it-IT" sz="1800" dirty="0">
                <a:latin typeface="Symbol" panose="05050102010706020507" pitchFamily="18" charset="2"/>
              </a:rPr>
              <a:t>ºÐ p</a:t>
            </a:r>
            <a:r>
              <a:rPr lang="it-IT" sz="1800" baseline="-25000" dirty="0"/>
              <a:t>2</a:t>
            </a:r>
            <a:r>
              <a:rPr lang="it-IT" sz="1800" dirty="0">
                <a:latin typeface="Symbol" panose="05050102010706020507" pitchFamily="18" charset="2"/>
              </a:rPr>
              <a:t> º </a:t>
            </a:r>
            <a:r>
              <a:rPr lang="it-IT" sz="1800" dirty="0"/>
              <a:t>lt)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F3564D0-3DC8-AF59-97B5-838A51B86E0F}"/>
              </a:ext>
            </a:extLst>
          </p:cNvPr>
          <p:cNvSpPr txBox="1"/>
          <p:nvPr/>
        </p:nvSpPr>
        <p:spPr>
          <a:xfrm>
            <a:off x="0" y="1220361"/>
            <a:ext cx="6170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individuare la posizione nello spazio è necessario intersecarlo con un piano di profilo 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chemeClr val="accent6"/>
                </a:solidFill>
              </a:rPr>
              <a:t>(</a:t>
            </a:r>
            <a:r>
              <a:rPr lang="it-IT" sz="18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800" baseline="-25000" dirty="0">
                <a:solidFill>
                  <a:schemeClr val="accent6"/>
                </a:solidFill>
              </a:rPr>
              <a:t>1</a:t>
            </a:r>
            <a:r>
              <a:rPr lang="it-IT" sz="18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800" baseline="-25000" dirty="0">
                <a:solidFill>
                  <a:schemeClr val="accent6"/>
                </a:solidFill>
              </a:rPr>
              <a:t>2</a:t>
            </a:r>
            <a:r>
              <a:rPr lang="it-IT" sz="1800" dirty="0">
                <a:solidFill>
                  <a:schemeClr val="accent6"/>
                </a:solidFill>
              </a:rPr>
              <a:t>) </a:t>
            </a:r>
            <a:r>
              <a:rPr lang="it-IT" sz="1800" dirty="0"/>
              <a:t>ottenendo la posizione nello spazio del diedro t</a:t>
            </a:r>
            <a:r>
              <a:rPr lang="it-IT" sz="1800" baseline="-25000" dirty="0"/>
              <a:t>3</a:t>
            </a:r>
            <a:r>
              <a:rPr lang="it-IT" sz="1800" dirty="0">
                <a:latin typeface="Symbol" panose="05050102010706020507" pitchFamily="18" charset="2"/>
              </a:rPr>
              <a:t>a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3E93D63-AF78-470E-796B-8BEBBE40539B}"/>
              </a:ext>
            </a:extLst>
          </p:cNvPr>
          <p:cNvSpPr txBox="1"/>
          <p:nvPr/>
        </p:nvSpPr>
        <p:spPr>
          <a:xfrm>
            <a:off x="0" y="2084184"/>
            <a:ext cx="546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Possiamo ora definire le proiezioni del punto </a:t>
            </a:r>
            <a:r>
              <a:rPr lang="it-IT" dirty="0">
                <a:solidFill>
                  <a:srgbClr val="00B0F0"/>
                </a:solidFill>
              </a:rPr>
              <a:t>A(A’’’, A’’, A’) </a:t>
            </a:r>
            <a:r>
              <a:rPr lang="it-IT" sz="1800" dirty="0"/>
              <a:t>appartenente al piano </a:t>
            </a:r>
            <a:r>
              <a:rPr lang="it-IT" sz="1800" dirty="0">
                <a:latin typeface="Symbol" panose="05050102010706020507" pitchFamily="18" charset="2"/>
              </a:rPr>
              <a:t>a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3FAF32E-8C26-1A0E-2B02-BBC0D7BF16E1}"/>
              </a:ext>
            </a:extLst>
          </p:cNvPr>
          <p:cNvSpPr txBox="1"/>
          <p:nvPr/>
        </p:nvSpPr>
        <p:spPr>
          <a:xfrm>
            <a:off x="0" y="2700738"/>
            <a:ext cx="5247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Determinato </a:t>
            </a:r>
            <a:r>
              <a:rPr lang="it-IT" dirty="0">
                <a:solidFill>
                  <a:srgbClr val="00B0F0"/>
                </a:solidFill>
              </a:rPr>
              <a:t>A’’’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/>
              <a:t>t</a:t>
            </a:r>
            <a:r>
              <a:rPr lang="it-IT" baseline="-25000" dirty="0"/>
              <a:t>3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/>
              <a:t>con un processo inverso di ribaltamento mediante </a:t>
            </a:r>
            <a:r>
              <a:rPr lang="it-IT" dirty="0">
                <a:solidFill>
                  <a:schemeClr val="accent6"/>
                </a:solidFill>
              </a:rPr>
              <a:t>(t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chemeClr val="accent6"/>
                </a:solidFill>
              </a:rPr>
              <a:t>) </a:t>
            </a:r>
            <a:r>
              <a:rPr lang="it-IT" dirty="0"/>
              <a:t> lo proiettiamo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  <a:r>
              <a:rPr lang="it-IT" dirty="0"/>
              <a:t>individuando le immagini </a:t>
            </a:r>
            <a:r>
              <a:rPr lang="it-IT" dirty="0">
                <a:solidFill>
                  <a:srgbClr val="00B0F0"/>
                </a:solidFill>
              </a:rPr>
              <a:t>A’ </a:t>
            </a:r>
            <a:r>
              <a:rPr lang="it-IT" dirty="0"/>
              <a:t>ed </a:t>
            </a:r>
            <a:r>
              <a:rPr lang="it-IT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1EE2AF4-D2D3-3A2E-C802-3CE3EE511AB1}"/>
              </a:ext>
            </a:extLst>
          </p:cNvPr>
          <p:cNvSpPr txBox="1"/>
          <p:nvPr/>
        </p:nvSpPr>
        <p:spPr>
          <a:xfrm>
            <a:off x="8725186" y="5631592"/>
            <a:ext cx="540000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(A’’’)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7C7CBAB-077A-6744-EDC2-BFF5EAA8100D}"/>
              </a:ext>
            </a:extLst>
          </p:cNvPr>
          <p:cNvSpPr txBox="1"/>
          <p:nvPr/>
        </p:nvSpPr>
        <p:spPr>
          <a:xfrm>
            <a:off x="0" y="3879009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le tracce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sono coincidenti con la linea di terra immaginiamo di ruotare t</a:t>
            </a:r>
            <a:r>
              <a:rPr lang="it-IT" baseline="-25000" dirty="0"/>
              <a:t>3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sulla lt e ribaltare </a:t>
            </a:r>
            <a:r>
              <a:rPr lang="it-IT" dirty="0">
                <a:solidFill>
                  <a:srgbClr val="00B0F0"/>
                </a:solidFill>
              </a:rPr>
              <a:t>A’’’ </a:t>
            </a:r>
            <a:r>
              <a:rPr lang="it-IT" dirty="0"/>
              <a:t>su </a:t>
            </a:r>
            <a:r>
              <a:rPr lang="it-IT" dirty="0">
                <a:solidFill>
                  <a:schemeClr val="accent6"/>
                </a:solidFill>
              </a:rPr>
              <a:t>(t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chemeClr val="accent6"/>
                </a:solidFill>
              </a:rPr>
              <a:t>) </a:t>
            </a:r>
            <a:r>
              <a:rPr lang="it-IT" dirty="0"/>
              <a:t>fissando</a:t>
            </a:r>
            <a:r>
              <a:rPr lang="it-IT" dirty="0">
                <a:solidFill>
                  <a:schemeClr val="accent6"/>
                </a:solidFill>
              </a:rPr>
              <a:t> </a:t>
            </a:r>
            <a:r>
              <a:rPr lang="it-IT" dirty="0">
                <a:solidFill>
                  <a:srgbClr val="00B0F0"/>
                </a:solidFill>
              </a:rPr>
              <a:t>(A’’’) </a:t>
            </a:r>
            <a:r>
              <a:rPr lang="it-IT" dirty="0"/>
              <a:t>che si ribalta su </a:t>
            </a:r>
            <a:r>
              <a:rPr lang="it-IT" dirty="0">
                <a:solidFill>
                  <a:schemeClr val="accent6"/>
                </a:solidFill>
              </a:rPr>
              <a:t>t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 </a:t>
            </a:r>
            <a:r>
              <a:rPr lang="it-IT" dirty="0"/>
              <a:t>per definire la posizione reale </a:t>
            </a:r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/>
              <a:t>su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 </a:t>
            </a:r>
            <a:r>
              <a:rPr lang="it-IT" dirty="0"/>
              <a:t> permanendo sulla retta di richiamo della proiezione del punto</a:t>
            </a:r>
            <a:endParaRPr lang="it-IT" baseline="-25000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1C78F04-EE08-441A-862B-C49C47C5F87E}"/>
              </a:ext>
            </a:extLst>
          </p:cNvPr>
          <p:cNvSpPr txBox="1"/>
          <p:nvPr/>
        </p:nvSpPr>
        <p:spPr>
          <a:xfrm>
            <a:off x="8742390" y="1016574"/>
            <a:ext cx="540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(A’’’)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6FCBDCE-D0CD-EEAC-2BED-17030F779404}"/>
              </a:ext>
            </a:extLst>
          </p:cNvPr>
          <p:cNvSpPr txBox="1"/>
          <p:nvPr/>
        </p:nvSpPr>
        <p:spPr>
          <a:xfrm>
            <a:off x="0" y="5381004"/>
            <a:ext cx="711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il ribaltamento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 </a:t>
            </a:r>
            <a:r>
              <a:rPr lang="it-IT" dirty="0"/>
              <a:t>immaginando la rotazione di t</a:t>
            </a:r>
            <a:r>
              <a:rPr lang="it-IT" baseline="-25000" dirty="0"/>
              <a:t>3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/>
              <a:t>si determina </a:t>
            </a:r>
            <a:r>
              <a:rPr lang="it-IT" dirty="0">
                <a:solidFill>
                  <a:srgbClr val="00B0F0"/>
                </a:solidFill>
              </a:rPr>
              <a:t>(A’’’) </a:t>
            </a:r>
            <a:r>
              <a:rPr lang="it-IT" dirty="0"/>
              <a:t>su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</a:rPr>
              <a:t>t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endParaRPr lang="it-IT" baseline="-25000" dirty="0">
              <a:solidFill>
                <a:schemeClr val="accent6"/>
              </a:solidFill>
              <a:latin typeface="Symbol" panose="05050102010706020507" pitchFamily="18" charset="2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58D1363-1C60-FDD1-80C1-8C4063F4AA6A}"/>
              </a:ext>
            </a:extLst>
          </p:cNvPr>
          <p:cNvSpPr txBox="1"/>
          <p:nvPr/>
        </p:nvSpPr>
        <p:spPr>
          <a:xfrm>
            <a:off x="1" y="5908966"/>
            <a:ext cx="6755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Proiettando questo punto nello spazio di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sul prolungamento della retta di richiamo si determina la posizione reale del punto </a:t>
            </a:r>
            <a:r>
              <a:rPr lang="it-IT" dirty="0">
                <a:solidFill>
                  <a:schemeClr val="accent2"/>
                </a:solidFill>
              </a:rPr>
              <a:t>A</a:t>
            </a:r>
            <a:r>
              <a:rPr lang="it-IT" dirty="0"/>
              <a:t>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9AF22B41-FEAB-D569-DFA0-437402F7EAE6}"/>
              </a:ext>
            </a:extLst>
          </p:cNvPr>
          <p:cNvSpPr txBox="1"/>
          <p:nvPr/>
        </p:nvSpPr>
        <p:spPr>
          <a:xfrm>
            <a:off x="24964" y="3606583"/>
            <a:ext cx="4183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RIBALTAMENTO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9E2E2DE-0C46-B213-22E0-8CF9109985D9}"/>
              </a:ext>
            </a:extLst>
          </p:cNvPr>
          <p:cNvSpPr txBox="1"/>
          <p:nvPr/>
        </p:nvSpPr>
        <p:spPr>
          <a:xfrm>
            <a:off x="0" y="5118085"/>
            <a:ext cx="2228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2"/>
                </a:solidFill>
              </a:rPr>
              <a:t>RIBALTAMENTO SU </a:t>
            </a:r>
            <a:r>
              <a:rPr lang="it-IT" sz="1400" dirty="0">
                <a:solidFill>
                  <a:schemeClr val="accent2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92C68E1-9CCA-EC1B-145E-F91CF554B03C}"/>
              </a:ext>
            </a:extLst>
          </p:cNvPr>
          <p:cNvSpPr txBox="1"/>
          <p:nvPr/>
        </p:nvSpPr>
        <p:spPr>
          <a:xfrm>
            <a:off x="11545750" y="3162403"/>
            <a:ext cx="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498D336-D624-210A-1D96-A30C6EF17B7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512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40" grpId="0"/>
      <p:bldP spid="47" grpId="0"/>
      <p:bldP spid="56" grpId="0" animBg="1"/>
      <p:bldP spid="109" grpId="0" animBg="1"/>
      <p:bldP spid="124" grpId="0"/>
      <p:bldP spid="125" grpId="0"/>
      <p:bldP spid="131" grpId="0"/>
      <p:bldP spid="132" grpId="0"/>
      <p:bldP spid="169" grpId="0" animBg="1"/>
      <p:bldP spid="175" grpId="0"/>
      <p:bldP spid="9" grpId="0"/>
      <p:bldP spid="11" grpId="0"/>
      <p:bldP spid="12" grpId="0"/>
      <p:bldP spid="13" grpId="0"/>
      <p:bldP spid="16" grpId="0"/>
      <p:bldP spid="17" grpId="0"/>
      <p:bldP spid="19" grpId="0"/>
      <p:bldP spid="20" grpId="0"/>
      <p:bldP spid="21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INCIDENTE LA LT</a:t>
            </a:r>
          </a:p>
        </p:txBody>
      </p: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65CF7C9-7371-857D-94F1-E0036FCC4D9C}"/>
              </a:ext>
            </a:extLst>
          </p:cNvPr>
          <p:cNvCxnSpPr>
            <a:cxnSpLocks/>
          </p:cNvCxnSpPr>
          <p:nvPr/>
        </p:nvCxnSpPr>
        <p:spPr>
          <a:xfrm>
            <a:off x="5129820" y="3464002"/>
            <a:ext cx="671438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84C5892-BDDE-558B-D307-D2ED2C03D918}"/>
              </a:ext>
            </a:extLst>
          </p:cNvPr>
          <p:cNvCxnSpPr>
            <a:cxnSpLocks/>
          </p:cNvCxnSpPr>
          <p:nvPr/>
        </p:nvCxnSpPr>
        <p:spPr>
          <a:xfrm>
            <a:off x="8338057" y="2226329"/>
            <a:ext cx="0" cy="12409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350CFB5-18F0-4364-9E0D-BB1179C076CD}"/>
              </a:ext>
            </a:extLst>
          </p:cNvPr>
          <p:cNvCxnSpPr>
            <a:cxnSpLocks/>
          </p:cNvCxnSpPr>
          <p:nvPr/>
        </p:nvCxnSpPr>
        <p:spPr>
          <a:xfrm>
            <a:off x="8338057" y="3464002"/>
            <a:ext cx="0" cy="17961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73A3A366-D18E-B0FA-8120-E0D328BDC34E}"/>
              </a:ext>
            </a:extLst>
          </p:cNvPr>
          <p:cNvSpPr txBox="1"/>
          <p:nvPr/>
        </p:nvSpPr>
        <p:spPr>
          <a:xfrm>
            <a:off x="7175368" y="4051225"/>
            <a:ext cx="329281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7D8A18B-8359-9820-AA6E-B68FABFABB78}"/>
              </a:ext>
            </a:extLst>
          </p:cNvPr>
          <p:cNvSpPr txBox="1"/>
          <p:nvPr/>
        </p:nvSpPr>
        <p:spPr>
          <a:xfrm>
            <a:off x="8178586" y="2190492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75B5A5D-8BB3-1338-92B5-C980CDAF43EA}"/>
              </a:ext>
            </a:extLst>
          </p:cNvPr>
          <p:cNvCxnSpPr>
            <a:cxnSpLocks/>
          </p:cNvCxnSpPr>
          <p:nvPr/>
        </p:nvCxnSpPr>
        <p:spPr>
          <a:xfrm>
            <a:off x="8784088" y="399493"/>
            <a:ext cx="0" cy="631202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E825607D-A9D6-D0FB-FB24-97638171D77F}"/>
              </a:ext>
            </a:extLst>
          </p:cNvPr>
          <p:cNvSpPr txBox="1"/>
          <p:nvPr/>
        </p:nvSpPr>
        <p:spPr>
          <a:xfrm>
            <a:off x="8828409" y="368665"/>
            <a:ext cx="637899" cy="3637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8383F210-F2F8-D8D9-EDDA-04C5DFE279F8}"/>
              </a:ext>
            </a:extLst>
          </p:cNvPr>
          <p:cNvSpPr txBox="1"/>
          <p:nvPr/>
        </p:nvSpPr>
        <p:spPr>
          <a:xfrm>
            <a:off x="8681032" y="6329394"/>
            <a:ext cx="637899" cy="3637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A960644-5B71-F771-DC1A-BD567E1B7DA1}"/>
              </a:ext>
            </a:extLst>
          </p:cNvPr>
          <p:cNvCxnSpPr>
            <a:cxnSpLocks/>
          </p:cNvCxnSpPr>
          <p:nvPr/>
        </p:nvCxnSpPr>
        <p:spPr>
          <a:xfrm>
            <a:off x="8338056" y="2226329"/>
            <a:ext cx="4860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27984891-D0A1-C5AB-AA4E-FE7D13EB614A}"/>
              </a:ext>
            </a:extLst>
          </p:cNvPr>
          <p:cNvCxnSpPr>
            <a:cxnSpLocks/>
          </p:cNvCxnSpPr>
          <p:nvPr/>
        </p:nvCxnSpPr>
        <p:spPr>
          <a:xfrm>
            <a:off x="8338057" y="5263028"/>
            <a:ext cx="4449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co 55">
            <a:extLst>
              <a:ext uri="{FF2B5EF4-FFF2-40B4-BE49-F238E27FC236}">
                <a16:creationId xmlns:a16="http://schemas.microsoft.com/office/drawing/2014/main" id="{DD5E7D4D-33CC-D3AB-4A78-40B189752CA6}"/>
              </a:ext>
            </a:extLst>
          </p:cNvPr>
          <p:cNvSpPr/>
          <p:nvPr/>
        </p:nvSpPr>
        <p:spPr>
          <a:xfrm>
            <a:off x="7002923" y="1680804"/>
            <a:ext cx="3580997" cy="3580997"/>
          </a:xfrm>
          <a:prstGeom prst="arc">
            <a:avLst>
              <a:gd name="adj1" fmla="val 21591769"/>
              <a:gd name="adj2" fmla="val 543099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3CB1007F-143E-EE2F-0D21-615504BC5E4E}"/>
              </a:ext>
            </a:extLst>
          </p:cNvPr>
          <p:cNvCxnSpPr>
            <a:cxnSpLocks/>
          </p:cNvCxnSpPr>
          <p:nvPr/>
        </p:nvCxnSpPr>
        <p:spPr>
          <a:xfrm flipV="1">
            <a:off x="10583920" y="2226329"/>
            <a:ext cx="0" cy="12523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856DD93-3445-A8EF-A406-4D65E19CB2E3}"/>
              </a:ext>
            </a:extLst>
          </p:cNvPr>
          <p:cNvCxnSpPr/>
          <p:nvPr/>
        </p:nvCxnSpPr>
        <p:spPr>
          <a:xfrm>
            <a:off x="8782992" y="2226329"/>
            <a:ext cx="180092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953E09-2321-78FB-A126-5C717B130CD8}"/>
              </a:ext>
            </a:extLst>
          </p:cNvPr>
          <p:cNvCxnSpPr>
            <a:cxnSpLocks/>
          </p:cNvCxnSpPr>
          <p:nvPr/>
        </p:nvCxnSpPr>
        <p:spPr>
          <a:xfrm flipV="1">
            <a:off x="8782991" y="1415677"/>
            <a:ext cx="2985487" cy="20483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Arco 108">
            <a:extLst>
              <a:ext uri="{FF2B5EF4-FFF2-40B4-BE49-F238E27FC236}">
                <a16:creationId xmlns:a16="http://schemas.microsoft.com/office/drawing/2014/main" id="{7CAB6101-56C9-80B0-C640-632F37F9427B}"/>
              </a:ext>
            </a:extLst>
          </p:cNvPr>
          <p:cNvSpPr/>
          <p:nvPr/>
        </p:nvSpPr>
        <p:spPr>
          <a:xfrm>
            <a:off x="6600525" y="1283610"/>
            <a:ext cx="4368107" cy="4368107"/>
          </a:xfrm>
          <a:prstGeom prst="arc">
            <a:avLst>
              <a:gd name="adj1" fmla="val 19530466"/>
              <a:gd name="adj2" fmla="val 53929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CC2B78FD-C714-FA3C-2035-93A976E51F59}"/>
              </a:ext>
            </a:extLst>
          </p:cNvPr>
          <p:cNvCxnSpPr>
            <a:cxnSpLocks/>
          </p:cNvCxnSpPr>
          <p:nvPr/>
        </p:nvCxnSpPr>
        <p:spPr>
          <a:xfrm flipH="1">
            <a:off x="8338056" y="5651712"/>
            <a:ext cx="44493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DB01FB73-90EF-7EBB-C821-64F03E7F1E5D}"/>
              </a:ext>
            </a:extLst>
          </p:cNvPr>
          <p:cNvCxnSpPr>
            <a:cxnSpLocks/>
          </p:cNvCxnSpPr>
          <p:nvPr/>
        </p:nvCxnSpPr>
        <p:spPr>
          <a:xfrm>
            <a:off x="8338056" y="5261209"/>
            <a:ext cx="0" cy="3905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3672D707-8AF0-5175-084E-62BD30952710}"/>
              </a:ext>
            </a:extLst>
          </p:cNvPr>
          <p:cNvSpPr txBox="1"/>
          <p:nvPr/>
        </p:nvSpPr>
        <p:spPr>
          <a:xfrm>
            <a:off x="10392713" y="1928024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0C1369E7-3A80-D2FC-8426-8B29621DE889}"/>
              </a:ext>
            </a:extLst>
          </p:cNvPr>
          <p:cNvSpPr txBox="1"/>
          <p:nvPr/>
        </p:nvSpPr>
        <p:spPr>
          <a:xfrm>
            <a:off x="7995419" y="5500580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0C679569-D8E2-1307-80E1-6906FA122259}"/>
              </a:ext>
            </a:extLst>
          </p:cNvPr>
          <p:cNvCxnSpPr>
            <a:cxnSpLocks/>
          </p:cNvCxnSpPr>
          <p:nvPr/>
        </p:nvCxnSpPr>
        <p:spPr>
          <a:xfrm>
            <a:off x="8782991" y="3464002"/>
            <a:ext cx="273815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41964AC9-2C46-3E72-AA12-5F29239C249E}"/>
              </a:ext>
            </a:extLst>
          </p:cNvPr>
          <p:cNvSpPr txBox="1"/>
          <p:nvPr/>
        </p:nvSpPr>
        <p:spPr>
          <a:xfrm>
            <a:off x="9910267" y="3417961"/>
            <a:ext cx="673653" cy="354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EAD6BF14-CDAC-F46D-4C3D-135E3060B98D}"/>
              </a:ext>
            </a:extLst>
          </p:cNvPr>
          <p:cNvSpPr txBox="1"/>
          <p:nvPr/>
        </p:nvSpPr>
        <p:spPr>
          <a:xfrm>
            <a:off x="11103150" y="1329067"/>
            <a:ext cx="63789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F3C66B80-171B-BF1C-E517-B4C0EA574110}"/>
              </a:ext>
            </a:extLst>
          </p:cNvPr>
          <p:cNvGrpSpPr/>
          <p:nvPr/>
        </p:nvGrpSpPr>
        <p:grpSpPr>
          <a:xfrm>
            <a:off x="5093959" y="3150581"/>
            <a:ext cx="967267" cy="330220"/>
            <a:chOff x="5267704" y="3131576"/>
            <a:chExt cx="967267" cy="330220"/>
          </a:xfrm>
        </p:grpSpPr>
        <p:sp>
          <p:nvSpPr>
            <p:cNvPr id="133" name="CasellaDiTesto 132">
              <a:extLst>
                <a:ext uri="{FF2B5EF4-FFF2-40B4-BE49-F238E27FC236}">
                  <a16:creationId xmlns:a16="http://schemas.microsoft.com/office/drawing/2014/main" id="{EC55E916-E8E1-A529-1431-9420AEFC2CEC}"/>
                </a:ext>
              </a:extLst>
            </p:cNvPr>
            <p:cNvSpPr txBox="1"/>
            <p:nvPr/>
          </p:nvSpPr>
          <p:spPr>
            <a:xfrm>
              <a:off x="5674994" y="3131576"/>
              <a:ext cx="55997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13691918-E5FB-0046-7E9D-DAD609280DE4}"/>
                </a:ext>
              </a:extLst>
            </p:cNvPr>
            <p:cNvSpPr txBox="1"/>
            <p:nvPr/>
          </p:nvSpPr>
          <p:spPr>
            <a:xfrm>
              <a:off x="5267704" y="3150025"/>
              <a:ext cx="50518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63" name="CasellaDiTesto 162">
              <a:extLst>
                <a:ext uri="{FF2B5EF4-FFF2-40B4-BE49-F238E27FC236}">
                  <a16:creationId xmlns:a16="http://schemas.microsoft.com/office/drawing/2014/main" id="{8275CD62-243F-9C9A-04A2-07859F62C5D7}"/>
                </a:ext>
              </a:extLst>
            </p:cNvPr>
            <p:cNvSpPr txBox="1"/>
            <p:nvPr/>
          </p:nvSpPr>
          <p:spPr>
            <a:xfrm>
              <a:off x="5562995" y="3154019"/>
              <a:ext cx="35983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400" dirty="0">
                  <a:latin typeface="Symbol" panose="05050102010706020507" pitchFamily="18" charset="2"/>
                </a:rPr>
                <a:t>º</a:t>
              </a:r>
              <a:endParaRPr lang="it-IT" sz="1400" dirty="0">
                <a:latin typeface="MS Shell Dlg 2" panose="020B0604030504040204" pitchFamily="34" charset="0"/>
              </a:endParaRPr>
            </a:p>
          </p:txBody>
        </p:sp>
      </p:grpSp>
      <p:sp>
        <p:nvSpPr>
          <p:cNvPr id="169" name="Arco 168">
            <a:extLst>
              <a:ext uri="{FF2B5EF4-FFF2-40B4-BE49-F238E27FC236}">
                <a16:creationId xmlns:a16="http://schemas.microsoft.com/office/drawing/2014/main" id="{ECA25572-72F2-5A02-C81D-69E5D413F77A}"/>
              </a:ext>
            </a:extLst>
          </p:cNvPr>
          <p:cNvSpPr/>
          <p:nvPr/>
        </p:nvSpPr>
        <p:spPr>
          <a:xfrm>
            <a:off x="6599922" y="1288165"/>
            <a:ext cx="4368107" cy="4368107"/>
          </a:xfrm>
          <a:prstGeom prst="arc">
            <a:avLst>
              <a:gd name="adj1" fmla="val 16191780"/>
              <a:gd name="adj2" fmla="val 19517803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B6D1FA9C-27C7-2F06-2D77-685A0569B1B1}"/>
              </a:ext>
            </a:extLst>
          </p:cNvPr>
          <p:cNvCxnSpPr>
            <a:cxnSpLocks/>
          </p:cNvCxnSpPr>
          <p:nvPr/>
        </p:nvCxnSpPr>
        <p:spPr>
          <a:xfrm flipH="1">
            <a:off x="8338056" y="1287776"/>
            <a:ext cx="444935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BB398D3C-D3F0-D3D8-2E33-51AE785AB54A}"/>
              </a:ext>
            </a:extLst>
          </p:cNvPr>
          <p:cNvCxnSpPr>
            <a:cxnSpLocks/>
          </p:cNvCxnSpPr>
          <p:nvPr/>
        </p:nvCxnSpPr>
        <p:spPr>
          <a:xfrm flipV="1">
            <a:off x="8338056" y="1287776"/>
            <a:ext cx="0" cy="93855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C4B58285-B795-62B8-03F6-E1B01E065498}"/>
              </a:ext>
            </a:extLst>
          </p:cNvPr>
          <p:cNvSpPr txBox="1"/>
          <p:nvPr/>
        </p:nvSpPr>
        <p:spPr>
          <a:xfrm>
            <a:off x="8020413" y="1125495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21EB4F62-15C8-3ABB-D6A5-0BD1FBD6EB22}"/>
              </a:ext>
            </a:extLst>
          </p:cNvPr>
          <p:cNvCxnSpPr/>
          <p:nvPr/>
        </p:nvCxnSpPr>
        <p:spPr>
          <a:xfrm>
            <a:off x="7208668" y="2894120"/>
            <a:ext cx="157432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D40EEB1-D9E9-2990-6761-AC9BE293FC9B}"/>
              </a:ext>
            </a:extLst>
          </p:cNvPr>
          <p:cNvCxnSpPr/>
          <p:nvPr/>
        </p:nvCxnSpPr>
        <p:spPr>
          <a:xfrm>
            <a:off x="8782991" y="2894120"/>
            <a:ext cx="8308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9F9A8E84-3118-DF43-3906-93D874A202EA}"/>
              </a:ext>
            </a:extLst>
          </p:cNvPr>
          <p:cNvCxnSpPr/>
          <p:nvPr/>
        </p:nvCxnSpPr>
        <p:spPr>
          <a:xfrm>
            <a:off x="9611575" y="2896350"/>
            <a:ext cx="0" cy="5698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o 11">
            <a:extLst>
              <a:ext uri="{FF2B5EF4-FFF2-40B4-BE49-F238E27FC236}">
                <a16:creationId xmlns:a16="http://schemas.microsoft.com/office/drawing/2014/main" id="{5C119306-5EF9-C095-0561-BF082A3F41CB}"/>
              </a:ext>
            </a:extLst>
          </p:cNvPr>
          <p:cNvSpPr/>
          <p:nvPr/>
        </p:nvSpPr>
        <p:spPr>
          <a:xfrm>
            <a:off x="7955125" y="2639079"/>
            <a:ext cx="1656000" cy="1656000"/>
          </a:xfrm>
          <a:prstGeom prst="arc">
            <a:avLst>
              <a:gd name="adj1" fmla="val 21579680"/>
              <a:gd name="adj2" fmla="val 538787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3124946-B6C2-1D11-4AE1-A25653D97000}"/>
              </a:ext>
            </a:extLst>
          </p:cNvPr>
          <p:cNvCxnSpPr>
            <a:cxnSpLocks/>
          </p:cNvCxnSpPr>
          <p:nvPr/>
        </p:nvCxnSpPr>
        <p:spPr>
          <a:xfrm flipH="1">
            <a:off x="7208668" y="4293047"/>
            <a:ext cx="15773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B19FB1B-71E5-DB22-D5B3-9276CCCB8905}"/>
              </a:ext>
            </a:extLst>
          </p:cNvPr>
          <p:cNvCxnSpPr>
            <a:cxnSpLocks/>
          </p:cNvCxnSpPr>
          <p:nvPr/>
        </p:nvCxnSpPr>
        <p:spPr>
          <a:xfrm>
            <a:off x="7206641" y="2890854"/>
            <a:ext cx="0" cy="14042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7E39AC5-C83C-586C-5630-9859BBACBC3D}"/>
              </a:ext>
            </a:extLst>
          </p:cNvPr>
          <p:cNvSpPr txBox="1"/>
          <p:nvPr/>
        </p:nvSpPr>
        <p:spPr>
          <a:xfrm>
            <a:off x="8280530" y="5017920"/>
            <a:ext cx="3508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E5774C1-99AB-1D8A-81E8-E70B5B1DD6F3}"/>
              </a:ext>
            </a:extLst>
          </p:cNvPr>
          <p:cNvSpPr txBox="1"/>
          <p:nvPr/>
        </p:nvSpPr>
        <p:spPr>
          <a:xfrm>
            <a:off x="7141461" y="2847922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7FDC914-A452-578A-ED09-3AE7ABF9B741}"/>
              </a:ext>
            </a:extLst>
          </p:cNvPr>
          <p:cNvCxnSpPr>
            <a:cxnSpLocks/>
          </p:cNvCxnSpPr>
          <p:nvPr/>
        </p:nvCxnSpPr>
        <p:spPr>
          <a:xfrm flipV="1">
            <a:off x="7217615" y="2221774"/>
            <a:ext cx="1127247" cy="6681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D860A64F-2EA3-9A3B-E716-7C56BF9EC0B7}"/>
              </a:ext>
            </a:extLst>
          </p:cNvPr>
          <p:cNvCxnSpPr>
            <a:cxnSpLocks/>
          </p:cNvCxnSpPr>
          <p:nvPr/>
        </p:nvCxnSpPr>
        <p:spPr>
          <a:xfrm>
            <a:off x="7205814" y="4288925"/>
            <a:ext cx="1133832" cy="9712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o 33">
            <a:extLst>
              <a:ext uri="{FF2B5EF4-FFF2-40B4-BE49-F238E27FC236}">
                <a16:creationId xmlns:a16="http://schemas.microsoft.com/office/drawing/2014/main" id="{AD6E49BD-19C5-8B22-D850-7900E0D11C57}"/>
              </a:ext>
            </a:extLst>
          </p:cNvPr>
          <p:cNvSpPr/>
          <p:nvPr/>
        </p:nvSpPr>
        <p:spPr>
          <a:xfrm>
            <a:off x="7782923" y="2459715"/>
            <a:ext cx="2005200" cy="2005200"/>
          </a:xfrm>
          <a:prstGeom prst="arc">
            <a:avLst>
              <a:gd name="adj1" fmla="val 19516819"/>
              <a:gd name="adj2" fmla="val 541558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2B75D1A-C86C-DC77-3BEB-C7D9E589CE5B}"/>
              </a:ext>
            </a:extLst>
          </p:cNvPr>
          <p:cNvCxnSpPr>
            <a:cxnSpLocks/>
            <a:stCxn id="34" idx="2"/>
          </p:cNvCxnSpPr>
          <p:nvPr/>
        </p:nvCxnSpPr>
        <p:spPr>
          <a:xfrm flipH="1">
            <a:off x="7206823" y="4464905"/>
            <a:ext cx="15741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1CFCD44A-A1F2-0E65-4F26-33FECD8D475C}"/>
              </a:ext>
            </a:extLst>
          </p:cNvPr>
          <p:cNvCxnSpPr>
            <a:cxnSpLocks/>
          </p:cNvCxnSpPr>
          <p:nvPr/>
        </p:nvCxnSpPr>
        <p:spPr>
          <a:xfrm>
            <a:off x="7206701" y="4293271"/>
            <a:ext cx="0" cy="1716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11E855A-AA5B-1BFF-38C4-BE346BA8DD77}"/>
              </a:ext>
            </a:extLst>
          </p:cNvPr>
          <p:cNvCxnSpPr>
            <a:cxnSpLocks/>
          </p:cNvCxnSpPr>
          <p:nvPr/>
        </p:nvCxnSpPr>
        <p:spPr>
          <a:xfrm>
            <a:off x="7196479" y="4461688"/>
            <a:ext cx="1140721" cy="11900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B07D21CB-75D1-8534-15DE-B5C850695301}"/>
              </a:ext>
            </a:extLst>
          </p:cNvPr>
          <p:cNvSpPr txBox="1"/>
          <p:nvPr/>
        </p:nvSpPr>
        <p:spPr>
          <a:xfrm>
            <a:off x="6991056" y="4378494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51" name="Arco 50">
            <a:extLst>
              <a:ext uri="{FF2B5EF4-FFF2-40B4-BE49-F238E27FC236}">
                <a16:creationId xmlns:a16="http://schemas.microsoft.com/office/drawing/2014/main" id="{CB289723-91EC-4304-8462-6CECE643DA83}"/>
              </a:ext>
            </a:extLst>
          </p:cNvPr>
          <p:cNvSpPr/>
          <p:nvPr/>
        </p:nvSpPr>
        <p:spPr>
          <a:xfrm>
            <a:off x="7782070" y="2458862"/>
            <a:ext cx="2005200" cy="2005200"/>
          </a:xfrm>
          <a:prstGeom prst="arc">
            <a:avLst>
              <a:gd name="adj1" fmla="val 16196817"/>
              <a:gd name="adj2" fmla="val 19550798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41E080A6-0816-6CA2-8861-73AA5625DAC7}"/>
              </a:ext>
            </a:extLst>
          </p:cNvPr>
          <p:cNvCxnSpPr>
            <a:cxnSpLocks/>
          </p:cNvCxnSpPr>
          <p:nvPr/>
        </p:nvCxnSpPr>
        <p:spPr>
          <a:xfrm flipH="1">
            <a:off x="7206823" y="2460889"/>
            <a:ext cx="1576919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1346B25A-BFEC-F1E2-9750-C9FDD9B8DC1B}"/>
              </a:ext>
            </a:extLst>
          </p:cNvPr>
          <p:cNvCxnSpPr>
            <a:cxnSpLocks/>
          </p:cNvCxnSpPr>
          <p:nvPr/>
        </p:nvCxnSpPr>
        <p:spPr>
          <a:xfrm flipV="1">
            <a:off x="7205243" y="2458862"/>
            <a:ext cx="0" cy="43199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100E6AD0-84F4-0644-5936-A08E18BFBB65}"/>
              </a:ext>
            </a:extLst>
          </p:cNvPr>
          <p:cNvCxnSpPr>
            <a:cxnSpLocks/>
          </p:cNvCxnSpPr>
          <p:nvPr/>
        </p:nvCxnSpPr>
        <p:spPr>
          <a:xfrm flipV="1">
            <a:off x="7202882" y="1287102"/>
            <a:ext cx="1130993" cy="117585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0F5C4E13-2043-AEB2-C41C-5B98C2CC976E}"/>
              </a:ext>
            </a:extLst>
          </p:cNvPr>
          <p:cNvSpPr txBox="1"/>
          <p:nvPr/>
        </p:nvSpPr>
        <p:spPr>
          <a:xfrm>
            <a:off x="6968032" y="2310800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E08B59B-A621-534E-00A3-A0573A2FE57B}"/>
              </a:ext>
            </a:extLst>
          </p:cNvPr>
          <p:cNvCxnSpPr>
            <a:cxnSpLocks/>
          </p:cNvCxnSpPr>
          <p:nvPr/>
        </p:nvCxnSpPr>
        <p:spPr>
          <a:xfrm>
            <a:off x="6241668" y="3463997"/>
            <a:ext cx="972622" cy="10146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223F563-88FE-2114-CA6F-29D195D5B43D}"/>
              </a:ext>
            </a:extLst>
          </p:cNvPr>
          <p:cNvCxnSpPr>
            <a:cxnSpLocks/>
          </p:cNvCxnSpPr>
          <p:nvPr/>
        </p:nvCxnSpPr>
        <p:spPr>
          <a:xfrm>
            <a:off x="6243823" y="3463992"/>
            <a:ext cx="966612" cy="8279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E5B3341C-FB08-EF9C-5E46-785434648C0D}"/>
              </a:ext>
            </a:extLst>
          </p:cNvPr>
          <p:cNvCxnSpPr>
            <a:cxnSpLocks/>
          </p:cNvCxnSpPr>
          <p:nvPr/>
        </p:nvCxnSpPr>
        <p:spPr>
          <a:xfrm flipV="1">
            <a:off x="6237354" y="2889953"/>
            <a:ext cx="974553" cy="5776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72A8ECDF-2A22-06A3-0613-63E86AAADB91}"/>
              </a:ext>
            </a:extLst>
          </p:cNvPr>
          <p:cNvCxnSpPr>
            <a:cxnSpLocks/>
          </p:cNvCxnSpPr>
          <p:nvPr/>
        </p:nvCxnSpPr>
        <p:spPr>
          <a:xfrm flipV="1">
            <a:off x="6248558" y="2453987"/>
            <a:ext cx="967663" cy="100604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C0DC14D5-0FA7-C27E-1A40-5D17508AADEE}"/>
              </a:ext>
            </a:extLst>
          </p:cNvPr>
          <p:cNvSpPr txBox="1"/>
          <p:nvPr/>
        </p:nvSpPr>
        <p:spPr>
          <a:xfrm>
            <a:off x="9469633" y="2610927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842F7A2A-820F-97FE-7709-D21E9F2C4682}"/>
              </a:ext>
            </a:extLst>
          </p:cNvPr>
          <p:cNvSpPr txBox="1"/>
          <p:nvPr/>
        </p:nvSpPr>
        <p:spPr>
          <a:xfrm>
            <a:off x="0" y="358158"/>
            <a:ext cx="675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Siano assegnati i punti </a:t>
            </a:r>
            <a:r>
              <a:rPr lang="it-IT" dirty="0">
                <a:solidFill>
                  <a:srgbClr val="00B0F0"/>
                </a:solidFill>
              </a:rPr>
              <a:t>A(A’,A’’,A’’’) </a:t>
            </a:r>
            <a:r>
              <a:rPr lang="it-IT" dirty="0"/>
              <a:t>e </a:t>
            </a:r>
            <a:r>
              <a:rPr lang="it-IT" dirty="0">
                <a:solidFill>
                  <a:srgbClr val="00B0F0"/>
                </a:solidFill>
              </a:rPr>
              <a:t>B(B’,B’’,B’’) </a:t>
            </a:r>
            <a:r>
              <a:rPr lang="it-IT" dirty="0"/>
              <a:t>quali estremi del segmento </a:t>
            </a:r>
            <a:r>
              <a:rPr lang="it-IT" dirty="0">
                <a:solidFill>
                  <a:srgbClr val="00B0F0"/>
                </a:solidFill>
              </a:rPr>
              <a:t>AB </a:t>
            </a:r>
            <a:r>
              <a:rPr lang="it-IT" dirty="0"/>
              <a:t>appartenente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</a:t>
            </a:r>
            <a:r>
              <a:rPr lang="it-IT" sz="1800" dirty="0">
                <a:latin typeface="Symbol" panose="05050102010706020507" pitchFamily="18" charset="2"/>
              </a:rPr>
              <a:t>Ð p</a:t>
            </a:r>
            <a:r>
              <a:rPr lang="it-IT" sz="1800" baseline="-25000" dirty="0"/>
              <a:t>1 </a:t>
            </a:r>
            <a:r>
              <a:rPr lang="it-IT" sz="1800" dirty="0">
                <a:latin typeface="Symbol" panose="05050102010706020507" pitchFamily="18" charset="2"/>
              </a:rPr>
              <a:t>ºÐ p</a:t>
            </a:r>
            <a:r>
              <a:rPr lang="it-IT" sz="1800" baseline="-25000" dirty="0"/>
              <a:t>2</a:t>
            </a:r>
            <a:r>
              <a:rPr lang="it-IT" sz="1800" dirty="0">
                <a:latin typeface="Symbol" panose="05050102010706020507" pitchFamily="18" charset="2"/>
              </a:rPr>
              <a:t> º </a:t>
            </a:r>
            <a:r>
              <a:rPr lang="it-IT" sz="1800" dirty="0"/>
              <a:t>lt)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638023D-9765-3F97-B1E9-2695FDF99286}"/>
              </a:ext>
            </a:extLst>
          </p:cNvPr>
          <p:cNvSpPr txBox="1"/>
          <p:nvPr/>
        </p:nvSpPr>
        <p:spPr>
          <a:xfrm>
            <a:off x="-10380" y="985403"/>
            <a:ext cx="5673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le caratteristiche del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la retta </a:t>
            </a:r>
            <a:r>
              <a:rPr lang="it-IT" dirty="0">
                <a:solidFill>
                  <a:srgbClr val="00B0F0"/>
                </a:solidFill>
              </a:rPr>
              <a:t>r(r’, r’’)</a:t>
            </a:r>
            <a:r>
              <a:rPr lang="it-IT" dirty="0"/>
              <a:t> contenente il segmento </a:t>
            </a:r>
            <a:r>
              <a:rPr lang="it-IT" dirty="0">
                <a:solidFill>
                  <a:srgbClr val="00B0F0"/>
                </a:solidFill>
              </a:rPr>
              <a:t>AB</a:t>
            </a:r>
            <a:r>
              <a:rPr lang="it-IT" dirty="0"/>
              <a:t> avrà le tracce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dirty="0"/>
              <a:t> coincidenti tra loro sulla linea di terra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79B7237-DCA6-7ECA-0777-6476866F655F}"/>
              </a:ext>
            </a:extLst>
          </p:cNvPr>
          <p:cNvSpPr txBox="1"/>
          <p:nvPr/>
        </p:nvSpPr>
        <p:spPr>
          <a:xfrm>
            <a:off x="-25565" y="2064716"/>
            <a:ext cx="4183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RIBALTAMENTO DEL SEGMENTO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C8A8818-625A-CE6D-A209-4A64CA2F1635}"/>
              </a:ext>
            </a:extLst>
          </p:cNvPr>
          <p:cNvSpPr txBox="1"/>
          <p:nvPr/>
        </p:nvSpPr>
        <p:spPr>
          <a:xfrm>
            <a:off x="0" y="5127095"/>
            <a:ext cx="4183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2"/>
                </a:solidFill>
              </a:rPr>
              <a:t>RIBALTAMENTO DEL SEGMENTO SU </a:t>
            </a:r>
            <a:r>
              <a:rPr lang="it-IT" sz="1400" dirty="0">
                <a:solidFill>
                  <a:schemeClr val="accent2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C612F5E-7B66-21D2-C46B-6E332101516F}"/>
              </a:ext>
            </a:extLst>
          </p:cNvPr>
          <p:cNvSpPr txBox="1"/>
          <p:nvPr/>
        </p:nvSpPr>
        <p:spPr>
          <a:xfrm>
            <a:off x="0" y="2292925"/>
            <a:ext cx="4731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Immaginando la rotazione di t</a:t>
            </a:r>
            <a:r>
              <a:rPr lang="it-IT" baseline="-25000" dirty="0"/>
              <a:t>3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/>
              <a:t>verso</a:t>
            </a:r>
            <a:r>
              <a:rPr lang="it-IT" dirty="0">
                <a:latin typeface="Symbol" panose="05050102010706020507" pitchFamily="18" charset="2"/>
              </a:rPr>
              <a:t> p</a:t>
            </a:r>
            <a:r>
              <a:rPr lang="it-IT" baseline="-25000" dirty="0"/>
              <a:t>1 </a:t>
            </a:r>
            <a:r>
              <a:rPr lang="it-IT" dirty="0"/>
              <a:t>determiniamo la posizione ribaltata </a:t>
            </a:r>
            <a:r>
              <a:rPr lang="it-IT" dirty="0">
                <a:solidFill>
                  <a:srgbClr val="00B0F0"/>
                </a:solidFill>
              </a:rPr>
              <a:t>(A’’’) </a:t>
            </a:r>
            <a:r>
              <a:rPr lang="it-IT" dirty="0"/>
              <a:t>e </a:t>
            </a:r>
            <a:r>
              <a:rPr lang="it-IT" dirty="0">
                <a:solidFill>
                  <a:srgbClr val="00B0F0"/>
                </a:solidFill>
              </a:rPr>
              <a:t>(B’’’) </a:t>
            </a:r>
            <a:r>
              <a:rPr lang="it-IT" dirty="0"/>
              <a:t>sulla traccia </a:t>
            </a:r>
            <a:r>
              <a:rPr lang="it-IT" dirty="0">
                <a:solidFill>
                  <a:schemeClr val="accent6"/>
                </a:solidFill>
              </a:rPr>
              <a:t>t</a:t>
            </a:r>
            <a:r>
              <a:rPr lang="it-IT" baseline="-25000" dirty="0">
                <a:solidFill>
                  <a:schemeClr val="accent6"/>
                </a:solidFill>
              </a:rPr>
              <a:t>1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5F1CF3F-A24E-D38A-A803-7360F1897A7D}"/>
              </a:ext>
            </a:extLst>
          </p:cNvPr>
          <p:cNvSpPr txBox="1"/>
          <p:nvPr/>
        </p:nvSpPr>
        <p:spPr>
          <a:xfrm>
            <a:off x="8722676" y="5654934"/>
            <a:ext cx="540000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(A’’’)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6CFB47B-0D6D-B7D7-10F6-87FF0AF5BED8}"/>
              </a:ext>
            </a:extLst>
          </p:cNvPr>
          <p:cNvSpPr txBox="1"/>
          <p:nvPr/>
        </p:nvSpPr>
        <p:spPr>
          <a:xfrm>
            <a:off x="8693299" y="4431067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(B’’’)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4EF38B0-375A-3549-3D65-E1596E9FB3F5}"/>
              </a:ext>
            </a:extLst>
          </p:cNvPr>
          <p:cNvSpPr txBox="1"/>
          <p:nvPr/>
        </p:nvSpPr>
        <p:spPr>
          <a:xfrm>
            <a:off x="18808" y="3166932"/>
            <a:ext cx="5120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Eseguendo le proiezioni di questi punti nello spazio di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sulle estensioni delle rispettive rette di richiamo otteniamo le posizioni reali </a:t>
            </a:r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dei punti e quindi sia il segmento che la retta </a:t>
            </a:r>
            <a:r>
              <a:rPr lang="it-IT" dirty="0">
                <a:solidFill>
                  <a:srgbClr val="FF0000"/>
                </a:solidFill>
              </a:rPr>
              <a:t>r </a:t>
            </a:r>
            <a:r>
              <a:rPr lang="it-IT" dirty="0"/>
              <a:t>ribaltati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06DF0D51-CABE-AB68-8FD0-91C9D07631BC}"/>
              </a:ext>
            </a:extLst>
          </p:cNvPr>
          <p:cNvSpPr txBox="1"/>
          <p:nvPr/>
        </p:nvSpPr>
        <p:spPr>
          <a:xfrm>
            <a:off x="0" y="4573890"/>
            <a:ext cx="5587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retta </a:t>
            </a:r>
            <a:r>
              <a:rPr lang="it-IT" dirty="0">
                <a:solidFill>
                  <a:srgbClr val="FF0000"/>
                </a:solidFill>
              </a:rPr>
              <a:t>r </a:t>
            </a:r>
            <a:r>
              <a:rPr lang="it-IT" dirty="0"/>
              <a:t>reale su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avrà la traccia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</a:t>
            </a:r>
            <a:r>
              <a:rPr lang="it-IT" sz="1800" dirty="0">
                <a:latin typeface="Symbol" panose="05050102010706020507" pitchFamily="18" charset="2"/>
              </a:rPr>
              <a:t> </a:t>
            </a:r>
            <a:r>
              <a:rPr lang="it-IT" dirty="0"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sz="1800" dirty="0"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A652E88-47AB-2EF1-7DE9-1DEE109B9EB9}"/>
              </a:ext>
            </a:extLst>
          </p:cNvPr>
          <p:cNvSpPr txBox="1"/>
          <p:nvPr/>
        </p:nvSpPr>
        <p:spPr>
          <a:xfrm>
            <a:off x="8712107" y="971525"/>
            <a:ext cx="540000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(A’’’)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ECC0BA30-A555-638D-3D90-5B22109BF1EC}"/>
              </a:ext>
            </a:extLst>
          </p:cNvPr>
          <p:cNvSpPr txBox="1"/>
          <p:nvPr/>
        </p:nvSpPr>
        <p:spPr>
          <a:xfrm>
            <a:off x="8712107" y="2184947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(B’’’)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1CB25819-2967-BA73-F186-8D458C5275A0}"/>
              </a:ext>
            </a:extLst>
          </p:cNvPr>
          <p:cNvSpPr txBox="1"/>
          <p:nvPr/>
        </p:nvSpPr>
        <p:spPr>
          <a:xfrm>
            <a:off x="-2" y="5395239"/>
            <a:ext cx="7922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Determinata la posizione di </a:t>
            </a:r>
            <a:r>
              <a:rPr lang="it-IT" dirty="0">
                <a:solidFill>
                  <a:srgbClr val="00B0F0"/>
                </a:solidFill>
              </a:rPr>
              <a:t>(A’’’) </a:t>
            </a:r>
            <a:r>
              <a:rPr lang="it-IT" dirty="0"/>
              <a:t>e </a:t>
            </a:r>
            <a:r>
              <a:rPr lang="it-IT" dirty="0">
                <a:solidFill>
                  <a:srgbClr val="00B0F0"/>
                </a:solidFill>
              </a:rPr>
              <a:t>(B’’’) </a:t>
            </a:r>
            <a:r>
              <a:rPr lang="it-IT" dirty="0"/>
              <a:t>su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>
                <a:solidFill>
                  <a:schemeClr val="accent6"/>
                </a:solidFill>
              </a:rPr>
              <a:t>t</a:t>
            </a:r>
            <a:r>
              <a:rPr lang="it-IT" baseline="-25000" dirty="0">
                <a:solidFill>
                  <a:schemeClr val="accent6"/>
                </a:solidFill>
              </a:rPr>
              <a:t>2</a:t>
            </a:r>
            <a:r>
              <a:rPr lang="it-IT" dirty="0">
                <a:solidFill>
                  <a:schemeClr val="accent6"/>
                </a:solidFill>
                <a:latin typeface="Symbol" panose="05050102010706020507" pitchFamily="18" charset="2"/>
              </a:rPr>
              <a:t>b </a:t>
            </a:r>
            <a:r>
              <a:rPr lang="it-IT" dirty="0"/>
              <a:t>sviluppiamo le relative proiezioni sulle estensioni delle relative rette di richiamo ottenendo le posizioni reali di </a:t>
            </a:r>
            <a:r>
              <a:rPr lang="it-IT" dirty="0">
                <a:solidFill>
                  <a:schemeClr val="accent2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chemeClr val="accent2"/>
                </a:solidFill>
              </a:rPr>
              <a:t>B</a:t>
            </a:r>
            <a:r>
              <a:rPr lang="it-IT" dirty="0"/>
              <a:t> dei due estremi del segmento e della retta </a:t>
            </a:r>
            <a:r>
              <a:rPr lang="it-IT" dirty="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3144EDA8-9BB1-DE21-EF44-B7584DF0C11C}"/>
              </a:ext>
            </a:extLst>
          </p:cNvPr>
          <p:cNvSpPr txBox="1"/>
          <p:nvPr/>
        </p:nvSpPr>
        <p:spPr>
          <a:xfrm>
            <a:off x="-1" y="6302605"/>
            <a:ext cx="609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retta </a:t>
            </a:r>
            <a:r>
              <a:rPr lang="it-IT" dirty="0">
                <a:solidFill>
                  <a:schemeClr val="accent2"/>
                </a:solidFill>
              </a:rPr>
              <a:t>r</a:t>
            </a:r>
            <a:r>
              <a:rPr lang="it-IT" dirty="0"/>
              <a:t> reale 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avrà la traccia </a:t>
            </a:r>
            <a:r>
              <a:rPr lang="it-IT" dirty="0">
                <a:solidFill>
                  <a:schemeClr val="accent2"/>
                </a:solidFill>
              </a:rPr>
              <a:t>T</a:t>
            </a:r>
            <a:r>
              <a:rPr lang="it-IT" baseline="-25000" dirty="0">
                <a:solidFill>
                  <a:schemeClr val="accent2"/>
                </a:solidFill>
              </a:rPr>
              <a:t>2</a:t>
            </a:r>
            <a:r>
              <a:rPr lang="it-IT" dirty="0">
                <a:solidFill>
                  <a:schemeClr val="accent2"/>
                </a:solidFill>
              </a:rPr>
              <a:t>r</a:t>
            </a:r>
            <a:r>
              <a:rPr lang="it-IT" sz="1800" dirty="0">
                <a:solidFill>
                  <a:schemeClr val="accent2"/>
                </a:solidFill>
                <a:latin typeface="Symbol" panose="05050102010706020507" pitchFamily="18" charset="2"/>
              </a:rPr>
              <a:t> </a:t>
            </a:r>
            <a:r>
              <a:rPr lang="it-IT" sz="1800" dirty="0"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  <a:r>
              <a:rPr lang="it-IT" sz="1800" dirty="0"/>
              <a:t> </a:t>
            </a:r>
            <a:r>
              <a:rPr lang="it-IT" dirty="0"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</a:t>
            </a:r>
            <a:r>
              <a:rPr lang="it-IT" sz="1800" dirty="0">
                <a:latin typeface="Symbol" panose="05050102010706020507" pitchFamily="18" charset="2"/>
              </a:rPr>
              <a:t>º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9B1EF221-B885-902A-06F3-E6D608589587}"/>
              </a:ext>
            </a:extLst>
          </p:cNvPr>
          <p:cNvSpPr txBox="1"/>
          <p:nvPr/>
        </p:nvSpPr>
        <p:spPr>
          <a:xfrm>
            <a:off x="6751794" y="4077545"/>
            <a:ext cx="268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BA2FB4C4-3114-8587-2F60-DCE334EC2116}"/>
              </a:ext>
            </a:extLst>
          </p:cNvPr>
          <p:cNvSpPr txBox="1"/>
          <p:nvPr/>
        </p:nvSpPr>
        <p:spPr>
          <a:xfrm>
            <a:off x="7810131" y="4619880"/>
            <a:ext cx="300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1F494E85-413B-6B0D-6D78-D2ACD22CD28F}"/>
              </a:ext>
            </a:extLst>
          </p:cNvPr>
          <p:cNvSpPr txBox="1"/>
          <p:nvPr/>
        </p:nvSpPr>
        <p:spPr>
          <a:xfrm>
            <a:off x="7652367" y="2481238"/>
            <a:ext cx="382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28C8F0E0-8F54-39B9-3D00-1C5B6839B847}"/>
              </a:ext>
            </a:extLst>
          </p:cNvPr>
          <p:cNvSpPr txBox="1"/>
          <p:nvPr/>
        </p:nvSpPr>
        <p:spPr>
          <a:xfrm>
            <a:off x="6678092" y="2612875"/>
            <a:ext cx="278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ED6C3C5E-A2A0-EF8A-8EC4-FD17D86C2065}"/>
              </a:ext>
            </a:extLst>
          </p:cNvPr>
          <p:cNvSpPr txBox="1"/>
          <p:nvPr/>
        </p:nvSpPr>
        <p:spPr>
          <a:xfrm>
            <a:off x="5909715" y="3399481"/>
            <a:ext cx="82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  <a:r>
              <a:rPr lang="it-IT" sz="1400" dirty="0">
                <a:latin typeface="Symbol" panose="05050102010706020507" pitchFamily="18" charset="2"/>
              </a:rPr>
              <a:t>º</a:t>
            </a:r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  <a:endParaRPr lang="it-IT" sz="1400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005A70F8-83A2-D7CE-69DC-8962130D84D8}"/>
              </a:ext>
            </a:extLst>
          </p:cNvPr>
          <p:cNvSpPr txBox="1"/>
          <p:nvPr/>
        </p:nvSpPr>
        <p:spPr>
          <a:xfrm>
            <a:off x="11545750" y="3162403"/>
            <a:ext cx="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BDB55BDD-6322-6DB6-9CE6-2AA7F2D68B99}"/>
              </a:ext>
            </a:extLst>
          </p:cNvPr>
          <p:cNvCxnSpPr>
            <a:cxnSpLocks/>
          </p:cNvCxnSpPr>
          <p:nvPr/>
        </p:nvCxnSpPr>
        <p:spPr>
          <a:xfrm flipV="1">
            <a:off x="9611426" y="2228779"/>
            <a:ext cx="971305" cy="6680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BE80F444-AABA-844E-4A5F-FC2D30A9B0C5}"/>
              </a:ext>
            </a:extLst>
          </p:cNvPr>
          <p:cNvSpPr txBox="1"/>
          <p:nvPr/>
        </p:nvSpPr>
        <p:spPr>
          <a:xfrm>
            <a:off x="6182091" y="3195027"/>
            <a:ext cx="583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Symbol" panose="05050102010706020507" pitchFamily="18" charset="2"/>
              </a:rPr>
              <a:t>º</a:t>
            </a:r>
            <a:r>
              <a:rPr lang="it-IT" sz="1400" dirty="0">
                <a:solidFill>
                  <a:schemeClr val="accent2"/>
                </a:solidFill>
              </a:rPr>
              <a:t>T</a:t>
            </a:r>
            <a:r>
              <a:rPr lang="it-IT" sz="1400" baseline="-25000" dirty="0">
                <a:solidFill>
                  <a:schemeClr val="accent2"/>
                </a:solidFill>
              </a:rPr>
              <a:t>2</a:t>
            </a:r>
            <a:r>
              <a:rPr lang="it-IT" sz="1400" dirty="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8C0FDE-1200-135B-6AFD-4C9BC1BA9C6E}"/>
              </a:ext>
            </a:extLst>
          </p:cNvPr>
          <p:cNvSpPr txBox="1"/>
          <p:nvPr/>
        </p:nvSpPr>
        <p:spPr>
          <a:xfrm>
            <a:off x="5893946" y="3172518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r</a:t>
            </a:r>
            <a:endParaRPr lang="it-IT" sz="1400" dirty="0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688A924-0B84-418D-1B2B-A2654155BFC4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24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56" grpId="0" animBg="1"/>
      <p:bldP spid="109" grpId="0" animBg="1"/>
      <p:bldP spid="124" grpId="0"/>
      <p:bldP spid="125" grpId="0"/>
      <p:bldP spid="169" grpId="0" animBg="1"/>
      <p:bldP spid="175" grpId="0"/>
      <p:bldP spid="12" grpId="0" animBg="1"/>
      <p:bldP spid="21" grpId="0"/>
      <p:bldP spid="23" grpId="0"/>
      <p:bldP spid="34" grpId="0" animBg="1"/>
      <p:bldP spid="50" grpId="0"/>
      <p:bldP spid="51" grpId="0" animBg="1"/>
      <p:bldP spid="68" grpId="0"/>
      <p:bldP spid="75" grpId="0"/>
      <p:bldP spid="77" grpId="0"/>
      <p:bldP spid="2" grpId="0"/>
      <p:bldP spid="15" grpId="0"/>
      <p:bldP spid="17" grpId="0"/>
      <p:bldP spid="19" grpId="0"/>
      <p:bldP spid="20" grpId="0"/>
      <p:bldP spid="24" grpId="0"/>
      <p:bldP spid="28" grpId="0"/>
      <p:bldP spid="29" grpId="0"/>
      <p:bldP spid="32" grpId="0"/>
      <p:bldP spid="36" grpId="0"/>
      <p:bldP spid="41" grpId="0"/>
      <p:bldP spid="43" grpId="0"/>
      <p:bldP spid="27" grpId="0"/>
      <p:bldP spid="44" grpId="0"/>
      <p:bldP spid="45" grpId="0"/>
      <p:bldP spid="48" grpId="0"/>
      <p:bldP spid="57" grpId="0"/>
      <p:bldP spid="63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0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</a:t>
            </a:r>
            <a:r>
              <a:rPr kumimoji="0" lang="it-IT" sz="15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GENERICO INCIDENTE  LA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LT</a:t>
            </a:r>
          </a:p>
        </p:txBody>
      </p:sp>
      <p:sp>
        <p:nvSpPr>
          <p:cNvPr id="10" name="Pulsante di azione: vuoto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824000" y="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7D8A18B-8359-9820-AA6E-B68FABFABB78}"/>
              </a:ext>
            </a:extLst>
          </p:cNvPr>
          <p:cNvSpPr txBox="1"/>
          <p:nvPr/>
        </p:nvSpPr>
        <p:spPr>
          <a:xfrm>
            <a:off x="6973652" y="2153344"/>
            <a:ext cx="37774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0C1369E7-3A80-D2FC-8426-8B29621DE889}"/>
              </a:ext>
            </a:extLst>
          </p:cNvPr>
          <p:cNvSpPr txBox="1"/>
          <p:nvPr/>
        </p:nvSpPr>
        <p:spPr>
          <a:xfrm>
            <a:off x="7950340" y="5971181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C4B58285-B795-62B8-03F6-E1B01E065498}"/>
              </a:ext>
            </a:extLst>
          </p:cNvPr>
          <p:cNvSpPr txBox="1"/>
          <p:nvPr/>
        </p:nvSpPr>
        <p:spPr>
          <a:xfrm>
            <a:off x="7939983" y="571221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B07D21CB-75D1-8534-15DE-B5C850695301}"/>
              </a:ext>
            </a:extLst>
          </p:cNvPr>
          <p:cNvSpPr txBox="1"/>
          <p:nvPr/>
        </p:nvSpPr>
        <p:spPr>
          <a:xfrm>
            <a:off x="8604699" y="4159146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0F5C4E13-2043-AEB2-C41C-5B98C2CC976E}"/>
              </a:ext>
            </a:extLst>
          </p:cNvPr>
          <p:cNvSpPr txBox="1"/>
          <p:nvPr/>
        </p:nvSpPr>
        <p:spPr>
          <a:xfrm>
            <a:off x="8622408" y="2419224"/>
            <a:ext cx="316462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A8D4EA7-4BD0-E915-41CD-567E7ACB0C06}"/>
              </a:ext>
            </a:extLst>
          </p:cNvPr>
          <p:cNvSpPr txBox="1"/>
          <p:nvPr/>
        </p:nvSpPr>
        <p:spPr>
          <a:xfrm>
            <a:off x="10367993" y="2157978"/>
            <a:ext cx="49445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165CB492-190B-03B2-7955-701BC17A2967}"/>
              </a:ext>
            </a:extLst>
          </p:cNvPr>
          <p:cNvSpPr txBox="1"/>
          <p:nvPr/>
        </p:nvSpPr>
        <p:spPr>
          <a:xfrm>
            <a:off x="6986096" y="4591946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243BFDDC-B8C0-7DDD-62B8-96CB676D28A1}"/>
              </a:ext>
            </a:extLst>
          </p:cNvPr>
          <p:cNvSpPr txBox="1"/>
          <p:nvPr/>
        </p:nvSpPr>
        <p:spPr>
          <a:xfrm>
            <a:off x="6961279" y="5135798"/>
            <a:ext cx="42642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65CF7C9-7371-857D-94F1-E0036FCC4D9C}"/>
              </a:ext>
            </a:extLst>
          </p:cNvPr>
          <p:cNvCxnSpPr>
            <a:cxnSpLocks/>
          </p:cNvCxnSpPr>
          <p:nvPr/>
        </p:nvCxnSpPr>
        <p:spPr>
          <a:xfrm>
            <a:off x="4722920" y="3407587"/>
            <a:ext cx="733845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75B5A5D-8BB3-1338-92B5-C980CDAF43EA}"/>
              </a:ext>
            </a:extLst>
          </p:cNvPr>
          <p:cNvCxnSpPr>
            <a:cxnSpLocks/>
          </p:cNvCxnSpPr>
          <p:nvPr/>
        </p:nvCxnSpPr>
        <p:spPr>
          <a:xfrm>
            <a:off x="9064237" y="355199"/>
            <a:ext cx="0" cy="634554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E825607D-A9D6-D0FB-FB24-97638171D77F}"/>
              </a:ext>
            </a:extLst>
          </p:cNvPr>
          <p:cNvSpPr txBox="1"/>
          <p:nvPr/>
        </p:nvSpPr>
        <p:spPr>
          <a:xfrm>
            <a:off x="9012521" y="347464"/>
            <a:ext cx="5145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8383F210-F2F8-D8D9-EDDA-04C5DFE279F8}"/>
              </a:ext>
            </a:extLst>
          </p:cNvPr>
          <p:cNvSpPr txBox="1"/>
          <p:nvPr/>
        </p:nvSpPr>
        <p:spPr>
          <a:xfrm>
            <a:off x="9004864" y="6308317"/>
            <a:ext cx="5145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3CB1007F-143E-EE2F-0D21-615504BC5E4E}"/>
              </a:ext>
            </a:extLst>
          </p:cNvPr>
          <p:cNvCxnSpPr>
            <a:cxnSpLocks/>
          </p:cNvCxnSpPr>
          <p:nvPr/>
        </p:nvCxnSpPr>
        <p:spPr>
          <a:xfrm flipV="1">
            <a:off x="10508424" y="2411204"/>
            <a:ext cx="0" cy="997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953E09-2321-78FB-A126-5C717B130CD8}"/>
              </a:ext>
            </a:extLst>
          </p:cNvPr>
          <p:cNvCxnSpPr>
            <a:cxnSpLocks/>
          </p:cNvCxnSpPr>
          <p:nvPr/>
        </p:nvCxnSpPr>
        <p:spPr>
          <a:xfrm flipV="1">
            <a:off x="9063507" y="1440438"/>
            <a:ext cx="2867168" cy="196714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3672D707-8AF0-5175-084E-62BD30952710}"/>
              </a:ext>
            </a:extLst>
          </p:cNvPr>
          <p:cNvSpPr txBox="1"/>
          <p:nvPr/>
        </p:nvSpPr>
        <p:spPr>
          <a:xfrm>
            <a:off x="11060721" y="1659513"/>
            <a:ext cx="432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41964AC9-2C46-3E72-AA12-5F29239C249E}"/>
              </a:ext>
            </a:extLst>
          </p:cNvPr>
          <p:cNvSpPr txBox="1"/>
          <p:nvPr/>
        </p:nvSpPr>
        <p:spPr>
          <a:xfrm>
            <a:off x="11094004" y="3356862"/>
            <a:ext cx="684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EAD6BF14-CDAC-F46D-4C3D-135E3060B98D}"/>
              </a:ext>
            </a:extLst>
          </p:cNvPr>
          <p:cNvSpPr txBox="1"/>
          <p:nvPr/>
        </p:nvSpPr>
        <p:spPr>
          <a:xfrm>
            <a:off x="11358495" y="1339631"/>
            <a:ext cx="54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9F9A8E84-3118-DF43-3906-93D874A202EA}"/>
              </a:ext>
            </a:extLst>
          </p:cNvPr>
          <p:cNvCxnSpPr/>
          <p:nvPr/>
        </p:nvCxnSpPr>
        <p:spPr>
          <a:xfrm>
            <a:off x="9724146" y="2949728"/>
            <a:ext cx="0" cy="4596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7E39AC5-C83C-586C-5630-9859BBACBC3D}"/>
              </a:ext>
            </a:extLst>
          </p:cNvPr>
          <p:cNvSpPr txBox="1"/>
          <p:nvPr/>
        </p:nvSpPr>
        <p:spPr>
          <a:xfrm>
            <a:off x="7798566" y="5437266"/>
            <a:ext cx="398819" cy="2513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7A3AA52-9CAA-9430-66D8-2B4E28509609}"/>
              </a:ext>
            </a:extLst>
          </p:cNvPr>
          <p:cNvCxnSpPr>
            <a:cxnSpLocks/>
          </p:cNvCxnSpPr>
          <p:nvPr/>
        </p:nvCxnSpPr>
        <p:spPr>
          <a:xfrm>
            <a:off x="11192190" y="1945295"/>
            <a:ext cx="0" cy="14687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FD655C7-6E0F-D88B-FE1A-9E5C50042DEB}"/>
              </a:ext>
            </a:extLst>
          </p:cNvPr>
          <p:cNvSpPr txBox="1"/>
          <p:nvPr/>
        </p:nvSpPr>
        <p:spPr>
          <a:xfrm>
            <a:off x="9595334" y="2663136"/>
            <a:ext cx="39881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B’’’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8CC5C2DB-34CC-A1E3-7494-B6EF0CBAA452}"/>
              </a:ext>
            </a:extLst>
          </p:cNvPr>
          <p:cNvCxnSpPr>
            <a:cxnSpLocks/>
          </p:cNvCxnSpPr>
          <p:nvPr/>
        </p:nvCxnSpPr>
        <p:spPr>
          <a:xfrm>
            <a:off x="7131603" y="2413109"/>
            <a:ext cx="337682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679A042-12DC-1894-EC26-0F504A543C82}"/>
              </a:ext>
            </a:extLst>
          </p:cNvPr>
          <p:cNvCxnSpPr>
            <a:cxnSpLocks/>
          </p:cNvCxnSpPr>
          <p:nvPr/>
        </p:nvCxnSpPr>
        <p:spPr>
          <a:xfrm>
            <a:off x="8095774" y="1947200"/>
            <a:ext cx="309451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95F75B8A-CD27-CA13-794B-F29A1DDEE85D}"/>
              </a:ext>
            </a:extLst>
          </p:cNvPr>
          <p:cNvSpPr/>
          <p:nvPr/>
        </p:nvSpPr>
        <p:spPr>
          <a:xfrm>
            <a:off x="8405938" y="2752539"/>
            <a:ext cx="1317600" cy="1317600"/>
          </a:xfrm>
          <a:prstGeom prst="arc">
            <a:avLst>
              <a:gd name="adj1" fmla="val 21595891"/>
              <a:gd name="adj2" fmla="val 542761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8EA3AFC6-2EB7-24CF-2BC0-8B2E986C9A16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8650777" y="4070118"/>
            <a:ext cx="40867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A4BF9DA8-56DA-5809-5A1D-FC566CEA401E}"/>
              </a:ext>
            </a:extLst>
          </p:cNvPr>
          <p:cNvCxnSpPr>
            <a:cxnSpLocks/>
          </p:cNvCxnSpPr>
          <p:nvPr/>
        </p:nvCxnSpPr>
        <p:spPr>
          <a:xfrm flipH="1">
            <a:off x="8648872" y="2951633"/>
            <a:ext cx="10746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1964730E-432E-42F0-4F1E-C472BA4F837E}"/>
              </a:ext>
            </a:extLst>
          </p:cNvPr>
          <p:cNvCxnSpPr>
            <a:cxnSpLocks/>
          </p:cNvCxnSpPr>
          <p:nvPr/>
        </p:nvCxnSpPr>
        <p:spPr>
          <a:xfrm>
            <a:off x="8650777" y="2949728"/>
            <a:ext cx="0" cy="112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o 56">
            <a:extLst>
              <a:ext uri="{FF2B5EF4-FFF2-40B4-BE49-F238E27FC236}">
                <a16:creationId xmlns:a16="http://schemas.microsoft.com/office/drawing/2014/main" id="{BCF25ED1-95D3-5CD0-243A-D7BE94019657}"/>
              </a:ext>
            </a:extLst>
          </p:cNvPr>
          <p:cNvSpPr/>
          <p:nvPr/>
        </p:nvSpPr>
        <p:spPr>
          <a:xfrm>
            <a:off x="7625324" y="1964942"/>
            <a:ext cx="2883600" cy="2883600"/>
          </a:xfrm>
          <a:prstGeom prst="arc">
            <a:avLst>
              <a:gd name="adj1" fmla="val 10939"/>
              <a:gd name="adj2" fmla="val 539923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0EFD5AF-C0D2-C732-CBCC-BDCFE08C779D}"/>
              </a:ext>
            </a:extLst>
          </p:cNvPr>
          <p:cNvCxnSpPr>
            <a:cxnSpLocks/>
            <a:stCxn id="57" idx="2"/>
          </p:cNvCxnSpPr>
          <p:nvPr/>
        </p:nvCxnSpPr>
        <p:spPr>
          <a:xfrm flipH="1">
            <a:off x="7132102" y="4848542"/>
            <a:ext cx="193534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F7F03147-DDE4-3127-B888-9C9617A945B1}"/>
              </a:ext>
            </a:extLst>
          </p:cNvPr>
          <p:cNvCxnSpPr>
            <a:cxnSpLocks/>
          </p:cNvCxnSpPr>
          <p:nvPr/>
        </p:nvCxnSpPr>
        <p:spPr>
          <a:xfrm>
            <a:off x="7134225" y="2411791"/>
            <a:ext cx="0" cy="24367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F1009D20-72F0-3184-1C9C-DBAC799D2909}"/>
              </a:ext>
            </a:extLst>
          </p:cNvPr>
          <p:cNvCxnSpPr>
            <a:cxnSpLocks/>
            <a:stCxn id="105" idx="2"/>
          </p:cNvCxnSpPr>
          <p:nvPr/>
        </p:nvCxnSpPr>
        <p:spPr>
          <a:xfrm flipV="1">
            <a:off x="8648233" y="3405789"/>
            <a:ext cx="1295093" cy="660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7BD0FC-944E-D6A8-39BA-6598999CD6BD}"/>
              </a:ext>
            </a:extLst>
          </p:cNvPr>
          <p:cNvCxnSpPr>
            <a:cxnSpLocks/>
          </p:cNvCxnSpPr>
          <p:nvPr/>
        </p:nvCxnSpPr>
        <p:spPr>
          <a:xfrm>
            <a:off x="8632679" y="2945095"/>
            <a:ext cx="1310647" cy="4633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o 97">
            <a:extLst>
              <a:ext uri="{FF2B5EF4-FFF2-40B4-BE49-F238E27FC236}">
                <a16:creationId xmlns:a16="http://schemas.microsoft.com/office/drawing/2014/main" id="{425C87EE-AA58-4EA0-8E74-E5BF5836BBE3}"/>
              </a:ext>
            </a:extLst>
          </p:cNvPr>
          <p:cNvSpPr/>
          <p:nvPr/>
        </p:nvSpPr>
        <p:spPr>
          <a:xfrm>
            <a:off x="6936690" y="1279185"/>
            <a:ext cx="4255200" cy="4255200"/>
          </a:xfrm>
          <a:prstGeom prst="arc">
            <a:avLst>
              <a:gd name="adj1" fmla="val 4843"/>
              <a:gd name="adj2" fmla="val 539370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C29CC8B-D243-AC9E-2D8B-0094E553FC9A}"/>
              </a:ext>
            </a:extLst>
          </p:cNvPr>
          <p:cNvCxnSpPr>
            <a:cxnSpLocks/>
            <a:stCxn id="98" idx="2"/>
          </p:cNvCxnSpPr>
          <p:nvPr/>
        </p:nvCxnSpPr>
        <p:spPr>
          <a:xfrm flipH="1">
            <a:off x="8095774" y="5534381"/>
            <a:ext cx="97241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9EFFEAD1-D095-8A4E-9551-C2EC247BC0DD}"/>
              </a:ext>
            </a:extLst>
          </p:cNvPr>
          <p:cNvCxnSpPr>
            <a:cxnSpLocks/>
          </p:cNvCxnSpPr>
          <p:nvPr/>
        </p:nvCxnSpPr>
        <p:spPr>
          <a:xfrm>
            <a:off x="8095774" y="1942957"/>
            <a:ext cx="0" cy="35914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818400F6-550C-6552-FD20-F6D0506E1016}"/>
              </a:ext>
            </a:extLst>
          </p:cNvPr>
          <p:cNvCxnSpPr>
            <a:cxnSpLocks/>
          </p:cNvCxnSpPr>
          <p:nvPr/>
        </p:nvCxnSpPr>
        <p:spPr>
          <a:xfrm>
            <a:off x="8642381" y="2937913"/>
            <a:ext cx="259601" cy="4725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22930DBD-38E6-8400-FE95-4026F6C844DB}"/>
              </a:ext>
            </a:extLst>
          </p:cNvPr>
          <p:cNvCxnSpPr>
            <a:cxnSpLocks/>
          </p:cNvCxnSpPr>
          <p:nvPr/>
        </p:nvCxnSpPr>
        <p:spPr>
          <a:xfrm flipV="1">
            <a:off x="8649622" y="3402928"/>
            <a:ext cx="252360" cy="6671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FCF5ED67-1908-1715-1536-25CBA399C838}"/>
              </a:ext>
            </a:extLst>
          </p:cNvPr>
          <p:cNvCxnSpPr>
            <a:cxnSpLocks/>
          </p:cNvCxnSpPr>
          <p:nvPr/>
        </p:nvCxnSpPr>
        <p:spPr>
          <a:xfrm flipH="1">
            <a:off x="5098879" y="2411623"/>
            <a:ext cx="2047937" cy="9987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EF660989-4F70-0EF0-F5B3-2EA568DC9765}"/>
              </a:ext>
            </a:extLst>
          </p:cNvPr>
          <p:cNvCxnSpPr>
            <a:cxnSpLocks/>
          </p:cNvCxnSpPr>
          <p:nvPr/>
        </p:nvCxnSpPr>
        <p:spPr>
          <a:xfrm flipH="1" flipV="1">
            <a:off x="5107608" y="3404726"/>
            <a:ext cx="2023995" cy="14424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Arco 160">
            <a:extLst>
              <a:ext uri="{FF2B5EF4-FFF2-40B4-BE49-F238E27FC236}">
                <a16:creationId xmlns:a16="http://schemas.microsoft.com/office/drawing/2014/main" id="{73F84409-21CF-4C3A-AB2E-693BADAFF998}"/>
              </a:ext>
            </a:extLst>
          </p:cNvPr>
          <p:cNvSpPr/>
          <p:nvPr/>
        </p:nvSpPr>
        <p:spPr>
          <a:xfrm>
            <a:off x="6479508" y="823814"/>
            <a:ext cx="5166000" cy="5166000"/>
          </a:xfrm>
          <a:prstGeom prst="arc">
            <a:avLst>
              <a:gd name="adj1" fmla="val 19534747"/>
              <a:gd name="adj2" fmla="val 54074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E8FE521B-4CE7-0CB6-E3CB-E69013D4801D}"/>
              </a:ext>
            </a:extLst>
          </p:cNvPr>
          <p:cNvCxnSpPr>
            <a:cxnSpLocks/>
            <a:stCxn id="161" idx="2"/>
          </p:cNvCxnSpPr>
          <p:nvPr/>
        </p:nvCxnSpPr>
        <p:spPr>
          <a:xfrm flipH="1">
            <a:off x="8094257" y="5989808"/>
            <a:ext cx="9626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C2A4812D-B1F6-979F-8450-6F2FD9AD1340}"/>
              </a:ext>
            </a:extLst>
          </p:cNvPr>
          <p:cNvCxnSpPr>
            <a:cxnSpLocks/>
          </p:cNvCxnSpPr>
          <p:nvPr/>
        </p:nvCxnSpPr>
        <p:spPr>
          <a:xfrm>
            <a:off x="8094257" y="5534381"/>
            <a:ext cx="0" cy="4554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co 2">
            <a:extLst>
              <a:ext uri="{FF2B5EF4-FFF2-40B4-BE49-F238E27FC236}">
                <a16:creationId xmlns:a16="http://schemas.microsoft.com/office/drawing/2014/main" id="{219D5EB6-0E46-55BC-A436-F9CF26362F19}"/>
              </a:ext>
            </a:extLst>
          </p:cNvPr>
          <p:cNvSpPr/>
          <p:nvPr/>
        </p:nvSpPr>
        <p:spPr>
          <a:xfrm>
            <a:off x="6478899" y="825839"/>
            <a:ext cx="5166000" cy="5166000"/>
          </a:xfrm>
          <a:prstGeom prst="arc">
            <a:avLst>
              <a:gd name="adj1" fmla="val 16206892"/>
              <a:gd name="adj2" fmla="val 19531564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92A9124-288D-28FA-CF7E-B1550CC45814}"/>
              </a:ext>
            </a:extLst>
          </p:cNvPr>
          <p:cNvCxnSpPr>
            <a:cxnSpLocks/>
          </p:cNvCxnSpPr>
          <p:nvPr/>
        </p:nvCxnSpPr>
        <p:spPr>
          <a:xfrm flipH="1">
            <a:off x="8092440" y="825844"/>
            <a:ext cx="972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C4C928D-F9A3-6D46-DDFB-C909B6F9B9FD}"/>
              </a:ext>
            </a:extLst>
          </p:cNvPr>
          <p:cNvCxnSpPr>
            <a:cxnSpLocks/>
          </p:cNvCxnSpPr>
          <p:nvPr/>
        </p:nvCxnSpPr>
        <p:spPr>
          <a:xfrm flipV="1">
            <a:off x="8096162" y="826737"/>
            <a:ext cx="0" cy="111622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C0D61ADA-1CD9-8FC2-0617-5020045FBCF1}"/>
              </a:ext>
            </a:extLst>
          </p:cNvPr>
          <p:cNvSpPr/>
          <p:nvPr/>
        </p:nvSpPr>
        <p:spPr>
          <a:xfrm>
            <a:off x="7313858" y="1654907"/>
            <a:ext cx="3502800" cy="3502800"/>
          </a:xfrm>
          <a:prstGeom prst="arc">
            <a:avLst>
              <a:gd name="adj1" fmla="val 19533450"/>
              <a:gd name="adj2" fmla="val 540043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8F54145C-7FA7-9232-D7E0-471AAA0910D7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7131603" y="5157707"/>
            <a:ext cx="193343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F01395B9-8C01-E59C-259B-805984568902}"/>
              </a:ext>
            </a:extLst>
          </p:cNvPr>
          <p:cNvCxnSpPr>
            <a:cxnSpLocks/>
          </p:cNvCxnSpPr>
          <p:nvPr/>
        </p:nvCxnSpPr>
        <p:spPr>
          <a:xfrm>
            <a:off x="7133508" y="4848542"/>
            <a:ext cx="0" cy="3110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CFC6B9EF-3174-7EE4-E3B4-D8E029B7A913}"/>
              </a:ext>
            </a:extLst>
          </p:cNvPr>
          <p:cNvCxnSpPr>
            <a:cxnSpLocks/>
          </p:cNvCxnSpPr>
          <p:nvPr/>
        </p:nvCxnSpPr>
        <p:spPr>
          <a:xfrm flipH="1" flipV="1">
            <a:off x="5104761" y="3405788"/>
            <a:ext cx="2994325" cy="25840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o 41">
            <a:extLst>
              <a:ext uri="{FF2B5EF4-FFF2-40B4-BE49-F238E27FC236}">
                <a16:creationId xmlns:a16="http://schemas.microsoft.com/office/drawing/2014/main" id="{77F641DF-BB50-FC2A-B4AE-0AF31306BD9D}"/>
              </a:ext>
            </a:extLst>
          </p:cNvPr>
          <p:cNvSpPr/>
          <p:nvPr/>
        </p:nvSpPr>
        <p:spPr>
          <a:xfrm>
            <a:off x="7312939" y="1655495"/>
            <a:ext cx="3502800" cy="3502800"/>
          </a:xfrm>
          <a:prstGeom prst="arc">
            <a:avLst>
              <a:gd name="adj1" fmla="val 16193538"/>
              <a:gd name="adj2" fmla="val 19564568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4B20F18A-41A1-596D-BEEB-E48D6D94FA09}"/>
              </a:ext>
            </a:extLst>
          </p:cNvPr>
          <p:cNvCxnSpPr>
            <a:cxnSpLocks/>
            <a:stCxn id="42" idx="0"/>
          </p:cNvCxnSpPr>
          <p:nvPr/>
        </p:nvCxnSpPr>
        <p:spPr>
          <a:xfrm flipH="1">
            <a:off x="7131603" y="1655498"/>
            <a:ext cx="1929444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6324409C-AF0F-DD72-1363-5E58D574D8F6}"/>
              </a:ext>
            </a:extLst>
          </p:cNvPr>
          <p:cNvCxnSpPr>
            <a:cxnSpLocks/>
          </p:cNvCxnSpPr>
          <p:nvPr/>
        </p:nvCxnSpPr>
        <p:spPr>
          <a:xfrm>
            <a:off x="7133648" y="1654907"/>
            <a:ext cx="0" cy="84006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F1207A8-CAAD-E3CF-B625-D13AE4C73402}"/>
              </a:ext>
            </a:extLst>
          </p:cNvPr>
          <p:cNvCxnSpPr>
            <a:cxnSpLocks/>
          </p:cNvCxnSpPr>
          <p:nvPr/>
        </p:nvCxnSpPr>
        <p:spPr>
          <a:xfrm flipH="1">
            <a:off x="5104761" y="823814"/>
            <a:ext cx="2994325" cy="258459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rco 60">
            <a:extLst>
              <a:ext uri="{FF2B5EF4-FFF2-40B4-BE49-F238E27FC236}">
                <a16:creationId xmlns:a16="http://schemas.microsoft.com/office/drawing/2014/main" id="{EAAA4097-66DA-914B-586A-85CBDF89933E}"/>
              </a:ext>
            </a:extLst>
          </p:cNvPr>
          <p:cNvSpPr/>
          <p:nvPr/>
        </p:nvSpPr>
        <p:spPr>
          <a:xfrm>
            <a:off x="8261198" y="2604710"/>
            <a:ext cx="1605600" cy="1605600"/>
          </a:xfrm>
          <a:prstGeom prst="arc">
            <a:avLst>
              <a:gd name="adj1" fmla="val 19540935"/>
              <a:gd name="adj2" fmla="val 54068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F47160FA-6FDA-182B-C4F6-037D0A79FACD}"/>
              </a:ext>
            </a:extLst>
          </p:cNvPr>
          <p:cNvCxnSpPr>
            <a:cxnSpLocks/>
          </p:cNvCxnSpPr>
          <p:nvPr/>
        </p:nvCxnSpPr>
        <p:spPr>
          <a:xfrm flipH="1">
            <a:off x="8648872" y="4210310"/>
            <a:ext cx="4145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3AF549D3-5101-73B6-8673-28BBCE945D85}"/>
              </a:ext>
            </a:extLst>
          </p:cNvPr>
          <p:cNvCxnSpPr>
            <a:cxnSpLocks/>
          </p:cNvCxnSpPr>
          <p:nvPr/>
        </p:nvCxnSpPr>
        <p:spPr>
          <a:xfrm>
            <a:off x="8648872" y="4070118"/>
            <a:ext cx="0" cy="1401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2C0F9C4-4E92-542C-E1D5-2FEBD742930B}"/>
              </a:ext>
            </a:extLst>
          </p:cNvPr>
          <p:cNvCxnSpPr>
            <a:cxnSpLocks/>
          </p:cNvCxnSpPr>
          <p:nvPr/>
        </p:nvCxnSpPr>
        <p:spPr>
          <a:xfrm flipV="1">
            <a:off x="7131603" y="3405768"/>
            <a:ext cx="2811723" cy="17519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51C3449B-E002-8B24-0393-AC350362383B}"/>
              </a:ext>
            </a:extLst>
          </p:cNvPr>
          <p:cNvCxnSpPr>
            <a:cxnSpLocks/>
          </p:cNvCxnSpPr>
          <p:nvPr/>
        </p:nvCxnSpPr>
        <p:spPr>
          <a:xfrm flipV="1">
            <a:off x="8099086" y="3405748"/>
            <a:ext cx="802896" cy="25840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o 80">
            <a:extLst>
              <a:ext uri="{FF2B5EF4-FFF2-40B4-BE49-F238E27FC236}">
                <a16:creationId xmlns:a16="http://schemas.microsoft.com/office/drawing/2014/main" id="{E68A356C-4C8D-ACF0-EFB9-8826E1B5CA93}"/>
              </a:ext>
            </a:extLst>
          </p:cNvPr>
          <p:cNvSpPr/>
          <p:nvPr/>
        </p:nvSpPr>
        <p:spPr>
          <a:xfrm>
            <a:off x="8262055" y="2604952"/>
            <a:ext cx="1605600" cy="1605600"/>
          </a:xfrm>
          <a:prstGeom prst="arc">
            <a:avLst>
              <a:gd name="adj1" fmla="val 16186385"/>
              <a:gd name="adj2" fmla="val 19517770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39EB11D-1B45-11E3-50E6-E1C98FA9E224}"/>
              </a:ext>
            </a:extLst>
          </p:cNvPr>
          <p:cNvCxnSpPr>
            <a:cxnSpLocks/>
            <a:stCxn id="81" idx="0"/>
          </p:cNvCxnSpPr>
          <p:nvPr/>
        </p:nvCxnSpPr>
        <p:spPr>
          <a:xfrm flipH="1">
            <a:off x="8646398" y="2604958"/>
            <a:ext cx="415278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F35BDAAD-9669-03BA-BC26-1278208F2B53}"/>
              </a:ext>
            </a:extLst>
          </p:cNvPr>
          <p:cNvCxnSpPr>
            <a:cxnSpLocks/>
          </p:cNvCxnSpPr>
          <p:nvPr/>
        </p:nvCxnSpPr>
        <p:spPr>
          <a:xfrm flipV="1">
            <a:off x="8650777" y="2604710"/>
            <a:ext cx="0" cy="34501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A7EF790D-4720-172B-4D1E-BB99E55E28A8}"/>
              </a:ext>
            </a:extLst>
          </p:cNvPr>
          <p:cNvCxnSpPr>
            <a:cxnSpLocks/>
          </p:cNvCxnSpPr>
          <p:nvPr/>
        </p:nvCxnSpPr>
        <p:spPr>
          <a:xfrm>
            <a:off x="8099086" y="823814"/>
            <a:ext cx="802896" cy="258459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77CE968A-F42D-7C8D-895B-12D7F87DFF75}"/>
              </a:ext>
            </a:extLst>
          </p:cNvPr>
          <p:cNvCxnSpPr>
            <a:cxnSpLocks/>
          </p:cNvCxnSpPr>
          <p:nvPr/>
        </p:nvCxnSpPr>
        <p:spPr>
          <a:xfrm>
            <a:off x="7131603" y="1654907"/>
            <a:ext cx="2806237" cy="174957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riangolo isoscele 96">
            <a:extLst>
              <a:ext uri="{FF2B5EF4-FFF2-40B4-BE49-F238E27FC236}">
                <a16:creationId xmlns:a16="http://schemas.microsoft.com/office/drawing/2014/main" id="{57721CC5-A678-5D3E-3E57-091CA9431DD8}"/>
              </a:ext>
            </a:extLst>
          </p:cNvPr>
          <p:cNvSpPr/>
          <p:nvPr/>
        </p:nvSpPr>
        <p:spPr>
          <a:xfrm>
            <a:off x="7133485" y="824502"/>
            <a:ext cx="1517605" cy="1778909"/>
          </a:xfrm>
          <a:custGeom>
            <a:avLst/>
            <a:gdLst>
              <a:gd name="connsiteX0" fmla="*/ 0 w 1477787"/>
              <a:gd name="connsiteY0" fmla="*/ 1491748 h 1491748"/>
              <a:gd name="connsiteX1" fmla="*/ 738894 w 1477787"/>
              <a:gd name="connsiteY1" fmla="*/ 0 h 1491748"/>
              <a:gd name="connsiteX2" fmla="*/ 1477787 w 1477787"/>
              <a:gd name="connsiteY2" fmla="*/ 1491748 h 1491748"/>
              <a:gd name="connsiteX3" fmla="*/ 0 w 1477787"/>
              <a:gd name="connsiteY3" fmla="*/ 1491748 h 1491748"/>
              <a:gd name="connsiteX0" fmla="*/ 0 w 1680629"/>
              <a:gd name="connsiteY0" fmla="*/ 822046 h 1491748"/>
              <a:gd name="connsiteX1" fmla="*/ 941736 w 1680629"/>
              <a:gd name="connsiteY1" fmla="*/ 0 h 1491748"/>
              <a:gd name="connsiteX2" fmla="*/ 1680629 w 1680629"/>
              <a:gd name="connsiteY2" fmla="*/ 1491748 h 1491748"/>
              <a:gd name="connsiteX3" fmla="*/ 0 w 1680629"/>
              <a:gd name="connsiteY3" fmla="*/ 822046 h 1491748"/>
              <a:gd name="connsiteX0" fmla="*/ 0 w 1526083"/>
              <a:gd name="connsiteY0" fmla="*/ 822046 h 1762205"/>
              <a:gd name="connsiteX1" fmla="*/ 941736 w 1526083"/>
              <a:gd name="connsiteY1" fmla="*/ 0 h 1762205"/>
              <a:gd name="connsiteX2" fmla="*/ 1526083 w 1526083"/>
              <a:gd name="connsiteY2" fmla="*/ 1762205 h 1762205"/>
              <a:gd name="connsiteX3" fmla="*/ 0 w 1526083"/>
              <a:gd name="connsiteY3" fmla="*/ 822046 h 1762205"/>
              <a:gd name="connsiteX0" fmla="*/ 0 w 1526083"/>
              <a:gd name="connsiteY0" fmla="*/ 851023 h 1791182"/>
              <a:gd name="connsiteX1" fmla="*/ 964274 w 1526083"/>
              <a:gd name="connsiteY1" fmla="*/ 0 h 1791182"/>
              <a:gd name="connsiteX2" fmla="*/ 1526083 w 1526083"/>
              <a:gd name="connsiteY2" fmla="*/ 1791182 h 1791182"/>
              <a:gd name="connsiteX3" fmla="*/ 0 w 1526083"/>
              <a:gd name="connsiteY3" fmla="*/ 851023 h 1791182"/>
              <a:gd name="connsiteX0" fmla="*/ 0 w 1509985"/>
              <a:gd name="connsiteY0" fmla="*/ 847803 h 1791182"/>
              <a:gd name="connsiteX1" fmla="*/ 948176 w 1509985"/>
              <a:gd name="connsiteY1" fmla="*/ 0 h 1791182"/>
              <a:gd name="connsiteX2" fmla="*/ 1509985 w 1509985"/>
              <a:gd name="connsiteY2" fmla="*/ 1791182 h 1791182"/>
              <a:gd name="connsiteX3" fmla="*/ 0 w 1509985"/>
              <a:gd name="connsiteY3" fmla="*/ 847803 h 1791182"/>
              <a:gd name="connsiteX0" fmla="*/ 0 w 1521415"/>
              <a:gd name="connsiteY0" fmla="*/ 838278 h 1791182"/>
              <a:gd name="connsiteX1" fmla="*/ 959606 w 1521415"/>
              <a:gd name="connsiteY1" fmla="*/ 0 h 1791182"/>
              <a:gd name="connsiteX2" fmla="*/ 1521415 w 1521415"/>
              <a:gd name="connsiteY2" fmla="*/ 1791182 h 1791182"/>
              <a:gd name="connsiteX3" fmla="*/ 0 w 1521415"/>
              <a:gd name="connsiteY3" fmla="*/ 838278 h 1791182"/>
              <a:gd name="connsiteX0" fmla="*/ 0 w 1521415"/>
              <a:gd name="connsiteY0" fmla="*/ 834468 h 1791182"/>
              <a:gd name="connsiteX1" fmla="*/ 959606 w 1521415"/>
              <a:gd name="connsiteY1" fmla="*/ 0 h 1791182"/>
              <a:gd name="connsiteX2" fmla="*/ 1521415 w 1521415"/>
              <a:gd name="connsiteY2" fmla="*/ 1791182 h 1791182"/>
              <a:gd name="connsiteX3" fmla="*/ 0 w 1521415"/>
              <a:gd name="connsiteY3" fmla="*/ 834468 h 1791182"/>
              <a:gd name="connsiteX0" fmla="*/ 0 w 1523320"/>
              <a:gd name="connsiteY0" fmla="*/ 836373 h 1791182"/>
              <a:gd name="connsiteX1" fmla="*/ 961511 w 1523320"/>
              <a:gd name="connsiteY1" fmla="*/ 0 h 1791182"/>
              <a:gd name="connsiteX2" fmla="*/ 1523320 w 1523320"/>
              <a:gd name="connsiteY2" fmla="*/ 1791182 h 1791182"/>
              <a:gd name="connsiteX3" fmla="*/ 0 w 1523320"/>
              <a:gd name="connsiteY3" fmla="*/ 836373 h 1791182"/>
              <a:gd name="connsiteX0" fmla="*/ 0 w 1517605"/>
              <a:gd name="connsiteY0" fmla="*/ 836373 h 1783562"/>
              <a:gd name="connsiteX1" fmla="*/ 961511 w 1517605"/>
              <a:gd name="connsiteY1" fmla="*/ 0 h 1783562"/>
              <a:gd name="connsiteX2" fmla="*/ 1517605 w 1517605"/>
              <a:gd name="connsiteY2" fmla="*/ 1783562 h 1783562"/>
              <a:gd name="connsiteX3" fmla="*/ 0 w 1517605"/>
              <a:gd name="connsiteY3" fmla="*/ 836373 h 1783562"/>
              <a:gd name="connsiteX0" fmla="*/ 0 w 1517605"/>
              <a:gd name="connsiteY0" fmla="*/ 829393 h 1776582"/>
              <a:gd name="connsiteX1" fmla="*/ 959185 w 1517605"/>
              <a:gd name="connsiteY1" fmla="*/ 0 h 1776582"/>
              <a:gd name="connsiteX2" fmla="*/ 1517605 w 1517605"/>
              <a:gd name="connsiteY2" fmla="*/ 1776582 h 1776582"/>
              <a:gd name="connsiteX3" fmla="*/ 0 w 1517605"/>
              <a:gd name="connsiteY3" fmla="*/ 829393 h 1776582"/>
              <a:gd name="connsiteX0" fmla="*/ 0 w 1517605"/>
              <a:gd name="connsiteY0" fmla="*/ 831720 h 1778909"/>
              <a:gd name="connsiteX1" fmla="*/ 963838 w 1517605"/>
              <a:gd name="connsiteY1" fmla="*/ 0 h 1778909"/>
              <a:gd name="connsiteX2" fmla="*/ 1517605 w 1517605"/>
              <a:gd name="connsiteY2" fmla="*/ 1778909 h 1778909"/>
              <a:gd name="connsiteX3" fmla="*/ 0 w 1517605"/>
              <a:gd name="connsiteY3" fmla="*/ 831720 h 1778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7605" h="1778909">
                <a:moveTo>
                  <a:pt x="0" y="831720"/>
                </a:moveTo>
                <a:lnTo>
                  <a:pt x="963838" y="0"/>
                </a:lnTo>
                <a:lnTo>
                  <a:pt x="1517605" y="1778909"/>
                </a:lnTo>
                <a:lnTo>
                  <a:pt x="0" y="831720"/>
                </a:lnTo>
                <a:close/>
              </a:path>
            </a:pathLst>
          </a:custGeom>
          <a:solidFill>
            <a:schemeClr val="accent2">
              <a:alpha val="19000"/>
            </a:schemeClr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9" name="Triangolo isoscele 96">
            <a:extLst>
              <a:ext uri="{FF2B5EF4-FFF2-40B4-BE49-F238E27FC236}">
                <a16:creationId xmlns:a16="http://schemas.microsoft.com/office/drawing/2014/main" id="{C59406FE-C650-501C-F0FF-6AD26D741A52}"/>
              </a:ext>
            </a:extLst>
          </p:cNvPr>
          <p:cNvSpPr/>
          <p:nvPr/>
        </p:nvSpPr>
        <p:spPr>
          <a:xfrm rot="15324548">
            <a:off x="7232581" y="4335710"/>
            <a:ext cx="1585548" cy="1714892"/>
          </a:xfrm>
          <a:custGeom>
            <a:avLst/>
            <a:gdLst>
              <a:gd name="connsiteX0" fmla="*/ 0 w 1477787"/>
              <a:gd name="connsiteY0" fmla="*/ 1491748 h 1491748"/>
              <a:gd name="connsiteX1" fmla="*/ 738894 w 1477787"/>
              <a:gd name="connsiteY1" fmla="*/ 0 h 1491748"/>
              <a:gd name="connsiteX2" fmla="*/ 1477787 w 1477787"/>
              <a:gd name="connsiteY2" fmla="*/ 1491748 h 1491748"/>
              <a:gd name="connsiteX3" fmla="*/ 0 w 1477787"/>
              <a:gd name="connsiteY3" fmla="*/ 1491748 h 1491748"/>
              <a:gd name="connsiteX0" fmla="*/ 0 w 1680629"/>
              <a:gd name="connsiteY0" fmla="*/ 822046 h 1491748"/>
              <a:gd name="connsiteX1" fmla="*/ 941736 w 1680629"/>
              <a:gd name="connsiteY1" fmla="*/ 0 h 1491748"/>
              <a:gd name="connsiteX2" fmla="*/ 1680629 w 1680629"/>
              <a:gd name="connsiteY2" fmla="*/ 1491748 h 1491748"/>
              <a:gd name="connsiteX3" fmla="*/ 0 w 1680629"/>
              <a:gd name="connsiteY3" fmla="*/ 822046 h 1491748"/>
              <a:gd name="connsiteX0" fmla="*/ 0 w 1526083"/>
              <a:gd name="connsiteY0" fmla="*/ 822046 h 1762205"/>
              <a:gd name="connsiteX1" fmla="*/ 941736 w 1526083"/>
              <a:gd name="connsiteY1" fmla="*/ 0 h 1762205"/>
              <a:gd name="connsiteX2" fmla="*/ 1526083 w 1526083"/>
              <a:gd name="connsiteY2" fmla="*/ 1762205 h 1762205"/>
              <a:gd name="connsiteX3" fmla="*/ 0 w 1526083"/>
              <a:gd name="connsiteY3" fmla="*/ 822046 h 1762205"/>
              <a:gd name="connsiteX0" fmla="*/ 0 w 1526083"/>
              <a:gd name="connsiteY0" fmla="*/ 851023 h 1791182"/>
              <a:gd name="connsiteX1" fmla="*/ 964274 w 1526083"/>
              <a:gd name="connsiteY1" fmla="*/ 0 h 1791182"/>
              <a:gd name="connsiteX2" fmla="*/ 1526083 w 1526083"/>
              <a:gd name="connsiteY2" fmla="*/ 1791182 h 1791182"/>
              <a:gd name="connsiteX3" fmla="*/ 0 w 1526083"/>
              <a:gd name="connsiteY3" fmla="*/ 851023 h 1791182"/>
              <a:gd name="connsiteX0" fmla="*/ 0 w 1509985"/>
              <a:gd name="connsiteY0" fmla="*/ 847803 h 1791182"/>
              <a:gd name="connsiteX1" fmla="*/ 948176 w 1509985"/>
              <a:gd name="connsiteY1" fmla="*/ 0 h 1791182"/>
              <a:gd name="connsiteX2" fmla="*/ 1509985 w 1509985"/>
              <a:gd name="connsiteY2" fmla="*/ 1791182 h 1791182"/>
              <a:gd name="connsiteX3" fmla="*/ 0 w 1509985"/>
              <a:gd name="connsiteY3" fmla="*/ 847803 h 1791182"/>
              <a:gd name="connsiteX0" fmla="*/ 0 w 1521415"/>
              <a:gd name="connsiteY0" fmla="*/ 838278 h 1791182"/>
              <a:gd name="connsiteX1" fmla="*/ 959606 w 1521415"/>
              <a:gd name="connsiteY1" fmla="*/ 0 h 1791182"/>
              <a:gd name="connsiteX2" fmla="*/ 1521415 w 1521415"/>
              <a:gd name="connsiteY2" fmla="*/ 1791182 h 1791182"/>
              <a:gd name="connsiteX3" fmla="*/ 0 w 1521415"/>
              <a:gd name="connsiteY3" fmla="*/ 838278 h 1791182"/>
              <a:gd name="connsiteX0" fmla="*/ 0 w 1521415"/>
              <a:gd name="connsiteY0" fmla="*/ 834468 h 1791182"/>
              <a:gd name="connsiteX1" fmla="*/ 959606 w 1521415"/>
              <a:gd name="connsiteY1" fmla="*/ 0 h 1791182"/>
              <a:gd name="connsiteX2" fmla="*/ 1521415 w 1521415"/>
              <a:gd name="connsiteY2" fmla="*/ 1791182 h 1791182"/>
              <a:gd name="connsiteX3" fmla="*/ 0 w 1521415"/>
              <a:gd name="connsiteY3" fmla="*/ 834468 h 1791182"/>
              <a:gd name="connsiteX0" fmla="*/ 0 w 1523320"/>
              <a:gd name="connsiteY0" fmla="*/ 836373 h 1791182"/>
              <a:gd name="connsiteX1" fmla="*/ 961511 w 1523320"/>
              <a:gd name="connsiteY1" fmla="*/ 0 h 1791182"/>
              <a:gd name="connsiteX2" fmla="*/ 1523320 w 1523320"/>
              <a:gd name="connsiteY2" fmla="*/ 1791182 h 1791182"/>
              <a:gd name="connsiteX3" fmla="*/ 0 w 1523320"/>
              <a:gd name="connsiteY3" fmla="*/ 836373 h 1791182"/>
              <a:gd name="connsiteX0" fmla="*/ 0 w 1517605"/>
              <a:gd name="connsiteY0" fmla="*/ 836373 h 1783562"/>
              <a:gd name="connsiteX1" fmla="*/ 961511 w 1517605"/>
              <a:gd name="connsiteY1" fmla="*/ 0 h 1783562"/>
              <a:gd name="connsiteX2" fmla="*/ 1517605 w 1517605"/>
              <a:gd name="connsiteY2" fmla="*/ 1783562 h 1783562"/>
              <a:gd name="connsiteX3" fmla="*/ 0 w 1517605"/>
              <a:gd name="connsiteY3" fmla="*/ 836373 h 1783562"/>
              <a:gd name="connsiteX0" fmla="*/ 0 w 1517605"/>
              <a:gd name="connsiteY0" fmla="*/ 774520 h 1721709"/>
              <a:gd name="connsiteX1" fmla="*/ 984152 w 1517605"/>
              <a:gd name="connsiteY1" fmla="*/ 0 h 1721709"/>
              <a:gd name="connsiteX2" fmla="*/ 1517605 w 1517605"/>
              <a:gd name="connsiteY2" fmla="*/ 1721709 h 1721709"/>
              <a:gd name="connsiteX3" fmla="*/ 0 w 1517605"/>
              <a:gd name="connsiteY3" fmla="*/ 774520 h 1721709"/>
              <a:gd name="connsiteX0" fmla="*/ 0 w 1587907"/>
              <a:gd name="connsiteY0" fmla="*/ 730390 h 1721709"/>
              <a:gd name="connsiteX1" fmla="*/ 1054454 w 1587907"/>
              <a:gd name="connsiteY1" fmla="*/ 0 h 1721709"/>
              <a:gd name="connsiteX2" fmla="*/ 1587907 w 1587907"/>
              <a:gd name="connsiteY2" fmla="*/ 1721709 h 1721709"/>
              <a:gd name="connsiteX3" fmla="*/ 0 w 1587907"/>
              <a:gd name="connsiteY3" fmla="*/ 730390 h 1721709"/>
              <a:gd name="connsiteX0" fmla="*/ 0 w 1585548"/>
              <a:gd name="connsiteY0" fmla="*/ 730390 h 1714892"/>
              <a:gd name="connsiteX1" fmla="*/ 1054454 w 1585548"/>
              <a:gd name="connsiteY1" fmla="*/ 0 h 1714892"/>
              <a:gd name="connsiteX2" fmla="*/ 1585548 w 1585548"/>
              <a:gd name="connsiteY2" fmla="*/ 1714892 h 1714892"/>
              <a:gd name="connsiteX3" fmla="*/ 0 w 1585548"/>
              <a:gd name="connsiteY3" fmla="*/ 730390 h 171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5548" h="1714892">
                <a:moveTo>
                  <a:pt x="0" y="730390"/>
                </a:moveTo>
                <a:lnTo>
                  <a:pt x="1054454" y="0"/>
                </a:lnTo>
                <a:lnTo>
                  <a:pt x="1585548" y="1714892"/>
                </a:lnTo>
                <a:lnTo>
                  <a:pt x="0" y="730390"/>
                </a:lnTo>
                <a:close/>
              </a:path>
            </a:pathLst>
          </a:custGeom>
          <a:solidFill>
            <a:srgbClr val="FF0000">
              <a:alpha val="19000"/>
            </a:srgbClr>
          </a:solidFill>
          <a:ln w="31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8374F56-134F-8AFA-BFA0-18A1F0BB663B}"/>
              </a:ext>
            </a:extLst>
          </p:cNvPr>
          <p:cNvCxnSpPr/>
          <p:nvPr/>
        </p:nvCxnSpPr>
        <p:spPr>
          <a:xfrm>
            <a:off x="9065223" y="3408944"/>
            <a:ext cx="2646553" cy="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59D8C8-AB5D-D50E-BE17-E2F3BFCF8A5B}"/>
              </a:ext>
            </a:extLst>
          </p:cNvPr>
          <p:cNvSpPr txBox="1"/>
          <p:nvPr/>
        </p:nvSpPr>
        <p:spPr>
          <a:xfrm>
            <a:off x="11776575" y="3162403"/>
            <a:ext cx="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981CE4D-561E-BE47-B559-7099BB945B7B}"/>
              </a:ext>
            </a:extLst>
          </p:cNvPr>
          <p:cNvSpPr txBox="1"/>
          <p:nvPr/>
        </p:nvSpPr>
        <p:spPr>
          <a:xfrm>
            <a:off x="6694940" y="3116323"/>
            <a:ext cx="5599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DFF1BB-542A-5C9E-63E5-3598465F12EC}"/>
              </a:ext>
            </a:extLst>
          </p:cNvPr>
          <p:cNvSpPr txBox="1"/>
          <p:nvPr/>
        </p:nvSpPr>
        <p:spPr>
          <a:xfrm>
            <a:off x="6287650" y="3134772"/>
            <a:ext cx="50518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4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5C8513E-CE5A-B22B-368B-71D90193D6F9}"/>
              </a:ext>
            </a:extLst>
          </p:cNvPr>
          <p:cNvSpPr txBox="1"/>
          <p:nvPr/>
        </p:nvSpPr>
        <p:spPr>
          <a:xfrm>
            <a:off x="6582941" y="3138766"/>
            <a:ext cx="3598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Symbol" panose="05050102010706020507" pitchFamily="18" charset="2"/>
              </a:rPr>
              <a:t>º</a:t>
            </a:r>
            <a:endParaRPr lang="it-IT" sz="1400" dirty="0">
              <a:latin typeface="MS Shell Dlg 2" panose="020B060403050404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98F01E4-46F0-567D-4689-F4431C30D99C}"/>
              </a:ext>
            </a:extLst>
          </p:cNvPr>
          <p:cNvSpPr txBox="1"/>
          <p:nvPr/>
        </p:nvSpPr>
        <p:spPr>
          <a:xfrm>
            <a:off x="-1" y="337443"/>
            <a:ext cx="721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Passiamo ora a definire il ribaltamento del triangolo </a:t>
            </a:r>
            <a:r>
              <a:rPr lang="it-IT" sz="1600" dirty="0">
                <a:solidFill>
                  <a:srgbClr val="00B0F0"/>
                </a:solidFill>
              </a:rPr>
              <a:t>ABC  </a:t>
            </a:r>
            <a:r>
              <a:rPr lang="it-IT" sz="1600" dirty="0"/>
              <a:t>appartenente 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 </a:t>
            </a:r>
            <a:r>
              <a:rPr lang="it-IT" sz="1600" dirty="0">
                <a:latin typeface="Symbol" panose="05050102010706020507" pitchFamily="18" charset="2"/>
              </a:rPr>
              <a:t>ºÐp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º </a:t>
            </a:r>
            <a:r>
              <a:rPr lang="it-IT" sz="1600" dirty="0"/>
              <a:t>lt)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F768194-F83B-E3EE-4195-98E5A7B7B810}"/>
              </a:ext>
            </a:extLst>
          </p:cNvPr>
          <p:cNvSpPr txBox="1"/>
          <p:nvPr/>
        </p:nvSpPr>
        <p:spPr>
          <a:xfrm>
            <a:off x="-10553" y="2163288"/>
            <a:ext cx="5786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Sulla base di quanto detto nelle pagine precedenti riferito al ribaltamento del punto e del segmento procediamo al ribaltamento del triangolo </a:t>
            </a:r>
            <a:r>
              <a:rPr lang="it-IT" sz="1600" dirty="0">
                <a:solidFill>
                  <a:srgbClr val="00B0F0"/>
                </a:solidFill>
              </a:rPr>
              <a:t>ABC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80F0A26-D787-545C-F2CF-00F0C75EFDD6}"/>
              </a:ext>
            </a:extLst>
          </p:cNvPr>
          <p:cNvSpPr txBox="1"/>
          <p:nvPr/>
        </p:nvSpPr>
        <p:spPr>
          <a:xfrm>
            <a:off x="0" y="5037388"/>
            <a:ext cx="4183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2"/>
                </a:solidFill>
              </a:rPr>
              <a:t>RIBALTAMENTO DEL TRIANGOLO SU </a:t>
            </a:r>
            <a:r>
              <a:rPr lang="it-IT" sz="1400" dirty="0">
                <a:solidFill>
                  <a:schemeClr val="accent2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A839AF25-87D9-071C-3CFF-847BFDA05BB2}"/>
              </a:ext>
            </a:extLst>
          </p:cNvPr>
          <p:cNvSpPr txBox="1"/>
          <p:nvPr/>
        </p:nvSpPr>
        <p:spPr>
          <a:xfrm>
            <a:off x="0" y="856289"/>
            <a:ext cx="770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Dati i punti </a:t>
            </a:r>
            <a:r>
              <a:rPr lang="it-IT" sz="1600" dirty="0">
                <a:solidFill>
                  <a:srgbClr val="00B0F0"/>
                </a:solidFill>
              </a:rPr>
              <a:t>A’’’; B’’’; C’’’ </a:t>
            </a:r>
            <a:r>
              <a:rPr lang="it-IT" sz="1600" dirty="0"/>
              <a:t>appartenenti 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 </a:t>
            </a:r>
            <a:r>
              <a:rPr lang="it-IT" sz="1600" dirty="0">
                <a:latin typeface="Symbol" panose="05050102010706020507" pitchFamily="18" charset="2"/>
              </a:rPr>
              <a:t>ºÐp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º </a:t>
            </a:r>
            <a:r>
              <a:rPr lang="it-IT" sz="1600" dirty="0"/>
              <a:t>lt) mediante operazioni di ribaltamento e proiezioni determiniamo le relative immagini </a:t>
            </a:r>
            <a:r>
              <a:rPr lang="it-IT" sz="1600" dirty="0">
                <a:solidFill>
                  <a:srgbClr val="00B0F0"/>
                </a:solidFill>
              </a:rPr>
              <a:t>(A’,A’’); (B’,B’’); (C’,C’’) </a:t>
            </a:r>
            <a:r>
              <a:rPr lang="it-IT" sz="1600" dirty="0"/>
              <a:t>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e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descrivendone il relativo triangolo 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5A33F5E-A208-00DE-93B6-4538D262DC67}"/>
              </a:ext>
            </a:extLst>
          </p:cNvPr>
          <p:cNvSpPr txBox="1"/>
          <p:nvPr/>
        </p:nvSpPr>
        <p:spPr>
          <a:xfrm>
            <a:off x="0" y="1624597"/>
            <a:ext cx="689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Le rette </a:t>
            </a:r>
            <a:r>
              <a:rPr lang="it-IT" sz="1600" dirty="0">
                <a:solidFill>
                  <a:srgbClr val="00B0F0"/>
                </a:solidFill>
              </a:rPr>
              <a:t>a(</a:t>
            </a:r>
            <a:r>
              <a:rPr lang="it-IT" sz="1600" dirty="0" err="1">
                <a:solidFill>
                  <a:srgbClr val="00B0F0"/>
                </a:solidFill>
              </a:rPr>
              <a:t>a’,a</a:t>
            </a:r>
            <a:r>
              <a:rPr lang="it-IT" sz="1600" dirty="0">
                <a:solidFill>
                  <a:srgbClr val="00B0F0"/>
                </a:solidFill>
              </a:rPr>
              <a:t>’’); b(</a:t>
            </a:r>
            <a:r>
              <a:rPr lang="it-IT" sz="1600" dirty="0" err="1">
                <a:solidFill>
                  <a:srgbClr val="00B0F0"/>
                </a:solidFill>
              </a:rPr>
              <a:t>b’,b</a:t>
            </a:r>
            <a:r>
              <a:rPr lang="it-IT" sz="1600" dirty="0">
                <a:solidFill>
                  <a:srgbClr val="00B0F0"/>
                </a:solidFill>
              </a:rPr>
              <a:t>’’); c(c’,c’’) </a:t>
            </a:r>
            <a:r>
              <a:rPr lang="it-IT" sz="1600" dirty="0"/>
              <a:t>contenenti i lati del triangolo hanno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a; 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b; 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c,T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c </a:t>
            </a:r>
            <a:r>
              <a:rPr lang="it-IT" sz="1600" dirty="0"/>
              <a:t>coincidenti sulla linea di terra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EC0D447-52B5-4689-ED5E-D20AEE5ED24D}"/>
              </a:ext>
            </a:extLst>
          </p:cNvPr>
          <p:cNvSpPr txBox="1"/>
          <p:nvPr/>
        </p:nvSpPr>
        <p:spPr>
          <a:xfrm>
            <a:off x="1" y="3323026"/>
            <a:ext cx="4387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1. Determiniamo i punti </a:t>
            </a:r>
            <a:r>
              <a:rPr lang="it-IT" sz="1600" dirty="0">
                <a:solidFill>
                  <a:srgbClr val="00B0F0"/>
                </a:solidFill>
              </a:rPr>
              <a:t>(A’’’);(B’’’);(C’’’) </a:t>
            </a:r>
            <a:r>
              <a:rPr lang="it-IT" sz="1600" dirty="0"/>
              <a:t>su </a:t>
            </a:r>
            <a:r>
              <a:rPr lang="it-IT" sz="1600" dirty="0">
                <a:solidFill>
                  <a:srgbClr val="00B050"/>
                </a:solidFill>
              </a:rPr>
              <a:t>t</a:t>
            </a:r>
            <a:r>
              <a:rPr lang="it-IT" sz="1600" baseline="-25000" dirty="0">
                <a:solidFill>
                  <a:srgbClr val="00B050"/>
                </a:solidFill>
              </a:rPr>
              <a:t>1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b</a:t>
            </a:r>
            <a:endParaRPr lang="it-IT" sz="16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0A93C69-B5A5-C713-F192-A0A2796AF04C}"/>
              </a:ext>
            </a:extLst>
          </p:cNvPr>
          <p:cNvSpPr txBox="1"/>
          <p:nvPr/>
        </p:nvSpPr>
        <p:spPr>
          <a:xfrm>
            <a:off x="0" y="3590708"/>
            <a:ext cx="488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2. Eseguiamo le proiezioni di questi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endParaRPr lang="it-IT" sz="16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4D24C283-25C1-0BFA-487F-F14B9D695EA1}"/>
              </a:ext>
            </a:extLst>
          </p:cNvPr>
          <p:cNvSpPr txBox="1"/>
          <p:nvPr/>
        </p:nvSpPr>
        <p:spPr>
          <a:xfrm>
            <a:off x="0" y="3857648"/>
            <a:ext cx="566501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3. Intersecando queste con le rette di richiamo di </a:t>
            </a:r>
            <a:r>
              <a:rPr lang="it-IT" sz="1600" dirty="0">
                <a:solidFill>
                  <a:srgbClr val="00B0F0"/>
                </a:solidFill>
              </a:rPr>
              <a:t>A’,B’,C’ </a:t>
            </a:r>
            <a:r>
              <a:rPr lang="it-IT" sz="1600" dirty="0"/>
              <a:t>si ottiene la posizione reale dei vertici </a:t>
            </a:r>
            <a:r>
              <a:rPr lang="it-IT" sz="1600" dirty="0">
                <a:solidFill>
                  <a:srgbClr val="FF0000"/>
                </a:solidFill>
              </a:rPr>
              <a:t>A,B,C</a:t>
            </a:r>
            <a:r>
              <a:rPr lang="it-IT" sz="1600" dirty="0"/>
              <a:t> del triangolo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9EDDFE6-C8EB-4FE0-6B1D-442C1498C0D8}"/>
              </a:ext>
            </a:extLst>
          </p:cNvPr>
          <p:cNvSpPr txBox="1"/>
          <p:nvPr/>
        </p:nvSpPr>
        <p:spPr>
          <a:xfrm>
            <a:off x="0" y="4371399"/>
            <a:ext cx="6361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4. Le rette </a:t>
            </a:r>
            <a:r>
              <a:rPr lang="it-IT" sz="1600" dirty="0" err="1">
                <a:solidFill>
                  <a:srgbClr val="FF0000"/>
                </a:solidFill>
              </a:rPr>
              <a:t>a,b,c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dei lati del triangolo hanno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b,T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c </a:t>
            </a:r>
            <a:r>
              <a:rPr lang="it-IT" sz="1600" dirty="0"/>
              <a:t>sulla linea di terra coincidenti con quelle delle proiezioni  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7EC6FE5-4E23-C17D-D9D4-D74811A430FA}"/>
              </a:ext>
            </a:extLst>
          </p:cNvPr>
          <p:cNvSpPr txBox="1"/>
          <p:nvPr/>
        </p:nvSpPr>
        <p:spPr>
          <a:xfrm>
            <a:off x="8999780" y="5108480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(C’’’)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DDD888E3-3458-9727-4212-014565EC0628}"/>
              </a:ext>
            </a:extLst>
          </p:cNvPr>
          <p:cNvSpPr txBox="1"/>
          <p:nvPr/>
        </p:nvSpPr>
        <p:spPr>
          <a:xfrm>
            <a:off x="8978160" y="5967747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(A’’’)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3DC11898-15CA-2624-2641-5DC5BDFE537A}"/>
              </a:ext>
            </a:extLst>
          </p:cNvPr>
          <p:cNvSpPr txBox="1"/>
          <p:nvPr/>
        </p:nvSpPr>
        <p:spPr>
          <a:xfrm>
            <a:off x="8987040" y="4166558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(B’’’)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7631792E-E0CD-1947-EBE6-A36F1ED112A8}"/>
              </a:ext>
            </a:extLst>
          </p:cNvPr>
          <p:cNvSpPr txBox="1"/>
          <p:nvPr/>
        </p:nvSpPr>
        <p:spPr>
          <a:xfrm>
            <a:off x="6963328" y="1416722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B628C0C3-7D92-EC70-CBB9-F32A6FEA8B30}"/>
              </a:ext>
            </a:extLst>
          </p:cNvPr>
          <p:cNvSpPr txBox="1"/>
          <p:nvPr/>
        </p:nvSpPr>
        <p:spPr>
          <a:xfrm>
            <a:off x="7657781" y="4478383"/>
            <a:ext cx="271602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AEA02C83-CF97-962D-E703-AF8B9B146802}"/>
              </a:ext>
            </a:extLst>
          </p:cNvPr>
          <p:cNvSpPr txBox="1"/>
          <p:nvPr/>
        </p:nvSpPr>
        <p:spPr>
          <a:xfrm>
            <a:off x="7348875" y="5430511"/>
            <a:ext cx="32232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96A53A50-4C5D-E66E-A9FF-90EF730798A3}"/>
              </a:ext>
            </a:extLst>
          </p:cNvPr>
          <p:cNvSpPr txBox="1"/>
          <p:nvPr/>
        </p:nvSpPr>
        <p:spPr>
          <a:xfrm>
            <a:off x="8367037" y="4852448"/>
            <a:ext cx="29369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35DBC883-A903-2A44-F269-C0CD63DA6FE5}"/>
              </a:ext>
            </a:extLst>
          </p:cNvPr>
          <p:cNvSpPr txBox="1"/>
          <p:nvPr/>
        </p:nvSpPr>
        <p:spPr>
          <a:xfrm>
            <a:off x="7720921" y="4233124"/>
            <a:ext cx="43603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c‘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E3095AA3-9CFE-3A70-9A50-CB38BB715844}"/>
              </a:ext>
            </a:extLst>
          </p:cNvPr>
          <p:cNvSpPr txBox="1"/>
          <p:nvPr/>
        </p:nvSpPr>
        <p:spPr>
          <a:xfrm>
            <a:off x="6501271" y="4224645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FF517DF3-C36A-820B-E67A-CE8DD89D0AF6}"/>
              </a:ext>
            </a:extLst>
          </p:cNvPr>
          <p:cNvSpPr txBox="1"/>
          <p:nvPr/>
        </p:nvSpPr>
        <p:spPr>
          <a:xfrm>
            <a:off x="8140748" y="4622910"/>
            <a:ext cx="32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ED18CC9F-6E6A-E96D-CD88-4355DB39C2EA}"/>
              </a:ext>
            </a:extLst>
          </p:cNvPr>
          <p:cNvSpPr txBox="1"/>
          <p:nvPr/>
        </p:nvSpPr>
        <p:spPr>
          <a:xfrm>
            <a:off x="5160400" y="3356293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7681F47-7F22-4F03-05E6-2117830E693E}"/>
              </a:ext>
            </a:extLst>
          </p:cNvPr>
          <p:cNvSpPr txBox="1"/>
          <p:nvPr/>
        </p:nvSpPr>
        <p:spPr>
          <a:xfrm>
            <a:off x="4710797" y="3339715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81D425E6-C874-7666-1431-94DC89D412A6}"/>
              </a:ext>
            </a:extLst>
          </p:cNvPr>
          <p:cNvSpPr txBox="1"/>
          <p:nvPr/>
        </p:nvSpPr>
        <p:spPr>
          <a:xfrm>
            <a:off x="8847154" y="3370001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CEBD29E-5479-4A18-3EA4-E6072D04CA02}"/>
              </a:ext>
            </a:extLst>
          </p:cNvPr>
          <p:cNvSpPr txBox="1"/>
          <p:nvPr/>
        </p:nvSpPr>
        <p:spPr>
          <a:xfrm>
            <a:off x="8426441" y="3378095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46339D8-3411-C851-714E-994F0651E4F8}"/>
              </a:ext>
            </a:extLst>
          </p:cNvPr>
          <p:cNvSpPr txBox="1"/>
          <p:nvPr/>
        </p:nvSpPr>
        <p:spPr>
          <a:xfrm>
            <a:off x="9908339" y="3361101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  <a:r>
              <a:rPr lang="it-IT" sz="14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51B5F84C-F806-A9D2-B4E9-CAA7A31DD598}"/>
              </a:ext>
            </a:extLst>
          </p:cNvPr>
          <p:cNvSpPr txBox="1"/>
          <p:nvPr/>
        </p:nvSpPr>
        <p:spPr>
          <a:xfrm>
            <a:off x="9493888" y="3359383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372EB61-2982-067B-C8D5-75BB9A740105}"/>
              </a:ext>
            </a:extLst>
          </p:cNvPr>
          <p:cNvSpPr txBox="1"/>
          <p:nvPr/>
        </p:nvSpPr>
        <p:spPr>
          <a:xfrm>
            <a:off x="8716236" y="3311374"/>
            <a:ext cx="358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latin typeface="Symbol" panose="05050102010706020507" pitchFamily="18" charset="2"/>
              </a:rPr>
              <a:t>º</a:t>
            </a:r>
            <a:endParaRPr lang="it-IT" sz="1050" dirty="0">
              <a:latin typeface="MS Shell Dlg 2" panose="020B0604030504040204" pitchFamily="34" charset="0"/>
            </a:endParaRP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EE78C97-8502-3DEF-2ADC-FF0CB53CFB06}"/>
              </a:ext>
            </a:extLst>
          </p:cNvPr>
          <p:cNvSpPr txBox="1"/>
          <p:nvPr/>
        </p:nvSpPr>
        <p:spPr>
          <a:xfrm>
            <a:off x="5010952" y="3293049"/>
            <a:ext cx="358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latin typeface="Symbol" panose="05050102010706020507" pitchFamily="18" charset="2"/>
              </a:rPr>
              <a:t>º</a:t>
            </a:r>
            <a:endParaRPr lang="it-IT" sz="1050" dirty="0">
              <a:latin typeface="MS Shell Dlg 2" panose="020B0604030504040204" pitchFamily="34" charset="0"/>
            </a:endParaRP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CA815495-EF9E-653E-8F01-BC7FF06B22D9}"/>
              </a:ext>
            </a:extLst>
          </p:cNvPr>
          <p:cNvSpPr txBox="1"/>
          <p:nvPr/>
        </p:nvSpPr>
        <p:spPr>
          <a:xfrm>
            <a:off x="9791215" y="3308446"/>
            <a:ext cx="358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latin typeface="Symbol" panose="05050102010706020507" pitchFamily="18" charset="2"/>
              </a:rPr>
              <a:t>º</a:t>
            </a:r>
            <a:endParaRPr lang="it-IT" sz="1050" dirty="0">
              <a:latin typeface="MS Shell Dlg 2" panose="020B0604030504040204" pitchFamily="34" charset="0"/>
            </a:endParaRP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6DF63664-2C34-3976-5B42-216FE8E41E26}"/>
              </a:ext>
            </a:extLst>
          </p:cNvPr>
          <p:cNvSpPr txBox="1"/>
          <p:nvPr/>
        </p:nvSpPr>
        <p:spPr>
          <a:xfrm>
            <a:off x="0" y="3040753"/>
            <a:ext cx="4183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RIBALTAMENTO DEL TRIANGOLO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EF7DA28F-1584-651A-271E-BF35699FCABE}"/>
              </a:ext>
            </a:extLst>
          </p:cNvPr>
          <p:cNvSpPr txBox="1"/>
          <p:nvPr/>
        </p:nvSpPr>
        <p:spPr>
          <a:xfrm>
            <a:off x="1" y="5279370"/>
            <a:ext cx="5225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1.Il ribaltamento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segue la medesima procedura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9553BA7C-0533-15F1-8BB5-ED0C087A1F85}"/>
              </a:ext>
            </a:extLst>
          </p:cNvPr>
          <p:cNvSpPr txBox="1"/>
          <p:nvPr/>
        </p:nvSpPr>
        <p:spPr>
          <a:xfrm>
            <a:off x="0" y="5593384"/>
            <a:ext cx="7563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2.Fissati i punti </a:t>
            </a:r>
            <a:r>
              <a:rPr lang="it-IT" sz="1600" dirty="0">
                <a:solidFill>
                  <a:srgbClr val="00B0F0"/>
                </a:solidFill>
              </a:rPr>
              <a:t>(A’’’);(B’’’);(C’’’) </a:t>
            </a:r>
            <a:r>
              <a:rPr lang="it-IT" sz="1600" dirty="0"/>
              <a:t>sulla traccia </a:t>
            </a:r>
            <a:r>
              <a:rPr lang="it-IT" sz="1600" dirty="0">
                <a:solidFill>
                  <a:schemeClr val="accent6"/>
                </a:solidFill>
              </a:rPr>
              <a:t>t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/>
              <a:t>li proiettiamo nello spazio di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8870BC15-49A6-6432-ED67-05FA279594E7}"/>
              </a:ext>
            </a:extLst>
          </p:cNvPr>
          <p:cNvSpPr txBox="1"/>
          <p:nvPr/>
        </p:nvSpPr>
        <p:spPr>
          <a:xfrm>
            <a:off x="0" y="5887548"/>
            <a:ext cx="7387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3.Intersecando queste proiezioni con le rette di richiamo definiamo i vertici </a:t>
            </a:r>
            <a:r>
              <a:rPr lang="it-IT" sz="1600" dirty="0">
                <a:solidFill>
                  <a:schemeClr val="accent2"/>
                </a:solidFill>
              </a:rPr>
              <a:t>A,B,C</a:t>
            </a:r>
            <a:r>
              <a:rPr lang="it-IT" sz="1600" dirty="0"/>
              <a:t> reali del triangolo ribaltato.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026ADFFC-9A73-552E-EC5A-A9634C8E0F96}"/>
              </a:ext>
            </a:extLst>
          </p:cNvPr>
          <p:cNvSpPr txBox="1"/>
          <p:nvPr/>
        </p:nvSpPr>
        <p:spPr>
          <a:xfrm>
            <a:off x="0" y="6422899"/>
            <a:ext cx="8885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4.Anche in questo caso le tracce </a:t>
            </a:r>
            <a:r>
              <a:rPr lang="it-IT" sz="1600" dirty="0">
                <a:solidFill>
                  <a:schemeClr val="accent2"/>
                </a:solidFill>
              </a:rPr>
              <a:t>T</a:t>
            </a:r>
            <a:r>
              <a:rPr lang="it-IT" sz="1600" baseline="-25000" dirty="0">
                <a:solidFill>
                  <a:schemeClr val="accent2"/>
                </a:solidFill>
              </a:rPr>
              <a:t>2</a:t>
            </a:r>
            <a:r>
              <a:rPr lang="it-IT" sz="1600" dirty="0">
                <a:solidFill>
                  <a:schemeClr val="accent2"/>
                </a:solidFill>
              </a:rPr>
              <a:t>a,T</a:t>
            </a:r>
            <a:r>
              <a:rPr lang="it-IT" sz="1600" baseline="-25000" dirty="0">
                <a:solidFill>
                  <a:schemeClr val="accent2"/>
                </a:solidFill>
              </a:rPr>
              <a:t>2</a:t>
            </a:r>
            <a:r>
              <a:rPr lang="it-IT" sz="1600" dirty="0">
                <a:solidFill>
                  <a:schemeClr val="accent2"/>
                </a:solidFill>
              </a:rPr>
              <a:t>b,T</a:t>
            </a:r>
            <a:r>
              <a:rPr lang="it-IT" sz="1600" baseline="-25000" dirty="0">
                <a:solidFill>
                  <a:schemeClr val="accent2"/>
                </a:solidFill>
              </a:rPr>
              <a:t>2</a:t>
            </a:r>
            <a:r>
              <a:rPr lang="it-IT" sz="1600" dirty="0">
                <a:solidFill>
                  <a:schemeClr val="accent2"/>
                </a:solidFill>
              </a:rPr>
              <a:t>c </a:t>
            </a:r>
            <a:r>
              <a:rPr lang="it-IT" sz="1600" dirty="0"/>
              <a:t>delle rette </a:t>
            </a:r>
            <a:r>
              <a:rPr lang="it-IT" sz="1600" dirty="0" err="1">
                <a:solidFill>
                  <a:schemeClr val="accent2"/>
                </a:solidFill>
              </a:rPr>
              <a:t>a,b,c</a:t>
            </a:r>
            <a:r>
              <a:rPr lang="it-IT" sz="1600" dirty="0"/>
              <a:t> coincidono sulla linea di terra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F9040D78-D391-1FDA-5C78-1520F8C24ED4}"/>
              </a:ext>
            </a:extLst>
          </p:cNvPr>
          <p:cNvSpPr txBox="1"/>
          <p:nvPr/>
        </p:nvSpPr>
        <p:spPr>
          <a:xfrm>
            <a:off x="7394019" y="1816479"/>
            <a:ext cx="271602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7731E9A5-4D5F-D1EA-868E-D0C622AB0DA6}"/>
              </a:ext>
            </a:extLst>
          </p:cNvPr>
          <p:cNvSpPr txBox="1"/>
          <p:nvPr/>
        </p:nvSpPr>
        <p:spPr>
          <a:xfrm>
            <a:off x="7307961" y="1065457"/>
            <a:ext cx="360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19900D50-4278-48AD-A1F2-95F14C3CB9F5}"/>
              </a:ext>
            </a:extLst>
          </p:cNvPr>
          <p:cNvSpPr txBox="1"/>
          <p:nvPr/>
        </p:nvSpPr>
        <p:spPr>
          <a:xfrm>
            <a:off x="8237424" y="1238464"/>
            <a:ext cx="29369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17D6D298-36B4-4CEF-4F14-8BEAA2004E2E}"/>
              </a:ext>
            </a:extLst>
          </p:cNvPr>
          <p:cNvSpPr txBox="1"/>
          <p:nvPr/>
        </p:nvSpPr>
        <p:spPr>
          <a:xfrm>
            <a:off x="9002086" y="1380938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(C’’’)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CD209E2B-B9F3-B3C4-F630-67FF712CB5F6}"/>
              </a:ext>
            </a:extLst>
          </p:cNvPr>
          <p:cNvSpPr txBox="1"/>
          <p:nvPr/>
        </p:nvSpPr>
        <p:spPr>
          <a:xfrm>
            <a:off x="8946316" y="775025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(A’’’)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03D69A3E-488F-6FB1-8704-F9D9EBE24D18}"/>
              </a:ext>
            </a:extLst>
          </p:cNvPr>
          <p:cNvSpPr txBox="1"/>
          <p:nvPr/>
        </p:nvSpPr>
        <p:spPr>
          <a:xfrm>
            <a:off x="8979553" y="2348244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(B’’’)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8B4479A-3E13-1595-BFFD-5112C7D89B50}"/>
              </a:ext>
            </a:extLst>
          </p:cNvPr>
          <p:cNvSpPr txBox="1"/>
          <p:nvPr/>
        </p:nvSpPr>
        <p:spPr>
          <a:xfrm>
            <a:off x="8390951" y="3809049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105" name="Triangolo isoscele 96">
            <a:extLst>
              <a:ext uri="{FF2B5EF4-FFF2-40B4-BE49-F238E27FC236}">
                <a16:creationId xmlns:a16="http://schemas.microsoft.com/office/drawing/2014/main" id="{DED4B931-9417-34AF-F95D-45C3460B1F27}"/>
              </a:ext>
            </a:extLst>
          </p:cNvPr>
          <p:cNvSpPr/>
          <p:nvPr/>
        </p:nvSpPr>
        <p:spPr>
          <a:xfrm rot="15405223">
            <a:off x="7340831" y="4065919"/>
            <a:ext cx="1306728" cy="1651433"/>
          </a:xfrm>
          <a:custGeom>
            <a:avLst/>
            <a:gdLst>
              <a:gd name="connsiteX0" fmla="*/ 0 w 1477787"/>
              <a:gd name="connsiteY0" fmla="*/ 1491748 h 1491748"/>
              <a:gd name="connsiteX1" fmla="*/ 738894 w 1477787"/>
              <a:gd name="connsiteY1" fmla="*/ 0 h 1491748"/>
              <a:gd name="connsiteX2" fmla="*/ 1477787 w 1477787"/>
              <a:gd name="connsiteY2" fmla="*/ 1491748 h 1491748"/>
              <a:gd name="connsiteX3" fmla="*/ 0 w 1477787"/>
              <a:gd name="connsiteY3" fmla="*/ 1491748 h 1491748"/>
              <a:gd name="connsiteX0" fmla="*/ 0 w 1680629"/>
              <a:gd name="connsiteY0" fmla="*/ 822046 h 1491748"/>
              <a:gd name="connsiteX1" fmla="*/ 941736 w 1680629"/>
              <a:gd name="connsiteY1" fmla="*/ 0 h 1491748"/>
              <a:gd name="connsiteX2" fmla="*/ 1680629 w 1680629"/>
              <a:gd name="connsiteY2" fmla="*/ 1491748 h 1491748"/>
              <a:gd name="connsiteX3" fmla="*/ 0 w 1680629"/>
              <a:gd name="connsiteY3" fmla="*/ 822046 h 1491748"/>
              <a:gd name="connsiteX0" fmla="*/ 0 w 1526083"/>
              <a:gd name="connsiteY0" fmla="*/ 822046 h 1762205"/>
              <a:gd name="connsiteX1" fmla="*/ 941736 w 1526083"/>
              <a:gd name="connsiteY1" fmla="*/ 0 h 1762205"/>
              <a:gd name="connsiteX2" fmla="*/ 1526083 w 1526083"/>
              <a:gd name="connsiteY2" fmla="*/ 1762205 h 1762205"/>
              <a:gd name="connsiteX3" fmla="*/ 0 w 1526083"/>
              <a:gd name="connsiteY3" fmla="*/ 822046 h 1762205"/>
              <a:gd name="connsiteX0" fmla="*/ 0 w 1526083"/>
              <a:gd name="connsiteY0" fmla="*/ 851023 h 1791182"/>
              <a:gd name="connsiteX1" fmla="*/ 964274 w 1526083"/>
              <a:gd name="connsiteY1" fmla="*/ 0 h 1791182"/>
              <a:gd name="connsiteX2" fmla="*/ 1526083 w 1526083"/>
              <a:gd name="connsiteY2" fmla="*/ 1791182 h 1791182"/>
              <a:gd name="connsiteX3" fmla="*/ 0 w 1526083"/>
              <a:gd name="connsiteY3" fmla="*/ 851023 h 1791182"/>
              <a:gd name="connsiteX0" fmla="*/ 0 w 1509985"/>
              <a:gd name="connsiteY0" fmla="*/ 847803 h 1791182"/>
              <a:gd name="connsiteX1" fmla="*/ 948176 w 1509985"/>
              <a:gd name="connsiteY1" fmla="*/ 0 h 1791182"/>
              <a:gd name="connsiteX2" fmla="*/ 1509985 w 1509985"/>
              <a:gd name="connsiteY2" fmla="*/ 1791182 h 1791182"/>
              <a:gd name="connsiteX3" fmla="*/ 0 w 1509985"/>
              <a:gd name="connsiteY3" fmla="*/ 847803 h 1791182"/>
              <a:gd name="connsiteX0" fmla="*/ 0 w 1521415"/>
              <a:gd name="connsiteY0" fmla="*/ 838278 h 1791182"/>
              <a:gd name="connsiteX1" fmla="*/ 959606 w 1521415"/>
              <a:gd name="connsiteY1" fmla="*/ 0 h 1791182"/>
              <a:gd name="connsiteX2" fmla="*/ 1521415 w 1521415"/>
              <a:gd name="connsiteY2" fmla="*/ 1791182 h 1791182"/>
              <a:gd name="connsiteX3" fmla="*/ 0 w 1521415"/>
              <a:gd name="connsiteY3" fmla="*/ 838278 h 1791182"/>
              <a:gd name="connsiteX0" fmla="*/ 0 w 1521415"/>
              <a:gd name="connsiteY0" fmla="*/ 834468 h 1791182"/>
              <a:gd name="connsiteX1" fmla="*/ 959606 w 1521415"/>
              <a:gd name="connsiteY1" fmla="*/ 0 h 1791182"/>
              <a:gd name="connsiteX2" fmla="*/ 1521415 w 1521415"/>
              <a:gd name="connsiteY2" fmla="*/ 1791182 h 1791182"/>
              <a:gd name="connsiteX3" fmla="*/ 0 w 1521415"/>
              <a:gd name="connsiteY3" fmla="*/ 834468 h 1791182"/>
              <a:gd name="connsiteX0" fmla="*/ 0 w 1523320"/>
              <a:gd name="connsiteY0" fmla="*/ 836373 h 1791182"/>
              <a:gd name="connsiteX1" fmla="*/ 961511 w 1523320"/>
              <a:gd name="connsiteY1" fmla="*/ 0 h 1791182"/>
              <a:gd name="connsiteX2" fmla="*/ 1523320 w 1523320"/>
              <a:gd name="connsiteY2" fmla="*/ 1791182 h 1791182"/>
              <a:gd name="connsiteX3" fmla="*/ 0 w 1523320"/>
              <a:gd name="connsiteY3" fmla="*/ 836373 h 1791182"/>
              <a:gd name="connsiteX0" fmla="*/ 0 w 1517605"/>
              <a:gd name="connsiteY0" fmla="*/ 836373 h 1783562"/>
              <a:gd name="connsiteX1" fmla="*/ 961511 w 1517605"/>
              <a:gd name="connsiteY1" fmla="*/ 0 h 1783562"/>
              <a:gd name="connsiteX2" fmla="*/ 1517605 w 1517605"/>
              <a:gd name="connsiteY2" fmla="*/ 1783562 h 1783562"/>
              <a:gd name="connsiteX3" fmla="*/ 0 w 1517605"/>
              <a:gd name="connsiteY3" fmla="*/ 836373 h 1783562"/>
              <a:gd name="connsiteX0" fmla="*/ 0 w 1517605"/>
              <a:gd name="connsiteY0" fmla="*/ 774520 h 1721709"/>
              <a:gd name="connsiteX1" fmla="*/ 984152 w 1517605"/>
              <a:gd name="connsiteY1" fmla="*/ 0 h 1721709"/>
              <a:gd name="connsiteX2" fmla="*/ 1517605 w 1517605"/>
              <a:gd name="connsiteY2" fmla="*/ 1721709 h 1721709"/>
              <a:gd name="connsiteX3" fmla="*/ 0 w 1517605"/>
              <a:gd name="connsiteY3" fmla="*/ 774520 h 1721709"/>
              <a:gd name="connsiteX0" fmla="*/ 0 w 1587907"/>
              <a:gd name="connsiteY0" fmla="*/ 730390 h 1721709"/>
              <a:gd name="connsiteX1" fmla="*/ 1054454 w 1587907"/>
              <a:gd name="connsiteY1" fmla="*/ 0 h 1721709"/>
              <a:gd name="connsiteX2" fmla="*/ 1587907 w 1587907"/>
              <a:gd name="connsiteY2" fmla="*/ 1721709 h 1721709"/>
              <a:gd name="connsiteX3" fmla="*/ 0 w 1587907"/>
              <a:gd name="connsiteY3" fmla="*/ 730390 h 1721709"/>
              <a:gd name="connsiteX0" fmla="*/ 0 w 1451415"/>
              <a:gd name="connsiteY0" fmla="*/ 730390 h 1638557"/>
              <a:gd name="connsiteX1" fmla="*/ 1054454 w 1451415"/>
              <a:gd name="connsiteY1" fmla="*/ 0 h 1638557"/>
              <a:gd name="connsiteX2" fmla="*/ 1451415 w 1451415"/>
              <a:gd name="connsiteY2" fmla="*/ 1638557 h 1638557"/>
              <a:gd name="connsiteX3" fmla="*/ 0 w 1451415"/>
              <a:gd name="connsiteY3" fmla="*/ 730390 h 1638557"/>
              <a:gd name="connsiteX0" fmla="*/ 0 w 1301369"/>
              <a:gd name="connsiteY0" fmla="*/ 768712 h 1638557"/>
              <a:gd name="connsiteX1" fmla="*/ 904408 w 1301369"/>
              <a:gd name="connsiteY1" fmla="*/ 0 h 1638557"/>
              <a:gd name="connsiteX2" fmla="*/ 1301369 w 1301369"/>
              <a:gd name="connsiteY2" fmla="*/ 1638557 h 1638557"/>
              <a:gd name="connsiteX3" fmla="*/ 0 w 1301369"/>
              <a:gd name="connsiteY3" fmla="*/ 768712 h 1638557"/>
              <a:gd name="connsiteX0" fmla="*/ 0 w 1301369"/>
              <a:gd name="connsiteY0" fmla="*/ 777913 h 1647758"/>
              <a:gd name="connsiteX1" fmla="*/ 903573 w 1301369"/>
              <a:gd name="connsiteY1" fmla="*/ 0 h 1647758"/>
              <a:gd name="connsiteX2" fmla="*/ 1301369 w 1301369"/>
              <a:gd name="connsiteY2" fmla="*/ 1647758 h 1647758"/>
              <a:gd name="connsiteX3" fmla="*/ 0 w 1301369"/>
              <a:gd name="connsiteY3" fmla="*/ 777913 h 1647758"/>
              <a:gd name="connsiteX0" fmla="*/ 0 w 1301369"/>
              <a:gd name="connsiteY0" fmla="*/ 775852 h 1645697"/>
              <a:gd name="connsiteX1" fmla="*/ 894865 w 1301369"/>
              <a:gd name="connsiteY1" fmla="*/ 0 h 1645697"/>
              <a:gd name="connsiteX2" fmla="*/ 1301369 w 1301369"/>
              <a:gd name="connsiteY2" fmla="*/ 1645697 h 1645697"/>
              <a:gd name="connsiteX3" fmla="*/ 0 w 1301369"/>
              <a:gd name="connsiteY3" fmla="*/ 775852 h 1645697"/>
              <a:gd name="connsiteX0" fmla="*/ 0 w 1306728"/>
              <a:gd name="connsiteY0" fmla="*/ 775852 h 1651433"/>
              <a:gd name="connsiteX1" fmla="*/ 894865 w 1306728"/>
              <a:gd name="connsiteY1" fmla="*/ 0 h 1651433"/>
              <a:gd name="connsiteX2" fmla="*/ 1306728 w 1306728"/>
              <a:gd name="connsiteY2" fmla="*/ 1651433 h 1651433"/>
              <a:gd name="connsiteX3" fmla="*/ 0 w 1306728"/>
              <a:gd name="connsiteY3" fmla="*/ 775852 h 165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6728" h="1651433">
                <a:moveTo>
                  <a:pt x="0" y="775852"/>
                </a:moveTo>
                <a:lnTo>
                  <a:pt x="894865" y="0"/>
                </a:lnTo>
                <a:lnTo>
                  <a:pt x="1306728" y="1651433"/>
                </a:lnTo>
                <a:lnTo>
                  <a:pt x="0" y="775852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07F1735E-B25C-141F-82BA-4B26BFA87CBB}"/>
              </a:ext>
            </a:extLst>
          </p:cNvPr>
          <p:cNvSpPr txBox="1"/>
          <p:nvPr/>
        </p:nvSpPr>
        <p:spPr>
          <a:xfrm>
            <a:off x="8343854" y="2870997"/>
            <a:ext cx="37774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177CD81E-D6AD-BF6D-1517-58EF4F168ABF}"/>
              </a:ext>
            </a:extLst>
          </p:cNvPr>
          <p:cNvSpPr txBox="1"/>
          <p:nvPr/>
        </p:nvSpPr>
        <p:spPr>
          <a:xfrm>
            <a:off x="7935832" y="1689007"/>
            <a:ext cx="37774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118" name="Triangolo isoscele 117">
            <a:extLst>
              <a:ext uri="{FF2B5EF4-FFF2-40B4-BE49-F238E27FC236}">
                <a16:creationId xmlns:a16="http://schemas.microsoft.com/office/drawing/2014/main" id="{9901CE7B-02C4-5D30-DD36-59616C858740}"/>
              </a:ext>
            </a:extLst>
          </p:cNvPr>
          <p:cNvSpPr/>
          <p:nvPr/>
        </p:nvSpPr>
        <p:spPr>
          <a:xfrm>
            <a:off x="7133704" y="1945565"/>
            <a:ext cx="1518060" cy="1006194"/>
          </a:xfrm>
          <a:custGeom>
            <a:avLst/>
            <a:gdLst>
              <a:gd name="connsiteX0" fmla="*/ 0 w 1057253"/>
              <a:gd name="connsiteY0" fmla="*/ 939163 h 939163"/>
              <a:gd name="connsiteX1" fmla="*/ 528627 w 1057253"/>
              <a:gd name="connsiteY1" fmla="*/ 0 h 939163"/>
              <a:gd name="connsiteX2" fmla="*/ 1057253 w 1057253"/>
              <a:gd name="connsiteY2" fmla="*/ 939163 h 939163"/>
              <a:gd name="connsiteX3" fmla="*/ 0 w 1057253"/>
              <a:gd name="connsiteY3" fmla="*/ 939163 h 939163"/>
              <a:gd name="connsiteX0" fmla="*/ 0 w 1464027"/>
              <a:gd name="connsiteY0" fmla="*/ 428175 h 939163"/>
              <a:gd name="connsiteX1" fmla="*/ 935401 w 1464027"/>
              <a:gd name="connsiteY1" fmla="*/ 0 h 939163"/>
              <a:gd name="connsiteX2" fmla="*/ 1464027 w 1464027"/>
              <a:gd name="connsiteY2" fmla="*/ 939163 h 939163"/>
              <a:gd name="connsiteX3" fmla="*/ 0 w 1464027"/>
              <a:gd name="connsiteY3" fmla="*/ 428175 h 939163"/>
              <a:gd name="connsiteX0" fmla="*/ 0 w 1464027"/>
              <a:gd name="connsiteY0" fmla="*/ 468516 h 979504"/>
              <a:gd name="connsiteX1" fmla="*/ 958934 w 1464027"/>
              <a:gd name="connsiteY1" fmla="*/ 0 h 979504"/>
              <a:gd name="connsiteX2" fmla="*/ 1464027 w 1464027"/>
              <a:gd name="connsiteY2" fmla="*/ 979504 h 979504"/>
              <a:gd name="connsiteX3" fmla="*/ 0 w 1464027"/>
              <a:gd name="connsiteY3" fmla="*/ 468516 h 979504"/>
              <a:gd name="connsiteX0" fmla="*/ 0 w 1494283"/>
              <a:gd name="connsiteY0" fmla="*/ 468516 h 986227"/>
              <a:gd name="connsiteX1" fmla="*/ 958934 w 1494283"/>
              <a:gd name="connsiteY1" fmla="*/ 0 h 986227"/>
              <a:gd name="connsiteX2" fmla="*/ 1494283 w 1494283"/>
              <a:gd name="connsiteY2" fmla="*/ 986227 h 986227"/>
              <a:gd name="connsiteX3" fmla="*/ 0 w 1494283"/>
              <a:gd name="connsiteY3" fmla="*/ 468516 h 986227"/>
              <a:gd name="connsiteX0" fmla="*/ 0 w 1507830"/>
              <a:gd name="connsiteY0" fmla="*/ 468516 h 1004289"/>
              <a:gd name="connsiteX1" fmla="*/ 958934 w 1507830"/>
              <a:gd name="connsiteY1" fmla="*/ 0 h 1004289"/>
              <a:gd name="connsiteX2" fmla="*/ 1507830 w 1507830"/>
              <a:gd name="connsiteY2" fmla="*/ 1004289 h 1004289"/>
              <a:gd name="connsiteX3" fmla="*/ 0 w 1507830"/>
              <a:gd name="connsiteY3" fmla="*/ 468516 h 1004289"/>
              <a:gd name="connsiteX0" fmla="*/ 0 w 1512345"/>
              <a:gd name="connsiteY0" fmla="*/ 470774 h 1004289"/>
              <a:gd name="connsiteX1" fmla="*/ 963449 w 1512345"/>
              <a:gd name="connsiteY1" fmla="*/ 0 h 1004289"/>
              <a:gd name="connsiteX2" fmla="*/ 1512345 w 1512345"/>
              <a:gd name="connsiteY2" fmla="*/ 1004289 h 1004289"/>
              <a:gd name="connsiteX3" fmla="*/ 0 w 1512345"/>
              <a:gd name="connsiteY3" fmla="*/ 470774 h 1004289"/>
              <a:gd name="connsiteX0" fmla="*/ 0 w 1518060"/>
              <a:gd name="connsiteY0" fmla="*/ 468869 h 1004289"/>
              <a:gd name="connsiteX1" fmla="*/ 969164 w 1518060"/>
              <a:gd name="connsiteY1" fmla="*/ 0 h 1004289"/>
              <a:gd name="connsiteX2" fmla="*/ 1518060 w 1518060"/>
              <a:gd name="connsiteY2" fmla="*/ 1004289 h 1004289"/>
              <a:gd name="connsiteX3" fmla="*/ 0 w 1518060"/>
              <a:gd name="connsiteY3" fmla="*/ 468869 h 1004289"/>
              <a:gd name="connsiteX0" fmla="*/ 0 w 1518060"/>
              <a:gd name="connsiteY0" fmla="*/ 470774 h 1006194"/>
              <a:gd name="connsiteX1" fmla="*/ 963449 w 1518060"/>
              <a:gd name="connsiteY1" fmla="*/ 0 h 1006194"/>
              <a:gd name="connsiteX2" fmla="*/ 1518060 w 1518060"/>
              <a:gd name="connsiteY2" fmla="*/ 1006194 h 1006194"/>
              <a:gd name="connsiteX3" fmla="*/ 0 w 1518060"/>
              <a:gd name="connsiteY3" fmla="*/ 470774 h 1006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8060" h="1006194">
                <a:moveTo>
                  <a:pt x="0" y="470774"/>
                </a:moveTo>
                <a:lnTo>
                  <a:pt x="963449" y="0"/>
                </a:lnTo>
                <a:lnTo>
                  <a:pt x="1518060" y="1006194"/>
                </a:lnTo>
                <a:lnTo>
                  <a:pt x="0" y="470774"/>
                </a:ln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E468FF85-056F-45D4-8C74-F739925824BD}"/>
              </a:ext>
            </a:extLst>
          </p:cNvPr>
          <p:cNvSpPr txBox="1"/>
          <p:nvPr/>
        </p:nvSpPr>
        <p:spPr>
          <a:xfrm>
            <a:off x="7647323" y="2633027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2F936B3E-5A75-E2D1-8AC5-5B6B6CE7DA61}"/>
              </a:ext>
            </a:extLst>
          </p:cNvPr>
          <p:cNvSpPr txBox="1"/>
          <p:nvPr/>
        </p:nvSpPr>
        <p:spPr>
          <a:xfrm>
            <a:off x="6289562" y="2494970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8752BF6F-B0BA-A961-3845-221DC4687DC4}"/>
              </a:ext>
            </a:extLst>
          </p:cNvPr>
          <p:cNvSpPr txBox="1"/>
          <p:nvPr/>
        </p:nvSpPr>
        <p:spPr>
          <a:xfrm>
            <a:off x="8240654" y="2100584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C31C61E6-8E71-63CA-CC44-A86876CB8D6E}"/>
              </a:ext>
            </a:extLst>
          </p:cNvPr>
          <p:cNvSpPr txBox="1"/>
          <p:nvPr/>
        </p:nvSpPr>
        <p:spPr>
          <a:xfrm>
            <a:off x="4675708" y="3116545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BD0B5E50-339C-CC4C-FB3B-E67DD0C577DC}"/>
              </a:ext>
            </a:extLst>
          </p:cNvPr>
          <p:cNvSpPr txBox="1"/>
          <p:nvPr/>
        </p:nvSpPr>
        <p:spPr>
          <a:xfrm>
            <a:off x="8402411" y="3166222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BC051DB1-0A2A-C5D6-BF4C-540149E342CC}"/>
              </a:ext>
            </a:extLst>
          </p:cNvPr>
          <p:cNvSpPr txBox="1"/>
          <p:nvPr/>
        </p:nvSpPr>
        <p:spPr>
          <a:xfrm>
            <a:off x="9461288" y="3120488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c</a:t>
            </a:r>
          </a:p>
        </p:txBody>
      </p: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57B3DC2C-8E0D-9BB4-9A51-104285FE82EE}"/>
              </a:ext>
            </a:extLst>
          </p:cNvPr>
          <p:cNvGrpSpPr/>
          <p:nvPr/>
        </p:nvGrpSpPr>
        <p:grpSpPr>
          <a:xfrm>
            <a:off x="5006482" y="3067716"/>
            <a:ext cx="649117" cy="369332"/>
            <a:chOff x="9682044" y="6325312"/>
            <a:chExt cx="649117" cy="369332"/>
          </a:xfrm>
        </p:grpSpPr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4A453BF3-EE99-DBD1-EC88-810183D1E3CE}"/>
                </a:ext>
              </a:extLst>
            </p:cNvPr>
            <p:cNvSpPr txBox="1"/>
            <p:nvPr/>
          </p:nvSpPr>
          <p:spPr>
            <a:xfrm>
              <a:off x="9682044" y="6325312"/>
              <a:ext cx="3121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  <p:sp>
          <p:nvSpPr>
            <p:cNvPr id="109" name="CasellaDiTesto 108">
              <a:extLst>
                <a:ext uri="{FF2B5EF4-FFF2-40B4-BE49-F238E27FC236}">
                  <a16:creationId xmlns:a16="http://schemas.microsoft.com/office/drawing/2014/main" id="{2F196EB2-8A60-F39F-8804-56A265ACD855}"/>
                </a:ext>
              </a:extLst>
            </p:cNvPr>
            <p:cNvSpPr txBox="1"/>
            <p:nvPr/>
          </p:nvSpPr>
          <p:spPr>
            <a:xfrm>
              <a:off x="9843351" y="6386867"/>
              <a:ext cx="4878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chemeClr val="accent2"/>
                  </a:solidFill>
                </a:rPr>
                <a:t>T</a:t>
              </a:r>
              <a:r>
                <a:rPr lang="it-IT" sz="1400" baseline="-25000" dirty="0">
                  <a:solidFill>
                    <a:schemeClr val="accent2"/>
                  </a:solidFill>
                </a:rPr>
                <a:t>2</a:t>
              </a:r>
              <a:r>
                <a:rPr lang="it-IT" sz="1400" dirty="0">
                  <a:solidFill>
                    <a:schemeClr val="accent2"/>
                  </a:solidFill>
                </a:rPr>
                <a:t>a</a:t>
              </a:r>
            </a:p>
          </p:txBody>
        </p:sp>
      </p:grp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64A4A575-39A2-66EA-54BC-9DF4C6B75595}"/>
              </a:ext>
            </a:extLst>
          </p:cNvPr>
          <p:cNvGrpSpPr/>
          <p:nvPr/>
        </p:nvGrpSpPr>
        <p:grpSpPr>
          <a:xfrm>
            <a:off x="8739234" y="3113574"/>
            <a:ext cx="649117" cy="369332"/>
            <a:chOff x="10296832" y="5824145"/>
            <a:chExt cx="649117" cy="369332"/>
          </a:xfrm>
        </p:grpSpPr>
        <p:sp>
          <p:nvSpPr>
            <p:cNvPr id="121" name="CasellaDiTesto 120">
              <a:extLst>
                <a:ext uri="{FF2B5EF4-FFF2-40B4-BE49-F238E27FC236}">
                  <a16:creationId xmlns:a16="http://schemas.microsoft.com/office/drawing/2014/main" id="{5DF1076D-31C2-DEFF-67E8-74246093CCAC}"/>
                </a:ext>
              </a:extLst>
            </p:cNvPr>
            <p:cNvSpPr txBox="1"/>
            <p:nvPr/>
          </p:nvSpPr>
          <p:spPr>
            <a:xfrm>
              <a:off x="10296832" y="5824145"/>
              <a:ext cx="3121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  <p:sp>
          <p:nvSpPr>
            <p:cNvPr id="122" name="CasellaDiTesto 121">
              <a:extLst>
                <a:ext uri="{FF2B5EF4-FFF2-40B4-BE49-F238E27FC236}">
                  <a16:creationId xmlns:a16="http://schemas.microsoft.com/office/drawing/2014/main" id="{CAA036B0-9B52-2709-9AC2-4C3562A65968}"/>
                </a:ext>
              </a:extLst>
            </p:cNvPr>
            <p:cNvSpPr txBox="1"/>
            <p:nvPr/>
          </p:nvSpPr>
          <p:spPr>
            <a:xfrm>
              <a:off x="10458139" y="5885700"/>
              <a:ext cx="4878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chemeClr val="accent2"/>
                  </a:solidFill>
                </a:rPr>
                <a:t>T</a:t>
              </a:r>
              <a:r>
                <a:rPr lang="it-IT" sz="1400" baseline="-25000" dirty="0">
                  <a:solidFill>
                    <a:schemeClr val="accent2"/>
                  </a:solidFill>
                </a:rPr>
                <a:t>2</a:t>
              </a:r>
              <a:r>
                <a:rPr lang="it-IT" sz="1400" dirty="0">
                  <a:solidFill>
                    <a:schemeClr val="accent2"/>
                  </a:solidFill>
                </a:rPr>
                <a:t>b</a:t>
              </a:r>
            </a:p>
          </p:txBody>
        </p:sp>
      </p:grpSp>
      <p:grpSp>
        <p:nvGrpSpPr>
          <p:cNvPr id="127" name="Gruppo 126">
            <a:extLst>
              <a:ext uri="{FF2B5EF4-FFF2-40B4-BE49-F238E27FC236}">
                <a16:creationId xmlns:a16="http://schemas.microsoft.com/office/drawing/2014/main" id="{EDC3EDFD-2D61-0CD7-EB1C-0FB6B629C4AA}"/>
              </a:ext>
            </a:extLst>
          </p:cNvPr>
          <p:cNvGrpSpPr/>
          <p:nvPr/>
        </p:nvGrpSpPr>
        <p:grpSpPr>
          <a:xfrm>
            <a:off x="9783094" y="3092437"/>
            <a:ext cx="649117" cy="369332"/>
            <a:chOff x="10785073" y="6291226"/>
            <a:chExt cx="649117" cy="369332"/>
          </a:xfrm>
        </p:grpSpPr>
        <p:sp>
          <p:nvSpPr>
            <p:cNvPr id="123" name="CasellaDiTesto 122">
              <a:extLst>
                <a:ext uri="{FF2B5EF4-FFF2-40B4-BE49-F238E27FC236}">
                  <a16:creationId xmlns:a16="http://schemas.microsoft.com/office/drawing/2014/main" id="{4CEE7907-24B0-39F6-CC86-1ECBB764F383}"/>
                </a:ext>
              </a:extLst>
            </p:cNvPr>
            <p:cNvSpPr txBox="1"/>
            <p:nvPr/>
          </p:nvSpPr>
          <p:spPr>
            <a:xfrm>
              <a:off x="10785073" y="6291226"/>
              <a:ext cx="3121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º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  <p:sp>
          <p:nvSpPr>
            <p:cNvPr id="126" name="CasellaDiTesto 125">
              <a:extLst>
                <a:ext uri="{FF2B5EF4-FFF2-40B4-BE49-F238E27FC236}">
                  <a16:creationId xmlns:a16="http://schemas.microsoft.com/office/drawing/2014/main" id="{3D810821-C110-E696-E283-F10BA3C6AF61}"/>
                </a:ext>
              </a:extLst>
            </p:cNvPr>
            <p:cNvSpPr txBox="1"/>
            <p:nvPr/>
          </p:nvSpPr>
          <p:spPr>
            <a:xfrm>
              <a:off x="10946380" y="6352781"/>
              <a:ext cx="4878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chemeClr val="accent2"/>
                  </a:solidFill>
                </a:rPr>
                <a:t>T</a:t>
              </a:r>
              <a:r>
                <a:rPr lang="it-IT" sz="1400" baseline="-25000" dirty="0">
                  <a:solidFill>
                    <a:schemeClr val="accent2"/>
                  </a:solidFill>
                </a:rPr>
                <a:t>2</a:t>
              </a:r>
              <a:r>
                <a:rPr lang="it-IT" sz="1400" dirty="0">
                  <a:solidFill>
                    <a:schemeClr val="accent2"/>
                  </a:solidFill>
                </a:rPr>
                <a:t>c</a:t>
              </a:r>
            </a:p>
          </p:txBody>
        </p:sp>
      </p:grp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03078612-0EC1-5C6C-1CD5-1A599A2C71E6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9730029" y="1946780"/>
            <a:ext cx="1461253" cy="10079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D2BEF8E0-7A5A-24F5-E4C3-C7DEE8172447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508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25" grpId="0"/>
      <p:bldP spid="175" grpId="0"/>
      <p:bldP spid="50" grpId="0"/>
      <p:bldP spid="68" grpId="0"/>
      <p:bldP spid="60" grpId="0"/>
      <p:bldP spid="72" grpId="0"/>
      <p:bldP spid="107" grpId="0"/>
      <p:bldP spid="124" grpId="0"/>
      <p:bldP spid="21" grpId="0"/>
      <p:bldP spid="2" grpId="0"/>
      <p:bldP spid="36" grpId="0" animBg="1"/>
      <p:bldP spid="57" grpId="0" animBg="1"/>
      <p:bldP spid="98" grpId="0" animBg="1"/>
      <p:bldP spid="161" grpId="0" animBg="1"/>
      <p:bldP spid="3" grpId="0" animBg="1"/>
      <p:bldP spid="20" grpId="0" animBg="1"/>
      <p:bldP spid="42" grpId="0" animBg="1"/>
      <p:bldP spid="61" grpId="0" animBg="1"/>
      <p:bldP spid="81" grpId="0" animBg="1"/>
      <p:bldP spid="97" grpId="0" animBg="1"/>
      <p:bldP spid="99" grpId="0" animBg="1"/>
      <p:bldP spid="18" grpId="0"/>
      <p:bldP spid="25" grpId="0"/>
      <p:bldP spid="19" grpId="0"/>
      <p:bldP spid="27" grpId="0"/>
      <p:bldP spid="48" grpId="0"/>
      <p:bldP spid="30" grpId="0"/>
      <p:bldP spid="31" grpId="0"/>
      <p:bldP spid="32" grpId="0"/>
      <p:bldP spid="34" grpId="0"/>
      <p:bldP spid="35" grpId="0"/>
      <p:bldP spid="37" grpId="0"/>
      <p:bldP spid="44" grpId="0"/>
      <p:bldP spid="49" grpId="0"/>
      <p:bldP spid="52" grpId="0"/>
      <p:bldP spid="53" grpId="0"/>
      <p:bldP spid="54" grpId="0"/>
      <p:bldP spid="56" grpId="0"/>
      <p:bldP spid="58" grpId="0"/>
      <p:bldP spid="62" grpId="0"/>
      <p:bldP spid="67" grpId="0"/>
      <p:bldP spid="70" grpId="0"/>
      <p:bldP spid="71" grpId="0"/>
      <p:bldP spid="73" grpId="0"/>
      <p:bldP spid="74" grpId="0"/>
      <p:bldP spid="76" grpId="0"/>
      <p:bldP spid="77" grpId="0"/>
      <p:bldP spid="78" grpId="0"/>
      <p:bldP spid="80" grpId="0"/>
      <p:bldP spid="83" grpId="0"/>
      <p:bldP spid="85" grpId="0"/>
      <p:bldP spid="87" grpId="0"/>
      <p:bldP spid="89" grpId="0"/>
      <p:bldP spid="90" grpId="0"/>
      <p:bldP spid="91" grpId="0"/>
      <p:bldP spid="93" grpId="0"/>
      <p:bldP spid="94" grpId="0"/>
      <p:bldP spid="96" grpId="0"/>
      <p:bldP spid="100" grpId="0"/>
      <p:bldP spid="103" grpId="0"/>
      <p:bldP spid="23" grpId="0"/>
      <p:bldP spid="105" grpId="0" animBg="1"/>
      <p:bldP spid="115" grpId="0"/>
      <p:bldP spid="117" grpId="0"/>
      <p:bldP spid="118" grpId="0" animBg="1"/>
      <p:bldP spid="110" grpId="0"/>
      <p:bldP spid="111" grpId="0"/>
      <p:bldP spid="112" grpId="0"/>
      <p:bldP spid="114" grpId="0"/>
      <p:bldP spid="119" grpId="0"/>
      <p:bldP spid="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1072</Words>
  <Application>Microsoft Office PowerPoint</Application>
  <PresentationFormat>Widescreen</PresentationFormat>
  <Paragraphs>181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63</cp:revision>
  <dcterms:created xsi:type="dcterms:W3CDTF">2024-03-25T18:04:56Z</dcterms:created>
  <dcterms:modified xsi:type="dcterms:W3CDTF">2024-04-07T22:34:16Z</dcterms:modified>
</cp:coreProperties>
</file>