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328" r:id="rId2"/>
    <p:sldId id="348" r:id="rId3"/>
    <p:sldId id="349" r:id="rId4"/>
    <p:sldId id="331" r:id="rId5"/>
    <p:sldId id="344" r:id="rId6"/>
    <p:sldId id="350" r:id="rId7"/>
    <p:sldId id="351" r:id="rId8"/>
    <p:sldId id="345" r:id="rId9"/>
    <p:sldId id="346" r:id="rId10"/>
    <p:sldId id="347" r:id="rId11"/>
    <p:sldId id="290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22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3315D-2A99-4B2C-998D-D26AE220ED12}" type="datetimeFigureOut">
              <a:rPr lang="it-IT" smtClean="0"/>
              <a:t>03/02/2024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7BBB28-440D-4F84-8CDF-358C154FE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5132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69E635-4B89-4698-92C2-4071089677AF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1822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762AE5-F776-5F5F-16F7-D20E9EF30F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263BDA0-CF80-C8C3-F853-C47D5C0240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4554847-B946-EE11-081B-B74B3800F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03/02/2024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FE03C39-2666-F999-07DE-F2A625E27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ECC7F41-5083-51C3-F652-CDC341EF4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0840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436875-A955-7598-8933-C705C6277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296AA14-A3F4-D0E0-9D9D-AEDE702B3B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AEB1AA2-FC5D-64BD-9A01-DD74948D9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03/02/2024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1B9BD8D-14A9-83A6-B605-657C1968C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AB9888E-C741-2442-4D34-F9422A2C4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2751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5189B3E-61E2-1539-B415-43FD359F54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CF7D28D-BDD2-9175-083A-4D8803FD60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CCF6419-FABF-2F3E-411E-CEFAE048D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03/02/2024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29EDD0E-5628-CF38-18C5-983BCF71E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1116A5C-D968-B7AD-AB7E-93F314975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5929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030A7B-E8AD-C4F8-1E6A-33E711CBF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845C15-7BDF-D45A-0BC2-B332FB7A4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410F1B8-E9CC-01D0-EB06-3791C4B06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03/02/2024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0E7918F-ED12-2B29-DF07-10DFBC853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77916A-184E-B485-990B-5F6728005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25672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B6D40C-DF36-4038-3027-8A5797345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53B6FA4-7A8E-2D69-DD98-C6CD73BD5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88DDA72-5496-AF06-2C69-95B58DFEC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03/02/2024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5EE3522-E6D4-A7F9-D441-FDE63E67A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5DE8663-8DDF-93C9-36C8-F952DD8FF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85215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15D78D-BAB4-B5EB-6F66-E31B4B99D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216639-E17F-6287-B89F-BB8B9C98E4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6C9320D-3928-90EB-A207-6EF7086E8F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8A7F4F8-E367-76C4-84C3-C76B5D23A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03/02/2024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37422CC-B5E6-1E06-7686-CCECA970D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3DA04AE-6A5C-3584-F6F2-09DB8ADD3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9477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A41916-F676-B81B-4FDD-49082A020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E223AE0-5CEF-4AF6-F5AB-74E899916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275B6DC-AE56-ACCA-CF28-79B3EE151C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D237B58-E42D-879E-CB29-71FA74FEA3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B6094B4-916F-FC41-0261-01C512B918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E152F91-11BF-6B35-9455-3E891D7A0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03/02/2024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B137F82-9199-4A39-03E9-61D68BFB4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7B1188E-F09D-2C09-C4DE-8B0C906D3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1266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C7E3A4-2909-284C-FBD6-8230ECE84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D642172-374D-DD04-45CD-BB40D9BC8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03/02/2024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8DB3CB5-7EC3-9ABD-3863-44BB8EC1B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3F51CAC-F3FF-D1FC-E8B7-ABEF46F44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3145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9BF69AD-33CA-3B5D-4D8A-3C3ECFDF9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03/02/2024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4145DAD-EFC2-9119-EC73-AAFC9D845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450F028-935F-CA3D-6BDD-3AFE22AD9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7030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972F0C-CA5C-DE36-CD0A-BCD85040C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26CE0D-2563-B374-E02C-7EABE0DD4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5F88B3A-E25E-36AB-5055-7A0455483C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2E575D1-7860-722D-AFE3-E1A794817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03/02/2024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BAA9CD2-49A7-95E1-FA96-57B796847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FD2E874-C829-423F-FD92-94F898447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47159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263871-CD6F-7886-AC91-65C6BBC03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D3DE597-67FD-3539-19A5-C3436789BD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0E15604-7B83-BEDA-310C-98CC0A582D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86F61AB-73A8-FE1A-B8D2-2190557F2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03/02/2024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830A45C-AFEF-95D6-F064-1F3C300FF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6FBF7AD-660F-9AB7-A61A-8F5CEA8D6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8229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673B8C2-F3BD-487C-88E2-658E2A633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316E77F-6E0E-D995-2D80-A9F9999B1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2A2AD67-14E6-13D0-2699-DD006B99E5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79978-02E4-48A2-90E8-F4DADA2F8CB5}" type="datetimeFigureOut">
              <a:rPr lang="it-IT" smtClean="0"/>
              <a:pPr/>
              <a:t>03/02/2024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2D3ED5A-B410-FE43-9159-FC34E6706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54E1F2E-A876-584B-8332-C32BBC6EF0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4780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JPG"/><Relationship Id="rId5" Type="http://schemas.openxmlformats.org/officeDocument/2006/relationships/slide" Target="slide8.xml"/><Relationship Id="rId4" Type="http://schemas.openxmlformats.org/officeDocument/2006/relationships/slide" Target="slide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>
            <a:extLst>
              <a:ext uri="{FF2B5EF4-FFF2-40B4-BE49-F238E27FC236}">
                <a16:creationId xmlns:a16="http://schemas.microsoft.com/office/drawing/2014/main" id="{C382C28B-ACD0-456E-B237-4AD143714A82}"/>
              </a:ext>
            </a:extLst>
          </p:cNvPr>
          <p:cNvSpPr txBox="1">
            <a:spLocks noChangeArrowheads="1"/>
          </p:cNvSpPr>
          <p:nvPr/>
        </p:nvSpPr>
        <p:spPr>
          <a:xfrm>
            <a:off x="12000" y="491906"/>
            <a:ext cx="12168000" cy="35401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buFontTx/>
              <a:buNone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Indagine insiemistica sulla doppia proiezione ortogonale di </a:t>
            </a:r>
            <a:r>
              <a:rPr kumimoji="0" lang="it-IT" sz="2000" b="0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Monge</a:t>
            </a:r>
            <a:endParaRPr kumimoji="0" lang="it-IT" sz="20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C40EFF9-23D5-475F-BB91-AD787EC78C92}"/>
              </a:ext>
            </a:extLst>
          </p:cNvPr>
          <p:cNvSpPr txBox="1"/>
          <p:nvPr/>
        </p:nvSpPr>
        <p:spPr>
          <a:xfrm>
            <a:off x="12000" y="887763"/>
            <a:ext cx="12168000" cy="40011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OPERAZIONI DI RIBALTAMENTO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DCB798-6E65-434E-B020-C0252A6E6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21553" y="1671127"/>
            <a:ext cx="2843813" cy="486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 algn="ctr">
            <a:solidFill>
              <a:srgbClr val="0000FF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Il disegno di copertina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è stato eseguito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nell’a. s. 1990/91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da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Campanino Angela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della classe </a:t>
            </a: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3B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dell’ </a:t>
            </a: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Istituto Statale d’Arte «G. Mazara» 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di Sulmona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</a:t>
            </a: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per la materia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Disegno geometrico e architettonico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500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del vecchio ordinamento</a:t>
            </a:r>
            <a:endParaRPr kumimoji="0" lang="it-IT" sz="150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cs typeface="Times New Roman" pitchFamily="18" charset="0"/>
            </a:endParaRP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Insegnante:</a:t>
            </a: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Prof. Elio </a:t>
            </a:r>
            <a:r>
              <a:rPr kumimoji="0" lang="it-IT" sz="15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Fragassi</a:t>
            </a: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1C8C9BC4-89A5-47DE-A85B-0E5D24B9E4F5}"/>
              </a:ext>
            </a:extLst>
          </p:cNvPr>
          <p:cNvCxnSpPr>
            <a:cxnSpLocks/>
          </p:cNvCxnSpPr>
          <p:nvPr/>
        </p:nvCxnSpPr>
        <p:spPr>
          <a:xfrm>
            <a:off x="1103265" y="6858000"/>
            <a:ext cx="9144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F3B465C2-9476-4834-A0C3-FE16EC2A0C53}"/>
              </a:ext>
            </a:extLst>
          </p:cNvPr>
          <p:cNvSpPr txBox="1"/>
          <p:nvPr/>
        </p:nvSpPr>
        <p:spPr>
          <a:xfrm>
            <a:off x="5534045" y="1719874"/>
            <a:ext cx="40607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Indice 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7534B261-35E0-4C14-819B-EF864955DEA1}"/>
              </a:ext>
            </a:extLst>
          </p:cNvPr>
          <p:cNvSpPr txBox="1"/>
          <p:nvPr/>
        </p:nvSpPr>
        <p:spPr>
          <a:xfrm>
            <a:off x="12000" y="1320452"/>
            <a:ext cx="12168000" cy="307777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RIBALTAMENTO DEL  PIANO DI PROFILO – ESEMPI CON RIBALTAMENTO DELL</a:t>
            </a:r>
            <a:r>
              <a:rPr lang="it-IT" sz="1400" b="1" dirty="0">
                <a:solidFill>
                  <a:srgbClr val="C00000"/>
                </a:solidFill>
                <a:latin typeface="Comic Sans MS" panose="030F0702030302020204" pitchFamily="66" charset="0"/>
              </a:rPr>
              <a:t>E</a:t>
            </a: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 SEZIONI</a:t>
            </a:r>
            <a:r>
              <a:rPr kumimoji="0" lang="it-IT" sz="1400" b="1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 DI PIRAMIDE, CONO E SFERA</a:t>
            </a:r>
            <a:endParaRPr kumimoji="0" lang="it-IT" sz="1400" b="1" i="0" u="none" strike="noStrike" kern="1200" cap="none" spc="0" normalizeH="0" baseline="-2500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7EF729A0-843B-473C-8263-824F68FA78F6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65A9C577-2EE5-4204-B15C-8DBAF6180F56}"/>
              </a:ext>
            </a:extLst>
          </p:cNvPr>
          <p:cNvSpPr txBox="1"/>
          <p:nvPr/>
        </p:nvSpPr>
        <p:spPr>
          <a:xfrm>
            <a:off x="4936563" y="5534985"/>
            <a:ext cx="43849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Per accedere alle pagine selezionare il numero</a:t>
            </a:r>
          </a:p>
        </p:txBody>
      </p:sp>
      <p:sp>
        <p:nvSpPr>
          <p:cNvPr id="13" name="Titolo 12">
            <a:extLst>
              <a:ext uri="{FF2B5EF4-FFF2-40B4-BE49-F238E27FC236}">
                <a16:creationId xmlns:a16="http://schemas.microsoft.com/office/drawing/2014/main" id="{5228088B-0BA8-46AA-B589-31D74B8A7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0" y="21998"/>
            <a:ext cx="12168000" cy="432000"/>
          </a:xfrm>
          <a:ln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kumimoji="0" lang="it-IT" sz="3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</a:rPr>
              <a:t>Geometria descrittiva dinamica</a:t>
            </a:r>
            <a:endParaRPr lang="it-IT" dirty="0">
              <a:solidFill>
                <a:srgbClr val="C00000"/>
              </a:solidFill>
            </a:endParaRPr>
          </a:p>
        </p:txBody>
      </p: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B51553EB-32BB-4C01-9362-E83DEA2F8F39}"/>
              </a:ext>
            </a:extLst>
          </p:cNvPr>
          <p:cNvCxnSpPr>
            <a:cxnSpLocks/>
          </p:cNvCxnSpPr>
          <p:nvPr/>
        </p:nvCxnSpPr>
        <p:spPr>
          <a:xfrm>
            <a:off x="0" y="692867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E4F93527-07D7-1760-D48D-1DA051C4B759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Box 9">
            <a:extLst>
              <a:ext uri="{FF2B5EF4-FFF2-40B4-BE49-F238E27FC236}">
                <a16:creationId xmlns:a16="http://schemas.microsoft.com/office/drawing/2014/main" id="{9AD71F2D-FF28-4FAB-990D-809FFADB9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21" y="6565339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D7E934DE-214E-491F-AE64-092AABB50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7366" y="6567701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Autore   Prof. Arch. Elio Fragassi</a:t>
            </a:r>
          </a:p>
        </p:txBody>
      </p: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BCB449B2-BDCC-5D05-1AD6-1B8A40D0A2D5}"/>
              </a:ext>
            </a:extLst>
          </p:cNvPr>
          <p:cNvCxnSpPr>
            <a:cxnSpLocks/>
          </p:cNvCxnSpPr>
          <p:nvPr/>
        </p:nvCxnSpPr>
        <p:spPr>
          <a:xfrm>
            <a:off x="-9550" y="684467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A1013070-6EBD-1046-F608-220BC3299D29}"/>
              </a:ext>
            </a:extLst>
          </p:cNvPr>
          <p:cNvCxnSpPr>
            <a:cxnSpLocks/>
          </p:cNvCxnSpPr>
          <p:nvPr/>
        </p:nvCxnSpPr>
        <p:spPr>
          <a:xfrm>
            <a:off x="-7404" y="6858676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ulsante di azione: vuoto 14">
            <a:hlinkClick r:id="rId3" action="ppaction://hlinksldjump"/>
            <a:extLst>
              <a:ext uri="{FF2B5EF4-FFF2-40B4-BE49-F238E27FC236}">
                <a16:creationId xmlns:a16="http://schemas.microsoft.com/office/drawing/2014/main" id="{5BA6CBAA-8DA2-3512-9AC2-A65B77EE8510}"/>
              </a:ext>
            </a:extLst>
          </p:cNvPr>
          <p:cNvSpPr/>
          <p:nvPr/>
        </p:nvSpPr>
        <p:spPr>
          <a:xfrm>
            <a:off x="4996197" y="2426916"/>
            <a:ext cx="35504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BE66286C-B027-FA8A-6199-D3AD50D0AEC2}"/>
              </a:ext>
            </a:extLst>
          </p:cNvPr>
          <p:cNvSpPr txBox="1"/>
          <p:nvPr/>
        </p:nvSpPr>
        <p:spPr>
          <a:xfrm>
            <a:off x="5417486" y="2312677"/>
            <a:ext cx="369640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600" dirty="0">
                <a:solidFill>
                  <a:srgbClr val="0000FF"/>
                </a:solidFill>
                <a:latin typeface="Comic Sans MS" panose="030F0702030302020204" pitchFamily="66" charset="0"/>
              </a:rPr>
              <a:t>Ribaltamento della sezione di una piramide retta a base triangolare</a:t>
            </a:r>
            <a:endParaRPr kumimoji="0" lang="it-IT" sz="1600" b="0" i="0" u="none" strike="noStrike" kern="1200" cap="none" spc="0" normalizeH="0" baseline="-2500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7" name="Pulsante di azione: vuoto 16">
            <a:hlinkClick r:id="rId4" action="ppaction://hlinksldjump"/>
            <a:extLst>
              <a:ext uri="{FF2B5EF4-FFF2-40B4-BE49-F238E27FC236}">
                <a16:creationId xmlns:a16="http://schemas.microsoft.com/office/drawing/2014/main" id="{28A083F2-9FF7-5BE0-1FD8-C98F29AAED42}"/>
              </a:ext>
            </a:extLst>
          </p:cNvPr>
          <p:cNvSpPr/>
          <p:nvPr/>
        </p:nvSpPr>
        <p:spPr>
          <a:xfrm>
            <a:off x="4996196" y="3325302"/>
            <a:ext cx="336541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471B3EAE-8E47-385F-1C35-0EF09A184473}"/>
              </a:ext>
            </a:extLst>
          </p:cNvPr>
          <p:cNvSpPr txBox="1"/>
          <p:nvPr/>
        </p:nvSpPr>
        <p:spPr>
          <a:xfrm>
            <a:off x="5417486" y="3216431"/>
            <a:ext cx="419565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Ribaltamento della sezione di un cono circolare retto </a:t>
            </a:r>
          </a:p>
        </p:txBody>
      </p:sp>
      <p:sp>
        <p:nvSpPr>
          <p:cNvPr id="23" name="Pulsante di azione: vuoto 22">
            <a:hlinkClick r:id="rId5" action="ppaction://hlinksldjump"/>
            <a:extLst>
              <a:ext uri="{FF2B5EF4-FFF2-40B4-BE49-F238E27FC236}">
                <a16:creationId xmlns:a16="http://schemas.microsoft.com/office/drawing/2014/main" id="{1CBF8D83-C7CC-AB39-2B00-AF1A456E9DC3}"/>
              </a:ext>
            </a:extLst>
          </p:cNvPr>
          <p:cNvSpPr/>
          <p:nvPr/>
        </p:nvSpPr>
        <p:spPr>
          <a:xfrm>
            <a:off x="4996195" y="4148179"/>
            <a:ext cx="354837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3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EF7B63F7-D047-38D5-2279-75B2657E0F94}"/>
              </a:ext>
            </a:extLst>
          </p:cNvPr>
          <p:cNvSpPr txBox="1"/>
          <p:nvPr/>
        </p:nvSpPr>
        <p:spPr>
          <a:xfrm>
            <a:off x="5417486" y="4139892"/>
            <a:ext cx="412920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Ribaltamento della sezione di una sfera</a:t>
            </a: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15CC894E-7BC2-3D2F-C3B0-EE778F116EB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99" y="1674089"/>
            <a:ext cx="4871830" cy="4841987"/>
          </a:xfrm>
          <a:prstGeom prst="rect">
            <a:avLst/>
          </a:prstGeom>
          <a:ln w="12700">
            <a:solidFill>
              <a:srgbClr val="0000FF"/>
            </a:solidFill>
          </a:ln>
        </p:spPr>
      </p:pic>
    </p:spTree>
    <p:extLst>
      <p:ext uri="{BB962C8B-B14F-4D97-AF65-F5344CB8AC3E}">
        <p14:creationId xmlns:p14="http://schemas.microsoft.com/office/powerpoint/2010/main" val="13938741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500"/>
                            </p:stCondLst>
                            <p:childTnLst>
                              <p:par>
                                <p:cTn id="6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  <p:bldP spid="18" grpId="0" animBg="1"/>
      <p:bldP spid="29" grpId="0"/>
      <p:bldP spid="15" grpId="0" animBg="1"/>
      <p:bldP spid="16" grpId="0"/>
      <p:bldP spid="17" grpId="0" animBg="1"/>
      <p:bldP spid="20" grpId="0"/>
      <p:bldP spid="23" grpId="0" animBg="1"/>
      <p:bldP spid="2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5E336D73-A7E1-813A-997B-FBEDAAD91018}"/>
              </a:ext>
            </a:extLst>
          </p:cNvPr>
          <p:cNvSpPr txBox="1"/>
          <p:nvPr/>
        </p:nvSpPr>
        <p:spPr>
          <a:xfrm>
            <a:off x="11654841" y="3770085"/>
            <a:ext cx="511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ymbol" panose="05050102010706020507" pitchFamily="18" charset="2"/>
              <a:ea typeface="+mn-ea"/>
              <a:cs typeface="+mn-cs"/>
            </a:endParaRP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1FBFFB2F-6470-9CD1-C77C-7451019B9FAD}"/>
              </a:ext>
            </a:extLst>
          </p:cNvPr>
          <p:cNvSpPr txBox="1"/>
          <p:nvPr/>
        </p:nvSpPr>
        <p:spPr>
          <a:xfrm>
            <a:off x="8165363" y="428040"/>
            <a:ext cx="79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85736"/>
            <a:r>
              <a:rPr lang="it-IT" dirty="0">
                <a:solidFill>
                  <a:prstClr val="black"/>
                </a:solidFill>
                <a:latin typeface="Comic Sans MS"/>
              </a:rPr>
              <a:t>t</a:t>
            </a:r>
            <a:r>
              <a:rPr lang="it-IT" baseline="-25000" dirty="0">
                <a:solidFill>
                  <a:prstClr val="black"/>
                </a:solidFill>
                <a:latin typeface="Comic Sans MS"/>
              </a:rPr>
              <a:t>2</a:t>
            </a:r>
            <a:r>
              <a:rPr lang="it-IT" dirty="0">
                <a:solidFill>
                  <a:prstClr val="black"/>
                </a:solidFill>
                <a:latin typeface="Symbol" panose="05050102010706020507" pitchFamily="18" charset="2"/>
              </a:rPr>
              <a:t>a</a:t>
            </a:r>
            <a:endParaRPr lang="it-IT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3" name="Titolo 3">
            <a:extLst>
              <a:ext uri="{FF2B5EF4-FFF2-40B4-BE49-F238E27FC236}">
                <a16:creationId xmlns:a16="http://schemas.microsoft.com/office/drawing/2014/main" id="{903BD5A4-BE42-E831-915F-4D7D4F6AF238}"/>
              </a:ext>
            </a:extLst>
          </p:cNvPr>
          <p:cNvSpPr txBox="1">
            <a:spLocks/>
          </p:cNvSpPr>
          <p:nvPr/>
        </p:nvSpPr>
        <p:spPr>
          <a:xfrm>
            <a:off x="25566" y="8878"/>
            <a:ext cx="12140869" cy="324000"/>
          </a:xfrm>
          <a:prstGeom prst="rect">
            <a:avLst/>
          </a:prstGeom>
          <a:ln w="3175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  GEOMETRIA DESCRITTIVA DINAMICA – RIBALTAMENTO  DEL PIANO 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DI PROFILO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- ESEMPI</a:t>
            </a:r>
          </a:p>
        </p:txBody>
      </p:sp>
      <p:sp>
        <p:nvSpPr>
          <p:cNvPr id="4" name="Pulsante di azione: vuoto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9AC66CC1-0EF4-2AF2-1DFD-0F1060FA9381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11DCB22D-ADBA-8B3F-B309-AD801588F03F}"/>
              </a:ext>
            </a:extLst>
          </p:cNvPr>
          <p:cNvCxnSpPr>
            <a:cxnSpLocks/>
          </p:cNvCxnSpPr>
          <p:nvPr/>
        </p:nvCxnSpPr>
        <p:spPr>
          <a:xfrm>
            <a:off x="1474" y="6859740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507C9233-9EF3-55FF-E992-56B067C56D39}"/>
              </a:ext>
            </a:extLst>
          </p:cNvPr>
          <p:cNvSpPr txBox="1"/>
          <p:nvPr/>
        </p:nvSpPr>
        <p:spPr>
          <a:xfrm>
            <a:off x="8594450" y="5095332"/>
            <a:ext cx="409471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O’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B3AEDC0-FC9C-F027-70D4-5A55124BCC4F}"/>
              </a:ext>
            </a:extLst>
          </p:cNvPr>
          <p:cNvSpPr txBox="1"/>
          <p:nvPr/>
        </p:nvSpPr>
        <p:spPr>
          <a:xfrm>
            <a:off x="8607485" y="2405603"/>
            <a:ext cx="432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O’’</a:t>
            </a:r>
          </a:p>
        </p:txBody>
      </p:sp>
      <p:grpSp>
        <p:nvGrpSpPr>
          <p:cNvPr id="40" name="Gruppo 39"/>
          <p:cNvGrpSpPr/>
          <p:nvPr/>
        </p:nvGrpSpPr>
        <p:grpSpPr>
          <a:xfrm>
            <a:off x="7482851" y="4140084"/>
            <a:ext cx="2160000" cy="2160000"/>
            <a:chOff x="8123060" y="3461201"/>
            <a:chExt cx="2124000" cy="2160000"/>
          </a:xfrm>
        </p:grpSpPr>
        <p:sp>
          <p:nvSpPr>
            <p:cNvPr id="13" name="Ovale 12">
              <a:extLst>
                <a:ext uri="{FF2B5EF4-FFF2-40B4-BE49-F238E27FC236}">
                  <a16:creationId xmlns:a16="http://schemas.microsoft.com/office/drawing/2014/main" id="{333628FC-CE7C-7893-E0C8-4F4D5FA6EDFE}"/>
                </a:ext>
              </a:extLst>
            </p:cNvPr>
            <p:cNvSpPr/>
            <p:nvPr/>
          </p:nvSpPr>
          <p:spPr>
            <a:xfrm>
              <a:off x="8123060" y="3461201"/>
              <a:ext cx="2124000" cy="216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cxnSp>
          <p:nvCxnSpPr>
            <p:cNvPr id="29" name="Connettore 1 28"/>
            <p:cNvCxnSpPr>
              <a:cxnSpLocks/>
            </p:cNvCxnSpPr>
            <p:nvPr/>
          </p:nvCxnSpPr>
          <p:spPr>
            <a:xfrm>
              <a:off x="9128650" y="4541201"/>
              <a:ext cx="108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4" name="Connettore 1 43"/>
          <p:cNvCxnSpPr>
            <a:cxnSpLocks/>
          </p:cNvCxnSpPr>
          <p:nvPr/>
        </p:nvCxnSpPr>
        <p:spPr>
          <a:xfrm flipV="1">
            <a:off x="8561996" y="2466331"/>
            <a:ext cx="0" cy="2808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" name="Gruppo 45"/>
          <p:cNvGrpSpPr/>
          <p:nvPr/>
        </p:nvGrpSpPr>
        <p:grpSpPr>
          <a:xfrm>
            <a:off x="7481879" y="1437141"/>
            <a:ext cx="2160000" cy="2160000"/>
            <a:chOff x="8123060" y="3461201"/>
            <a:chExt cx="2124000" cy="2160000"/>
          </a:xfrm>
        </p:grpSpPr>
        <p:sp>
          <p:nvSpPr>
            <p:cNvPr id="48" name="Ovale 47">
              <a:extLst>
                <a:ext uri="{FF2B5EF4-FFF2-40B4-BE49-F238E27FC236}">
                  <a16:creationId xmlns:a16="http://schemas.microsoft.com/office/drawing/2014/main" id="{333628FC-CE7C-7893-E0C8-4F4D5FA6EDFE}"/>
                </a:ext>
              </a:extLst>
            </p:cNvPr>
            <p:cNvSpPr/>
            <p:nvPr/>
          </p:nvSpPr>
          <p:spPr>
            <a:xfrm>
              <a:off x="8123060" y="3461201"/>
              <a:ext cx="2124000" cy="216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cxnSp>
          <p:nvCxnSpPr>
            <p:cNvPr id="50" name="Connettore 1 49"/>
            <p:cNvCxnSpPr>
              <a:cxnSpLocks/>
            </p:cNvCxnSpPr>
            <p:nvPr/>
          </p:nvCxnSpPr>
          <p:spPr>
            <a:xfrm>
              <a:off x="9131503" y="4541201"/>
              <a:ext cx="108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83BC3E9E-875C-7854-A9AB-197D9932E5DC}"/>
              </a:ext>
            </a:extLst>
          </p:cNvPr>
          <p:cNvSpPr txBox="1"/>
          <p:nvPr/>
        </p:nvSpPr>
        <p:spPr>
          <a:xfrm>
            <a:off x="8105312" y="5930752"/>
            <a:ext cx="511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85736"/>
            <a:r>
              <a:rPr lang="it-IT" dirty="0">
                <a:solidFill>
                  <a:prstClr val="black"/>
                </a:solidFill>
                <a:latin typeface="Comic Sans MS"/>
              </a:rPr>
              <a:t>t</a:t>
            </a:r>
            <a:r>
              <a:rPr lang="it-IT" baseline="-25000" dirty="0">
                <a:solidFill>
                  <a:prstClr val="black"/>
                </a:solidFill>
                <a:latin typeface="Comic Sans MS"/>
              </a:rPr>
              <a:t>1</a:t>
            </a:r>
            <a:r>
              <a:rPr lang="it-IT" dirty="0">
                <a:solidFill>
                  <a:prstClr val="black"/>
                </a:solidFill>
                <a:latin typeface="Symbol" panose="05050102010706020507" pitchFamily="18" charset="2"/>
              </a:rPr>
              <a:t>a</a:t>
            </a:r>
          </a:p>
        </p:txBody>
      </p:sp>
      <p:cxnSp>
        <p:nvCxnSpPr>
          <p:cNvPr id="22" name="Connettore diritto 50">
            <a:extLst>
              <a:ext uri="{FF2B5EF4-FFF2-40B4-BE49-F238E27FC236}">
                <a16:creationId xmlns:a16="http://schemas.microsoft.com/office/drawing/2014/main" id="{11197CEC-2D7B-A08C-9CC1-450E783D309B}"/>
              </a:ext>
            </a:extLst>
          </p:cNvPr>
          <p:cNvCxnSpPr>
            <a:cxnSpLocks/>
          </p:cNvCxnSpPr>
          <p:nvPr/>
        </p:nvCxnSpPr>
        <p:spPr>
          <a:xfrm>
            <a:off x="8104454" y="445014"/>
            <a:ext cx="0" cy="625435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885877DB-3371-B07D-BC5A-C5D8B7F29281}"/>
              </a:ext>
            </a:extLst>
          </p:cNvPr>
          <p:cNvCxnSpPr/>
          <p:nvPr/>
        </p:nvCxnSpPr>
        <p:spPr>
          <a:xfrm>
            <a:off x="8105312" y="1535318"/>
            <a:ext cx="0" cy="19584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FF4F92A5-356E-7693-2D2A-05312969E56B}"/>
              </a:ext>
            </a:extLst>
          </p:cNvPr>
          <p:cNvCxnSpPr/>
          <p:nvPr/>
        </p:nvCxnSpPr>
        <p:spPr>
          <a:xfrm>
            <a:off x="8105312" y="4254360"/>
            <a:ext cx="0" cy="1962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9294810A-92D4-6DB3-8403-A75C1AC93078}"/>
              </a:ext>
            </a:extLst>
          </p:cNvPr>
          <p:cNvCxnSpPr>
            <a:cxnSpLocks/>
          </p:cNvCxnSpPr>
          <p:nvPr/>
        </p:nvCxnSpPr>
        <p:spPr>
          <a:xfrm>
            <a:off x="8105312" y="2515902"/>
            <a:ext cx="107649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02274FE5-0EDA-14BF-0BD0-52CFB3C64026}"/>
              </a:ext>
            </a:extLst>
          </p:cNvPr>
          <p:cNvCxnSpPr>
            <a:cxnSpLocks/>
          </p:cNvCxnSpPr>
          <p:nvPr/>
        </p:nvCxnSpPr>
        <p:spPr>
          <a:xfrm>
            <a:off x="6486886" y="5220002"/>
            <a:ext cx="207721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co 14">
            <a:extLst>
              <a:ext uri="{FF2B5EF4-FFF2-40B4-BE49-F238E27FC236}">
                <a16:creationId xmlns:a16="http://schemas.microsoft.com/office/drawing/2014/main" id="{17FDCDE8-E633-5548-C03D-0980D85298E6}"/>
              </a:ext>
            </a:extLst>
          </p:cNvPr>
          <p:cNvSpPr/>
          <p:nvPr/>
        </p:nvSpPr>
        <p:spPr>
          <a:xfrm>
            <a:off x="6483786" y="2517492"/>
            <a:ext cx="3240000" cy="3240000"/>
          </a:xfrm>
          <a:prstGeom prst="arc">
            <a:avLst>
              <a:gd name="adj1" fmla="val 10808474"/>
              <a:gd name="adj2" fmla="val 16203540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4AA1E46A-6F42-0951-BC1B-FAA3CBA892F5}"/>
              </a:ext>
            </a:extLst>
          </p:cNvPr>
          <p:cNvCxnSpPr>
            <a:cxnSpLocks/>
          </p:cNvCxnSpPr>
          <p:nvPr/>
        </p:nvCxnSpPr>
        <p:spPr>
          <a:xfrm flipH="1">
            <a:off x="6483786" y="4133499"/>
            <a:ext cx="5" cy="108650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uppo 32">
            <a:extLst>
              <a:ext uri="{FF2B5EF4-FFF2-40B4-BE49-F238E27FC236}">
                <a16:creationId xmlns:a16="http://schemas.microsoft.com/office/drawing/2014/main" id="{B8126352-A1F1-D583-1E77-0834658D6739}"/>
              </a:ext>
            </a:extLst>
          </p:cNvPr>
          <p:cNvGrpSpPr/>
          <p:nvPr/>
        </p:nvGrpSpPr>
        <p:grpSpPr>
          <a:xfrm>
            <a:off x="5499983" y="4239886"/>
            <a:ext cx="1958400" cy="1958400"/>
            <a:chOff x="1319863" y="1953087"/>
            <a:chExt cx="1958400" cy="1958400"/>
          </a:xfrm>
        </p:grpSpPr>
        <p:sp>
          <p:nvSpPr>
            <p:cNvPr id="19" name="Ovale 18">
              <a:extLst>
                <a:ext uri="{FF2B5EF4-FFF2-40B4-BE49-F238E27FC236}">
                  <a16:creationId xmlns:a16="http://schemas.microsoft.com/office/drawing/2014/main" id="{B2611A1E-E76C-9EE1-8832-EF069206411B}"/>
                </a:ext>
              </a:extLst>
            </p:cNvPr>
            <p:cNvSpPr/>
            <p:nvPr/>
          </p:nvSpPr>
          <p:spPr>
            <a:xfrm>
              <a:off x="1319863" y="1953087"/>
              <a:ext cx="1958400" cy="1958400"/>
            </a:xfrm>
            <a:prstGeom prst="ellipse">
              <a:avLst/>
            </a:prstGeom>
            <a:noFill/>
            <a:ln w="3175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21" name="Connettore diritto 20">
              <a:extLst>
                <a:ext uri="{FF2B5EF4-FFF2-40B4-BE49-F238E27FC236}">
                  <a16:creationId xmlns:a16="http://schemas.microsoft.com/office/drawing/2014/main" id="{9123F8CF-8EDB-D0BC-F3C1-BC4C8F199366}"/>
                </a:ext>
              </a:extLst>
            </p:cNvPr>
            <p:cNvCxnSpPr>
              <a:cxnSpLocks/>
            </p:cNvCxnSpPr>
            <p:nvPr/>
          </p:nvCxnSpPr>
          <p:spPr>
            <a:xfrm>
              <a:off x="2190750" y="2934087"/>
              <a:ext cx="2160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ttore diritto 23">
              <a:extLst>
                <a:ext uri="{FF2B5EF4-FFF2-40B4-BE49-F238E27FC236}">
                  <a16:creationId xmlns:a16="http://schemas.microsoft.com/office/drawing/2014/main" id="{6F700A24-6590-0DAC-26B8-C081A0482383}"/>
                </a:ext>
              </a:extLst>
            </p:cNvPr>
            <p:cNvCxnSpPr>
              <a:cxnSpLocks/>
            </p:cNvCxnSpPr>
            <p:nvPr/>
          </p:nvCxnSpPr>
          <p:spPr>
            <a:xfrm>
              <a:off x="2303773" y="2828925"/>
              <a:ext cx="0" cy="21600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uppo 33">
            <a:extLst>
              <a:ext uri="{FF2B5EF4-FFF2-40B4-BE49-F238E27FC236}">
                <a16:creationId xmlns:a16="http://schemas.microsoft.com/office/drawing/2014/main" id="{BE2BD94C-783D-D936-A047-83EFED62C017}"/>
              </a:ext>
            </a:extLst>
          </p:cNvPr>
          <p:cNvGrpSpPr/>
          <p:nvPr/>
        </p:nvGrpSpPr>
        <p:grpSpPr>
          <a:xfrm>
            <a:off x="8207625" y="1537420"/>
            <a:ext cx="1958400" cy="1958400"/>
            <a:chOff x="1322773" y="1953087"/>
            <a:chExt cx="1962000" cy="1962000"/>
          </a:xfrm>
        </p:grpSpPr>
        <p:sp>
          <p:nvSpPr>
            <p:cNvPr id="35" name="Ovale 34">
              <a:extLst>
                <a:ext uri="{FF2B5EF4-FFF2-40B4-BE49-F238E27FC236}">
                  <a16:creationId xmlns:a16="http://schemas.microsoft.com/office/drawing/2014/main" id="{7203F831-E0CB-E8F2-24C0-04D9908391E6}"/>
                </a:ext>
              </a:extLst>
            </p:cNvPr>
            <p:cNvSpPr/>
            <p:nvPr/>
          </p:nvSpPr>
          <p:spPr>
            <a:xfrm>
              <a:off x="1322773" y="1953087"/>
              <a:ext cx="1962000" cy="1962000"/>
            </a:xfrm>
            <a:prstGeom prst="ellipse">
              <a:avLst/>
            </a:prstGeom>
            <a:noFill/>
            <a:ln w="3175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37" name="Connettore diritto 36">
              <a:extLst>
                <a:ext uri="{FF2B5EF4-FFF2-40B4-BE49-F238E27FC236}">
                  <a16:creationId xmlns:a16="http://schemas.microsoft.com/office/drawing/2014/main" id="{3DB18E0A-A274-B90D-69C1-669509D794D4}"/>
                </a:ext>
              </a:extLst>
            </p:cNvPr>
            <p:cNvCxnSpPr>
              <a:cxnSpLocks/>
            </p:cNvCxnSpPr>
            <p:nvPr/>
          </p:nvCxnSpPr>
          <p:spPr>
            <a:xfrm>
              <a:off x="2190750" y="2934087"/>
              <a:ext cx="2160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ttore diritto 37">
              <a:extLst>
                <a:ext uri="{FF2B5EF4-FFF2-40B4-BE49-F238E27FC236}">
                  <a16:creationId xmlns:a16="http://schemas.microsoft.com/office/drawing/2014/main" id="{756DCB7F-E8A0-4282-8FF3-BC5B439E512F}"/>
                </a:ext>
              </a:extLst>
            </p:cNvPr>
            <p:cNvCxnSpPr>
              <a:cxnSpLocks/>
            </p:cNvCxnSpPr>
            <p:nvPr/>
          </p:nvCxnSpPr>
          <p:spPr>
            <a:xfrm>
              <a:off x="2303773" y="2828925"/>
              <a:ext cx="0" cy="21600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Arco 38">
            <a:extLst>
              <a:ext uri="{FF2B5EF4-FFF2-40B4-BE49-F238E27FC236}">
                <a16:creationId xmlns:a16="http://schemas.microsoft.com/office/drawing/2014/main" id="{0B550269-242B-FFC7-1D59-67695C81C9C0}"/>
              </a:ext>
            </a:extLst>
          </p:cNvPr>
          <p:cNvSpPr/>
          <p:nvPr/>
        </p:nvSpPr>
        <p:spPr>
          <a:xfrm>
            <a:off x="7022285" y="3060752"/>
            <a:ext cx="2160000" cy="2160000"/>
          </a:xfrm>
          <a:prstGeom prst="arc">
            <a:avLst>
              <a:gd name="adj1" fmla="val 21591628"/>
              <a:gd name="adj2" fmla="val 5396816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644501E8-7CC1-A278-488A-3041C36FBBEC}"/>
              </a:ext>
            </a:extLst>
          </p:cNvPr>
          <p:cNvCxnSpPr>
            <a:cxnSpLocks/>
            <a:stCxn id="39" idx="0"/>
          </p:cNvCxnSpPr>
          <p:nvPr/>
        </p:nvCxnSpPr>
        <p:spPr>
          <a:xfrm flipV="1">
            <a:off x="9182282" y="2517141"/>
            <a:ext cx="2397" cy="162098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o 55">
            <a:extLst>
              <a:ext uri="{FF2B5EF4-FFF2-40B4-BE49-F238E27FC236}">
                <a16:creationId xmlns:a16="http://schemas.microsoft.com/office/drawing/2014/main" id="{8B6F9C89-0B58-9D96-DD2B-1851917A02BA}"/>
              </a:ext>
            </a:extLst>
          </p:cNvPr>
          <p:cNvGrpSpPr/>
          <p:nvPr/>
        </p:nvGrpSpPr>
        <p:grpSpPr>
          <a:xfrm>
            <a:off x="8207625" y="1536790"/>
            <a:ext cx="1958400" cy="1958400"/>
            <a:chOff x="1322773" y="1961850"/>
            <a:chExt cx="1962000" cy="1962000"/>
          </a:xfrm>
          <a:solidFill>
            <a:srgbClr val="FF0000">
              <a:alpha val="20000"/>
            </a:srgbClr>
          </a:solidFill>
        </p:grpSpPr>
        <p:sp>
          <p:nvSpPr>
            <p:cNvPr id="57" name="Ovale 56">
              <a:extLst>
                <a:ext uri="{FF2B5EF4-FFF2-40B4-BE49-F238E27FC236}">
                  <a16:creationId xmlns:a16="http://schemas.microsoft.com/office/drawing/2014/main" id="{F62E8913-B800-3F99-36FD-3C8BF399A835}"/>
                </a:ext>
              </a:extLst>
            </p:cNvPr>
            <p:cNvSpPr/>
            <p:nvPr/>
          </p:nvSpPr>
          <p:spPr>
            <a:xfrm>
              <a:off x="1322773" y="1961850"/>
              <a:ext cx="1962000" cy="1962000"/>
            </a:xfrm>
            <a:prstGeom prst="ellipse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58" name="Connettore diritto 57">
              <a:extLst>
                <a:ext uri="{FF2B5EF4-FFF2-40B4-BE49-F238E27FC236}">
                  <a16:creationId xmlns:a16="http://schemas.microsoft.com/office/drawing/2014/main" id="{790CE860-CF38-88EB-0A16-A0E51E3305E9}"/>
                </a:ext>
              </a:extLst>
            </p:cNvPr>
            <p:cNvCxnSpPr>
              <a:cxnSpLocks/>
            </p:cNvCxnSpPr>
            <p:nvPr/>
          </p:nvCxnSpPr>
          <p:spPr>
            <a:xfrm>
              <a:off x="2190750" y="2934087"/>
              <a:ext cx="216000" cy="0"/>
            </a:xfrm>
            <a:prstGeom prst="line">
              <a:avLst/>
            </a:prstGeom>
            <a:grpFill/>
            <a:ln w="31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ttore diritto 58">
              <a:extLst>
                <a:ext uri="{FF2B5EF4-FFF2-40B4-BE49-F238E27FC236}">
                  <a16:creationId xmlns:a16="http://schemas.microsoft.com/office/drawing/2014/main" id="{315C1924-F561-E679-4890-27EB86C0695F}"/>
                </a:ext>
              </a:extLst>
            </p:cNvPr>
            <p:cNvCxnSpPr>
              <a:cxnSpLocks/>
            </p:cNvCxnSpPr>
            <p:nvPr/>
          </p:nvCxnSpPr>
          <p:spPr>
            <a:xfrm>
              <a:off x="2303773" y="2828925"/>
              <a:ext cx="0" cy="216000"/>
            </a:xfrm>
            <a:prstGeom prst="line">
              <a:avLst/>
            </a:prstGeom>
            <a:grpFill/>
            <a:ln w="31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uppo 5">
            <a:extLst>
              <a:ext uri="{FF2B5EF4-FFF2-40B4-BE49-F238E27FC236}">
                <a16:creationId xmlns:a16="http://schemas.microsoft.com/office/drawing/2014/main" id="{0C8AD8B3-19CA-EB98-7BF7-FE169F250FAF}"/>
              </a:ext>
            </a:extLst>
          </p:cNvPr>
          <p:cNvGrpSpPr/>
          <p:nvPr/>
        </p:nvGrpSpPr>
        <p:grpSpPr>
          <a:xfrm>
            <a:off x="5493706" y="4239200"/>
            <a:ext cx="1958400" cy="1958400"/>
            <a:chOff x="909340" y="1478048"/>
            <a:chExt cx="1958400" cy="1958400"/>
          </a:xfrm>
          <a:solidFill>
            <a:srgbClr val="FF0000">
              <a:alpha val="20000"/>
            </a:srgbClr>
          </a:solidFill>
        </p:grpSpPr>
        <p:sp>
          <p:nvSpPr>
            <p:cNvPr id="10" name="Ovale 9">
              <a:extLst>
                <a:ext uri="{FF2B5EF4-FFF2-40B4-BE49-F238E27FC236}">
                  <a16:creationId xmlns:a16="http://schemas.microsoft.com/office/drawing/2014/main" id="{EA250FC3-F338-590E-F204-589DB0C6B048}"/>
                </a:ext>
              </a:extLst>
            </p:cNvPr>
            <p:cNvSpPr/>
            <p:nvPr/>
          </p:nvSpPr>
          <p:spPr>
            <a:xfrm>
              <a:off x="909340" y="1478048"/>
              <a:ext cx="1958400" cy="1958400"/>
            </a:xfrm>
            <a:prstGeom prst="ellipse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14" name="Connettore diritto 13">
              <a:extLst>
                <a:ext uri="{FF2B5EF4-FFF2-40B4-BE49-F238E27FC236}">
                  <a16:creationId xmlns:a16="http://schemas.microsoft.com/office/drawing/2014/main" id="{6CAA627C-0009-ABF5-EF15-945CDA90E608}"/>
                </a:ext>
              </a:extLst>
            </p:cNvPr>
            <p:cNvCxnSpPr>
              <a:cxnSpLocks/>
            </p:cNvCxnSpPr>
            <p:nvPr/>
          </p:nvCxnSpPr>
          <p:spPr>
            <a:xfrm>
              <a:off x="2190750" y="2934087"/>
              <a:ext cx="216000" cy="0"/>
            </a:xfrm>
            <a:prstGeom prst="line">
              <a:avLst/>
            </a:prstGeom>
            <a:grpFill/>
            <a:ln w="31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diritto 15">
              <a:extLst>
                <a:ext uri="{FF2B5EF4-FFF2-40B4-BE49-F238E27FC236}">
                  <a16:creationId xmlns:a16="http://schemas.microsoft.com/office/drawing/2014/main" id="{B4D37174-7E18-155E-E9E2-217369D51AE7}"/>
                </a:ext>
              </a:extLst>
            </p:cNvPr>
            <p:cNvCxnSpPr>
              <a:cxnSpLocks/>
            </p:cNvCxnSpPr>
            <p:nvPr/>
          </p:nvCxnSpPr>
          <p:spPr>
            <a:xfrm>
              <a:off x="2303773" y="2828925"/>
              <a:ext cx="0" cy="216000"/>
            </a:xfrm>
            <a:prstGeom prst="line">
              <a:avLst/>
            </a:prstGeom>
            <a:grpFill/>
            <a:ln w="31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F42C6D8D-8095-5FD2-F7D0-B69CA2CC69AD}"/>
              </a:ext>
            </a:extLst>
          </p:cNvPr>
          <p:cNvSpPr txBox="1"/>
          <p:nvPr/>
        </p:nvSpPr>
        <p:spPr>
          <a:xfrm>
            <a:off x="25185" y="354551"/>
            <a:ext cx="45121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RIBALTAMENTO  DELLA  SEZIONE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324D6C0B-F85D-2A1B-0647-CB763E0B49B6}"/>
              </a:ext>
            </a:extLst>
          </p:cNvPr>
          <p:cNvSpPr txBox="1"/>
          <p:nvPr/>
        </p:nvSpPr>
        <p:spPr>
          <a:xfrm>
            <a:off x="7842851" y="2318257"/>
            <a:ext cx="432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C’’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B13B9AE5-FA5C-9AD1-2145-E1532959329F}"/>
              </a:ext>
            </a:extLst>
          </p:cNvPr>
          <p:cNvSpPr txBox="1"/>
          <p:nvPr/>
        </p:nvSpPr>
        <p:spPr>
          <a:xfrm>
            <a:off x="7863023" y="5066195"/>
            <a:ext cx="409471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C’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3A4448A1-9BA6-C09B-26A0-F6262DFE0E55}"/>
              </a:ext>
            </a:extLst>
          </p:cNvPr>
          <p:cNvSpPr txBox="1"/>
          <p:nvPr/>
        </p:nvSpPr>
        <p:spPr>
          <a:xfrm>
            <a:off x="0" y="720131"/>
            <a:ext cx="75293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La procedura di ribaltamento può essere sviluppata sia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 </a:t>
            </a:r>
            <a:r>
              <a:rPr lang="it-IT" dirty="0">
                <a:solidFill>
                  <a:srgbClr val="FF0000"/>
                </a:solidFill>
              </a:rPr>
              <a:t>che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 </a:t>
            </a:r>
            <a:r>
              <a:rPr lang="it-IT" dirty="0">
                <a:solidFill>
                  <a:srgbClr val="FF0000"/>
                </a:solidFill>
              </a:rPr>
              <a:t>indipendentemente sia verso sinistra che verso destra</a:t>
            </a:r>
            <a:r>
              <a:rPr lang="it-IT" baseline="-250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45706FDB-3CEA-1EC4-B191-95378664F633}"/>
              </a:ext>
            </a:extLst>
          </p:cNvPr>
          <p:cNvSpPr txBox="1"/>
          <p:nvPr/>
        </p:nvSpPr>
        <p:spPr>
          <a:xfrm>
            <a:off x="0" y="1332916"/>
            <a:ext cx="73796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In questo caso per chiarezza grafica il ribaltamento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 viene eseguito verso sinistra mentre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 avviene verso destra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5580234D-C380-8A61-F93B-D88AE81B0091}"/>
              </a:ext>
            </a:extLst>
          </p:cNvPr>
          <p:cNvSpPr txBox="1"/>
          <p:nvPr/>
        </p:nvSpPr>
        <p:spPr>
          <a:xfrm>
            <a:off x="5148366" y="3746820"/>
            <a:ext cx="79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)</a:t>
            </a:r>
          </a:p>
        </p:txBody>
      </p: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F4DD927A-BF1B-83FA-B33E-0F860D3DCC32}"/>
              </a:ext>
            </a:extLst>
          </p:cNvPr>
          <p:cNvCxnSpPr>
            <a:cxnSpLocks/>
          </p:cNvCxnSpPr>
          <p:nvPr/>
        </p:nvCxnSpPr>
        <p:spPr>
          <a:xfrm>
            <a:off x="5065075" y="4130180"/>
            <a:ext cx="6845563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0DB9AAAA-2C1D-030F-7A36-2F52F7A76A22}"/>
              </a:ext>
            </a:extLst>
          </p:cNvPr>
          <p:cNvSpPr txBox="1"/>
          <p:nvPr/>
        </p:nvSpPr>
        <p:spPr>
          <a:xfrm>
            <a:off x="9785648" y="4117969"/>
            <a:ext cx="79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)</a:t>
            </a:r>
          </a:p>
        </p:txBody>
      </p: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19B95EA1-C512-343F-CCE4-2888F038E460}"/>
              </a:ext>
            </a:extLst>
          </p:cNvPr>
          <p:cNvSpPr txBox="1"/>
          <p:nvPr/>
        </p:nvSpPr>
        <p:spPr>
          <a:xfrm>
            <a:off x="0" y="1995026"/>
            <a:ext cx="2336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Ribaltamento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3" name="CasellaDiTesto 62">
            <a:extLst>
              <a:ext uri="{FF2B5EF4-FFF2-40B4-BE49-F238E27FC236}">
                <a16:creationId xmlns:a16="http://schemas.microsoft.com/office/drawing/2014/main" id="{7F74B5B2-BFD3-881F-5B85-5302B5E44474}"/>
              </a:ext>
            </a:extLst>
          </p:cNvPr>
          <p:cNvSpPr txBox="1"/>
          <p:nvPr/>
        </p:nvSpPr>
        <p:spPr>
          <a:xfrm>
            <a:off x="6292233" y="5208107"/>
            <a:ext cx="409471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6DE2BB11-08EC-B7C7-E5BC-64F4A13ABECA}"/>
              </a:ext>
            </a:extLst>
          </p:cNvPr>
          <p:cNvSpPr txBox="1"/>
          <p:nvPr/>
        </p:nvSpPr>
        <p:spPr>
          <a:xfrm>
            <a:off x="9226802" y="2375498"/>
            <a:ext cx="409471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</a:t>
            </a:r>
          </a:p>
        </p:txBody>
      </p:sp>
      <p:grpSp>
        <p:nvGrpSpPr>
          <p:cNvPr id="68" name="Gruppo 67">
            <a:extLst>
              <a:ext uri="{FF2B5EF4-FFF2-40B4-BE49-F238E27FC236}">
                <a16:creationId xmlns:a16="http://schemas.microsoft.com/office/drawing/2014/main" id="{9BDADAB6-A169-016D-0792-3C04619B5FF1}"/>
              </a:ext>
            </a:extLst>
          </p:cNvPr>
          <p:cNvGrpSpPr/>
          <p:nvPr/>
        </p:nvGrpSpPr>
        <p:grpSpPr>
          <a:xfrm>
            <a:off x="0" y="2379761"/>
            <a:ext cx="5586659" cy="654366"/>
            <a:chOff x="0" y="2585043"/>
            <a:chExt cx="5586659" cy="654366"/>
          </a:xfrm>
        </p:grpSpPr>
        <p:sp>
          <p:nvSpPr>
            <p:cNvPr id="65" name="CasellaDiTesto 64">
              <a:extLst>
                <a:ext uri="{FF2B5EF4-FFF2-40B4-BE49-F238E27FC236}">
                  <a16:creationId xmlns:a16="http://schemas.microsoft.com/office/drawing/2014/main" id="{68FBA1AD-A916-2A0F-0776-89CEBD8E1620}"/>
                </a:ext>
              </a:extLst>
            </p:cNvPr>
            <p:cNvSpPr txBox="1"/>
            <p:nvPr/>
          </p:nvSpPr>
          <p:spPr>
            <a:xfrm>
              <a:off x="0" y="2593078"/>
              <a:ext cx="558665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FF0000"/>
                  </a:solidFill>
                </a:rPr>
                <a:t>Su </a:t>
              </a:r>
              <a:r>
                <a:rPr lang="it-IT" dirty="0"/>
                <a:t>(t</a:t>
              </a:r>
              <a:r>
                <a:rPr lang="it-IT" baseline="-25000" dirty="0"/>
                <a:t>2</a:t>
              </a:r>
              <a:r>
                <a:rPr lang="it-IT" dirty="0">
                  <a:latin typeface="Symbol" panose="05050102010706020507" pitchFamily="18" charset="2"/>
                </a:rPr>
                <a:t>a</a:t>
              </a:r>
              <a:r>
                <a:rPr lang="it-IT" dirty="0"/>
                <a:t>)   lt </a:t>
              </a:r>
              <a:r>
                <a:rPr lang="it-IT" dirty="0">
                  <a:solidFill>
                    <a:srgbClr val="FF0000"/>
                  </a:solidFill>
                </a:rPr>
                <a:t>si ribalta il punto C’’ che si proietta, poi, nello spazio del piano ribaltato su 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p</a:t>
              </a:r>
              <a:r>
                <a:rPr lang="it-IT" baseline="-25000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66" name="CasellaDiTesto 65">
              <a:extLst>
                <a:ext uri="{FF2B5EF4-FFF2-40B4-BE49-F238E27FC236}">
                  <a16:creationId xmlns:a16="http://schemas.microsoft.com/office/drawing/2014/main" id="{F6A22B56-958F-C4EB-4977-56C284E25786}"/>
                </a:ext>
              </a:extLst>
            </p:cNvPr>
            <p:cNvSpPr txBox="1"/>
            <p:nvPr/>
          </p:nvSpPr>
          <p:spPr>
            <a:xfrm>
              <a:off x="925709" y="2585043"/>
              <a:ext cx="65318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800" dirty="0">
                  <a:latin typeface="Symbol" panose="05050102010706020507" pitchFamily="18" charset="2"/>
                </a:rPr>
                <a:t>º</a:t>
              </a:r>
              <a:r>
                <a:rPr lang="it-IT" sz="1800" dirty="0">
                  <a:solidFill>
                    <a:srgbClr val="FF0000"/>
                  </a:solidFill>
                  <a:latin typeface="Symbol" panose="05050102010706020507" pitchFamily="18" charset="2"/>
                </a:rPr>
                <a:t>    </a:t>
              </a:r>
              <a:endParaRPr lang="it-IT" sz="105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67" name="CasellaDiTesto 66">
            <a:extLst>
              <a:ext uri="{FF2B5EF4-FFF2-40B4-BE49-F238E27FC236}">
                <a16:creationId xmlns:a16="http://schemas.microsoft.com/office/drawing/2014/main" id="{8DA8C086-5E3B-08EE-0855-43E231D38492}"/>
              </a:ext>
            </a:extLst>
          </p:cNvPr>
          <p:cNvSpPr txBox="1"/>
          <p:nvPr/>
        </p:nvSpPr>
        <p:spPr>
          <a:xfrm>
            <a:off x="1" y="2985480"/>
            <a:ext cx="50650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Nello spazio del piano ribaltato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 si proietta il punto C’ che intersecandosi con la proiezione di C’’ ribaltata determina il punto reale C centro della circonferenza di sezione</a:t>
            </a:r>
          </a:p>
        </p:txBody>
      </p:sp>
      <p:sp>
        <p:nvSpPr>
          <p:cNvPr id="69" name="CasellaDiTesto 68">
            <a:extLst>
              <a:ext uri="{FF2B5EF4-FFF2-40B4-BE49-F238E27FC236}">
                <a16:creationId xmlns:a16="http://schemas.microsoft.com/office/drawing/2014/main" id="{D39ACA77-3ED0-7CF8-8E5D-C2B1FDE8D076}"/>
              </a:ext>
            </a:extLst>
          </p:cNvPr>
          <p:cNvSpPr txBox="1"/>
          <p:nvPr/>
        </p:nvSpPr>
        <p:spPr>
          <a:xfrm>
            <a:off x="25185" y="4101546"/>
            <a:ext cx="5182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Il punto C si qualifica come centro della circonferenza di sezione</a:t>
            </a:r>
          </a:p>
        </p:txBody>
      </p:sp>
      <p:sp>
        <p:nvSpPr>
          <p:cNvPr id="70" name="CasellaDiTesto 69">
            <a:extLst>
              <a:ext uri="{FF2B5EF4-FFF2-40B4-BE49-F238E27FC236}">
                <a16:creationId xmlns:a16="http://schemas.microsoft.com/office/drawing/2014/main" id="{0A048A1D-394D-9999-E389-A85AB07C2D77}"/>
              </a:ext>
            </a:extLst>
          </p:cNvPr>
          <p:cNvSpPr txBox="1"/>
          <p:nvPr/>
        </p:nvSpPr>
        <p:spPr>
          <a:xfrm>
            <a:off x="22149" y="4826264"/>
            <a:ext cx="2336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Ribaltamento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</a:p>
        </p:txBody>
      </p:sp>
      <p:grpSp>
        <p:nvGrpSpPr>
          <p:cNvPr id="71" name="Gruppo 70">
            <a:extLst>
              <a:ext uri="{FF2B5EF4-FFF2-40B4-BE49-F238E27FC236}">
                <a16:creationId xmlns:a16="http://schemas.microsoft.com/office/drawing/2014/main" id="{3732F967-7D59-0CBC-06B1-DEA68DF649EF}"/>
              </a:ext>
            </a:extLst>
          </p:cNvPr>
          <p:cNvGrpSpPr/>
          <p:nvPr/>
        </p:nvGrpSpPr>
        <p:grpSpPr>
          <a:xfrm>
            <a:off x="0" y="5120049"/>
            <a:ext cx="4556455" cy="375131"/>
            <a:chOff x="42071" y="2529682"/>
            <a:chExt cx="4777130" cy="375131"/>
          </a:xfrm>
        </p:grpSpPr>
        <p:sp>
          <p:nvSpPr>
            <p:cNvPr id="72" name="CasellaDiTesto 71">
              <a:extLst>
                <a:ext uri="{FF2B5EF4-FFF2-40B4-BE49-F238E27FC236}">
                  <a16:creationId xmlns:a16="http://schemas.microsoft.com/office/drawing/2014/main" id="{DD42520E-A4F5-3C37-4E44-F2E1C1738597}"/>
                </a:ext>
              </a:extLst>
            </p:cNvPr>
            <p:cNvSpPr txBox="1"/>
            <p:nvPr/>
          </p:nvSpPr>
          <p:spPr>
            <a:xfrm>
              <a:off x="42071" y="2535481"/>
              <a:ext cx="47771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FF0000"/>
                  </a:solidFill>
                </a:rPr>
                <a:t>Su </a:t>
              </a:r>
              <a:r>
                <a:rPr lang="it-IT" dirty="0"/>
                <a:t>(t</a:t>
              </a:r>
              <a:r>
                <a:rPr lang="it-IT" baseline="-25000" dirty="0"/>
                <a:t>1</a:t>
              </a:r>
              <a:r>
                <a:rPr lang="it-IT" dirty="0">
                  <a:latin typeface="Symbol" panose="05050102010706020507" pitchFamily="18" charset="2"/>
                </a:rPr>
                <a:t>a</a:t>
              </a:r>
              <a:r>
                <a:rPr lang="it-IT" dirty="0"/>
                <a:t>)   lt </a:t>
              </a:r>
              <a:r>
                <a:rPr lang="it-IT" dirty="0">
                  <a:solidFill>
                    <a:srgbClr val="FF0000"/>
                  </a:solidFill>
                </a:rPr>
                <a:t>si ribalta il punto C’</a:t>
              </a:r>
            </a:p>
          </p:txBody>
        </p:sp>
        <p:sp>
          <p:nvSpPr>
            <p:cNvPr id="73" name="CasellaDiTesto 72">
              <a:extLst>
                <a:ext uri="{FF2B5EF4-FFF2-40B4-BE49-F238E27FC236}">
                  <a16:creationId xmlns:a16="http://schemas.microsoft.com/office/drawing/2014/main" id="{92E7E9BB-9B0F-114C-C57F-6E27F6E4051F}"/>
                </a:ext>
              </a:extLst>
            </p:cNvPr>
            <p:cNvSpPr txBox="1"/>
            <p:nvPr/>
          </p:nvSpPr>
          <p:spPr>
            <a:xfrm>
              <a:off x="959316" y="2529682"/>
              <a:ext cx="434256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800" dirty="0">
                  <a:latin typeface="Symbol" panose="05050102010706020507" pitchFamily="18" charset="2"/>
                </a:rPr>
                <a:t>º</a:t>
              </a:r>
              <a:r>
                <a:rPr lang="it-IT" sz="1800" dirty="0">
                  <a:solidFill>
                    <a:srgbClr val="FF0000"/>
                  </a:solidFill>
                  <a:latin typeface="Symbol" panose="05050102010706020507" pitchFamily="18" charset="2"/>
                </a:rPr>
                <a:t>    </a:t>
              </a:r>
              <a:endParaRPr lang="it-IT" sz="105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74" name="CasellaDiTesto 73">
            <a:extLst>
              <a:ext uri="{FF2B5EF4-FFF2-40B4-BE49-F238E27FC236}">
                <a16:creationId xmlns:a16="http://schemas.microsoft.com/office/drawing/2014/main" id="{5907A1AF-B501-A829-D585-CABF6DF17E04}"/>
              </a:ext>
            </a:extLst>
          </p:cNvPr>
          <p:cNvSpPr txBox="1"/>
          <p:nvPr/>
        </p:nvSpPr>
        <p:spPr>
          <a:xfrm>
            <a:off x="0" y="5489656"/>
            <a:ext cx="54755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Intersecando la proiezione di C’’ con la proiezione di C’ ribaltato su </a:t>
            </a:r>
            <a:r>
              <a:rPr lang="it-IT" dirty="0"/>
              <a:t>(t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) </a:t>
            </a:r>
            <a:r>
              <a:rPr lang="it-IT" dirty="0">
                <a:solidFill>
                  <a:srgbClr val="FF0000"/>
                </a:solidFill>
              </a:rPr>
              <a:t>si individua il punto C centro della circonferenza di sezione</a:t>
            </a:r>
          </a:p>
        </p:txBody>
      </p:sp>
      <p:sp>
        <p:nvSpPr>
          <p:cNvPr id="75" name="CasellaDiTesto 74">
            <a:extLst>
              <a:ext uri="{FF2B5EF4-FFF2-40B4-BE49-F238E27FC236}">
                <a16:creationId xmlns:a16="http://schemas.microsoft.com/office/drawing/2014/main" id="{25F8EF0E-3139-6D90-5D3C-560D655704E7}"/>
              </a:ext>
            </a:extLst>
          </p:cNvPr>
          <p:cNvSpPr txBox="1"/>
          <p:nvPr/>
        </p:nvSpPr>
        <p:spPr>
          <a:xfrm>
            <a:off x="0" y="6396142"/>
            <a:ext cx="7192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Il punto C si qualifica come centro della circonferenza di sezione</a:t>
            </a:r>
          </a:p>
        </p:txBody>
      </p: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6CD6EF80-83DA-A279-44B4-6DD10C93C76C}"/>
              </a:ext>
            </a:extLst>
          </p:cNvPr>
          <p:cNvCxnSpPr>
            <a:cxnSpLocks/>
          </p:cNvCxnSpPr>
          <p:nvPr/>
        </p:nvCxnSpPr>
        <p:spPr>
          <a:xfrm>
            <a:off x="-211159" y="6865836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77A847A0-07D1-CDA3-B13A-086C7DF2742F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uppo 50">
            <a:extLst>
              <a:ext uri="{FF2B5EF4-FFF2-40B4-BE49-F238E27FC236}">
                <a16:creationId xmlns:a16="http://schemas.microsoft.com/office/drawing/2014/main" id="{11300EE2-8903-77D9-126B-0FE697D451E0}"/>
              </a:ext>
            </a:extLst>
          </p:cNvPr>
          <p:cNvGrpSpPr/>
          <p:nvPr/>
        </p:nvGrpSpPr>
        <p:grpSpPr>
          <a:xfrm>
            <a:off x="8108612" y="1143000"/>
            <a:ext cx="0" cy="5967384"/>
            <a:chOff x="7192770" y="1154430"/>
            <a:chExt cx="0" cy="5967384"/>
          </a:xfrm>
        </p:grpSpPr>
        <p:cxnSp>
          <p:nvCxnSpPr>
            <p:cNvPr id="53" name="Connettore diritto 52">
              <a:extLst>
                <a:ext uri="{FF2B5EF4-FFF2-40B4-BE49-F238E27FC236}">
                  <a16:creationId xmlns:a16="http://schemas.microsoft.com/office/drawing/2014/main" id="{8F0356C6-2B46-A28B-18D1-12F6B4943090}"/>
                </a:ext>
              </a:extLst>
            </p:cNvPr>
            <p:cNvCxnSpPr>
              <a:cxnSpLocks/>
            </p:cNvCxnSpPr>
            <p:nvPr/>
          </p:nvCxnSpPr>
          <p:spPr>
            <a:xfrm>
              <a:off x="7192770" y="1154430"/>
              <a:ext cx="0" cy="2983692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ttore diritto 48">
              <a:extLst>
                <a:ext uri="{FF2B5EF4-FFF2-40B4-BE49-F238E27FC236}">
                  <a16:creationId xmlns:a16="http://schemas.microsoft.com/office/drawing/2014/main" id="{51842BD2-943B-2530-E8F1-3A8A0DACD785}"/>
                </a:ext>
              </a:extLst>
            </p:cNvPr>
            <p:cNvCxnSpPr>
              <a:cxnSpLocks/>
            </p:cNvCxnSpPr>
            <p:nvPr/>
          </p:nvCxnSpPr>
          <p:spPr>
            <a:xfrm>
              <a:off x="7192770" y="4138122"/>
              <a:ext cx="0" cy="2983692"/>
            </a:xfrm>
            <a:prstGeom prst="line">
              <a:avLst/>
            </a:prstGeom>
            <a:ln w="3175">
              <a:solidFill>
                <a:schemeClr val="tx1">
                  <a:alpha val="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uppo 59">
            <a:extLst>
              <a:ext uri="{FF2B5EF4-FFF2-40B4-BE49-F238E27FC236}">
                <a16:creationId xmlns:a16="http://schemas.microsoft.com/office/drawing/2014/main" id="{E6260B31-1CC8-D134-9891-B0528EB73371}"/>
              </a:ext>
            </a:extLst>
          </p:cNvPr>
          <p:cNvGrpSpPr/>
          <p:nvPr/>
        </p:nvGrpSpPr>
        <p:grpSpPr>
          <a:xfrm>
            <a:off x="8105312" y="1612063"/>
            <a:ext cx="0" cy="5035519"/>
            <a:chOff x="11030388" y="1600633"/>
            <a:chExt cx="0" cy="5035519"/>
          </a:xfrm>
        </p:grpSpPr>
        <p:cxnSp>
          <p:nvCxnSpPr>
            <p:cNvPr id="83" name="Connettore diritto 50">
              <a:extLst>
                <a:ext uri="{FF2B5EF4-FFF2-40B4-BE49-F238E27FC236}">
                  <a16:creationId xmlns:a16="http://schemas.microsoft.com/office/drawing/2014/main" id="{E36E6A12-EADB-5875-9350-FDEA6CE43F20}"/>
                </a:ext>
              </a:extLst>
            </p:cNvPr>
            <p:cNvCxnSpPr>
              <a:cxnSpLocks/>
            </p:cNvCxnSpPr>
            <p:nvPr/>
          </p:nvCxnSpPr>
          <p:spPr>
            <a:xfrm>
              <a:off x="11030388" y="4116152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ttore diritto 50">
              <a:extLst>
                <a:ext uri="{FF2B5EF4-FFF2-40B4-BE49-F238E27FC236}">
                  <a16:creationId xmlns:a16="http://schemas.microsoft.com/office/drawing/2014/main" id="{A21BF376-FB59-2420-18C5-15192F7AEE81}"/>
                </a:ext>
              </a:extLst>
            </p:cNvPr>
            <p:cNvCxnSpPr>
              <a:cxnSpLocks/>
            </p:cNvCxnSpPr>
            <p:nvPr/>
          </p:nvCxnSpPr>
          <p:spPr>
            <a:xfrm>
              <a:off x="11030388" y="1600633"/>
              <a:ext cx="0" cy="2520000"/>
            </a:xfrm>
            <a:prstGeom prst="line">
              <a:avLst/>
            </a:prstGeom>
            <a:ln w="3175">
              <a:solidFill>
                <a:schemeClr val="tx1">
                  <a:alpha val="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777313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3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12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39" grpId="0" animBg="1"/>
      <p:bldP spid="18" grpId="0"/>
      <p:bldP spid="25" grpId="0"/>
      <p:bldP spid="26" grpId="0"/>
      <p:bldP spid="31" grpId="0"/>
      <p:bldP spid="31" grpId="1"/>
      <p:bldP spid="43" grpId="0"/>
      <p:bldP spid="62" grpId="0"/>
      <p:bldP spid="62" grpId="1"/>
      <p:bldP spid="63" grpId="0"/>
      <p:bldP spid="63" grpId="1"/>
      <p:bldP spid="64" grpId="0"/>
      <p:bldP spid="67" grpId="0"/>
      <p:bldP spid="67" grpId="1"/>
      <p:bldP spid="69" grpId="0"/>
      <p:bldP spid="69" grpId="1"/>
      <p:bldP spid="70" grpId="0"/>
      <p:bldP spid="74" grpId="0"/>
      <p:bldP spid="7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Rettangolo 180">
            <a:extLst>
              <a:ext uri="{FF2B5EF4-FFF2-40B4-BE49-F238E27FC236}">
                <a16:creationId xmlns:a16="http://schemas.microsoft.com/office/drawing/2014/main" id="{63C8C994-8620-40F8-8041-002EF523D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00" y="2971800"/>
            <a:ext cx="12132000" cy="1132618"/>
          </a:xfrm>
          <a:prstGeom prst="rect">
            <a:avLst/>
          </a:prstGeom>
          <a:noFill/>
          <a:ln w="31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Per maggiore completezza ed approfondimento degli argomenti si può consultare il seguente sito</a:t>
            </a: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760" b="0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ulsante di azione: vuoto 1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312E1E80-75F5-294A-B604-BAD685440FA0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36581802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5E336D73-A7E1-813A-997B-FBEDAAD91018}"/>
              </a:ext>
            </a:extLst>
          </p:cNvPr>
          <p:cNvSpPr txBox="1"/>
          <p:nvPr/>
        </p:nvSpPr>
        <p:spPr>
          <a:xfrm>
            <a:off x="11551632" y="3452939"/>
            <a:ext cx="511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ymbol" panose="05050102010706020507" pitchFamily="18" charset="2"/>
              <a:ea typeface="+mn-ea"/>
              <a:cs typeface="+mn-cs"/>
            </a:endParaRP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86195D46-F391-6381-A88B-3E5908E0E75C}"/>
              </a:ext>
            </a:extLst>
          </p:cNvPr>
          <p:cNvSpPr txBox="1"/>
          <p:nvPr/>
        </p:nvSpPr>
        <p:spPr>
          <a:xfrm>
            <a:off x="9540784" y="468931"/>
            <a:ext cx="79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" name="Titolo 3">
            <a:extLst>
              <a:ext uri="{FF2B5EF4-FFF2-40B4-BE49-F238E27FC236}">
                <a16:creationId xmlns:a16="http://schemas.microsoft.com/office/drawing/2014/main" id="{8A3A1AD2-A046-EC06-539E-0F41F69B7CC7}"/>
              </a:ext>
            </a:extLst>
          </p:cNvPr>
          <p:cNvSpPr txBox="1">
            <a:spLocks/>
          </p:cNvSpPr>
          <p:nvPr/>
        </p:nvSpPr>
        <p:spPr>
          <a:xfrm>
            <a:off x="25566" y="8878"/>
            <a:ext cx="12140869" cy="324000"/>
          </a:xfrm>
          <a:prstGeom prst="rect">
            <a:avLst/>
          </a:prstGeom>
          <a:ln w="3175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  GEOMETRIA DESCRITTIVA DINAMICA – RIBALTAMENTO  DEL PIANO DI PROFILO - ESEMPI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C279B90-5BC9-9A7B-4332-8B3F45863789}"/>
              </a:ext>
            </a:extLst>
          </p:cNvPr>
          <p:cNvSpPr txBox="1"/>
          <p:nvPr/>
        </p:nvSpPr>
        <p:spPr>
          <a:xfrm>
            <a:off x="42070" y="492562"/>
            <a:ext cx="45121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DATI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A5E4BCAA-1098-F4EC-BC34-F23A39033C7D}"/>
              </a:ext>
            </a:extLst>
          </p:cNvPr>
          <p:cNvCxnSpPr>
            <a:cxnSpLocks/>
          </p:cNvCxnSpPr>
          <p:nvPr/>
        </p:nvCxnSpPr>
        <p:spPr>
          <a:xfrm>
            <a:off x="1474" y="6859740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ulsante di azione: vuoto 9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941E65F4-4060-AC73-087B-0A7861F104E5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11591A60-D05B-A90B-CB77-14AA72D86A75}"/>
              </a:ext>
            </a:extLst>
          </p:cNvPr>
          <p:cNvSpPr txBox="1"/>
          <p:nvPr/>
        </p:nvSpPr>
        <p:spPr>
          <a:xfrm>
            <a:off x="9508316" y="6193258"/>
            <a:ext cx="641664" cy="463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</a:p>
        </p:txBody>
      </p: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9FB55ADE-07A2-B689-0730-47B1A465D14A}"/>
              </a:ext>
            </a:extLst>
          </p:cNvPr>
          <p:cNvCxnSpPr>
            <a:cxnSpLocks/>
          </p:cNvCxnSpPr>
          <p:nvPr/>
        </p:nvCxnSpPr>
        <p:spPr>
          <a:xfrm>
            <a:off x="6820428" y="3813105"/>
            <a:ext cx="5260278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riangolo isoscele 71">
            <a:extLst>
              <a:ext uri="{FF2B5EF4-FFF2-40B4-BE49-F238E27FC236}">
                <a16:creationId xmlns:a16="http://schemas.microsoft.com/office/drawing/2014/main" id="{2DBFAE79-DA82-B569-7104-AFF8AAC51A27}"/>
              </a:ext>
            </a:extLst>
          </p:cNvPr>
          <p:cNvSpPr/>
          <p:nvPr/>
        </p:nvSpPr>
        <p:spPr>
          <a:xfrm rot="780000">
            <a:off x="8756139" y="4096593"/>
            <a:ext cx="1806942" cy="1538957"/>
          </a:xfrm>
          <a:custGeom>
            <a:avLst/>
            <a:gdLst>
              <a:gd name="connsiteX0" fmla="*/ 0 w 2352582"/>
              <a:gd name="connsiteY0" fmla="*/ 1154089 h 1154089"/>
              <a:gd name="connsiteX1" fmla="*/ 1176291 w 2352582"/>
              <a:gd name="connsiteY1" fmla="*/ 0 h 1154089"/>
              <a:gd name="connsiteX2" fmla="*/ 2352582 w 2352582"/>
              <a:gd name="connsiteY2" fmla="*/ 1154089 h 1154089"/>
              <a:gd name="connsiteX3" fmla="*/ 0 w 2352582"/>
              <a:gd name="connsiteY3" fmla="*/ 1154089 h 1154089"/>
              <a:gd name="connsiteX0" fmla="*/ 0 w 1669002"/>
              <a:gd name="connsiteY0" fmla="*/ 1660116 h 1660116"/>
              <a:gd name="connsiteX1" fmla="*/ 492711 w 1669002"/>
              <a:gd name="connsiteY1" fmla="*/ 0 h 1660116"/>
              <a:gd name="connsiteX2" fmla="*/ 1669002 w 1669002"/>
              <a:gd name="connsiteY2" fmla="*/ 1154089 h 1660116"/>
              <a:gd name="connsiteX3" fmla="*/ 0 w 1669002"/>
              <a:gd name="connsiteY3" fmla="*/ 1660116 h 1660116"/>
              <a:gd name="connsiteX0" fmla="*/ 0 w 2183907"/>
              <a:gd name="connsiteY0" fmla="*/ 1660116 h 1660116"/>
              <a:gd name="connsiteX1" fmla="*/ 492711 w 2183907"/>
              <a:gd name="connsiteY1" fmla="*/ 0 h 1660116"/>
              <a:gd name="connsiteX2" fmla="*/ 2183907 w 2183907"/>
              <a:gd name="connsiteY2" fmla="*/ 1154089 h 1660116"/>
              <a:gd name="connsiteX3" fmla="*/ 0 w 2183907"/>
              <a:gd name="connsiteY3" fmla="*/ 1660116 h 1660116"/>
              <a:gd name="connsiteX0" fmla="*/ 0 w 2902998"/>
              <a:gd name="connsiteY0" fmla="*/ 1154089 h 1154089"/>
              <a:gd name="connsiteX1" fmla="*/ 1211802 w 2902998"/>
              <a:gd name="connsiteY1" fmla="*/ 0 h 1154089"/>
              <a:gd name="connsiteX2" fmla="*/ 2902998 w 2902998"/>
              <a:gd name="connsiteY2" fmla="*/ 1154089 h 1154089"/>
              <a:gd name="connsiteX3" fmla="*/ 0 w 2902998"/>
              <a:gd name="connsiteY3" fmla="*/ 1154089 h 1154089"/>
              <a:gd name="connsiteX0" fmla="*/ 0 w 2370338"/>
              <a:gd name="connsiteY0" fmla="*/ 1154089 h 2006345"/>
              <a:gd name="connsiteX1" fmla="*/ 1211802 w 2370338"/>
              <a:gd name="connsiteY1" fmla="*/ 0 h 2006345"/>
              <a:gd name="connsiteX2" fmla="*/ 2370338 w 2370338"/>
              <a:gd name="connsiteY2" fmla="*/ 2006345 h 2006345"/>
              <a:gd name="connsiteX3" fmla="*/ 0 w 2370338"/>
              <a:gd name="connsiteY3" fmla="*/ 1154089 h 2006345"/>
              <a:gd name="connsiteX0" fmla="*/ 0 w 2095130"/>
              <a:gd name="connsiteY0" fmla="*/ 1038679 h 2006345"/>
              <a:gd name="connsiteX1" fmla="*/ 936594 w 2095130"/>
              <a:gd name="connsiteY1" fmla="*/ 0 h 2006345"/>
              <a:gd name="connsiteX2" fmla="*/ 2095130 w 2095130"/>
              <a:gd name="connsiteY2" fmla="*/ 2006345 h 2006345"/>
              <a:gd name="connsiteX3" fmla="*/ 0 w 2095130"/>
              <a:gd name="connsiteY3" fmla="*/ 1038679 h 2006345"/>
              <a:gd name="connsiteX0" fmla="*/ 0 w 2095130"/>
              <a:gd name="connsiteY0" fmla="*/ 816738 h 1784404"/>
              <a:gd name="connsiteX1" fmla="*/ 1407111 w 2095130"/>
              <a:gd name="connsiteY1" fmla="*/ 0 h 1784404"/>
              <a:gd name="connsiteX2" fmla="*/ 2095130 w 2095130"/>
              <a:gd name="connsiteY2" fmla="*/ 1784404 h 1784404"/>
              <a:gd name="connsiteX3" fmla="*/ 0 w 2095130"/>
              <a:gd name="connsiteY3" fmla="*/ 816738 h 1784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95130" h="1784404">
                <a:moveTo>
                  <a:pt x="0" y="816738"/>
                </a:moveTo>
                <a:lnTo>
                  <a:pt x="1407111" y="0"/>
                </a:lnTo>
                <a:lnTo>
                  <a:pt x="2095130" y="1784404"/>
                </a:lnTo>
                <a:lnTo>
                  <a:pt x="0" y="816738"/>
                </a:lnTo>
                <a:close/>
              </a:path>
            </a:pathLst>
          </a:cu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6E0587D7-6382-DFB9-4CCA-7EB2F01C2B6F}"/>
              </a:ext>
            </a:extLst>
          </p:cNvPr>
          <p:cNvCxnSpPr>
            <a:cxnSpLocks/>
            <a:stCxn id="72" idx="0"/>
          </p:cNvCxnSpPr>
          <p:nvPr/>
        </p:nvCxnSpPr>
        <p:spPr>
          <a:xfrm rot="780000">
            <a:off x="8780312" y="4718990"/>
            <a:ext cx="106308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05428A28-6916-7DA9-583A-6B5D5B8A4908}"/>
              </a:ext>
            </a:extLst>
          </p:cNvPr>
          <p:cNvCxnSpPr>
            <a:cxnSpLocks/>
            <a:stCxn id="72" idx="1"/>
          </p:cNvCxnSpPr>
          <p:nvPr/>
        </p:nvCxnSpPr>
        <p:spPr>
          <a:xfrm rot="780000" flipH="1">
            <a:off x="9907073" y="4160118"/>
            <a:ext cx="150476" cy="70439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A41EB838-D39A-06BB-659F-1DB4620B5C3A}"/>
              </a:ext>
            </a:extLst>
          </p:cNvPr>
          <p:cNvCxnSpPr>
            <a:cxnSpLocks/>
            <a:stCxn id="72" idx="2"/>
          </p:cNvCxnSpPr>
          <p:nvPr/>
        </p:nvCxnSpPr>
        <p:spPr>
          <a:xfrm rot="780000" flipH="1" flipV="1">
            <a:off x="9727251" y="4911632"/>
            <a:ext cx="742968" cy="83456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0D39D3E8-26EF-2F69-9052-666193ECDB66}"/>
              </a:ext>
            </a:extLst>
          </p:cNvPr>
          <p:cNvCxnSpPr>
            <a:cxnSpLocks/>
          </p:cNvCxnSpPr>
          <p:nvPr/>
        </p:nvCxnSpPr>
        <p:spPr>
          <a:xfrm flipV="1">
            <a:off x="9829773" y="1366796"/>
            <a:ext cx="0" cy="347176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BBE6618E-EEF9-4933-B9A9-AB884314AADE}"/>
              </a:ext>
            </a:extLst>
          </p:cNvPr>
          <p:cNvCxnSpPr>
            <a:cxnSpLocks/>
          </p:cNvCxnSpPr>
          <p:nvPr/>
        </p:nvCxnSpPr>
        <p:spPr>
          <a:xfrm flipV="1">
            <a:off x="8793936" y="1366201"/>
            <a:ext cx="1035035" cy="244670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129DFC7E-9455-6E4F-517A-564769A14B90}"/>
              </a:ext>
            </a:extLst>
          </p:cNvPr>
          <p:cNvCxnSpPr>
            <a:cxnSpLocks/>
          </p:cNvCxnSpPr>
          <p:nvPr/>
        </p:nvCxnSpPr>
        <p:spPr>
          <a:xfrm>
            <a:off x="9829771" y="1366401"/>
            <a:ext cx="555530" cy="244650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diritto 102">
            <a:extLst>
              <a:ext uri="{FF2B5EF4-FFF2-40B4-BE49-F238E27FC236}">
                <a16:creationId xmlns:a16="http://schemas.microsoft.com/office/drawing/2014/main" id="{287F7B1C-4C24-68B7-7010-BE96F25ABB4E}"/>
              </a:ext>
            </a:extLst>
          </p:cNvPr>
          <p:cNvCxnSpPr>
            <a:cxnSpLocks/>
          </p:cNvCxnSpPr>
          <p:nvPr/>
        </p:nvCxnSpPr>
        <p:spPr>
          <a:xfrm>
            <a:off x="9829773" y="1366598"/>
            <a:ext cx="305075" cy="244630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5EADE40B-D14E-EB13-E8E9-02EE3CC0FC57}"/>
              </a:ext>
            </a:extLst>
          </p:cNvPr>
          <p:cNvCxnSpPr>
            <a:stCxn id="72" idx="0"/>
          </p:cNvCxnSpPr>
          <p:nvPr/>
        </p:nvCxnSpPr>
        <p:spPr>
          <a:xfrm flipV="1">
            <a:off x="8793936" y="3813105"/>
            <a:ext cx="0" cy="78631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diritto 109">
            <a:extLst>
              <a:ext uri="{FF2B5EF4-FFF2-40B4-BE49-F238E27FC236}">
                <a16:creationId xmlns:a16="http://schemas.microsoft.com/office/drawing/2014/main" id="{6AB93B50-8BD5-A0C0-73B6-5647FB1D75EF}"/>
              </a:ext>
            </a:extLst>
          </p:cNvPr>
          <p:cNvCxnSpPr>
            <a:stCxn id="72" idx="1"/>
          </p:cNvCxnSpPr>
          <p:nvPr/>
        </p:nvCxnSpPr>
        <p:spPr>
          <a:xfrm flipV="1">
            <a:off x="10134848" y="3813105"/>
            <a:ext cx="0" cy="37296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diritto 111">
            <a:extLst>
              <a:ext uri="{FF2B5EF4-FFF2-40B4-BE49-F238E27FC236}">
                <a16:creationId xmlns:a16="http://schemas.microsoft.com/office/drawing/2014/main" id="{9DC6DA0E-5127-8C4F-930F-0BC4882FD199}"/>
              </a:ext>
            </a:extLst>
          </p:cNvPr>
          <p:cNvCxnSpPr>
            <a:stCxn id="72" idx="2"/>
          </p:cNvCxnSpPr>
          <p:nvPr/>
        </p:nvCxnSpPr>
        <p:spPr>
          <a:xfrm flipV="1">
            <a:off x="10366829" y="3813105"/>
            <a:ext cx="19273" cy="200596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D16A6DDC-872D-EA74-A7A1-5AD851A0F75F}"/>
              </a:ext>
            </a:extLst>
          </p:cNvPr>
          <p:cNvSpPr txBox="1"/>
          <p:nvPr/>
        </p:nvSpPr>
        <p:spPr>
          <a:xfrm>
            <a:off x="10320448" y="5587450"/>
            <a:ext cx="612411" cy="3860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C’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B6CE081E-B2EF-D865-A12C-8EA9CBA6A76D}"/>
              </a:ext>
            </a:extLst>
          </p:cNvPr>
          <p:cNvSpPr txBox="1"/>
          <p:nvPr/>
        </p:nvSpPr>
        <p:spPr>
          <a:xfrm>
            <a:off x="10069555" y="4024341"/>
            <a:ext cx="612411" cy="38602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B’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38788C56-4EAC-FEE6-8C33-06FCA3EF9EE4}"/>
              </a:ext>
            </a:extLst>
          </p:cNvPr>
          <p:cNvSpPr txBox="1"/>
          <p:nvPr/>
        </p:nvSpPr>
        <p:spPr>
          <a:xfrm>
            <a:off x="8474969" y="4410368"/>
            <a:ext cx="612411" cy="38602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A’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0693B134-3713-16E9-D450-40C38EC55EC5}"/>
              </a:ext>
            </a:extLst>
          </p:cNvPr>
          <p:cNvSpPr txBox="1"/>
          <p:nvPr/>
        </p:nvSpPr>
        <p:spPr>
          <a:xfrm>
            <a:off x="10320448" y="3424852"/>
            <a:ext cx="612411" cy="3860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C’’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A031C4AE-B856-4F79-F0AA-58B87687209D}"/>
              </a:ext>
            </a:extLst>
          </p:cNvPr>
          <p:cNvSpPr txBox="1"/>
          <p:nvPr/>
        </p:nvSpPr>
        <p:spPr>
          <a:xfrm>
            <a:off x="9861824" y="3399859"/>
            <a:ext cx="612411" cy="38602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B’’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88909838-51BD-8E5D-024B-19AD8999BDC7}"/>
              </a:ext>
            </a:extLst>
          </p:cNvPr>
          <p:cNvSpPr txBox="1"/>
          <p:nvPr/>
        </p:nvSpPr>
        <p:spPr>
          <a:xfrm>
            <a:off x="8419678" y="3449645"/>
            <a:ext cx="612411" cy="38602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A’’</a:t>
            </a: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3C75E661-A971-FF9D-12EB-D9E165F1C219}"/>
              </a:ext>
            </a:extLst>
          </p:cNvPr>
          <p:cNvSpPr txBox="1"/>
          <p:nvPr/>
        </p:nvSpPr>
        <p:spPr>
          <a:xfrm>
            <a:off x="9614622" y="992674"/>
            <a:ext cx="612411" cy="3860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V’’</a:t>
            </a: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06A5C11C-0881-90BF-73D1-41B5604B25F8}"/>
              </a:ext>
            </a:extLst>
          </p:cNvPr>
          <p:cNvSpPr txBox="1"/>
          <p:nvPr/>
        </p:nvSpPr>
        <p:spPr>
          <a:xfrm>
            <a:off x="9740864" y="4614262"/>
            <a:ext cx="612411" cy="38602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V’</a:t>
            </a: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E4000856-66AE-1CF8-5DDD-F24FCF31FA6C}"/>
              </a:ext>
            </a:extLst>
          </p:cNvPr>
          <p:cNvCxnSpPr>
            <a:cxnSpLocks/>
          </p:cNvCxnSpPr>
          <p:nvPr/>
        </p:nvCxnSpPr>
        <p:spPr>
          <a:xfrm>
            <a:off x="9508316" y="492562"/>
            <a:ext cx="0" cy="626927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158A4B3E-0C13-6AF8-BC3C-B4C5E62B6865}"/>
              </a:ext>
            </a:extLst>
          </p:cNvPr>
          <p:cNvCxnSpPr>
            <a:cxnSpLocks/>
          </p:cNvCxnSpPr>
          <p:nvPr/>
        </p:nvCxnSpPr>
        <p:spPr>
          <a:xfrm rot="780000">
            <a:off x="8780312" y="4718990"/>
            <a:ext cx="106308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3F2F4642-8DA3-9D48-951A-1D22C310AAF1}"/>
              </a:ext>
            </a:extLst>
          </p:cNvPr>
          <p:cNvCxnSpPr/>
          <p:nvPr/>
        </p:nvCxnSpPr>
        <p:spPr>
          <a:xfrm flipV="1">
            <a:off x="8793936" y="3813105"/>
            <a:ext cx="0" cy="78631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815E0A5E-C9D9-1975-9BEC-0BE546EBA83A}"/>
              </a:ext>
            </a:extLst>
          </p:cNvPr>
          <p:cNvSpPr txBox="1"/>
          <p:nvPr/>
        </p:nvSpPr>
        <p:spPr>
          <a:xfrm>
            <a:off x="0" y="2716262"/>
            <a:ext cx="4937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Sia data la piramide a base triangolare A(A’,A’’); B(B’, B’’), C(C’,C’’) e vertice V(V’,V’’)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07A3D930-966B-730E-4576-93E7CDDCEE87}"/>
              </a:ext>
            </a:extLst>
          </p:cNvPr>
          <p:cNvSpPr txBox="1"/>
          <p:nvPr/>
        </p:nvSpPr>
        <p:spPr>
          <a:xfrm>
            <a:off x="1" y="3627660"/>
            <a:ext cx="4210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Sia essa sezionata dal piano di profilo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(t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B0DB8FFD-6AD1-BFFD-27C4-D9F9249DDC0B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6839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" grpId="0"/>
      <p:bldP spid="34" grpId="0"/>
      <p:bldP spid="72" grpId="0" animBg="1"/>
      <p:bldP spid="14" grpId="0"/>
      <p:bldP spid="15" grpId="0"/>
      <p:bldP spid="29" grpId="0"/>
      <p:bldP spid="33" grpId="0"/>
      <p:bldP spid="38" grpId="0"/>
      <p:bldP spid="39" grpId="0"/>
      <p:bldP spid="41" grpId="0"/>
      <p:bldP spid="42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5E336D73-A7E1-813A-997B-FBEDAAD91018}"/>
              </a:ext>
            </a:extLst>
          </p:cNvPr>
          <p:cNvSpPr txBox="1"/>
          <p:nvPr/>
        </p:nvSpPr>
        <p:spPr>
          <a:xfrm>
            <a:off x="11551632" y="3452939"/>
            <a:ext cx="511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ymbol" panose="05050102010706020507" pitchFamily="18" charset="2"/>
              <a:ea typeface="+mn-ea"/>
              <a:cs typeface="+mn-cs"/>
            </a:endParaRP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86195D46-F391-6381-A88B-3E5908E0E75C}"/>
              </a:ext>
            </a:extLst>
          </p:cNvPr>
          <p:cNvSpPr txBox="1"/>
          <p:nvPr/>
        </p:nvSpPr>
        <p:spPr>
          <a:xfrm>
            <a:off x="9540784" y="468931"/>
            <a:ext cx="79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" name="Titolo 3">
            <a:extLst>
              <a:ext uri="{FF2B5EF4-FFF2-40B4-BE49-F238E27FC236}">
                <a16:creationId xmlns:a16="http://schemas.microsoft.com/office/drawing/2014/main" id="{8A3A1AD2-A046-EC06-539E-0F41F69B7CC7}"/>
              </a:ext>
            </a:extLst>
          </p:cNvPr>
          <p:cNvSpPr txBox="1">
            <a:spLocks/>
          </p:cNvSpPr>
          <p:nvPr/>
        </p:nvSpPr>
        <p:spPr>
          <a:xfrm>
            <a:off x="25566" y="8878"/>
            <a:ext cx="12140869" cy="324000"/>
          </a:xfrm>
          <a:prstGeom prst="rect">
            <a:avLst/>
          </a:prstGeom>
          <a:ln w="3175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  GEOMETRIA DESCRITTIVA DINAMICA – RIBALTAMENTO  DEL PIANO DI PROFILO - ESEMPI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A5E4BCAA-1098-F4EC-BC34-F23A39033C7D}"/>
              </a:ext>
            </a:extLst>
          </p:cNvPr>
          <p:cNvCxnSpPr>
            <a:cxnSpLocks/>
          </p:cNvCxnSpPr>
          <p:nvPr/>
        </p:nvCxnSpPr>
        <p:spPr>
          <a:xfrm>
            <a:off x="1474" y="6859740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ulsante di azione: vuoto 9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941E65F4-4060-AC73-087B-0A7861F104E5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11591A60-D05B-A90B-CB77-14AA72D86A75}"/>
              </a:ext>
            </a:extLst>
          </p:cNvPr>
          <p:cNvSpPr txBox="1"/>
          <p:nvPr/>
        </p:nvSpPr>
        <p:spPr>
          <a:xfrm>
            <a:off x="9508316" y="6193258"/>
            <a:ext cx="641664" cy="463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</a:p>
        </p:txBody>
      </p: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9FB55ADE-07A2-B689-0730-47B1A465D14A}"/>
              </a:ext>
            </a:extLst>
          </p:cNvPr>
          <p:cNvCxnSpPr>
            <a:cxnSpLocks/>
          </p:cNvCxnSpPr>
          <p:nvPr/>
        </p:nvCxnSpPr>
        <p:spPr>
          <a:xfrm>
            <a:off x="6820428" y="3813105"/>
            <a:ext cx="5260278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riangolo isoscele 71">
            <a:extLst>
              <a:ext uri="{FF2B5EF4-FFF2-40B4-BE49-F238E27FC236}">
                <a16:creationId xmlns:a16="http://schemas.microsoft.com/office/drawing/2014/main" id="{2DBFAE79-DA82-B569-7104-AFF8AAC51A27}"/>
              </a:ext>
            </a:extLst>
          </p:cNvPr>
          <p:cNvSpPr/>
          <p:nvPr/>
        </p:nvSpPr>
        <p:spPr>
          <a:xfrm rot="780000">
            <a:off x="8756139" y="4096593"/>
            <a:ext cx="1806942" cy="1538957"/>
          </a:xfrm>
          <a:custGeom>
            <a:avLst/>
            <a:gdLst>
              <a:gd name="connsiteX0" fmla="*/ 0 w 2352582"/>
              <a:gd name="connsiteY0" fmla="*/ 1154089 h 1154089"/>
              <a:gd name="connsiteX1" fmla="*/ 1176291 w 2352582"/>
              <a:gd name="connsiteY1" fmla="*/ 0 h 1154089"/>
              <a:gd name="connsiteX2" fmla="*/ 2352582 w 2352582"/>
              <a:gd name="connsiteY2" fmla="*/ 1154089 h 1154089"/>
              <a:gd name="connsiteX3" fmla="*/ 0 w 2352582"/>
              <a:gd name="connsiteY3" fmla="*/ 1154089 h 1154089"/>
              <a:gd name="connsiteX0" fmla="*/ 0 w 1669002"/>
              <a:gd name="connsiteY0" fmla="*/ 1660116 h 1660116"/>
              <a:gd name="connsiteX1" fmla="*/ 492711 w 1669002"/>
              <a:gd name="connsiteY1" fmla="*/ 0 h 1660116"/>
              <a:gd name="connsiteX2" fmla="*/ 1669002 w 1669002"/>
              <a:gd name="connsiteY2" fmla="*/ 1154089 h 1660116"/>
              <a:gd name="connsiteX3" fmla="*/ 0 w 1669002"/>
              <a:gd name="connsiteY3" fmla="*/ 1660116 h 1660116"/>
              <a:gd name="connsiteX0" fmla="*/ 0 w 2183907"/>
              <a:gd name="connsiteY0" fmla="*/ 1660116 h 1660116"/>
              <a:gd name="connsiteX1" fmla="*/ 492711 w 2183907"/>
              <a:gd name="connsiteY1" fmla="*/ 0 h 1660116"/>
              <a:gd name="connsiteX2" fmla="*/ 2183907 w 2183907"/>
              <a:gd name="connsiteY2" fmla="*/ 1154089 h 1660116"/>
              <a:gd name="connsiteX3" fmla="*/ 0 w 2183907"/>
              <a:gd name="connsiteY3" fmla="*/ 1660116 h 1660116"/>
              <a:gd name="connsiteX0" fmla="*/ 0 w 2902998"/>
              <a:gd name="connsiteY0" fmla="*/ 1154089 h 1154089"/>
              <a:gd name="connsiteX1" fmla="*/ 1211802 w 2902998"/>
              <a:gd name="connsiteY1" fmla="*/ 0 h 1154089"/>
              <a:gd name="connsiteX2" fmla="*/ 2902998 w 2902998"/>
              <a:gd name="connsiteY2" fmla="*/ 1154089 h 1154089"/>
              <a:gd name="connsiteX3" fmla="*/ 0 w 2902998"/>
              <a:gd name="connsiteY3" fmla="*/ 1154089 h 1154089"/>
              <a:gd name="connsiteX0" fmla="*/ 0 w 2370338"/>
              <a:gd name="connsiteY0" fmla="*/ 1154089 h 2006345"/>
              <a:gd name="connsiteX1" fmla="*/ 1211802 w 2370338"/>
              <a:gd name="connsiteY1" fmla="*/ 0 h 2006345"/>
              <a:gd name="connsiteX2" fmla="*/ 2370338 w 2370338"/>
              <a:gd name="connsiteY2" fmla="*/ 2006345 h 2006345"/>
              <a:gd name="connsiteX3" fmla="*/ 0 w 2370338"/>
              <a:gd name="connsiteY3" fmla="*/ 1154089 h 2006345"/>
              <a:gd name="connsiteX0" fmla="*/ 0 w 2095130"/>
              <a:gd name="connsiteY0" fmla="*/ 1038679 h 2006345"/>
              <a:gd name="connsiteX1" fmla="*/ 936594 w 2095130"/>
              <a:gd name="connsiteY1" fmla="*/ 0 h 2006345"/>
              <a:gd name="connsiteX2" fmla="*/ 2095130 w 2095130"/>
              <a:gd name="connsiteY2" fmla="*/ 2006345 h 2006345"/>
              <a:gd name="connsiteX3" fmla="*/ 0 w 2095130"/>
              <a:gd name="connsiteY3" fmla="*/ 1038679 h 2006345"/>
              <a:gd name="connsiteX0" fmla="*/ 0 w 2095130"/>
              <a:gd name="connsiteY0" fmla="*/ 816738 h 1784404"/>
              <a:gd name="connsiteX1" fmla="*/ 1407111 w 2095130"/>
              <a:gd name="connsiteY1" fmla="*/ 0 h 1784404"/>
              <a:gd name="connsiteX2" fmla="*/ 2095130 w 2095130"/>
              <a:gd name="connsiteY2" fmla="*/ 1784404 h 1784404"/>
              <a:gd name="connsiteX3" fmla="*/ 0 w 2095130"/>
              <a:gd name="connsiteY3" fmla="*/ 816738 h 1784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95130" h="1784404">
                <a:moveTo>
                  <a:pt x="0" y="816738"/>
                </a:moveTo>
                <a:lnTo>
                  <a:pt x="1407111" y="0"/>
                </a:lnTo>
                <a:lnTo>
                  <a:pt x="2095130" y="1784404"/>
                </a:lnTo>
                <a:lnTo>
                  <a:pt x="0" y="816738"/>
                </a:lnTo>
                <a:close/>
              </a:path>
            </a:pathLst>
          </a:cu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6E0587D7-6382-DFB9-4CCA-7EB2F01C2B6F}"/>
              </a:ext>
            </a:extLst>
          </p:cNvPr>
          <p:cNvCxnSpPr>
            <a:cxnSpLocks/>
            <a:stCxn id="72" idx="0"/>
          </p:cNvCxnSpPr>
          <p:nvPr/>
        </p:nvCxnSpPr>
        <p:spPr>
          <a:xfrm rot="780000">
            <a:off x="8780312" y="4718990"/>
            <a:ext cx="106308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05428A28-6916-7DA9-583A-6B5D5B8A4908}"/>
              </a:ext>
            </a:extLst>
          </p:cNvPr>
          <p:cNvCxnSpPr>
            <a:cxnSpLocks/>
            <a:stCxn id="72" idx="1"/>
          </p:cNvCxnSpPr>
          <p:nvPr/>
        </p:nvCxnSpPr>
        <p:spPr>
          <a:xfrm rot="780000" flipH="1">
            <a:off x="9907073" y="4160118"/>
            <a:ext cx="150476" cy="70439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A41EB838-D39A-06BB-659F-1DB4620B5C3A}"/>
              </a:ext>
            </a:extLst>
          </p:cNvPr>
          <p:cNvCxnSpPr>
            <a:cxnSpLocks/>
            <a:stCxn id="72" idx="2"/>
          </p:cNvCxnSpPr>
          <p:nvPr/>
        </p:nvCxnSpPr>
        <p:spPr>
          <a:xfrm rot="780000" flipH="1" flipV="1">
            <a:off x="9727251" y="4911632"/>
            <a:ext cx="742968" cy="83456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0D39D3E8-26EF-2F69-9052-666193ECDB66}"/>
              </a:ext>
            </a:extLst>
          </p:cNvPr>
          <p:cNvCxnSpPr>
            <a:cxnSpLocks/>
          </p:cNvCxnSpPr>
          <p:nvPr/>
        </p:nvCxnSpPr>
        <p:spPr>
          <a:xfrm flipV="1">
            <a:off x="9829773" y="1366796"/>
            <a:ext cx="0" cy="347176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BBE6618E-EEF9-4933-B9A9-AB884314AADE}"/>
              </a:ext>
            </a:extLst>
          </p:cNvPr>
          <p:cNvCxnSpPr>
            <a:cxnSpLocks/>
          </p:cNvCxnSpPr>
          <p:nvPr/>
        </p:nvCxnSpPr>
        <p:spPr>
          <a:xfrm flipV="1">
            <a:off x="8793936" y="1366201"/>
            <a:ext cx="1035035" cy="244670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129DFC7E-9455-6E4F-517A-564769A14B90}"/>
              </a:ext>
            </a:extLst>
          </p:cNvPr>
          <p:cNvCxnSpPr>
            <a:cxnSpLocks/>
          </p:cNvCxnSpPr>
          <p:nvPr/>
        </p:nvCxnSpPr>
        <p:spPr>
          <a:xfrm>
            <a:off x="9829771" y="1366401"/>
            <a:ext cx="555530" cy="244650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diritto 102">
            <a:extLst>
              <a:ext uri="{FF2B5EF4-FFF2-40B4-BE49-F238E27FC236}">
                <a16:creationId xmlns:a16="http://schemas.microsoft.com/office/drawing/2014/main" id="{287F7B1C-4C24-68B7-7010-BE96F25ABB4E}"/>
              </a:ext>
            </a:extLst>
          </p:cNvPr>
          <p:cNvCxnSpPr>
            <a:cxnSpLocks/>
          </p:cNvCxnSpPr>
          <p:nvPr/>
        </p:nvCxnSpPr>
        <p:spPr>
          <a:xfrm>
            <a:off x="9829773" y="1366598"/>
            <a:ext cx="305075" cy="244630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5EADE40B-D14E-EB13-E8E9-02EE3CC0FC57}"/>
              </a:ext>
            </a:extLst>
          </p:cNvPr>
          <p:cNvCxnSpPr>
            <a:stCxn id="72" idx="0"/>
          </p:cNvCxnSpPr>
          <p:nvPr/>
        </p:nvCxnSpPr>
        <p:spPr>
          <a:xfrm flipV="1">
            <a:off x="8793936" y="3813105"/>
            <a:ext cx="0" cy="78631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diritto 109">
            <a:extLst>
              <a:ext uri="{FF2B5EF4-FFF2-40B4-BE49-F238E27FC236}">
                <a16:creationId xmlns:a16="http://schemas.microsoft.com/office/drawing/2014/main" id="{6AB93B50-8BD5-A0C0-73B6-5647FB1D75EF}"/>
              </a:ext>
            </a:extLst>
          </p:cNvPr>
          <p:cNvCxnSpPr>
            <a:stCxn id="72" idx="1"/>
          </p:cNvCxnSpPr>
          <p:nvPr/>
        </p:nvCxnSpPr>
        <p:spPr>
          <a:xfrm flipV="1">
            <a:off x="10134848" y="3813105"/>
            <a:ext cx="0" cy="37296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diritto 111">
            <a:extLst>
              <a:ext uri="{FF2B5EF4-FFF2-40B4-BE49-F238E27FC236}">
                <a16:creationId xmlns:a16="http://schemas.microsoft.com/office/drawing/2014/main" id="{9DC6DA0E-5127-8C4F-930F-0BC4882FD199}"/>
              </a:ext>
            </a:extLst>
          </p:cNvPr>
          <p:cNvCxnSpPr>
            <a:stCxn id="72" idx="2"/>
          </p:cNvCxnSpPr>
          <p:nvPr/>
        </p:nvCxnSpPr>
        <p:spPr>
          <a:xfrm flipV="1">
            <a:off x="10366829" y="3813105"/>
            <a:ext cx="19273" cy="200596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D16A6DDC-872D-EA74-A7A1-5AD851A0F75F}"/>
              </a:ext>
            </a:extLst>
          </p:cNvPr>
          <p:cNvSpPr txBox="1"/>
          <p:nvPr/>
        </p:nvSpPr>
        <p:spPr>
          <a:xfrm>
            <a:off x="10320448" y="5587450"/>
            <a:ext cx="612411" cy="3860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C’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B6CE081E-B2EF-D865-A12C-8EA9CBA6A76D}"/>
              </a:ext>
            </a:extLst>
          </p:cNvPr>
          <p:cNvSpPr txBox="1"/>
          <p:nvPr/>
        </p:nvSpPr>
        <p:spPr>
          <a:xfrm>
            <a:off x="10069555" y="4024341"/>
            <a:ext cx="612411" cy="38602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B’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38788C56-4EAC-FEE6-8C33-06FCA3EF9EE4}"/>
              </a:ext>
            </a:extLst>
          </p:cNvPr>
          <p:cNvSpPr txBox="1"/>
          <p:nvPr/>
        </p:nvSpPr>
        <p:spPr>
          <a:xfrm>
            <a:off x="8474969" y="4410368"/>
            <a:ext cx="612411" cy="38602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A’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0693B134-3713-16E9-D450-40C38EC55EC5}"/>
              </a:ext>
            </a:extLst>
          </p:cNvPr>
          <p:cNvSpPr txBox="1"/>
          <p:nvPr/>
        </p:nvSpPr>
        <p:spPr>
          <a:xfrm>
            <a:off x="10320448" y="3424852"/>
            <a:ext cx="612411" cy="3860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C’’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A031C4AE-B856-4F79-F0AA-58B87687209D}"/>
              </a:ext>
            </a:extLst>
          </p:cNvPr>
          <p:cNvSpPr txBox="1"/>
          <p:nvPr/>
        </p:nvSpPr>
        <p:spPr>
          <a:xfrm>
            <a:off x="9861824" y="3399859"/>
            <a:ext cx="612411" cy="38602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B’’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88909838-51BD-8E5D-024B-19AD8999BDC7}"/>
              </a:ext>
            </a:extLst>
          </p:cNvPr>
          <p:cNvSpPr txBox="1"/>
          <p:nvPr/>
        </p:nvSpPr>
        <p:spPr>
          <a:xfrm>
            <a:off x="8419678" y="3449645"/>
            <a:ext cx="612411" cy="38602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A’’</a:t>
            </a: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3C75E661-A971-FF9D-12EB-D9E165F1C219}"/>
              </a:ext>
            </a:extLst>
          </p:cNvPr>
          <p:cNvSpPr txBox="1"/>
          <p:nvPr/>
        </p:nvSpPr>
        <p:spPr>
          <a:xfrm>
            <a:off x="9614622" y="992674"/>
            <a:ext cx="612411" cy="3860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V’’</a:t>
            </a: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06A5C11C-0881-90BF-73D1-41B5604B25F8}"/>
              </a:ext>
            </a:extLst>
          </p:cNvPr>
          <p:cNvSpPr txBox="1"/>
          <p:nvPr/>
        </p:nvSpPr>
        <p:spPr>
          <a:xfrm>
            <a:off x="9740864" y="4614262"/>
            <a:ext cx="612411" cy="38602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V’</a:t>
            </a: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E4000856-66AE-1CF8-5DDD-F24FCF31FA6C}"/>
              </a:ext>
            </a:extLst>
          </p:cNvPr>
          <p:cNvCxnSpPr>
            <a:cxnSpLocks/>
          </p:cNvCxnSpPr>
          <p:nvPr/>
        </p:nvCxnSpPr>
        <p:spPr>
          <a:xfrm>
            <a:off x="9508316" y="492562"/>
            <a:ext cx="0" cy="626927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158A4B3E-0C13-6AF8-BC3C-B4C5E62B6865}"/>
              </a:ext>
            </a:extLst>
          </p:cNvPr>
          <p:cNvCxnSpPr>
            <a:cxnSpLocks/>
          </p:cNvCxnSpPr>
          <p:nvPr/>
        </p:nvCxnSpPr>
        <p:spPr>
          <a:xfrm rot="780000">
            <a:off x="8780312" y="4718990"/>
            <a:ext cx="106308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3F2F4642-8DA3-9D48-951A-1D22C310AAF1}"/>
              </a:ext>
            </a:extLst>
          </p:cNvPr>
          <p:cNvCxnSpPr/>
          <p:nvPr/>
        </p:nvCxnSpPr>
        <p:spPr>
          <a:xfrm flipV="1">
            <a:off x="8793936" y="3813105"/>
            <a:ext cx="0" cy="78631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70509A69-DFE5-EC66-6085-97C2CE28F30C}"/>
              </a:ext>
            </a:extLst>
          </p:cNvPr>
          <p:cNvSpPr txBox="1"/>
          <p:nvPr/>
        </p:nvSpPr>
        <p:spPr>
          <a:xfrm>
            <a:off x="9522766" y="1969128"/>
            <a:ext cx="612411" cy="38602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Z’’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9F83651-B6B0-8353-3793-C5104BFEE8B0}"/>
              </a:ext>
            </a:extLst>
          </p:cNvPr>
          <p:cNvSpPr txBox="1"/>
          <p:nvPr/>
        </p:nvSpPr>
        <p:spPr>
          <a:xfrm>
            <a:off x="9150925" y="4137712"/>
            <a:ext cx="612411" cy="38602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Y’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4C7EFD2-0F0E-5C6D-6C06-681DBE9AEFE6}"/>
              </a:ext>
            </a:extLst>
          </p:cNvPr>
          <p:cNvSpPr txBox="1"/>
          <p:nvPr/>
        </p:nvSpPr>
        <p:spPr>
          <a:xfrm>
            <a:off x="9178243" y="5100732"/>
            <a:ext cx="612411" cy="38602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X’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E6D52E13-E0F7-F1C9-2B52-F0B29F67DE72}"/>
              </a:ext>
            </a:extLst>
          </p:cNvPr>
          <p:cNvSpPr txBox="1"/>
          <p:nvPr/>
        </p:nvSpPr>
        <p:spPr>
          <a:xfrm>
            <a:off x="9051209" y="3532237"/>
            <a:ext cx="612411" cy="38602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X’’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35072AF4-2788-3903-71F4-8359E358C51F}"/>
              </a:ext>
            </a:extLst>
          </p:cNvPr>
          <p:cNvSpPr txBox="1"/>
          <p:nvPr/>
        </p:nvSpPr>
        <p:spPr>
          <a:xfrm>
            <a:off x="9319214" y="3449085"/>
            <a:ext cx="434256" cy="463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05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15182F6F-3E08-8127-27EE-EBF9FB102960}"/>
              </a:ext>
            </a:extLst>
          </p:cNvPr>
          <p:cNvSpPr txBox="1"/>
          <p:nvPr/>
        </p:nvSpPr>
        <p:spPr>
          <a:xfrm>
            <a:off x="9449344" y="4621397"/>
            <a:ext cx="612411" cy="38602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Z’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37DC9406-764B-D0B5-8506-64A445D2AFA8}"/>
              </a:ext>
            </a:extLst>
          </p:cNvPr>
          <p:cNvSpPr txBox="1"/>
          <p:nvPr/>
        </p:nvSpPr>
        <p:spPr>
          <a:xfrm>
            <a:off x="9528339" y="3551335"/>
            <a:ext cx="612411" cy="38602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Y’’</a:t>
            </a:r>
          </a:p>
        </p:txBody>
      </p: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08E56A59-B4FD-9467-DAE1-E035AD85E7E7}"/>
              </a:ext>
            </a:extLst>
          </p:cNvPr>
          <p:cNvCxnSpPr>
            <a:cxnSpLocks/>
          </p:cNvCxnSpPr>
          <p:nvPr/>
        </p:nvCxnSpPr>
        <p:spPr>
          <a:xfrm>
            <a:off x="9508316" y="4378143"/>
            <a:ext cx="0" cy="77173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9D9DB163-A486-762A-41AC-59617FE00C01}"/>
              </a:ext>
            </a:extLst>
          </p:cNvPr>
          <p:cNvCxnSpPr/>
          <p:nvPr/>
        </p:nvCxnSpPr>
        <p:spPr>
          <a:xfrm>
            <a:off x="9508316" y="2125177"/>
            <a:ext cx="0" cy="1693229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8924B5CF-7F13-722A-FA78-EB0B1F067900}"/>
              </a:ext>
            </a:extLst>
          </p:cNvPr>
          <p:cNvSpPr txBox="1"/>
          <p:nvPr/>
        </p:nvSpPr>
        <p:spPr>
          <a:xfrm>
            <a:off x="42071" y="492562"/>
            <a:ext cx="3597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RICERCA  DELLA  SEZIONE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9B7F68-B385-B216-9BFA-FB80FFEE6ECB}"/>
              </a:ext>
            </a:extLst>
          </p:cNvPr>
          <p:cNvSpPr txBox="1"/>
          <p:nvPr/>
        </p:nvSpPr>
        <p:spPr>
          <a:xfrm>
            <a:off x="42071" y="1118586"/>
            <a:ext cx="6696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Date le caratteristiche geometriche e di posizione del piano le figure piane di sezione si presenteranno in scorcio totale sia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</a:t>
            </a:r>
            <a:r>
              <a:rPr lang="it-IT" dirty="0"/>
              <a:t> sia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2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224DB6C0-3B7E-4344-2124-5E2513E78755}"/>
              </a:ext>
            </a:extLst>
          </p:cNvPr>
          <p:cNvSpPr txBox="1"/>
          <p:nvPr/>
        </p:nvSpPr>
        <p:spPr>
          <a:xfrm>
            <a:off x="0" y="2823103"/>
            <a:ext cx="64741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Per questo motivo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 il triangolo sarà rappresentato da una spezzata costituita da due segmenti (X’Z’) e (Y’Z’) allineati con vertice nel punto Z’ quale intersezione tra il piano 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FF0000"/>
                </a:solidFill>
              </a:rPr>
              <a:t> e lo spigolo </a:t>
            </a:r>
            <a:r>
              <a:rPr lang="it-IT" dirty="0">
                <a:solidFill>
                  <a:srgbClr val="00B0F0"/>
                </a:solidFill>
              </a:rPr>
              <a:t>A’V’</a:t>
            </a:r>
            <a:r>
              <a:rPr lang="it-IT" dirty="0">
                <a:solidFill>
                  <a:srgbClr val="FF0000"/>
                </a:solidFill>
              </a:rPr>
              <a:t> della piramide</a:t>
            </a:r>
          </a:p>
        </p:txBody>
      </p:sp>
      <p:grpSp>
        <p:nvGrpSpPr>
          <p:cNvPr id="23" name="Gruppo 22">
            <a:extLst>
              <a:ext uri="{FF2B5EF4-FFF2-40B4-BE49-F238E27FC236}">
                <a16:creationId xmlns:a16="http://schemas.microsoft.com/office/drawing/2014/main" id="{832D2C7F-F7B6-2F68-7904-AB361436CE35}"/>
              </a:ext>
            </a:extLst>
          </p:cNvPr>
          <p:cNvGrpSpPr/>
          <p:nvPr/>
        </p:nvGrpSpPr>
        <p:grpSpPr>
          <a:xfrm>
            <a:off x="0" y="4158749"/>
            <a:ext cx="6474139" cy="701687"/>
            <a:chOff x="0" y="3785886"/>
            <a:chExt cx="6474139" cy="701687"/>
          </a:xfrm>
        </p:grpSpPr>
        <p:sp>
          <p:nvSpPr>
            <p:cNvPr id="21" name="CasellaDiTesto 20">
              <a:extLst>
                <a:ext uri="{FF2B5EF4-FFF2-40B4-BE49-F238E27FC236}">
                  <a16:creationId xmlns:a16="http://schemas.microsoft.com/office/drawing/2014/main" id="{7C4631FD-A473-2DAE-0E58-FC1414830BD2}"/>
                </a:ext>
              </a:extLst>
            </p:cNvPr>
            <p:cNvSpPr txBox="1"/>
            <p:nvPr/>
          </p:nvSpPr>
          <p:spPr>
            <a:xfrm>
              <a:off x="0" y="3785886"/>
              <a:ext cx="647413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FF0000"/>
                  </a:solidFill>
                </a:rPr>
                <a:t>Su 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p</a:t>
              </a:r>
              <a:r>
                <a:rPr lang="it-IT" baseline="-25000" dirty="0">
                  <a:solidFill>
                    <a:srgbClr val="FF0000"/>
                  </a:solidFill>
                </a:rPr>
                <a:t>2</a:t>
              </a:r>
              <a:r>
                <a:rPr lang="it-IT" dirty="0">
                  <a:solidFill>
                    <a:srgbClr val="FF0000"/>
                  </a:solidFill>
                </a:rPr>
                <a:t> la sezione sarà rappresentata dal segmento che ha per estremi i punti X’’   Y’’ e Z’’</a:t>
              </a:r>
            </a:p>
          </p:txBody>
        </p:sp>
        <p:sp>
          <p:nvSpPr>
            <p:cNvPr id="22" name="CasellaDiTesto 21">
              <a:extLst>
                <a:ext uri="{FF2B5EF4-FFF2-40B4-BE49-F238E27FC236}">
                  <a16:creationId xmlns:a16="http://schemas.microsoft.com/office/drawing/2014/main" id="{A1192EBF-B83D-4241-8D31-A461264AE1C1}"/>
                </a:ext>
              </a:extLst>
            </p:cNvPr>
            <p:cNvSpPr txBox="1"/>
            <p:nvPr/>
          </p:nvSpPr>
          <p:spPr>
            <a:xfrm>
              <a:off x="2329329" y="4024341"/>
              <a:ext cx="434256" cy="4632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800" dirty="0">
                  <a:solidFill>
                    <a:srgbClr val="FF0000"/>
                  </a:solidFill>
                  <a:latin typeface="Symbol" panose="05050102010706020507" pitchFamily="18" charset="2"/>
                </a:rPr>
                <a:t>º</a:t>
              </a:r>
              <a:endParaRPr lang="it-IT" sz="105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0333D278-1D95-6E71-6506-967494EBFF92}"/>
              </a:ext>
            </a:extLst>
          </p:cNvPr>
          <p:cNvSpPr txBox="1"/>
          <p:nvPr/>
        </p:nvSpPr>
        <p:spPr>
          <a:xfrm>
            <a:off x="1" y="5293745"/>
            <a:ext cx="65961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Pertanto è necessario eseguire il ribaltamento per definire la vera forma e le vere dimensioni della figura piana di sezione</a:t>
            </a:r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62E0923D-23D5-B7D7-F678-7CA6395CE46D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1418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1" grpId="0"/>
      <p:bldP spid="12" grpId="0"/>
      <p:bldP spid="13" grpId="0"/>
      <p:bldP spid="16" grpId="0"/>
      <p:bldP spid="17" grpId="0"/>
      <p:bldP spid="35" grpId="0"/>
      <p:bldP spid="3" grpId="0"/>
      <p:bldP spid="18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5E336D73-A7E1-813A-997B-FBEDAAD91018}"/>
              </a:ext>
            </a:extLst>
          </p:cNvPr>
          <p:cNvSpPr txBox="1"/>
          <p:nvPr/>
        </p:nvSpPr>
        <p:spPr>
          <a:xfrm>
            <a:off x="11222359" y="3449085"/>
            <a:ext cx="511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ymbol" panose="05050102010706020507" pitchFamily="18" charset="2"/>
              <a:ea typeface="+mn-ea"/>
              <a:cs typeface="+mn-cs"/>
            </a:endParaRP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86195D46-F391-6381-A88B-3E5908E0E75C}"/>
              </a:ext>
            </a:extLst>
          </p:cNvPr>
          <p:cNvSpPr txBox="1"/>
          <p:nvPr/>
        </p:nvSpPr>
        <p:spPr>
          <a:xfrm>
            <a:off x="9540784" y="468931"/>
            <a:ext cx="79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" name="Titolo 3">
            <a:extLst>
              <a:ext uri="{FF2B5EF4-FFF2-40B4-BE49-F238E27FC236}">
                <a16:creationId xmlns:a16="http://schemas.microsoft.com/office/drawing/2014/main" id="{8A3A1AD2-A046-EC06-539E-0F41F69B7CC7}"/>
              </a:ext>
            </a:extLst>
          </p:cNvPr>
          <p:cNvSpPr txBox="1">
            <a:spLocks/>
          </p:cNvSpPr>
          <p:nvPr/>
        </p:nvSpPr>
        <p:spPr>
          <a:xfrm>
            <a:off x="25566" y="8878"/>
            <a:ext cx="12140869" cy="324000"/>
          </a:xfrm>
          <a:prstGeom prst="rect">
            <a:avLst/>
          </a:prstGeom>
          <a:ln w="3175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  GEOMETRIA DESCRITTIVA DINAMICA – RIBALTAMENTO  DEL PIANO DI PROFILO - ESEMPI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C279B90-5BC9-9A7B-4332-8B3F45863789}"/>
              </a:ext>
            </a:extLst>
          </p:cNvPr>
          <p:cNvSpPr txBox="1"/>
          <p:nvPr/>
        </p:nvSpPr>
        <p:spPr>
          <a:xfrm>
            <a:off x="42070" y="394904"/>
            <a:ext cx="45121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RIBALTAMENTO  DELLA  SEZIONE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A5E4BCAA-1098-F4EC-BC34-F23A39033C7D}"/>
              </a:ext>
            </a:extLst>
          </p:cNvPr>
          <p:cNvCxnSpPr>
            <a:cxnSpLocks/>
          </p:cNvCxnSpPr>
          <p:nvPr/>
        </p:nvCxnSpPr>
        <p:spPr>
          <a:xfrm>
            <a:off x="1474" y="6859740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ulsante di azione: vuoto 9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941E65F4-4060-AC73-087B-0A7861F104E5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11591A60-D05B-A90B-CB77-14AA72D86A75}"/>
              </a:ext>
            </a:extLst>
          </p:cNvPr>
          <p:cNvSpPr txBox="1"/>
          <p:nvPr/>
        </p:nvSpPr>
        <p:spPr>
          <a:xfrm>
            <a:off x="9508316" y="6193258"/>
            <a:ext cx="641664" cy="463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</a:p>
        </p:txBody>
      </p: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9FB55ADE-07A2-B689-0730-47B1A465D14A}"/>
              </a:ext>
            </a:extLst>
          </p:cNvPr>
          <p:cNvCxnSpPr>
            <a:cxnSpLocks/>
          </p:cNvCxnSpPr>
          <p:nvPr/>
        </p:nvCxnSpPr>
        <p:spPr>
          <a:xfrm>
            <a:off x="6984806" y="3802846"/>
            <a:ext cx="4860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riangolo isoscele 71">
            <a:extLst>
              <a:ext uri="{FF2B5EF4-FFF2-40B4-BE49-F238E27FC236}">
                <a16:creationId xmlns:a16="http://schemas.microsoft.com/office/drawing/2014/main" id="{2DBFAE79-DA82-B569-7104-AFF8AAC51A27}"/>
              </a:ext>
            </a:extLst>
          </p:cNvPr>
          <p:cNvSpPr/>
          <p:nvPr/>
        </p:nvSpPr>
        <p:spPr>
          <a:xfrm rot="780000">
            <a:off x="8756139" y="4096593"/>
            <a:ext cx="1806942" cy="1538957"/>
          </a:xfrm>
          <a:custGeom>
            <a:avLst/>
            <a:gdLst>
              <a:gd name="connsiteX0" fmla="*/ 0 w 2352582"/>
              <a:gd name="connsiteY0" fmla="*/ 1154089 h 1154089"/>
              <a:gd name="connsiteX1" fmla="*/ 1176291 w 2352582"/>
              <a:gd name="connsiteY1" fmla="*/ 0 h 1154089"/>
              <a:gd name="connsiteX2" fmla="*/ 2352582 w 2352582"/>
              <a:gd name="connsiteY2" fmla="*/ 1154089 h 1154089"/>
              <a:gd name="connsiteX3" fmla="*/ 0 w 2352582"/>
              <a:gd name="connsiteY3" fmla="*/ 1154089 h 1154089"/>
              <a:gd name="connsiteX0" fmla="*/ 0 w 1669002"/>
              <a:gd name="connsiteY0" fmla="*/ 1660116 h 1660116"/>
              <a:gd name="connsiteX1" fmla="*/ 492711 w 1669002"/>
              <a:gd name="connsiteY1" fmla="*/ 0 h 1660116"/>
              <a:gd name="connsiteX2" fmla="*/ 1669002 w 1669002"/>
              <a:gd name="connsiteY2" fmla="*/ 1154089 h 1660116"/>
              <a:gd name="connsiteX3" fmla="*/ 0 w 1669002"/>
              <a:gd name="connsiteY3" fmla="*/ 1660116 h 1660116"/>
              <a:gd name="connsiteX0" fmla="*/ 0 w 2183907"/>
              <a:gd name="connsiteY0" fmla="*/ 1660116 h 1660116"/>
              <a:gd name="connsiteX1" fmla="*/ 492711 w 2183907"/>
              <a:gd name="connsiteY1" fmla="*/ 0 h 1660116"/>
              <a:gd name="connsiteX2" fmla="*/ 2183907 w 2183907"/>
              <a:gd name="connsiteY2" fmla="*/ 1154089 h 1660116"/>
              <a:gd name="connsiteX3" fmla="*/ 0 w 2183907"/>
              <a:gd name="connsiteY3" fmla="*/ 1660116 h 1660116"/>
              <a:gd name="connsiteX0" fmla="*/ 0 w 2902998"/>
              <a:gd name="connsiteY0" fmla="*/ 1154089 h 1154089"/>
              <a:gd name="connsiteX1" fmla="*/ 1211802 w 2902998"/>
              <a:gd name="connsiteY1" fmla="*/ 0 h 1154089"/>
              <a:gd name="connsiteX2" fmla="*/ 2902998 w 2902998"/>
              <a:gd name="connsiteY2" fmla="*/ 1154089 h 1154089"/>
              <a:gd name="connsiteX3" fmla="*/ 0 w 2902998"/>
              <a:gd name="connsiteY3" fmla="*/ 1154089 h 1154089"/>
              <a:gd name="connsiteX0" fmla="*/ 0 w 2370338"/>
              <a:gd name="connsiteY0" fmla="*/ 1154089 h 2006345"/>
              <a:gd name="connsiteX1" fmla="*/ 1211802 w 2370338"/>
              <a:gd name="connsiteY1" fmla="*/ 0 h 2006345"/>
              <a:gd name="connsiteX2" fmla="*/ 2370338 w 2370338"/>
              <a:gd name="connsiteY2" fmla="*/ 2006345 h 2006345"/>
              <a:gd name="connsiteX3" fmla="*/ 0 w 2370338"/>
              <a:gd name="connsiteY3" fmla="*/ 1154089 h 2006345"/>
              <a:gd name="connsiteX0" fmla="*/ 0 w 2095130"/>
              <a:gd name="connsiteY0" fmla="*/ 1038679 h 2006345"/>
              <a:gd name="connsiteX1" fmla="*/ 936594 w 2095130"/>
              <a:gd name="connsiteY1" fmla="*/ 0 h 2006345"/>
              <a:gd name="connsiteX2" fmla="*/ 2095130 w 2095130"/>
              <a:gd name="connsiteY2" fmla="*/ 2006345 h 2006345"/>
              <a:gd name="connsiteX3" fmla="*/ 0 w 2095130"/>
              <a:gd name="connsiteY3" fmla="*/ 1038679 h 2006345"/>
              <a:gd name="connsiteX0" fmla="*/ 0 w 2095130"/>
              <a:gd name="connsiteY0" fmla="*/ 816738 h 1784404"/>
              <a:gd name="connsiteX1" fmla="*/ 1407111 w 2095130"/>
              <a:gd name="connsiteY1" fmla="*/ 0 h 1784404"/>
              <a:gd name="connsiteX2" fmla="*/ 2095130 w 2095130"/>
              <a:gd name="connsiteY2" fmla="*/ 1784404 h 1784404"/>
              <a:gd name="connsiteX3" fmla="*/ 0 w 2095130"/>
              <a:gd name="connsiteY3" fmla="*/ 816738 h 1784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95130" h="1784404">
                <a:moveTo>
                  <a:pt x="0" y="816738"/>
                </a:moveTo>
                <a:lnTo>
                  <a:pt x="1407111" y="0"/>
                </a:lnTo>
                <a:lnTo>
                  <a:pt x="2095130" y="1784404"/>
                </a:lnTo>
                <a:lnTo>
                  <a:pt x="0" y="816738"/>
                </a:lnTo>
                <a:close/>
              </a:path>
            </a:pathLst>
          </a:cu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6E0587D7-6382-DFB9-4CCA-7EB2F01C2B6F}"/>
              </a:ext>
            </a:extLst>
          </p:cNvPr>
          <p:cNvCxnSpPr>
            <a:cxnSpLocks/>
            <a:stCxn id="72" idx="0"/>
          </p:cNvCxnSpPr>
          <p:nvPr/>
        </p:nvCxnSpPr>
        <p:spPr>
          <a:xfrm rot="780000">
            <a:off x="8780312" y="4718990"/>
            <a:ext cx="106308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05428A28-6916-7DA9-583A-6B5D5B8A4908}"/>
              </a:ext>
            </a:extLst>
          </p:cNvPr>
          <p:cNvCxnSpPr>
            <a:cxnSpLocks/>
            <a:stCxn id="72" idx="1"/>
          </p:cNvCxnSpPr>
          <p:nvPr/>
        </p:nvCxnSpPr>
        <p:spPr>
          <a:xfrm rot="780000" flipH="1">
            <a:off x="9907073" y="4160118"/>
            <a:ext cx="150476" cy="70439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A41EB838-D39A-06BB-659F-1DB4620B5C3A}"/>
              </a:ext>
            </a:extLst>
          </p:cNvPr>
          <p:cNvCxnSpPr>
            <a:cxnSpLocks/>
            <a:stCxn id="72" idx="2"/>
          </p:cNvCxnSpPr>
          <p:nvPr/>
        </p:nvCxnSpPr>
        <p:spPr>
          <a:xfrm rot="780000" flipH="1" flipV="1">
            <a:off x="9727251" y="4911632"/>
            <a:ext cx="742968" cy="83456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0D39D3E8-26EF-2F69-9052-666193ECDB66}"/>
              </a:ext>
            </a:extLst>
          </p:cNvPr>
          <p:cNvCxnSpPr>
            <a:cxnSpLocks/>
          </p:cNvCxnSpPr>
          <p:nvPr/>
        </p:nvCxnSpPr>
        <p:spPr>
          <a:xfrm flipV="1">
            <a:off x="9829773" y="1366796"/>
            <a:ext cx="0" cy="347176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BBE6618E-EEF9-4933-B9A9-AB884314AADE}"/>
              </a:ext>
            </a:extLst>
          </p:cNvPr>
          <p:cNvCxnSpPr>
            <a:cxnSpLocks/>
          </p:cNvCxnSpPr>
          <p:nvPr/>
        </p:nvCxnSpPr>
        <p:spPr>
          <a:xfrm flipV="1">
            <a:off x="8793936" y="1366201"/>
            <a:ext cx="1035035" cy="244670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129DFC7E-9455-6E4F-517A-564769A14B90}"/>
              </a:ext>
            </a:extLst>
          </p:cNvPr>
          <p:cNvCxnSpPr>
            <a:cxnSpLocks/>
          </p:cNvCxnSpPr>
          <p:nvPr/>
        </p:nvCxnSpPr>
        <p:spPr>
          <a:xfrm>
            <a:off x="9829771" y="1366401"/>
            <a:ext cx="555530" cy="244650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diritto 102">
            <a:extLst>
              <a:ext uri="{FF2B5EF4-FFF2-40B4-BE49-F238E27FC236}">
                <a16:creationId xmlns:a16="http://schemas.microsoft.com/office/drawing/2014/main" id="{287F7B1C-4C24-68B7-7010-BE96F25ABB4E}"/>
              </a:ext>
            </a:extLst>
          </p:cNvPr>
          <p:cNvCxnSpPr>
            <a:cxnSpLocks/>
          </p:cNvCxnSpPr>
          <p:nvPr/>
        </p:nvCxnSpPr>
        <p:spPr>
          <a:xfrm>
            <a:off x="9829773" y="1366598"/>
            <a:ext cx="305075" cy="244630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5EADE40B-D14E-EB13-E8E9-02EE3CC0FC57}"/>
              </a:ext>
            </a:extLst>
          </p:cNvPr>
          <p:cNvCxnSpPr>
            <a:stCxn id="72" idx="0"/>
          </p:cNvCxnSpPr>
          <p:nvPr/>
        </p:nvCxnSpPr>
        <p:spPr>
          <a:xfrm flipV="1">
            <a:off x="8793936" y="3813105"/>
            <a:ext cx="0" cy="78631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diritto 109">
            <a:extLst>
              <a:ext uri="{FF2B5EF4-FFF2-40B4-BE49-F238E27FC236}">
                <a16:creationId xmlns:a16="http://schemas.microsoft.com/office/drawing/2014/main" id="{6AB93B50-8BD5-A0C0-73B6-5647FB1D75EF}"/>
              </a:ext>
            </a:extLst>
          </p:cNvPr>
          <p:cNvCxnSpPr>
            <a:stCxn id="72" idx="1"/>
          </p:cNvCxnSpPr>
          <p:nvPr/>
        </p:nvCxnSpPr>
        <p:spPr>
          <a:xfrm flipV="1">
            <a:off x="10134848" y="3813105"/>
            <a:ext cx="0" cy="37296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diritto 111">
            <a:extLst>
              <a:ext uri="{FF2B5EF4-FFF2-40B4-BE49-F238E27FC236}">
                <a16:creationId xmlns:a16="http://schemas.microsoft.com/office/drawing/2014/main" id="{9DC6DA0E-5127-8C4F-930F-0BC4882FD199}"/>
              </a:ext>
            </a:extLst>
          </p:cNvPr>
          <p:cNvCxnSpPr>
            <a:stCxn id="72" idx="2"/>
          </p:cNvCxnSpPr>
          <p:nvPr/>
        </p:nvCxnSpPr>
        <p:spPr>
          <a:xfrm flipV="1">
            <a:off x="10366829" y="3813105"/>
            <a:ext cx="19273" cy="200596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D16A6DDC-872D-EA74-A7A1-5AD851A0F75F}"/>
              </a:ext>
            </a:extLst>
          </p:cNvPr>
          <p:cNvSpPr txBox="1"/>
          <p:nvPr/>
        </p:nvSpPr>
        <p:spPr>
          <a:xfrm>
            <a:off x="10320448" y="5587450"/>
            <a:ext cx="612411" cy="3860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C’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B6CE081E-B2EF-D865-A12C-8EA9CBA6A76D}"/>
              </a:ext>
            </a:extLst>
          </p:cNvPr>
          <p:cNvSpPr txBox="1"/>
          <p:nvPr/>
        </p:nvSpPr>
        <p:spPr>
          <a:xfrm>
            <a:off x="10069555" y="4024341"/>
            <a:ext cx="612411" cy="38602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B’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38788C56-4EAC-FEE6-8C33-06FCA3EF9EE4}"/>
              </a:ext>
            </a:extLst>
          </p:cNvPr>
          <p:cNvSpPr txBox="1"/>
          <p:nvPr/>
        </p:nvSpPr>
        <p:spPr>
          <a:xfrm>
            <a:off x="8474969" y="4410368"/>
            <a:ext cx="612411" cy="38602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A’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0693B134-3713-16E9-D450-40C38EC55EC5}"/>
              </a:ext>
            </a:extLst>
          </p:cNvPr>
          <p:cNvSpPr txBox="1"/>
          <p:nvPr/>
        </p:nvSpPr>
        <p:spPr>
          <a:xfrm>
            <a:off x="10320448" y="3424852"/>
            <a:ext cx="612411" cy="3860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C’’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A031C4AE-B856-4F79-F0AA-58B87687209D}"/>
              </a:ext>
            </a:extLst>
          </p:cNvPr>
          <p:cNvSpPr txBox="1"/>
          <p:nvPr/>
        </p:nvSpPr>
        <p:spPr>
          <a:xfrm>
            <a:off x="9861824" y="3399859"/>
            <a:ext cx="612411" cy="38602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B’’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88909838-51BD-8E5D-024B-19AD8999BDC7}"/>
              </a:ext>
            </a:extLst>
          </p:cNvPr>
          <p:cNvSpPr txBox="1"/>
          <p:nvPr/>
        </p:nvSpPr>
        <p:spPr>
          <a:xfrm>
            <a:off x="8419678" y="3449645"/>
            <a:ext cx="612411" cy="38602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A’’</a:t>
            </a: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3C75E661-A971-FF9D-12EB-D9E165F1C219}"/>
              </a:ext>
            </a:extLst>
          </p:cNvPr>
          <p:cNvSpPr txBox="1"/>
          <p:nvPr/>
        </p:nvSpPr>
        <p:spPr>
          <a:xfrm>
            <a:off x="9614622" y="992674"/>
            <a:ext cx="612411" cy="3860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V’’</a:t>
            </a: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06A5C11C-0881-90BF-73D1-41B5604B25F8}"/>
              </a:ext>
            </a:extLst>
          </p:cNvPr>
          <p:cNvSpPr txBox="1"/>
          <p:nvPr/>
        </p:nvSpPr>
        <p:spPr>
          <a:xfrm>
            <a:off x="9740864" y="4614262"/>
            <a:ext cx="612411" cy="38602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V’</a:t>
            </a:r>
          </a:p>
        </p:txBody>
      </p: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158A4B3E-0C13-6AF8-BC3C-B4C5E62B6865}"/>
              </a:ext>
            </a:extLst>
          </p:cNvPr>
          <p:cNvCxnSpPr>
            <a:cxnSpLocks/>
          </p:cNvCxnSpPr>
          <p:nvPr/>
        </p:nvCxnSpPr>
        <p:spPr>
          <a:xfrm rot="780000">
            <a:off x="8780312" y="4718990"/>
            <a:ext cx="106308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3F2F4642-8DA3-9D48-951A-1D22C310AAF1}"/>
              </a:ext>
            </a:extLst>
          </p:cNvPr>
          <p:cNvCxnSpPr/>
          <p:nvPr/>
        </p:nvCxnSpPr>
        <p:spPr>
          <a:xfrm flipV="1">
            <a:off x="8793936" y="3813105"/>
            <a:ext cx="0" cy="78631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70509A69-DFE5-EC66-6085-97C2CE28F30C}"/>
              </a:ext>
            </a:extLst>
          </p:cNvPr>
          <p:cNvSpPr txBox="1"/>
          <p:nvPr/>
        </p:nvSpPr>
        <p:spPr>
          <a:xfrm>
            <a:off x="9522766" y="1969128"/>
            <a:ext cx="612411" cy="38602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Z’’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9F83651-B6B0-8353-3793-C5104BFEE8B0}"/>
              </a:ext>
            </a:extLst>
          </p:cNvPr>
          <p:cNvSpPr txBox="1"/>
          <p:nvPr/>
        </p:nvSpPr>
        <p:spPr>
          <a:xfrm>
            <a:off x="9150925" y="4137712"/>
            <a:ext cx="612411" cy="38602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Y’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4C7EFD2-0F0E-5C6D-6C06-681DBE9AEFE6}"/>
              </a:ext>
            </a:extLst>
          </p:cNvPr>
          <p:cNvSpPr txBox="1"/>
          <p:nvPr/>
        </p:nvSpPr>
        <p:spPr>
          <a:xfrm>
            <a:off x="9178243" y="5100732"/>
            <a:ext cx="612411" cy="38602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X’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E6D52E13-E0F7-F1C9-2B52-F0B29F67DE72}"/>
              </a:ext>
            </a:extLst>
          </p:cNvPr>
          <p:cNvSpPr txBox="1"/>
          <p:nvPr/>
        </p:nvSpPr>
        <p:spPr>
          <a:xfrm>
            <a:off x="9051209" y="3532237"/>
            <a:ext cx="612411" cy="38602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X’’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35072AF4-2788-3903-71F4-8359E358C51F}"/>
              </a:ext>
            </a:extLst>
          </p:cNvPr>
          <p:cNvSpPr txBox="1"/>
          <p:nvPr/>
        </p:nvSpPr>
        <p:spPr>
          <a:xfrm>
            <a:off x="9319214" y="3449085"/>
            <a:ext cx="434256" cy="463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05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15182F6F-3E08-8127-27EE-EBF9FB102960}"/>
              </a:ext>
            </a:extLst>
          </p:cNvPr>
          <p:cNvSpPr txBox="1"/>
          <p:nvPr/>
        </p:nvSpPr>
        <p:spPr>
          <a:xfrm>
            <a:off x="9449344" y="4621397"/>
            <a:ext cx="612411" cy="38602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Z’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37DC9406-764B-D0B5-8506-64A445D2AFA8}"/>
              </a:ext>
            </a:extLst>
          </p:cNvPr>
          <p:cNvSpPr txBox="1"/>
          <p:nvPr/>
        </p:nvSpPr>
        <p:spPr>
          <a:xfrm>
            <a:off x="9528339" y="3551335"/>
            <a:ext cx="612411" cy="38602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Y’’</a:t>
            </a:r>
          </a:p>
        </p:txBody>
      </p:sp>
      <p:sp>
        <p:nvSpPr>
          <p:cNvPr id="19" name="Arco 18">
            <a:extLst>
              <a:ext uri="{FF2B5EF4-FFF2-40B4-BE49-F238E27FC236}">
                <a16:creationId xmlns:a16="http://schemas.microsoft.com/office/drawing/2014/main" id="{6F80159C-5DB8-63C0-5DF9-334C8EBE73C0}"/>
              </a:ext>
            </a:extLst>
          </p:cNvPr>
          <p:cNvSpPr/>
          <p:nvPr/>
        </p:nvSpPr>
        <p:spPr>
          <a:xfrm>
            <a:off x="7827146" y="2128987"/>
            <a:ext cx="3363885" cy="3363882"/>
          </a:xfrm>
          <a:prstGeom prst="arc">
            <a:avLst>
              <a:gd name="adj1" fmla="val 10802937"/>
              <a:gd name="adj2" fmla="val 16179841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05B72F11-B245-E780-6A56-B3B4279B595C}"/>
              </a:ext>
            </a:extLst>
          </p:cNvPr>
          <p:cNvCxnSpPr>
            <a:cxnSpLocks/>
            <a:stCxn id="19" idx="0"/>
          </p:cNvCxnSpPr>
          <p:nvPr/>
        </p:nvCxnSpPr>
        <p:spPr>
          <a:xfrm>
            <a:off x="7827146" y="3809491"/>
            <a:ext cx="0" cy="95241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3D97E3BA-C02A-0743-0D75-DB41402B15AA}"/>
              </a:ext>
            </a:extLst>
          </p:cNvPr>
          <p:cNvCxnSpPr>
            <a:cxnSpLocks/>
          </p:cNvCxnSpPr>
          <p:nvPr/>
        </p:nvCxnSpPr>
        <p:spPr>
          <a:xfrm>
            <a:off x="7827146" y="4761903"/>
            <a:ext cx="168418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9BDF065D-20C7-5CE8-E78C-E72B5A09242E}"/>
              </a:ext>
            </a:extLst>
          </p:cNvPr>
          <p:cNvCxnSpPr/>
          <p:nvPr/>
        </p:nvCxnSpPr>
        <p:spPr>
          <a:xfrm flipH="1">
            <a:off x="7827146" y="4378143"/>
            <a:ext cx="1681170" cy="38376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431C06D0-A466-77C8-08C1-8670AFE385EC}"/>
              </a:ext>
            </a:extLst>
          </p:cNvPr>
          <p:cNvCxnSpPr>
            <a:cxnSpLocks/>
          </p:cNvCxnSpPr>
          <p:nvPr/>
        </p:nvCxnSpPr>
        <p:spPr>
          <a:xfrm flipH="1" flipV="1">
            <a:off x="7827146" y="4761903"/>
            <a:ext cx="1681170" cy="38797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08E56A59-B4FD-9467-DAE1-E035AD85E7E7}"/>
              </a:ext>
            </a:extLst>
          </p:cNvPr>
          <p:cNvCxnSpPr>
            <a:cxnSpLocks/>
          </p:cNvCxnSpPr>
          <p:nvPr/>
        </p:nvCxnSpPr>
        <p:spPr>
          <a:xfrm>
            <a:off x="9508316" y="4378143"/>
            <a:ext cx="0" cy="77173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9D9DB163-A486-762A-41AC-59617FE00C01}"/>
              </a:ext>
            </a:extLst>
          </p:cNvPr>
          <p:cNvCxnSpPr/>
          <p:nvPr/>
        </p:nvCxnSpPr>
        <p:spPr>
          <a:xfrm>
            <a:off x="9508316" y="2125177"/>
            <a:ext cx="0" cy="169322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riangolo isoscele 19">
            <a:extLst>
              <a:ext uri="{FF2B5EF4-FFF2-40B4-BE49-F238E27FC236}">
                <a16:creationId xmlns:a16="http://schemas.microsoft.com/office/drawing/2014/main" id="{526436D8-50FE-977F-FDF6-42F3EF41EF62}"/>
              </a:ext>
            </a:extLst>
          </p:cNvPr>
          <p:cNvSpPr/>
          <p:nvPr/>
        </p:nvSpPr>
        <p:spPr>
          <a:xfrm>
            <a:off x="7822507" y="4385399"/>
            <a:ext cx="1688530" cy="768995"/>
          </a:xfrm>
          <a:custGeom>
            <a:avLst/>
            <a:gdLst>
              <a:gd name="connsiteX0" fmla="*/ 0 w 619955"/>
              <a:gd name="connsiteY0" fmla="*/ 502066 h 502066"/>
              <a:gd name="connsiteX1" fmla="*/ 309978 w 619955"/>
              <a:gd name="connsiteY1" fmla="*/ 0 h 502066"/>
              <a:gd name="connsiteX2" fmla="*/ 619955 w 619955"/>
              <a:gd name="connsiteY2" fmla="*/ 502066 h 502066"/>
              <a:gd name="connsiteX3" fmla="*/ 0 w 619955"/>
              <a:gd name="connsiteY3" fmla="*/ 502066 h 502066"/>
              <a:gd name="connsiteX0" fmla="*/ 0 w 1324983"/>
              <a:gd name="connsiteY0" fmla="*/ 502066 h 813988"/>
              <a:gd name="connsiteX1" fmla="*/ 309978 w 1324983"/>
              <a:gd name="connsiteY1" fmla="*/ 0 h 813988"/>
              <a:gd name="connsiteX2" fmla="*/ 1324983 w 1324983"/>
              <a:gd name="connsiteY2" fmla="*/ 813988 h 813988"/>
              <a:gd name="connsiteX3" fmla="*/ 0 w 1324983"/>
              <a:gd name="connsiteY3" fmla="*/ 502066 h 813988"/>
              <a:gd name="connsiteX0" fmla="*/ 0 w 1339746"/>
              <a:gd name="connsiteY0" fmla="*/ 318331 h 630253"/>
              <a:gd name="connsiteX1" fmla="*/ 1339746 w 1339746"/>
              <a:gd name="connsiteY1" fmla="*/ 0 h 630253"/>
              <a:gd name="connsiteX2" fmla="*/ 1324983 w 1339746"/>
              <a:gd name="connsiteY2" fmla="*/ 630253 h 630253"/>
              <a:gd name="connsiteX3" fmla="*/ 0 w 1339746"/>
              <a:gd name="connsiteY3" fmla="*/ 318331 h 630253"/>
              <a:gd name="connsiteX0" fmla="*/ 0 w 1371496"/>
              <a:gd name="connsiteY0" fmla="*/ 316215 h 630253"/>
              <a:gd name="connsiteX1" fmla="*/ 1371496 w 1371496"/>
              <a:gd name="connsiteY1" fmla="*/ 0 h 630253"/>
              <a:gd name="connsiteX2" fmla="*/ 1356733 w 1371496"/>
              <a:gd name="connsiteY2" fmla="*/ 630253 h 630253"/>
              <a:gd name="connsiteX3" fmla="*/ 0 w 1371496"/>
              <a:gd name="connsiteY3" fmla="*/ 316215 h 630253"/>
              <a:gd name="connsiteX0" fmla="*/ 0 w 1358796"/>
              <a:gd name="connsiteY0" fmla="*/ 314098 h 630253"/>
              <a:gd name="connsiteX1" fmla="*/ 1358796 w 1358796"/>
              <a:gd name="connsiteY1" fmla="*/ 0 h 630253"/>
              <a:gd name="connsiteX2" fmla="*/ 1344033 w 1358796"/>
              <a:gd name="connsiteY2" fmla="*/ 630253 h 630253"/>
              <a:gd name="connsiteX3" fmla="*/ 0 w 1358796"/>
              <a:gd name="connsiteY3" fmla="*/ 314098 h 630253"/>
              <a:gd name="connsiteX0" fmla="*/ 0 w 1344033"/>
              <a:gd name="connsiteY0" fmla="*/ 301398 h 617553"/>
              <a:gd name="connsiteX1" fmla="*/ 1343980 w 1344033"/>
              <a:gd name="connsiteY1" fmla="*/ 0 h 617553"/>
              <a:gd name="connsiteX2" fmla="*/ 1344033 w 1344033"/>
              <a:gd name="connsiteY2" fmla="*/ 617553 h 617553"/>
              <a:gd name="connsiteX3" fmla="*/ 0 w 1344033"/>
              <a:gd name="connsiteY3" fmla="*/ 301398 h 617553"/>
              <a:gd name="connsiteX0" fmla="*/ 0 w 1346252"/>
              <a:gd name="connsiteY0" fmla="*/ 301398 h 613114"/>
              <a:gd name="connsiteX1" fmla="*/ 1343980 w 1346252"/>
              <a:gd name="connsiteY1" fmla="*/ 0 h 613114"/>
              <a:gd name="connsiteX2" fmla="*/ 1346252 w 1346252"/>
              <a:gd name="connsiteY2" fmla="*/ 613114 h 613114"/>
              <a:gd name="connsiteX3" fmla="*/ 0 w 1346252"/>
              <a:gd name="connsiteY3" fmla="*/ 301398 h 613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46252" h="613114">
                <a:moveTo>
                  <a:pt x="0" y="301398"/>
                </a:moveTo>
                <a:lnTo>
                  <a:pt x="1343980" y="0"/>
                </a:lnTo>
                <a:cubicBezTo>
                  <a:pt x="1343998" y="205851"/>
                  <a:pt x="1346234" y="407263"/>
                  <a:pt x="1346252" y="613114"/>
                </a:cubicBezTo>
                <a:lnTo>
                  <a:pt x="0" y="301398"/>
                </a:lnTo>
                <a:close/>
              </a:path>
            </a:pathLst>
          </a:cu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A5232CC8-1AB2-A8CF-3C97-B27E5F39FC65}"/>
              </a:ext>
            </a:extLst>
          </p:cNvPr>
          <p:cNvSpPr txBox="1"/>
          <p:nvPr/>
        </p:nvSpPr>
        <p:spPr>
          <a:xfrm>
            <a:off x="7421749" y="4538973"/>
            <a:ext cx="612411" cy="38602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Z</a:t>
            </a:r>
          </a:p>
        </p:txBody>
      </p:sp>
      <p:sp>
        <p:nvSpPr>
          <p:cNvPr id="24" name="Arco 23">
            <a:extLst>
              <a:ext uri="{FF2B5EF4-FFF2-40B4-BE49-F238E27FC236}">
                <a16:creationId xmlns:a16="http://schemas.microsoft.com/office/drawing/2014/main" id="{3CEFE997-ABA3-D89A-4317-1D3B2D59F8F4}"/>
              </a:ext>
            </a:extLst>
          </p:cNvPr>
          <p:cNvSpPr/>
          <p:nvPr/>
        </p:nvSpPr>
        <p:spPr>
          <a:xfrm>
            <a:off x="8177538" y="2482162"/>
            <a:ext cx="2664016" cy="2664014"/>
          </a:xfrm>
          <a:prstGeom prst="arc">
            <a:avLst>
              <a:gd name="adj1" fmla="val 21586465"/>
              <a:gd name="adj2" fmla="val 5398497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Arco 24">
            <a:extLst>
              <a:ext uri="{FF2B5EF4-FFF2-40B4-BE49-F238E27FC236}">
                <a16:creationId xmlns:a16="http://schemas.microsoft.com/office/drawing/2014/main" id="{9CD0508F-4B8F-E3C9-5258-4D28E77D0E2A}"/>
              </a:ext>
            </a:extLst>
          </p:cNvPr>
          <p:cNvSpPr/>
          <p:nvPr/>
        </p:nvSpPr>
        <p:spPr>
          <a:xfrm>
            <a:off x="8946044" y="3246274"/>
            <a:ext cx="1128820" cy="1128820"/>
          </a:xfrm>
          <a:prstGeom prst="arc">
            <a:avLst>
              <a:gd name="adj1" fmla="val 19399"/>
              <a:gd name="adj2" fmla="val 5477896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Arco 25">
            <a:extLst>
              <a:ext uri="{FF2B5EF4-FFF2-40B4-BE49-F238E27FC236}">
                <a16:creationId xmlns:a16="http://schemas.microsoft.com/office/drawing/2014/main" id="{4E68FE17-34BE-EBDD-26AE-AFCAA65A09D0}"/>
              </a:ext>
            </a:extLst>
          </p:cNvPr>
          <p:cNvSpPr/>
          <p:nvPr/>
        </p:nvSpPr>
        <p:spPr>
          <a:xfrm>
            <a:off x="8557738" y="2866969"/>
            <a:ext cx="1896418" cy="1896417"/>
          </a:xfrm>
          <a:prstGeom prst="arc">
            <a:avLst>
              <a:gd name="adj1" fmla="val 21595956"/>
              <a:gd name="adj2" fmla="val 5394246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E8D269D7-8963-1173-69CA-53CB51789D4E}"/>
              </a:ext>
            </a:extLst>
          </p:cNvPr>
          <p:cNvCxnSpPr>
            <a:cxnSpLocks/>
            <a:stCxn id="26" idx="0"/>
          </p:cNvCxnSpPr>
          <p:nvPr/>
        </p:nvCxnSpPr>
        <p:spPr>
          <a:xfrm flipV="1">
            <a:off x="10454155" y="2125177"/>
            <a:ext cx="18875" cy="168888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E5529DC1-F0BA-FFAD-CE51-16CD621123E8}"/>
              </a:ext>
            </a:extLst>
          </p:cNvPr>
          <p:cNvCxnSpPr>
            <a:cxnSpLocks/>
          </p:cNvCxnSpPr>
          <p:nvPr/>
        </p:nvCxnSpPr>
        <p:spPr>
          <a:xfrm>
            <a:off x="9506195" y="2129132"/>
            <a:ext cx="96683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2EC65A1B-033D-E163-CDFC-1A4CE91C3707}"/>
              </a:ext>
            </a:extLst>
          </p:cNvPr>
          <p:cNvCxnSpPr>
            <a:stCxn id="25" idx="0"/>
          </p:cNvCxnSpPr>
          <p:nvPr/>
        </p:nvCxnSpPr>
        <p:spPr>
          <a:xfrm flipV="1">
            <a:off x="10074856" y="2125177"/>
            <a:ext cx="398174" cy="168869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A89C44F5-F6D5-70A1-60DE-14976EA45301}"/>
              </a:ext>
            </a:extLst>
          </p:cNvPr>
          <p:cNvCxnSpPr>
            <a:stCxn id="24" idx="0"/>
          </p:cNvCxnSpPr>
          <p:nvPr/>
        </p:nvCxnSpPr>
        <p:spPr>
          <a:xfrm flipH="1" flipV="1">
            <a:off x="10473030" y="2125176"/>
            <a:ext cx="368515" cy="168375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riangolo isoscele 19">
            <a:extLst>
              <a:ext uri="{FF2B5EF4-FFF2-40B4-BE49-F238E27FC236}">
                <a16:creationId xmlns:a16="http://schemas.microsoft.com/office/drawing/2014/main" id="{FC433E9A-E3F6-D67D-A9A9-38CC9BEE8755}"/>
              </a:ext>
            </a:extLst>
          </p:cNvPr>
          <p:cNvSpPr/>
          <p:nvPr/>
        </p:nvSpPr>
        <p:spPr>
          <a:xfrm rot="5400000">
            <a:off x="9618167" y="2579098"/>
            <a:ext cx="1688528" cy="768995"/>
          </a:xfrm>
          <a:custGeom>
            <a:avLst/>
            <a:gdLst>
              <a:gd name="connsiteX0" fmla="*/ 0 w 619955"/>
              <a:gd name="connsiteY0" fmla="*/ 502066 h 502066"/>
              <a:gd name="connsiteX1" fmla="*/ 309978 w 619955"/>
              <a:gd name="connsiteY1" fmla="*/ 0 h 502066"/>
              <a:gd name="connsiteX2" fmla="*/ 619955 w 619955"/>
              <a:gd name="connsiteY2" fmla="*/ 502066 h 502066"/>
              <a:gd name="connsiteX3" fmla="*/ 0 w 619955"/>
              <a:gd name="connsiteY3" fmla="*/ 502066 h 502066"/>
              <a:gd name="connsiteX0" fmla="*/ 0 w 1324983"/>
              <a:gd name="connsiteY0" fmla="*/ 502066 h 813988"/>
              <a:gd name="connsiteX1" fmla="*/ 309978 w 1324983"/>
              <a:gd name="connsiteY1" fmla="*/ 0 h 813988"/>
              <a:gd name="connsiteX2" fmla="*/ 1324983 w 1324983"/>
              <a:gd name="connsiteY2" fmla="*/ 813988 h 813988"/>
              <a:gd name="connsiteX3" fmla="*/ 0 w 1324983"/>
              <a:gd name="connsiteY3" fmla="*/ 502066 h 813988"/>
              <a:gd name="connsiteX0" fmla="*/ 0 w 1339746"/>
              <a:gd name="connsiteY0" fmla="*/ 318331 h 630253"/>
              <a:gd name="connsiteX1" fmla="*/ 1339746 w 1339746"/>
              <a:gd name="connsiteY1" fmla="*/ 0 h 630253"/>
              <a:gd name="connsiteX2" fmla="*/ 1324983 w 1339746"/>
              <a:gd name="connsiteY2" fmla="*/ 630253 h 630253"/>
              <a:gd name="connsiteX3" fmla="*/ 0 w 1339746"/>
              <a:gd name="connsiteY3" fmla="*/ 318331 h 630253"/>
              <a:gd name="connsiteX0" fmla="*/ 0 w 1371496"/>
              <a:gd name="connsiteY0" fmla="*/ 316215 h 630253"/>
              <a:gd name="connsiteX1" fmla="*/ 1371496 w 1371496"/>
              <a:gd name="connsiteY1" fmla="*/ 0 h 630253"/>
              <a:gd name="connsiteX2" fmla="*/ 1356733 w 1371496"/>
              <a:gd name="connsiteY2" fmla="*/ 630253 h 630253"/>
              <a:gd name="connsiteX3" fmla="*/ 0 w 1371496"/>
              <a:gd name="connsiteY3" fmla="*/ 316215 h 630253"/>
              <a:gd name="connsiteX0" fmla="*/ 0 w 1358796"/>
              <a:gd name="connsiteY0" fmla="*/ 314098 h 630253"/>
              <a:gd name="connsiteX1" fmla="*/ 1358796 w 1358796"/>
              <a:gd name="connsiteY1" fmla="*/ 0 h 630253"/>
              <a:gd name="connsiteX2" fmla="*/ 1344033 w 1358796"/>
              <a:gd name="connsiteY2" fmla="*/ 630253 h 630253"/>
              <a:gd name="connsiteX3" fmla="*/ 0 w 1358796"/>
              <a:gd name="connsiteY3" fmla="*/ 314098 h 630253"/>
              <a:gd name="connsiteX0" fmla="*/ 0 w 1344033"/>
              <a:gd name="connsiteY0" fmla="*/ 301398 h 617553"/>
              <a:gd name="connsiteX1" fmla="*/ 1343980 w 1344033"/>
              <a:gd name="connsiteY1" fmla="*/ 0 h 617553"/>
              <a:gd name="connsiteX2" fmla="*/ 1344033 w 1344033"/>
              <a:gd name="connsiteY2" fmla="*/ 617553 h 617553"/>
              <a:gd name="connsiteX3" fmla="*/ 0 w 1344033"/>
              <a:gd name="connsiteY3" fmla="*/ 301398 h 617553"/>
              <a:gd name="connsiteX0" fmla="*/ 0 w 1346252"/>
              <a:gd name="connsiteY0" fmla="*/ 301398 h 613114"/>
              <a:gd name="connsiteX1" fmla="*/ 1343980 w 1346252"/>
              <a:gd name="connsiteY1" fmla="*/ 0 h 613114"/>
              <a:gd name="connsiteX2" fmla="*/ 1346252 w 1346252"/>
              <a:gd name="connsiteY2" fmla="*/ 613114 h 613114"/>
              <a:gd name="connsiteX3" fmla="*/ 0 w 1346252"/>
              <a:gd name="connsiteY3" fmla="*/ 301398 h 613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46252" h="613114">
                <a:moveTo>
                  <a:pt x="0" y="301398"/>
                </a:moveTo>
                <a:lnTo>
                  <a:pt x="1343980" y="0"/>
                </a:lnTo>
                <a:cubicBezTo>
                  <a:pt x="1343998" y="205851"/>
                  <a:pt x="1346234" y="407263"/>
                  <a:pt x="1346252" y="613114"/>
                </a:cubicBezTo>
                <a:lnTo>
                  <a:pt x="0" y="301398"/>
                </a:lnTo>
                <a:close/>
              </a:path>
            </a:pathLst>
          </a:cu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75628C07-A490-43A9-C47F-7F3BA3643DDA}"/>
              </a:ext>
            </a:extLst>
          </p:cNvPr>
          <p:cNvSpPr txBox="1"/>
          <p:nvPr/>
        </p:nvSpPr>
        <p:spPr>
          <a:xfrm>
            <a:off x="10443398" y="1933976"/>
            <a:ext cx="612411" cy="38602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Z</a:t>
            </a:r>
          </a:p>
        </p:txBody>
      </p: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10049077-668D-21A5-DC81-8DEB1C03A214}"/>
              </a:ext>
            </a:extLst>
          </p:cNvPr>
          <p:cNvSpPr txBox="1"/>
          <p:nvPr/>
        </p:nvSpPr>
        <p:spPr>
          <a:xfrm>
            <a:off x="9882104" y="3744873"/>
            <a:ext cx="612411" cy="38602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Y</a:t>
            </a:r>
          </a:p>
        </p:txBody>
      </p:sp>
      <p:sp>
        <p:nvSpPr>
          <p:cNvPr id="55" name="CasellaDiTesto 54">
            <a:extLst>
              <a:ext uri="{FF2B5EF4-FFF2-40B4-BE49-F238E27FC236}">
                <a16:creationId xmlns:a16="http://schemas.microsoft.com/office/drawing/2014/main" id="{276460C6-A828-C65D-43D6-0B8297ED98DD}"/>
              </a:ext>
            </a:extLst>
          </p:cNvPr>
          <p:cNvSpPr txBox="1"/>
          <p:nvPr/>
        </p:nvSpPr>
        <p:spPr>
          <a:xfrm>
            <a:off x="10662858" y="3766191"/>
            <a:ext cx="612411" cy="38602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X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D31EA918-CF59-C8B0-96E9-6FD741BFAF3E}"/>
              </a:ext>
            </a:extLst>
          </p:cNvPr>
          <p:cNvSpPr txBox="1"/>
          <p:nvPr/>
        </p:nvSpPr>
        <p:spPr>
          <a:xfrm>
            <a:off x="0" y="838263"/>
            <a:ext cx="75293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La procedura di ribaltamento può essere sviluppata sia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 </a:t>
            </a:r>
            <a:r>
              <a:rPr lang="it-IT" dirty="0">
                <a:solidFill>
                  <a:srgbClr val="FF0000"/>
                </a:solidFill>
              </a:rPr>
              <a:t>che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 </a:t>
            </a:r>
            <a:r>
              <a:rPr lang="it-IT" dirty="0">
                <a:solidFill>
                  <a:srgbClr val="FF0000"/>
                </a:solidFill>
              </a:rPr>
              <a:t>indipendentemente sia verso sinistra che verso destra</a:t>
            </a:r>
            <a:r>
              <a:rPr lang="it-IT" baseline="-250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E78153D2-DBE2-F121-24CB-2C7DE23A5585}"/>
              </a:ext>
            </a:extLst>
          </p:cNvPr>
          <p:cNvSpPr txBox="1"/>
          <p:nvPr/>
        </p:nvSpPr>
        <p:spPr>
          <a:xfrm>
            <a:off x="0" y="1472881"/>
            <a:ext cx="73796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In questo caso per chiarezza grafica il ribaltamento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 viene eseguito verso sinistra mentre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 avviene verso destra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AA48700F-B1A1-F2B8-4CA6-A15811C55710}"/>
              </a:ext>
            </a:extLst>
          </p:cNvPr>
          <p:cNvSpPr txBox="1"/>
          <p:nvPr/>
        </p:nvSpPr>
        <p:spPr>
          <a:xfrm>
            <a:off x="25566" y="2228295"/>
            <a:ext cx="2336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Ribaltamento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2A9C39F8-D5CD-6813-97AC-E602C9D2DB5F}"/>
              </a:ext>
            </a:extLst>
          </p:cNvPr>
          <p:cNvSpPr txBox="1"/>
          <p:nvPr/>
        </p:nvSpPr>
        <p:spPr>
          <a:xfrm>
            <a:off x="6903070" y="3461038"/>
            <a:ext cx="79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)</a:t>
            </a:r>
          </a:p>
        </p:txBody>
      </p:sp>
      <p:grpSp>
        <p:nvGrpSpPr>
          <p:cNvPr id="58" name="Gruppo 57">
            <a:extLst>
              <a:ext uri="{FF2B5EF4-FFF2-40B4-BE49-F238E27FC236}">
                <a16:creationId xmlns:a16="http://schemas.microsoft.com/office/drawing/2014/main" id="{50CFEBC7-3408-326C-9BB8-F9388D319A46}"/>
              </a:ext>
            </a:extLst>
          </p:cNvPr>
          <p:cNvGrpSpPr/>
          <p:nvPr/>
        </p:nvGrpSpPr>
        <p:grpSpPr>
          <a:xfrm>
            <a:off x="0" y="2571616"/>
            <a:ext cx="7185483" cy="667793"/>
            <a:chOff x="0" y="2571616"/>
            <a:chExt cx="5669251" cy="667793"/>
          </a:xfrm>
        </p:grpSpPr>
        <p:grpSp>
          <p:nvGrpSpPr>
            <p:cNvPr id="50" name="Gruppo 49">
              <a:extLst>
                <a:ext uri="{FF2B5EF4-FFF2-40B4-BE49-F238E27FC236}">
                  <a16:creationId xmlns:a16="http://schemas.microsoft.com/office/drawing/2014/main" id="{8491C819-1D58-0659-E7FE-FD3C496BE7D2}"/>
                </a:ext>
              </a:extLst>
            </p:cNvPr>
            <p:cNvGrpSpPr/>
            <p:nvPr/>
          </p:nvGrpSpPr>
          <p:grpSpPr>
            <a:xfrm>
              <a:off x="0" y="2585043"/>
              <a:ext cx="5669251" cy="654366"/>
              <a:chOff x="42071" y="2589592"/>
              <a:chExt cx="4777130" cy="654366"/>
            </a:xfrm>
          </p:grpSpPr>
          <p:sp>
            <p:nvSpPr>
              <p:cNvPr id="46" name="CasellaDiTesto 45">
                <a:extLst>
                  <a:ext uri="{FF2B5EF4-FFF2-40B4-BE49-F238E27FC236}">
                    <a16:creationId xmlns:a16="http://schemas.microsoft.com/office/drawing/2014/main" id="{A33393C9-9033-4EA0-19DA-C48E15789999}"/>
                  </a:ext>
                </a:extLst>
              </p:cNvPr>
              <p:cNvSpPr txBox="1"/>
              <p:nvPr/>
            </p:nvSpPr>
            <p:spPr>
              <a:xfrm>
                <a:off x="42071" y="2597627"/>
                <a:ext cx="477713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>
                    <a:solidFill>
                      <a:srgbClr val="FF0000"/>
                    </a:solidFill>
                  </a:rPr>
                  <a:t>Su </a:t>
                </a:r>
                <a:r>
                  <a:rPr lang="it-IT" dirty="0"/>
                  <a:t>(t</a:t>
                </a:r>
                <a:r>
                  <a:rPr lang="it-IT" baseline="-25000" dirty="0"/>
                  <a:t>2</a:t>
                </a:r>
                <a:r>
                  <a:rPr lang="it-IT" dirty="0">
                    <a:latin typeface="Symbol" panose="05050102010706020507" pitchFamily="18" charset="2"/>
                  </a:rPr>
                  <a:t>a</a:t>
                </a:r>
                <a:r>
                  <a:rPr lang="it-IT" dirty="0"/>
                  <a:t>)   lt </a:t>
                </a:r>
                <a:r>
                  <a:rPr lang="it-IT" dirty="0">
                    <a:solidFill>
                      <a:srgbClr val="FF0000"/>
                    </a:solidFill>
                  </a:rPr>
                  <a:t>si ribalta il punto Z’’ = (</a:t>
                </a:r>
                <a:r>
                  <a:rPr lang="it-IT" dirty="0"/>
                  <a:t>t</a:t>
                </a:r>
                <a:r>
                  <a:rPr lang="it-IT" baseline="-25000" dirty="0"/>
                  <a:t>2</a:t>
                </a:r>
                <a:r>
                  <a:rPr lang="it-IT" dirty="0">
                    <a:latin typeface="Symbol" panose="05050102010706020507" pitchFamily="18" charset="2"/>
                  </a:rPr>
                  <a:t>a    </a:t>
                </a:r>
                <a:r>
                  <a:rPr lang="it-IT" dirty="0">
                    <a:solidFill>
                      <a:srgbClr val="00B0F0"/>
                    </a:solidFill>
                  </a:rPr>
                  <a:t>A’’V’’</a:t>
                </a:r>
                <a:r>
                  <a:rPr lang="it-IT" dirty="0">
                    <a:solidFill>
                      <a:srgbClr val="FF0000"/>
                    </a:solidFill>
                  </a:rPr>
                  <a:t>) che si proietta, poi, nello spazio del piano ribaltato</a:t>
                </a:r>
              </a:p>
            </p:txBody>
          </p:sp>
          <p:sp>
            <p:nvSpPr>
              <p:cNvPr id="48" name="CasellaDiTesto 47">
                <a:extLst>
                  <a:ext uri="{FF2B5EF4-FFF2-40B4-BE49-F238E27FC236}">
                    <a16:creationId xmlns:a16="http://schemas.microsoft.com/office/drawing/2014/main" id="{8E9EA0A9-920F-66ED-2B92-48E5F25538F7}"/>
                  </a:ext>
                </a:extLst>
              </p:cNvPr>
              <p:cNvSpPr txBox="1"/>
              <p:nvPr/>
            </p:nvSpPr>
            <p:spPr>
              <a:xfrm>
                <a:off x="657511" y="2589592"/>
                <a:ext cx="43425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it-IT" sz="1800" dirty="0">
                    <a:latin typeface="Symbol" panose="05050102010706020507" pitchFamily="18" charset="2"/>
                  </a:rPr>
                  <a:t>º</a:t>
                </a:r>
                <a:r>
                  <a:rPr lang="it-IT" sz="1800" dirty="0">
                    <a:solidFill>
                      <a:srgbClr val="FF0000"/>
                    </a:solidFill>
                    <a:latin typeface="Symbol" panose="05050102010706020507" pitchFamily="18" charset="2"/>
                  </a:rPr>
                  <a:t>    </a:t>
                </a:r>
                <a:endParaRPr lang="it-IT" sz="1050" dirty="0">
                  <a:solidFill>
                    <a:srgbClr val="FF0000"/>
                  </a:solidFill>
                  <a:latin typeface="MS Shell Dlg 2" panose="020B0604030504040204" pitchFamily="34" charset="0"/>
                </a:endParaRPr>
              </a:p>
            </p:txBody>
          </p:sp>
        </p:grpSp>
        <p:sp>
          <p:nvSpPr>
            <p:cNvPr id="57" name="CasellaDiTesto 56">
              <a:extLst>
                <a:ext uri="{FF2B5EF4-FFF2-40B4-BE49-F238E27FC236}">
                  <a16:creationId xmlns:a16="http://schemas.microsoft.com/office/drawing/2014/main" id="{CA7D3BB5-283A-E50B-B583-41DF0DA6AF7B}"/>
                </a:ext>
              </a:extLst>
            </p:cNvPr>
            <p:cNvSpPr txBox="1"/>
            <p:nvPr/>
          </p:nvSpPr>
          <p:spPr>
            <a:xfrm>
              <a:off x="3253454" y="2571616"/>
              <a:ext cx="33513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800" dirty="0">
                  <a:latin typeface="Symbol" panose="05050102010706020507" pitchFamily="18" charset="2"/>
                </a:rPr>
                <a:t>Ç</a:t>
              </a:r>
              <a:endParaRPr lang="it-IT" sz="1050" dirty="0">
                <a:latin typeface="MS Shell Dlg 2" panose="020B0604030504040204" pitchFamily="34" charset="0"/>
              </a:endParaRPr>
            </a:p>
          </p:txBody>
        </p:sp>
      </p:grpSp>
      <p:sp>
        <p:nvSpPr>
          <p:cNvPr id="59" name="CasellaDiTesto 58">
            <a:extLst>
              <a:ext uri="{FF2B5EF4-FFF2-40B4-BE49-F238E27FC236}">
                <a16:creationId xmlns:a16="http://schemas.microsoft.com/office/drawing/2014/main" id="{B9A67A7F-DA16-DA51-4253-450D6EE3E52D}"/>
              </a:ext>
            </a:extLst>
          </p:cNvPr>
          <p:cNvSpPr txBox="1"/>
          <p:nvPr/>
        </p:nvSpPr>
        <p:spPr>
          <a:xfrm>
            <a:off x="0" y="3209419"/>
            <a:ext cx="66308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Nello spazio del piano ribaltato si proietta il punto Z’ che intersecandosi con la proiezione di Z’’ ribaltata determina il punto reale Z</a:t>
            </a:r>
          </a:p>
        </p:txBody>
      </p:sp>
      <p:sp>
        <p:nvSpPr>
          <p:cNvPr id="61" name="CasellaDiTesto 60">
            <a:extLst>
              <a:ext uri="{FF2B5EF4-FFF2-40B4-BE49-F238E27FC236}">
                <a16:creationId xmlns:a16="http://schemas.microsoft.com/office/drawing/2014/main" id="{2F9B21C0-DDB9-2031-9B70-311BAFDF9D6E}"/>
              </a:ext>
            </a:extLst>
          </p:cNvPr>
          <p:cNvSpPr txBox="1"/>
          <p:nvPr/>
        </p:nvSpPr>
        <p:spPr>
          <a:xfrm>
            <a:off x="0" y="4099726"/>
            <a:ext cx="7155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Collegando Z con Y’ e X’ si definisce il triangolo di sezione</a:t>
            </a:r>
          </a:p>
        </p:txBody>
      </p: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F1229C49-DE1C-8D1D-38C1-C6D464543694}"/>
              </a:ext>
            </a:extLst>
          </p:cNvPr>
          <p:cNvSpPr txBox="1"/>
          <p:nvPr/>
        </p:nvSpPr>
        <p:spPr>
          <a:xfrm>
            <a:off x="-13554" y="4563596"/>
            <a:ext cx="2336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Ribaltamento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46B4EA13-05ED-758F-0C2C-BBE3C693252A}"/>
              </a:ext>
            </a:extLst>
          </p:cNvPr>
          <p:cNvSpPr txBox="1"/>
          <p:nvPr/>
        </p:nvSpPr>
        <p:spPr>
          <a:xfrm>
            <a:off x="11422117" y="3761568"/>
            <a:ext cx="79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)</a:t>
            </a:r>
          </a:p>
        </p:txBody>
      </p:sp>
      <p:grpSp>
        <p:nvGrpSpPr>
          <p:cNvPr id="67" name="Gruppo 66">
            <a:extLst>
              <a:ext uri="{FF2B5EF4-FFF2-40B4-BE49-F238E27FC236}">
                <a16:creationId xmlns:a16="http://schemas.microsoft.com/office/drawing/2014/main" id="{E22ABED7-1F21-167D-473C-337487DD3973}"/>
              </a:ext>
            </a:extLst>
          </p:cNvPr>
          <p:cNvGrpSpPr/>
          <p:nvPr/>
        </p:nvGrpSpPr>
        <p:grpSpPr>
          <a:xfrm>
            <a:off x="0" y="4877253"/>
            <a:ext cx="4556455" cy="415539"/>
            <a:chOff x="42071" y="2507030"/>
            <a:chExt cx="4777130" cy="415539"/>
          </a:xfrm>
        </p:grpSpPr>
        <p:sp>
          <p:nvSpPr>
            <p:cNvPr id="69" name="CasellaDiTesto 68">
              <a:extLst>
                <a:ext uri="{FF2B5EF4-FFF2-40B4-BE49-F238E27FC236}">
                  <a16:creationId xmlns:a16="http://schemas.microsoft.com/office/drawing/2014/main" id="{87605D1B-502A-F947-CF44-219223F93723}"/>
                </a:ext>
              </a:extLst>
            </p:cNvPr>
            <p:cNvSpPr txBox="1"/>
            <p:nvPr/>
          </p:nvSpPr>
          <p:spPr>
            <a:xfrm>
              <a:off x="42071" y="2553237"/>
              <a:ext cx="47771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FF0000"/>
                  </a:solidFill>
                </a:rPr>
                <a:t>Su </a:t>
              </a:r>
              <a:r>
                <a:rPr lang="it-IT" dirty="0"/>
                <a:t>(t</a:t>
              </a:r>
              <a:r>
                <a:rPr lang="it-IT" baseline="-25000" dirty="0"/>
                <a:t>1</a:t>
              </a:r>
              <a:r>
                <a:rPr lang="it-IT" dirty="0">
                  <a:latin typeface="Symbol" panose="05050102010706020507" pitchFamily="18" charset="2"/>
                </a:rPr>
                <a:t>a</a:t>
              </a:r>
              <a:r>
                <a:rPr lang="it-IT" dirty="0"/>
                <a:t>)   lt </a:t>
              </a:r>
              <a:r>
                <a:rPr lang="it-IT" dirty="0">
                  <a:solidFill>
                    <a:srgbClr val="FF0000"/>
                  </a:solidFill>
                </a:rPr>
                <a:t>si ribaltano i punti X’, Y’ e Z’</a:t>
              </a:r>
            </a:p>
          </p:txBody>
        </p:sp>
        <p:sp>
          <p:nvSpPr>
            <p:cNvPr id="70" name="CasellaDiTesto 69">
              <a:extLst>
                <a:ext uri="{FF2B5EF4-FFF2-40B4-BE49-F238E27FC236}">
                  <a16:creationId xmlns:a16="http://schemas.microsoft.com/office/drawing/2014/main" id="{DF9697D4-49EB-6F68-AD48-AA6BA0D446C8}"/>
                </a:ext>
              </a:extLst>
            </p:cNvPr>
            <p:cNvSpPr txBox="1"/>
            <p:nvPr/>
          </p:nvSpPr>
          <p:spPr>
            <a:xfrm>
              <a:off x="957171" y="2507030"/>
              <a:ext cx="434256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800" dirty="0">
                  <a:latin typeface="Symbol" panose="05050102010706020507" pitchFamily="18" charset="2"/>
                </a:rPr>
                <a:t>º</a:t>
              </a:r>
              <a:r>
                <a:rPr lang="it-IT" sz="1800" dirty="0">
                  <a:solidFill>
                    <a:srgbClr val="FF0000"/>
                  </a:solidFill>
                  <a:latin typeface="Symbol" panose="05050102010706020507" pitchFamily="18" charset="2"/>
                </a:rPr>
                <a:t>    </a:t>
              </a:r>
              <a:endParaRPr lang="it-IT" sz="105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B29A8749-CC82-A612-7541-2749F3446F2C}"/>
              </a:ext>
            </a:extLst>
          </p:cNvPr>
          <p:cNvSpPr txBox="1"/>
          <p:nvPr/>
        </p:nvSpPr>
        <p:spPr>
          <a:xfrm>
            <a:off x="0" y="5311461"/>
            <a:ext cx="72509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Nello spazio del piano ribaltato si proietta il punto ribaltato Z’ che intersecandosi con la proiezione di Z’’ determina il punto reale Z</a:t>
            </a:r>
          </a:p>
        </p:txBody>
      </p:sp>
      <p:sp>
        <p:nvSpPr>
          <p:cNvPr id="74" name="CasellaDiTesto 73">
            <a:extLst>
              <a:ext uri="{FF2B5EF4-FFF2-40B4-BE49-F238E27FC236}">
                <a16:creationId xmlns:a16="http://schemas.microsoft.com/office/drawing/2014/main" id="{6899F58C-4480-F592-9C13-6404F7D25692}"/>
              </a:ext>
            </a:extLst>
          </p:cNvPr>
          <p:cNvSpPr txBox="1"/>
          <p:nvPr/>
        </p:nvSpPr>
        <p:spPr>
          <a:xfrm>
            <a:off x="25566" y="5957792"/>
            <a:ext cx="7037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Il triangolo X,Y,Z definito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 è uguale per forma e dimensioni a quello ribaltato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66" name="Connettore diritto 65">
            <a:extLst>
              <a:ext uri="{FF2B5EF4-FFF2-40B4-BE49-F238E27FC236}">
                <a16:creationId xmlns:a16="http://schemas.microsoft.com/office/drawing/2014/main" id="{9E388527-F971-96A9-1C9B-70AC87B7F756}"/>
              </a:ext>
            </a:extLst>
          </p:cNvPr>
          <p:cNvCxnSpPr>
            <a:cxnSpLocks/>
          </p:cNvCxnSpPr>
          <p:nvPr/>
        </p:nvCxnSpPr>
        <p:spPr>
          <a:xfrm>
            <a:off x="7112549" y="3803943"/>
            <a:ext cx="5048712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78A1EA79-8E0D-B1C4-A980-238249043FB4}"/>
              </a:ext>
            </a:extLst>
          </p:cNvPr>
          <p:cNvCxnSpPr>
            <a:cxnSpLocks/>
          </p:cNvCxnSpPr>
          <p:nvPr/>
        </p:nvCxnSpPr>
        <p:spPr>
          <a:xfrm>
            <a:off x="9504545" y="498658"/>
            <a:ext cx="0" cy="61560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CE5C7F98-1068-C432-8C61-0BC3884129E7}"/>
              </a:ext>
            </a:extLst>
          </p:cNvPr>
          <p:cNvCxnSpPr>
            <a:cxnSpLocks/>
          </p:cNvCxnSpPr>
          <p:nvPr/>
        </p:nvCxnSpPr>
        <p:spPr>
          <a:xfrm>
            <a:off x="-211159" y="6865836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F80B8443-5622-8ED5-2EEF-61EA2696051E}"/>
              </a:ext>
            </a:extLst>
          </p:cNvPr>
          <p:cNvCxnSpPr>
            <a:cxnSpLocks/>
          </p:cNvCxnSpPr>
          <p:nvPr/>
        </p:nvCxnSpPr>
        <p:spPr>
          <a:xfrm>
            <a:off x="9509790" y="4370739"/>
            <a:ext cx="0" cy="771731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diritto 63">
            <a:extLst>
              <a:ext uri="{FF2B5EF4-FFF2-40B4-BE49-F238E27FC236}">
                <a16:creationId xmlns:a16="http://schemas.microsoft.com/office/drawing/2014/main" id="{49931925-D151-8DF1-6AF6-73149A19AA97}"/>
              </a:ext>
            </a:extLst>
          </p:cNvPr>
          <p:cNvCxnSpPr/>
          <p:nvPr/>
        </p:nvCxnSpPr>
        <p:spPr>
          <a:xfrm>
            <a:off x="9509790" y="2117773"/>
            <a:ext cx="0" cy="1693229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31C684A8-29CB-6D58-E50C-90C5E7B7571D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Gruppo 77">
            <a:extLst>
              <a:ext uri="{FF2B5EF4-FFF2-40B4-BE49-F238E27FC236}">
                <a16:creationId xmlns:a16="http://schemas.microsoft.com/office/drawing/2014/main" id="{DB45704A-1D22-FC8D-4A78-4404EAA53EED}"/>
              </a:ext>
            </a:extLst>
          </p:cNvPr>
          <p:cNvGrpSpPr/>
          <p:nvPr/>
        </p:nvGrpSpPr>
        <p:grpSpPr>
          <a:xfrm>
            <a:off x="9507787" y="1428045"/>
            <a:ext cx="1697" cy="4755362"/>
            <a:chOff x="9507787" y="1428045"/>
            <a:chExt cx="1697" cy="4755362"/>
          </a:xfrm>
        </p:grpSpPr>
        <p:cxnSp>
          <p:nvCxnSpPr>
            <p:cNvPr id="44" name="Connettore diritto 43">
              <a:extLst>
                <a:ext uri="{FF2B5EF4-FFF2-40B4-BE49-F238E27FC236}">
                  <a16:creationId xmlns:a16="http://schemas.microsoft.com/office/drawing/2014/main" id="{9197FCAF-A4E6-9AA3-EF34-8C126F403A5E}"/>
                </a:ext>
              </a:extLst>
            </p:cNvPr>
            <p:cNvCxnSpPr>
              <a:cxnSpLocks/>
            </p:cNvCxnSpPr>
            <p:nvPr/>
          </p:nvCxnSpPr>
          <p:spPr>
            <a:xfrm>
              <a:off x="9507787" y="1428045"/>
              <a:ext cx="0" cy="2381446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nettore diritto 75">
              <a:extLst>
                <a:ext uri="{FF2B5EF4-FFF2-40B4-BE49-F238E27FC236}">
                  <a16:creationId xmlns:a16="http://schemas.microsoft.com/office/drawing/2014/main" id="{308A4AED-379B-5D51-A24D-23F792E2B044}"/>
                </a:ext>
              </a:extLst>
            </p:cNvPr>
            <p:cNvCxnSpPr>
              <a:cxnSpLocks/>
            </p:cNvCxnSpPr>
            <p:nvPr/>
          </p:nvCxnSpPr>
          <p:spPr>
            <a:xfrm>
              <a:off x="9509484" y="3801961"/>
              <a:ext cx="0" cy="2381446"/>
            </a:xfrm>
            <a:prstGeom prst="line">
              <a:avLst/>
            </a:prstGeom>
            <a:ln w="3175">
              <a:solidFill>
                <a:schemeClr val="tx1">
                  <a:alpha val="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uppo 82">
            <a:extLst>
              <a:ext uri="{FF2B5EF4-FFF2-40B4-BE49-F238E27FC236}">
                <a16:creationId xmlns:a16="http://schemas.microsoft.com/office/drawing/2014/main" id="{690EC75E-045C-9472-4CCC-299468636254}"/>
              </a:ext>
            </a:extLst>
          </p:cNvPr>
          <p:cNvGrpSpPr/>
          <p:nvPr/>
        </p:nvGrpSpPr>
        <p:grpSpPr>
          <a:xfrm>
            <a:off x="9506195" y="1286701"/>
            <a:ext cx="0" cy="5030520"/>
            <a:chOff x="8177538" y="1298406"/>
            <a:chExt cx="0" cy="5030520"/>
          </a:xfrm>
        </p:grpSpPr>
        <p:cxnSp>
          <p:nvCxnSpPr>
            <p:cNvPr id="9" name="Connettore diritto 8">
              <a:extLst>
                <a:ext uri="{FF2B5EF4-FFF2-40B4-BE49-F238E27FC236}">
                  <a16:creationId xmlns:a16="http://schemas.microsoft.com/office/drawing/2014/main" id="{E4000856-66AE-1CF8-5DDD-F24FCF31FA6C}"/>
                </a:ext>
              </a:extLst>
            </p:cNvPr>
            <p:cNvCxnSpPr>
              <a:cxnSpLocks/>
            </p:cNvCxnSpPr>
            <p:nvPr/>
          </p:nvCxnSpPr>
          <p:spPr>
            <a:xfrm>
              <a:off x="8177538" y="1298406"/>
              <a:ext cx="0" cy="2520000"/>
            </a:xfrm>
            <a:prstGeom prst="line">
              <a:avLst/>
            </a:prstGeom>
            <a:ln w="3175">
              <a:solidFill>
                <a:schemeClr val="tx1">
                  <a:alpha val="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nettore diritto 81">
              <a:extLst>
                <a:ext uri="{FF2B5EF4-FFF2-40B4-BE49-F238E27FC236}">
                  <a16:creationId xmlns:a16="http://schemas.microsoft.com/office/drawing/2014/main" id="{98AC6DAB-537E-EB00-2E6C-3CF43BA1DBC2}"/>
                </a:ext>
              </a:extLst>
            </p:cNvPr>
            <p:cNvCxnSpPr>
              <a:cxnSpLocks/>
            </p:cNvCxnSpPr>
            <p:nvPr/>
          </p:nvCxnSpPr>
          <p:spPr>
            <a:xfrm>
              <a:off x="8177538" y="3808926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308249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30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136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9" grpId="0" animBg="1"/>
      <p:bldP spid="19" grpId="1" animBg="1"/>
      <p:bldP spid="20" grpId="0" animBg="1"/>
      <p:bldP spid="20" grpId="1" animBg="1"/>
      <p:bldP spid="20" grpId="2" animBg="1"/>
      <p:bldP spid="22" grpId="0"/>
      <p:bldP spid="22" grpId="1"/>
      <p:bldP spid="24" grpId="0" animBg="1"/>
      <p:bldP spid="25" grpId="0" animBg="1"/>
      <p:bldP spid="26" grpId="0" animBg="1"/>
      <p:bldP spid="52" grpId="0" animBg="1"/>
      <p:bldP spid="53" grpId="0"/>
      <p:bldP spid="54" grpId="0"/>
      <p:bldP spid="55" grpId="0"/>
      <p:bldP spid="28" grpId="0"/>
      <p:bldP spid="35" grpId="0"/>
      <p:bldP spid="18" grpId="0"/>
      <p:bldP spid="18" grpId="1"/>
      <p:bldP spid="45" grpId="0"/>
      <p:bldP spid="45" grpId="1"/>
      <p:bldP spid="59" grpId="0"/>
      <p:bldP spid="59" grpId="1"/>
      <p:bldP spid="61" grpId="0"/>
      <p:bldP spid="61" grpId="1"/>
      <p:bldP spid="62" grpId="0"/>
      <p:bldP spid="65" grpId="0"/>
      <p:bldP spid="73" grpId="0"/>
      <p:bldP spid="7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112333FA-8345-5404-AABD-BA246A46865F}"/>
              </a:ext>
            </a:extLst>
          </p:cNvPr>
          <p:cNvSpPr txBox="1"/>
          <p:nvPr/>
        </p:nvSpPr>
        <p:spPr>
          <a:xfrm>
            <a:off x="0" y="-603718"/>
            <a:ext cx="511594" cy="323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76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76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76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5E336D73-A7E1-813A-997B-FBEDAAD91018}"/>
              </a:ext>
            </a:extLst>
          </p:cNvPr>
          <p:cNvSpPr txBox="1"/>
          <p:nvPr/>
        </p:nvSpPr>
        <p:spPr>
          <a:xfrm>
            <a:off x="11695967" y="3514108"/>
            <a:ext cx="511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ymbol" panose="05050102010706020507" pitchFamily="18" charset="2"/>
              <a:ea typeface="+mn-ea"/>
              <a:cs typeface="+mn-cs"/>
            </a:endParaRPr>
          </a:p>
        </p:txBody>
      </p:sp>
      <p:sp>
        <p:nvSpPr>
          <p:cNvPr id="11" name="Titolo 3">
            <a:extLst>
              <a:ext uri="{FF2B5EF4-FFF2-40B4-BE49-F238E27FC236}">
                <a16:creationId xmlns:a16="http://schemas.microsoft.com/office/drawing/2014/main" id="{618BD676-4496-6E59-4CA0-7D1318D17DCF}"/>
              </a:ext>
            </a:extLst>
          </p:cNvPr>
          <p:cNvSpPr txBox="1">
            <a:spLocks/>
          </p:cNvSpPr>
          <p:nvPr/>
        </p:nvSpPr>
        <p:spPr>
          <a:xfrm>
            <a:off x="25566" y="8878"/>
            <a:ext cx="12140869" cy="324000"/>
          </a:xfrm>
          <a:prstGeom prst="rect">
            <a:avLst/>
          </a:prstGeom>
          <a:ln w="3175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  GEOMETRIA DESCRITTIVA DINAMICA – RIBALTAMENTO  DEL PIANO DI PROFILO - ESEMPI</a:t>
            </a:r>
          </a:p>
        </p:txBody>
      </p:sp>
      <p:sp>
        <p:nvSpPr>
          <p:cNvPr id="12" name="Pulsante di azione: vuoto 11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BD778713-A00C-7B0F-3A67-6864AFB23693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40BFB378-90AD-0590-6A4C-2393F42EDA8A}"/>
              </a:ext>
            </a:extLst>
          </p:cNvPr>
          <p:cNvCxnSpPr>
            <a:cxnSpLocks/>
          </p:cNvCxnSpPr>
          <p:nvPr/>
        </p:nvCxnSpPr>
        <p:spPr>
          <a:xfrm>
            <a:off x="1474" y="6859740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813F35DE-A2E4-6D90-1B8E-6BE31ADC44F9}"/>
              </a:ext>
            </a:extLst>
          </p:cNvPr>
          <p:cNvSpPr txBox="1"/>
          <p:nvPr/>
        </p:nvSpPr>
        <p:spPr>
          <a:xfrm>
            <a:off x="42070" y="492562"/>
            <a:ext cx="45121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DATI</a:t>
            </a:r>
          </a:p>
        </p:txBody>
      </p: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9FB55ADE-07A2-B689-0730-47B1A465D14A}"/>
              </a:ext>
            </a:extLst>
          </p:cNvPr>
          <p:cNvCxnSpPr>
            <a:cxnSpLocks/>
          </p:cNvCxnSpPr>
          <p:nvPr/>
        </p:nvCxnSpPr>
        <p:spPr>
          <a:xfrm>
            <a:off x="6640501" y="3918197"/>
            <a:ext cx="540649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e 12">
            <a:extLst>
              <a:ext uri="{FF2B5EF4-FFF2-40B4-BE49-F238E27FC236}">
                <a16:creationId xmlns:a16="http://schemas.microsoft.com/office/drawing/2014/main" id="{333628FC-CE7C-7893-E0C8-4F4D5FA6EDFE}"/>
              </a:ext>
            </a:extLst>
          </p:cNvPr>
          <p:cNvSpPr/>
          <p:nvPr/>
        </p:nvSpPr>
        <p:spPr>
          <a:xfrm>
            <a:off x="8522680" y="4642943"/>
            <a:ext cx="1500772" cy="1448814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0" i="0" u="none" strike="noStrike" kern="1200" cap="none" spc="0" normalizeH="0" baseline="0" noProof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F4F41332-9FA6-3EFD-857A-FCF605D32D28}"/>
              </a:ext>
            </a:extLst>
          </p:cNvPr>
          <p:cNvCxnSpPr>
            <a:cxnSpLocks/>
            <a:stCxn id="13" idx="0"/>
          </p:cNvCxnSpPr>
          <p:nvPr/>
        </p:nvCxnSpPr>
        <p:spPr>
          <a:xfrm>
            <a:off x="9273066" y="4642943"/>
            <a:ext cx="0" cy="72088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68180187-434E-5018-6A03-3607C21ADFFB}"/>
              </a:ext>
            </a:extLst>
          </p:cNvPr>
          <p:cNvCxnSpPr>
            <a:cxnSpLocks/>
            <a:stCxn id="13" idx="0"/>
          </p:cNvCxnSpPr>
          <p:nvPr/>
        </p:nvCxnSpPr>
        <p:spPr>
          <a:xfrm flipV="1">
            <a:off x="9273066" y="952628"/>
            <a:ext cx="0" cy="369031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FD5F9162-40A3-E757-1659-331518EE652D}"/>
              </a:ext>
            </a:extLst>
          </p:cNvPr>
          <p:cNvCxnSpPr>
            <a:cxnSpLocks/>
            <a:stCxn id="13" idx="2"/>
          </p:cNvCxnSpPr>
          <p:nvPr/>
        </p:nvCxnSpPr>
        <p:spPr>
          <a:xfrm flipV="1">
            <a:off x="8522680" y="3915552"/>
            <a:ext cx="0" cy="145179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5FDFD6C1-85C6-5BC3-4D07-0587C513C83F}"/>
              </a:ext>
            </a:extLst>
          </p:cNvPr>
          <p:cNvCxnSpPr>
            <a:cxnSpLocks/>
            <a:stCxn id="13" idx="6"/>
          </p:cNvCxnSpPr>
          <p:nvPr/>
        </p:nvCxnSpPr>
        <p:spPr>
          <a:xfrm flipV="1">
            <a:off x="10023452" y="3915552"/>
            <a:ext cx="0" cy="145179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E6069107-86C4-C111-8993-C9A8943A229D}"/>
              </a:ext>
            </a:extLst>
          </p:cNvPr>
          <p:cNvCxnSpPr/>
          <p:nvPr/>
        </p:nvCxnSpPr>
        <p:spPr>
          <a:xfrm flipV="1">
            <a:off x="8522680" y="923797"/>
            <a:ext cx="750386" cy="299439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7E29618B-CBA4-3396-F37B-1510DE2DA0DC}"/>
              </a:ext>
            </a:extLst>
          </p:cNvPr>
          <p:cNvCxnSpPr/>
          <p:nvPr/>
        </p:nvCxnSpPr>
        <p:spPr>
          <a:xfrm flipH="1" flipV="1">
            <a:off x="9273066" y="923796"/>
            <a:ext cx="750386" cy="299175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uppo 19">
            <a:extLst>
              <a:ext uri="{FF2B5EF4-FFF2-40B4-BE49-F238E27FC236}">
                <a16:creationId xmlns:a16="http://schemas.microsoft.com/office/drawing/2014/main" id="{153D4089-5B36-EC76-6FAB-90E660C46AA8}"/>
              </a:ext>
            </a:extLst>
          </p:cNvPr>
          <p:cNvGrpSpPr/>
          <p:nvPr/>
        </p:nvGrpSpPr>
        <p:grpSpPr>
          <a:xfrm>
            <a:off x="9207932" y="5297318"/>
            <a:ext cx="128638" cy="121941"/>
            <a:chOff x="8698376" y="4030581"/>
            <a:chExt cx="108000" cy="106102"/>
          </a:xfrm>
        </p:grpSpPr>
        <p:cxnSp>
          <p:nvCxnSpPr>
            <p:cNvPr id="7" name="Connettore diritto 6">
              <a:extLst>
                <a:ext uri="{FF2B5EF4-FFF2-40B4-BE49-F238E27FC236}">
                  <a16:creationId xmlns:a16="http://schemas.microsoft.com/office/drawing/2014/main" id="{6B7AA162-6AC2-FBAD-991C-9CF2962FE1CA}"/>
                </a:ext>
              </a:extLst>
            </p:cNvPr>
            <p:cNvCxnSpPr>
              <a:cxnSpLocks/>
            </p:cNvCxnSpPr>
            <p:nvPr/>
          </p:nvCxnSpPr>
          <p:spPr>
            <a:xfrm>
              <a:off x="8698376" y="4091517"/>
              <a:ext cx="108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diritto 17">
              <a:extLst>
                <a:ext uri="{FF2B5EF4-FFF2-40B4-BE49-F238E27FC236}">
                  <a16:creationId xmlns:a16="http://schemas.microsoft.com/office/drawing/2014/main" id="{03ED363A-68D7-B38F-6805-F5E4F0633AAB}"/>
                </a:ext>
              </a:extLst>
            </p:cNvPr>
            <p:cNvCxnSpPr/>
            <p:nvPr/>
          </p:nvCxnSpPr>
          <p:spPr>
            <a:xfrm>
              <a:off x="8753060" y="4030581"/>
              <a:ext cx="0" cy="106102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507C9233-9EF3-55FF-E992-56B067C56D39}"/>
              </a:ext>
            </a:extLst>
          </p:cNvPr>
          <p:cNvSpPr txBox="1"/>
          <p:nvPr/>
        </p:nvSpPr>
        <p:spPr>
          <a:xfrm>
            <a:off x="9319950" y="5155116"/>
            <a:ext cx="487716" cy="353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V’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B3AEDC0-FC9C-F027-70D4-5A55124BCC4F}"/>
              </a:ext>
            </a:extLst>
          </p:cNvPr>
          <p:cNvSpPr txBox="1"/>
          <p:nvPr/>
        </p:nvSpPr>
        <p:spPr>
          <a:xfrm>
            <a:off x="9336570" y="838691"/>
            <a:ext cx="514550" cy="353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V’’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2504EFF-8437-4702-9EA6-BB81A080A702}"/>
              </a:ext>
            </a:extLst>
          </p:cNvPr>
          <p:cNvSpPr txBox="1"/>
          <p:nvPr/>
        </p:nvSpPr>
        <p:spPr>
          <a:xfrm>
            <a:off x="8950226" y="6331441"/>
            <a:ext cx="609354" cy="4244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5897568-8388-A7AD-9719-28BD43E8EAD6}"/>
              </a:ext>
            </a:extLst>
          </p:cNvPr>
          <p:cNvSpPr txBox="1"/>
          <p:nvPr/>
        </p:nvSpPr>
        <p:spPr>
          <a:xfrm>
            <a:off x="8979677" y="384760"/>
            <a:ext cx="941048" cy="4244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B9929EDB-5018-BCCA-5E81-9F94E7D89206}"/>
              </a:ext>
            </a:extLst>
          </p:cNvPr>
          <p:cNvCxnSpPr>
            <a:cxnSpLocks/>
          </p:cNvCxnSpPr>
          <p:nvPr/>
        </p:nvCxnSpPr>
        <p:spPr>
          <a:xfrm>
            <a:off x="8956237" y="508655"/>
            <a:ext cx="0" cy="624725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6A3286D6-55D7-6DE1-0B4F-11E0F15E1A6C}"/>
              </a:ext>
            </a:extLst>
          </p:cNvPr>
          <p:cNvSpPr txBox="1"/>
          <p:nvPr/>
        </p:nvSpPr>
        <p:spPr>
          <a:xfrm>
            <a:off x="0" y="2716262"/>
            <a:ext cx="41513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Sia dato il cono circolare retto con la base unita a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e il vertice V(V’, V’’) collocato nello spazio del diedro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79056EF3-BE0E-6830-207A-09FE98689FDC}"/>
              </a:ext>
            </a:extLst>
          </p:cNvPr>
          <p:cNvSpPr txBox="1"/>
          <p:nvPr/>
        </p:nvSpPr>
        <p:spPr>
          <a:xfrm>
            <a:off x="0" y="3906850"/>
            <a:ext cx="33924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Sia esso sezionato mediante un piano di</a:t>
            </a:r>
            <a:r>
              <a:rPr kumimoji="0" lang="it-IT" sz="1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profilo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  <a:endParaRPr kumimoji="0" lang="it-IT" sz="18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00E7A675-2C5C-C557-46EC-24BE5F9883D6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78583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 animBg="1"/>
      <p:bldP spid="2" grpId="0"/>
      <p:bldP spid="5" grpId="0"/>
      <p:bldP spid="3" grpId="0"/>
      <p:bldP spid="4" grpId="0"/>
      <p:bldP spid="34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112333FA-8345-5404-AABD-BA246A46865F}"/>
              </a:ext>
            </a:extLst>
          </p:cNvPr>
          <p:cNvSpPr txBox="1"/>
          <p:nvPr/>
        </p:nvSpPr>
        <p:spPr>
          <a:xfrm>
            <a:off x="0" y="-603718"/>
            <a:ext cx="511594" cy="323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76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76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76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</a:p>
        </p:txBody>
      </p:sp>
      <p:sp>
        <p:nvSpPr>
          <p:cNvPr id="11" name="Titolo 3">
            <a:extLst>
              <a:ext uri="{FF2B5EF4-FFF2-40B4-BE49-F238E27FC236}">
                <a16:creationId xmlns:a16="http://schemas.microsoft.com/office/drawing/2014/main" id="{618BD676-4496-6E59-4CA0-7D1318D17DCF}"/>
              </a:ext>
            </a:extLst>
          </p:cNvPr>
          <p:cNvSpPr txBox="1">
            <a:spLocks/>
          </p:cNvSpPr>
          <p:nvPr/>
        </p:nvSpPr>
        <p:spPr>
          <a:xfrm>
            <a:off x="25566" y="8878"/>
            <a:ext cx="12140869" cy="324000"/>
          </a:xfrm>
          <a:prstGeom prst="rect">
            <a:avLst/>
          </a:prstGeom>
          <a:ln w="3175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  GEOMETRIA DESCRITTIVA DINAMICA – RIBALTAMENTO  DEL PIANO DI PROFILO - ESEMPI</a:t>
            </a:r>
          </a:p>
        </p:txBody>
      </p:sp>
      <p:sp>
        <p:nvSpPr>
          <p:cNvPr id="12" name="Pulsante di azione: vuoto 11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BD778713-A00C-7B0F-3A67-6864AFB23693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40BFB378-90AD-0590-6A4C-2393F42EDA8A}"/>
              </a:ext>
            </a:extLst>
          </p:cNvPr>
          <p:cNvCxnSpPr>
            <a:cxnSpLocks/>
          </p:cNvCxnSpPr>
          <p:nvPr/>
        </p:nvCxnSpPr>
        <p:spPr>
          <a:xfrm>
            <a:off x="1474" y="6859740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2D31BDFA-DEB2-EEF6-AD07-DAFC12AB5FD6}"/>
              </a:ext>
            </a:extLst>
          </p:cNvPr>
          <p:cNvSpPr txBox="1"/>
          <p:nvPr/>
        </p:nvSpPr>
        <p:spPr>
          <a:xfrm>
            <a:off x="42071" y="492562"/>
            <a:ext cx="3597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RICERCA  DELLA  SEZIONE</a:t>
            </a:r>
          </a:p>
        </p:txBody>
      </p: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0DB70F06-1E3D-44D7-76B5-E44E3809150F}"/>
              </a:ext>
            </a:extLst>
          </p:cNvPr>
          <p:cNvCxnSpPr>
            <a:cxnSpLocks/>
          </p:cNvCxnSpPr>
          <p:nvPr/>
        </p:nvCxnSpPr>
        <p:spPr>
          <a:xfrm>
            <a:off x="6640501" y="3918197"/>
            <a:ext cx="541537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e 47">
            <a:extLst>
              <a:ext uri="{FF2B5EF4-FFF2-40B4-BE49-F238E27FC236}">
                <a16:creationId xmlns:a16="http://schemas.microsoft.com/office/drawing/2014/main" id="{64346CB5-0E86-C492-C332-AC9ABC0A6344}"/>
              </a:ext>
            </a:extLst>
          </p:cNvPr>
          <p:cNvSpPr/>
          <p:nvPr/>
        </p:nvSpPr>
        <p:spPr>
          <a:xfrm>
            <a:off x="8522680" y="4642943"/>
            <a:ext cx="1500772" cy="1448814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0" i="0" u="none" strike="noStrike" kern="1200" cap="none" spc="0" normalizeH="0" baseline="0" noProof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35ED601F-A972-717E-1DD5-52917CCBA908}"/>
              </a:ext>
            </a:extLst>
          </p:cNvPr>
          <p:cNvCxnSpPr>
            <a:cxnSpLocks/>
            <a:stCxn id="48" idx="0"/>
          </p:cNvCxnSpPr>
          <p:nvPr/>
        </p:nvCxnSpPr>
        <p:spPr>
          <a:xfrm>
            <a:off x="9273066" y="4642943"/>
            <a:ext cx="0" cy="72088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395DC1F7-3356-8A0C-DB2A-3A860A4CFFA0}"/>
              </a:ext>
            </a:extLst>
          </p:cNvPr>
          <p:cNvCxnSpPr>
            <a:cxnSpLocks/>
            <a:stCxn id="48" idx="0"/>
          </p:cNvCxnSpPr>
          <p:nvPr/>
        </p:nvCxnSpPr>
        <p:spPr>
          <a:xfrm flipV="1">
            <a:off x="9273066" y="952628"/>
            <a:ext cx="0" cy="369031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AB223EF4-A8B4-B0AA-EBEC-D0E750BF5864}"/>
              </a:ext>
            </a:extLst>
          </p:cNvPr>
          <p:cNvCxnSpPr>
            <a:cxnSpLocks/>
            <a:stCxn id="48" idx="2"/>
          </p:cNvCxnSpPr>
          <p:nvPr/>
        </p:nvCxnSpPr>
        <p:spPr>
          <a:xfrm flipV="1">
            <a:off x="8522680" y="3915552"/>
            <a:ext cx="0" cy="145179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AB62F335-DFFF-5248-8509-3C8FCF057C98}"/>
              </a:ext>
            </a:extLst>
          </p:cNvPr>
          <p:cNvCxnSpPr>
            <a:cxnSpLocks/>
            <a:stCxn id="48" idx="6"/>
          </p:cNvCxnSpPr>
          <p:nvPr/>
        </p:nvCxnSpPr>
        <p:spPr>
          <a:xfrm flipV="1">
            <a:off x="10023452" y="3915552"/>
            <a:ext cx="0" cy="145179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617A1581-53B5-DF40-39A3-43EB12B5066C}"/>
              </a:ext>
            </a:extLst>
          </p:cNvPr>
          <p:cNvCxnSpPr/>
          <p:nvPr/>
        </p:nvCxnSpPr>
        <p:spPr>
          <a:xfrm flipV="1">
            <a:off x="8522680" y="923797"/>
            <a:ext cx="750386" cy="299439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3506624E-4949-1562-9ABC-6662B700BCFA}"/>
              </a:ext>
            </a:extLst>
          </p:cNvPr>
          <p:cNvCxnSpPr/>
          <p:nvPr/>
        </p:nvCxnSpPr>
        <p:spPr>
          <a:xfrm flipH="1" flipV="1">
            <a:off x="9273066" y="923796"/>
            <a:ext cx="750386" cy="299175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" name="Gruppo 60">
            <a:extLst>
              <a:ext uri="{FF2B5EF4-FFF2-40B4-BE49-F238E27FC236}">
                <a16:creationId xmlns:a16="http://schemas.microsoft.com/office/drawing/2014/main" id="{67A179C2-FA5E-C74E-7843-32F3B88527B5}"/>
              </a:ext>
            </a:extLst>
          </p:cNvPr>
          <p:cNvGrpSpPr/>
          <p:nvPr/>
        </p:nvGrpSpPr>
        <p:grpSpPr>
          <a:xfrm>
            <a:off x="9207932" y="5297318"/>
            <a:ext cx="128638" cy="121941"/>
            <a:chOff x="8698376" y="4030581"/>
            <a:chExt cx="108000" cy="106102"/>
          </a:xfrm>
        </p:grpSpPr>
        <p:cxnSp>
          <p:nvCxnSpPr>
            <p:cNvPr id="92" name="Connettore diritto 91">
              <a:extLst>
                <a:ext uri="{FF2B5EF4-FFF2-40B4-BE49-F238E27FC236}">
                  <a16:creationId xmlns:a16="http://schemas.microsoft.com/office/drawing/2014/main" id="{904D0E97-854B-46A1-890C-192FC5D95AE6}"/>
                </a:ext>
              </a:extLst>
            </p:cNvPr>
            <p:cNvCxnSpPr>
              <a:cxnSpLocks/>
            </p:cNvCxnSpPr>
            <p:nvPr/>
          </p:nvCxnSpPr>
          <p:spPr>
            <a:xfrm>
              <a:off x="8698376" y="4091517"/>
              <a:ext cx="108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ttore diritto 92">
              <a:extLst>
                <a:ext uri="{FF2B5EF4-FFF2-40B4-BE49-F238E27FC236}">
                  <a16:creationId xmlns:a16="http://schemas.microsoft.com/office/drawing/2014/main" id="{12DDE359-9248-4214-7589-586DAC0E267C}"/>
                </a:ext>
              </a:extLst>
            </p:cNvPr>
            <p:cNvCxnSpPr/>
            <p:nvPr/>
          </p:nvCxnSpPr>
          <p:spPr>
            <a:xfrm>
              <a:off x="8753060" y="4030581"/>
              <a:ext cx="0" cy="106102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7000301F-694E-2C10-2BA7-6BF6856DCA7A}"/>
              </a:ext>
            </a:extLst>
          </p:cNvPr>
          <p:cNvSpPr txBox="1"/>
          <p:nvPr/>
        </p:nvSpPr>
        <p:spPr>
          <a:xfrm>
            <a:off x="9319950" y="5155116"/>
            <a:ext cx="487716" cy="353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V’</a:t>
            </a:r>
          </a:p>
        </p:txBody>
      </p:sp>
      <p:sp>
        <p:nvSpPr>
          <p:cNvPr id="63" name="CasellaDiTesto 62">
            <a:extLst>
              <a:ext uri="{FF2B5EF4-FFF2-40B4-BE49-F238E27FC236}">
                <a16:creationId xmlns:a16="http://schemas.microsoft.com/office/drawing/2014/main" id="{91491D94-4DE6-2224-DFC6-381CB074B105}"/>
              </a:ext>
            </a:extLst>
          </p:cNvPr>
          <p:cNvSpPr txBox="1"/>
          <p:nvPr/>
        </p:nvSpPr>
        <p:spPr>
          <a:xfrm>
            <a:off x="9336570" y="838691"/>
            <a:ext cx="514550" cy="353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V’’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69AF4C9C-360D-EC25-8D34-83110580E9DC}"/>
              </a:ext>
            </a:extLst>
          </p:cNvPr>
          <p:cNvSpPr txBox="1"/>
          <p:nvPr/>
        </p:nvSpPr>
        <p:spPr>
          <a:xfrm>
            <a:off x="8950226" y="6331441"/>
            <a:ext cx="609354" cy="4244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</a:p>
        </p:txBody>
      </p:sp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76EF2E98-747F-C59F-DB8D-B18C8221A7AD}"/>
              </a:ext>
            </a:extLst>
          </p:cNvPr>
          <p:cNvSpPr txBox="1"/>
          <p:nvPr/>
        </p:nvSpPr>
        <p:spPr>
          <a:xfrm>
            <a:off x="8979677" y="384760"/>
            <a:ext cx="941048" cy="4244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66" name="Connettore diritto 65">
            <a:extLst>
              <a:ext uri="{FF2B5EF4-FFF2-40B4-BE49-F238E27FC236}">
                <a16:creationId xmlns:a16="http://schemas.microsoft.com/office/drawing/2014/main" id="{B04ABC58-3326-9525-33C2-4452525ED58F}"/>
              </a:ext>
            </a:extLst>
          </p:cNvPr>
          <p:cNvCxnSpPr>
            <a:cxnSpLocks/>
          </p:cNvCxnSpPr>
          <p:nvPr/>
        </p:nvCxnSpPr>
        <p:spPr>
          <a:xfrm>
            <a:off x="8956237" y="508655"/>
            <a:ext cx="0" cy="624725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CD6BCD75-895D-5CDF-73F0-CB33AD3722A4}"/>
              </a:ext>
            </a:extLst>
          </p:cNvPr>
          <p:cNvCxnSpPr>
            <a:cxnSpLocks/>
          </p:cNvCxnSpPr>
          <p:nvPr/>
        </p:nvCxnSpPr>
        <p:spPr>
          <a:xfrm>
            <a:off x="8956237" y="2178540"/>
            <a:ext cx="0" cy="1737709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45140565-A231-D8D6-F214-EB48A603E7AA}"/>
              </a:ext>
            </a:extLst>
          </p:cNvPr>
          <p:cNvCxnSpPr>
            <a:cxnSpLocks/>
          </p:cNvCxnSpPr>
          <p:nvPr/>
        </p:nvCxnSpPr>
        <p:spPr>
          <a:xfrm>
            <a:off x="8955574" y="4706759"/>
            <a:ext cx="0" cy="1323969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D5FE8D03-99F6-62F4-B694-8EE149E6E477}"/>
              </a:ext>
            </a:extLst>
          </p:cNvPr>
          <p:cNvCxnSpPr>
            <a:cxnSpLocks/>
          </p:cNvCxnSpPr>
          <p:nvPr/>
        </p:nvCxnSpPr>
        <p:spPr>
          <a:xfrm flipH="1">
            <a:off x="8522680" y="5366210"/>
            <a:ext cx="749571" cy="114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CasellaDiTesto 73">
            <a:extLst>
              <a:ext uri="{FF2B5EF4-FFF2-40B4-BE49-F238E27FC236}">
                <a16:creationId xmlns:a16="http://schemas.microsoft.com/office/drawing/2014/main" id="{D0743255-8720-B7A6-FD3B-AEF1993047BB}"/>
              </a:ext>
            </a:extLst>
          </p:cNvPr>
          <p:cNvSpPr txBox="1"/>
          <p:nvPr/>
        </p:nvSpPr>
        <p:spPr>
          <a:xfrm>
            <a:off x="8911755" y="2032567"/>
            <a:ext cx="729436" cy="4436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Z’’</a:t>
            </a:r>
          </a:p>
        </p:txBody>
      </p:sp>
      <p:sp>
        <p:nvSpPr>
          <p:cNvPr id="75" name="CasellaDiTesto 74">
            <a:extLst>
              <a:ext uri="{FF2B5EF4-FFF2-40B4-BE49-F238E27FC236}">
                <a16:creationId xmlns:a16="http://schemas.microsoft.com/office/drawing/2014/main" id="{2E8DC64E-402A-1D1D-6609-4DA4DDB79884}"/>
              </a:ext>
            </a:extLst>
          </p:cNvPr>
          <p:cNvSpPr txBox="1"/>
          <p:nvPr/>
        </p:nvSpPr>
        <p:spPr>
          <a:xfrm>
            <a:off x="8815367" y="4359799"/>
            <a:ext cx="729436" cy="4436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Y’</a:t>
            </a:r>
          </a:p>
        </p:txBody>
      </p:sp>
      <p:sp>
        <p:nvSpPr>
          <p:cNvPr id="76" name="CasellaDiTesto 75">
            <a:extLst>
              <a:ext uri="{FF2B5EF4-FFF2-40B4-BE49-F238E27FC236}">
                <a16:creationId xmlns:a16="http://schemas.microsoft.com/office/drawing/2014/main" id="{9D61868C-2248-52E0-57A8-DD72F9551788}"/>
              </a:ext>
            </a:extLst>
          </p:cNvPr>
          <p:cNvSpPr txBox="1"/>
          <p:nvPr/>
        </p:nvSpPr>
        <p:spPr>
          <a:xfrm>
            <a:off x="8735460" y="6021134"/>
            <a:ext cx="729436" cy="4436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X’</a:t>
            </a:r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9C1E633-3A06-90ED-28BE-EF6CAEF86F50}"/>
              </a:ext>
            </a:extLst>
          </p:cNvPr>
          <p:cNvSpPr txBox="1"/>
          <p:nvPr/>
        </p:nvSpPr>
        <p:spPr>
          <a:xfrm>
            <a:off x="8554106" y="3644374"/>
            <a:ext cx="729436" cy="4436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X’’</a:t>
            </a:r>
          </a:p>
        </p:txBody>
      </p:sp>
      <p:sp>
        <p:nvSpPr>
          <p:cNvPr id="78" name="CasellaDiTesto 77">
            <a:extLst>
              <a:ext uri="{FF2B5EF4-FFF2-40B4-BE49-F238E27FC236}">
                <a16:creationId xmlns:a16="http://schemas.microsoft.com/office/drawing/2014/main" id="{AC37C2E7-935C-F3F2-92AB-0D5C908A4461}"/>
              </a:ext>
            </a:extLst>
          </p:cNvPr>
          <p:cNvSpPr txBox="1"/>
          <p:nvPr/>
        </p:nvSpPr>
        <p:spPr>
          <a:xfrm>
            <a:off x="8897466" y="5214085"/>
            <a:ext cx="729436" cy="4436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Z’</a:t>
            </a:r>
          </a:p>
        </p:txBody>
      </p:sp>
      <p:sp>
        <p:nvSpPr>
          <p:cNvPr id="79" name="CasellaDiTesto 78">
            <a:extLst>
              <a:ext uri="{FF2B5EF4-FFF2-40B4-BE49-F238E27FC236}">
                <a16:creationId xmlns:a16="http://schemas.microsoft.com/office/drawing/2014/main" id="{ABE1A37B-F544-1593-7DBC-F881C5DB5F86}"/>
              </a:ext>
            </a:extLst>
          </p:cNvPr>
          <p:cNvSpPr txBox="1"/>
          <p:nvPr/>
        </p:nvSpPr>
        <p:spPr>
          <a:xfrm>
            <a:off x="8979677" y="3646133"/>
            <a:ext cx="729436" cy="4436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Y’’</a:t>
            </a:r>
          </a:p>
        </p:txBody>
      </p:sp>
      <p:sp>
        <p:nvSpPr>
          <p:cNvPr id="95" name="CasellaDiTesto 94">
            <a:extLst>
              <a:ext uri="{FF2B5EF4-FFF2-40B4-BE49-F238E27FC236}">
                <a16:creationId xmlns:a16="http://schemas.microsoft.com/office/drawing/2014/main" id="{65729D90-4BA3-15FD-B779-A7BC01677DCE}"/>
              </a:ext>
            </a:extLst>
          </p:cNvPr>
          <p:cNvSpPr txBox="1"/>
          <p:nvPr/>
        </p:nvSpPr>
        <p:spPr>
          <a:xfrm>
            <a:off x="11695967" y="3514108"/>
            <a:ext cx="511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ymbol" panose="05050102010706020507" pitchFamily="18" charset="2"/>
              <a:ea typeface="+mn-ea"/>
              <a:cs typeface="+mn-cs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ECF753A6-195D-532C-7950-A81F0EC2B035}"/>
              </a:ext>
            </a:extLst>
          </p:cNvPr>
          <p:cNvSpPr txBox="1"/>
          <p:nvPr/>
        </p:nvSpPr>
        <p:spPr>
          <a:xfrm>
            <a:off x="0" y="1118586"/>
            <a:ext cx="6696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Date le caratteristiche geometriche e di posizione del piano le figure piane di sezione si presenteranno in scorcio totale sia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</a:t>
            </a:r>
            <a:r>
              <a:rPr lang="it-IT" dirty="0"/>
              <a:t> sia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2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AC8EE60-5199-03F3-F524-A16B2820BBEF}"/>
              </a:ext>
            </a:extLst>
          </p:cNvPr>
          <p:cNvSpPr txBox="1"/>
          <p:nvPr/>
        </p:nvSpPr>
        <p:spPr>
          <a:xfrm>
            <a:off x="0" y="2286853"/>
            <a:ext cx="6598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Essendo il piano di sezione parallelo all’asse del cono la figura risultante sarà il ramo di una iperbole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46A8228-648E-F042-D3C9-863F753F1C47}"/>
              </a:ext>
            </a:extLst>
          </p:cNvPr>
          <p:cNvSpPr txBox="1"/>
          <p:nvPr/>
        </p:nvSpPr>
        <p:spPr>
          <a:xfrm>
            <a:off x="8564378" y="5049309"/>
            <a:ext cx="35016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g’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8FFB3622-1D43-2240-40DA-7855E15E8E59}"/>
              </a:ext>
            </a:extLst>
          </p:cNvPr>
          <p:cNvSpPr txBox="1"/>
          <p:nvPr/>
        </p:nvSpPr>
        <p:spPr>
          <a:xfrm>
            <a:off x="8493489" y="2669634"/>
            <a:ext cx="396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g’’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24542F9-4553-0653-8E04-70AD4BF2140E}"/>
              </a:ext>
            </a:extLst>
          </p:cNvPr>
          <p:cNvSpPr txBox="1"/>
          <p:nvPr/>
        </p:nvSpPr>
        <p:spPr>
          <a:xfrm>
            <a:off x="0" y="3068459"/>
            <a:ext cx="6053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I punti per descrivere la curva sono i seguenti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15F8B492-164E-00FB-6BF6-4D43AFCEE652}"/>
              </a:ext>
            </a:extLst>
          </p:cNvPr>
          <p:cNvSpPr txBox="1"/>
          <p:nvPr/>
        </p:nvSpPr>
        <p:spPr>
          <a:xfrm>
            <a:off x="8800395" y="3591816"/>
            <a:ext cx="434256" cy="463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05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159EE58D-8DF0-448A-5869-008BB81CE8D3}"/>
              </a:ext>
            </a:extLst>
          </p:cNvPr>
          <p:cNvSpPr txBox="1"/>
          <p:nvPr/>
        </p:nvSpPr>
        <p:spPr>
          <a:xfrm>
            <a:off x="0" y="3633008"/>
            <a:ext cx="5709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Nella circonferenza di base del cono troveremo i punti X(X’, X’’) e Y(Y’,Y’’)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188E3DB2-23C8-7FBF-AEED-4EE1FA88164F}"/>
              </a:ext>
            </a:extLst>
          </p:cNvPr>
          <p:cNvSpPr txBox="1"/>
          <p:nvPr/>
        </p:nvSpPr>
        <p:spPr>
          <a:xfrm>
            <a:off x="0" y="4515001"/>
            <a:ext cx="55094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Il punto vertice Z(Z’,Z’’) della curva è dato dal punto d’intersezione tra il piano 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FF0000"/>
                </a:solidFill>
              </a:rPr>
              <a:t> di sezione e la generatrice </a:t>
            </a:r>
            <a:r>
              <a:rPr lang="it-IT" dirty="0">
                <a:solidFill>
                  <a:srgbClr val="00B0F0"/>
                </a:solidFill>
              </a:rPr>
              <a:t>g(</a:t>
            </a:r>
            <a:r>
              <a:rPr lang="it-IT" dirty="0" err="1">
                <a:solidFill>
                  <a:srgbClr val="00B0F0"/>
                </a:solidFill>
              </a:rPr>
              <a:t>g’,g</a:t>
            </a:r>
            <a:r>
              <a:rPr lang="it-IT" dirty="0">
                <a:solidFill>
                  <a:srgbClr val="00B0F0"/>
                </a:solidFill>
              </a:rPr>
              <a:t>’’) </a:t>
            </a:r>
            <a:r>
              <a:rPr lang="it-IT" dirty="0">
                <a:solidFill>
                  <a:srgbClr val="FF0000"/>
                </a:solidFill>
              </a:rPr>
              <a:t>del cono con </a:t>
            </a:r>
            <a:r>
              <a:rPr lang="it-IT" dirty="0">
                <a:solidFill>
                  <a:srgbClr val="00B0F0"/>
                </a:solidFill>
              </a:rPr>
              <a:t>g’</a:t>
            </a:r>
            <a:r>
              <a:rPr lang="it-IT" sz="1800" dirty="0">
                <a:solidFill>
                  <a:srgbClr val="00B0F0"/>
                </a:solidFill>
                <a:latin typeface="Symbol" panose="05050102010706020507" pitchFamily="18" charset="2"/>
              </a:rPr>
              <a:t> </a:t>
            </a:r>
            <a:r>
              <a:rPr 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^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/>
              <a:t>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708AFE98-1A33-32D7-B6F7-11C2C06574EC}"/>
              </a:ext>
            </a:extLst>
          </p:cNvPr>
          <p:cNvSpPr txBox="1"/>
          <p:nvPr/>
        </p:nvSpPr>
        <p:spPr>
          <a:xfrm>
            <a:off x="0" y="5527103"/>
            <a:ext cx="56673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 la sezione risulta essere rappresentata da un segmento che ha per estremi il punto Z’’=(</a:t>
            </a:r>
            <a:r>
              <a:rPr lang="it-IT" dirty="0">
                <a:solidFill>
                  <a:srgbClr val="00B0F0"/>
                </a:solidFill>
              </a:rPr>
              <a:t>g’’ </a:t>
            </a:r>
            <a:r>
              <a:rPr lang="it-IT" sz="1800" dirty="0">
                <a:latin typeface="Symbol" panose="05050102010706020507" pitchFamily="18" charset="2"/>
              </a:rPr>
              <a:t>Ç</a:t>
            </a:r>
            <a:r>
              <a:rPr lang="it-IT" dirty="0">
                <a:solidFill>
                  <a:srgbClr val="00B0F0"/>
                </a:solidFill>
              </a:rPr>
              <a:t> </a:t>
            </a:r>
            <a:r>
              <a:rPr lang="it-IT" dirty="0"/>
              <a:t>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FF0000"/>
                </a:solidFill>
              </a:rPr>
              <a:t>) e la proiezione dei punti X’’ </a:t>
            </a:r>
            <a:r>
              <a:rPr 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r>
              <a:rPr lang="it-IT" dirty="0">
                <a:solidFill>
                  <a:srgbClr val="FF0000"/>
                </a:solidFill>
              </a:rPr>
              <a:t> Y’’</a:t>
            </a:r>
          </a:p>
        </p:txBody>
      </p: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9D713DF0-7501-728B-E969-072B3E8A5E48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5389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74" grpId="0"/>
      <p:bldP spid="75" grpId="0"/>
      <p:bldP spid="76" grpId="0"/>
      <p:bldP spid="77" grpId="0"/>
      <p:bldP spid="78" grpId="0"/>
      <p:bldP spid="79" grpId="0"/>
      <p:bldP spid="2" grpId="0"/>
      <p:bldP spid="3" grpId="0"/>
      <p:bldP spid="5" grpId="0"/>
      <p:bldP spid="6" grpId="0"/>
      <p:bldP spid="7" grpId="0"/>
      <p:bldP spid="8" grpId="0"/>
      <p:bldP spid="9" grpId="0"/>
      <p:bldP spid="10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112333FA-8345-5404-AABD-BA246A46865F}"/>
              </a:ext>
            </a:extLst>
          </p:cNvPr>
          <p:cNvSpPr txBox="1"/>
          <p:nvPr/>
        </p:nvSpPr>
        <p:spPr>
          <a:xfrm>
            <a:off x="0" y="-603718"/>
            <a:ext cx="511594" cy="323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76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76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76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</a:p>
        </p:txBody>
      </p:sp>
      <p:sp>
        <p:nvSpPr>
          <p:cNvPr id="11" name="Titolo 3">
            <a:extLst>
              <a:ext uri="{FF2B5EF4-FFF2-40B4-BE49-F238E27FC236}">
                <a16:creationId xmlns:a16="http://schemas.microsoft.com/office/drawing/2014/main" id="{618BD676-4496-6E59-4CA0-7D1318D17DCF}"/>
              </a:ext>
            </a:extLst>
          </p:cNvPr>
          <p:cNvSpPr txBox="1">
            <a:spLocks/>
          </p:cNvSpPr>
          <p:nvPr/>
        </p:nvSpPr>
        <p:spPr>
          <a:xfrm>
            <a:off x="25566" y="8878"/>
            <a:ext cx="12140869" cy="324000"/>
          </a:xfrm>
          <a:prstGeom prst="rect">
            <a:avLst/>
          </a:prstGeom>
          <a:ln w="3175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  GEOMETRIA DESCRITTIVA DINAMICA – RIBALTAMENTO  DEL PIANO DI PROFILO - ESEMPI</a:t>
            </a:r>
          </a:p>
        </p:txBody>
      </p:sp>
      <p:sp>
        <p:nvSpPr>
          <p:cNvPr id="12" name="Pulsante di azione: vuoto 11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BD778713-A00C-7B0F-3A67-6864AFB23693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40BFB378-90AD-0590-6A4C-2393F42EDA8A}"/>
              </a:ext>
            </a:extLst>
          </p:cNvPr>
          <p:cNvCxnSpPr>
            <a:cxnSpLocks/>
          </p:cNvCxnSpPr>
          <p:nvPr/>
        </p:nvCxnSpPr>
        <p:spPr>
          <a:xfrm>
            <a:off x="1474" y="6859740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980E9FC1-4C5D-EA74-5EA0-978228611F0F}"/>
              </a:ext>
            </a:extLst>
          </p:cNvPr>
          <p:cNvSpPr txBox="1"/>
          <p:nvPr/>
        </p:nvSpPr>
        <p:spPr>
          <a:xfrm>
            <a:off x="25185" y="354551"/>
            <a:ext cx="45121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RIBALTAMENTO  DELLA  SEZIONE</a:t>
            </a:r>
          </a:p>
        </p:txBody>
      </p: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96AC9CD5-6FD3-53B6-A2D2-F5EA0473490D}"/>
              </a:ext>
            </a:extLst>
          </p:cNvPr>
          <p:cNvCxnSpPr>
            <a:cxnSpLocks/>
          </p:cNvCxnSpPr>
          <p:nvPr/>
        </p:nvCxnSpPr>
        <p:spPr>
          <a:xfrm>
            <a:off x="6640501" y="3918197"/>
            <a:ext cx="510412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e 42">
            <a:extLst>
              <a:ext uri="{FF2B5EF4-FFF2-40B4-BE49-F238E27FC236}">
                <a16:creationId xmlns:a16="http://schemas.microsoft.com/office/drawing/2014/main" id="{382E5366-584D-D285-4FCF-E21C11A43290}"/>
              </a:ext>
            </a:extLst>
          </p:cNvPr>
          <p:cNvSpPr/>
          <p:nvPr/>
        </p:nvSpPr>
        <p:spPr>
          <a:xfrm>
            <a:off x="8522680" y="4642943"/>
            <a:ext cx="1500772" cy="1448814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0" i="0" u="none" strike="noStrike" kern="1200" cap="none" spc="0" normalizeH="0" baseline="0" noProof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30851915-5F23-DA9A-BCEE-DE2E67D4D762}"/>
              </a:ext>
            </a:extLst>
          </p:cNvPr>
          <p:cNvCxnSpPr>
            <a:cxnSpLocks/>
            <a:stCxn id="43" idx="0"/>
          </p:cNvCxnSpPr>
          <p:nvPr/>
        </p:nvCxnSpPr>
        <p:spPr>
          <a:xfrm>
            <a:off x="9273066" y="4642943"/>
            <a:ext cx="0" cy="72088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B6BC9951-D642-DC6E-F3F3-EAB8A588743D}"/>
              </a:ext>
            </a:extLst>
          </p:cNvPr>
          <p:cNvCxnSpPr>
            <a:cxnSpLocks/>
            <a:stCxn id="43" idx="0"/>
          </p:cNvCxnSpPr>
          <p:nvPr/>
        </p:nvCxnSpPr>
        <p:spPr>
          <a:xfrm flipV="1">
            <a:off x="9273066" y="952628"/>
            <a:ext cx="0" cy="369031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2CDEC39F-515F-F78D-D7EF-1332F69C0A13}"/>
              </a:ext>
            </a:extLst>
          </p:cNvPr>
          <p:cNvCxnSpPr>
            <a:cxnSpLocks/>
            <a:stCxn id="43" idx="2"/>
          </p:cNvCxnSpPr>
          <p:nvPr/>
        </p:nvCxnSpPr>
        <p:spPr>
          <a:xfrm flipV="1">
            <a:off x="8522680" y="3915552"/>
            <a:ext cx="0" cy="145179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FB67BED5-A210-5821-1F4F-4C265B71A1C5}"/>
              </a:ext>
            </a:extLst>
          </p:cNvPr>
          <p:cNvCxnSpPr>
            <a:cxnSpLocks/>
            <a:stCxn id="43" idx="6"/>
          </p:cNvCxnSpPr>
          <p:nvPr/>
        </p:nvCxnSpPr>
        <p:spPr>
          <a:xfrm flipV="1">
            <a:off x="10023452" y="3915552"/>
            <a:ext cx="0" cy="145179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94496212-DA73-E914-17E8-3E5124DC381E}"/>
              </a:ext>
            </a:extLst>
          </p:cNvPr>
          <p:cNvCxnSpPr/>
          <p:nvPr/>
        </p:nvCxnSpPr>
        <p:spPr>
          <a:xfrm flipV="1">
            <a:off x="8522680" y="923797"/>
            <a:ext cx="750386" cy="299439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7AB93188-E9CC-8FC2-8996-1FF3A0385181}"/>
              </a:ext>
            </a:extLst>
          </p:cNvPr>
          <p:cNvCxnSpPr/>
          <p:nvPr/>
        </p:nvCxnSpPr>
        <p:spPr>
          <a:xfrm flipH="1" flipV="1">
            <a:off x="9273066" y="923796"/>
            <a:ext cx="750386" cy="299175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Gruppo 58">
            <a:extLst>
              <a:ext uri="{FF2B5EF4-FFF2-40B4-BE49-F238E27FC236}">
                <a16:creationId xmlns:a16="http://schemas.microsoft.com/office/drawing/2014/main" id="{48865469-45A4-54EF-E6D3-55A002F13E5F}"/>
              </a:ext>
            </a:extLst>
          </p:cNvPr>
          <p:cNvGrpSpPr/>
          <p:nvPr/>
        </p:nvGrpSpPr>
        <p:grpSpPr>
          <a:xfrm>
            <a:off x="9207932" y="5297318"/>
            <a:ext cx="128638" cy="121941"/>
            <a:chOff x="8698376" y="4030581"/>
            <a:chExt cx="108000" cy="106102"/>
          </a:xfrm>
        </p:grpSpPr>
        <p:cxnSp>
          <p:nvCxnSpPr>
            <p:cNvPr id="90" name="Connettore diritto 89">
              <a:extLst>
                <a:ext uri="{FF2B5EF4-FFF2-40B4-BE49-F238E27FC236}">
                  <a16:creationId xmlns:a16="http://schemas.microsoft.com/office/drawing/2014/main" id="{2DB7EE8F-5DB4-6D82-C4B5-51A7004339E7}"/>
                </a:ext>
              </a:extLst>
            </p:cNvPr>
            <p:cNvCxnSpPr>
              <a:cxnSpLocks/>
            </p:cNvCxnSpPr>
            <p:nvPr/>
          </p:nvCxnSpPr>
          <p:spPr>
            <a:xfrm>
              <a:off x="8698376" y="4091517"/>
              <a:ext cx="108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ttore diritto 90">
              <a:extLst>
                <a:ext uri="{FF2B5EF4-FFF2-40B4-BE49-F238E27FC236}">
                  <a16:creationId xmlns:a16="http://schemas.microsoft.com/office/drawing/2014/main" id="{EA6FD1AF-A971-B0AB-90DD-F0B036BEE08D}"/>
                </a:ext>
              </a:extLst>
            </p:cNvPr>
            <p:cNvCxnSpPr/>
            <p:nvPr/>
          </p:nvCxnSpPr>
          <p:spPr>
            <a:xfrm>
              <a:off x="8753060" y="4030581"/>
              <a:ext cx="0" cy="106102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41D9B99B-5515-A777-70F5-047292E9187D}"/>
              </a:ext>
            </a:extLst>
          </p:cNvPr>
          <p:cNvSpPr txBox="1"/>
          <p:nvPr/>
        </p:nvSpPr>
        <p:spPr>
          <a:xfrm>
            <a:off x="9319950" y="5155116"/>
            <a:ext cx="487716" cy="353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V’</a:t>
            </a:r>
          </a:p>
        </p:txBody>
      </p:sp>
      <p:sp>
        <p:nvSpPr>
          <p:cNvPr id="61" name="CasellaDiTesto 60">
            <a:extLst>
              <a:ext uri="{FF2B5EF4-FFF2-40B4-BE49-F238E27FC236}">
                <a16:creationId xmlns:a16="http://schemas.microsoft.com/office/drawing/2014/main" id="{DB71E0ED-276E-6613-2887-BABF738ECA56}"/>
              </a:ext>
            </a:extLst>
          </p:cNvPr>
          <p:cNvSpPr txBox="1"/>
          <p:nvPr/>
        </p:nvSpPr>
        <p:spPr>
          <a:xfrm>
            <a:off x="9336570" y="838691"/>
            <a:ext cx="514550" cy="353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V’’</a:t>
            </a:r>
          </a:p>
        </p:txBody>
      </p: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4886545E-0DCA-4CE7-DA92-AF0AE4CA55C5}"/>
              </a:ext>
            </a:extLst>
          </p:cNvPr>
          <p:cNvSpPr txBox="1"/>
          <p:nvPr/>
        </p:nvSpPr>
        <p:spPr>
          <a:xfrm>
            <a:off x="8950226" y="6331441"/>
            <a:ext cx="609354" cy="4244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</a:p>
        </p:txBody>
      </p:sp>
      <p:sp>
        <p:nvSpPr>
          <p:cNvPr id="63" name="CasellaDiTesto 62">
            <a:extLst>
              <a:ext uri="{FF2B5EF4-FFF2-40B4-BE49-F238E27FC236}">
                <a16:creationId xmlns:a16="http://schemas.microsoft.com/office/drawing/2014/main" id="{67F7D030-5CDE-32E5-A1A1-C6144F1DB2AC}"/>
              </a:ext>
            </a:extLst>
          </p:cNvPr>
          <p:cNvSpPr txBox="1"/>
          <p:nvPr/>
        </p:nvSpPr>
        <p:spPr>
          <a:xfrm>
            <a:off x="8979677" y="384760"/>
            <a:ext cx="941048" cy="4244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64" name="Connettore diritto 63">
            <a:extLst>
              <a:ext uri="{FF2B5EF4-FFF2-40B4-BE49-F238E27FC236}">
                <a16:creationId xmlns:a16="http://schemas.microsoft.com/office/drawing/2014/main" id="{CEE6A67E-DB7C-AC3A-2F4D-FB7495B6E370}"/>
              </a:ext>
            </a:extLst>
          </p:cNvPr>
          <p:cNvCxnSpPr>
            <a:cxnSpLocks/>
          </p:cNvCxnSpPr>
          <p:nvPr/>
        </p:nvCxnSpPr>
        <p:spPr>
          <a:xfrm>
            <a:off x="8960432" y="440075"/>
            <a:ext cx="0" cy="624725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3CBB871A-E7A4-48CD-6941-6B945C9367FC}"/>
              </a:ext>
            </a:extLst>
          </p:cNvPr>
          <p:cNvCxnSpPr>
            <a:cxnSpLocks/>
          </p:cNvCxnSpPr>
          <p:nvPr/>
        </p:nvCxnSpPr>
        <p:spPr>
          <a:xfrm>
            <a:off x="8956237" y="2178540"/>
            <a:ext cx="0" cy="173770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ttore diritto 65">
            <a:extLst>
              <a:ext uri="{FF2B5EF4-FFF2-40B4-BE49-F238E27FC236}">
                <a16:creationId xmlns:a16="http://schemas.microsoft.com/office/drawing/2014/main" id="{B5EEC9E1-5A03-5A68-4AEF-B4E33911609F}"/>
              </a:ext>
            </a:extLst>
          </p:cNvPr>
          <p:cNvCxnSpPr>
            <a:cxnSpLocks/>
          </p:cNvCxnSpPr>
          <p:nvPr/>
        </p:nvCxnSpPr>
        <p:spPr>
          <a:xfrm>
            <a:off x="8956692" y="4706759"/>
            <a:ext cx="0" cy="132396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52EA8023-8A05-9CD3-71FA-52F2E95A7C9D}"/>
              </a:ext>
            </a:extLst>
          </p:cNvPr>
          <p:cNvCxnSpPr>
            <a:cxnSpLocks/>
          </p:cNvCxnSpPr>
          <p:nvPr/>
        </p:nvCxnSpPr>
        <p:spPr>
          <a:xfrm flipH="1">
            <a:off x="7241005" y="5366210"/>
            <a:ext cx="171114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Arco 67">
            <a:extLst>
              <a:ext uri="{FF2B5EF4-FFF2-40B4-BE49-F238E27FC236}">
                <a16:creationId xmlns:a16="http://schemas.microsoft.com/office/drawing/2014/main" id="{8F30F14E-7167-4807-50FB-1C6909CFDD4B}"/>
              </a:ext>
            </a:extLst>
          </p:cNvPr>
          <p:cNvSpPr/>
          <p:nvPr/>
        </p:nvSpPr>
        <p:spPr>
          <a:xfrm>
            <a:off x="7241005" y="2199205"/>
            <a:ext cx="3434400" cy="3434044"/>
          </a:xfrm>
          <a:prstGeom prst="arc">
            <a:avLst>
              <a:gd name="adj1" fmla="val 10800394"/>
              <a:gd name="adj2" fmla="val 16183308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0F478614-3F30-6944-0D80-81B0A8DACA01}"/>
              </a:ext>
            </a:extLst>
          </p:cNvPr>
          <p:cNvCxnSpPr>
            <a:cxnSpLocks/>
          </p:cNvCxnSpPr>
          <p:nvPr/>
        </p:nvCxnSpPr>
        <p:spPr>
          <a:xfrm>
            <a:off x="7241005" y="3913173"/>
            <a:ext cx="0" cy="145065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Figura a mano libera: forma 69">
            <a:extLst>
              <a:ext uri="{FF2B5EF4-FFF2-40B4-BE49-F238E27FC236}">
                <a16:creationId xmlns:a16="http://schemas.microsoft.com/office/drawing/2014/main" id="{02645794-20CD-7163-69A3-69CA94F7142F}"/>
              </a:ext>
            </a:extLst>
          </p:cNvPr>
          <p:cNvSpPr/>
          <p:nvPr/>
        </p:nvSpPr>
        <p:spPr>
          <a:xfrm>
            <a:off x="7243172" y="4712011"/>
            <a:ext cx="1717149" cy="1313213"/>
          </a:xfrm>
          <a:custGeom>
            <a:avLst/>
            <a:gdLst>
              <a:gd name="connsiteX0" fmla="*/ 1496291 w 1496291"/>
              <a:gd name="connsiteY0" fmla="*/ 0 h 1147157"/>
              <a:gd name="connsiteX1" fmla="*/ 0 w 1496291"/>
              <a:gd name="connsiteY1" fmla="*/ 573578 h 1147157"/>
              <a:gd name="connsiteX2" fmla="*/ 1492135 w 1496291"/>
              <a:gd name="connsiteY2" fmla="*/ 1147157 h 1147157"/>
              <a:gd name="connsiteX0" fmla="*/ 1496291 w 1496291"/>
              <a:gd name="connsiteY0" fmla="*/ 0 h 1140384"/>
              <a:gd name="connsiteX1" fmla="*/ 0 w 1496291"/>
              <a:gd name="connsiteY1" fmla="*/ 573578 h 1140384"/>
              <a:gd name="connsiteX2" fmla="*/ 1485362 w 1496291"/>
              <a:gd name="connsiteY2" fmla="*/ 1140384 h 1140384"/>
              <a:gd name="connsiteX0" fmla="*/ 1494034 w 1494034"/>
              <a:gd name="connsiteY0" fmla="*/ 0 h 1142641"/>
              <a:gd name="connsiteX1" fmla="*/ 0 w 1494034"/>
              <a:gd name="connsiteY1" fmla="*/ 575835 h 1142641"/>
              <a:gd name="connsiteX2" fmla="*/ 1485362 w 1494034"/>
              <a:gd name="connsiteY2" fmla="*/ 1142641 h 1142641"/>
              <a:gd name="connsiteX0" fmla="*/ 1488320 w 1488320"/>
              <a:gd name="connsiteY0" fmla="*/ 0 h 1142641"/>
              <a:gd name="connsiteX1" fmla="*/ 1 w 1488320"/>
              <a:gd name="connsiteY1" fmla="*/ 570098 h 1142641"/>
              <a:gd name="connsiteX2" fmla="*/ 1479648 w 1488320"/>
              <a:gd name="connsiteY2" fmla="*/ 1142641 h 1142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88320" h="1142641">
                <a:moveTo>
                  <a:pt x="1488320" y="0"/>
                </a:moveTo>
                <a:cubicBezTo>
                  <a:pt x="740521" y="191192"/>
                  <a:pt x="694" y="378905"/>
                  <a:pt x="1" y="570098"/>
                </a:cubicBezTo>
                <a:cubicBezTo>
                  <a:pt x="-692" y="761291"/>
                  <a:pt x="733234" y="951448"/>
                  <a:pt x="1479648" y="1142641"/>
                </a:cubicBezTo>
              </a:path>
            </a:pathLst>
          </a:cu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A1F514B7-9F6A-B883-CF30-9647F7178CE7}"/>
              </a:ext>
            </a:extLst>
          </p:cNvPr>
          <p:cNvCxnSpPr>
            <a:cxnSpLocks/>
          </p:cNvCxnSpPr>
          <p:nvPr/>
        </p:nvCxnSpPr>
        <p:spPr>
          <a:xfrm flipH="1">
            <a:off x="8522680" y="5366210"/>
            <a:ext cx="749571" cy="114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CasellaDiTesto 71">
            <a:extLst>
              <a:ext uri="{FF2B5EF4-FFF2-40B4-BE49-F238E27FC236}">
                <a16:creationId xmlns:a16="http://schemas.microsoft.com/office/drawing/2014/main" id="{C25DB75D-9BEA-D6A8-0425-3034DB577663}"/>
              </a:ext>
            </a:extLst>
          </p:cNvPr>
          <p:cNvSpPr txBox="1"/>
          <p:nvPr/>
        </p:nvSpPr>
        <p:spPr>
          <a:xfrm>
            <a:off x="8911755" y="2032567"/>
            <a:ext cx="729436" cy="4436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Z’’</a:t>
            </a: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06AD5257-DA2B-C562-CF49-A7E223EFBF44}"/>
              </a:ext>
            </a:extLst>
          </p:cNvPr>
          <p:cNvSpPr txBox="1"/>
          <p:nvPr/>
        </p:nvSpPr>
        <p:spPr>
          <a:xfrm>
            <a:off x="8815367" y="4359799"/>
            <a:ext cx="729436" cy="4436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Y’</a:t>
            </a:r>
          </a:p>
        </p:txBody>
      </p:sp>
      <p:sp>
        <p:nvSpPr>
          <p:cNvPr id="74" name="CasellaDiTesto 73">
            <a:extLst>
              <a:ext uri="{FF2B5EF4-FFF2-40B4-BE49-F238E27FC236}">
                <a16:creationId xmlns:a16="http://schemas.microsoft.com/office/drawing/2014/main" id="{0D74D13E-E812-9313-DEA6-CB01C554BAA6}"/>
              </a:ext>
            </a:extLst>
          </p:cNvPr>
          <p:cNvSpPr txBox="1"/>
          <p:nvPr/>
        </p:nvSpPr>
        <p:spPr>
          <a:xfrm>
            <a:off x="8735460" y="6021134"/>
            <a:ext cx="729436" cy="4436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X’</a:t>
            </a:r>
          </a:p>
        </p:txBody>
      </p:sp>
      <p:sp>
        <p:nvSpPr>
          <p:cNvPr id="75" name="CasellaDiTesto 74">
            <a:extLst>
              <a:ext uri="{FF2B5EF4-FFF2-40B4-BE49-F238E27FC236}">
                <a16:creationId xmlns:a16="http://schemas.microsoft.com/office/drawing/2014/main" id="{3CFB7322-357D-BBCB-32A9-AA60B1093138}"/>
              </a:ext>
            </a:extLst>
          </p:cNvPr>
          <p:cNvSpPr txBox="1"/>
          <p:nvPr/>
        </p:nvSpPr>
        <p:spPr>
          <a:xfrm>
            <a:off x="8554106" y="3644374"/>
            <a:ext cx="729436" cy="4436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X’’</a:t>
            </a:r>
          </a:p>
        </p:txBody>
      </p:sp>
      <p:sp>
        <p:nvSpPr>
          <p:cNvPr id="76" name="CasellaDiTesto 75">
            <a:extLst>
              <a:ext uri="{FF2B5EF4-FFF2-40B4-BE49-F238E27FC236}">
                <a16:creationId xmlns:a16="http://schemas.microsoft.com/office/drawing/2014/main" id="{59EC20F7-1297-765F-368A-370D95EA2366}"/>
              </a:ext>
            </a:extLst>
          </p:cNvPr>
          <p:cNvSpPr txBox="1"/>
          <p:nvPr/>
        </p:nvSpPr>
        <p:spPr>
          <a:xfrm>
            <a:off x="8897466" y="5214085"/>
            <a:ext cx="729436" cy="4436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Z’</a:t>
            </a:r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EF17FC4A-D152-1760-FC58-6FED1DF1CA7C}"/>
              </a:ext>
            </a:extLst>
          </p:cNvPr>
          <p:cNvSpPr txBox="1"/>
          <p:nvPr/>
        </p:nvSpPr>
        <p:spPr>
          <a:xfrm>
            <a:off x="8979677" y="3646133"/>
            <a:ext cx="729436" cy="4436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Y’’</a:t>
            </a:r>
          </a:p>
        </p:txBody>
      </p:sp>
      <p:sp>
        <p:nvSpPr>
          <p:cNvPr id="78" name="CasellaDiTesto 77">
            <a:extLst>
              <a:ext uri="{FF2B5EF4-FFF2-40B4-BE49-F238E27FC236}">
                <a16:creationId xmlns:a16="http://schemas.microsoft.com/office/drawing/2014/main" id="{6A791744-509D-11E4-04A0-7565C89CE5DC}"/>
              </a:ext>
            </a:extLst>
          </p:cNvPr>
          <p:cNvSpPr txBox="1"/>
          <p:nvPr/>
        </p:nvSpPr>
        <p:spPr>
          <a:xfrm>
            <a:off x="6943737" y="5210261"/>
            <a:ext cx="729436" cy="4436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Z</a:t>
            </a:r>
          </a:p>
        </p:txBody>
      </p:sp>
      <p:sp>
        <p:nvSpPr>
          <p:cNvPr id="79" name="Arco 78">
            <a:extLst>
              <a:ext uri="{FF2B5EF4-FFF2-40B4-BE49-F238E27FC236}">
                <a16:creationId xmlns:a16="http://schemas.microsoft.com/office/drawing/2014/main" id="{3D4213F5-F9D2-47E0-0852-4AE37972EA9A}"/>
              </a:ext>
            </a:extLst>
          </p:cNvPr>
          <p:cNvSpPr/>
          <p:nvPr/>
        </p:nvSpPr>
        <p:spPr>
          <a:xfrm>
            <a:off x="7503817" y="2459356"/>
            <a:ext cx="2908800" cy="2908594"/>
          </a:xfrm>
          <a:prstGeom prst="arc">
            <a:avLst>
              <a:gd name="adj1" fmla="val 14499"/>
              <a:gd name="adj2" fmla="val 5399411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0" name="Arco 79">
            <a:extLst>
              <a:ext uri="{FF2B5EF4-FFF2-40B4-BE49-F238E27FC236}">
                <a16:creationId xmlns:a16="http://schemas.microsoft.com/office/drawing/2014/main" id="{74F68523-E998-E1F6-BA09-61A7BED22E8F}"/>
              </a:ext>
            </a:extLst>
          </p:cNvPr>
          <p:cNvSpPr/>
          <p:nvPr/>
        </p:nvSpPr>
        <p:spPr>
          <a:xfrm>
            <a:off x="8157673" y="3114018"/>
            <a:ext cx="1594800" cy="1592900"/>
          </a:xfrm>
          <a:prstGeom prst="arc">
            <a:avLst>
              <a:gd name="adj1" fmla="val 40146"/>
              <a:gd name="adj2" fmla="val 5405695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1" name="Arco 80">
            <a:extLst>
              <a:ext uri="{FF2B5EF4-FFF2-40B4-BE49-F238E27FC236}">
                <a16:creationId xmlns:a16="http://schemas.microsoft.com/office/drawing/2014/main" id="{BF5F26C9-C419-B378-2DDB-5A26E1DAA53C}"/>
              </a:ext>
            </a:extLst>
          </p:cNvPr>
          <p:cNvSpPr/>
          <p:nvPr/>
        </p:nvSpPr>
        <p:spPr>
          <a:xfrm>
            <a:off x="6850280" y="1805234"/>
            <a:ext cx="4219200" cy="4220151"/>
          </a:xfrm>
          <a:prstGeom prst="arc">
            <a:avLst>
              <a:gd name="adj1" fmla="val 6768"/>
              <a:gd name="adj2" fmla="val 5404211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FBB9ECA6-FA2E-59B7-0854-7F7E5F83516E}"/>
              </a:ext>
            </a:extLst>
          </p:cNvPr>
          <p:cNvCxnSpPr>
            <a:cxnSpLocks/>
          </p:cNvCxnSpPr>
          <p:nvPr/>
        </p:nvCxnSpPr>
        <p:spPr>
          <a:xfrm>
            <a:off x="8951617" y="2199205"/>
            <a:ext cx="146098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Figura a mano libera: forma 83">
            <a:extLst>
              <a:ext uri="{FF2B5EF4-FFF2-40B4-BE49-F238E27FC236}">
                <a16:creationId xmlns:a16="http://schemas.microsoft.com/office/drawing/2014/main" id="{3016D9DF-D66B-D220-D69C-145A58EE2E67}"/>
              </a:ext>
            </a:extLst>
          </p:cNvPr>
          <p:cNvSpPr/>
          <p:nvPr/>
        </p:nvSpPr>
        <p:spPr>
          <a:xfrm>
            <a:off x="9752473" y="2201850"/>
            <a:ext cx="1315577" cy="1718639"/>
          </a:xfrm>
          <a:custGeom>
            <a:avLst/>
            <a:gdLst>
              <a:gd name="connsiteX0" fmla="*/ 0 w 1153724"/>
              <a:gd name="connsiteY0" fmla="*/ 1492392 h 1492392"/>
              <a:gd name="connsiteX1" fmla="*/ 573475 w 1153724"/>
              <a:gd name="connsiteY1" fmla="*/ 0 h 1492392"/>
              <a:gd name="connsiteX2" fmla="*/ 1153724 w 1153724"/>
              <a:gd name="connsiteY2" fmla="*/ 1492392 h 1492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53724" h="1492392">
                <a:moveTo>
                  <a:pt x="0" y="1492392"/>
                </a:moveTo>
                <a:cubicBezTo>
                  <a:pt x="190594" y="746196"/>
                  <a:pt x="381188" y="0"/>
                  <a:pt x="573475" y="0"/>
                </a:cubicBezTo>
                <a:cubicBezTo>
                  <a:pt x="765762" y="0"/>
                  <a:pt x="959743" y="746196"/>
                  <a:pt x="1153724" y="1492392"/>
                </a:cubicBezTo>
              </a:path>
            </a:pathLst>
          </a:cu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6" name="Figura a mano libera: forma 85">
            <a:extLst>
              <a:ext uri="{FF2B5EF4-FFF2-40B4-BE49-F238E27FC236}">
                <a16:creationId xmlns:a16="http://schemas.microsoft.com/office/drawing/2014/main" id="{8F6AEFD5-95C3-FB3E-8213-86C6F6B35A00}"/>
              </a:ext>
            </a:extLst>
          </p:cNvPr>
          <p:cNvSpPr/>
          <p:nvPr/>
        </p:nvSpPr>
        <p:spPr>
          <a:xfrm>
            <a:off x="7241385" y="4711537"/>
            <a:ext cx="1716345" cy="1315767"/>
          </a:xfrm>
          <a:custGeom>
            <a:avLst/>
            <a:gdLst>
              <a:gd name="connsiteX0" fmla="*/ 1496291 w 1496291"/>
              <a:gd name="connsiteY0" fmla="*/ 0 h 1147157"/>
              <a:gd name="connsiteX1" fmla="*/ 0 w 1496291"/>
              <a:gd name="connsiteY1" fmla="*/ 573578 h 1147157"/>
              <a:gd name="connsiteX2" fmla="*/ 1492135 w 1496291"/>
              <a:gd name="connsiteY2" fmla="*/ 1147157 h 1147157"/>
              <a:gd name="connsiteX0" fmla="*/ 1496291 w 1496291"/>
              <a:gd name="connsiteY0" fmla="*/ 0 h 1140384"/>
              <a:gd name="connsiteX1" fmla="*/ 0 w 1496291"/>
              <a:gd name="connsiteY1" fmla="*/ 573578 h 1140384"/>
              <a:gd name="connsiteX2" fmla="*/ 1485362 w 1496291"/>
              <a:gd name="connsiteY2" fmla="*/ 1140384 h 1140384"/>
              <a:gd name="connsiteX0" fmla="*/ 1494034 w 1494034"/>
              <a:gd name="connsiteY0" fmla="*/ 0 h 1142641"/>
              <a:gd name="connsiteX1" fmla="*/ 0 w 1494034"/>
              <a:gd name="connsiteY1" fmla="*/ 575835 h 1142641"/>
              <a:gd name="connsiteX2" fmla="*/ 1485362 w 1494034"/>
              <a:gd name="connsiteY2" fmla="*/ 1142641 h 1142641"/>
              <a:gd name="connsiteX0" fmla="*/ 1494034 w 1496497"/>
              <a:gd name="connsiteY0" fmla="*/ 0 h 1144863"/>
              <a:gd name="connsiteX1" fmla="*/ 0 w 1496497"/>
              <a:gd name="connsiteY1" fmla="*/ 575835 h 1144863"/>
              <a:gd name="connsiteX2" fmla="*/ 1496497 w 1496497"/>
              <a:gd name="connsiteY2" fmla="*/ 1144863 h 1144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6497" h="1144863">
                <a:moveTo>
                  <a:pt x="1494034" y="0"/>
                </a:moveTo>
                <a:cubicBezTo>
                  <a:pt x="746235" y="191192"/>
                  <a:pt x="693" y="384642"/>
                  <a:pt x="0" y="575835"/>
                </a:cubicBezTo>
                <a:cubicBezTo>
                  <a:pt x="-693" y="767028"/>
                  <a:pt x="750083" y="953670"/>
                  <a:pt x="1496497" y="1144863"/>
                </a:cubicBezTo>
              </a:path>
            </a:pathLst>
          </a:custGeom>
          <a:solidFill>
            <a:srgbClr val="FF0000">
              <a:alpha val="20000"/>
            </a:srgbClr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7" name="CasellaDiTesto 86">
            <a:extLst>
              <a:ext uri="{FF2B5EF4-FFF2-40B4-BE49-F238E27FC236}">
                <a16:creationId xmlns:a16="http://schemas.microsoft.com/office/drawing/2014/main" id="{4FA2719D-D7B8-F830-3A37-3B54F2DD0DAF}"/>
              </a:ext>
            </a:extLst>
          </p:cNvPr>
          <p:cNvSpPr txBox="1"/>
          <p:nvPr/>
        </p:nvSpPr>
        <p:spPr>
          <a:xfrm>
            <a:off x="10300135" y="1873134"/>
            <a:ext cx="729436" cy="4436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Z</a:t>
            </a:r>
          </a:p>
        </p:txBody>
      </p:sp>
      <p:sp>
        <p:nvSpPr>
          <p:cNvPr id="88" name="CasellaDiTesto 87">
            <a:extLst>
              <a:ext uri="{FF2B5EF4-FFF2-40B4-BE49-F238E27FC236}">
                <a16:creationId xmlns:a16="http://schemas.microsoft.com/office/drawing/2014/main" id="{E54104E7-B876-2974-FDE9-248DEA6A9688}"/>
              </a:ext>
            </a:extLst>
          </p:cNvPr>
          <p:cNvSpPr txBox="1"/>
          <p:nvPr/>
        </p:nvSpPr>
        <p:spPr>
          <a:xfrm>
            <a:off x="9608706" y="3883440"/>
            <a:ext cx="729436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(Y’)</a:t>
            </a:r>
          </a:p>
        </p:txBody>
      </p:sp>
      <p:sp>
        <p:nvSpPr>
          <p:cNvPr id="89" name="CasellaDiTesto 88">
            <a:extLst>
              <a:ext uri="{FF2B5EF4-FFF2-40B4-BE49-F238E27FC236}">
                <a16:creationId xmlns:a16="http://schemas.microsoft.com/office/drawing/2014/main" id="{CA104F4D-5A45-73D3-1B01-A4A3836CF781}"/>
              </a:ext>
            </a:extLst>
          </p:cNvPr>
          <p:cNvSpPr txBox="1"/>
          <p:nvPr/>
        </p:nvSpPr>
        <p:spPr>
          <a:xfrm>
            <a:off x="10971337" y="3913653"/>
            <a:ext cx="729436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(X’)</a:t>
            </a:r>
          </a:p>
        </p:txBody>
      </p:sp>
      <p:sp>
        <p:nvSpPr>
          <p:cNvPr id="93" name="CasellaDiTesto 92">
            <a:extLst>
              <a:ext uri="{FF2B5EF4-FFF2-40B4-BE49-F238E27FC236}">
                <a16:creationId xmlns:a16="http://schemas.microsoft.com/office/drawing/2014/main" id="{ACD26899-E0E4-C334-6D65-30A2C7705B97}"/>
              </a:ext>
            </a:extLst>
          </p:cNvPr>
          <p:cNvSpPr txBox="1"/>
          <p:nvPr/>
        </p:nvSpPr>
        <p:spPr>
          <a:xfrm>
            <a:off x="11698603" y="3583754"/>
            <a:ext cx="511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ymbol" panose="05050102010706020507" pitchFamily="18" charset="2"/>
              <a:ea typeface="+mn-ea"/>
              <a:cs typeface="+mn-cs"/>
            </a:endParaRPr>
          </a:p>
        </p:txBody>
      </p:sp>
      <p:sp>
        <p:nvSpPr>
          <p:cNvPr id="3" name="Figura a mano libera: forma 2">
            <a:extLst>
              <a:ext uri="{FF2B5EF4-FFF2-40B4-BE49-F238E27FC236}">
                <a16:creationId xmlns:a16="http://schemas.microsoft.com/office/drawing/2014/main" id="{DC4E2C63-0053-7D13-96F3-8537EDED341A}"/>
              </a:ext>
            </a:extLst>
          </p:cNvPr>
          <p:cNvSpPr/>
          <p:nvPr/>
        </p:nvSpPr>
        <p:spPr>
          <a:xfrm rot="5400000">
            <a:off x="9552098" y="2399855"/>
            <a:ext cx="1720580" cy="1319207"/>
          </a:xfrm>
          <a:custGeom>
            <a:avLst/>
            <a:gdLst>
              <a:gd name="connsiteX0" fmla="*/ 1496291 w 1496291"/>
              <a:gd name="connsiteY0" fmla="*/ 0 h 1147157"/>
              <a:gd name="connsiteX1" fmla="*/ 0 w 1496291"/>
              <a:gd name="connsiteY1" fmla="*/ 573578 h 1147157"/>
              <a:gd name="connsiteX2" fmla="*/ 1492135 w 1496291"/>
              <a:gd name="connsiteY2" fmla="*/ 1147157 h 1147157"/>
              <a:gd name="connsiteX0" fmla="*/ 1496291 w 1496291"/>
              <a:gd name="connsiteY0" fmla="*/ 0 h 1140384"/>
              <a:gd name="connsiteX1" fmla="*/ 0 w 1496291"/>
              <a:gd name="connsiteY1" fmla="*/ 573578 h 1140384"/>
              <a:gd name="connsiteX2" fmla="*/ 1485362 w 1496291"/>
              <a:gd name="connsiteY2" fmla="*/ 1140384 h 1140384"/>
              <a:gd name="connsiteX0" fmla="*/ 1494034 w 1494034"/>
              <a:gd name="connsiteY0" fmla="*/ 0 h 1142641"/>
              <a:gd name="connsiteX1" fmla="*/ 0 w 1494034"/>
              <a:gd name="connsiteY1" fmla="*/ 575835 h 1142641"/>
              <a:gd name="connsiteX2" fmla="*/ 1485362 w 1494034"/>
              <a:gd name="connsiteY2" fmla="*/ 1142641 h 1142641"/>
              <a:gd name="connsiteX0" fmla="*/ 1494034 w 1496497"/>
              <a:gd name="connsiteY0" fmla="*/ 0 h 1144863"/>
              <a:gd name="connsiteX1" fmla="*/ 0 w 1496497"/>
              <a:gd name="connsiteY1" fmla="*/ 575835 h 1144863"/>
              <a:gd name="connsiteX2" fmla="*/ 1496497 w 1496497"/>
              <a:gd name="connsiteY2" fmla="*/ 1144863 h 1144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6497" h="1144863">
                <a:moveTo>
                  <a:pt x="1494034" y="0"/>
                </a:moveTo>
                <a:cubicBezTo>
                  <a:pt x="746235" y="191192"/>
                  <a:pt x="693" y="384642"/>
                  <a:pt x="0" y="575835"/>
                </a:cubicBezTo>
                <a:cubicBezTo>
                  <a:pt x="-693" y="767028"/>
                  <a:pt x="750083" y="953670"/>
                  <a:pt x="1496497" y="1144863"/>
                </a:cubicBezTo>
              </a:path>
            </a:pathLst>
          </a:custGeom>
          <a:solidFill>
            <a:srgbClr val="FF0000">
              <a:alpha val="20000"/>
            </a:srgbClr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CFC5E4B9-3C93-EC42-1052-9A21B77C4E08}"/>
              </a:ext>
            </a:extLst>
          </p:cNvPr>
          <p:cNvCxnSpPr>
            <a:cxnSpLocks/>
            <a:stCxn id="79" idx="0"/>
          </p:cNvCxnSpPr>
          <p:nvPr/>
        </p:nvCxnSpPr>
        <p:spPr>
          <a:xfrm flipV="1">
            <a:off x="10412604" y="2199205"/>
            <a:ext cx="0" cy="172058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061FDFA-EC4F-B56F-50B7-0C7786E462AB}"/>
              </a:ext>
            </a:extLst>
          </p:cNvPr>
          <p:cNvSpPr txBox="1"/>
          <p:nvPr/>
        </p:nvSpPr>
        <p:spPr>
          <a:xfrm>
            <a:off x="0" y="776117"/>
            <a:ext cx="75293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La procedura di ribaltamento può essere sviluppata sia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 </a:t>
            </a:r>
            <a:r>
              <a:rPr lang="it-IT" dirty="0">
                <a:solidFill>
                  <a:srgbClr val="FF0000"/>
                </a:solidFill>
              </a:rPr>
              <a:t>che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 </a:t>
            </a:r>
            <a:r>
              <a:rPr lang="it-IT" dirty="0">
                <a:solidFill>
                  <a:srgbClr val="FF0000"/>
                </a:solidFill>
              </a:rPr>
              <a:t>indipendentemente sia verso sinistra che verso destra</a:t>
            </a:r>
            <a:r>
              <a:rPr lang="it-IT" baseline="-250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35FCFF8-B52A-5A46-25FE-5C95D7A1BF98}"/>
              </a:ext>
            </a:extLst>
          </p:cNvPr>
          <p:cNvSpPr txBox="1"/>
          <p:nvPr/>
        </p:nvSpPr>
        <p:spPr>
          <a:xfrm>
            <a:off x="0" y="1472881"/>
            <a:ext cx="73796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In questo caso per chiarezza grafica il ribaltamento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 viene eseguito verso sinistra mentre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 avviene verso destra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34A8307E-4BF0-C317-DB02-8A04FCAF9461}"/>
              </a:ext>
            </a:extLst>
          </p:cNvPr>
          <p:cNvSpPr txBox="1"/>
          <p:nvPr/>
        </p:nvSpPr>
        <p:spPr>
          <a:xfrm>
            <a:off x="0" y="2228295"/>
            <a:ext cx="2336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Ribaltamento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38000FED-6A26-ADBE-5129-C4605E5D7A23}"/>
              </a:ext>
            </a:extLst>
          </p:cNvPr>
          <p:cNvCxnSpPr>
            <a:cxnSpLocks/>
          </p:cNvCxnSpPr>
          <p:nvPr/>
        </p:nvCxnSpPr>
        <p:spPr>
          <a:xfrm>
            <a:off x="6431285" y="3915572"/>
            <a:ext cx="253336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FF4AD27B-C065-9A0F-04DF-956EDEEF1076}"/>
              </a:ext>
            </a:extLst>
          </p:cNvPr>
          <p:cNvSpPr txBox="1"/>
          <p:nvPr/>
        </p:nvSpPr>
        <p:spPr>
          <a:xfrm>
            <a:off x="6417666" y="3532212"/>
            <a:ext cx="79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)</a:t>
            </a:r>
          </a:p>
        </p:txBody>
      </p:sp>
      <p:grpSp>
        <p:nvGrpSpPr>
          <p:cNvPr id="27" name="Gruppo 26">
            <a:extLst>
              <a:ext uri="{FF2B5EF4-FFF2-40B4-BE49-F238E27FC236}">
                <a16:creationId xmlns:a16="http://schemas.microsoft.com/office/drawing/2014/main" id="{F8AFD584-2505-76E4-098A-C3FA428926AF}"/>
              </a:ext>
            </a:extLst>
          </p:cNvPr>
          <p:cNvGrpSpPr/>
          <p:nvPr/>
        </p:nvGrpSpPr>
        <p:grpSpPr>
          <a:xfrm>
            <a:off x="0" y="2571616"/>
            <a:ext cx="7185483" cy="667793"/>
            <a:chOff x="0" y="2571616"/>
            <a:chExt cx="7185483" cy="667793"/>
          </a:xfrm>
        </p:grpSpPr>
        <p:sp>
          <p:nvSpPr>
            <p:cNvPr id="10" name="CasellaDiTesto 9">
              <a:extLst>
                <a:ext uri="{FF2B5EF4-FFF2-40B4-BE49-F238E27FC236}">
                  <a16:creationId xmlns:a16="http://schemas.microsoft.com/office/drawing/2014/main" id="{B66D35C2-F20E-A7B7-06D3-98C907DF2793}"/>
                </a:ext>
              </a:extLst>
            </p:cNvPr>
            <p:cNvSpPr txBox="1"/>
            <p:nvPr/>
          </p:nvSpPr>
          <p:spPr>
            <a:xfrm>
              <a:off x="0" y="2593078"/>
              <a:ext cx="718548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FF0000"/>
                  </a:solidFill>
                </a:rPr>
                <a:t>Su </a:t>
              </a:r>
              <a:r>
                <a:rPr lang="it-IT" dirty="0"/>
                <a:t>(t</a:t>
              </a:r>
              <a:r>
                <a:rPr lang="it-IT" baseline="-25000" dirty="0"/>
                <a:t>2</a:t>
              </a:r>
              <a:r>
                <a:rPr lang="it-IT" dirty="0">
                  <a:latin typeface="Symbol" panose="05050102010706020507" pitchFamily="18" charset="2"/>
                </a:rPr>
                <a:t>a</a:t>
              </a:r>
              <a:r>
                <a:rPr lang="it-IT" dirty="0"/>
                <a:t>)   lt </a:t>
              </a:r>
              <a:r>
                <a:rPr lang="it-IT" dirty="0">
                  <a:solidFill>
                    <a:srgbClr val="FF0000"/>
                  </a:solidFill>
                </a:rPr>
                <a:t>si ribalta il punto Z’’ = (</a:t>
              </a:r>
              <a:r>
                <a:rPr lang="it-IT" dirty="0"/>
                <a:t>t</a:t>
              </a:r>
              <a:r>
                <a:rPr lang="it-IT" baseline="-25000" dirty="0"/>
                <a:t>2</a:t>
              </a:r>
              <a:r>
                <a:rPr lang="it-IT" dirty="0">
                  <a:latin typeface="Symbol" panose="05050102010706020507" pitchFamily="18" charset="2"/>
                </a:rPr>
                <a:t>a    </a:t>
              </a:r>
              <a:r>
                <a:rPr lang="it-IT" dirty="0">
                  <a:solidFill>
                    <a:srgbClr val="00B0F0"/>
                  </a:solidFill>
                </a:rPr>
                <a:t>g’’ ) </a:t>
              </a:r>
              <a:r>
                <a:rPr lang="it-IT" dirty="0">
                  <a:solidFill>
                    <a:srgbClr val="FF0000"/>
                  </a:solidFill>
                </a:rPr>
                <a:t>che si proietta, poi, nello spazio del piano ribaltato su 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p</a:t>
              </a:r>
              <a:r>
                <a:rPr lang="it-IT" baseline="-25000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3" name="CasellaDiTesto 12">
              <a:extLst>
                <a:ext uri="{FF2B5EF4-FFF2-40B4-BE49-F238E27FC236}">
                  <a16:creationId xmlns:a16="http://schemas.microsoft.com/office/drawing/2014/main" id="{2FAA2197-2706-029C-0C0A-BBB21D14F017}"/>
                </a:ext>
              </a:extLst>
            </p:cNvPr>
            <p:cNvSpPr txBox="1"/>
            <p:nvPr/>
          </p:nvSpPr>
          <p:spPr>
            <a:xfrm>
              <a:off x="925709" y="2585043"/>
              <a:ext cx="65318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800" dirty="0">
                  <a:latin typeface="Symbol" panose="05050102010706020507" pitchFamily="18" charset="2"/>
                </a:rPr>
                <a:t>º</a:t>
              </a:r>
              <a:r>
                <a:rPr lang="it-IT" sz="1800" dirty="0">
                  <a:solidFill>
                    <a:srgbClr val="FF0000"/>
                  </a:solidFill>
                  <a:latin typeface="Symbol" panose="05050102010706020507" pitchFamily="18" charset="2"/>
                </a:rPr>
                <a:t>    </a:t>
              </a:r>
              <a:endParaRPr lang="it-IT" sz="105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15" name="CasellaDiTesto 14">
              <a:extLst>
                <a:ext uri="{FF2B5EF4-FFF2-40B4-BE49-F238E27FC236}">
                  <a16:creationId xmlns:a16="http://schemas.microsoft.com/office/drawing/2014/main" id="{87824D50-FF64-86BE-D3C9-B7A677C0643E}"/>
                </a:ext>
              </a:extLst>
            </p:cNvPr>
            <p:cNvSpPr txBox="1"/>
            <p:nvPr/>
          </p:nvSpPr>
          <p:spPr>
            <a:xfrm>
              <a:off x="4123585" y="2571616"/>
              <a:ext cx="42476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800" dirty="0">
                  <a:latin typeface="Symbol" panose="05050102010706020507" pitchFamily="18" charset="2"/>
                </a:rPr>
                <a:t>Ç</a:t>
              </a:r>
              <a:endParaRPr lang="it-IT" sz="1050" dirty="0">
                <a:latin typeface="MS Shell Dlg 2" panose="020B0604030504040204" pitchFamily="34" charset="0"/>
              </a:endParaRPr>
            </a:p>
          </p:txBody>
        </p:sp>
      </p:grp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F701702E-3B82-31F1-FCE1-87CDB133D341}"/>
              </a:ext>
            </a:extLst>
          </p:cNvPr>
          <p:cNvSpPr txBox="1"/>
          <p:nvPr/>
        </p:nvSpPr>
        <p:spPr>
          <a:xfrm>
            <a:off x="8564378" y="5049309"/>
            <a:ext cx="35016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g’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6F7B394F-2924-8FCE-B80D-213C62031E35}"/>
              </a:ext>
            </a:extLst>
          </p:cNvPr>
          <p:cNvSpPr txBox="1"/>
          <p:nvPr/>
        </p:nvSpPr>
        <p:spPr>
          <a:xfrm>
            <a:off x="8493489" y="2669634"/>
            <a:ext cx="396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g’’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92B71D23-AB41-D442-2475-B8A9EF469D93}"/>
              </a:ext>
            </a:extLst>
          </p:cNvPr>
          <p:cNvSpPr txBox="1"/>
          <p:nvPr/>
        </p:nvSpPr>
        <p:spPr>
          <a:xfrm>
            <a:off x="0" y="3209419"/>
            <a:ext cx="66308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Nello spazio del piano ribaltato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 si proietta il punto Z’ che intersecandosi con la proiezione di Z’’ ribaltata determina il punto reale Z vertice dell’iperbole di sezione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71618635-B296-ED9F-900F-84D1DED26A2F}"/>
              </a:ext>
            </a:extLst>
          </p:cNvPr>
          <p:cNvSpPr txBox="1"/>
          <p:nvPr/>
        </p:nvSpPr>
        <p:spPr>
          <a:xfrm>
            <a:off x="0" y="4099726"/>
            <a:ext cx="6414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Collegando Z con Y’ e X’ si definisce la curva dell’iperbole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B4542842-FB55-A3BA-B8B7-2B72A31D3CA9}"/>
              </a:ext>
            </a:extLst>
          </p:cNvPr>
          <p:cNvSpPr txBox="1"/>
          <p:nvPr/>
        </p:nvSpPr>
        <p:spPr>
          <a:xfrm>
            <a:off x="-13554" y="4563596"/>
            <a:ext cx="2336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Ribaltamento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</a:p>
        </p:txBody>
      </p:sp>
      <p:grpSp>
        <p:nvGrpSpPr>
          <p:cNvPr id="21" name="Gruppo 20">
            <a:extLst>
              <a:ext uri="{FF2B5EF4-FFF2-40B4-BE49-F238E27FC236}">
                <a16:creationId xmlns:a16="http://schemas.microsoft.com/office/drawing/2014/main" id="{60F93DD9-07AB-64A8-EF78-FFDFF188861E}"/>
              </a:ext>
            </a:extLst>
          </p:cNvPr>
          <p:cNvGrpSpPr/>
          <p:nvPr/>
        </p:nvGrpSpPr>
        <p:grpSpPr>
          <a:xfrm>
            <a:off x="0" y="4899905"/>
            <a:ext cx="4556455" cy="375131"/>
            <a:chOff x="42071" y="2529682"/>
            <a:chExt cx="4777130" cy="375131"/>
          </a:xfrm>
        </p:grpSpPr>
        <p:sp>
          <p:nvSpPr>
            <p:cNvPr id="22" name="CasellaDiTesto 21">
              <a:extLst>
                <a:ext uri="{FF2B5EF4-FFF2-40B4-BE49-F238E27FC236}">
                  <a16:creationId xmlns:a16="http://schemas.microsoft.com/office/drawing/2014/main" id="{AC74E8E6-FD61-BA34-C040-98B837926010}"/>
                </a:ext>
              </a:extLst>
            </p:cNvPr>
            <p:cNvSpPr txBox="1"/>
            <p:nvPr/>
          </p:nvSpPr>
          <p:spPr>
            <a:xfrm>
              <a:off x="42071" y="2535481"/>
              <a:ext cx="47771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FF0000"/>
                  </a:solidFill>
                </a:rPr>
                <a:t>Su </a:t>
              </a:r>
              <a:r>
                <a:rPr lang="it-IT" dirty="0"/>
                <a:t>(t</a:t>
              </a:r>
              <a:r>
                <a:rPr lang="it-IT" baseline="-25000" dirty="0"/>
                <a:t>1</a:t>
              </a:r>
              <a:r>
                <a:rPr lang="it-IT" dirty="0">
                  <a:latin typeface="Symbol" panose="05050102010706020507" pitchFamily="18" charset="2"/>
                </a:rPr>
                <a:t>a</a:t>
              </a:r>
              <a:r>
                <a:rPr lang="it-IT" dirty="0"/>
                <a:t>)   lt </a:t>
              </a:r>
              <a:r>
                <a:rPr lang="it-IT" dirty="0">
                  <a:solidFill>
                    <a:srgbClr val="FF0000"/>
                  </a:solidFill>
                </a:rPr>
                <a:t>si ribaltano i punti X’, Y’ e Z’</a:t>
              </a:r>
            </a:p>
          </p:txBody>
        </p:sp>
        <p:sp>
          <p:nvSpPr>
            <p:cNvPr id="23" name="CasellaDiTesto 22">
              <a:extLst>
                <a:ext uri="{FF2B5EF4-FFF2-40B4-BE49-F238E27FC236}">
                  <a16:creationId xmlns:a16="http://schemas.microsoft.com/office/drawing/2014/main" id="{1826E0B2-6D1B-9E7F-3D64-8EB78989B4E0}"/>
                </a:ext>
              </a:extLst>
            </p:cNvPr>
            <p:cNvSpPr txBox="1"/>
            <p:nvPr/>
          </p:nvSpPr>
          <p:spPr>
            <a:xfrm>
              <a:off x="959316" y="2529682"/>
              <a:ext cx="434256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800" dirty="0">
                  <a:latin typeface="Symbol" panose="05050102010706020507" pitchFamily="18" charset="2"/>
                </a:rPr>
                <a:t>º</a:t>
              </a:r>
              <a:r>
                <a:rPr lang="it-IT" sz="1800" dirty="0">
                  <a:solidFill>
                    <a:srgbClr val="FF0000"/>
                  </a:solidFill>
                  <a:latin typeface="Symbol" panose="05050102010706020507" pitchFamily="18" charset="2"/>
                </a:rPr>
                <a:t>    </a:t>
              </a:r>
              <a:endParaRPr lang="it-IT" sz="105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0D857111-8AC7-0893-5A16-7E9473157CC1}"/>
              </a:ext>
            </a:extLst>
          </p:cNvPr>
          <p:cNvCxnSpPr>
            <a:cxnSpLocks/>
          </p:cNvCxnSpPr>
          <p:nvPr/>
        </p:nvCxnSpPr>
        <p:spPr>
          <a:xfrm>
            <a:off x="8957280" y="3915572"/>
            <a:ext cx="317378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5581E797-084E-F037-BB7F-8AB648A3F658}"/>
              </a:ext>
            </a:extLst>
          </p:cNvPr>
          <p:cNvSpPr txBox="1"/>
          <p:nvPr/>
        </p:nvSpPr>
        <p:spPr>
          <a:xfrm>
            <a:off x="11479335" y="3903361"/>
            <a:ext cx="79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)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F49FCCCC-F485-489A-20AB-F49C3880EA12}"/>
              </a:ext>
            </a:extLst>
          </p:cNvPr>
          <p:cNvSpPr txBox="1"/>
          <p:nvPr/>
        </p:nvSpPr>
        <p:spPr>
          <a:xfrm>
            <a:off x="-1" y="5293705"/>
            <a:ext cx="712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Nello spazio del piano ribaltato si proietta il punto ribaltato Z’ che intersecandosi con la proiezione di Z’’ determina il punto reale Z che collegato con (Y’) e (X’) determina la curva di sezione</a:t>
            </a: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66D22018-5810-C4D0-CBE2-6EA286E807F8}"/>
              </a:ext>
            </a:extLst>
          </p:cNvPr>
          <p:cNvSpPr txBox="1"/>
          <p:nvPr/>
        </p:nvSpPr>
        <p:spPr>
          <a:xfrm>
            <a:off x="0" y="6211669"/>
            <a:ext cx="7037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La curva X,Y,Z definita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 è uguale per forma e dimensioni a quella ribaltata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82D1021E-E70D-CFB7-638D-F75DE2E6DA03}"/>
              </a:ext>
            </a:extLst>
          </p:cNvPr>
          <p:cNvCxnSpPr>
            <a:cxnSpLocks/>
          </p:cNvCxnSpPr>
          <p:nvPr/>
        </p:nvCxnSpPr>
        <p:spPr>
          <a:xfrm>
            <a:off x="-211159" y="6865836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9ED48005-6734-86C1-DB4E-4596A67E638D}"/>
              </a:ext>
            </a:extLst>
          </p:cNvPr>
          <p:cNvSpPr txBox="1"/>
          <p:nvPr/>
        </p:nvSpPr>
        <p:spPr>
          <a:xfrm>
            <a:off x="10251728" y="3885041"/>
            <a:ext cx="729436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(Z’)</a:t>
            </a:r>
          </a:p>
        </p:txBody>
      </p: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8EC83EFC-3A06-3FB8-E265-F9F499D212DC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uppo 33">
            <a:extLst>
              <a:ext uri="{FF2B5EF4-FFF2-40B4-BE49-F238E27FC236}">
                <a16:creationId xmlns:a16="http://schemas.microsoft.com/office/drawing/2014/main" id="{5A6D3511-6DA8-053A-2CA6-75721CCF6380}"/>
              </a:ext>
            </a:extLst>
          </p:cNvPr>
          <p:cNvGrpSpPr/>
          <p:nvPr/>
        </p:nvGrpSpPr>
        <p:grpSpPr>
          <a:xfrm>
            <a:off x="8957613" y="1207066"/>
            <a:ext cx="1783" cy="5418121"/>
            <a:chOff x="8962869" y="1217578"/>
            <a:chExt cx="1783" cy="5418121"/>
          </a:xfrm>
        </p:grpSpPr>
        <p:cxnSp>
          <p:nvCxnSpPr>
            <p:cNvPr id="26" name="Connettore diritto 25">
              <a:extLst>
                <a:ext uri="{FF2B5EF4-FFF2-40B4-BE49-F238E27FC236}">
                  <a16:creationId xmlns:a16="http://schemas.microsoft.com/office/drawing/2014/main" id="{4170EBC4-08F8-0EC4-5BAA-E111CC567A0A}"/>
                </a:ext>
              </a:extLst>
            </p:cNvPr>
            <p:cNvCxnSpPr>
              <a:cxnSpLocks/>
            </p:cNvCxnSpPr>
            <p:nvPr/>
          </p:nvCxnSpPr>
          <p:spPr>
            <a:xfrm>
              <a:off x="8962869" y="1217578"/>
              <a:ext cx="0" cy="270000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ttore diritto 32">
              <a:extLst>
                <a:ext uri="{FF2B5EF4-FFF2-40B4-BE49-F238E27FC236}">
                  <a16:creationId xmlns:a16="http://schemas.microsoft.com/office/drawing/2014/main" id="{E4C7C32C-6112-6C89-DE41-F2DE429C0B9B}"/>
                </a:ext>
              </a:extLst>
            </p:cNvPr>
            <p:cNvCxnSpPr>
              <a:cxnSpLocks/>
            </p:cNvCxnSpPr>
            <p:nvPr/>
          </p:nvCxnSpPr>
          <p:spPr>
            <a:xfrm>
              <a:off x="8964652" y="3899123"/>
              <a:ext cx="0" cy="2736576"/>
            </a:xfrm>
            <a:prstGeom prst="line">
              <a:avLst/>
            </a:prstGeom>
            <a:ln w="3175">
              <a:solidFill>
                <a:schemeClr val="tx1">
                  <a:alpha val="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uppo 41">
            <a:extLst>
              <a:ext uri="{FF2B5EF4-FFF2-40B4-BE49-F238E27FC236}">
                <a16:creationId xmlns:a16="http://schemas.microsoft.com/office/drawing/2014/main" id="{4070ABCE-E29F-E4E5-D5DB-24CD75A13A28}"/>
              </a:ext>
            </a:extLst>
          </p:cNvPr>
          <p:cNvGrpSpPr/>
          <p:nvPr/>
        </p:nvGrpSpPr>
        <p:grpSpPr>
          <a:xfrm>
            <a:off x="8955101" y="1205235"/>
            <a:ext cx="1710" cy="5432138"/>
            <a:chOff x="10786189" y="1203561"/>
            <a:chExt cx="1710" cy="5432138"/>
          </a:xfrm>
        </p:grpSpPr>
        <p:cxnSp>
          <p:nvCxnSpPr>
            <p:cNvPr id="29" name="Connettore diritto 28">
              <a:extLst>
                <a:ext uri="{FF2B5EF4-FFF2-40B4-BE49-F238E27FC236}">
                  <a16:creationId xmlns:a16="http://schemas.microsoft.com/office/drawing/2014/main" id="{4402F936-D4E6-EDCD-E09E-E8FA6BB7FA56}"/>
                </a:ext>
              </a:extLst>
            </p:cNvPr>
            <p:cNvCxnSpPr>
              <a:cxnSpLocks/>
            </p:cNvCxnSpPr>
            <p:nvPr/>
          </p:nvCxnSpPr>
          <p:spPr>
            <a:xfrm>
              <a:off x="10787899" y="3919749"/>
              <a:ext cx="0" cy="271595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ttore diritto 38">
              <a:extLst>
                <a:ext uri="{FF2B5EF4-FFF2-40B4-BE49-F238E27FC236}">
                  <a16:creationId xmlns:a16="http://schemas.microsoft.com/office/drawing/2014/main" id="{6E2F7CDF-F6BB-667B-BC0F-D86C0A1C1479}"/>
                </a:ext>
              </a:extLst>
            </p:cNvPr>
            <p:cNvCxnSpPr>
              <a:cxnSpLocks/>
            </p:cNvCxnSpPr>
            <p:nvPr/>
          </p:nvCxnSpPr>
          <p:spPr>
            <a:xfrm>
              <a:off x="10786189" y="1203561"/>
              <a:ext cx="0" cy="2715950"/>
            </a:xfrm>
            <a:prstGeom prst="line">
              <a:avLst/>
            </a:prstGeom>
            <a:ln w="3175">
              <a:solidFill>
                <a:schemeClr val="tx1">
                  <a:alpha val="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68916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3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13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8" grpId="0" animBg="1"/>
      <p:bldP spid="68" grpId="1" animBg="1"/>
      <p:bldP spid="70" grpId="0" animBg="1"/>
      <p:bldP spid="70" grpId="1" animBg="1"/>
      <p:bldP spid="70" grpId="2" animBg="1"/>
      <p:bldP spid="78" grpId="0"/>
      <p:bldP spid="78" grpId="1"/>
      <p:bldP spid="79" grpId="0" animBg="1"/>
      <p:bldP spid="80" grpId="0" animBg="1"/>
      <p:bldP spid="81" grpId="0" animBg="1"/>
      <p:bldP spid="84" grpId="0" animBg="1"/>
      <p:bldP spid="86" grpId="0" animBg="1"/>
      <p:bldP spid="86" grpId="1" animBg="1"/>
      <p:bldP spid="86" grpId="2" animBg="1"/>
      <p:bldP spid="87" grpId="0"/>
      <p:bldP spid="88" grpId="0"/>
      <p:bldP spid="89" grpId="0"/>
      <p:bldP spid="3" grpId="0" animBg="1"/>
      <p:bldP spid="2" grpId="0"/>
      <p:bldP spid="4" grpId="0"/>
      <p:bldP spid="5" grpId="0"/>
      <p:bldP spid="5" grpId="1"/>
      <p:bldP spid="7" grpId="0"/>
      <p:bldP spid="7" grpId="1"/>
      <p:bldP spid="18" grpId="0"/>
      <p:bldP spid="18" grpId="1"/>
      <p:bldP spid="19" grpId="0"/>
      <p:bldP spid="19" grpId="1"/>
      <p:bldP spid="20" grpId="0"/>
      <p:bldP spid="25" grpId="0"/>
      <p:bldP spid="40" grpId="0"/>
      <p:bldP spid="41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5E336D73-A7E1-813A-997B-FBEDAAD91018}"/>
              </a:ext>
            </a:extLst>
          </p:cNvPr>
          <p:cNvSpPr txBox="1"/>
          <p:nvPr/>
        </p:nvSpPr>
        <p:spPr>
          <a:xfrm>
            <a:off x="11283518" y="3766492"/>
            <a:ext cx="511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ymbol" panose="05050102010706020507" pitchFamily="18" charset="2"/>
              <a:ea typeface="+mn-ea"/>
              <a:cs typeface="+mn-cs"/>
            </a:endParaRPr>
          </a:p>
        </p:txBody>
      </p: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9FB55ADE-07A2-B689-0730-47B1A465D14A}"/>
              </a:ext>
            </a:extLst>
          </p:cNvPr>
          <p:cNvCxnSpPr>
            <a:cxnSpLocks/>
          </p:cNvCxnSpPr>
          <p:nvPr/>
        </p:nvCxnSpPr>
        <p:spPr>
          <a:xfrm>
            <a:off x="5006293" y="4138126"/>
            <a:ext cx="6872029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D9C10EDC-860B-4B12-335C-DB60A44F8466}"/>
              </a:ext>
            </a:extLst>
          </p:cNvPr>
          <p:cNvSpPr txBox="1"/>
          <p:nvPr/>
        </p:nvSpPr>
        <p:spPr>
          <a:xfrm>
            <a:off x="42070" y="492562"/>
            <a:ext cx="1888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DATI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FEE75B57-1579-E82F-B944-C85E43B03F5B}"/>
              </a:ext>
            </a:extLst>
          </p:cNvPr>
          <p:cNvSpPr txBox="1"/>
          <p:nvPr/>
        </p:nvSpPr>
        <p:spPr>
          <a:xfrm>
            <a:off x="0" y="2716262"/>
            <a:ext cx="44309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00B0F0"/>
                </a:solidFill>
              </a:rPr>
              <a:t>Sia data la sfera di centro O(O’, O’’) collocata nello spazio del diedro e tangente al piano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F0"/>
                </a:solidFill>
              </a:rPr>
              <a:t>2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25FE4CA2-FDA8-A70C-3B55-B59D24F4F7E7}"/>
              </a:ext>
            </a:extLst>
          </p:cNvPr>
          <p:cNvSpPr txBox="1"/>
          <p:nvPr/>
        </p:nvSpPr>
        <p:spPr>
          <a:xfrm>
            <a:off x="0" y="3906850"/>
            <a:ext cx="41259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Sia essa sezionata mediante un piano di profilo 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(t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, 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)</a:t>
            </a:r>
            <a:endParaRPr lang="it-IT" baseline="-25000" dirty="0"/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1FBFFB2F-6470-9CD1-C77C-7451019B9FAD}"/>
              </a:ext>
            </a:extLst>
          </p:cNvPr>
          <p:cNvSpPr txBox="1"/>
          <p:nvPr/>
        </p:nvSpPr>
        <p:spPr>
          <a:xfrm>
            <a:off x="8047270" y="504531"/>
            <a:ext cx="79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85736"/>
            <a:r>
              <a:rPr lang="it-IT" dirty="0">
                <a:solidFill>
                  <a:prstClr val="black"/>
                </a:solidFill>
                <a:latin typeface="Comic Sans MS"/>
              </a:rPr>
              <a:t>t</a:t>
            </a:r>
            <a:r>
              <a:rPr lang="it-IT" baseline="-25000" dirty="0">
                <a:solidFill>
                  <a:prstClr val="black"/>
                </a:solidFill>
                <a:latin typeface="Comic Sans MS"/>
              </a:rPr>
              <a:t>2</a:t>
            </a:r>
            <a:r>
              <a:rPr lang="it-IT" dirty="0">
                <a:solidFill>
                  <a:prstClr val="black"/>
                </a:solidFill>
                <a:latin typeface="Symbol" panose="05050102010706020507" pitchFamily="18" charset="2"/>
              </a:rPr>
              <a:t>a</a:t>
            </a:r>
            <a:endParaRPr lang="it-IT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3" name="Titolo 3">
            <a:extLst>
              <a:ext uri="{FF2B5EF4-FFF2-40B4-BE49-F238E27FC236}">
                <a16:creationId xmlns:a16="http://schemas.microsoft.com/office/drawing/2014/main" id="{903BD5A4-BE42-E831-915F-4D7D4F6AF238}"/>
              </a:ext>
            </a:extLst>
          </p:cNvPr>
          <p:cNvSpPr txBox="1">
            <a:spLocks/>
          </p:cNvSpPr>
          <p:nvPr/>
        </p:nvSpPr>
        <p:spPr>
          <a:xfrm>
            <a:off x="25566" y="8878"/>
            <a:ext cx="12140869" cy="324000"/>
          </a:xfrm>
          <a:prstGeom prst="rect">
            <a:avLst/>
          </a:prstGeom>
          <a:ln w="3175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  GEOMETRIA DESCRITTIVA DINAMICA – RIBALTAMENTO  DEL PIANO 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DI PROFILO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- ESEMPI</a:t>
            </a:r>
          </a:p>
        </p:txBody>
      </p:sp>
      <p:sp>
        <p:nvSpPr>
          <p:cNvPr id="4" name="Pulsante di azione: vuoto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9AC66CC1-0EF4-2AF2-1DFD-0F1060FA9381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11DCB22D-ADBA-8B3F-B309-AD801588F03F}"/>
              </a:ext>
            </a:extLst>
          </p:cNvPr>
          <p:cNvCxnSpPr>
            <a:cxnSpLocks/>
          </p:cNvCxnSpPr>
          <p:nvPr/>
        </p:nvCxnSpPr>
        <p:spPr>
          <a:xfrm>
            <a:off x="1474" y="6859740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6789394-41EA-83CE-3B91-04BBBE281E5D}"/>
              </a:ext>
            </a:extLst>
          </p:cNvPr>
          <p:cNvSpPr txBox="1"/>
          <p:nvPr/>
        </p:nvSpPr>
        <p:spPr>
          <a:xfrm>
            <a:off x="8594450" y="5095332"/>
            <a:ext cx="409471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O’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3CDA777E-ED0A-F00E-0E54-2D7B043F7C82}"/>
              </a:ext>
            </a:extLst>
          </p:cNvPr>
          <p:cNvSpPr txBox="1"/>
          <p:nvPr/>
        </p:nvSpPr>
        <p:spPr>
          <a:xfrm>
            <a:off x="8607485" y="2405603"/>
            <a:ext cx="432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O’’</a:t>
            </a:r>
          </a:p>
        </p:txBody>
      </p:sp>
      <p:grpSp>
        <p:nvGrpSpPr>
          <p:cNvPr id="10" name="Gruppo 9">
            <a:extLst>
              <a:ext uri="{FF2B5EF4-FFF2-40B4-BE49-F238E27FC236}">
                <a16:creationId xmlns:a16="http://schemas.microsoft.com/office/drawing/2014/main" id="{E7B72ACB-222F-ABE8-F60F-A5E45EBB066E}"/>
              </a:ext>
            </a:extLst>
          </p:cNvPr>
          <p:cNvGrpSpPr/>
          <p:nvPr/>
        </p:nvGrpSpPr>
        <p:grpSpPr>
          <a:xfrm>
            <a:off x="7482851" y="4140084"/>
            <a:ext cx="2160000" cy="2160000"/>
            <a:chOff x="8123060" y="3461201"/>
            <a:chExt cx="2124000" cy="2160000"/>
          </a:xfrm>
        </p:grpSpPr>
        <p:sp>
          <p:nvSpPr>
            <p:cNvPr id="57" name="Ovale 56">
              <a:extLst>
                <a:ext uri="{FF2B5EF4-FFF2-40B4-BE49-F238E27FC236}">
                  <a16:creationId xmlns:a16="http://schemas.microsoft.com/office/drawing/2014/main" id="{5545E715-481F-CC67-5BDB-9FA055CBB07A}"/>
                </a:ext>
              </a:extLst>
            </p:cNvPr>
            <p:cNvSpPr/>
            <p:nvPr/>
          </p:nvSpPr>
          <p:spPr>
            <a:xfrm>
              <a:off x="8123060" y="3461201"/>
              <a:ext cx="2124000" cy="216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cxnSp>
          <p:nvCxnSpPr>
            <p:cNvPr id="58" name="Connettore 1 28">
              <a:extLst>
                <a:ext uri="{FF2B5EF4-FFF2-40B4-BE49-F238E27FC236}">
                  <a16:creationId xmlns:a16="http://schemas.microsoft.com/office/drawing/2014/main" id="{962DEAC0-651E-BF93-F648-0486D7316D3D}"/>
                </a:ext>
              </a:extLst>
            </p:cNvPr>
            <p:cNvCxnSpPr>
              <a:cxnSpLocks/>
            </p:cNvCxnSpPr>
            <p:nvPr/>
          </p:nvCxnSpPr>
          <p:spPr>
            <a:xfrm>
              <a:off x="9128650" y="4541201"/>
              <a:ext cx="108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Connettore 1 43">
            <a:extLst>
              <a:ext uri="{FF2B5EF4-FFF2-40B4-BE49-F238E27FC236}">
                <a16:creationId xmlns:a16="http://schemas.microsoft.com/office/drawing/2014/main" id="{EBB15B13-7BA8-6D16-F5F0-A17E6C2E26F9}"/>
              </a:ext>
            </a:extLst>
          </p:cNvPr>
          <p:cNvCxnSpPr>
            <a:cxnSpLocks/>
          </p:cNvCxnSpPr>
          <p:nvPr/>
        </p:nvCxnSpPr>
        <p:spPr>
          <a:xfrm flipV="1">
            <a:off x="8561996" y="2466331"/>
            <a:ext cx="0" cy="2808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uppo 11">
            <a:extLst>
              <a:ext uri="{FF2B5EF4-FFF2-40B4-BE49-F238E27FC236}">
                <a16:creationId xmlns:a16="http://schemas.microsoft.com/office/drawing/2014/main" id="{9B289E4F-8DD0-5A10-ED51-2385F7C7ACC5}"/>
              </a:ext>
            </a:extLst>
          </p:cNvPr>
          <p:cNvGrpSpPr/>
          <p:nvPr/>
        </p:nvGrpSpPr>
        <p:grpSpPr>
          <a:xfrm>
            <a:off x="7481879" y="1437141"/>
            <a:ext cx="2160000" cy="2160000"/>
            <a:chOff x="8123060" y="3461201"/>
            <a:chExt cx="2124000" cy="2160000"/>
          </a:xfrm>
        </p:grpSpPr>
        <p:sp>
          <p:nvSpPr>
            <p:cNvPr id="55" name="Ovale 54">
              <a:extLst>
                <a:ext uri="{FF2B5EF4-FFF2-40B4-BE49-F238E27FC236}">
                  <a16:creationId xmlns:a16="http://schemas.microsoft.com/office/drawing/2014/main" id="{C5B8B010-0330-7933-9C04-DE8170A76741}"/>
                </a:ext>
              </a:extLst>
            </p:cNvPr>
            <p:cNvSpPr/>
            <p:nvPr/>
          </p:nvSpPr>
          <p:spPr>
            <a:xfrm>
              <a:off x="8123060" y="3461201"/>
              <a:ext cx="2124000" cy="216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cxnSp>
          <p:nvCxnSpPr>
            <p:cNvPr id="56" name="Connettore 1 49">
              <a:extLst>
                <a:ext uri="{FF2B5EF4-FFF2-40B4-BE49-F238E27FC236}">
                  <a16:creationId xmlns:a16="http://schemas.microsoft.com/office/drawing/2014/main" id="{7EF536D3-E106-1460-9E72-FE9A7ECA14AA}"/>
                </a:ext>
              </a:extLst>
            </p:cNvPr>
            <p:cNvCxnSpPr>
              <a:cxnSpLocks/>
            </p:cNvCxnSpPr>
            <p:nvPr/>
          </p:nvCxnSpPr>
          <p:spPr>
            <a:xfrm>
              <a:off x="9131503" y="4541201"/>
              <a:ext cx="108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7AB7838B-F7EC-3443-029E-593C43023C02}"/>
              </a:ext>
            </a:extLst>
          </p:cNvPr>
          <p:cNvSpPr txBox="1"/>
          <p:nvPr/>
        </p:nvSpPr>
        <p:spPr>
          <a:xfrm>
            <a:off x="8095891" y="6307429"/>
            <a:ext cx="511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85736"/>
            <a:r>
              <a:rPr lang="it-IT" dirty="0">
                <a:solidFill>
                  <a:prstClr val="black"/>
                </a:solidFill>
                <a:latin typeface="Comic Sans MS"/>
              </a:rPr>
              <a:t>t</a:t>
            </a:r>
            <a:r>
              <a:rPr lang="it-IT" baseline="-25000" dirty="0">
                <a:solidFill>
                  <a:prstClr val="black"/>
                </a:solidFill>
                <a:latin typeface="Comic Sans MS"/>
              </a:rPr>
              <a:t>1</a:t>
            </a:r>
            <a:r>
              <a:rPr lang="it-IT" dirty="0">
                <a:solidFill>
                  <a:prstClr val="black"/>
                </a:solidFill>
                <a:latin typeface="Symbol" panose="05050102010706020507" pitchFamily="18" charset="2"/>
              </a:rPr>
              <a:t>a</a:t>
            </a:r>
          </a:p>
        </p:txBody>
      </p:sp>
      <p:cxnSp>
        <p:nvCxnSpPr>
          <p:cNvPr id="15" name="Connettore diritto 50">
            <a:extLst>
              <a:ext uri="{FF2B5EF4-FFF2-40B4-BE49-F238E27FC236}">
                <a16:creationId xmlns:a16="http://schemas.microsoft.com/office/drawing/2014/main" id="{D8BD00DD-DAD3-3396-2B0E-EE0593CCED2A}"/>
              </a:ext>
            </a:extLst>
          </p:cNvPr>
          <p:cNvCxnSpPr>
            <a:cxnSpLocks/>
          </p:cNvCxnSpPr>
          <p:nvPr/>
        </p:nvCxnSpPr>
        <p:spPr>
          <a:xfrm>
            <a:off x="8105312" y="492562"/>
            <a:ext cx="0" cy="626066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89185737-4E0F-F97F-BDA7-2EC63928314B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79721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  <p:bldP spid="26" grpId="0"/>
      <p:bldP spid="32" grpId="0"/>
      <p:bldP spid="8" grpId="0"/>
      <p:bldP spid="9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5E336D73-A7E1-813A-997B-FBEDAAD91018}"/>
              </a:ext>
            </a:extLst>
          </p:cNvPr>
          <p:cNvSpPr txBox="1"/>
          <p:nvPr/>
        </p:nvSpPr>
        <p:spPr>
          <a:xfrm>
            <a:off x="11283518" y="3766492"/>
            <a:ext cx="511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ymbol" panose="05050102010706020507" pitchFamily="18" charset="2"/>
              <a:ea typeface="+mn-ea"/>
              <a:cs typeface="+mn-cs"/>
            </a:endParaRPr>
          </a:p>
        </p:txBody>
      </p: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9FB55ADE-07A2-B689-0730-47B1A465D14A}"/>
              </a:ext>
            </a:extLst>
          </p:cNvPr>
          <p:cNvCxnSpPr>
            <a:cxnSpLocks/>
          </p:cNvCxnSpPr>
          <p:nvPr/>
        </p:nvCxnSpPr>
        <p:spPr>
          <a:xfrm>
            <a:off x="5006293" y="4138126"/>
            <a:ext cx="6872029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1FBFFB2F-6470-9CD1-C77C-7451019B9FAD}"/>
              </a:ext>
            </a:extLst>
          </p:cNvPr>
          <p:cNvSpPr txBox="1"/>
          <p:nvPr/>
        </p:nvSpPr>
        <p:spPr>
          <a:xfrm>
            <a:off x="8083522" y="455319"/>
            <a:ext cx="79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85736"/>
            <a:r>
              <a:rPr lang="it-IT" dirty="0">
                <a:solidFill>
                  <a:prstClr val="black"/>
                </a:solidFill>
                <a:latin typeface="Comic Sans MS"/>
              </a:rPr>
              <a:t>t</a:t>
            </a:r>
            <a:r>
              <a:rPr lang="it-IT" baseline="-25000" dirty="0">
                <a:solidFill>
                  <a:prstClr val="black"/>
                </a:solidFill>
                <a:latin typeface="Comic Sans MS"/>
              </a:rPr>
              <a:t>2</a:t>
            </a:r>
            <a:r>
              <a:rPr lang="it-IT" dirty="0">
                <a:solidFill>
                  <a:prstClr val="black"/>
                </a:solidFill>
                <a:latin typeface="Symbol" panose="05050102010706020507" pitchFamily="18" charset="2"/>
              </a:rPr>
              <a:t>a</a:t>
            </a:r>
            <a:endParaRPr lang="it-IT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3" name="Titolo 3">
            <a:extLst>
              <a:ext uri="{FF2B5EF4-FFF2-40B4-BE49-F238E27FC236}">
                <a16:creationId xmlns:a16="http://schemas.microsoft.com/office/drawing/2014/main" id="{903BD5A4-BE42-E831-915F-4D7D4F6AF238}"/>
              </a:ext>
            </a:extLst>
          </p:cNvPr>
          <p:cNvSpPr txBox="1">
            <a:spLocks/>
          </p:cNvSpPr>
          <p:nvPr/>
        </p:nvSpPr>
        <p:spPr>
          <a:xfrm>
            <a:off x="25566" y="8878"/>
            <a:ext cx="12140869" cy="324000"/>
          </a:xfrm>
          <a:prstGeom prst="rect">
            <a:avLst/>
          </a:prstGeom>
          <a:ln w="3175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  GEOMETRIA DESCRITTIVA DINAMICA – RIBALTAMENTO  DEL PIANO 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DI PROFILO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- ESEMPI</a:t>
            </a:r>
          </a:p>
        </p:txBody>
      </p:sp>
      <p:sp>
        <p:nvSpPr>
          <p:cNvPr id="4" name="Pulsante di azione: vuoto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9AC66CC1-0EF4-2AF2-1DFD-0F1060FA9381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11DCB22D-ADBA-8B3F-B309-AD801588F03F}"/>
              </a:ext>
            </a:extLst>
          </p:cNvPr>
          <p:cNvCxnSpPr>
            <a:cxnSpLocks/>
          </p:cNvCxnSpPr>
          <p:nvPr/>
        </p:nvCxnSpPr>
        <p:spPr>
          <a:xfrm>
            <a:off x="1474" y="6859740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0E014CA1-E57A-9C7B-A3A2-4DE28A06D832}"/>
              </a:ext>
            </a:extLst>
          </p:cNvPr>
          <p:cNvSpPr txBox="1"/>
          <p:nvPr/>
        </p:nvSpPr>
        <p:spPr>
          <a:xfrm>
            <a:off x="42071" y="492562"/>
            <a:ext cx="3597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RICERCA  DELLA  SEZIONE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22C30B1B-1DC0-4F2A-97EC-172046C7224D}"/>
              </a:ext>
            </a:extLst>
          </p:cNvPr>
          <p:cNvSpPr txBox="1"/>
          <p:nvPr/>
        </p:nvSpPr>
        <p:spPr>
          <a:xfrm>
            <a:off x="8594450" y="5095332"/>
            <a:ext cx="409471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O’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16739DF8-E6C0-6944-BDA3-230F0051E575}"/>
              </a:ext>
            </a:extLst>
          </p:cNvPr>
          <p:cNvSpPr txBox="1"/>
          <p:nvPr/>
        </p:nvSpPr>
        <p:spPr>
          <a:xfrm>
            <a:off x="8607485" y="2405603"/>
            <a:ext cx="432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O’’</a:t>
            </a:r>
          </a:p>
        </p:txBody>
      </p:sp>
      <p:grpSp>
        <p:nvGrpSpPr>
          <p:cNvPr id="14" name="Gruppo 13">
            <a:extLst>
              <a:ext uri="{FF2B5EF4-FFF2-40B4-BE49-F238E27FC236}">
                <a16:creationId xmlns:a16="http://schemas.microsoft.com/office/drawing/2014/main" id="{96CDD0ED-5A5C-748E-0189-7A9D44F0166C}"/>
              </a:ext>
            </a:extLst>
          </p:cNvPr>
          <p:cNvGrpSpPr/>
          <p:nvPr/>
        </p:nvGrpSpPr>
        <p:grpSpPr>
          <a:xfrm>
            <a:off x="7482851" y="4140084"/>
            <a:ext cx="2160000" cy="2160000"/>
            <a:chOff x="8123060" y="3461201"/>
            <a:chExt cx="2124000" cy="2160000"/>
          </a:xfrm>
        </p:grpSpPr>
        <p:sp>
          <p:nvSpPr>
            <p:cNvPr id="57" name="Ovale 56">
              <a:extLst>
                <a:ext uri="{FF2B5EF4-FFF2-40B4-BE49-F238E27FC236}">
                  <a16:creationId xmlns:a16="http://schemas.microsoft.com/office/drawing/2014/main" id="{61C024B5-27F0-C9BF-315A-52A932A8144D}"/>
                </a:ext>
              </a:extLst>
            </p:cNvPr>
            <p:cNvSpPr/>
            <p:nvPr/>
          </p:nvSpPr>
          <p:spPr>
            <a:xfrm>
              <a:off x="8123060" y="3461201"/>
              <a:ext cx="2124000" cy="216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cxnSp>
          <p:nvCxnSpPr>
            <p:cNvPr id="58" name="Connettore 1 28">
              <a:extLst>
                <a:ext uri="{FF2B5EF4-FFF2-40B4-BE49-F238E27FC236}">
                  <a16:creationId xmlns:a16="http://schemas.microsoft.com/office/drawing/2014/main" id="{920FEE41-2F2B-DB23-28EA-EC75603D9029}"/>
                </a:ext>
              </a:extLst>
            </p:cNvPr>
            <p:cNvCxnSpPr>
              <a:cxnSpLocks/>
            </p:cNvCxnSpPr>
            <p:nvPr/>
          </p:nvCxnSpPr>
          <p:spPr>
            <a:xfrm>
              <a:off x="9128650" y="4541201"/>
              <a:ext cx="108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" name="Connettore 1 43">
            <a:extLst>
              <a:ext uri="{FF2B5EF4-FFF2-40B4-BE49-F238E27FC236}">
                <a16:creationId xmlns:a16="http://schemas.microsoft.com/office/drawing/2014/main" id="{D8EF9E7F-92ED-5783-4437-DF760EE6B65C}"/>
              </a:ext>
            </a:extLst>
          </p:cNvPr>
          <p:cNvCxnSpPr>
            <a:cxnSpLocks/>
          </p:cNvCxnSpPr>
          <p:nvPr/>
        </p:nvCxnSpPr>
        <p:spPr>
          <a:xfrm flipV="1">
            <a:off x="8561996" y="2466331"/>
            <a:ext cx="0" cy="2808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uppo 15">
            <a:extLst>
              <a:ext uri="{FF2B5EF4-FFF2-40B4-BE49-F238E27FC236}">
                <a16:creationId xmlns:a16="http://schemas.microsoft.com/office/drawing/2014/main" id="{7051827C-025A-8271-A247-E0028D366B6E}"/>
              </a:ext>
            </a:extLst>
          </p:cNvPr>
          <p:cNvGrpSpPr/>
          <p:nvPr/>
        </p:nvGrpSpPr>
        <p:grpSpPr>
          <a:xfrm>
            <a:off x="7481879" y="1437141"/>
            <a:ext cx="2160000" cy="2160000"/>
            <a:chOff x="8123060" y="3461201"/>
            <a:chExt cx="2124000" cy="2160000"/>
          </a:xfrm>
        </p:grpSpPr>
        <p:sp>
          <p:nvSpPr>
            <p:cNvPr id="55" name="Ovale 54">
              <a:extLst>
                <a:ext uri="{FF2B5EF4-FFF2-40B4-BE49-F238E27FC236}">
                  <a16:creationId xmlns:a16="http://schemas.microsoft.com/office/drawing/2014/main" id="{F61E9F66-8D99-B4D6-ECDE-82DEC7A66A12}"/>
                </a:ext>
              </a:extLst>
            </p:cNvPr>
            <p:cNvSpPr/>
            <p:nvPr/>
          </p:nvSpPr>
          <p:spPr>
            <a:xfrm>
              <a:off x="8123060" y="3461201"/>
              <a:ext cx="2124000" cy="216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cxnSp>
          <p:nvCxnSpPr>
            <p:cNvPr id="56" name="Connettore 1 49">
              <a:extLst>
                <a:ext uri="{FF2B5EF4-FFF2-40B4-BE49-F238E27FC236}">
                  <a16:creationId xmlns:a16="http://schemas.microsoft.com/office/drawing/2014/main" id="{4B594B3B-47FD-42DA-FE8D-C982DC440E68}"/>
                </a:ext>
              </a:extLst>
            </p:cNvPr>
            <p:cNvCxnSpPr>
              <a:cxnSpLocks/>
            </p:cNvCxnSpPr>
            <p:nvPr/>
          </p:nvCxnSpPr>
          <p:spPr>
            <a:xfrm>
              <a:off x="9131503" y="4541201"/>
              <a:ext cx="108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3CB2C2D4-0B6B-F5ED-42B8-25AFB1C03B61}"/>
              </a:ext>
            </a:extLst>
          </p:cNvPr>
          <p:cNvSpPr txBox="1"/>
          <p:nvPr/>
        </p:nvSpPr>
        <p:spPr>
          <a:xfrm>
            <a:off x="8076402" y="6359613"/>
            <a:ext cx="511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85736"/>
            <a:r>
              <a:rPr lang="it-IT" dirty="0">
                <a:solidFill>
                  <a:prstClr val="black"/>
                </a:solidFill>
                <a:latin typeface="Comic Sans MS"/>
              </a:rPr>
              <a:t>t</a:t>
            </a:r>
            <a:r>
              <a:rPr lang="it-IT" baseline="-25000" dirty="0">
                <a:solidFill>
                  <a:prstClr val="black"/>
                </a:solidFill>
                <a:latin typeface="Comic Sans MS"/>
              </a:rPr>
              <a:t>1</a:t>
            </a:r>
            <a:r>
              <a:rPr lang="it-IT" dirty="0">
                <a:solidFill>
                  <a:prstClr val="black"/>
                </a:solidFill>
                <a:latin typeface="Symbol" panose="05050102010706020507" pitchFamily="18" charset="2"/>
              </a:rPr>
              <a:t>a</a:t>
            </a:r>
          </a:p>
        </p:txBody>
      </p:sp>
      <p:cxnSp>
        <p:nvCxnSpPr>
          <p:cNvPr id="18" name="Connettore diritto 50">
            <a:extLst>
              <a:ext uri="{FF2B5EF4-FFF2-40B4-BE49-F238E27FC236}">
                <a16:creationId xmlns:a16="http://schemas.microsoft.com/office/drawing/2014/main" id="{EE42F22B-C395-544A-D378-E664E44C6B0F}"/>
              </a:ext>
            </a:extLst>
          </p:cNvPr>
          <p:cNvCxnSpPr>
            <a:cxnSpLocks/>
          </p:cNvCxnSpPr>
          <p:nvPr/>
        </p:nvCxnSpPr>
        <p:spPr>
          <a:xfrm>
            <a:off x="8105312" y="492562"/>
            <a:ext cx="0" cy="624161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FFD52E05-C783-A414-C2FE-53CC68B4A30A}"/>
              </a:ext>
            </a:extLst>
          </p:cNvPr>
          <p:cNvCxnSpPr/>
          <p:nvPr/>
        </p:nvCxnSpPr>
        <p:spPr>
          <a:xfrm>
            <a:off x="8105312" y="1535318"/>
            <a:ext cx="0" cy="19584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F7A5A9DC-26F0-564F-0BC4-B21A65536040}"/>
              </a:ext>
            </a:extLst>
          </p:cNvPr>
          <p:cNvCxnSpPr/>
          <p:nvPr/>
        </p:nvCxnSpPr>
        <p:spPr>
          <a:xfrm>
            <a:off x="8105312" y="4241718"/>
            <a:ext cx="0" cy="19584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FFA01EEA-1033-F6A5-913D-A5CCF01B2823}"/>
              </a:ext>
            </a:extLst>
          </p:cNvPr>
          <p:cNvCxnSpPr>
            <a:cxnSpLocks/>
          </p:cNvCxnSpPr>
          <p:nvPr/>
        </p:nvCxnSpPr>
        <p:spPr>
          <a:xfrm>
            <a:off x="8076402" y="2517141"/>
            <a:ext cx="53891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24ABF47-DBD6-6B01-F07C-BB814B845205}"/>
              </a:ext>
            </a:extLst>
          </p:cNvPr>
          <p:cNvSpPr txBox="1"/>
          <p:nvPr/>
        </p:nvSpPr>
        <p:spPr>
          <a:xfrm>
            <a:off x="7824328" y="2362429"/>
            <a:ext cx="432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C’’</a:t>
            </a:r>
          </a:p>
        </p:txBody>
      </p: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5DF53E98-E6CA-A43B-4F95-94C0EDDF38F8}"/>
              </a:ext>
            </a:extLst>
          </p:cNvPr>
          <p:cNvCxnSpPr>
            <a:cxnSpLocks/>
          </p:cNvCxnSpPr>
          <p:nvPr/>
        </p:nvCxnSpPr>
        <p:spPr>
          <a:xfrm>
            <a:off x="8076402" y="5220084"/>
            <a:ext cx="54197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C780F99D-A27A-FA3E-0840-99EE115D10C6}"/>
              </a:ext>
            </a:extLst>
          </p:cNvPr>
          <p:cNvSpPr txBox="1"/>
          <p:nvPr/>
        </p:nvSpPr>
        <p:spPr>
          <a:xfrm>
            <a:off x="7863023" y="5066195"/>
            <a:ext cx="409471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C’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F774E8E-8187-5DDE-D607-30536A1B12D9}"/>
              </a:ext>
            </a:extLst>
          </p:cNvPr>
          <p:cNvSpPr txBox="1"/>
          <p:nvPr/>
        </p:nvSpPr>
        <p:spPr>
          <a:xfrm>
            <a:off x="0" y="1118586"/>
            <a:ext cx="6696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Date le caratteristiche geometriche e di posizione del piano le figure piane di sezione si presenteranno in scorcio totale sia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</a:t>
            </a:r>
            <a:r>
              <a:rPr lang="it-IT" dirty="0"/>
              <a:t> sia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2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4B251B6-5437-F5CD-13FF-6FC985DB5BFD}"/>
              </a:ext>
            </a:extLst>
          </p:cNvPr>
          <p:cNvSpPr txBox="1"/>
          <p:nvPr/>
        </p:nvSpPr>
        <p:spPr>
          <a:xfrm>
            <a:off x="0" y="2716621"/>
            <a:ext cx="57984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Essendo il piano di profilo  quindi ortogonale sia a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 che a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 la figura risultante sarà una circonferenza in scorcio totale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97B36E6B-EEAD-2D5E-72F1-DD4BFBB00C30}"/>
              </a:ext>
            </a:extLst>
          </p:cNvPr>
          <p:cNvSpPr txBox="1"/>
          <p:nvPr/>
        </p:nvSpPr>
        <p:spPr>
          <a:xfrm>
            <a:off x="-1" y="3766492"/>
            <a:ext cx="54209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Disegnando  dal centro </a:t>
            </a:r>
            <a:r>
              <a:rPr lang="it-IT" dirty="0">
                <a:solidFill>
                  <a:srgbClr val="00B0F0"/>
                </a:solidFill>
              </a:rPr>
              <a:t>O(O’, O’’) </a:t>
            </a:r>
            <a:r>
              <a:rPr lang="it-IT" dirty="0">
                <a:solidFill>
                  <a:srgbClr val="FF0000"/>
                </a:solidFill>
              </a:rPr>
              <a:t>la perpendicolare alle tracce del piano di sezione si identificano i centri C(C’, C’’) della circonferenza di sezione che avrà come diametro la lunghezza della corda (scorcio totale della circonferenza)</a:t>
            </a: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354280A9-B3F0-44F2-CC4E-EE1B6F2DCF06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19204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22" grpId="0"/>
      <p:bldP spid="2" grpId="0"/>
      <p:bldP spid="8" grpId="0"/>
      <p:bldP spid="23" grpId="0"/>
    </p:bldLst>
  </p:timing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zato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1528</Words>
  <Application>Microsoft Office PowerPoint</Application>
  <PresentationFormat>Widescreen</PresentationFormat>
  <Paragraphs>241</Paragraphs>
  <Slides>11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7" baseType="lpstr">
      <vt:lpstr>Arial</vt:lpstr>
      <vt:lpstr>Calibri</vt:lpstr>
      <vt:lpstr>Comic Sans MS</vt:lpstr>
      <vt:lpstr>MS Shell Dlg 2</vt:lpstr>
      <vt:lpstr>Symbol</vt:lpstr>
      <vt:lpstr>1_Tema di Office</vt:lpstr>
      <vt:lpstr>Geometria descrittiva dinamica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81</cp:revision>
  <dcterms:created xsi:type="dcterms:W3CDTF">2023-11-25T18:32:34Z</dcterms:created>
  <dcterms:modified xsi:type="dcterms:W3CDTF">2024-02-03T18:28:51Z</dcterms:modified>
</cp:coreProperties>
</file>