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28" r:id="rId2"/>
    <p:sldId id="329" r:id="rId3"/>
    <p:sldId id="330" r:id="rId4"/>
    <p:sldId id="331" r:id="rId5"/>
    <p:sldId id="342" r:id="rId6"/>
    <p:sldId id="343" r:id="rId7"/>
    <p:sldId id="341" r:id="rId8"/>
    <p:sldId id="344" r:id="rId9"/>
    <p:sldId id="347" r:id="rId10"/>
    <p:sldId id="348" r:id="rId11"/>
    <p:sldId id="290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5B20A-2E74-4D6D-997C-1B9E23D6F96D}" type="datetimeFigureOut">
              <a:rPr lang="it-IT" smtClean="0"/>
              <a:pPr/>
              <a:t>11/11/2023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3C717-EBE2-475E-9221-F6C62C207F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12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9E635-4B89-4698-92C2-4071089677A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82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62AE5-F776-5F5F-16F7-D20E9EF30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63BDA0-CF80-C8C3-F853-C47D5C024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554847-B946-EE11-081B-B74B3800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pPr/>
              <a:t>11/11/2023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E03C39-2666-F999-07DE-F2A625E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CC7F41-5083-51C3-F652-CDC341EF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56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436875-A955-7598-8933-C705C627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96AA14-A3F4-D0E0-9D9D-AEDE702B3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EB1AA2-FC5D-64BD-9A01-DD74948D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pPr/>
              <a:t>11/11/2023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9BD8D-14A9-83A6-B605-657C1968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B9888E-C741-2442-4D34-F9422A2C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86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5189B3E-61E2-1539-B415-43FD359F5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F7D28D-BDD2-9175-083A-4D8803FD6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CF6419-FABF-2F3E-411E-CEFAE048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pPr/>
              <a:t>11/11/2023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9EDD0E-5628-CF38-18C5-983BCF71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116A5C-D968-B7AD-AB7E-93F31497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5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030A7B-E8AD-C4F8-1E6A-33E711CB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845C15-7BDF-D45A-0BC2-B332FB7A4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0F1B8-E9CC-01D0-EB06-3791C4B0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pPr/>
              <a:t>11/11/2023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E7918F-ED12-2B29-DF07-10DFBC85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77916A-184E-B485-990B-5F672800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54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B6D40C-DF36-4038-3027-8A579734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3B6FA4-7A8E-2D69-DD98-C6CD73BD5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8DDA72-5496-AF06-2C69-95B58DFE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pPr/>
              <a:t>11/11/2023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EE3522-E6D4-A7F9-D441-FDE63E67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DE8663-8DDF-93C9-36C8-F952DD8F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05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15D78D-BAB4-B5EB-6F66-E31B4B99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216639-E17F-6287-B89F-BB8B9C98E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C9320D-3928-90EB-A207-6EF7086E8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A7F4F8-E367-76C4-84C3-C76B5D23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pPr/>
              <a:t>11/11/2023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7422CC-B5E6-1E06-7686-CCECA970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DA04AE-6A5C-3584-F6F2-09DB8ADD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79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A41916-F676-B81B-4FDD-49082A02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223AE0-5CEF-4AF6-F5AB-74E89991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75B6DC-AE56-ACCA-CF28-79B3EE151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D237B58-E42D-879E-CB29-71FA74FEA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B6094B4-916F-FC41-0261-01C512B91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E152F91-11BF-6B35-9455-3E891D7A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pPr/>
              <a:t>11/11/2023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B137F82-9199-4A39-03E9-61D68BFB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7B1188E-F09D-2C09-C4DE-8B0C906D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1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C7E3A4-2909-284C-FBD6-8230ECE8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D642172-374D-DD04-45CD-BB40D9BC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pPr/>
              <a:t>11/11/2023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DB3CB5-7EC3-9ABD-3863-44BB8EC1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F51CAC-F3FF-D1FC-E8B7-ABEF46F4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99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9BF69AD-33CA-3B5D-4D8A-3C3ECFDF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pPr/>
              <a:t>11/11/2023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145DAD-EFC2-9119-EC73-AAFC9D84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50F028-935F-CA3D-6BDD-3AFE22AD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9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972F0C-CA5C-DE36-CD0A-BCD85040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26CE0D-2563-B374-E02C-7EABE0DD4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F88B3A-E25E-36AB-5055-7A0455483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E575D1-7860-722D-AFE3-E1A79481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pPr/>
              <a:t>11/11/2023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AA9CD2-49A7-95E1-FA96-57B79684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D2E874-C829-423F-FD92-94F898447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85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263871-CD6F-7886-AC91-65C6BBC0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D3DE597-67FD-3539-19A5-C3436789B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E15604-7B83-BEDA-310C-98CC0A582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6F61AB-73A8-FE1A-B8D2-2190557F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pPr/>
              <a:t>11/11/2023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30A45C-AFEF-95D6-F064-1F3C300F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FBF7AD-660F-9AB7-A61A-8F5CEA8D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08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673B8C2-F3BD-487C-88E2-658E2A63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16E77F-6E0E-D995-2D80-A9F9999B1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A2AD67-14E6-13D0-2699-DD006B99E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79978-02E4-48A2-90E8-F4DADA2F8CB5}" type="datetimeFigureOut">
              <a:rPr lang="it-IT" smtClean="0"/>
              <a:pPr/>
              <a:t>11/11/2023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D3ED5A-B410-FE43-9159-FC34E6706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4E1F2E-A876-584B-8332-C32BBC6EF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37BF-4841-4D13-BDE7-5251878F34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01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382C28B-ACD0-456E-B237-4AD143714A82}"/>
              </a:ext>
            </a:extLst>
          </p:cNvPr>
          <p:cNvSpPr txBox="1">
            <a:spLocks noChangeArrowheads="1"/>
          </p:cNvSpPr>
          <p:nvPr/>
        </p:nvSpPr>
        <p:spPr>
          <a:xfrm>
            <a:off x="12000" y="491906"/>
            <a:ext cx="12168000" cy="3540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Indagine insiemistica sulla doppia proiezione ortogonale di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Monge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40EFF9-23D5-475F-BB91-AD787EC78C92}"/>
              </a:ext>
            </a:extLst>
          </p:cNvPr>
          <p:cNvSpPr txBox="1"/>
          <p:nvPr/>
        </p:nvSpPr>
        <p:spPr>
          <a:xfrm>
            <a:off x="12000" y="887763"/>
            <a:ext cx="121680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OPERAZIONI DI RIBALTAMENTO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DCB798-6E65-434E-B020-C0252A6E6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144" y="1666643"/>
            <a:ext cx="2552222" cy="48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algn="ctr">
            <a:solidFill>
              <a:srgbClr val="0000FF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disegno di copertina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è stato eseguito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nell’a. s. 2002/03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da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Squartecchia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Stefania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della classe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3B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dell’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Istituto Statale d’Arte «Mario dei Fiori» 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di Penne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per la materia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Disegno geometrico e architettonico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5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del vecchio ordinamento</a:t>
            </a:r>
            <a:endParaRPr kumimoji="0" lang="it-IT" sz="15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Insegnante: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Prof. Elio </a:t>
            </a:r>
            <a:r>
              <a:rPr kumimoji="0" lang="it-IT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Fragassi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C8C9BC4-89A5-47DE-A85B-0E5D24B9E4F5}"/>
              </a:ext>
            </a:extLst>
          </p:cNvPr>
          <p:cNvCxnSpPr>
            <a:cxnSpLocks/>
          </p:cNvCxnSpPr>
          <p:nvPr/>
        </p:nvCxnSpPr>
        <p:spPr>
          <a:xfrm>
            <a:off x="1103265" y="6858000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3B465C2-9476-4834-A0C3-FE16EC2A0C53}"/>
              </a:ext>
            </a:extLst>
          </p:cNvPr>
          <p:cNvSpPr txBox="1"/>
          <p:nvPr/>
        </p:nvSpPr>
        <p:spPr>
          <a:xfrm>
            <a:off x="5534045" y="1719874"/>
            <a:ext cx="4060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Indice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534B261-35E0-4C14-819B-EF864955DEA1}"/>
              </a:ext>
            </a:extLst>
          </p:cNvPr>
          <p:cNvSpPr txBox="1"/>
          <p:nvPr/>
        </p:nvSpPr>
        <p:spPr>
          <a:xfrm>
            <a:off x="12000" y="1320452"/>
            <a:ext cx="12168000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RIBALTAMENTO DEL  PIANO PROIETTANTE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itchFamily="18" charset="2"/>
              </a:rPr>
              <a:t>p</a:t>
            </a:r>
            <a:r>
              <a:rPr kumimoji="0" lang="it-IT" sz="14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– ESEMPI CON RIBALTAMENTO DELLE SEZIONI</a:t>
            </a:r>
            <a:r>
              <a:rPr kumimoji="0" lang="it-IT" sz="1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DI PIRAMIDI, CONI E SFERE</a:t>
            </a:r>
            <a:endParaRPr kumimoji="0" lang="it-IT" sz="1400" b="1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EF729A0-843B-473C-8263-824F68FA78F6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5A9C577-2EE5-4204-B15C-8DBAF6180F56}"/>
              </a:ext>
            </a:extLst>
          </p:cNvPr>
          <p:cNvSpPr txBox="1"/>
          <p:nvPr/>
        </p:nvSpPr>
        <p:spPr>
          <a:xfrm>
            <a:off x="5552379" y="5534985"/>
            <a:ext cx="4063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 accedere alle pagine selezionare il numero</a:t>
            </a:r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5228088B-0BA8-46AA-B589-31D74B8A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" y="21998"/>
            <a:ext cx="12168000" cy="43200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Geometria descrittiva dinamica</a:t>
            </a:r>
            <a:endParaRPr lang="it-IT" dirty="0">
              <a:solidFill>
                <a:srgbClr val="C00000"/>
              </a:solidFill>
            </a:endParaRP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B51553EB-32BB-4C01-9362-E83DEA2F8F39}"/>
              </a:ext>
            </a:extLst>
          </p:cNvPr>
          <p:cNvCxnSpPr>
            <a:cxnSpLocks/>
          </p:cNvCxnSpPr>
          <p:nvPr/>
        </p:nvCxnSpPr>
        <p:spPr>
          <a:xfrm>
            <a:off x="0" y="692867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4F93527-07D7-1760-D48D-1DA051C4B759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9">
            <a:extLst>
              <a:ext uri="{FF2B5EF4-FFF2-40B4-BE49-F238E27FC236}">
                <a16:creationId xmlns:a16="http://schemas.microsoft.com/office/drawing/2014/main" id="{9AD71F2D-FF28-4FAB-990D-809FFADB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1" y="6565339"/>
            <a:ext cx="6048000" cy="25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7E934DE-214E-491F-AE64-092AABB5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366" y="6567701"/>
            <a:ext cx="6048000" cy="25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Autore   Prof. Arch. Elio Fragassi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CB449B2-BDCC-5D05-1AD6-1B8A40D0A2D5}"/>
              </a:ext>
            </a:extLst>
          </p:cNvPr>
          <p:cNvCxnSpPr>
            <a:cxnSpLocks/>
          </p:cNvCxnSpPr>
          <p:nvPr/>
        </p:nvCxnSpPr>
        <p:spPr>
          <a:xfrm>
            <a:off x="-9550" y="684467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1013070-6EBD-1046-F608-220BC3299D29}"/>
              </a:ext>
            </a:extLst>
          </p:cNvPr>
          <p:cNvCxnSpPr>
            <a:cxnSpLocks/>
          </p:cNvCxnSpPr>
          <p:nvPr/>
        </p:nvCxnSpPr>
        <p:spPr>
          <a:xfrm>
            <a:off x="-7404" y="6858676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ulsante di azione: vuoto 14">
            <a:hlinkClick r:id="rId3" action="ppaction://hlinksldjump"/>
            <a:extLst>
              <a:ext uri="{FF2B5EF4-FFF2-40B4-BE49-F238E27FC236}">
                <a16:creationId xmlns:a16="http://schemas.microsoft.com/office/drawing/2014/main" id="{5BA6CBAA-8DA2-3512-9AC2-A65B77EE8510}"/>
              </a:ext>
            </a:extLst>
          </p:cNvPr>
          <p:cNvSpPr/>
          <p:nvPr/>
        </p:nvSpPr>
        <p:spPr>
          <a:xfrm>
            <a:off x="5627133" y="2426916"/>
            <a:ext cx="302465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E66286C-B027-FA8A-6199-D3AD50D0AEC2}"/>
              </a:ext>
            </a:extLst>
          </p:cNvPr>
          <p:cNvSpPr txBox="1"/>
          <p:nvPr/>
        </p:nvSpPr>
        <p:spPr>
          <a:xfrm>
            <a:off x="6048422" y="2312677"/>
            <a:ext cx="34544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Ribaltamento della sezione di una piramide retta a base triangolare</a:t>
            </a:r>
            <a:endParaRPr kumimoji="0" lang="it-IT" sz="16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7" name="Pulsante di azione: vuoto 16">
            <a:hlinkClick r:id="rId4" action="ppaction://hlinksldjump"/>
            <a:extLst>
              <a:ext uri="{FF2B5EF4-FFF2-40B4-BE49-F238E27FC236}">
                <a16:creationId xmlns:a16="http://schemas.microsoft.com/office/drawing/2014/main" id="{28A083F2-9FF7-5BE0-1FD8-C98F29AAED42}"/>
              </a:ext>
            </a:extLst>
          </p:cNvPr>
          <p:cNvSpPr/>
          <p:nvPr/>
        </p:nvSpPr>
        <p:spPr>
          <a:xfrm>
            <a:off x="5627132" y="3325302"/>
            <a:ext cx="286705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71B3EAE-8E47-385F-1C35-0EF09A184473}"/>
              </a:ext>
            </a:extLst>
          </p:cNvPr>
          <p:cNvSpPr txBox="1"/>
          <p:nvPr/>
        </p:nvSpPr>
        <p:spPr>
          <a:xfrm>
            <a:off x="6048422" y="3216431"/>
            <a:ext cx="32058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Ribaltamento della sezione di un cono circolare retto </a:t>
            </a:r>
          </a:p>
        </p:txBody>
      </p:sp>
      <p:sp>
        <p:nvSpPr>
          <p:cNvPr id="23" name="Pulsante di azione: vuoto 22">
            <a:hlinkClick r:id="rId5" action="ppaction://hlinksldjump"/>
            <a:extLst>
              <a:ext uri="{FF2B5EF4-FFF2-40B4-BE49-F238E27FC236}">
                <a16:creationId xmlns:a16="http://schemas.microsoft.com/office/drawing/2014/main" id="{1CBF8D83-C7CC-AB39-2B00-AF1A456E9DC3}"/>
              </a:ext>
            </a:extLst>
          </p:cNvPr>
          <p:cNvSpPr/>
          <p:nvPr/>
        </p:nvSpPr>
        <p:spPr>
          <a:xfrm>
            <a:off x="5627132" y="4248763"/>
            <a:ext cx="302292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F7B63F7-D047-38D5-2279-75B2657E0F94}"/>
              </a:ext>
            </a:extLst>
          </p:cNvPr>
          <p:cNvSpPr txBox="1"/>
          <p:nvPr/>
        </p:nvSpPr>
        <p:spPr>
          <a:xfrm>
            <a:off x="6048422" y="4139892"/>
            <a:ext cx="33801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Ribaltamento della sezione di una sfera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DACB70D-E163-25A0-FD66-013CC75D112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" y="1669730"/>
            <a:ext cx="5539670" cy="4860000"/>
          </a:xfrm>
          <a:prstGeom prst="rect">
            <a:avLst/>
          </a:prstGeom>
          <a:ln w="952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39387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8" grpId="0" animBg="1"/>
      <p:bldP spid="29" grpId="0"/>
      <p:bldP spid="15" grpId="0" animBg="1"/>
      <p:bldP spid="16" grpId="0"/>
      <p:bldP spid="17" grpId="0" animBg="1"/>
      <p:bldP spid="20" grpId="0"/>
      <p:bldP spid="23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E336D73-A7E1-813A-997B-FBEDAAD91018}"/>
              </a:ext>
            </a:extLst>
          </p:cNvPr>
          <p:cNvSpPr txBox="1"/>
          <p:nvPr/>
        </p:nvSpPr>
        <p:spPr>
          <a:xfrm>
            <a:off x="11283518" y="4122085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lt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9FB55ADE-07A2-B689-0730-47B1A465D14A}"/>
              </a:ext>
            </a:extLst>
          </p:cNvPr>
          <p:cNvCxnSpPr>
            <a:cxnSpLocks/>
          </p:cNvCxnSpPr>
          <p:nvPr/>
        </p:nvCxnSpPr>
        <p:spPr>
          <a:xfrm>
            <a:off x="5006293" y="4493719"/>
            <a:ext cx="702721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7C9233-9EF3-55FF-E992-56B067C56D39}"/>
              </a:ext>
            </a:extLst>
          </p:cNvPr>
          <p:cNvSpPr txBox="1"/>
          <p:nvPr/>
        </p:nvSpPr>
        <p:spPr>
          <a:xfrm>
            <a:off x="9881716" y="5450925"/>
            <a:ext cx="409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O’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3AEDC0-FC9C-F027-70D4-5A55124BCC4F}"/>
              </a:ext>
            </a:extLst>
          </p:cNvPr>
          <p:cNvSpPr txBox="1"/>
          <p:nvPr/>
        </p:nvSpPr>
        <p:spPr>
          <a:xfrm>
            <a:off x="9894751" y="2761196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O’’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3BC3E9E-875C-7854-A9AB-197D9932E5DC}"/>
              </a:ext>
            </a:extLst>
          </p:cNvPr>
          <p:cNvSpPr txBox="1"/>
          <p:nvPr/>
        </p:nvSpPr>
        <p:spPr>
          <a:xfrm>
            <a:off x="7315334" y="5875411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1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FBFFB2F-6470-9CD1-C77C-7451019B9FAD}"/>
              </a:ext>
            </a:extLst>
          </p:cNvPr>
          <p:cNvSpPr txBox="1"/>
          <p:nvPr/>
        </p:nvSpPr>
        <p:spPr>
          <a:xfrm>
            <a:off x="11067181" y="1271513"/>
            <a:ext cx="79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prstClr val="black"/>
              </a:solidFill>
              <a:latin typeface="Comic Sans MS"/>
            </a:endParaRPr>
          </a:p>
        </p:txBody>
      </p:sp>
      <p:cxnSp>
        <p:nvCxnSpPr>
          <p:cNvPr id="22" name="Connettore diritto 50">
            <a:extLst>
              <a:ext uri="{FF2B5EF4-FFF2-40B4-BE49-F238E27FC236}">
                <a16:creationId xmlns:a16="http://schemas.microsoft.com/office/drawing/2014/main" id="{11197CEC-2D7B-A08C-9CC1-450E783D309B}"/>
              </a:ext>
            </a:extLst>
          </p:cNvPr>
          <p:cNvCxnSpPr>
            <a:cxnSpLocks/>
          </p:cNvCxnSpPr>
          <p:nvPr/>
        </p:nvCxnSpPr>
        <p:spPr>
          <a:xfrm>
            <a:off x="7343737" y="4492088"/>
            <a:ext cx="0" cy="22686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51">
            <a:extLst>
              <a:ext uri="{FF2B5EF4-FFF2-40B4-BE49-F238E27FC236}">
                <a16:creationId xmlns:a16="http://schemas.microsoft.com/office/drawing/2014/main" id="{E948A0F7-C4F5-65D7-CAC4-A8A3802DB6D1}"/>
              </a:ext>
            </a:extLst>
          </p:cNvPr>
          <p:cNvCxnSpPr>
            <a:cxnSpLocks/>
          </p:cNvCxnSpPr>
          <p:nvPr/>
        </p:nvCxnSpPr>
        <p:spPr>
          <a:xfrm flipV="1">
            <a:off x="7341832" y="808410"/>
            <a:ext cx="4453280" cy="368353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51">
            <a:extLst>
              <a:ext uri="{FF2B5EF4-FFF2-40B4-BE49-F238E27FC236}">
                <a16:creationId xmlns:a16="http://schemas.microsoft.com/office/drawing/2014/main" id="{C85CD219-27A3-5ECC-19CC-0ADF9641ADB0}"/>
              </a:ext>
            </a:extLst>
          </p:cNvPr>
          <p:cNvCxnSpPr>
            <a:cxnSpLocks/>
          </p:cNvCxnSpPr>
          <p:nvPr/>
        </p:nvCxnSpPr>
        <p:spPr>
          <a:xfrm flipV="1">
            <a:off x="8844878" y="1954062"/>
            <a:ext cx="1566808" cy="129598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4020541-7754-6BF4-2E16-04045E969338}"/>
              </a:ext>
            </a:extLst>
          </p:cNvPr>
          <p:cNvSpPr txBox="1"/>
          <p:nvPr/>
        </p:nvSpPr>
        <p:spPr>
          <a:xfrm>
            <a:off x="10690729" y="1826949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3’’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5F24945-8123-1B5A-DF7D-040E2728DD2B}"/>
              </a:ext>
            </a:extLst>
          </p:cNvPr>
          <p:cNvSpPr txBox="1"/>
          <p:nvPr/>
        </p:nvSpPr>
        <p:spPr>
          <a:xfrm>
            <a:off x="9082760" y="3204784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4’’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8AF90AA-E483-0C7D-FFD5-4366C8D9C47C}"/>
              </a:ext>
            </a:extLst>
          </p:cNvPr>
          <p:cNvSpPr txBox="1"/>
          <p:nvPr/>
        </p:nvSpPr>
        <p:spPr>
          <a:xfrm>
            <a:off x="8856141" y="319589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1’’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744C89C-3569-1EBD-5148-A24C3686BBA4}"/>
              </a:ext>
            </a:extLst>
          </p:cNvPr>
          <p:cNvSpPr txBox="1"/>
          <p:nvPr/>
        </p:nvSpPr>
        <p:spPr>
          <a:xfrm>
            <a:off x="10448690" y="1826799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2’’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3E93BAF-2A8D-4EA4-72D7-B2279A77A1E3}"/>
              </a:ext>
            </a:extLst>
          </p:cNvPr>
          <p:cNvSpPr txBox="1"/>
          <p:nvPr/>
        </p:nvSpPr>
        <p:spPr>
          <a:xfrm>
            <a:off x="10574690" y="1758563"/>
            <a:ext cx="21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5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BD42314-E1F1-0C77-1CE6-91C8D6613C60}"/>
              </a:ext>
            </a:extLst>
          </p:cNvPr>
          <p:cNvSpPr txBox="1"/>
          <p:nvPr/>
        </p:nvSpPr>
        <p:spPr>
          <a:xfrm>
            <a:off x="8971374" y="3168212"/>
            <a:ext cx="21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F9309FA-925F-A2C5-5CE8-6BC18EE8D8C2}"/>
              </a:ext>
            </a:extLst>
          </p:cNvPr>
          <p:cNvCxnSpPr>
            <a:cxnSpLocks/>
          </p:cNvCxnSpPr>
          <p:nvPr/>
        </p:nvCxnSpPr>
        <p:spPr>
          <a:xfrm>
            <a:off x="8838629" y="3254215"/>
            <a:ext cx="0" cy="334444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2B3FA792-D48A-70F9-C452-D1F89BC536D5}"/>
              </a:ext>
            </a:extLst>
          </p:cNvPr>
          <p:cNvCxnSpPr>
            <a:cxnSpLocks/>
          </p:cNvCxnSpPr>
          <p:nvPr/>
        </p:nvCxnSpPr>
        <p:spPr>
          <a:xfrm>
            <a:off x="10411687" y="1948043"/>
            <a:ext cx="0" cy="465061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9B284C7-41D3-22EE-8CF9-188A574BCCCE}"/>
              </a:ext>
            </a:extLst>
          </p:cNvPr>
          <p:cNvSpPr txBox="1"/>
          <p:nvPr/>
        </p:nvSpPr>
        <p:spPr>
          <a:xfrm>
            <a:off x="9881716" y="5450925"/>
            <a:ext cx="409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O’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CCC44A3-4136-6E34-91C3-7F5A27ED231C}"/>
              </a:ext>
            </a:extLst>
          </p:cNvPr>
          <p:cNvSpPr txBox="1"/>
          <p:nvPr/>
        </p:nvSpPr>
        <p:spPr>
          <a:xfrm>
            <a:off x="9894751" y="2761196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O’’</a:t>
            </a:r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F2D76A8E-2F5F-FF02-A64A-7330CD0536DB}"/>
              </a:ext>
            </a:extLst>
          </p:cNvPr>
          <p:cNvGrpSpPr/>
          <p:nvPr/>
        </p:nvGrpSpPr>
        <p:grpSpPr>
          <a:xfrm>
            <a:off x="8770117" y="4495677"/>
            <a:ext cx="2160000" cy="2160000"/>
            <a:chOff x="8123060" y="3461201"/>
            <a:chExt cx="2124000" cy="2160000"/>
          </a:xfrm>
        </p:grpSpPr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D9CF8651-5563-EB6D-6F2C-86B97D6EB011}"/>
                </a:ext>
              </a:extLst>
            </p:cNvPr>
            <p:cNvSpPr/>
            <p:nvPr/>
          </p:nvSpPr>
          <p:spPr>
            <a:xfrm>
              <a:off x="8123060" y="3461201"/>
              <a:ext cx="2124000" cy="2160000"/>
            </a:xfrm>
            <a:prstGeom prst="ellipse">
              <a:avLst/>
            </a:prstGeom>
            <a:noFill/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cxnSp>
          <p:nvCxnSpPr>
            <p:cNvPr id="41" name="Connettore 1 28">
              <a:extLst>
                <a:ext uri="{FF2B5EF4-FFF2-40B4-BE49-F238E27FC236}">
                  <a16:creationId xmlns:a16="http://schemas.microsoft.com/office/drawing/2014/main" id="{6EE22FFA-C11C-07D5-B915-A96D7565EEAB}"/>
                </a:ext>
              </a:extLst>
            </p:cNvPr>
            <p:cNvCxnSpPr>
              <a:cxnSpLocks/>
            </p:cNvCxnSpPr>
            <p:nvPr/>
          </p:nvCxnSpPr>
          <p:spPr>
            <a:xfrm>
              <a:off x="9128650" y="4541201"/>
              <a:ext cx="108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ttore 1 43">
            <a:extLst>
              <a:ext uri="{FF2B5EF4-FFF2-40B4-BE49-F238E27FC236}">
                <a16:creationId xmlns:a16="http://schemas.microsoft.com/office/drawing/2014/main" id="{E3E01345-AF3B-14FF-B248-9FDAB7C858E6}"/>
              </a:ext>
            </a:extLst>
          </p:cNvPr>
          <p:cNvCxnSpPr>
            <a:cxnSpLocks/>
          </p:cNvCxnSpPr>
          <p:nvPr/>
        </p:nvCxnSpPr>
        <p:spPr>
          <a:xfrm flipV="1">
            <a:off x="9849262" y="2821924"/>
            <a:ext cx="0" cy="28080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19212598-4078-31DC-CA34-5DC695EEFDAB}"/>
              </a:ext>
            </a:extLst>
          </p:cNvPr>
          <p:cNvGrpSpPr/>
          <p:nvPr/>
        </p:nvGrpSpPr>
        <p:grpSpPr>
          <a:xfrm>
            <a:off x="8769145" y="1792734"/>
            <a:ext cx="2160000" cy="2160000"/>
            <a:chOff x="8123060" y="3461201"/>
            <a:chExt cx="2124000" cy="2160000"/>
          </a:xfrm>
        </p:grpSpPr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C46124F9-4DAE-442C-4A9F-89F6E9B87231}"/>
                </a:ext>
              </a:extLst>
            </p:cNvPr>
            <p:cNvSpPr/>
            <p:nvPr/>
          </p:nvSpPr>
          <p:spPr>
            <a:xfrm>
              <a:off x="8123060" y="3461201"/>
              <a:ext cx="2124000" cy="2160000"/>
            </a:xfrm>
            <a:prstGeom prst="ellipse">
              <a:avLst/>
            </a:prstGeom>
            <a:noFill/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cxnSp>
          <p:nvCxnSpPr>
            <p:cNvPr id="47" name="Connettore 1 49">
              <a:extLst>
                <a:ext uri="{FF2B5EF4-FFF2-40B4-BE49-F238E27FC236}">
                  <a16:creationId xmlns:a16="http://schemas.microsoft.com/office/drawing/2014/main" id="{6205DA07-CDE9-92FD-36E1-4EC87868BC13}"/>
                </a:ext>
              </a:extLst>
            </p:cNvPr>
            <p:cNvCxnSpPr>
              <a:cxnSpLocks/>
            </p:cNvCxnSpPr>
            <p:nvPr/>
          </p:nvCxnSpPr>
          <p:spPr>
            <a:xfrm>
              <a:off x="9131503" y="4541201"/>
              <a:ext cx="108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70FC4D1E-9377-7C14-9B11-50F5B5B4D1BC}"/>
              </a:ext>
            </a:extLst>
          </p:cNvPr>
          <p:cNvCxnSpPr>
            <a:cxnSpLocks/>
          </p:cNvCxnSpPr>
          <p:nvPr/>
        </p:nvCxnSpPr>
        <p:spPr>
          <a:xfrm>
            <a:off x="9626034" y="2602055"/>
            <a:ext cx="0" cy="399660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44D4A6F4-9139-CAE9-4300-D3961262B617}"/>
              </a:ext>
            </a:extLst>
          </p:cNvPr>
          <p:cNvCxnSpPr>
            <a:cxnSpLocks/>
          </p:cNvCxnSpPr>
          <p:nvPr/>
        </p:nvCxnSpPr>
        <p:spPr>
          <a:xfrm>
            <a:off x="8835808" y="5575677"/>
            <a:ext cx="157587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E5743CDA-8E5D-0B45-4FFC-C8BCC07D609F}"/>
              </a:ext>
            </a:extLst>
          </p:cNvPr>
          <p:cNvCxnSpPr>
            <a:cxnSpLocks/>
          </p:cNvCxnSpPr>
          <p:nvPr/>
        </p:nvCxnSpPr>
        <p:spPr>
          <a:xfrm>
            <a:off x="8835808" y="4560312"/>
            <a:ext cx="157587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62DDD16C-8A8F-924A-9120-DCE9D473CB0D}"/>
              </a:ext>
            </a:extLst>
          </p:cNvPr>
          <p:cNvCxnSpPr>
            <a:cxnSpLocks/>
          </p:cNvCxnSpPr>
          <p:nvPr/>
        </p:nvCxnSpPr>
        <p:spPr>
          <a:xfrm>
            <a:off x="8835808" y="6598662"/>
            <a:ext cx="157587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BDDCC0E2-D53C-6050-2A5E-B195E5E163DB}"/>
              </a:ext>
            </a:extLst>
          </p:cNvPr>
          <p:cNvCxnSpPr/>
          <p:nvPr/>
        </p:nvCxnSpPr>
        <p:spPr>
          <a:xfrm>
            <a:off x="8844247" y="4560312"/>
            <a:ext cx="1567439" cy="20383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9FD1046C-79A2-FB99-7C46-131AD866C6C2}"/>
              </a:ext>
            </a:extLst>
          </p:cNvPr>
          <p:cNvCxnSpPr/>
          <p:nvPr/>
        </p:nvCxnSpPr>
        <p:spPr>
          <a:xfrm flipH="1">
            <a:off x="8844247" y="4556580"/>
            <a:ext cx="1567439" cy="204208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e 67">
            <a:extLst>
              <a:ext uri="{FF2B5EF4-FFF2-40B4-BE49-F238E27FC236}">
                <a16:creationId xmlns:a16="http://schemas.microsoft.com/office/drawing/2014/main" id="{49E19CE4-5CB5-14CB-BDCD-6382205FA930}"/>
              </a:ext>
            </a:extLst>
          </p:cNvPr>
          <p:cNvSpPr/>
          <p:nvPr/>
        </p:nvSpPr>
        <p:spPr>
          <a:xfrm>
            <a:off x="8838627" y="4560311"/>
            <a:ext cx="1569600" cy="2038347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1689AB0-498B-83AE-3E39-906A1B205413}"/>
              </a:ext>
            </a:extLst>
          </p:cNvPr>
          <p:cNvSpPr txBox="1"/>
          <p:nvPr/>
        </p:nvSpPr>
        <p:spPr>
          <a:xfrm>
            <a:off x="42070" y="394904"/>
            <a:ext cx="747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PROCEDURA DI RIBALTAMENTO  DELLA  FIGURA  DI  SEZIONE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963C515-117B-19B9-7227-82432F19FC25}"/>
              </a:ext>
            </a:extLst>
          </p:cNvPr>
          <p:cNvCxnSpPr>
            <a:cxnSpLocks/>
          </p:cNvCxnSpPr>
          <p:nvPr/>
        </p:nvCxnSpPr>
        <p:spPr>
          <a:xfrm>
            <a:off x="4266627" y="774656"/>
            <a:ext cx="3080563" cy="371906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1BBF22D-BB86-CE7D-D7D3-A7393A26FB6F}"/>
              </a:ext>
            </a:extLst>
          </p:cNvPr>
          <p:cNvSpPr txBox="1"/>
          <p:nvPr/>
        </p:nvSpPr>
        <p:spPr>
          <a:xfrm>
            <a:off x="8701175" y="6608690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4’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C5CD385-D11A-DF54-2E6B-ED2E30D07828}"/>
              </a:ext>
            </a:extLst>
          </p:cNvPr>
          <p:cNvSpPr txBox="1"/>
          <p:nvPr/>
        </p:nvSpPr>
        <p:spPr>
          <a:xfrm>
            <a:off x="8581037" y="4444958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1’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EDDE61B-E143-525B-81D0-C4008E4D7D61}"/>
              </a:ext>
            </a:extLst>
          </p:cNvPr>
          <p:cNvSpPr txBox="1"/>
          <p:nvPr/>
        </p:nvSpPr>
        <p:spPr>
          <a:xfrm>
            <a:off x="10439323" y="447524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2’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9BB6E10-BD27-9AC1-6EDD-4BE3F0AA529A}"/>
              </a:ext>
            </a:extLst>
          </p:cNvPr>
          <p:cNvSpPr txBox="1"/>
          <p:nvPr/>
        </p:nvSpPr>
        <p:spPr>
          <a:xfrm>
            <a:off x="10288195" y="6622276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3’</a:t>
            </a:r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C8DE1E57-E131-554B-B107-B594A3C30DA1}"/>
              </a:ext>
            </a:extLst>
          </p:cNvPr>
          <p:cNvCxnSpPr>
            <a:cxnSpLocks/>
          </p:cNvCxnSpPr>
          <p:nvPr/>
        </p:nvCxnSpPr>
        <p:spPr>
          <a:xfrm>
            <a:off x="7331272" y="6598658"/>
            <a:ext cx="150453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15F0F72B-8F81-B96B-818F-DC70BB23F348}"/>
              </a:ext>
            </a:extLst>
          </p:cNvPr>
          <p:cNvCxnSpPr>
            <a:cxnSpLocks/>
          </p:cNvCxnSpPr>
          <p:nvPr/>
        </p:nvCxnSpPr>
        <p:spPr>
          <a:xfrm>
            <a:off x="7341832" y="5575677"/>
            <a:ext cx="150241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5D53A4CA-BFB7-D405-F60A-0C135EB6AEDF}"/>
              </a:ext>
            </a:extLst>
          </p:cNvPr>
          <p:cNvCxnSpPr>
            <a:cxnSpLocks/>
          </p:cNvCxnSpPr>
          <p:nvPr/>
        </p:nvCxnSpPr>
        <p:spPr>
          <a:xfrm>
            <a:off x="7341832" y="4559942"/>
            <a:ext cx="150241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o 60">
            <a:extLst>
              <a:ext uri="{FF2B5EF4-FFF2-40B4-BE49-F238E27FC236}">
                <a16:creationId xmlns:a16="http://schemas.microsoft.com/office/drawing/2014/main" id="{401621A2-68E3-D45F-CB9C-6264240782AB}"/>
              </a:ext>
            </a:extLst>
          </p:cNvPr>
          <p:cNvSpPr/>
          <p:nvPr/>
        </p:nvSpPr>
        <p:spPr>
          <a:xfrm>
            <a:off x="7269007" y="4423993"/>
            <a:ext cx="136800" cy="136800"/>
          </a:xfrm>
          <a:prstGeom prst="arc">
            <a:avLst>
              <a:gd name="adj1" fmla="val 5344597"/>
              <a:gd name="adj2" fmla="val 14085339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Arco 61">
            <a:extLst>
              <a:ext uri="{FF2B5EF4-FFF2-40B4-BE49-F238E27FC236}">
                <a16:creationId xmlns:a16="http://schemas.microsoft.com/office/drawing/2014/main" id="{A3D72AB1-532E-D990-ED14-A23B746D0BEF}"/>
              </a:ext>
            </a:extLst>
          </p:cNvPr>
          <p:cNvSpPr/>
          <p:nvPr/>
        </p:nvSpPr>
        <p:spPr>
          <a:xfrm>
            <a:off x="6256920" y="3407974"/>
            <a:ext cx="2167200" cy="2167200"/>
          </a:xfrm>
          <a:prstGeom prst="arc">
            <a:avLst>
              <a:gd name="adj1" fmla="val 5396740"/>
              <a:gd name="adj2" fmla="val 13824016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Arco 62">
            <a:extLst>
              <a:ext uri="{FF2B5EF4-FFF2-40B4-BE49-F238E27FC236}">
                <a16:creationId xmlns:a16="http://schemas.microsoft.com/office/drawing/2014/main" id="{43FE004D-4E8F-7786-A9E7-041A45EEAF79}"/>
              </a:ext>
            </a:extLst>
          </p:cNvPr>
          <p:cNvSpPr/>
          <p:nvPr/>
        </p:nvSpPr>
        <p:spPr>
          <a:xfrm>
            <a:off x="5204294" y="2386714"/>
            <a:ext cx="4212000" cy="4212000"/>
          </a:xfrm>
          <a:prstGeom prst="arc">
            <a:avLst>
              <a:gd name="adj1" fmla="val 5355138"/>
              <a:gd name="adj2" fmla="val 13870405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4" name="Connettore diritto 51">
            <a:extLst>
              <a:ext uri="{FF2B5EF4-FFF2-40B4-BE49-F238E27FC236}">
                <a16:creationId xmlns:a16="http://schemas.microsoft.com/office/drawing/2014/main" id="{DFCA8672-F048-1289-2912-D6033B534750}"/>
              </a:ext>
            </a:extLst>
          </p:cNvPr>
          <p:cNvCxnSpPr>
            <a:cxnSpLocks/>
          </p:cNvCxnSpPr>
          <p:nvPr/>
        </p:nvCxnSpPr>
        <p:spPr>
          <a:xfrm flipV="1">
            <a:off x="7296223" y="1891029"/>
            <a:ext cx="3076421" cy="25446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diritto 51">
            <a:extLst>
              <a:ext uri="{FF2B5EF4-FFF2-40B4-BE49-F238E27FC236}">
                <a16:creationId xmlns:a16="http://schemas.microsoft.com/office/drawing/2014/main" id="{ABF87C1A-6E7A-9C0B-A3C8-072F515EBDED}"/>
              </a:ext>
            </a:extLst>
          </p:cNvPr>
          <p:cNvCxnSpPr>
            <a:cxnSpLocks/>
          </p:cNvCxnSpPr>
          <p:nvPr/>
        </p:nvCxnSpPr>
        <p:spPr>
          <a:xfrm flipV="1">
            <a:off x="6644817" y="1119829"/>
            <a:ext cx="3070001" cy="253935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51">
            <a:extLst>
              <a:ext uri="{FF2B5EF4-FFF2-40B4-BE49-F238E27FC236}">
                <a16:creationId xmlns:a16="http://schemas.microsoft.com/office/drawing/2014/main" id="{A9CBD3C8-85F8-1AB1-1BFA-5B6B635C3F3F}"/>
              </a:ext>
            </a:extLst>
          </p:cNvPr>
          <p:cNvCxnSpPr>
            <a:cxnSpLocks/>
          </p:cNvCxnSpPr>
          <p:nvPr/>
        </p:nvCxnSpPr>
        <p:spPr>
          <a:xfrm flipV="1">
            <a:off x="5987500" y="317922"/>
            <a:ext cx="3074521" cy="254309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B803A640-EF2E-70B4-0113-2E5E10E6E573}"/>
              </a:ext>
            </a:extLst>
          </p:cNvPr>
          <p:cNvCxnSpPr>
            <a:cxnSpLocks/>
          </p:cNvCxnSpPr>
          <p:nvPr/>
        </p:nvCxnSpPr>
        <p:spPr>
          <a:xfrm>
            <a:off x="9049756" y="307802"/>
            <a:ext cx="1365390" cy="164839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1526D6B2-C41E-DCBC-B32B-7251445C14AB}"/>
              </a:ext>
            </a:extLst>
          </p:cNvPr>
          <p:cNvCxnSpPr>
            <a:cxnSpLocks/>
          </p:cNvCxnSpPr>
          <p:nvPr/>
        </p:nvCxnSpPr>
        <p:spPr>
          <a:xfrm>
            <a:off x="8277633" y="970472"/>
            <a:ext cx="1355687" cy="163667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23F55E08-3428-9BF9-CB87-D722B6F23C60}"/>
              </a:ext>
            </a:extLst>
          </p:cNvPr>
          <p:cNvCxnSpPr>
            <a:cxnSpLocks/>
          </p:cNvCxnSpPr>
          <p:nvPr/>
        </p:nvCxnSpPr>
        <p:spPr>
          <a:xfrm>
            <a:off x="7474993" y="1610547"/>
            <a:ext cx="1365390" cy="164839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e 78">
            <a:extLst>
              <a:ext uri="{FF2B5EF4-FFF2-40B4-BE49-F238E27FC236}">
                <a16:creationId xmlns:a16="http://schemas.microsoft.com/office/drawing/2014/main" id="{86D42E5D-24F6-9454-4406-80B5F19D7B73}"/>
              </a:ext>
            </a:extLst>
          </p:cNvPr>
          <p:cNvSpPr/>
          <p:nvPr/>
        </p:nvSpPr>
        <p:spPr>
          <a:xfrm rot="19200000">
            <a:off x="7906732" y="739600"/>
            <a:ext cx="2037600" cy="20376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6BE6155A-C099-AC65-0E72-57C1C7709B8D}"/>
              </a:ext>
            </a:extLst>
          </p:cNvPr>
          <p:cNvSpPr txBox="1"/>
          <p:nvPr/>
        </p:nvSpPr>
        <p:spPr>
          <a:xfrm>
            <a:off x="8916044" y="32808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C48CC50D-F2F0-5490-CD4D-824FD305A7C0}"/>
              </a:ext>
            </a:extLst>
          </p:cNvPr>
          <p:cNvSpPr txBox="1"/>
          <p:nvPr/>
        </p:nvSpPr>
        <p:spPr>
          <a:xfrm>
            <a:off x="8556044" y="310292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CE42E6E4-B4E9-B328-F466-E1FE45431EB1}"/>
              </a:ext>
            </a:extLst>
          </p:cNvPr>
          <p:cNvSpPr txBox="1"/>
          <p:nvPr/>
        </p:nvSpPr>
        <p:spPr>
          <a:xfrm>
            <a:off x="10259323" y="1700106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BD4D8B84-E01D-0765-B0D5-B37D248AC3B7}"/>
              </a:ext>
            </a:extLst>
          </p:cNvPr>
          <p:cNvSpPr txBox="1"/>
          <p:nvPr/>
        </p:nvSpPr>
        <p:spPr>
          <a:xfrm>
            <a:off x="7225807" y="1459671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A9C334-0E14-98A4-741E-37076DFFDD2A}"/>
              </a:ext>
            </a:extLst>
          </p:cNvPr>
          <p:cNvSpPr txBox="1"/>
          <p:nvPr/>
        </p:nvSpPr>
        <p:spPr>
          <a:xfrm>
            <a:off x="4956562" y="1360095"/>
            <a:ext cx="684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(t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8D2DA10-4C3B-51CF-DFFB-AAE00C195651}"/>
              </a:ext>
            </a:extLst>
          </p:cNvPr>
          <p:cNvSpPr txBox="1"/>
          <p:nvPr/>
        </p:nvSpPr>
        <p:spPr>
          <a:xfrm>
            <a:off x="-5481" y="775219"/>
            <a:ext cx="4859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Essendo il piano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 proiettante fissiamo su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2 </a:t>
            </a:r>
            <a:r>
              <a:rPr lang="it-IT" dirty="0"/>
              <a:t>la traccia ribaltata (t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) mediante una retta perpendicolare a 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 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0F0BBB5-3677-3EE9-1E5B-52C962F333B7}"/>
              </a:ext>
            </a:extLst>
          </p:cNvPr>
          <p:cNvGrpSpPr/>
          <p:nvPr/>
        </p:nvGrpSpPr>
        <p:grpSpPr>
          <a:xfrm>
            <a:off x="0" y="1745632"/>
            <a:ext cx="4414651" cy="923330"/>
            <a:chOff x="0" y="2555912"/>
            <a:chExt cx="4414651" cy="923330"/>
          </a:xfrm>
        </p:grpSpPr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7C6AAECC-0977-1BAF-4870-E04E4B510F03}"/>
                </a:ext>
              </a:extLst>
            </p:cNvPr>
            <p:cNvSpPr txBox="1"/>
            <p:nvPr/>
          </p:nvSpPr>
          <p:spPr>
            <a:xfrm>
              <a:off x="0" y="2555912"/>
              <a:ext cx="44146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Proiettati i punti 1’, 2’, 3’, 4’, C’ su </a:t>
              </a:r>
              <a:r>
                <a:rPr lang="it-IT" dirty="0"/>
                <a:t>t</a:t>
              </a:r>
              <a:r>
                <a:rPr lang="it-IT" baseline="-25000" dirty="0"/>
                <a:t>1</a:t>
              </a:r>
              <a:r>
                <a:rPr lang="it-IT" dirty="0">
                  <a:latin typeface="Symbol" panose="05050102010706020507" pitchFamily="18" charset="2"/>
                </a:rPr>
                <a:t>a</a:t>
              </a:r>
              <a:r>
                <a:rPr lang="it-IT" dirty="0">
                  <a:solidFill>
                    <a:srgbClr val="FF0000"/>
                  </a:solidFill>
                </a:rPr>
                <a:t> li ribaltiamo su </a:t>
              </a:r>
              <a:r>
                <a:rPr lang="it-IT" dirty="0"/>
                <a:t>(t</a:t>
              </a:r>
              <a:r>
                <a:rPr lang="it-IT" baseline="-25000" dirty="0"/>
                <a:t>1</a:t>
              </a:r>
              <a:r>
                <a:rPr lang="it-IT" dirty="0">
                  <a:latin typeface="Symbol" panose="05050102010706020507" pitchFamily="18" charset="2"/>
                </a:rPr>
                <a:t>a</a:t>
              </a:r>
              <a:r>
                <a:rPr lang="it-IT" dirty="0"/>
                <a:t>) </a:t>
              </a:r>
              <a:r>
                <a:rPr lang="it-IT" dirty="0">
                  <a:solidFill>
                    <a:srgbClr val="FF0000"/>
                  </a:solidFill>
                </a:rPr>
                <a:t>determinando i punti (1’)  (2’), (3’)  (4’) e (C’)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5DEA3797-B98A-AFBE-FF98-84E879DA8590}"/>
                </a:ext>
              </a:extLst>
            </p:cNvPr>
            <p:cNvSpPr txBox="1"/>
            <p:nvPr/>
          </p:nvSpPr>
          <p:spPr>
            <a:xfrm>
              <a:off x="355515" y="3125947"/>
              <a:ext cx="21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  <a:latin typeface="Symbol" panose="05050102010706020507" pitchFamily="18" charset="2"/>
                </a:rPr>
                <a:t>º</a:t>
              </a:r>
              <a:endParaRPr lang="it-IT" sz="1400" dirty="0">
                <a:solidFill>
                  <a:srgbClr val="FF000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B667FF63-8A84-0C4F-5017-5F6B1FEB0D87}"/>
                </a:ext>
              </a:extLst>
            </p:cNvPr>
            <p:cNvSpPr txBox="1"/>
            <p:nvPr/>
          </p:nvSpPr>
          <p:spPr>
            <a:xfrm>
              <a:off x="1307848" y="3134891"/>
              <a:ext cx="21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  <a:latin typeface="Symbol" panose="05050102010706020507" pitchFamily="18" charset="2"/>
                </a:rPr>
                <a:t>º</a:t>
              </a:r>
              <a:endParaRPr lang="it-IT" sz="1400" dirty="0">
                <a:solidFill>
                  <a:srgbClr val="FF0000"/>
                </a:solidFill>
                <a:latin typeface="MS Shell Dlg 2" panose="020B0604030504040204" pitchFamily="34" charset="0"/>
              </a:endParaRPr>
            </a:p>
          </p:txBody>
        </p:sp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C1B1431-7DFB-1DD7-347E-935F4B4EF49A}"/>
              </a:ext>
            </a:extLst>
          </p:cNvPr>
          <p:cNvSpPr txBox="1"/>
          <p:nvPr/>
        </p:nvSpPr>
        <p:spPr>
          <a:xfrm>
            <a:off x="9257801" y="5421788"/>
            <a:ext cx="409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75C1396-FEAC-7756-342D-E1740CD76D91}"/>
              </a:ext>
            </a:extLst>
          </p:cNvPr>
          <p:cNvSpPr txBox="1"/>
          <p:nvPr/>
        </p:nvSpPr>
        <p:spPr>
          <a:xfrm>
            <a:off x="9415666" y="2363283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C’’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9789AF6-081A-F74F-4C24-FA7F774428A3}"/>
              </a:ext>
            </a:extLst>
          </p:cNvPr>
          <p:cNvSpPr txBox="1"/>
          <p:nvPr/>
        </p:nvSpPr>
        <p:spPr>
          <a:xfrm>
            <a:off x="0" y="2691806"/>
            <a:ext cx="464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 proiettano, quindi, questi punti nello spazio ribaltato del piano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secondo rette parallele a </a:t>
            </a:r>
            <a:r>
              <a:rPr lang="it-IT" dirty="0"/>
              <a:t>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7C19D04-F71A-6F00-8056-58E3163F61E2}"/>
              </a:ext>
            </a:extLst>
          </p:cNvPr>
          <p:cNvSpPr txBox="1"/>
          <p:nvPr/>
        </p:nvSpPr>
        <p:spPr>
          <a:xfrm>
            <a:off x="5582219" y="2617923"/>
            <a:ext cx="43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(3’)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041DE148-F3D7-9B14-2AAD-37F0587B0B22}"/>
              </a:ext>
            </a:extLst>
          </p:cNvPr>
          <p:cNvSpPr txBox="1"/>
          <p:nvPr/>
        </p:nvSpPr>
        <p:spPr>
          <a:xfrm>
            <a:off x="6943261" y="4205795"/>
            <a:ext cx="396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(1’)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703F3ADD-A7E4-A950-8632-83B60539CB1B}"/>
              </a:ext>
            </a:extLst>
          </p:cNvPr>
          <p:cNvSpPr txBox="1"/>
          <p:nvPr/>
        </p:nvSpPr>
        <p:spPr>
          <a:xfrm>
            <a:off x="7292765" y="4214747"/>
            <a:ext cx="432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(2’)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31322C6-7296-8173-66F3-2EA50DCC4A0D}"/>
              </a:ext>
            </a:extLst>
          </p:cNvPr>
          <p:cNvSpPr txBox="1"/>
          <p:nvPr/>
        </p:nvSpPr>
        <p:spPr>
          <a:xfrm>
            <a:off x="7170225" y="4179686"/>
            <a:ext cx="21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1470645F-A79E-9A9E-EBF1-24B53B8B0F33}"/>
              </a:ext>
            </a:extLst>
          </p:cNvPr>
          <p:cNvSpPr txBox="1"/>
          <p:nvPr/>
        </p:nvSpPr>
        <p:spPr>
          <a:xfrm>
            <a:off x="5858743" y="2574618"/>
            <a:ext cx="21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E31CC2D-B1CE-EEE2-00CF-15A479031671}"/>
              </a:ext>
            </a:extLst>
          </p:cNvPr>
          <p:cNvSpPr txBox="1"/>
          <p:nvPr/>
        </p:nvSpPr>
        <p:spPr>
          <a:xfrm>
            <a:off x="5991680" y="2620402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(4’)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2B52F7FD-9AAF-2A93-5AC6-30A5A28750F0}"/>
              </a:ext>
            </a:extLst>
          </p:cNvPr>
          <p:cNvSpPr txBox="1"/>
          <p:nvPr/>
        </p:nvSpPr>
        <p:spPr>
          <a:xfrm>
            <a:off x="6274292" y="3509064"/>
            <a:ext cx="468000" cy="360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(C’)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3282E084-35D4-9B3C-9CAB-5733027E7202}"/>
              </a:ext>
            </a:extLst>
          </p:cNvPr>
          <p:cNvSpPr txBox="1"/>
          <p:nvPr/>
        </p:nvSpPr>
        <p:spPr>
          <a:xfrm>
            <a:off x="8798925" y="1496077"/>
            <a:ext cx="409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F981B2BA-3291-926F-0D2E-08C9B684298D}"/>
              </a:ext>
            </a:extLst>
          </p:cNvPr>
          <p:cNvSpPr txBox="1"/>
          <p:nvPr/>
        </p:nvSpPr>
        <p:spPr>
          <a:xfrm>
            <a:off x="-1" y="3561676"/>
            <a:ext cx="5308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Intersecando queste rette con le proiezioni dei medesimi punti 1’’, 2’’, 3’’, 4’’ e C’’ si individuano i vertici reali 1, 2, 3, 4 e il centro C del quadrato che circoscrive la circonferenza di sezione della sfera sezionata dal piano proiettante </a:t>
            </a:r>
            <a:r>
              <a:rPr lang="it-IT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6B9BA4E7-6ECC-6398-1647-FC86CCE1EC3C}"/>
              </a:ext>
            </a:extLst>
          </p:cNvPr>
          <p:cNvSpPr txBox="1"/>
          <p:nvPr/>
        </p:nvSpPr>
        <p:spPr>
          <a:xfrm>
            <a:off x="-1" y="5051453"/>
            <a:ext cx="5733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Con questa procedura di ribaltamento  determinano la vera forma e la vera dimensione della circonferenza di sezione</a:t>
            </a:r>
          </a:p>
        </p:txBody>
      </p:sp>
      <p:sp>
        <p:nvSpPr>
          <p:cNvPr id="75" name="Arco 74">
            <a:extLst>
              <a:ext uri="{FF2B5EF4-FFF2-40B4-BE49-F238E27FC236}">
                <a16:creationId xmlns:a16="http://schemas.microsoft.com/office/drawing/2014/main" id="{2A9CFDC3-1859-02C6-C0AC-3044DB950749}"/>
              </a:ext>
            </a:extLst>
          </p:cNvPr>
          <p:cNvSpPr/>
          <p:nvPr/>
        </p:nvSpPr>
        <p:spPr>
          <a:xfrm>
            <a:off x="5395437" y="2550406"/>
            <a:ext cx="3888000" cy="3888000"/>
          </a:xfrm>
          <a:prstGeom prst="arc">
            <a:avLst>
              <a:gd name="adj1" fmla="val 19226233"/>
              <a:gd name="adj2" fmla="val 84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Arco 75">
            <a:extLst>
              <a:ext uri="{FF2B5EF4-FFF2-40B4-BE49-F238E27FC236}">
                <a16:creationId xmlns:a16="http://schemas.microsoft.com/office/drawing/2014/main" id="{002E0911-8721-69FB-3B2D-F7D9F6D682B9}"/>
              </a:ext>
            </a:extLst>
          </p:cNvPr>
          <p:cNvSpPr/>
          <p:nvPr/>
        </p:nvSpPr>
        <p:spPr>
          <a:xfrm>
            <a:off x="3361693" y="511006"/>
            <a:ext cx="7966800" cy="7966800"/>
          </a:xfrm>
          <a:prstGeom prst="arc">
            <a:avLst>
              <a:gd name="adj1" fmla="val 19226233"/>
              <a:gd name="adj2" fmla="val 84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B44210BC-71D2-C590-C90F-D70FDAAE40F8}"/>
              </a:ext>
            </a:extLst>
          </p:cNvPr>
          <p:cNvCxnSpPr>
            <a:cxnSpLocks/>
          </p:cNvCxnSpPr>
          <p:nvPr/>
        </p:nvCxnSpPr>
        <p:spPr>
          <a:xfrm>
            <a:off x="11328493" y="4487463"/>
            <a:ext cx="0" cy="211119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1F67AB99-395F-9D54-402D-6F3940119DCA}"/>
              </a:ext>
            </a:extLst>
          </p:cNvPr>
          <p:cNvCxnSpPr>
            <a:cxnSpLocks/>
          </p:cNvCxnSpPr>
          <p:nvPr/>
        </p:nvCxnSpPr>
        <p:spPr>
          <a:xfrm>
            <a:off x="9283437" y="4487463"/>
            <a:ext cx="0" cy="211119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87F97FE3-C4C6-3B3D-B784-33708F77E50A}"/>
              </a:ext>
            </a:extLst>
          </p:cNvPr>
          <p:cNvCxnSpPr>
            <a:cxnSpLocks/>
          </p:cNvCxnSpPr>
          <p:nvPr/>
        </p:nvCxnSpPr>
        <p:spPr>
          <a:xfrm>
            <a:off x="9283437" y="4559942"/>
            <a:ext cx="204505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48B37B29-22A7-8793-D20D-82F852A9514C}"/>
              </a:ext>
            </a:extLst>
          </p:cNvPr>
          <p:cNvCxnSpPr>
            <a:cxnSpLocks/>
          </p:cNvCxnSpPr>
          <p:nvPr/>
        </p:nvCxnSpPr>
        <p:spPr>
          <a:xfrm>
            <a:off x="9283437" y="6598658"/>
            <a:ext cx="204505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B4A45806-D726-2603-2465-E1A26F8FC347}"/>
              </a:ext>
            </a:extLst>
          </p:cNvPr>
          <p:cNvCxnSpPr/>
          <p:nvPr/>
        </p:nvCxnSpPr>
        <p:spPr>
          <a:xfrm flipV="1">
            <a:off x="9276044" y="4559942"/>
            <a:ext cx="2052449" cy="203871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B2D89B90-6506-2C96-5C6E-499ACB1BA503}"/>
              </a:ext>
            </a:extLst>
          </p:cNvPr>
          <p:cNvCxnSpPr/>
          <p:nvPr/>
        </p:nvCxnSpPr>
        <p:spPr>
          <a:xfrm flipH="1" flipV="1">
            <a:off x="9283437" y="4552976"/>
            <a:ext cx="2045056" cy="205571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e 94">
            <a:extLst>
              <a:ext uri="{FF2B5EF4-FFF2-40B4-BE49-F238E27FC236}">
                <a16:creationId xmlns:a16="http://schemas.microsoft.com/office/drawing/2014/main" id="{B735A955-699A-EB44-836A-7373ED093F7E}"/>
              </a:ext>
            </a:extLst>
          </p:cNvPr>
          <p:cNvSpPr/>
          <p:nvPr/>
        </p:nvSpPr>
        <p:spPr>
          <a:xfrm rot="19200000">
            <a:off x="9285733" y="4568804"/>
            <a:ext cx="2037600" cy="20376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798A4D9E-2D40-ECE5-8E38-D30C424E1E9A}"/>
              </a:ext>
            </a:extLst>
          </p:cNvPr>
          <p:cNvCxnSpPr>
            <a:cxnSpLocks/>
          </p:cNvCxnSpPr>
          <p:nvPr/>
        </p:nvCxnSpPr>
        <p:spPr>
          <a:xfrm>
            <a:off x="10304328" y="4494406"/>
            <a:ext cx="0" cy="210425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Arco 100">
            <a:extLst>
              <a:ext uri="{FF2B5EF4-FFF2-40B4-BE49-F238E27FC236}">
                <a16:creationId xmlns:a16="http://schemas.microsoft.com/office/drawing/2014/main" id="{F9788DD3-9F7F-6A03-E621-07368B233BEF}"/>
              </a:ext>
            </a:extLst>
          </p:cNvPr>
          <p:cNvSpPr/>
          <p:nvPr/>
        </p:nvSpPr>
        <p:spPr>
          <a:xfrm>
            <a:off x="4387964" y="1533511"/>
            <a:ext cx="5918400" cy="5918400"/>
          </a:xfrm>
          <a:prstGeom prst="arc">
            <a:avLst>
              <a:gd name="adj1" fmla="val 19226233"/>
              <a:gd name="adj2" fmla="val 84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C9FC9EA6-14E5-177D-D490-102B03A915D4}"/>
              </a:ext>
            </a:extLst>
          </p:cNvPr>
          <p:cNvCxnSpPr>
            <a:cxnSpLocks/>
          </p:cNvCxnSpPr>
          <p:nvPr/>
        </p:nvCxnSpPr>
        <p:spPr>
          <a:xfrm>
            <a:off x="9284663" y="5575174"/>
            <a:ext cx="204505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71DD95D9-E3E4-6CF7-2C8F-D95665B47DDA}"/>
              </a:ext>
            </a:extLst>
          </p:cNvPr>
          <p:cNvSpPr txBox="1"/>
          <p:nvPr/>
        </p:nvSpPr>
        <p:spPr>
          <a:xfrm>
            <a:off x="0" y="5974783"/>
            <a:ext cx="547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 mette in evidenza come si ha lo stesso risultato ribaltando il piano di sezione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4" name="Ovale 103">
            <a:extLst>
              <a:ext uri="{FF2B5EF4-FFF2-40B4-BE49-F238E27FC236}">
                <a16:creationId xmlns:a16="http://schemas.microsoft.com/office/drawing/2014/main" id="{C8D212C5-6627-74F7-3799-3104ECDB7718}"/>
              </a:ext>
            </a:extLst>
          </p:cNvPr>
          <p:cNvSpPr/>
          <p:nvPr/>
        </p:nvSpPr>
        <p:spPr>
          <a:xfrm rot="19200000">
            <a:off x="7903375" y="738678"/>
            <a:ext cx="2037600" cy="2037600"/>
          </a:xfrm>
          <a:prstGeom prst="ellipse">
            <a:avLst/>
          </a:prstGeom>
          <a:solidFill>
            <a:srgbClr val="FF0000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Ovale 105">
            <a:extLst>
              <a:ext uri="{FF2B5EF4-FFF2-40B4-BE49-F238E27FC236}">
                <a16:creationId xmlns:a16="http://schemas.microsoft.com/office/drawing/2014/main" id="{0EE9CF8E-3532-1E57-6E5E-A919E36348E6}"/>
              </a:ext>
            </a:extLst>
          </p:cNvPr>
          <p:cNvSpPr/>
          <p:nvPr/>
        </p:nvSpPr>
        <p:spPr>
          <a:xfrm rot="19200000">
            <a:off x="9286243" y="4566543"/>
            <a:ext cx="2037600" cy="2037600"/>
          </a:xfrm>
          <a:prstGeom prst="ellipse">
            <a:avLst/>
          </a:prstGeom>
          <a:solidFill>
            <a:srgbClr val="FF0000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Titolo 3">
            <a:extLst>
              <a:ext uri="{FF2B5EF4-FFF2-40B4-BE49-F238E27FC236}">
                <a16:creationId xmlns:a16="http://schemas.microsoft.com/office/drawing/2014/main" id="{95524D48-88E1-CD60-6E37-3FFDA16CF695}"/>
              </a:ext>
            </a:extLst>
          </p:cNvPr>
          <p:cNvSpPr txBox="1">
            <a:spLocks/>
          </p:cNvSpPr>
          <p:nvPr/>
        </p:nvSpPr>
        <p:spPr>
          <a:xfrm>
            <a:off x="25566" y="887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GEOMETRIA DESCRITTIVA DINAMICA – RIBALTAMENTO  DEL PIANO 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PROIETTANTE SU </a:t>
            </a:r>
            <a:r>
              <a:rPr lang="it-IT" sz="20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sz="20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- ESEMPI</a:t>
            </a:r>
          </a:p>
        </p:txBody>
      </p:sp>
      <p:sp>
        <p:nvSpPr>
          <p:cNvPr id="81" name="Pulsante di azione: vuoto 8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7AD88C-0FE2-33BB-2A13-007A7D74A974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33C85BD4-ABE3-530B-29EA-D1D2F195B407}"/>
              </a:ext>
            </a:extLst>
          </p:cNvPr>
          <p:cNvCxnSpPr>
            <a:cxnSpLocks/>
          </p:cNvCxnSpPr>
          <p:nvPr/>
        </p:nvCxnSpPr>
        <p:spPr>
          <a:xfrm>
            <a:off x="1474" y="6859740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96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1" grpId="0" animBg="1"/>
      <p:bldP spid="62" grpId="0" animBg="1"/>
      <p:bldP spid="63" grpId="0" animBg="1"/>
      <p:bldP spid="79" grpId="0" animBg="1"/>
      <p:bldP spid="83" grpId="0"/>
      <p:bldP spid="84" grpId="0"/>
      <p:bldP spid="85" grpId="0"/>
      <p:bldP spid="86" grpId="0"/>
      <p:bldP spid="3" grpId="0"/>
      <p:bldP spid="9" grpId="0"/>
      <p:bldP spid="34" grpId="0"/>
      <p:bldP spid="44" grpId="0"/>
      <p:bldP spid="46" grpId="0"/>
      <p:bldP spid="50" grpId="0"/>
      <p:bldP spid="52" grpId="0"/>
      <p:bldP spid="54" grpId="0"/>
      <p:bldP spid="55" grpId="0"/>
      <p:bldP spid="56" grpId="0"/>
      <p:bldP spid="57" grpId="0"/>
      <p:bldP spid="58" grpId="0"/>
      <p:bldP spid="74" grpId="0"/>
      <p:bldP spid="75" grpId="0" animBg="1"/>
      <p:bldP spid="76" grpId="0" animBg="1"/>
      <p:bldP spid="95" grpId="0" animBg="1"/>
      <p:bldP spid="101" grpId="0" animBg="1"/>
      <p:bldP spid="103" grpId="0"/>
      <p:bldP spid="104" grpId="0" animBg="1"/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ttangolo 180">
            <a:extLst>
              <a:ext uri="{FF2B5EF4-FFF2-40B4-BE49-F238E27FC236}">
                <a16:creationId xmlns:a16="http://schemas.microsoft.com/office/drawing/2014/main" id="{63C8C994-8620-40F8-8041-002EF523D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0" y="2971800"/>
            <a:ext cx="12132000" cy="1132618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Per maggiore completezza ed approfondimento degli argomenti si può consultare il seguente sito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https://www.eliofragassi.it/</a:t>
            </a: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6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ulsante di azione: vuoto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12E1E80-75F5-294A-B604-BAD685440FA0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365818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1591A60-D05B-A90B-CB77-14AA72D86A75}"/>
              </a:ext>
            </a:extLst>
          </p:cNvPr>
          <p:cNvSpPr txBox="1"/>
          <p:nvPr/>
        </p:nvSpPr>
        <p:spPr>
          <a:xfrm>
            <a:off x="8753383" y="5356923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1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E336D73-A7E1-813A-997B-FBEDAAD91018}"/>
              </a:ext>
            </a:extLst>
          </p:cNvPr>
          <p:cNvSpPr txBox="1"/>
          <p:nvPr/>
        </p:nvSpPr>
        <p:spPr>
          <a:xfrm>
            <a:off x="11569112" y="3040344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lt</a:t>
            </a:r>
            <a:endParaRPr lang="it-IT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6195D46-F391-6381-A88B-3E5908E0E75C}"/>
              </a:ext>
            </a:extLst>
          </p:cNvPr>
          <p:cNvSpPr txBox="1"/>
          <p:nvPr/>
        </p:nvSpPr>
        <p:spPr>
          <a:xfrm>
            <a:off x="11452235" y="1699687"/>
            <a:ext cx="79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prstClr val="black"/>
              </a:solidFill>
              <a:latin typeface="Comic Sans MS"/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9FB55ADE-07A2-B689-0730-47B1A465D14A}"/>
              </a:ext>
            </a:extLst>
          </p:cNvPr>
          <p:cNvCxnSpPr>
            <a:cxnSpLocks/>
          </p:cNvCxnSpPr>
          <p:nvPr/>
        </p:nvCxnSpPr>
        <p:spPr>
          <a:xfrm>
            <a:off x="6613154" y="3459243"/>
            <a:ext cx="553924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riangolo isoscele 71">
            <a:extLst>
              <a:ext uri="{FF2B5EF4-FFF2-40B4-BE49-F238E27FC236}">
                <a16:creationId xmlns:a16="http://schemas.microsoft.com/office/drawing/2014/main" id="{2DBFAE79-DA82-B569-7104-AFF8AAC51A27}"/>
              </a:ext>
            </a:extLst>
          </p:cNvPr>
          <p:cNvSpPr/>
          <p:nvPr/>
        </p:nvSpPr>
        <p:spPr>
          <a:xfrm rot="780000">
            <a:off x="9707272" y="3685266"/>
            <a:ext cx="1440661" cy="1227000"/>
          </a:xfrm>
          <a:custGeom>
            <a:avLst/>
            <a:gdLst>
              <a:gd name="connsiteX0" fmla="*/ 0 w 2352582"/>
              <a:gd name="connsiteY0" fmla="*/ 1154089 h 1154089"/>
              <a:gd name="connsiteX1" fmla="*/ 1176291 w 2352582"/>
              <a:gd name="connsiteY1" fmla="*/ 0 h 1154089"/>
              <a:gd name="connsiteX2" fmla="*/ 2352582 w 2352582"/>
              <a:gd name="connsiteY2" fmla="*/ 1154089 h 1154089"/>
              <a:gd name="connsiteX3" fmla="*/ 0 w 2352582"/>
              <a:gd name="connsiteY3" fmla="*/ 1154089 h 1154089"/>
              <a:gd name="connsiteX0" fmla="*/ 0 w 1669002"/>
              <a:gd name="connsiteY0" fmla="*/ 1660116 h 1660116"/>
              <a:gd name="connsiteX1" fmla="*/ 492711 w 1669002"/>
              <a:gd name="connsiteY1" fmla="*/ 0 h 1660116"/>
              <a:gd name="connsiteX2" fmla="*/ 1669002 w 1669002"/>
              <a:gd name="connsiteY2" fmla="*/ 1154089 h 1660116"/>
              <a:gd name="connsiteX3" fmla="*/ 0 w 1669002"/>
              <a:gd name="connsiteY3" fmla="*/ 1660116 h 1660116"/>
              <a:gd name="connsiteX0" fmla="*/ 0 w 2183907"/>
              <a:gd name="connsiteY0" fmla="*/ 1660116 h 1660116"/>
              <a:gd name="connsiteX1" fmla="*/ 492711 w 2183907"/>
              <a:gd name="connsiteY1" fmla="*/ 0 h 1660116"/>
              <a:gd name="connsiteX2" fmla="*/ 2183907 w 2183907"/>
              <a:gd name="connsiteY2" fmla="*/ 1154089 h 1660116"/>
              <a:gd name="connsiteX3" fmla="*/ 0 w 2183907"/>
              <a:gd name="connsiteY3" fmla="*/ 1660116 h 1660116"/>
              <a:gd name="connsiteX0" fmla="*/ 0 w 2902998"/>
              <a:gd name="connsiteY0" fmla="*/ 1154089 h 1154089"/>
              <a:gd name="connsiteX1" fmla="*/ 1211802 w 2902998"/>
              <a:gd name="connsiteY1" fmla="*/ 0 h 1154089"/>
              <a:gd name="connsiteX2" fmla="*/ 2902998 w 2902998"/>
              <a:gd name="connsiteY2" fmla="*/ 1154089 h 1154089"/>
              <a:gd name="connsiteX3" fmla="*/ 0 w 2902998"/>
              <a:gd name="connsiteY3" fmla="*/ 1154089 h 1154089"/>
              <a:gd name="connsiteX0" fmla="*/ 0 w 2370338"/>
              <a:gd name="connsiteY0" fmla="*/ 1154089 h 2006345"/>
              <a:gd name="connsiteX1" fmla="*/ 1211802 w 2370338"/>
              <a:gd name="connsiteY1" fmla="*/ 0 h 2006345"/>
              <a:gd name="connsiteX2" fmla="*/ 2370338 w 2370338"/>
              <a:gd name="connsiteY2" fmla="*/ 2006345 h 2006345"/>
              <a:gd name="connsiteX3" fmla="*/ 0 w 2370338"/>
              <a:gd name="connsiteY3" fmla="*/ 1154089 h 2006345"/>
              <a:gd name="connsiteX0" fmla="*/ 0 w 2095130"/>
              <a:gd name="connsiteY0" fmla="*/ 1038679 h 2006345"/>
              <a:gd name="connsiteX1" fmla="*/ 936594 w 2095130"/>
              <a:gd name="connsiteY1" fmla="*/ 0 h 2006345"/>
              <a:gd name="connsiteX2" fmla="*/ 2095130 w 2095130"/>
              <a:gd name="connsiteY2" fmla="*/ 2006345 h 2006345"/>
              <a:gd name="connsiteX3" fmla="*/ 0 w 2095130"/>
              <a:gd name="connsiteY3" fmla="*/ 1038679 h 2006345"/>
              <a:gd name="connsiteX0" fmla="*/ 0 w 2095130"/>
              <a:gd name="connsiteY0" fmla="*/ 816738 h 1784404"/>
              <a:gd name="connsiteX1" fmla="*/ 1407111 w 2095130"/>
              <a:gd name="connsiteY1" fmla="*/ 0 h 1784404"/>
              <a:gd name="connsiteX2" fmla="*/ 2095130 w 2095130"/>
              <a:gd name="connsiteY2" fmla="*/ 1784404 h 1784404"/>
              <a:gd name="connsiteX3" fmla="*/ 0 w 2095130"/>
              <a:gd name="connsiteY3" fmla="*/ 816738 h 178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130" h="1784404">
                <a:moveTo>
                  <a:pt x="0" y="816738"/>
                </a:moveTo>
                <a:lnTo>
                  <a:pt x="1407111" y="0"/>
                </a:lnTo>
                <a:lnTo>
                  <a:pt x="2095130" y="1784404"/>
                </a:lnTo>
                <a:lnTo>
                  <a:pt x="0" y="816738"/>
                </a:lnTo>
                <a:close/>
              </a:path>
            </a:pathLst>
          </a:cu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rgbClr val="00B0F0"/>
              </a:solidFill>
            </a:endParaRPr>
          </a:p>
        </p:txBody>
      </p: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6E0587D7-6382-DFB9-4CCA-7EB2F01C2B6F}"/>
              </a:ext>
            </a:extLst>
          </p:cNvPr>
          <p:cNvCxnSpPr>
            <a:cxnSpLocks/>
            <a:stCxn id="72" idx="0"/>
          </p:cNvCxnSpPr>
          <p:nvPr/>
        </p:nvCxnSpPr>
        <p:spPr>
          <a:xfrm rot="780000">
            <a:off x="9726545" y="4181499"/>
            <a:ext cx="84759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05428A28-6916-7DA9-583A-6B5D5B8A4908}"/>
              </a:ext>
            </a:extLst>
          </p:cNvPr>
          <p:cNvCxnSpPr>
            <a:cxnSpLocks/>
            <a:stCxn id="72" idx="1"/>
          </p:cNvCxnSpPr>
          <p:nvPr/>
        </p:nvCxnSpPr>
        <p:spPr>
          <a:xfrm rot="780000" flipH="1">
            <a:off x="10624903" y="3735914"/>
            <a:ext cx="119973" cy="56160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A41EB838-D39A-06BB-659F-1DB4620B5C3A}"/>
              </a:ext>
            </a:extLst>
          </p:cNvPr>
          <p:cNvCxnSpPr>
            <a:cxnSpLocks/>
            <a:stCxn id="72" idx="2"/>
          </p:cNvCxnSpPr>
          <p:nvPr/>
        </p:nvCxnSpPr>
        <p:spPr>
          <a:xfrm rot="780000" flipH="1" flipV="1">
            <a:off x="10481532" y="4335091"/>
            <a:ext cx="592363" cy="66539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0D39D3E8-26EF-2F69-9052-666193ECDB66}"/>
              </a:ext>
            </a:extLst>
          </p:cNvPr>
          <p:cNvCxnSpPr>
            <a:cxnSpLocks/>
          </p:cNvCxnSpPr>
          <p:nvPr/>
        </p:nvCxnSpPr>
        <p:spPr>
          <a:xfrm flipV="1">
            <a:off x="10563272" y="1508818"/>
            <a:ext cx="0" cy="276801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BBE6618E-EEF9-4933-B9A9-AB884314AADE}"/>
              </a:ext>
            </a:extLst>
          </p:cNvPr>
          <p:cNvCxnSpPr>
            <a:cxnSpLocks/>
          </p:cNvCxnSpPr>
          <p:nvPr/>
        </p:nvCxnSpPr>
        <p:spPr>
          <a:xfrm flipV="1">
            <a:off x="9737407" y="1508344"/>
            <a:ext cx="825226" cy="195074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129DFC7E-9455-6E4F-517A-564769A14B90}"/>
              </a:ext>
            </a:extLst>
          </p:cNvPr>
          <p:cNvCxnSpPr>
            <a:cxnSpLocks/>
          </p:cNvCxnSpPr>
          <p:nvPr/>
        </p:nvCxnSpPr>
        <p:spPr>
          <a:xfrm>
            <a:off x="10563271" y="1508503"/>
            <a:ext cx="442920" cy="195058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287F7B1C-4C24-68B7-7010-BE96F25ABB4E}"/>
              </a:ext>
            </a:extLst>
          </p:cNvPr>
          <p:cNvCxnSpPr>
            <a:cxnSpLocks/>
          </p:cNvCxnSpPr>
          <p:nvPr/>
        </p:nvCxnSpPr>
        <p:spPr>
          <a:xfrm>
            <a:off x="10563272" y="1508660"/>
            <a:ext cx="243234" cy="195042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5EADE40B-D14E-EB13-E8E9-02EE3CC0FC57}"/>
              </a:ext>
            </a:extLst>
          </p:cNvPr>
          <p:cNvCxnSpPr>
            <a:stCxn id="72" idx="0"/>
          </p:cNvCxnSpPr>
          <p:nvPr/>
        </p:nvCxnSpPr>
        <p:spPr>
          <a:xfrm flipV="1">
            <a:off x="9737407" y="3459243"/>
            <a:ext cx="0" cy="62692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6AB93B50-8BD5-A0C0-73B6-5647FB1D75EF}"/>
              </a:ext>
            </a:extLst>
          </p:cNvPr>
          <p:cNvCxnSpPr>
            <a:stCxn id="72" idx="1"/>
          </p:cNvCxnSpPr>
          <p:nvPr/>
        </p:nvCxnSpPr>
        <p:spPr>
          <a:xfrm flipV="1">
            <a:off x="10806506" y="3459243"/>
            <a:ext cx="0" cy="29736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9DC6DA0E-5127-8C4F-930F-0BC4882FD199}"/>
              </a:ext>
            </a:extLst>
          </p:cNvPr>
          <p:cNvCxnSpPr>
            <a:stCxn id="72" idx="2"/>
          </p:cNvCxnSpPr>
          <p:nvPr/>
        </p:nvCxnSpPr>
        <p:spPr>
          <a:xfrm flipV="1">
            <a:off x="10991463" y="3459243"/>
            <a:ext cx="15366" cy="159933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16A6DDC-872D-EA74-A7A1-5AD851A0F75F}"/>
              </a:ext>
            </a:extLst>
          </p:cNvPr>
          <p:cNvSpPr txBox="1"/>
          <p:nvPr/>
        </p:nvSpPr>
        <p:spPr>
          <a:xfrm>
            <a:off x="10954484" y="4873916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6CE081E-B2EF-D865-A12C-8EA9CBA6A76D}"/>
              </a:ext>
            </a:extLst>
          </p:cNvPr>
          <p:cNvSpPr txBox="1"/>
          <p:nvPr/>
        </p:nvSpPr>
        <p:spPr>
          <a:xfrm>
            <a:off x="10754449" y="3627660"/>
            <a:ext cx="4882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8788C56-4EAC-FEE6-8C33-06FCA3EF9EE4}"/>
              </a:ext>
            </a:extLst>
          </p:cNvPr>
          <p:cNvSpPr txBox="1"/>
          <p:nvPr/>
        </p:nvSpPr>
        <p:spPr>
          <a:xfrm>
            <a:off x="9395554" y="3941353"/>
            <a:ext cx="4882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693B134-3713-16E9-D450-40C38EC55EC5}"/>
              </a:ext>
            </a:extLst>
          </p:cNvPr>
          <p:cNvSpPr txBox="1"/>
          <p:nvPr/>
        </p:nvSpPr>
        <p:spPr>
          <a:xfrm>
            <a:off x="10954484" y="3149692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031C4AE-B856-4F79-F0AA-58B87687209D}"/>
              </a:ext>
            </a:extLst>
          </p:cNvPr>
          <p:cNvSpPr txBox="1"/>
          <p:nvPr/>
        </p:nvSpPr>
        <p:spPr>
          <a:xfrm>
            <a:off x="10588826" y="3129765"/>
            <a:ext cx="4882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8909838-51BD-8E5D-024B-19AD8999BDC7}"/>
              </a:ext>
            </a:extLst>
          </p:cNvPr>
          <p:cNvSpPr txBox="1"/>
          <p:nvPr/>
        </p:nvSpPr>
        <p:spPr>
          <a:xfrm>
            <a:off x="9439014" y="3169459"/>
            <a:ext cx="4882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C75E661-A971-FF9D-12EB-D9E165F1C219}"/>
              </a:ext>
            </a:extLst>
          </p:cNvPr>
          <p:cNvSpPr txBox="1"/>
          <p:nvPr/>
        </p:nvSpPr>
        <p:spPr>
          <a:xfrm>
            <a:off x="10391734" y="1210533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V’’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6A5C11C-0881-90BF-73D1-41B5604B25F8}"/>
              </a:ext>
            </a:extLst>
          </p:cNvPr>
          <p:cNvSpPr txBox="1"/>
          <p:nvPr/>
        </p:nvSpPr>
        <p:spPr>
          <a:xfrm>
            <a:off x="10492386" y="4098000"/>
            <a:ext cx="4882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V’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1D7884-6DD6-60F4-5C04-2501786CBFAC}"/>
              </a:ext>
            </a:extLst>
          </p:cNvPr>
          <p:cNvSpPr txBox="1"/>
          <p:nvPr/>
        </p:nvSpPr>
        <p:spPr>
          <a:xfrm>
            <a:off x="0" y="2716262"/>
            <a:ext cx="493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Sia data la piramide a base triangolare A(A’,A’’); B(B’, B’’), C(C’,C’’) e vertice V(V’,V’’)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27B86A-CB54-0AE2-097D-A9BCFBE43335}"/>
              </a:ext>
            </a:extLst>
          </p:cNvPr>
          <p:cNvSpPr txBox="1"/>
          <p:nvPr/>
        </p:nvSpPr>
        <p:spPr>
          <a:xfrm>
            <a:off x="0" y="3627660"/>
            <a:ext cx="4634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Sia essa sezionata dal piano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 (t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, 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) proiettante su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2</a:t>
            </a:r>
            <a:endParaRPr lang="it-IT" dirty="0"/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8A3A1AD2-A046-EC06-539E-0F41F69B7CC7}"/>
              </a:ext>
            </a:extLst>
          </p:cNvPr>
          <p:cNvSpPr txBox="1">
            <a:spLocks/>
          </p:cNvSpPr>
          <p:nvPr/>
        </p:nvSpPr>
        <p:spPr>
          <a:xfrm>
            <a:off x="25566" y="887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GEOMETRIA DESCRITTIVA DINAMICA – RIBALTAMENTO  DEL PIANO 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PROIETTANTE SU </a:t>
            </a:r>
            <a:r>
              <a:rPr lang="it-IT" sz="20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sz="20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- ESEMPI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C279B90-5BC9-9A7B-4332-8B3F45863789}"/>
              </a:ext>
            </a:extLst>
          </p:cNvPr>
          <p:cNvSpPr txBox="1"/>
          <p:nvPr/>
        </p:nvSpPr>
        <p:spPr>
          <a:xfrm>
            <a:off x="42071" y="492562"/>
            <a:ext cx="89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DATI 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5E4BCAA-1098-F4EC-BC34-F23A39033C7D}"/>
              </a:ext>
            </a:extLst>
          </p:cNvPr>
          <p:cNvCxnSpPr>
            <a:cxnSpLocks/>
          </p:cNvCxnSpPr>
          <p:nvPr/>
        </p:nvCxnSpPr>
        <p:spPr>
          <a:xfrm>
            <a:off x="1474" y="6859740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4000856-66AE-1CF8-5DDD-F24FCF31FA6C}"/>
              </a:ext>
            </a:extLst>
          </p:cNvPr>
          <p:cNvCxnSpPr/>
          <p:nvPr/>
        </p:nvCxnSpPr>
        <p:spPr>
          <a:xfrm>
            <a:off x="8753383" y="3457612"/>
            <a:ext cx="0" cy="30431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A0BF856-9D0B-98A2-015F-855A2660F472}"/>
              </a:ext>
            </a:extLst>
          </p:cNvPr>
          <p:cNvCxnSpPr>
            <a:cxnSpLocks/>
          </p:cNvCxnSpPr>
          <p:nvPr/>
        </p:nvCxnSpPr>
        <p:spPr>
          <a:xfrm flipV="1">
            <a:off x="8753383" y="2181662"/>
            <a:ext cx="3092720" cy="127580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ulsante di azione: vuoto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41E65F4-4060-AC73-087B-0A7861F104E5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209338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72" grpId="0" animBg="1"/>
      <p:bldP spid="14" grpId="0"/>
      <p:bldP spid="15" grpId="0"/>
      <p:bldP spid="29" grpId="0"/>
      <p:bldP spid="33" grpId="0"/>
      <p:bldP spid="38" grpId="0"/>
      <p:bldP spid="39" grpId="0"/>
      <p:bldP spid="41" grpId="0"/>
      <p:bldP spid="42" grpId="0"/>
      <p:bldP spid="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E336D73-A7E1-813A-997B-FBEDAAD91018}"/>
              </a:ext>
            </a:extLst>
          </p:cNvPr>
          <p:cNvSpPr txBox="1"/>
          <p:nvPr/>
        </p:nvSpPr>
        <p:spPr>
          <a:xfrm>
            <a:off x="11569112" y="3040344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lt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9FB55ADE-07A2-B689-0730-47B1A465D14A}"/>
              </a:ext>
            </a:extLst>
          </p:cNvPr>
          <p:cNvCxnSpPr>
            <a:cxnSpLocks/>
          </p:cNvCxnSpPr>
          <p:nvPr/>
        </p:nvCxnSpPr>
        <p:spPr>
          <a:xfrm>
            <a:off x="6613154" y="3459243"/>
            <a:ext cx="553924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riangolo isoscele 71">
            <a:extLst>
              <a:ext uri="{FF2B5EF4-FFF2-40B4-BE49-F238E27FC236}">
                <a16:creationId xmlns:a16="http://schemas.microsoft.com/office/drawing/2014/main" id="{2DBFAE79-DA82-B569-7104-AFF8AAC51A27}"/>
              </a:ext>
            </a:extLst>
          </p:cNvPr>
          <p:cNvSpPr/>
          <p:nvPr/>
        </p:nvSpPr>
        <p:spPr>
          <a:xfrm rot="780000">
            <a:off x="9707272" y="3685266"/>
            <a:ext cx="1440661" cy="1227000"/>
          </a:xfrm>
          <a:custGeom>
            <a:avLst/>
            <a:gdLst>
              <a:gd name="connsiteX0" fmla="*/ 0 w 2352582"/>
              <a:gd name="connsiteY0" fmla="*/ 1154089 h 1154089"/>
              <a:gd name="connsiteX1" fmla="*/ 1176291 w 2352582"/>
              <a:gd name="connsiteY1" fmla="*/ 0 h 1154089"/>
              <a:gd name="connsiteX2" fmla="*/ 2352582 w 2352582"/>
              <a:gd name="connsiteY2" fmla="*/ 1154089 h 1154089"/>
              <a:gd name="connsiteX3" fmla="*/ 0 w 2352582"/>
              <a:gd name="connsiteY3" fmla="*/ 1154089 h 1154089"/>
              <a:gd name="connsiteX0" fmla="*/ 0 w 1669002"/>
              <a:gd name="connsiteY0" fmla="*/ 1660116 h 1660116"/>
              <a:gd name="connsiteX1" fmla="*/ 492711 w 1669002"/>
              <a:gd name="connsiteY1" fmla="*/ 0 h 1660116"/>
              <a:gd name="connsiteX2" fmla="*/ 1669002 w 1669002"/>
              <a:gd name="connsiteY2" fmla="*/ 1154089 h 1660116"/>
              <a:gd name="connsiteX3" fmla="*/ 0 w 1669002"/>
              <a:gd name="connsiteY3" fmla="*/ 1660116 h 1660116"/>
              <a:gd name="connsiteX0" fmla="*/ 0 w 2183907"/>
              <a:gd name="connsiteY0" fmla="*/ 1660116 h 1660116"/>
              <a:gd name="connsiteX1" fmla="*/ 492711 w 2183907"/>
              <a:gd name="connsiteY1" fmla="*/ 0 h 1660116"/>
              <a:gd name="connsiteX2" fmla="*/ 2183907 w 2183907"/>
              <a:gd name="connsiteY2" fmla="*/ 1154089 h 1660116"/>
              <a:gd name="connsiteX3" fmla="*/ 0 w 2183907"/>
              <a:gd name="connsiteY3" fmla="*/ 1660116 h 1660116"/>
              <a:gd name="connsiteX0" fmla="*/ 0 w 2902998"/>
              <a:gd name="connsiteY0" fmla="*/ 1154089 h 1154089"/>
              <a:gd name="connsiteX1" fmla="*/ 1211802 w 2902998"/>
              <a:gd name="connsiteY1" fmla="*/ 0 h 1154089"/>
              <a:gd name="connsiteX2" fmla="*/ 2902998 w 2902998"/>
              <a:gd name="connsiteY2" fmla="*/ 1154089 h 1154089"/>
              <a:gd name="connsiteX3" fmla="*/ 0 w 2902998"/>
              <a:gd name="connsiteY3" fmla="*/ 1154089 h 1154089"/>
              <a:gd name="connsiteX0" fmla="*/ 0 w 2370338"/>
              <a:gd name="connsiteY0" fmla="*/ 1154089 h 2006345"/>
              <a:gd name="connsiteX1" fmla="*/ 1211802 w 2370338"/>
              <a:gd name="connsiteY1" fmla="*/ 0 h 2006345"/>
              <a:gd name="connsiteX2" fmla="*/ 2370338 w 2370338"/>
              <a:gd name="connsiteY2" fmla="*/ 2006345 h 2006345"/>
              <a:gd name="connsiteX3" fmla="*/ 0 w 2370338"/>
              <a:gd name="connsiteY3" fmla="*/ 1154089 h 2006345"/>
              <a:gd name="connsiteX0" fmla="*/ 0 w 2095130"/>
              <a:gd name="connsiteY0" fmla="*/ 1038679 h 2006345"/>
              <a:gd name="connsiteX1" fmla="*/ 936594 w 2095130"/>
              <a:gd name="connsiteY1" fmla="*/ 0 h 2006345"/>
              <a:gd name="connsiteX2" fmla="*/ 2095130 w 2095130"/>
              <a:gd name="connsiteY2" fmla="*/ 2006345 h 2006345"/>
              <a:gd name="connsiteX3" fmla="*/ 0 w 2095130"/>
              <a:gd name="connsiteY3" fmla="*/ 1038679 h 2006345"/>
              <a:gd name="connsiteX0" fmla="*/ 0 w 2095130"/>
              <a:gd name="connsiteY0" fmla="*/ 816738 h 1784404"/>
              <a:gd name="connsiteX1" fmla="*/ 1407111 w 2095130"/>
              <a:gd name="connsiteY1" fmla="*/ 0 h 1784404"/>
              <a:gd name="connsiteX2" fmla="*/ 2095130 w 2095130"/>
              <a:gd name="connsiteY2" fmla="*/ 1784404 h 1784404"/>
              <a:gd name="connsiteX3" fmla="*/ 0 w 2095130"/>
              <a:gd name="connsiteY3" fmla="*/ 816738 h 178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130" h="1784404">
                <a:moveTo>
                  <a:pt x="0" y="816738"/>
                </a:moveTo>
                <a:lnTo>
                  <a:pt x="1407111" y="0"/>
                </a:lnTo>
                <a:lnTo>
                  <a:pt x="2095130" y="1784404"/>
                </a:lnTo>
                <a:lnTo>
                  <a:pt x="0" y="816738"/>
                </a:lnTo>
                <a:close/>
              </a:path>
            </a:pathLst>
          </a:cu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6E0587D7-6382-DFB9-4CCA-7EB2F01C2B6F}"/>
              </a:ext>
            </a:extLst>
          </p:cNvPr>
          <p:cNvCxnSpPr>
            <a:cxnSpLocks/>
            <a:stCxn id="72" idx="0"/>
          </p:cNvCxnSpPr>
          <p:nvPr/>
        </p:nvCxnSpPr>
        <p:spPr>
          <a:xfrm rot="780000">
            <a:off x="9726545" y="4181499"/>
            <a:ext cx="84759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05428A28-6916-7DA9-583A-6B5D5B8A4908}"/>
              </a:ext>
            </a:extLst>
          </p:cNvPr>
          <p:cNvCxnSpPr>
            <a:cxnSpLocks/>
            <a:stCxn id="72" idx="1"/>
          </p:cNvCxnSpPr>
          <p:nvPr/>
        </p:nvCxnSpPr>
        <p:spPr>
          <a:xfrm rot="780000" flipH="1">
            <a:off x="10624903" y="3735914"/>
            <a:ext cx="119973" cy="56160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A41EB838-D39A-06BB-659F-1DB4620B5C3A}"/>
              </a:ext>
            </a:extLst>
          </p:cNvPr>
          <p:cNvCxnSpPr>
            <a:cxnSpLocks/>
            <a:stCxn id="72" idx="2"/>
          </p:cNvCxnSpPr>
          <p:nvPr/>
        </p:nvCxnSpPr>
        <p:spPr>
          <a:xfrm rot="780000" flipH="1" flipV="1">
            <a:off x="10481532" y="4335091"/>
            <a:ext cx="592363" cy="66539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0D39D3E8-26EF-2F69-9052-666193ECDB66}"/>
              </a:ext>
            </a:extLst>
          </p:cNvPr>
          <p:cNvCxnSpPr>
            <a:cxnSpLocks/>
          </p:cNvCxnSpPr>
          <p:nvPr/>
        </p:nvCxnSpPr>
        <p:spPr>
          <a:xfrm flipV="1">
            <a:off x="10563272" y="1508818"/>
            <a:ext cx="0" cy="276801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BBE6618E-EEF9-4933-B9A9-AB884314AADE}"/>
              </a:ext>
            </a:extLst>
          </p:cNvPr>
          <p:cNvCxnSpPr>
            <a:cxnSpLocks/>
          </p:cNvCxnSpPr>
          <p:nvPr/>
        </p:nvCxnSpPr>
        <p:spPr>
          <a:xfrm flipV="1">
            <a:off x="9737407" y="1508344"/>
            <a:ext cx="825226" cy="195074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129DFC7E-9455-6E4F-517A-564769A14B90}"/>
              </a:ext>
            </a:extLst>
          </p:cNvPr>
          <p:cNvCxnSpPr>
            <a:cxnSpLocks/>
          </p:cNvCxnSpPr>
          <p:nvPr/>
        </p:nvCxnSpPr>
        <p:spPr>
          <a:xfrm>
            <a:off x="10563271" y="1508503"/>
            <a:ext cx="442920" cy="19505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287F7B1C-4C24-68B7-7010-BE96F25ABB4E}"/>
              </a:ext>
            </a:extLst>
          </p:cNvPr>
          <p:cNvCxnSpPr>
            <a:cxnSpLocks/>
          </p:cNvCxnSpPr>
          <p:nvPr/>
        </p:nvCxnSpPr>
        <p:spPr>
          <a:xfrm>
            <a:off x="10563272" y="1508660"/>
            <a:ext cx="243234" cy="19504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5EADE40B-D14E-EB13-E8E9-02EE3CC0FC57}"/>
              </a:ext>
            </a:extLst>
          </p:cNvPr>
          <p:cNvCxnSpPr>
            <a:stCxn id="72" idx="0"/>
          </p:cNvCxnSpPr>
          <p:nvPr/>
        </p:nvCxnSpPr>
        <p:spPr>
          <a:xfrm flipV="1">
            <a:off x="9737407" y="3459243"/>
            <a:ext cx="0" cy="62692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6AB93B50-8BD5-A0C0-73B6-5647FB1D75EF}"/>
              </a:ext>
            </a:extLst>
          </p:cNvPr>
          <p:cNvCxnSpPr>
            <a:stCxn id="72" idx="1"/>
          </p:cNvCxnSpPr>
          <p:nvPr/>
        </p:nvCxnSpPr>
        <p:spPr>
          <a:xfrm flipV="1">
            <a:off x="10806506" y="3459243"/>
            <a:ext cx="0" cy="29736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9DC6DA0E-5127-8C4F-930F-0BC4882FD199}"/>
              </a:ext>
            </a:extLst>
          </p:cNvPr>
          <p:cNvCxnSpPr>
            <a:stCxn id="72" idx="2"/>
          </p:cNvCxnSpPr>
          <p:nvPr/>
        </p:nvCxnSpPr>
        <p:spPr>
          <a:xfrm flipV="1">
            <a:off x="10991463" y="3459243"/>
            <a:ext cx="15366" cy="159933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16A6DDC-872D-EA74-A7A1-5AD851A0F75F}"/>
              </a:ext>
            </a:extLst>
          </p:cNvPr>
          <p:cNvSpPr txBox="1"/>
          <p:nvPr/>
        </p:nvSpPr>
        <p:spPr>
          <a:xfrm>
            <a:off x="10954484" y="4873916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6CE081E-B2EF-D865-A12C-8EA9CBA6A76D}"/>
              </a:ext>
            </a:extLst>
          </p:cNvPr>
          <p:cNvSpPr txBox="1"/>
          <p:nvPr/>
        </p:nvSpPr>
        <p:spPr>
          <a:xfrm>
            <a:off x="10740512" y="3611541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8788C56-4EAC-FEE6-8C33-06FCA3EF9EE4}"/>
              </a:ext>
            </a:extLst>
          </p:cNvPr>
          <p:cNvSpPr txBox="1"/>
          <p:nvPr/>
        </p:nvSpPr>
        <p:spPr>
          <a:xfrm>
            <a:off x="9395554" y="3941353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693B134-3713-16E9-D450-40C38EC55EC5}"/>
              </a:ext>
            </a:extLst>
          </p:cNvPr>
          <p:cNvSpPr txBox="1"/>
          <p:nvPr/>
        </p:nvSpPr>
        <p:spPr>
          <a:xfrm>
            <a:off x="10954484" y="3229594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C’’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031C4AE-B856-4F79-F0AA-58B87687209D}"/>
              </a:ext>
            </a:extLst>
          </p:cNvPr>
          <p:cNvSpPr txBox="1"/>
          <p:nvPr/>
        </p:nvSpPr>
        <p:spPr>
          <a:xfrm>
            <a:off x="10588826" y="3209667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B’’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8909838-51BD-8E5D-024B-19AD8999BDC7}"/>
              </a:ext>
            </a:extLst>
          </p:cNvPr>
          <p:cNvSpPr txBox="1"/>
          <p:nvPr/>
        </p:nvSpPr>
        <p:spPr>
          <a:xfrm>
            <a:off x="9439014" y="3249361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A’’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C75E661-A971-FF9D-12EB-D9E165F1C219}"/>
              </a:ext>
            </a:extLst>
          </p:cNvPr>
          <p:cNvSpPr txBox="1"/>
          <p:nvPr/>
        </p:nvSpPr>
        <p:spPr>
          <a:xfrm>
            <a:off x="10391734" y="1210533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V’’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6A5C11C-0881-90BF-73D1-41B5604B25F8}"/>
              </a:ext>
            </a:extLst>
          </p:cNvPr>
          <p:cNvSpPr txBox="1"/>
          <p:nvPr/>
        </p:nvSpPr>
        <p:spPr>
          <a:xfrm>
            <a:off x="10476622" y="4084493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5E4BCAA-1098-F4EC-BC34-F23A39033C7D}"/>
              </a:ext>
            </a:extLst>
          </p:cNvPr>
          <p:cNvCxnSpPr>
            <a:cxnSpLocks/>
          </p:cNvCxnSpPr>
          <p:nvPr/>
        </p:nvCxnSpPr>
        <p:spPr>
          <a:xfrm>
            <a:off x="1474" y="6850596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79CEE786-9AD5-E7F2-9B8F-2432843BCDEE}"/>
              </a:ext>
            </a:extLst>
          </p:cNvPr>
          <p:cNvSpPr txBox="1"/>
          <p:nvPr/>
        </p:nvSpPr>
        <p:spPr>
          <a:xfrm>
            <a:off x="42070" y="492562"/>
            <a:ext cx="60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RICERCA  DELLA  FIGURA  DI  SEZIONE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C41F54-D2A3-4880-1C17-F7BB54BFEB53}"/>
              </a:ext>
            </a:extLst>
          </p:cNvPr>
          <p:cNvSpPr txBox="1"/>
          <p:nvPr/>
        </p:nvSpPr>
        <p:spPr>
          <a:xfrm>
            <a:off x="11185" y="1680629"/>
            <a:ext cx="4782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Date le caratteristiche geometriche del piano di sezione proiettante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 il solido viene tagliato in tre punti sugli spigoli delle facce laterali individuando i tre lati del triangolo di sezione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7F47BF-83B5-1C58-528A-F6710B45BF42}"/>
              </a:ext>
            </a:extLst>
          </p:cNvPr>
          <p:cNvSpPr txBox="1"/>
          <p:nvPr/>
        </p:nvSpPr>
        <p:spPr>
          <a:xfrm>
            <a:off x="9778196" y="4154539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1’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75816C-3943-DE6A-96FF-B895BE03C580}"/>
              </a:ext>
            </a:extLst>
          </p:cNvPr>
          <p:cNvSpPr txBox="1"/>
          <p:nvPr/>
        </p:nvSpPr>
        <p:spPr>
          <a:xfrm>
            <a:off x="9743165" y="2777802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1’’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029E606-4FB2-1CC6-B4AD-82F3E3808CF4}"/>
              </a:ext>
            </a:extLst>
          </p:cNvPr>
          <p:cNvSpPr txBox="1"/>
          <p:nvPr/>
        </p:nvSpPr>
        <p:spPr>
          <a:xfrm>
            <a:off x="10688066" y="3863406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2’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5B6A794-6371-244C-EBEA-5955C315ADF2}"/>
              </a:ext>
            </a:extLst>
          </p:cNvPr>
          <p:cNvSpPr txBox="1"/>
          <p:nvPr/>
        </p:nvSpPr>
        <p:spPr>
          <a:xfrm>
            <a:off x="10408996" y="246048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2’’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36795E0-17C5-DFE2-1B88-48353718DA98}"/>
              </a:ext>
            </a:extLst>
          </p:cNvPr>
          <p:cNvSpPr txBox="1"/>
          <p:nvPr/>
        </p:nvSpPr>
        <p:spPr>
          <a:xfrm>
            <a:off x="10806506" y="458860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3’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2F2C99F-BD47-8034-2F6F-FAC7D6565FB9}"/>
              </a:ext>
            </a:extLst>
          </p:cNvPr>
          <p:cNvSpPr txBox="1"/>
          <p:nvPr/>
        </p:nvSpPr>
        <p:spPr>
          <a:xfrm>
            <a:off x="10768996" y="2313539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3’’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1EA84E9-0D21-A6FD-119B-B312770D742B}"/>
              </a:ext>
            </a:extLst>
          </p:cNvPr>
          <p:cNvSpPr txBox="1"/>
          <p:nvPr/>
        </p:nvSpPr>
        <p:spPr>
          <a:xfrm>
            <a:off x="0" y="3248694"/>
            <a:ext cx="458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Pertanto la figura piana di sezione si presenta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 in scorcio totale nei punti 1’’, 2’’, 3’’ 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0F19ED2-AAD5-1B04-5063-1031F7569C84}"/>
              </a:ext>
            </a:extLst>
          </p:cNvPr>
          <p:cNvSpPr txBox="1"/>
          <p:nvPr/>
        </p:nvSpPr>
        <p:spPr>
          <a:xfrm>
            <a:off x="8658961" y="5985835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1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1D46343-36D7-B85A-BCF5-339AF3E934B7}"/>
              </a:ext>
            </a:extLst>
          </p:cNvPr>
          <p:cNvSpPr txBox="1"/>
          <p:nvPr/>
        </p:nvSpPr>
        <p:spPr>
          <a:xfrm>
            <a:off x="11390741" y="1859905"/>
            <a:ext cx="79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prstClr val="black"/>
              </a:solidFill>
              <a:latin typeface="Comic Sans MS"/>
            </a:endParaRP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86B74ECC-51E4-4561-29F3-5AF01F24B829}"/>
              </a:ext>
            </a:extLst>
          </p:cNvPr>
          <p:cNvCxnSpPr/>
          <p:nvPr/>
        </p:nvCxnSpPr>
        <p:spPr>
          <a:xfrm>
            <a:off x="8753383" y="3457612"/>
            <a:ext cx="0" cy="30431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545445BB-EE35-BB4B-C0A3-493A6ED0A226}"/>
              </a:ext>
            </a:extLst>
          </p:cNvPr>
          <p:cNvCxnSpPr>
            <a:cxnSpLocks/>
          </p:cNvCxnSpPr>
          <p:nvPr/>
        </p:nvCxnSpPr>
        <p:spPr>
          <a:xfrm flipV="1">
            <a:off x="8753383" y="2084884"/>
            <a:ext cx="3327323" cy="137258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829C7C7-FDA8-203D-0169-2F5C61599425}"/>
              </a:ext>
            </a:extLst>
          </p:cNvPr>
          <p:cNvCxnSpPr>
            <a:cxnSpLocks/>
          </p:cNvCxnSpPr>
          <p:nvPr/>
        </p:nvCxnSpPr>
        <p:spPr>
          <a:xfrm>
            <a:off x="9945385" y="2965876"/>
            <a:ext cx="0" cy="116639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A921494D-1D67-9BB1-6FB0-07F1E13C6039}"/>
              </a:ext>
            </a:extLst>
          </p:cNvPr>
          <p:cNvCxnSpPr>
            <a:cxnSpLocks/>
          </p:cNvCxnSpPr>
          <p:nvPr/>
        </p:nvCxnSpPr>
        <p:spPr>
          <a:xfrm>
            <a:off x="10703291" y="2650372"/>
            <a:ext cx="0" cy="132367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6573D66F-1CFA-D5E5-D70B-0E878B145E3F}"/>
              </a:ext>
            </a:extLst>
          </p:cNvPr>
          <p:cNvCxnSpPr>
            <a:cxnSpLocks/>
          </p:cNvCxnSpPr>
          <p:nvPr/>
        </p:nvCxnSpPr>
        <p:spPr>
          <a:xfrm>
            <a:off x="10810818" y="2606093"/>
            <a:ext cx="0" cy="212207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8">
            <a:extLst>
              <a:ext uri="{FF2B5EF4-FFF2-40B4-BE49-F238E27FC236}">
                <a16:creationId xmlns:a16="http://schemas.microsoft.com/office/drawing/2014/main" id="{CE253B1B-569C-D1CE-8B81-C40794B41A0C}"/>
              </a:ext>
            </a:extLst>
          </p:cNvPr>
          <p:cNvGrpSpPr/>
          <p:nvPr/>
        </p:nvGrpSpPr>
        <p:grpSpPr>
          <a:xfrm>
            <a:off x="9943278" y="3968830"/>
            <a:ext cx="866099" cy="757616"/>
            <a:chOff x="9943278" y="3968830"/>
            <a:chExt cx="866099" cy="757616"/>
          </a:xfrm>
        </p:grpSpPr>
        <p:cxnSp>
          <p:nvCxnSpPr>
            <p:cNvPr id="48" name="Connettore diritto 47">
              <a:extLst>
                <a:ext uri="{FF2B5EF4-FFF2-40B4-BE49-F238E27FC236}">
                  <a16:creationId xmlns:a16="http://schemas.microsoft.com/office/drawing/2014/main" id="{04AE444B-E41C-3830-9BF0-908B569EB325}"/>
                </a:ext>
              </a:extLst>
            </p:cNvPr>
            <p:cNvCxnSpPr/>
            <p:nvPr/>
          </p:nvCxnSpPr>
          <p:spPr>
            <a:xfrm flipV="1">
              <a:off x="9945385" y="3974044"/>
              <a:ext cx="757906" cy="15822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331EA69B-9CF5-3E50-574E-4FAA9FFFA149}"/>
                </a:ext>
              </a:extLst>
            </p:cNvPr>
            <p:cNvCxnSpPr>
              <a:cxnSpLocks/>
            </p:cNvCxnSpPr>
            <p:nvPr/>
          </p:nvCxnSpPr>
          <p:spPr>
            <a:xfrm>
              <a:off x="10705398" y="3968830"/>
              <a:ext cx="103979" cy="756015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F3932C02-7E06-2E6F-9C36-B5226FACCC7C}"/>
                </a:ext>
              </a:extLst>
            </p:cNvPr>
            <p:cNvCxnSpPr>
              <a:cxnSpLocks/>
            </p:cNvCxnSpPr>
            <p:nvPr/>
          </p:nvCxnSpPr>
          <p:spPr>
            <a:xfrm>
              <a:off x="9943278" y="4131738"/>
              <a:ext cx="863228" cy="59470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C6BDB5E5-CF39-2620-E71E-72E07238250A}"/>
              </a:ext>
            </a:extLst>
          </p:cNvPr>
          <p:cNvCxnSpPr>
            <a:cxnSpLocks/>
          </p:cNvCxnSpPr>
          <p:nvPr/>
        </p:nvCxnSpPr>
        <p:spPr>
          <a:xfrm flipV="1">
            <a:off x="9938228" y="2606093"/>
            <a:ext cx="868278" cy="36280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9208B6-DB1B-43D3-1AC3-C09FEBDFF797}"/>
              </a:ext>
            </a:extLst>
          </p:cNvPr>
          <p:cNvSpPr txBox="1"/>
          <p:nvPr/>
        </p:nvSpPr>
        <p:spPr>
          <a:xfrm>
            <a:off x="0" y="4341260"/>
            <a:ext cx="4751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Proiettando questi punti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rgbClr val="FF0000"/>
                </a:solidFill>
              </a:rPr>
              <a:t> la figura di sezione assume la forma di un triangolo con i vertici 1’, 2’, 3’ secondo le rette di richiamo della proiezione</a:t>
            </a:r>
            <a:endParaRPr lang="it-IT" dirty="0"/>
          </a:p>
        </p:txBody>
      </p:sp>
      <p:sp>
        <p:nvSpPr>
          <p:cNvPr id="22" name="Triangolo isoscele 21">
            <a:extLst>
              <a:ext uri="{FF2B5EF4-FFF2-40B4-BE49-F238E27FC236}">
                <a16:creationId xmlns:a16="http://schemas.microsoft.com/office/drawing/2014/main" id="{F4A8C78D-2A42-7235-856D-6B73C9DEFE07}"/>
              </a:ext>
            </a:extLst>
          </p:cNvPr>
          <p:cNvSpPr/>
          <p:nvPr/>
        </p:nvSpPr>
        <p:spPr>
          <a:xfrm>
            <a:off x="9945977" y="3971901"/>
            <a:ext cx="866202" cy="760891"/>
          </a:xfrm>
          <a:custGeom>
            <a:avLst/>
            <a:gdLst>
              <a:gd name="connsiteX0" fmla="*/ 0 w 773466"/>
              <a:gd name="connsiteY0" fmla="*/ 140754 h 140754"/>
              <a:gd name="connsiteX1" fmla="*/ 386733 w 773466"/>
              <a:gd name="connsiteY1" fmla="*/ 0 h 140754"/>
              <a:gd name="connsiteX2" fmla="*/ 773466 w 773466"/>
              <a:gd name="connsiteY2" fmla="*/ 140754 h 140754"/>
              <a:gd name="connsiteX3" fmla="*/ 0 w 773466"/>
              <a:gd name="connsiteY3" fmla="*/ 140754 h 140754"/>
              <a:gd name="connsiteX0" fmla="*/ 0 w 754011"/>
              <a:gd name="connsiteY0" fmla="*/ 6998 h 140754"/>
              <a:gd name="connsiteX1" fmla="*/ 367278 w 754011"/>
              <a:gd name="connsiteY1" fmla="*/ 0 h 140754"/>
              <a:gd name="connsiteX2" fmla="*/ 754011 w 754011"/>
              <a:gd name="connsiteY2" fmla="*/ 140754 h 140754"/>
              <a:gd name="connsiteX3" fmla="*/ 0 w 754011"/>
              <a:gd name="connsiteY3" fmla="*/ 6998 h 140754"/>
              <a:gd name="connsiteX0" fmla="*/ 0 w 856151"/>
              <a:gd name="connsiteY0" fmla="*/ 6998 h 593090"/>
              <a:gd name="connsiteX1" fmla="*/ 367278 w 856151"/>
              <a:gd name="connsiteY1" fmla="*/ 0 h 593090"/>
              <a:gd name="connsiteX2" fmla="*/ 856151 w 856151"/>
              <a:gd name="connsiteY2" fmla="*/ 593090 h 593090"/>
              <a:gd name="connsiteX3" fmla="*/ 0 w 856151"/>
              <a:gd name="connsiteY3" fmla="*/ 6998 h 593090"/>
              <a:gd name="connsiteX0" fmla="*/ 0 w 856151"/>
              <a:gd name="connsiteY0" fmla="*/ 165072 h 751164"/>
              <a:gd name="connsiteX1" fmla="*/ 744225 w 856151"/>
              <a:gd name="connsiteY1" fmla="*/ 0 h 751164"/>
              <a:gd name="connsiteX2" fmla="*/ 856151 w 856151"/>
              <a:gd name="connsiteY2" fmla="*/ 751164 h 751164"/>
              <a:gd name="connsiteX3" fmla="*/ 0 w 856151"/>
              <a:gd name="connsiteY3" fmla="*/ 165072 h 751164"/>
              <a:gd name="connsiteX0" fmla="*/ 0 w 863446"/>
              <a:gd name="connsiteY0" fmla="*/ 162640 h 751164"/>
              <a:gd name="connsiteX1" fmla="*/ 751520 w 863446"/>
              <a:gd name="connsiteY1" fmla="*/ 0 h 751164"/>
              <a:gd name="connsiteX2" fmla="*/ 863446 w 863446"/>
              <a:gd name="connsiteY2" fmla="*/ 751164 h 751164"/>
              <a:gd name="connsiteX3" fmla="*/ 0 w 863446"/>
              <a:gd name="connsiteY3" fmla="*/ 162640 h 751164"/>
              <a:gd name="connsiteX0" fmla="*/ 0 w 858582"/>
              <a:gd name="connsiteY0" fmla="*/ 162640 h 760891"/>
              <a:gd name="connsiteX1" fmla="*/ 751520 w 858582"/>
              <a:gd name="connsiteY1" fmla="*/ 0 h 760891"/>
              <a:gd name="connsiteX2" fmla="*/ 858582 w 858582"/>
              <a:gd name="connsiteY2" fmla="*/ 760891 h 760891"/>
              <a:gd name="connsiteX3" fmla="*/ 0 w 858582"/>
              <a:gd name="connsiteY3" fmla="*/ 162640 h 760891"/>
              <a:gd name="connsiteX0" fmla="*/ 0 w 866202"/>
              <a:gd name="connsiteY0" fmla="*/ 160735 h 760891"/>
              <a:gd name="connsiteX1" fmla="*/ 759140 w 866202"/>
              <a:gd name="connsiteY1" fmla="*/ 0 h 760891"/>
              <a:gd name="connsiteX2" fmla="*/ 866202 w 866202"/>
              <a:gd name="connsiteY2" fmla="*/ 760891 h 760891"/>
              <a:gd name="connsiteX3" fmla="*/ 0 w 866202"/>
              <a:gd name="connsiteY3" fmla="*/ 160735 h 76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202" h="760891">
                <a:moveTo>
                  <a:pt x="0" y="160735"/>
                </a:moveTo>
                <a:lnTo>
                  <a:pt x="759140" y="0"/>
                </a:lnTo>
                <a:lnTo>
                  <a:pt x="866202" y="760891"/>
                </a:lnTo>
                <a:lnTo>
                  <a:pt x="0" y="160735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ACDC45BE-E3EF-1D90-F506-D135C19FEC54}"/>
              </a:ext>
            </a:extLst>
          </p:cNvPr>
          <p:cNvSpPr txBox="1">
            <a:spLocks/>
          </p:cNvSpPr>
          <p:nvPr/>
        </p:nvSpPr>
        <p:spPr>
          <a:xfrm>
            <a:off x="25566" y="887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GEOMETRIA DESCRITTIVA DINAMICA – RIBALTAMENTO  DEL PIANO 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PROIETTANTE SU </a:t>
            </a:r>
            <a:r>
              <a:rPr lang="it-IT" sz="20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sz="20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- ESEMPI</a:t>
            </a:r>
          </a:p>
        </p:txBody>
      </p:sp>
      <p:sp>
        <p:nvSpPr>
          <p:cNvPr id="19" name="Pulsante di azione: vuoto 1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BE6122A-4992-61DB-28FC-5A9E7C956408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F94C005F-ED43-E84F-2BDB-E9D43ECC7DF7}"/>
              </a:ext>
            </a:extLst>
          </p:cNvPr>
          <p:cNvCxnSpPr>
            <a:cxnSpLocks/>
          </p:cNvCxnSpPr>
          <p:nvPr/>
        </p:nvCxnSpPr>
        <p:spPr>
          <a:xfrm>
            <a:off x="1474" y="6859740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46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  <p:bldP spid="3" grpId="0"/>
      <p:bldP spid="6" grpId="0"/>
      <p:bldP spid="7" grpId="0"/>
      <p:bldP spid="13" grpId="0"/>
      <p:bldP spid="17" grpId="0"/>
      <p:bldP spid="18" grpId="0"/>
      <p:bldP spid="31" grpId="0"/>
      <p:bldP spid="10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1591A60-D05B-A90B-CB77-14AA72D86A75}"/>
              </a:ext>
            </a:extLst>
          </p:cNvPr>
          <p:cNvSpPr txBox="1"/>
          <p:nvPr/>
        </p:nvSpPr>
        <p:spPr>
          <a:xfrm>
            <a:off x="8678725" y="6000649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E336D73-A7E1-813A-997B-FBEDAAD91018}"/>
              </a:ext>
            </a:extLst>
          </p:cNvPr>
          <p:cNvSpPr txBox="1"/>
          <p:nvPr/>
        </p:nvSpPr>
        <p:spPr>
          <a:xfrm>
            <a:off x="11569112" y="3040344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lt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6195D46-F391-6381-A88B-3E5908E0E75C}"/>
              </a:ext>
            </a:extLst>
          </p:cNvPr>
          <p:cNvSpPr txBox="1"/>
          <p:nvPr/>
        </p:nvSpPr>
        <p:spPr>
          <a:xfrm>
            <a:off x="11267479" y="1922060"/>
            <a:ext cx="79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9FB55ADE-07A2-B689-0730-47B1A465D14A}"/>
              </a:ext>
            </a:extLst>
          </p:cNvPr>
          <p:cNvCxnSpPr>
            <a:cxnSpLocks/>
          </p:cNvCxnSpPr>
          <p:nvPr/>
        </p:nvCxnSpPr>
        <p:spPr>
          <a:xfrm>
            <a:off x="5406501" y="3459243"/>
            <a:ext cx="674589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riangolo isoscele 71">
            <a:extLst>
              <a:ext uri="{FF2B5EF4-FFF2-40B4-BE49-F238E27FC236}">
                <a16:creationId xmlns:a16="http://schemas.microsoft.com/office/drawing/2014/main" id="{2DBFAE79-DA82-B569-7104-AFF8AAC51A27}"/>
              </a:ext>
            </a:extLst>
          </p:cNvPr>
          <p:cNvSpPr/>
          <p:nvPr/>
        </p:nvSpPr>
        <p:spPr>
          <a:xfrm rot="780000">
            <a:off x="9707272" y="3685266"/>
            <a:ext cx="1440661" cy="1227000"/>
          </a:xfrm>
          <a:custGeom>
            <a:avLst/>
            <a:gdLst>
              <a:gd name="connsiteX0" fmla="*/ 0 w 2352582"/>
              <a:gd name="connsiteY0" fmla="*/ 1154089 h 1154089"/>
              <a:gd name="connsiteX1" fmla="*/ 1176291 w 2352582"/>
              <a:gd name="connsiteY1" fmla="*/ 0 h 1154089"/>
              <a:gd name="connsiteX2" fmla="*/ 2352582 w 2352582"/>
              <a:gd name="connsiteY2" fmla="*/ 1154089 h 1154089"/>
              <a:gd name="connsiteX3" fmla="*/ 0 w 2352582"/>
              <a:gd name="connsiteY3" fmla="*/ 1154089 h 1154089"/>
              <a:gd name="connsiteX0" fmla="*/ 0 w 1669002"/>
              <a:gd name="connsiteY0" fmla="*/ 1660116 h 1660116"/>
              <a:gd name="connsiteX1" fmla="*/ 492711 w 1669002"/>
              <a:gd name="connsiteY1" fmla="*/ 0 h 1660116"/>
              <a:gd name="connsiteX2" fmla="*/ 1669002 w 1669002"/>
              <a:gd name="connsiteY2" fmla="*/ 1154089 h 1660116"/>
              <a:gd name="connsiteX3" fmla="*/ 0 w 1669002"/>
              <a:gd name="connsiteY3" fmla="*/ 1660116 h 1660116"/>
              <a:gd name="connsiteX0" fmla="*/ 0 w 2183907"/>
              <a:gd name="connsiteY0" fmla="*/ 1660116 h 1660116"/>
              <a:gd name="connsiteX1" fmla="*/ 492711 w 2183907"/>
              <a:gd name="connsiteY1" fmla="*/ 0 h 1660116"/>
              <a:gd name="connsiteX2" fmla="*/ 2183907 w 2183907"/>
              <a:gd name="connsiteY2" fmla="*/ 1154089 h 1660116"/>
              <a:gd name="connsiteX3" fmla="*/ 0 w 2183907"/>
              <a:gd name="connsiteY3" fmla="*/ 1660116 h 1660116"/>
              <a:gd name="connsiteX0" fmla="*/ 0 w 2902998"/>
              <a:gd name="connsiteY0" fmla="*/ 1154089 h 1154089"/>
              <a:gd name="connsiteX1" fmla="*/ 1211802 w 2902998"/>
              <a:gd name="connsiteY1" fmla="*/ 0 h 1154089"/>
              <a:gd name="connsiteX2" fmla="*/ 2902998 w 2902998"/>
              <a:gd name="connsiteY2" fmla="*/ 1154089 h 1154089"/>
              <a:gd name="connsiteX3" fmla="*/ 0 w 2902998"/>
              <a:gd name="connsiteY3" fmla="*/ 1154089 h 1154089"/>
              <a:gd name="connsiteX0" fmla="*/ 0 w 2370338"/>
              <a:gd name="connsiteY0" fmla="*/ 1154089 h 2006345"/>
              <a:gd name="connsiteX1" fmla="*/ 1211802 w 2370338"/>
              <a:gd name="connsiteY1" fmla="*/ 0 h 2006345"/>
              <a:gd name="connsiteX2" fmla="*/ 2370338 w 2370338"/>
              <a:gd name="connsiteY2" fmla="*/ 2006345 h 2006345"/>
              <a:gd name="connsiteX3" fmla="*/ 0 w 2370338"/>
              <a:gd name="connsiteY3" fmla="*/ 1154089 h 2006345"/>
              <a:gd name="connsiteX0" fmla="*/ 0 w 2095130"/>
              <a:gd name="connsiteY0" fmla="*/ 1038679 h 2006345"/>
              <a:gd name="connsiteX1" fmla="*/ 936594 w 2095130"/>
              <a:gd name="connsiteY1" fmla="*/ 0 h 2006345"/>
              <a:gd name="connsiteX2" fmla="*/ 2095130 w 2095130"/>
              <a:gd name="connsiteY2" fmla="*/ 2006345 h 2006345"/>
              <a:gd name="connsiteX3" fmla="*/ 0 w 2095130"/>
              <a:gd name="connsiteY3" fmla="*/ 1038679 h 2006345"/>
              <a:gd name="connsiteX0" fmla="*/ 0 w 2095130"/>
              <a:gd name="connsiteY0" fmla="*/ 816738 h 1784404"/>
              <a:gd name="connsiteX1" fmla="*/ 1407111 w 2095130"/>
              <a:gd name="connsiteY1" fmla="*/ 0 h 1784404"/>
              <a:gd name="connsiteX2" fmla="*/ 2095130 w 2095130"/>
              <a:gd name="connsiteY2" fmla="*/ 1784404 h 1784404"/>
              <a:gd name="connsiteX3" fmla="*/ 0 w 2095130"/>
              <a:gd name="connsiteY3" fmla="*/ 816738 h 178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130" h="1784404">
                <a:moveTo>
                  <a:pt x="0" y="816738"/>
                </a:moveTo>
                <a:lnTo>
                  <a:pt x="1407111" y="0"/>
                </a:lnTo>
                <a:lnTo>
                  <a:pt x="2095130" y="1784404"/>
                </a:lnTo>
                <a:lnTo>
                  <a:pt x="0" y="816738"/>
                </a:lnTo>
                <a:close/>
              </a:path>
            </a:pathLst>
          </a:cu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6E0587D7-6382-DFB9-4CCA-7EB2F01C2B6F}"/>
              </a:ext>
            </a:extLst>
          </p:cNvPr>
          <p:cNvCxnSpPr>
            <a:cxnSpLocks/>
            <a:stCxn id="72" idx="0"/>
          </p:cNvCxnSpPr>
          <p:nvPr/>
        </p:nvCxnSpPr>
        <p:spPr>
          <a:xfrm rot="780000">
            <a:off x="9726545" y="4181499"/>
            <a:ext cx="84759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05428A28-6916-7DA9-583A-6B5D5B8A4908}"/>
              </a:ext>
            </a:extLst>
          </p:cNvPr>
          <p:cNvCxnSpPr>
            <a:cxnSpLocks/>
            <a:stCxn id="72" idx="1"/>
          </p:cNvCxnSpPr>
          <p:nvPr/>
        </p:nvCxnSpPr>
        <p:spPr>
          <a:xfrm rot="780000" flipH="1">
            <a:off x="10624903" y="3735914"/>
            <a:ext cx="119973" cy="56160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A41EB838-D39A-06BB-659F-1DB4620B5C3A}"/>
              </a:ext>
            </a:extLst>
          </p:cNvPr>
          <p:cNvCxnSpPr>
            <a:cxnSpLocks/>
            <a:stCxn id="72" idx="2"/>
          </p:cNvCxnSpPr>
          <p:nvPr/>
        </p:nvCxnSpPr>
        <p:spPr>
          <a:xfrm rot="780000" flipH="1" flipV="1">
            <a:off x="10481532" y="4335091"/>
            <a:ext cx="592363" cy="66539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0D39D3E8-26EF-2F69-9052-666193ECDB66}"/>
              </a:ext>
            </a:extLst>
          </p:cNvPr>
          <p:cNvCxnSpPr>
            <a:cxnSpLocks/>
          </p:cNvCxnSpPr>
          <p:nvPr/>
        </p:nvCxnSpPr>
        <p:spPr>
          <a:xfrm flipV="1">
            <a:off x="10563272" y="1508818"/>
            <a:ext cx="0" cy="276801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BBE6618E-EEF9-4933-B9A9-AB884314AADE}"/>
              </a:ext>
            </a:extLst>
          </p:cNvPr>
          <p:cNvCxnSpPr>
            <a:cxnSpLocks/>
          </p:cNvCxnSpPr>
          <p:nvPr/>
        </p:nvCxnSpPr>
        <p:spPr>
          <a:xfrm flipV="1">
            <a:off x="9737407" y="1508344"/>
            <a:ext cx="825226" cy="195074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129DFC7E-9455-6E4F-517A-564769A14B90}"/>
              </a:ext>
            </a:extLst>
          </p:cNvPr>
          <p:cNvCxnSpPr>
            <a:cxnSpLocks/>
          </p:cNvCxnSpPr>
          <p:nvPr/>
        </p:nvCxnSpPr>
        <p:spPr>
          <a:xfrm>
            <a:off x="10563271" y="1508503"/>
            <a:ext cx="442920" cy="19505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287F7B1C-4C24-68B7-7010-BE96F25ABB4E}"/>
              </a:ext>
            </a:extLst>
          </p:cNvPr>
          <p:cNvCxnSpPr>
            <a:cxnSpLocks/>
          </p:cNvCxnSpPr>
          <p:nvPr/>
        </p:nvCxnSpPr>
        <p:spPr>
          <a:xfrm>
            <a:off x="10563272" y="1508660"/>
            <a:ext cx="243234" cy="19504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5EADE40B-D14E-EB13-E8E9-02EE3CC0FC57}"/>
              </a:ext>
            </a:extLst>
          </p:cNvPr>
          <p:cNvCxnSpPr>
            <a:stCxn id="72" idx="0"/>
          </p:cNvCxnSpPr>
          <p:nvPr/>
        </p:nvCxnSpPr>
        <p:spPr>
          <a:xfrm flipV="1">
            <a:off x="9737407" y="3459243"/>
            <a:ext cx="0" cy="62692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6AB93B50-8BD5-A0C0-73B6-5647FB1D75EF}"/>
              </a:ext>
            </a:extLst>
          </p:cNvPr>
          <p:cNvCxnSpPr>
            <a:stCxn id="72" idx="1"/>
          </p:cNvCxnSpPr>
          <p:nvPr/>
        </p:nvCxnSpPr>
        <p:spPr>
          <a:xfrm flipV="1">
            <a:off x="10806506" y="3459243"/>
            <a:ext cx="0" cy="29736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9DC6DA0E-5127-8C4F-930F-0BC4882FD199}"/>
              </a:ext>
            </a:extLst>
          </p:cNvPr>
          <p:cNvCxnSpPr>
            <a:stCxn id="72" idx="2"/>
          </p:cNvCxnSpPr>
          <p:nvPr/>
        </p:nvCxnSpPr>
        <p:spPr>
          <a:xfrm flipV="1">
            <a:off x="10991463" y="3459243"/>
            <a:ext cx="15366" cy="159933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16A6DDC-872D-EA74-A7A1-5AD851A0F75F}"/>
              </a:ext>
            </a:extLst>
          </p:cNvPr>
          <p:cNvSpPr txBox="1"/>
          <p:nvPr/>
        </p:nvSpPr>
        <p:spPr>
          <a:xfrm>
            <a:off x="10954484" y="4873916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6CE081E-B2EF-D865-A12C-8EA9CBA6A76D}"/>
              </a:ext>
            </a:extLst>
          </p:cNvPr>
          <p:cNvSpPr txBox="1"/>
          <p:nvPr/>
        </p:nvSpPr>
        <p:spPr>
          <a:xfrm>
            <a:off x="10754449" y="3627660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8788C56-4EAC-FEE6-8C33-06FCA3EF9EE4}"/>
              </a:ext>
            </a:extLst>
          </p:cNvPr>
          <p:cNvSpPr txBox="1"/>
          <p:nvPr/>
        </p:nvSpPr>
        <p:spPr>
          <a:xfrm>
            <a:off x="9395554" y="3941353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693B134-3713-16E9-D450-40C38EC55EC5}"/>
              </a:ext>
            </a:extLst>
          </p:cNvPr>
          <p:cNvSpPr txBox="1"/>
          <p:nvPr/>
        </p:nvSpPr>
        <p:spPr>
          <a:xfrm>
            <a:off x="10954484" y="3149692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C’’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031C4AE-B856-4F79-F0AA-58B87687209D}"/>
              </a:ext>
            </a:extLst>
          </p:cNvPr>
          <p:cNvSpPr txBox="1"/>
          <p:nvPr/>
        </p:nvSpPr>
        <p:spPr>
          <a:xfrm>
            <a:off x="10588826" y="3129765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B’’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8909838-51BD-8E5D-024B-19AD8999BDC7}"/>
              </a:ext>
            </a:extLst>
          </p:cNvPr>
          <p:cNvSpPr txBox="1"/>
          <p:nvPr/>
        </p:nvSpPr>
        <p:spPr>
          <a:xfrm>
            <a:off x="9439014" y="3169459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A’’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C75E661-A971-FF9D-12EB-D9E165F1C219}"/>
              </a:ext>
            </a:extLst>
          </p:cNvPr>
          <p:cNvSpPr txBox="1"/>
          <p:nvPr/>
        </p:nvSpPr>
        <p:spPr>
          <a:xfrm>
            <a:off x="10391734" y="1210533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V’’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6A5C11C-0881-90BF-73D1-41B5604B25F8}"/>
              </a:ext>
            </a:extLst>
          </p:cNvPr>
          <p:cNvSpPr txBox="1"/>
          <p:nvPr/>
        </p:nvSpPr>
        <p:spPr>
          <a:xfrm>
            <a:off x="10309557" y="4264050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5E4BCAA-1098-F4EC-BC34-F23A39033C7D}"/>
              </a:ext>
            </a:extLst>
          </p:cNvPr>
          <p:cNvCxnSpPr>
            <a:cxnSpLocks/>
          </p:cNvCxnSpPr>
          <p:nvPr/>
        </p:nvCxnSpPr>
        <p:spPr>
          <a:xfrm>
            <a:off x="1474" y="6850596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79CEE786-9AD5-E7F2-9B8F-2432843BCDEE}"/>
              </a:ext>
            </a:extLst>
          </p:cNvPr>
          <p:cNvSpPr txBox="1"/>
          <p:nvPr/>
        </p:nvSpPr>
        <p:spPr>
          <a:xfrm>
            <a:off x="0" y="394904"/>
            <a:ext cx="611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PROCEDURA  DI  RIBALTAMENTO DELLA FIGURA DI SEZIONE </a:t>
            </a: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8B9F02F8-37A5-1B11-B05F-94B5EF9EE11C}"/>
              </a:ext>
            </a:extLst>
          </p:cNvPr>
          <p:cNvSpPr txBox="1"/>
          <p:nvPr/>
        </p:nvSpPr>
        <p:spPr>
          <a:xfrm>
            <a:off x="6889318" y="440755"/>
            <a:ext cx="684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(t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D2477C0-4854-7F02-50E0-335E32301358}"/>
              </a:ext>
            </a:extLst>
          </p:cNvPr>
          <p:cNvSpPr txBox="1"/>
          <p:nvPr/>
        </p:nvSpPr>
        <p:spPr>
          <a:xfrm>
            <a:off x="10785799" y="251500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3’’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C5BEDEA-2937-D01B-87D7-4F784AE34A36}"/>
              </a:ext>
            </a:extLst>
          </p:cNvPr>
          <p:cNvSpPr txBox="1"/>
          <p:nvPr/>
        </p:nvSpPr>
        <p:spPr>
          <a:xfrm>
            <a:off x="10620945" y="4758238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3’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494AE249-9E7D-C52B-C311-32DCE30DFE7A}"/>
              </a:ext>
            </a:extLst>
          </p:cNvPr>
          <p:cNvSpPr txBox="1"/>
          <p:nvPr/>
        </p:nvSpPr>
        <p:spPr>
          <a:xfrm>
            <a:off x="10142639" y="1205419"/>
            <a:ext cx="360000" cy="2769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C0D92415-9554-5899-CE2F-DA73E09D694B}"/>
              </a:ext>
            </a:extLst>
          </p:cNvPr>
          <p:cNvSpPr txBox="1"/>
          <p:nvPr/>
        </p:nvSpPr>
        <p:spPr>
          <a:xfrm>
            <a:off x="9794863" y="412805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1’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7D1CF93B-743A-6A8B-39A9-77287052295E}"/>
              </a:ext>
            </a:extLst>
          </p:cNvPr>
          <p:cNvSpPr txBox="1"/>
          <p:nvPr/>
        </p:nvSpPr>
        <p:spPr>
          <a:xfrm>
            <a:off x="10478363" y="3750794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2’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877D846-E82D-A1F8-40AF-7CB89097457A}"/>
              </a:ext>
            </a:extLst>
          </p:cNvPr>
          <p:cNvSpPr txBox="1"/>
          <p:nvPr/>
        </p:nvSpPr>
        <p:spPr>
          <a:xfrm>
            <a:off x="9487927" y="2155518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EF248A6C-C851-D55A-F880-E00736E109F7}"/>
              </a:ext>
            </a:extLst>
          </p:cNvPr>
          <p:cNvSpPr txBox="1"/>
          <p:nvPr/>
        </p:nvSpPr>
        <p:spPr>
          <a:xfrm>
            <a:off x="10575004" y="2643832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2’’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0F9DBED8-A3D0-2EED-3784-055EB9A7147F}"/>
              </a:ext>
            </a:extLst>
          </p:cNvPr>
          <p:cNvSpPr txBox="1"/>
          <p:nvPr/>
        </p:nvSpPr>
        <p:spPr>
          <a:xfrm>
            <a:off x="10358092" y="2152893"/>
            <a:ext cx="360000" cy="2769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04007CCB-C643-73DB-1284-F6BE2A908C2E}"/>
              </a:ext>
            </a:extLst>
          </p:cNvPr>
          <p:cNvSpPr txBox="1"/>
          <p:nvPr/>
        </p:nvSpPr>
        <p:spPr>
          <a:xfrm>
            <a:off x="9887366" y="2887323"/>
            <a:ext cx="432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1’’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30404C25-7950-245D-52C9-869F7EFD308D}"/>
              </a:ext>
            </a:extLst>
          </p:cNvPr>
          <p:cNvCxnSpPr/>
          <p:nvPr/>
        </p:nvCxnSpPr>
        <p:spPr>
          <a:xfrm>
            <a:off x="8753383" y="3457612"/>
            <a:ext cx="0" cy="30431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B9902F70-C073-1B42-C6BB-9F679D53E5C1}"/>
              </a:ext>
            </a:extLst>
          </p:cNvPr>
          <p:cNvCxnSpPr>
            <a:cxnSpLocks/>
          </p:cNvCxnSpPr>
          <p:nvPr/>
        </p:nvCxnSpPr>
        <p:spPr>
          <a:xfrm flipV="1">
            <a:off x="8753383" y="2072673"/>
            <a:ext cx="3356923" cy="138479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1174DAC-C2D6-6DAE-A68A-0437FE8BB621}"/>
              </a:ext>
            </a:extLst>
          </p:cNvPr>
          <p:cNvCxnSpPr>
            <a:cxnSpLocks/>
          </p:cNvCxnSpPr>
          <p:nvPr/>
        </p:nvCxnSpPr>
        <p:spPr>
          <a:xfrm>
            <a:off x="7501468" y="419630"/>
            <a:ext cx="1251276" cy="30378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2F0727E-77DC-55D3-3770-CB77C3932427}"/>
              </a:ext>
            </a:extLst>
          </p:cNvPr>
          <p:cNvCxnSpPr>
            <a:cxnSpLocks/>
          </p:cNvCxnSpPr>
          <p:nvPr/>
        </p:nvCxnSpPr>
        <p:spPr>
          <a:xfrm>
            <a:off x="9945385" y="2965876"/>
            <a:ext cx="0" cy="116639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CFD45CCD-F21B-B9AE-233D-62AAC5102B7B}"/>
              </a:ext>
            </a:extLst>
          </p:cNvPr>
          <p:cNvCxnSpPr>
            <a:cxnSpLocks/>
          </p:cNvCxnSpPr>
          <p:nvPr/>
        </p:nvCxnSpPr>
        <p:spPr>
          <a:xfrm>
            <a:off x="10703291" y="2650372"/>
            <a:ext cx="0" cy="132367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C4C3898C-BCD6-F13E-B3C6-9BEA22979298}"/>
              </a:ext>
            </a:extLst>
          </p:cNvPr>
          <p:cNvCxnSpPr>
            <a:cxnSpLocks/>
          </p:cNvCxnSpPr>
          <p:nvPr/>
        </p:nvCxnSpPr>
        <p:spPr>
          <a:xfrm>
            <a:off x="10810818" y="2606093"/>
            <a:ext cx="0" cy="212207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8248111-5169-2395-2769-7B1C7E635B15}"/>
              </a:ext>
            </a:extLst>
          </p:cNvPr>
          <p:cNvCxnSpPr/>
          <p:nvPr/>
        </p:nvCxnSpPr>
        <p:spPr>
          <a:xfrm flipV="1">
            <a:off x="9945385" y="3974044"/>
            <a:ext cx="757906" cy="15822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9AE5EBC2-5FFE-F15B-4503-1FEBA47BF729}"/>
              </a:ext>
            </a:extLst>
          </p:cNvPr>
          <p:cNvCxnSpPr>
            <a:cxnSpLocks/>
          </p:cNvCxnSpPr>
          <p:nvPr/>
        </p:nvCxnSpPr>
        <p:spPr>
          <a:xfrm>
            <a:off x="10705398" y="3968830"/>
            <a:ext cx="103979" cy="7560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3761EE4E-F301-5DE7-6C0F-80ED6D72D58C}"/>
              </a:ext>
            </a:extLst>
          </p:cNvPr>
          <p:cNvCxnSpPr>
            <a:cxnSpLocks/>
          </p:cNvCxnSpPr>
          <p:nvPr/>
        </p:nvCxnSpPr>
        <p:spPr>
          <a:xfrm>
            <a:off x="9945385" y="4133845"/>
            <a:ext cx="869341" cy="5989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BC2E7FF8-9630-699D-9125-54180CD7D833}"/>
              </a:ext>
            </a:extLst>
          </p:cNvPr>
          <p:cNvCxnSpPr>
            <a:cxnSpLocks/>
          </p:cNvCxnSpPr>
          <p:nvPr/>
        </p:nvCxnSpPr>
        <p:spPr>
          <a:xfrm flipV="1">
            <a:off x="9938228" y="2609735"/>
            <a:ext cx="876498" cy="3591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94F74361-DEA7-C1E8-50EB-058FED44A682}"/>
              </a:ext>
            </a:extLst>
          </p:cNvPr>
          <p:cNvCxnSpPr>
            <a:cxnSpLocks/>
          </p:cNvCxnSpPr>
          <p:nvPr/>
        </p:nvCxnSpPr>
        <p:spPr>
          <a:xfrm flipH="1">
            <a:off x="8752744" y="3973044"/>
            <a:ext cx="194969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31B2355B-C7CD-8291-FD14-5E374910EB5F}"/>
              </a:ext>
            </a:extLst>
          </p:cNvPr>
          <p:cNvCxnSpPr>
            <a:cxnSpLocks/>
          </p:cNvCxnSpPr>
          <p:nvPr/>
        </p:nvCxnSpPr>
        <p:spPr>
          <a:xfrm flipH="1">
            <a:off x="8752744" y="4132266"/>
            <a:ext cx="1192641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B6897447-D18A-81CC-E7FD-35A5BBBDD188}"/>
              </a:ext>
            </a:extLst>
          </p:cNvPr>
          <p:cNvCxnSpPr>
            <a:cxnSpLocks/>
          </p:cNvCxnSpPr>
          <p:nvPr/>
        </p:nvCxnSpPr>
        <p:spPr>
          <a:xfrm flipH="1">
            <a:off x="8752744" y="4728655"/>
            <a:ext cx="2061982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rco 62">
            <a:extLst>
              <a:ext uri="{FF2B5EF4-FFF2-40B4-BE49-F238E27FC236}">
                <a16:creationId xmlns:a16="http://schemas.microsoft.com/office/drawing/2014/main" id="{1E6545DC-5C67-0EE9-002B-0E17DB6B7AD9}"/>
              </a:ext>
            </a:extLst>
          </p:cNvPr>
          <p:cNvSpPr/>
          <p:nvPr/>
        </p:nvSpPr>
        <p:spPr>
          <a:xfrm>
            <a:off x="7477246" y="2172797"/>
            <a:ext cx="2556000" cy="2556000"/>
          </a:xfrm>
          <a:prstGeom prst="arc">
            <a:avLst>
              <a:gd name="adj1" fmla="val 5413452"/>
              <a:gd name="adj2" fmla="val 14859897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Arco 63">
            <a:extLst>
              <a:ext uri="{FF2B5EF4-FFF2-40B4-BE49-F238E27FC236}">
                <a16:creationId xmlns:a16="http://schemas.microsoft.com/office/drawing/2014/main" id="{8CAD54DE-74B4-FDEB-E45F-3F205FCFA211}"/>
              </a:ext>
            </a:extLst>
          </p:cNvPr>
          <p:cNvSpPr/>
          <p:nvPr/>
        </p:nvSpPr>
        <p:spPr>
          <a:xfrm>
            <a:off x="8078129" y="2782504"/>
            <a:ext cx="1350000" cy="1350000"/>
          </a:xfrm>
          <a:prstGeom prst="arc">
            <a:avLst>
              <a:gd name="adj1" fmla="val 5405384"/>
              <a:gd name="adj2" fmla="val 14821444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Arco 64">
            <a:extLst>
              <a:ext uri="{FF2B5EF4-FFF2-40B4-BE49-F238E27FC236}">
                <a16:creationId xmlns:a16="http://schemas.microsoft.com/office/drawing/2014/main" id="{624C4AE2-F5FC-B90D-0AA4-A547FAD0EDD9}"/>
              </a:ext>
            </a:extLst>
          </p:cNvPr>
          <p:cNvSpPr/>
          <p:nvPr/>
        </p:nvSpPr>
        <p:spPr>
          <a:xfrm>
            <a:off x="8242106" y="2943466"/>
            <a:ext cx="1029600" cy="1029600"/>
          </a:xfrm>
          <a:prstGeom prst="arc">
            <a:avLst>
              <a:gd name="adj1" fmla="val 5485438"/>
              <a:gd name="adj2" fmla="val 14816944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9293D7AC-A851-1718-EC0C-B450DD75692E}"/>
              </a:ext>
            </a:extLst>
          </p:cNvPr>
          <p:cNvCxnSpPr>
            <a:cxnSpLocks/>
          </p:cNvCxnSpPr>
          <p:nvPr/>
        </p:nvCxnSpPr>
        <p:spPr>
          <a:xfrm flipV="1">
            <a:off x="8548810" y="2178144"/>
            <a:ext cx="1953829" cy="80599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E61C6A06-7F9E-438B-21C4-5E66A4134400}"/>
              </a:ext>
            </a:extLst>
          </p:cNvPr>
          <p:cNvCxnSpPr>
            <a:cxnSpLocks/>
          </p:cNvCxnSpPr>
          <p:nvPr/>
        </p:nvCxnSpPr>
        <p:spPr>
          <a:xfrm flipV="1">
            <a:off x="8486887" y="2341715"/>
            <a:ext cx="1196262" cy="49348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FDBE86B6-8360-F1B8-D15D-2D4B36CF0892}"/>
              </a:ext>
            </a:extLst>
          </p:cNvPr>
          <p:cNvCxnSpPr>
            <a:cxnSpLocks/>
          </p:cNvCxnSpPr>
          <p:nvPr/>
        </p:nvCxnSpPr>
        <p:spPr>
          <a:xfrm flipV="1">
            <a:off x="8262525" y="1425344"/>
            <a:ext cx="2055922" cy="84810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E9E63B91-D6A7-53C7-E992-0DDC6DF42B68}"/>
              </a:ext>
            </a:extLst>
          </p:cNvPr>
          <p:cNvCxnSpPr>
            <a:cxnSpLocks/>
          </p:cNvCxnSpPr>
          <p:nvPr/>
        </p:nvCxnSpPr>
        <p:spPr>
          <a:xfrm>
            <a:off x="10319015" y="1419173"/>
            <a:ext cx="493758" cy="119874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A858761A-4621-9444-A90B-C9F3A9C18922}"/>
              </a:ext>
            </a:extLst>
          </p:cNvPr>
          <p:cNvCxnSpPr>
            <a:cxnSpLocks/>
          </p:cNvCxnSpPr>
          <p:nvPr/>
        </p:nvCxnSpPr>
        <p:spPr>
          <a:xfrm>
            <a:off x="10505901" y="2177553"/>
            <a:ext cx="197600" cy="47973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E31CFB91-5EBA-7CFB-516A-20222B06E9D9}"/>
              </a:ext>
            </a:extLst>
          </p:cNvPr>
          <p:cNvCxnSpPr>
            <a:cxnSpLocks/>
          </p:cNvCxnSpPr>
          <p:nvPr/>
        </p:nvCxnSpPr>
        <p:spPr>
          <a:xfrm>
            <a:off x="9686585" y="2341081"/>
            <a:ext cx="258080" cy="62656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0F967D87-6363-6463-9892-32DEF10A5DA3}"/>
              </a:ext>
            </a:extLst>
          </p:cNvPr>
          <p:cNvGrpSpPr/>
          <p:nvPr/>
        </p:nvGrpSpPr>
        <p:grpSpPr>
          <a:xfrm>
            <a:off x="9683149" y="1416783"/>
            <a:ext cx="824182" cy="926688"/>
            <a:chOff x="9683149" y="1416783"/>
            <a:chExt cx="824182" cy="926688"/>
          </a:xfrm>
        </p:grpSpPr>
        <p:cxnSp>
          <p:nvCxnSpPr>
            <p:cNvPr id="86" name="Connettore diritto 85">
              <a:extLst>
                <a:ext uri="{FF2B5EF4-FFF2-40B4-BE49-F238E27FC236}">
                  <a16:creationId xmlns:a16="http://schemas.microsoft.com/office/drawing/2014/main" id="{B0961D5D-F4A8-8CB7-A1EF-64CFA409F6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83149" y="1419282"/>
              <a:ext cx="641120" cy="92179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2E59E2E0-9D0B-A86C-0DEA-BFE2255C5C51}"/>
                </a:ext>
              </a:extLst>
            </p:cNvPr>
            <p:cNvCxnSpPr>
              <a:cxnSpLocks/>
            </p:cNvCxnSpPr>
            <p:nvPr/>
          </p:nvCxnSpPr>
          <p:spPr>
            <a:xfrm>
              <a:off x="10318447" y="1416783"/>
              <a:ext cx="188884" cy="7624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diritto 89">
              <a:extLst>
                <a:ext uri="{FF2B5EF4-FFF2-40B4-BE49-F238E27FC236}">
                  <a16:creationId xmlns:a16="http://schemas.microsoft.com/office/drawing/2014/main" id="{161FCE79-D375-CE17-BA1B-68BB59522E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83149" y="2177316"/>
              <a:ext cx="819490" cy="166155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riangolo isoscele 110">
            <a:extLst>
              <a:ext uri="{FF2B5EF4-FFF2-40B4-BE49-F238E27FC236}">
                <a16:creationId xmlns:a16="http://schemas.microsoft.com/office/drawing/2014/main" id="{9D3B9880-E297-DF7D-2740-79DBF6FB97AD}"/>
              </a:ext>
            </a:extLst>
          </p:cNvPr>
          <p:cNvSpPr/>
          <p:nvPr/>
        </p:nvSpPr>
        <p:spPr>
          <a:xfrm>
            <a:off x="9686627" y="1425080"/>
            <a:ext cx="824811" cy="916704"/>
          </a:xfrm>
          <a:custGeom>
            <a:avLst/>
            <a:gdLst>
              <a:gd name="connsiteX0" fmla="*/ 0 w 1275163"/>
              <a:gd name="connsiteY0" fmla="*/ 1257391 h 1257391"/>
              <a:gd name="connsiteX1" fmla="*/ 637582 w 1275163"/>
              <a:gd name="connsiteY1" fmla="*/ 0 h 1257391"/>
              <a:gd name="connsiteX2" fmla="*/ 1275163 w 1275163"/>
              <a:gd name="connsiteY2" fmla="*/ 1257391 h 1257391"/>
              <a:gd name="connsiteX3" fmla="*/ 0 w 1275163"/>
              <a:gd name="connsiteY3" fmla="*/ 1257391 h 1257391"/>
              <a:gd name="connsiteX0" fmla="*/ 0 w 1275163"/>
              <a:gd name="connsiteY0" fmla="*/ 921287 h 921287"/>
              <a:gd name="connsiteX1" fmla="*/ 640054 w 1275163"/>
              <a:gd name="connsiteY1" fmla="*/ 0 h 921287"/>
              <a:gd name="connsiteX2" fmla="*/ 1275163 w 1275163"/>
              <a:gd name="connsiteY2" fmla="*/ 921287 h 921287"/>
              <a:gd name="connsiteX3" fmla="*/ 0 w 1275163"/>
              <a:gd name="connsiteY3" fmla="*/ 921287 h 921287"/>
              <a:gd name="connsiteX0" fmla="*/ 0 w 817963"/>
              <a:gd name="connsiteY0" fmla="*/ 921287 h 921287"/>
              <a:gd name="connsiteX1" fmla="*/ 640054 w 817963"/>
              <a:gd name="connsiteY1" fmla="*/ 0 h 921287"/>
              <a:gd name="connsiteX2" fmla="*/ 817963 w 817963"/>
              <a:gd name="connsiteY2" fmla="*/ 750764 h 921287"/>
              <a:gd name="connsiteX3" fmla="*/ 0 w 817963"/>
              <a:gd name="connsiteY3" fmla="*/ 921287 h 921287"/>
              <a:gd name="connsiteX0" fmla="*/ 0 w 822906"/>
              <a:gd name="connsiteY0" fmla="*/ 926229 h 926229"/>
              <a:gd name="connsiteX1" fmla="*/ 644997 w 822906"/>
              <a:gd name="connsiteY1" fmla="*/ 0 h 926229"/>
              <a:gd name="connsiteX2" fmla="*/ 822906 w 822906"/>
              <a:gd name="connsiteY2" fmla="*/ 750764 h 926229"/>
              <a:gd name="connsiteX3" fmla="*/ 0 w 822906"/>
              <a:gd name="connsiteY3" fmla="*/ 926229 h 926229"/>
              <a:gd name="connsiteX0" fmla="*/ 0 w 822906"/>
              <a:gd name="connsiteY0" fmla="*/ 918609 h 918609"/>
              <a:gd name="connsiteX1" fmla="*/ 643092 w 822906"/>
              <a:gd name="connsiteY1" fmla="*/ 0 h 918609"/>
              <a:gd name="connsiteX2" fmla="*/ 822906 w 822906"/>
              <a:gd name="connsiteY2" fmla="*/ 743144 h 918609"/>
              <a:gd name="connsiteX3" fmla="*/ 0 w 822906"/>
              <a:gd name="connsiteY3" fmla="*/ 918609 h 918609"/>
              <a:gd name="connsiteX0" fmla="*/ 0 w 822906"/>
              <a:gd name="connsiteY0" fmla="*/ 870984 h 870984"/>
              <a:gd name="connsiteX1" fmla="*/ 715482 w 822906"/>
              <a:gd name="connsiteY1" fmla="*/ 0 h 870984"/>
              <a:gd name="connsiteX2" fmla="*/ 822906 w 822906"/>
              <a:gd name="connsiteY2" fmla="*/ 695519 h 870984"/>
              <a:gd name="connsiteX3" fmla="*/ 0 w 822906"/>
              <a:gd name="connsiteY3" fmla="*/ 870984 h 870984"/>
              <a:gd name="connsiteX0" fmla="*/ 0 w 822906"/>
              <a:gd name="connsiteY0" fmla="*/ 916704 h 916704"/>
              <a:gd name="connsiteX1" fmla="*/ 633567 w 822906"/>
              <a:gd name="connsiteY1" fmla="*/ 0 h 916704"/>
              <a:gd name="connsiteX2" fmla="*/ 822906 w 822906"/>
              <a:gd name="connsiteY2" fmla="*/ 741239 h 916704"/>
              <a:gd name="connsiteX3" fmla="*/ 0 w 822906"/>
              <a:gd name="connsiteY3" fmla="*/ 916704 h 916704"/>
              <a:gd name="connsiteX0" fmla="*/ 0 w 824811"/>
              <a:gd name="connsiteY0" fmla="*/ 916704 h 916704"/>
              <a:gd name="connsiteX1" fmla="*/ 633567 w 824811"/>
              <a:gd name="connsiteY1" fmla="*/ 0 h 916704"/>
              <a:gd name="connsiteX2" fmla="*/ 824811 w 824811"/>
              <a:gd name="connsiteY2" fmla="*/ 752669 h 916704"/>
              <a:gd name="connsiteX3" fmla="*/ 0 w 824811"/>
              <a:gd name="connsiteY3" fmla="*/ 916704 h 91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811" h="916704">
                <a:moveTo>
                  <a:pt x="0" y="916704"/>
                </a:moveTo>
                <a:lnTo>
                  <a:pt x="633567" y="0"/>
                </a:lnTo>
                <a:lnTo>
                  <a:pt x="824811" y="752669"/>
                </a:lnTo>
                <a:lnTo>
                  <a:pt x="0" y="916704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DDBCF92-CBB4-FC62-A61F-39673AF41697}"/>
              </a:ext>
            </a:extLst>
          </p:cNvPr>
          <p:cNvSpPr txBox="1"/>
          <p:nvPr/>
        </p:nvSpPr>
        <p:spPr>
          <a:xfrm>
            <a:off x="0" y="1605150"/>
            <a:ext cx="5256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Essendo il piano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 proiettante determiniamo su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2 </a:t>
            </a:r>
            <a:r>
              <a:rPr lang="it-IT" dirty="0"/>
              <a:t>la traccia (t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) mediante una retta perpendicolare a 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4A132F-E92F-B6CA-C942-F335940E5E27}"/>
              </a:ext>
            </a:extLst>
          </p:cNvPr>
          <p:cNvSpPr txBox="1"/>
          <p:nvPr/>
        </p:nvSpPr>
        <p:spPr>
          <a:xfrm>
            <a:off x="0" y="2555912"/>
            <a:ext cx="512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Proiettati i punti 1’, 2’, 3’ su </a:t>
            </a:r>
            <a:r>
              <a:rPr lang="it-IT" dirty="0"/>
              <a:t>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li ribaltiamo su </a:t>
            </a:r>
            <a:r>
              <a:rPr lang="it-IT" dirty="0"/>
              <a:t>(t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) </a:t>
            </a:r>
            <a:r>
              <a:rPr lang="it-IT" dirty="0">
                <a:solidFill>
                  <a:srgbClr val="FF0000"/>
                </a:solidFill>
              </a:rPr>
              <a:t>determinando i punti (1’), (2’), (3’)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BA6314-B496-1950-A2C3-B6471D2ADEB4}"/>
              </a:ext>
            </a:extLst>
          </p:cNvPr>
          <p:cNvSpPr txBox="1"/>
          <p:nvPr/>
        </p:nvSpPr>
        <p:spPr>
          <a:xfrm>
            <a:off x="7850683" y="2122488"/>
            <a:ext cx="43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(3’)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E3A0782-71E2-48F9-4E34-66CCD6913967}"/>
              </a:ext>
            </a:extLst>
          </p:cNvPr>
          <p:cNvSpPr txBox="1"/>
          <p:nvPr/>
        </p:nvSpPr>
        <p:spPr>
          <a:xfrm>
            <a:off x="8117468" y="2690979"/>
            <a:ext cx="396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(1’)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3F40BE9-D4D1-567A-0B38-BA50F5594E5F}"/>
              </a:ext>
            </a:extLst>
          </p:cNvPr>
          <p:cNvSpPr txBox="1"/>
          <p:nvPr/>
        </p:nvSpPr>
        <p:spPr>
          <a:xfrm>
            <a:off x="8295619" y="2988996"/>
            <a:ext cx="432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(2’)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23DD965-B88D-F248-76B5-EBF4B3239D36}"/>
              </a:ext>
            </a:extLst>
          </p:cNvPr>
          <p:cNvSpPr txBox="1"/>
          <p:nvPr/>
        </p:nvSpPr>
        <p:spPr>
          <a:xfrm>
            <a:off x="0" y="3274053"/>
            <a:ext cx="464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 proiettano, quindi, questi punti nello spazio ribaltato del piano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secondo rette parallele a </a:t>
            </a:r>
            <a:r>
              <a:rPr lang="it-IT" dirty="0"/>
              <a:t>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9AAB338-72B4-CF88-D1A4-9740A84D6D53}"/>
              </a:ext>
            </a:extLst>
          </p:cNvPr>
          <p:cNvSpPr txBox="1"/>
          <p:nvPr/>
        </p:nvSpPr>
        <p:spPr>
          <a:xfrm>
            <a:off x="0" y="4266853"/>
            <a:ext cx="4919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Intersecando queste rette con le proiezioni dei medesimi punti 1’’, 2’’, 3’’ si individuano i vertici reali 1, 2, 3, del triangolo di sezione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735FE69-CCF9-2A10-89CF-B628448F9E4D}"/>
              </a:ext>
            </a:extLst>
          </p:cNvPr>
          <p:cNvSpPr txBox="1"/>
          <p:nvPr/>
        </p:nvSpPr>
        <p:spPr>
          <a:xfrm>
            <a:off x="0" y="5324042"/>
            <a:ext cx="5256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Collegando questi punti si disegnano i lati della figura di sezione determinando, così, la vera forma e le vere dimensioni del triangolo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072349EE-17C9-B8F7-8488-E3C2A15B8031}"/>
              </a:ext>
            </a:extLst>
          </p:cNvPr>
          <p:cNvSpPr txBox="1">
            <a:spLocks/>
          </p:cNvSpPr>
          <p:nvPr/>
        </p:nvSpPr>
        <p:spPr>
          <a:xfrm>
            <a:off x="25566" y="887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GEOMETRIA DESCRITTIVA DINAMICA – RIBALTAMENTO  DEL PIANO 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PROIETTANTE SU </a:t>
            </a:r>
            <a:r>
              <a:rPr lang="it-IT" sz="20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sz="20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- ESEMPI</a:t>
            </a:r>
          </a:p>
        </p:txBody>
      </p:sp>
      <p:sp>
        <p:nvSpPr>
          <p:cNvPr id="22" name="Pulsante di azione: vuoto 2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9B21F75-1DE6-0C6B-B321-01A3B5ADE686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D7494D0B-98E7-0248-97D6-DBCF187A6057}"/>
              </a:ext>
            </a:extLst>
          </p:cNvPr>
          <p:cNvCxnSpPr>
            <a:cxnSpLocks/>
          </p:cNvCxnSpPr>
          <p:nvPr/>
        </p:nvCxnSpPr>
        <p:spPr>
          <a:xfrm>
            <a:off x="1474" y="6859740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38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07" grpId="0"/>
      <p:bldP spid="50" grpId="0" animBg="1"/>
      <p:bldP spid="17" grpId="0"/>
      <p:bldP spid="57" grpId="0" animBg="1"/>
      <p:bldP spid="63" grpId="0" animBg="1"/>
      <p:bldP spid="64" grpId="0" animBg="1"/>
      <p:bldP spid="65" grpId="0" animBg="1"/>
      <p:bldP spid="111" grpId="0" animBg="1"/>
      <p:bldP spid="3" grpId="0"/>
      <p:bldP spid="6" grpId="0"/>
      <p:bldP spid="9" grpId="0"/>
      <p:bldP spid="11" grpId="0"/>
      <p:bldP spid="18" grpId="0"/>
      <p:bldP spid="19" grpId="0"/>
      <p:bldP spid="20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12333FA-8345-5404-AABD-BA246A46865F}"/>
              </a:ext>
            </a:extLst>
          </p:cNvPr>
          <p:cNvSpPr txBox="1"/>
          <p:nvPr/>
        </p:nvSpPr>
        <p:spPr>
          <a:xfrm>
            <a:off x="0" y="-603718"/>
            <a:ext cx="511594" cy="32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76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</a:t>
            </a:r>
            <a:r>
              <a:rPr kumimoji="0" lang="it-IT" sz="7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E336D73-A7E1-813A-997B-FBEDAAD91018}"/>
              </a:ext>
            </a:extLst>
          </p:cNvPr>
          <p:cNvSpPr txBox="1"/>
          <p:nvPr/>
        </p:nvSpPr>
        <p:spPr>
          <a:xfrm>
            <a:off x="11283518" y="3087609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lt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9FB55ADE-07A2-B689-0730-47B1A465D14A}"/>
              </a:ext>
            </a:extLst>
          </p:cNvPr>
          <p:cNvCxnSpPr>
            <a:cxnSpLocks/>
          </p:cNvCxnSpPr>
          <p:nvPr/>
        </p:nvCxnSpPr>
        <p:spPr>
          <a:xfrm>
            <a:off x="5006293" y="3459243"/>
            <a:ext cx="687202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333628FC-CE7C-7893-E0C8-4F4D5FA6EDFE}"/>
              </a:ext>
            </a:extLst>
          </p:cNvPr>
          <p:cNvSpPr/>
          <p:nvPr/>
        </p:nvSpPr>
        <p:spPr>
          <a:xfrm>
            <a:off x="8123060" y="4089852"/>
            <a:ext cx="1260000" cy="1260629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F4F41332-9FA6-3EFD-857A-FCF605D32D28}"/>
              </a:ext>
            </a:extLst>
          </p:cNvPr>
          <p:cNvCxnSpPr>
            <a:cxnSpLocks/>
            <a:stCxn id="13" idx="0"/>
          </p:cNvCxnSpPr>
          <p:nvPr/>
        </p:nvCxnSpPr>
        <p:spPr>
          <a:xfrm>
            <a:off x="8753060" y="4089852"/>
            <a:ext cx="0" cy="62725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68180187-434E-5018-6A03-3607C21ADFFB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8753060" y="878868"/>
            <a:ext cx="0" cy="321098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FD5F9162-40A3-E757-1659-331518EE652D}"/>
              </a:ext>
            </a:extLst>
          </p:cNvPr>
          <p:cNvCxnSpPr>
            <a:cxnSpLocks/>
            <a:stCxn id="13" idx="2"/>
          </p:cNvCxnSpPr>
          <p:nvPr/>
        </p:nvCxnSpPr>
        <p:spPr>
          <a:xfrm flipV="1">
            <a:off x="8123060" y="3456941"/>
            <a:ext cx="0" cy="126322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5FDFD6C1-85C6-5BC3-4D07-0587C513C83F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9383060" y="3456941"/>
            <a:ext cx="0" cy="126322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E6069107-86C4-C111-8993-C9A8943A229D}"/>
              </a:ext>
            </a:extLst>
          </p:cNvPr>
          <p:cNvCxnSpPr/>
          <p:nvPr/>
        </p:nvCxnSpPr>
        <p:spPr>
          <a:xfrm flipV="1">
            <a:off x="8123060" y="853782"/>
            <a:ext cx="630000" cy="260546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7E29618B-CBA4-3396-F37B-1510DE2DA0DC}"/>
              </a:ext>
            </a:extLst>
          </p:cNvPr>
          <p:cNvCxnSpPr/>
          <p:nvPr/>
        </p:nvCxnSpPr>
        <p:spPr>
          <a:xfrm flipH="1" flipV="1">
            <a:off x="8753060" y="853781"/>
            <a:ext cx="630000" cy="260316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153D4089-5B36-EC76-6FAB-90E660C46AA8}"/>
              </a:ext>
            </a:extLst>
          </p:cNvPr>
          <p:cNvGrpSpPr/>
          <p:nvPr/>
        </p:nvGrpSpPr>
        <p:grpSpPr>
          <a:xfrm>
            <a:off x="8698376" y="4659231"/>
            <a:ext cx="108000" cy="106102"/>
            <a:chOff x="8698376" y="4030581"/>
            <a:chExt cx="108000" cy="106102"/>
          </a:xfrm>
        </p:grpSpPr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6B7AA162-6AC2-FBAD-991C-9CF2962FE1CA}"/>
                </a:ext>
              </a:extLst>
            </p:cNvPr>
            <p:cNvCxnSpPr>
              <a:cxnSpLocks/>
            </p:cNvCxnSpPr>
            <p:nvPr/>
          </p:nvCxnSpPr>
          <p:spPr>
            <a:xfrm>
              <a:off x="8698376" y="4091517"/>
              <a:ext cx="108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03ED363A-68D7-B38F-6805-F5E4F0633AAB}"/>
                </a:ext>
              </a:extLst>
            </p:cNvPr>
            <p:cNvCxnSpPr/>
            <p:nvPr/>
          </p:nvCxnSpPr>
          <p:spPr>
            <a:xfrm>
              <a:off x="8753060" y="4030581"/>
              <a:ext cx="0" cy="10610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7C9233-9EF3-55FF-E992-56B067C56D39}"/>
              </a:ext>
            </a:extLst>
          </p:cNvPr>
          <p:cNvSpPr txBox="1"/>
          <p:nvPr/>
        </p:nvSpPr>
        <p:spPr>
          <a:xfrm>
            <a:off x="8792422" y="4535500"/>
            <a:ext cx="40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3AEDC0-FC9C-F027-70D4-5A55124BCC4F}"/>
              </a:ext>
            </a:extLst>
          </p:cNvPr>
          <p:cNvSpPr txBox="1"/>
          <p:nvPr/>
        </p:nvSpPr>
        <p:spPr>
          <a:xfrm>
            <a:off x="8590376" y="571091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V’’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9C10EDC-860B-4B12-335C-DB60A44F8466}"/>
              </a:ext>
            </a:extLst>
          </p:cNvPr>
          <p:cNvSpPr txBox="1"/>
          <p:nvPr/>
        </p:nvSpPr>
        <p:spPr>
          <a:xfrm>
            <a:off x="42070" y="492562"/>
            <a:ext cx="188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DATI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EE75B57-1579-E82F-B944-C85E43B03F5B}"/>
              </a:ext>
            </a:extLst>
          </p:cNvPr>
          <p:cNvSpPr txBox="1"/>
          <p:nvPr/>
        </p:nvSpPr>
        <p:spPr>
          <a:xfrm>
            <a:off x="0" y="2716262"/>
            <a:ext cx="4430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00FF"/>
                </a:solidFill>
              </a:rPr>
              <a:t>Sia dato il cono circolare retto con la base unita a </a:t>
            </a:r>
            <a:r>
              <a:rPr lang="it-IT" dirty="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00FF"/>
                </a:solidFill>
              </a:rPr>
              <a:t>1</a:t>
            </a:r>
            <a:r>
              <a:rPr lang="it-IT" dirty="0">
                <a:solidFill>
                  <a:srgbClr val="0000FF"/>
                </a:solidFill>
              </a:rPr>
              <a:t> e il vertice V(V’, V’’) collocato nello spazio del diedro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5FE4CA2-FDA8-A70C-3B55-B59D24F4F7E7}"/>
              </a:ext>
            </a:extLst>
          </p:cNvPr>
          <p:cNvSpPr txBox="1"/>
          <p:nvPr/>
        </p:nvSpPr>
        <p:spPr>
          <a:xfrm>
            <a:off x="0" y="3906850"/>
            <a:ext cx="412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Sia esso sezionato mediante un piano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(t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, 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) proiettante su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504EFF-8437-4702-9EA6-BB81A080A702}"/>
              </a:ext>
            </a:extLst>
          </p:cNvPr>
          <p:cNvSpPr txBox="1"/>
          <p:nvPr/>
        </p:nvSpPr>
        <p:spPr>
          <a:xfrm>
            <a:off x="7267174" y="6000649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897568-8388-A7AD-9719-28BD43E8EAD6}"/>
              </a:ext>
            </a:extLst>
          </p:cNvPr>
          <p:cNvSpPr txBox="1"/>
          <p:nvPr/>
        </p:nvSpPr>
        <p:spPr>
          <a:xfrm>
            <a:off x="10929583" y="669115"/>
            <a:ext cx="79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9929EDB-5018-BCCA-5E81-9F94E7D89206}"/>
              </a:ext>
            </a:extLst>
          </p:cNvPr>
          <p:cNvCxnSpPr/>
          <p:nvPr/>
        </p:nvCxnSpPr>
        <p:spPr>
          <a:xfrm>
            <a:off x="7341832" y="3457612"/>
            <a:ext cx="0" cy="30431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1D380D5-31C2-7C3D-8691-9F625542EA6A}"/>
              </a:ext>
            </a:extLst>
          </p:cNvPr>
          <p:cNvCxnSpPr>
            <a:cxnSpLocks/>
          </p:cNvCxnSpPr>
          <p:nvPr/>
        </p:nvCxnSpPr>
        <p:spPr>
          <a:xfrm flipV="1">
            <a:off x="7341832" y="939804"/>
            <a:ext cx="4197483" cy="251766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3">
            <a:extLst>
              <a:ext uri="{FF2B5EF4-FFF2-40B4-BE49-F238E27FC236}">
                <a16:creationId xmlns:a16="http://schemas.microsoft.com/office/drawing/2014/main" id="{618BD676-4496-6E59-4CA0-7D1318D17DCF}"/>
              </a:ext>
            </a:extLst>
          </p:cNvPr>
          <p:cNvSpPr txBox="1">
            <a:spLocks/>
          </p:cNvSpPr>
          <p:nvPr/>
        </p:nvSpPr>
        <p:spPr>
          <a:xfrm>
            <a:off x="25566" y="887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GEOMETRIA DESCRITTIVA DINAMICA – RIBALTAMENTO  DEL PIANO 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PROIETTANTE SU </a:t>
            </a:r>
            <a:r>
              <a:rPr lang="it-IT" sz="20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sz="20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- ESEMPI</a:t>
            </a:r>
          </a:p>
        </p:txBody>
      </p:sp>
      <p:sp>
        <p:nvSpPr>
          <p:cNvPr id="12" name="Pulsante di azione: vuoto 1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D778713-A00C-7B0F-3A67-6864AFB23693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0BFB378-90AD-0590-6A4C-2393F42EDA8A}"/>
              </a:ext>
            </a:extLst>
          </p:cNvPr>
          <p:cNvCxnSpPr>
            <a:cxnSpLocks/>
          </p:cNvCxnSpPr>
          <p:nvPr/>
        </p:nvCxnSpPr>
        <p:spPr>
          <a:xfrm>
            <a:off x="1474" y="6859740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32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5" grpId="0"/>
      <p:bldP spid="23" grpId="0"/>
      <p:bldP spid="26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12333FA-8345-5404-AABD-BA246A46865F}"/>
              </a:ext>
            </a:extLst>
          </p:cNvPr>
          <p:cNvSpPr txBox="1"/>
          <p:nvPr/>
        </p:nvSpPr>
        <p:spPr>
          <a:xfrm>
            <a:off x="0" y="-603718"/>
            <a:ext cx="511594" cy="32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76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</a:t>
            </a:r>
            <a:r>
              <a:rPr kumimoji="0" lang="it-IT" sz="7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E336D73-A7E1-813A-997B-FBEDAAD91018}"/>
              </a:ext>
            </a:extLst>
          </p:cNvPr>
          <p:cNvSpPr txBox="1"/>
          <p:nvPr/>
        </p:nvSpPr>
        <p:spPr>
          <a:xfrm>
            <a:off x="11283518" y="3087609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lt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9FB55ADE-07A2-B689-0730-47B1A465D14A}"/>
              </a:ext>
            </a:extLst>
          </p:cNvPr>
          <p:cNvCxnSpPr>
            <a:cxnSpLocks/>
          </p:cNvCxnSpPr>
          <p:nvPr/>
        </p:nvCxnSpPr>
        <p:spPr>
          <a:xfrm>
            <a:off x="4210050" y="3459243"/>
            <a:ext cx="766827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68180187-434E-5018-6A03-3607C21ADFFB}"/>
              </a:ext>
            </a:extLst>
          </p:cNvPr>
          <p:cNvCxnSpPr>
            <a:cxnSpLocks/>
          </p:cNvCxnSpPr>
          <p:nvPr/>
        </p:nvCxnSpPr>
        <p:spPr>
          <a:xfrm flipV="1">
            <a:off x="8753060" y="853782"/>
            <a:ext cx="0" cy="260742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E6069107-86C4-C111-8993-C9A8943A229D}"/>
              </a:ext>
            </a:extLst>
          </p:cNvPr>
          <p:cNvCxnSpPr/>
          <p:nvPr/>
        </p:nvCxnSpPr>
        <p:spPr>
          <a:xfrm flipV="1">
            <a:off x="8123060" y="853782"/>
            <a:ext cx="630000" cy="26054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7E29618B-CBA4-3396-F37B-1510DE2DA0DC}"/>
              </a:ext>
            </a:extLst>
          </p:cNvPr>
          <p:cNvCxnSpPr/>
          <p:nvPr/>
        </p:nvCxnSpPr>
        <p:spPr>
          <a:xfrm flipH="1" flipV="1">
            <a:off x="8753060" y="853781"/>
            <a:ext cx="630000" cy="26031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3AEDC0-FC9C-F027-70D4-5A55124BCC4F}"/>
              </a:ext>
            </a:extLst>
          </p:cNvPr>
          <p:cNvSpPr txBox="1"/>
          <p:nvPr/>
        </p:nvSpPr>
        <p:spPr>
          <a:xfrm>
            <a:off x="8586824" y="529242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V’’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BC3E9E-875C-7854-A9AB-197D9932E5DC}"/>
              </a:ext>
            </a:extLst>
          </p:cNvPr>
          <p:cNvSpPr txBox="1"/>
          <p:nvPr/>
        </p:nvSpPr>
        <p:spPr>
          <a:xfrm>
            <a:off x="7341832" y="6214502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1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FBFFB2F-6470-9CD1-C77C-7451019B9FAD}"/>
              </a:ext>
            </a:extLst>
          </p:cNvPr>
          <p:cNvSpPr txBox="1"/>
          <p:nvPr/>
        </p:nvSpPr>
        <p:spPr>
          <a:xfrm>
            <a:off x="10626401" y="909667"/>
            <a:ext cx="79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9C10EDC-860B-4B12-335C-DB60A44F8466}"/>
              </a:ext>
            </a:extLst>
          </p:cNvPr>
          <p:cNvSpPr txBox="1"/>
          <p:nvPr/>
        </p:nvSpPr>
        <p:spPr>
          <a:xfrm>
            <a:off x="0" y="536952"/>
            <a:ext cx="60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RICERCA  DELLA  FIGURA  DI  SEZIONE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8BE646E-C6B8-FED4-3230-898B18F530A8}"/>
              </a:ext>
            </a:extLst>
          </p:cNvPr>
          <p:cNvSpPr txBox="1"/>
          <p:nvPr/>
        </p:nvSpPr>
        <p:spPr>
          <a:xfrm>
            <a:off x="9336674" y="2306431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3’’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CC5A0A9-DF64-1650-499B-8D39073F0EEB}"/>
              </a:ext>
            </a:extLst>
          </p:cNvPr>
          <p:cNvSpPr txBox="1"/>
          <p:nvPr/>
        </p:nvSpPr>
        <p:spPr>
          <a:xfrm>
            <a:off x="8021721" y="2727079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4’’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ABC00A2-B333-60BA-2AE4-7D501A68B8BF}"/>
              </a:ext>
            </a:extLst>
          </p:cNvPr>
          <p:cNvSpPr txBox="1"/>
          <p:nvPr/>
        </p:nvSpPr>
        <p:spPr>
          <a:xfrm>
            <a:off x="8107422" y="524094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4’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074C1A2E-FD86-8AAC-0F72-E6CCD57394E1}"/>
              </a:ext>
            </a:extLst>
          </p:cNvPr>
          <p:cNvSpPr txBox="1"/>
          <p:nvPr/>
        </p:nvSpPr>
        <p:spPr>
          <a:xfrm>
            <a:off x="7795102" y="2718188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1’’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550A2C1B-A462-D654-FAE2-0082C60420D9}"/>
              </a:ext>
            </a:extLst>
          </p:cNvPr>
          <p:cNvSpPr txBox="1"/>
          <p:nvPr/>
        </p:nvSpPr>
        <p:spPr>
          <a:xfrm>
            <a:off x="9094635" y="2306281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2’’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F4824C30-4D8D-471E-C310-D858322ADC5E}"/>
              </a:ext>
            </a:extLst>
          </p:cNvPr>
          <p:cNvSpPr txBox="1"/>
          <p:nvPr/>
        </p:nvSpPr>
        <p:spPr>
          <a:xfrm>
            <a:off x="8196308" y="396565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1’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0566ED0F-0372-02AB-909F-3EA462FD42C7}"/>
              </a:ext>
            </a:extLst>
          </p:cNvPr>
          <p:cNvSpPr txBox="1"/>
          <p:nvPr/>
        </p:nvSpPr>
        <p:spPr>
          <a:xfrm>
            <a:off x="9079920" y="405790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2’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5FA72A7E-89AD-25BE-0608-BDFA7053DD20}"/>
              </a:ext>
            </a:extLst>
          </p:cNvPr>
          <p:cNvSpPr txBox="1"/>
          <p:nvPr/>
        </p:nvSpPr>
        <p:spPr>
          <a:xfrm>
            <a:off x="9052151" y="5167682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3’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C3A571DE-0954-68E9-5CBD-FBFF77992D4A}"/>
              </a:ext>
            </a:extLst>
          </p:cNvPr>
          <p:cNvSpPr/>
          <p:nvPr/>
        </p:nvSpPr>
        <p:spPr>
          <a:xfrm>
            <a:off x="8123060" y="4089852"/>
            <a:ext cx="1260000" cy="1260629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5112231-2509-61F6-194E-D591C870274E}"/>
              </a:ext>
            </a:extLst>
          </p:cNvPr>
          <p:cNvCxnSpPr>
            <a:cxnSpLocks/>
          </p:cNvCxnSpPr>
          <p:nvPr/>
        </p:nvCxnSpPr>
        <p:spPr>
          <a:xfrm>
            <a:off x="8753060" y="3456941"/>
            <a:ext cx="0" cy="126016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3F0B021-A306-9738-8F05-6656BBB2DA95}"/>
              </a:ext>
            </a:extLst>
          </p:cNvPr>
          <p:cNvCxnSpPr>
            <a:cxnSpLocks/>
            <a:stCxn id="3" idx="2"/>
          </p:cNvCxnSpPr>
          <p:nvPr/>
        </p:nvCxnSpPr>
        <p:spPr>
          <a:xfrm flipV="1">
            <a:off x="8123060" y="3456941"/>
            <a:ext cx="0" cy="126322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DF7110A-40FD-2ABE-1541-6096CEE181DA}"/>
              </a:ext>
            </a:extLst>
          </p:cNvPr>
          <p:cNvCxnSpPr>
            <a:cxnSpLocks/>
            <a:stCxn id="3" idx="6"/>
          </p:cNvCxnSpPr>
          <p:nvPr/>
        </p:nvCxnSpPr>
        <p:spPr>
          <a:xfrm flipV="1">
            <a:off x="9383060" y="3456941"/>
            <a:ext cx="0" cy="126322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AC00C14-FD6B-6577-5119-2136548807D6}"/>
              </a:ext>
            </a:extLst>
          </p:cNvPr>
          <p:cNvGrpSpPr/>
          <p:nvPr/>
        </p:nvGrpSpPr>
        <p:grpSpPr>
          <a:xfrm>
            <a:off x="8698376" y="4659231"/>
            <a:ext cx="108000" cy="106102"/>
            <a:chOff x="8698376" y="4030581"/>
            <a:chExt cx="108000" cy="106102"/>
          </a:xfrm>
        </p:grpSpPr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A1170E39-57AE-7FCF-FF1F-A45AE807582C}"/>
                </a:ext>
              </a:extLst>
            </p:cNvPr>
            <p:cNvCxnSpPr>
              <a:cxnSpLocks/>
            </p:cNvCxnSpPr>
            <p:nvPr/>
          </p:nvCxnSpPr>
          <p:spPr>
            <a:xfrm>
              <a:off x="8698376" y="4091517"/>
              <a:ext cx="108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EC60978F-7778-54A9-8D29-0635E8E08927}"/>
                </a:ext>
              </a:extLst>
            </p:cNvPr>
            <p:cNvCxnSpPr/>
            <p:nvPr/>
          </p:nvCxnSpPr>
          <p:spPr>
            <a:xfrm>
              <a:off x="8753060" y="4030581"/>
              <a:ext cx="0" cy="10610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AE9AB5D-8959-527E-1FE0-6DDA3BFE0D09}"/>
              </a:ext>
            </a:extLst>
          </p:cNvPr>
          <p:cNvSpPr txBox="1"/>
          <p:nvPr/>
        </p:nvSpPr>
        <p:spPr>
          <a:xfrm>
            <a:off x="8792422" y="4535500"/>
            <a:ext cx="40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</a:t>
            </a:r>
          </a:p>
        </p:txBody>
      </p: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729650EA-149E-0F70-83B8-36F1384598B1}"/>
              </a:ext>
            </a:extLst>
          </p:cNvPr>
          <p:cNvCxnSpPr/>
          <p:nvPr/>
        </p:nvCxnSpPr>
        <p:spPr>
          <a:xfrm>
            <a:off x="7341832" y="3457612"/>
            <a:ext cx="0" cy="30431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B3E39EBC-0B98-F00F-AADB-7D4DC6E25A1D}"/>
              </a:ext>
            </a:extLst>
          </p:cNvPr>
          <p:cNvCxnSpPr>
            <a:cxnSpLocks/>
          </p:cNvCxnSpPr>
          <p:nvPr/>
        </p:nvCxnSpPr>
        <p:spPr>
          <a:xfrm flipV="1">
            <a:off x="7341832" y="939804"/>
            <a:ext cx="4197483" cy="251766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DA9BBCB7-EA5A-4B7E-DC3E-6F20A620A853}"/>
              </a:ext>
            </a:extLst>
          </p:cNvPr>
          <p:cNvGrpSpPr/>
          <p:nvPr/>
        </p:nvGrpSpPr>
        <p:grpSpPr>
          <a:xfrm>
            <a:off x="8698376" y="4659231"/>
            <a:ext cx="108000" cy="106102"/>
            <a:chOff x="8698376" y="4030581"/>
            <a:chExt cx="108000" cy="106102"/>
          </a:xfrm>
        </p:grpSpPr>
        <p:cxnSp>
          <p:nvCxnSpPr>
            <p:cNvPr id="37" name="Connettore diritto 39">
              <a:extLst>
                <a:ext uri="{FF2B5EF4-FFF2-40B4-BE49-F238E27FC236}">
                  <a16:creationId xmlns:a16="http://schemas.microsoft.com/office/drawing/2014/main" id="{42E1F039-2EC9-D6A7-B0B5-A2B70026EFC5}"/>
                </a:ext>
              </a:extLst>
            </p:cNvPr>
            <p:cNvCxnSpPr>
              <a:cxnSpLocks/>
            </p:cNvCxnSpPr>
            <p:nvPr/>
          </p:nvCxnSpPr>
          <p:spPr>
            <a:xfrm>
              <a:off x="8698376" y="4091517"/>
              <a:ext cx="108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2">
              <a:extLst>
                <a:ext uri="{FF2B5EF4-FFF2-40B4-BE49-F238E27FC236}">
                  <a16:creationId xmlns:a16="http://schemas.microsoft.com/office/drawing/2014/main" id="{10E4A02F-9698-CBE1-E7B9-896488AE6E8F}"/>
                </a:ext>
              </a:extLst>
            </p:cNvPr>
            <p:cNvCxnSpPr/>
            <p:nvPr/>
          </p:nvCxnSpPr>
          <p:spPr>
            <a:xfrm>
              <a:off x="8753060" y="4030581"/>
              <a:ext cx="0" cy="10610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ttore diritto 53">
            <a:extLst>
              <a:ext uri="{FF2B5EF4-FFF2-40B4-BE49-F238E27FC236}">
                <a16:creationId xmlns:a16="http://schemas.microsoft.com/office/drawing/2014/main" id="{B8360AB6-63B9-39C1-0C1C-1CE6DA998E63}"/>
              </a:ext>
            </a:extLst>
          </p:cNvPr>
          <p:cNvCxnSpPr>
            <a:cxnSpLocks/>
          </p:cNvCxnSpPr>
          <p:nvPr/>
        </p:nvCxnSpPr>
        <p:spPr>
          <a:xfrm>
            <a:off x="8256442" y="2909242"/>
            <a:ext cx="0" cy="231512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54">
            <a:extLst>
              <a:ext uri="{FF2B5EF4-FFF2-40B4-BE49-F238E27FC236}">
                <a16:creationId xmlns:a16="http://schemas.microsoft.com/office/drawing/2014/main" id="{57525EB6-6F57-527E-5612-A554659A4F5F}"/>
              </a:ext>
            </a:extLst>
          </p:cNvPr>
          <p:cNvCxnSpPr>
            <a:cxnSpLocks/>
          </p:cNvCxnSpPr>
          <p:nvPr/>
        </p:nvCxnSpPr>
        <p:spPr>
          <a:xfrm>
            <a:off x="9124400" y="2385193"/>
            <a:ext cx="0" cy="284420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56">
            <a:extLst>
              <a:ext uri="{FF2B5EF4-FFF2-40B4-BE49-F238E27FC236}">
                <a16:creationId xmlns:a16="http://schemas.microsoft.com/office/drawing/2014/main" id="{F6085280-549B-CDB0-AED0-8066D210E893}"/>
              </a:ext>
            </a:extLst>
          </p:cNvPr>
          <p:cNvCxnSpPr/>
          <p:nvPr/>
        </p:nvCxnSpPr>
        <p:spPr>
          <a:xfrm>
            <a:off x="8251396" y="4719282"/>
            <a:ext cx="8763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57">
            <a:extLst>
              <a:ext uri="{FF2B5EF4-FFF2-40B4-BE49-F238E27FC236}">
                <a16:creationId xmlns:a16="http://schemas.microsoft.com/office/drawing/2014/main" id="{00F41824-0E20-D952-FE24-7911431919DD}"/>
              </a:ext>
            </a:extLst>
          </p:cNvPr>
          <p:cNvCxnSpPr>
            <a:cxnSpLocks/>
          </p:cNvCxnSpPr>
          <p:nvPr/>
        </p:nvCxnSpPr>
        <p:spPr>
          <a:xfrm flipV="1">
            <a:off x="8257334" y="2387895"/>
            <a:ext cx="869243" cy="52137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848E92BD-F61B-A921-EABA-C28089BEB72D}"/>
              </a:ext>
            </a:extLst>
          </p:cNvPr>
          <p:cNvGrpSpPr/>
          <p:nvPr/>
        </p:nvGrpSpPr>
        <p:grpSpPr>
          <a:xfrm>
            <a:off x="8251396" y="4209165"/>
            <a:ext cx="879415" cy="1020233"/>
            <a:chOff x="8251396" y="4209165"/>
            <a:chExt cx="879415" cy="1020233"/>
          </a:xfrm>
        </p:grpSpPr>
        <p:cxnSp>
          <p:nvCxnSpPr>
            <p:cNvPr id="46" name="Connettore diritto 72">
              <a:extLst>
                <a:ext uri="{FF2B5EF4-FFF2-40B4-BE49-F238E27FC236}">
                  <a16:creationId xmlns:a16="http://schemas.microsoft.com/office/drawing/2014/main" id="{C31E357D-56E2-7552-315E-EB0C4BE0B6EA}"/>
                </a:ext>
              </a:extLst>
            </p:cNvPr>
            <p:cNvCxnSpPr/>
            <p:nvPr/>
          </p:nvCxnSpPr>
          <p:spPr>
            <a:xfrm>
              <a:off x="8254511" y="5227469"/>
              <a:ext cx="876300" cy="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ttore diritto 73">
              <a:extLst>
                <a:ext uri="{FF2B5EF4-FFF2-40B4-BE49-F238E27FC236}">
                  <a16:creationId xmlns:a16="http://schemas.microsoft.com/office/drawing/2014/main" id="{5BCE3030-0976-094E-E05E-EC8DC0BD24A7}"/>
                </a:ext>
              </a:extLst>
            </p:cNvPr>
            <p:cNvCxnSpPr/>
            <p:nvPr/>
          </p:nvCxnSpPr>
          <p:spPr>
            <a:xfrm>
              <a:off x="8253513" y="4211094"/>
              <a:ext cx="876300" cy="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75">
              <a:extLst>
                <a:ext uri="{FF2B5EF4-FFF2-40B4-BE49-F238E27FC236}">
                  <a16:creationId xmlns:a16="http://schemas.microsoft.com/office/drawing/2014/main" id="{889C737C-2927-3AD2-AD76-7606BA6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8257006" y="4209165"/>
              <a:ext cx="866918" cy="1020233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diritto 78">
              <a:extLst>
                <a:ext uri="{FF2B5EF4-FFF2-40B4-BE49-F238E27FC236}">
                  <a16:creationId xmlns:a16="http://schemas.microsoft.com/office/drawing/2014/main" id="{508AF0A2-31D0-5502-217C-441E8FC2A4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1396" y="4209165"/>
              <a:ext cx="872807" cy="1020233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Connettore diritto 88">
            <a:extLst>
              <a:ext uri="{FF2B5EF4-FFF2-40B4-BE49-F238E27FC236}">
                <a16:creationId xmlns:a16="http://schemas.microsoft.com/office/drawing/2014/main" id="{81B788D3-F48A-C1CF-89F2-637E901048FE}"/>
              </a:ext>
            </a:extLst>
          </p:cNvPr>
          <p:cNvCxnSpPr>
            <a:cxnSpLocks/>
          </p:cNvCxnSpPr>
          <p:nvPr/>
        </p:nvCxnSpPr>
        <p:spPr>
          <a:xfrm>
            <a:off x="8687799" y="4211094"/>
            <a:ext cx="0" cy="10152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e 55">
            <a:extLst>
              <a:ext uri="{FF2B5EF4-FFF2-40B4-BE49-F238E27FC236}">
                <a16:creationId xmlns:a16="http://schemas.microsoft.com/office/drawing/2014/main" id="{5384BB17-4C67-A2AC-ED9E-CAE0AEBB0BA5}"/>
              </a:ext>
            </a:extLst>
          </p:cNvPr>
          <p:cNvSpPr/>
          <p:nvPr/>
        </p:nvSpPr>
        <p:spPr>
          <a:xfrm>
            <a:off x="8258112" y="4210330"/>
            <a:ext cx="866652" cy="1015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0" name="Connettore diritto 120">
            <a:extLst>
              <a:ext uri="{FF2B5EF4-FFF2-40B4-BE49-F238E27FC236}">
                <a16:creationId xmlns:a16="http://schemas.microsoft.com/office/drawing/2014/main" id="{532942C5-F944-6D83-909D-AAC2E431F6AC}"/>
              </a:ext>
            </a:extLst>
          </p:cNvPr>
          <p:cNvCxnSpPr>
            <a:cxnSpLocks/>
          </p:cNvCxnSpPr>
          <p:nvPr/>
        </p:nvCxnSpPr>
        <p:spPr>
          <a:xfrm flipV="1">
            <a:off x="8687799" y="2644350"/>
            <a:ext cx="0" cy="15648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3BB3C93-CD34-5624-E6B5-F2B4338A76BB}"/>
              </a:ext>
            </a:extLst>
          </p:cNvPr>
          <p:cNvSpPr txBox="1"/>
          <p:nvPr/>
        </p:nvSpPr>
        <p:spPr>
          <a:xfrm>
            <a:off x="9220635" y="2238045"/>
            <a:ext cx="21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5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0198026-20B3-5F42-4EA8-C5B4586975AB}"/>
              </a:ext>
            </a:extLst>
          </p:cNvPr>
          <p:cNvSpPr txBox="1"/>
          <p:nvPr/>
        </p:nvSpPr>
        <p:spPr>
          <a:xfrm>
            <a:off x="7910335" y="2690507"/>
            <a:ext cx="21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2CB04F-AF5F-841F-94B0-CBC011C8A5BE}"/>
              </a:ext>
            </a:extLst>
          </p:cNvPr>
          <p:cNvSpPr txBox="1"/>
          <p:nvPr/>
        </p:nvSpPr>
        <p:spPr>
          <a:xfrm>
            <a:off x="-41437" y="1148249"/>
            <a:ext cx="4782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Date le caratteristiche geometriche del piano di sezione proiettante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 il cono viene sezionato secondo una curva ellittica che si presenta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 in scorcio totale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1059D7E4-D95F-B09A-14ED-46F3F86D3FBB}"/>
              </a:ext>
            </a:extLst>
          </p:cNvPr>
          <p:cNvGrpSpPr/>
          <p:nvPr/>
        </p:nvGrpSpPr>
        <p:grpSpPr>
          <a:xfrm>
            <a:off x="0" y="2379901"/>
            <a:ext cx="4197479" cy="670343"/>
            <a:chOff x="0" y="2379901"/>
            <a:chExt cx="4197479" cy="670343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5DF8298F-1270-DD13-92D7-4E16C0F3DA1B}"/>
                </a:ext>
              </a:extLst>
            </p:cNvPr>
            <p:cNvSpPr txBox="1"/>
            <p:nvPr/>
          </p:nvSpPr>
          <p:spPr>
            <a:xfrm>
              <a:off x="0" y="2403913"/>
              <a:ext cx="41974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I punti 1’’   4’’ e 2’’  3’’ sono i vertici del rettandolo circoscritto all’ellisse 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117E9483-9050-5E12-99E2-D5E2FDFB7947}"/>
                </a:ext>
              </a:extLst>
            </p:cNvPr>
            <p:cNvSpPr txBox="1"/>
            <p:nvPr/>
          </p:nvSpPr>
          <p:spPr>
            <a:xfrm>
              <a:off x="1871543" y="2385193"/>
              <a:ext cx="21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800" dirty="0">
                  <a:solidFill>
                    <a:srgbClr val="FF0000"/>
                  </a:solidFill>
                  <a:latin typeface="Symbol" panose="05050102010706020507" pitchFamily="18" charset="2"/>
                </a:rPr>
                <a:t>º  </a:t>
              </a:r>
              <a:endParaRPr lang="it-IT" sz="1050" dirty="0">
                <a:solidFill>
                  <a:srgbClr val="FF000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5E81FAFF-68D8-2640-622F-2AAE1CE7F2C9}"/>
                </a:ext>
              </a:extLst>
            </p:cNvPr>
            <p:cNvSpPr txBox="1"/>
            <p:nvPr/>
          </p:nvSpPr>
          <p:spPr>
            <a:xfrm>
              <a:off x="985117" y="2379901"/>
              <a:ext cx="21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800" dirty="0">
                  <a:solidFill>
                    <a:srgbClr val="FF0000"/>
                  </a:solidFill>
                  <a:latin typeface="Symbol" panose="05050102010706020507" pitchFamily="18" charset="2"/>
                </a:rPr>
                <a:t>º</a:t>
              </a:r>
              <a:endParaRPr lang="it-IT" sz="1050" dirty="0">
                <a:solidFill>
                  <a:srgbClr val="FF0000"/>
                </a:solidFill>
                <a:latin typeface="MS Shell Dlg 2" panose="020B0604030504040204" pitchFamily="34" charset="0"/>
              </a:endParaRPr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DE48EEE-CF18-F747-2638-0FD3CB211F5B}"/>
              </a:ext>
            </a:extLst>
          </p:cNvPr>
          <p:cNvSpPr txBox="1"/>
          <p:nvPr/>
        </p:nvSpPr>
        <p:spPr>
          <a:xfrm>
            <a:off x="0" y="3040779"/>
            <a:ext cx="4343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Il segmento compreso tra questi estremi definisce anche la dimensione dell’asse maggiore del rettangolo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F3FFA8A-27E8-CD10-927A-720ACA61CFC4}"/>
              </a:ext>
            </a:extLst>
          </p:cNvPr>
          <p:cNvSpPr txBox="1"/>
          <p:nvPr/>
        </p:nvSpPr>
        <p:spPr>
          <a:xfrm>
            <a:off x="0" y="3920908"/>
            <a:ext cx="454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La proiezione di questi punti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rgbClr val="FF0000"/>
                </a:solidFill>
              </a:rPr>
              <a:t> definisce la dimensione dell’asse minore dell’ellisse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6214ADD-3D1F-DD8F-891B-5F67CF366659}"/>
              </a:ext>
            </a:extLst>
          </p:cNvPr>
          <p:cNvSpPr txBox="1"/>
          <p:nvPr/>
        </p:nvSpPr>
        <p:spPr>
          <a:xfrm>
            <a:off x="0" y="4779278"/>
            <a:ext cx="474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Per quanto detto si possono individuare le proiezioni 1’, 2’, 3’, 4’ dei quattro vertici del rettangolo circoscritto all’ellisse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4C5858F-D53E-81A0-2319-78392F7C6EEB}"/>
              </a:ext>
            </a:extLst>
          </p:cNvPr>
          <p:cNvSpPr txBox="1"/>
          <p:nvPr/>
        </p:nvSpPr>
        <p:spPr>
          <a:xfrm>
            <a:off x="0" y="5709751"/>
            <a:ext cx="510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L’ellisse di sezione può, quindi, essere inscritta all’interno di questo rettangolo</a:t>
            </a: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67A5B7CC-A12A-6539-1239-CEFEADA7D2AE}"/>
              </a:ext>
            </a:extLst>
          </p:cNvPr>
          <p:cNvSpPr/>
          <p:nvPr/>
        </p:nvSpPr>
        <p:spPr>
          <a:xfrm>
            <a:off x="8258638" y="4210330"/>
            <a:ext cx="866652" cy="1015200"/>
          </a:xfrm>
          <a:prstGeom prst="ellipse">
            <a:avLst/>
          </a:prstGeom>
          <a:solidFill>
            <a:srgbClr val="FF0000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itolo 3">
            <a:extLst>
              <a:ext uri="{FF2B5EF4-FFF2-40B4-BE49-F238E27FC236}">
                <a16:creationId xmlns:a16="http://schemas.microsoft.com/office/drawing/2014/main" id="{827C9F00-98E1-597B-F3EF-DA51952D3535}"/>
              </a:ext>
            </a:extLst>
          </p:cNvPr>
          <p:cNvSpPr txBox="1">
            <a:spLocks/>
          </p:cNvSpPr>
          <p:nvPr/>
        </p:nvSpPr>
        <p:spPr>
          <a:xfrm>
            <a:off x="25566" y="887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GEOMETRIA DESCRITTIVA DINAMICA – RIBALTAMENTO  DEL PIANO 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PROIETTANTE SU </a:t>
            </a:r>
            <a:r>
              <a:rPr lang="it-IT" sz="20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sz="20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- ESEMPI</a:t>
            </a:r>
          </a:p>
        </p:txBody>
      </p:sp>
      <p:sp>
        <p:nvSpPr>
          <p:cNvPr id="32" name="Pulsante di azione: vuoto 3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31B6FD8-FA3A-FE23-7799-29710E1CE350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72D65068-9519-F6A6-584B-B49C37CF4BCE}"/>
              </a:ext>
            </a:extLst>
          </p:cNvPr>
          <p:cNvCxnSpPr>
            <a:cxnSpLocks/>
          </p:cNvCxnSpPr>
          <p:nvPr/>
        </p:nvCxnSpPr>
        <p:spPr>
          <a:xfrm>
            <a:off x="1474" y="6859740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44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8" grpId="0"/>
      <p:bldP spid="40" grpId="0"/>
      <p:bldP spid="50" grpId="0"/>
      <p:bldP spid="52" grpId="0"/>
      <p:bldP spid="58" grpId="0"/>
      <p:bldP spid="61" grpId="0"/>
      <p:bldP spid="63" grpId="0"/>
      <p:bldP spid="56" grpId="0" animBg="1"/>
      <p:bldP spid="7" grpId="0"/>
      <p:bldP spid="8" grpId="0"/>
      <p:bldP spid="2" grpId="0"/>
      <p:bldP spid="20" grpId="0"/>
      <p:bldP spid="21" grpId="0"/>
      <p:bldP spid="24" grpId="0"/>
      <p:bldP spid="25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12333FA-8345-5404-AABD-BA246A46865F}"/>
              </a:ext>
            </a:extLst>
          </p:cNvPr>
          <p:cNvSpPr txBox="1"/>
          <p:nvPr/>
        </p:nvSpPr>
        <p:spPr>
          <a:xfrm>
            <a:off x="0" y="-603718"/>
            <a:ext cx="511594" cy="32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76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</a:t>
            </a:r>
            <a:r>
              <a:rPr kumimoji="0" lang="it-IT" sz="7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E336D73-A7E1-813A-997B-FBEDAAD91018}"/>
              </a:ext>
            </a:extLst>
          </p:cNvPr>
          <p:cNvSpPr txBox="1"/>
          <p:nvPr/>
        </p:nvSpPr>
        <p:spPr>
          <a:xfrm>
            <a:off x="11283518" y="3087609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lt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9FB55ADE-07A2-B689-0730-47B1A465D14A}"/>
              </a:ext>
            </a:extLst>
          </p:cNvPr>
          <p:cNvCxnSpPr>
            <a:cxnSpLocks/>
          </p:cNvCxnSpPr>
          <p:nvPr/>
        </p:nvCxnSpPr>
        <p:spPr>
          <a:xfrm>
            <a:off x="5006293" y="3459243"/>
            <a:ext cx="687202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68180187-434E-5018-6A03-3607C21ADFFB}"/>
              </a:ext>
            </a:extLst>
          </p:cNvPr>
          <p:cNvCxnSpPr>
            <a:cxnSpLocks/>
          </p:cNvCxnSpPr>
          <p:nvPr/>
        </p:nvCxnSpPr>
        <p:spPr>
          <a:xfrm flipV="1">
            <a:off x="8753060" y="853782"/>
            <a:ext cx="0" cy="260742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E6069107-86C4-C111-8993-C9A8943A229D}"/>
              </a:ext>
            </a:extLst>
          </p:cNvPr>
          <p:cNvCxnSpPr/>
          <p:nvPr/>
        </p:nvCxnSpPr>
        <p:spPr>
          <a:xfrm flipV="1">
            <a:off x="8123060" y="853782"/>
            <a:ext cx="630000" cy="26054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7E29618B-CBA4-3396-F37B-1510DE2DA0DC}"/>
              </a:ext>
            </a:extLst>
          </p:cNvPr>
          <p:cNvCxnSpPr/>
          <p:nvPr/>
        </p:nvCxnSpPr>
        <p:spPr>
          <a:xfrm flipH="1" flipV="1">
            <a:off x="8753060" y="853781"/>
            <a:ext cx="630000" cy="26031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3AEDC0-FC9C-F027-70D4-5A55124BCC4F}"/>
              </a:ext>
            </a:extLst>
          </p:cNvPr>
          <p:cNvSpPr txBox="1"/>
          <p:nvPr/>
        </p:nvSpPr>
        <p:spPr>
          <a:xfrm>
            <a:off x="8586824" y="529242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V’’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BC3E9E-875C-7854-A9AB-197D9932E5DC}"/>
              </a:ext>
            </a:extLst>
          </p:cNvPr>
          <p:cNvSpPr txBox="1"/>
          <p:nvPr/>
        </p:nvSpPr>
        <p:spPr>
          <a:xfrm>
            <a:off x="7341832" y="6132416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1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FBFFB2F-6470-9CD1-C77C-7451019B9FAD}"/>
              </a:ext>
            </a:extLst>
          </p:cNvPr>
          <p:cNvSpPr txBox="1"/>
          <p:nvPr/>
        </p:nvSpPr>
        <p:spPr>
          <a:xfrm>
            <a:off x="11576013" y="449379"/>
            <a:ext cx="79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9C10EDC-860B-4B12-335C-DB60A44F8466}"/>
              </a:ext>
            </a:extLst>
          </p:cNvPr>
          <p:cNvSpPr txBox="1"/>
          <p:nvPr/>
        </p:nvSpPr>
        <p:spPr>
          <a:xfrm>
            <a:off x="0" y="337286"/>
            <a:ext cx="60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RIBALTAMEMTO   DELLA  FIGURA  DI  SEZIONE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4840943-5402-AC05-6560-3F981F061FF4}"/>
              </a:ext>
            </a:extLst>
          </p:cNvPr>
          <p:cNvSpPr txBox="1"/>
          <p:nvPr/>
        </p:nvSpPr>
        <p:spPr>
          <a:xfrm>
            <a:off x="9045457" y="522436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3’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70FB5FD-7A27-8DEA-B35E-F3B4F8A4451D}"/>
              </a:ext>
            </a:extLst>
          </p:cNvPr>
          <p:cNvSpPr txBox="1"/>
          <p:nvPr/>
        </p:nvSpPr>
        <p:spPr>
          <a:xfrm>
            <a:off x="8157457" y="3972381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1’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1E9B339-D0C7-C523-653E-2FB694D25EB5}"/>
              </a:ext>
            </a:extLst>
          </p:cNvPr>
          <p:cNvSpPr txBox="1"/>
          <p:nvPr/>
        </p:nvSpPr>
        <p:spPr>
          <a:xfrm>
            <a:off x="9072087" y="4043234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2’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8FAFB11-859A-70FB-42E5-91E4F8F6B047}"/>
              </a:ext>
            </a:extLst>
          </p:cNvPr>
          <p:cNvSpPr txBox="1"/>
          <p:nvPr/>
        </p:nvSpPr>
        <p:spPr>
          <a:xfrm>
            <a:off x="8050009" y="647349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DB37C25-D0BB-ADCA-DCEE-23ECBC669C8C}"/>
              </a:ext>
            </a:extLst>
          </p:cNvPr>
          <p:cNvSpPr txBox="1"/>
          <p:nvPr/>
        </p:nvSpPr>
        <p:spPr>
          <a:xfrm>
            <a:off x="7719285" y="227081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CB4EE19-E337-FF5A-B395-53D99F46CF06}"/>
              </a:ext>
            </a:extLst>
          </p:cNvPr>
          <p:cNvSpPr txBox="1"/>
          <p:nvPr/>
        </p:nvSpPr>
        <p:spPr>
          <a:xfrm>
            <a:off x="8706366" y="1611976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5D54057-8739-2EEC-5895-CFE22270DF49}"/>
              </a:ext>
            </a:extLst>
          </p:cNvPr>
          <p:cNvSpPr txBox="1"/>
          <p:nvPr/>
        </p:nvSpPr>
        <p:spPr>
          <a:xfrm>
            <a:off x="8107899" y="5253578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4’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A6CEED1-7F1F-3CFC-9D41-5B6A0B2B37C3}"/>
              </a:ext>
            </a:extLst>
          </p:cNvPr>
          <p:cNvSpPr txBox="1"/>
          <p:nvPr/>
        </p:nvSpPr>
        <p:spPr>
          <a:xfrm>
            <a:off x="10740189" y="1402056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B0F0"/>
                </a:solidFill>
              </a:rPr>
              <a:t>g’’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A23C1334-362D-2010-0607-D060EF4E2664}"/>
              </a:ext>
            </a:extLst>
          </p:cNvPr>
          <p:cNvSpPr/>
          <p:nvPr/>
        </p:nvSpPr>
        <p:spPr>
          <a:xfrm>
            <a:off x="8123060" y="4089852"/>
            <a:ext cx="1260000" cy="1260629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7BE76E70-E31D-DC9A-7FFC-4AFFD8F78F34}"/>
              </a:ext>
            </a:extLst>
          </p:cNvPr>
          <p:cNvCxnSpPr>
            <a:cxnSpLocks/>
          </p:cNvCxnSpPr>
          <p:nvPr/>
        </p:nvCxnSpPr>
        <p:spPr>
          <a:xfrm>
            <a:off x="8753060" y="3456941"/>
            <a:ext cx="0" cy="126016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103CA140-319E-C8CC-A2EF-C6C85506591D}"/>
              </a:ext>
            </a:extLst>
          </p:cNvPr>
          <p:cNvCxnSpPr>
            <a:cxnSpLocks/>
            <a:stCxn id="8" idx="2"/>
          </p:cNvCxnSpPr>
          <p:nvPr/>
        </p:nvCxnSpPr>
        <p:spPr>
          <a:xfrm flipV="1">
            <a:off x="8123060" y="3456941"/>
            <a:ext cx="0" cy="126322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A1CA5A88-A1E4-B0F0-D936-2ADFE923DA43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9383060" y="3456941"/>
            <a:ext cx="0" cy="126322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DA9BBCB7-EA5A-4B7E-DC3E-6F20A620A853}"/>
              </a:ext>
            </a:extLst>
          </p:cNvPr>
          <p:cNvGrpSpPr/>
          <p:nvPr/>
        </p:nvGrpSpPr>
        <p:grpSpPr>
          <a:xfrm>
            <a:off x="8698376" y="4659231"/>
            <a:ext cx="108000" cy="106102"/>
            <a:chOff x="8698376" y="4030581"/>
            <a:chExt cx="108000" cy="106102"/>
          </a:xfrm>
        </p:grpSpPr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42E1F039-2EC9-D6A7-B0B5-A2B70026EFC5}"/>
                </a:ext>
              </a:extLst>
            </p:cNvPr>
            <p:cNvCxnSpPr>
              <a:cxnSpLocks/>
            </p:cNvCxnSpPr>
            <p:nvPr/>
          </p:nvCxnSpPr>
          <p:spPr>
            <a:xfrm>
              <a:off x="8698376" y="4091517"/>
              <a:ext cx="108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diritto 42">
              <a:extLst>
                <a:ext uri="{FF2B5EF4-FFF2-40B4-BE49-F238E27FC236}">
                  <a16:creationId xmlns:a16="http://schemas.microsoft.com/office/drawing/2014/main" id="{10E4A02F-9698-CBE1-E7B9-896488AE6E8F}"/>
                </a:ext>
              </a:extLst>
            </p:cNvPr>
            <p:cNvCxnSpPr/>
            <p:nvPr/>
          </p:nvCxnSpPr>
          <p:spPr>
            <a:xfrm>
              <a:off x="8753060" y="4030581"/>
              <a:ext cx="0" cy="10610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271B2649-9563-FE50-A1A0-BCF981CD44FB}"/>
              </a:ext>
            </a:extLst>
          </p:cNvPr>
          <p:cNvSpPr txBox="1"/>
          <p:nvPr/>
        </p:nvSpPr>
        <p:spPr>
          <a:xfrm>
            <a:off x="8692769" y="4544567"/>
            <a:ext cx="40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V’</a:t>
            </a: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B50439B8-B26A-5717-C550-B7AED7ACC937}"/>
              </a:ext>
            </a:extLst>
          </p:cNvPr>
          <p:cNvCxnSpPr/>
          <p:nvPr/>
        </p:nvCxnSpPr>
        <p:spPr>
          <a:xfrm>
            <a:off x="7341832" y="3457612"/>
            <a:ext cx="0" cy="30431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8FCD37C6-706D-2149-F3BF-38BC85972498}"/>
              </a:ext>
            </a:extLst>
          </p:cNvPr>
          <p:cNvCxnSpPr>
            <a:cxnSpLocks/>
          </p:cNvCxnSpPr>
          <p:nvPr/>
        </p:nvCxnSpPr>
        <p:spPr>
          <a:xfrm flipV="1">
            <a:off x="7341832" y="939804"/>
            <a:ext cx="4197483" cy="251766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B8360AB6-63B9-39C1-0C1C-1CE6DA998E63}"/>
              </a:ext>
            </a:extLst>
          </p:cNvPr>
          <p:cNvCxnSpPr>
            <a:cxnSpLocks/>
          </p:cNvCxnSpPr>
          <p:nvPr/>
        </p:nvCxnSpPr>
        <p:spPr>
          <a:xfrm>
            <a:off x="8256442" y="2909242"/>
            <a:ext cx="0" cy="231512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57525EB6-6F57-527E-5612-A554659A4F5F}"/>
              </a:ext>
            </a:extLst>
          </p:cNvPr>
          <p:cNvCxnSpPr>
            <a:cxnSpLocks/>
          </p:cNvCxnSpPr>
          <p:nvPr/>
        </p:nvCxnSpPr>
        <p:spPr>
          <a:xfrm>
            <a:off x="9124400" y="2385193"/>
            <a:ext cx="0" cy="284420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F6085280-549B-CDB0-AED0-8066D210E893}"/>
              </a:ext>
            </a:extLst>
          </p:cNvPr>
          <p:cNvCxnSpPr/>
          <p:nvPr/>
        </p:nvCxnSpPr>
        <p:spPr>
          <a:xfrm>
            <a:off x="8251396" y="4719282"/>
            <a:ext cx="8763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00F41824-0E20-D952-FE24-7911431919DD}"/>
              </a:ext>
            </a:extLst>
          </p:cNvPr>
          <p:cNvCxnSpPr>
            <a:cxnSpLocks/>
          </p:cNvCxnSpPr>
          <p:nvPr/>
        </p:nvCxnSpPr>
        <p:spPr>
          <a:xfrm flipV="1">
            <a:off x="8257334" y="2387895"/>
            <a:ext cx="869243" cy="52137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C31E357D-56E2-7552-315E-EB0C4BE0B6EA}"/>
              </a:ext>
            </a:extLst>
          </p:cNvPr>
          <p:cNvCxnSpPr/>
          <p:nvPr/>
        </p:nvCxnSpPr>
        <p:spPr>
          <a:xfrm>
            <a:off x="8254511" y="5227469"/>
            <a:ext cx="8763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5BCE3030-0976-094E-E05E-EC8DC0BD24A7}"/>
              </a:ext>
            </a:extLst>
          </p:cNvPr>
          <p:cNvCxnSpPr/>
          <p:nvPr/>
        </p:nvCxnSpPr>
        <p:spPr>
          <a:xfrm>
            <a:off x="8253513" y="4211094"/>
            <a:ext cx="8763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889C737C-2927-3AD2-AD76-7606BA60C75D}"/>
              </a:ext>
            </a:extLst>
          </p:cNvPr>
          <p:cNvCxnSpPr>
            <a:cxnSpLocks/>
          </p:cNvCxnSpPr>
          <p:nvPr/>
        </p:nvCxnSpPr>
        <p:spPr>
          <a:xfrm>
            <a:off x="8257006" y="4209165"/>
            <a:ext cx="866918" cy="102023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508AF0A2-31D0-5502-217C-441E8FC2A45B}"/>
              </a:ext>
            </a:extLst>
          </p:cNvPr>
          <p:cNvCxnSpPr>
            <a:cxnSpLocks/>
          </p:cNvCxnSpPr>
          <p:nvPr/>
        </p:nvCxnSpPr>
        <p:spPr>
          <a:xfrm flipV="1">
            <a:off x="8251396" y="4209165"/>
            <a:ext cx="872807" cy="102023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81B788D3-F48A-C1CF-89F2-637E901048FE}"/>
              </a:ext>
            </a:extLst>
          </p:cNvPr>
          <p:cNvCxnSpPr>
            <a:cxnSpLocks/>
          </p:cNvCxnSpPr>
          <p:nvPr/>
        </p:nvCxnSpPr>
        <p:spPr>
          <a:xfrm>
            <a:off x="8687799" y="4211094"/>
            <a:ext cx="0" cy="10152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e 92">
            <a:extLst>
              <a:ext uri="{FF2B5EF4-FFF2-40B4-BE49-F238E27FC236}">
                <a16:creationId xmlns:a16="http://schemas.microsoft.com/office/drawing/2014/main" id="{5384BB17-4C67-A2AC-ED9E-CAE0AEBB0BA5}"/>
              </a:ext>
            </a:extLst>
          </p:cNvPr>
          <p:cNvSpPr/>
          <p:nvPr/>
        </p:nvSpPr>
        <p:spPr>
          <a:xfrm>
            <a:off x="8258112" y="4210330"/>
            <a:ext cx="866652" cy="1015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4EE8E8C9-1D60-6BCA-46A1-90FA9DE19047}"/>
              </a:ext>
            </a:extLst>
          </p:cNvPr>
          <p:cNvCxnSpPr>
            <a:cxnSpLocks/>
          </p:cNvCxnSpPr>
          <p:nvPr/>
        </p:nvCxnSpPr>
        <p:spPr>
          <a:xfrm>
            <a:off x="5540615" y="462931"/>
            <a:ext cx="1798694" cy="29935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00F083F6-A2A0-76A7-F56C-DAA4F40B4F89}"/>
              </a:ext>
            </a:extLst>
          </p:cNvPr>
          <p:cNvSpPr txBox="1"/>
          <p:nvPr/>
        </p:nvSpPr>
        <p:spPr>
          <a:xfrm>
            <a:off x="5978375" y="692503"/>
            <a:ext cx="684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(t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</p:txBody>
      </p: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F35CC682-8CD5-7B50-6AB3-52133677B8CF}"/>
              </a:ext>
            </a:extLst>
          </p:cNvPr>
          <p:cNvCxnSpPr>
            <a:cxnSpLocks/>
          </p:cNvCxnSpPr>
          <p:nvPr/>
        </p:nvCxnSpPr>
        <p:spPr>
          <a:xfrm>
            <a:off x="7339309" y="4211070"/>
            <a:ext cx="918803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C55B0E01-BEDC-79CA-BEB2-0EF4DD5910AD}"/>
              </a:ext>
            </a:extLst>
          </p:cNvPr>
          <p:cNvCxnSpPr>
            <a:cxnSpLocks/>
          </p:cNvCxnSpPr>
          <p:nvPr/>
        </p:nvCxnSpPr>
        <p:spPr>
          <a:xfrm>
            <a:off x="7338455" y="4717597"/>
            <a:ext cx="918803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6A2B2D05-498B-6521-609E-37D73C63CFD1}"/>
              </a:ext>
            </a:extLst>
          </p:cNvPr>
          <p:cNvCxnSpPr>
            <a:cxnSpLocks/>
          </p:cNvCxnSpPr>
          <p:nvPr/>
        </p:nvCxnSpPr>
        <p:spPr>
          <a:xfrm>
            <a:off x="7339309" y="5226746"/>
            <a:ext cx="918803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Arco 107">
            <a:extLst>
              <a:ext uri="{FF2B5EF4-FFF2-40B4-BE49-F238E27FC236}">
                <a16:creationId xmlns:a16="http://schemas.microsoft.com/office/drawing/2014/main" id="{53B5C334-B5DA-DDF9-4E34-25737E0B6B7A}"/>
              </a:ext>
            </a:extLst>
          </p:cNvPr>
          <p:cNvSpPr/>
          <p:nvPr/>
        </p:nvSpPr>
        <p:spPr>
          <a:xfrm>
            <a:off x="6081669" y="2198757"/>
            <a:ext cx="2520000" cy="2520000"/>
          </a:xfrm>
          <a:prstGeom prst="arc">
            <a:avLst>
              <a:gd name="adj1" fmla="val 5409504"/>
              <a:gd name="adj2" fmla="val 14334446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Arco 108">
            <a:extLst>
              <a:ext uri="{FF2B5EF4-FFF2-40B4-BE49-F238E27FC236}">
                <a16:creationId xmlns:a16="http://schemas.microsoft.com/office/drawing/2014/main" id="{7418B6C2-58C0-965E-143F-1743BD72D10A}"/>
              </a:ext>
            </a:extLst>
          </p:cNvPr>
          <p:cNvSpPr/>
          <p:nvPr/>
        </p:nvSpPr>
        <p:spPr>
          <a:xfrm>
            <a:off x="5570592" y="1683845"/>
            <a:ext cx="3546000" cy="3546000"/>
          </a:xfrm>
          <a:prstGeom prst="arc">
            <a:avLst>
              <a:gd name="adj1" fmla="val 5391430"/>
              <a:gd name="adj2" fmla="val 14330371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Arco 109">
            <a:extLst>
              <a:ext uri="{FF2B5EF4-FFF2-40B4-BE49-F238E27FC236}">
                <a16:creationId xmlns:a16="http://schemas.microsoft.com/office/drawing/2014/main" id="{1170B0E6-CC1E-5D28-0396-5834C1C2D6F0}"/>
              </a:ext>
            </a:extLst>
          </p:cNvPr>
          <p:cNvSpPr/>
          <p:nvPr/>
        </p:nvSpPr>
        <p:spPr>
          <a:xfrm>
            <a:off x="6590247" y="2705513"/>
            <a:ext cx="1504800" cy="1504800"/>
          </a:xfrm>
          <a:prstGeom prst="arc">
            <a:avLst>
              <a:gd name="adj1" fmla="val 5335582"/>
              <a:gd name="adj2" fmla="val 14352181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DD12EFF0-2D2A-AC31-64B7-6AC6C6EF348C}"/>
              </a:ext>
            </a:extLst>
          </p:cNvPr>
          <p:cNvCxnSpPr>
            <a:cxnSpLocks/>
          </p:cNvCxnSpPr>
          <p:nvPr/>
        </p:nvCxnSpPr>
        <p:spPr>
          <a:xfrm flipV="1">
            <a:off x="6952645" y="1739033"/>
            <a:ext cx="1800415" cy="107989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7E09F599-A3AD-49B8-7C71-9A6E7E32169A}"/>
              </a:ext>
            </a:extLst>
          </p:cNvPr>
          <p:cNvCxnSpPr>
            <a:cxnSpLocks/>
          </p:cNvCxnSpPr>
          <p:nvPr/>
        </p:nvCxnSpPr>
        <p:spPr>
          <a:xfrm flipV="1">
            <a:off x="6694103" y="1321622"/>
            <a:ext cx="1764097" cy="105811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5679473A-C938-9123-2766-DD1DA2F856D9}"/>
              </a:ext>
            </a:extLst>
          </p:cNvPr>
          <p:cNvCxnSpPr>
            <a:cxnSpLocks/>
          </p:cNvCxnSpPr>
          <p:nvPr/>
        </p:nvCxnSpPr>
        <p:spPr>
          <a:xfrm flipV="1">
            <a:off x="6428812" y="873206"/>
            <a:ext cx="1776704" cy="106567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93AFD37C-1362-7B46-6130-71E94ED2E1D8}"/>
              </a:ext>
            </a:extLst>
          </p:cNvPr>
          <p:cNvCxnSpPr>
            <a:cxnSpLocks/>
          </p:cNvCxnSpPr>
          <p:nvPr/>
        </p:nvCxnSpPr>
        <p:spPr>
          <a:xfrm>
            <a:off x="7770359" y="1126048"/>
            <a:ext cx="916756" cy="152573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diritto 114">
            <a:extLst>
              <a:ext uri="{FF2B5EF4-FFF2-40B4-BE49-F238E27FC236}">
                <a16:creationId xmlns:a16="http://schemas.microsoft.com/office/drawing/2014/main" id="{4A357838-F659-8429-438C-ACE4627ED41E}"/>
              </a:ext>
            </a:extLst>
          </p:cNvPr>
          <p:cNvCxnSpPr>
            <a:cxnSpLocks/>
          </p:cNvCxnSpPr>
          <p:nvPr/>
        </p:nvCxnSpPr>
        <p:spPr>
          <a:xfrm>
            <a:off x="7340698" y="1391826"/>
            <a:ext cx="916393" cy="152513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129D210B-8227-182B-7B1A-BB3031539ED5}"/>
              </a:ext>
            </a:extLst>
          </p:cNvPr>
          <p:cNvCxnSpPr>
            <a:cxnSpLocks/>
          </p:cNvCxnSpPr>
          <p:nvPr/>
        </p:nvCxnSpPr>
        <p:spPr>
          <a:xfrm>
            <a:off x="8209903" y="871511"/>
            <a:ext cx="912287" cy="15183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532942C5-F944-6D83-909D-AAC2E431F6AC}"/>
              </a:ext>
            </a:extLst>
          </p:cNvPr>
          <p:cNvCxnSpPr>
            <a:cxnSpLocks/>
          </p:cNvCxnSpPr>
          <p:nvPr/>
        </p:nvCxnSpPr>
        <p:spPr>
          <a:xfrm flipV="1">
            <a:off x="8687799" y="2644350"/>
            <a:ext cx="0" cy="15648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C803FB6B-2530-B411-2846-2DEEAE04E64B}"/>
              </a:ext>
            </a:extLst>
          </p:cNvPr>
          <p:cNvCxnSpPr>
            <a:cxnSpLocks/>
          </p:cNvCxnSpPr>
          <p:nvPr/>
        </p:nvCxnSpPr>
        <p:spPr>
          <a:xfrm>
            <a:off x="7335330" y="1388728"/>
            <a:ext cx="1409558" cy="36275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81544E7E-0AEF-3855-58A1-D92E5C0C3412}"/>
              </a:ext>
            </a:extLst>
          </p:cNvPr>
          <p:cNvCxnSpPr/>
          <p:nvPr/>
        </p:nvCxnSpPr>
        <p:spPr>
          <a:xfrm flipH="1">
            <a:off x="7870896" y="875161"/>
            <a:ext cx="334620" cy="139812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e 134">
            <a:extLst>
              <a:ext uri="{FF2B5EF4-FFF2-40B4-BE49-F238E27FC236}">
                <a16:creationId xmlns:a16="http://schemas.microsoft.com/office/drawing/2014/main" id="{F8D67769-52F3-02BA-38DE-756C1B43B560}"/>
              </a:ext>
            </a:extLst>
          </p:cNvPr>
          <p:cNvSpPr/>
          <p:nvPr/>
        </p:nvSpPr>
        <p:spPr>
          <a:xfrm rot="19740000">
            <a:off x="7532418" y="1058626"/>
            <a:ext cx="1011875" cy="101929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Ovale 138">
            <a:extLst>
              <a:ext uri="{FF2B5EF4-FFF2-40B4-BE49-F238E27FC236}">
                <a16:creationId xmlns:a16="http://schemas.microsoft.com/office/drawing/2014/main" id="{A4796F78-3812-4F69-0832-FD8D45894D7B}"/>
              </a:ext>
            </a:extLst>
          </p:cNvPr>
          <p:cNvSpPr/>
          <p:nvPr/>
        </p:nvSpPr>
        <p:spPr>
          <a:xfrm rot="19740000">
            <a:off x="7534754" y="1058946"/>
            <a:ext cx="1011875" cy="1019298"/>
          </a:xfrm>
          <a:prstGeom prst="ellipse">
            <a:avLst/>
          </a:prstGeom>
          <a:solidFill>
            <a:srgbClr val="FF0000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D330E5-FE3A-781D-F01B-7C7C3FF81B99}"/>
              </a:ext>
            </a:extLst>
          </p:cNvPr>
          <p:cNvSpPr txBox="1"/>
          <p:nvPr/>
        </p:nvSpPr>
        <p:spPr>
          <a:xfrm>
            <a:off x="9336674" y="2306431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3’’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4AF2D09-B899-3D20-DAEA-2BC0FB9D178C}"/>
              </a:ext>
            </a:extLst>
          </p:cNvPr>
          <p:cNvSpPr txBox="1"/>
          <p:nvPr/>
        </p:nvSpPr>
        <p:spPr>
          <a:xfrm>
            <a:off x="8021721" y="2727079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4’’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9BBFADA-E27B-DFA8-B0E6-F75971CC5B3F}"/>
              </a:ext>
            </a:extLst>
          </p:cNvPr>
          <p:cNvSpPr txBox="1"/>
          <p:nvPr/>
        </p:nvSpPr>
        <p:spPr>
          <a:xfrm>
            <a:off x="7795102" y="2718188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1’’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633833-EAC5-EC51-C985-98A36FB5FD33}"/>
              </a:ext>
            </a:extLst>
          </p:cNvPr>
          <p:cNvSpPr txBox="1"/>
          <p:nvPr/>
        </p:nvSpPr>
        <p:spPr>
          <a:xfrm>
            <a:off x="9094635" y="2306281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2’’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F4B8E5B-68FE-E5FB-6646-8ADC9731D80F}"/>
              </a:ext>
            </a:extLst>
          </p:cNvPr>
          <p:cNvSpPr txBox="1"/>
          <p:nvPr/>
        </p:nvSpPr>
        <p:spPr>
          <a:xfrm>
            <a:off x="9220635" y="2238045"/>
            <a:ext cx="21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5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309A7F1-D70E-33EF-FB3F-45D8E37D6DEE}"/>
              </a:ext>
            </a:extLst>
          </p:cNvPr>
          <p:cNvSpPr txBox="1"/>
          <p:nvPr/>
        </p:nvSpPr>
        <p:spPr>
          <a:xfrm>
            <a:off x="7910335" y="2690507"/>
            <a:ext cx="21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E5039F6-C894-9EEA-2940-C3D7F60787E9}"/>
              </a:ext>
            </a:extLst>
          </p:cNvPr>
          <p:cNvSpPr txBox="1"/>
          <p:nvPr/>
        </p:nvSpPr>
        <p:spPr>
          <a:xfrm>
            <a:off x="-5481" y="1104403"/>
            <a:ext cx="5256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Essendo il piano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 proiettante determiniamo su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2 </a:t>
            </a:r>
            <a:r>
              <a:rPr lang="it-IT" dirty="0"/>
              <a:t>la traccia ribaltata (t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) mediante una retta perpendicolare a 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DB6886C-15FF-199E-7A3E-ED6267EC43BC}"/>
              </a:ext>
            </a:extLst>
          </p:cNvPr>
          <p:cNvSpPr txBox="1"/>
          <p:nvPr/>
        </p:nvSpPr>
        <p:spPr>
          <a:xfrm>
            <a:off x="0" y="3274053"/>
            <a:ext cx="464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 proiettano, quindi, questi punti nello spazio ribaltato del piano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secondo rette parallele a </a:t>
            </a:r>
            <a:r>
              <a:rPr lang="it-IT" dirty="0"/>
              <a:t>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7C2AA48-48BB-2D9E-9968-7949EDFB4B14}"/>
              </a:ext>
            </a:extLst>
          </p:cNvPr>
          <p:cNvSpPr txBox="1"/>
          <p:nvPr/>
        </p:nvSpPr>
        <p:spPr>
          <a:xfrm>
            <a:off x="6020380" y="1748577"/>
            <a:ext cx="43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(3’)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CB3F6BD-7939-B336-0453-5FFD1C251F95}"/>
              </a:ext>
            </a:extLst>
          </p:cNvPr>
          <p:cNvSpPr txBox="1"/>
          <p:nvPr/>
        </p:nvSpPr>
        <p:spPr>
          <a:xfrm>
            <a:off x="6585424" y="2788326"/>
            <a:ext cx="396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(1’)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3A24B3B-BF32-3883-3EEE-EEE77B2D9985}"/>
              </a:ext>
            </a:extLst>
          </p:cNvPr>
          <p:cNvSpPr txBox="1"/>
          <p:nvPr/>
        </p:nvSpPr>
        <p:spPr>
          <a:xfrm>
            <a:off x="6934928" y="2797278"/>
            <a:ext cx="432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(2’)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EC91FC5C-BF8A-10BD-18F1-4D4BD204FAAA}"/>
              </a:ext>
            </a:extLst>
          </p:cNvPr>
          <p:cNvSpPr txBox="1"/>
          <p:nvPr/>
        </p:nvSpPr>
        <p:spPr>
          <a:xfrm>
            <a:off x="6812388" y="2762217"/>
            <a:ext cx="21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CDCACB79-7B19-21E8-4BF6-20E4C43C781A}"/>
              </a:ext>
            </a:extLst>
          </p:cNvPr>
          <p:cNvSpPr txBox="1"/>
          <p:nvPr/>
        </p:nvSpPr>
        <p:spPr>
          <a:xfrm>
            <a:off x="6296904" y="1705272"/>
            <a:ext cx="21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3733D6A1-7005-2CB1-2253-7EDC437672AF}"/>
              </a:ext>
            </a:extLst>
          </p:cNvPr>
          <p:cNvSpPr txBox="1"/>
          <p:nvPr/>
        </p:nvSpPr>
        <p:spPr>
          <a:xfrm>
            <a:off x="6429841" y="1751056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(4’)</a:t>
            </a:r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E8FC5E86-4CE0-F4D6-7896-0F8452A0649E}"/>
              </a:ext>
            </a:extLst>
          </p:cNvPr>
          <p:cNvGrpSpPr/>
          <p:nvPr/>
        </p:nvGrpSpPr>
        <p:grpSpPr>
          <a:xfrm>
            <a:off x="0" y="2039513"/>
            <a:ext cx="5328455" cy="923330"/>
            <a:chOff x="0" y="2555912"/>
            <a:chExt cx="5328455" cy="923330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1FF48B31-0BDF-2B38-575E-E06725141FCD}"/>
                </a:ext>
              </a:extLst>
            </p:cNvPr>
            <p:cNvSpPr txBox="1"/>
            <p:nvPr/>
          </p:nvSpPr>
          <p:spPr>
            <a:xfrm>
              <a:off x="0" y="2555912"/>
              <a:ext cx="53284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Proiettati i punti 1’, 2’, 3’, 4’ e l’asse minore su </a:t>
              </a:r>
              <a:r>
                <a:rPr lang="it-IT" dirty="0"/>
                <a:t>t</a:t>
              </a:r>
              <a:r>
                <a:rPr lang="it-IT" baseline="-25000" dirty="0"/>
                <a:t>1</a:t>
              </a:r>
              <a:r>
                <a:rPr lang="it-IT" dirty="0">
                  <a:latin typeface="Symbol" panose="05050102010706020507" pitchFamily="18" charset="2"/>
                </a:rPr>
                <a:t>a</a:t>
              </a:r>
              <a:r>
                <a:rPr lang="it-IT" dirty="0">
                  <a:solidFill>
                    <a:srgbClr val="FF0000"/>
                  </a:solidFill>
                </a:rPr>
                <a:t> li ribaltiamo su </a:t>
              </a:r>
              <a:r>
                <a:rPr lang="it-IT" dirty="0"/>
                <a:t>(t</a:t>
              </a:r>
              <a:r>
                <a:rPr lang="it-IT" baseline="-25000" dirty="0"/>
                <a:t>1</a:t>
              </a:r>
              <a:r>
                <a:rPr lang="it-IT" dirty="0">
                  <a:latin typeface="Symbol" panose="05050102010706020507" pitchFamily="18" charset="2"/>
                </a:rPr>
                <a:t>a</a:t>
              </a:r>
              <a:r>
                <a:rPr lang="it-IT" dirty="0"/>
                <a:t>) </a:t>
              </a:r>
              <a:r>
                <a:rPr lang="it-IT" dirty="0">
                  <a:solidFill>
                    <a:srgbClr val="FF0000"/>
                  </a:solidFill>
                </a:rPr>
                <a:t>determinando i punti (1’)  (2’), (3’)  (4’) e l’asse</a:t>
              </a:r>
            </a:p>
          </p:txBody>
        </p: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E8ED1201-E63D-EDA8-2BCE-D6AD0757B99B}"/>
                </a:ext>
              </a:extLst>
            </p:cNvPr>
            <p:cNvSpPr txBox="1"/>
            <p:nvPr/>
          </p:nvSpPr>
          <p:spPr>
            <a:xfrm>
              <a:off x="355515" y="3125947"/>
              <a:ext cx="21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  <a:latin typeface="Symbol" panose="05050102010706020507" pitchFamily="18" charset="2"/>
                </a:rPr>
                <a:t>º</a:t>
              </a:r>
              <a:endParaRPr lang="it-IT" sz="1400" dirty="0">
                <a:solidFill>
                  <a:srgbClr val="FF000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6EA8DD61-B621-C3AB-DDFF-6913E9AF67B6}"/>
                </a:ext>
              </a:extLst>
            </p:cNvPr>
            <p:cNvSpPr txBox="1"/>
            <p:nvPr/>
          </p:nvSpPr>
          <p:spPr>
            <a:xfrm>
              <a:off x="1298605" y="3144255"/>
              <a:ext cx="21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  <a:latin typeface="Symbol" panose="05050102010706020507" pitchFamily="18" charset="2"/>
                </a:rPr>
                <a:t>º</a:t>
              </a:r>
              <a:endParaRPr lang="it-IT" sz="1400" dirty="0">
                <a:solidFill>
                  <a:srgbClr val="FF0000"/>
                </a:solidFill>
                <a:latin typeface="MS Shell Dlg 2" panose="020B0604030504040204" pitchFamily="34" charset="0"/>
              </a:endParaRPr>
            </a:p>
          </p:txBody>
        </p:sp>
      </p:grp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9C3EE21-B571-09CE-192A-36EF82F64561}"/>
              </a:ext>
            </a:extLst>
          </p:cNvPr>
          <p:cNvSpPr txBox="1"/>
          <p:nvPr/>
        </p:nvSpPr>
        <p:spPr>
          <a:xfrm>
            <a:off x="-1" y="4266853"/>
            <a:ext cx="5140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Intersecando queste rette con le proiezioni dei medesimi punti 1’’, 2’’, 3’’, 4’’ si individuano i vertici reali 1, 2, 3, 4 del rettangolo che contiene l’ellisse di sezione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50F7A370-3C7F-10BC-31D0-B41E33484034}"/>
              </a:ext>
            </a:extLst>
          </p:cNvPr>
          <p:cNvSpPr txBox="1"/>
          <p:nvPr/>
        </p:nvSpPr>
        <p:spPr>
          <a:xfrm>
            <a:off x="7101755" y="1189498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FC72C2D4-F1BC-5D97-E2CB-27821D13560B}"/>
              </a:ext>
            </a:extLst>
          </p:cNvPr>
          <p:cNvSpPr txBox="1"/>
          <p:nvPr/>
        </p:nvSpPr>
        <p:spPr>
          <a:xfrm>
            <a:off x="0" y="5638111"/>
            <a:ext cx="525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  determinano, così, la vera forma e la vera dimensione dell’ellisse di sezione del cono</a:t>
            </a:r>
          </a:p>
        </p:txBody>
      </p:sp>
      <p:sp>
        <p:nvSpPr>
          <p:cNvPr id="16" name="Titolo 3">
            <a:extLst>
              <a:ext uri="{FF2B5EF4-FFF2-40B4-BE49-F238E27FC236}">
                <a16:creationId xmlns:a16="http://schemas.microsoft.com/office/drawing/2014/main" id="{CE0D2C01-70C5-F569-0D0E-B0D2F598BBDC}"/>
              </a:ext>
            </a:extLst>
          </p:cNvPr>
          <p:cNvSpPr txBox="1">
            <a:spLocks/>
          </p:cNvSpPr>
          <p:nvPr/>
        </p:nvSpPr>
        <p:spPr>
          <a:xfrm>
            <a:off x="25566" y="887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GEOMETRIA DESCRITTIVA DINAMICA – RIBALTAMENTO  DEL PIANO 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PROIETTANTE SU </a:t>
            </a:r>
            <a:r>
              <a:rPr lang="it-IT" sz="20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sz="20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- ESEMPI</a:t>
            </a:r>
          </a:p>
        </p:txBody>
      </p:sp>
      <p:sp>
        <p:nvSpPr>
          <p:cNvPr id="18" name="Pulsante di azione: vuoto 1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62BE491-7FD6-086D-7D35-3830C61275C7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D6785F02-BB1F-6F1C-A659-9995852DCC6F}"/>
              </a:ext>
            </a:extLst>
          </p:cNvPr>
          <p:cNvCxnSpPr>
            <a:cxnSpLocks/>
          </p:cNvCxnSpPr>
          <p:nvPr/>
        </p:nvCxnSpPr>
        <p:spPr>
          <a:xfrm>
            <a:off x="1474" y="6859740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50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31" grpId="0"/>
      <p:bldP spid="100" grpId="0"/>
      <p:bldP spid="108" grpId="0" animBg="1"/>
      <p:bldP spid="109" grpId="0" animBg="1"/>
      <p:bldP spid="110" grpId="0" animBg="1"/>
      <p:bldP spid="135" grpId="0" animBg="1"/>
      <p:bldP spid="139" grpId="0" animBg="1"/>
      <p:bldP spid="20" grpId="0"/>
      <p:bldP spid="24" grpId="0"/>
      <p:bldP spid="37" grpId="0"/>
      <p:bldP spid="41" grpId="0"/>
      <p:bldP spid="42" grpId="0"/>
      <p:bldP spid="44" grpId="0"/>
      <p:bldP spid="45" grpId="0"/>
      <p:bldP spid="48" grpId="0"/>
      <p:bldP spid="59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E336D73-A7E1-813A-997B-FBEDAAD91018}"/>
              </a:ext>
            </a:extLst>
          </p:cNvPr>
          <p:cNvSpPr txBox="1"/>
          <p:nvPr/>
        </p:nvSpPr>
        <p:spPr>
          <a:xfrm>
            <a:off x="11283518" y="3766492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lt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9FB55ADE-07A2-B689-0730-47B1A465D14A}"/>
              </a:ext>
            </a:extLst>
          </p:cNvPr>
          <p:cNvCxnSpPr>
            <a:cxnSpLocks/>
          </p:cNvCxnSpPr>
          <p:nvPr/>
        </p:nvCxnSpPr>
        <p:spPr>
          <a:xfrm>
            <a:off x="5006293" y="4138126"/>
            <a:ext cx="687202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7C9233-9EF3-55FF-E992-56B067C56D39}"/>
              </a:ext>
            </a:extLst>
          </p:cNvPr>
          <p:cNvSpPr txBox="1"/>
          <p:nvPr/>
        </p:nvSpPr>
        <p:spPr>
          <a:xfrm>
            <a:off x="9881716" y="5095332"/>
            <a:ext cx="409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O’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3AEDC0-FC9C-F027-70D4-5A55124BCC4F}"/>
              </a:ext>
            </a:extLst>
          </p:cNvPr>
          <p:cNvSpPr txBox="1"/>
          <p:nvPr/>
        </p:nvSpPr>
        <p:spPr>
          <a:xfrm>
            <a:off x="9894751" y="2405603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O’’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9C10EDC-860B-4B12-335C-DB60A44F8466}"/>
              </a:ext>
            </a:extLst>
          </p:cNvPr>
          <p:cNvSpPr txBox="1"/>
          <p:nvPr/>
        </p:nvSpPr>
        <p:spPr>
          <a:xfrm>
            <a:off x="42070" y="492562"/>
            <a:ext cx="188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DATI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EE75B57-1579-E82F-B944-C85E43B03F5B}"/>
              </a:ext>
            </a:extLst>
          </p:cNvPr>
          <p:cNvSpPr txBox="1"/>
          <p:nvPr/>
        </p:nvSpPr>
        <p:spPr>
          <a:xfrm>
            <a:off x="0" y="2716262"/>
            <a:ext cx="4430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00FF"/>
                </a:solidFill>
              </a:rPr>
              <a:t>Sia data la sfera di centro O(O’, O’’) collocata nello spazio del diedro e tangente al piano </a:t>
            </a:r>
            <a:r>
              <a:rPr lang="it-IT" dirty="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5FE4CA2-FDA8-A70C-3B55-B59D24F4F7E7}"/>
              </a:ext>
            </a:extLst>
          </p:cNvPr>
          <p:cNvSpPr txBox="1"/>
          <p:nvPr/>
        </p:nvSpPr>
        <p:spPr>
          <a:xfrm>
            <a:off x="0" y="3906850"/>
            <a:ext cx="412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Sia esso sezionato mediante un piano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(t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, 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) proiettante su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2</a:t>
            </a:r>
          </a:p>
        </p:txBody>
      </p:sp>
      <p:grpSp>
        <p:nvGrpSpPr>
          <p:cNvPr id="40" name="Gruppo 39"/>
          <p:cNvGrpSpPr/>
          <p:nvPr/>
        </p:nvGrpSpPr>
        <p:grpSpPr>
          <a:xfrm>
            <a:off x="8770117" y="4140084"/>
            <a:ext cx="2160000" cy="2160000"/>
            <a:chOff x="8123060" y="3461201"/>
            <a:chExt cx="2124000" cy="2160000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333628FC-CE7C-7893-E0C8-4F4D5FA6EDFE}"/>
                </a:ext>
              </a:extLst>
            </p:cNvPr>
            <p:cNvSpPr/>
            <p:nvPr/>
          </p:nvSpPr>
          <p:spPr>
            <a:xfrm>
              <a:off x="8123060" y="3461201"/>
              <a:ext cx="2124000" cy="2160000"/>
            </a:xfrm>
            <a:prstGeom prst="ellipse">
              <a:avLst/>
            </a:prstGeom>
            <a:noFill/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cxnSp>
          <p:nvCxnSpPr>
            <p:cNvPr id="29" name="Connettore 1 28"/>
            <p:cNvCxnSpPr>
              <a:cxnSpLocks/>
            </p:cNvCxnSpPr>
            <p:nvPr/>
          </p:nvCxnSpPr>
          <p:spPr>
            <a:xfrm>
              <a:off x="9128650" y="4541201"/>
              <a:ext cx="108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Connettore 1 43"/>
          <p:cNvCxnSpPr>
            <a:cxnSpLocks/>
          </p:cNvCxnSpPr>
          <p:nvPr/>
        </p:nvCxnSpPr>
        <p:spPr>
          <a:xfrm flipV="1">
            <a:off x="9849262" y="2466331"/>
            <a:ext cx="0" cy="28080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po 45"/>
          <p:cNvGrpSpPr/>
          <p:nvPr/>
        </p:nvGrpSpPr>
        <p:grpSpPr>
          <a:xfrm>
            <a:off x="8769145" y="1437141"/>
            <a:ext cx="2160000" cy="2160000"/>
            <a:chOff x="8123060" y="3461201"/>
            <a:chExt cx="2124000" cy="2160000"/>
          </a:xfrm>
        </p:grpSpPr>
        <p:sp>
          <p:nvSpPr>
            <p:cNvPr id="48" name="Ovale 47">
              <a:extLst>
                <a:ext uri="{FF2B5EF4-FFF2-40B4-BE49-F238E27FC236}">
                  <a16:creationId xmlns:a16="http://schemas.microsoft.com/office/drawing/2014/main" id="{333628FC-CE7C-7893-E0C8-4F4D5FA6EDFE}"/>
                </a:ext>
              </a:extLst>
            </p:cNvPr>
            <p:cNvSpPr/>
            <p:nvPr/>
          </p:nvSpPr>
          <p:spPr>
            <a:xfrm>
              <a:off x="8123060" y="3461201"/>
              <a:ext cx="2124000" cy="2160000"/>
            </a:xfrm>
            <a:prstGeom prst="ellipse">
              <a:avLst/>
            </a:prstGeom>
            <a:noFill/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cxnSp>
          <p:nvCxnSpPr>
            <p:cNvPr id="50" name="Connettore 1 49"/>
            <p:cNvCxnSpPr>
              <a:cxnSpLocks/>
            </p:cNvCxnSpPr>
            <p:nvPr/>
          </p:nvCxnSpPr>
          <p:spPr>
            <a:xfrm>
              <a:off x="9131503" y="4541201"/>
              <a:ext cx="108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3BC3E9E-875C-7854-A9AB-197D9932E5DC}"/>
              </a:ext>
            </a:extLst>
          </p:cNvPr>
          <p:cNvSpPr txBox="1"/>
          <p:nvPr/>
        </p:nvSpPr>
        <p:spPr>
          <a:xfrm>
            <a:off x="7341832" y="5930752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1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FBFFB2F-6470-9CD1-C77C-7451019B9FAD}"/>
              </a:ext>
            </a:extLst>
          </p:cNvPr>
          <p:cNvSpPr txBox="1"/>
          <p:nvPr/>
        </p:nvSpPr>
        <p:spPr>
          <a:xfrm>
            <a:off x="11067181" y="915920"/>
            <a:ext cx="79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prstClr val="black"/>
              </a:solidFill>
              <a:latin typeface="Comic Sans MS"/>
            </a:endParaRPr>
          </a:p>
        </p:txBody>
      </p:sp>
      <p:cxnSp>
        <p:nvCxnSpPr>
          <p:cNvPr id="22" name="Connettore diritto 50">
            <a:extLst>
              <a:ext uri="{FF2B5EF4-FFF2-40B4-BE49-F238E27FC236}">
                <a16:creationId xmlns:a16="http://schemas.microsoft.com/office/drawing/2014/main" id="{11197CEC-2D7B-A08C-9CC1-450E783D309B}"/>
              </a:ext>
            </a:extLst>
          </p:cNvPr>
          <p:cNvCxnSpPr>
            <a:cxnSpLocks/>
          </p:cNvCxnSpPr>
          <p:nvPr/>
        </p:nvCxnSpPr>
        <p:spPr>
          <a:xfrm>
            <a:off x="7341832" y="4136495"/>
            <a:ext cx="0" cy="24028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51">
            <a:extLst>
              <a:ext uri="{FF2B5EF4-FFF2-40B4-BE49-F238E27FC236}">
                <a16:creationId xmlns:a16="http://schemas.microsoft.com/office/drawing/2014/main" id="{E948A0F7-C4F5-65D7-CAC4-A8A3802DB6D1}"/>
              </a:ext>
            </a:extLst>
          </p:cNvPr>
          <p:cNvCxnSpPr>
            <a:cxnSpLocks/>
          </p:cNvCxnSpPr>
          <p:nvPr/>
        </p:nvCxnSpPr>
        <p:spPr>
          <a:xfrm flipV="1">
            <a:off x="7341832" y="452817"/>
            <a:ext cx="4453280" cy="368353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3">
            <a:extLst>
              <a:ext uri="{FF2B5EF4-FFF2-40B4-BE49-F238E27FC236}">
                <a16:creationId xmlns:a16="http://schemas.microsoft.com/office/drawing/2014/main" id="{903BD5A4-BE42-E831-915F-4D7D4F6AF238}"/>
              </a:ext>
            </a:extLst>
          </p:cNvPr>
          <p:cNvSpPr txBox="1">
            <a:spLocks/>
          </p:cNvSpPr>
          <p:nvPr/>
        </p:nvSpPr>
        <p:spPr>
          <a:xfrm>
            <a:off x="25566" y="887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GEOMETRIA DESCRITTIVA DINAMICA – RIBALTAMENTO  DEL PIANO 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PROIETTANTE SU </a:t>
            </a:r>
            <a:r>
              <a:rPr lang="it-IT" sz="20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sz="20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- ESEMPI</a:t>
            </a:r>
          </a:p>
        </p:txBody>
      </p:sp>
      <p:sp>
        <p:nvSpPr>
          <p:cNvPr id="4" name="Pulsante di azione: vuot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AC66CC1-0EF4-2AF2-1DFD-0F1060FA9381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11DCB22D-ADBA-8B3F-B309-AD801588F03F}"/>
              </a:ext>
            </a:extLst>
          </p:cNvPr>
          <p:cNvCxnSpPr>
            <a:cxnSpLocks/>
          </p:cNvCxnSpPr>
          <p:nvPr/>
        </p:nvCxnSpPr>
        <p:spPr>
          <a:xfrm>
            <a:off x="1474" y="6859740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32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3" grpId="0"/>
      <p:bldP spid="26" grpId="0"/>
      <p:bldP spid="27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E336D73-A7E1-813A-997B-FBEDAAD91018}"/>
              </a:ext>
            </a:extLst>
          </p:cNvPr>
          <p:cNvSpPr txBox="1"/>
          <p:nvPr/>
        </p:nvSpPr>
        <p:spPr>
          <a:xfrm>
            <a:off x="11283518" y="3766492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lt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9FB55ADE-07A2-B689-0730-47B1A465D14A}"/>
              </a:ext>
            </a:extLst>
          </p:cNvPr>
          <p:cNvCxnSpPr>
            <a:cxnSpLocks/>
          </p:cNvCxnSpPr>
          <p:nvPr/>
        </p:nvCxnSpPr>
        <p:spPr>
          <a:xfrm>
            <a:off x="5006293" y="4138126"/>
            <a:ext cx="687202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7C9233-9EF3-55FF-E992-56B067C56D39}"/>
              </a:ext>
            </a:extLst>
          </p:cNvPr>
          <p:cNvSpPr txBox="1"/>
          <p:nvPr/>
        </p:nvSpPr>
        <p:spPr>
          <a:xfrm>
            <a:off x="9881716" y="5095332"/>
            <a:ext cx="409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O’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3AEDC0-FC9C-F027-70D4-5A55124BCC4F}"/>
              </a:ext>
            </a:extLst>
          </p:cNvPr>
          <p:cNvSpPr txBox="1"/>
          <p:nvPr/>
        </p:nvSpPr>
        <p:spPr>
          <a:xfrm>
            <a:off x="9894751" y="2405603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O’’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3BC3E9E-875C-7854-A9AB-197D9932E5DC}"/>
              </a:ext>
            </a:extLst>
          </p:cNvPr>
          <p:cNvSpPr txBox="1"/>
          <p:nvPr/>
        </p:nvSpPr>
        <p:spPr>
          <a:xfrm>
            <a:off x="7341832" y="5930752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1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FBFFB2F-6470-9CD1-C77C-7451019B9FAD}"/>
              </a:ext>
            </a:extLst>
          </p:cNvPr>
          <p:cNvSpPr txBox="1"/>
          <p:nvPr/>
        </p:nvSpPr>
        <p:spPr>
          <a:xfrm>
            <a:off x="11067181" y="915920"/>
            <a:ext cx="79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prstClr val="black"/>
              </a:solidFill>
              <a:latin typeface="Comic Sans MS"/>
            </a:endParaRPr>
          </a:p>
        </p:txBody>
      </p:sp>
      <p:cxnSp>
        <p:nvCxnSpPr>
          <p:cNvPr id="22" name="Connettore diritto 50">
            <a:extLst>
              <a:ext uri="{FF2B5EF4-FFF2-40B4-BE49-F238E27FC236}">
                <a16:creationId xmlns:a16="http://schemas.microsoft.com/office/drawing/2014/main" id="{11197CEC-2D7B-A08C-9CC1-450E783D309B}"/>
              </a:ext>
            </a:extLst>
          </p:cNvPr>
          <p:cNvCxnSpPr>
            <a:cxnSpLocks/>
          </p:cNvCxnSpPr>
          <p:nvPr/>
        </p:nvCxnSpPr>
        <p:spPr>
          <a:xfrm>
            <a:off x="7341832" y="4136495"/>
            <a:ext cx="0" cy="24028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51">
            <a:extLst>
              <a:ext uri="{FF2B5EF4-FFF2-40B4-BE49-F238E27FC236}">
                <a16:creationId xmlns:a16="http://schemas.microsoft.com/office/drawing/2014/main" id="{E948A0F7-C4F5-65D7-CAC4-A8A3802DB6D1}"/>
              </a:ext>
            </a:extLst>
          </p:cNvPr>
          <p:cNvCxnSpPr>
            <a:cxnSpLocks/>
          </p:cNvCxnSpPr>
          <p:nvPr/>
        </p:nvCxnSpPr>
        <p:spPr>
          <a:xfrm flipV="1">
            <a:off x="7341832" y="452817"/>
            <a:ext cx="4453280" cy="368353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624BC9-3FC6-7A02-8E67-EE87854E2863}"/>
              </a:ext>
            </a:extLst>
          </p:cNvPr>
          <p:cNvSpPr txBox="1"/>
          <p:nvPr/>
        </p:nvSpPr>
        <p:spPr>
          <a:xfrm>
            <a:off x="42070" y="492562"/>
            <a:ext cx="60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RICERCA  DELLA  FIGURA  DI  SEZIONE</a:t>
            </a:r>
          </a:p>
        </p:txBody>
      </p:sp>
      <p:cxnSp>
        <p:nvCxnSpPr>
          <p:cNvPr id="4" name="Connettore diritto 51">
            <a:extLst>
              <a:ext uri="{FF2B5EF4-FFF2-40B4-BE49-F238E27FC236}">
                <a16:creationId xmlns:a16="http://schemas.microsoft.com/office/drawing/2014/main" id="{C85CD219-27A3-5ECC-19CC-0ADF9641ADB0}"/>
              </a:ext>
            </a:extLst>
          </p:cNvPr>
          <p:cNvCxnSpPr>
            <a:cxnSpLocks/>
          </p:cNvCxnSpPr>
          <p:nvPr/>
        </p:nvCxnSpPr>
        <p:spPr>
          <a:xfrm flipV="1">
            <a:off x="8844878" y="1598469"/>
            <a:ext cx="1566808" cy="129598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4020541-7754-6BF4-2E16-04045E969338}"/>
              </a:ext>
            </a:extLst>
          </p:cNvPr>
          <p:cNvSpPr txBox="1"/>
          <p:nvPr/>
        </p:nvSpPr>
        <p:spPr>
          <a:xfrm>
            <a:off x="10690729" y="1471356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3’’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5F24945-8123-1B5A-DF7D-040E2728DD2B}"/>
              </a:ext>
            </a:extLst>
          </p:cNvPr>
          <p:cNvSpPr txBox="1"/>
          <p:nvPr/>
        </p:nvSpPr>
        <p:spPr>
          <a:xfrm>
            <a:off x="8567794" y="276484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4’’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8AF90AA-E483-0C7D-FFD5-4366C8D9C47C}"/>
              </a:ext>
            </a:extLst>
          </p:cNvPr>
          <p:cNvSpPr txBox="1"/>
          <p:nvPr/>
        </p:nvSpPr>
        <p:spPr>
          <a:xfrm>
            <a:off x="8341175" y="2755956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1’’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744C89C-3569-1EBD-5148-A24C3686BBA4}"/>
              </a:ext>
            </a:extLst>
          </p:cNvPr>
          <p:cNvSpPr txBox="1"/>
          <p:nvPr/>
        </p:nvSpPr>
        <p:spPr>
          <a:xfrm>
            <a:off x="10448690" y="1471206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2’’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3E93BAF-2A8D-4EA4-72D7-B2279A77A1E3}"/>
              </a:ext>
            </a:extLst>
          </p:cNvPr>
          <p:cNvSpPr txBox="1"/>
          <p:nvPr/>
        </p:nvSpPr>
        <p:spPr>
          <a:xfrm>
            <a:off x="10574690" y="1402970"/>
            <a:ext cx="21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5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BD42314-E1F1-0C77-1CE6-91C8D6613C60}"/>
              </a:ext>
            </a:extLst>
          </p:cNvPr>
          <p:cNvSpPr txBox="1"/>
          <p:nvPr/>
        </p:nvSpPr>
        <p:spPr>
          <a:xfrm>
            <a:off x="8456408" y="2728275"/>
            <a:ext cx="21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F9309FA-925F-A2C5-5CE8-6BC18EE8D8C2}"/>
              </a:ext>
            </a:extLst>
          </p:cNvPr>
          <p:cNvCxnSpPr>
            <a:cxnSpLocks/>
          </p:cNvCxnSpPr>
          <p:nvPr/>
        </p:nvCxnSpPr>
        <p:spPr>
          <a:xfrm>
            <a:off x="8838629" y="2898622"/>
            <a:ext cx="0" cy="334444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2B3FA792-D48A-70F9-C452-D1F89BC536D5}"/>
              </a:ext>
            </a:extLst>
          </p:cNvPr>
          <p:cNvCxnSpPr>
            <a:cxnSpLocks/>
          </p:cNvCxnSpPr>
          <p:nvPr/>
        </p:nvCxnSpPr>
        <p:spPr>
          <a:xfrm>
            <a:off x="10411687" y="1592450"/>
            <a:ext cx="0" cy="465061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9B284C7-41D3-22EE-8CF9-188A574BCCCE}"/>
              </a:ext>
            </a:extLst>
          </p:cNvPr>
          <p:cNvSpPr txBox="1"/>
          <p:nvPr/>
        </p:nvSpPr>
        <p:spPr>
          <a:xfrm>
            <a:off x="9881716" y="5095332"/>
            <a:ext cx="409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O’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CCC44A3-4136-6E34-91C3-7F5A27ED231C}"/>
              </a:ext>
            </a:extLst>
          </p:cNvPr>
          <p:cNvSpPr txBox="1"/>
          <p:nvPr/>
        </p:nvSpPr>
        <p:spPr>
          <a:xfrm>
            <a:off x="9894751" y="2405603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O’’</a:t>
            </a:r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F2D76A8E-2F5F-FF02-A64A-7330CD0536DB}"/>
              </a:ext>
            </a:extLst>
          </p:cNvPr>
          <p:cNvGrpSpPr/>
          <p:nvPr/>
        </p:nvGrpSpPr>
        <p:grpSpPr>
          <a:xfrm>
            <a:off x="8770117" y="4140084"/>
            <a:ext cx="2160000" cy="2160000"/>
            <a:chOff x="8123060" y="3461201"/>
            <a:chExt cx="2124000" cy="2160000"/>
          </a:xfrm>
        </p:grpSpPr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D9CF8651-5563-EB6D-6F2C-86B97D6EB011}"/>
                </a:ext>
              </a:extLst>
            </p:cNvPr>
            <p:cNvSpPr/>
            <p:nvPr/>
          </p:nvSpPr>
          <p:spPr>
            <a:xfrm>
              <a:off x="8123060" y="3461201"/>
              <a:ext cx="2124000" cy="2160000"/>
            </a:xfrm>
            <a:prstGeom prst="ellipse">
              <a:avLst/>
            </a:prstGeom>
            <a:noFill/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cxnSp>
          <p:nvCxnSpPr>
            <p:cNvPr id="41" name="Connettore 1 28">
              <a:extLst>
                <a:ext uri="{FF2B5EF4-FFF2-40B4-BE49-F238E27FC236}">
                  <a16:creationId xmlns:a16="http://schemas.microsoft.com/office/drawing/2014/main" id="{6EE22FFA-C11C-07D5-B915-A96D7565EEAB}"/>
                </a:ext>
              </a:extLst>
            </p:cNvPr>
            <p:cNvCxnSpPr>
              <a:cxnSpLocks/>
            </p:cNvCxnSpPr>
            <p:nvPr/>
          </p:nvCxnSpPr>
          <p:spPr>
            <a:xfrm>
              <a:off x="9128650" y="4541201"/>
              <a:ext cx="108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ttore 1 43">
            <a:extLst>
              <a:ext uri="{FF2B5EF4-FFF2-40B4-BE49-F238E27FC236}">
                <a16:creationId xmlns:a16="http://schemas.microsoft.com/office/drawing/2014/main" id="{E3E01345-AF3B-14FF-B248-9FDAB7C858E6}"/>
              </a:ext>
            </a:extLst>
          </p:cNvPr>
          <p:cNvCxnSpPr>
            <a:cxnSpLocks/>
          </p:cNvCxnSpPr>
          <p:nvPr/>
        </p:nvCxnSpPr>
        <p:spPr>
          <a:xfrm flipV="1">
            <a:off x="9849262" y="2466331"/>
            <a:ext cx="0" cy="28080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19212598-4078-31DC-CA34-5DC695EEFDAB}"/>
              </a:ext>
            </a:extLst>
          </p:cNvPr>
          <p:cNvGrpSpPr/>
          <p:nvPr/>
        </p:nvGrpSpPr>
        <p:grpSpPr>
          <a:xfrm>
            <a:off x="8769145" y="1437141"/>
            <a:ext cx="2160000" cy="2160000"/>
            <a:chOff x="8123060" y="3461201"/>
            <a:chExt cx="2124000" cy="2160000"/>
          </a:xfrm>
        </p:grpSpPr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C46124F9-4DAE-442C-4A9F-89F6E9B87231}"/>
                </a:ext>
              </a:extLst>
            </p:cNvPr>
            <p:cNvSpPr/>
            <p:nvPr/>
          </p:nvSpPr>
          <p:spPr>
            <a:xfrm>
              <a:off x="8123060" y="3461201"/>
              <a:ext cx="2124000" cy="2160000"/>
            </a:xfrm>
            <a:prstGeom prst="ellipse">
              <a:avLst/>
            </a:prstGeom>
            <a:noFill/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cxnSp>
          <p:nvCxnSpPr>
            <p:cNvPr id="47" name="Connettore 1 49">
              <a:extLst>
                <a:ext uri="{FF2B5EF4-FFF2-40B4-BE49-F238E27FC236}">
                  <a16:creationId xmlns:a16="http://schemas.microsoft.com/office/drawing/2014/main" id="{6205DA07-CDE9-92FD-36E1-4EC87868BC13}"/>
                </a:ext>
              </a:extLst>
            </p:cNvPr>
            <p:cNvCxnSpPr>
              <a:cxnSpLocks/>
            </p:cNvCxnSpPr>
            <p:nvPr/>
          </p:nvCxnSpPr>
          <p:spPr>
            <a:xfrm>
              <a:off x="9131503" y="4541201"/>
              <a:ext cx="108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70FC4D1E-9377-7C14-9B11-50F5B5B4D1BC}"/>
              </a:ext>
            </a:extLst>
          </p:cNvPr>
          <p:cNvCxnSpPr>
            <a:cxnSpLocks/>
          </p:cNvCxnSpPr>
          <p:nvPr/>
        </p:nvCxnSpPr>
        <p:spPr>
          <a:xfrm>
            <a:off x="9626034" y="2246462"/>
            <a:ext cx="0" cy="399660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44D4A6F4-9139-CAE9-4300-D3961262B617}"/>
              </a:ext>
            </a:extLst>
          </p:cNvPr>
          <p:cNvCxnSpPr>
            <a:cxnSpLocks/>
          </p:cNvCxnSpPr>
          <p:nvPr/>
        </p:nvCxnSpPr>
        <p:spPr>
          <a:xfrm>
            <a:off x="8835808" y="5220084"/>
            <a:ext cx="157587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E5743CDA-8E5D-0B45-4FFC-C8BCC07D609F}"/>
              </a:ext>
            </a:extLst>
          </p:cNvPr>
          <p:cNvCxnSpPr>
            <a:cxnSpLocks/>
          </p:cNvCxnSpPr>
          <p:nvPr/>
        </p:nvCxnSpPr>
        <p:spPr>
          <a:xfrm>
            <a:off x="8835808" y="4204719"/>
            <a:ext cx="157587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62DDD16C-8A8F-924A-9120-DCE9D473CB0D}"/>
              </a:ext>
            </a:extLst>
          </p:cNvPr>
          <p:cNvCxnSpPr>
            <a:cxnSpLocks/>
          </p:cNvCxnSpPr>
          <p:nvPr/>
        </p:nvCxnSpPr>
        <p:spPr>
          <a:xfrm>
            <a:off x="8835808" y="6243069"/>
            <a:ext cx="157587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BDDCC0E2-D53C-6050-2A5E-B195E5E163DB}"/>
              </a:ext>
            </a:extLst>
          </p:cNvPr>
          <p:cNvCxnSpPr/>
          <p:nvPr/>
        </p:nvCxnSpPr>
        <p:spPr>
          <a:xfrm>
            <a:off x="8844247" y="4204719"/>
            <a:ext cx="1567439" cy="20383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9FD1046C-79A2-FB99-7C46-131AD866C6C2}"/>
              </a:ext>
            </a:extLst>
          </p:cNvPr>
          <p:cNvCxnSpPr/>
          <p:nvPr/>
        </p:nvCxnSpPr>
        <p:spPr>
          <a:xfrm flipH="1">
            <a:off x="8844247" y="4200987"/>
            <a:ext cx="1567439" cy="204208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e 67">
            <a:extLst>
              <a:ext uri="{FF2B5EF4-FFF2-40B4-BE49-F238E27FC236}">
                <a16:creationId xmlns:a16="http://schemas.microsoft.com/office/drawing/2014/main" id="{49E19CE4-5CB5-14CB-BDCD-6382205FA930}"/>
              </a:ext>
            </a:extLst>
          </p:cNvPr>
          <p:cNvSpPr/>
          <p:nvPr/>
        </p:nvSpPr>
        <p:spPr>
          <a:xfrm>
            <a:off x="8838627" y="4204718"/>
            <a:ext cx="1569600" cy="2038347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19CF9F89-F498-4782-D9AA-62C904BA6DAF}"/>
              </a:ext>
            </a:extLst>
          </p:cNvPr>
          <p:cNvSpPr txBox="1"/>
          <p:nvPr/>
        </p:nvSpPr>
        <p:spPr>
          <a:xfrm>
            <a:off x="8701175" y="625309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4’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D99AA439-30CD-0F36-E4F5-88D3E107963A}"/>
              </a:ext>
            </a:extLst>
          </p:cNvPr>
          <p:cNvSpPr txBox="1"/>
          <p:nvPr/>
        </p:nvSpPr>
        <p:spPr>
          <a:xfrm>
            <a:off x="8581037" y="408936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1’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67BADA5B-05DD-93BC-E546-180A89BA8122}"/>
              </a:ext>
            </a:extLst>
          </p:cNvPr>
          <p:cNvSpPr txBox="1"/>
          <p:nvPr/>
        </p:nvSpPr>
        <p:spPr>
          <a:xfrm>
            <a:off x="10439323" y="4119652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2’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18B2DD57-57B9-F66F-CE5C-1639FDD1B4A4}"/>
              </a:ext>
            </a:extLst>
          </p:cNvPr>
          <p:cNvSpPr txBox="1"/>
          <p:nvPr/>
        </p:nvSpPr>
        <p:spPr>
          <a:xfrm>
            <a:off x="10288195" y="626668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3’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D27C0831-AECD-B431-F7F6-6AA2348712CF}"/>
              </a:ext>
            </a:extLst>
          </p:cNvPr>
          <p:cNvSpPr txBox="1"/>
          <p:nvPr/>
        </p:nvSpPr>
        <p:spPr>
          <a:xfrm>
            <a:off x="-41438" y="1148249"/>
            <a:ext cx="6231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Date le caratteristiche geometriche del piano di sezione proiettante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 la sfera viene sezionata secondo una circonferenza che si presenta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 in scorcio totale</a:t>
            </a:r>
          </a:p>
        </p:txBody>
      </p: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F5C59EA4-B13C-6AEF-B0EB-A7CFA2F95966}"/>
              </a:ext>
            </a:extLst>
          </p:cNvPr>
          <p:cNvGrpSpPr/>
          <p:nvPr/>
        </p:nvGrpSpPr>
        <p:grpSpPr>
          <a:xfrm>
            <a:off x="0" y="2114725"/>
            <a:ext cx="5797296" cy="947342"/>
            <a:chOff x="0" y="2379901"/>
            <a:chExt cx="5797296" cy="947342"/>
          </a:xfrm>
        </p:grpSpPr>
        <p:sp>
          <p:nvSpPr>
            <p:cNvPr id="81" name="CasellaDiTesto 80">
              <a:extLst>
                <a:ext uri="{FF2B5EF4-FFF2-40B4-BE49-F238E27FC236}">
                  <a16:creationId xmlns:a16="http://schemas.microsoft.com/office/drawing/2014/main" id="{A719EF49-00C3-FFFF-C3CF-A0DA22CBB5A7}"/>
                </a:ext>
              </a:extLst>
            </p:cNvPr>
            <p:cNvSpPr txBox="1"/>
            <p:nvPr/>
          </p:nvSpPr>
          <p:spPr>
            <a:xfrm>
              <a:off x="0" y="2403913"/>
              <a:ext cx="57972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I punti 1’’   4’’ e 2’’  3’’ sono i vertici del quadrato circoscritto alla circonferenza di sezione  mentre C(C’, C’’) è il centro della circonferenza</a:t>
              </a:r>
            </a:p>
          </p:txBody>
        </p:sp>
        <p:sp>
          <p:nvSpPr>
            <p:cNvPr id="82" name="CasellaDiTesto 81">
              <a:extLst>
                <a:ext uri="{FF2B5EF4-FFF2-40B4-BE49-F238E27FC236}">
                  <a16:creationId xmlns:a16="http://schemas.microsoft.com/office/drawing/2014/main" id="{BF0DED66-9216-A4B3-0773-5B03550424F4}"/>
                </a:ext>
              </a:extLst>
            </p:cNvPr>
            <p:cNvSpPr txBox="1"/>
            <p:nvPr/>
          </p:nvSpPr>
          <p:spPr>
            <a:xfrm>
              <a:off x="1871543" y="2385193"/>
              <a:ext cx="21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800" dirty="0">
                  <a:solidFill>
                    <a:srgbClr val="FF0000"/>
                  </a:solidFill>
                  <a:latin typeface="Symbol" panose="05050102010706020507" pitchFamily="18" charset="2"/>
                </a:rPr>
                <a:t>º  </a:t>
              </a:r>
              <a:endParaRPr lang="it-IT" sz="1050" dirty="0">
                <a:solidFill>
                  <a:srgbClr val="FF000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83" name="CasellaDiTesto 82">
              <a:extLst>
                <a:ext uri="{FF2B5EF4-FFF2-40B4-BE49-F238E27FC236}">
                  <a16:creationId xmlns:a16="http://schemas.microsoft.com/office/drawing/2014/main" id="{979CC990-ABF1-FFF0-BE15-CF1E33617E0B}"/>
                </a:ext>
              </a:extLst>
            </p:cNvPr>
            <p:cNvSpPr txBox="1"/>
            <p:nvPr/>
          </p:nvSpPr>
          <p:spPr>
            <a:xfrm>
              <a:off x="985117" y="2379901"/>
              <a:ext cx="21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800" dirty="0">
                  <a:solidFill>
                    <a:srgbClr val="FF0000"/>
                  </a:solidFill>
                  <a:latin typeface="Symbol" panose="05050102010706020507" pitchFamily="18" charset="2"/>
                </a:rPr>
                <a:t>º</a:t>
              </a:r>
              <a:endParaRPr lang="it-IT" sz="1050" dirty="0">
                <a:solidFill>
                  <a:srgbClr val="FF0000"/>
                </a:solidFill>
                <a:latin typeface="MS Shell Dlg 2" panose="020B0604030504040204" pitchFamily="34" charset="0"/>
              </a:endParaRPr>
            </a:p>
          </p:txBody>
        </p:sp>
      </p:grp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E0C0B515-FEE7-4A33-46C3-975987CA2C24}"/>
              </a:ext>
            </a:extLst>
          </p:cNvPr>
          <p:cNvSpPr txBox="1"/>
          <p:nvPr/>
        </p:nvSpPr>
        <p:spPr>
          <a:xfrm>
            <a:off x="9257801" y="5066195"/>
            <a:ext cx="409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18D7B3B7-11F1-0C17-DFA3-AC852499F501}"/>
              </a:ext>
            </a:extLst>
          </p:cNvPr>
          <p:cNvSpPr txBox="1"/>
          <p:nvPr/>
        </p:nvSpPr>
        <p:spPr>
          <a:xfrm>
            <a:off x="9415666" y="2007690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C’’</a:t>
            </a: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7F75E2CE-F7BC-7A27-489A-4AFF7564EEF3}"/>
              </a:ext>
            </a:extLst>
          </p:cNvPr>
          <p:cNvSpPr txBox="1"/>
          <p:nvPr/>
        </p:nvSpPr>
        <p:spPr>
          <a:xfrm>
            <a:off x="0" y="3041334"/>
            <a:ext cx="5243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Il segmento compreso tra questi estremi definisce la dimensione del lato del quadrato circoscritto alla circonferenza di sezione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BC1D356D-2C87-51AD-4091-D03F8C611AEC}"/>
              </a:ext>
            </a:extLst>
          </p:cNvPr>
          <p:cNvSpPr txBox="1"/>
          <p:nvPr/>
        </p:nvSpPr>
        <p:spPr>
          <a:xfrm>
            <a:off x="-6248" y="3950841"/>
            <a:ext cx="5797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La proiezione di questi punti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rgbClr val="FF0000"/>
                </a:solidFill>
              </a:rPr>
              <a:t> definisce la dimensione dell’asse minore dell’ellisse che rappresenta lo scorcio parziale della circonferenza</a:t>
            </a: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9E8280F0-FCF9-23B4-3A28-185FDFA617CF}"/>
              </a:ext>
            </a:extLst>
          </p:cNvPr>
          <p:cNvSpPr txBox="1"/>
          <p:nvPr/>
        </p:nvSpPr>
        <p:spPr>
          <a:xfrm>
            <a:off x="0" y="4836811"/>
            <a:ext cx="5584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Per quanto detto si possono individuare le proiezioni 1’, 2’, 3’, 4’ dei quattro vertici del quadrato in scorcio parziale circoscritto all’ellisse</a:t>
            </a: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DFFAAC29-8175-4EE7-6D0F-BC5374BE494A}"/>
              </a:ext>
            </a:extLst>
          </p:cNvPr>
          <p:cNvSpPr txBox="1"/>
          <p:nvPr/>
        </p:nvSpPr>
        <p:spPr>
          <a:xfrm>
            <a:off x="-27635" y="5746318"/>
            <a:ext cx="5106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L’ellisse rappresentata rappresenta, quindi, lo scorcio parziale della circonferenza di sezione generata dal piano </a:t>
            </a:r>
            <a:r>
              <a:rPr lang="it-IT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90" name="Ovale 89">
            <a:extLst>
              <a:ext uri="{FF2B5EF4-FFF2-40B4-BE49-F238E27FC236}">
                <a16:creationId xmlns:a16="http://schemas.microsoft.com/office/drawing/2014/main" id="{1F7500B6-B99F-3645-20E3-15092FAB6BB5}"/>
              </a:ext>
            </a:extLst>
          </p:cNvPr>
          <p:cNvSpPr/>
          <p:nvPr/>
        </p:nvSpPr>
        <p:spPr>
          <a:xfrm>
            <a:off x="8835535" y="4207219"/>
            <a:ext cx="1569600" cy="2038347"/>
          </a:xfrm>
          <a:prstGeom prst="ellipse">
            <a:avLst/>
          </a:prstGeom>
          <a:solidFill>
            <a:srgbClr val="FF0000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A97DC348-0862-0589-B4F3-F6702D6FC603}"/>
              </a:ext>
            </a:extLst>
          </p:cNvPr>
          <p:cNvSpPr txBox="1">
            <a:spLocks/>
          </p:cNvSpPr>
          <p:nvPr/>
        </p:nvSpPr>
        <p:spPr>
          <a:xfrm>
            <a:off x="25566" y="887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GEOMETRIA DESCRITTIVA DINAMICA – RIBALTAMENTO  DEL PIANO 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PROIETTANTE SU </a:t>
            </a:r>
            <a:r>
              <a:rPr lang="it-IT" sz="20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sz="20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- ESEMPI</a:t>
            </a:r>
          </a:p>
        </p:txBody>
      </p:sp>
      <p:sp>
        <p:nvSpPr>
          <p:cNvPr id="8" name="Pulsante di azione: vuoto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591B72F-CF42-8819-8305-B3055B7772FC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269BA7CD-DE22-4CD8-8B6A-0B8AA463B9AD}"/>
              </a:ext>
            </a:extLst>
          </p:cNvPr>
          <p:cNvCxnSpPr>
            <a:cxnSpLocks/>
          </p:cNvCxnSpPr>
          <p:nvPr/>
        </p:nvCxnSpPr>
        <p:spPr>
          <a:xfrm>
            <a:off x="1474" y="6859740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00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4" grpId="0"/>
      <p:bldP spid="15" grpId="0"/>
      <p:bldP spid="16" grpId="0"/>
      <p:bldP spid="17" grpId="0"/>
      <p:bldP spid="68" grpId="0" animBg="1"/>
      <p:bldP spid="75" grpId="0"/>
      <p:bldP spid="76" grpId="0"/>
      <p:bldP spid="77" grpId="0"/>
      <p:bldP spid="78" grpId="0"/>
      <p:bldP spid="79" grpId="0"/>
      <p:bldP spid="84" grpId="0"/>
      <p:bldP spid="85" grpId="0"/>
      <p:bldP spid="86" grpId="0"/>
      <p:bldP spid="87" grpId="0"/>
      <p:bldP spid="88" grpId="0"/>
      <p:bldP spid="89" grpId="0"/>
      <p:bldP spid="90" grpId="0" animBg="1"/>
    </p:bld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1493</Words>
  <Application>Microsoft Office PowerPoint</Application>
  <PresentationFormat>Widescreen</PresentationFormat>
  <Paragraphs>267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MS Shell Dlg 2</vt:lpstr>
      <vt:lpstr>Symbol</vt:lpstr>
      <vt:lpstr>1_Tema di Office</vt:lpstr>
      <vt:lpstr>Geometria descrittiva dinamica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 Fragassi</dc:creator>
  <cp:lastModifiedBy>Elio Fragassi</cp:lastModifiedBy>
  <cp:revision>84</cp:revision>
  <dcterms:created xsi:type="dcterms:W3CDTF">2023-10-09T17:56:43Z</dcterms:created>
  <dcterms:modified xsi:type="dcterms:W3CDTF">2023-11-11T17:48:00Z</dcterms:modified>
</cp:coreProperties>
</file>