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28" r:id="rId2"/>
    <p:sldId id="333" r:id="rId3"/>
    <p:sldId id="330" r:id="rId4"/>
    <p:sldId id="331" r:id="rId5"/>
    <p:sldId id="332" r:id="rId6"/>
    <p:sldId id="329" r:id="rId7"/>
    <p:sldId id="29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56" autoAdjust="0"/>
  </p:normalViewPr>
  <p:slideViewPr>
    <p:cSldViewPr snapToGrid="0">
      <p:cViewPr varScale="1">
        <p:scale>
          <a:sx n="84" d="100"/>
          <a:sy n="84" d="100"/>
        </p:scale>
        <p:origin x="110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08704-F504-4F2E-ADB7-F50CCFEC89F8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37293-0F18-4C7F-B5A5-07C8F0B43F6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58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62AE5-F776-5F5F-16F7-D20E9EF30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63BDA0-CF80-C8C3-F853-C47D5C024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54847-B946-EE11-081B-B74B3800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E03C39-2666-F999-07DE-F2A625E2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CC7F41-5083-51C3-F652-CDC341EF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682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36875-A955-7598-8933-C705C627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96AA14-A3F4-D0E0-9D9D-AEDE702B3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EB1AA2-FC5D-64BD-9A01-DD74948D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B9BD8D-14A9-83A6-B605-657C1968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9888E-C741-2442-4D34-F9422A2C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82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189B3E-61E2-1539-B415-43FD359F5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F7D28D-BDD2-9175-083A-4D8803FD6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F6419-FABF-2F3E-411E-CEFAE048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9EDD0E-5628-CF38-18C5-983BCF71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116A5C-D968-B7AD-AB7E-93F31497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8376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30A7B-E8AD-C4F8-1E6A-33E711CB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845C15-7BDF-D45A-0BC2-B332FB7A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0F1B8-E9CC-01D0-EB06-3791C4B0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E7918F-ED12-2B29-DF07-10DFBC85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77916A-184E-B485-990B-5F672800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126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6D40C-DF36-4038-3027-8A5797345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3B6FA4-7A8E-2D69-DD98-C6CD73BD5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8DDA72-5496-AF06-2C69-95B58DFE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EE3522-E6D4-A7F9-D441-FDE63E67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DE8663-8DDF-93C9-36C8-F952DD8F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507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5D78D-BAB4-B5EB-6F66-E31B4B99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16639-E17F-6287-B89F-BB8B9C98E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C9320D-3928-90EB-A207-6EF7086E8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A7F4F8-E367-76C4-84C3-C76B5D23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7422CC-B5E6-1E06-7686-CCECA970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DA04AE-6A5C-3584-F6F2-09DB8ADD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7086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A41916-F676-B81B-4FDD-49082A02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223AE0-5CEF-4AF6-F5AB-74E89991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75B6DC-AE56-ACCA-CF28-79B3EE151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237B58-E42D-879E-CB29-71FA74FEA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6094B4-916F-FC41-0261-01C512B91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E152F91-11BF-6B35-9455-3E891D7A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137F82-9199-4A39-03E9-61D68BFB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B1188E-F09D-2C09-C4DE-8B0C906D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967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C7E3A4-2909-284C-FBD6-8230ECE8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642172-374D-DD04-45CD-BB40D9BC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DB3CB5-7EC3-9ABD-3863-44BB8EC1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F51CAC-F3FF-D1FC-E8B7-ABEF46F4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402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9BF69AD-33CA-3B5D-4D8A-3C3ECFDF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145DAD-EFC2-9119-EC73-AAFC9D84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50F028-935F-CA3D-6BDD-3AFE22AD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649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72F0C-CA5C-DE36-CD0A-BCD85040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6CE0D-2563-B374-E02C-7EABE0DD4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F88B3A-E25E-36AB-5055-7A0455483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E575D1-7860-722D-AFE3-E1A79481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AA9CD2-49A7-95E1-FA96-57B79684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D2E874-C829-423F-FD92-94F89844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2067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63871-CD6F-7886-AC91-65C6BBC03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3DE597-67FD-3539-19A5-C3436789B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E15604-7B83-BEDA-310C-98CC0A582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6F61AB-73A8-FE1A-B8D2-2190557F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30A45C-AFEF-95D6-F064-1F3C300F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BF7AD-660F-9AB7-A61A-8F5CEA8D6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538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673B8C2-F3BD-487C-88E2-658E2A63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16E77F-6E0E-D995-2D80-A9F9999B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A2AD67-14E6-13D0-2699-DD006B99E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9978-02E4-48A2-90E8-F4DADA2F8CB5}" type="datetimeFigureOut">
              <a:rPr lang="it-IT" smtClean="0"/>
              <a:pPr/>
              <a:t>09/11/2023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D3ED5A-B410-FE43-9159-FC34E670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4E1F2E-A876-584B-8332-C32BBC6E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901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OPERAZIONI DI RIBALTAMENTO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4394" y="1758083"/>
            <a:ext cx="2736000" cy="47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1997/98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Panfilis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Suellen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Istituto Statale d’Arte «G. Mazara»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Disegno geometrico e architettonico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6009042" y="1774738"/>
            <a:ext cx="3488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320452"/>
            <a:ext cx="12168000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 DEL  PIANO  PROIETTANTE SU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6055219" y="2320206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22" name="Pulsante di azione: vuoto 21">
            <a:hlinkClick r:id="" action="ppaction://noaction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6055219" y="271972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Pulsante di azione: vuoto 22">
            <a:hlinkClick r:id="rId5" action="ppaction://hlinksldjump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6055219" y="351232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6009043" y="5442570"/>
            <a:ext cx="3405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28" name="Pulsante di azione: vuoto 27">
            <a:hlinkClick r:id="rId6" action="ppaction://hlinksldjump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6053322" y="3894175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6449388" y="2339137"/>
            <a:ext cx="2515680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 punto su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3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  <a:endParaRPr kumimoji="0" lang="it-IT" sz="13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6454172" y="2732128"/>
            <a:ext cx="2507796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 punto su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3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6458050" y="3818972"/>
            <a:ext cx="2693491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Circonferenza: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dalla realtà alle proiezioni  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6458050" y="3526693"/>
            <a:ext cx="2858441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di un triangolo su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p</a:t>
            </a:r>
            <a:r>
              <a:rPr kumimoji="0" lang="it-IT" sz="13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Geometria descrittiva dinamica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9286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ulsante di azione: vuoto 31">
            <a:hlinkClick r:id="rId7" action="ppaction://hlinksldjump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6055219" y="311822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6453749" y="3136743"/>
            <a:ext cx="2858441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 segmento su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3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4F93527-07D7-1760-D48D-1DA051C4B75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CB449B2-BDCC-5D05-1AD6-1B8A40D0A2D5}"/>
              </a:ext>
            </a:extLst>
          </p:cNvPr>
          <p:cNvCxnSpPr>
            <a:cxnSpLocks/>
          </p:cNvCxnSpPr>
          <p:nvPr/>
        </p:nvCxnSpPr>
        <p:spPr>
          <a:xfrm>
            <a:off x="-9550" y="684467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1013070-6EBD-1046-F608-220BC3299D29}"/>
              </a:ext>
            </a:extLst>
          </p:cNvPr>
          <p:cNvCxnSpPr>
            <a:cxnSpLocks/>
          </p:cNvCxnSpPr>
          <p:nvPr/>
        </p:nvCxnSpPr>
        <p:spPr>
          <a:xfrm>
            <a:off x="-7404" y="684953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>
            <a:extLst>
              <a:ext uri="{FF2B5EF4-FFF2-40B4-BE49-F238E27FC236}">
                <a16:creationId xmlns:a16="http://schemas.microsoft.com/office/drawing/2014/main" id="{90FAA8A5-D5BA-927B-711F-5665850F4E1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0" y="1770874"/>
            <a:ext cx="5964652" cy="4760777"/>
          </a:xfrm>
          <a:prstGeom prst="rect">
            <a:avLst/>
          </a:prstGeom>
          <a:ln w="9525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1393874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9" grpId="0"/>
      <p:bldP spid="28" grpId="0" animBg="1"/>
      <p:bldP spid="14" grpId="0"/>
      <p:bldP spid="36" grpId="0"/>
      <p:bldP spid="37" grpId="0"/>
      <p:bldP spid="38" grpId="0"/>
      <p:bldP spid="32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PROIETTANTE SU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2</a:t>
            </a:r>
            <a:endParaRPr kumimoji="0" lang="it-IT" sz="2000" b="0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70214B62-6F6C-DD07-087A-66393E1C0EC1}"/>
              </a:ext>
            </a:extLst>
          </p:cNvPr>
          <p:cNvCxnSpPr>
            <a:cxnSpLocks/>
          </p:cNvCxnSpPr>
          <p:nvPr/>
        </p:nvCxnSpPr>
        <p:spPr>
          <a:xfrm>
            <a:off x="5169309" y="3781889"/>
            <a:ext cx="659360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A3FE056-1E85-3325-2662-452B4DF81821}"/>
              </a:ext>
            </a:extLst>
          </p:cNvPr>
          <p:cNvSpPr txBox="1"/>
          <p:nvPr/>
        </p:nvSpPr>
        <p:spPr>
          <a:xfrm>
            <a:off x="8118590" y="6288792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sz="1801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B15593C-A4CB-FEC0-3427-957BEF64FD84}"/>
              </a:ext>
            </a:extLst>
          </p:cNvPr>
          <p:cNvSpPr txBox="1"/>
          <p:nvPr/>
        </p:nvSpPr>
        <p:spPr>
          <a:xfrm>
            <a:off x="11497739" y="558980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sz="1801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DC6D463-B8F0-7271-1CCD-1305F97E5211}"/>
              </a:ext>
            </a:extLst>
          </p:cNvPr>
          <p:cNvSpPr txBox="1"/>
          <p:nvPr/>
        </p:nvSpPr>
        <p:spPr>
          <a:xfrm>
            <a:off x="11497739" y="3412429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lt</a:t>
            </a:r>
            <a:endParaRPr lang="it-IT" sz="1801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62DFF15-53B8-97D1-EF6C-35AD6BBC5491}"/>
              </a:ext>
            </a:extLst>
          </p:cNvPr>
          <p:cNvCxnSpPr>
            <a:cxnSpLocks/>
          </p:cNvCxnSpPr>
          <p:nvPr/>
        </p:nvCxnSpPr>
        <p:spPr>
          <a:xfrm>
            <a:off x="8118590" y="3781889"/>
            <a:ext cx="0" cy="2876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E5E395D-EC76-457D-D14F-78A34B14886C}"/>
              </a:ext>
            </a:extLst>
          </p:cNvPr>
          <p:cNvCxnSpPr>
            <a:cxnSpLocks/>
          </p:cNvCxnSpPr>
          <p:nvPr/>
        </p:nvCxnSpPr>
        <p:spPr>
          <a:xfrm flipH="1">
            <a:off x="8118590" y="511958"/>
            <a:ext cx="3581916" cy="326993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256A8444-82E4-7762-618D-171F65293B5E}"/>
              </a:ext>
            </a:extLst>
          </p:cNvPr>
          <p:cNvCxnSpPr>
            <a:cxnSpLocks/>
          </p:cNvCxnSpPr>
          <p:nvPr/>
        </p:nvCxnSpPr>
        <p:spPr>
          <a:xfrm>
            <a:off x="5115205" y="514602"/>
            <a:ext cx="3003385" cy="326728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DB5B640-848B-8C94-8620-037963A9FE9F}"/>
              </a:ext>
            </a:extLst>
          </p:cNvPr>
          <p:cNvSpPr txBox="1"/>
          <p:nvPr/>
        </p:nvSpPr>
        <p:spPr>
          <a:xfrm>
            <a:off x="5169309" y="337585"/>
            <a:ext cx="68400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latin typeface="Comic Sans MS"/>
              </a:rPr>
              <a:t>(t</a:t>
            </a:r>
            <a:r>
              <a:rPr lang="it-IT" sz="1801" baseline="-25000" dirty="0">
                <a:latin typeface="Comic Sans MS"/>
              </a:rPr>
              <a:t>1</a:t>
            </a:r>
            <a:r>
              <a:rPr lang="it-IT" sz="1801" dirty="0">
                <a:latin typeface="Symbol" panose="05050102010706020507" pitchFamily="18" charset="2"/>
              </a:rPr>
              <a:t>a</a:t>
            </a:r>
            <a:r>
              <a:rPr lang="it-IT" sz="1801" dirty="0">
                <a:latin typeface="+mj-lt"/>
              </a:rPr>
              <a:t>)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30BD3BFD-5A60-D2BC-417B-B8CF33DE6A85}"/>
              </a:ext>
            </a:extLst>
          </p:cNvPr>
          <p:cNvCxnSpPr>
            <a:cxnSpLocks/>
          </p:cNvCxnSpPr>
          <p:nvPr/>
        </p:nvCxnSpPr>
        <p:spPr>
          <a:xfrm>
            <a:off x="10628908" y="1489856"/>
            <a:ext cx="0" cy="22920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6289E48B-DAD7-78F3-5453-B1FDE85B567A}"/>
              </a:ext>
            </a:extLst>
          </p:cNvPr>
          <p:cNvCxnSpPr>
            <a:cxnSpLocks/>
          </p:cNvCxnSpPr>
          <p:nvPr/>
        </p:nvCxnSpPr>
        <p:spPr>
          <a:xfrm flipH="1">
            <a:off x="8118590" y="3781888"/>
            <a:ext cx="2508723" cy="22105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B4F52091-99CA-082D-C339-0C8254760D6F}"/>
              </a:ext>
            </a:extLst>
          </p:cNvPr>
          <p:cNvCxnSpPr>
            <a:cxnSpLocks/>
          </p:cNvCxnSpPr>
          <p:nvPr/>
        </p:nvCxnSpPr>
        <p:spPr>
          <a:xfrm>
            <a:off x="9593338" y="2438311"/>
            <a:ext cx="0" cy="22571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8694DD55-1FD0-195C-64FF-8CCD1FFB4953}"/>
              </a:ext>
            </a:extLst>
          </p:cNvPr>
          <p:cNvSpPr txBox="1"/>
          <p:nvPr/>
        </p:nvSpPr>
        <p:spPr>
          <a:xfrm>
            <a:off x="8091158" y="5919331"/>
            <a:ext cx="585216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sz="1801" dirty="0">
                <a:solidFill>
                  <a:srgbClr val="00B0F0"/>
                </a:solidFill>
                <a:latin typeface="Comic Sans MS"/>
              </a:rPr>
              <a:t>r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7A6022C-F9AE-F92F-4D70-5ECC92F6E6B1}"/>
              </a:ext>
            </a:extLst>
          </p:cNvPr>
          <p:cNvSpPr txBox="1"/>
          <p:nvPr/>
        </p:nvSpPr>
        <p:spPr>
          <a:xfrm>
            <a:off x="10322505" y="1104438"/>
            <a:ext cx="585216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srgbClr val="00B0F0"/>
                </a:solidFill>
                <a:latin typeface="Comic Sans MS"/>
              </a:rPr>
              <a:t>2</a:t>
            </a:r>
            <a:r>
              <a:rPr lang="it-IT" sz="1801" dirty="0">
                <a:solidFill>
                  <a:srgbClr val="00B0F0"/>
                </a:solidFill>
                <a:latin typeface="Comic Sans MS"/>
              </a:rPr>
              <a:t>r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159B2C1-62F1-546E-CD70-7383A41AD483}"/>
              </a:ext>
            </a:extLst>
          </p:cNvPr>
          <p:cNvSpPr txBox="1"/>
          <p:nvPr/>
        </p:nvSpPr>
        <p:spPr>
          <a:xfrm>
            <a:off x="7567848" y="1603408"/>
            <a:ext cx="63670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(r’)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BCB597B2-4E44-CE8F-6C97-F402E3958EE0}"/>
              </a:ext>
            </a:extLst>
          </p:cNvPr>
          <p:cNvSpPr txBox="1"/>
          <p:nvPr/>
        </p:nvSpPr>
        <p:spPr>
          <a:xfrm>
            <a:off x="8711714" y="3060795"/>
            <a:ext cx="530352" cy="3694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r’’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FFC0249C-6721-F935-3F02-5E6461B4D21A}"/>
              </a:ext>
            </a:extLst>
          </p:cNvPr>
          <p:cNvSpPr txBox="1"/>
          <p:nvPr/>
        </p:nvSpPr>
        <p:spPr>
          <a:xfrm>
            <a:off x="10084761" y="4053964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r’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3811473-A5A2-530C-927C-3C34E28EE738}"/>
              </a:ext>
            </a:extLst>
          </p:cNvPr>
          <p:cNvSpPr txBox="1"/>
          <p:nvPr/>
        </p:nvSpPr>
        <p:spPr>
          <a:xfrm>
            <a:off x="9589852" y="2311839"/>
            <a:ext cx="530352" cy="3694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A’’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464C37A-3DEC-A06C-0743-345B5172A378}"/>
              </a:ext>
            </a:extLst>
          </p:cNvPr>
          <p:cNvSpPr txBox="1"/>
          <p:nvPr/>
        </p:nvSpPr>
        <p:spPr>
          <a:xfrm>
            <a:off x="9469113" y="4636526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A’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7CCEABE4-F571-8E3A-E763-F07A450B67E6}"/>
              </a:ext>
            </a:extLst>
          </p:cNvPr>
          <p:cNvSpPr txBox="1"/>
          <p:nvPr/>
        </p:nvSpPr>
        <p:spPr>
          <a:xfrm>
            <a:off x="8530048" y="1296191"/>
            <a:ext cx="61200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(A’)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7" name="Arco 46">
            <a:extLst>
              <a:ext uri="{FF2B5EF4-FFF2-40B4-BE49-F238E27FC236}">
                <a16:creationId xmlns:a16="http://schemas.microsoft.com/office/drawing/2014/main" id="{00DA3C7A-E8EA-F899-48AF-F10520E6495F}"/>
              </a:ext>
            </a:extLst>
          </p:cNvPr>
          <p:cNvSpPr/>
          <p:nvPr/>
        </p:nvSpPr>
        <p:spPr>
          <a:xfrm>
            <a:off x="5905211" y="1566263"/>
            <a:ext cx="4428000" cy="4428000"/>
          </a:xfrm>
          <a:prstGeom prst="arc">
            <a:avLst>
              <a:gd name="adj1" fmla="val 5401234"/>
              <a:gd name="adj2" fmla="val 13639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C3D7477B-D57E-AF21-D6A4-E3099D8D8A3C}"/>
              </a:ext>
            </a:extLst>
          </p:cNvPr>
          <p:cNvCxnSpPr>
            <a:cxnSpLocks/>
            <a:stCxn id="47" idx="2"/>
          </p:cNvCxnSpPr>
          <p:nvPr/>
        </p:nvCxnSpPr>
        <p:spPr>
          <a:xfrm flipV="1">
            <a:off x="6618443" y="1488020"/>
            <a:ext cx="4008870" cy="6645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4D073A50-699B-A310-3ECD-C67C2872D371}"/>
              </a:ext>
            </a:extLst>
          </p:cNvPr>
          <p:cNvSpPr txBox="1"/>
          <p:nvPr/>
        </p:nvSpPr>
        <p:spPr>
          <a:xfrm>
            <a:off x="6434501" y="1732546"/>
            <a:ext cx="720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801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801" dirty="0">
                <a:solidFill>
                  <a:srgbClr val="FF0000"/>
                </a:solidFill>
                <a:latin typeface="Comic Sans MS"/>
              </a:rPr>
              <a:t>r)</a:t>
            </a: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35218D0-8C22-2D9A-1BEE-15893DB937F8}"/>
              </a:ext>
            </a:extLst>
          </p:cNvPr>
          <p:cNvCxnSpPr>
            <a:cxnSpLocks/>
          </p:cNvCxnSpPr>
          <p:nvPr/>
        </p:nvCxnSpPr>
        <p:spPr>
          <a:xfrm>
            <a:off x="8116843" y="4696620"/>
            <a:ext cx="14764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Arco 60">
            <a:extLst>
              <a:ext uri="{FF2B5EF4-FFF2-40B4-BE49-F238E27FC236}">
                <a16:creationId xmlns:a16="http://schemas.microsoft.com/office/drawing/2014/main" id="{C5BE213B-8CFA-2A3F-56A4-BE8FB9593560}"/>
              </a:ext>
            </a:extLst>
          </p:cNvPr>
          <p:cNvSpPr/>
          <p:nvPr/>
        </p:nvSpPr>
        <p:spPr>
          <a:xfrm>
            <a:off x="7200980" y="2861804"/>
            <a:ext cx="1836000" cy="1836000"/>
          </a:xfrm>
          <a:prstGeom prst="arc">
            <a:avLst>
              <a:gd name="adj1" fmla="val 5401142"/>
              <a:gd name="adj2" fmla="val 13639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1255BBD1-62EE-49C9-CD6A-52C9CE8F7456}"/>
              </a:ext>
            </a:extLst>
          </p:cNvPr>
          <p:cNvCxnSpPr>
            <a:cxnSpLocks/>
          </p:cNvCxnSpPr>
          <p:nvPr/>
        </p:nvCxnSpPr>
        <p:spPr>
          <a:xfrm>
            <a:off x="8973039" y="1762539"/>
            <a:ext cx="619501" cy="6739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70F47F75-A39D-A6D5-D205-EAAC7AB3C49A}"/>
              </a:ext>
            </a:extLst>
          </p:cNvPr>
          <p:cNvCxnSpPr>
            <a:cxnSpLocks/>
          </p:cNvCxnSpPr>
          <p:nvPr/>
        </p:nvCxnSpPr>
        <p:spPr>
          <a:xfrm flipH="1">
            <a:off x="7493972" y="1760703"/>
            <a:ext cx="1477472" cy="13487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C33CF00A-2DE7-084E-C55D-A49FB5FB5388}"/>
              </a:ext>
            </a:extLst>
          </p:cNvPr>
          <p:cNvCxnSpPr>
            <a:cxnSpLocks/>
          </p:cNvCxnSpPr>
          <p:nvPr/>
        </p:nvCxnSpPr>
        <p:spPr>
          <a:xfrm flipH="1">
            <a:off x="8102197" y="1488020"/>
            <a:ext cx="2519751" cy="23002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DC97040-CBE0-CBF8-901C-60AEFF6438C8}"/>
              </a:ext>
            </a:extLst>
          </p:cNvPr>
          <p:cNvSpPr txBox="1"/>
          <p:nvPr/>
        </p:nvSpPr>
        <p:spPr>
          <a:xfrm>
            <a:off x="1" y="355103"/>
            <a:ext cx="54357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Un piano si definisce proiettante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quando forma un angolo retto con il piano verticale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e con inclinazione qualsiasi rispetto al piano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4A9E637-A6E3-10B2-4F19-E149DA67FFD2}"/>
              </a:ext>
            </a:extLst>
          </p:cNvPr>
          <p:cNvSpPr txBox="1"/>
          <p:nvPr/>
        </p:nvSpPr>
        <p:spPr>
          <a:xfrm>
            <a:off x="-30190" y="1206271"/>
            <a:ext cx="6321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questa sua caratteristica geometrica qualsiasi </a:t>
            </a:r>
          </a:p>
          <a:p>
            <a:r>
              <a:rPr lang="it-IT" dirty="0"/>
              <a:t>figura o immagine appartenente al piano si proietta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in scorcio totale. Per questo motivo per determinare forma e dimensioni è necessario eseguirne il ribaltamento 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23FB3435-0668-8803-F44E-291F81CDB665}"/>
              </a:ext>
            </a:extLst>
          </p:cNvPr>
          <p:cNvGrpSpPr/>
          <p:nvPr/>
        </p:nvGrpSpPr>
        <p:grpSpPr>
          <a:xfrm>
            <a:off x="-50229" y="2312036"/>
            <a:ext cx="6874256" cy="381539"/>
            <a:chOff x="17347" y="2154043"/>
            <a:chExt cx="6874256" cy="381539"/>
          </a:xfrm>
        </p:grpSpPr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9A19B985-7FBA-109C-D909-F71858E118EB}"/>
                </a:ext>
              </a:extLst>
            </p:cNvPr>
            <p:cNvSpPr txBox="1"/>
            <p:nvPr/>
          </p:nvSpPr>
          <p:spPr>
            <a:xfrm>
              <a:off x="17347" y="2166250"/>
              <a:ext cx="6874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Immaginiamo di avere le proiezioni del punto  </a:t>
              </a:r>
              <a:r>
                <a:rPr lang="it-IT" dirty="0">
                  <a:solidFill>
                    <a:srgbClr val="00B0F0"/>
                  </a:solidFill>
                </a:rPr>
                <a:t>A(A’,A’’)</a:t>
              </a:r>
              <a:r>
                <a:rPr lang="it-IT" dirty="0"/>
                <a:t>   </a:t>
              </a:r>
              <a:r>
                <a:rPr lang="it-IT" dirty="0">
                  <a:latin typeface="Symbol" panose="05050102010706020507" pitchFamily="18" charset="2"/>
                </a:rPr>
                <a:t>a </a:t>
              </a:r>
              <a:r>
                <a:rPr lang="it-IT" sz="1800" dirty="0">
                  <a:latin typeface="Symbol" panose="05050102010706020507" pitchFamily="18" charset="2"/>
                </a:rPr>
                <a:t>^</a:t>
              </a:r>
              <a:r>
                <a:rPr lang="it-IT" dirty="0"/>
                <a:t> </a:t>
              </a:r>
              <a:r>
                <a:rPr lang="it-IT" dirty="0">
                  <a:latin typeface="Symbol" panose="05050102010706020507" pitchFamily="18" charset="2"/>
                </a:rPr>
                <a:t>p</a:t>
              </a:r>
              <a:r>
                <a:rPr lang="it-IT" baseline="-25000" dirty="0"/>
                <a:t>2</a:t>
              </a: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85E16EE7-E311-BD14-0FD9-8827BA6D54CF}"/>
                </a:ext>
              </a:extLst>
            </p:cNvPr>
            <p:cNvSpPr txBox="1"/>
            <p:nvPr/>
          </p:nvSpPr>
          <p:spPr>
            <a:xfrm>
              <a:off x="5757275" y="2154043"/>
              <a:ext cx="257452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Î</a:t>
              </a:r>
              <a:endParaRPr lang="it-IT" sz="1800" dirty="0"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7B17F48-47BB-22E4-E48D-75C133E5F5A0}"/>
              </a:ext>
            </a:extLst>
          </p:cNvPr>
          <p:cNvSpPr txBox="1"/>
          <p:nvPr/>
        </p:nvSpPr>
        <p:spPr>
          <a:xfrm>
            <a:off x="0" y="2663817"/>
            <a:ext cx="6341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1-Disegnando 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perpendicolare a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determiniamo la posizione ribaltata della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A68F6B0-09B7-53D2-57F6-C21AB33A6429}"/>
              </a:ext>
            </a:extLst>
          </p:cNvPr>
          <p:cNvSpPr txBox="1"/>
          <p:nvPr/>
        </p:nvSpPr>
        <p:spPr>
          <a:xfrm>
            <a:off x="0" y="3264663"/>
            <a:ext cx="5914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2-Facciamo appartenere il punto A(A’,A’’) ad una retta r </a:t>
            </a:r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Î a </a:t>
            </a:r>
            <a:r>
              <a:rPr lang="it-IT" dirty="0">
                <a:solidFill>
                  <a:srgbClr val="00B0F0"/>
                </a:solidFill>
              </a:rPr>
              <a:t>determinando 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r, 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r, r’ ed r’’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5C854DA-E69F-4BB5-A9F5-55C61F504B12}"/>
              </a:ext>
            </a:extLst>
          </p:cNvPr>
          <p:cNvSpPr txBox="1"/>
          <p:nvPr/>
        </p:nvSpPr>
        <p:spPr>
          <a:xfrm>
            <a:off x="-2" y="3898567"/>
            <a:ext cx="5115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3- Facendo centro in O ribaltiamo 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 su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 fissandovi il punto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DF5A7BB-B371-32DD-E44B-FDE292A95F2F}"/>
              </a:ext>
            </a:extLst>
          </p:cNvPr>
          <p:cNvSpPr txBox="1"/>
          <p:nvPr/>
        </p:nvSpPr>
        <p:spPr>
          <a:xfrm>
            <a:off x="0" y="4547970"/>
            <a:ext cx="571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4-Collegando 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 con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 </a:t>
            </a:r>
            <a:r>
              <a:rPr lang="it-IT" dirty="0">
                <a:solidFill>
                  <a:srgbClr val="00B0F0"/>
                </a:solidFill>
              </a:rPr>
              <a:t>si determina la retta (r’)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2900DB10-5812-DCD8-A06E-287BD779AAF2}"/>
              </a:ext>
            </a:extLst>
          </p:cNvPr>
          <p:cNvSpPr txBox="1"/>
          <p:nvPr/>
        </p:nvSpPr>
        <p:spPr>
          <a:xfrm>
            <a:off x="7791005" y="3681815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FF0000"/>
                </a:solidFill>
                <a:latin typeface="Comic Sans MS"/>
              </a:rPr>
              <a:t>O</a:t>
            </a:r>
            <a:endParaRPr lang="it-IT" sz="180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BE488E49-1EB6-8475-A921-9E145772AB16}"/>
              </a:ext>
            </a:extLst>
          </p:cNvPr>
          <p:cNvSpPr txBox="1"/>
          <p:nvPr/>
        </p:nvSpPr>
        <p:spPr>
          <a:xfrm>
            <a:off x="0" y="4965415"/>
            <a:ext cx="6418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5-Proiettando </a:t>
            </a:r>
            <a:r>
              <a:rPr lang="it-IT" dirty="0">
                <a:solidFill>
                  <a:srgbClr val="00B0F0"/>
                </a:solidFill>
              </a:rPr>
              <a:t>A’’</a:t>
            </a:r>
            <a:r>
              <a:rPr lang="it-IT" dirty="0">
                <a:solidFill>
                  <a:srgbClr val="FF0000"/>
                </a:solidFill>
              </a:rPr>
              <a:t> su </a:t>
            </a:r>
            <a:r>
              <a:rPr lang="it-IT" dirty="0">
                <a:solidFill>
                  <a:srgbClr val="00B0F0"/>
                </a:solidFill>
              </a:rPr>
              <a:t>(r’) </a:t>
            </a:r>
            <a:r>
              <a:rPr lang="it-IT" dirty="0">
                <a:solidFill>
                  <a:srgbClr val="FF0000"/>
                </a:solidFill>
              </a:rPr>
              <a:t>si determina la posizione effettiva del punto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sulla retta 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543382C2-0559-3EE1-F958-7ED26B98C4AB}"/>
              </a:ext>
            </a:extLst>
          </p:cNvPr>
          <p:cNvSpPr txBox="1"/>
          <p:nvPr/>
        </p:nvSpPr>
        <p:spPr>
          <a:xfrm>
            <a:off x="17346" y="5540719"/>
            <a:ext cx="693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 stesso risultato si ottiene proiettando </a:t>
            </a:r>
            <a:r>
              <a:rPr lang="it-IT" dirty="0">
                <a:solidFill>
                  <a:srgbClr val="00B0F0"/>
                </a:solidFill>
              </a:rPr>
              <a:t>A’ </a:t>
            </a:r>
            <a:r>
              <a:rPr lang="it-IT" dirty="0"/>
              <a:t>su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/>
              <a:t>in </a:t>
            </a:r>
            <a:r>
              <a:rPr lang="it-IT" dirty="0">
                <a:solidFill>
                  <a:srgbClr val="FF0000"/>
                </a:solidFill>
              </a:rPr>
              <a:t>1</a:t>
            </a:r>
            <a:r>
              <a:rPr lang="it-IT" dirty="0"/>
              <a:t> e ribaltare poi </a:t>
            </a:r>
            <a:r>
              <a:rPr lang="it-IT" dirty="0">
                <a:solidFill>
                  <a:srgbClr val="FF0000"/>
                </a:solidFill>
              </a:rPr>
              <a:t>1</a:t>
            </a:r>
            <a:r>
              <a:rPr lang="it-IT" dirty="0"/>
              <a:t> su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CC74CC42-AA38-9D0D-1CF8-75FCFF88DEAB}"/>
              </a:ext>
            </a:extLst>
          </p:cNvPr>
          <p:cNvSpPr txBox="1"/>
          <p:nvPr/>
        </p:nvSpPr>
        <p:spPr>
          <a:xfrm>
            <a:off x="0" y="6208441"/>
            <a:ext cx="8063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Proiettando </a:t>
            </a:r>
            <a:r>
              <a:rPr lang="it-IT" dirty="0">
                <a:solidFill>
                  <a:srgbClr val="FF0000"/>
                </a:solidFill>
              </a:rPr>
              <a:t>1</a:t>
            </a:r>
            <a:r>
              <a:rPr lang="it-IT" dirty="0"/>
              <a:t> su </a:t>
            </a:r>
            <a:r>
              <a:rPr lang="it-IT" dirty="0">
                <a:solidFill>
                  <a:srgbClr val="00B0F0"/>
                </a:solidFill>
              </a:rPr>
              <a:t>(r’) </a:t>
            </a:r>
            <a:r>
              <a:rPr lang="it-IT" dirty="0"/>
              <a:t>con una retta parallela a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si ottiene la stessa posizione reale del punto </a:t>
            </a:r>
            <a:r>
              <a:rPr lang="it-IT" dirty="0">
                <a:solidFill>
                  <a:srgbClr val="00B0F0"/>
                </a:solidFill>
              </a:rPr>
              <a:t>(A’) 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75EABBB1-6DF6-C835-7B18-0420D7E8EC50}"/>
              </a:ext>
            </a:extLst>
          </p:cNvPr>
          <p:cNvSpPr txBox="1"/>
          <p:nvPr/>
        </p:nvSpPr>
        <p:spPr>
          <a:xfrm>
            <a:off x="7883394" y="4695497"/>
            <a:ext cx="337406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FF0000"/>
                </a:solidFill>
                <a:latin typeface="Comic Sans MS"/>
              </a:rPr>
              <a:t>1</a:t>
            </a:r>
            <a:endParaRPr lang="it-IT" sz="180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9E782229-D461-0398-2B20-9A8D04B4C02B}"/>
              </a:ext>
            </a:extLst>
          </p:cNvPr>
          <p:cNvSpPr txBox="1"/>
          <p:nvPr/>
        </p:nvSpPr>
        <p:spPr>
          <a:xfrm>
            <a:off x="7180718" y="2921249"/>
            <a:ext cx="39600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FF0000"/>
                </a:solidFill>
                <a:latin typeface="Comic Sans MS"/>
              </a:rPr>
              <a:t>1</a:t>
            </a:r>
            <a:endParaRPr lang="it-IT" sz="180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6" name="Pulsante di azione: vuoto 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631AA05-36CB-8D33-68EF-8C2F14793B8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E9620BD4-8803-DD31-B1B1-DE50131B5451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855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 animBg="1"/>
      <p:bldP spid="53" grpId="0"/>
      <p:bldP spid="61" grpId="0" animBg="1"/>
      <p:bldP spid="9" grpId="0"/>
      <p:bldP spid="10" grpId="0"/>
      <p:bldP spid="14" grpId="0"/>
      <p:bldP spid="15" grpId="0"/>
      <p:bldP spid="17" grpId="0"/>
      <p:bldP spid="19" grpId="0"/>
      <p:bldP spid="22" grpId="0"/>
      <p:bldP spid="23" grpId="0"/>
      <p:bldP spid="25" grpId="0"/>
      <p:bldP spid="27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GEOMETRIA DESCRITTIVA DINAMICA – RIBALTAMENTO  DEL PIANO PROIETTANTE SU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2</a:t>
            </a:r>
            <a:endParaRPr kumimoji="0" lang="it-IT" sz="2000" b="0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70214B62-6F6C-DD07-087A-66393E1C0EC1}"/>
              </a:ext>
            </a:extLst>
          </p:cNvPr>
          <p:cNvCxnSpPr>
            <a:cxnSpLocks/>
          </p:cNvCxnSpPr>
          <p:nvPr/>
        </p:nvCxnSpPr>
        <p:spPr>
          <a:xfrm>
            <a:off x="6862439" y="3781889"/>
            <a:ext cx="490047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A3FE056-1E85-3325-2662-452B4DF81821}"/>
              </a:ext>
            </a:extLst>
          </p:cNvPr>
          <p:cNvSpPr txBox="1"/>
          <p:nvPr/>
        </p:nvSpPr>
        <p:spPr>
          <a:xfrm>
            <a:off x="8118590" y="6288792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sz="1801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B15593C-A4CB-FEC0-3427-957BEF64FD84}"/>
              </a:ext>
            </a:extLst>
          </p:cNvPr>
          <p:cNvSpPr txBox="1"/>
          <p:nvPr/>
        </p:nvSpPr>
        <p:spPr>
          <a:xfrm>
            <a:off x="11497739" y="558980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sz="1801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DC6D463-B8F0-7271-1CCD-1305F97E5211}"/>
              </a:ext>
            </a:extLst>
          </p:cNvPr>
          <p:cNvSpPr txBox="1"/>
          <p:nvPr/>
        </p:nvSpPr>
        <p:spPr>
          <a:xfrm>
            <a:off x="11773151" y="3448457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lt</a:t>
            </a:r>
            <a:endParaRPr lang="it-IT" sz="1801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62DFF15-53B8-97D1-EF6C-35AD6BBC5491}"/>
              </a:ext>
            </a:extLst>
          </p:cNvPr>
          <p:cNvCxnSpPr>
            <a:cxnSpLocks/>
          </p:cNvCxnSpPr>
          <p:nvPr/>
        </p:nvCxnSpPr>
        <p:spPr>
          <a:xfrm>
            <a:off x="8118590" y="3781889"/>
            <a:ext cx="0" cy="29828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E5E395D-EC76-457D-D14F-78A34B14886C}"/>
              </a:ext>
            </a:extLst>
          </p:cNvPr>
          <p:cNvCxnSpPr>
            <a:cxnSpLocks/>
          </p:cNvCxnSpPr>
          <p:nvPr/>
        </p:nvCxnSpPr>
        <p:spPr>
          <a:xfrm flipH="1">
            <a:off x="8118590" y="511958"/>
            <a:ext cx="3581916" cy="326993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DB5B640-848B-8C94-8620-037963A9FE9F}"/>
              </a:ext>
            </a:extLst>
          </p:cNvPr>
          <p:cNvSpPr txBox="1"/>
          <p:nvPr/>
        </p:nvSpPr>
        <p:spPr>
          <a:xfrm>
            <a:off x="8498270" y="3409599"/>
            <a:ext cx="72000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latin typeface="Comic Sans MS"/>
              </a:rPr>
              <a:t>(t</a:t>
            </a:r>
            <a:r>
              <a:rPr lang="it-IT" sz="1801" baseline="-25000" dirty="0">
                <a:latin typeface="Comic Sans MS"/>
              </a:rPr>
              <a:t>2</a:t>
            </a:r>
            <a:r>
              <a:rPr lang="it-IT" sz="1801" dirty="0">
                <a:latin typeface="Symbol" panose="05050102010706020507" pitchFamily="18" charset="2"/>
              </a:rPr>
              <a:t>a</a:t>
            </a:r>
            <a:r>
              <a:rPr lang="it-IT" sz="1801" dirty="0">
                <a:latin typeface="+mj-lt"/>
              </a:rPr>
              <a:t>)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30BD3BFD-5A60-D2BC-417B-B8CF33DE6A85}"/>
              </a:ext>
            </a:extLst>
          </p:cNvPr>
          <p:cNvCxnSpPr>
            <a:cxnSpLocks/>
          </p:cNvCxnSpPr>
          <p:nvPr/>
        </p:nvCxnSpPr>
        <p:spPr>
          <a:xfrm>
            <a:off x="10628368" y="1498682"/>
            <a:ext cx="0" cy="228309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6289E48B-DAD7-78F3-5453-B1FDE85B567A}"/>
              </a:ext>
            </a:extLst>
          </p:cNvPr>
          <p:cNvCxnSpPr>
            <a:cxnSpLocks/>
          </p:cNvCxnSpPr>
          <p:nvPr/>
        </p:nvCxnSpPr>
        <p:spPr>
          <a:xfrm flipH="1">
            <a:off x="8118590" y="3781779"/>
            <a:ext cx="2509777" cy="22106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B4F52091-99CA-082D-C339-0C8254760D6F}"/>
              </a:ext>
            </a:extLst>
          </p:cNvPr>
          <p:cNvCxnSpPr>
            <a:cxnSpLocks/>
          </p:cNvCxnSpPr>
          <p:nvPr/>
        </p:nvCxnSpPr>
        <p:spPr>
          <a:xfrm>
            <a:off x="9593338" y="2438311"/>
            <a:ext cx="0" cy="22506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8694DD55-1FD0-195C-64FF-8CCD1FFB4953}"/>
              </a:ext>
            </a:extLst>
          </p:cNvPr>
          <p:cNvSpPr txBox="1"/>
          <p:nvPr/>
        </p:nvSpPr>
        <p:spPr>
          <a:xfrm>
            <a:off x="7609503" y="5760434"/>
            <a:ext cx="585216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sz="1801" dirty="0">
                <a:solidFill>
                  <a:srgbClr val="00B0F0"/>
                </a:solidFill>
                <a:latin typeface="Comic Sans MS"/>
              </a:rPr>
              <a:t>r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7A6022C-F9AE-F92F-4D70-5ECC92F6E6B1}"/>
              </a:ext>
            </a:extLst>
          </p:cNvPr>
          <p:cNvSpPr txBox="1"/>
          <p:nvPr/>
        </p:nvSpPr>
        <p:spPr>
          <a:xfrm>
            <a:off x="10335759" y="1153240"/>
            <a:ext cx="585216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srgbClr val="00B0F0"/>
                </a:solidFill>
                <a:latin typeface="Comic Sans MS"/>
              </a:rPr>
              <a:t>2</a:t>
            </a:r>
            <a:r>
              <a:rPr lang="it-IT" sz="1801" dirty="0">
                <a:solidFill>
                  <a:srgbClr val="00B0F0"/>
                </a:solidFill>
                <a:latin typeface="Comic Sans MS"/>
              </a:rPr>
              <a:t>r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159B2C1-62F1-546E-CD70-7383A41AD483}"/>
              </a:ext>
            </a:extLst>
          </p:cNvPr>
          <p:cNvSpPr txBox="1"/>
          <p:nvPr/>
        </p:nvSpPr>
        <p:spPr>
          <a:xfrm>
            <a:off x="11039435" y="3965497"/>
            <a:ext cx="63670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(r’’)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BCB597B2-4E44-CE8F-6C97-F402E3958EE0}"/>
              </a:ext>
            </a:extLst>
          </p:cNvPr>
          <p:cNvSpPr txBox="1"/>
          <p:nvPr/>
        </p:nvSpPr>
        <p:spPr>
          <a:xfrm>
            <a:off x="10050908" y="1554136"/>
            <a:ext cx="530352" cy="3694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r’’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FFC0249C-6721-F935-3F02-5E6461B4D21A}"/>
              </a:ext>
            </a:extLst>
          </p:cNvPr>
          <p:cNvSpPr txBox="1"/>
          <p:nvPr/>
        </p:nvSpPr>
        <p:spPr>
          <a:xfrm>
            <a:off x="8702398" y="4985299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r’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3811473-A5A2-530C-927C-3C34E28EE738}"/>
              </a:ext>
            </a:extLst>
          </p:cNvPr>
          <p:cNvSpPr txBox="1"/>
          <p:nvPr/>
        </p:nvSpPr>
        <p:spPr>
          <a:xfrm>
            <a:off x="9254984" y="1884121"/>
            <a:ext cx="530352" cy="3694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A’’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464C37A-3DEC-A06C-0743-345B5172A378}"/>
              </a:ext>
            </a:extLst>
          </p:cNvPr>
          <p:cNvSpPr txBox="1"/>
          <p:nvPr/>
        </p:nvSpPr>
        <p:spPr>
          <a:xfrm>
            <a:off x="9422105" y="4615839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A’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7CCEABE4-F571-8E3A-E763-F07A450B67E6}"/>
              </a:ext>
            </a:extLst>
          </p:cNvPr>
          <p:cNvSpPr txBox="1"/>
          <p:nvPr/>
        </p:nvSpPr>
        <p:spPr>
          <a:xfrm>
            <a:off x="10067728" y="4660313"/>
            <a:ext cx="61200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(A’’)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4D073A50-699B-A310-3ECD-C67C2872D371}"/>
              </a:ext>
            </a:extLst>
          </p:cNvPr>
          <p:cNvSpPr txBox="1"/>
          <p:nvPr/>
        </p:nvSpPr>
        <p:spPr>
          <a:xfrm>
            <a:off x="11413151" y="3753076"/>
            <a:ext cx="72000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801" baseline="-25000" dirty="0">
                <a:solidFill>
                  <a:srgbClr val="FF0000"/>
                </a:solidFill>
                <a:latin typeface="Comic Sans MS"/>
              </a:rPr>
              <a:t>2</a:t>
            </a:r>
            <a:r>
              <a:rPr lang="it-IT" sz="1801" dirty="0">
                <a:solidFill>
                  <a:srgbClr val="FF0000"/>
                </a:solidFill>
                <a:latin typeface="Comic Sans MS"/>
              </a:rPr>
              <a:t>r)</a:t>
            </a:r>
          </a:p>
        </p:txBody>
      </p:sp>
      <p:sp>
        <p:nvSpPr>
          <p:cNvPr id="9" name="Arco 8">
            <a:extLst>
              <a:ext uri="{FF2B5EF4-FFF2-40B4-BE49-F238E27FC236}">
                <a16:creationId xmlns:a16="http://schemas.microsoft.com/office/drawing/2014/main" id="{11E827B5-CC3C-C082-5885-917074BAEEB7}"/>
              </a:ext>
            </a:extLst>
          </p:cNvPr>
          <p:cNvSpPr/>
          <p:nvPr/>
        </p:nvSpPr>
        <p:spPr>
          <a:xfrm>
            <a:off x="4715797" y="382610"/>
            <a:ext cx="6804000" cy="6804000"/>
          </a:xfrm>
          <a:prstGeom prst="arc">
            <a:avLst>
              <a:gd name="adj1" fmla="val 19056384"/>
              <a:gd name="adj2" fmla="val 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F84CE6AB-66B8-9469-B377-3DD190D785EE}"/>
              </a:ext>
            </a:extLst>
          </p:cNvPr>
          <p:cNvCxnSpPr>
            <a:endCxn id="9" idx="2"/>
          </p:cNvCxnSpPr>
          <p:nvPr/>
        </p:nvCxnSpPr>
        <p:spPr>
          <a:xfrm flipV="1">
            <a:off x="8117797" y="3784610"/>
            <a:ext cx="3402000" cy="2207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AA05E7F1-27A4-18FA-0BA0-8C79C6A19B01}"/>
              </a:ext>
            </a:extLst>
          </p:cNvPr>
          <p:cNvCxnSpPr/>
          <p:nvPr/>
        </p:nvCxnSpPr>
        <p:spPr>
          <a:xfrm>
            <a:off x="8107561" y="3781847"/>
            <a:ext cx="405065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o 24">
            <a:extLst>
              <a:ext uri="{FF2B5EF4-FFF2-40B4-BE49-F238E27FC236}">
                <a16:creationId xmlns:a16="http://schemas.microsoft.com/office/drawing/2014/main" id="{33EA626A-0241-9EB2-0A6F-0B12D3B729C7}"/>
              </a:ext>
            </a:extLst>
          </p:cNvPr>
          <p:cNvSpPr/>
          <p:nvPr/>
        </p:nvSpPr>
        <p:spPr>
          <a:xfrm>
            <a:off x="6123581" y="1784135"/>
            <a:ext cx="3996000" cy="3996000"/>
          </a:xfrm>
          <a:prstGeom prst="arc">
            <a:avLst>
              <a:gd name="adj1" fmla="val 19056384"/>
              <a:gd name="adj2" fmla="val 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C7F899C-D5A2-875B-9B8C-9B22C3969991}"/>
              </a:ext>
            </a:extLst>
          </p:cNvPr>
          <p:cNvCxnSpPr>
            <a:cxnSpLocks/>
          </p:cNvCxnSpPr>
          <p:nvPr/>
        </p:nvCxnSpPr>
        <p:spPr>
          <a:xfrm>
            <a:off x="10119581" y="3781779"/>
            <a:ext cx="0" cy="9072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086CBD9B-00BD-95CB-5680-52937E363F31}"/>
              </a:ext>
            </a:extLst>
          </p:cNvPr>
          <p:cNvCxnSpPr>
            <a:cxnSpLocks/>
          </p:cNvCxnSpPr>
          <p:nvPr/>
        </p:nvCxnSpPr>
        <p:spPr>
          <a:xfrm>
            <a:off x="8107561" y="4689009"/>
            <a:ext cx="20120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C8706E7-ABE3-B4AE-52D7-941CE1A998B9}"/>
              </a:ext>
            </a:extLst>
          </p:cNvPr>
          <p:cNvSpPr txBox="1"/>
          <p:nvPr/>
        </p:nvSpPr>
        <p:spPr>
          <a:xfrm>
            <a:off x="17347" y="470517"/>
            <a:ext cx="7773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,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proiettante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può essere ribaltato anche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90979712-5F12-5ED3-5296-FE3AD44D737F}"/>
              </a:ext>
            </a:extLst>
          </p:cNvPr>
          <p:cNvGrpSpPr/>
          <p:nvPr/>
        </p:nvGrpSpPr>
        <p:grpSpPr>
          <a:xfrm>
            <a:off x="0" y="908132"/>
            <a:ext cx="7205739" cy="646331"/>
            <a:chOff x="73494" y="1808824"/>
            <a:chExt cx="6188769" cy="1036071"/>
          </a:xfrm>
        </p:grpSpPr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5103D99E-8370-A7FE-232C-510516C96638}"/>
                </a:ext>
              </a:extLst>
            </p:cNvPr>
            <p:cNvSpPr txBox="1"/>
            <p:nvPr/>
          </p:nvSpPr>
          <p:spPr>
            <a:xfrm>
              <a:off x="73494" y="1808824"/>
              <a:ext cx="6188769" cy="1036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Immaginando di avere le proiezioni del punto </a:t>
              </a:r>
              <a:r>
                <a:rPr lang="it-IT" dirty="0">
                  <a:solidFill>
                    <a:srgbClr val="00B0F0"/>
                  </a:solidFill>
                </a:rPr>
                <a:t>A(A’,A’’)</a:t>
              </a:r>
              <a:r>
                <a:rPr lang="it-IT" dirty="0"/>
                <a:t>   </a:t>
              </a:r>
              <a:r>
                <a:rPr lang="it-IT" dirty="0">
                  <a:latin typeface="Symbol" panose="05050102010706020507" pitchFamily="18" charset="2"/>
                </a:rPr>
                <a:t>a </a:t>
              </a:r>
              <a:r>
                <a:rPr lang="it-IT" sz="1800" dirty="0">
                  <a:latin typeface="Symbol" panose="05050102010706020507" pitchFamily="18" charset="2"/>
                </a:rPr>
                <a:t>^</a:t>
              </a:r>
              <a:r>
                <a:rPr lang="it-IT" dirty="0"/>
                <a:t> </a:t>
              </a:r>
              <a:r>
                <a:rPr lang="it-IT" dirty="0">
                  <a:latin typeface="Symbol" panose="05050102010706020507" pitchFamily="18" charset="2"/>
                </a:rPr>
                <a:t>p</a:t>
              </a:r>
              <a:r>
                <a:rPr lang="it-IT" baseline="-25000" dirty="0"/>
                <a:t>2  </a:t>
              </a:r>
              <a:r>
                <a:rPr lang="it-IT" dirty="0"/>
                <a:t>per eseguire il ribaltamento sviluppiamo i seguenti passaggi grafici</a:t>
              </a:r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8E10EFDE-5483-AA54-EA3C-142CABAD0521}"/>
                </a:ext>
              </a:extLst>
            </p:cNvPr>
            <p:cNvSpPr txBox="1"/>
            <p:nvPr/>
          </p:nvSpPr>
          <p:spPr>
            <a:xfrm>
              <a:off x="4922758" y="1808824"/>
              <a:ext cx="257452" cy="324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Î</a:t>
              </a:r>
              <a:endParaRPr lang="it-IT" sz="1800" dirty="0"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D32D1AC-DF3C-C53A-EE76-E4B41EAE5328}"/>
              </a:ext>
            </a:extLst>
          </p:cNvPr>
          <p:cNvSpPr txBox="1"/>
          <p:nvPr/>
        </p:nvSpPr>
        <p:spPr>
          <a:xfrm>
            <a:off x="-1" y="2688888"/>
            <a:ext cx="6649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2-Facciamo appartenere il punto A(A’,A’’) ad una retta r </a:t>
            </a:r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Î a </a:t>
            </a:r>
            <a:r>
              <a:rPr lang="it-IT" dirty="0">
                <a:solidFill>
                  <a:srgbClr val="00B0F0"/>
                </a:solidFill>
              </a:rPr>
              <a:t>determinando 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r, 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r, r’ ed r’’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1AC24DF-5F49-6662-94B9-7EF07F66DF3D}"/>
              </a:ext>
            </a:extLst>
          </p:cNvPr>
          <p:cNvSpPr txBox="1"/>
          <p:nvPr/>
        </p:nvSpPr>
        <p:spPr>
          <a:xfrm>
            <a:off x="0" y="1640965"/>
            <a:ext cx="7205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1-Disegnando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perpendicolare 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determiniamo la posizione ribaltata della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/>
              <a:t>che, in questo caso, diventa coincidente con la linea di terra lt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46776EC-C88A-F690-413F-07A1E7956D4D}"/>
              </a:ext>
            </a:extLst>
          </p:cNvPr>
          <p:cNvSpPr txBox="1"/>
          <p:nvPr/>
        </p:nvSpPr>
        <p:spPr>
          <a:xfrm>
            <a:off x="-32239" y="3326481"/>
            <a:ext cx="6818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3-Facendo centro in O ribaltiamo 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 su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 fissandovi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25BCB2A-ACF1-83A0-0FC8-C0977E7B0330}"/>
              </a:ext>
            </a:extLst>
          </p:cNvPr>
          <p:cNvSpPr txBox="1"/>
          <p:nvPr/>
        </p:nvSpPr>
        <p:spPr>
          <a:xfrm>
            <a:off x="-11191" y="3891450"/>
            <a:ext cx="6522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4-Collegando 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 con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 </a:t>
            </a:r>
            <a:r>
              <a:rPr lang="it-IT" dirty="0">
                <a:solidFill>
                  <a:srgbClr val="00B0F0"/>
                </a:solidFill>
              </a:rPr>
              <a:t>si determina la retta reale (r’’)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0C1CF6D-B820-3FFB-8E36-C38715ED2D91}"/>
              </a:ext>
            </a:extLst>
          </p:cNvPr>
          <p:cNvSpPr txBox="1"/>
          <p:nvPr/>
        </p:nvSpPr>
        <p:spPr>
          <a:xfrm>
            <a:off x="-70679" y="4386730"/>
            <a:ext cx="6013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5-Proiettando </a:t>
            </a:r>
            <a:r>
              <a:rPr lang="it-IT" dirty="0">
                <a:solidFill>
                  <a:srgbClr val="00B0F0"/>
                </a:solidFill>
              </a:rPr>
              <a:t>A’</a:t>
            </a:r>
            <a:r>
              <a:rPr lang="it-IT" dirty="0">
                <a:solidFill>
                  <a:srgbClr val="FF0000"/>
                </a:solidFill>
              </a:rPr>
              <a:t> su </a:t>
            </a:r>
            <a:r>
              <a:rPr lang="it-IT" dirty="0">
                <a:solidFill>
                  <a:srgbClr val="00B0F0"/>
                </a:solidFill>
              </a:rPr>
              <a:t>(r’’) </a:t>
            </a:r>
            <a:r>
              <a:rPr lang="it-IT" dirty="0">
                <a:solidFill>
                  <a:srgbClr val="FF0000"/>
                </a:solidFill>
              </a:rPr>
              <a:t>si determina la posizione effettiva del punto </a:t>
            </a:r>
            <a:r>
              <a:rPr lang="it-IT" dirty="0">
                <a:solidFill>
                  <a:srgbClr val="00B0F0"/>
                </a:solidFill>
              </a:rPr>
              <a:t>(A’’)</a:t>
            </a:r>
            <a:r>
              <a:rPr lang="it-IT" dirty="0">
                <a:solidFill>
                  <a:srgbClr val="FF0000"/>
                </a:solidFill>
              </a:rPr>
              <a:t> sulla retta </a:t>
            </a:r>
            <a:r>
              <a:rPr lang="it-IT" dirty="0">
                <a:solidFill>
                  <a:srgbClr val="00B0F0"/>
                </a:solidFill>
              </a:rPr>
              <a:t>(r’’)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B63B10D1-F1EC-8CE0-1AFD-9F053C05067D}"/>
              </a:ext>
            </a:extLst>
          </p:cNvPr>
          <p:cNvSpPr txBox="1"/>
          <p:nvPr/>
        </p:nvSpPr>
        <p:spPr>
          <a:xfrm>
            <a:off x="7787209" y="3597162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FF0000"/>
                </a:solidFill>
                <a:latin typeface="Comic Sans MS"/>
              </a:rPr>
              <a:t>O</a:t>
            </a:r>
            <a:endParaRPr lang="it-IT" sz="180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8A2EA27-1458-B4ED-4B66-EF0A75695FB6}"/>
              </a:ext>
            </a:extLst>
          </p:cNvPr>
          <p:cNvSpPr txBox="1"/>
          <p:nvPr/>
        </p:nvSpPr>
        <p:spPr>
          <a:xfrm>
            <a:off x="-44368" y="5312293"/>
            <a:ext cx="5927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ottiene  lo stesso risultato  se facendo centro nel punto </a:t>
            </a:r>
            <a:r>
              <a:rPr lang="it-IT" dirty="0">
                <a:solidFill>
                  <a:srgbClr val="FF0000"/>
                </a:solidFill>
              </a:rPr>
              <a:t>O</a:t>
            </a:r>
            <a:r>
              <a:rPr lang="it-IT" dirty="0"/>
              <a:t> sulla linea di terra si ribalta </a:t>
            </a:r>
            <a:r>
              <a:rPr lang="it-IT" dirty="0">
                <a:solidFill>
                  <a:srgbClr val="00B0F0"/>
                </a:solidFill>
              </a:rPr>
              <a:t>A’’ </a:t>
            </a:r>
            <a:r>
              <a:rPr lang="it-IT" dirty="0"/>
              <a:t>su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 </a:t>
            </a:r>
            <a:r>
              <a:rPr lang="it-IT" dirty="0"/>
              <a:t>in </a:t>
            </a:r>
            <a:r>
              <a:rPr lang="it-IT" dirty="0">
                <a:solidFill>
                  <a:srgbClr val="FF0000"/>
                </a:solidFill>
              </a:rPr>
              <a:t>1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2D7C2453-9E02-FBA8-4808-CB96EF21F9D0}"/>
              </a:ext>
            </a:extLst>
          </p:cNvPr>
          <p:cNvSpPr txBox="1"/>
          <p:nvPr/>
        </p:nvSpPr>
        <p:spPr>
          <a:xfrm>
            <a:off x="-44368" y="5970831"/>
            <a:ext cx="574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Proiettando </a:t>
            </a:r>
            <a:r>
              <a:rPr lang="it-IT" dirty="0">
                <a:solidFill>
                  <a:srgbClr val="FF0000"/>
                </a:solidFill>
              </a:rPr>
              <a:t>1</a:t>
            </a:r>
            <a:r>
              <a:rPr lang="it-IT" dirty="0"/>
              <a:t> su </a:t>
            </a:r>
            <a:r>
              <a:rPr lang="it-IT" dirty="0">
                <a:solidFill>
                  <a:srgbClr val="00B0F0"/>
                </a:solidFill>
              </a:rPr>
              <a:t>(r’’) </a:t>
            </a:r>
            <a:r>
              <a:rPr lang="it-IT" dirty="0"/>
              <a:t>con una retta parallela 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si ottiene la stessa posizione del punto </a:t>
            </a:r>
            <a:r>
              <a:rPr lang="it-IT" dirty="0">
                <a:solidFill>
                  <a:srgbClr val="00B0F0"/>
                </a:solidFill>
              </a:rPr>
              <a:t>(A’’) 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9D4241B2-6D3D-5FD5-2E0C-2B79C224ECCE}"/>
              </a:ext>
            </a:extLst>
          </p:cNvPr>
          <p:cNvSpPr txBox="1"/>
          <p:nvPr/>
        </p:nvSpPr>
        <p:spPr>
          <a:xfrm>
            <a:off x="10090046" y="3489576"/>
            <a:ext cx="337406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FF0000"/>
                </a:solidFill>
                <a:latin typeface="Comic Sans MS"/>
              </a:rPr>
              <a:t>1</a:t>
            </a:r>
            <a:endParaRPr lang="it-IT" sz="180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C62683B-C44D-9244-5E0E-4EA4306AE0BE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E17990F5-8107-722E-D1DA-AB3FC7116D73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777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53" grpId="0"/>
      <p:bldP spid="9" grpId="0" animBg="1"/>
      <p:bldP spid="25" grpId="0" animBg="1"/>
      <p:bldP spid="11" grpId="0"/>
      <p:bldP spid="15" grpId="0"/>
      <p:bldP spid="16" grpId="0"/>
      <p:bldP spid="17" grpId="0"/>
      <p:bldP spid="18" grpId="0"/>
      <p:bldP spid="20" grpId="0"/>
      <p:bldP spid="22" grpId="0"/>
      <p:bldP spid="24" grpId="0"/>
      <p:bldP spid="27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PROIETTANTE SU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2</a:t>
            </a:r>
            <a:endParaRPr kumimoji="0" lang="it-IT" sz="2000" b="0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70214B62-6F6C-DD07-087A-66393E1C0EC1}"/>
              </a:ext>
            </a:extLst>
          </p:cNvPr>
          <p:cNvCxnSpPr>
            <a:cxnSpLocks/>
          </p:cNvCxnSpPr>
          <p:nvPr/>
        </p:nvCxnSpPr>
        <p:spPr>
          <a:xfrm>
            <a:off x="5169309" y="3781889"/>
            <a:ext cx="659360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A3FE056-1E85-3325-2662-452B4DF81821}"/>
              </a:ext>
            </a:extLst>
          </p:cNvPr>
          <p:cNvSpPr txBox="1"/>
          <p:nvPr/>
        </p:nvSpPr>
        <p:spPr>
          <a:xfrm>
            <a:off x="8118590" y="6288792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sz="1801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B15593C-A4CB-FEC0-3427-957BEF64FD84}"/>
              </a:ext>
            </a:extLst>
          </p:cNvPr>
          <p:cNvSpPr txBox="1"/>
          <p:nvPr/>
        </p:nvSpPr>
        <p:spPr>
          <a:xfrm>
            <a:off x="11497739" y="558980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sz="1801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DC6D463-B8F0-7271-1CCD-1305F97E5211}"/>
              </a:ext>
            </a:extLst>
          </p:cNvPr>
          <p:cNvSpPr txBox="1"/>
          <p:nvPr/>
        </p:nvSpPr>
        <p:spPr>
          <a:xfrm>
            <a:off x="11497739" y="3412429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lt</a:t>
            </a:r>
            <a:endParaRPr lang="it-IT" sz="1801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62DFF15-53B8-97D1-EF6C-35AD6BBC5491}"/>
              </a:ext>
            </a:extLst>
          </p:cNvPr>
          <p:cNvCxnSpPr>
            <a:cxnSpLocks/>
          </p:cNvCxnSpPr>
          <p:nvPr/>
        </p:nvCxnSpPr>
        <p:spPr>
          <a:xfrm>
            <a:off x="8118590" y="3781889"/>
            <a:ext cx="0" cy="2876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E5E395D-EC76-457D-D14F-78A34B14886C}"/>
              </a:ext>
            </a:extLst>
          </p:cNvPr>
          <p:cNvCxnSpPr>
            <a:cxnSpLocks/>
          </p:cNvCxnSpPr>
          <p:nvPr/>
        </p:nvCxnSpPr>
        <p:spPr>
          <a:xfrm flipH="1">
            <a:off x="8118590" y="511958"/>
            <a:ext cx="3581916" cy="326993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256A8444-82E4-7762-618D-171F65293B5E}"/>
              </a:ext>
            </a:extLst>
          </p:cNvPr>
          <p:cNvCxnSpPr>
            <a:cxnSpLocks/>
          </p:cNvCxnSpPr>
          <p:nvPr/>
        </p:nvCxnSpPr>
        <p:spPr>
          <a:xfrm>
            <a:off x="5338656" y="757687"/>
            <a:ext cx="2779934" cy="302420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DB5B640-848B-8C94-8620-037963A9FE9F}"/>
              </a:ext>
            </a:extLst>
          </p:cNvPr>
          <p:cNvSpPr txBox="1"/>
          <p:nvPr/>
        </p:nvSpPr>
        <p:spPr>
          <a:xfrm>
            <a:off x="5597117" y="821857"/>
            <a:ext cx="68400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latin typeface="Comic Sans MS"/>
              </a:rPr>
              <a:t>(t</a:t>
            </a:r>
            <a:r>
              <a:rPr lang="it-IT" sz="1801" baseline="-25000" dirty="0">
                <a:latin typeface="Comic Sans MS"/>
              </a:rPr>
              <a:t>1</a:t>
            </a:r>
            <a:r>
              <a:rPr lang="it-IT" sz="1801" dirty="0">
                <a:latin typeface="Symbol" panose="05050102010706020507" pitchFamily="18" charset="2"/>
              </a:rPr>
              <a:t>a</a:t>
            </a:r>
            <a:r>
              <a:rPr lang="it-IT" sz="1801" dirty="0">
                <a:latin typeface="+mj-lt"/>
              </a:rPr>
              <a:t>)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30BD3BFD-5A60-D2BC-417B-B8CF33DE6A85}"/>
              </a:ext>
            </a:extLst>
          </p:cNvPr>
          <p:cNvCxnSpPr>
            <a:cxnSpLocks/>
          </p:cNvCxnSpPr>
          <p:nvPr/>
        </p:nvCxnSpPr>
        <p:spPr>
          <a:xfrm>
            <a:off x="10628908" y="1489856"/>
            <a:ext cx="0" cy="22920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6289E48B-DAD7-78F3-5453-B1FDE85B567A}"/>
              </a:ext>
            </a:extLst>
          </p:cNvPr>
          <p:cNvCxnSpPr>
            <a:cxnSpLocks/>
          </p:cNvCxnSpPr>
          <p:nvPr/>
        </p:nvCxnSpPr>
        <p:spPr>
          <a:xfrm flipH="1">
            <a:off x="8118590" y="3781888"/>
            <a:ext cx="2508723" cy="22105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B4F52091-99CA-082D-C339-0C8254760D6F}"/>
              </a:ext>
            </a:extLst>
          </p:cNvPr>
          <p:cNvCxnSpPr>
            <a:cxnSpLocks/>
          </p:cNvCxnSpPr>
          <p:nvPr/>
        </p:nvCxnSpPr>
        <p:spPr>
          <a:xfrm>
            <a:off x="9593338" y="2438311"/>
            <a:ext cx="0" cy="22571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8694DD55-1FD0-195C-64FF-8CCD1FFB4953}"/>
              </a:ext>
            </a:extLst>
          </p:cNvPr>
          <p:cNvSpPr txBox="1"/>
          <p:nvPr/>
        </p:nvSpPr>
        <p:spPr>
          <a:xfrm>
            <a:off x="8091158" y="5919331"/>
            <a:ext cx="585216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sz="1801" dirty="0">
                <a:solidFill>
                  <a:srgbClr val="00B0F0"/>
                </a:solidFill>
                <a:latin typeface="Comic Sans MS"/>
              </a:rPr>
              <a:t>r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7A6022C-F9AE-F92F-4D70-5ECC92F6E6B1}"/>
              </a:ext>
            </a:extLst>
          </p:cNvPr>
          <p:cNvSpPr txBox="1"/>
          <p:nvPr/>
        </p:nvSpPr>
        <p:spPr>
          <a:xfrm>
            <a:off x="10322505" y="1104438"/>
            <a:ext cx="585216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801" baseline="-25000" dirty="0">
                <a:solidFill>
                  <a:srgbClr val="00B0F0"/>
                </a:solidFill>
                <a:latin typeface="Comic Sans MS"/>
              </a:rPr>
              <a:t>2</a:t>
            </a:r>
            <a:r>
              <a:rPr lang="it-IT" sz="1801" dirty="0">
                <a:solidFill>
                  <a:srgbClr val="00B0F0"/>
                </a:solidFill>
                <a:latin typeface="Comic Sans MS"/>
              </a:rPr>
              <a:t>r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159B2C1-62F1-546E-CD70-7383A41AD483}"/>
              </a:ext>
            </a:extLst>
          </p:cNvPr>
          <p:cNvSpPr txBox="1"/>
          <p:nvPr/>
        </p:nvSpPr>
        <p:spPr>
          <a:xfrm>
            <a:off x="9489813" y="1254902"/>
            <a:ext cx="63670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(r’)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BCB597B2-4E44-CE8F-6C97-F402E3958EE0}"/>
              </a:ext>
            </a:extLst>
          </p:cNvPr>
          <p:cNvSpPr txBox="1"/>
          <p:nvPr/>
        </p:nvSpPr>
        <p:spPr>
          <a:xfrm>
            <a:off x="9804157" y="1760703"/>
            <a:ext cx="530352" cy="3694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r’’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FFC0249C-6721-F935-3F02-5E6461B4D21A}"/>
              </a:ext>
            </a:extLst>
          </p:cNvPr>
          <p:cNvSpPr txBox="1"/>
          <p:nvPr/>
        </p:nvSpPr>
        <p:spPr>
          <a:xfrm>
            <a:off x="10084761" y="4053964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r’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3811473-A5A2-530C-927C-3C34E28EE738}"/>
              </a:ext>
            </a:extLst>
          </p:cNvPr>
          <p:cNvSpPr txBox="1"/>
          <p:nvPr/>
        </p:nvSpPr>
        <p:spPr>
          <a:xfrm>
            <a:off x="9458855" y="2455906"/>
            <a:ext cx="530352" cy="3694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A’’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464C37A-3DEC-A06C-0743-345B5172A378}"/>
              </a:ext>
            </a:extLst>
          </p:cNvPr>
          <p:cNvSpPr txBox="1"/>
          <p:nvPr/>
        </p:nvSpPr>
        <p:spPr>
          <a:xfrm>
            <a:off x="9469113" y="4636526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A’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7CCEABE4-F571-8E3A-E763-F07A450B67E6}"/>
              </a:ext>
            </a:extLst>
          </p:cNvPr>
          <p:cNvSpPr txBox="1"/>
          <p:nvPr/>
        </p:nvSpPr>
        <p:spPr>
          <a:xfrm>
            <a:off x="8530048" y="1296191"/>
            <a:ext cx="61200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(A’)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7" name="Arco 46">
            <a:extLst>
              <a:ext uri="{FF2B5EF4-FFF2-40B4-BE49-F238E27FC236}">
                <a16:creationId xmlns:a16="http://schemas.microsoft.com/office/drawing/2014/main" id="{00DA3C7A-E8EA-F899-48AF-F10520E6495F}"/>
              </a:ext>
            </a:extLst>
          </p:cNvPr>
          <p:cNvSpPr/>
          <p:nvPr/>
        </p:nvSpPr>
        <p:spPr>
          <a:xfrm>
            <a:off x="5905211" y="1566263"/>
            <a:ext cx="4428000" cy="4428000"/>
          </a:xfrm>
          <a:prstGeom prst="arc">
            <a:avLst>
              <a:gd name="adj1" fmla="val 5401234"/>
              <a:gd name="adj2" fmla="val 13639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C3D7477B-D57E-AF21-D6A4-E3099D8D8A3C}"/>
              </a:ext>
            </a:extLst>
          </p:cNvPr>
          <p:cNvCxnSpPr>
            <a:cxnSpLocks/>
            <a:stCxn id="47" idx="2"/>
          </p:cNvCxnSpPr>
          <p:nvPr/>
        </p:nvCxnSpPr>
        <p:spPr>
          <a:xfrm flipV="1">
            <a:off x="6618443" y="1488020"/>
            <a:ext cx="4008870" cy="6645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4D073A50-699B-A310-3ECD-C67C2872D371}"/>
              </a:ext>
            </a:extLst>
          </p:cNvPr>
          <p:cNvSpPr txBox="1"/>
          <p:nvPr/>
        </p:nvSpPr>
        <p:spPr>
          <a:xfrm>
            <a:off x="5817206" y="2005386"/>
            <a:ext cx="720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801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801" dirty="0">
                <a:solidFill>
                  <a:srgbClr val="FF0000"/>
                </a:solidFill>
                <a:latin typeface="Comic Sans MS"/>
              </a:rPr>
              <a:t>r)</a:t>
            </a: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35218D0-8C22-2D9A-1BEE-15893DB937F8}"/>
              </a:ext>
            </a:extLst>
          </p:cNvPr>
          <p:cNvCxnSpPr>
            <a:cxnSpLocks/>
          </p:cNvCxnSpPr>
          <p:nvPr/>
        </p:nvCxnSpPr>
        <p:spPr>
          <a:xfrm>
            <a:off x="8116843" y="4696620"/>
            <a:ext cx="14764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Arco 60">
            <a:extLst>
              <a:ext uri="{FF2B5EF4-FFF2-40B4-BE49-F238E27FC236}">
                <a16:creationId xmlns:a16="http://schemas.microsoft.com/office/drawing/2014/main" id="{C5BE213B-8CFA-2A3F-56A4-BE8FB9593560}"/>
              </a:ext>
            </a:extLst>
          </p:cNvPr>
          <p:cNvSpPr/>
          <p:nvPr/>
        </p:nvSpPr>
        <p:spPr>
          <a:xfrm>
            <a:off x="7200980" y="2861804"/>
            <a:ext cx="1836000" cy="1836000"/>
          </a:xfrm>
          <a:prstGeom prst="arc">
            <a:avLst>
              <a:gd name="adj1" fmla="val 5401142"/>
              <a:gd name="adj2" fmla="val 13639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1255BBD1-62EE-49C9-CD6A-52C9CE8F7456}"/>
              </a:ext>
            </a:extLst>
          </p:cNvPr>
          <p:cNvCxnSpPr>
            <a:cxnSpLocks/>
          </p:cNvCxnSpPr>
          <p:nvPr/>
        </p:nvCxnSpPr>
        <p:spPr>
          <a:xfrm>
            <a:off x="8973039" y="1762539"/>
            <a:ext cx="619501" cy="6739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70F47F75-A39D-A6D5-D205-EAAC7AB3C49A}"/>
              </a:ext>
            </a:extLst>
          </p:cNvPr>
          <p:cNvCxnSpPr>
            <a:cxnSpLocks/>
          </p:cNvCxnSpPr>
          <p:nvPr/>
        </p:nvCxnSpPr>
        <p:spPr>
          <a:xfrm flipH="1">
            <a:off x="7493972" y="1760703"/>
            <a:ext cx="1477472" cy="13487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C33CF00A-2DE7-084E-C55D-A49FB5FB5388}"/>
              </a:ext>
            </a:extLst>
          </p:cNvPr>
          <p:cNvCxnSpPr>
            <a:cxnSpLocks/>
          </p:cNvCxnSpPr>
          <p:nvPr/>
        </p:nvCxnSpPr>
        <p:spPr>
          <a:xfrm flipH="1">
            <a:off x="8110417" y="1488020"/>
            <a:ext cx="2519751" cy="23002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5AEA0594-6E3C-5F42-43D4-6133880CA7A5}"/>
              </a:ext>
            </a:extLst>
          </p:cNvPr>
          <p:cNvCxnSpPr>
            <a:cxnSpLocks/>
          </p:cNvCxnSpPr>
          <p:nvPr/>
        </p:nvCxnSpPr>
        <p:spPr>
          <a:xfrm>
            <a:off x="8622878" y="3311371"/>
            <a:ext cx="0" cy="2232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CC08E4C-8FAF-EA3A-441D-05E21BA3CEC9}"/>
              </a:ext>
            </a:extLst>
          </p:cNvPr>
          <p:cNvSpPr txBox="1"/>
          <p:nvPr/>
        </p:nvSpPr>
        <p:spPr>
          <a:xfrm>
            <a:off x="8588290" y="3241071"/>
            <a:ext cx="530352" cy="3694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B’’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451FAB3-18C6-2F32-311F-8A5EA0841666}"/>
              </a:ext>
            </a:extLst>
          </p:cNvPr>
          <p:cNvSpPr txBox="1"/>
          <p:nvPr/>
        </p:nvSpPr>
        <p:spPr>
          <a:xfrm>
            <a:off x="8570872" y="5447488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B’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D7A3361-FB3F-91E3-0E11-825EC13C9AF3}"/>
              </a:ext>
            </a:extLst>
          </p:cNvPr>
          <p:cNvSpPr txBox="1"/>
          <p:nvPr/>
        </p:nvSpPr>
        <p:spPr>
          <a:xfrm>
            <a:off x="7110586" y="1598494"/>
            <a:ext cx="61200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00B0F0"/>
                </a:solidFill>
                <a:latin typeface="Comic Sans MS"/>
              </a:rPr>
              <a:t>(B’)</a:t>
            </a:r>
            <a:endParaRPr lang="it-IT" sz="1801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F65CA24C-FC4A-D85C-0AD3-FF378F252817}"/>
              </a:ext>
            </a:extLst>
          </p:cNvPr>
          <p:cNvCxnSpPr>
            <a:cxnSpLocks/>
          </p:cNvCxnSpPr>
          <p:nvPr/>
        </p:nvCxnSpPr>
        <p:spPr>
          <a:xfrm>
            <a:off x="7417620" y="2011400"/>
            <a:ext cx="1203616" cy="13093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DC96D49-1238-98A5-3E54-F8AD480F3C7F}"/>
              </a:ext>
            </a:extLst>
          </p:cNvPr>
          <p:cNvCxnSpPr>
            <a:cxnSpLocks/>
          </p:cNvCxnSpPr>
          <p:nvPr/>
        </p:nvCxnSpPr>
        <p:spPr>
          <a:xfrm>
            <a:off x="8116843" y="5543721"/>
            <a:ext cx="5100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F46B37DF-A1D5-EEAC-6B51-A05911F3F640}"/>
              </a:ext>
            </a:extLst>
          </p:cNvPr>
          <p:cNvCxnSpPr>
            <a:cxnSpLocks/>
            <a:endCxn id="27" idx="2"/>
          </p:cNvCxnSpPr>
          <p:nvPr/>
        </p:nvCxnSpPr>
        <p:spPr>
          <a:xfrm flipH="1">
            <a:off x="6921740" y="2017821"/>
            <a:ext cx="494215" cy="4455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o 26">
            <a:extLst>
              <a:ext uri="{FF2B5EF4-FFF2-40B4-BE49-F238E27FC236}">
                <a16:creationId xmlns:a16="http://schemas.microsoft.com/office/drawing/2014/main" id="{EC6C9C86-2DB6-6730-B31D-960C61A54367}"/>
              </a:ext>
            </a:extLst>
          </p:cNvPr>
          <p:cNvSpPr/>
          <p:nvPr/>
        </p:nvSpPr>
        <p:spPr>
          <a:xfrm>
            <a:off x="6350575" y="1993871"/>
            <a:ext cx="3546000" cy="3546000"/>
          </a:xfrm>
          <a:prstGeom prst="arc">
            <a:avLst>
              <a:gd name="adj1" fmla="val 5401234"/>
              <a:gd name="adj2" fmla="val 13639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1E08CFE-53B6-9E60-527E-7A9C18E65295}"/>
              </a:ext>
            </a:extLst>
          </p:cNvPr>
          <p:cNvSpPr txBox="1"/>
          <p:nvPr/>
        </p:nvSpPr>
        <p:spPr>
          <a:xfrm>
            <a:off x="17342" y="354872"/>
            <a:ext cx="7632000" cy="369332"/>
          </a:xfrm>
          <a:prstGeom prst="rect">
            <a:avLst/>
          </a:prstGeom>
          <a:solidFill>
            <a:srgbClr val="FFC000"/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Ribaltamento per la ricerca della vera grandezza del segmento </a:t>
            </a:r>
            <a:r>
              <a:rPr lang="it-IT" dirty="0">
                <a:solidFill>
                  <a:srgbClr val="00B0F0"/>
                </a:solidFill>
              </a:rPr>
              <a:t>AB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Î </a:t>
            </a:r>
            <a:r>
              <a:rPr lang="it-IT" dirty="0">
                <a:latin typeface="Symbol" panose="05050102010706020507" pitchFamily="18" charset="2"/>
              </a:rPr>
              <a:t>a</a:t>
            </a:r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250790B-5F34-53EC-E0C6-BACE8726D70E}"/>
              </a:ext>
            </a:extLst>
          </p:cNvPr>
          <p:cNvSpPr txBox="1"/>
          <p:nvPr/>
        </p:nvSpPr>
        <p:spPr>
          <a:xfrm>
            <a:off x="0" y="809863"/>
            <a:ext cx="5192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Siano definiti gli estremi A(A’,A’’) B(B’,B’’) del segmento AB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Î </a:t>
            </a:r>
            <a:r>
              <a:rPr lang="it-IT" dirty="0">
                <a:latin typeface="Symbol" panose="05050102010706020507" pitchFamily="18" charset="2"/>
              </a:rPr>
              <a:t>a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EC5F87FE-0A28-554C-8867-4A9B06568D83}"/>
              </a:ext>
            </a:extLst>
          </p:cNvPr>
          <p:cNvSpPr txBox="1"/>
          <p:nvPr/>
        </p:nvSpPr>
        <p:spPr>
          <a:xfrm>
            <a:off x="0" y="1394405"/>
            <a:ext cx="6247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Facciamo appartenere il segmento AB alla retta r facendo in modo che sia (A’B’</a:t>
            </a:r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 Î</a:t>
            </a:r>
            <a:r>
              <a:rPr lang="it-IT" dirty="0">
                <a:solidFill>
                  <a:srgbClr val="00B0F0"/>
                </a:solidFill>
              </a:rPr>
              <a:t> r’) e  (A’’B’’ </a:t>
            </a:r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B0F0"/>
                </a:solidFill>
              </a:rPr>
              <a:t> r’’) individuando così (T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</a:t>
            </a:r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B0F0"/>
                </a:solidFill>
              </a:rPr>
              <a:t> </a:t>
            </a:r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</a:rPr>
              <a:t>) e  (T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</a:t>
            </a:r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B0F0"/>
                </a:solidFill>
              </a:rPr>
              <a:t> 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</a:rPr>
              <a:t>)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FD905181-BC9D-0608-BF59-25B4AFADB14B}"/>
              </a:ext>
            </a:extLst>
          </p:cNvPr>
          <p:cNvSpPr txBox="1"/>
          <p:nvPr/>
        </p:nvSpPr>
        <p:spPr>
          <a:xfrm>
            <a:off x="0" y="2259309"/>
            <a:ext cx="5939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Ribaltiamo ora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disegnando, per il punto </a:t>
            </a:r>
            <a:r>
              <a:rPr lang="it-IT" dirty="0">
                <a:solidFill>
                  <a:srgbClr val="FF0000"/>
                </a:solidFill>
              </a:rPr>
              <a:t>O</a:t>
            </a:r>
            <a:r>
              <a:rPr lang="it-IT" dirty="0"/>
              <a:t>, una retta perpendicolare a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che diventa 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8EB51BE-CFD5-AE22-FE37-662379A276DF}"/>
              </a:ext>
            </a:extLst>
          </p:cNvPr>
          <p:cNvSpPr txBox="1"/>
          <p:nvPr/>
        </p:nvSpPr>
        <p:spPr>
          <a:xfrm>
            <a:off x="-35214" y="2860494"/>
            <a:ext cx="6009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Su questa retta ribaltiamo 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 identificando in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 la posizione ribaltata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9B9D11C-99E2-0E1F-7B42-3B0D8DFB403A}"/>
              </a:ext>
            </a:extLst>
          </p:cNvPr>
          <p:cNvSpPr txBox="1"/>
          <p:nvPr/>
        </p:nvSpPr>
        <p:spPr>
          <a:xfrm>
            <a:off x="7798499" y="3719549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FF0000"/>
                </a:solidFill>
                <a:latin typeface="Comic Sans MS"/>
              </a:rPr>
              <a:t>O</a:t>
            </a:r>
            <a:endParaRPr lang="it-IT" sz="180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4C8EAF42-AE49-5D06-72E7-0A2477A1A053}"/>
              </a:ext>
            </a:extLst>
          </p:cNvPr>
          <p:cNvSpPr txBox="1"/>
          <p:nvPr/>
        </p:nvSpPr>
        <p:spPr>
          <a:xfrm>
            <a:off x="0" y="3476932"/>
            <a:ext cx="564003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Collegando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</a:t>
            </a:r>
            <a:r>
              <a:rPr lang="it-IT" dirty="0">
                <a:solidFill>
                  <a:srgbClr val="00B0F0"/>
                </a:solidFill>
              </a:rPr>
              <a:t> con (T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r) si determina in (r’) la posizione reale della retta r nello spazio del diedro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404CC9A6-76FB-4F57-CB0E-A0F6ABF42E7D}"/>
              </a:ext>
            </a:extLst>
          </p:cNvPr>
          <p:cNvSpPr txBox="1"/>
          <p:nvPr/>
        </p:nvSpPr>
        <p:spPr>
          <a:xfrm>
            <a:off x="0" y="4109387"/>
            <a:ext cx="602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Proiettando i punti </a:t>
            </a:r>
            <a:r>
              <a:rPr lang="it-IT" dirty="0">
                <a:solidFill>
                  <a:srgbClr val="00B0F0"/>
                </a:solidFill>
              </a:rPr>
              <a:t>A’’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00B0F0"/>
                </a:solidFill>
              </a:rPr>
              <a:t>B’’ </a:t>
            </a:r>
            <a:r>
              <a:rPr lang="it-IT" dirty="0">
                <a:solidFill>
                  <a:srgbClr val="FF0000"/>
                </a:solidFill>
              </a:rPr>
              <a:t>su </a:t>
            </a:r>
            <a:r>
              <a:rPr lang="it-IT" dirty="0">
                <a:solidFill>
                  <a:srgbClr val="00B0F0"/>
                </a:solidFill>
              </a:rPr>
              <a:t>(r’) </a:t>
            </a:r>
            <a:r>
              <a:rPr lang="it-IT" dirty="0">
                <a:solidFill>
                  <a:srgbClr val="FF0000"/>
                </a:solidFill>
              </a:rPr>
              <a:t>si definiscono gli estremi </a:t>
            </a:r>
            <a:r>
              <a:rPr lang="it-IT" dirty="0">
                <a:solidFill>
                  <a:srgbClr val="00B0F0"/>
                </a:solidFill>
              </a:rPr>
              <a:t>(A’) </a:t>
            </a:r>
            <a:r>
              <a:rPr lang="it-IT" dirty="0">
                <a:solidFill>
                  <a:srgbClr val="FF0000"/>
                </a:solidFill>
              </a:rPr>
              <a:t>e </a:t>
            </a:r>
            <a:r>
              <a:rPr lang="it-IT" dirty="0">
                <a:solidFill>
                  <a:srgbClr val="00B0F0"/>
                </a:solidFill>
              </a:rPr>
              <a:t>(B’) </a:t>
            </a:r>
            <a:r>
              <a:rPr lang="it-IT" dirty="0">
                <a:solidFill>
                  <a:srgbClr val="FF0000"/>
                </a:solidFill>
              </a:rPr>
              <a:t>del segmento appartenente alla retta </a:t>
            </a:r>
            <a:r>
              <a:rPr lang="it-IT" dirty="0">
                <a:solidFill>
                  <a:srgbClr val="00B0F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 che, a sua volta, appartiene al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A8093EC9-9A87-8BDF-A7CC-561BB502AA25}"/>
              </a:ext>
            </a:extLst>
          </p:cNvPr>
          <p:cNvSpPr txBox="1"/>
          <p:nvPr/>
        </p:nvSpPr>
        <p:spPr>
          <a:xfrm>
            <a:off x="17342" y="4954286"/>
            <a:ext cx="563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Come evidente il segmento ribaltato ha la dimensione diversa dalle immagini delle proiezioni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6C7C0930-F233-7E67-2CB5-A0F3BC1380C4}"/>
              </a:ext>
            </a:extLst>
          </p:cNvPr>
          <p:cNvSpPr txBox="1"/>
          <p:nvPr/>
        </p:nvSpPr>
        <p:spPr>
          <a:xfrm>
            <a:off x="17345" y="5572610"/>
            <a:ext cx="7516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Nell’immagine ribaltata si determina, pertanto, la vera dimensione del segmento oggetto della rappresentazione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E0193A1E-CECB-4A85-020D-F84088B218ED}"/>
              </a:ext>
            </a:extLst>
          </p:cNvPr>
          <p:cNvCxnSpPr>
            <a:cxnSpLocks/>
          </p:cNvCxnSpPr>
          <p:nvPr/>
        </p:nvCxnSpPr>
        <p:spPr>
          <a:xfrm flipH="1">
            <a:off x="8622901" y="2432405"/>
            <a:ext cx="970153" cy="8856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01091CEC-F4CB-0780-8696-58FB81BF9BE5}"/>
              </a:ext>
            </a:extLst>
          </p:cNvPr>
          <p:cNvCxnSpPr>
            <a:cxnSpLocks/>
          </p:cNvCxnSpPr>
          <p:nvPr/>
        </p:nvCxnSpPr>
        <p:spPr>
          <a:xfrm flipH="1">
            <a:off x="8624521" y="4695497"/>
            <a:ext cx="967765" cy="8527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D1898E97-D380-5FB8-0B33-0299DAD45FE7}"/>
              </a:ext>
            </a:extLst>
          </p:cNvPr>
          <p:cNvSpPr txBox="1"/>
          <p:nvPr/>
        </p:nvSpPr>
        <p:spPr>
          <a:xfrm>
            <a:off x="0" y="6191509"/>
            <a:ext cx="7974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Si ottiene lo stesso risultato se si opera con il ribaltamento delle proiezioni </a:t>
            </a:r>
            <a:r>
              <a:rPr lang="it-IT" dirty="0">
                <a:solidFill>
                  <a:srgbClr val="00B0F0"/>
                </a:solidFill>
              </a:rPr>
              <a:t>A’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00B0F0"/>
                </a:solidFill>
              </a:rPr>
              <a:t>B’ </a:t>
            </a:r>
            <a:r>
              <a:rPr lang="it-IT" dirty="0">
                <a:solidFill>
                  <a:srgbClr val="FF0000"/>
                </a:solidFill>
              </a:rPr>
              <a:t>di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4F5E3E16-BF3A-9C21-6B5D-E4B58912B57F}"/>
              </a:ext>
            </a:extLst>
          </p:cNvPr>
          <p:cNvCxnSpPr>
            <a:cxnSpLocks/>
          </p:cNvCxnSpPr>
          <p:nvPr/>
        </p:nvCxnSpPr>
        <p:spPr>
          <a:xfrm flipV="1">
            <a:off x="7423028" y="1773728"/>
            <a:ext cx="1478827" cy="2451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ulsante di azione: vuoto 1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EB73CF5-B1F7-2618-9F5C-92015ECF1794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C6DAE26-CD13-D27A-B0F3-1CA4315C5A2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048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 animBg="1"/>
      <p:bldP spid="53" grpId="0"/>
      <p:bldP spid="61" grpId="0" animBg="1"/>
      <p:bldP spid="12" grpId="0"/>
      <p:bldP spid="13" grpId="0"/>
      <p:bldP spid="14" grpId="0"/>
      <p:bldP spid="27" grpId="0" animBg="1"/>
      <p:bldP spid="9" grpId="0" animBg="1"/>
      <p:bldP spid="11" grpId="0"/>
      <p:bldP spid="17" grpId="0"/>
      <p:bldP spid="22" grpId="0"/>
      <p:bldP spid="25" grpId="0"/>
      <p:bldP spid="29" grpId="0"/>
      <p:bldP spid="30" grpId="0"/>
      <p:bldP spid="31" grpId="0"/>
      <p:bldP spid="33" grpId="0"/>
      <p:bldP spid="34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PROIETTANTE SU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2</a:t>
            </a:r>
            <a:endParaRPr kumimoji="0" lang="it-IT" sz="2000" b="0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70214B62-6F6C-DD07-087A-66393E1C0EC1}"/>
              </a:ext>
            </a:extLst>
          </p:cNvPr>
          <p:cNvCxnSpPr>
            <a:cxnSpLocks/>
          </p:cNvCxnSpPr>
          <p:nvPr/>
        </p:nvCxnSpPr>
        <p:spPr>
          <a:xfrm>
            <a:off x="5169309" y="3781889"/>
            <a:ext cx="659360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A3FE056-1E85-3325-2662-452B4DF81821}"/>
              </a:ext>
            </a:extLst>
          </p:cNvPr>
          <p:cNvSpPr txBox="1"/>
          <p:nvPr/>
        </p:nvSpPr>
        <p:spPr>
          <a:xfrm>
            <a:off x="8118590" y="6288792"/>
            <a:ext cx="530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600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sz="16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B15593C-A4CB-FEC0-3427-957BEF64FD84}"/>
              </a:ext>
            </a:extLst>
          </p:cNvPr>
          <p:cNvSpPr txBox="1"/>
          <p:nvPr/>
        </p:nvSpPr>
        <p:spPr>
          <a:xfrm>
            <a:off x="11497739" y="558980"/>
            <a:ext cx="530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600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sz="1600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sz="16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DC6D463-B8F0-7271-1CCD-1305F97E5211}"/>
              </a:ext>
            </a:extLst>
          </p:cNvPr>
          <p:cNvSpPr txBox="1"/>
          <p:nvPr/>
        </p:nvSpPr>
        <p:spPr>
          <a:xfrm>
            <a:off x="11497739" y="3412429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lt</a:t>
            </a:r>
            <a:endParaRPr lang="it-IT" sz="1801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62DFF15-53B8-97D1-EF6C-35AD6BBC5491}"/>
              </a:ext>
            </a:extLst>
          </p:cNvPr>
          <p:cNvCxnSpPr>
            <a:cxnSpLocks/>
          </p:cNvCxnSpPr>
          <p:nvPr/>
        </p:nvCxnSpPr>
        <p:spPr>
          <a:xfrm>
            <a:off x="8118590" y="3781889"/>
            <a:ext cx="0" cy="2876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E5E395D-EC76-457D-D14F-78A34B14886C}"/>
              </a:ext>
            </a:extLst>
          </p:cNvPr>
          <p:cNvCxnSpPr>
            <a:cxnSpLocks/>
          </p:cNvCxnSpPr>
          <p:nvPr/>
        </p:nvCxnSpPr>
        <p:spPr>
          <a:xfrm flipH="1">
            <a:off x="8118590" y="511958"/>
            <a:ext cx="3581916" cy="326993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256A8444-82E4-7762-618D-171F65293B5E}"/>
              </a:ext>
            </a:extLst>
          </p:cNvPr>
          <p:cNvCxnSpPr>
            <a:cxnSpLocks/>
          </p:cNvCxnSpPr>
          <p:nvPr/>
        </p:nvCxnSpPr>
        <p:spPr>
          <a:xfrm>
            <a:off x="5338499" y="757516"/>
            <a:ext cx="2780091" cy="302437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DB5B640-848B-8C94-8620-037963A9FE9F}"/>
              </a:ext>
            </a:extLst>
          </p:cNvPr>
          <p:cNvSpPr txBox="1"/>
          <p:nvPr/>
        </p:nvSpPr>
        <p:spPr>
          <a:xfrm>
            <a:off x="5494864" y="757516"/>
            <a:ext cx="68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600" dirty="0">
                <a:latin typeface="Comic Sans MS"/>
              </a:rPr>
              <a:t>(t</a:t>
            </a:r>
            <a:r>
              <a:rPr lang="it-IT" sz="1600" baseline="-25000" dirty="0">
                <a:latin typeface="Comic Sans MS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>
                <a:latin typeface="+mj-lt"/>
              </a:rPr>
              <a:t>)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30BD3BFD-5A60-D2BC-417B-B8CF33DE6A85}"/>
              </a:ext>
            </a:extLst>
          </p:cNvPr>
          <p:cNvCxnSpPr>
            <a:cxnSpLocks/>
          </p:cNvCxnSpPr>
          <p:nvPr/>
        </p:nvCxnSpPr>
        <p:spPr>
          <a:xfrm>
            <a:off x="10614247" y="1502188"/>
            <a:ext cx="0" cy="22797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6289E48B-DAD7-78F3-5453-B1FDE85B567A}"/>
              </a:ext>
            </a:extLst>
          </p:cNvPr>
          <p:cNvCxnSpPr>
            <a:cxnSpLocks/>
          </p:cNvCxnSpPr>
          <p:nvPr/>
        </p:nvCxnSpPr>
        <p:spPr>
          <a:xfrm flipH="1">
            <a:off x="8118590" y="3781888"/>
            <a:ext cx="2495657" cy="164776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B4F52091-99CA-082D-C339-0C8254760D6F}"/>
              </a:ext>
            </a:extLst>
          </p:cNvPr>
          <p:cNvCxnSpPr>
            <a:cxnSpLocks/>
          </p:cNvCxnSpPr>
          <p:nvPr/>
        </p:nvCxnSpPr>
        <p:spPr>
          <a:xfrm>
            <a:off x="6328491" y="3780878"/>
            <a:ext cx="0" cy="16470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8694DD55-1FD0-195C-64FF-8CCD1FFB4953}"/>
              </a:ext>
            </a:extLst>
          </p:cNvPr>
          <p:cNvSpPr txBox="1"/>
          <p:nvPr/>
        </p:nvSpPr>
        <p:spPr>
          <a:xfrm>
            <a:off x="8091158" y="5399541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00B0F0"/>
                </a:solidFill>
                <a:latin typeface="Comic Sans MS"/>
              </a:rPr>
              <a:t>r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7A6022C-F9AE-F92F-4D70-5ECC92F6E6B1}"/>
              </a:ext>
            </a:extLst>
          </p:cNvPr>
          <p:cNvSpPr txBox="1"/>
          <p:nvPr/>
        </p:nvSpPr>
        <p:spPr>
          <a:xfrm>
            <a:off x="10570928" y="1423133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  <a:latin typeface="Comic Sans MS"/>
              </a:rPr>
              <a:t>2</a:t>
            </a:r>
            <a:r>
              <a:rPr lang="it-IT" sz="1200" dirty="0">
                <a:solidFill>
                  <a:srgbClr val="00B0F0"/>
                </a:solidFill>
                <a:latin typeface="Comic Sans MS"/>
              </a:rPr>
              <a:t>r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159B2C1-62F1-546E-CD70-7383A41AD483}"/>
              </a:ext>
            </a:extLst>
          </p:cNvPr>
          <p:cNvSpPr txBox="1"/>
          <p:nvPr/>
        </p:nvSpPr>
        <p:spPr>
          <a:xfrm>
            <a:off x="8679716" y="2017667"/>
            <a:ext cx="636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(r’)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BCB597B2-4E44-CE8F-6C97-F402E3958EE0}"/>
              </a:ext>
            </a:extLst>
          </p:cNvPr>
          <p:cNvSpPr txBox="1"/>
          <p:nvPr/>
        </p:nvSpPr>
        <p:spPr>
          <a:xfrm>
            <a:off x="8661907" y="2708011"/>
            <a:ext cx="5303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70C0"/>
                </a:solidFill>
                <a:latin typeface="Comic Sans MS"/>
              </a:rPr>
              <a:t>r’’</a:t>
            </a:r>
            <a:endParaRPr lang="it-IT" sz="12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FFC0249C-6721-F935-3F02-5E6461B4D21A}"/>
              </a:ext>
            </a:extLst>
          </p:cNvPr>
          <p:cNvSpPr txBox="1"/>
          <p:nvPr/>
        </p:nvSpPr>
        <p:spPr>
          <a:xfrm>
            <a:off x="9198596" y="4403899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r’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3811473-A5A2-530C-927C-3C34E28EE738}"/>
              </a:ext>
            </a:extLst>
          </p:cNvPr>
          <p:cNvSpPr txBox="1"/>
          <p:nvPr/>
        </p:nvSpPr>
        <p:spPr>
          <a:xfrm>
            <a:off x="8569430" y="3207866"/>
            <a:ext cx="5303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A’’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464C37A-3DEC-A06C-0743-345B5172A378}"/>
              </a:ext>
            </a:extLst>
          </p:cNvPr>
          <p:cNvSpPr txBox="1"/>
          <p:nvPr/>
        </p:nvSpPr>
        <p:spPr>
          <a:xfrm>
            <a:off x="8415784" y="5119054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A’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4D073A50-699B-A310-3ECD-C67C2872D371}"/>
              </a:ext>
            </a:extLst>
          </p:cNvPr>
          <p:cNvSpPr txBox="1"/>
          <p:nvPr/>
        </p:nvSpPr>
        <p:spPr>
          <a:xfrm>
            <a:off x="6545885" y="2570846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Comic Sans MS"/>
              </a:rPr>
              <a:t>r)</a:t>
            </a:r>
          </a:p>
        </p:txBody>
      </p:sp>
      <p:sp>
        <p:nvSpPr>
          <p:cNvPr id="61" name="Arco 60">
            <a:extLst>
              <a:ext uri="{FF2B5EF4-FFF2-40B4-BE49-F238E27FC236}">
                <a16:creationId xmlns:a16="http://schemas.microsoft.com/office/drawing/2014/main" id="{C5BE213B-8CFA-2A3F-56A4-BE8FB9593560}"/>
              </a:ext>
            </a:extLst>
          </p:cNvPr>
          <p:cNvSpPr/>
          <p:nvPr/>
        </p:nvSpPr>
        <p:spPr>
          <a:xfrm>
            <a:off x="6472737" y="2133878"/>
            <a:ext cx="3294000" cy="3294000"/>
          </a:xfrm>
          <a:prstGeom prst="arc">
            <a:avLst>
              <a:gd name="adj1" fmla="val 5410864"/>
              <a:gd name="adj2" fmla="val 13639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1255BBD1-62EE-49C9-CD6A-52C9CE8F7456}"/>
              </a:ext>
            </a:extLst>
          </p:cNvPr>
          <p:cNvCxnSpPr>
            <a:cxnSpLocks/>
          </p:cNvCxnSpPr>
          <p:nvPr/>
        </p:nvCxnSpPr>
        <p:spPr>
          <a:xfrm>
            <a:off x="7708830" y="2360431"/>
            <a:ext cx="898900" cy="9778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70F47F75-A39D-A6D5-D205-EAAC7AB3C49A}"/>
              </a:ext>
            </a:extLst>
          </p:cNvPr>
          <p:cNvCxnSpPr>
            <a:cxnSpLocks/>
          </p:cNvCxnSpPr>
          <p:nvPr/>
        </p:nvCxnSpPr>
        <p:spPr>
          <a:xfrm flipH="1">
            <a:off x="8608662" y="1960812"/>
            <a:ext cx="1504544" cy="1373499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olo isoscele 8">
            <a:extLst>
              <a:ext uri="{FF2B5EF4-FFF2-40B4-BE49-F238E27FC236}">
                <a16:creationId xmlns:a16="http://schemas.microsoft.com/office/drawing/2014/main" id="{7EC824B4-5DC8-2945-B5C2-19A3CDD700EB}"/>
              </a:ext>
            </a:extLst>
          </p:cNvPr>
          <p:cNvSpPr/>
          <p:nvPr/>
        </p:nvSpPr>
        <p:spPr>
          <a:xfrm rot="1800000">
            <a:off x="8904179" y="4005204"/>
            <a:ext cx="1619184" cy="1618885"/>
          </a:xfrm>
          <a:custGeom>
            <a:avLst/>
            <a:gdLst>
              <a:gd name="connsiteX0" fmla="*/ 0 w 1620000"/>
              <a:gd name="connsiteY0" fmla="*/ 1620000 h 1620000"/>
              <a:gd name="connsiteX1" fmla="*/ 810000 w 1620000"/>
              <a:gd name="connsiteY1" fmla="*/ 0 h 1620000"/>
              <a:gd name="connsiteX2" fmla="*/ 1620000 w 1620000"/>
              <a:gd name="connsiteY2" fmla="*/ 1620000 h 1620000"/>
              <a:gd name="connsiteX3" fmla="*/ 0 w 1620000"/>
              <a:gd name="connsiteY3" fmla="*/ 1620000 h 1620000"/>
              <a:gd name="connsiteX0" fmla="*/ 0 w 1619184"/>
              <a:gd name="connsiteY0" fmla="*/ 1616953 h 1620000"/>
              <a:gd name="connsiteX1" fmla="*/ 809184 w 1619184"/>
              <a:gd name="connsiteY1" fmla="*/ 0 h 1620000"/>
              <a:gd name="connsiteX2" fmla="*/ 1619184 w 1619184"/>
              <a:gd name="connsiteY2" fmla="*/ 1620000 h 1620000"/>
              <a:gd name="connsiteX3" fmla="*/ 0 w 1619184"/>
              <a:gd name="connsiteY3" fmla="*/ 1616953 h 1620000"/>
              <a:gd name="connsiteX0" fmla="*/ 0 w 1619184"/>
              <a:gd name="connsiteY0" fmla="*/ 1615838 h 1618885"/>
              <a:gd name="connsiteX1" fmla="*/ 807253 w 1619184"/>
              <a:gd name="connsiteY1" fmla="*/ 0 h 1618885"/>
              <a:gd name="connsiteX2" fmla="*/ 1619184 w 1619184"/>
              <a:gd name="connsiteY2" fmla="*/ 1618885 h 1618885"/>
              <a:gd name="connsiteX3" fmla="*/ 0 w 1619184"/>
              <a:gd name="connsiteY3" fmla="*/ 1615838 h 1618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184" h="1618885">
                <a:moveTo>
                  <a:pt x="0" y="1615838"/>
                </a:moveTo>
                <a:lnTo>
                  <a:pt x="807253" y="0"/>
                </a:lnTo>
                <a:lnTo>
                  <a:pt x="1619184" y="1618885"/>
                </a:lnTo>
                <a:lnTo>
                  <a:pt x="0" y="1615838"/>
                </a:lnTo>
                <a:close/>
              </a:path>
            </a:pathLst>
          </a:cu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CD5D915C-30A3-AE4F-06D2-6106CC4A5942}"/>
              </a:ext>
            </a:extLst>
          </p:cNvPr>
          <p:cNvCxnSpPr>
            <a:cxnSpLocks/>
          </p:cNvCxnSpPr>
          <p:nvPr/>
        </p:nvCxnSpPr>
        <p:spPr>
          <a:xfrm>
            <a:off x="10010728" y="2050722"/>
            <a:ext cx="0" cy="386860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46A7D54A-3F40-97F5-89D4-A9419D148000}"/>
              </a:ext>
            </a:extLst>
          </p:cNvPr>
          <p:cNvCxnSpPr>
            <a:cxnSpLocks/>
          </p:cNvCxnSpPr>
          <p:nvPr/>
        </p:nvCxnSpPr>
        <p:spPr>
          <a:xfrm>
            <a:off x="10109422" y="1958254"/>
            <a:ext cx="0" cy="214794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376A3286-CC29-3401-34CD-247BD2FDA16B}"/>
              </a:ext>
            </a:extLst>
          </p:cNvPr>
          <p:cNvCxnSpPr>
            <a:cxnSpLocks/>
          </p:cNvCxnSpPr>
          <p:nvPr/>
        </p:nvCxnSpPr>
        <p:spPr>
          <a:xfrm>
            <a:off x="8607216" y="3329701"/>
            <a:ext cx="0" cy="178343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E84CA23D-C9EE-67D0-76E3-DD291B848989}"/>
              </a:ext>
            </a:extLst>
          </p:cNvPr>
          <p:cNvCxnSpPr>
            <a:cxnSpLocks/>
            <a:stCxn id="61" idx="2"/>
          </p:cNvCxnSpPr>
          <p:nvPr/>
        </p:nvCxnSpPr>
        <p:spPr>
          <a:xfrm flipV="1">
            <a:off x="7003312" y="1502188"/>
            <a:ext cx="3620641" cy="106782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383A19F-40DD-C41D-F903-F84787202CA2}"/>
              </a:ext>
            </a:extLst>
          </p:cNvPr>
          <p:cNvCxnSpPr>
            <a:cxnSpLocks/>
          </p:cNvCxnSpPr>
          <p:nvPr/>
        </p:nvCxnSpPr>
        <p:spPr>
          <a:xfrm>
            <a:off x="9883739" y="1715298"/>
            <a:ext cx="225683" cy="2455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5C681CA4-D384-5EE0-11C7-842C79A2AD9B}"/>
              </a:ext>
            </a:extLst>
          </p:cNvPr>
          <p:cNvCxnSpPr>
            <a:cxnSpLocks/>
          </p:cNvCxnSpPr>
          <p:nvPr/>
        </p:nvCxnSpPr>
        <p:spPr>
          <a:xfrm>
            <a:off x="8555511" y="486113"/>
            <a:ext cx="1447910" cy="15751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FE74D438-54DD-8818-B808-85DBA594B91F}"/>
              </a:ext>
            </a:extLst>
          </p:cNvPr>
          <p:cNvCxnSpPr>
            <a:cxnSpLocks/>
          </p:cNvCxnSpPr>
          <p:nvPr/>
        </p:nvCxnSpPr>
        <p:spPr>
          <a:xfrm flipH="1">
            <a:off x="7408375" y="260600"/>
            <a:ext cx="1250805" cy="276451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E2B119A1-45C7-29B8-A92D-F2433433F6A9}"/>
              </a:ext>
            </a:extLst>
          </p:cNvPr>
          <p:cNvCxnSpPr>
            <a:cxnSpLocks/>
          </p:cNvCxnSpPr>
          <p:nvPr/>
        </p:nvCxnSpPr>
        <p:spPr>
          <a:xfrm>
            <a:off x="8130992" y="4828858"/>
            <a:ext cx="3188393" cy="18504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DDCB827D-0F39-DEAF-B7D0-F775FA0E57AF}"/>
              </a:ext>
            </a:extLst>
          </p:cNvPr>
          <p:cNvCxnSpPr>
            <a:cxnSpLocks/>
          </p:cNvCxnSpPr>
          <p:nvPr/>
        </p:nvCxnSpPr>
        <p:spPr>
          <a:xfrm flipH="1">
            <a:off x="5329112" y="3779537"/>
            <a:ext cx="2794340" cy="25509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Arco 109">
            <a:extLst>
              <a:ext uri="{FF2B5EF4-FFF2-40B4-BE49-F238E27FC236}">
                <a16:creationId xmlns:a16="http://schemas.microsoft.com/office/drawing/2014/main" id="{B5EF021A-2414-CB9B-F04D-FC8F6F906DCB}"/>
              </a:ext>
            </a:extLst>
          </p:cNvPr>
          <p:cNvSpPr/>
          <p:nvPr/>
        </p:nvSpPr>
        <p:spPr>
          <a:xfrm>
            <a:off x="7065198" y="2744737"/>
            <a:ext cx="2077200" cy="2077200"/>
          </a:xfrm>
          <a:prstGeom prst="arc">
            <a:avLst>
              <a:gd name="adj1" fmla="val 5338097"/>
              <a:gd name="adj2" fmla="val 1369968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61E91AC-4277-C32B-7F2A-78CBA4DD7856}"/>
              </a:ext>
            </a:extLst>
          </p:cNvPr>
          <p:cNvSpPr txBox="1"/>
          <p:nvPr/>
        </p:nvSpPr>
        <p:spPr>
          <a:xfrm>
            <a:off x="9892174" y="2023138"/>
            <a:ext cx="5303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C’’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C77B295-CBBE-1C2F-52E5-A0BA9FF405B9}"/>
              </a:ext>
            </a:extLst>
          </p:cNvPr>
          <p:cNvSpPr txBox="1"/>
          <p:nvPr/>
        </p:nvSpPr>
        <p:spPr>
          <a:xfrm>
            <a:off x="9820588" y="5898581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C’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9A382FC-EC55-80E5-BD5E-7DEFBE8627EC}"/>
              </a:ext>
            </a:extLst>
          </p:cNvPr>
          <p:cNvSpPr txBox="1"/>
          <p:nvPr/>
        </p:nvSpPr>
        <p:spPr>
          <a:xfrm>
            <a:off x="10085764" y="1778052"/>
            <a:ext cx="5303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B’’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35682A5-3897-9D69-CC62-121C191C1A0D}"/>
              </a:ext>
            </a:extLst>
          </p:cNvPr>
          <p:cNvSpPr txBox="1"/>
          <p:nvPr/>
        </p:nvSpPr>
        <p:spPr>
          <a:xfrm>
            <a:off x="10527425" y="4120937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B’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08107B7-FE85-F4E2-BE8B-99D4D1D5496B}"/>
              </a:ext>
            </a:extLst>
          </p:cNvPr>
          <p:cNvSpPr txBox="1"/>
          <p:nvPr/>
        </p:nvSpPr>
        <p:spPr>
          <a:xfrm>
            <a:off x="7345788" y="2100303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(A’)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17B918C-C6D3-4CA4-C16C-24AFE6C48606}"/>
              </a:ext>
            </a:extLst>
          </p:cNvPr>
          <p:cNvSpPr txBox="1"/>
          <p:nvPr/>
        </p:nvSpPr>
        <p:spPr>
          <a:xfrm>
            <a:off x="9698203" y="1384333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(B’)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058BE86-EC87-137A-1D2D-456878B32857}"/>
              </a:ext>
            </a:extLst>
          </p:cNvPr>
          <p:cNvSpPr txBox="1"/>
          <p:nvPr/>
        </p:nvSpPr>
        <p:spPr>
          <a:xfrm>
            <a:off x="8145374" y="306185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(C’)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10DE3CB-3229-B48C-B0F2-9CD9AE7655EF}"/>
              </a:ext>
            </a:extLst>
          </p:cNvPr>
          <p:cNvSpPr txBox="1"/>
          <p:nvPr/>
        </p:nvSpPr>
        <p:spPr>
          <a:xfrm>
            <a:off x="8076460" y="4638956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00B0F0"/>
                </a:solidFill>
                <a:latin typeface="Comic Sans MS"/>
              </a:rPr>
              <a:t>s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28C493EB-FDCD-40E6-2DFA-AF5CE7FC7757}"/>
              </a:ext>
            </a:extLst>
          </p:cNvPr>
          <p:cNvSpPr txBox="1"/>
          <p:nvPr/>
        </p:nvSpPr>
        <p:spPr>
          <a:xfrm>
            <a:off x="7785040" y="1185661"/>
            <a:ext cx="5303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(s’)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3C166A1-6D64-EEC7-E2E4-0790817957DD}"/>
              </a:ext>
            </a:extLst>
          </p:cNvPr>
          <p:cNvSpPr txBox="1"/>
          <p:nvPr/>
        </p:nvSpPr>
        <p:spPr>
          <a:xfrm>
            <a:off x="9259680" y="5302906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s’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0CDD3D64-D941-E8B9-19B8-E483AE2C4537}"/>
              </a:ext>
            </a:extLst>
          </p:cNvPr>
          <p:cNvSpPr txBox="1"/>
          <p:nvPr/>
        </p:nvSpPr>
        <p:spPr>
          <a:xfrm>
            <a:off x="7097576" y="3032227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Comic Sans MS"/>
              </a:rPr>
              <a:t>s)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8639595A-2875-EA71-4ADF-2A844E0A2CE4}"/>
              </a:ext>
            </a:extLst>
          </p:cNvPr>
          <p:cNvSpPr txBox="1"/>
          <p:nvPr/>
        </p:nvSpPr>
        <p:spPr>
          <a:xfrm>
            <a:off x="6253386" y="5379815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  <a:latin typeface="Comic Sans MS"/>
              </a:rPr>
              <a:t>2</a:t>
            </a:r>
            <a:r>
              <a:rPr lang="it-IT" sz="1200" dirty="0">
                <a:solidFill>
                  <a:srgbClr val="00B0F0"/>
                </a:solidFill>
                <a:latin typeface="Comic Sans MS"/>
              </a:rPr>
              <a:t>s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C5C0FA5-4627-F9E7-9E93-068559812A59}"/>
              </a:ext>
            </a:extLst>
          </p:cNvPr>
          <p:cNvSpPr txBox="1"/>
          <p:nvPr/>
        </p:nvSpPr>
        <p:spPr>
          <a:xfrm>
            <a:off x="9070029" y="2727018"/>
            <a:ext cx="5303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70C0"/>
                </a:solidFill>
                <a:latin typeface="Comic Sans MS"/>
              </a:rPr>
              <a:t>s’’</a:t>
            </a:r>
            <a:endParaRPr lang="it-IT" sz="12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634FDC5C-4172-525D-E84F-09EC32BA65BA}"/>
              </a:ext>
            </a:extLst>
          </p:cNvPr>
          <p:cNvSpPr txBox="1"/>
          <p:nvPr/>
        </p:nvSpPr>
        <p:spPr>
          <a:xfrm>
            <a:off x="8830226" y="2659298"/>
            <a:ext cx="2680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800" dirty="0">
              <a:solidFill>
                <a:srgbClr val="0070C0"/>
              </a:solidFill>
              <a:latin typeface="MS Shell Dlg 2" panose="020B0604030504040204" pitchFamily="34" charset="0"/>
            </a:endParaRPr>
          </a:p>
          <a:p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50" name="Triangolo isoscele 49">
            <a:extLst>
              <a:ext uri="{FF2B5EF4-FFF2-40B4-BE49-F238E27FC236}">
                <a16:creationId xmlns:a16="http://schemas.microsoft.com/office/drawing/2014/main" id="{9D0CD11B-553B-4876-48E6-1954D49CA23F}"/>
              </a:ext>
            </a:extLst>
          </p:cNvPr>
          <p:cNvSpPr/>
          <p:nvPr/>
        </p:nvSpPr>
        <p:spPr>
          <a:xfrm>
            <a:off x="7708969" y="486665"/>
            <a:ext cx="2183501" cy="1873006"/>
          </a:xfrm>
          <a:custGeom>
            <a:avLst/>
            <a:gdLst>
              <a:gd name="connsiteX0" fmla="*/ 0 w 1134445"/>
              <a:gd name="connsiteY0" fmla="*/ 1868992 h 1868992"/>
              <a:gd name="connsiteX1" fmla="*/ 567223 w 1134445"/>
              <a:gd name="connsiteY1" fmla="*/ 0 h 1868992"/>
              <a:gd name="connsiteX2" fmla="*/ 1134445 w 1134445"/>
              <a:gd name="connsiteY2" fmla="*/ 1868992 h 1868992"/>
              <a:gd name="connsiteX3" fmla="*/ 0 w 1134445"/>
              <a:gd name="connsiteY3" fmla="*/ 1868992 h 1868992"/>
              <a:gd name="connsiteX0" fmla="*/ 0 w 1134445"/>
              <a:gd name="connsiteY0" fmla="*/ 1854705 h 1854705"/>
              <a:gd name="connsiteX1" fmla="*/ 838686 w 1134445"/>
              <a:gd name="connsiteY1" fmla="*/ 0 h 1854705"/>
              <a:gd name="connsiteX2" fmla="*/ 1134445 w 1134445"/>
              <a:gd name="connsiteY2" fmla="*/ 1854705 h 1854705"/>
              <a:gd name="connsiteX3" fmla="*/ 0 w 1134445"/>
              <a:gd name="connsiteY3" fmla="*/ 1854705 h 1854705"/>
              <a:gd name="connsiteX0" fmla="*/ 0 w 2182195"/>
              <a:gd name="connsiteY0" fmla="*/ 1854705 h 1854705"/>
              <a:gd name="connsiteX1" fmla="*/ 838686 w 2182195"/>
              <a:gd name="connsiteY1" fmla="*/ 0 h 1854705"/>
              <a:gd name="connsiteX2" fmla="*/ 2182195 w 2182195"/>
              <a:gd name="connsiteY2" fmla="*/ 1230817 h 1854705"/>
              <a:gd name="connsiteX3" fmla="*/ 0 w 2182195"/>
              <a:gd name="connsiteY3" fmla="*/ 1854705 h 1854705"/>
              <a:gd name="connsiteX0" fmla="*/ 0 w 2191720"/>
              <a:gd name="connsiteY0" fmla="*/ 1859467 h 1859467"/>
              <a:gd name="connsiteX1" fmla="*/ 848211 w 2191720"/>
              <a:gd name="connsiteY1" fmla="*/ 0 h 1859467"/>
              <a:gd name="connsiteX2" fmla="*/ 2191720 w 2191720"/>
              <a:gd name="connsiteY2" fmla="*/ 1230817 h 1859467"/>
              <a:gd name="connsiteX3" fmla="*/ 0 w 2191720"/>
              <a:gd name="connsiteY3" fmla="*/ 1859467 h 1859467"/>
              <a:gd name="connsiteX0" fmla="*/ 0 w 2191720"/>
              <a:gd name="connsiteY0" fmla="*/ 1859467 h 1859467"/>
              <a:gd name="connsiteX1" fmla="*/ 848211 w 2191720"/>
              <a:gd name="connsiteY1" fmla="*/ 0 h 1859467"/>
              <a:gd name="connsiteX2" fmla="*/ 2191720 w 2191720"/>
              <a:gd name="connsiteY2" fmla="*/ 1230817 h 1859467"/>
              <a:gd name="connsiteX3" fmla="*/ 0 w 2191720"/>
              <a:gd name="connsiteY3" fmla="*/ 1859467 h 1859467"/>
              <a:gd name="connsiteX0" fmla="*/ 0 w 2191720"/>
              <a:gd name="connsiteY0" fmla="*/ 1883280 h 1883280"/>
              <a:gd name="connsiteX1" fmla="*/ 848211 w 2191720"/>
              <a:gd name="connsiteY1" fmla="*/ 0 h 1883280"/>
              <a:gd name="connsiteX2" fmla="*/ 2191720 w 2191720"/>
              <a:gd name="connsiteY2" fmla="*/ 1254630 h 1883280"/>
              <a:gd name="connsiteX3" fmla="*/ 0 w 2191720"/>
              <a:gd name="connsiteY3" fmla="*/ 1883280 h 1883280"/>
              <a:gd name="connsiteX0" fmla="*/ 0 w 2187610"/>
              <a:gd name="connsiteY0" fmla="*/ 1883280 h 1883280"/>
              <a:gd name="connsiteX1" fmla="*/ 848211 w 2187610"/>
              <a:gd name="connsiteY1" fmla="*/ 0 h 1883280"/>
              <a:gd name="connsiteX2" fmla="*/ 2187610 w 2187610"/>
              <a:gd name="connsiteY2" fmla="*/ 1250521 h 1883280"/>
              <a:gd name="connsiteX3" fmla="*/ 0 w 2187610"/>
              <a:gd name="connsiteY3" fmla="*/ 1883280 h 1883280"/>
              <a:gd name="connsiteX0" fmla="*/ 0 w 2187610"/>
              <a:gd name="connsiteY0" fmla="*/ 1875061 h 1875061"/>
              <a:gd name="connsiteX1" fmla="*/ 858485 w 2187610"/>
              <a:gd name="connsiteY1" fmla="*/ 0 h 1875061"/>
              <a:gd name="connsiteX2" fmla="*/ 2187610 w 2187610"/>
              <a:gd name="connsiteY2" fmla="*/ 1242302 h 1875061"/>
              <a:gd name="connsiteX3" fmla="*/ 0 w 2187610"/>
              <a:gd name="connsiteY3" fmla="*/ 1875061 h 1875061"/>
              <a:gd name="connsiteX0" fmla="*/ 0 w 2187610"/>
              <a:gd name="connsiteY0" fmla="*/ 1875061 h 1875061"/>
              <a:gd name="connsiteX1" fmla="*/ 856430 w 2187610"/>
              <a:gd name="connsiteY1" fmla="*/ 0 h 1875061"/>
              <a:gd name="connsiteX2" fmla="*/ 2187610 w 2187610"/>
              <a:gd name="connsiteY2" fmla="*/ 1242302 h 1875061"/>
              <a:gd name="connsiteX3" fmla="*/ 0 w 2187610"/>
              <a:gd name="connsiteY3" fmla="*/ 1875061 h 1875061"/>
              <a:gd name="connsiteX0" fmla="*/ 0 w 2189665"/>
              <a:gd name="connsiteY0" fmla="*/ 1875061 h 1875061"/>
              <a:gd name="connsiteX1" fmla="*/ 856430 w 2189665"/>
              <a:gd name="connsiteY1" fmla="*/ 0 h 1875061"/>
              <a:gd name="connsiteX2" fmla="*/ 2189665 w 2189665"/>
              <a:gd name="connsiteY2" fmla="*/ 1240248 h 1875061"/>
              <a:gd name="connsiteX3" fmla="*/ 0 w 2189665"/>
              <a:gd name="connsiteY3" fmla="*/ 1875061 h 1875061"/>
              <a:gd name="connsiteX0" fmla="*/ 0 w 2189665"/>
              <a:gd name="connsiteY0" fmla="*/ 1868897 h 1868897"/>
              <a:gd name="connsiteX1" fmla="*/ 856430 w 2189665"/>
              <a:gd name="connsiteY1" fmla="*/ 0 h 1868897"/>
              <a:gd name="connsiteX2" fmla="*/ 2189665 w 2189665"/>
              <a:gd name="connsiteY2" fmla="*/ 1234084 h 1868897"/>
              <a:gd name="connsiteX3" fmla="*/ 0 w 2189665"/>
              <a:gd name="connsiteY3" fmla="*/ 1868897 h 1868897"/>
              <a:gd name="connsiteX0" fmla="*/ 0 w 2183501"/>
              <a:gd name="connsiteY0" fmla="*/ 1873007 h 1873007"/>
              <a:gd name="connsiteX1" fmla="*/ 850266 w 2183501"/>
              <a:gd name="connsiteY1" fmla="*/ 0 h 1873007"/>
              <a:gd name="connsiteX2" fmla="*/ 2183501 w 2183501"/>
              <a:gd name="connsiteY2" fmla="*/ 1234084 h 1873007"/>
              <a:gd name="connsiteX3" fmla="*/ 0 w 2183501"/>
              <a:gd name="connsiteY3" fmla="*/ 1873007 h 1873007"/>
              <a:gd name="connsiteX0" fmla="*/ 0 w 2183501"/>
              <a:gd name="connsiteY0" fmla="*/ 1870952 h 1870952"/>
              <a:gd name="connsiteX1" fmla="*/ 850266 w 2183501"/>
              <a:gd name="connsiteY1" fmla="*/ 0 h 1870952"/>
              <a:gd name="connsiteX2" fmla="*/ 2183501 w 2183501"/>
              <a:gd name="connsiteY2" fmla="*/ 1234084 h 1870952"/>
              <a:gd name="connsiteX3" fmla="*/ 0 w 2183501"/>
              <a:gd name="connsiteY3" fmla="*/ 1870952 h 1870952"/>
              <a:gd name="connsiteX0" fmla="*/ 0 w 2183501"/>
              <a:gd name="connsiteY0" fmla="*/ 1873006 h 1873006"/>
              <a:gd name="connsiteX1" fmla="*/ 850266 w 2183501"/>
              <a:gd name="connsiteY1" fmla="*/ 0 h 1873006"/>
              <a:gd name="connsiteX2" fmla="*/ 2183501 w 2183501"/>
              <a:gd name="connsiteY2" fmla="*/ 1234084 h 1873006"/>
              <a:gd name="connsiteX3" fmla="*/ 0 w 2183501"/>
              <a:gd name="connsiteY3" fmla="*/ 1873006 h 1873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3501" h="1873006">
                <a:moveTo>
                  <a:pt x="0" y="1873006"/>
                </a:moveTo>
                <a:lnTo>
                  <a:pt x="850266" y="0"/>
                </a:lnTo>
                <a:lnTo>
                  <a:pt x="2183501" y="1234084"/>
                </a:lnTo>
                <a:lnTo>
                  <a:pt x="0" y="1873006"/>
                </a:lnTo>
                <a:close/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3E31484D-32E0-9D78-2D0D-F7CE22CFB1F6}"/>
              </a:ext>
            </a:extLst>
          </p:cNvPr>
          <p:cNvCxnSpPr>
            <a:cxnSpLocks/>
          </p:cNvCxnSpPr>
          <p:nvPr/>
        </p:nvCxnSpPr>
        <p:spPr>
          <a:xfrm>
            <a:off x="6331928" y="3783231"/>
            <a:ext cx="1871817" cy="108636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4AFFB7F4-73CD-6F62-6591-6DA61C1DE9F6}"/>
              </a:ext>
            </a:extLst>
          </p:cNvPr>
          <p:cNvCxnSpPr>
            <a:cxnSpLocks/>
          </p:cNvCxnSpPr>
          <p:nvPr/>
        </p:nvCxnSpPr>
        <p:spPr>
          <a:xfrm flipH="1">
            <a:off x="6321781" y="3004017"/>
            <a:ext cx="1096675" cy="242386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AF48FBAF-37C8-F9C3-ED7F-E965F0A22564}"/>
              </a:ext>
            </a:extLst>
          </p:cNvPr>
          <p:cNvSpPr txBox="1"/>
          <p:nvPr/>
        </p:nvSpPr>
        <p:spPr>
          <a:xfrm>
            <a:off x="17346" y="348612"/>
            <a:ext cx="7704000" cy="369332"/>
          </a:xfrm>
          <a:prstGeom prst="rect">
            <a:avLst/>
          </a:prstGeom>
          <a:solidFill>
            <a:srgbClr val="FFC000"/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Ribaltamento per la ricerca della vera grandezza del triangolo </a:t>
            </a:r>
            <a:r>
              <a:rPr lang="it-IT" dirty="0">
                <a:solidFill>
                  <a:srgbClr val="00B0F0"/>
                </a:solidFill>
              </a:rPr>
              <a:t>ABC </a:t>
            </a:r>
            <a:r>
              <a:rPr lang="it-IT" dirty="0">
                <a:latin typeface="Symbol" panose="05050102010706020507" pitchFamily="18" charset="2"/>
              </a:rPr>
              <a:t>Î a</a:t>
            </a:r>
            <a:endParaRPr lang="it-IT" dirty="0"/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7BEC7390-5779-8621-9C02-45C5DE55051D}"/>
              </a:ext>
            </a:extLst>
          </p:cNvPr>
          <p:cNvSpPr txBox="1"/>
          <p:nvPr/>
        </p:nvSpPr>
        <p:spPr>
          <a:xfrm>
            <a:off x="-1" y="740695"/>
            <a:ext cx="5458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Siano definiti gli estremi A(A’,A’’),B(B’,B’’),C(C’,C’’) del triangolo </a:t>
            </a:r>
            <a:r>
              <a:rPr lang="it-IT" sz="1600" dirty="0" err="1">
                <a:solidFill>
                  <a:srgbClr val="00B0F0"/>
                </a:solidFill>
              </a:rPr>
              <a:t>ABC</a:t>
            </a:r>
            <a:r>
              <a:rPr lang="it-IT" sz="1600" dirty="0" err="1">
                <a:solidFill>
                  <a:srgbClr val="00B0F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AD6B8488-116F-BC82-50D1-99B2D086F28E}"/>
              </a:ext>
            </a:extLst>
          </p:cNvPr>
          <p:cNvSpPr txBox="1"/>
          <p:nvPr/>
        </p:nvSpPr>
        <p:spPr>
          <a:xfrm>
            <a:off x="0" y="1279431"/>
            <a:ext cx="62410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Facciamo appartenere il lato AB alla retta r facendo in modo che sia (</a:t>
            </a:r>
            <a:r>
              <a:rPr lang="it-IT" sz="1600" dirty="0" err="1">
                <a:solidFill>
                  <a:srgbClr val="00B0F0"/>
                </a:solidFill>
              </a:rPr>
              <a:t>A’B’</a:t>
            </a:r>
            <a:r>
              <a:rPr lang="it-IT" sz="1600" dirty="0" err="1">
                <a:solidFill>
                  <a:srgbClr val="00B0F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solidFill>
                  <a:srgbClr val="00B0F0"/>
                </a:solidFill>
              </a:rPr>
              <a:t>r</a:t>
            </a:r>
            <a:r>
              <a:rPr lang="it-IT" sz="1600" dirty="0">
                <a:solidFill>
                  <a:srgbClr val="00B0F0"/>
                </a:solidFill>
              </a:rPr>
              <a:t>’) e  (A’’B’’</a:t>
            </a:r>
            <a:r>
              <a:rPr lang="it-IT" sz="1600" dirty="0" err="1">
                <a:solidFill>
                  <a:srgbClr val="00B0F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solidFill>
                  <a:srgbClr val="00B0F0"/>
                </a:solidFill>
              </a:rPr>
              <a:t>r</a:t>
            </a:r>
            <a:r>
              <a:rPr lang="it-IT" sz="1600" dirty="0">
                <a:solidFill>
                  <a:srgbClr val="00B0F0"/>
                </a:solidFill>
              </a:rPr>
              <a:t>’’) individuando così (T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r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/>
              <a:t>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F0"/>
                </a:solidFill>
              </a:rPr>
              <a:t>) e  (T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r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/>
              <a:t>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F0"/>
                </a:solidFill>
              </a:rPr>
              <a:t>) il lato AC alla retta s come (</a:t>
            </a:r>
            <a:r>
              <a:rPr lang="it-IT" sz="1600" dirty="0" err="1">
                <a:solidFill>
                  <a:srgbClr val="00B0F0"/>
                </a:solidFill>
              </a:rPr>
              <a:t>A’C’</a:t>
            </a:r>
            <a:r>
              <a:rPr lang="it-IT" sz="1600" dirty="0" err="1">
                <a:solidFill>
                  <a:srgbClr val="00B0F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solidFill>
                  <a:srgbClr val="00B0F0"/>
                </a:solidFill>
              </a:rPr>
              <a:t>s</a:t>
            </a:r>
            <a:r>
              <a:rPr lang="it-IT" sz="1600" dirty="0">
                <a:solidFill>
                  <a:srgbClr val="00B0F0"/>
                </a:solidFill>
              </a:rPr>
              <a:t>’) e (A’’C’’</a:t>
            </a:r>
            <a:r>
              <a:rPr lang="it-IT" sz="1600" dirty="0" err="1">
                <a:solidFill>
                  <a:srgbClr val="00B0F0"/>
                </a:solidFill>
                <a:latin typeface="Symbol" panose="05050102010706020507" pitchFamily="18" charset="2"/>
              </a:rPr>
              <a:t>Î</a:t>
            </a:r>
            <a:r>
              <a:rPr lang="it-IT" sz="1600" dirty="0" err="1">
                <a:solidFill>
                  <a:srgbClr val="00B0F0"/>
                </a:solidFill>
              </a:rPr>
              <a:t>s</a:t>
            </a:r>
            <a:r>
              <a:rPr lang="it-IT" sz="1600" dirty="0">
                <a:solidFill>
                  <a:srgbClr val="00B0F0"/>
                </a:solidFill>
              </a:rPr>
              <a:t>’’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) definendo (T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1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s</a:t>
            </a:r>
            <a:r>
              <a:rPr lang="it-IT" sz="1600" dirty="0">
                <a:latin typeface="Symbol" panose="05050102010706020507" pitchFamily="18" charset="2"/>
              </a:rPr>
              <a:t>Î</a:t>
            </a:r>
            <a:r>
              <a:rPr lang="it-IT" sz="1600" dirty="0">
                <a:latin typeface="+mj-lt"/>
              </a:rPr>
              <a:t>t</a:t>
            </a:r>
            <a:r>
              <a:rPr lang="it-IT" sz="1600" baseline="-25000" dirty="0">
                <a:latin typeface="+mj-lt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) e (T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2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s</a:t>
            </a:r>
            <a:r>
              <a:rPr lang="it-IT" sz="1600" dirty="0">
                <a:latin typeface="Symbol" panose="05050102010706020507" pitchFamily="18" charset="2"/>
              </a:rPr>
              <a:t>Î</a:t>
            </a:r>
            <a:r>
              <a:rPr lang="it-IT" sz="1600" dirty="0">
                <a:latin typeface="+mj-lt"/>
              </a:rPr>
              <a:t>t</a:t>
            </a:r>
            <a:r>
              <a:rPr lang="it-IT" sz="1600" baseline="-25000" dirty="0">
                <a:latin typeface="+mj-lt"/>
              </a:rPr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)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59C0DE66-11CC-8636-570C-0775A9D253D1}"/>
              </a:ext>
            </a:extLst>
          </p:cNvPr>
          <p:cNvSpPr txBox="1"/>
          <p:nvPr/>
        </p:nvSpPr>
        <p:spPr>
          <a:xfrm>
            <a:off x="8069311" y="3654221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srgbClr val="FF0000"/>
                </a:solidFill>
                <a:latin typeface="Comic Sans MS"/>
              </a:rPr>
              <a:t>O</a:t>
            </a:r>
            <a:endParaRPr lang="it-IT" sz="180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DE70BA5B-4B44-1CE8-5645-8FA8DFC30860}"/>
              </a:ext>
            </a:extLst>
          </p:cNvPr>
          <p:cNvSpPr txBox="1"/>
          <p:nvPr/>
        </p:nvSpPr>
        <p:spPr>
          <a:xfrm>
            <a:off x="0" y="2320870"/>
            <a:ext cx="6145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Ribaltiamo ora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disegnando, per il punto </a:t>
            </a:r>
            <a:r>
              <a:rPr lang="it-IT" dirty="0">
                <a:solidFill>
                  <a:srgbClr val="FF0000"/>
                </a:solidFill>
              </a:rPr>
              <a:t>O, </a:t>
            </a:r>
            <a:r>
              <a:rPr lang="it-IT" dirty="0"/>
              <a:t>una retta perpendicolare a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che diventa 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CE6C084D-914E-FB24-190F-4A158834BD18}"/>
              </a:ext>
            </a:extLst>
          </p:cNvPr>
          <p:cNvSpPr txBox="1"/>
          <p:nvPr/>
        </p:nvSpPr>
        <p:spPr>
          <a:xfrm>
            <a:off x="0" y="2974217"/>
            <a:ext cx="6009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Su questa retta ribaltiamo 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 </a:t>
            </a:r>
            <a:r>
              <a:rPr lang="it-IT" dirty="0">
                <a:solidFill>
                  <a:srgbClr val="FF0000"/>
                </a:solidFill>
              </a:rPr>
              <a:t>e</a:t>
            </a:r>
            <a:r>
              <a:rPr lang="it-IT" dirty="0">
                <a:solidFill>
                  <a:srgbClr val="00B0F0"/>
                </a:solidFill>
              </a:rPr>
              <a:t> 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s</a:t>
            </a:r>
            <a:r>
              <a:rPr lang="it-IT" dirty="0">
                <a:solidFill>
                  <a:srgbClr val="FF0000"/>
                </a:solidFill>
              </a:rPr>
              <a:t> identificando in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 e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s) la posizione ribaltata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6D4C0095-5B27-BD17-3D6E-1006D1DF4639}"/>
              </a:ext>
            </a:extLst>
          </p:cNvPr>
          <p:cNvSpPr txBox="1"/>
          <p:nvPr/>
        </p:nvSpPr>
        <p:spPr>
          <a:xfrm>
            <a:off x="-16333" y="3666535"/>
            <a:ext cx="5589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Collegando 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 con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 </a:t>
            </a:r>
            <a:r>
              <a:rPr lang="it-IT" dirty="0">
                <a:solidFill>
                  <a:srgbClr val="00B0F0"/>
                </a:solidFill>
              </a:rPr>
              <a:t>si determina su (r’) la posizione reale del lato AB nello spazio del diedro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3625669B-1706-FCAE-C968-180496EFD210}"/>
              </a:ext>
            </a:extLst>
          </p:cNvPr>
          <p:cNvSpPr txBox="1"/>
          <p:nvPr/>
        </p:nvSpPr>
        <p:spPr>
          <a:xfrm>
            <a:off x="-37451" y="4351283"/>
            <a:ext cx="545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Collegando 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s con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s) </a:t>
            </a:r>
            <a:r>
              <a:rPr lang="it-IT" dirty="0">
                <a:solidFill>
                  <a:srgbClr val="00B0F0"/>
                </a:solidFill>
              </a:rPr>
              <a:t>si determina su (s’) la posizione reale del lato AC nello spazio del diedro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DA9C31CB-F15D-8451-78F7-B2F88E3BFEFF}"/>
              </a:ext>
            </a:extLst>
          </p:cNvPr>
          <p:cNvSpPr txBox="1"/>
          <p:nvPr/>
        </p:nvSpPr>
        <p:spPr>
          <a:xfrm>
            <a:off x="-25050" y="4966213"/>
            <a:ext cx="5553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Proiettando i punti </a:t>
            </a:r>
            <a:r>
              <a:rPr lang="it-IT" dirty="0">
                <a:solidFill>
                  <a:srgbClr val="00B0F0"/>
                </a:solidFill>
              </a:rPr>
              <a:t>A’’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00B0F0"/>
                </a:solidFill>
              </a:rPr>
              <a:t>B’’</a:t>
            </a:r>
            <a:r>
              <a:rPr lang="it-IT" dirty="0">
                <a:solidFill>
                  <a:srgbClr val="FF0000"/>
                </a:solidFill>
              </a:rPr>
              <a:t> su </a:t>
            </a:r>
            <a:r>
              <a:rPr lang="it-IT" dirty="0">
                <a:solidFill>
                  <a:srgbClr val="00B0F0"/>
                </a:solidFill>
              </a:rPr>
              <a:t>(r’) </a:t>
            </a:r>
            <a:r>
              <a:rPr lang="it-IT" dirty="0">
                <a:solidFill>
                  <a:srgbClr val="FF0000"/>
                </a:solidFill>
              </a:rPr>
              <a:t>e</a:t>
            </a:r>
            <a:r>
              <a:rPr lang="it-IT" dirty="0">
                <a:solidFill>
                  <a:srgbClr val="00B0F0"/>
                </a:solidFill>
              </a:rPr>
              <a:t> C’’ </a:t>
            </a:r>
            <a:r>
              <a:rPr lang="it-IT" dirty="0">
                <a:solidFill>
                  <a:srgbClr val="FF0000"/>
                </a:solidFill>
              </a:rPr>
              <a:t>su</a:t>
            </a:r>
            <a:r>
              <a:rPr lang="it-IT" dirty="0">
                <a:solidFill>
                  <a:srgbClr val="00B0F0"/>
                </a:solidFill>
              </a:rPr>
              <a:t> (s’)</a:t>
            </a:r>
            <a:r>
              <a:rPr lang="it-IT" dirty="0">
                <a:solidFill>
                  <a:srgbClr val="FF0000"/>
                </a:solidFill>
              </a:rPr>
              <a:t>si definiscono i vertici </a:t>
            </a:r>
            <a:r>
              <a:rPr lang="it-IT" dirty="0">
                <a:solidFill>
                  <a:srgbClr val="00B0F0"/>
                </a:solidFill>
              </a:rPr>
              <a:t>(A’),(B’),(C’) </a:t>
            </a:r>
            <a:r>
              <a:rPr lang="it-IT" dirty="0">
                <a:solidFill>
                  <a:srgbClr val="FF0000"/>
                </a:solidFill>
              </a:rPr>
              <a:t>del triangolo </a:t>
            </a:r>
            <a:r>
              <a:rPr lang="it-IT" dirty="0">
                <a:solidFill>
                  <a:srgbClr val="00B0F0"/>
                </a:solidFill>
              </a:rPr>
              <a:t>ABC</a:t>
            </a:r>
            <a:r>
              <a:rPr lang="it-IT" dirty="0">
                <a:solidFill>
                  <a:srgbClr val="FF0000"/>
                </a:solidFill>
              </a:rPr>
              <a:t> appartenente al piano  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FF0000"/>
                </a:solidFill>
              </a:rPr>
              <a:t>proiettante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endParaRPr lang="it-IT" baseline="-25000" dirty="0">
              <a:latin typeface="Symbol" panose="05050102010706020507" pitchFamily="18" charset="2"/>
            </a:endParaRP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A542EC86-E5A4-A68C-3915-C1C2F515003B}"/>
              </a:ext>
            </a:extLst>
          </p:cNvPr>
          <p:cNvSpPr txBox="1"/>
          <p:nvPr/>
        </p:nvSpPr>
        <p:spPr>
          <a:xfrm>
            <a:off x="0" y="5913217"/>
            <a:ext cx="518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Collegando tra loro i vertici </a:t>
            </a:r>
            <a:r>
              <a:rPr lang="it-IT" dirty="0">
                <a:solidFill>
                  <a:srgbClr val="00B0F0"/>
                </a:solidFill>
              </a:rPr>
              <a:t>(A’),(B’),(C’) </a:t>
            </a:r>
            <a:r>
              <a:rPr lang="it-IT" dirty="0"/>
              <a:t>si determinano sia la vera forma del triangolo che la vera grandezza dei lati dello stesso</a:t>
            </a:r>
          </a:p>
        </p:txBody>
      </p:sp>
      <p:sp>
        <p:nvSpPr>
          <p:cNvPr id="16" name="Triangolo isoscele 49">
            <a:extLst>
              <a:ext uri="{FF2B5EF4-FFF2-40B4-BE49-F238E27FC236}">
                <a16:creationId xmlns:a16="http://schemas.microsoft.com/office/drawing/2014/main" id="{C445CC8F-6919-C561-D738-DC715E80EBCC}"/>
              </a:ext>
            </a:extLst>
          </p:cNvPr>
          <p:cNvSpPr/>
          <p:nvPr/>
        </p:nvSpPr>
        <p:spPr>
          <a:xfrm>
            <a:off x="7708365" y="483366"/>
            <a:ext cx="2183501" cy="1873006"/>
          </a:xfrm>
          <a:custGeom>
            <a:avLst/>
            <a:gdLst>
              <a:gd name="connsiteX0" fmla="*/ 0 w 1134445"/>
              <a:gd name="connsiteY0" fmla="*/ 1868992 h 1868992"/>
              <a:gd name="connsiteX1" fmla="*/ 567223 w 1134445"/>
              <a:gd name="connsiteY1" fmla="*/ 0 h 1868992"/>
              <a:gd name="connsiteX2" fmla="*/ 1134445 w 1134445"/>
              <a:gd name="connsiteY2" fmla="*/ 1868992 h 1868992"/>
              <a:gd name="connsiteX3" fmla="*/ 0 w 1134445"/>
              <a:gd name="connsiteY3" fmla="*/ 1868992 h 1868992"/>
              <a:gd name="connsiteX0" fmla="*/ 0 w 1134445"/>
              <a:gd name="connsiteY0" fmla="*/ 1854705 h 1854705"/>
              <a:gd name="connsiteX1" fmla="*/ 838686 w 1134445"/>
              <a:gd name="connsiteY1" fmla="*/ 0 h 1854705"/>
              <a:gd name="connsiteX2" fmla="*/ 1134445 w 1134445"/>
              <a:gd name="connsiteY2" fmla="*/ 1854705 h 1854705"/>
              <a:gd name="connsiteX3" fmla="*/ 0 w 1134445"/>
              <a:gd name="connsiteY3" fmla="*/ 1854705 h 1854705"/>
              <a:gd name="connsiteX0" fmla="*/ 0 w 2182195"/>
              <a:gd name="connsiteY0" fmla="*/ 1854705 h 1854705"/>
              <a:gd name="connsiteX1" fmla="*/ 838686 w 2182195"/>
              <a:gd name="connsiteY1" fmla="*/ 0 h 1854705"/>
              <a:gd name="connsiteX2" fmla="*/ 2182195 w 2182195"/>
              <a:gd name="connsiteY2" fmla="*/ 1230817 h 1854705"/>
              <a:gd name="connsiteX3" fmla="*/ 0 w 2182195"/>
              <a:gd name="connsiteY3" fmla="*/ 1854705 h 1854705"/>
              <a:gd name="connsiteX0" fmla="*/ 0 w 2191720"/>
              <a:gd name="connsiteY0" fmla="*/ 1859467 h 1859467"/>
              <a:gd name="connsiteX1" fmla="*/ 848211 w 2191720"/>
              <a:gd name="connsiteY1" fmla="*/ 0 h 1859467"/>
              <a:gd name="connsiteX2" fmla="*/ 2191720 w 2191720"/>
              <a:gd name="connsiteY2" fmla="*/ 1230817 h 1859467"/>
              <a:gd name="connsiteX3" fmla="*/ 0 w 2191720"/>
              <a:gd name="connsiteY3" fmla="*/ 1859467 h 1859467"/>
              <a:gd name="connsiteX0" fmla="*/ 0 w 2191720"/>
              <a:gd name="connsiteY0" fmla="*/ 1859467 h 1859467"/>
              <a:gd name="connsiteX1" fmla="*/ 848211 w 2191720"/>
              <a:gd name="connsiteY1" fmla="*/ 0 h 1859467"/>
              <a:gd name="connsiteX2" fmla="*/ 2191720 w 2191720"/>
              <a:gd name="connsiteY2" fmla="*/ 1230817 h 1859467"/>
              <a:gd name="connsiteX3" fmla="*/ 0 w 2191720"/>
              <a:gd name="connsiteY3" fmla="*/ 1859467 h 1859467"/>
              <a:gd name="connsiteX0" fmla="*/ 0 w 2191720"/>
              <a:gd name="connsiteY0" fmla="*/ 1883280 h 1883280"/>
              <a:gd name="connsiteX1" fmla="*/ 848211 w 2191720"/>
              <a:gd name="connsiteY1" fmla="*/ 0 h 1883280"/>
              <a:gd name="connsiteX2" fmla="*/ 2191720 w 2191720"/>
              <a:gd name="connsiteY2" fmla="*/ 1254630 h 1883280"/>
              <a:gd name="connsiteX3" fmla="*/ 0 w 2191720"/>
              <a:gd name="connsiteY3" fmla="*/ 1883280 h 1883280"/>
              <a:gd name="connsiteX0" fmla="*/ 0 w 2187610"/>
              <a:gd name="connsiteY0" fmla="*/ 1883280 h 1883280"/>
              <a:gd name="connsiteX1" fmla="*/ 848211 w 2187610"/>
              <a:gd name="connsiteY1" fmla="*/ 0 h 1883280"/>
              <a:gd name="connsiteX2" fmla="*/ 2187610 w 2187610"/>
              <a:gd name="connsiteY2" fmla="*/ 1250521 h 1883280"/>
              <a:gd name="connsiteX3" fmla="*/ 0 w 2187610"/>
              <a:gd name="connsiteY3" fmla="*/ 1883280 h 1883280"/>
              <a:gd name="connsiteX0" fmla="*/ 0 w 2187610"/>
              <a:gd name="connsiteY0" fmla="*/ 1875061 h 1875061"/>
              <a:gd name="connsiteX1" fmla="*/ 858485 w 2187610"/>
              <a:gd name="connsiteY1" fmla="*/ 0 h 1875061"/>
              <a:gd name="connsiteX2" fmla="*/ 2187610 w 2187610"/>
              <a:gd name="connsiteY2" fmla="*/ 1242302 h 1875061"/>
              <a:gd name="connsiteX3" fmla="*/ 0 w 2187610"/>
              <a:gd name="connsiteY3" fmla="*/ 1875061 h 1875061"/>
              <a:gd name="connsiteX0" fmla="*/ 0 w 2187610"/>
              <a:gd name="connsiteY0" fmla="*/ 1875061 h 1875061"/>
              <a:gd name="connsiteX1" fmla="*/ 856430 w 2187610"/>
              <a:gd name="connsiteY1" fmla="*/ 0 h 1875061"/>
              <a:gd name="connsiteX2" fmla="*/ 2187610 w 2187610"/>
              <a:gd name="connsiteY2" fmla="*/ 1242302 h 1875061"/>
              <a:gd name="connsiteX3" fmla="*/ 0 w 2187610"/>
              <a:gd name="connsiteY3" fmla="*/ 1875061 h 1875061"/>
              <a:gd name="connsiteX0" fmla="*/ 0 w 2189665"/>
              <a:gd name="connsiteY0" fmla="*/ 1875061 h 1875061"/>
              <a:gd name="connsiteX1" fmla="*/ 856430 w 2189665"/>
              <a:gd name="connsiteY1" fmla="*/ 0 h 1875061"/>
              <a:gd name="connsiteX2" fmla="*/ 2189665 w 2189665"/>
              <a:gd name="connsiteY2" fmla="*/ 1240248 h 1875061"/>
              <a:gd name="connsiteX3" fmla="*/ 0 w 2189665"/>
              <a:gd name="connsiteY3" fmla="*/ 1875061 h 1875061"/>
              <a:gd name="connsiteX0" fmla="*/ 0 w 2189665"/>
              <a:gd name="connsiteY0" fmla="*/ 1868897 h 1868897"/>
              <a:gd name="connsiteX1" fmla="*/ 856430 w 2189665"/>
              <a:gd name="connsiteY1" fmla="*/ 0 h 1868897"/>
              <a:gd name="connsiteX2" fmla="*/ 2189665 w 2189665"/>
              <a:gd name="connsiteY2" fmla="*/ 1234084 h 1868897"/>
              <a:gd name="connsiteX3" fmla="*/ 0 w 2189665"/>
              <a:gd name="connsiteY3" fmla="*/ 1868897 h 1868897"/>
              <a:gd name="connsiteX0" fmla="*/ 0 w 2183501"/>
              <a:gd name="connsiteY0" fmla="*/ 1873007 h 1873007"/>
              <a:gd name="connsiteX1" fmla="*/ 850266 w 2183501"/>
              <a:gd name="connsiteY1" fmla="*/ 0 h 1873007"/>
              <a:gd name="connsiteX2" fmla="*/ 2183501 w 2183501"/>
              <a:gd name="connsiteY2" fmla="*/ 1234084 h 1873007"/>
              <a:gd name="connsiteX3" fmla="*/ 0 w 2183501"/>
              <a:gd name="connsiteY3" fmla="*/ 1873007 h 1873007"/>
              <a:gd name="connsiteX0" fmla="*/ 0 w 2183501"/>
              <a:gd name="connsiteY0" fmla="*/ 1870952 h 1870952"/>
              <a:gd name="connsiteX1" fmla="*/ 850266 w 2183501"/>
              <a:gd name="connsiteY1" fmla="*/ 0 h 1870952"/>
              <a:gd name="connsiteX2" fmla="*/ 2183501 w 2183501"/>
              <a:gd name="connsiteY2" fmla="*/ 1234084 h 1870952"/>
              <a:gd name="connsiteX3" fmla="*/ 0 w 2183501"/>
              <a:gd name="connsiteY3" fmla="*/ 1870952 h 1870952"/>
              <a:gd name="connsiteX0" fmla="*/ 0 w 2183501"/>
              <a:gd name="connsiteY0" fmla="*/ 1873006 h 1873006"/>
              <a:gd name="connsiteX1" fmla="*/ 850266 w 2183501"/>
              <a:gd name="connsiteY1" fmla="*/ 0 h 1873006"/>
              <a:gd name="connsiteX2" fmla="*/ 2183501 w 2183501"/>
              <a:gd name="connsiteY2" fmla="*/ 1234084 h 1873006"/>
              <a:gd name="connsiteX3" fmla="*/ 0 w 2183501"/>
              <a:gd name="connsiteY3" fmla="*/ 1873006 h 1873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3501" h="1873006">
                <a:moveTo>
                  <a:pt x="0" y="1873006"/>
                </a:moveTo>
                <a:lnTo>
                  <a:pt x="850266" y="0"/>
                </a:lnTo>
                <a:lnTo>
                  <a:pt x="2183501" y="1234084"/>
                </a:lnTo>
                <a:lnTo>
                  <a:pt x="0" y="1873006"/>
                </a:lnTo>
                <a:close/>
              </a:path>
            </a:pathLst>
          </a:custGeom>
          <a:solidFill>
            <a:srgbClr val="00B0F0">
              <a:alpha val="20000"/>
            </a:srgbClr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Triangolo isoscele 17">
            <a:extLst>
              <a:ext uri="{FF2B5EF4-FFF2-40B4-BE49-F238E27FC236}">
                <a16:creationId xmlns:a16="http://schemas.microsoft.com/office/drawing/2014/main" id="{23D2EBBB-EB15-1B29-97A1-AB8C77FD53D4}"/>
              </a:ext>
            </a:extLst>
          </p:cNvPr>
          <p:cNvSpPr/>
          <p:nvPr/>
        </p:nvSpPr>
        <p:spPr>
          <a:xfrm>
            <a:off x="8614444" y="4107728"/>
            <a:ext cx="1501070" cy="1818608"/>
          </a:xfrm>
          <a:custGeom>
            <a:avLst/>
            <a:gdLst>
              <a:gd name="connsiteX0" fmla="*/ 0 w 1339982"/>
              <a:gd name="connsiteY0" fmla="*/ 1299451 h 1299451"/>
              <a:gd name="connsiteX1" fmla="*/ 669991 w 1339982"/>
              <a:gd name="connsiteY1" fmla="*/ 0 h 1299451"/>
              <a:gd name="connsiteX2" fmla="*/ 1339982 w 1339982"/>
              <a:gd name="connsiteY2" fmla="*/ 1299451 h 1299451"/>
              <a:gd name="connsiteX3" fmla="*/ 0 w 1339982"/>
              <a:gd name="connsiteY3" fmla="*/ 1299451 h 1299451"/>
              <a:gd name="connsiteX0" fmla="*/ 0 w 1339982"/>
              <a:gd name="connsiteY0" fmla="*/ 1483186 h 1483186"/>
              <a:gd name="connsiteX1" fmla="*/ 1234013 w 1339982"/>
              <a:gd name="connsiteY1" fmla="*/ 0 h 1483186"/>
              <a:gd name="connsiteX2" fmla="*/ 1339982 w 1339982"/>
              <a:gd name="connsiteY2" fmla="*/ 1483186 h 1483186"/>
              <a:gd name="connsiteX3" fmla="*/ 0 w 1339982"/>
              <a:gd name="connsiteY3" fmla="*/ 1483186 h 1483186"/>
              <a:gd name="connsiteX0" fmla="*/ 0 w 1339982"/>
              <a:gd name="connsiteY0" fmla="*/ 1543006 h 1543006"/>
              <a:gd name="connsiteX1" fmla="*/ 1285288 w 1339982"/>
              <a:gd name="connsiteY1" fmla="*/ 0 h 1543006"/>
              <a:gd name="connsiteX2" fmla="*/ 1339982 w 1339982"/>
              <a:gd name="connsiteY2" fmla="*/ 1543006 h 1543006"/>
              <a:gd name="connsiteX3" fmla="*/ 0 w 1339982"/>
              <a:gd name="connsiteY3" fmla="*/ 1543006 h 1543006"/>
              <a:gd name="connsiteX0" fmla="*/ 0 w 1555764"/>
              <a:gd name="connsiteY0" fmla="*/ 998211 h 1543006"/>
              <a:gd name="connsiteX1" fmla="*/ 1501070 w 1555764"/>
              <a:gd name="connsiteY1" fmla="*/ 0 h 1543006"/>
              <a:gd name="connsiteX2" fmla="*/ 1555764 w 1555764"/>
              <a:gd name="connsiteY2" fmla="*/ 1543006 h 1543006"/>
              <a:gd name="connsiteX3" fmla="*/ 0 w 1555764"/>
              <a:gd name="connsiteY3" fmla="*/ 998211 h 1543006"/>
              <a:gd name="connsiteX0" fmla="*/ 0 w 1501070"/>
              <a:gd name="connsiteY0" fmla="*/ 998211 h 1818608"/>
              <a:gd name="connsiteX1" fmla="*/ 1501070 w 1501070"/>
              <a:gd name="connsiteY1" fmla="*/ 0 h 1818608"/>
              <a:gd name="connsiteX2" fmla="*/ 1399803 w 1501070"/>
              <a:gd name="connsiteY2" fmla="*/ 1818608 h 1818608"/>
              <a:gd name="connsiteX3" fmla="*/ 0 w 1501070"/>
              <a:gd name="connsiteY3" fmla="*/ 998211 h 181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070" h="1818608">
                <a:moveTo>
                  <a:pt x="0" y="998211"/>
                </a:moveTo>
                <a:lnTo>
                  <a:pt x="1501070" y="0"/>
                </a:lnTo>
                <a:lnTo>
                  <a:pt x="1399803" y="1818608"/>
                </a:lnTo>
                <a:lnTo>
                  <a:pt x="0" y="998211"/>
                </a:lnTo>
                <a:close/>
              </a:path>
            </a:pathLst>
          </a:cu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Pulsante di azione: vuoto 1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5E2442E-4AFE-9297-7D63-52AE56170F4D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524C23D-5D50-F0DF-F3AA-433C60765F86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498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53" grpId="0"/>
      <p:bldP spid="61" grpId="0" animBg="1"/>
      <p:bldP spid="9" grpId="0" animBg="1"/>
      <p:bldP spid="110" grpId="0" animBg="1"/>
      <p:bldP spid="10" grpId="0"/>
      <p:bldP spid="11" grpId="0"/>
      <p:bldP spid="12" grpId="0"/>
      <p:bldP spid="13" grpId="0"/>
      <p:bldP spid="14" grpId="0"/>
      <p:bldP spid="15" grpId="0"/>
      <p:bldP spid="17" grpId="0"/>
      <p:bldP spid="19" grpId="0"/>
      <p:bldP spid="23" grpId="0"/>
      <p:bldP spid="25" grpId="0"/>
      <p:bldP spid="27" grpId="0"/>
      <p:bldP spid="30" grpId="0"/>
      <p:bldP spid="33" grpId="0"/>
      <p:bldP spid="36" grpId="0"/>
      <p:bldP spid="50" grpId="0" animBg="1"/>
      <p:bldP spid="51" grpId="0" animBg="1"/>
      <p:bldP spid="54" grpId="0"/>
      <p:bldP spid="55" grpId="0"/>
      <p:bldP spid="58" grpId="0"/>
      <p:bldP spid="63" grpId="0"/>
      <p:bldP spid="65" grpId="0"/>
      <p:bldP spid="66" grpId="0"/>
      <p:bldP spid="67" grpId="0"/>
      <p:bldP spid="68" grpId="0"/>
      <p:bldP spid="70" grpId="0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PROIETTANTE SU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2</a:t>
            </a:r>
            <a:endParaRPr kumimoji="0" lang="it-IT" sz="2000" b="0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70214B62-6F6C-DD07-087A-66393E1C0EC1}"/>
              </a:ext>
            </a:extLst>
          </p:cNvPr>
          <p:cNvCxnSpPr>
            <a:cxnSpLocks/>
          </p:cNvCxnSpPr>
          <p:nvPr/>
        </p:nvCxnSpPr>
        <p:spPr>
          <a:xfrm>
            <a:off x="5169309" y="3781889"/>
            <a:ext cx="659360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A3FE056-1E85-3325-2662-452B4DF81821}"/>
              </a:ext>
            </a:extLst>
          </p:cNvPr>
          <p:cNvSpPr txBox="1"/>
          <p:nvPr/>
        </p:nvSpPr>
        <p:spPr>
          <a:xfrm>
            <a:off x="8118590" y="6288792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sz="1200" baseline="-25000" dirty="0">
                <a:solidFill>
                  <a:prstClr val="black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B15593C-A4CB-FEC0-3427-957BEF64FD84}"/>
              </a:ext>
            </a:extLst>
          </p:cNvPr>
          <p:cNvSpPr txBox="1"/>
          <p:nvPr/>
        </p:nvSpPr>
        <p:spPr>
          <a:xfrm>
            <a:off x="11497739" y="558980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prstClr val="black"/>
                </a:solidFill>
                <a:latin typeface="Comic Sans MS"/>
              </a:rPr>
              <a:t>t</a:t>
            </a:r>
            <a:r>
              <a:rPr lang="it-IT" sz="1200" baseline="-25000" dirty="0">
                <a:solidFill>
                  <a:prstClr val="black"/>
                </a:solidFill>
                <a:latin typeface="Comic Sans MS"/>
              </a:rPr>
              <a:t>2</a:t>
            </a:r>
            <a:r>
              <a:rPr lang="it-IT" sz="1200" dirty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DC6D463-B8F0-7271-1CCD-1305F97E5211}"/>
              </a:ext>
            </a:extLst>
          </p:cNvPr>
          <p:cNvSpPr txBox="1"/>
          <p:nvPr/>
        </p:nvSpPr>
        <p:spPr>
          <a:xfrm>
            <a:off x="11497739" y="3412429"/>
            <a:ext cx="53035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801" dirty="0">
                <a:solidFill>
                  <a:prstClr val="black"/>
                </a:solidFill>
                <a:latin typeface="Comic Sans MS"/>
              </a:rPr>
              <a:t>lt</a:t>
            </a:r>
            <a:endParaRPr lang="it-IT" sz="1801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62DFF15-53B8-97D1-EF6C-35AD6BBC5491}"/>
              </a:ext>
            </a:extLst>
          </p:cNvPr>
          <p:cNvCxnSpPr>
            <a:cxnSpLocks/>
          </p:cNvCxnSpPr>
          <p:nvPr/>
        </p:nvCxnSpPr>
        <p:spPr>
          <a:xfrm>
            <a:off x="8118590" y="3781889"/>
            <a:ext cx="0" cy="29747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E5E395D-EC76-457D-D14F-78A34B14886C}"/>
              </a:ext>
            </a:extLst>
          </p:cNvPr>
          <p:cNvCxnSpPr>
            <a:cxnSpLocks/>
          </p:cNvCxnSpPr>
          <p:nvPr/>
        </p:nvCxnSpPr>
        <p:spPr>
          <a:xfrm flipH="1">
            <a:off x="8118590" y="511958"/>
            <a:ext cx="3581916" cy="326993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256A8444-82E4-7762-618D-171F65293B5E}"/>
              </a:ext>
            </a:extLst>
          </p:cNvPr>
          <p:cNvCxnSpPr>
            <a:cxnSpLocks/>
          </p:cNvCxnSpPr>
          <p:nvPr/>
        </p:nvCxnSpPr>
        <p:spPr>
          <a:xfrm>
            <a:off x="5115205" y="514602"/>
            <a:ext cx="3003385" cy="3267286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DB5B640-848B-8C94-8620-037963A9FE9F}"/>
              </a:ext>
            </a:extLst>
          </p:cNvPr>
          <p:cNvSpPr txBox="1"/>
          <p:nvPr/>
        </p:nvSpPr>
        <p:spPr>
          <a:xfrm>
            <a:off x="5346788" y="539517"/>
            <a:ext cx="684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latin typeface="Comic Sans MS"/>
              </a:rPr>
              <a:t>(t</a:t>
            </a:r>
            <a:r>
              <a:rPr lang="it-IT" sz="1200" baseline="-25000" dirty="0">
                <a:latin typeface="Comic Sans MS"/>
              </a:rPr>
              <a:t>1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  <a:r>
              <a:rPr lang="it-IT" sz="1200" dirty="0">
                <a:latin typeface="+mj-lt"/>
              </a:rPr>
              <a:t>)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8694DD55-1FD0-195C-64FF-8CCD1FFB4953}"/>
              </a:ext>
            </a:extLst>
          </p:cNvPr>
          <p:cNvSpPr txBox="1"/>
          <p:nvPr/>
        </p:nvSpPr>
        <p:spPr>
          <a:xfrm>
            <a:off x="7724176" y="6374088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00B0F0"/>
                </a:solidFill>
                <a:latin typeface="Comic Sans MS"/>
              </a:rPr>
              <a:t>d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159B2C1-62F1-546E-CD70-7383A41AD483}"/>
              </a:ext>
            </a:extLst>
          </p:cNvPr>
          <p:cNvSpPr txBox="1"/>
          <p:nvPr/>
        </p:nvSpPr>
        <p:spPr>
          <a:xfrm>
            <a:off x="6357881" y="1163194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FF0000"/>
                </a:solidFill>
                <a:latin typeface="Comic Sans MS"/>
              </a:rPr>
              <a:t>d</a:t>
            </a:r>
            <a:endParaRPr lang="it-IT" sz="12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FFC0249C-6721-F935-3F02-5E6461B4D21A}"/>
              </a:ext>
            </a:extLst>
          </p:cNvPr>
          <p:cNvSpPr txBox="1"/>
          <p:nvPr/>
        </p:nvSpPr>
        <p:spPr>
          <a:xfrm>
            <a:off x="11243604" y="6233347"/>
            <a:ext cx="32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d’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3811473-A5A2-530C-927C-3C34E28EE738}"/>
              </a:ext>
            </a:extLst>
          </p:cNvPr>
          <p:cNvSpPr txBox="1"/>
          <p:nvPr/>
        </p:nvSpPr>
        <p:spPr>
          <a:xfrm>
            <a:off x="8315526" y="3404294"/>
            <a:ext cx="360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A’’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464C37A-3DEC-A06C-0743-345B5172A378}"/>
              </a:ext>
            </a:extLst>
          </p:cNvPr>
          <p:cNvSpPr txBox="1"/>
          <p:nvPr/>
        </p:nvSpPr>
        <p:spPr>
          <a:xfrm>
            <a:off x="8256938" y="559132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A’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7CCEABE4-F571-8E3A-E763-F07A450B67E6}"/>
              </a:ext>
            </a:extLst>
          </p:cNvPr>
          <p:cNvSpPr txBox="1"/>
          <p:nvPr/>
        </p:nvSpPr>
        <p:spPr>
          <a:xfrm>
            <a:off x="6828822" y="1920852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A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4D073A50-699B-A310-3ECD-C67C2872D371}"/>
              </a:ext>
            </a:extLst>
          </p:cNvPr>
          <p:cNvSpPr txBox="1"/>
          <p:nvPr/>
        </p:nvSpPr>
        <p:spPr>
          <a:xfrm>
            <a:off x="5771678" y="1673973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Comic Sans MS"/>
              </a:rPr>
              <a:t>d)</a:t>
            </a:r>
          </a:p>
        </p:txBody>
      </p:sp>
      <p:sp>
        <p:nvSpPr>
          <p:cNvPr id="61" name="Arco 60">
            <a:extLst>
              <a:ext uri="{FF2B5EF4-FFF2-40B4-BE49-F238E27FC236}">
                <a16:creationId xmlns:a16="http://schemas.microsoft.com/office/drawing/2014/main" id="{C5BE213B-8CFA-2A3F-56A4-BE8FB9593560}"/>
              </a:ext>
            </a:extLst>
          </p:cNvPr>
          <p:cNvSpPr/>
          <p:nvPr/>
        </p:nvSpPr>
        <p:spPr>
          <a:xfrm>
            <a:off x="7637446" y="3296258"/>
            <a:ext cx="961200" cy="961200"/>
          </a:xfrm>
          <a:prstGeom prst="arc">
            <a:avLst>
              <a:gd name="adj1" fmla="val 5354192"/>
              <a:gd name="adj2" fmla="val 13639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1FE43C53-6E35-A89C-ED54-405B0D21D943}"/>
              </a:ext>
            </a:extLst>
          </p:cNvPr>
          <p:cNvGrpSpPr/>
          <p:nvPr/>
        </p:nvGrpSpPr>
        <p:grpSpPr>
          <a:xfrm rot="900000">
            <a:off x="7354125" y="759256"/>
            <a:ext cx="1829753" cy="1829740"/>
            <a:chOff x="7414704" y="797228"/>
            <a:chExt cx="1829753" cy="1829740"/>
          </a:xfrm>
        </p:grpSpPr>
        <p:sp>
          <p:nvSpPr>
            <p:cNvPr id="9" name="Ovale 8">
              <a:extLst>
                <a:ext uri="{FF2B5EF4-FFF2-40B4-BE49-F238E27FC236}">
                  <a16:creationId xmlns:a16="http://schemas.microsoft.com/office/drawing/2014/main" id="{5F4C889A-58F5-8DC3-0D37-373114440E86}"/>
                </a:ext>
              </a:extLst>
            </p:cNvPr>
            <p:cNvSpPr/>
            <p:nvPr/>
          </p:nvSpPr>
          <p:spPr>
            <a:xfrm>
              <a:off x="7414704" y="797228"/>
              <a:ext cx="1620000" cy="162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61EEB2E2-38B4-8C2B-95A4-F50E4D47FEC0}"/>
                </a:ext>
              </a:extLst>
            </p:cNvPr>
            <p:cNvCxnSpPr>
              <a:cxnSpLocks/>
            </p:cNvCxnSpPr>
            <p:nvPr/>
          </p:nvCxnSpPr>
          <p:spPr>
            <a:xfrm>
              <a:off x="7414704" y="797228"/>
              <a:ext cx="162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6945C537-77F3-E316-2DA6-43C2BA531660}"/>
                </a:ext>
              </a:extLst>
            </p:cNvPr>
            <p:cNvCxnSpPr>
              <a:cxnSpLocks/>
            </p:cNvCxnSpPr>
            <p:nvPr/>
          </p:nvCxnSpPr>
          <p:spPr>
            <a:xfrm>
              <a:off x="7414704" y="797228"/>
              <a:ext cx="0" cy="161415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40C8C66E-19BD-551D-AD7A-0DDF67B79080}"/>
                </a:ext>
              </a:extLst>
            </p:cNvPr>
            <p:cNvCxnSpPr>
              <a:cxnSpLocks/>
            </p:cNvCxnSpPr>
            <p:nvPr/>
          </p:nvCxnSpPr>
          <p:spPr>
            <a:xfrm rot="20700000" flipH="1">
              <a:off x="8824952" y="824842"/>
              <a:ext cx="419505" cy="156561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E218A71D-60F2-085A-2262-E0810B8AE406}"/>
                </a:ext>
              </a:extLst>
            </p:cNvPr>
            <p:cNvCxnSpPr>
              <a:cxnSpLocks/>
            </p:cNvCxnSpPr>
            <p:nvPr/>
          </p:nvCxnSpPr>
          <p:spPr>
            <a:xfrm rot="20700000">
              <a:off x="7444583" y="2198706"/>
              <a:ext cx="1561300" cy="42826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A878C7-D74B-EE5C-98A3-566CBEE79C50}"/>
              </a:ext>
            </a:extLst>
          </p:cNvPr>
          <p:cNvCxnSpPr>
            <a:cxnSpLocks/>
          </p:cNvCxnSpPr>
          <p:nvPr/>
        </p:nvCxnSpPr>
        <p:spPr>
          <a:xfrm flipH="1">
            <a:off x="7202695" y="961272"/>
            <a:ext cx="1996522" cy="18226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CCF491C-7EB0-B457-E87E-BCDD1E66B189}"/>
              </a:ext>
            </a:extLst>
          </p:cNvPr>
          <p:cNvCxnSpPr>
            <a:cxnSpLocks/>
          </p:cNvCxnSpPr>
          <p:nvPr/>
        </p:nvCxnSpPr>
        <p:spPr>
          <a:xfrm flipH="1">
            <a:off x="6864765" y="2107119"/>
            <a:ext cx="344099" cy="3141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BC28A77B-B662-4D42-EA2A-B01D223C12CF}"/>
              </a:ext>
            </a:extLst>
          </p:cNvPr>
          <p:cNvCxnSpPr>
            <a:cxnSpLocks/>
          </p:cNvCxnSpPr>
          <p:nvPr/>
        </p:nvCxnSpPr>
        <p:spPr>
          <a:xfrm flipH="1">
            <a:off x="7790634" y="2542546"/>
            <a:ext cx="971030" cy="8864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C5305C0B-2CEB-5A58-0A4D-5EF1C2239B7F}"/>
              </a:ext>
            </a:extLst>
          </p:cNvPr>
          <p:cNvCxnSpPr>
            <a:cxnSpLocks/>
          </p:cNvCxnSpPr>
          <p:nvPr/>
        </p:nvCxnSpPr>
        <p:spPr>
          <a:xfrm flipH="1">
            <a:off x="6271083" y="539517"/>
            <a:ext cx="1366363" cy="12473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A34A7A0D-E5F1-5953-DE5D-97C674818792}"/>
              </a:ext>
            </a:extLst>
          </p:cNvPr>
          <p:cNvSpPr/>
          <p:nvPr/>
        </p:nvSpPr>
        <p:spPr>
          <a:xfrm>
            <a:off x="5400033" y="1063155"/>
            <a:ext cx="5436000" cy="5436000"/>
          </a:xfrm>
          <a:prstGeom prst="arc">
            <a:avLst>
              <a:gd name="adj1" fmla="val 5396233"/>
              <a:gd name="adj2" fmla="val 13639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7" name="Arco 96">
            <a:extLst>
              <a:ext uri="{FF2B5EF4-FFF2-40B4-BE49-F238E27FC236}">
                <a16:creationId xmlns:a16="http://schemas.microsoft.com/office/drawing/2014/main" id="{81D8483C-9002-9D22-D162-69BBDAB51FD4}"/>
              </a:ext>
            </a:extLst>
          </p:cNvPr>
          <p:cNvSpPr/>
          <p:nvPr/>
        </p:nvSpPr>
        <p:spPr>
          <a:xfrm>
            <a:off x="6272520" y="1931946"/>
            <a:ext cx="3690000" cy="3690000"/>
          </a:xfrm>
          <a:prstGeom prst="arc">
            <a:avLst>
              <a:gd name="adj1" fmla="val 5398850"/>
              <a:gd name="adj2" fmla="val 13639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8" name="Arco 97">
            <a:extLst>
              <a:ext uri="{FF2B5EF4-FFF2-40B4-BE49-F238E27FC236}">
                <a16:creationId xmlns:a16="http://schemas.microsoft.com/office/drawing/2014/main" id="{C827165C-9114-B4AB-9C70-04683971F41F}"/>
              </a:ext>
            </a:extLst>
          </p:cNvPr>
          <p:cNvSpPr/>
          <p:nvPr/>
        </p:nvSpPr>
        <p:spPr>
          <a:xfrm>
            <a:off x="6762151" y="2423034"/>
            <a:ext cx="2718000" cy="2718000"/>
          </a:xfrm>
          <a:prstGeom prst="arc">
            <a:avLst>
              <a:gd name="adj1" fmla="val 5445112"/>
              <a:gd name="adj2" fmla="val 1363943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ED6031D5-63AA-5642-B10D-6AB1220EB897}"/>
              </a:ext>
            </a:extLst>
          </p:cNvPr>
          <p:cNvCxnSpPr>
            <a:cxnSpLocks/>
          </p:cNvCxnSpPr>
          <p:nvPr/>
        </p:nvCxnSpPr>
        <p:spPr>
          <a:xfrm>
            <a:off x="7623599" y="555822"/>
            <a:ext cx="1839511" cy="20011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286FBD5F-5ACB-42B1-AA8D-DC5A86E7A01B}"/>
              </a:ext>
            </a:extLst>
          </p:cNvPr>
          <p:cNvCxnSpPr>
            <a:cxnSpLocks/>
          </p:cNvCxnSpPr>
          <p:nvPr/>
        </p:nvCxnSpPr>
        <p:spPr>
          <a:xfrm>
            <a:off x="8765681" y="2536273"/>
            <a:ext cx="328685" cy="3575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EF15027-08A1-FD55-0ED6-BDFF4FA85717}"/>
              </a:ext>
            </a:extLst>
          </p:cNvPr>
          <p:cNvCxnSpPr>
            <a:cxnSpLocks/>
          </p:cNvCxnSpPr>
          <p:nvPr/>
        </p:nvCxnSpPr>
        <p:spPr>
          <a:xfrm>
            <a:off x="9185096" y="972669"/>
            <a:ext cx="924561" cy="10058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3E13AB4E-AFD5-2143-475D-1147D0DB034D}"/>
              </a:ext>
            </a:extLst>
          </p:cNvPr>
          <p:cNvCxnSpPr>
            <a:cxnSpLocks/>
          </p:cNvCxnSpPr>
          <p:nvPr/>
        </p:nvCxnSpPr>
        <p:spPr>
          <a:xfrm>
            <a:off x="7202694" y="2105990"/>
            <a:ext cx="1258170" cy="13687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0F79F9D9-7CE1-2914-BC6D-0F61AF66D2E0}"/>
              </a:ext>
            </a:extLst>
          </p:cNvPr>
          <p:cNvCxnSpPr>
            <a:cxnSpLocks/>
            <a:stCxn id="61" idx="0"/>
          </p:cNvCxnSpPr>
          <p:nvPr/>
        </p:nvCxnSpPr>
        <p:spPr>
          <a:xfrm>
            <a:off x="8124450" y="4257415"/>
            <a:ext cx="344315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77000673-E17B-AC92-B5DB-F457F92F7DC9}"/>
              </a:ext>
            </a:extLst>
          </p:cNvPr>
          <p:cNvCxnSpPr>
            <a:cxnSpLocks/>
          </p:cNvCxnSpPr>
          <p:nvPr/>
        </p:nvCxnSpPr>
        <p:spPr>
          <a:xfrm>
            <a:off x="8113404" y="6500810"/>
            <a:ext cx="348659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AA7BDDCD-BCD0-4134-87D6-316B9886E801}"/>
              </a:ext>
            </a:extLst>
          </p:cNvPr>
          <p:cNvCxnSpPr>
            <a:cxnSpLocks/>
          </p:cNvCxnSpPr>
          <p:nvPr/>
        </p:nvCxnSpPr>
        <p:spPr>
          <a:xfrm>
            <a:off x="8107331" y="5622552"/>
            <a:ext cx="346027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74D82655-5173-B0F1-49BB-CF6097E8A4BB}"/>
              </a:ext>
            </a:extLst>
          </p:cNvPr>
          <p:cNvCxnSpPr>
            <a:cxnSpLocks/>
          </p:cNvCxnSpPr>
          <p:nvPr/>
        </p:nvCxnSpPr>
        <p:spPr>
          <a:xfrm>
            <a:off x="8107332" y="5138815"/>
            <a:ext cx="365558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4B698D93-75ED-9723-C372-66E33B0172FB}"/>
              </a:ext>
            </a:extLst>
          </p:cNvPr>
          <p:cNvCxnSpPr>
            <a:cxnSpLocks/>
          </p:cNvCxnSpPr>
          <p:nvPr/>
        </p:nvCxnSpPr>
        <p:spPr>
          <a:xfrm>
            <a:off x="8460864" y="3465757"/>
            <a:ext cx="0" cy="21567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D020939E-61AF-F0C7-151F-FCA17404E7AB}"/>
              </a:ext>
            </a:extLst>
          </p:cNvPr>
          <p:cNvCxnSpPr/>
          <p:nvPr/>
        </p:nvCxnSpPr>
        <p:spPr>
          <a:xfrm>
            <a:off x="9094366" y="2893839"/>
            <a:ext cx="0" cy="136357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40175536-B8C4-7B58-B5BD-BD4B774A6333}"/>
              </a:ext>
            </a:extLst>
          </p:cNvPr>
          <p:cNvCxnSpPr>
            <a:cxnSpLocks/>
          </p:cNvCxnSpPr>
          <p:nvPr/>
        </p:nvCxnSpPr>
        <p:spPr>
          <a:xfrm>
            <a:off x="9463110" y="2556967"/>
            <a:ext cx="0" cy="39421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F91F429F-9F7B-9AE2-8BD1-8DECC289E006}"/>
              </a:ext>
            </a:extLst>
          </p:cNvPr>
          <p:cNvCxnSpPr>
            <a:cxnSpLocks/>
          </p:cNvCxnSpPr>
          <p:nvPr/>
        </p:nvCxnSpPr>
        <p:spPr>
          <a:xfrm>
            <a:off x="10105266" y="1967197"/>
            <a:ext cx="0" cy="31668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114B55A9-5700-A8A1-6424-5CF88F9E9E69}"/>
              </a:ext>
            </a:extLst>
          </p:cNvPr>
          <p:cNvGrpSpPr/>
          <p:nvPr/>
        </p:nvGrpSpPr>
        <p:grpSpPr>
          <a:xfrm>
            <a:off x="8456069" y="4260578"/>
            <a:ext cx="1657653" cy="2239350"/>
            <a:chOff x="8456069" y="4260578"/>
            <a:chExt cx="1657653" cy="2239350"/>
          </a:xfrm>
        </p:grpSpPr>
        <p:cxnSp>
          <p:nvCxnSpPr>
            <p:cNvPr id="122" name="Connettore diritto 121">
              <a:extLst>
                <a:ext uri="{FF2B5EF4-FFF2-40B4-BE49-F238E27FC236}">
                  <a16:creationId xmlns:a16="http://schemas.microsoft.com/office/drawing/2014/main" id="{F9B7A6C5-C0E3-85B5-83E9-08B56DE439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56069" y="4260578"/>
              <a:ext cx="634231" cy="136495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52EF0EF5-03B0-E520-62AF-6811D54F0FC3}"/>
                </a:ext>
              </a:extLst>
            </p:cNvPr>
            <p:cNvCxnSpPr/>
            <p:nvPr/>
          </p:nvCxnSpPr>
          <p:spPr>
            <a:xfrm flipV="1">
              <a:off x="9463670" y="5133997"/>
              <a:ext cx="643094" cy="136513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diritto 126">
              <a:extLst>
                <a:ext uri="{FF2B5EF4-FFF2-40B4-BE49-F238E27FC236}">
                  <a16:creationId xmlns:a16="http://schemas.microsoft.com/office/drawing/2014/main" id="{A05CFC21-4F53-F94D-4B90-B44946FD5D4B}"/>
                </a:ext>
              </a:extLst>
            </p:cNvPr>
            <p:cNvCxnSpPr>
              <a:cxnSpLocks/>
            </p:cNvCxnSpPr>
            <p:nvPr/>
          </p:nvCxnSpPr>
          <p:spPr>
            <a:xfrm>
              <a:off x="9088233" y="4261351"/>
              <a:ext cx="1025489" cy="88039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ttore diritto 127">
              <a:extLst>
                <a:ext uri="{FF2B5EF4-FFF2-40B4-BE49-F238E27FC236}">
                  <a16:creationId xmlns:a16="http://schemas.microsoft.com/office/drawing/2014/main" id="{67A966ED-B5EF-98FE-ECB3-07C397EE362A}"/>
                </a:ext>
              </a:extLst>
            </p:cNvPr>
            <p:cNvCxnSpPr>
              <a:cxnSpLocks/>
            </p:cNvCxnSpPr>
            <p:nvPr/>
          </p:nvCxnSpPr>
          <p:spPr>
            <a:xfrm>
              <a:off x="8466112" y="5624340"/>
              <a:ext cx="996998" cy="87558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FEFCD816-FC61-7ADB-F085-0AF31BF44044}"/>
              </a:ext>
            </a:extLst>
          </p:cNvPr>
          <p:cNvGrpSpPr/>
          <p:nvPr/>
        </p:nvGrpSpPr>
        <p:grpSpPr>
          <a:xfrm>
            <a:off x="8460864" y="4262233"/>
            <a:ext cx="1645900" cy="2221849"/>
            <a:chOff x="8460864" y="4262233"/>
            <a:chExt cx="1645900" cy="2221849"/>
          </a:xfrm>
        </p:grpSpPr>
        <p:cxnSp>
          <p:nvCxnSpPr>
            <p:cNvPr id="136" name="Connettore diritto 135">
              <a:extLst>
                <a:ext uri="{FF2B5EF4-FFF2-40B4-BE49-F238E27FC236}">
                  <a16:creationId xmlns:a16="http://schemas.microsoft.com/office/drawing/2014/main" id="{F81EFA4A-B6AF-563D-A59E-799225926B2E}"/>
                </a:ext>
              </a:extLst>
            </p:cNvPr>
            <p:cNvCxnSpPr/>
            <p:nvPr/>
          </p:nvCxnSpPr>
          <p:spPr>
            <a:xfrm flipV="1">
              <a:off x="8460864" y="5141748"/>
              <a:ext cx="1645900" cy="48080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ttore diritto 137">
              <a:extLst>
                <a:ext uri="{FF2B5EF4-FFF2-40B4-BE49-F238E27FC236}">
                  <a16:creationId xmlns:a16="http://schemas.microsoft.com/office/drawing/2014/main" id="{61BE4A95-62C4-A007-609E-3FF2816EE341}"/>
                </a:ext>
              </a:extLst>
            </p:cNvPr>
            <p:cNvCxnSpPr/>
            <p:nvPr/>
          </p:nvCxnSpPr>
          <p:spPr>
            <a:xfrm>
              <a:off x="9094365" y="4262233"/>
              <a:ext cx="364154" cy="222184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ttore diritto 138">
              <a:extLst>
                <a:ext uri="{FF2B5EF4-FFF2-40B4-BE49-F238E27FC236}">
                  <a16:creationId xmlns:a16="http://schemas.microsoft.com/office/drawing/2014/main" id="{D2DB4598-23D3-313A-A714-E045DCB3A3AD}"/>
                </a:ext>
              </a:extLst>
            </p:cNvPr>
            <p:cNvCxnSpPr>
              <a:cxnSpLocks/>
            </p:cNvCxnSpPr>
            <p:nvPr/>
          </p:nvCxnSpPr>
          <p:spPr>
            <a:xfrm>
              <a:off x="8777616" y="4946611"/>
              <a:ext cx="1005469" cy="87718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ttore diritto 140">
              <a:extLst>
                <a:ext uri="{FF2B5EF4-FFF2-40B4-BE49-F238E27FC236}">
                  <a16:creationId xmlns:a16="http://schemas.microsoft.com/office/drawing/2014/main" id="{C7CBB1D9-FD9C-1FA9-AF33-06EE1A8BC703}"/>
                </a:ext>
              </a:extLst>
            </p:cNvPr>
            <p:cNvCxnSpPr/>
            <p:nvPr/>
          </p:nvCxnSpPr>
          <p:spPr>
            <a:xfrm flipV="1">
              <a:off x="8963812" y="4690464"/>
              <a:ext cx="643094" cy="136513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116A1A06-5583-AEFF-F51D-BD7674FEC38E}"/>
              </a:ext>
            </a:extLst>
          </p:cNvPr>
          <p:cNvCxnSpPr>
            <a:cxnSpLocks/>
          </p:cNvCxnSpPr>
          <p:nvPr/>
        </p:nvCxnSpPr>
        <p:spPr>
          <a:xfrm flipV="1">
            <a:off x="7202694" y="972669"/>
            <a:ext cx="1982402" cy="11350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7CF241B1-F908-26AF-FB00-94F9A549BB4B}"/>
              </a:ext>
            </a:extLst>
          </p:cNvPr>
          <p:cNvCxnSpPr>
            <a:cxnSpLocks/>
          </p:cNvCxnSpPr>
          <p:nvPr/>
        </p:nvCxnSpPr>
        <p:spPr>
          <a:xfrm>
            <a:off x="7622085" y="553641"/>
            <a:ext cx="1148909" cy="19911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AFDA0236-6136-3D92-1451-1683687DFD9A}"/>
              </a:ext>
            </a:extLst>
          </p:cNvPr>
          <p:cNvCxnSpPr>
            <a:cxnSpLocks/>
          </p:cNvCxnSpPr>
          <p:nvPr/>
        </p:nvCxnSpPr>
        <p:spPr>
          <a:xfrm>
            <a:off x="7489504" y="1941976"/>
            <a:ext cx="1211036" cy="13174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B053AEFC-F8B4-5CAA-C923-945CF8E0615B}"/>
              </a:ext>
            </a:extLst>
          </p:cNvPr>
          <p:cNvCxnSpPr>
            <a:cxnSpLocks/>
          </p:cNvCxnSpPr>
          <p:nvPr/>
        </p:nvCxnSpPr>
        <p:spPr>
          <a:xfrm>
            <a:off x="8891639" y="1139272"/>
            <a:ext cx="971789" cy="10571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56AEAC34-08CC-64C2-E6A5-3341643A7BF0}"/>
              </a:ext>
            </a:extLst>
          </p:cNvPr>
          <p:cNvCxnSpPr>
            <a:cxnSpLocks/>
          </p:cNvCxnSpPr>
          <p:nvPr/>
        </p:nvCxnSpPr>
        <p:spPr>
          <a:xfrm>
            <a:off x="8700540" y="3259423"/>
            <a:ext cx="0" cy="22979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5F1CC2B4-2C11-9249-6708-B327045F2A76}"/>
              </a:ext>
            </a:extLst>
          </p:cNvPr>
          <p:cNvCxnSpPr>
            <a:cxnSpLocks/>
          </p:cNvCxnSpPr>
          <p:nvPr/>
        </p:nvCxnSpPr>
        <p:spPr>
          <a:xfrm>
            <a:off x="9861779" y="2185681"/>
            <a:ext cx="0" cy="301474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3CCBA33-14AB-9403-3375-079735DA3D4E}"/>
              </a:ext>
            </a:extLst>
          </p:cNvPr>
          <p:cNvCxnSpPr>
            <a:cxnSpLocks/>
          </p:cNvCxnSpPr>
          <p:nvPr/>
        </p:nvCxnSpPr>
        <p:spPr>
          <a:xfrm flipV="1">
            <a:off x="8697544" y="4580805"/>
            <a:ext cx="452441" cy="9737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38F81A84-D2EA-5B6D-D9A6-17D36D0EFC00}"/>
              </a:ext>
            </a:extLst>
          </p:cNvPr>
          <p:cNvCxnSpPr>
            <a:cxnSpLocks/>
          </p:cNvCxnSpPr>
          <p:nvPr/>
        </p:nvCxnSpPr>
        <p:spPr>
          <a:xfrm flipV="1">
            <a:off x="9410636" y="5202730"/>
            <a:ext cx="452441" cy="9737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igura a mano libera: forma 29">
            <a:extLst>
              <a:ext uri="{FF2B5EF4-FFF2-40B4-BE49-F238E27FC236}">
                <a16:creationId xmlns:a16="http://schemas.microsoft.com/office/drawing/2014/main" id="{A23627F9-4281-F927-E2A8-8888AF32EA70}"/>
              </a:ext>
            </a:extLst>
          </p:cNvPr>
          <p:cNvSpPr/>
          <p:nvPr/>
        </p:nvSpPr>
        <p:spPr>
          <a:xfrm>
            <a:off x="8689875" y="4574513"/>
            <a:ext cx="1178532" cy="1618753"/>
          </a:xfrm>
          <a:custGeom>
            <a:avLst/>
            <a:gdLst>
              <a:gd name="connsiteX0" fmla="*/ 918644 w 1183052"/>
              <a:gd name="connsiteY0" fmla="*/ 119681 h 1618231"/>
              <a:gd name="connsiteX1" fmla="*/ 458723 w 1183052"/>
              <a:gd name="connsiteY1" fmla="*/ 16267 h 1618231"/>
              <a:gd name="connsiteX2" fmla="*/ 85887 w 1183052"/>
              <a:gd name="connsiteY2" fmla="*/ 372774 h 1618231"/>
              <a:gd name="connsiteX3" fmla="*/ 12409 w 1183052"/>
              <a:gd name="connsiteY3" fmla="*/ 998703 h 1618231"/>
              <a:gd name="connsiteX4" fmla="*/ 276387 w 1183052"/>
              <a:gd name="connsiteY4" fmla="*/ 1485838 h 1618231"/>
              <a:gd name="connsiteX5" fmla="*/ 719980 w 1183052"/>
              <a:gd name="connsiteY5" fmla="*/ 1605581 h 1618231"/>
              <a:gd name="connsiteX6" fmla="*/ 1095537 w 1183052"/>
              <a:gd name="connsiteY6" fmla="*/ 1246353 h 1618231"/>
              <a:gd name="connsiteX7" fmla="*/ 1171737 w 1183052"/>
              <a:gd name="connsiteY7" fmla="*/ 639474 h 1618231"/>
              <a:gd name="connsiteX8" fmla="*/ 918644 w 1183052"/>
              <a:gd name="connsiteY8" fmla="*/ 119681 h 1618231"/>
              <a:gd name="connsiteX0" fmla="*/ 914047 w 1178455"/>
              <a:gd name="connsiteY0" fmla="*/ 119681 h 1618483"/>
              <a:gd name="connsiteX1" fmla="*/ 454126 w 1178455"/>
              <a:gd name="connsiteY1" fmla="*/ 16267 h 1618483"/>
              <a:gd name="connsiteX2" fmla="*/ 81290 w 1178455"/>
              <a:gd name="connsiteY2" fmla="*/ 372774 h 1618483"/>
              <a:gd name="connsiteX3" fmla="*/ 13255 w 1178455"/>
              <a:gd name="connsiteY3" fmla="*/ 985095 h 1618483"/>
              <a:gd name="connsiteX4" fmla="*/ 271790 w 1178455"/>
              <a:gd name="connsiteY4" fmla="*/ 1485838 h 1618483"/>
              <a:gd name="connsiteX5" fmla="*/ 715383 w 1178455"/>
              <a:gd name="connsiteY5" fmla="*/ 1605581 h 1618483"/>
              <a:gd name="connsiteX6" fmla="*/ 1090940 w 1178455"/>
              <a:gd name="connsiteY6" fmla="*/ 1246353 h 1618483"/>
              <a:gd name="connsiteX7" fmla="*/ 1167140 w 1178455"/>
              <a:gd name="connsiteY7" fmla="*/ 639474 h 1618483"/>
              <a:gd name="connsiteX8" fmla="*/ 914047 w 1178455"/>
              <a:gd name="connsiteY8" fmla="*/ 119681 h 1618483"/>
              <a:gd name="connsiteX0" fmla="*/ 914047 w 1178455"/>
              <a:gd name="connsiteY0" fmla="*/ 122022 h 1620824"/>
              <a:gd name="connsiteX1" fmla="*/ 454126 w 1178455"/>
              <a:gd name="connsiteY1" fmla="*/ 15886 h 1620824"/>
              <a:gd name="connsiteX2" fmla="*/ 81290 w 1178455"/>
              <a:gd name="connsiteY2" fmla="*/ 375115 h 1620824"/>
              <a:gd name="connsiteX3" fmla="*/ 13255 w 1178455"/>
              <a:gd name="connsiteY3" fmla="*/ 987436 h 1620824"/>
              <a:gd name="connsiteX4" fmla="*/ 271790 w 1178455"/>
              <a:gd name="connsiteY4" fmla="*/ 1488179 h 1620824"/>
              <a:gd name="connsiteX5" fmla="*/ 715383 w 1178455"/>
              <a:gd name="connsiteY5" fmla="*/ 1607922 h 1620824"/>
              <a:gd name="connsiteX6" fmla="*/ 1090940 w 1178455"/>
              <a:gd name="connsiteY6" fmla="*/ 1248694 h 1620824"/>
              <a:gd name="connsiteX7" fmla="*/ 1167140 w 1178455"/>
              <a:gd name="connsiteY7" fmla="*/ 641815 h 1620824"/>
              <a:gd name="connsiteX8" fmla="*/ 914047 w 1178455"/>
              <a:gd name="connsiteY8" fmla="*/ 122022 h 1620824"/>
              <a:gd name="connsiteX0" fmla="*/ 910237 w 1178532"/>
              <a:gd name="connsiteY0" fmla="*/ 129476 h 1618753"/>
              <a:gd name="connsiteX1" fmla="*/ 454126 w 1178532"/>
              <a:gd name="connsiteY1" fmla="*/ 13815 h 1618753"/>
              <a:gd name="connsiteX2" fmla="*/ 81290 w 1178532"/>
              <a:gd name="connsiteY2" fmla="*/ 373044 h 1618753"/>
              <a:gd name="connsiteX3" fmla="*/ 13255 w 1178532"/>
              <a:gd name="connsiteY3" fmla="*/ 985365 h 1618753"/>
              <a:gd name="connsiteX4" fmla="*/ 271790 w 1178532"/>
              <a:gd name="connsiteY4" fmla="*/ 1486108 h 1618753"/>
              <a:gd name="connsiteX5" fmla="*/ 715383 w 1178532"/>
              <a:gd name="connsiteY5" fmla="*/ 1605851 h 1618753"/>
              <a:gd name="connsiteX6" fmla="*/ 1090940 w 1178532"/>
              <a:gd name="connsiteY6" fmla="*/ 1246623 h 1618753"/>
              <a:gd name="connsiteX7" fmla="*/ 1167140 w 1178532"/>
              <a:gd name="connsiteY7" fmla="*/ 639744 h 1618753"/>
              <a:gd name="connsiteX8" fmla="*/ 910237 w 1178532"/>
              <a:gd name="connsiteY8" fmla="*/ 129476 h 1618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8532" h="1618753">
                <a:moveTo>
                  <a:pt x="910237" y="129476"/>
                </a:moveTo>
                <a:cubicBezTo>
                  <a:pt x="791401" y="25155"/>
                  <a:pt x="592284" y="-26780"/>
                  <a:pt x="454126" y="13815"/>
                </a:cubicBezTo>
                <a:cubicBezTo>
                  <a:pt x="315968" y="54410"/>
                  <a:pt x="154768" y="211119"/>
                  <a:pt x="81290" y="373044"/>
                </a:cubicBezTo>
                <a:cubicBezTo>
                  <a:pt x="7812" y="534969"/>
                  <a:pt x="-18495" y="799854"/>
                  <a:pt x="13255" y="985365"/>
                </a:cubicBezTo>
                <a:cubicBezTo>
                  <a:pt x="45005" y="1170876"/>
                  <a:pt x="154769" y="1382694"/>
                  <a:pt x="271790" y="1486108"/>
                </a:cubicBezTo>
                <a:cubicBezTo>
                  <a:pt x="388811" y="1589522"/>
                  <a:pt x="578858" y="1645765"/>
                  <a:pt x="715383" y="1605851"/>
                </a:cubicBezTo>
                <a:cubicBezTo>
                  <a:pt x="851908" y="1565937"/>
                  <a:pt x="1015647" y="1407641"/>
                  <a:pt x="1090940" y="1246623"/>
                </a:cubicBezTo>
                <a:cubicBezTo>
                  <a:pt x="1166233" y="1085605"/>
                  <a:pt x="1197257" y="825935"/>
                  <a:pt x="1167140" y="639744"/>
                </a:cubicBezTo>
                <a:cubicBezTo>
                  <a:pt x="1137023" y="453553"/>
                  <a:pt x="1029073" y="233798"/>
                  <a:pt x="910237" y="129476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88846B0-1E21-DB24-CD3A-BC69F3434EED}"/>
              </a:ext>
            </a:extLst>
          </p:cNvPr>
          <p:cNvSpPr txBox="1"/>
          <p:nvPr/>
        </p:nvSpPr>
        <p:spPr>
          <a:xfrm>
            <a:off x="9151308" y="2687567"/>
            <a:ext cx="360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O’’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2D94112-F872-37B2-7A45-0CBD771B5C94}"/>
              </a:ext>
            </a:extLst>
          </p:cNvPr>
          <p:cNvSpPr txBox="1"/>
          <p:nvPr/>
        </p:nvSpPr>
        <p:spPr>
          <a:xfrm>
            <a:off x="9125420" y="534176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O’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4DFD702-E867-384B-8D6A-5066C4EC6208}"/>
              </a:ext>
            </a:extLst>
          </p:cNvPr>
          <p:cNvSpPr txBox="1"/>
          <p:nvPr/>
        </p:nvSpPr>
        <p:spPr>
          <a:xfrm>
            <a:off x="7956326" y="1319044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O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5DB380EC-5BEE-A26E-D3DC-DE6961190AC2}"/>
              </a:ext>
            </a:extLst>
          </p:cNvPr>
          <p:cNvSpPr txBox="1"/>
          <p:nvPr/>
        </p:nvSpPr>
        <p:spPr>
          <a:xfrm>
            <a:off x="9341963" y="2556085"/>
            <a:ext cx="360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D’’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D53E6AA8-CA3F-F3C2-1FAE-5EB4868BCB8D}"/>
              </a:ext>
            </a:extLst>
          </p:cNvPr>
          <p:cNvSpPr txBox="1"/>
          <p:nvPr/>
        </p:nvSpPr>
        <p:spPr>
          <a:xfrm>
            <a:off x="9363694" y="647967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D’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C437EFC9-57A5-32B2-3DFA-F75C24DFAB0E}"/>
              </a:ext>
            </a:extLst>
          </p:cNvPr>
          <p:cNvSpPr txBox="1"/>
          <p:nvPr/>
        </p:nvSpPr>
        <p:spPr>
          <a:xfrm>
            <a:off x="7510163" y="32685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D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9122C09D-35A0-E30F-A6C6-09D36B530B42}"/>
              </a:ext>
            </a:extLst>
          </p:cNvPr>
          <p:cNvSpPr txBox="1"/>
          <p:nvPr/>
        </p:nvSpPr>
        <p:spPr>
          <a:xfrm>
            <a:off x="10053184" y="1885018"/>
            <a:ext cx="360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C’’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C2330281-7709-D397-33E6-8FEF4BBCFB18}"/>
              </a:ext>
            </a:extLst>
          </p:cNvPr>
          <p:cNvSpPr txBox="1"/>
          <p:nvPr/>
        </p:nvSpPr>
        <p:spPr>
          <a:xfrm>
            <a:off x="10053184" y="501160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C’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10A5A43-2E79-1013-684E-2D268CB50C5F}"/>
              </a:ext>
            </a:extLst>
          </p:cNvPr>
          <p:cNvSpPr txBox="1"/>
          <p:nvPr/>
        </p:nvSpPr>
        <p:spPr>
          <a:xfrm>
            <a:off x="9166920" y="791003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C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A28A67D2-C13F-879D-7D99-C99659583EBA}"/>
              </a:ext>
            </a:extLst>
          </p:cNvPr>
          <p:cNvSpPr txBox="1"/>
          <p:nvPr/>
        </p:nvSpPr>
        <p:spPr>
          <a:xfrm>
            <a:off x="8976762" y="2881069"/>
            <a:ext cx="360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B’’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5BE5DB75-EFD4-4856-00BD-03F669FA4660}"/>
              </a:ext>
            </a:extLst>
          </p:cNvPr>
          <p:cNvSpPr txBox="1"/>
          <p:nvPr/>
        </p:nvSpPr>
        <p:spPr>
          <a:xfrm>
            <a:off x="8955348" y="402480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B’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4B073645-97AD-62DC-8581-AA1DCA720250}"/>
              </a:ext>
            </a:extLst>
          </p:cNvPr>
          <p:cNvSpPr txBox="1"/>
          <p:nvPr/>
        </p:nvSpPr>
        <p:spPr>
          <a:xfrm>
            <a:off x="8598637" y="2558068"/>
            <a:ext cx="413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B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623A4F7E-7ED2-92E1-8247-F0A84074F275}"/>
              </a:ext>
            </a:extLst>
          </p:cNvPr>
          <p:cNvSpPr txBox="1"/>
          <p:nvPr/>
        </p:nvSpPr>
        <p:spPr>
          <a:xfrm>
            <a:off x="7235733" y="2597126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FF0000"/>
                </a:solidFill>
                <a:latin typeface="Comic Sans MS"/>
              </a:rPr>
              <a:t>c</a:t>
            </a:r>
            <a:endParaRPr lang="it-IT" sz="12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62C6BBA7-3690-09B4-E1C1-70F40114D431}"/>
              </a:ext>
            </a:extLst>
          </p:cNvPr>
          <p:cNvSpPr txBox="1"/>
          <p:nvPr/>
        </p:nvSpPr>
        <p:spPr>
          <a:xfrm>
            <a:off x="11226705" y="4923424"/>
            <a:ext cx="28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c’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6F80FF8D-12E7-B791-C46F-2D4EDAABFB26}"/>
              </a:ext>
            </a:extLst>
          </p:cNvPr>
          <p:cNvSpPr txBox="1"/>
          <p:nvPr/>
        </p:nvSpPr>
        <p:spPr>
          <a:xfrm>
            <a:off x="7686743" y="3105371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FF0000"/>
                </a:solidFill>
                <a:latin typeface="Comic Sans MS"/>
              </a:rPr>
              <a:t>b</a:t>
            </a:r>
            <a:endParaRPr lang="it-IT" sz="12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02BD4218-5008-FAC3-AD3D-B44D6E912BEB}"/>
              </a:ext>
            </a:extLst>
          </p:cNvPr>
          <p:cNvSpPr txBox="1"/>
          <p:nvPr/>
        </p:nvSpPr>
        <p:spPr>
          <a:xfrm>
            <a:off x="11112166" y="4024801"/>
            <a:ext cx="32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b’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0404E1C9-8797-0BC5-AA99-3E234EC37B51}"/>
              </a:ext>
            </a:extLst>
          </p:cNvPr>
          <p:cNvSpPr txBox="1"/>
          <p:nvPr/>
        </p:nvSpPr>
        <p:spPr>
          <a:xfrm>
            <a:off x="6897542" y="2233395"/>
            <a:ext cx="432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FF0000"/>
                </a:solidFill>
                <a:latin typeface="Comic Sans MS"/>
              </a:rPr>
              <a:t>a</a:t>
            </a:r>
            <a:endParaRPr lang="it-IT" sz="12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3ABFF687-20BE-4F1A-A889-41938A4171C4}"/>
              </a:ext>
            </a:extLst>
          </p:cNvPr>
          <p:cNvSpPr txBox="1"/>
          <p:nvPr/>
        </p:nvSpPr>
        <p:spPr>
          <a:xfrm>
            <a:off x="11311996" y="5367397"/>
            <a:ext cx="28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 err="1">
                <a:solidFill>
                  <a:srgbClr val="00B0F0"/>
                </a:solidFill>
                <a:latin typeface="Comic Sans MS"/>
              </a:rPr>
              <a:t>a’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075348ED-B553-896D-5B11-201CA4D42BBB}"/>
              </a:ext>
            </a:extLst>
          </p:cNvPr>
          <p:cNvSpPr txBox="1"/>
          <p:nvPr/>
        </p:nvSpPr>
        <p:spPr>
          <a:xfrm>
            <a:off x="6792246" y="2731156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Comic Sans MS"/>
              </a:rPr>
              <a:t>c)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6937EC44-BBE0-4E1C-AA85-DEC39089B6BC}"/>
              </a:ext>
            </a:extLst>
          </p:cNvPr>
          <p:cNvSpPr txBox="1"/>
          <p:nvPr/>
        </p:nvSpPr>
        <p:spPr>
          <a:xfrm>
            <a:off x="7397246" y="3388633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Comic Sans MS"/>
              </a:rPr>
              <a:t>b)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D9967F47-638E-8753-20FC-D19E6739BF42}"/>
              </a:ext>
            </a:extLst>
          </p:cNvPr>
          <p:cNvSpPr txBox="1"/>
          <p:nvPr/>
        </p:nvSpPr>
        <p:spPr>
          <a:xfrm>
            <a:off x="6459563" y="2370905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FF0000"/>
                </a:solidFill>
                <a:latin typeface="Comic Sans MS"/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Comic Sans MS"/>
              </a:rPr>
              <a:t>a)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9DC47310-75BE-FBD9-A5B3-A3001B4584DA}"/>
              </a:ext>
            </a:extLst>
          </p:cNvPr>
          <p:cNvSpPr txBox="1"/>
          <p:nvPr/>
        </p:nvSpPr>
        <p:spPr>
          <a:xfrm>
            <a:off x="7752811" y="5009096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00B0F0"/>
                </a:solidFill>
                <a:latin typeface="Comic Sans MS"/>
              </a:rPr>
              <a:t>c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C9463070-F1E2-296E-456C-D3A385F3EDE1}"/>
              </a:ext>
            </a:extLst>
          </p:cNvPr>
          <p:cNvSpPr txBox="1"/>
          <p:nvPr/>
        </p:nvSpPr>
        <p:spPr>
          <a:xfrm>
            <a:off x="7769758" y="4131920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00B0F0"/>
                </a:solidFill>
                <a:latin typeface="Comic Sans MS"/>
              </a:rPr>
              <a:t>b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5DE166CA-FF5F-2E7A-4A05-2991B2FB7C92}"/>
              </a:ext>
            </a:extLst>
          </p:cNvPr>
          <p:cNvSpPr txBox="1"/>
          <p:nvPr/>
        </p:nvSpPr>
        <p:spPr>
          <a:xfrm>
            <a:off x="7771195" y="5419827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  <a:latin typeface="Comic Sans MS"/>
              </a:rPr>
              <a:t>1</a:t>
            </a:r>
            <a:r>
              <a:rPr lang="it-IT" sz="1200" dirty="0">
                <a:solidFill>
                  <a:srgbClr val="00B0F0"/>
                </a:solidFill>
                <a:latin typeface="Comic Sans MS"/>
              </a:rPr>
              <a:t>a</a:t>
            </a: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E886112-3CF7-B36C-98E6-125531280570}"/>
              </a:ext>
            </a:extLst>
          </p:cNvPr>
          <p:cNvCxnSpPr>
            <a:cxnSpLocks/>
          </p:cNvCxnSpPr>
          <p:nvPr/>
        </p:nvCxnSpPr>
        <p:spPr>
          <a:xfrm>
            <a:off x="8190327" y="1539302"/>
            <a:ext cx="1087813" cy="11833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7C98A20F-0EF2-8CDB-5141-BD8CA7636157}"/>
              </a:ext>
            </a:extLst>
          </p:cNvPr>
          <p:cNvCxnSpPr>
            <a:cxnSpLocks/>
          </p:cNvCxnSpPr>
          <p:nvPr/>
        </p:nvCxnSpPr>
        <p:spPr>
          <a:xfrm>
            <a:off x="9281414" y="2719380"/>
            <a:ext cx="0" cy="26627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34D30329-F821-88DA-CDFD-85DD6AFF07C1}"/>
              </a:ext>
            </a:extLst>
          </p:cNvPr>
          <p:cNvSpPr txBox="1"/>
          <p:nvPr/>
        </p:nvSpPr>
        <p:spPr>
          <a:xfrm>
            <a:off x="17343" y="356616"/>
            <a:ext cx="501056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Dalla realtà alla rappresentazione ortogonale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40AE2698-5C82-157F-7FA0-E3EADE725726}"/>
              </a:ext>
            </a:extLst>
          </p:cNvPr>
          <p:cNvSpPr txBox="1"/>
          <p:nvPr/>
        </p:nvSpPr>
        <p:spPr>
          <a:xfrm>
            <a:off x="17342" y="753306"/>
            <a:ext cx="5365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Sia data la circonferenza reale di centro O inscritta nel quadrato A, B, C, D collocata nello spazio del ribaltato piano 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00B0F0"/>
                </a:solidFill>
              </a:rPr>
              <a:t>definito da 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4CB93997-D544-55FB-9D4A-96CC0187694F}"/>
              </a:ext>
            </a:extLst>
          </p:cNvPr>
          <p:cNvSpPr txBox="1"/>
          <p:nvPr/>
        </p:nvSpPr>
        <p:spPr>
          <a:xfrm>
            <a:off x="17342" y="1619907"/>
            <a:ext cx="5531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Essendo il piano proiettante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 la proiezione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 si presenta sotto forma di scorcio totale definito dal segmento A’’, C’’ contenente anche le proiezioni del centro O’’ e i vertici B’’ e D’’ </a:t>
            </a: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125F6B1-4888-9423-1CDD-503BF45910FB}"/>
              </a:ext>
            </a:extLst>
          </p:cNvPr>
          <p:cNvCxnSpPr>
            <a:cxnSpLocks/>
          </p:cNvCxnSpPr>
          <p:nvPr/>
        </p:nvCxnSpPr>
        <p:spPr>
          <a:xfrm flipH="1">
            <a:off x="8450506" y="1977041"/>
            <a:ext cx="1644192" cy="15009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090F9994-99BD-B076-3DFE-6995AE084AC9}"/>
              </a:ext>
            </a:extLst>
          </p:cNvPr>
          <p:cNvSpPr txBox="1"/>
          <p:nvPr/>
        </p:nvSpPr>
        <p:spPr>
          <a:xfrm>
            <a:off x="0" y="2752113"/>
            <a:ext cx="5328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determinare l’immagine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proiettiamo i vertici reali del quadrato sulla traccia ribaltata 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secondo le rette a, b, c, d determinando le tracce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a),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b),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c),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d) che saranno ribaltate su </a:t>
            </a:r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C2C35B80-82FE-9C4A-C80F-50CA83740D3F}"/>
              </a:ext>
            </a:extLst>
          </p:cNvPr>
          <p:cNvSpPr txBox="1"/>
          <p:nvPr/>
        </p:nvSpPr>
        <p:spPr>
          <a:xfrm>
            <a:off x="0" y="4157092"/>
            <a:ext cx="538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Determiniamo, quindi le proiezioni </a:t>
            </a:r>
            <a:r>
              <a:rPr lang="it-IT" dirty="0" err="1">
                <a:solidFill>
                  <a:srgbClr val="00B0F0"/>
                </a:solidFill>
              </a:rPr>
              <a:t>a’</a:t>
            </a:r>
            <a:r>
              <a:rPr lang="it-IT" dirty="0">
                <a:solidFill>
                  <a:srgbClr val="00B0F0"/>
                </a:solidFill>
              </a:rPr>
              <a:t>, b’, c’, d’ delle rette contenenti i vertici del quadrato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56A49A08-1B11-F387-84FA-931A17908073}"/>
              </a:ext>
            </a:extLst>
          </p:cNvPr>
          <p:cNvSpPr txBox="1"/>
          <p:nvPr/>
        </p:nvSpPr>
        <p:spPr>
          <a:xfrm>
            <a:off x="0" y="4749357"/>
            <a:ext cx="5603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Intersecando queste rette con le rette di richiamo della proiezione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 si ottiene il parallelogramma A’, B’, C’, D’ contenente l’immagine ellittica della circonferenza reale </a:t>
            </a:r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0383B9D6-79D6-796F-CCC9-39074336C203}"/>
              </a:ext>
            </a:extLst>
          </p:cNvPr>
          <p:cNvCxnSpPr>
            <a:cxnSpLocks/>
          </p:cNvCxnSpPr>
          <p:nvPr/>
        </p:nvCxnSpPr>
        <p:spPr>
          <a:xfrm>
            <a:off x="6371479" y="1882961"/>
            <a:ext cx="2952425" cy="8098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Arco 88">
            <a:extLst>
              <a:ext uri="{FF2B5EF4-FFF2-40B4-BE49-F238E27FC236}">
                <a16:creationId xmlns:a16="http://schemas.microsoft.com/office/drawing/2014/main" id="{33616DC6-D76A-3353-D9E3-1593AAA78F5D}"/>
              </a:ext>
            </a:extLst>
          </p:cNvPr>
          <p:cNvSpPr/>
          <p:nvPr/>
        </p:nvSpPr>
        <p:spPr>
          <a:xfrm>
            <a:off x="5539404" y="1204035"/>
            <a:ext cx="5148000" cy="5148000"/>
          </a:xfrm>
          <a:prstGeom prst="arc">
            <a:avLst>
              <a:gd name="adj1" fmla="val 5396233"/>
              <a:gd name="adj2" fmla="val 13647238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E3878BE1-4FAA-1FA9-962D-E0F1314FE416}"/>
              </a:ext>
            </a:extLst>
          </p:cNvPr>
          <p:cNvCxnSpPr>
            <a:cxnSpLocks/>
          </p:cNvCxnSpPr>
          <p:nvPr/>
        </p:nvCxnSpPr>
        <p:spPr>
          <a:xfrm>
            <a:off x="9314002" y="2687567"/>
            <a:ext cx="0" cy="10892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3B20AA8F-C3D5-9066-2B28-FE9E6F64BBC7}"/>
              </a:ext>
            </a:extLst>
          </p:cNvPr>
          <p:cNvCxnSpPr>
            <a:cxnSpLocks/>
          </p:cNvCxnSpPr>
          <p:nvPr/>
        </p:nvCxnSpPr>
        <p:spPr>
          <a:xfrm flipV="1">
            <a:off x="8110832" y="3776858"/>
            <a:ext cx="1202031" cy="25869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DEE191C3-364F-578C-3A2A-B2EE3EE101E6}"/>
              </a:ext>
            </a:extLst>
          </p:cNvPr>
          <p:cNvSpPr txBox="1"/>
          <p:nvPr/>
        </p:nvSpPr>
        <p:spPr>
          <a:xfrm>
            <a:off x="0" y="5872880"/>
            <a:ext cx="610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Come verifica definiamo le rette r ed s dei lati AB e BC</a:t>
            </a:r>
            <a:endParaRPr lang="it-IT" baseline="-25000" dirty="0">
              <a:solidFill>
                <a:srgbClr val="00B0F0"/>
              </a:solidFill>
            </a:endParaRP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F57414F2-412D-8336-B002-71ABCD6C5446}"/>
              </a:ext>
            </a:extLst>
          </p:cNvPr>
          <p:cNvSpPr txBox="1"/>
          <p:nvPr/>
        </p:nvSpPr>
        <p:spPr>
          <a:xfrm>
            <a:off x="8110860" y="2321192"/>
            <a:ext cx="277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r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6C596B9D-1F4C-8168-45A1-1C96A0E924BE}"/>
              </a:ext>
            </a:extLst>
          </p:cNvPr>
          <p:cNvSpPr txBox="1"/>
          <p:nvPr/>
        </p:nvSpPr>
        <p:spPr>
          <a:xfrm>
            <a:off x="0" y="6200623"/>
            <a:ext cx="7032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Mediante il ribaltamento si determinano 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 e 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s e le proiezioni r’ ed s’ contenenti i vertici A’B’ e B’C’ del parallelogramma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B2F55EB7-5B53-3F99-1F96-C77CC3561FA5}"/>
              </a:ext>
            </a:extLst>
          </p:cNvPr>
          <p:cNvSpPr txBox="1"/>
          <p:nvPr/>
        </p:nvSpPr>
        <p:spPr>
          <a:xfrm>
            <a:off x="6318937" y="1653672"/>
            <a:ext cx="606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r)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C6F29D10-16C3-BA1E-DC88-67C538553FC8}"/>
              </a:ext>
            </a:extLst>
          </p:cNvPr>
          <p:cNvSpPr txBox="1"/>
          <p:nvPr/>
        </p:nvSpPr>
        <p:spPr>
          <a:xfrm>
            <a:off x="9047829" y="2355331"/>
            <a:ext cx="463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37DD42F0-2EBF-EA7D-8CFA-DE2DC75119AB}"/>
              </a:ext>
            </a:extLst>
          </p:cNvPr>
          <p:cNvSpPr txBox="1"/>
          <p:nvPr/>
        </p:nvSpPr>
        <p:spPr>
          <a:xfrm>
            <a:off x="7747254" y="6067414"/>
            <a:ext cx="723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C705C336-0EC7-34C1-45B1-C5DA4FB54A05}"/>
              </a:ext>
            </a:extLst>
          </p:cNvPr>
          <p:cNvSpPr txBox="1"/>
          <p:nvPr/>
        </p:nvSpPr>
        <p:spPr>
          <a:xfrm>
            <a:off x="8638211" y="4520495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r’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80EFE9B-C3C1-588D-22D3-1D7B7B083056}"/>
              </a:ext>
            </a:extLst>
          </p:cNvPr>
          <p:cNvCxnSpPr>
            <a:cxnSpLocks/>
          </p:cNvCxnSpPr>
          <p:nvPr/>
        </p:nvCxnSpPr>
        <p:spPr>
          <a:xfrm flipH="1">
            <a:off x="8363277" y="373918"/>
            <a:ext cx="984235" cy="36732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67FBBF81-C75D-C3C3-104A-D2AF4786C54A}"/>
              </a:ext>
            </a:extLst>
          </p:cNvPr>
          <p:cNvCxnSpPr>
            <a:cxnSpLocks/>
          </p:cNvCxnSpPr>
          <p:nvPr/>
        </p:nvCxnSpPr>
        <p:spPr>
          <a:xfrm>
            <a:off x="8117520" y="3416801"/>
            <a:ext cx="3184939" cy="275964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4D8B1D86-CE1B-4D55-B313-0C0A009F00E3}"/>
              </a:ext>
            </a:extLst>
          </p:cNvPr>
          <p:cNvCxnSpPr>
            <a:cxnSpLocks/>
          </p:cNvCxnSpPr>
          <p:nvPr/>
        </p:nvCxnSpPr>
        <p:spPr>
          <a:xfrm>
            <a:off x="8540389" y="3392381"/>
            <a:ext cx="0" cy="38565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FB73EB0-1490-CCE9-339B-3B8ECB3A68CC}"/>
              </a:ext>
            </a:extLst>
          </p:cNvPr>
          <p:cNvCxnSpPr>
            <a:cxnSpLocks/>
          </p:cNvCxnSpPr>
          <p:nvPr/>
        </p:nvCxnSpPr>
        <p:spPr>
          <a:xfrm>
            <a:off x="8114951" y="3296258"/>
            <a:ext cx="0" cy="4961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006DE3B-1FA0-89E1-E467-15F9A8F55093}"/>
              </a:ext>
            </a:extLst>
          </p:cNvPr>
          <p:cNvCxnSpPr>
            <a:cxnSpLocks/>
          </p:cNvCxnSpPr>
          <p:nvPr/>
        </p:nvCxnSpPr>
        <p:spPr>
          <a:xfrm>
            <a:off x="8123478" y="3784389"/>
            <a:ext cx="273977" cy="29805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Arco 79">
            <a:extLst>
              <a:ext uri="{FF2B5EF4-FFF2-40B4-BE49-F238E27FC236}">
                <a16:creationId xmlns:a16="http://schemas.microsoft.com/office/drawing/2014/main" id="{F20CB1A1-D675-CDF1-04FB-5664118C1457}"/>
              </a:ext>
            </a:extLst>
          </p:cNvPr>
          <p:cNvSpPr/>
          <p:nvPr/>
        </p:nvSpPr>
        <p:spPr>
          <a:xfrm>
            <a:off x="7759602" y="3420052"/>
            <a:ext cx="720000" cy="720000"/>
          </a:xfrm>
          <a:prstGeom prst="arc">
            <a:avLst>
              <a:gd name="adj1" fmla="val 2847778"/>
              <a:gd name="adj2" fmla="val 1612294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5DF67F4B-12A7-0455-4B21-1670D2537515}"/>
              </a:ext>
            </a:extLst>
          </p:cNvPr>
          <p:cNvSpPr txBox="1"/>
          <p:nvPr/>
        </p:nvSpPr>
        <p:spPr>
          <a:xfrm>
            <a:off x="9301530" y="395479"/>
            <a:ext cx="277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s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3AC4FC43-D4AD-E451-B1CE-F1E0AC1EA9E3}"/>
              </a:ext>
            </a:extLst>
          </p:cNvPr>
          <p:cNvSpPr txBox="1"/>
          <p:nvPr/>
        </p:nvSpPr>
        <p:spPr>
          <a:xfrm>
            <a:off x="8274985" y="3120972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3E16CECD-6188-3A21-37F3-92F29AF47BE9}"/>
              </a:ext>
            </a:extLst>
          </p:cNvPr>
          <p:cNvSpPr txBox="1"/>
          <p:nvPr/>
        </p:nvSpPr>
        <p:spPr>
          <a:xfrm>
            <a:off x="8296255" y="3846653"/>
            <a:ext cx="606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s)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AED8A297-5761-F9CE-9322-94EBF9C53A4A}"/>
              </a:ext>
            </a:extLst>
          </p:cNvPr>
          <p:cNvSpPr txBox="1"/>
          <p:nvPr/>
        </p:nvSpPr>
        <p:spPr>
          <a:xfrm>
            <a:off x="7880793" y="3121446"/>
            <a:ext cx="463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E4389CDD-59A7-AB9B-4C49-5678CCCDA4E8}"/>
              </a:ext>
            </a:extLst>
          </p:cNvPr>
          <p:cNvSpPr txBox="1"/>
          <p:nvPr/>
        </p:nvSpPr>
        <p:spPr>
          <a:xfrm>
            <a:off x="11013670" y="5814656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5">
              <a:defRPr/>
            </a:pPr>
            <a:r>
              <a:rPr lang="it-IT" sz="1200" dirty="0">
                <a:solidFill>
                  <a:srgbClr val="00B0F0"/>
                </a:solidFill>
                <a:latin typeface="Comic Sans MS"/>
              </a:rPr>
              <a:t>S’</a:t>
            </a:r>
            <a:endParaRPr lang="it-IT" sz="1200" dirty="0">
              <a:solidFill>
                <a:srgbClr val="00B0F0"/>
              </a:solidFill>
              <a:latin typeface="Symbol" panose="05050102010706020507" pitchFamily="18" charset="2"/>
            </a:endParaRPr>
          </a:p>
        </p:txBody>
      </p:sp>
      <p:sp>
        <p:nvSpPr>
          <p:cNvPr id="18" name="Figura a mano libera: forma 17">
            <a:extLst>
              <a:ext uri="{FF2B5EF4-FFF2-40B4-BE49-F238E27FC236}">
                <a16:creationId xmlns:a16="http://schemas.microsoft.com/office/drawing/2014/main" id="{F3C1F052-BEEC-4188-CC72-316CF52E4F5C}"/>
              </a:ext>
            </a:extLst>
          </p:cNvPr>
          <p:cNvSpPr/>
          <p:nvPr/>
        </p:nvSpPr>
        <p:spPr>
          <a:xfrm>
            <a:off x="8688424" y="4578039"/>
            <a:ext cx="1178532" cy="1618753"/>
          </a:xfrm>
          <a:custGeom>
            <a:avLst/>
            <a:gdLst>
              <a:gd name="connsiteX0" fmla="*/ 918644 w 1183052"/>
              <a:gd name="connsiteY0" fmla="*/ 119681 h 1618231"/>
              <a:gd name="connsiteX1" fmla="*/ 458723 w 1183052"/>
              <a:gd name="connsiteY1" fmla="*/ 16267 h 1618231"/>
              <a:gd name="connsiteX2" fmla="*/ 85887 w 1183052"/>
              <a:gd name="connsiteY2" fmla="*/ 372774 h 1618231"/>
              <a:gd name="connsiteX3" fmla="*/ 12409 w 1183052"/>
              <a:gd name="connsiteY3" fmla="*/ 998703 h 1618231"/>
              <a:gd name="connsiteX4" fmla="*/ 276387 w 1183052"/>
              <a:gd name="connsiteY4" fmla="*/ 1485838 h 1618231"/>
              <a:gd name="connsiteX5" fmla="*/ 719980 w 1183052"/>
              <a:gd name="connsiteY5" fmla="*/ 1605581 h 1618231"/>
              <a:gd name="connsiteX6" fmla="*/ 1095537 w 1183052"/>
              <a:gd name="connsiteY6" fmla="*/ 1246353 h 1618231"/>
              <a:gd name="connsiteX7" fmla="*/ 1171737 w 1183052"/>
              <a:gd name="connsiteY7" fmla="*/ 639474 h 1618231"/>
              <a:gd name="connsiteX8" fmla="*/ 918644 w 1183052"/>
              <a:gd name="connsiteY8" fmla="*/ 119681 h 1618231"/>
              <a:gd name="connsiteX0" fmla="*/ 914047 w 1178455"/>
              <a:gd name="connsiteY0" fmla="*/ 119681 h 1618483"/>
              <a:gd name="connsiteX1" fmla="*/ 454126 w 1178455"/>
              <a:gd name="connsiteY1" fmla="*/ 16267 h 1618483"/>
              <a:gd name="connsiteX2" fmla="*/ 81290 w 1178455"/>
              <a:gd name="connsiteY2" fmla="*/ 372774 h 1618483"/>
              <a:gd name="connsiteX3" fmla="*/ 13255 w 1178455"/>
              <a:gd name="connsiteY3" fmla="*/ 985095 h 1618483"/>
              <a:gd name="connsiteX4" fmla="*/ 271790 w 1178455"/>
              <a:gd name="connsiteY4" fmla="*/ 1485838 h 1618483"/>
              <a:gd name="connsiteX5" fmla="*/ 715383 w 1178455"/>
              <a:gd name="connsiteY5" fmla="*/ 1605581 h 1618483"/>
              <a:gd name="connsiteX6" fmla="*/ 1090940 w 1178455"/>
              <a:gd name="connsiteY6" fmla="*/ 1246353 h 1618483"/>
              <a:gd name="connsiteX7" fmla="*/ 1167140 w 1178455"/>
              <a:gd name="connsiteY7" fmla="*/ 639474 h 1618483"/>
              <a:gd name="connsiteX8" fmla="*/ 914047 w 1178455"/>
              <a:gd name="connsiteY8" fmla="*/ 119681 h 1618483"/>
              <a:gd name="connsiteX0" fmla="*/ 914047 w 1178455"/>
              <a:gd name="connsiteY0" fmla="*/ 122022 h 1620824"/>
              <a:gd name="connsiteX1" fmla="*/ 454126 w 1178455"/>
              <a:gd name="connsiteY1" fmla="*/ 15886 h 1620824"/>
              <a:gd name="connsiteX2" fmla="*/ 81290 w 1178455"/>
              <a:gd name="connsiteY2" fmla="*/ 375115 h 1620824"/>
              <a:gd name="connsiteX3" fmla="*/ 13255 w 1178455"/>
              <a:gd name="connsiteY3" fmla="*/ 987436 h 1620824"/>
              <a:gd name="connsiteX4" fmla="*/ 271790 w 1178455"/>
              <a:gd name="connsiteY4" fmla="*/ 1488179 h 1620824"/>
              <a:gd name="connsiteX5" fmla="*/ 715383 w 1178455"/>
              <a:gd name="connsiteY5" fmla="*/ 1607922 h 1620824"/>
              <a:gd name="connsiteX6" fmla="*/ 1090940 w 1178455"/>
              <a:gd name="connsiteY6" fmla="*/ 1248694 h 1620824"/>
              <a:gd name="connsiteX7" fmla="*/ 1167140 w 1178455"/>
              <a:gd name="connsiteY7" fmla="*/ 641815 h 1620824"/>
              <a:gd name="connsiteX8" fmla="*/ 914047 w 1178455"/>
              <a:gd name="connsiteY8" fmla="*/ 122022 h 1620824"/>
              <a:gd name="connsiteX0" fmla="*/ 910237 w 1178532"/>
              <a:gd name="connsiteY0" fmla="*/ 129476 h 1618753"/>
              <a:gd name="connsiteX1" fmla="*/ 454126 w 1178532"/>
              <a:gd name="connsiteY1" fmla="*/ 13815 h 1618753"/>
              <a:gd name="connsiteX2" fmla="*/ 81290 w 1178532"/>
              <a:gd name="connsiteY2" fmla="*/ 373044 h 1618753"/>
              <a:gd name="connsiteX3" fmla="*/ 13255 w 1178532"/>
              <a:gd name="connsiteY3" fmla="*/ 985365 h 1618753"/>
              <a:gd name="connsiteX4" fmla="*/ 271790 w 1178532"/>
              <a:gd name="connsiteY4" fmla="*/ 1486108 h 1618753"/>
              <a:gd name="connsiteX5" fmla="*/ 715383 w 1178532"/>
              <a:gd name="connsiteY5" fmla="*/ 1605851 h 1618753"/>
              <a:gd name="connsiteX6" fmla="*/ 1090940 w 1178532"/>
              <a:gd name="connsiteY6" fmla="*/ 1246623 h 1618753"/>
              <a:gd name="connsiteX7" fmla="*/ 1167140 w 1178532"/>
              <a:gd name="connsiteY7" fmla="*/ 639744 h 1618753"/>
              <a:gd name="connsiteX8" fmla="*/ 910237 w 1178532"/>
              <a:gd name="connsiteY8" fmla="*/ 129476 h 1618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8532" h="1618753">
                <a:moveTo>
                  <a:pt x="910237" y="129476"/>
                </a:moveTo>
                <a:cubicBezTo>
                  <a:pt x="791401" y="25155"/>
                  <a:pt x="592284" y="-26780"/>
                  <a:pt x="454126" y="13815"/>
                </a:cubicBezTo>
                <a:cubicBezTo>
                  <a:pt x="315968" y="54410"/>
                  <a:pt x="154768" y="211119"/>
                  <a:pt x="81290" y="373044"/>
                </a:cubicBezTo>
                <a:cubicBezTo>
                  <a:pt x="7812" y="534969"/>
                  <a:pt x="-18495" y="799854"/>
                  <a:pt x="13255" y="985365"/>
                </a:cubicBezTo>
                <a:cubicBezTo>
                  <a:pt x="45005" y="1170876"/>
                  <a:pt x="154769" y="1382694"/>
                  <a:pt x="271790" y="1486108"/>
                </a:cubicBezTo>
                <a:cubicBezTo>
                  <a:pt x="388811" y="1589522"/>
                  <a:pt x="578858" y="1645765"/>
                  <a:pt x="715383" y="1605851"/>
                </a:cubicBezTo>
                <a:cubicBezTo>
                  <a:pt x="851908" y="1565937"/>
                  <a:pt x="1015647" y="1407641"/>
                  <a:pt x="1090940" y="1246623"/>
                </a:cubicBezTo>
                <a:cubicBezTo>
                  <a:pt x="1166233" y="1085605"/>
                  <a:pt x="1197257" y="825935"/>
                  <a:pt x="1167140" y="639744"/>
                </a:cubicBezTo>
                <a:cubicBezTo>
                  <a:pt x="1137023" y="453553"/>
                  <a:pt x="1029073" y="233798"/>
                  <a:pt x="910237" y="129476"/>
                </a:cubicBezTo>
                <a:close/>
              </a:path>
            </a:pathLst>
          </a:custGeom>
          <a:solidFill>
            <a:srgbClr val="00B0F0">
              <a:alpha val="2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01032984-54FA-D8EC-ED30-1F9C3E95715C}"/>
              </a:ext>
            </a:extLst>
          </p:cNvPr>
          <p:cNvSpPr/>
          <p:nvPr/>
        </p:nvSpPr>
        <p:spPr>
          <a:xfrm rot="900000">
            <a:off x="7378738" y="734100"/>
            <a:ext cx="1620000" cy="1620000"/>
          </a:xfrm>
          <a:prstGeom prst="ellipse">
            <a:avLst/>
          </a:prstGeom>
          <a:solidFill>
            <a:srgbClr val="00B0F0">
              <a:alpha val="20000"/>
            </a:srgbClr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Pulsante di azione: vuoto 3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74065C9-9F76-6F96-D19D-601EA599976D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E45155FA-DD79-7723-5B43-16CFBDDDB42C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097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8" grpId="0"/>
      <p:bldP spid="40" grpId="0"/>
      <p:bldP spid="42" grpId="0"/>
      <p:bldP spid="43" grpId="0"/>
      <p:bldP spid="44" grpId="0"/>
      <p:bldP spid="45" grpId="0"/>
      <p:bldP spid="53" grpId="0"/>
      <p:bldP spid="61" grpId="0" animBg="1"/>
      <p:bldP spid="93" grpId="0" animBg="1"/>
      <p:bldP spid="97" grpId="0" animBg="1"/>
      <p:bldP spid="98" grpId="0" animBg="1"/>
      <p:bldP spid="30" grpId="0" animBg="1"/>
      <p:bldP spid="12" grpId="0"/>
      <p:bldP spid="14" grpId="0"/>
      <p:bldP spid="15" grpId="0"/>
      <p:bldP spid="25" grpId="0"/>
      <p:bldP spid="27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52" grpId="0"/>
      <p:bldP spid="55" grpId="0"/>
      <p:bldP spid="56" grpId="0"/>
      <p:bldP spid="58" grpId="0"/>
      <p:bldP spid="59" grpId="0"/>
      <p:bldP spid="62" grpId="0"/>
      <p:bldP spid="68" grpId="0"/>
      <p:bldP spid="69" grpId="0"/>
      <p:bldP spid="70" grpId="0"/>
      <p:bldP spid="71" grpId="0"/>
      <p:bldP spid="74" grpId="0"/>
      <p:bldP spid="77" grpId="0"/>
      <p:bldP spid="37" grpId="0" animBg="1"/>
      <p:bldP spid="46" grpId="0"/>
      <p:bldP spid="48" grpId="0"/>
      <p:bldP spid="81" grpId="0"/>
      <p:bldP spid="83" grpId="0"/>
      <p:bldP spid="84" grpId="0"/>
      <p:bldP spid="89" grpId="0" animBg="1"/>
      <p:bldP spid="104" grpId="0"/>
      <p:bldP spid="105" grpId="0"/>
      <p:bldP spid="106" grpId="0"/>
      <p:bldP spid="107" grpId="0"/>
      <p:bldP spid="108" grpId="0"/>
      <p:bldP spid="113" grpId="0"/>
      <p:bldP spid="115" grpId="0"/>
      <p:bldP spid="80" grpId="0" animBg="1"/>
      <p:bldP spid="121" grpId="0"/>
      <p:bldP spid="123" grpId="0"/>
      <p:bldP spid="125" grpId="0"/>
      <p:bldP spid="126" grpId="0"/>
      <p:bldP spid="129" grpId="0"/>
      <p:bldP spid="18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ulsante di azione: vuoto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12E1E80-75F5-294A-B604-BAD685440FA0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1504</Words>
  <Application>Microsoft Office PowerPoint</Application>
  <PresentationFormat>Widescreen</PresentationFormat>
  <Paragraphs>221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75</cp:revision>
  <dcterms:created xsi:type="dcterms:W3CDTF">2023-06-15T17:54:39Z</dcterms:created>
  <dcterms:modified xsi:type="dcterms:W3CDTF">2023-11-09T18:07:33Z</dcterms:modified>
</cp:coreProperties>
</file>