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8" r:id="rId2"/>
    <p:sldId id="329" r:id="rId3"/>
    <p:sldId id="330" r:id="rId4"/>
    <p:sldId id="331" r:id="rId5"/>
    <p:sldId id="342" r:id="rId6"/>
    <p:sldId id="341" r:id="rId7"/>
    <p:sldId id="343" r:id="rId8"/>
    <p:sldId id="344" r:id="rId9"/>
    <p:sldId id="345" r:id="rId10"/>
    <p:sldId id="346" r:id="rId11"/>
    <p:sldId id="29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5B20A-2E74-4D6D-997C-1B9E23D6F96D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C717-EBE2-475E-9221-F6C62C207FB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12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560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8639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58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547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0513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791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185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9910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96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855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087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01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G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9945" y="1753363"/>
            <a:ext cx="2772000" cy="47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1992/93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Ghiani Barbara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«G. Mazara»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Disegno geometrico e architettonico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859262" y="2018921"/>
            <a:ext cx="362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077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RIBALTAMENTO  DEL  PIANO  PROIETTANTE  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itchFamily="18" charset="2"/>
              </a:rPr>
              <a:t>p</a:t>
            </a:r>
            <a:r>
              <a:rPr kumimoji="0" lang="it-IT" sz="14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– ESEMPI CON</a:t>
            </a:r>
            <a:r>
              <a:rPr kumimoji="0" lang="it-IT" sz="14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RIBALTAMENTO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DI</a:t>
            </a:r>
            <a:r>
              <a:rPr kumimoji="0" lang="it-IT" sz="14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SEZIONI DI PIRAMIDE, CONO E SFERA </a:t>
            </a:r>
            <a:endParaRPr kumimoji="0" lang="it-IT" sz="14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786417" y="5396850"/>
            <a:ext cx="3613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5833550" y="327012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6254840" y="3155881"/>
            <a:ext cx="32812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0000FF"/>
                </a:solidFill>
                <a:latin typeface="Comic Sans MS" panose="030F0702030302020204" pitchFamily="66" charset="0"/>
              </a:rPr>
              <a:t>Ribaltamento della sezione di una piramide retta a base triangolare</a:t>
            </a:r>
            <a:endParaRPr kumimoji="0" lang="it-IT" sz="15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5833549" y="3947366"/>
            <a:ext cx="457889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6254840" y="3838495"/>
            <a:ext cx="317324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 cono circolare retto 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5833550" y="4570159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6254840" y="4471327"/>
            <a:ext cx="317324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una sfera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0965DDEA-D75A-80FC-DBF1-F6A53D233B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" y="1788653"/>
            <a:ext cx="5760000" cy="4743143"/>
          </a:xfrm>
          <a:prstGeom prst="rect">
            <a:avLst/>
          </a:prstGeom>
          <a:ln w="6350">
            <a:solidFill>
              <a:srgbClr val="0000FF"/>
            </a:solidFill>
          </a:ln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C096F69-2B15-B445-E1DB-6D5ED5A13EA8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7165381" y="3459243"/>
            <a:ext cx="471294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9810049" y="4291418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9838115" y="194900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DDEF36F-289D-FA77-5481-D469DF1CAE63}"/>
              </a:ext>
            </a:extLst>
          </p:cNvPr>
          <p:cNvSpPr txBox="1"/>
          <p:nvPr/>
        </p:nvSpPr>
        <p:spPr>
          <a:xfrm>
            <a:off x="10947406" y="5791788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65C134A-2025-FA4F-EA7C-D7E8ED2D293A}"/>
              </a:ext>
            </a:extLst>
          </p:cNvPr>
          <p:cNvSpPr txBox="1"/>
          <p:nvPr/>
        </p:nvSpPr>
        <p:spPr>
          <a:xfrm>
            <a:off x="8067788" y="436033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32" name="Connettore 1 39">
            <a:extLst>
              <a:ext uri="{FF2B5EF4-FFF2-40B4-BE49-F238E27FC236}">
                <a16:creationId xmlns:a16="http://schemas.microsoft.com/office/drawing/2014/main" id="{2EE8D5B3-42FC-3353-E47D-38351E670129}"/>
              </a:ext>
            </a:extLst>
          </p:cNvPr>
          <p:cNvCxnSpPr>
            <a:cxnSpLocks/>
          </p:cNvCxnSpPr>
          <p:nvPr/>
        </p:nvCxnSpPr>
        <p:spPr>
          <a:xfrm>
            <a:off x="8113613" y="3459015"/>
            <a:ext cx="3109353" cy="29159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4E6099F-0B6A-9F9B-0223-6A6A6746EDA8}"/>
              </a:ext>
            </a:extLst>
          </p:cNvPr>
          <p:cNvCxnSpPr>
            <a:cxnSpLocks/>
          </p:cNvCxnSpPr>
          <p:nvPr/>
        </p:nvCxnSpPr>
        <p:spPr>
          <a:xfrm flipV="1">
            <a:off x="8113613" y="445231"/>
            <a:ext cx="0" cy="3015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787262" y="3461201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1 28"/>
          <p:cNvCxnSpPr>
            <a:cxnSpLocks/>
          </p:cNvCxnSpPr>
          <p:nvPr/>
        </p:nvCxnSpPr>
        <p:spPr>
          <a:xfrm>
            <a:off x="9780391" y="4541201"/>
            <a:ext cx="17755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39">
            <a:extLst>
              <a:ext uri="{FF2B5EF4-FFF2-40B4-BE49-F238E27FC236}">
                <a16:creationId xmlns:a16="http://schemas.microsoft.com/office/drawing/2014/main" id="{A8DD125B-8F92-0CA4-65DC-5D6C8EE57308}"/>
              </a:ext>
            </a:extLst>
          </p:cNvPr>
          <p:cNvCxnSpPr>
            <a:cxnSpLocks/>
          </p:cNvCxnSpPr>
          <p:nvPr/>
        </p:nvCxnSpPr>
        <p:spPr>
          <a:xfrm>
            <a:off x="8864193" y="4162264"/>
            <a:ext cx="1461008" cy="13701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>
            <a:extLst>
              <a:ext uri="{FF2B5EF4-FFF2-40B4-BE49-F238E27FC236}">
                <a16:creationId xmlns:a16="http://schemas.microsoft.com/office/drawing/2014/main" id="{08006154-5B4B-D2B4-E89E-1ADC70D3F36F}"/>
              </a:ext>
            </a:extLst>
          </p:cNvPr>
          <p:cNvSpPr/>
          <p:nvPr/>
        </p:nvSpPr>
        <p:spPr>
          <a:xfrm>
            <a:off x="8787136" y="1117249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A63DFE-028F-9AEF-C640-4BDE665FDAE3}"/>
              </a:ext>
            </a:extLst>
          </p:cNvPr>
          <p:cNvCxnSpPr>
            <a:cxnSpLocks/>
          </p:cNvCxnSpPr>
          <p:nvPr/>
        </p:nvCxnSpPr>
        <p:spPr>
          <a:xfrm>
            <a:off x="9811184" y="2197249"/>
            <a:ext cx="9531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2C57404D-327D-AFA0-AD88-ABD6CC28C127}"/>
              </a:ext>
            </a:extLst>
          </p:cNvPr>
          <p:cNvCxnSpPr>
            <a:cxnSpLocks/>
          </p:cNvCxnSpPr>
          <p:nvPr/>
        </p:nvCxnSpPr>
        <p:spPr>
          <a:xfrm flipV="1">
            <a:off x="9867262" y="2105955"/>
            <a:ext cx="0" cy="24690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B0C2C778-7EB4-A20E-C4F2-64B3F73371B8}"/>
              </a:ext>
            </a:extLst>
          </p:cNvPr>
          <p:cNvCxnSpPr>
            <a:cxnSpLocks/>
          </p:cNvCxnSpPr>
          <p:nvPr/>
        </p:nvCxnSpPr>
        <p:spPr>
          <a:xfrm flipH="1">
            <a:off x="9586285" y="4541182"/>
            <a:ext cx="277583" cy="295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E131794-B602-A1A6-D2D4-2E39F8697708}"/>
              </a:ext>
            </a:extLst>
          </p:cNvPr>
          <p:cNvCxnSpPr>
            <a:cxnSpLocks/>
          </p:cNvCxnSpPr>
          <p:nvPr/>
        </p:nvCxnSpPr>
        <p:spPr>
          <a:xfrm flipV="1">
            <a:off x="8858434" y="1194033"/>
            <a:ext cx="0" cy="29638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1CB34DD-DE3F-D7F6-FBE4-0323FF917157}"/>
              </a:ext>
            </a:extLst>
          </p:cNvPr>
          <p:cNvCxnSpPr>
            <a:cxnSpLocks/>
          </p:cNvCxnSpPr>
          <p:nvPr/>
        </p:nvCxnSpPr>
        <p:spPr>
          <a:xfrm flipV="1">
            <a:off x="10315615" y="1194033"/>
            <a:ext cx="0" cy="43310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9DF2DC5-CA89-5111-DCF2-E55599387110}"/>
              </a:ext>
            </a:extLst>
          </p:cNvPr>
          <p:cNvCxnSpPr>
            <a:cxnSpLocks/>
          </p:cNvCxnSpPr>
          <p:nvPr/>
        </p:nvCxnSpPr>
        <p:spPr>
          <a:xfrm>
            <a:off x="8855928" y="2197898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D664A911-7466-2FD4-3293-0CFFA3DAE692}"/>
              </a:ext>
            </a:extLst>
          </p:cNvPr>
          <p:cNvCxnSpPr>
            <a:cxnSpLocks/>
          </p:cNvCxnSpPr>
          <p:nvPr/>
        </p:nvCxnSpPr>
        <p:spPr>
          <a:xfrm flipV="1">
            <a:off x="9582282" y="1194033"/>
            <a:ext cx="0" cy="36460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5D752DD-0911-84DC-4719-07ABCA5D95EB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9867262" y="3461201"/>
            <a:ext cx="0" cy="11622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59752CE7-2377-0957-84FC-C63FB3464992}"/>
              </a:ext>
            </a:extLst>
          </p:cNvPr>
          <p:cNvCxnSpPr>
            <a:cxnSpLocks/>
          </p:cNvCxnSpPr>
          <p:nvPr/>
        </p:nvCxnSpPr>
        <p:spPr>
          <a:xfrm>
            <a:off x="8859677" y="1194033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DBE8E6E-9EA4-1E53-08E0-0F835D47BB14}"/>
              </a:ext>
            </a:extLst>
          </p:cNvPr>
          <p:cNvCxnSpPr>
            <a:cxnSpLocks/>
          </p:cNvCxnSpPr>
          <p:nvPr/>
        </p:nvCxnSpPr>
        <p:spPr>
          <a:xfrm>
            <a:off x="8856293" y="3200069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EEBF9E12-FC3C-30D1-8D1A-8CAE8B61583A}"/>
              </a:ext>
            </a:extLst>
          </p:cNvPr>
          <p:cNvCxnSpPr>
            <a:cxnSpLocks/>
          </p:cNvCxnSpPr>
          <p:nvPr/>
        </p:nvCxnSpPr>
        <p:spPr>
          <a:xfrm>
            <a:off x="8856600" y="1194033"/>
            <a:ext cx="1459015" cy="2006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F2635B04-F03D-A501-D628-780E4EEE3744}"/>
              </a:ext>
            </a:extLst>
          </p:cNvPr>
          <p:cNvCxnSpPr>
            <a:cxnSpLocks/>
          </p:cNvCxnSpPr>
          <p:nvPr/>
        </p:nvCxnSpPr>
        <p:spPr>
          <a:xfrm flipV="1">
            <a:off x="8860678" y="1194033"/>
            <a:ext cx="1454937" cy="2006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e 155">
            <a:extLst>
              <a:ext uri="{FF2B5EF4-FFF2-40B4-BE49-F238E27FC236}">
                <a16:creationId xmlns:a16="http://schemas.microsoft.com/office/drawing/2014/main" id="{07A7DE92-8D87-DFF8-8872-E33B0AD5D074}"/>
              </a:ext>
            </a:extLst>
          </p:cNvPr>
          <p:cNvSpPr/>
          <p:nvPr/>
        </p:nvSpPr>
        <p:spPr>
          <a:xfrm>
            <a:off x="8861333" y="1194033"/>
            <a:ext cx="1454400" cy="200603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550144-8579-9071-A0A5-18265884650C}"/>
              </a:ext>
            </a:extLst>
          </p:cNvPr>
          <p:cNvSpPr txBox="1"/>
          <p:nvPr/>
        </p:nvSpPr>
        <p:spPr>
          <a:xfrm>
            <a:off x="0" y="359392"/>
            <a:ext cx="747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PROCEDURA DI RIBALTAMENTO  DELLA  FIGURA  DI  SEZIONE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C11E991-B7E7-1833-6A40-20F23808BB82}"/>
              </a:ext>
            </a:extLst>
          </p:cNvPr>
          <p:cNvCxnSpPr>
            <a:cxnSpLocks/>
          </p:cNvCxnSpPr>
          <p:nvPr/>
        </p:nvCxnSpPr>
        <p:spPr>
          <a:xfrm flipV="1">
            <a:off x="5350919" y="3453985"/>
            <a:ext cx="2763342" cy="29444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A61CC129-CF2A-F32A-C676-DDA4C2F3F8BD}"/>
              </a:ext>
            </a:extLst>
          </p:cNvPr>
          <p:cNvCxnSpPr>
            <a:cxnSpLocks/>
          </p:cNvCxnSpPr>
          <p:nvPr/>
        </p:nvCxnSpPr>
        <p:spPr>
          <a:xfrm flipH="1">
            <a:off x="8112094" y="1194033"/>
            <a:ext cx="74383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4300ABAB-5B94-7F78-A0D2-F40C4B29B46F}"/>
              </a:ext>
            </a:extLst>
          </p:cNvPr>
          <p:cNvCxnSpPr>
            <a:cxnSpLocks/>
          </p:cNvCxnSpPr>
          <p:nvPr/>
        </p:nvCxnSpPr>
        <p:spPr>
          <a:xfrm flipH="1">
            <a:off x="8112094" y="3200069"/>
            <a:ext cx="74383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CD5F439-9B79-0D61-A2D7-EED743A6534E}"/>
              </a:ext>
            </a:extLst>
          </p:cNvPr>
          <p:cNvCxnSpPr>
            <a:cxnSpLocks/>
          </p:cNvCxnSpPr>
          <p:nvPr/>
        </p:nvCxnSpPr>
        <p:spPr>
          <a:xfrm flipH="1">
            <a:off x="8112094" y="2197898"/>
            <a:ext cx="7546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o 39">
            <a:extLst>
              <a:ext uri="{FF2B5EF4-FFF2-40B4-BE49-F238E27FC236}">
                <a16:creationId xmlns:a16="http://schemas.microsoft.com/office/drawing/2014/main" id="{DA0687CB-A372-92DB-4337-3169CE7FE9FE}"/>
              </a:ext>
            </a:extLst>
          </p:cNvPr>
          <p:cNvSpPr/>
          <p:nvPr/>
        </p:nvSpPr>
        <p:spPr>
          <a:xfrm>
            <a:off x="5852495" y="1194088"/>
            <a:ext cx="4528800" cy="4528800"/>
          </a:xfrm>
          <a:prstGeom prst="arc">
            <a:avLst>
              <a:gd name="adj1" fmla="val 7996059"/>
              <a:gd name="adj2" fmla="val 161942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Arco 40">
            <a:extLst>
              <a:ext uri="{FF2B5EF4-FFF2-40B4-BE49-F238E27FC236}">
                <a16:creationId xmlns:a16="http://schemas.microsoft.com/office/drawing/2014/main" id="{E3333091-E8BE-8D2A-64CE-6F39D43AD742}"/>
              </a:ext>
            </a:extLst>
          </p:cNvPr>
          <p:cNvSpPr/>
          <p:nvPr/>
        </p:nvSpPr>
        <p:spPr>
          <a:xfrm>
            <a:off x="6852963" y="2201765"/>
            <a:ext cx="2520000" cy="2520000"/>
          </a:xfrm>
          <a:prstGeom prst="arc">
            <a:avLst>
              <a:gd name="adj1" fmla="val 7996059"/>
              <a:gd name="adj2" fmla="val 161942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Arco 41">
            <a:extLst>
              <a:ext uri="{FF2B5EF4-FFF2-40B4-BE49-F238E27FC236}">
                <a16:creationId xmlns:a16="http://schemas.microsoft.com/office/drawing/2014/main" id="{1BE05841-BD08-CB27-3D37-A85A14BC636A}"/>
              </a:ext>
            </a:extLst>
          </p:cNvPr>
          <p:cNvSpPr/>
          <p:nvPr/>
        </p:nvSpPr>
        <p:spPr>
          <a:xfrm>
            <a:off x="7854507" y="3200712"/>
            <a:ext cx="514800" cy="514800"/>
          </a:xfrm>
          <a:prstGeom prst="arc">
            <a:avLst>
              <a:gd name="adj1" fmla="val 7996059"/>
              <a:gd name="adj2" fmla="val 161942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" name="Connettore 1 39">
            <a:extLst>
              <a:ext uri="{FF2B5EF4-FFF2-40B4-BE49-F238E27FC236}">
                <a16:creationId xmlns:a16="http://schemas.microsoft.com/office/drawing/2014/main" id="{B74FC249-1CE7-6FD0-ADBC-396F73474280}"/>
              </a:ext>
            </a:extLst>
          </p:cNvPr>
          <p:cNvCxnSpPr>
            <a:cxnSpLocks/>
            <a:stCxn id="42" idx="0"/>
          </p:cNvCxnSpPr>
          <p:nvPr/>
        </p:nvCxnSpPr>
        <p:spPr>
          <a:xfrm>
            <a:off x="7935483" y="3645540"/>
            <a:ext cx="2198682" cy="2065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39">
            <a:extLst>
              <a:ext uri="{FF2B5EF4-FFF2-40B4-BE49-F238E27FC236}">
                <a16:creationId xmlns:a16="http://schemas.microsoft.com/office/drawing/2014/main" id="{FC16A030-07A3-AFC5-2E81-1BE18FC635C1}"/>
              </a:ext>
            </a:extLst>
          </p:cNvPr>
          <p:cNvCxnSpPr>
            <a:cxnSpLocks/>
            <a:stCxn id="41" idx="0"/>
          </p:cNvCxnSpPr>
          <p:nvPr/>
        </p:nvCxnSpPr>
        <p:spPr>
          <a:xfrm>
            <a:off x="7249350" y="4379246"/>
            <a:ext cx="2217349" cy="2067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39">
            <a:extLst>
              <a:ext uri="{FF2B5EF4-FFF2-40B4-BE49-F238E27FC236}">
                <a16:creationId xmlns:a16="http://schemas.microsoft.com/office/drawing/2014/main" id="{51BE70EA-8C0B-32A2-7136-0226DE6714A0}"/>
              </a:ext>
            </a:extLst>
          </p:cNvPr>
          <p:cNvCxnSpPr>
            <a:cxnSpLocks/>
            <a:stCxn id="40" idx="0"/>
          </p:cNvCxnSpPr>
          <p:nvPr/>
        </p:nvCxnSpPr>
        <p:spPr>
          <a:xfrm>
            <a:off x="6564859" y="5107333"/>
            <a:ext cx="2208933" cy="20624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9DB0D52-07FD-D689-3BAC-18FA2753B06D}"/>
              </a:ext>
            </a:extLst>
          </p:cNvPr>
          <p:cNvCxnSpPr>
            <a:cxnSpLocks/>
          </p:cNvCxnSpPr>
          <p:nvPr/>
        </p:nvCxnSpPr>
        <p:spPr>
          <a:xfrm flipV="1">
            <a:off x="7313230" y="4156823"/>
            <a:ext cx="1543962" cy="1645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BF3CE022-AA9B-2D10-4685-4C4CA9100614}"/>
              </a:ext>
            </a:extLst>
          </p:cNvPr>
          <p:cNvCxnSpPr>
            <a:cxnSpLocks/>
          </p:cNvCxnSpPr>
          <p:nvPr/>
        </p:nvCxnSpPr>
        <p:spPr>
          <a:xfrm flipV="1">
            <a:off x="8774159" y="5520367"/>
            <a:ext cx="1544202" cy="16453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EBC25DE3-E8FF-058B-34E7-4B2E818E5A8A}"/>
              </a:ext>
            </a:extLst>
          </p:cNvPr>
          <p:cNvCxnSpPr>
            <a:cxnSpLocks/>
          </p:cNvCxnSpPr>
          <p:nvPr/>
        </p:nvCxnSpPr>
        <p:spPr>
          <a:xfrm flipV="1">
            <a:off x="8044571" y="4834611"/>
            <a:ext cx="1543962" cy="1645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3AF8774-A7A8-BD2D-0AB5-EC05F2A18400}"/>
              </a:ext>
            </a:extLst>
          </p:cNvPr>
          <p:cNvCxnSpPr>
            <a:cxnSpLocks/>
          </p:cNvCxnSpPr>
          <p:nvPr/>
        </p:nvCxnSpPr>
        <p:spPr>
          <a:xfrm flipV="1">
            <a:off x="7313230" y="5708891"/>
            <a:ext cx="2823088" cy="930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4EDF7607-1B1B-1957-D47E-965D80010469}"/>
              </a:ext>
            </a:extLst>
          </p:cNvPr>
          <p:cNvCxnSpPr>
            <a:cxnSpLocks/>
          </p:cNvCxnSpPr>
          <p:nvPr/>
        </p:nvCxnSpPr>
        <p:spPr>
          <a:xfrm>
            <a:off x="8678414" y="4344328"/>
            <a:ext cx="94921" cy="2821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e 59">
            <a:extLst>
              <a:ext uri="{FF2B5EF4-FFF2-40B4-BE49-F238E27FC236}">
                <a16:creationId xmlns:a16="http://schemas.microsoft.com/office/drawing/2014/main" id="{98F8FF02-916E-F044-580E-7944D2BFE0EA}"/>
              </a:ext>
            </a:extLst>
          </p:cNvPr>
          <p:cNvSpPr/>
          <p:nvPr/>
        </p:nvSpPr>
        <p:spPr>
          <a:xfrm>
            <a:off x="7722722" y="4754854"/>
            <a:ext cx="2005200" cy="2005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F922DC6C-76E4-E6BD-DD74-92F2EBF3424C}"/>
              </a:ext>
            </a:extLst>
          </p:cNvPr>
          <p:cNvSpPr txBox="1"/>
          <p:nvPr/>
        </p:nvSpPr>
        <p:spPr>
          <a:xfrm>
            <a:off x="5069024" y="5767880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46010E21-4D69-66B3-A190-CCA8F6A59983}"/>
              </a:ext>
            </a:extLst>
          </p:cNvPr>
          <p:cNvSpPr txBox="1"/>
          <p:nvPr/>
        </p:nvSpPr>
        <p:spPr>
          <a:xfrm>
            <a:off x="4272860" y="3453985"/>
            <a:ext cx="68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64" name="Arco 63">
            <a:extLst>
              <a:ext uri="{FF2B5EF4-FFF2-40B4-BE49-F238E27FC236}">
                <a16:creationId xmlns:a16="http://schemas.microsoft.com/office/drawing/2014/main" id="{267B1850-CC79-6AFD-BEFE-6B52452042DC}"/>
              </a:ext>
            </a:extLst>
          </p:cNvPr>
          <p:cNvSpPr/>
          <p:nvPr/>
        </p:nvSpPr>
        <p:spPr>
          <a:xfrm>
            <a:off x="5095624" y="445231"/>
            <a:ext cx="6033600" cy="6033600"/>
          </a:xfrm>
          <a:prstGeom prst="arc">
            <a:avLst>
              <a:gd name="adj1" fmla="val 2585291"/>
              <a:gd name="adj2" fmla="val 1080371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Arco 68">
            <a:extLst>
              <a:ext uri="{FF2B5EF4-FFF2-40B4-BE49-F238E27FC236}">
                <a16:creationId xmlns:a16="http://schemas.microsoft.com/office/drawing/2014/main" id="{E24569B9-D82C-5101-8491-7FE8F67A8787}"/>
              </a:ext>
            </a:extLst>
          </p:cNvPr>
          <p:cNvSpPr/>
          <p:nvPr/>
        </p:nvSpPr>
        <p:spPr>
          <a:xfrm>
            <a:off x="6099890" y="1441569"/>
            <a:ext cx="4032000" cy="4032000"/>
          </a:xfrm>
          <a:prstGeom prst="arc">
            <a:avLst>
              <a:gd name="adj1" fmla="val 2585291"/>
              <a:gd name="adj2" fmla="val 1080952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Arco 72">
            <a:extLst>
              <a:ext uri="{FF2B5EF4-FFF2-40B4-BE49-F238E27FC236}">
                <a16:creationId xmlns:a16="http://schemas.microsoft.com/office/drawing/2014/main" id="{C2F5F189-5CDF-7E6D-2878-D3C8528E4852}"/>
              </a:ext>
            </a:extLst>
          </p:cNvPr>
          <p:cNvSpPr/>
          <p:nvPr/>
        </p:nvSpPr>
        <p:spPr>
          <a:xfrm>
            <a:off x="7097794" y="2438313"/>
            <a:ext cx="2041200" cy="2041200"/>
          </a:xfrm>
          <a:prstGeom prst="arc">
            <a:avLst>
              <a:gd name="adj1" fmla="val 2591481"/>
              <a:gd name="adj2" fmla="val 1080360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FFA86484-29E4-C54D-F3B7-E73CF7132396}"/>
              </a:ext>
            </a:extLst>
          </p:cNvPr>
          <p:cNvCxnSpPr>
            <a:cxnSpLocks/>
          </p:cNvCxnSpPr>
          <p:nvPr/>
        </p:nvCxnSpPr>
        <p:spPr>
          <a:xfrm flipV="1">
            <a:off x="5093647" y="1190341"/>
            <a:ext cx="0" cy="22702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12AF376-60F6-5CAC-06F3-9B3E58E3B0F8}"/>
              </a:ext>
            </a:extLst>
          </p:cNvPr>
          <p:cNvCxnSpPr>
            <a:cxnSpLocks/>
          </p:cNvCxnSpPr>
          <p:nvPr/>
        </p:nvCxnSpPr>
        <p:spPr>
          <a:xfrm flipV="1">
            <a:off x="6100038" y="1199349"/>
            <a:ext cx="0" cy="2261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D956C423-31ED-D7C2-CC3A-E508ADF23378}"/>
              </a:ext>
            </a:extLst>
          </p:cNvPr>
          <p:cNvCxnSpPr>
            <a:cxnSpLocks/>
          </p:cNvCxnSpPr>
          <p:nvPr/>
        </p:nvCxnSpPr>
        <p:spPr>
          <a:xfrm flipV="1">
            <a:off x="7099850" y="1192250"/>
            <a:ext cx="0" cy="22650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EF6291C9-A294-5FCD-BB74-91AF18C1C977}"/>
              </a:ext>
            </a:extLst>
          </p:cNvPr>
          <p:cNvCxnSpPr>
            <a:cxnSpLocks/>
          </p:cNvCxnSpPr>
          <p:nvPr/>
        </p:nvCxnSpPr>
        <p:spPr>
          <a:xfrm flipH="1" flipV="1">
            <a:off x="5097679" y="1196550"/>
            <a:ext cx="3015437" cy="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9F188CBF-1A3F-13CC-C982-C88A6843E090}"/>
              </a:ext>
            </a:extLst>
          </p:cNvPr>
          <p:cNvCxnSpPr>
            <a:cxnSpLocks/>
          </p:cNvCxnSpPr>
          <p:nvPr/>
        </p:nvCxnSpPr>
        <p:spPr>
          <a:xfrm flipH="1">
            <a:off x="5093647" y="2197842"/>
            <a:ext cx="30285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3072D1E6-EEB1-9F36-B685-60D62295D0F0}"/>
              </a:ext>
            </a:extLst>
          </p:cNvPr>
          <p:cNvCxnSpPr>
            <a:cxnSpLocks/>
          </p:cNvCxnSpPr>
          <p:nvPr/>
        </p:nvCxnSpPr>
        <p:spPr>
          <a:xfrm flipH="1" flipV="1">
            <a:off x="5097679" y="3197783"/>
            <a:ext cx="3013798" cy="6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e 85">
            <a:extLst>
              <a:ext uri="{FF2B5EF4-FFF2-40B4-BE49-F238E27FC236}">
                <a16:creationId xmlns:a16="http://schemas.microsoft.com/office/drawing/2014/main" id="{9199F141-42D6-DB0B-A214-C46A84725449}"/>
              </a:ext>
            </a:extLst>
          </p:cNvPr>
          <p:cNvSpPr/>
          <p:nvPr/>
        </p:nvSpPr>
        <p:spPr>
          <a:xfrm>
            <a:off x="5096159" y="1195239"/>
            <a:ext cx="2005200" cy="2005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DFAF31E0-5112-CD23-1664-0C86921BD43F}"/>
              </a:ext>
            </a:extLst>
          </p:cNvPr>
          <p:cNvCxnSpPr>
            <a:cxnSpLocks/>
          </p:cNvCxnSpPr>
          <p:nvPr/>
        </p:nvCxnSpPr>
        <p:spPr>
          <a:xfrm flipH="1">
            <a:off x="5097679" y="1196550"/>
            <a:ext cx="2003075" cy="20035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4C65F3D7-5D14-D1F6-7813-89507933690B}"/>
              </a:ext>
            </a:extLst>
          </p:cNvPr>
          <p:cNvCxnSpPr>
            <a:cxnSpLocks/>
          </p:cNvCxnSpPr>
          <p:nvPr/>
        </p:nvCxnSpPr>
        <p:spPr>
          <a:xfrm>
            <a:off x="5098029" y="1198605"/>
            <a:ext cx="2002725" cy="20013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88A8B58D-2329-327A-469E-A92F86E437AB}"/>
              </a:ext>
            </a:extLst>
          </p:cNvPr>
          <p:cNvSpPr/>
          <p:nvPr/>
        </p:nvSpPr>
        <p:spPr>
          <a:xfrm>
            <a:off x="5101635" y="1202568"/>
            <a:ext cx="2005200" cy="2005200"/>
          </a:xfrm>
          <a:prstGeom prst="ellipse">
            <a:avLst/>
          </a:prstGeom>
          <a:solidFill>
            <a:srgbClr val="FF0000">
              <a:alpha val="20000"/>
            </a:srgbClr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>
            <a:extLst>
              <a:ext uri="{FF2B5EF4-FFF2-40B4-BE49-F238E27FC236}">
                <a16:creationId xmlns:a16="http://schemas.microsoft.com/office/drawing/2014/main" id="{D1B9397A-24AD-6C52-7AAB-A01E65750CCD}"/>
              </a:ext>
            </a:extLst>
          </p:cNvPr>
          <p:cNvSpPr/>
          <p:nvPr/>
        </p:nvSpPr>
        <p:spPr>
          <a:xfrm>
            <a:off x="7999220" y="4769168"/>
            <a:ext cx="1983600" cy="1983600"/>
          </a:xfrm>
          <a:prstGeom prst="ellipse">
            <a:avLst/>
          </a:prstGeom>
          <a:noFill/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B52CAC-7B10-FE54-06E4-99165A68B0E0}"/>
              </a:ext>
            </a:extLst>
          </p:cNvPr>
          <p:cNvSpPr txBox="1"/>
          <p:nvPr/>
        </p:nvSpPr>
        <p:spPr>
          <a:xfrm>
            <a:off x="10245137" y="92740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BC742D-0F2C-CCE3-1F57-7D2B96FB76A5}"/>
              </a:ext>
            </a:extLst>
          </p:cNvPr>
          <p:cNvSpPr txBox="1"/>
          <p:nvPr/>
        </p:nvSpPr>
        <p:spPr>
          <a:xfrm>
            <a:off x="10280196" y="307671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68F9B8-BF29-A48D-3B8E-9E768E73AC86}"/>
              </a:ext>
            </a:extLst>
          </p:cNvPr>
          <p:cNvSpPr txBox="1"/>
          <p:nvPr/>
        </p:nvSpPr>
        <p:spPr>
          <a:xfrm>
            <a:off x="8517239" y="307715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8E1533-9D95-13F8-E8EA-40ECDEEE022B}"/>
              </a:ext>
            </a:extLst>
          </p:cNvPr>
          <p:cNvSpPr txBox="1"/>
          <p:nvPr/>
        </p:nvSpPr>
        <p:spPr>
          <a:xfrm>
            <a:off x="8540246" y="103795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27B01FB-0E71-A49B-27A2-0CF85610EA42}"/>
              </a:ext>
            </a:extLst>
          </p:cNvPr>
          <p:cNvSpPr txBox="1"/>
          <p:nvPr/>
        </p:nvSpPr>
        <p:spPr>
          <a:xfrm>
            <a:off x="10771515" y="542032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BC1CF5F-D3DE-F786-C995-34F0BC9F3FFD}"/>
              </a:ext>
            </a:extLst>
          </p:cNvPr>
          <p:cNvSpPr txBox="1"/>
          <p:nvPr/>
        </p:nvSpPr>
        <p:spPr>
          <a:xfrm>
            <a:off x="10346704" y="539871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F5B8320-72E3-1FF1-5271-355E7B70D111}"/>
              </a:ext>
            </a:extLst>
          </p:cNvPr>
          <p:cNvSpPr txBox="1"/>
          <p:nvPr/>
        </p:nvSpPr>
        <p:spPr>
          <a:xfrm>
            <a:off x="8551228" y="404882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18D125C-417C-F7AE-F110-18F2DA18C30D}"/>
              </a:ext>
            </a:extLst>
          </p:cNvPr>
          <p:cNvSpPr txBox="1"/>
          <p:nvPr/>
        </p:nvSpPr>
        <p:spPr>
          <a:xfrm>
            <a:off x="8132888" y="405452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4459616-6E5A-32C5-ACC2-B7F73BAC5B6D}"/>
              </a:ext>
            </a:extLst>
          </p:cNvPr>
          <p:cNvSpPr txBox="1"/>
          <p:nvPr/>
        </p:nvSpPr>
        <p:spPr>
          <a:xfrm>
            <a:off x="8340008" y="3973210"/>
            <a:ext cx="3395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A18E31D-B816-E300-CCD3-D8275AFE66F5}"/>
              </a:ext>
            </a:extLst>
          </p:cNvPr>
          <p:cNvSpPr txBox="1"/>
          <p:nvPr/>
        </p:nvSpPr>
        <p:spPr>
          <a:xfrm>
            <a:off x="10580704" y="5329501"/>
            <a:ext cx="3395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8561A44-2803-2880-013C-D62BB7361382}"/>
              </a:ext>
            </a:extLst>
          </p:cNvPr>
          <p:cNvSpPr txBox="1"/>
          <p:nvPr/>
        </p:nvSpPr>
        <p:spPr>
          <a:xfrm>
            <a:off x="8464345" y="705462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9EB7073-0A2C-6E83-C74D-711085C3121B}"/>
              </a:ext>
            </a:extLst>
          </p:cNvPr>
          <p:cNvSpPr txBox="1"/>
          <p:nvPr/>
        </p:nvSpPr>
        <p:spPr>
          <a:xfrm>
            <a:off x="10086852" y="566152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D66C660-3B42-9563-55B3-1A33CD1AB60B}"/>
              </a:ext>
            </a:extLst>
          </p:cNvPr>
          <p:cNvSpPr txBox="1"/>
          <p:nvPr/>
        </p:nvSpPr>
        <p:spPr>
          <a:xfrm>
            <a:off x="7043721" y="293718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CB97BF0-9697-60EE-9668-0F0F061B49DA}"/>
              </a:ext>
            </a:extLst>
          </p:cNvPr>
          <p:cNvSpPr txBox="1"/>
          <p:nvPr/>
        </p:nvSpPr>
        <p:spPr>
          <a:xfrm>
            <a:off x="6997457" y="576178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7EA1329-BDC1-EAE6-931C-B5697841D5CA}"/>
              </a:ext>
            </a:extLst>
          </p:cNvPr>
          <p:cNvSpPr txBox="1"/>
          <p:nvPr/>
        </p:nvSpPr>
        <p:spPr>
          <a:xfrm>
            <a:off x="4797638" y="100303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3D47FB6-5A95-1A85-73FD-003D73E0B8CE}"/>
              </a:ext>
            </a:extLst>
          </p:cNvPr>
          <p:cNvSpPr txBox="1"/>
          <p:nvPr/>
        </p:nvSpPr>
        <p:spPr>
          <a:xfrm>
            <a:off x="4831832" y="301021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36F51A0-F4C4-39F7-8D9F-9AB00E66F502}"/>
              </a:ext>
            </a:extLst>
          </p:cNvPr>
          <p:cNvSpPr txBox="1"/>
          <p:nvPr/>
        </p:nvSpPr>
        <p:spPr>
          <a:xfrm>
            <a:off x="8493801" y="435073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B088D0B9-4D56-BCFD-3DBB-79FF93817A0D}"/>
              </a:ext>
            </a:extLst>
          </p:cNvPr>
          <p:cNvSpPr txBox="1"/>
          <p:nvPr/>
        </p:nvSpPr>
        <p:spPr>
          <a:xfrm>
            <a:off x="6931381" y="90751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4B254A77-C19F-8C54-BD9B-3B2EFAB75BBE}"/>
              </a:ext>
            </a:extLst>
          </p:cNvPr>
          <p:cNvSpPr txBox="1"/>
          <p:nvPr/>
        </p:nvSpPr>
        <p:spPr>
          <a:xfrm>
            <a:off x="0" y="693212"/>
            <a:ext cx="4910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è proiettante determiniamo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la traccia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mediante una retta perpendicolare 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B9FB830B-1C44-6498-D040-4CB785FB0A2C}"/>
              </a:ext>
            </a:extLst>
          </p:cNvPr>
          <p:cNvSpPr txBox="1"/>
          <p:nvPr/>
        </p:nvSpPr>
        <p:spPr>
          <a:xfrm>
            <a:off x="0" y="1580220"/>
            <a:ext cx="4753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Dopo aver proiettato i punti A’’, B’’, C’’, D’’ 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li ribaltiamo su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per proiettarli, poi, nello spazio ribaltato del piano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897753C3-609D-6276-214B-A9BC6BC47946}"/>
              </a:ext>
            </a:extLst>
          </p:cNvPr>
          <p:cNvSpPr txBox="1"/>
          <p:nvPr/>
        </p:nvSpPr>
        <p:spPr>
          <a:xfrm>
            <a:off x="0" y="2459160"/>
            <a:ext cx="40811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Intersecando queste rette con le proiezioni  dei punti A’, B’, C’, D’ si determina il quadrato A, B, C, D entro cui inscrivere la circonferenza di sezione della sfera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47C8701-D3CC-3D2D-D71A-BEC2AF9EB1A6}"/>
              </a:ext>
            </a:extLst>
          </p:cNvPr>
          <p:cNvSpPr txBox="1"/>
          <p:nvPr/>
        </p:nvSpPr>
        <p:spPr>
          <a:xfrm>
            <a:off x="0" y="3886896"/>
            <a:ext cx="4989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L’operazione può essere eseguita anche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definendo la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coincidente con lt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ACED170-5492-31BC-B6B4-6607F89E7D24}"/>
              </a:ext>
            </a:extLst>
          </p:cNvPr>
          <p:cNvSpPr txBox="1"/>
          <p:nvPr/>
        </p:nvSpPr>
        <p:spPr>
          <a:xfrm>
            <a:off x="0" y="4522739"/>
            <a:ext cx="5139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Dopo aver ribaltato i punti A’, B’, C’, D’ su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li proiettiamo nello spazio ribaltato del piano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1A8CD50D-095B-B0E1-2800-A3AD67900BD2}"/>
              </a:ext>
            </a:extLst>
          </p:cNvPr>
          <p:cNvSpPr txBox="1"/>
          <p:nvPr/>
        </p:nvSpPr>
        <p:spPr>
          <a:xfrm>
            <a:off x="0" y="5165931"/>
            <a:ext cx="5159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Intersecando queste rette con le proiezioni  dei punti A’’, B’’, C’’, D’’ si determina il quadrato A, B, C, D entro cui inscrivere la </a:t>
            </a:r>
          </a:p>
          <a:p>
            <a:r>
              <a:rPr lang="it-IT" dirty="0">
                <a:solidFill>
                  <a:srgbClr val="FF0000"/>
                </a:solidFill>
              </a:rPr>
              <a:t>circonferenza di sezione della sfera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A79C490B-967C-E560-CB5D-F4A353C5BA2D}"/>
              </a:ext>
            </a:extLst>
          </p:cNvPr>
          <p:cNvSpPr txBox="1"/>
          <p:nvPr/>
        </p:nvSpPr>
        <p:spPr>
          <a:xfrm>
            <a:off x="0" y="6370188"/>
            <a:ext cx="6952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noti come sia indifferente eseguire l’operazione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Titolo 3">
            <a:extLst>
              <a:ext uri="{FF2B5EF4-FFF2-40B4-BE49-F238E27FC236}">
                <a16:creationId xmlns:a16="http://schemas.microsoft.com/office/drawing/2014/main" id="{3BE02DCB-83D9-8B1E-A1C1-4BD704CC4A8B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FFF28A4C-01EE-62DE-6A77-6A4999211702}"/>
              </a:ext>
            </a:extLst>
          </p:cNvPr>
          <p:cNvSpPr/>
          <p:nvPr/>
        </p:nvSpPr>
        <p:spPr>
          <a:xfrm>
            <a:off x="7726165" y="4760942"/>
            <a:ext cx="2005200" cy="20052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C391AAD-4DB1-7DF7-C3C6-BA3FF930C46F}"/>
              </a:ext>
            </a:extLst>
          </p:cNvPr>
          <p:cNvCxnSpPr/>
          <p:nvPr/>
        </p:nvCxnSpPr>
        <p:spPr>
          <a:xfrm flipH="1">
            <a:off x="4254572" y="3458557"/>
            <a:ext cx="38600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ulsante di azione: vuoto 4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A813459-D617-D5C7-40D1-23701A98FE1D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E8376B0-0F00-3F95-2F28-AF5E4FFDA866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1331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 animBg="1"/>
      <p:bldP spid="41" grpId="0" animBg="1"/>
      <p:bldP spid="42" grpId="0" animBg="1"/>
      <p:bldP spid="60" grpId="0" animBg="1"/>
      <p:bldP spid="61" grpId="0"/>
      <p:bldP spid="62" grpId="0"/>
      <p:bldP spid="64" grpId="0" animBg="1"/>
      <p:bldP spid="69" grpId="0" animBg="1"/>
      <p:bldP spid="73" grpId="0" animBg="1"/>
      <p:bldP spid="86" grpId="0" animBg="1"/>
      <p:bldP spid="94" grpId="0" animBg="1"/>
      <p:bldP spid="23" grpId="0"/>
      <p:bldP spid="24" grpId="0"/>
      <p:bldP spid="25" grpId="0"/>
      <p:bldP spid="26" grpId="0"/>
      <p:bldP spid="27" grpId="0"/>
      <p:bldP spid="33" grpId="0"/>
      <p:bldP spid="34" grpId="0"/>
      <p:bldP spid="37" grpId="0"/>
      <p:bldP spid="39" grpId="0"/>
      <p:bldP spid="49" grpId="0"/>
      <p:bldP spid="50" grpId="0"/>
      <p:bldP spid="51" grpId="0"/>
      <p:bldP spid="52" grpId="0"/>
      <p:bldP spid="54" grpId="0"/>
      <p:bldP spid="56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11332541" y="5259517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569112" y="3040344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lt</a:t>
            </a:r>
            <a:endParaRPr lang="it-IT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8509728" y="620888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613154" y="3459243"/>
            <a:ext cx="55392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9707272" y="3685266"/>
            <a:ext cx="1440661" cy="1227000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9726545" y="4181499"/>
            <a:ext cx="8475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10624903" y="3735914"/>
            <a:ext cx="119973" cy="5616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10481532" y="4335091"/>
            <a:ext cx="592363" cy="6653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10563272" y="1508818"/>
            <a:ext cx="0" cy="2768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9737407" y="1508344"/>
            <a:ext cx="825226" cy="1950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10563271" y="1508503"/>
            <a:ext cx="442920" cy="19505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10563272" y="1508660"/>
            <a:ext cx="243234" cy="195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9737407" y="3459243"/>
            <a:ext cx="0" cy="626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806506" y="3459243"/>
            <a:ext cx="0" cy="297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991463" y="3459243"/>
            <a:ext cx="15366" cy="15993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954484" y="4873916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754449" y="3627660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9395554" y="394135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954484" y="3149692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10588826" y="3129765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9439014" y="3169459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10391734" y="121053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10492386" y="4098000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1D7884-6DD6-60F4-5C04-2501786CBFAC}"/>
              </a:ext>
            </a:extLst>
          </p:cNvPr>
          <p:cNvSpPr txBox="1"/>
          <p:nvPr/>
        </p:nvSpPr>
        <p:spPr>
          <a:xfrm>
            <a:off x="0" y="2716262"/>
            <a:ext cx="4937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Sia data la piramide a base triangolare A(A’,A’’); B(B’, B’’), C(C’,C’’) e vertice V(V’,V’’)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27B86A-CB54-0AE2-097D-A9BCFBE43335}"/>
              </a:ext>
            </a:extLst>
          </p:cNvPr>
          <p:cNvSpPr txBox="1"/>
          <p:nvPr/>
        </p:nvSpPr>
        <p:spPr>
          <a:xfrm>
            <a:off x="1" y="3627660"/>
            <a:ext cx="329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Sia essa sezionata dal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endParaRPr lang="it-IT" dirty="0"/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279B90-5BC9-9A7B-4332-8B3F45863789}"/>
              </a:ext>
            </a:extLst>
          </p:cNvPr>
          <p:cNvSpPr txBox="1"/>
          <p:nvPr/>
        </p:nvSpPr>
        <p:spPr>
          <a:xfrm>
            <a:off x="42071" y="492562"/>
            <a:ext cx="74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SEZIONE  DI  UNA  PIRAMIDE  RETTA  A  BASE TRIANGOLARE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059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cxnSpLocks/>
          </p:cNvCxnSpPr>
          <p:nvPr/>
        </p:nvCxnSpPr>
        <p:spPr>
          <a:xfrm>
            <a:off x="9106152" y="3457469"/>
            <a:ext cx="2919120" cy="1966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B028B9C-1A83-F74F-F1C3-3D694F18EB9F}"/>
              </a:ext>
            </a:extLst>
          </p:cNvPr>
          <p:cNvCxnSpPr/>
          <p:nvPr/>
        </p:nvCxnSpPr>
        <p:spPr>
          <a:xfrm flipV="1">
            <a:off x="9106152" y="542623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ACF8304-6C8B-8A1F-2F82-C3859500BA58}"/>
              </a:ext>
            </a:extLst>
          </p:cNvPr>
          <p:cNvSpPr txBox="1"/>
          <p:nvPr/>
        </p:nvSpPr>
        <p:spPr>
          <a:xfrm>
            <a:off x="0" y="1012639"/>
            <a:ext cx="747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 DATI</a:t>
            </a:r>
            <a:endParaRPr lang="it-IT" dirty="0"/>
          </a:p>
        </p:txBody>
      </p:sp>
      <p:sp>
        <p:nvSpPr>
          <p:cNvPr id="9" name="Pulsante di azione: vuoto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3A235DD-821D-4ED1-75FE-D1B9895DDF16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845389D-70EA-B298-A085-61F33F1356BF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387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72" grpId="0" animBg="1"/>
      <p:bldP spid="14" grpId="0"/>
      <p:bldP spid="15" grpId="0"/>
      <p:bldP spid="29" grpId="0"/>
      <p:bldP spid="33" grpId="0"/>
      <p:bldP spid="38" grpId="0"/>
      <p:bldP spid="39" grpId="0"/>
      <p:bldP spid="41" grpId="0"/>
      <p:bldP spid="42" grpId="0"/>
      <p:bldP spid="6" grpId="0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11424872" y="5102717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569112" y="3040344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8509728" y="620888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613154" y="3459243"/>
            <a:ext cx="55392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9707272" y="3685266"/>
            <a:ext cx="1440661" cy="1227000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9726545" y="4181499"/>
            <a:ext cx="8475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10624903" y="3735914"/>
            <a:ext cx="119973" cy="5616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10481532" y="4335091"/>
            <a:ext cx="592363" cy="6653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10563272" y="1508818"/>
            <a:ext cx="0" cy="2768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9737407" y="1508344"/>
            <a:ext cx="825226" cy="1950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10563271" y="1508503"/>
            <a:ext cx="442920" cy="19505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10563272" y="1508660"/>
            <a:ext cx="243234" cy="195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9737407" y="3459243"/>
            <a:ext cx="0" cy="626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806506" y="3459243"/>
            <a:ext cx="0" cy="297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991463" y="3459243"/>
            <a:ext cx="15366" cy="15993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954484" y="4873916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754449" y="3627660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9395554" y="394135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954484" y="3149692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10588826" y="3129765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9439014" y="3169459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10391734" y="121053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10476622" y="408449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059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cxnSpLocks/>
          </p:cNvCxnSpPr>
          <p:nvPr/>
        </p:nvCxnSpPr>
        <p:spPr>
          <a:xfrm>
            <a:off x="9106152" y="3457469"/>
            <a:ext cx="2919120" cy="1966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B028B9C-1A83-F74F-F1C3-3D694F18EB9F}"/>
              </a:ext>
            </a:extLst>
          </p:cNvPr>
          <p:cNvCxnSpPr/>
          <p:nvPr/>
        </p:nvCxnSpPr>
        <p:spPr>
          <a:xfrm flipV="1">
            <a:off x="9108498" y="543554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D3F0181-48A8-CF4E-FD08-F1B28F00C111}"/>
              </a:ext>
            </a:extLst>
          </p:cNvPr>
          <p:cNvCxnSpPr>
            <a:cxnSpLocks/>
          </p:cNvCxnSpPr>
          <p:nvPr/>
        </p:nvCxnSpPr>
        <p:spPr>
          <a:xfrm>
            <a:off x="10938322" y="3457469"/>
            <a:ext cx="0" cy="1236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3BF9CF2-27F6-935B-4B45-5F3CCFDAF890}"/>
              </a:ext>
            </a:extLst>
          </p:cNvPr>
          <p:cNvCxnSpPr>
            <a:cxnSpLocks/>
          </p:cNvCxnSpPr>
          <p:nvPr/>
        </p:nvCxnSpPr>
        <p:spPr>
          <a:xfrm>
            <a:off x="10700050" y="2114925"/>
            <a:ext cx="0" cy="24197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611B4E8-5E7A-199C-CF98-88A8EC7121D1}"/>
              </a:ext>
            </a:extLst>
          </p:cNvPr>
          <p:cNvCxnSpPr>
            <a:cxnSpLocks/>
          </p:cNvCxnSpPr>
          <p:nvPr/>
        </p:nvCxnSpPr>
        <p:spPr>
          <a:xfrm>
            <a:off x="10199915" y="2364105"/>
            <a:ext cx="0" cy="1832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59E1361-1C24-DBEB-D86F-0D283210223A}"/>
              </a:ext>
            </a:extLst>
          </p:cNvPr>
          <p:cNvCxnSpPr>
            <a:cxnSpLocks/>
          </p:cNvCxnSpPr>
          <p:nvPr/>
        </p:nvCxnSpPr>
        <p:spPr>
          <a:xfrm>
            <a:off x="9944953" y="3457469"/>
            <a:ext cx="0" cy="571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9CEE786-9AD5-E7F2-9B8F-2432843BCDEE}"/>
              </a:ext>
            </a:extLst>
          </p:cNvPr>
          <p:cNvSpPr txBox="1"/>
          <p:nvPr/>
        </p:nvSpPr>
        <p:spPr>
          <a:xfrm>
            <a:off x="42070" y="492562"/>
            <a:ext cx="60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RICERCA  DELLA  FIGURA  DI  SEZIONE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C41F54-D2A3-4880-1C17-F7BB54BFEB53}"/>
              </a:ext>
            </a:extLst>
          </p:cNvPr>
          <p:cNvSpPr txBox="1"/>
          <p:nvPr/>
        </p:nvSpPr>
        <p:spPr>
          <a:xfrm>
            <a:off x="0" y="2419391"/>
            <a:ext cx="5042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Date le caratteristiche geometriche del piano di sezione il solido viene tagliato nei punti 1 e 2 sugli spigoli della base e nei punti 3 e 4 sugli spigoli delle facce laterali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7F47BF-83B5-1C58-528A-F6710B45BF42}"/>
              </a:ext>
            </a:extLst>
          </p:cNvPr>
          <p:cNvSpPr txBox="1"/>
          <p:nvPr/>
        </p:nvSpPr>
        <p:spPr>
          <a:xfrm>
            <a:off x="9878351" y="379624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75816C-3943-DE6A-96FF-B895BE03C580}"/>
              </a:ext>
            </a:extLst>
          </p:cNvPr>
          <p:cNvSpPr txBox="1"/>
          <p:nvPr/>
        </p:nvSpPr>
        <p:spPr>
          <a:xfrm>
            <a:off x="9766503" y="341385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029E606-4FB2-1CC6-B4AD-82F3E3808CF4}"/>
              </a:ext>
            </a:extLst>
          </p:cNvPr>
          <p:cNvSpPr txBox="1"/>
          <p:nvPr/>
        </p:nvSpPr>
        <p:spPr>
          <a:xfrm>
            <a:off x="10868783" y="454132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5B6A794-6371-244C-EBEA-5955C315ADF2}"/>
              </a:ext>
            </a:extLst>
          </p:cNvPr>
          <p:cNvSpPr txBox="1"/>
          <p:nvPr/>
        </p:nvSpPr>
        <p:spPr>
          <a:xfrm>
            <a:off x="10868783" y="341969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36795E0-17C5-DFE2-1B88-48353718DA98}"/>
              </a:ext>
            </a:extLst>
          </p:cNvPr>
          <p:cNvSpPr txBox="1"/>
          <p:nvPr/>
        </p:nvSpPr>
        <p:spPr>
          <a:xfrm>
            <a:off x="10019513" y="415817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2F2C99F-BD47-8034-2F6F-FAC7D6565FB9}"/>
              </a:ext>
            </a:extLst>
          </p:cNvPr>
          <p:cNvSpPr txBox="1"/>
          <p:nvPr/>
        </p:nvSpPr>
        <p:spPr>
          <a:xfrm>
            <a:off x="9967659" y="219654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7462D78-FA0B-189A-0DA7-9A7F1FE816A2}"/>
              </a:ext>
            </a:extLst>
          </p:cNvPr>
          <p:cNvSpPr txBox="1"/>
          <p:nvPr/>
        </p:nvSpPr>
        <p:spPr>
          <a:xfrm>
            <a:off x="10495633" y="447798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50D9727-9A63-B402-A2B4-8BAA1676CD75}"/>
              </a:ext>
            </a:extLst>
          </p:cNvPr>
          <p:cNvSpPr txBox="1"/>
          <p:nvPr/>
        </p:nvSpPr>
        <p:spPr>
          <a:xfrm>
            <a:off x="10635869" y="200109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4’’</a:t>
            </a:r>
          </a:p>
        </p:txBody>
      </p:sp>
      <p:cxnSp>
        <p:nvCxnSpPr>
          <p:cNvPr id="22" name="Connettore 1 39">
            <a:extLst>
              <a:ext uri="{FF2B5EF4-FFF2-40B4-BE49-F238E27FC236}">
                <a16:creationId xmlns:a16="http://schemas.microsoft.com/office/drawing/2014/main" id="{B3F0BF17-A943-EC97-0150-62D4E11B1627}"/>
              </a:ext>
            </a:extLst>
          </p:cNvPr>
          <p:cNvCxnSpPr>
            <a:cxnSpLocks/>
          </p:cNvCxnSpPr>
          <p:nvPr/>
        </p:nvCxnSpPr>
        <p:spPr>
          <a:xfrm>
            <a:off x="9944953" y="4024198"/>
            <a:ext cx="994253" cy="669889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51EA84E9-0D21-A6FD-119B-B312770D742B}"/>
              </a:ext>
            </a:extLst>
          </p:cNvPr>
          <p:cNvSpPr txBox="1"/>
          <p:nvPr/>
        </p:nvSpPr>
        <p:spPr>
          <a:xfrm>
            <a:off x="0" y="3792105"/>
            <a:ext cx="4583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Pertanto la figura piana di sezione si presenta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in scorcio totale nei punti 1’, 2’, 3’ 4’ e, proiettandoli su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si presenta in forma di quadrilatero nei punti 1’’, 2’’, 3’’, 4’’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C988A168-8CEB-3825-1B73-3AB239A3FB56}"/>
              </a:ext>
            </a:extLst>
          </p:cNvPr>
          <p:cNvGrpSpPr/>
          <p:nvPr/>
        </p:nvGrpSpPr>
        <p:grpSpPr>
          <a:xfrm>
            <a:off x="9939674" y="2114188"/>
            <a:ext cx="998648" cy="1343281"/>
            <a:chOff x="9939674" y="2114188"/>
            <a:chExt cx="998648" cy="1343281"/>
          </a:xfrm>
        </p:grpSpPr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DD56DBD4-A4B2-7545-FC44-9C548D5D1824}"/>
                </a:ext>
              </a:extLst>
            </p:cNvPr>
            <p:cNvCxnSpPr/>
            <p:nvPr/>
          </p:nvCxnSpPr>
          <p:spPr>
            <a:xfrm flipV="1">
              <a:off x="9944953" y="2364105"/>
              <a:ext cx="254962" cy="10933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9327CC5F-9149-2AC9-530A-47E8A90FEC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99915" y="2114925"/>
              <a:ext cx="500135" cy="2491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id="{1A6251F2-2447-8832-6D75-BD8EBCF348E2}"/>
                </a:ext>
              </a:extLst>
            </p:cNvPr>
            <p:cNvCxnSpPr>
              <a:cxnSpLocks/>
            </p:cNvCxnSpPr>
            <p:nvPr/>
          </p:nvCxnSpPr>
          <p:spPr>
            <a:xfrm>
              <a:off x="10700688" y="2114188"/>
              <a:ext cx="237634" cy="134328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A9C7D334-6F77-3661-D474-79D7F937F955}"/>
                </a:ext>
              </a:extLst>
            </p:cNvPr>
            <p:cNvCxnSpPr>
              <a:cxnSpLocks/>
            </p:cNvCxnSpPr>
            <p:nvPr/>
          </p:nvCxnSpPr>
          <p:spPr>
            <a:xfrm>
              <a:off x="9939674" y="3456620"/>
              <a:ext cx="99864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itolo 3">
            <a:extLst>
              <a:ext uri="{FF2B5EF4-FFF2-40B4-BE49-F238E27FC236}">
                <a16:creationId xmlns:a16="http://schemas.microsoft.com/office/drawing/2014/main" id="{F240DA55-8D53-BA8D-564E-15D91D094D1F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26" name="Pulsante di azione: vuoto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5DC88B6-0717-6206-C8FA-095132799C7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E4D171B-8016-F136-BAFD-57FFF870EE57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66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" grpId="0"/>
      <p:bldP spid="3" grpId="0"/>
      <p:bldP spid="6" grpId="0"/>
      <p:bldP spid="7" grpId="0"/>
      <p:bldP spid="13" grpId="0"/>
      <p:bldP spid="17" grpId="0"/>
      <p:bldP spid="18" grpId="0"/>
      <p:bldP spid="19" grpId="0"/>
      <p:bldP spid="2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11424872" y="5102717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569112" y="3040344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8509728" y="620888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8226433" y="3459243"/>
            <a:ext cx="39259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9707272" y="3685266"/>
            <a:ext cx="1440661" cy="1227000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9726545" y="4181499"/>
            <a:ext cx="8475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10624903" y="3735914"/>
            <a:ext cx="119973" cy="5616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10481532" y="4335091"/>
            <a:ext cx="592363" cy="6653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10563272" y="1508818"/>
            <a:ext cx="0" cy="2768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9737407" y="1508344"/>
            <a:ext cx="825226" cy="1950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10563271" y="1508503"/>
            <a:ext cx="442920" cy="19505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10563272" y="1508660"/>
            <a:ext cx="243234" cy="195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9737407" y="3459243"/>
            <a:ext cx="0" cy="626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806506" y="3459243"/>
            <a:ext cx="0" cy="297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991463" y="3459243"/>
            <a:ext cx="15366" cy="15993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954484" y="4873916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754449" y="3627660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9395554" y="394135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954484" y="3149692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10588826" y="3129765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9439014" y="3169459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10391734" y="1210533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10309557" y="4264050"/>
            <a:ext cx="48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059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cxnSpLocks/>
          </p:cNvCxnSpPr>
          <p:nvPr/>
        </p:nvCxnSpPr>
        <p:spPr>
          <a:xfrm>
            <a:off x="9106152" y="3457469"/>
            <a:ext cx="2919120" cy="1966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B028B9C-1A83-F74F-F1C3-3D694F18EB9F}"/>
              </a:ext>
            </a:extLst>
          </p:cNvPr>
          <p:cNvCxnSpPr/>
          <p:nvPr/>
        </p:nvCxnSpPr>
        <p:spPr>
          <a:xfrm flipV="1">
            <a:off x="9111096" y="543554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D3F0181-48A8-CF4E-FD08-F1B28F00C111}"/>
              </a:ext>
            </a:extLst>
          </p:cNvPr>
          <p:cNvCxnSpPr>
            <a:cxnSpLocks/>
          </p:cNvCxnSpPr>
          <p:nvPr/>
        </p:nvCxnSpPr>
        <p:spPr>
          <a:xfrm>
            <a:off x="10938322" y="3457469"/>
            <a:ext cx="0" cy="1236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3BF9CF2-27F6-935B-4B45-5F3CCFDAF890}"/>
              </a:ext>
            </a:extLst>
          </p:cNvPr>
          <p:cNvCxnSpPr>
            <a:cxnSpLocks/>
          </p:cNvCxnSpPr>
          <p:nvPr/>
        </p:nvCxnSpPr>
        <p:spPr>
          <a:xfrm>
            <a:off x="10700050" y="2114925"/>
            <a:ext cx="0" cy="24197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611B4E8-5E7A-199C-CF98-88A8EC7121D1}"/>
              </a:ext>
            </a:extLst>
          </p:cNvPr>
          <p:cNvCxnSpPr>
            <a:cxnSpLocks/>
          </p:cNvCxnSpPr>
          <p:nvPr/>
        </p:nvCxnSpPr>
        <p:spPr>
          <a:xfrm>
            <a:off x="10199915" y="2364105"/>
            <a:ext cx="0" cy="1832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59E1361-1C24-DBEB-D86F-0D283210223A}"/>
              </a:ext>
            </a:extLst>
          </p:cNvPr>
          <p:cNvCxnSpPr>
            <a:cxnSpLocks/>
          </p:cNvCxnSpPr>
          <p:nvPr/>
        </p:nvCxnSpPr>
        <p:spPr>
          <a:xfrm>
            <a:off x="9944953" y="3457469"/>
            <a:ext cx="0" cy="571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D56DBD4-A4B2-7545-FC44-9C548D5D1824}"/>
              </a:ext>
            </a:extLst>
          </p:cNvPr>
          <p:cNvCxnSpPr/>
          <p:nvPr/>
        </p:nvCxnSpPr>
        <p:spPr>
          <a:xfrm flipV="1">
            <a:off x="9944953" y="2364105"/>
            <a:ext cx="254962" cy="10933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327CC5F-9149-2AC9-530A-47E8A90FEC85}"/>
              </a:ext>
            </a:extLst>
          </p:cNvPr>
          <p:cNvCxnSpPr>
            <a:cxnSpLocks/>
          </p:cNvCxnSpPr>
          <p:nvPr/>
        </p:nvCxnSpPr>
        <p:spPr>
          <a:xfrm flipV="1">
            <a:off x="10199915" y="2114925"/>
            <a:ext cx="500135" cy="2491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A6251F2-2447-8832-6D75-BD8EBCF348E2}"/>
              </a:ext>
            </a:extLst>
          </p:cNvPr>
          <p:cNvCxnSpPr>
            <a:cxnSpLocks/>
          </p:cNvCxnSpPr>
          <p:nvPr/>
        </p:nvCxnSpPr>
        <p:spPr>
          <a:xfrm>
            <a:off x="10700050" y="2130932"/>
            <a:ext cx="238272" cy="1326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1 39">
            <a:extLst>
              <a:ext uri="{FF2B5EF4-FFF2-40B4-BE49-F238E27FC236}">
                <a16:creationId xmlns:a16="http://schemas.microsoft.com/office/drawing/2014/main" id="{46F697BB-E479-0F13-27F1-44F5D11DD31A}"/>
              </a:ext>
            </a:extLst>
          </p:cNvPr>
          <p:cNvCxnSpPr>
            <a:cxnSpLocks/>
          </p:cNvCxnSpPr>
          <p:nvPr/>
        </p:nvCxnSpPr>
        <p:spPr>
          <a:xfrm>
            <a:off x="9950271" y="4024147"/>
            <a:ext cx="990579" cy="6674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05FFDB8B-91A0-CEDF-B6EA-A454F2A03997}"/>
              </a:ext>
            </a:extLst>
          </p:cNvPr>
          <p:cNvCxnSpPr>
            <a:cxnSpLocks/>
          </p:cNvCxnSpPr>
          <p:nvPr/>
        </p:nvCxnSpPr>
        <p:spPr>
          <a:xfrm flipH="1">
            <a:off x="7390445" y="3457470"/>
            <a:ext cx="1723670" cy="25394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430BC7C-3181-2416-3143-9409C1B3C738}"/>
              </a:ext>
            </a:extLst>
          </p:cNvPr>
          <p:cNvSpPr txBox="1"/>
          <p:nvPr/>
        </p:nvSpPr>
        <p:spPr>
          <a:xfrm>
            <a:off x="7436360" y="5737225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972B1005-93EA-ED41-DA61-04D9557B5116}"/>
              </a:ext>
            </a:extLst>
          </p:cNvPr>
          <p:cNvCxnSpPr>
            <a:cxnSpLocks/>
          </p:cNvCxnSpPr>
          <p:nvPr/>
        </p:nvCxnSpPr>
        <p:spPr>
          <a:xfrm>
            <a:off x="9106152" y="2114909"/>
            <a:ext cx="159389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E814A51A-8AB7-A73C-E8B2-B6D8AA6516F2}"/>
              </a:ext>
            </a:extLst>
          </p:cNvPr>
          <p:cNvCxnSpPr>
            <a:cxnSpLocks/>
          </p:cNvCxnSpPr>
          <p:nvPr/>
        </p:nvCxnSpPr>
        <p:spPr>
          <a:xfrm>
            <a:off x="9106152" y="2364105"/>
            <a:ext cx="10937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0F367935-BCFF-BD2F-61F3-0D3453ACEA12}"/>
              </a:ext>
            </a:extLst>
          </p:cNvPr>
          <p:cNvSpPr/>
          <p:nvPr/>
        </p:nvSpPr>
        <p:spPr>
          <a:xfrm>
            <a:off x="8011128" y="2364993"/>
            <a:ext cx="2196000" cy="2196000"/>
          </a:xfrm>
          <a:prstGeom prst="arc">
            <a:avLst>
              <a:gd name="adj1" fmla="val 7454246"/>
              <a:gd name="adj2" fmla="val 162115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Arco 34">
            <a:extLst>
              <a:ext uri="{FF2B5EF4-FFF2-40B4-BE49-F238E27FC236}">
                <a16:creationId xmlns:a16="http://schemas.microsoft.com/office/drawing/2014/main" id="{8C8994F4-F15C-3AF9-A7DD-FC6C09262442}"/>
              </a:ext>
            </a:extLst>
          </p:cNvPr>
          <p:cNvSpPr/>
          <p:nvPr/>
        </p:nvSpPr>
        <p:spPr>
          <a:xfrm>
            <a:off x="7764140" y="2116164"/>
            <a:ext cx="2685600" cy="2685600"/>
          </a:xfrm>
          <a:prstGeom prst="arc">
            <a:avLst>
              <a:gd name="adj1" fmla="val 7443322"/>
              <a:gd name="adj2" fmla="val 162115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" name="Connettore 1 39">
            <a:extLst>
              <a:ext uri="{FF2B5EF4-FFF2-40B4-BE49-F238E27FC236}">
                <a16:creationId xmlns:a16="http://schemas.microsoft.com/office/drawing/2014/main" id="{4CE76C0E-C3BF-AFC0-1344-E80F062313A6}"/>
              </a:ext>
            </a:extLst>
          </p:cNvPr>
          <p:cNvCxnSpPr>
            <a:cxnSpLocks/>
          </p:cNvCxnSpPr>
          <p:nvPr/>
        </p:nvCxnSpPr>
        <p:spPr>
          <a:xfrm>
            <a:off x="8490692" y="4368314"/>
            <a:ext cx="1093811" cy="7369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39">
            <a:extLst>
              <a:ext uri="{FF2B5EF4-FFF2-40B4-BE49-F238E27FC236}">
                <a16:creationId xmlns:a16="http://schemas.microsoft.com/office/drawing/2014/main" id="{21692A62-9744-B50D-3A23-71BCE28C833B}"/>
              </a:ext>
            </a:extLst>
          </p:cNvPr>
          <p:cNvCxnSpPr>
            <a:cxnSpLocks/>
          </p:cNvCxnSpPr>
          <p:nvPr/>
        </p:nvCxnSpPr>
        <p:spPr>
          <a:xfrm>
            <a:off x="8352856" y="4574992"/>
            <a:ext cx="1587316" cy="10694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D28A2874-AD67-0CBC-46F5-6A76C870625D}"/>
              </a:ext>
            </a:extLst>
          </p:cNvPr>
          <p:cNvCxnSpPr>
            <a:cxnSpLocks/>
          </p:cNvCxnSpPr>
          <p:nvPr/>
        </p:nvCxnSpPr>
        <p:spPr>
          <a:xfrm flipH="1">
            <a:off x="9579328" y="4187546"/>
            <a:ext cx="621176" cy="9151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45AD5F91-6D94-598B-6AD3-09D71EAB952D}"/>
              </a:ext>
            </a:extLst>
          </p:cNvPr>
          <p:cNvCxnSpPr>
            <a:cxnSpLocks/>
          </p:cNvCxnSpPr>
          <p:nvPr/>
        </p:nvCxnSpPr>
        <p:spPr>
          <a:xfrm flipH="1">
            <a:off x="9940173" y="4529677"/>
            <a:ext cx="758218" cy="11170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o 64">
            <a:extLst>
              <a:ext uri="{FF2B5EF4-FFF2-40B4-BE49-F238E27FC236}">
                <a16:creationId xmlns:a16="http://schemas.microsoft.com/office/drawing/2014/main" id="{FDA92F01-B770-716D-F44C-9CB746E5A84C}"/>
              </a:ext>
            </a:extLst>
          </p:cNvPr>
          <p:cNvSpPr/>
          <p:nvPr/>
        </p:nvSpPr>
        <p:spPr>
          <a:xfrm>
            <a:off x="7796630" y="2146256"/>
            <a:ext cx="2628000" cy="2628000"/>
          </a:xfrm>
          <a:prstGeom prst="arc">
            <a:avLst>
              <a:gd name="adj1" fmla="val 2021708"/>
              <a:gd name="adj2" fmla="val 1081173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Arco 65">
            <a:extLst>
              <a:ext uri="{FF2B5EF4-FFF2-40B4-BE49-F238E27FC236}">
                <a16:creationId xmlns:a16="http://schemas.microsoft.com/office/drawing/2014/main" id="{674823C6-2028-3E1F-0D5C-B6E9F3F50D5F}"/>
              </a:ext>
            </a:extLst>
          </p:cNvPr>
          <p:cNvSpPr/>
          <p:nvPr/>
        </p:nvSpPr>
        <p:spPr>
          <a:xfrm>
            <a:off x="8101435" y="2448290"/>
            <a:ext cx="2016000" cy="2016000"/>
          </a:xfrm>
          <a:prstGeom prst="arc">
            <a:avLst>
              <a:gd name="adj1" fmla="val 2021708"/>
              <a:gd name="adj2" fmla="val 1081108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1004720-F984-2F69-3058-8AC6C36FEA89}"/>
              </a:ext>
            </a:extLst>
          </p:cNvPr>
          <p:cNvCxnSpPr>
            <a:cxnSpLocks/>
          </p:cNvCxnSpPr>
          <p:nvPr/>
        </p:nvCxnSpPr>
        <p:spPr>
          <a:xfrm flipV="1">
            <a:off x="7796630" y="2364105"/>
            <a:ext cx="0" cy="10921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0C29D3B2-AD93-2943-F800-1A42D594E130}"/>
              </a:ext>
            </a:extLst>
          </p:cNvPr>
          <p:cNvCxnSpPr>
            <a:cxnSpLocks/>
          </p:cNvCxnSpPr>
          <p:nvPr/>
        </p:nvCxnSpPr>
        <p:spPr>
          <a:xfrm>
            <a:off x="7796630" y="2364105"/>
            <a:ext cx="131748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co 73">
            <a:extLst>
              <a:ext uri="{FF2B5EF4-FFF2-40B4-BE49-F238E27FC236}">
                <a16:creationId xmlns:a16="http://schemas.microsoft.com/office/drawing/2014/main" id="{842FE5A5-733C-EA63-E1D6-8BFEA1FD54A9}"/>
              </a:ext>
            </a:extLst>
          </p:cNvPr>
          <p:cNvSpPr/>
          <p:nvPr/>
        </p:nvSpPr>
        <p:spPr>
          <a:xfrm>
            <a:off x="7190062" y="1539840"/>
            <a:ext cx="3837600" cy="3837600"/>
          </a:xfrm>
          <a:prstGeom prst="arc">
            <a:avLst>
              <a:gd name="adj1" fmla="val 2021708"/>
              <a:gd name="adj2" fmla="val 1079954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D18CB8FD-E5C0-B2DA-C1D0-0A18B1E585C8}"/>
              </a:ext>
            </a:extLst>
          </p:cNvPr>
          <p:cNvCxnSpPr>
            <a:cxnSpLocks/>
          </p:cNvCxnSpPr>
          <p:nvPr/>
        </p:nvCxnSpPr>
        <p:spPr>
          <a:xfrm flipV="1">
            <a:off x="7190062" y="2113992"/>
            <a:ext cx="0" cy="13490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984ABD51-AE05-5009-89C3-70611A0C5ACB}"/>
              </a:ext>
            </a:extLst>
          </p:cNvPr>
          <p:cNvCxnSpPr>
            <a:cxnSpLocks/>
          </p:cNvCxnSpPr>
          <p:nvPr/>
        </p:nvCxnSpPr>
        <p:spPr>
          <a:xfrm>
            <a:off x="7190062" y="2113992"/>
            <a:ext cx="192405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Arco 87">
            <a:extLst>
              <a:ext uri="{FF2B5EF4-FFF2-40B4-BE49-F238E27FC236}">
                <a16:creationId xmlns:a16="http://schemas.microsoft.com/office/drawing/2014/main" id="{36ACF1E0-26DB-92F2-D7DF-B04253CD6CCF}"/>
              </a:ext>
            </a:extLst>
          </p:cNvPr>
          <p:cNvSpPr/>
          <p:nvPr/>
        </p:nvSpPr>
        <p:spPr>
          <a:xfrm>
            <a:off x="6900682" y="1254228"/>
            <a:ext cx="4413600" cy="4413600"/>
          </a:xfrm>
          <a:prstGeom prst="arc">
            <a:avLst>
              <a:gd name="adj1" fmla="val 2043462"/>
              <a:gd name="adj2" fmla="val 108103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1D141B18-21E1-E39C-7182-6B2A6233FD58}"/>
              </a:ext>
            </a:extLst>
          </p:cNvPr>
          <p:cNvGrpSpPr/>
          <p:nvPr/>
        </p:nvGrpSpPr>
        <p:grpSpPr>
          <a:xfrm>
            <a:off x="6900692" y="2111821"/>
            <a:ext cx="1200748" cy="1342566"/>
            <a:chOff x="6900692" y="2111821"/>
            <a:chExt cx="1200748" cy="1342566"/>
          </a:xfrm>
        </p:grpSpPr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D379ADB2-92C3-E880-D584-16BAFF2C128F}"/>
                </a:ext>
              </a:extLst>
            </p:cNvPr>
            <p:cNvCxnSpPr>
              <a:stCxn id="66" idx="2"/>
            </p:cNvCxnSpPr>
            <p:nvPr/>
          </p:nvCxnSpPr>
          <p:spPr>
            <a:xfrm flipH="1" flipV="1">
              <a:off x="7796630" y="2364105"/>
              <a:ext cx="304810" cy="1088934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9C3B1061-2BD3-8B38-0F5D-DFB30A911E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82850" y="2113991"/>
              <a:ext cx="613141" cy="248449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F148C1E3-FB72-A48D-E0C6-F4A8DA4F3AA1}"/>
                </a:ext>
              </a:extLst>
            </p:cNvPr>
            <p:cNvCxnSpPr>
              <a:stCxn id="88" idx="2"/>
            </p:cNvCxnSpPr>
            <p:nvPr/>
          </p:nvCxnSpPr>
          <p:spPr>
            <a:xfrm flipV="1">
              <a:off x="6900692" y="2111821"/>
              <a:ext cx="289370" cy="1342566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8B9F02F8-37A5-1B11-B05F-94B5EF9EE11C}"/>
              </a:ext>
            </a:extLst>
          </p:cNvPr>
          <p:cNvSpPr txBox="1"/>
          <p:nvPr/>
        </p:nvSpPr>
        <p:spPr>
          <a:xfrm>
            <a:off x="5490500" y="3398757"/>
            <a:ext cx="68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109" name="Trapezio 108">
            <a:extLst>
              <a:ext uri="{FF2B5EF4-FFF2-40B4-BE49-F238E27FC236}">
                <a16:creationId xmlns:a16="http://schemas.microsoft.com/office/drawing/2014/main" id="{E0254102-C366-0D3E-1DAD-43F5A7AB7305}"/>
              </a:ext>
            </a:extLst>
          </p:cNvPr>
          <p:cNvSpPr/>
          <p:nvPr/>
        </p:nvSpPr>
        <p:spPr>
          <a:xfrm>
            <a:off x="6895083" y="2113194"/>
            <a:ext cx="1206441" cy="1347035"/>
          </a:xfrm>
          <a:custGeom>
            <a:avLst/>
            <a:gdLst>
              <a:gd name="connsiteX0" fmla="*/ 0 w 1674644"/>
              <a:gd name="connsiteY0" fmla="*/ 1360405 h 1360405"/>
              <a:gd name="connsiteX1" fmla="*/ 340101 w 1674644"/>
              <a:gd name="connsiteY1" fmla="*/ 0 h 1360405"/>
              <a:gd name="connsiteX2" fmla="*/ 1334543 w 1674644"/>
              <a:gd name="connsiteY2" fmla="*/ 0 h 1360405"/>
              <a:gd name="connsiteX3" fmla="*/ 1674644 w 1674644"/>
              <a:gd name="connsiteY3" fmla="*/ 1360405 h 1360405"/>
              <a:gd name="connsiteX4" fmla="*/ 0 w 1674644"/>
              <a:gd name="connsiteY4" fmla="*/ 1360405 h 1360405"/>
              <a:gd name="connsiteX0" fmla="*/ 0 w 1674644"/>
              <a:gd name="connsiteY0" fmla="*/ 1360405 h 1360405"/>
              <a:gd name="connsiteX1" fmla="*/ 340101 w 1674644"/>
              <a:gd name="connsiteY1" fmla="*/ 0 h 1360405"/>
              <a:gd name="connsiteX2" fmla="*/ 899537 w 1674644"/>
              <a:gd name="connsiteY2" fmla="*/ 186431 h 1360405"/>
              <a:gd name="connsiteX3" fmla="*/ 1674644 w 1674644"/>
              <a:gd name="connsiteY3" fmla="*/ 1360405 h 1360405"/>
              <a:gd name="connsiteX4" fmla="*/ 0 w 1674644"/>
              <a:gd name="connsiteY4" fmla="*/ 1360405 h 1360405"/>
              <a:gd name="connsiteX0" fmla="*/ 0 w 1204127"/>
              <a:gd name="connsiteY0" fmla="*/ 1360405 h 1360405"/>
              <a:gd name="connsiteX1" fmla="*/ 340101 w 1204127"/>
              <a:gd name="connsiteY1" fmla="*/ 0 h 1360405"/>
              <a:gd name="connsiteX2" fmla="*/ 899537 w 1204127"/>
              <a:gd name="connsiteY2" fmla="*/ 186431 h 1360405"/>
              <a:gd name="connsiteX3" fmla="*/ 1204127 w 1204127"/>
              <a:gd name="connsiteY3" fmla="*/ 1289383 h 1360405"/>
              <a:gd name="connsiteX4" fmla="*/ 0 w 1204127"/>
              <a:gd name="connsiteY4" fmla="*/ 1360405 h 1360405"/>
              <a:gd name="connsiteX0" fmla="*/ 0 w 1204127"/>
              <a:gd name="connsiteY0" fmla="*/ 1404794 h 1404794"/>
              <a:gd name="connsiteX1" fmla="*/ 295713 w 1204127"/>
              <a:gd name="connsiteY1" fmla="*/ 0 h 1404794"/>
              <a:gd name="connsiteX2" fmla="*/ 899537 w 1204127"/>
              <a:gd name="connsiteY2" fmla="*/ 230820 h 1404794"/>
              <a:gd name="connsiteX3" fmla="*/ 1204127 w 1204127"/>
              <a:gd name="connsiteY3" fmla="*/ 1333772 h 1404794"/>
              <a:gd name="connsiteX4" fmla="*/ 0 w 1204127"/>
              <a:gd name="connsiteY4" fmla="*/ 1404794 h 1404794"/>
              <a:gd name="connsiteX0" fmla="*/ 0 w 1196927"/>
              <a:gd name="connsiteY0" fmla="*/ 1337594 h 1337594"/>
              <a:gd name="connsiteX1" fmla="*/ 288513 w 1196927"/>
              <a:gd name="connsiteY1" fmla="*/ 0 h 1337594"/>
              <a:gd name="connsiteX2" fmla="*/ 892337 w 1196927"/>
              <a:gd name="connsiteY2" fmla="*/ 230820 h 1337594"/>
              <a:gd name="connsiteX3" fmla="*/ 1196927 w 1196927"/>
              <a:gd name="connsiteY3" fmla="*/ 1333772 h 1337594"/>
              <a:gd name="connsiteX4" fmla="*/ 0 w 11969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0820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0820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5606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87555 w 1194527"/>
              <a:gd name="connsiteY2" fmla="*/ 240392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89946 w 1194527"/>
              <a:gd name="connsiteY2" fmla="*/ 233213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4727 w 1194527"/>
              <a:gd name="connsiteY2" fmla="*/ 242785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44773 h 1344773"/>
              <a:gd name="connsiteX1" fmla="*/ 290904 w 1194527"/>
              <a:gd name="connsiteY1" fmla="*/ 0 h 1344773"/>
              <a:gd name="connsiteX2" fmla="*/ 894727 w 1194527"/>
              <a:gd name="connsiteY2" fmla="*/ 249964 h 1344773"/>
              <a:gd name="connsiteX3" fmla="*/ 1194527 w 1194527"/>
              <a:gd name="connsiteY3" fmla="*/ 1340951 h 1344773"/>
              <a:gd name="connsiteX4" fmla="*/ 0 w 1194527"/>
              <a:gd name="connsiteY4" fmla="*/ 1344773 h 1344773"/>
              <a:gd name="connsiteX0" fmla="*/ 0 w 1204089"/>
              <a:gd name="connsiteY0" fmla="*/ 1344773 h 1344773"/>
              <a:gd name="connsiteX1" fmla="*/ 290904 w 1204089"/>
              <a:gd name="connsiteY1" fmla="*/ 0 h 1344773"/>
              <a:gd name="connsiteX2" fmla="*/ 894727 w 1204089"/>
              <a:gd name="connsiteY2" fmla="*/ 249964 h 1344773"/>
              <a:gd name="connsiteX3" fmla="*/ 1204089 w 1204089"/>
              <a:gd name="connsiteY3" fmla="*/ 1338558 h 1344773"/>
              <a:gd name="connsiteX4" fmla="*/ 0 w 1204089"/>
              <a:gd name="connsiteY4" fmla="*/ 1344773 h 1344773"/>
              <a:gd name="connsiteX0" fmla="*/ 0 w 1196917"/>
              <a:gd name="connsiteY0" fmla="*/ 1344773 h 1344773"/>
              <a:gd name="connsiteX1" fmla="*/ 290904 w 1196917"/>
              <a:gd name="connsiteY1" fmla="*/ 0 h 1344773"/>
              <a:gd name="connsiteX2" fmla="*/ 894727 w 1196917"/>
              <a:gd name="connsiteY2" fmla="*/ 249964 h 1344773"/>
              <a:gd name="connsiteX3" fmla="*/ 1196917 w 1196917"/>
              <a:gd name="connsiteY3" fmla="*/ 1338558 h 1344773"/>
              <a:gd name="connsiteX4" fmla="*/ 0 w 1196917"/>
              <a:gd name="connsiteY4" fmla="*/ 1344773 h 1344773"/>
              <a:gd name="connsiteX0" fmla="*/ 0 w 1201698"/>
              <a:gd name="connsiteY0" fmla="*/ 1344773 h 1344773"/>
              <a:gd name="connsiteX1" fmla="*/ 295685 w 1201698"/>
              <a:gd name="connsiteY1" fmla="*/ 0 h 1344773"/>
              <a:gd name="connsiteX2" fmla="*/ 899508 w 1201698"/>
              <a:gd name="connsiteY2" fmla="*/ 249964 h 1344773"/>
              <a:gd name="connsiteX3" fmla="*/ 1201698 w 1201698"/>
              <a:gd name="connsiteY3" fmla="*/ 1338558 h 1344773"/>
              <a:gd name="connsiteX4" fmla="*/ 0 w 1201698"/>
              <a:gd name="connsiteY4" fmla="*/ 1344773 h 1344773"/>
              <a:gd name="connsiteX0" fmla="*/ 0 w 1201698"/>
              <a:gd name="connsiteY0" fmla="*/ 1344773 h 1345737"/>
              <a:gd name="connsiteX1" fmla="*/ 295685 w 1201698"/>
              <a:gd name="connsiteY1" fmla="*/ 0 h 1345737"/>
              <a:gd name="connsiteX2" fmla="*/ 899508 w 1201698"/>
              <a:gd name="connsiteY2" fmla="*/ 249964 h 1345737"/>
              <a:gd name="connsiteX3" fmla="*/ 1201698 w 1201698"/>
              <a:gd name="connsiteY3" fmla="*/ 1345737 h 1345737"/>
              <a:gd name="connsiteX4" fmla="*/ 0 w 1201698"/>
              <a:gd name="connsiteY4" fmla="*/ 1344773 h 1345737"/>
              <a:gd name="connsiteX0" fmla="*/ 0 w 1201698"/>
              <a:gd name="connsiteY0" fmla="*/ 1339987 h 1340951"/>
              <a:gd name="connsiteX1" fmla="*/ 298076 w 1201698"/>
              <a:gd name="connsiteY1" fmla="*/ 0 h 1340951"/>
              <a:gd name="connsiteX2" fmla="*/ 899508 w 1201698"/>
              <a:gd name="connsiteY2" fmla="*/ 245178 h 1340951"/>
              <a:gd name="connsiteX3" fmla="*/ 1201698 w 1201698"/>
              <a:gd name="connsiteY3" fmla="*/ 1340951 h 1340951"/>
              <a:gd name="connsiteX4" fmla="*/ 0 w 1201698"/>
              <a:gd name="connsiteY4" fmla="*/ 1339987 h 1340951"/>
              <a:gd name="connsiteX0" fmla="*/ 0 w 1201698"/>
              <a:gd name="connsiteY0" fmla="*/ 1339987 h 1340951"/>
              <a:gd name="connsiteX1" fmla="*/ 298076 w 1201698"/>
              <a:gd name="connsiteY1" fmla="*/ 0 h 1340951"/>
              <a:gd name="connsiteX2" fmla="*/ 894727 w 1201698"/>
              <a:gd name="connsiteY2" fmla="*/ 247571 h 1340951"/>
              <a:gd name="connsiteX3" fmla="*/ 1201698 w 1201698"/>
              <a:gd name="connsiteY3" fmla="*/ 1340951 h 1340951"/>
              <a:gd name="connsiteX4" fmla="*/ 0 w 1201698"/>
              <a:gd name="connsiteY4" fmla="*/ 1339987 h 1340951"/>
              <a:gd name="connsiteX0" fmla="*/ 0 w 1201698"/>
              <a:gd name="connsiteY0" fmla="*/ 1257680 h 1258644"/>
              <a:gd name="connsiteX1" fmla="*/ 230608 w 1201698"/>
              <a:gd name="connsiteY1" fmla="*/ 0 h 1258644"/>
              <a:gd name="connsiteX2" fmla="*/ 894727 w 1201698"/>
              <a:gd name="connsiteY2" fmla="*/ 165264 h 1258644"/>
              <a:gd name="connsiteX3" fmla="*/ 1201698 w 1201698"/>
              <a:gd name="connsiteY3" fmla="*/ 1258644 h 1258644"/>
              <a:gd name="connsiteX4" fmla="*/ 0 w 1201698"/>
              <a:gd name="connsiteY4" fmla="*/ 1257680 h 1258644"/>
              <a:gd name="connsiteX0" fmla="*/ 0 w 1201698"/>
              <a:gd name="connsiteY0" fmla="*/ 1342097 h 1343061"/>
              <a:gd name="connsiteX1" fmla="*/ 291749 w 1201698"/>
              <a:gd name="connsiteY1" fmla="*/ 0 h 1343061"/>
              <a:gd name="connsiteX2" fmla="*/ 894727 w 1201698"/>
              <a:gd name="connsiteY2" fmla="*/ 249681 h 1343061"/>
              <a:gd name="connsiteX3" fmla="*/ 1201698 w 1201698"/>
              <a:gd name="connsiteY3" fmla="*/ 1343061 h 1343061"/>
              <a:gd name="connsiteX4" fmla="*/ 0 w 1201698"/>
              <a:gd name="connsiteY4" fmla="*/ 1342097 h 1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1698" h="1343061">
                <a:moveTo>
                  <a:pt x="0" y="1342097"/>
                </a:moveTo>
                <a:lnTo>
                  <a:pt x="291749" y="0"/>
                </a:lnTo>
                <a:lnTo>
                  <a:pt x="894727" y="249681"/>
                </a:lnTo>
                <a:lnTo>
                  <a:pt x="1201698" y="1343061"/>
                </a:lnTo>
                <a:lnTo>
                  <a:pt x="0" y="1342097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Trapezio 108">
            <a:extLst>
              <a:ext uri="{FF2B5EF4-FFF2-40B4-BE49-F238E27FC236}">
                <a16:creationId xmlns:a16="http://schemas.microsoft.com/office/drawing/2014/main" id="{137A41FF-918E-DD67-5C39-C069A8784B63}"/>
              </a:ext>
            </a:extLst>
          </p:cNvPr>
          <p:cNvSpPr/>
          <p:nvPr/>
        </p:nvSpPr>
        <p:spPr>
          <a:xfrm rot="12852415">
            <a:off x="9459676" y="4238333"/>
            <a:ext cx="1209424" cy="1349067"/>
          </a:xfrm>
          <a:custGeom>
            <a:avLst/>
            <a:gdLst>
              <a:gd name="connsiteX0" fmla="*/ 0 w 1674644"/>
              <a:gd name="connsiteY0" fmla="*/ 1360405 h 1360405"/>
              <a:gd name="connsiteX1" fmla="*/ 340101 w 1674644"/>
              <a:gd name="connsiteY1" fmla="*/ 0 h 1360405"/>
              <a:gd name="connsiteX2" fmla="*/ 1334543 w 1674644"/>
              <a:gd name="connsiteY2" fmla="*/ 0 h 1360405"/>
              <a:gd name="connsiteX3" fmla="*/ 1674644 w 1674644"/>
              <a:gd name="connsiteY3" fmla="*/ 1360405 h 1360405"/>
              <a:gd name="connsiteX4" fmla="*/ 0 w 1674644"/>
              <a:gd name="connsiteY4" fmla="*/ 1360405 h 1360405"/>
              <a:gd name="connsiteX0" fmla="*/ 0 w 1674644"/>
              <a:gd name="connsiteY0" fmla="*/ 1360405 h 1360405"/>
              <a:gd name="connsiteX1" fmla="*/ 340101 w 1674644"/>
              <a:gd name="connsiteY1" fmla="*/ 0 h 1360405"/>
              <a:gd name="connsiteX2" fmla="*/ 899537 w 1674644"/>
              <a:gd name="connsiteY2" fmla="*/ 186431 h 1360405"/>
              <a:gd name="connsiteX3" fmla="*/ 1674644 w 1674644"/>
              <a:gd name="connsiteY3" fmla="*/ 1360405 h 1360405"/>
              <a:gd name="connsiteX4" fmla="*/ 0 w 1674644"/>
              <a:gd name="connsiteY4" fmla="*/ 1360405 h 1360405"/>
              <a:gd name="connsiteX0" fmla="*/ 0 w 1204127"/>
              <a:gd name="connsiteY0" fmla="*/ 1360405 h 1360405"/>
              <a:gd name="connsiteX1" fmla="*/ 340101 w 1204127"/>
              <a:gd name="connsiteY1" fmla="*/ 0 h 1360405"/>
              <a:gd name="connsiteX2" fmla="*/ 899537 w 1204127"/>
              <a:gd name="connsiteY2" fmla="*/ 186431 h 1360405"/>
              <a:gd name="connsiteX3" fmla="*/ 1204127 w 1204127"/>
              <a:gd name="connsiteY3" fmla="*/ 1289383 h 1360405"/>
              <a:gd name="connsiteX4" fmla="*/ 0 w 1204127"/>
              <a:gd name="connsiteY4" fmla="*/ 1360405 h 1360405"/>
              <a:gd name="connsiteX0" fmla="*/ 0 w 1204127"/>
              <a:gd name="connsiteY0" fmla="*/ 1404794 h 1404794"/>
              <a:gd name="connsiteX1" fmla="*/ 295713 w 1204127"/>
              <a:gd name="connsiteY1" fmla="*/ 0 h 1404794"/>
              <a:gd name="connsiteX2" fmla="*/ 899537 w 1204127"/>
              <a:gd name="connsiteY2" fmla="*/ 230820 h 1404794"/>
              <a:gd name="connsiteX3" fmla="*/ 1204127 w 1204127"/>
              <a:gd name="connsiteY3" fmla="*/ 1333772 h 1404794"/>
              <a:gd name="connsiteX4" fmla="*/ 0 w 1204127"/>
              <a:gd name="connsiteY4" fmla="*/ 1404794 h 1404794"/>
              <a:gd name="connsiteX0" fmla="*/ 0 w 1196927"/>
              <a:gd name="connsiteY0" fmla="*/ 1337594 h 1337594"/>
              <a:gd name="connsiteX1" fmla="*/ 288513 w 1196927"/>
              <a:gd name="connsiteY1" fmla="*/ 0 h 1337594"/>
              <a:gd name="connsiteX2" fmla="*/ 892337 w 1196927"/>
              <a:gd name="connsiteY2" fmla="*/ 230820 h 1337594"/>
              <a:gd name="connsiteX3" fmla="*/ 1196927 w 1196927"/>
              <a:gd name="connsiteY3" fmla="*/ 1333772 h 1337594"/>
              <a:gd name="connsiteX4" fmla="*/ 0 w 11969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0820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0820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2337 w 1194527"/>
              <a:gd name="connsiteY2" fmla="*/ 235606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87555 w 1194527"/>
              <a:gd name="connsiteY2" fmla="*/ 240392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89946 w 1194527"/>
              <a:gd name="connsiteY2" fmla="*/ 233213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37594 h 1337594"/>
              <a:gd name="connsiteX1" fmla="*/ 288513 w 1194527"/>
              <a:gd name="connsiteY1" fmla="*/ 0 h 1337594"/>
              <a:gd name="connsiteX2" fmla="*/ 894727 w 1194527"/>
              <a:gd name="connsiteY2" fmla="*/ 242785 h 1337594"/>
              <a:gd name="connsiteX3" fmla="*/ 1194527 w 1194527"/>
              <a:gd name="connsiteY3" fmla="*/ 1333772 h 1337594"/>
              <a:gd name="connsiteX4" fmla="*/ 0 w 1194527"/>
              <a:gd name="connsiteY4" fmla="*/ 1337594 h 1337594"/>
              <a:gd name="connsiteX0" fmla="*/ 0 w 1194527"/>
              <a:gd name="connsiteY0" fmla="*/ 1344773 h 1344773"/>
              <a:gd name="connsiteX1" fmla="*/ 290904 w 1194527"/>
              <a:gd name="connsiteY1" fmla="*/ 0 h 1344773"/>
              <a:gd name="connsiteX2" fmla="*/ 894727 w 1194527"/>
              <a:gd name="connsiteY2" fmla="*/ 249964 h 1344773"/>
              <a:gd name="connsiteX3" fmla="*/ 1194527 w 1194527"/>
              <a:gd name="connsiteY3" fmla="*/ 1340951 h 1344773"/>
              <a:gd name="connsiteX4" fmla="*/ 0 w 1194527"/>
              <a:gd name="connsiteY4" fmla="*/ 1344773 h 1344773"/>
              <a:gd name="connsiteX0" fmla="*/ 0 w 1204089"/>
              <a:gd name="connsiteY0" fmla="*/ 1344773 h 1344773"/>
              <a:gd name="connsiteX1" fmla="*/ 290904 w 1204089"/>
              <a:gd name="connsiteY1" fmla="*/ 0 h 1344773"/>
              <a:gd name="connsiteX2" fmla="*/ 894727 w 1204089"/>
              <a:gd name="connsiteY2" fmla="*/ 249964 h 1344773"/>
              <a:gd name="connsiteX3" fmla="*/ 1204089 w 1204089"/>
              <a:gd name="connsiteY3" fmla="*/ 1338558 h 1344773"/>
              <a:gd name="connsiteX4" fmla="*/ 0 w 1204089"/>
              <a:gd name="connsiteY4" fmla="*/ 1344773 h 1344773"/>
              <a:gd name="connsiteX0" fmla="*/ 0 w 1196917"/>
              <a:gd name="connsiteY0" fmla="*/ 1344773 h 1344773"/>
              <a:gd name="connsiteX1" fmla="*/ 290904 w 1196917"/>
              <a:gd name="connsiteY1" fmla="*/ 0 h 1344773"/>
              <a:gd name="connsiteX2" fmla="*/ 894727 w 1196917"/>
              <a:gd name="connsiteY2" fmla="*/ 249964 h 1344773"/>
              <a:gd name="connsiteX3" fmla="*/ 1196917 w 1196917"/>
              <a:gd name="connsiteY3" fmla="*/ 1338558 h 1344773"/>
              <a:gd name="connsiteX4" fmla="*/ 0 w 1196917"/>
              <a:gd name="connsiteY4" fmla="*/ 1344773 h 1344773"/>
              <a:gd name="connsiteX0" fmla="*/ 0 w 1201698"/>
              <a:gd name="connsiteY0" fmla="*/ 1344773 h 1344773"/>
              <a:gd name="connsiteX1" fmla="*/ 295685 w 1201698"/>
              <a:gd name="connsiteY1" fmla="*/ 0 h 1344773"/>
              <a:gd name="connsiteX2" fmla="*/ 899508 w 1201698"/>
              <a:gd name="connsiteY2" fmla="*/ 249964 h 1344773"/>
              <a:gd name="connsiteX3" fmla="*/ 1201698 w 1201698"/>
              <a:gd name="connsiteY3" fmla="*/ 1338558 h 1344773"/>
              <a:gd name="connsiteX4" fmla="*/ 0 w 1201698"/>
              <a:gd name="connsiteY4" fmla="*/ 1344773 h 1344773"/>
              <a:gd name="connsiteX0" fmla="*/ 0 w 1201698"/>
              <a:gd name="connsiteY0" fmla="*/ 1344773 h 1345737"/>
              <a:gd name="connsiteX1" fmla="*/ 295685 w 1201698"/>
              <a:gd name="connsiteY1" fmla="*/ 0 h 1345737"/>
              <a:gd name="connsiteX2" fmla="*/ 899508 w 1201698"/>
              <a:gd name="connsiteY2" fmla="*/ 249964 h 1345737"/>
              <a:gd name="connsiteX3" fmla="*/ 1201698 w 1201698"/>
              <a:gd name="connsiteY3" fmla="*/ 1345737 h 1345737"/>
              <a:gd name="connsiteX4" fmla="*/ 0 w 1201698"/>
              <a:gd name="connsiteY4" fmla="*/ 1344773 h 1345737"/>
              <a:gd name="connsiteX0" fmla="*/ 0 w 1201698"/>
              <a:gd name="connsiteY0" fmla="*/ 1339987 h 1340951"/>
              <a:gd name="connsiteX1" fmla="*/ 298076 w 1201698"/>
              <a:gd name="connsiteY1" fmla="*/ 0 h 1340951"/>
              <a:gd name="connsiteX2" fmla="*/ 899508 w 1201698"/>
              <a:gd name="connsiteY2" fmla="*/ 245178 h 1340951"/>
              <a:gd name="connsiteX3" fmla="*/ 1201698 w 1201698"/>
              <a:gd name="connsiteY3" fmla="*/ 1340951 h 1340951"/>
              <a:gd name="connsiteX4" fmla="*/ 0 w 1201698"/>
              <a:gd name="connsiteY4" fmla="*/ 1339987 h 1340951"/>
              <a:gd name="connsiteX0" fmla="*/ 0 w 1201698"/>
              <a:gd name="connsiteY0" fmla="*/ 1339987 h 1340951"/>
              <a:gd name="connsiteX1" fmla="*/ 298076 w 1201698"/>
              <a:gd name="connsiteY1" fmla="*/ 0 h 1340951"/>
              <a:gd name="connsiteX2" fmla="*/ 894727 w 1201698"/>
              <a:gd name="connsiteY2" fmla="*/ 247571 h 1340951"/>
              <a:gd name="connsiteX3" fmla="*/ 1201698 w 1201698"/>
              <a:gd name="connsiteY3" fmla="*/ 1340951 h 1340951"/>
              <a:gd name="connsiteX4" fmla="*/ 0 w 1201698"/>
              <a:gd name="connsiteY4" fmla="*/ 1339987 h 1340951"/>
              <a:gd name="connsiteX0" fmla="*/ 0 w 950073"/>
              <a:gd name="connsiteY0" fmla="*/ 1506297 h 1506297"/>
              <a:gd name="connsiteX1" fmla="*/ 46451 w 950073"/>
              <a:gd name="connsiteY1" fmla="*/ 0 h 1506297"/>
              <a:gd name="connsiteX2" fmla="*/ 643102 w 950073"/>
              <a:gd name="connsiteY2" fmla="*/ 247571 h 1506297"/>
              <a:gd name="connsiteX3" fmla="*/ 950073 w 950073"/>
              <a:gd name="connsiteY3" fmla="*/ 1340951 h 1506297"/>
              <a:gd name="connsiteX4" fmla="*/ 0 w 950073"/>
              <a:gd name="connsiteY4" fmla="*/ 1506297 h 1506297"/>
              <a:gd name="connsiteX0" fmla="*/ 0 w 952612"/>
              <a:gd name="connsiteY0" fmla="*/ 1506297 h 1506297"/>
              <a:gd name="connsiteX1" fmla="*/ 46451 w 952612"/>
              <a:gd name="connsiteY1" fmla="*/ 0 h 1506297"/>
              <a:gd name="connsiteX2" fmla="*/ 643102 w 952612"/>
              <a:gd name="connsiteY2" fmla="*/ 247571 h 1506297"/>
              <a:gd name="connsiteX3" fmla="*/ 952612 w 952612"/>
              <a:gd name="connsiteY3" fmla="*/ 1502519 h 1506297"/>
              <a:gd name="connsiteX4" fmla="*/ 0 w 952612"/>
              <a:gd name="connsiteY4" fmla="*/ 1506297 h 1506297"/>
              <a:gd name="connsiteX0" fmla="*/ 0 w 952612"/>
              <a:gd name="connsiteY0" fmla="*/ 1506297 h 1506297"/>
              <a:gd name="connsiteX1" fmla="*/ 46451 w 952612"/>
              <a:gd name="connsiteY1" fmla="*/ 0 h 1506297"/>
              <a:gd name="connsiteX2" fmla="*/ 702633 w 952612"/>
              <a:gd name="connsiteY2" fmla="*/ 276074 h 1506297"/>
              <a:gd name="connsiteX3" fmla="*/ 952612 w 952612"/>
              <a:gd name="connsiteY3" fmla="*/ 1502519 h 1506297"/>
              <a:gd name="connsiteX4" fmla="*/ 0 w 952612"/>
              <a:gd name="connsiteY4" fmla="*/ 1506297 h 1506297"/>
              <a:gd name="connsiteX0" fmla="*/ 0 w 952612"/>
              <a:gd name="connsiteY0" fmla="*/ 1504348 h 1504348"/>
              <a:gd name="connsiteX1" fmla="*/ 223508 w 952612"/>
              <a:gd name="connsiteY1" fmla="*/ 0 h 1504348"/>
              <a:gd name="connsiteX2" fmla="*/ 702633 w 952612"/>
              <a:gd name="connsiteY2" fmla="*/ 274125 h 1504348"/>
              <a:gd name="connsiteX3" fmla="*/ 952612 w 952612"/>
              <a:gd name="connsiteY3" fmla="*/ 1500570 h 1504348"/>
              <a:gd name="connsiteX4" fmla="*/ 0 w 952612"/>
              <a:gd name="connsiteY4" fmla="*/ 1504348 h 1504348"/>
              <a:gd name="connsiteX0" fmla="*/ 0 w 963172"/>
              <a:gd name="connsiteY0" fmla="*/ 1499802 h 1500570"/>
              <a:gd name="connsiteX1" fmla="*/ 234068 w 963172"/>
              <a:gd name="connsiteY1" fmla="*/ 0 h 1500570"/>
              <a:gd name="connsiteX2" fmla="*/ 713193 w 963172"/>
              <a:gd name="connsiteY2" fmla="*/ 274125 h 1500570"/>
              <a:gd name="connsiteX3" fmla="*/ 963172 w 963172"/>
              <a:gd name="connsiteY3" fmla="*/ 1500570 h 1500570"/>
              <a:gd name="connsiteX4" fmla="*/ 0 w 963172"/>
              <a:gd name="connsiteY4" fmla="*/ 1499802 h 150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3172" h="1500570">
                <a:moveTo>
                  <a:pt x="0" y="1499802"/>
                </a:moveTo>
                <a:lnTo>
                  <a:pt x="234068" y="0"/>
                </a:lnTo>
                <a:lnTo>
                  <a:pt x="713193" y="274125"/>
                </a:lnTo>
                <a:lnTo>
                  <a:pt x="963172" y="1500570"/>
                </a:lnTo>
                <a:lnTo>
                  <a:pt x="0" y="1499802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3BD3445-EFB4-463C-2207-1601F6E54054}"/>
              </a:ext>
            </a:extLst>
          </p:cNvPr>
          <p:cNvCxnSpPr>
            <a:cxnSpLocks/>
          </p:cNvCxnSpPr>
          <p:nvPr/>
        </p:nvCxnSpPr>
        <p:spPr>
          <a:xfrm>
            <a:off x="9939674" y="3458983"/>
            <a:ext cx="9986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D2477C0-4854-7F02-50E0-335E32301358}"/>
              </a:ext>
            </a:extLst>
          </p:cNvPr>
          <p:cNvSpPr txBox="1"/>
          <p:nvPr/>
        </p:nvSpPr>
        <p:spPr>
          <a:xfrm>
            <a:off x="9967659" y="219654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CB746D8-D158-C306-3991-DFAE8D2B5939}"/>
              </a:ext>
            </a:extLst>
          </p:cNvPr>
          <p:cNvSpPr txBox="1"/>
          <p:nvPr/>
        </p:nvSpPr>
        <p:spPr>
          <a:xfrm>
            <a:off x="10635869" y="200109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65AAE79-68B9-2E4C-7665-FC3CC4A60368}"/>
              </a:ext>
            </a:extLst>
          </p:cNvPr>
          <p:cNvSpPr txBox="1"/>
          <p:nvPr/>
        </p:nvSpPr>
        <p:spPr>
          <a:xfrm>
            <a:off x="0" y="697834"/>
            <a:ext cx="590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Essendo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proiettante determiniamo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la traccia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mediante una retta perpendicolare 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99BDF71-11DE-B073-569E-F93DC6B45FD4}"/>
              </a:ext>
            </a:extLst>
          </p:cNvPr>
          <p:cNvSpPr txBox="1"/>
          <p:nvPr/>
        </p:nvSpPr>
        <p:spPr>
          <a:xfrm>
            <a:off x="0" y="1399070"/>
            <a:ext cx="5789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Proiettati i punti 3’’ e 4’’ 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li ribaltiamo sulla retta ribaltata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quindi li proiettiamo nello spazio del ribaltamento mediante rette parallele 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C5BEDEA-2937-D01B-87D7-4F784AE34A36}"/>
              </a:ext>
            </a:extLst>
          </p:cNvPr>
          <p:cNvSpPr txBox="1"/>
          <p:nvPr/>
        </p:nvSpPr>
        <p:spPr>
          <a:xfrm>
            <a:off x="10019513" y="415817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CE42A8E1-24CC-0C36-31B3-92C749A2B346}"/>
              </a:ext>
            </a:extLst>
          </p:cNvPr>
          <p:cNvSpPr txBox="1"/>
          <p:nvPr/>
        </p:nvSpPr>
        <p:spPr>
          <a:xfrm>
            <a:off x="10495633" y="447798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3D58E860-CED0-63BB-615C-493966F1F445}"/>
              </a:ext>
            </a:extLst>
          </p:cNvPr>
          <p:cNvSpPr txBox="1"/>
          <p:nvPr/>
        </p:nvSpPr>
        <p:spPr>
          <a:xfrm>
            <a:off x="0" y="2275915"/>
            <a:ext cx="5111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Intersecando nello stesso spazio le proiezioni dei punti 3’ e 4’ si determinano i punti 3 e 4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494AE249-9E7D-C52B-C311-32DCE30DFE7A}"/>
              </a:ext>
            </a:extLst>
          </p:cNvPr>
          <p:cNvSpPr txBox="1"/>
          <p:nvPr/>
        </p:nvSpPr>
        <p:spPr>
          <a:xfrm>
            <a:off x="9369575" y="501457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67A924D-37EA-CF6C-EA1B-5D4CF171E666}"/>
              </a:ext>
            </a:extLst>
          </p:cNvPr>
          <p:cNvSpPr txBox="1"/>
          <p:nvPr/>
        </p:nvSpPr>
        <p:spPr>
          <a:xfrm>
            <a:off x="9747285" y="558251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C0D92415-9554-5899-CE2F-DA73E09D694B}"/>
              </a:ext>
            </a:extLst>
          </p:cNvPr>
          <p:cNvSpPr txBox="1"/>
          <p:nvPr/>
        </p:nvSpPr>
        <p:spPr>
          <a:xfrm>
            <a:off x="9878351" y="379624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7D1CF93B-743A-6A8B-39A9-77287052295E}"/>
              </a:ext>
            </a:extLst>
          </p:cNvPr>
          <p:cNvSpPr txBox="1"/>
          <p:nvPr/>
        </p:nvSpPr>
        <p:spPr>
          <a:xfrm>
            <a:off x="10868783" y="454132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EB5FB492-3DA0-9AD9-87E8-209FF6A85641}"/>
              </a:ext>
            </a:extLst>
          </p:cNvPr>
          <p:cNvSpPr txBox="1"/>
          <p:nvPr/>
        </p:nvSpPr>
        <p:spPr>
          <a:xfrm>
            <a:off x="0" y="2872229"/>
            <a:ext cx="5369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i punti 3 e 4 tra loro e con i punti </a:t>
            </a:r>
          </a:p>
          <a:p>
            <a:r>
              <a:rPr lang="it-IT" dirty="0">
                <a:solidFill>
                  <a:srgbClr val="FF0000"/>
                </a:solidFill>
              </a:rPr>
              <a:t>1’ e 2’ si definisce la forma del quadrilatero di sezione nella vera forma e nelle vere dimensioni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41CF8F7-14D0-42ED-9B75-1928D74A4345}"/>
              </a:ext>
            </a:extLst>
          </p:cNvPr>
          <p:cNvSpPr txBox="1"/>
          <p:nvPr/>
        </p:nvSpPr>
        <p:spPr>
          <a:xfrm>
            <a:off x="0" y="3742291"/>
            <a:ext cx="6164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ribaltamento può effettuarsi anche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</a:p>
          <a:p>
            <a:r>
              <a:rPr lang="it-IT" dirty="0"/>
              <a:t>definendo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coincidente con la linea di terra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A009B94-7C8D-CC5F-724A-5EDA45C8C458}"/>
              </a:ext>
            </a:extLst>
          </p:cNvPr>
          <p:cNvSpPr txBox="1"/>
          <p:nvPr/>
        </p:nvSpPr>
        <p:spPr>
          <a:xfrm>
            <a:off x="0" y="4342370"/>
            <a:ext cx="6914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Ribaltiamo poi i punti 1’, 2’, 3’ e 4’ su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definendo i punti reali 1 e 2 appartenenti alla linea di terra mentre restano ribaltati (3’) e (4’)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B758591-837D-0285-8D61-30151F092EE6}"/>
              </a:ext>
            </a:extLst>
          </p:cNvPr>
          <p:cNvSpPr txBox="1"/>
          <p:nvPr/>
        </p:nvSpPr>
        <p:spPr>
          <a:xfrm>
            <a:off x="-1" y="5210100"/>
            <a:ext cx="7307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proiettano, poi, i punti 3’’ e 4’’ nello spazio del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che intersecando le proiezioni dei punti ribaltati (3’) e (4’) definiscono la posizione dei punti 3 e 4 e il quadrilatero di sezione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877D846-E82D-A1F8-40AF-7CB89097457A}"/>
              </a:ext>
            </a:extLst>
          </p:cNvPr>
          <p:cNvSpPr txBox="1"/>
          <p:nvPr/>
        </p:nvSpPr>
        <p:spPr>
          <a:xfrm>
            <a:off x="8047087" y="342551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9575783-E5BD-9B1A-3508-0B9BD0734F2B}"/>
              </a:ext>
            </a:extLst>
          </p:cNvPr>
          <p:cNvSpPr txBox="1"/>
          <p:nvPr/>
        </p:nvSpPr>
        <p:spPr>
          <a:xfrm>
            <a:off x="7003829" y="189562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EF248A6C-C851-D55A-F880-E00736E109F7}"/>
              </a:ext>
            </a:extLst>
          </p:cNvPr>
          <p:cNvSpPr txBox="1"/>
          <p:nvPr/>
        </p:nvSpPr>
        <p:spPr>
          <a:xfrm>
            <a:off x="7915659" y="235088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0F9DBED8-A3D0-2EED-3784-055EB9A7147F}"/>
              </a:ext>
            </a:extLst>
          </p:cNvPr>
          <p:cNvSpPr txBox="1"/>
          <p:nvPr/>
        </p:nvSpPr>
        <p:spPr>
          <a:xfrm>
            <a:off x="6660395" y="341497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456D2E4C-FB50-9EE6-4767-9E860C9D9AEE}"/>
              </a:ext>
            </a:extLst>
          </p:cNvPr>
          <p:cNvSpPr txBox="1"/>
          <p:nvPr/>
        </p:nvSpPr>
        <p:spPr>
          <a:xfrm>
            <a:off x="7013289" y="3441666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(4’)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04007CCB-C643-73DB-1284-F6BE2A908C2E}"/>
              </a:ext>
            </a:extLst>
          </p:cNvPr>
          <p:cNvSpPr txBox="1"/>
          <p:nvPr/>
        </p:nvSpPr>
        <p:spPr>
          <a:xfrm>
            <a:off x="7569487" y="3453039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(3’)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F4609EE0-56B8-45B9-7669-EEDCA6BBB48E}"/>
              </a:ext>
            </a:extLst>
          </p:cNvPr>
          <p:cNvSpPr txBox="1"/>
          <p:nvPr/>
        </p:nvSpPr>
        <p:spPr>
          <a:xfrm>
            <a:off x="-1" y="6152334"/>
            <a:ext cx="1114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determinano così la forma e  le dimensioni reali del quadrilatero di sezione che può essere ribaltato, a scelta,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Titolo 3">
            <a:extLst>
              <a:ext uri="{FF2B5EF4-FFF2-40B4-BE49-F238E27FC236}">
                <a16:creationId xmlns:a16="http://schemas.microsoft.com/office/drawing/2014/main" id="{1BA245ED-69B6-E317-53E4-14D8A655B30C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A29E8A1-299D-90FF-B61E-3A100BB9485C}"/>
              </a:ext>
            </a:extLst>
          </p:cNvPr>
          <p:cNvSpPr txBox="1"/>
          <p:nvPr/>
        </p:nvSpPr>
        <p:spPr>
          <a:xfrm>
            <a:off x="42070" y="359392"/>
            <a:ext cx="8184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PROCEDURA  DI  RIBALTAMENTO  DELLA  FIGURA  DI  SEZIONE</a:t>
            </a:r>
          </a:p>
        </p:txBody>
      </p: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1A011ECC-A3A5-701C-B9BE-24DD467D1208}"/>
              </a:ext>
            </a:extLst>
          </p:cNvPr>
          <p:cNvGrpSpPr/>
          <p:nvPr/>
        </p:nvGrpSpPr>
        <p:grpSpPr>
          <a:xfrm>
            <a:off x="9579328" y="4016718"/>
            <a:ext cx="1362825" cy="1632969"/>
            <a:chOff x="9579328" y="4016718"/>
            <a:chExt cx="1362825" cy="1632969"/>
          </a:xfrm>
        </p:grpSpPr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56BB6AD3-AD86-3DA3-282C-1648A76ECE9F}"/>
                </a:ext>
              </a:extLst>
            </p:cNvPr>
            <p:cNvCxnSpPr/>
            <p:nvPr/>
          </p:nvCxnSpPr>
          <p:spPr>
            <a:xfrm>
              <a:off x="9579328" y="5102717"/>
              <a:ext cx="360845" cy="544034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D408A98D-AD36-65A3-430E-A5BBE2998AC2}"/>
                </a:ext>
              </a:extLst>
            </p:cNvPr>
            <p:cNvCxnSpPr/>
            <p:nvPr/>
          </p:nvCxnSpPr>
          <p:spPr>
            <a:xfrm flipH="1">
              <a:off x="9584870" y="4016718"/>
              <a:ext cx="360845" cy="1085999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diritto 62">
              <a:extLst>
                <a:ext uri="{FF2B5EF4-FFF2-40B4-BE49-F238E27FC236}">
                  <a16:creationId xmlns:a16="http://schemas.microsoft.com/office/drawing/2014/main" id="{EF0523DE-7A20-0AE9-6952-8AA7D22A8C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39674" y="4691560"/>
              <a:ext cx="1002479" cy="958127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98EEB121-9B12-B652-D211-A2A6ABB208A5}"/>
              </a:ext>
            </a:extLst>
          </p:cNvPr>
          <p:cNvCxnSpPr/>
          <p:nvPr/>
        </p:nvCxnSpPr>
        <p:spPr>
          <a:xfrm flipH="1">
            <a:off x="5369969" y="3459981"/>
            <a:ext cx="381510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ulsante di azione: vuoto 4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4553DA1-EB0C-4B34-EF63-429491262158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0EC9B5F-FCDA-3B89-B7A2-9F5DC3CA15D1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836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2" grpId="0" animBg="1"/>
      <p:bldP spid="35" grpId="0" animBg="1"/>
      <p:bldP spid="65" grpId="0" animBg="1"/>
      <p:bldP spid="66" grpId="0" animBg="1"/>
      <p:bldP spid="74" grpId="0" animBg="1"/>
      <p:bldP spid="88" grpId="0" animBg="1"/>
      <p:bldP spid="107" grpId="0"/>
      <p:bldP spid="109" grpId="0" animBg="1"/>
      <p:bldP spid="111" grpId="0" animBg="1"/>
      <p:bldP spid="24" grpId="0"/>
      <p:bldP spid="28" grpId="0"/>
      <p:bldP spid="47" grpId="0"/>
      <p:bldP spid="50" grpId="0"/>
      <p:bldP spid="51" grpId="0"/>
      <p:bldP spid="54" grpId="0"/>
      <p:bldP spid="55" grpId="0"/>
      <p:bldP spid="3" grpId="0"/>
      <p:bldP spid="7" grpId="0"/>
      <p:bldP spid="17" grpId="0"/>
      <p:bldP spid="18" grpId="0"/>
      <p:bldP spid="56" grpId="0"/>
      <p:bldP spid="57" grpId="0"/>
      <p:bldP spid="58" grpId="0"/>
      <p:bldP spid="60" grpId="0"/>
      <p:bldP spid="61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729984" y="3459243"/>
            <a:ext cx="51483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123060" y="3461202"/>
            <a:ext cx="1260000" cy="1260629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F41332-9FA6-3EFD-857A-FCF605D32D28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8753060" y="3461202"/>
            <a:ext cx="0" cy="627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180187-434E-5018-6A03-3607C21ADFFB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8753060" y="853782"/>
            <a:ext cx="0" cy="26074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FD5F9162-40A3-E757-1659-331518EE652D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812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5FDFD6C1-85C6-5BC3-4D07-0587C513C83F}"/>
              </a:ext>
            </a:extLst>
          </p:cNvPr>
          <p:cNvCxnSpPr>
            <a:cxnSpLocks/>
            <a:stCxn id="13" idx="6"/>
          </p:cNvCxnSpPr>
          <p:nvPr/>
        </p:nvCxnSpPr>
        <p:spPr>
          <a:xfrm flipV="1">
            <a:off x="938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6069107-86C4-C111-8993-C9A8943A229D}"/>
              </a:ext>
            </a:extLst>
          </p:cNvPr>
          <p:cNvCxnSpPr/>
          <p:nvPr/>
        </p:nvCxnSpPr>
        <p:spPr>
          <a:xfrm flipV="1">
            <a:off x="8123060" y="853782"/>
            <a:ext cx="630000" cy="26054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E29618B-CBA4-3396-F37B-1510DE2DA0DC}"/>
              </a:ext>
            </a:extLst>
          </p:cNvPr>
          <p:cNvCxnSpPr/>
          <p:nvPr/>
        </p:nvCxnSpPr>
        <p:spPr>
          <a:xfrm flipH="1" flipV="1">
            <a:off x="8753060" y="853781"/>
            <a:ext cx="630000" cy="26031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153D4089-5B36-EC76-6FAB-90E660C46AA8}"/>
              </a:ext>
            </a:extLst>
          </p:cNvPr>
          <p:cNvGrpSpPr/>
          <p:nvPr/>
        </p:nvGrpSpPr>
        <p:grpSpPr>
          <a:xfrm>
            <a:off x="8698376" y="4030581"/>
            <a:ext cx="108000" cy="106102"/>
            <a:chOff x="8698376" y="4030581"/>
            <a:chExt cx="108000" cy="106102"/>
          </a:xfrm>
        </p:grpSpPr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6B7AA162-6AC2-FBAD-991C-9CF2962FE1CA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03ED363A-68D7-B38F-6805-F5E4F0633AAB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8792422" y="3906850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8590376" y="57109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C10EDC-860B-4B12-335C-DB60A44F8466}"/>
              </a:ext>
            </a:extLst>
          </p:cNvPr>
          <p:cNvSpPr txBox="1"/>
          <p:nvPr/>
        </p:nvSpPr>
        <p:spPr>
          <a:xfrm>
            <a:off x="-25701" y="733123"/>
            <a:ext cx="536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DATI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EE75B57-1579-E82F-B944-C85E43B03F5B}"/>
              </a:ext>
            </a:extLst>
          </p:cNvPr>
          <p:cNvSpPr txBox="1"/>
          <p:nvPr/>
        </p:nvSpPr>
        <p:spPr>
          <a:xfrm>
            <a:off x="0" y="2716262"/>
            <a:ext cx="4430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00FF"/>
                </a:solidFill>
              </a:rPr>
              <a:t>Sia dato il cono circolare retto con la base unita a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</a:rPr>
              <a:t>1</a:t>
            </a:r>
            <a:r>
              <a:rPr lang="it-IT" dirty="0">
                <a:solidFill>
                  <a:srgbClr val="0000FF"/>
                </a:solidFill>
              </a:rPr>
              <a:t> e il vertice V(V’, V’’) collocato nello spazio del diedro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5FE4CA2-FDA8-A70C-3B55-B59D24F4F7E7}"/>
              </a:ext>
            </a:extLst>
          </p:cNvPr>
          <p:cNvSpPr txBox="1"/>
          <p:nvPr/>
        </p:nvSpPr>
        <p:spPr>
          <a:xfrm>
            <a:off x="0" y="3906850"/>
            <a:ext cx="4125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Sia esso sezionato mediante un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DDEF36F-289D-FA77-5481-D469DF1CAE63}"/>
              </a:ext>
            </a:extLst>
          </p:cNvPr>
          <p:cNvSpPr txBox="1"/>
          <p:nvPr/>
        </p:nvSpPr>
        <p:spPr>
          <a:xfrm>
            <a:off x="9679355" y="5187940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65C134A-2025-FA4F-EA7C-D7E8ED2D293A}"/>
              </a:ext>
            </a:extLst>
          </p:cNvPr>
          <p:cNvSpPr txBox="1"/>
          <p:nvPr/>
        </p:nvSpPr>
        <p:spPr>
          <a:xfrm>
            <a:off x="6852987" y="622434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32" name="Connettore 1 39">
            <a:extLst>
              <a:ext uri="{FF2B5EF4-FFF2-40B4-BE49-F238E27FC236}">
                <a16:creationId xmlns:a16="http://schemas.microsoft.com/office/drawing/2014/main" id="{2EE8D5B3-42FC-3353-E47D-38351E670129}"/>
              </a:ext>
            </a:extLst>
          </p:cNvPr>
          <p:cNvCxnSpPr>
            <a:cxnSpLocks/>
          </p:cNvCxnSpPr>
          <p:nvPr/>
        </p:nvCxnSpPr>
        <p:spPr>
          <a:xfrm>
            <a:off x="7449411" y="3459015"/>
            <a:ext cx="2919120" cy="1966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4E6099F-0B6A-9F9B-0223-6A6A6746EDA8}"/>
              </a:ext>
            </a:extLst>
          </p:cNvPr>
          <p:cNvCxnSpPr/>
          <p:nvPr/>
        </p:nvCxnSpPr>
        <p:spPr>
          <a:xfrm flipV="1">
            <a:off x="7449411" y="544169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olo 3">
            <a:extLst>
              <a:ext uri="{FF2B5EF4-FFF2-40B4-BE49-F238E27FC236}">
                <a16:creationId xmlns:a16="http://schemas.microsoft.com/office/drawing/2014/main" id="{AA42C249-747E-6187-3F25-E694E7144705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3DAACCE-C76C-F193-8A48-36BA36E5EC75}"/>
              </a:ext>
            </a:extLst>
          </p:cNvPr>
          <p:cNvSpPr txBox="1"/>
          <p:nvPr/>
        </p:nvSpPr>
        <p:spPr>
          <a:xfrm>
            <a:off x="-25700" y="396265"/>
            <a:ext cx="74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SEZIONE  DI  UN  CONO  CIRCOLARE  RETTO</a:t>
            </a:r>
          </a:p>
        </p:txBody>
      </p: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CA6A35A-4BF8-260D-36FA-F5531A2E849C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B76E53DB-0755-192C-8B16-9C55DFB52824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325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5" grpId="0"/>
      <p:bldP spid="23" grpId="0"/>
      <p:bldP spid="26" grpId="0"/>
      <p:bldP spid="28" grpId="0"/>
      <p:bldP spid="31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784848" y="3459243"/>
            <a:ext cx="50934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123060" y="3461202"/>
            <a:ext cx="1260000" cy="1260629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F41332-9FA6-3EFD-857A-FCF605D32D28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8753060" y="3461202"/>
            <a:ext cx="0" cy="627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180187-434E-5018-6A03-3607C21ADFFB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8753060" y="853782"/>
            <a:ext cx="0" cy="26074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FD5F9162-40A3-E757-1659-331518EE652D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812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5FDFD6C1-85C6-5BC3-4D07-0587C513C83F}"/>
              </a:ext>
            </a:extLst>
          </p:cNvPr>
          <p:cNvCxnSpPr>
            <a:cxnSpLocks/>
            <a:stCxn id="13" idx="6"/>
          </p:cNvCxnSpPr>
          <p:nvPr/>
        </p:nvCxnSpPr>
        <p:spPr>
          <a:xfrm flipV="1">
            <a:off x="938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6069107-86C4-C111-8993-C9A8943A229D}"/>
              </a:ext>
            </a:extLst>
          </p:cNvPr>
          <p:cNvCxnSpPr/>
          <p:nvPr/>
        </p:nvCxnSpPr>
        <p:spPr>
          <a:xfrm flipV="1">
            <a:off x="8123060" y="853782"/>
            <a:ext cx="630000" cy="26054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E29618B-CBA4-3396-F37B-1510DE2DA0DC}"/>
              </a:ext>
            </a:extLst>
          </p:cNvPr>
          <p:cNvCxnSpPr/>
          <p:nvPr/>
        </p:nvCxnSpPr>
        <p:spPr>
          <a:xfrm flipH="1" flipV="1">
            <a:off x="8753060" y="853781"/>
            <a:ext cx="630000" cy="26031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153D4089-5B36-EC76-6FAB-90E660C46AA8}"/>
              </a:ext>
            </a:extLst>
          </p:cNvPr>
          <p:cNvGrpSpPr/>
          <p:nvPr/>
        </p:nvGrpSpPr>
        <p:grpSpPr>
          <a:xfrm>
            <a:off x="8698376" y="4030581"/>
            <a:ext cx="108000" cy="106102"/>
            <a:chOff x="8698376" y="4030581"/>
            <a:chExt cx="108000" cy="106102"/>
          </a:xfrm>
        </p:grpSpPr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6B7AA162-6AC2-FBAD-991C-9CF2962FE1CA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03ED363A-68D7-B38F-6805-F5E4F0633AAB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8792422" y="3906850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8586824" y="52924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3BC3E9E-875C-7854-A9AB-197D9932E5DC}"/>
              </a:ext>
            </a:extLst>
          </p:cNvPr>
          <p:cNvSpPr txBox="1"/>
          <p:nvPr/>
        </p:nvSpPr>
        <p:spPr>
          <a:xfrm>
            <a:off x="10956806" y="5533607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FBFFB2F-6470-9CD1-C77C-7451019B9FAD}"/>
              </a:ext>
            </a:extLst>
          </p:cNvPr>
          <p:cNvSpPr txBox="1"/>
          <p:nvPr/>
        </p:nvSpPr>
        <p:spPr>
          <a:xfrm>
            <a:off x="6852987" y="622434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12" name="Connettore 1 39">
            <a:extLst>
              <a:ext uri="{FF2B5EF4-FFF2-40B4-BE49-F238E27FC236}">
                <a16:creationId xmlns:a16="http://schemas.microsoft.com/office/drawing/2014/main" id="{003F3F74-43F3-4E67-90F4-0C37F416133C}"/>
              </a:ext>
            </a:extLst>
          </p:cNvPr>
          <p:cNvCxnSpPr>
            <a:cxnSpLocks/>
          </p:cNvCxnSpPr>
          <p:nvPr/>
        </p:nvCxnSpPr>
        <p:spPr>
          <a:xfrm>
            <a:off x="7449411" y="3459015"/>
            <a:ext cx="3949517" cy="26610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64C01FD-2426-A6C0-EE43-0ED9274E15D7}"/>
              </a:ext>
            </a:extLst>
          </p:cNvPr>
          <p:cNvCxnSpPr/>
          <p:nvPr/>
        </p:nvCxnSpPr>
        <p:spPr>
          <a:xfrm flipV="1">
            <a:off x="7449411" y="544169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298E796-1648-CB14-DC86-40DEF1DA24FE}"/>
              </a:ext>
            </a:extLst>
          </p:cNvPr>
          <p:cNvCxnSpPr>
            <a:cxnSpLocks/>
          </p:cNvCxnSpPr>
          <p:nvPr/>
        </p:nvCxnSpPr>
        <p:spPr>
          <a:xfrm flipH="1">
            <a:off x="8398678" y="4090413"/>
            <a:ext cx="353697" cy="5210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9609BC8-3B5C-2579-D872-48C6CDA8616F}"/>
              </a:ext>
            </a:extLst>
          </p:cNvPr>
          <p:cNvCxnSpPr>
            <a:cxnSpLocks/>
          </p:cNvCxnSpPr>
          <p:nvPr/>
        </p:nvCxnSpPr>
        <p:spPr>
          <a:xfrm>
            <a:off x="8398678" y="3456941"/>
            <a:ext cx="0" cy="11545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1BE989F-ECF3-D423-644F-121883B8A0BF}"/>
              </a:ext>
            </a:extLst>
          </p:cNvPr>
          <p:cNvCxnSpPr>
            <a:cxnSpLocks/>
          </p:cNvCxnSpPr>
          <p:nvPr/>
        </p:nvCxnSpPr>
        <p:spPr>
          <a:xfrm flipV="1">
            <a:off x="8398678" y="851824"/>
            <a:ext cx="353697" cy="26051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057284F-1BD7-B0F2-E987-ED36D61FBB53}"/>
              </a:ext>
            </a:extLst>
          </p:cNvPr>
          <p:cNvCxnSpPr>
            <a:cxnSpLocks/>
          </p:cNvCxnSpPr>
          <p:nvPr/>
        </p:nvCxnSpPr>
        <p:spPr>
          <a:xfrm>
            <a:off x="8637605" y="1710959"/>
            <a:ext cx="0" cy="25576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58090BD1-9ECA-63B2-E2E9-48658925661E}"/>
              </a:ext>
            </a:extLst>
          </p:cNvPr>
          <p:cNvCxnSpPr>
            <a:cxnSpLocks/>
          </p:cNvCxnSpPr>
          <p:nvPr/>
        </p:nvCxnSpPr>
        <p:spPr>
          <a:xfrm flipV="1">
            <a:off x="8144015" y="3456941"/>
            <a:ext cx="0" cy="4751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02B9422B-DCDE-6B47-9DC5-81CECCE76ACF}"/>
              </a:ext>
            </a:extLst>
          </p:cNvPr>
          <p:cNvCxnSpPr>
            <a:cxnSpLocks/>
          </p:cNvCxnSpPr>
          <p:nvPr/>
        </p:nvCxnSpPr>
        <p:spPr>
          <a:xfrm flipV="1">
            <a:off x="9132710" y="3460751"/>
            <a:ext cx="0" cy="11320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39">
            <a:extLst>
              <a:ext uri="{FF2B5EF4-FFF2-40B4-BE49-F238E27FC236}">
                <a16:creationId xmlns:a16="http://schemas.microsoft.com/office/drawing/2014/main" id="{179A46A5-0E3B-F01E-9D5E-29A44C298952}"/>
              </a:ext>
            </a:extLst>
          </p:cNvPr>
          <p:cNvCxnSpPr>
            <a:cxnSpLocks/>
          </p:cNvCxnSpPr>
          <p:nvPr/>
        </p:nvCxnSpPr>
        <p:spPr>
          <a:xfrm>
            <a:off x="8144288" y="3927655"/>
            <a:ext cx="984611" cy="663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igura a mano libera: forma 59">
            <a:extLst>
              <a:ext uri="{FF2B5EF4-FFF2-40B4-BE49-F238E27FC236}">
                <a16:creationId xmlns:a16="http://schemas.microsoft.com/office/drawing/2014/main" id="{4EBFADCF-FCAD-9BDF-23B1-7EFD208A9173}"/>
              </a:ext>
            </a:extLst>
          </p:cNvPr>
          <p:cNvSpPr/>
          <p:nvPr/>
        </p:nvSpPr>
        <p:spPr>
          <a:xfrm>
            <a:off x="8143447" y="1710959"/>
            <a:ext cx="991884" cy="1748783"/>
          </a:xfrm>
          <a:custGeom>
            <a:avLst/>
            <a:gdLst>
              <a:gd name="connsiteX0" fmla="*/ 0 w 1000125"/>
              <a:gd name="connsiteY0" fmla="*/ 1719264 h 1728789"/>
              <a:gd name="connsiteX1" fmla="*/ 504825 w 1000125"/>
              <a:gd name="connsiteY1" fmla="*/ 2 h 1728789"/>
              <a:gd name="connsiteX2" fmla="*/ 1000125 w 1000125"/>
              <a:gd name="connsiteY2" fmla="*/ 1728789 h 1728789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1000125"/>
              <a:gd name="connsiteY0" fmla="*/ 1746616 h 1756141"/>
              <a:gd name="connsiteX1" fmla="*/ 498964 w 1000125"/>
              <a:gd name="connsiteY1" fmla="*/ 0 h 1756141"/>
              <a:gd name="connsiteX2" fmla="*/ 1000125 w 1000125"/>
              <a:gd name="connsiteY2" fmla="*/ 1756141 h 1756141"/>
              <a:gd name="connsiteX0" fmla="*/ 0 w 1000125"/>
              <a:gd name="connsiteY0" fmla="*/ 1746616 h 1756141"/>
              <a:gd name="connsiteX1" fmla="*/ 498964 w 1000125"/>
              <a:gd name="connsiteY1" fmla="*/ 0 h 1756141"/>
              <a:gd name="connsiteX2" fmla="*/ 1000125 w 1000125"/>
              <a:gd name="connsiteY2" fmla="*/ 1756141 h 1756141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996217"/>
              <a:gd name="connsiteY0" fmla="*/ 1746618 h 1746618"/>
              <a:gd name="connsiteX1" fmla="*/ 498964 w 996217"/>
              <a:gd name="connsiteY1" fmla="*/ 2 h 1746618"/>
              <a:gd name="connsiteX2" fmla="*/ 996217 w 996217"/>
              <a:gd name="connsiteY2" fmla="*/ 1744420 h 1746618"/>
              <a:gd name="connsiteX0" fmla="*/ 0 w 991884"/>
              <a:gd name="connsiteY0" fmla="*/ 1748785 h 1748785"/>
              <a:gd name="connsiteX1" fmla="*/ 494631 w 991884"/>
              <a:gd name="connsiteY1" fmla="*/ 2 h 1748785"/>
              <a:gd name="connsiteX2" fmla="*/ 991884 w 991884"/>
              <a:gd name="connsiteY2" fmla="*/ 1744420 h 1748785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1884" h="1748783">
                <a:moveTo>
                  <a:pt x="0" y="1748783"/>
                </a:moveTo>
                <a:cubicBezTo>
                  <a:pt x="217915" y="876635"/>
                  <a:pt x="345639" y="2747"/>
                  <a:pt x="494631" y="0"/>
                </a:cubicBezTo>
                <a:cubicBezTo>
                  <a:pt x="624159" y="-580"/>
                  <a:pt x="827577" y="880818"/>
                  <a:pt x="991884" y="1744418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C10EDC-860B-4B12-335C-DB60A44F8466}"/>
              </a:ext>
            </a:extLst>
          </p:cNvPr>
          <p:cNvSpPr txBox="1"/>
          <p:nvPr/>
        </p:nvSpPr>
        <p:spPr>
          <a:xfrm>
            <a:off x="0" y="403782"/>
            <a:ext cx="60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RICERCA  DELLA  FIGURA  DI  SEZIONE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2917AF3-FD87-FF32-200C-AF3863471AB0}"/>
              </a:ext>
            </a:extLst>
          </p:cNvPr>
          <p:cNvSpPr txBox="1"/>
          <p:nvPr/>
        </p:nvSpPr>
        <p:spPr>
          <a:xfrm>
            <a:off x="0" y="1026125"/>
            <a:ext cx="46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Poiché il piano di sezione 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è parallelo all’asse del cono la figura risultante dall’operazione sarà un’iperbole e considerando una sola falda si avrà un solo ramo della curva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F13E982-BE04-79B8-C84B-8A80692D38B3}"/>
              </a:ext>
            </a:extLst>
          </p:cNvPr>
          <p:cNvSpPr txBox="1"/>
          <p:nvPr/>
        </p:nvSpPr>
        <p:spPr>
          <a:xfrm>
            <a:off x="-1" y="2517053"/>
            <a:ext cx="46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piano taglierà la circonferenza di base nei due punti estremi della corda ed avrà il punto massimo nel punto individuato dall’intersezione tra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di sezione e la generatrice </a:t>
            </a:r>
            <a:r>
              <a:rPr lang="it-IT" dirty="0">
                <a:solidFill>
                  <a:srgbClr val="00B0F0"/>
                </a:solidFill>
              </a:rPr>
              <a:t>g(g’, g’’)</a:t>
            </a:r>
            <a:r>
              <a:rPr lang="it-IT" dirty="0">
                <a:solidFill>
                  <a:srgbClr val="FF0000"/>
                </a:solidFill>
              </a:rPr>
              <a:t> ad esso perpendicolare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4AB4992-6F1A-B46F-23A2-0D3FFF3DDF49}"/>
              </a:ext>
            </a:extLst>
          </p:cNvPr>
          <p:cNvSpPr txBox="1"/>
          <p:nvPr/>
        </p:nvSpPr>
        <p:spPr>
          <a:xfrm>
            <a:off x="12660" y="4313977"/>
            <a:ext cx="46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avremo lo scorcio totale del ramo dell’iperbole secondo i punti 1’, 2’ 3’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6DBAB39-DAA5-B479-C3B0-C3BE1EF66B81}"/>
              </a:ext>
            </a:extLst>
          </p:cNvPr>
          <p:cNvSpPr txBox="1"/>
          <p:nvPr/>
        </p:nvSpPr>
        <p:spPr>
          <a:xfrm>
            <a:off x="0" y="4979609"/>
            <a:ext cx="45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si avrà l’immagine del ramo dell’iperbole in scorcio parziale secondo i punti 1’’, 2’’, 3’’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840943-5402-AC05-6560-3F981F061FF4}"/>
              </a:ext>
            </a:extLst>
          </p:cNvPr>
          <p:cNvSpPr txBox="1"/>
          <p:nvPr/>
        </p:nvSpPr>
        <p:spPr>
          <a:xfrm>
            <a:off x="8548971" y="425538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70FB5FD-7A27-8DEA-B35E-F3B4F8A4451D}"/>
              </a:ext>
            </a:extLst>
          </p:cNvPr>
          <p:cNvSpPr txBox="1"/>
          <p:nvPr/>
        </p:nvSpPr>
        <p:spPr>
          <a:xfrm>
            <a:off x="7870623" y="385891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1E9B339-D0C7-C523-653E-2FB694D25EB5}"/>
              </a:ext>
            </a:extLst>
          </p:cNvPr>
          <p:cNvSpPr txBox="1"/>
          <p:nvPr/>
        </p:nvSpPr>
        <p:spPr>
          <a:xfrm>
            <a:off x="9043084" y="460323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8FAFB11-859A-70FB-42E5-91E4F8F6B047}"/>
              </a:ext>
            </a:extLst>
          </p:cNvPr>
          <p:cNvSpPr txBox="1"/>
          <p:nvPr/>
        </p:nvSpPr>
        <p:spPr>
          <a:xfrm>
            <a:off x="8612422" y="153250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DB37C25-D0BB-ADCA-DCEE-23ECBC669C8C}"/>
              </a:ext>
            </a:extLst>
          </p:cNvPr>
          <p:cNvSpPr txBox="1"/>
          <p:nvPr/>
        </p:nvSpPr>
        <p:spPr>
          <a:xfrm>
            <a:off x="7929411" y="324358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CB4EE19-E337-FF5A-B395-53D99F46CF06}"/>
              </a:ext>
            </a:extLst>
          </p:cNvPr>
          <p:cNvSpPr txBox="1"/>
          <p:nvPr/>
        </p:nvSpPr>
        <p:spPr>
          <a:xfrm>
            <a:off x="9074794" y="324382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5D54057-8739-2EEC-5895-CFE22270DF49}"/>
              </a:ext>
            </a:extLst>
          </p:cNvPr>
          <p:cNvSpPr txBox="1"/>
          <p:nvPr/>
        </p:nvSpPr>
        <p:spPr>
          <a:xfrm>
            <a:off x="8422566" y="437516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g’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A6CEED1-7F1F-3CFC-9D41-5B6A0B2B37C3}"/>
              </a:ext>
            </a:extLst>
          </p:cNvPr>
          <p:cNvSpPr txBox="1"/>
          <p:nvPr/>
        </p:nvSpPr>
        <p:spPr>
          <a:xfrm>
            <a:off x="8423611" y="265322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g’’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3CCF14E2-A797-E551-B7D4-90BCE72FFEA8}"/>
              </a:ext>
            </a:extLst>
          </p:cNvPr>
          <p:cNvSpPr txBox="1"/>
          <p:nvPr/>
        </p:nvSpPr>
        <p:spPr>
          <a:xfrm>
            <a:off x="0" y="6083611"/>
            <a:ext cx="535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definire vere forma e dimensioni della curva si esegue il ribaltamento del piano di sezione </a:t>
            </a:r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9611A390-CE5F-7D76-662D-A5D564DDAE2B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79A73CA-F1EC-5980-943B-E028F2DA6A5C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1B91AA4-EDB0-C4EB-27B9-D928C9F32AEF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5089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23" grpId="0"/>
      <p:bldP spid="3" grpId="0"/>
      <p:bldP spid="9" grpId="0"/>
      <p:bldP spid="15" grpId="0"/>
      <p:bldP spid="16" grpId="0"/>
      <p:bldP spid="17" grpId="0"/>
      <p:bldP spid="19" grpId="0"/>
      <p:bldP spid="22" grpId="0"/>
      <p:bldP spid="25" grpId="0"/>
      <p:bldP spid="26" grpId="0"/>
      <p:bldP spid="31" grpId="0"/>
      <p:bldP spid="32" grpId="0"/>
      <p:bldP spid="34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492293" y="3459243"/>
            <a:ext cx="538602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123060" y="3461202"/>
            <a:ext cx="1260000" cy="1260629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F41332-9FA6-3EFD-857A-FCF605D32D28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8753060" y="3461202"/>
            <a:ext cx="0" cy="627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180187-434E-5018-6A03-3607C21ADFFB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8753060" y="853782"/>
            <a:ext cx="0" cy="26074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FD5F9162-40A3-E757-1659-331518EE652D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812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5FDFD6C1-85C6-5BC3-4D07-0587C513C83F}"/>
              </a:ext>
            </a:extLst>
          </p:cNvPr>
          <p:cNvCxnSpPr>
            <a:cxnSpLocks/>
            <a:stCxn id="13" idx="6"/>
          </p:cNvCxnSpPr>
          <p:nvPr/>
        </p:nvCxnSpPr>
        <p:spPr>
          <a:xfrm flipV="1">
            <a:off x="9383060" y="3456941"/>
            <a:ext cx="0" cy="634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6069107-86C4-C111-8993-C9A8943A229D}"/>
              </a:ext>
            </a:extLst>
          </p:cNvPr>
          <p:cNvCxnSpPr/>
          <p:nvPr/>
        </p:nvCxnSpPr>
        <p:spPr>
          <a:xfrm flipV="1">
            <a:off x="8123060" y="853782"/>
            <a:ext cx="630000" cy="26054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E29618B-CBA4-3396-F37B-1510DE2DA0DC}"/>
              </a:ext>
            </a:extLst>
          </p:cNvPr>
          <p:cNvCxnSpPr/>
          <p:nvPr/>
        </p:nvCxnSpPr>
        <p:spPr>
          <a:xfrm flipH="1" flipV="1">
            <a:off x="8753060" y="853781"/>
            <a:ext cx="630000" cy="26031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153D4089-5B36-EC76-6FAB-90E660C46AA8}"/>
              </a:ext>
            </a:extLst>
          </p:cNvPr>
          <p:cNvGrpSpPr/>
          <p:nvPr/>
        </p:nvGrpSpPr>
        <p:grpSpPr>
          <a:xfrm>
            <a:off x="8698376" y="4030581"/>
            <a:ext cx="108000" cy="106102"/>
            <a:chOff x="8698376" y="4030581"/>
            <a:chExt cx="108000" cy="106102"/>
          </a:xfrm>
        </p:grpSpPr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6B7AA162-6AC2-FBAD-991C-9CF2962FE1CA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03ED363A-68D7-B38F-6805-F5E4F0633AAB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8792422" y="3906850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8586824" y="52924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3BC3E9E-875C-7854-A9AB-197D9932E5DC}"/>
              </a:ext>
            </a:extLst>
          </p:cNvPr>
          <p:cNvSpPr txBox="1"/>
          <p:nvPr/>
        </p:nvSpPr>
        <p:spPr>
          <a:xfrm>
            <a:off x="9768131" y="5104263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FBFFB2F-6470-9CD1-C77C-7451019B9FAD}"/>
              </a:ext>
            </a:extLst>
          </p:cNvPr>
          <p:cNvSpPr txBox="1"/>
          <p:nvPr/>
        </p:nvSpPr>
        <p:spPr>
          <a:xfrm>
            <a:off x="6852987" y="622434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12" name="Connettore 1 39">
            <a:extLst>
              <a:ext uri="{FF2B5EF4-FFF2-40B4-BE49-F238E27FC236}">
                <a16:creationId xmlns:a16="http://schemas.microsoft.com/office/drawing/2014/main" id="{003F3F74-43F3-4E67-90F4-0C37F416133C}"/>
              </a:ext>
            </a:extLst>
          </p:cNvPr>
          <p:cNvCxnSpPr>
            <a:cxnSpLocks/>
          </p:cNvCxnSpPr>
          <p:nvPr/>
        </p:nvCxnSpPr>
        <p:spPr>
          <a:xfrm>
            <a:off x="7449411" y="3459015"/>
            <a:ext cx="2919120" cy="1966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64C01FD-2426-A6C0-EE43-0ED9274E15D7}"/>
              </a:ext>
            </a:extLst>
          </p:cNvPr>
          <p:cNvCxnSpPr/>
          <p:nvPr/>
        </p:nvCxnSpPr>
        <p:spPr>
          <a:xfrm flipV="1">
            <a:off x="7449411" y="544169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298E796-1648-CB14-DC86-40DEF1DA24FE}"/>
              </a:ext>
            </a:extLst>
          </p:cNvPr>
          <p:cNvCxnSpPr>
            <a:cxnSpLocks/>
          </p:cNvCxnSpPr>
          <p:nvPr/>
        </p:nvCxnSpPr>
        <p:spPr>
          <a:xfrm flipH="1">
            <a:off x="8398678" y="4090413"/>
            <a:ext cx="353697" cy="5210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9609BC8-3B5C-2579-D872-48C6CDA8616F}"/>
              </a:ext>
            </a:extLst>
          </p:cNvPr>
          <p:cNvCxnSpPr>
            <a:cxnSpLocks/>
          </p:cNvCxnSpPr>
          <p:nvPr/>
        </p:nvCxnSpPr>
        <p:spPr>
          <a:xfrm>
            <a:off x="8398678" y="3456941"/>
            <a:ext cx="0" cy="11545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1BE989F-ECF3-D423-644F-121883B8A0BF}"/>
              </a:ext>
            </a:extLst>
          </p:cNvPr>
          <p:cNvCxnSpPr>
            <a:cxnSpLocks/>
          </p:cNvCxnSpPr>
          <p:nvPr/>
        </p:nvCxnSpPr>
        <p:spPr>
          <a:xfrm flipV="1">
            <a:off x="8398678" y="851824"/>
            <a:ext cx="353697" cy="26051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057284F-1BD7-B0F2-E987-ED36D61FBB53}"/>
              </a:ext>
            </a:extLst>
          </p:cNvPr>
          <p:cNvCxnSpPr>
            <a:cxnSpLocks/>
          </p:cNvCxnSpPr>
          <p:nvPr/>
        </p:nvCxnSpPr>
        <p:spPr>
          <a:xfrm>
            <a:off x="8637605" y="1710959"/>
            <a:ext cx="0" cy="25576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58090BD1-9ECA-63B2-E2E9-48658925661E}"/>
              </a:ext>
            </a:extLst>
          </p:cNvPr>
          <p:cNvCxnSpPr>
            <a:cxnSpLocks/>
          </p:cNvCxnSpPr>
          <p:nvPr/>
        </p:nvCxnSpPr>
        <p:spPr>
          <a:xfrm flipV="1">
            <a:off x="8144015" y="3456941"/>
            <a:ext cx="0" cy="4751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02B9422B-DCDE-6B47-9DC5-81CECCE76ACF}"/>
              </a:ext>
            </a:extLst>
          </p:cNvPr>
          <p:cNvCxnSpPr>
            <a:cxnSpLocks/>
          </p:cNvCxnSpPr>
          <p:nvPr/>
        </p:nvCxnSpPr>
        <p:spPr>
          <a:xfrm flipV="1">
            <a:off x="9132710" y="3460751"/>
            <a:ext cx="0" cy="11320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39">
            <a:extLst>
              <a:ext uri="{FF2B5EF4-FFF2-40B4-BE49-F238E27FC236}">
                <a16:creationId xmlns:a16="http://schemas.microsoft.com/office/drawing/2014/main" id="{179A46A5-0E3B-F01E-9D5E-29A44C298952}"/>
              </a:ext>
            </a:extLst>
          </p:cNvPr>
          <p:cNvCxnSpPr>
            <a:cxnSpLocks/>
          </p:cNvCxnSpPr>
          <p:nvPr/>
        </p:nvCxnSpPr>
        <p:spPr>
          <a:xfrm>
            <a:off x="8144288" y="3927655"/>
            <a:ext cx="984611" cy="663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igura a mano libera: forma 59">
            <a:extLst>
              <a:ext uri="{FF2B5EF4-FFF2-40B4-BE49-F238E27FC236}">
                <a16:creationId xmlns:a16="http://schemas.microsoft.com/office/drawing/2014/main" id="{4EBFADCF-FCAD-9BDF-23B1-7EFD208A9173}"/>
              </a:ext>
            </a:extLst>
          </p:cNvPr>
          <p:cNvSpPr/>
          <p:nvPr/>
        </p:nvSpPr>
        <p:spPr>
          <a:xfrm>
            <a:off x="8143447" y="1710959"/>
            <a:ext cx="991884" cy="1748783"/>
          </a:xfrm>
          <a:custGeom>
            <a:avLst/>
            <a:gdLst>
              <a:gd name="connsiteX0" fmla="*/ 0 w 1000125"/>
              <a:gd name="connsiteY0" fmla="*/ 1719264 h 1728789"/>
              <a:gd name="connsiteX1" fmla="*/ 504825 w 1000125"/>
              <a:gd name="connsiteY1" fmla="*/ 2 h 1728789"/>
              <a:gd name="connsiteX2" fmla="*/ 1000125 w 1000125"/>
              <a:gd name="connsiteY2" fmla="*/ 1728789 h 1728789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1000125"/>
              <a:gd name="connsiteY0" fmla="*/ 1746616 h 1756141"/>
              <a:gd name="connsiteX1" fmla="*/ 498964 w 1000125"/>
              <a:gd name="connsiteY1" fmla="*/ 0 h 1756141"/>
              <a:gd name="connsiteX2" fmla="*/ 1000125 w 1000125"/>
              <a:gd name="connsiteY2" fmla="*/ 1756141 h 1756141"/>
              <a:gd name="connsiteX0" fmla="*/ 0 w 1000125"/>
              <a:gd name="connsiteY0" fmla="*/ 1746616 h 1756141"/>
              <a:gd name="connsiteX1" fmla="*/ 498964 w 1000125"/>
              <a:gd name="connsiteY1" fmla="*/ 0 h 1756141"/>
              <a:gd name="connsiteX2" fmla="*/ 1000125 w 1000125"/>
              <a:gd name="connsiteY2" fmla="*/ 1756141 h 1756141"/>
              <a:gd name="connsiteX0" fmla="*/ 0 w 1000125"/>
              <a:gd name="connsiteY0" fmla="*/ 1746618 h 1756143"/>
              <a:gd name="connsiteX1" fmla="*/ 498964 w 1000125"/>
              <a:gd name="connsiteY1" fmla="*/ 2 h 1756143"/>
              <a:gd name="connsiteX2" fmla="*/ 1000125 w 1000125"/>
              <a:gd name="connsiteY2" fmla="*/ 1756143 h 1756143"/>
              <a:gd name="connsiteX0" fmla="*/ 0 w 996217"/>
              <a:gd name="connsiteY0" fmla="*/ 1746618 h 1746618"/>
              <a:gd name="connsiteX1" fmla="*/ 498964 w 996217"/>
              <a:gd name="connsiteY1" fmla="*/ 2 h 1746618"/>
              <a:gd name="connsiteX2" fmla="*/ 996217 w 996217"/>
              <a:gd name="connsiteY2" fmla="*/ 1744420 h 1746618"/>
              <a:gd name="connsiteX0" fmla="*/ 0 w 991884"/>
              <a:gd name="connsiteY0" fmla="*/ 1748785 h 1748785"/>
              <a:gd name="connsiteX1" fmla="*/ 494631 w 991884"/>
              <a:gd name="connsiteY1" fmla="*/ 2 h 1748785"/>
              <a:gd name="connsiteX2" fmla="*/ 991884 w 991884"/>
              <a:gd name="connsiteY2" fmla="*/ 1744420 h 1748785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  <a:gd name="connsiteX0" fmla="*/ 0 w 991884"/>
              <a:gd name="connsiteY0" fmla="*/ 1748783 h 1748783"/>
              <a:gd name="connsiteX1" fmla="*/ 494631 w 991884"/>
              <a:gd name="connsiteY1" fmla="*/ 0 h 1748783"/>
              <a:gd name="connsiteX2" fmla="*/ 991884 w 991884"/>
              <a:gd name="connsiteY2" fmla="*/ 1744418 h 174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1884" h="1748783">
                <a:moveTo>
                  <a:pt x="0" y="1748783"/>
                </a:moveTo>
                <a:cubicBezTo>
                  <a:pt x="217915" y="876635"/>
                  <a:pt x="345639" y="2747"/>
                  <a:pt x="494631" y="0"/>
                </a:cubicBezTo>
                <a:cubicBezTo>
                  <a:pt x="624159" y="-580"/>
                  <a:pt x="827577" y="880818"/>
                  <a:pt x="991884" y="1744418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C10EDC-860B-4B12-335C-DB60A44F8466}"/>
              </a:ext>
            </a:extLst>
          </p:cNvPr>
          <p:cNvSpPr txBox="1"/>
          <p:nvPr/>
        </p:nvSpPr>
        <p:spPr>
          <a:xfrm>
            <a:off x="42070" y="359392"/>
            <a:ext cx="60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 DELLA  FIGURA  DI  SEZIONE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2546AF9-4E94-B3D9-4DB6-07C89756CADF}"/>
              </a:ext>
            </a:extLst>
          </p:cNvPr>
          <p:cNvCxnSpPr>
            <a:cxnSpLocks/>
          </p:cNvCxnSpPr>
          <p:nvPr/>
        </p:nvCxnSpPr>
        <p:spPr>
          <a:xfrm flipH="1">
            <a:off x="5532356" y="3456941"/>
            <a:ext cx="1919874" cy="28285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5AD3A35-8FAC-EE0E-0990-C4C3DD59123D}"/>
              </a:ext>
            </a:extLst>
          </p:cNvPr>
          <p:cNvSpPr txBox="1"/>
          <p:nvPr/>
        </p:nvSpPr>
        <p:spPr>
          <a:xfrm>
            <a:off x="4907526" y="5927662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7CDE10A-8039-785C-E464-512EBAB2357E}"/>
              </a:ext>
            </a:extLst>
          </p:cNvPr>
          <p:cNvCxnSpPr>
            <a:stCxn id="60" idx="1"/>
          </p:cNvCxnSpPr>
          <p:nvPr/>
        </p:nvCxnSpPr>
        <p:spPr>
          <a:xfrm flipH="1">
            <a:off x="7449411" y="1710959"/>
            <a:ext cx="118866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o 24">
            <a:extLst>
              <a:ext uri="{FF2B5EF4-FFF2-40B4-BE49-F238E27FC236}">
                <a16:creationId xmlns:a16="http://schemas.microsoft.com/office/drawing/2014/main" id="{85B265FD-6F48-C545-5B2C-864C84B9B948}"/>
              </a:ext>
            </a:extLst>
          </p:cNvPr>
          <p:cNvSpPr/>
          <p:nvPr/>
        </p:nvSpPr>
        <p:spPr>
          <a:xfrm>
            <a:off x="5697600" y="1713819"/>
            <a:ext cx="3502800" cy="3502800"/>
          </a:xfrm>
          <a:prstGeom prst="arc">
            <a:avLst>
              <a:gd name="adj1" fmla="val 7460841"/>
              <a:gd name="adj2" fmla="val 161987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1 39">
            <a:extLst>
              <a:ext uri="{FF2B5EF4-FFF2-40B4-BE49-F238E27FC236}">
                <a16:creationId xmlns:a16="http://schemas.microsoft.com/office/drawing/2014/main" id="{9154D2BE-778C-C474-9EBD-A97B205DC5FE}"/>
              </a:ext>
            </a:extLst>
          </p:cNvPr>
          <p:cNvCxnSpPr>
            <a:cxnSpLocks/>
            <a:stCxn id="25" idx="0"/>
          </p:cNvCxnSpPr>
          <p:nvPr/>
        </p:nvCxnSpPr>
        <p:spPr>
          <a:xfrm>
            <a:off x="6460845" y="4911231"/>
            <a:ext cx="1201473" cy="8053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8FE03DDA-07DF-8CBE-1E7E-F39BBB1E56E8}"/>
              </a:ext>
            </a:extLst>
          </p:cNvPr>
          <p:cNvCxnSpPr>
            <a:cxnSpLocks/>
          </p:cNvCxnSpPr>
          <p:nvPr/>
        </p:nvCxnSpPr>
        <p:spPr>
          <a:xfrm flipH="1">
            <a:off x="7646687" y="4259443"/>
            <a:ext cx="989013" cy="14571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igura a mano libera: forma 42">
            <a:extLst>
              <a:ext uri="{FF2B5EF4-FFF2-40B4-BE49-F238E27FC236}">
                <a16:creationId xmlns:a16="http://schemas.microsoft.com/office/drawing/2014/main" id="{F1044695-98EF-476A-6A60-3691A662EE8B}"/>
              </a:ext>
            </a:extLst>
          </p:cNvPr>
          <p:cNvSpPr/>
          <p:nvPr/>
        </p:nvSpPr>
        <p:spPr>
          <a:xfrm>
            <a:off x="7608451" y="3923709"/>
            <a:ext cx="1522729" cy="1796380"/>
          </a:xfrm>
          <a:custGeom>
            <a:avLst/>
            <a:gdLst>
              <a:gd name="connsiteX0" fmla="*/ 520854 w 1500569"/>
              <a:gd name="connsiteY0" fmla="*/ 0 h 1802650"/>
              <a:gd name="connsiteX1" fmla="*/ 44060 w 1500569"/>
              <a:gd name="connsiteY1" fmla="*/ 1789611 h 1802650"/>
              <a:gd name="connsiteX2" fmla="*/ 1500569 w 1500569"/>
              <a:gd name="connsiteY2" fmla="*/ 666206 h 1802650"/>
              <a:gd name="connsiteX0" fmla="*/ 536046 w 1515761"/>
              <a:gd name="connsiteY0" fmla="*/ 0 h 1786292"/>
              <a:gd name="connsiteX1" fmla="*/ 42588 w 1515761"/>
              <a:gd name="connsiteY1" fmla="*/ 1772948 h 1786292"/>
              <a:gd name="connsiteX2" fmla="*/ 1515761 w 1515761"/>
              <a:gd name="connsiteY2" fmla="*/ 666206 h 1786292"/>
              <a:gd name="connsiteX0" fmla="*/ 536046 w 1515761"/>
              <a:gd name="connsiteY0" fmla="*/ 0 h 1792425"/>
              <a:gd name="connsiteX1" fmla="*/ 42588 w 1515761"/>
              <a:gd name="connsiteY1" fmla="*/ 1779197 h 1792425"/>
              <a:gd name="connsiteX2" fmla="*/ 1515761 w 1515761"/>
              <a:gd name="connsiteY2" fmla="*/ 666206 h 1792425"/>
              <a:gd name="connsiteX0" fmla="*/ 536046 w 1522535"/>
              <a:gd name="connsiteY0" fmla="*/ 0 h 1792342"/>
              <a:gd name="connsiteX1" fmla="*/ 42588 w 1522535"/>
              <a:gd name="connsiteY1" fmla="*/ 1779197 h 1792342"/>
              <a:gd name="connsiteX2" fmla="*/ 1522535 w 1522535"/>
              <a:gd name="connsiteY2" fmla="*/ 661691 h 1792342"/>
              <a:gd name="connsiteX0" fmla="*/ 533982 w 1522729"/>
              <a:gd name="connsiteY0" fmla="*/ 0 h 1796857"/>
              <a:gd name="connsiteX1" fmla="*/ 42782 w 1522729"/>
              <a:gd name="connsiteY1" fmla="*/ 1783712 h 1796857"/>
              <a:gd name="connsiteX2" fmla="*/ 1522729 w 1522729"/>
              <a:gd name="connsiteY2" fmla="*/ 666206 h 1796857"/>
              <a:gd name="connsiteX0" fmla="*/ 533982 w 1522729"/>
              <a:gd name="connsiteY0" fmla="*/ 0 h 1796380"/>
              <a:gd name="connsiteX1" fmla="*/ 42782 w 1522729"/>
              <a:gd name="connsiteY1" fmla="*/ 1783712 h 1796380"/>
              <a:gd name="connsiteX2" fmla="*/ 1522729 w 1522729"/>
              <a:gd name="connsiteY2" fmla="*/ 666206 h 179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2729" h="1796380">
                <a:moveTo>
                  <a:pt x="533982" y="0"/>
                </a:moveTo>
                <a:cubicBezTo>
                  <a:pt x="213942" y="839288"/>
                  <a:pt x="-120504" y="1672678"/>
                  <a:pt x="42782" y="1783712"/>
                </a:cubicBezTo>
                <a:cubicBezTo>
                  <a:pt x="208431" y="1892383"/>
                  <a:pt x="876117" y="1283425"/>
                  <a:pt x="1522729" y="666206"/>
                </a:cubicBezTo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12DBBBCC-FA9B-FA3B-66C8-98742F163B8D}"/>
              </a:ext>
            </a:extLst>
          </p:cNvPr>
          <p:cNvSpPr txBox="1"/>
          <p:nvPr/>
        </p:nvSpPr>
        <p:spPr>
          <a:xfrm>
            <a:off x="4442885" y="3423945"/>
            <a:ext cx="68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53" name="Arco 52">
            <a:extLst>
              <a:ext uri="{FF2B5EF4-FFF2-40B4-BE49-F238E27FC236}">
                <a16:creationId xmlns:a16="http://schemas.microsoft.com/office/drawing/2014/main" id="{11525DF1-7F76-9F9C-48B5-A01A4B4ED839}"/>
              </a:ext>
            </a:extLst>
          </p:cNvPr>
          <p:cNvSpPr/>
          <p:nvPr/>
        </p:nvSpPr>
        <p:spPr>
          <a:xfrm>
            <a:off x="5424971" y="1434714"/>
            <a:ext cx="4050000" cy="4050000"/>
          </a:xfrm>
          <a:prstGeom prst="arc">
            <a:avLst>
              <a:gd name="adj1" fmla="val 2035341"/>
              <a:gd name="adj2" fmla="val 1080215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Arco 53">
            <a:extLst>
              <a:ext uri="{FF2B5EF4-FFF2-40B4-BE49-F238E27FC236}">
                <a16:creationId xmlns:a16="http://schemas.microsoft.com/office/drawing/2014/main" id="{4DB4D26D-9ED1-78A3-A19A-CBF8CBCEA60B}"/>
              </a:ext>
            </a:extLst>
          </p:cNvPr>
          <p:cNvSpPr/>
          <p:nvPr/>
        </p:nvSpPr>
        <p:spPr>
          <a:xfrm>
            <a:off x="6613940" y="2620819"/>
            <a:ext cx="1674000" cy="1674000"/>
          </a:xfrm>
          <a:prstGeom prst="arc">
            <a:avLst>
              <a:gd name="adj1" fmla="val 2026373"/>
              <a:gd name="adj2" fmla="val 10803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Arco 54">
            <a:extLst>
              <a:ext uri="{FF2B5EF4-FFF2-40B4-BE49-F238E27FC236}">
                <a16:creationId xmlns:a16="http://schemas.microsoft.com/office/drawing/2014/main" id="{56CA164C-1BF6-5788-4EA1-E49DE878843F}"/>
              </a:ext>
            </a:extLst>
          </p:cNvPr>
          <p:cNvSpPr/>
          <p:nvPr/>
        </p:nvSpPr>
        <p:spPr>
          <a:xfrm>
            <a:off x="6020256" y="2024347"/>
            <a:ext cx="2862000" cy="2862000"/>
          </a:xfrm>
          <a:prstGeom prst="arc">
            <a:avLst>
              <a:gd name="adj1" fmla="val 2048420"/>
              <a:gd name="adj2" fmla="val 107905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289049C1-0737-9270-9C63-3A184B322D21}"/>
              </a:ext>
            </a:extLst>
          </p:cNvPr>
          <p:cNvCxnSpPr>
            <a:cxnSpLocks/>
          </p:cNvCxnSpPr>
          <p:nvPr/>
        </p:nvCxnSpPr>
        <p:spPr>
          <a:xfrm flipV="1">
            <a:off x="6020256" y="1710959"/>
            <a:ext cx="0" cy="17471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6B91355C-C7F0-7651-F1B7-72B13022063C}"/>
              </a:ext>
            </a:extLst>
          </p:cNvPr>
          <p:cNvCxnSpPr>
            <a:cxnSpLocks/>
          </p:cNvCxnSpPr>
          <p:nvPr/>
        </p:nvCxnSpPr>
        <p:spPr>
          <a:xfrm flipH="1">
            <a:off x="6020256" y="1710959"/>
            <a:ext cx="14270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igura a mano libera: forma 64">
            <a:extLst>
              <a:ext uri="{FF2B5EF4-FFF2-40B4-BE49-F238E27FC236}">
                <a16:creationId xmlns:a16="http://schemas.microsoft.com/office/drawing/2014/main" id="{3A4DB088-28F1-D822-1E80-34DA1B63B2F1}"/>
              </a:ext>
            </a:extLst>
          </p:cNvPr>
          <p:cNvSpPr/>
          <p:nvPr/>
        </p:nvSpPr>
        <p:spPr>
          <a:xfrm>
            <a:off x="5411527" y="1711286"/>
            <a:ext cx="1189822" cy="1751683"/>
          </a:xfrm>
          <a:custGeom>
            <a:avLst/>
            <a:gdLst>
              <a:gd name="connsiteX0" fmla="*/ 0 w 1189822"/>
              <a:gd name="connsiteY0" fmla="*/ 1744338 h 1751683"/>
              <a:gd name="connsiteX1" fmla="*/ 591239 w 1189822"/>
              <a:gd name="connsiteY1" fmla="*/ 1 h 1751683"/>
              <a:gd name="connsiteX2" fmla="*/ 1189822 w 1189822"/>
              <a:gd name="connsiteY2" fmla="*/ 1751683 h 1751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9822" h="1751683">
                <a:moveTo>
                  <a:pt x="0" y="1744338"/>
                </a:moveTo>
                <a:cubicBezTo>
                  <a:pt x="196467" y="871557"/>
                  <a:pt x="392935" y="-1223"/>
                  <a:pt x="591239" y="1"/>
                </a:cubicBezTo>
                <a:cubicBezTo>
                  <a:pt x="789543" y="1225"/>
                  <a:pt x="989682" y="876454"/>
                  <a:pt x="1189822" y="1751683"/>
                </a:cubicBezTo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A75B133-C14F-2090-9565-1850DBC673B6}"/>
              </a:ext>
            </a:extLst>
          </p:cNvPr>
          <p:cNvSpPr txBox="1"/>
          <p:nvPr/>
        </p:nvSpPr>
        <p:spPr>
          <a:xfrm>
            <a:off x="0" y="693212"/>
            <a:ext cx="590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è proiettante determiniamo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la traccia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mediante una retta perpendicolare 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8BE646E-C6B8-FED4-3230-898B18F530A8}"/>
              </a:ext>
            </a:extLst>
          </p:cNvPr>
          <p:cNvSpPr txBox="1"/>
          <p:nvPr/>
        </p:nvSpPr>
        <p:spPr>
          <a:xfrm>
            <a:off x="8612422" y="153250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6F02772-CE25-67F0-E01B-1D5A26C7865D}"/>
              </a:ext>
            </a:extLst>
          </p:cNvPr>
          <p:cNvSpPr txBox="1"/>
          <p:nvPr/>
        </p:nvSpPr>
        <p:spPr>
          <a:xfrm>
            <a:off x="42070" y="1302967"/>
            <a:ext cx="5148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Dopo aver proiettato 3’’ 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lo ribaltiamo sulla traccia ribaltata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BB1581F5-C15F-C46E-8EB6-DFC45E09557F}"/>
              </a:ext>
            </a:extLst>
          </p:cNvPr>
          <p:cNvSpPr txBox="1"/>
          <p:nvPr/>
        </p:nvSpPr>
        <p:spPr>
          <a:xfrm>
            <a:off x="0" y="1888798"/>
            <a:ext cx="428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proietta questo punto nello spazio ribaltato intersecando questa retta con quella che contiene la proiezione del punto 3’ ottenendo il punto reale 3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0CC5A0A9-DF64-1650-499B-8D39073F0EEB}"/>
              </a:ext>
            </a:extLst>
          </p:cNvPr>
          <p:cNvSpPr txBox="1"/>
          <p:nvPr/>
        </p:nvSpPr>
        <p:spPr>
          <a:xfrm>
            <a:off x="8548971" y="425538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ABC00A2-B333-60BA-2AE4-7D501A68B8BF}"/>
              </a:ext>
            </a:extLst>
          </p:cNvPr>
          <p:cNvSpPr txBox="1"/>
          <p:nvPr/>
        </p:nvSpPr>
        <p:spPr>
          <a:xfrm>
            <a:off x="7473440" y="566690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FBBAC61C-D539-6E4C-5D9F-D9D3C762DC3D}"/>
              </a:ext>
            </a:extLst>
          </p:cNvPr>
          <p:cNvSpPr txBox="1"/>
          <p:nvPr/>
        </p:nvSpPr>
        <p:spPr>
          <a:xfrm>
            <a:off x="0" y="3044852"/>
            <a:ext cx="4270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i punti 1’, 2’ e il punto ribaltato 3 si determina la curva reale del ramo dell’iperbole di sezione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074C1A2E-FD86-8AAC-0F72-E6CCD57394E1}"/>
              </a:ext>
            </a:extLst>
          </p:cNvPr>
          <p:cNvSpPr txBox="1"/>
          <p:nvPr/>
        </p:nvSpPr>
        <p:spPr>
          <a:xfrm>
            <a:off x="7870623" y="385891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550A2C1B-A462-D654-FAE2-0082C60420D9}"/>
              </a:ext>
            </a:extLst>
          </p:cNvPr>
          <p:cNvSpPr txBox="1"/>
          <p:nvPr/>
        </p:nvSpPr>
        <p:spPr>
          <a:xfrm>
            <a:off x="9043084" y="460323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CA0A0705-0177-5FE1-CD27-0F0A32679A7E}"/>
              </a:ext>
            </a:extLst>
          </p:cNvPr>
          <p:cNvSpPr txBox="1"/>
          <p:nvPr/>
        </p:nvSpPr>
        <p:spPr>
          <a:xfrm>
            <a:off x="42070" y="3965468"/>
            <a:ext cx="543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L’operazione può essere eseguita anche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 </a:t>
            </a:r>
            <a:r>
              <a:rPr lang="it-IT" dirty="0"/>
              <a:t>facendo</a:t>
            </a:r>
            <a:r>
              <a:rPr lang="it-IT" baseline="-25000" dirty="0"/>
              <a:t> </a:t>
            </a:r>
            <a:r>
              <a:rPr lang="it-IT" dirty="0"/>
              <a:t>coincidere la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con la linea di terra</a:t>
            </a:r>
            <a:endParaRPr lang="it-IT" baseline="-25000" dirty="0"/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F4824C30-4D8D-471E-C310-D858322ADC5E}"/>
              </a:ext>
            </a:extLst>
          </p:cNvPr>
          <p:cNvSpPr txBox="1"/>
          <p:nvPr/>
        </p:nvSpPr>
        <p:spPr>
          <a:xfrm>
            <a:off x="6572587" y="324611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0566ED0F-0372-02AB-909F-3EA462FD42C7}"/>
              </a:ext>
            </a:extLst>
          </p:cNvPr>
          <p:cNvSpPr txBox="1"/>
          <p:nvPr/>
        </p:nvSpPr>
        <p:spPr>
          <a:xfrm>
            <a:off x="5183201" y="326025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FD3581EA-76A1-BEAF-EA4D-7538DBAB5C44}"/>
              </a:ext>
            </a:extLst>
          </p:cNvPr>
          <p:cNvSpPr txBox="1"/>
          <p:nvPr/>
        </p:nvSpPr>
        <p:spPr>
          <a:xfrm>
            <a:off x="0" y="4664782"/>
            <a:ext cx="494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Ribaltando i punti 1’ e 2’ su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definiamo la loro posizione reale 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FA72A7E-89AD-25BE-0608-BDFA7053DD20}"/>
              </a:ext>
            </a:extLst>
          </p:cNvPr>
          <p:cNvSpPr txBox="1"/>
          <p:nvPr/>
        </p:nvSpPr>
        <p:spPr>
          <a:xfrm>
            <a:off x="5893314" y="148625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B1B57128-C5B6-077A-C0D9-BEC73FBDC88D}"/>
              </a:ext>
            </a:extLst>
          </p:cNvPr>
          <p:cNvSpPr txBox="1"/>
          <p:nvPr/>
        </p:nvSpPr>
        <p:spPr>
          <a:xfrm>
            <a:off x="0" y="5261275"/>
            <a:ext cx="5525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Ribaltato 3’ su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ne eseguiamo la proiezione nello spazio ribaltato  che intersecata dalla proiezione del punto 3’’ determina la posizione reale del punto 3 vertice della curva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3CBB5BD-6E4D-3665-FD83-359957040D4B}"/>
              </a:ext>
            </a:extLst>
          </p:cNvPr>
          <p:cNvSpPr txBox="1"/>
          <p:nvPr/>
        </p:nvSpPr>
        <p:spPr>
          <a:xfrm>
            <a:off x="0" y="6439591"/>
            <a:ext cx="890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i punti 1,2,3 si ottiene la curva del ramo dell’iperbole di sezione reale</a:t>
            </a:r>
          </a:p>
        </p:txBody>
      </p:sp>
      <p:sp>
        <p:nvSpPr>
          <p:cNvPr id="15" name="Titolo 3">
            <a:extLst>
              <a:ext uri="{FF2B5EF4-FFF2-40B4-BE49-F238E27FC236}">
                <a16:creationId xmlns:a16="http://schemas.microsoft.com/office/drawing/2014/main" id="{21582FA1-DDA5-6804-A773-C7CC04BCA7E4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08D0455-826D-1B38-3C49-4766E069CF3E}"/>
              </a:ext>
            </a:extLst>
          </p:cNvPr>
          <p:cNvCxnSpPr>
            <a:cxnSpLocks/>
          </p:cNvCxnSpPr>
          <p:nvPr/>
        </p:nvCxnSpPr>
        <p:spPr>
          <a:xfrm flipH="1">
            <a:off x="4160520" y="3457747"/>
            <a:ext cx="327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ED8A10-0A60-6D63-750D-258515549B48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C6C37E8-F426-1610-923D-EE0D1A36A449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446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/>
      <p:bldP spid="25" grpId="0" animBg="1"/>
      <p:bldP spid="43" grpId="0" animBg="1"/>
      <p:bldP spid="51" grpId="0"/>
      <p:bldP spid="53" grpId="0" animBg="1"/>
      <p:bldP spid="54" grpId="0" animBg="1"/>
      <p:bldP spid="55" grpId="0" animBg="1"/>
      <p:bldP spid="65" grpId="0" animBg="1"/>
      <p:bldP spid="8" grpId="0"/>
      <p:bldP spid="34" grpId="0"/>
      <p:bldP spid="37" grpId="0"/>
      <p:bldP spid="40" grpId="0"/>
      <p:bldP spid="46" grpId="0"/>
      <p:bldP spid="56" grpId="0"/>
      <p:bldP spid="58" grpId="0"/>
      <p:bldP spid="61" grpId="0"/>
      <p:bldP spid="62" grpId="0"/>
      <p:bldP spid="63" grpId="0"/>
      <p:bldP spid="64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7269480" y="3459243"/>
            <a:ext cx="46088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9842740" y="4305508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9846385" y="168436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C10EDC-860B-4B12-335C-DB60A44F8466}"/>
              </a:ext>
            </a:extLst>
          </p:cNvPr>
          <p:cNvSpPr txBox="1"/>
          <p:nvPr/>
        </p:nvSpPr>
        <p:spPr>
          <a:xfrm>
            <a:off x="0" y="780964"/>
            <a:ext cx="328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DATI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EE75B57-1579-E82F-B944-C85E43B03F5B}"/>
              </a:ext>
            </a:extLst>
          </p:cNvPr>
          <p:cNvSpPr txBox="1"/>
          <p:nvPr/>
        </p:nvSpPr>
        <p:spPr>
          <a:xfrm>
            <a:off x="0" y="2716262"/>
            <a:ext cx="4430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00FF"/>
                </a:solidFill>
              </a:rPr>
              <a:t>Sia data la sfera di centro O(O’, O’’) collocata nello spazio del diedro e tangente al piano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5FE4CA2-FDA8-A70C-3B55-B59D24F4F7E7}"/>
              </a:ext>
            </a:extLst>
          </p:cNvPr>
          <p:cNvSpPr txBox="1"/>
          <p:nvPr/>
        </p:nvSpPr>
        <p:spPr>
          <a:xfrm>
            <a:off x="0" y="3906850"/>
            <a:ext cx="4125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Sia questa sezionata mediante un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DDEF36F-289D-FA77-5481-D469DF1CAE63}"/>
              </a:ext>
            </a:extLst>
          </p:cNvPr>
          <p:cNvSpPr txBox="1"/>
          <p:nvPr/>
        </p:nvSpPr>
        <p:spPr>
          <a:xfrm>
            <a:off x="10947406" y="5791788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65C134A-2025-FA4F-EA7C-D7E8ED2D293A}"/>
              </a:ext>
            </a:extLst>
          </p:cNvPr>
          <p:cNvSpPr txBox="1"/>
          <p:nvPr/>
        </p:nvSpPr>
        <p:spPr>
          <a:xfrm>
            <a:off x="7517189" y="622434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32" name="Connettore 1 39">
            <a:extLst>
              <a:ext uri="{FF2B5EF4-FFF2-40B4-BE49-F238E27FC236}">
                <a16:creationId xmlns:a16="http://schemas.microsoft.com/office/drawing/2014/main" id="{2EE8D5B3-42FC-3353-E47D-38351E670129}"/>
              </a:ext>
            </a:extLst>
          </p:cNvPr>
          <p:cNvCxnSpPr>
            <a:cxnSpLocks/>
          </p:cNvCxnSpPr>
          <p:nvPr/>
        </p:nvCxnSpPr>
        <p:spPr>
          <a:xfrm>
            <a:off x="8113613" y="3459015"/>
            <a:ext cx="3109353" cy="29159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4E6099F-0B6A-9F9B-0223-6A6A6746EDA8}"/>
              </a:ext>
            </a:extLst>
          </p:cNvPr>
          <p:cNvCxnSpPr/>
          <p:nvPr/>
        </p:nvCxnSpPr>
        <p:spPr>
          <a:xfrm flipV="1">
            <a:off x="8113613" y="544169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787262" y="3461201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1 28"/>
          <p:cNvCxnSpPr>
            <a:cxnSpLocks/>
          </p:cNvCxnSpPr>
          <p:nvPr/>
        </p:nvCxnSpPr>
        <p:spPr>
          <a:xfrm>
            <a:off x="9767692" y="4541201"/>
            <a:ext cx="14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cxnSpLocks/>
          </p:cNvCxnSpPr>
          <p:nvPr/>
        </p:nvCxnSpPr>
        <p:spPr>
          <a:xfrm>
            <a:off x="9849262" y="1774776"/>
            <a:ext cx="0" cy="28385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e 47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784385" y="758258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0" name="Connettore 1 49"/>
          <p:cNvCxnSpPr>
            <a:cxnSpLocks/>
          </p:cNvCxnSpPr>
          <p:nvPr/>
        </p:nvCxnSpPr>
        <p:spPr>
          <a:xfrm>
            <a:off x="9771694" y="1838258"/>
            <a:ext cx="14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olo 3">
            <a:extLst>
              <a:ext uri="{FF2B5EF4-FFF2-40B4-BE49-F238E27FC236}">
                <a16:creationId xmlns:a16="http://schemas.microsoft.com/office/drawing/2014/main" id="{0D9787E7-D644-85C5-A86B-B0AFB0072D92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DABCE8-6CB6-334E-F987-6859904B2BD7}"/>
              </a:ext>
            </a:extLst>
          </p:cNvPr>
          <p:cNvSpPr txBox="1"/>
          <p:nvPr/>
        </p:nvSpPr>
        <p:spPr>
          <a:xfrm>
            <a:off x="-25700" y="396265"/>
            <a:ext cx="3310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SEZIONE  DI  UNA SFERA</a:t>
            </a:r>
          </a:p>
        </p:txBody>
      </p: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9A58C19-4E3D-AD10-95F2-79AB4BD7B017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1972BAF-DF11-45B7-23C8-297DAC0BB1F9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325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3" grpId="0"/>
      <p:bldP spid="26" grpId="0"/>
      <p:bldP spid="28" grpId="0"/>
      <p:bldP spid="31" grpId="0"/>
      <p:bldP spid="13" grpId="0" animBg="1"/>
      <p:bldP spid="48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08760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7287768" y="3459243"/>
            <a:ext cx="459055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DDEF36F-289D-FA77-5481-D469DF1CAE63}"/>
              </a:ext>
            </a:extLst>
          </p:cNvPr>
          <p:cNvSpPr txBox="1"/>
          <p:nvPr/>
        </p:nvSpPr>
        <p:spPr>
          <a:xfrm>
            <a:off x="10947406" y="5791788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65C134A-2025-FA4F-EA7C-D7E8ED2D293A}"/>
              </a:ext>
            </a:extLst>
          </p:cNvPr>
          <p:cNvSpPr txBox="1"/>
          <p:nvPr/>
        </p:nvSpPr>
        <p:spPr>
          <a:xfrm>
            <a:off x="7517189" y="622434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32" name="Connettore 1 39">
            <a:extLst>
              <a:ext uri="{FF2B5EF4-FFF2-40B4-BE49-F238E27FC236}">
                <a16:creationId xmlns:a16="http://schemas.microsoft.com/office/drawing/2014/main" id="{2EE8D5B3-42FC-3353-E47D-38351E670129}"/>
              </a:ext>
            </a:extLst>
          </p:cNvPr>
          <p:cNvCxnSpPr>
            <a:cxnSpLocks/>
          </p:cNvCxnSpPr>
          <p:nvPr/>
        </p:nvCxnSpPr>
        <p:spPr>
          <a:xfrm>
            <a:off x="8113613" y="3459015"/>
            <a:ext cx="3109353" cy="29159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4E6099F-0B6A-9F9B-0223-6A6A6746EDA8}"/>
              </a:ext>
            </a:extLst>
          </p:cNvPr>
          <p:cNvCxnSpPr/>
          <p:nvPr/>
        </p:nvCxnSpPr>
        <p:spPr>
          <a:xfrm flipV="1">
            <a:off x="8113613" y="544169"/>
            <a:ext cx="0" cy="29164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787262" y="3461201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1 28"/>
          <p:cNvCxnSpPr>
            <a:cxnSpLocks/>
          </p:cNvCxnSpPr>
          <p:nvPr/>
        </p:nvCxnSpPr>
        <p:spPr>
          <a:xfrm>
            <a:off x="9780391" y="4541201"/>
            <a:ext cx="17755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E81BE0-9036-4E3B-1E68-67378BF6002D}"/>
              </a:ext>
            </a:extLst>
          </p:cNvPr>
          <p:cNvSpPr txBox="1"/>
          <p:nvPr/>
        </p:nvSpPr>
        <p:spPr>
          <a:xfrm>
            <a:off x="42070" y="492562"/>
            <a:ext cx="713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PROCEDURA PER LA  RICERCA  DELLA  FIGURA  DI  SEZIONE</a:t>
            </a:r>
          </a:p>
        </p:txBody>
      </p:sp>
      <p:cxnSp>
        <p:nvCxnSpPr>
          <p:cNvPr id="17" name="Connettore 1 39">
            <a:extLst>
              <a:ext uri="{FF2B5EF4-FFF2-40B4-BE49-F238E27FC236}">
                <a16:creationId xmlns:a16="http://schemas.microsoft.com/office/drawing/2014/main" id="{A8DD125B-8F92-0CA4-65DC-5D6C8EE57308}"/>
              </a:ext>
            </a:extLst>
          </p:cNvPr>
          <p:cNvCxnSpPr>
            <a:cxnSpLocks/>
          </p:cNvCxnSpPr>
          <p:nvPr/>
        </p:nvCxnSpPr>
        <p:spPr>
          <a:xfrm>
            <a:off x="8864193" y="4162264"/>
            <a:ext cx="1461008" cy="13701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2C57404D-327D-AFA0-AD88-ABD6CC28C127}"/>
              </a:ext>
            </a:extLst>
          </p:cNvPr>
          <p:cNvCxnSpPr>
            <a:cxnSpLocks/>
          </p:cNvCxnSpPr>
          <p:nvPr/>
        </p:nvCxnSpPr>
        <p:spPr>
          <a:xfrm flipV="1">
            <a:off x="9867262" y="2104008"/>
            <a:ext cx="0" cy="2470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B0C2C778-7EB4-A20E-C4F2-64B3F73371B8}"/>
              </a:ext>
            </a:extLst>
          </p:cNvPr>
          <p:cNvCxnSpPr>
            <a:cxnSpLocks/>
          </p:cNvCxnSpPr>
          <p:nvPr/>
        </p:nvCxnSpPr>
        <p:spPr>
          <a:xfrm flipH="1">
            <a:off x="9586285" y="4541182"/>
            <a:ext cx="277583" cy="295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E131794-B602-A1A6-D2D4-2E39F8697708}"/>
              </a:ext>
            </a:extLst>
          </p:cNvPr>
          <p:cNvCxnSpPr>
            <a:cxnSpLocks/>
          </p:cNvCxnSpPr>
          <p:nvPr/>
        </p:nvCxnSpPr>
        <p:spPr>
          <a:xfrm flipV="1">
            <a:off x="8858434" y="1209294"/>
            <a:ext cx="0" cy="2948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1CB34DD-DE3F-D7F6-FBE4-0323FF917157}"/>
              </a:ext>
            </a:extLst>
          </p:cNvPr>
          <p:cNvCxnSpPr>
            <a:cxnSpLocks/>
          </p:cNvCxnSpPr>
          <p:nvPr/>
        </p:nvCxnSpPr>
        <p:spPr>
          <a:xfrm flipV="1">
            <a:off x="10315615" y="1194033"/>
            <a:ext cx="0" cy="43310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D664A911-7466-2FD4-3293-0CFFA3DAE692}"/>
              </a:ext>
            </a:extLst>
          </p:cNvPr>
          <p:cNvCxnSpPr>
            <a:cxnSpLocks/>
          </p:cNvCxnSpPr>
          <p:nvPr/>
        </p:nvCxnSpPr>
        <p:spPr>
          <a:xfrm flipV="1">
            <a:off x="9582282" y="1209294"/>
            <a:ext cx="0" cy="36307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5D752DD-0911-84DC-4719-07ABCA5D95EB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9867262" y="3461201"/>
            <a:ext cx="0" cy="11622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9077E1A-A49C-1792-E804-9A66F30DAD97}"/>
              </a:ext>
            </a:extLst>
          </p:cNvPr>
          <p:cNvSpPr txBox="1"/>
          <p:nvPr/>
        </p:nvSpPr>
        <p:spPr>
          <a:xfrm>
            <a:off x="9810049" y="4291418"/>
            <a:ext cx="409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9ADAF41-69BF-E227-D619-EAE5E5FAD54A}"/>
              </a:ext>
            </a:extLst>
          </p:cNvPr>
          <p:cNvSpPr txBox="1"/>
          <p:nvPr/>
        </p:nvSpPr>
        <p:spPr>
          <a:xfrm>
            <a:off x="9777682" y="1952067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EDBBE41F-D334-23B7-6D8F-407E501C88B8}"/>
              </a:ext>
            </a:extLst>
          </p:cNvPr>
          <p:cNvSpPr/>
          <p:nvPr/>
        </p:nvSpPr>
        <p:spPr>
          <a:xfrm>
            <a:off x="8787136" y="1119356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5BD3272-FBB0-9A1D-1A94-8D3628427573}"/>
              </a:ext>
            </a:extLst>
          </p:cNvPr>
          <p:cNvCxnSpPr>
            <a:cxnSpLocks/>
          </p:cNvCxnSpPr>
          <p:nvPr/>
        </p:nvCxnSpPr>
        <p:spPr>
          <a:xfrm>
            <a:off x="9811184" y="2199356"/>
            <a:ext cx="9531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C4A9026-3885-7E26-DAA2-784446281D26}"/>
              </a:ext>
            </a:extLst>
          </p:cNvPr>
          <p:cNvCxnSpPr>
            <a:cxnSpLocks/>
          </p:cNvCxnSpPr>
          <p:nvPr/>
        </p:nvCxnSpPr>
        <p:spPr>
          <a:xfrm>
            <a:off x="8855928" y="2197898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E0416EA2-7A14-DE5D-F763-45FF44590315}"/>
              </a:ext>
            </a:extLst>
          </p:cNvPr>
          <p:cNvCxnSpPr>
            <a:cxnSpLocks/>
          </p:cNvCxnSpPr>
          <p:nvPr/>
        </p:nvCxnSpPr>
        <p:spPr>
          <a:xfrm>
            <a:off x="8859677" y="1194033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4769058-383E-A2EA-91C4-23C87740EEF4}"/>
              </a:ext>
            </a:extLst>
          </p:cNvPr>
          <p:cNvCxnSpPr>
            <a:cxnSpLocks/>
          </p:cNvCxnSpPr>
          <p:nvPr/>
        </p:nvCxnSpPr>
        <p:spPr>
          <a:xfrm>
            <a:off x="8856293" y="3200069"/>
            <a:ext cx="1459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FC8C3E1-D4BE-6672-3E0C-FB2DA7E02F99}"/>
              </a:ext>
            </a:extLst>
          </p:cNvPr>
          <p:cNvCxnSpPr>
            <a:cxnSpLocks/>
          </p:cNvCxnSpPr>
          <p:nvPr/>
        </p:nvCxnSpPr>
        <p:spPr>
          <a:xfrm>
            <a:off x="8856600" y="1194033"/>
            <a:ext cx="1459015" cy="2006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5D95561-2DDE-AD05-5B0E-34C8C3057771}"/>
              </a:ext>
            </a:extLst>
          </p:cNvPr>
          <p:cNvCxnSpPr>
            <a:cxnSpLocks/>
          </p:cNvCxnSpPr>
          <p:nvPr/>
        </p:nvCxnSpPr>
        <p:spPr>
          <a:xfrm flipV="1">
            <a:off x="8860678" y="1194033"/>
            <a:ext cx="1454937" cy="2006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5659BB1-7158-78ED-B670-3F4EE1A63CBA}"/>
              </a:ext>
            </a:extLst>
          </p:cNvPr>
          <p:cNvSpPr/>
          <p:nvPr/>
        </p:nvSpPr>
        <p:spPr>
          <a:xfrm>
            <a:off x="8863440" y="1194033"/>
            <a:ext cx="1454400" cy="200603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39005DAF-F4B6-8A05-51E6-56EE5755B780}"/>
              </a:ext>
            </a:extLst>
          </p:cNvPr>
          <p:cNvCxnSpPr>
            <a:cxnSpLocks/>
          </p:cNvCxnSpPr>
          <p:nvPr/>
        </p:nvCxnSpPr>
        <p:spPr>
          <a:xfrm flipH="1">
            <a:off x="9069545" y="1491621"/>
            <a:ext cx="19599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FF2EDC52-5440-266D-493A-CF08E3C70D27}"/>
              </a:ext>
            </a:extLst>
          </p:cNvPr>
          <p:cNvGrpSpPr/>
          <p:nvPr/>
        </p:nvGrpSpPr>
        <p:grpSpPr>
          <a:xfrm>
            <a:off x="9312036" y="1194033"/>
            <a:ext cx="2008615" cy="2008767"/>
            <a:chOff x="9312036" y="1194033"/>
            <a:chExt cx="2008615" cy="2008767"/>
          </a:xfrm>
        </p:grpSpPr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A6782025-26BF-FAAF-F2EB-78E3662A3663}"/>
                </a:ext>
              </a:extLst>
            </p:cNvPr>
            <p:cNvCxnSpPr>
              <a:cxnSpLocks/>
            </p:cNvCxnSpPr>
            <p:nvPr/>
          </p:nvCxnSpPr>
          <p:spPr>
            <a:xfrm>
              <a:off x="10315615" y="3202800"/>
              <a:ext cx="99817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2FCFA88D-A18F-16C5-0EAB-D4E199A0E167}"/>
                </a:ext>
              </a:extLst>
            </p:cNvPr>
            <p:cNvGrpSpPr/>
            <p:nvPr/>
          </p:nvGrpSpPr>
          <p:grpSpPr>
            <a:xfrm>
              <a:off x="9312036" y="1194033"/>
              <a:ext cx="2008615" cy="2008350"/>
              <a:chOff x="9312036" y="1194033"/>
              <a:chExt cx="2008615" cy="2008350"/>
            </a:xfrm>
          </p:grpSpPr>
          <p:sp>
            <p:nvSpPr>
              <p:cNvPr id="2" name="Arco 1">
                <a:extLst>
                  <a:ext uri="{FF2B5EF4-FFF2-40B4-BE49-F238E27FC236}">
                    <a16:creationId xmlns:a16="http://schemas.microsoft.com/office/drawing/2014/main" id="{791AB2B7-86D8-B395-23D7-C925139E830B}"/>
                  </a:ext>
                </a:extLst>
              </p:cNvPr>
              <p:cNvSpPr/>
              <p:nvPr/>
            </p:nvSpPr>
            <p:spPr>
              <a:xfrm>
                <a:off x="9312036" y="1197183"/>
                <a:ext cx="2005200" cy="2005200"/>
              </a:xfrm>
              <a:prstGeom prst="arc">
                <a:avLst>
                  <a:gd name="adj1" fmla="val 16200000"/>
                  <a:gd name="adj2" fmla="val 5386334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47" name="Gruppo 46">
                <a:extLst>
                  <a:ext uri="{FF2B5EF4-FFF2-40B4-BE49-F238E27FC236}">
                    <a16:creationId xmlns:a16="http://schemas.microsoft.com/office/drawing/2014/main" id="{A05605F7-6F84-25B7-2B08-813D3BC974E3}"/>
                  </a:ext>
                </a:extLst>
              </p:cNvPr>
              <p:cNvGrpSpPr/>
              <p:nvPr/>
            </p:nvGrpSpPr>
            <p:grpSpPr>
              <a:xfrm>
                <a:off x="10315615" y="1194033"/>
                <a:ext cx="1005036" cy="2006036"/>
                <a:chOff x="2837647" y="2083765"/>
                <a:chExt cx="1005036" cy="2006036"/>
              </a:xfrm>
            </p:grpSpPr>
            <p:cxnSp>
              <p:nvCxnSpPr>
                <p:cNvPr id="5" name="Connettore diritto 4">
                  <a:extLst>
                    <a:ext uri="{FF2B5EF4-FFF2-40B4-BE49-F238E27FC236}">
                      <a16:creationId xmlns:a16="http://schemas.microsoft.com/office/drawing/2014/main" id="{B23A9EB5-0C16-011E-0D8F-BD7480769E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854" y="2104007"/>
                  <a:ext cx="0" cy="983602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ttore diritto 36">
                  <a:extLst>
                    <a:ext uri="{FF2B5EF4-FFF2-40B4-BE49-F238E27FC236}">
                      <a16:creationId xmlns:a16="http://schemas.microsoft.com/office/drawing/2014/main" id="{6A3918FA-E915-6CAE-5F82-C22B91956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854" y="3087609"/>
                  <a:ext cx="998178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>
                  <a:extLst>
                    <a:ext uri="{FF2B5EF4-FFF2-40B4-BE49-F238E27FC236}">
                      <a16:creationId xmlns:a16="http://schemas.microsoft.com/office/drawing/2014/main" id="{B472F187-446A-7F97-1E8A-6A4A43477E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39032" y="2083765"/>
                  <a:ext cx="0" cy="2006036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>
                  <a:extLst>
                    <a:ext uri="{FF2B5EF4-FFF2-40B4-BE49-F238E27FC236}">
                      <a16:creationId xmlns:a16="http://schemas.microsoft.com/office/drawing/2014/main" id="{13710250-4253-5A09-835A-6818F10967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37647" y="2083765"/>
                  <a:ext cx="998178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ttore diritto 45">
                  <a:extLst>
                    <a:ext uri="{FF2B5EF4-FFF2-40B4-BE49-F238E27FC236}">
                      <a16:creationId xmlns:a16="http://schemas.microsoft.com/office/drawing/2014/main" id="{5F726DBE-D596-FE15-0A8F-266E95B902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0854" y="2083765"/>
                  <a:ext cx="1001829" cy="1003844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" name="Connettore diritto 59">
                <a:extLst>
                  <a:ext uri="{FF2B5EF4-FFF2-40B4-BE49-F238E27FC236}">
                    <a16:creationId xmlns:a16="http://schemas.microsoft.com/office/drawing/2014/main" id="{DC80769B-DE26-7CFE-185B-13162D915479}"/>
                  </a:ext>
                </a:extLst>
              </p:cNvPr>
              <p:cNvCxnSpPr>
                <a:cxnSpLocks/>
                <a:stCxn id="23" idx="6"/>
              </p:cNvCxnSpPr>
              <p:nvPr/>
            </p:nvCxnSpPr>
            <p:spPr>
              <a:xfrm>
                <a:off x="10317840" y="2197051"/>
                <a:ext cx="997164" cy="100301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3A14E86F-12F7-8844-DBA9-A36B088CCA95}"/>
              </a:ext>
            </a:extLst>
          </p:cNvPr>
          <p:cNvCxnSpPr>
            <a:cxnSpLocks/>
          </p:cNvCxnSpPr>
          <p:nvPr/>
        </p:nvCxnSpPr>
        <p:spPr>
          <a:xfrm>
            <a:off x="9069545" y="2908589"/>
            <a:ext cx="19599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C9CA6B9-52A1-6B68-7892-1F627B34408F}"/>
              </a:ext>
            </a:extLst>
          </p:cNvPr>
          <p:cNvSpPr txBox="1"/>
          <p:nvPr/>
        </p:nvSpPr>
        <p:spPr>
          <a:xfrm>
            <a:off x="-1" y="959164"/>
            <a:ext cx="558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Poiché il piano di sezione 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è un piano proiettante la circonferenza, sezione della sfera, si presenta come scorcio totale del segmento (corda della circonferenza) compreso tra i punti  A’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FF0000"/>
                </a:solidFill>
              </a:rPr>
              <a:t> B’ </a:t>
            </a:r>
          </a:p>
          <a:p>
            <a:r>
              <a:rPr lang="it-IT" dirty="0">
                <a:solidFill>
                  <a:srgbClr val="FF0000"/>
                </a:solidFill>
              </a:rPr>
              <a:t>e C’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sz="1800" dirty="0"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D’  vertici del quadrato contenente la circonferenza di sezione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DF32166-3F2B-520F-169C-C9EDA8D7FE8D}"/>
              </a:ext>
            </a:extLst>
          </p:cNvPr>
          <p:cNvSpPr txBox="1"/>
          <p:nvPr/>
        </p:nvSpPr>
        <p:spPr>
          <a:xfrm>
            <a:off x="10245137" y="92740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959F67A-EA53-DF97-F385-33679853F95C}"/>
              </a:ext>
            </a:extLst>
          </p:cNvPr>
          <p:cNvSpPr txBox="1"/>
          <p:nvPr/>
        </p:nvSpPr>
        <p:spPr>
          <a:xfrm>
            <a:off x="10280196" y="307671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E38D018-CE72-260C-BE13-FFEC47A709F6}"/>
              </a:ext>
            </a:extLst>
          </p:cNvPr>
          <p:cNvSpPr txBox="1"/>
          <p:nvPr/>
        </p:nvSpPr>
        <p:spPr>
          <a:xfrm>
            <a:off x="8517239" y="307715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EF1A1EE-07CE-19B5-38B0-52766EBF61AD}"/>
              </a:ext>
            </a:extLst>
          </p:cNvPr>
          <p:cNvSpPr txBox="1"/>
          <p:nvPr/>
        </p:nvSpPr>
        <p:spPr>
          <a:xfrm>
            <a:off x="8540246" y="103795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7D3EEBC-132F-BAD7-A3AC-9A6745B4AB28}"/>
              </a:ext>
            </a:extLst>
          </p:cNvPr>
          <p:cNvSpPr txBox="1"/>
          <p:nvPr/>
        </p:nvSpPr>
        <p:spPr>
          <a:xfrm>
            <a:off x="10771515" y="542032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6E507C6-E1CD-5D94-2145-125517FA2126}"/>
              </a:ext>
            </a:extLst>
          </p:cNvPr>
          <p:cNvSpPr txBox="1"/>
          <p:nvPr/>
        </p:nvSpPr>
        <p:spPr>
          <a:xfrm>
            <a:off x="10346704" y="539871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6A4375B-A682-C70C-DFDA-3C71EA1226F0}"/>
              </a:ext>
            </a:extLst>
          </p:cNvPr>
          <p:cNvSpPr txBox="1"/>
          <p:nvPr/>
        </p:nvSpPr>
        <p:spPr>
          <a:xfrm>
            <a:off x="8551228" y="404882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97556C3-ED65-BFF1-2582-3214125F0FF6}"/>
              </a:ext>
            </a:extLst>
          </p:cNvPr>
          <p:cNvSpPr txBox="1"/>
          <p:nvPr/>
        </p:nvSpPr>
        <p:spPr>
          <a:xfrm>
            <a:off x="8132888" y="405452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29DB7CE3-9310-5FA6-937C-DC8B9EF9F55E}"/>
              </a:ext>
            </a:extLst>
          </p:cNvPr>
          <p:cNvSpPr txBox="1"/>
          <p:nvPr/>
        </p:nvSpPr>
        <p:spPr>
          <a:xfrm>
            <a:off x="8340008" y="3973210"/>
            <a:ext cx="3395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18A8A9D-13BF-53B1-C46F-A953F725A113}"/>
              </a:ext>
            </a:extLst>
          </p:cNvPr>
          <p:cNvSpPr txBox="1"/>
          <p:nvPr/>
        </p:nvSpPr>
        <p:spPr>
          <a:xfrm>
            <a:off x="10580704" y="5329501"/>
            <a:ext cx="3395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F8D2CE1-6CCD-6E2C-976E-E5DC6255D406}"/>
              </a:ext>
            </a:extLst>
          </p:cNvPr>
          <p:cNvSpPr txBox="1"/>
          <p:nvPr/>
        </p:nvSpPr>
        <p:spPr>
          <a:xfrm>
            <a:off x="0" y="3014302"/>
            <a:ext cx="4904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questi punti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 si determina il rettangolo A’’, B’’, C’’, D’’ che contiene lo scorcio parziale della circonferenza di sezione della sfera  generata dal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" name="Titolo 3">
            <a:extLst>
              <a:ext uri="{FF2B5EF4-FFF2-40B4-BE49-F238E27FC236}">
                <a16:creationId xmlns:a16="http://schemas.microsoft.com/office/drawing/2014/main" id="{0EC131DA-F5EE-7D57-B560-A8C94FA4B5F0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- ESEMPI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22427A5-1B4A-F831-F6F1-E70A1B646196}"/>
              </a:ext>
            </a:extLst>
          </p:cNvPr>
          <p:cNvSpPr txBox="1"/>
          <p:nvPr/>
        </p:nvSpPr>
        <p:spPr>
          <a:xfrm>
            <a:off x="-71460" y="4496994"/>
            <a:ext cx="4219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Determiniamo l’ellisse utilizzando la costruzione per otto punti </a:t>
            </a:r>
          </a:p>
          <a:p>
            <a:r>
              <a:rPr lang="it-IT" dirty="0">
                <a:solidFill>
                  <a:srgbClr val="00B0F0"/>
                </a:solidFill>
              </a:rPr>
              <a:t>(4 sugli assi e 4 sulle diagonali)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B57CA72C-B912-9EA8-6FFA-0E6B5D193403}"/>
              </a:ext>
            </a:extLst>
          </p:cNvPr>
          <p:cNvSpPr txBox="1"/>
          <p:nvPr/>
        </p:nvSpPr>
        <p:spPr>
          <a:xfrm>
            <a:off x="0" y="5621201"/>
            <a:ext cx="4904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questi punti del rettangolo passa l’ellisse di sezione come scorcio della vera circonferenza di sezione</a:t>
            </a:r>
          </a:p>
        </p:txBody>
      </p: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DA16F73-26A1-D183-B1D7-CDE468217374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5AF0BF4-EC0A-F813-8B61-E3BEE6CA2CD5}"/>
              </a:ext>
            </a:extLst>
          </p:cNvPr>
          <p:cNvCxnSpPr>
            <a:cxnSpLocks/>
          </p:cNvCxnSpPr>
          <p:nvPr/>
        </p:nvCxnSpPr>
        <p:spPr>
          <a:xfrm>
            <a:off x="0" y="685826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492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 animBg="1"/>
      <p:bldP spid="3" grpId="0"/>
      <p:bldP spid="8" grpId="0"/>
      <p:bldP spid="9" grpId="0"/>
      <p:bldP spid="12" grpId="0"/>
      <p:bldP spid="24" grpId="0"/>
      <p:bldP spid="25" grpId="0"/>
      <p:bldP spid="26" grpId="0"/>
      <p:bldP spid="27" grpId="0"/>
      <p:bldP spid="33" grpId="0"/>
      <p:bldP spid="43" grpId="0"/>
      <p:bldP spid="44" grpId="0"/>
      <p:bldP spid="45" grpId="0"/>
      <p:bldP spid="34" grpId="0"/>
      <p:bldP spid="48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1596</Words>
  <Application>Microsoft Office PowerPoint</Application>
  <PresentationFormat>Widescreen</PresentationFormat>
  <Paragraphs>254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89</cp:revision>
  <dcterms:created xsi:type="dcterms:W3CDTF">2023-10-09T17:56:43Z</dcterms:created>
  <dcterms:modified xsi:type="dcterms:W3CDTF">2023-10-24T13:20:29Z</dcterms:modified>
</cp:coreProperties>
</file>