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328" r:id="rId3"/>
    <p:sldId id="329" r:id="rId4"/>
    <p:sldId id="330" r:id="rId5"/>
    <p:sldId id="332" r:id="rId6"/>
    <p:sldId id="333" r:id="rId7"/>
    <p:sldId id="334" r:id="rId8"/>
    <p:sldId id="335" r:id="rId9"/>
    <p:sldId id="290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3BE96-6F41-4F96-AA88-3D0D91C9C442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16CA-9DF0-4B73-9DE1-2BB7E4C801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71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69E635-4B89-4698-92C2-4071089677A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82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762AE5-F776-5F5F-16F7-D20E9EF30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263BDA0-CF80-C8C3-F853-C47D5C024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5" indent="0" algn="ctr">
              <a:buNone/>
              <a:defRPr sz="1801"/>
            </a:lvl3pPr>
            <a:lvl4pPr marL="1371669" indent="0" algn="ctr">
              <a:buNone/>
              <a:defRPr sz="1600"/>
            </a:lvl4pPr>
            <a:lvl5pPr marL="1828892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6" indent="0" algn="ctr">
              <a:buNone/>
              <a:defRPr sz="1600"/>
            </a:lvl7pPr>
            <a:lvl8pPr marL="3200561" indent="0" algn="ctr">
              <a:buNone/>
              <a:defRPr sz="1600"/>
            </a:lvl8pPr>
            <a:lvl9pPr marL="3657784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554847-B946-EE11-081B-B74B3800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E03C39-2666-F999-07DE-F2A625E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CC7F41-5083-51C3-F652-CDC341EF4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631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436875-A955-7598-8933-C705C6277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96AA14-A3F4-D0E0-9D9D-AEDE702B3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EB1AA2-FC5D-64BD-9A01-DD74948D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B9BD8D-14A9-83A6-B605-657C1968C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B9888E-C741-2442-4D34-F9422A2C4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040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5189B3E-61E2-1539-B415-43FD359F5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7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CF7D28D-BDD2-9175-083A-4D8803FD6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7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CF6419-FABF-2F3E-411E-CEFAE048D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9EDD0E-5628-CF38-18C5-983BCF71E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116A5C-D968-B7AD-AB7E-93F31497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819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762AE5-F776-5F5F-16F7-D20E9EF30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263BDA0-CF80-C8C3-F853-C47D5C024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554847-B946-EE11-081B-B74B3800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E03C39-2666-F999-07DE-F2A625E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CC7F41-5083-51C3-F652-CDC341EF4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330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030A7B-E8AD-C4F8-1E6A-33E711CBF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845C15-7BDF-D45A-0BC2-B332FB7A4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0F1B8-E9CC-01D0-EB06-3791C4B0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E7918F-ED12-2B29-DF07-10DFBC853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77916A-184E-B485-990B-5F672800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139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B6D40C-DF36-4038-3027-8A5797345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3B6FA4-7A8E-2D69-DD98-C6CD73BD5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8DDA72-5496-AF06-2C69-95B58DFE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EE3522-E6D4-A7F9-D441-FDE63E67A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DE8663-8DDF-93C9-36C8-F952DD8F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4853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15D78D-BAB4-B5EB-6F66-E31B4B99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216639-E17F-6287-B89F-BB8B9C98E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6C9320D-3928-90EB-A207-6EF7086E8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A7F4F8-E367-76C4-84C3-C76B5D23A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7422CC-B5E6-1E06-7686-CCECA970D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DA04AE-6A5C-3584-F6F2-09DB8ADD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3966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A41916-F676-B81B-4FDD-49082A020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223AE0-5CEF-4AF6-F5AB-74E899916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275B6DC-AE56-ACCA-CF28-79B3EE151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D237B58-E42D-879E-CB29-71FA74FEA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B6094B4-916F-FC41-0261-01C512B918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E152F91-11BF-6B35-9455-3E891D7A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B137F82-9199-4A39-03E9-61D68BFB4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7B1188E-F09D-2C09-C4DE-8B0C906D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1732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C7E3A4-2909-284C-FBD6-8230ECE84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D642172-374D-DD04-45CD-BB40D9BC8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8DB3CB5-7EC3-9ABD-3863-44BB8EC1B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3F51CAC-F3FF-D1FC-E8B7-ABEF46F4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6510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9BF69AD-33CA-3B5D-4D8A-3C3ECFDF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4145DAD-EFC2-9119-EC73-AAFC9D845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450F028-935F-CA3D-6BDD-3AFE22AD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581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972F0C-CA5C-DE36-CD0A-BCD85040C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26CE0D-2563-B374-E02C-7EABE0DD4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F88B3A-E25E-36AB-5055-7A0455483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E575D1-7860-722D-AFE3-E1A794817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BAA9CD2-49A7-95E1-FA96-57B796847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D2E874-C829-423F-FD92-94F898447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104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030A7B-E8AD-C4F8-1E6A-33E711CBF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845C15-7BDF-D45A-0BC2-B332FB7A4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0F1B8-E9CC-01D0-EB06-3791C4B0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E7918F-ED12-2B29-DF07-10DFBC853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77916A-184E-B485-990B-5F672800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200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263871-CD6F-7886-AC91-65C6BBC03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D3DE597-67FD-3539-19A5-C3436789B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0E15604-7B83-BEDA-310C-98CC0A582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6F61AB-73A8-FE1A-B8D2-2190557F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830A45C-AFEF-95D6-F064-1F3C300F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FBF7AD-660F-9AB7-A61A-8F5CEA8D6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231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436875-A955-7598-8933-C705C6277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96AA14-A3F4-D0E0-9D9D-AEDE702B3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EB1AA2-FC5D-64BD-9A01-DD74948D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B9BD8D-14A9-83A6-B605-657C1968C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B9888E-C741-2442-4D34-F9422A2C4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406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5189B3E-61E2-1539-B415-43FD359F5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CF7D28D-BDD2-9175-083A-4D8803FD6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CF6419-FABF-2F3E-411E-CEFAE048D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9EDD0E-5628-CF38-18C5-983BCF71E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116A5C-D968-B7AD-AB7E-93F31497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5330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B6D40C-DF36-4038-3027-8A5797345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3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3B6FA4-7A8E-2D69-DD98-C6CD73BD5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8DDA72-5496-AF06-2C69-95B58DFE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EE3522-E6D4-A7F9-D441-FDE63E67A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DE8663-8DDF-93C9-36C8-F952DD8F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159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15D78D-BAB4-B5EB-6F66-E31B4B99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216639-E17F-6287-B89F-BB8B9C98E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6C9320D-3928-90EB-A207-6EF7086E8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A7F4F8-E367-76C4-84C3-C76B5D23A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7422CC-B5E6-1E06-7686-CCECA970D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DA04AE-6A5C-3584-F6F2-09DB8ADD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973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A41916-F676-B81B-4FDD-49082A020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223AE0-5CEF-4AF6-F5AB-74E899916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5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1" b="1"/>
            </a:lvl3pPr>
            <a:lvl4pPr marL="1371669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6" indent="0">
              <a:buNone/>
              <a:defRPr sz="1600" b="1"/>
            </a:lvl7pPr>
            <a:lvl8pPr marL="3200561" indent="0">
              <a:buNone/>
              <a:defRPr sz="1600" b="1"/>
            </a:lvl8pPr>
            <a:lvl9pPr marL="3657784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275B6DC-AE56-ACCA-CF28-79B3EE151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5" y="2505076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D237B58-E42D-879E-CB29-71FA74FEA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1" b="1"/>
            </a:lvl3pPr>
            <a:lvl4pPr marL="1371669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6" indent="0">
              <a:buNone/>
              <a:defRPr sz="1600" b="1"/>
            </a:lvl7pPr>
            <a:lvl8pPr marL="3200561" indent="0">
              <a:buNone/>
              <a:defRPr sz="1600" b="1"/>
            </a:lvl8pPr>
            <a:lvl9pPr marL="3657784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B6094B4-916F-FC41-0261-01C512B918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E152F91-11BF-6B35-9455-3E891D7A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B137F82-9199-4A39-03E9-61D68BFB4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7B1188E-F09D-2C09-C4DE-8B0C906D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608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C7E3A4-2909-284C-FBD6-8230ECE84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D642172-374D-DD04-45CD-BB40D9BC8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8DB3CB5-7EC3-9ABD-3863-44BB8EC1B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3F51CAC-F3FF-D1FC-E8B7-ABEF46F4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513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9BF69AD-33CA-3B5D-4D8A-3C3ECFDF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4145DAD-EFC2-9119-EC73-AAFC9D845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450F028-935F-CA3D-6BDD-3AFE22AD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914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972F0C-CA5C-DE36-CD0A-BCD85040C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26CE0D-2563-B374-E02C-7EABE0DD4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4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F88B3A-E25E-36AB-5055-7A0455483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1"/>
            </a:lvl2pPr>
            <a:lvl3pPr marL="914445" indent="0">
              <a:buNone/>
              <a:defRPr sz="1200"/>
            </a:lvl3pPr>
            <a:lvl4pPr marL="1371669" indent="0">
              <a:buNone/>
              <a:defRPr sz="1001"/>
            </a:lvl4pPr>
            <a:lvl5pPr marL="1828892" indent="0">
              <a:buNone/>
              <a:defRPr sz="1001"/>
            </a:lvl5pPr>
            <a:lvl6pPr marL="2286114" indent="0">
              <a:buNone/>
              <a:defRPr sz="1001"/>
            </a:lvl6pPr>
            <a:lvl7pPr marL="2743336" indent="0">
              <a:buNone/>
              <a:defRPr sz="1001"/>
            </a:lvl7pPr>
            <a:lvl8pPr marL="3200561" indent="0">
              <a:buNone/>
              <a:defRPr sz="1001"/>
            </a:lvl8pPr>
            <a:lvl9pPr marL="3657784" indent="0">
              <a:buNone/>
              <a:defRPr sz="100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E575D1-7860-722D-AFE3-E1A794817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BAA9CD2-49A7-95E1-FA96-57B796847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D2E874-C829-423F-FD92-94F898447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675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263871-CD6F-7886-AC91-65C6BBC03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D3DE597-67FD-3539-19A5-C3436789B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4" y="987428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6" indent="0">
              <a:buNone/>
              <a:defRPr sz="2000"/>
            </a:lvl7pPr>
            <a:lvl8pPr marL="3200561" indent="0">
              <a:buNone/>
              <a:defRPr sz="2000"/>
            </a:lvl8pPr>
            <a:lvl9pPr marL="3657784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0E15604-7B83-BEDA-310C-98CC0A582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1"/>
            </a:lvl2pPr>
            <a:lvl3pPr marL="914445" indent="0">
              <a:buNone/>
              <a:defRPr sz="1200"/>
            </a:lvl3pPr>
            <a:lvl4pPr marL="1371669" indent="0">
              <a:buNone/>
              <a:defRPr sz="1001"/>
            </a:lvl4pPr>
            <a:lvl5pPr marL="1828892" indent="0">
              <a:buNone/>
              <a:defRPr sz="1001"/>
            </a:lvl5pPr>
            <a:lvl6pPr marL="2286114" indent="0">
              <a:buNone/>
              <a:defRPr sz="1001"/>
            </a:lvl6pPr>
            <a:lvl7pPr marL="2743336" indent="0">
              <a:buNone/>
              <a:defRPr sz="1001"/>
            </a:lvl7pPr>
            <a:lvl8pPr marL="3200561" indent="0">
              <a:buNone/>
              <a:defRPr sz="1001"/>
            </a:lvl8pPr>
            <a:lvl9pPr marL="3657784" indent="0">
              <a:buNone/>
              <a:defRPr sz="100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6F61AB-73A8-FE1A-B8D2-2190557F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830A45C-AFEF-95D6-F064-1F3C300F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FBF7AD-660F-9AB7-A61A-8F5CEA8D6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5517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673B8C2-F3BD-487C-88E2-658E2A63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16E77F-6E0E-D995-2D80-A9F9999B1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A2AD67-14E6-13D0-2699-DD006B99E5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79978-02E4-48A2-90E8-F4DADA2F8CB5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D3ED5A-B410-FE43-9159-FC34E6706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5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4E1F2E-A876-584B-8332-C32BBC6EF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52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4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3" indent="-228613" algn="l" defTabSz="91444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3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8" indent="-228613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3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5" indent="-228613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8" indent="-228613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0" indent="-228613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2" indent="-228613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3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4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6" algn="l" defTabSz="91444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4" algn="l" defTabSz="91444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673B8C2-F3BD-487C-88E2-658E2A63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16E77F-6E0E-D995-2D80-A9F9999B1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A2AD67-14E6-13D0-2699-DD006B99E5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79978-02E4-48A2-90E8-F4DADA2F8CB5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D3ED5A-B410-FE43-9159-FC34E6706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4E1F2E-A876-584B-8332-C32BBC6EF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0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2.xml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10" Type="http://schemas.microsoft.com/office/2007/relationships/hdphoto" Target="../media/hdphoto1.wdp"/><Relationship Id="rId4" Type="http://schemas.openxmlformats.org/officeDocument/2006/relationships/slide" Target="slide3.xm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s://www.eliofragassi.it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C382C28B-ACD0-456E-B237-4AD143714A82}"/>
              </a:ext>
            </a:extLst>
          </p:cNvPr>
          <p:cNvSpPr txBox="1">
            <a:spLocks noChangeArrowheads="1"/>
          </p:cNvSpPr>
          <p:nvPr/>
        </p:nvSpPr>
        <p:spPr>
          <a:xfrm>
            <a:off x="12000" y="491906"/>
            <a:ext cx="12168000" cy="35401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75000"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Indagine insiemistica sulla doppia proiezione ortogonale di </a:t>
            </a:r>
            <a:r>
              <a:rPr kumimoji="0" 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Monge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C40EFF9-23D5-475F-BB91-AD787EC78C92}"/>
              </a:ext>
            </a:extLst>
          </p:cNvPr>
          <p:cNvSpPr txBox="1"/>
          <p:nvPr/>
        </p:nvSpPr>
        <p:spPr>
          <a:xfrm>
            <a:off x="12000" y="887763"/>
            <a:ext cx="12168000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OPERAZIONI DI RIBALTAMENTO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DCB798-6E65-434E-B020-C0252A6E6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7497" y="1682575"/>
            <a:ext cx="2667869" cy="48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algn="ctr">
            <a:solidFill>
              <a:srgbClr val="0000FF"/>
            </a:solidFill>
            <a:miter lim="800000"/>
            <a:headEnd/>
            <a:tailEnd/>
          </a:ln>
        </p:spPr>
        <p:txBody>
          <a:bodyPr wrap="square" lIns="0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Il disegno di copertina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è stato eseguito 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nell’a. s. 2008/09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da </a:t>
            </a:r>
            <a:r>
              <a:rPr lang="it-IT" sz="15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Di Camillo Ilaria</a:t>
            </a:r>
            <a:endParaRPr kumimoji="0" lang="it-IT" sz="15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della classe 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2C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108000" lvl="0" algn="ctr" defTabSz="457200" eaLnBrk="0" hangingPunct="0">
              <a:defRPr/>
            </a:pPr>
            <a:r>
              <a:rPr lang="it-IT" sz="15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del </a:t>
            </a:r>
            <a:r>
              <a:rPr lang="it-IT" sz="15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Liceo Artistico Statale</a:t>
            </a:r>
          </a:p>
          <a:p>
            <a:pPr marL="108000" lvl="0" algn="ctr" defTabSz="457200" eaLnBrk="0" hangingPunct="0">
              <a:defRPr/>
            </a:pPr>
            <a:r>
              <a:rPr lang="it-IT" sz="15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«G. </a:t>
            </a:r>
            <a:r>
              <a:rPr lang="it-IT" sz="1500" b="1" dirty="0" err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Misticoni</a:t>
            </a:r>
            <a:r>
              <a:rPr lang="it-IT" sz="15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»  </a:t>
            </a:r>
          </a:p>
          <a:p>
            <a:pPr marL="108000" lvl="0" algn="ctr" defTabSz="457200" eaLnBrk="0" hangingPunct="0">
              <a:defRPr/>
            </a:pPr>
            <a:r>
              <a:rPr lang="it-IT" sz="15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di Pescara</a:t>
            </a:r>
          </a:p>
          <a:p>
            <a:pPr marL="108000" lvl="0" algn="ctr" defTabSz="457200" eaLnBrk="0" hangingPunct="0">
              <a:defRPr/>
            </a:pPr>
            <a:r>
              <a:rPr lang="it-IT" sz="15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it-IT" sz="1500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  <a:p>
            <a:pPr marL="108000" lvl="0" algn="ctr" defTabSz="457200" eaLnBrk="0" hangingPunct="0">
              <a:defRPr/>
            </a:pPr>
            <a:r>
              <a:rPr lang="it-IT" sz="15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per la materia </a:t>
            </a:r>
          </a:p>
          <a:p>
            <a:pPr marL="108000" lvl="0" algn="ctr" defTabSz="457200" eaLnBrk="0" hangingPunct="0">
              <a:defRPr/>
            </a:pPr>
            <a:r>
              <a:rPr lang="it-IT" sz="15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«Discipline geometriche»</a:t>
            </a:r>
          </a:p>
          <a:p>
            <a:pPr marL="108000" lvl="0" algn="ctr" defTabSz="457200" eaLnBrk="0" hangingPunct="0">
              <a:defRPr/>
            </a:pPr>
            <a:r>
              <a:rPr lang="it-IT" sz="15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5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del corso sperimentale</a:t>
            </a:r>
          </a:p>
          <a:p>
            <a:pPr marL="108000" lvl="0" algn="ctr" defTabSz="457200" eaLnBrk="0" hangingPunct="0">
              <a:defRPr/>
            </a:pPr>
            <a:r>
              <a:rPr lang="it-IT" sz="15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«Progetto Leonardo»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Insegnante: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Prof. Elio </a:t>
            </a:r>
            <a:r>
              <a:rPr kumimoji="0" lang="it-IT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Fragassi</a:t>
            </a: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C8C9BC4-89A5-47DE-A85B-0E5D24B9E4F5}"/>
              </a:ext>
            </a:extLst>
          </p:cNvPr>
          <p:cNvCxnSpPr>
            <a:cxnSpLocks/>
          </p:cNvCxnSpPr>
          <p:nvPr/>
        </p:nvCxnSpPr>
        <p:spPr>
          <a:xfrm>
            <a:off x="1103265" y="6858000"/>
            <a:ext cx="9144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3B465C2-9476-4834-A0C3-FE16EC2A0C53}"/>
              </a:ext>
            </a:extLst>
          </p:cNvPr>
          <p:cNvSpPr txBox="1"/>
          <p:nvPr/>
        </p:nvSpPr>
        <p:spPr>
          <a:xfrm>
            <a:off x="6117366" y="1719874"/>
            <a:ext cx="3380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Indice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534B261-35E0-4C14-819B-EF864955DEA1}"/>
              </a:ext>
            </a:extLst>
          </p:cNvPr>
          <p:cNvSpPr txBox="1"/>
          <p:nvPr/>
        </p:nvSpPr>
        <p:spPr>
          <a:xfrm>
            <a:off x="12000" y="1320452"/>
            <a:ext cx="12168000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RIBALTAMENTO  DEL  PIANO  PROIETTANTE SU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</a:rPr>
              <a:t>p</a:t>
            </a:r>
            <a:r>
              <a:rPr kumimoji="0" lang="it-IT" sz="16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7EF729A0-843B-473C-8263-824F68FA78F6}"/>
              </a:ext>
            </a:extLst>
          </p:cNvPr>
          <p:cNvCxnSpPr>
            <a:cxnSpLocks/>
          </p:cNvCxnSpPr>
          <p:nvPr/>
        </p:nvCxnSpPr>
        <p:spPr>
          <a:xfrm>
            <a:off x="0" y="6873934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ulsante di azione: vuoto 20">
            <a:hlinkClick r:id="rId3" action="ppaction://hlinksldjump"/>
            <a:extLst>
              <a:ext uri="{FF2B5EF4-FFF2-40B4-BE49-F238E27FC236}">
                <a16:creationId xmlns:a16="http://schemas.microsoft.com/office/drawing/2014/main" id="{77E0723C-F78A-46C6-898B-FC983A9E004F}"/>
              </a:ext>
            </a:extLst>
          </p:cNvPr>
          <p:cNvSpPr/>
          <p:nvPr/>
        </p:nvSpPr>
        <p:spPr>
          <a:xfrm>
            <a:off x="6162642" y="2320206"/>
            <a:ext cx="396000" cy="324000"/>
          </a:xfrm>
          <a:prstGeom prst="actionButtonBlank">
            <a:avLst/>
          </a:prstGeom>
          <a:solidFill>
            <a:srgbClr val="0000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</a:p>
        </p:txBody>
      </p:sp>
      <p:sp>
        <p:nvSpPr>
          <p:cNvPr id="22" name="Pulsante di azione: vuoto 21">
            <a:hlinkClick r:id="rId4" action="ppaction://hlinksldjump"/>
            <a:extLst>
              <a:ext uri="{FF2B5EF4-FFF2-40B4-BE49-F238E27FC236}">
                <a16:creationId xmlns:a16="http://schemas.microsoft.com/office/drawing/2014/main" id="{115994FE-9BC6-42C0-9718-93489CE46826}"/>
              </a:ext>
            </a:extLst>
          </p:cNvPr>
          <p:cNvSpPr/>
          <p:nvPr/>
        </p:nvSpPr>
        <p:spPr>
          <a:xfrm>
            <a:off x="6163282" y="2678157"/>
            <a:ext cx="396000" cy="324000"/>
          </a:xfrm>
          <a:prstGeom prst="actionButtonBlank">
            <a:avLst/>
          </a:prstGeom>
          <a:solidFill>
            <a:srgbClr val="0000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</a:p>
        </p:txBody>
      </p:sp>
      <p:sp>
        <p:nvSpPr>
          <p:cNvPr id="23" name="Pulsante di azione: vuoto 22">
            <a:hlinkClick r:id="rId5" action="ppaction://hlinksldjump"/>
            <a:extLst>
              <a:ext uri="{FF2B5EF4-FFF2-40B4-BE49-F238E27FC236}">
                <a16:creationId xmlns:a16="http://schemas.microsoft.com/office/drawing/2014/main" id="{F6FD3DF0-B1D6-47A4-AA1F-30C678147F5A}"/>
              </a:ext>
            </a:extLst>
          </p:cNvPr>
          <p:cNvSpPr/>
          <p:nvPr/>
        </p:nvSpPr>
        <p:spPr>
          <a:xfrm>
            <a:off x="6165910" y="3403957"/>
            <a:ext cx="396000" cy="324000"/>
          </a:xfrm>
          <a:prstGeom prst="actionButtonBlank">
            <a:avLst/>
          </a:prstGeom>
          <a:solidFill>
            <a:srgbClr val="0000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5A9C577-2EE5-4204-B15C-8DBAF6180F56}"/>
              </a:ext>
            </a:extLst>
          </p:cNvPr>
          <p:cNvSpPr txBox="1"/>
          <p:nvPr/>
        </p:nvSpPr>
        <p:spPr>
          <a:xfrm>
            <a:off x="6117365" y="5442570"/>
            <a:ext cx="3380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 accedere alle pagine selezionare il numero</a:t>
            </a:r>
          </a:p>
        </p:txBody>
      </p:sp>
      <p:sp>
        <p:nvSpPr>
          <p:cNvPr id="28" name="Pulsante di azione: vuoto 27">
            <a:hlinkClick r:id="rId6" action="ppaction://hlinksldjump"/>
            <a:extLst>
              <a:ext uri="{FF2B5EF4-FFF2-40B4-BE49-F238E27FC236}">
                <a16:creationId xmlns:a16="http://schemas.microsoft.com/office/drawing/2014/main" id="{9E557CB7-2236-4578-BFB1-9570E85154D7}"/>
              </a:ext>
            </a:extLst>
          </p:cNvPr>
          <p:cNvSpPr/>
          <p:nvPr/>
        </p:nvSpPr>
        <p:spPr>
          <a:xfrm>
            <a:off x="6165067" y="4235518"/>
            <a:ext cx="396000" cy="324000"/>
          </a:xfrm>
          <a:prstGeom prst="actionButtonBlank">
            <a:avLst/>
          </a:prstGeom>
          <a:solidFill>
            <a:srgbClr val="0000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054C449-2E74-46B3-975E-3689782E74A3}"/>
              </a:ext>
            </a:extLst>
          </p:cNvPr>
          <p:cNvSpPr txBox="1"/>
          <p:nvPr/>
        </p:nvSpPr>
        <p:spPr>
          <a:xfrm>
            <a:off x="6583932" y="2339137"/>
            <a:ext cx="2515680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Ribaltamento del punto su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</a:rPr>
              <a:t>p</a:t>
            </a:r>
            <a:r>
              <a:rPr kumimoji="0" lang="it-IT" sz="13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B4827ED8-6A8F-40FA-BBDA-C503BBB7EB3C}"/>
              </a:ext>
            </a:extLst>
          </p:cNvPr>
          <p:cNvSpPr txBox="1"/>
          <p:nvPr/>
        </p:nvSpPr>
        <p:spPr>
          <a:xfrm>
            <a:off x="6591816" y="2690838"/>
            <a:ext cx="2507796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Ribaltamento del punto su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</a:rPr>
              <a:t>p</a:t>
            </a:r>
            <a:r>
              <a:rPr kumimoji="0" lang="it-IT" sz="13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24EF6444-896A-4922-9DC2-4CB31B8BD82B}"/>
              </a:ext>
            </a:extLst>
          </p:cNvPr>
          <p:cNvSpPr txBox="1"/>
          <p:nvPr/>
        </p:nvSpPr>
        <p:spPr>
          <a:xfrm>
            <a:off x="6581856" y="4160780"/>
            <a:ext cx="2693491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Circonferenza: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dalla realtà alle proiezioni </a:t>
            </a:r>
            <a:r>
              <a:rPr kumimoji="0" lang="it-IT" sz="13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16D764E0-1A81-4E81-805E-5C701A79F7E1}"/>
              </a:ext>
            </a:extLst>
          </p:cNvPr>
          <p:cNvSpPr txBox="1"/>
          <p:nvPr/>
        </p:nvSpPr>
        <p:spPr>
          <a:xfrm>
            <a:off x="6587400" y="3416631"/>
            <a:ext cx="2858441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Ribaltamento di un triangolo su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</a:rPr>
              <a:t> p</a:t>
            </a:r>
            <a:r>
              <a:rPr kumimoji="0" lang="it-IT" sz="13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</a:p>
        </p:txBody>
      </p:sp>
      <p:sp>
        <p:nvSpPr>
          <p:cNvPr id="13" name="Titolo 12">
            <a:extLst>
              <a:ext uri="{FF2B5EF4-FFF2-40B4-BE49-F238E27FC236}">
                <a16:creationId xmlns:a16="http://schemas.microsoft.com/office/drawing/2014/main" id="{5228088B-0BA8-46AA-B589-31D74B8A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0" y="21998"/>
            <a:ext cx="12168000" cy="432000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</a:rPr>
              <a:t>Geometria descrittiva dinamica</a:t>
            </a:r>
            <a:endParaRPr lang="it-IT" dirty="0">
              <a:solidFill>
                <a:srgbClr val="C00000"/>
              </a:solidFill>
            </a:endParaRPr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B51553EB-32BB-4C01-9362-E83DEA2F8F39}"/>
              </a:ext>
            </a:extLst>
          </p:cNvPr>
          <p:cNvCxnSpPr>
            <a:cxnSpLocks/>
          </p:cNvCxnSpPr>
          <p:nvPr/>
        </p:nvCxnSpPr>
        <p:spPr>
          <a:xfrm>
            <a:off x="0" y="6928674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ulsante di azione: vuoto 31">
            <a:hlinkClick r:id="rId7" action="ppaction://hlinksldjump"/>
            <a:extLst>
              <a:ext uri="{FF2B5EF4-FFF2-40B4-BE49-F238E27FC236}">
                <a16:creationId xmlns:a16="http://schemas.microsoft.com/office/drawing/2014/main" id="{2389E0BA-551E-93F1-83A2-D54871EF0FA7}"/>
              </a:ext>
            </a:extLst>
          </p:cNvPr>
          <p:cNvSpPr/>
          <p:nvPr/>
        </p:nvSpPr>
        <p:spPr>
          <a:xfrm>
            <a:off x="6162642" y="3041848"/>
            <a:ext cx="396000" cy="324000"/>
          </a:xfrm>
          <a:prstGeom prst="actionButtonBlank">
            <a:avLst/>
          </a:prstGeom>
          <a:solidFill>
            <a:srgbClr val="0000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60721163-B8A4-4D4A-003A-66D399D56CF9}"/>
              </a:ext>
            </a:extLst>
          </p:cNvPr>
          <p:cNvSpPr txBox="1"/>
          <p:nvPr/>
        </p:nvSpPr>
        <p:spPr>
          <a:xfrm>
            <a:off x="6583932" y="3057263"/>
            <a:ext cx="2858441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Ribaltamento del segmento su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</a:rPr>
              <a:t>p</a:t>
            </a:r>
            <a:r>
              <a:rPr kumimoji="0" lang="it-IT" sz="13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4F93527-07D7-1760-D48D-1DA051C4B759}"/>
              </a:ext>
            </a:extLst>
          </p:cNvPr>
          <p:cNvCxnSpPr>
            <a:cxnSpLocks/>
          </p:cNvCxnSpPr>
          <p:nvPr/>
        </p:nvCxnSpPr>
        <p:spPr>
          <a:xfrm>
            <a:off x="0" y="684912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9">
            <a:extLst>
              <a:ext uri="{FF2B5EF4-FFF2-40B4-BE49-F238E27FC236}">
                <a16:creationId xmlns:a16="http://schemas.microsoft.com/office/drawing/2014/main" id="{9AD71F2D-FF28-4FAB-990D-809FFADB9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1" y="6565339"/>
            <a:ext cx="6048000" cy="25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wrap="square" lIns="69056" tIns="34529" rIns="69056" bIns="34529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ourier New" panose="02070309020205020404" pitchFamily="49" charset="0"/>
              </a:rPr>
              <a:t>Il materiale può essere riprodotto citando la fonte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D7E934DE-214E-491F-AE64-092AABB50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366" y="6567701"/>
            <a:ext cx="6048000" cy="25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wrap="square" lIns="69056" tIns="34529" rIns="69056" bIns="34529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ourier New" panose="02070309020205020404" pitchFamily="49" charset="0"/>
              </a:rPr>
              <a:t>Autore   Prof. Arch. Elio Fragassi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BCB449B2-BDCC-5D05-1AD6-1B8A40D0A2D5}"/>
              </a:ext>
            </a:extLst>
          </p:cNvPr>
          <p:cNvCxnSpPr>
            <a:cxnSpLocks/>
          </p:cNvCxnSpPr>
          <p:nvPr/>
        </p:nvCxnSpPr>
        <p:spPr>
          <a:xfrm>
            <a:off x="-9550" y="684467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ulsante di azione: vuoto 15">
            <a:hlinkClick r:id="rId8" action="ppaction://hlinksldjump"/>
            <a:extLst>
              <a:ext uri="{FF2B5EF4-FFF2-40B4-BE49-F238E27FC236}">
                <a16:creationId xmlns:a16="http://schemas.microsoft.com/office/drawing/2014/main" id="{9A8018EE-834F-A868-2226-6C3FC41D61C5}"/>
              </a:ext>
            </a:extLst>
          </p:cNvPr>
          <p:cNvSpPr/>
          <p:nvPr/>
        </p:nvSpPr>
        <p:spPr>
          <a:xfrm>
            <a:off x="6165910" y="3774812"/>
            <a:ext cx="396000" cy="324000"/>
          </a:xfrm>
          <a:prstGeom prst="actionButtonBlank">
            <a:avLst/>
          </a:prstGeom>
          <a:solidFill>
            <a:srgbClr val="0000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451B147-D063-D272-67A0-21F234DBC98F}"/>
              </a:ext>
            </a:extLst>
          </p:cNvPr>
          <p:cNvSpPr txBox="1"/>
          <p:nvPr/>
        </p:nvSpPr>
        <p:spPr>
          <a:xfrm>
            <a:off x="6617034" y="3793783"/>
            <a:ext cx="2828807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300" dirty="0">
                <a:solidFill>
                  <a:srgbClr val="0000FF"/>
                </a:solidFill>
                <a:latin typeface="Comic Sans MS" panose="030F0702030302020204" pitchFamily="66" charset="0"/>
              </a:rPr>
              <a:t>Ribaltamento di un triangolo su </a:t>
            </a:r>
            <a:r>
              <a:rPr lang="it-IT" sz="1300" dirty="0">
                <a:solidFill>
                  <a:srgbClr val="0000FF"/>
                </a:solidFill>
                <a:latin typeface="Symbol" panose="05050102010706020507" pitchFamily="18" charset="2"/>
              </a:rPr>
              <a:t>p</a:t>
            </a:r>
            <a:r>
              <a:rPr lang="it-IT" sz="1300" baseline="-25000" dirty="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  <a:endParaRPr kumimoji="0" lang="it-IT" sz="13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A1013070-6EBD-1046-F608-220BC3299D29}"/>
              </a:ext>
            </a:extLst>
          </p:cNvPr>
          <p:cNvCxnSpPr>
            <a:cxnSpLocks/>
          </p:cNvCxnSpPr>
          <p:nvPr/>
        </p:nvCxnSpPr>
        <p:spPr>
          <a:xfrm>
            <a:off x="-7404" y="6886108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extLst>
              <a:ext uri="{FF2B5EF4-FFF2-40B4-BE49-F238E27FC236}">
                <a16:creationId xmlns:a16="http://schemas.microsoft.com/office/drawing/2014/main" id="{1F3D8FCD-78E1-6D80-BB63-CF2A23D6F5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" y="1700741"/>
            <a:ext cx="6070819" cy="4831877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393874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8" grpId="0" animBg="1"/>
      <p:bldP spid="21" grpId="0" animBg="1"/>
      <p:bldP spid="22" grpId="0" animBg="1"/>
      <p:bldP spid="23" grpId="0" animBg="1"/>
      <p:bldP spid="29" grpId="0"/>
      <p:bldP spid="28" grpId="0" animBg="1"/>
      <p:bldP spid="14" grpId="0"/>
      <p:bldP spid="36" grpId="0"/>
      <p:bldP spid="37" grpId="0"/>
      <p:bldP spid="38" grpId="0"/>
      <p:bldP spid="32" grpId="0" animBg="1"/>
      <p:bldP spid="33" grpId="0"/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F86D6250-3BDA-0EAE-07A2-85A7A822B7DE}"/>
              </a:ext>
            </a:extLst>
          </p:cNvPr>
          <p:cNvSpPr txBox="1">
            <a:spLocks/>
          </p:cNvSpPr>
          <p:nvPr/>
        </p:nvSpPr>
        <p:spPr>
          <a:xfrm>
            <a:off x="17347" y="3228"/>
            <a:ext cx="12140869" cy="324000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vert="horz" lIns="91440" tIns="45721" rIns="91440" bIns="45721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45">
              <a:defRPr/>
            </a:pPr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    GEOMETRIA DESCRITTIVA DINAMICA – RIBALTAMENTO  DEL PIANO PROIETTANTE  SU </a:t>
            </a:r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C00000"/>
                </a:solidFill>
                <a:latin typeface="Comic Sans MS" panose="030F0702030302020204" pitchFamily="66" charset="0"/>
              </a:rPr>
              <a:t>1</a:t>
            </a:r>
            <a:endParaRPr lang="it-IT" sz="2000" baseline="-25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A55F9635-76F6-F0EA-E81B-7EE953F1299B}"/>
              </a:ext>
            </a:extLst>
          </p:cNvPr>
          <p:cNvCxnSpPr>
            <a:cxnSpLocks/>
          </p:cNvCxnSpPr>
          <p:nvPr/>
        </p:nvCxnSpPr>
        <p:spPr>
          <a:xfrm>
            <a:off x="6489582" y="3187084"/>
            <a:ext cx="527333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8C577A-374C-07B9-7FC5-CDEAABBC77EF}"/>
              </a:ext>
            </a:extLst>
          </p:cNvPr>
          <p:cNvSpPr txBox="1"/>
          <p:nvPr/>
        </p:nvSpPr>
        <p:spPr>
          <a:xfrm>
            <a:off x="5914556" y="6211059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sz="1801" baseline="-25000" dirty="0">
                <a:solidFill>
                  <a:prstClr val="black"/>
                </a:solidFill>
                <a:latin typeface="Comic Sans MS"/>
              </a:rPr>
              <a:t>1</a:t>
            </a:r>
            <a:r>
              <a:rPr lang="it-IT" sz="1801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48EE651-D102-E0FD-CEA6-4FE67558BE3C}"/>
              </a:ext>
            </a:extLst>
          </p:cNvPr>
          <p:cNvSpPr txBox="1"/>
          <p:nvPr/>
        </p:nvSpPr>
        <p:spPr>
          <a:xfrm>
            <a:off x="8705119" y="271444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sz="1801" baseline="-25000" dirty="0">
                <a:solidFill>
                  <a:prstClr val="black"/>
                </a:solidFill>
                <a:latin typeface="Comic Sans MS"/>
              </a:rPr>
              <a:t>2</a:t>
            </a:r>
            <a:r>
              <a:rPr lang="it-IT" sz="1801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8963AD-A364-0ED9-3FAF-3E67DFEBA143}"/>
              </a:ext>
            </a:extLst>
          </p:cNvPr>
          <p:cNvSpPr txBox="1"/>
          <p:nvPr/>
        </p:nvSpPr>
        <p:spPr>
          <a:xfrm>
            <a:off x="11242909" y="2841662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prstClr val="black"/>
                </a:solidFill>
                <a:latin typeface="Comic Sans MS"/>
              </a:rPr>
              <a:t>lt</a:t>
            </a:r>
            <a:endParaRPr lang="it-IT" sz="1801" dirty="0">
              <a:solidFill>
                <a:prstClr val="black"/>
              </a:solidFill>
              <a:latin typeface="Symbol" panose="05050102010706020507" pitchFamily="18" charset="2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EC38CC4-30E5-E7F0-C5D6-442F6473657A}"/>
              </a:ext>
            </a:extLst>
          </p:cNvPr>
          <p:cNvSpPr txBox="1"/>
          <p:nvPr/>
        </p:nvSpPr>
        <p:spPr>
          <a:xfrm>
            <a:off x="6260571" y="5590091"/>
            <a:ext cx="585216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T</a:t>
            </a:r>
            <a:r>
              <a:rPr lang="it-IT" sz="1801" baseline="-25000" dirty="0">
                <a:solidFill>
                  <a:srgbClr val="00B0F0"/>
                </a:solidFill>
                <a:latin typeface="Comic Sans MS"/>
              </a:rPr>
              <a:t>1</a:t>
            </a:r>
            <a:r>
              <a:rPr lang="it-IT" sz="1801" dirty="0">
                <a:solidFill>
                  <a:srgbClr val="00B0F0"/>
                </a:solidFill>
                <a:latin typeface="Comic Sans MS"/>
              </a:rPr>
              <a:t>r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F86FCAD-C133-FD20-0BF2-5CBB1A0CEB13}"/>
              </a:ext>
            </a:extLst>
          </p:cNvPr>
          <p:cNvSpPr txBox="1"/>
          <p:nvPr/>
        </p:nvSpPr>
        <p:spPr>
          <a:xfrm>
            <a:off x="9952114" y="3806282"/>
            <a:ext cx="72000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FF0000"/>
                </a:solidFill>
                <a:latin typeface="Comic Sans MS"/>
              </a:rPr>
              <a:t>(T</a:t>
            </a:r>
            <a:r>
              <a:rPr lang="it-IT" sz="1801" baseline="-25000" dirty="0">
                <a:solidFill>
                  <a:srgbClr val="FF0000"/>
                </a:solidFill>
                <a:latin typeface="Comic Sans MS"/>
              </a:rPr>
              <a:t>2</a:t>
            </a:r>
            <a:r>
              <a:rPr lang="it-IT" sz="1801" dirty="0">
                <a:solidFill>
                  <a:srgbClr val="FF0000"/>
                </a:solidFill>
                <a:latin typeface="Comic Sans MS"/>
              </a:rPr>
              <a:t>r)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1E54066-54AB-775C-FE66-09CBC4AEA79D}"/>
              </a:ext>
            </a:extLst>
          </p:cNvPr>
          <p:cNvSpPr txBox="1"/>
          <p:nvPr/>
        </p:nvSpPr>
        <p:spPr>
          <a:xfrm>
            <a:off x="11402914" y="4834741"/>
            <a:ext cx="72000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FF0000"/>
                </a:solidFill>
                <a:latin typeface="Comic Sans MS"/>
              </a:rPr>
              <a:t>(t</a:t>
            </a:r>
            <a:r>
              <a:rPr lang="it-IT" sz="1801" baseline="-25000" dirty="0">
                <a:solidFill>
                  <a:srgbClr val="FF0000"/>
                </a:solidFill>
                <a:latin typeface="Comic Sans MS"/>
              </a:rPr>
              <a:t>2</a:t>
            </a:r>
            <a:r>
              <a:rPr lang="it-IT" sz="1801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sz="1801" dirty="0">
                <a:solidFill>
                  <a:srgbClr val="FF0000"/>
                </a:solidFill>
                <a:latin typeface="Comic Sans MS"/>
              </a:rPr>
              <a:t>)</a:t>
            </a:r>
          </a:p>
        </p:txBody>
      </p: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8B065F84-6267-43AD-43C0-C2C2CD09A5B6}"/>
              </a:ext>
            </a:extLst>
          </p:cNvPr>
          <p:cNvCxnSpPr>
            <a:cxnSpLocks/>
          </p:cNvCxnSpPr>
          <p:nvPr/>
        </p:nvCxnSpPr>
        <p:spPr>
          <a:xfrm>
            <a:off x="8757785" y="327229"/>
            <a:ext cx="0" cy="28598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656883BB-BB90-1D60-44DE-347F764365D2}"/>
              </a:ext>
            </a:extLst>
          </p:cNvPr>
          <p:cNvCxnSpPr>
            <a:cxnSpLocks/>
          </p:cNvCxnSpPr>
          <p:nvPr/>
        </p:nvCxnSpPr>
        <p:spPr>
          <a:xfrm flipH="1">
            <a:off x="6161104" y="3187084"/>
            <a:ext cx="2596683" cy="35027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E7F89DDA-3072-61DC-8F57-03C126B1CA1A}"/>
              </a:ext>
            </a:extLst>
          </p:cNvPr>
          <p:cNvCxnSpPr>
            <a:cxnSpLocks/>
          </p:cNvCxnSpPr>
          <p:nvPr/>
        </p:nvCxnSpPr>
        <p:spPr>
          <a:xfrm>
            <a:off x="8761300" y="3185205"/>
            <a:ext cx="3046025" cy="227529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35C3B6E7-8AFA-E914-D4F5-A63620B8C655}"/>
              </a:ext>
            </a:extLst>
          </p:cNvPr>
          <p:cNvCxnSpPr>
            <a:cxnSpLocks/>
          </p:cNvCxnSpPr>
          <p:nvPr/>
        </p:nvCxnSpPr>
        <p:spPr>
          <a:xfrm>
            <a:off x="6758674" y="3191395"/>
            <a:ext cx="0" cy="270325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FCE7A3A5-76B1-7652-780F-4FBDB483F5A5}"/>
              </a:ext>
            </a:extLst>
          </p:cNvPr>
          <p:cNvCxnSpPr>
            <a:cxnSpLocks/>
          </p:cNvCxnSpPr>
          <p:nvPr/>
        </p:nvCxnSpPr>
        <p:spPr>
          <a:xfrm flipV="1">
            <a:off x="6758676" y="1744078"/>
            <a:ext cx="1999111" cy="1444885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732B264A-506A-9C7F-DB55-8673A5ABEA94}"/>
              </a:ext>
            </a:extLst>
          </p:cNvPr>
          <p:cNvSpPr txBox="1"/>
          <p:nvPr/>
        </p:nvSpPr>
        <p:spPr>
          <a:xfrm>
            <a:off x="8723396" y="1385946"/>
            <a:ext cx="585216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T</a:t>
            </a:r>
            <a:r>
              <a:rPr lang="it-IT" sz="1801" baseline="-25000" dirty="0">
                <a:solidFill>
                  <a:srgbClr val="00B0F0"/>
                </a:solidFill>
                <a:latin typeface="Comic Sans MS"/>
              </a:rPr>
              <a:t>2</a:t>
            </a:r>
            <a:r>
              <a:rPr lang="it-IT" sz="1801" dirty="0">
                <a:solidFill>
                  <a:srgbClr val="00B0F0"/>
                </a:solidFill>
                <a:latin typeface="Comic Sans MS"/>
              </a:rPr>
              <a:t>r</a:t>
            </a:r>
          </a:p>
        </p:txBody>
      </p:sp>
      <p:sp>
        <p:nvSpPr>
          <p:cNvPr id="84" name="Arco 83">
            <a:extLst>
              <a:ext uri="{FF2B5EF4-FFF2-40B4-BE49-F238E27FC236}">
                <a16:creationId xmlns:a16="http://schemas.microsoft.com/office/drawing/2014/main" id="{8D18D634-FFE4-C9DB-BF30-95663A86121D}"/>
              </a:ext>
            </a:extLst>
          </p:cNvPr>
          <p:cNvSpPr/>
          <p:nvPr/>
        </p:nvSpPr>
        <p:spPr>
          <a:xfrm>
            <a:off x="7322452" y="1744074"/>
            <a:ext cx="2880000" cy="2880000"/>
          </a:xfrm>
          <a:prstGeom prst="arc">
            <a:avLst>
              <a:gd name="adj1" fmla="val 16200000"/>
              <a:gd name="adj2" fmla="val 2218081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  <p:cxnSp>
        <p:nvCxnSpPr>
          <p:cNvPr id="87" name="Connettore diritto 86">
            <a:extLst>
              <a:ext uri="{FF2B5EF4-FFF2-40B4-BE49-F238E27FC236}">
                <a16:creationId xmlns:a16="http://schemas.microsoft.com/office/drawing/2014/main" id="{A8C801DF-923A-2C63-26D7-4A71D52EFD6D}"/>
              </a:ext>
            </a:extLst>
          </p:cNvPr>
          <p:cNvCxnSpPr>
            <a:cxnSpLocks/>
            <a:endCxn id="84" idx="2"/>
          </p:cNvCxnSpPr>
          <p:nvPr/>
        </p:nvCxnSpPr>
        <p:spPr>
          <a:xfrm flipV="1">
            <a:off x="6758676" y="4050053"/>
            <a:ext cx="3154297" cy="184460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F08B775E-65E6-D811-634B-51660C4A0EA5}"/>
              </a:ext>
            </a:extLst>
          </p:cNvPr>
          <p:cNvCxnSpPr>
            <a:cxnSpLocks/>
          </p:cNvCxnSpPr>
          <p:nvPr/>
        </p:nvCxnSpPr>
        <p:spPr>
          <a:xfrm flipH="1">
            <a:off x="6747787" y="3198346"/>
            <a:ext cx="2006290" cy="270635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80650FAE-FD1A-6E2E-F84F-09761D75CC0A}"/>
              </a:ext>
            </a:extLst>
          </p:cNvPr>
          <p:cNvSpPr txBox="1"/>
          <p:nvPr/>
        </p:nvSpPr>
        <p:spPr>
          <a:xfrm>
            <a:off x="8410150" y="4788572"/>
            <a:ext cx="63670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(r’’)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11AD46C5-5C2D-F610-744D-D7E436B128C4}"/>
              </a:ext>
            </a:extLst>
          </p:cNvPr>
          <p:cNvSpPr txBox="1"/>
          <p:nvPr/>
        </p:nvSpPr>
        <p:spPr>
          <a:xfrm>
            <a:off x="7188829" y="2422078"/>
            <a:ext cx="530352" cy="3694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r’’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425E20B8-229B-8AD3-A758-32C5FC9D5A25}"/>
              </a:ext>
            </a:extLst>
          </p:cNvPr>
          <p:cNvSpPr txBox="1"/>
          <p:nvPr/>
        </p:nvSpPr>
        <p:spPr>
          <a:xfrm>
            <a:off x="7369695" y="4525310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r’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96" name="Freccia circolare 95">
            <a:extLst>
              <a:ext uri="{FF2B5EF4-FFF2-40B4-BE49-F238E27FC236}">
                <a16:creationId xmlns:a16="http://schemas.microsoft.com/office/drawing/2014/main" id="{DA4F7DEB-92AF-F901-29DA-8E94E8B7A923}"/>
              </a:ext>
            </a:extLst>
          </p:cNvPr>
          <p:cNvSpPr/>
          <p:nvPr/>
        </p:nvSpPr>
        <p:spPr>
          <a:xfrm rot="1935992">
            <a:off x="6283179" y="5937942"/>
            <a:ext cx="540000" cy="540000"/>
          </a:xfrm>
          <a:prstGeom prst="circularArrow">
            <a:avLst>
              <a:gd name="adj1" fmla="val 4387"/>
              <a:gd name="adj2" fmla="val 1142319"/>
              <a:gd name="adj3" fmla="val 20520402"/>
              <a:gd name="adj4" fmla="val 10800000"/>
              <a:gd name="adj5" fmla="val 13589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1">
              <a:solidFill>
                <a:schemeClr val="tx1"/>
              </a:solidFill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DDB83DF4-D55A-E31C-6860-6E495CB19A89}"/>
              </a:ext>
            </a:extLst>
          </p:cNvPr>
          <p:cNvCxnSpPr>
            <a:cxnSpLocks/>
          </p:cNvCxnSpPr>
          <p:nvPr/>
        </p:nvCxnSpPr>
        <p:spPr>
          <a:xfrm>
            <a:off x="8227973" y="2124177"/>
            <a:ext cx="0" cy="177540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115D8F6-C1B7-E969-5263-C38815C3EA7A}"/>
              </a:ext>
            </a:extLst>
          </p:cNvPr>
          <p:cNvSpPr txBox="1"/>
          <p:nvPr/>
        </p:nvSpPr>
        <p:spPr>
          <a:xfrm>
            <a:off x="8014925" y="1754848"/>
            <a:ext cx="530352" cy="3694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A’’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54D88E3-E600-3DA7-36B9-97A04AFF3FC9}"/>
              </a:ext>
            </a:extLst>
          </p:cNvPr>
          <p:cNvSpPr txBox="1"/>
          <p:nvPr/>
        </p:nvSpPr>
        <p:spPr>
          <a:xfrm>
            <a:off x="7860502" y="3662350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A’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1DB1CEE9-481B-AAFE-4563-5DEC418B3DDA}"/>
              </a:ext>
            </a:extLst>
          </p:cNvPr>
          <p:cNvCxnSpPr>
            <a:cxnSpLocks/>
          </p:cNvCxnSpPr>
          <p:nvPr/>
        </p:nvCxnSpPr>
        <p:spPr>
          <a:xfrm>
            <a:off x="8227973" y="3903912"/>
            <a:ext cx="855598" cy="63910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AF25BF56-2086-A7C5-6C4D-0DBF348B3559}"/>
              </a:ext>
            </a:extLst>
          </p:cNvPr>
          <p:cNvCxnSpPr>
            <a:cxnSpLocks/>
          </p:cNvCxnSpPr>
          <p:nvPr/>
        </p:nvCxnSpPr>
        <p:spPr>
          <a:xfrm>
            <a:off x="8226068" y="2127987"/>
            <a:ext cx="53522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o 30">
            <a:extLst>
              <a:ext uri="{FF2B5EF4-FFF2-40B4-BE49-F238E27FC236}">
                <a16:creationId xmlns:a16="http://schemas.microsoft.com/office/drawing/2014/main" id="{E904D446-10B4-8C94-66C7-6BDDE4CA19D8}"/>
              </a:ext>
            </a:extLst>
          </p:cNvPr>
          <p:cNvSpPr/>
          <p:nvPr/>
        </p:nvSpPr>
        <p:spPr>
          <a:xfrm>
            <a:off x="7696916" y="2129972"/>
            <a:ext cx="2124000" cy="2124000"/>
          </a:xfrm>
          <a:prstGeom prst="arc">
            <a:avLst>
              <a:gd name="adj1" fmla="val 16200000"/>
              <a:gd name="adj2" fmla="val 2188866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BF4D5D18-C7CA-BAAA-8710-CD00EB2038BC}"/>
              </a:ext>
            </a:extLst>
          </p:cNvPr>
          <p:cNvCxnSpPr>
            <a:cxnSpLocks/>
          </p:cNvCxnSpPr>
          <p:nvPr/>
        </p:nvCxnSpPr>
        <p:spPr>
          <a:xfrm flipH="1">
            <a:off x="9079404" y="3821861"/>
            <a:ext cx="532281" cy="71801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8802F5E-9A24-525D-E133-F2630E1F02C5}"/>
              </a:ext>
            </a:extLst>
          </p:cNvPr>
          <p:cNvSpPr txBox="1"/>
          <p:nvPr/>
        </p:nvSpPr>
        <p:spPr>
          <a:xfrm>
            <a:off x="9029660" y="4428588"/>
            <a:ext cx="61200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(A’’)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5F0137B-ED98-51D2-734A-E16BE016B7F6}"/>
              </a:ext>
            </a:extLst>
          </p:cNvPr>
          <p:cNvSpPr txBox="1"/>
          <p:nvPr/>
        </p:nvSpPr>
        <p:spPr>
          <a:xfrm>
            <a:off x="0" y="355103"/>
            <a:ext cx="6908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Un piano si definisce proiettante su 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baseline="-25000" dirty="0"/>
              <a:t>1</a:t>
            </a:r>
            <a:r>
              <a:rPr lang="it-IT" dirty="0"/>
              <a:t> quando forma un angolo retto con il piano orizzontale 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baseline="-25000" dirty="0"/>
              <a:t>1</a:t>
            </a:r>
            <a:r>
              <a:rPr lang="it-IT" dirty="0"/>
              <a:t> mentre può presentarsi con inclinazione qualsiasi rispetto al piano verticale 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baseline="-25000" dirty="0"/>
              <a:t>2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44D0E5B-1BEF-8E33-F6E8-8D0933CCCBB6}"/>
              </a:ext>
            </a:extLst>
          </p:cNvPr>
          <p:cNvSpPr txBox="1"/>
          <p:nvPr/>
        </p:nvSpPr>
        <p:spPr>
          <a:xfrm>
            <a:off x="0" y="1225164"/>
            <a:ext cx="7086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 questa sua caratteristica geometrica qualsiasi figura o immagine appartenente al piano si proietta su 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baseline="-25000" dirty="0"/>
              <a:t>1</a:t>
            </a:r>
            <a:r>
              <a:rPr lang="it-IT" dirty="0"/>
              <a:t> in scorcio totale e, quindi, impossibilitati a determinarne forma e dimensioni; per questo motivo è necessario eseguirne il ribaltamento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9C54CB1-116C-3DEB-529C-EDBE48E828A8}"/>
              </a:ext>
            </a:extLst>
          </p:cNvPr>
          <p:cNvSpPr txBox="1"/>
          <p:nvPr/>
        </p:nvSpPr>
        <p:spPr>
          <a:xfrm>
            <a:off x="8759990" y="2882757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FF0000"/>
                </a:solidFill>
                <a:latin typeface="Comic Sans MS"/>
              </a:rPr>
              <a:t>O</a:t>
            </a:r>
            <a:endParaRPr lang="it-IT" sz="180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A9A8A42A-2FCE-C54A-97B9-EB039AF427C4}"/>
              </a:ext>
            </a:extLst>
          </p:cNvPr>
          <p:cNvGrpSpPr/>
          <p:nvPr/>
        </p:nvGrpSpPr>
        <p:grpSpPr>
          <a:xfrm>
            <a:off x="30557" y="2357320"/>
            <a:ext cx="6874256" cy="381539"/>
            <a:chOff x="17347" y="2154043"/>
            <a:chExt cx="6874256" cy="381539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A0439209-3956-747D-DE8F-77F320B3AB8F}"/>
                </a:ext>
              </a:extLst>
            </p:cNvPr>
            <p:cNvSpPr txBox="1"/>
            <p:nvPr/>
          </p:nvSpPr>
          <p:spPr>
            <a:xfrm>
              <a:off x="17347" y="2166250"/>
              <a:ext cx="687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Immaginiamo di avere le proiezioni del punto  </a:t>
              </a:r>
              <a:r>
                <a:rPr lang="it-IT" dirty="0">
                  <a:solidFill>
                    <a:srgbClr val="00B0F0"/>
                  </a:solidFill>
                </a:rPr>
                <a:t>A(A’,A’’)</a:t>
              </a:r>
              <a:r>
                <a:rPr lang="it-IT" dirty="0"/>
                <a:t>   </a:t>
              </a:r>
              <a:r>
                <a:rPr lang="it-IT" dirty="0">
                  <a:latin typeface="Symbol" panose="05050102010706020507" pitchFamily="18" charset="2"/>
                </a:rPr>
                <a:t>a </a:t>
              </a:r>
              <a:r>
                <a:rPr lang="it-IT" sz="1800" dirty="0">
                  <a:latin typeface="Symbol" panose="05050102010706020507" pitchFamily="18" charset="2"/>
                </a:rPr>
                <a:t>^</a:t>
              </a:r>
              <a:r>
                <a:rPr lang="it-IT" dirty="0"/>
                <a:t> </a:t>
              </a:r>
              <a:r>
                <a:rPr lang="it-IT" dirty="0">
                  <a:latin typeface="Symbol" panose="05050102010706020507" pitchFamily="18" charset="2"/>
                </a:rPr>
                <a:t>p</a:t>
              </a:r>
              <a:r>
                <a:rPr lang="it-IT" baseline="-25000" dirty="0"/>
                <a:t>1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F48A5AD1-66C2-5DC9-A803-F3E475560F1D}"/>
                </a:ext>
              </a:extLst>
            </p:cNvPr>
            <p:cNvSpPr txBox="1"/>
            <p:nvPr/>
          </p:nvSpPr>
          <p:spPr>
            <a:xfrm>
              <a:off x="5757275" y="2154043"/>
              <a:ext cx="257452" cy="32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800" dirty="0">
                  <a:latin typeface="Symbol" panose="05050102010706020507" pitchFamily="18" charset="2"/>
                </a:rPr>
                <a:t>Î</a:t>
              </a:r>
              <a:endParaRPr lang="it-IT" sz="1800" dirty="0">
                <a:latin typeface="MS Shell Dlg 2" panose="020B0604030504040204" pitchFamily="34" charset="0"/>
              </a:endParaRPr>
            </a:p>
            <a:p>
              <a:endParaRPr lang="it-IT" dirty="0"/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B4BFE2E-345B-AEDD-4DC8-0AA118226E11}"/>
              </a:ext>
            </a:extLst>
          </p:cNvPr>
          <p:cNvSpPr txBox="1"/>
          <p:nvPr/>
        </p:nvSpPr>
        <p:spPr>
          <a:xfrm>
            <a:off x="0" y="2717085"/>
            <a:ext cx="6341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1-Disegnando (t</a:t>
            </a:r>
            <a:r>
              <a:rPr lang="it-IT" baseline="-25000" dirty="0">
                <a:solidFill>
                  <a:srgbClr val="FF0000"/>
                </a:solidFill>
              </a:rPr>
              <a:t>2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) perpendicolare a </a:t>
            </a:r>
            <a:r>
              <a:rPr lang="it-IT" dirty="0"/>
              <a:t>t</a:t>
            </a:r>
            <a:r>
              <a:rPr lang="it-IT" baseline="-25000" dirty="0"/>
              <a:t>1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 determiniamo la posizione ribaltata della </a:t>
            </a:r>
            <a:r>
              <a:rPr lang="it-IT" dirty="0"/>
              <a:t>t</a:t>
            </a:r>
            <a:r>
              <a:rPr lang="it-IT" baseline="-25000" dirty="0"/>
              <a:t>2</a:t>
            </a:r>
            <a:r>
              <a:rPr lang="it-IT" dirty="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23297DF-AFAB-B85F-C99B-F95199FE22FC}"/>
              </a:ext>
            </a:extLst>
          </p:cNvPr>
          <p:cNvSpPr txBox="1"/>
          <p:nvPr/>
        </p:nvSpPr>
        <p:spPr>
          <a:xfrm>
            <a:off x="0" y="3317931"/>
            <a:ext cx="6532096" cy="61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2-Facciamo appartenere il punto A(A’,A’’) ad una retta r </a:t>
            </a:r>
            <a:r>
              <a:rPr lang="it-IT" sz="1800" dirty="0">
                <a:solidFill>
                  <a:srgbClr val="00B0F0"/>
                </a:solidFill>
                <a:latin typeface="Symbol" panose="05050102010706020507" pitchFamily="18" charset="2"/>
              </a:rPr>
              <a:t>Î a</a:t>
            </a:r>
          </a:p>
          <a:p>
            <a:r>
              <a:rPr lang="it-IT" dirty="0">
                <a:solidFill>
                  <a:srgbClr val="00B0F0"/>
                </a:solidFill>
              </a:rPr>
              <a:t>determinando T</a:t>
            </a:r>
            <a:r>
              <a:rPr lang="it-IT" baseline="-25000" dirty="0">
                <a:solidFill>
                  <a:srgbClr val="00B0F0"/>
                </a:solidFill>
              </a:rPr>
              <a:t>1</a:t>
            </a:r>
            <a:r>
              <a:rPr lang="it-IT" dirty="0">
                <a:solidFill>
                  <a:srgbClr val="00B0F0"/>
                </a:solidFill>
              </a:rPr>
              <a:t>r, T</a:t>
            </a:r>
            <a:r>
              <a:rPr lang="it-IT" baseline="-25000" dirty="0">
                <a:solidFill>
                  <a:srgbClr val="00B0F0"/>
                </a:solidFill>
              </a:rPr>
              <a:t>2</a:t>
            </a:r>
            <a:r>
              <a:rPr lang="it-IT" dirty="0">
                <a:solidFill>
                  <a:srgbClr val="00B0F0"/>
                </a:solidFill>
              </a:rPr>
              <a:t>r, r’ ed r’’</a:t>
            </a:r>
            <a:endParaRPr lang="it-IT" sz="1800" dirty="0">
              <a:solidFill>
                <a:srgbClr val="00B0F0"/>
              </a:solidFill>
            </a:endParaRPr>
          </a:p>
          <a:p>
            <a:r>
              <a:rPr lang="it-IT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F8E5C7E-C3E7-401A-29F3-087E9126CFDC}"/>
              </a:ext>
            </a:extLst>
          </p:cNvPr>
          <p:cNvSpPr txBox="1"/>
          <p:nvPr/>
        </p:nvSpPr>
        <p:spPr>
          <a:xfrm>
            <a:off x="17346" y="3978760"/>
            <a:ext cx="684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3-Facendo centro in O ribaltiamo </a:t>
            </a:r>
            <a:r>
              <a:rPr lang="it-IT" dirty="0">
                <a:solidFill>
                  <a:srgbClr val="00B0F0"/>
                </a:solidFill>
              </a:rPr>
              <a:t>T</a:t>
            </a:r>
            <a:r>
              <a:rPr lang="it-IT" baseline="-25000" dirty="0">
                <a:solidFill>
                  <a:srgbClr val="00B0F0"/>
                </a:solidFill>
              </a:rPr>
              <a:t>2</a:t>
            </a:r>
            <a:r>
              <a:rPr lang="it-IT" dirty="0">
                <a:solidFill>
                  <a:srgbClr val="00B0F0"/>
                </a:solidFill>
              </a:rPr>
              <a:t>r</a:t>
            </a:r>
            <a:r>
              <a:rPr lang="it-IT" dirty="0">
                <a:solidFill>
                  <a:srgbClr val="FF0000"/>
                </a:solidFill>
              </a:rPr>
              <a:t> su (t</a:t>
            </a:r>
            <a:r>
              <a:rPr lang="it-IT" baseline="-25000" dirty="0">
                <a:solidFill>
                  <a:srgbClr val="FF0000"/>
                </a:solidFill>
              </a:rPr>
              <a:t>2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) fissandovi (T</a:t>
            </a:r>
            <a:r>
              <a:rPr lang="it-IT" baseline="-25000" dirty="0">
                <a:solidFill>
                  <a:srgbClr val="FF0000"/>
                </a:solidFill>
              </a:rPr>
              <a:t>2</a:t>
            </a:r>
            <a:r>
              <a:rPr lang="it-IT" dirty="0">
                <a:solidFill>
                  <a:srgbClr val="FF0000"/>
                </a:solidFill>
              </a:rPr>
              <a:t>r)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389F990-A765-6948-F203-3DF8E451C60A}"/>
              </a:ext>
            </a:extLst>
          </p:cNvPr>
          <p:cNvSpPr txBox="1"/>
          <p:nvPr/>
        </p:nvSpPr>
        <p:spPr>
          <a:xfrm>
            <a:off x="17346" y="4313350"/>
            <a:ext cx="652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4-Collegando T</a:t>
            </a:r>
            <a:r>
              <a:rPr lang="it-IT" baseline="-25000" dirty="0">
                <a:solidFill>
                  <a:srgbClr val="00B0F0"/>
                </a:solidFill>
              </a:rPr>
              <a:t>1</a:t>
            </a:r>
            <a:r>
              <a:rPr lang="it-IT" dirty="0">
                <a:solidFill>
                  <a:srgbClr val="00B0F0"/>
                </a:solidFill>
              </a:rPr>
              <a:t>r con </a:t>
            </a:r>
            <a:r>
              <a:rPr lang="it-IT" dirty="0">
                <a:solidFill>
                  <a:srgbClr val="FF0000"/>
                </a:solidFill>
              </a:rPr>
              <a:t>(T</a:t>
            </a:r>
            <a:r>
              <a:rPr lang="it-IT" baseline="-25000" dirty="0">
                <a:solidFill>
                  <a:srgbClr val="FF0000"/>
                </a:solidFill>
              </a:rPr>
              <a:t>2</a:t>
            </a:r>
            <a:r>
              <a:rPr lang="it-IT" dirty="0">
                <a:solidFill>
                  <a:srgbClr val="FF0000"/>
                </a:solidFill>
              </a:rPr>
              <a:t>r) </a:t>
            </a:r>
            <a:r>
              <a:rPr lang="it-IT" dirty="0">
                <a:solidFill>
                  <a:srgbClr val="00B0F0"/>
                </a:solidFill>
              </a:rPr>
              <a:t>si determina la retta reale (r’’)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3223389-6D08-6950-FB00-6802985593B3}"/>
              </a:ext>
            </a:extLst>
          </p:cNvPr>
          <p:cNvSpPr txBox="1"/>
          <p:nvPr/>
        </p:nvSpPr>
        <p:spPr>
          <a:xfrm>
            <a:off x="24279" y="4654682"/>
            <a:ext cx="6013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5-Proiettando </a:t>
            </a:r>
            <a:r>
              <a:rPr lang="it-IT" dirty="0">
                <a:solidFill>
                  <a:srgbClr val="00B0F0"/>
                </a:solidFill>
              </a:rPr>
              <a:t>A’</a:t>
            </a:r>
            <a:r>
              <a:rPr lang="it-IT" dirty="0">
                <a:solidFill>
                  <a:srgbClr val="FF0000"/>
                </a:solidFill>
              </a:rPr>
              <a:t> su </a:t>
            </a:r>
            <a:r>
              <a:rPr lang="it-IT" dirty="0">
                <a:solidFill>
                  <a:srgbClr val="00B0F0"/>
                </a:solidFill>
              </a:rPr>
              <a:t>(r’’) </a:t>
            </a:r>
            <a:r>
              <a:rPr lang="it-IT" dirty="0">
                <a:solidFill>
                  <a:srgbClr val="FF0000"/>
                </a:solidFill>
              </a:rPr>
              <a:t>si determina la posizione effettiva del punto </a:t>
            </a:r>
            <a:r>
              <a:rPr lang="it-IT" dirty="0">
                <a:solidFill>
                  <a:srgbClr val="00B0F0"/>
                </a:solidFill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 sulla retta </a:t>
            </a:r>
            <a:r>
              <a:rPr lang="it-IT" dirty="0">
                <a:solidFill>
                  <a:srgbClr val="00B0F0"/>
                </a:solidFill>
              </a:rPr>
              <a:t>r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04FA8A0-D6EB-2827-B4ED-B1B0FF807FB8}"/>
              </a:ext>
            </a:extLst>
          </p:cNvPr>
          <p:cNvSpPr txBox="1"/>
          <p:nvPr/>
        </p:nvSpPr>
        <p:spPr>
          <a:xfrm>
            <a:off x="17346" y="5398671"/>
            <a:ext cx="5927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Lo stesso risultato si ottiene proiettando </a:t>
            </a:r>
            <a:r>
              <a:rPr lang="it-IT" dirty="0">
                <a:solidFill>
                  <a:srgbClr val="00B0F0"/>
                </a:solidFill>
              </a:rPr>
              <a:t>A’’ </a:t>
            </a:r>
            <a:r>
              <a:rPr lang="it-IT" dirty="0"/>
              <a:t>su t</a:t>
            </a:r>
            <a:r>
              <a:rPr lang="it-IT" baseline="-25000" dirty="0"/>
              <a:t>2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 </a:t>
            </a:r>
          </a:p>
          <a:p>
            <a:r>
              <a:rPr lang="it-IT" dirty="0"/>
              <a:t>in </a:t>
            </a:r>
            <a:r>
              <a:rPr lang="it-IT" dirty="0">
                <a:solidFill>
                  <a:srgbClr val="FF0000"/>
                </a:solidFill>
              </a:rPr>
              <a:t>1</a:t>
            </a:r>
            <a:r>
              <a:rPr lang="it-IT" dirty="0"/>
              <a:t> e ribaltare poi </a:t>
            </a:r>
            <a:r>
              <a:rPr lang="it-IT" dirty="0">
                <a:solidFill>
                  <a:srgbClr val="FF0000"/>
                </a:solidFill>
              </a:rPr>
              <a:t>1</a:t>
            </a:r>
            <a:r>
              <a:rPr lang="it-IT" dirty="0"/>
              <a:t> su </a:t>
            </a:r>
            <a:r>
              <a:rPr lang="it-IT" dirty="0">
                <a:solidFill>
                  <a:srgbClr val="FF0000"/>
                </a:solidFill>
              </a:rPr>
              <a:t>(t</a:t>
            </a:r>
            <a:r>
              <a:rPr lang="it-IT" baseline="-25000" dirty="0">
                <a:solidFill>
                  <a:srgbClr val="FF0000"/>
                </a:solidFill>
              </a:rPr>
              <a:t>2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9054F77-A9BD-F6E6-ED46-3FA4AC36070F}"/>
              </a:ext>
            </a:extLst>
          </p:cNvPr>
          <p:cNvSpPr txBox="1"/>
          <p:nvPr/>
        </p:nvSpPr>
        <p:spPr>
          <a:xfrm>
            <a:off x="9442982" y="3468430"/>
            <a:ext cx="337406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FF0000"/>
                </a:solidFill>
                <a:latin typeface="Comic Sans MS"/>
              </a:rPr>
              <a:t>1</a:t>
            </a:r>
            <a:endParaRPr lang="it-IT" sz="180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90A081DB-806B-4215-9FE9-E20A2104CA0D}"/>
              </a:ext>
            </a:extLst>
          </p:cNvPr>
          <p:cNvSpPr txBox="1"/>
          <p:nvPr/>
        </p:nvSpPr>
        <p:spPr>
          <a:xfrm>
            <a:off x="8687524" y="1943653"/>
            <a:ext cx="39600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FF0000"/>
                </a:solidFill>
                <a:latin typeface="Comic Sans MS"/>
              </a:rPr>
              <a:t>1</a:t>
            </a:r>
            <a:endParaRPr lang="it-IT" sz="180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CA901C0-515F-B15E-59BA-8E0320FF1F9D}"/>
              </a:ext>
            </a:extLst>
          </p:cNvPr>
          <p:cNvSpPr txBox="1"/>
          <p:nvPr/>
        </p:nvSpPr>
        <p:spPr>
          <a:xfrm>
            <a:off x="24279" y="6057209"/>
            <a:ext cx="5746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Proiettando </a:t>
            </a:r>
            <a:r>
              <a:rPr lang="it-IT" dirty="0">
                <a:solidFill>
                  <a:srgbClr val="FF0000"/>
                </a:solidFill>
              </a:rPr>
              <a:t>1</a:t>
            </a:r>
            <a:r>
              <a:rPr lang="it-IT" dirty="0"/>
              <a:t> su </a:t>
            </a:r>
            <a:r>
              <a:rPr lang="it-IT" dirty="0">
                <a:solidFill>
                  <a:srgbClr val="00B0F0"/>
                </a:solidFill>
              </a:rPr>
              <a:t>(r’’)   </a:t>
            </a:r>
            <a:r>
              <a:rPr lang="it-IT" dirty="0"/>
              <a:t>con una retta parallela a t</a:t>
            </a:r>
            <a:r>
              <a:rPr lang="it-IT" baseline="-25000" dirty="0"/>
              <a:t>1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 si ottiene la stessa posizione del </a:t>
            </a:r>
            <a:r>
              <a:rPr lang="it-IT" dirty="0">
                <a:solidFill>
                  <a:srgbClr val="00B0F0"/>
                </a:solidFill>
              </a:rPr>
              <a:t>(A’’) </a:t>
            </a:r>
          </a:p>
        </p:txBody>
      </p:sp>
      <p:sp>
        <p:nvSpPr>
          <p:cNvPr id="30" name="Pulsante di azione: vuoto 2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978DF9E-3404-C197-DDA3-BB85269D08E9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411CA7B3-2B36-AEF8-AD2E-8F01BE9614E0}"/>
              </a:ext>
            </a:extLst>
          </p:cNvPr>
          <p:cNvCxnSpPr>
            <a:cxnSpLocks/>
          </p:cNvCxnSpPr>
          <p:nvPr/>
        </p:nvCxnSpPr>
        <p:spPr>
          <a:xfrm>
            <a:off x="-7404" y="6886108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097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8" grpId="0"/>
      <p:bldP spid="21" grpId="0"/>
      <p:bldP spid="26" grpId="0"/>
      <p:bldP spid="80" grpId="0"/>
      <p:bldP spid="84" grpId="0" animBg="1"/>
      <p:bldP spid="93" grpId="0"/>
      <p:bldP spid="94" grpId="0"/>
      <p:bldP spid="95" grpId="0"/>
      <p:bldP spid="96" grpId="0" animBg="1"/>
      <p:bldP spid="16" grpId="0"/>
      <p:bldP spid="17" grpId="0"/>
      <p:bldP spid="31" grpId="0" animBg="1"/>
      <p:bldP spid="35" grpId="0"/>
      <p:bldP spid="10" grpId="0"/>
      <p:bldP spid="11" grpId="0"/>
      <p:bldP spid="14" grpId="0"/>
      <p:bldP spid="12" grpId="0"/>
      <p:bldP spid="22" grpId="0"/>
      <p:bldP spid="23" grpId="0"/>
      <p:bldP spid="24" grpId="0"/>
      <p:bldP spid="25" grpId="0"/>
      <p:bldP spid="15" grpId="0"/>
      <p:bldP spid="20" grpId="0"/>
      <p:bldP spid="27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A55F9635-76F6-F0EA-E81B-7EE953F1299B}"/>
              </a:ext>
            </a:extLst>
          </p:cNvPr>
          <p:cNvCxnSpPr>
            <a:cxnSpLocks/>
          </p:cNvCxnSpPr>
          <p:nvPr/>
        </p:nvCxnSpPr>
        <p:spPr>
          <a:xfrm>
            <a:off x="8249206" y="3185204"/>
            <a:ext cx="374490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8C577A-374C-07B9-7FC5-CDEAABBC77EF}"/>
              </a:ext>
            </a:extLst>
          </p:cNvPr>
          <p:cNvSpPr txBox="1"/>
          <p:nvPr/>
        </p:nvSpPr>
        <p:spPr>
          <a:xfrm>
            <a:off x="7663838" y="6211059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sz="1801" baseline="-25000" dirty="0">
                <a:solidFill>
                  <a:prstClr val="black"/>
                </a:solidFill>
                <a:latin typeface="Comic Sans MS"/>
              </a:rPr>
              <a:t>1</a:t>
            </a:r>
            <a:r>
              <a:rPr lang="it-IT" sz="1801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48EE651-D102-E0FD-CEA6-4FE67558BE3C}"/>
              </a:ext>
            </a:extLst>
          </p:cNvPr>
          <p:cNvSpPr txBox="1"/>
          <p:nvPr/>
        </p:nvSpPr>
        <p:spPr>
          <a:xfrm>
            <a:off x="10454401" y="271444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sz="1801" baseline="-25000" dirty="0">
                <a:solidFill>
                  <a:prstClr val="black"/>
                </a:solidFill>
                <a:latin typeface="Comic Sans MS"/>
              </a:rPr>
              <a:t>2</a:t>
            </a:r>
            <a:r>
              <a:rPr lang="it-IT" sz="1801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8963AD-A364-0ED9-3FAF-3E67DFEBA143}"/>
              </a:ext>
            </a:extLst>
          </p:cNvPr>
          <p:cNvSpPr txBox="1"/>
          <p:nvPr/>
        </p:nvSpPr>
        <p:spPr>
          <a:xfrm>
            <a:off x="11546343" y="2841662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prstClr val="black"/>
                </a:solidFill>
                <a:latin typeface="Comic Sans MS"/>
              </a:rPr>
              <a:t>lt</a:t>
            </a:r>
            <a:endParaRPr lang="it-IT" sz="1801" dirty="0">
              <a:solidFill>
                <a:prstClr val="black"/>
              </a:solidFill>
              <a:latin typeface="Symbol" panose="05050102010706020507" pitchFamily="18" charset="2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EC38CC4-30E5-E7F0-C5D6-442F6473657A}"/>
              </a:ext>
            </a:extLst>
          </p:cNvPr>
          <p:cNvSpPr txBox="1"/>
          <p:nvPr/>
        </p:nvSpPr>
        <p:spPr>
          <a:xfrm>
            <a:off x="8489062" y="5786100"/>
            <a:ext cx="585216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T</a:t>
            </a:r>
            <a:r>
              <a:rPr lang="it-IT" sz="1801" baseline="-25000" dirty="0">
                <a:solidFill>
                  <a:srgbClr val="00B0F0"/>
                </a:solidFill>
                <a:latin typeface="Comic Sans MS"/>
              </a:rPr>
              <a:t>1</a:t>
            </a:r>
            <a:r>
              <a:rPr lang="it-IT" sz="1801" dirty="0">
                <a:solidFill>
                  <a:srgbClr val="00B0F0"/>
                </a:solidFill>
                <a:latin typeface="Comic Sans MS"/>
              </a:rPr>
              <a:t>r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F86FCAD-C133-FD20-0BF2-5CBB1A0CEB13}"/>
              </a:ext>
            </a:extLst>
          </p:cNvPr>
          <p:cNvSpPr txBox="1"/>
          <p:nvPr/>
        </p:nvSpPr>
        <p:spPr>
          <a:xfrm>
            <a:off x="6746846" y="3218140"/>
            <a:ext cx="72000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FF0000"/>
                </a:solidFill>
                <a:latin typeface="Comic Sans MS"/>
              </a:rPr>
              <a:t>(T</a:t>
            </a:r>
            <a:r>
              <a:rPr lang="it-IT" sz="1801" baseline="-25000" dirty="0">
                <a:solidFill>
                  <a:srgbClr val="FF0000"/>
                </a:solidFill>
                <a:latin typeface="Comic Sans MS"/>
              </a:rPr>
              <a:t>1</a:t>
            </a:r>
            <a:r>
              <a:rPr lang="it-IT" sz="1801" dirty="0">
                <a:solidFill>
                  <a:srgbClr val="FF0000"/>
                </a:solidFill>
                <a:latin typeface="Comic Sans MS"/>
              </a:rPr>
              <a:t>r)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1E54066-54AB-775C-FE66-09CBC4AEA79D}"/>
              </a:ext>
            </a:extLst>
          </p:cNvPr>
          <p:cNvSpPr txBox="1"/>
          <p:nvPr/>
        </p:nvSpPr>
        <p:spPr>
          <a:xfrm>
            <a:off x="6073390" y="2857039"/>
            <a:ext cx="72000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FF0000"/>
                </a:solidFill>
                <a:latin typeface="Comic Sans MS"/>
              </a:rPr>
              <a:t>(t</a:t>
            </a:r>
            <a:r>
              <a:rPr lang="it-IT" sz="1801" baseline="-25000" dirty="0">
                <a:solidFill>
                  <a:srgbClr val="FF0000"/>
                </a:solidFill>
                <a:latin typeface="Comic Sans MS"/>
              </a:rPr>
              <a:t>1</a:t>
            </a:r>
            <a:r>
              <a:rPr lang="it-IT" sz="1801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sz="1801" dirty="0">
                <a:solidFill>
                  <a:srgbClr val="FF0000"/>
                </a:solidFill>
                <a:latin typeface="Comic Sans MS"/>
              </a:rPr>
              <a:t>)</a:t>
            </a:r>
          </a:p>
        </p:txBody>
      </p: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8B065F84-6267-43AD-43C0-C2C2CD09A5B6}"/>
              </a:ext>
            </a:extLst>
          </p:cNvPr>
          <p:cNvCxnSpPr>
            <a:cxnSpLocks/>
          </p:cNvCxnSpPr>
          <p:nvPr/>
        </p:nvCxnSpPr>
        <p:spPr>
          <a:xfrm>
            <a:off x="10507067" y="327229"/>
            <a:ext cx="0" cy="28598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656883BB-BB90-1D60-44DE-347F764365D2}"/>
              </a:ext>
            </a:extLst>
          </p:cNvPr>
          <p:cNvCxnSpPr>
            <a:cxnSpLocks/>
          </p:cNvCxnSpPr>
          <p:nvPr/>
        </p:nvCxnSpPr>
        <p:spPr>
          <a:xfrm flipH="1">
            <a:off x="7910386" y="3187084"/>
            <a:ext cx="2596683" cy="35027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E7F89DDA-3072-61DC-8F57-03C126B1CA1A}"/>
              </a:ext>
            </a:extLst>
          </p:cNvPr>
          <p:cNvCxnSpPr>
            <a:cxnSpLocks/>
          </p:cNvCxnSpPr>
          <p:nvPr/>
        </p:nvCxnSpPr>
        <p:spPr>
          <a:xfrm flipH="1">
            <a:off x="6144623" y="3185204"/>
            <a:ext cx="4365961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35C3B6E7-8AFA-E914-D4F5-A63620B8C655}"/>
              </a:ext>
            </a:extLst>
          </p:cNvPr>
          <p:cNvCxnSpPr>
            <a:cxnSpLocks/>
          </p:cNvCxnSpPr>
          <p:nvPr/>
        </p:nvCxnSpPr>
        <p:spPr>
          <a:xfrm>
            <a:off x="8507956" y="3191395"/>
            <a:ext cx="0" cy="270325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FCE7A3A5-76B1-7652-780F-4FBDB483F5A5}"/>
              </a:ext>
            </a:extLst>
          </p:cNvPr>
          <p:cNvCxnSpPr>
            <a:cxnSpLocks/>
          </p:cNvCxnSpPr>
          <p:nvPr/>
        </p:nvCxnSpPr>
        <p:spPr>
          <a:xfrm flipV="1">
            <a:off x="8507958" y="1744078"/>
            <a:ext cx="1999111" cy="1444885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732B264A-506A-9C7F-DB55-8673A5ABEA94}"/>
              </a:ext>
            </a:extLst>
          </p:cNvPr>
          <p:cNvSpPr txBox="1"/>
          <p:nvPr/>
        </p:nvSpPr>
        <p:spPr>
          <a:xfrm>
            <a:off x="10448982" y="1554781"/>
            <a:ext cx="585216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T</a:t>
            </a:r>
            <a:r>
              <a:rPr lang="it-IT" sz="1801" baseline="-25000" dirty="0">
                <a:solidFill>
                  <a:srgbClr val="00B0F0"/>
                </a:solidFill>
                <a:latin typeface="Comic Sans MS"/>
              </a:rPr>
              <a:t>2</a:t>
            </a:r>
            <a:r>
              <a:rPr lang="it-IT" sz="1801" dirty="0">
                <a:solidFill>
                  <a:srgbClr val="00B0F0"/>
                </a:solidFill>
                <a:latin typeface="Comic Sans MS"/>
              </a:rPr>
              <a:t>r</a:t>
            </a:r>
          </a:p>
        </p:txBody>
      </p: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F08B775E-65E6-D811-634B-51660C4A0EA5}"/>
              </a:ext>
            </a:extLst>
          </p:cNvPr>
          <p:cNvCxnSpPr>
            <a:cxnSpLocks/>
          </p:cNvCxnSpPr>
          <p:nvPr/>
        </p:nvCxnSpPr>
        <p:spPr>
          <a:xfrm flipH="1">
            <a:off x="8497069" y="3198346"/>
            <a:ext cx="2006290" cy="270635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80650FAE-FD1A-6E2E-F84F-09761D75CC0A}"/>
              </a:ext>
            </a:extLst>
          </p:cNvPr>
          <p:cNvSpPr txBox="1"/>
          <p:nvPr/>
        </p:nvSpPr>
        <p:spPr>
          <a:xfrm>
            <a:off x="7680815" y="2475068"/>
            <a:ext cx="63670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(r’)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11AD46C5-5C2D-F610-744D-D7E436B128C4}"/>
              </a:ext>
            </a:extLst>
          </p:cNvPr>
          <p:cNvSpPr txBox="1"/>
          <p:nvPr/>
        </p:nvSpPr>
        <p:spPr>
          <a:xfrm>
            <a:off x="8938111" y="2422078"/>
            <a:ext cx="530352" cy="3694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r’’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425E20B8-229B-8AD3-A758-32C5FC9D5A25}"/>
              </a:ext>
            </a:extLst>
          </p:cNvPr>
          <p:cNvSpPr txBox="1"/>
          <p:nvPr/>
        </p:nvSpPr>
        <p:spPr>
          <a:xfrm>
            <a:off x="9118977" y="4525310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r’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96" name="Freccia circolare 95">
            <a:extLst>
              <a:ext uri="{FF2B5EF4-FFF2-40B4-BE49-F238E27FC236}">
                <a16:creationId xmlns:a16="http://schemas.microsoft.com/office/drawing/2014/main" id="{DA4F7DEB-92AF-F901-29DA-8E94E8B7A923}"/>
              </a:ext>
            </a:extLst>
          </p:cNvPr>
          <p:cNvSpPr/>
          <p:nvPr/>
        </p:nvSpPr>
        <p:spPr>
          <a:xfrm rot="7349015">
            <a:off x="10267096" y="735759"/>
            <a:ext cx="393406" cy="374841"/>
          </a:xfrm>
          <a:prstGeom prst="circularArrow">
            <a:avLst>
              <a:gd name="adj1" fmla="val 4387"/>
              <a:gd name="adj2" fmla="val 1142319"/>
              <a:gd name="adj3" fmla="val 20520402"/>
              <a:gd name="adj4" fmla="val 8990754"/>
              <a:gd name="adj5" fmla="val 13589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1">
              <a:solidFill>
                <a:schemeClr val="tx1"/>
              </a:solidFill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DDB83DF4-D55A-E31C-6860-6E495CB19A89}"/>
              </a:ext>
            </a:extLst>
          </p:cNvPr>
          <p:cNvCxnSpPr>
            <a:cxnSpLocks/>
          </p:cNvCxnSpPr>
          <p:nvPr/>
        </p:nvCxnSpPr>
        <p:spPr>
          <a:xfrm>
            <a:off x="9977255" y="2124177"/>
            <a:ext cx="0" cy="178304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115D8F6-C1B7-E969-5263-C38815C3EA7A}"/>
              </a:ext>
            </a:extLst>
          </p:cNvPr>
          <p:cNvSpPr txBox="1"/>
          <p:nvPr/>
        </p:nvSpPr>
        <p:spPr>
          <a:xfrm>
            <a:off x="9764207" y="1754848"/>
            <a:ext cx="530352" cy="3694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A’’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54D88E3-E600-3DA7-36B9-97A04AFF3FC9}"/>
              </a:ext>
            </a:extLst>
          </p:cNvPr>
          <p:cNvSpPr txBox="1"/>
          <p:nvPr/>
        </p:nvSpPr>
        <p:spPr>
          <a:xfrm>
            <a:off x="9609784" y="3662350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A’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AF25BF56-2086-A7C5-6C4D-0DBF348B3559}"/>
              </a:ext>
            </a:extLst>
          </p:cNvPr>
          <p:cNvCxnSpPr>
            <a:cxnSpLocks/>
          </p:cNvCxnSpPr>
          <p:nvPr/>
        </p:nvCxnSpPr>
        <p:spPr>
          <a:xfrm>
            <a:off x="9609788" y="2127987"/>
            <a:ext cx="900795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8802F5E-9A24-525D-E133-F2630E1F02C5}"/>
              </a:ext>
            </a:extLst>
          </p:cNvPr>
          <p:cNvSpPr txBox="1"/>
          <p:nvPr/>
        </p:nvSpPr>
        <p:spPr>
          <a:xfrm>
            <a:off x="9245696" y="1754849"/>
            <a:ext cx="61200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(A’)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14" name="Arco 13">
            <a:extLst>
              <a:ext uri="{FF2B5EF4-FFF2-40B4-BE49-F238E27FC236}">
                <a16:creationId xmlns:a16="http://schemas.microsoft.com/office/drawing/2014/main" id="{02A9107B-7377-1445-D440-D434E39C5B28}"/>
              </a:ext>
            </a:extLst>
          </p:cNvPr>
          <p:cNvSpPr/>
          <p:nvPr/>
        </p:nvSpPr>
        <p:spPr>
          <a:xfrm>
            <a:off x="7140136" y="-189494"/>
            <a:ext cx="6732000" cy="6732000"/>
          </a:xfrm>
          <a:prstGeom prst="arc">
            <a:avLst>
              <a:gd name="adj1" fmla="val 7590864"/>
              <a:gd name="adj2" fmla="val 10793391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0699D7F9-5D12-60AD-2946-1926CC3C136E}"/>
              </a:ext>
            </a:extLst>
          </p:cNvPr>
          <p:cNvCxnSpPr>
            <a:cxnSpLocks/>
          </p:cNvCxnSpPr>
          <p:nvPr/>
        </p:nvCxnSpPr>
        <p:spPr>
          <a:xfrm flipV="1">
            <a:off x="7141414" y="1741649"/>
            <a:ext cx="3369168" cy="144133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o 26">
            <a:extLst>
              <a:ext uri="{FF2B5EF4-FFF2-40B4-BE49-F238E27FC236}">
                <a16:creationId xmlns:a16="http://schemas.microsoft.com/office/drawing/2014/main" id="{2EDDCA86-D563-9265-F88C-0A17F277219B}"/>
              </a:ext>
            </a:extLst>
          </p:cNvPr>
          <p:cNvSpPr/>
          <p:nvPr/>
        </p:nvSpPr>
        <p:spPr>
          <a:xfrm>
            <a:off x="9609054" y="2286415"/>
            <a:ext cx="1800000" cy="1800000"/>
          </a:xfrm>
          <a:prstGeom prst="arc">
            <a:avLst>
              <a:gd name="adj1" fmla="val 7590864"/>
              <a:gd name="adj2" fmla="val 10793391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C0BBC80E-048D-BE99-1CE1-996853AAA5F3}"/>
              </a:ext>
            </a:extLst>
          </p:cNvPr>
          <p:cNvCxnSpPr>
            <a:cxnSpLocks/>
          </p:cNvCxnSpPr>
          <p:nvPr/>
        </p:nvCxnSpPr>
        <p:spPr>
          <a:xfrm>
            <a:off x="9609054" y="2124183"/>
            <a:ext cx="0" cy="106721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A5FAB16-1B2F-98A2-B79E-D45A087496BF}"/>
              </a:ext>
            </a:extLst>
          </p:cNvPr>
          <p:cNvSpPr txBox="1"/>
          <p:nvPr/>
        </p:nvSpPr>
        <p:spPr>
          <a:xfrm>
            <a:off x="17347" y="470517"/>
            <a:ext cx="6056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piano 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(t</a:t>
            </a:r>
            <a:r>
              <a:rPr lang="it-IT" baseline="-25000" dirty="0"/>
              <a:t>1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, t</a:t>
            </a:r>
            <a:r>
              <a:rPr lang="it-IT" baseline="-25000" dirty="0"/>
              <a:t>2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) proiettante su 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baseline="-25000" dirty="0"/>
              <a:t>1</a:t>
            </a:r>
            <a:r>
              <a:rPr lang="it-IT" dirty="0"/>
              <a:t> può essere ribaltato anche su 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baseline="-25000" dirty="0"/>
              <a:t>2</a:t>
            </a:r>
            <a:r>
              <a:rPr lang="it-IT" dirty="0"/>
              <a:t> 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F64CFA59-7058-AD96-8422-C53B8414291D}"/>
              </a:ext>
            </a:extLst>
          </p:cNvPr>
          <p:cNvGrpSpPr/>
          <p:nvPr/>
        </p:nvGrpSpPr>
        <p:grpSpPr>
          <a:xfrm>
            <a:off x="-66398" y="1131105"/>
            <a:ext cx="7086975" cy="576000"/>
            <a:chOff x="17347" y="2166250"/>
            <a:chExt cx="6676536" cy="923330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3D8863B2-1BE8-9143-637F-150C3DB767FE}"/>
                </a:ext>
              </a:extLst>
            </p:cNvPr>
            <p:cNvSpPr txBox="1"/>
            <p:nvPr/>
          </p:nvSpPr>
          <p:spPr>
            <a:xfrm>
              <a:off x="17347" y="2166250"/>
              <a:ext cx="66765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Immaginando di avere le proiezioni del punto </a:t>
              </a:r>
              <a:r>
                <a:rPr lang="it-IT" dirty="0">
                  <a:solidFill>
                    <a:srgbClr val="00B0F0"/>
                  </a:solidFill>
                </a:rPr>
                <a:t>A(A’,A’’)</a:t>
              </a:r>
              <a:r>
                <a:rPr lang="it-IT" dirty="0"/>
                <a:t>   </a:t>
              </a:r>
              <a:r>
                <a:rPr lang="it-IT" dirty="0">
                  <a:latin typeface="Symbol" panose="05050102010706020507" pitchFamily="18" charset="2"/>
                </a:rPr>
                <a:t>a </a:t>
              </a:r>
              <a:r>
                <a:rPr lang="it-IT" sz="1800" dirty="0">
                  <a:latin typeface="Symbol" panose="05050102010706020507" pitchFamily="18" charset="2"/>
                </a:rPr>
                <a:t>^</a:t>
              </a:r>
              <a:r>
                <a:rPr lang="it-IT" dirty="0"/>
                <a:t> </a:t>
              </a:r>
              <a:r>
                <a:rPr lang="it-IT" dirty="0">
                  <a:latin typeface="Symbol" panose="05050102010706020507" pitchFamily="18" charset="2"/>
                </a:rPr>
                <a:t>p</a:t>
              </a:r>
              <a:r>
                <a:rPr lang="it-IT" baseline="-25000" dirty="0"/>
                <a:t>1 </a:t>
              </a:r>
              <a:r>
                <a:rPr lang="it-IT" dirty="0"/>
                <a:t>per eseguire il ribaltamento sviluppiamo i seguenti passaggi grafici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330A64A1-90D0-FC09-B488-D462DFBD2255}"/>
                </a:ext>
              </a:extLst>
            </p:cNvPr>
            <p:cNvSpPr txBox="1"/>
            <p:nvPr/>
          </p:nvSpPr>
          <p:spPr>
            <a:xfrm>
              <a:off x="5367173" y="2166250"/>
              <a:ext cx="257452" cy="32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800" dirty="0">
                  <a:latin typeface="Symbol" panose="05050102010706020507" pitchFamily="18" charset="2"/>
                </a:rPr>
                <a:t>Î</a:t>
              </a:r>
              <a:endParaRPr lang="it-IT" sz="1800" dirty="0">
                <a:latin typeface="MS Shell Dlg 2" panose="020B0604030504040204" pitchFamily="34" charset="0"/>
              </a:endParaRPr>
            </a:p>
            <a:p>
              <a:endParaRPr lang="it-IT" dirty="0"/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5FB6E47-B174-01AB-13BA-76F310E7FF22}"/>
              </a:ext>
            </a:extLst>
          </p:cNvPr>
          <p:cNvSpPr txBox="1"/>
          <p:nvPr/>
        </p:nvSpPr>
        <p:spPr>
          <a:xfrm>
            <a:off x="0" y="2688888"/>
            <a:ext cx="5872778" cy="6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2-Facciamo appartenere il punto A(A’,A’’) ad una retta r </a:t>
            </a:r>
            <a:r>
              <a:rPr lang="it-IT" sz="1800" dirty="0">
                <a:solidFill>
                  <a:srgbClr val="00B0F0"/>
                </a:solidFill>
                <a:latin typeface="Symbol" panose="05050102010706020507" pitchFamily="18" charset="2"/>
              </a:rPr>
              <a:t>Î a </a:t>
            </a:r>
            <a:r>
              <a:rPr lang="it-IT" dirty="0">
                <a:solidFill>
                  <a:srgbClr val="00B0F0"/>
                </a:solidFill>
              </a:rPr>
              <a:t>determinando T</a:t>
            </a:r>
            <a:r>
              <a:rPr lang="it-IT" baseline="-25000" dirty="0">
                <a:solidFill>
                  <a:srgbClr val="00B0F0"/>
                </a:solidFill>
              </a:rPr>
              <a:t>1</a:t>
            </a:r>
            <a:r>
              <a:rPr lang="it-IT" dirty="0">
                <a:solidFill>
                  <a:srgbClr val="00B0F0"/>
                </a:solidFill>
              </a:rPr>
              <a:t>r, T</a:t>
            </a:r>
            <a:r>
              <a:rPr lang="it-IT" baseline="-25000" dirty="0">
                <a:solidFill>
                  <a:srgbClr val="00B0F0"/>
                </a:solidFill>
              </a:rPr>
              <a:t>2</a:t>
            </a:r>
            <a:r>
              <a:rPr lang="it-IT" dirty="0">
                <a:solidFill>
                  <a:srgbClr val="00B0F0"/>
                </a:solidFill>
              </a:rPr>
              <a:t>r, r’ ed r’’</a:t>
            </a:r>
            <a:endParaRPr lang="it-IT" sz="1800" dirty="0">
              <a:solidFill>
                <a:srgbClr val="00B0F0"/>
              </a:solidFill>
            </a:endParaRPr>
          </a:p>
          <a:p>
            <a:r>
              <a:rPr lang="it-IT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3C52FD3-41D6-A294-554B-2B051A7013B2}"/>
              </a:ext>
            </a:extLst>
          </p:cNvPr>
          <p:cNvSpPr txBox="1"/>
          <p:nvPr/>
        </p:nvSpPr>
        <p:spPr>
          <a:xfrm>
            <a:off x="0" y="1799823"/>
            <a:ext cx="6341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1-Disegnando (t</a:t>
            </a:r>
            <a:r>
              <a:rPr lang="it-IT" baseline="-25000" dirty="0">
                <a:solidFill>
                  <a:srgbClr val="FF0000"/>
                </a:solidFill>
              </a:rPr>
              <a:t>1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) perpendicolare a </a:t>
            </a:r>
            <a:r>
              <a:rPr lang="it-IT" dirty="0"/>
              <a:t>t</a:t>
            </a:r>
            <a:r>
              <a:rPr lang="it-IT" baseline="-25000" dirty="0"/>
              <a:t>2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 determiniamo la posizione ribaltata della </a:t>
            </a:r>
            <a:r>
              <a:rPr lang="it-IT" dirty="0"/>
              <a:t>t</a:t>
            </a:r>
            <a:r>
              <a:rPr lang="it-IT" baseline="-25000" dirty="0"/>
              <a:t>1</a:t>
            </a:r>
            <a:r>
              <a:rPr lang="it-IT" dirty="0">
                <a:latin typeface="Symbol" panose="05050102010706020507" pitchFamily="18" charset="2"/>
              </a:rPr>
              <a:t>a </a:t>
            </a:r>
            <a:r>
              <a:rPr lang="it-IT" dirty="0"/>
              <a:t>che, in questo caso diventa coincidente con la linea di terra lt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6012910-FF82-3B84-E048-1AB4712AD49C}"/>
              </a:ext>
            </a:extLst>
          </p:cNvPr>
          <p:cNvSpPr txBox="1"/>
          <p:nvPr/>
        </p:nvSpPr>
        <p:spPr>
          <a:xfrm>
            <a:off x="-32240" y="3326481"/>
            <a:ext cx="5084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3-Facendo centro in O ribaltiamo </a:t>
            </a:r>
            <a:r>
              <a:rPr lang="it-IT" dirty="0">
                <a:solidFill>
                  <a:srgbClr val="00B0F0"/>
                </a:solidFill>
              </a:rPr>
              <a:t>T</a:t>
            </a:r>
            <a:r>
              <a:rPr lang="it-IT" baseline="-25000" dirty="0">
                <a:solidFill>
                  <a:srgbClr val="00B0F0"/>
                </a:solidFill>
              </a:rPr>
              <a:t>1</a:t>
            </a:r>
            <a:r>
              <a:rPr lang="it-IT" dirty="0">
                <a:solidFill>
                  <a:srgbClr val="00B0F0"/>
                </a:solidFill>
              </a:rPr>
              <a:t>r</a:t>
            </a:r>
            <a:r>
              <a:rPr lang="it-IT" dirty="0">
                <a:solidFill>
                  <a:srgbClr val="FF0000"/>
                </a:solidFill>
              </a:rPr>
              <a:t> su (t</a:t>
            </a:r>
            <a:r>
              <a:rPr lang="it-IT" baseline="-25000" dirty="0">
                <a:solidFill>
                  <a:srgbClr val="FF0000"/>
                </a:solidFill>
              </a:rPr>
              <a:t>1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) fissandovi (T</a:t>
            </a:r>
            <a:r>
              <a:rPr lang="it-IT" baseline="-25000" dirty="0">
                <a:solidFill>
                  <a:srgbClr val="FF0000"/>
                </a:solidFill>
              </a:rPr>
              <a:t>1</a:t>
            </a:r>
            <a:r>
              <a:rPr lang="it-IT" dirty="0">
                <a:solidFill>
                  <a:srgbClr val="FF0000"/>
                </a:solidFill>
              </a:rPr>
              <a:t>r)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C885119-DACF-2541-83E3-76FE03A998A4}"/>
              </a:ext>
            </a:extLst>
          </p:cNvPr>
          <p:cNvSpPr txBox="1"/>
          <p:nvPr/>
        </p:nvSpPr>
        <p:spPr>
          <a:xfrm>
            <a:off x="10492002" y="3033410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FF0000"/>
                </a:solidFill>
                <a:latin typeface="Comic Sans MS"/>
              </a:rPr>
              <a:t>O</a:t>
            </a:r>
            <a:endParaRPr lang="it-IT" sz="180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D83C05A-011C-EF9B-58D3-E74326CFE6C1}"/>
              </a:ext>
            </a:extLst>
          </p:cNvPr>
          <p:cNvSpPr txBox="1"/>
          <p:nvPr/>
        </p:nvSpPr>
        <p:spPr>
          <a:xfrm>
            <a:off x="-90794" y="3940216"/>
            <a:ext cx="652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4-Collegando T</a:t>
            </a:r>
            <a:r>
              <a:rPr lang="it-IT" baseline="-25000" dirty="0">
                <a:solidFill>
                  <a:srgbClr val="00B0F0"/>
                </a:solidFill>
              </a:rPr>
              <a:t>2</a:t>
            </a:r>
            <a:r>
              <a:rPr lang="it-IT" dirty="0">
                <a:solidFill>
                  <a:srgbClr val="00B0F0"/>
                </a:solidFill>
              </a:rPr>
              <a:t>r con </a:t>
            </a:r>
            <a:r>
              <a:rPr lang="it-IT" dirty="0">
                <a:solidFill>
                  <a:srgbClr val="FF0000"/>
                </a:solidFill>
              </a:rPr>
              <a:t>(T</a:t>
            </a:r>
            <a:r>
              <a:rPr lang="it-IT" baseline="-25000" dirty="0">
                <a:solidFill>
                  <a:srgbClr val="FF0000"/>
                </a:solidFill>
              </a:rPr>
              <a:t>1</a:t>
            </a:r>
            <a:r>
              <a:rPr lang="it-IT" dirty="0">
                <a:solidFill>
                  <a:srgbClr val="FF0000"/>
                </a:solidFill>
              </a:rPr>
              <a:t>r) </a:t>
            </a:r>
            <a:r>
              <a:rPr lang="it-IT" dirty="0">
                <a:solidFill>
                  <a:srgbClr val="00B0F0"/>
                </a:solidFill>
              </a:rPr>
              <a:t>si determina la retta reale (r’)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1EFE9DB-7D87-339B-86F7-2449C142D8DA}"/>
              </a:ext>
            </a:extLst>
          </p:cNvPr>
          <p:cNvSpPr txBox="1"/>
          <p:nvPr/>
        </p:nvSpPr>
        <p:spPr>
          <a:xfrm>
            <a:off x="-32240" y="4309933"/>
            <a:ext cx="6013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5-Proiettando </a:t>
            </a:r>
            <a:r>
              <a:rPr lang="it-IT" dirty="0">
                <a:solidFill>
                  <a:srgbClr val="00B0F0"/>
                </a:solidFill>
              </a:rPr>
              <a:t>A’’</a:t>
            </a:r>
            <a:r>
              <a:rPr lang="it-IT" dirty="0">
                <a:solidFill>
                  <a:srgbClr val="FF0000"/>
                </a:solidFill>
              </a:rPr>
              <a:t> su </a:t>
            </a:r>
            <a:r>
              <a:rPr lang="it-IT" dirty="0">
                <a:solidFill>
                  <a:srgbClr val="00B0F0"/>
                </a:solidFill>
              </a:rPr>
              <a:t>(r’) </a:t>
            </a:r>
            <a:r>
              <a:rPr lang="it-IT" dirty="0">
                <a:solidFill>
                  <a:srgbClr val="FF0000"/>
                </a:solidFill>
              </a:rPr>
              <a:t>si determina la posizione effettiva del punto </a:t>
            </a:r>
            <a:r>
              <a:rPr lang="it-IT" dirty="0">
                <a:solidFill>
                  <a:srgbClr val="00B0F0"/>
                </a:solidFill>
              </a:rPr>
              <a:t>(A’)</a:t>
            </a:r>
            <a:r>
              <a:rPr lang="it-IT" dirty="0">
                <a:solidFill>
                  <a:srgbClr val="FF0000"/>
                </a:solidFill>
              </a:rPr>
              <a:t> sulla retta </a:t>
            </a:r>
            <a:r>
              <a:rPr lang="it-IT" dirty="0">
                <a:solidFill>
                  <a:srgbClr val="00B0F0"/>
                </a:solidFill>
              </a:rPr>
              <a:t>(r’)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91C8C5E-A157-DE97-824F-7D7CC55AFADE}"/>
              </a:ext>
            </a:extLst>
          </p:cNvPr>
          <p:cNvSpPr txBox="1"/>
          <p:nvPr/>
        </p:nvSpPr>
        <p:spPr>
          <a:xfrm>
            <a:off x="0" y="5116068"/>
            <a:ext cx="5927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ottiene  lo stesso risultato  se facendo centro nel punto </a:t>
            </a:r>
            <a:r>
              <a:rPr lang="it-IT" dirty="0">
                <a:solidFill>
                  <a:srgbClr val="FF0000"/>
                </a:solidFill>
              </a:rPr>
              <a:t>O</a:t>
            </a:r>
            <a:r>
              <a:rPr lang="it-IT" dirty="0"/>
              <a:t> sulla linea di terra si ribalta </a:t>
            </a:r>
            <a:r>
              <a:rPr lang="it-IT" dirty="0">
                <a:solidFill>
                  <a:srgbClr val="00B0F0"/>
                </a:solidFill>
              </a:rPr>
              <a:t>A’ </a:t>
            </a:r>
            <a:r>
              <a:rPr lang="it-IT" dirty="0"/>
              <a:t>su </a:t>
            </a:r>
            <a:r>
              <a:rPr lang="it-IT" dirty="0">
                <a:solidFill>
                  <a:srgbClr val="FF0000"/>
                </a:solidFill>
              </a:rPr>
              <a:t>(t</a:t>
            </a:r>
            <a:r>
              <a:rPr lang="it-IT" baseline="-25000" dirty="0">
                <a:solidFill>
                  <a:srgbClr val="FF0000"/>
                </a:solidFill>
              </a:rPr>
              <a:t>1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) </a:t>
            </a:r>
            <a:r>
              <a:rPr lang="it-IT" dirty="0"/>
              <a:t>in </a:t>
            </a:r>
            <a:r>
              <a:rPr lang="it-IT" dirty="0">
                <a:solidFill>
                  <a:srgbClr val="FF0000"/>
                </a:solidFill>
              </a:rPr>
              <a:t>1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72E6D27-364D-2950-B916-EF22DAF0B58D}"/>
              </a:ext>
            </a:extLst>
          </p:cNvPr>
          <p:cNvSpPr txBox="1"/>
          <p:nvPr/>
        </p:nvSpPr>
        <p:spPr>
          <a:xfrm>
            <a:off x="0" y="5774606"/>
            <a:ext cx="5746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Proiettando </a:t>
            </a:r>
            <a:r>
              <a:rPr lang="it-IT" dirty="0">
                <a:solidFill>
                  <a:srgbClr val="FF0000"/>
                </a:solidFill>
              </a:rPr>
              <a:t>1</a:t>
            </a:r>
            <a:r>
              <a:rPr lang="it-IT" dirty="0"/>
              <a:t> su </a:t>
            </a:r>
            <a:r>
              <a:rPr lang="it-IT" dirty="0">
                <a:solidFill>
                  <a:srgbClr val="00B0F0"/>
                </a:solidFill>
              </a:rPr>
              <a:t>(r’) </a:t>
            </a:r>
            <a:r>
              <a:rPr lang="it-IT" dirty="0"/>
              <a:t>con una retta parallela a t</a:t>
            </a:r>
            <a:r>
              <a:rPr lang="it-IT" baseline="-25000" dirty="0"/>
              <a:t>2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 si ottiene la stessa posizione del punto </a:t>
            </a:r>
            <a:r>
              <a:rPr lang="it-IT" dirty="0">
                <a:solidFill>
                  <a:srgbClr val="00B0F0"/>
                </a:solidFill>
              </a:rPr>
              <a:t>(A’) 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5041ACD-936F-62E6-CC2F-DB49F57A4ED6}"/>
              </a:ext>
            </a:extLst>
          </p:cNvPr>
          <p:cNvSpPr txBox="1"/>
          <p:nvPr/>
        </p:nvSpPr>
        <p:spPr>
          <a:xfrm>
            <a:off x="9406000" y="3025681"/>
            <a:ext cx="337406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FF0000"/>
                </a:solidFill>
                <a:latin typeface="Comic Sans MS"/>
              </a:rPr>
              <a:t>1</a:t>
            </a:r>
            <a:endParaRPr lang="it-IT" sz="180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33" name="Titolo 3">
            <a:extLst>
              <a:ext uri="{FF2B5EF4-FFF2-40B4-BE49-F238E27FC236}">
                <a16:creationId xmlns:a16="http://schemas.microsoft.com/office/drawing/2014/main" id="{C4028FF1-4E80-07EB-1530-FDE147C7A207}"/>
              </a:ext>
            </a:extLst>
          </p:cNvPr>
          <p:cNvSpPr txBox="1">
            <a:spLocks/>
          </p:cNvSpPr>
          <p:nvPr/>
        </p:nvSpPr>
        <p:spPr>
          <a:xfrm>
            <a:off x="17347" y="3228"/>
            <a:ext cx="12140869" cy="324000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vert="horz" lIns="91440" tIns="45721" rIns="91440" bIns="45721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45">
              <a:defRPr/>
            </a:pPr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    GEOMETRIA DESCRITTIVA DINAMICA – RIBALTAMENTO  DEL PIANO PROIETTANTE  SU </a:t>
            </a:r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endParaRPr lang="it-IT" sz="2000" baseline="-25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Pulsante di azione: vuoto 3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6833E3E-1959-C2CE-1224-BACD45454801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6ED9881E-FA9B-209C-3E8D-1935BCD0E4A2}"/>
              </a:ext>
            </a:extLst>
          </p:cNvPr>
          <p:cNvCxnSpPr>
            <a:cxnSpLocks/>
          </p:cNvCxnSpPr>
          <p:nvPr/>
        </p:nvCxnSpPr>
        <p:spPr>
          <a:xfrm>
            <a:off x="-7404" y="6886108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292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8" grpId="0"/>
      <p:bldP spid="21" grpId="0"/>
      <p:bldP spid="26" grpId="0"/>
      <p:bldP spid="80" grpId="0"/>
      <p:bldP spid="93" grpId="0"/>
      <p:bldP spid="94" grpId="0"/>
      <p:bldP spid="95" grpId="0"/>
      <p:bldP spid="96" grpId="0" animBg="1"/>
      <p:bldP spid="16" grpId="0"/>
      <p:bldP spid="17" grpId="0"/>
      <p:bldP spid="35" grpId="0"/>
      <p:bldP spid="14" grpId="0" animBg="1"/>
      <p:bldP spid="27" grpId="0" animBg="1"/>
      <p:bldP spid="6" grpId="0"/>
      <p:bldP spid="12" grpId="0"/>
      <p:bldP spid="13" grpId="0"/>
      <p:bldP spid="15" grpId="0"/>
      <p:bldP spid="19" grpId="0"/>
      <p:bldP spid="19" grpId="1"/>
      <p:bldP spid="20" grpId="0"/>
      <p:bldP spid="22" grpId="0"/>
      <p:bldP spid="24" grpId="0"/>
      <p:bldP spid="25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A55F9635-76F6-F0EA-E81B-7EE953F1299B}"/>
              </a:ext>
            </a:extLst>
          </p:cNvPr>
          <p:cNvCxnSpPr>
            <a:cxnSpLocks/>
          </p:cNvCxnSpPr>
          <p:nvPr/>
        </p:nvCxnSpPr>
        <p:spPr>
          <a:xfrm>
            <a:off x="6489582" y="3187084"/>
            <a:ext cx="527333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8C577A-374C-07B9-7FC5-CDEAABBC77EF}"/>
              </a:ext>
            </a:extLst>
          </p:cNvPr>
          <p:cNvSpPr txBox="1"/>
          <p:nvPr/>
        </p:nvSpPr>
        <p:spPr>
          <a:xfrm>
            <a:off x="6203201" y="6390497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sz="1801" baseline="-25000" dirty="0">
                <a:solidFill>
                  <a:prstClr val="black"/>
                </a:solidFill>
                <a:latin typeface="Comic Sans MS"/>
              </a:rPr>
              <a:t>1</a:t>
            </a:r>
            <a:r>
              <a:rPr lang="it-IT" sz="1801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48EE651-D102-E0FD-CEA6-4FE67558BE3C}"/>
              </a:ext>
            </a:extLst>
          </p:cNvPr>
          <p:cNvSpPr txBox="1"/>
          <p:nvPr/>
        </p:nvSpPr>
        <p:spPr>
          <a:xfrm>
            <a:off x="8694311" y="1664287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sz="1801" baseline="-25000" dirty="0">
                <a:solidFill>
                  <a:prstClr val="black"/>
                </a:solidFill>
                <a:latin typeface="Comic Sans MS"/>
              </a:rPr>
              <a:t>2</a:t>
            </a:r>
            <a:r>
              <a:rPr lang="it-IT" sz="1801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8963AD-A364-0ED9-3FAF-3E67DFEBA143}"/>
              </a:ext>
            </a:extLst>
          </p:cNvPr>
          <p:cNvSpPr txBox="1"/>
          <p:nvPr/>
        </p:nvSpPr>
        <p:spPr>
          <a:xfrm>
            <a:off x="11242909" y="2841662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prstClr val="black"/>
                </a:solidFill>
                <a:latin typeface="Comic Sans MS"/>
              </a:rPr>
              <a:t>lt</a:t>
            </a:r>
            <a:endParaRPr lang="it-IT" sz="1801" dirty="0">
              <a:solidFill>
                <a:prstClr val="black"/>
              </a:solidFill>
              <a:latin typeface="Symbol" panose="05050102010706020507" pitchFamily="18" charset="2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EC38CC4-30E5-E7F0-C5D6-442F6473657A}"/>
              </a:ext>
            </a:extLst>
          </p:cNvPr>
          <p:cNvSpPr txBox="1"/>
          <p:nvPr/>
        </p:nvSpPr>
        <p:spPr>
          <a:xfrm>
            <a:off x="6282224" y="5663574"/>
            <a:ext cx="585216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T</a:t>
            </a:r>
            <a:r>
              <a:rPr lang="it-IT" sz="1801" baseline="-25000" dirty="0">
                <a:solidFill>
                  <a:srgbClr val="00B0F0"/>
                </a:solidFill>
                <a:latin typeface="Comic Sans MS"/>
              </a:rPr>
              <a:t>1</a:t>
            </a:r>
            <a:r>
              <a:rPr lang="it-IT" sz="1801" dirty="0">
                <a:solidFill>
                  <a:srgbClr val="00B0F0"/>
                </a:solidFill>
                <a:latin typeface="Comic Sans MS"/>
              </a:rPr>
              <a:t>r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F86FCAD-C133-FD20-0BF2-5CBB1A0CEB13}"/>
              </a:ext>
            </a:extLst>
          </p:cNvPr>
          <p:cNvSpPr txBox="1"/>
          <p:nvPr/>
        </p:nvSpPr>
        <p:spPr>
          <a:xfrm>
            <a:off x="10860105" y="4504318"/>
            <a:ext cx="72000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FF0000"/>
                </a:solidFill>
                <a:latin typeface="Comic Sans MS"/>
              </a:rPr>
              <a:t>(T</a:t>
            </a:r>
            <a:r>
              <a:rPr lang="it-IT" sz="1801" baseline="-25000" dirty="0">
                <a:solidFill>
                  <a:srgbClr val="FF0000"/>
                </a:solidFill>
                <a:latin typeface="Comic Sans MS"/>
              </a:rPr>
              <a:t>2</a:t>
            </a:r>
            <a:r>
              <a:rPr lang="it-IT" sz="1801" dirty="0">
                <a:solidFill>
                  <a:srgbClr val="FF0000"/>
                </a:solidFill>
                <a:latin typeface="Comic Sans MS"/>
              </a:rPr>
              <a:t>r)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1E54066-54AB-775C-FE66-09CBC4AEA79D}"/>
              </a:ext>
            </a:extLst>
          </p:cNvPr>
          <p:cNvSpPr txBox="1"/>
          <p:nvPr/>
        </p:nvSpPr>
        <p:spPr>
          <a:xfrm>
            <a:off x="9663307" y="3578022"/>
            <a:ext cx="72000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FF0000"/>
                </a:solidFill>
                <a:latin typeface="Comic Sans MS"/>
              </a:rPr>
              <a:t>(t</a:t>
            </a:r>
            <a:r>
              <a:rPr lang="it-IT" sz="1801" baseline="-25000" dirty="0">
                <a:solidFill>
                  <a:srgbClr val="FF0000"/>
                </a:solidFill>
                <a:latin typeface="Comic Sans MS"/>
              </a:rPr>
              <a:t>2</a:t>
            </a:r>
            <a:r>
              <a:rPr lang="it-IT" sz="1801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sz="1801" dirty="0">
                <a:solidFill>
                  <a:srgbClr val="FF0000"/>
                </a:solidFill>
                <a:latin typeface="Comic Sans MS"/>
              </a:rPr>
              <a:t>)</a:t>
            </a:r>
          </a:p>
        </p:txBody>
      </p: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8B065F84-6267-43AD-43C0-C2C2CD09A5B6}"/>
              </a:ext>
            </a:extLst>
          </p:cNvPr>
          <p:cNvCxnSpPr>
            <a:cxnSpLocks/>
          </p:cNvCxnSpPr>
          <p:nvPr/>
        </p:nvCxnSpPr>
        <p:spPr>
          <a:xfrm>
            <a:off x="8757785" y="327229"/>
            <a:ext cx="0" cy="28598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656883BB-BB90-1D60-44DE-347F764365D2}"/>
              </a:ext>
            </a:extLst>
          </p:cNvPr>
          <p:cNvCxnSpPr>
            <a:cxnSpLocks/>
          </p:cNvCxnSpPr>
          <p:nvPr/>
        </p:nvCxnSpPr>
        <p:spPr>
          <a:xfrm flipH="1">
            <a:off x="6161104" y="3187084"/>
            <a:ext cx="2596683" cy="35027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E7F89DDA-3072-61DC-8F57-03C126B1CA1A}"/>
              </a:ext>
            </a:extLst>
          </p:cNvPr>
          <p:cNvCxnSpPr>
            <a:cxnSpLocks/>
          </p:cNvCxnSpPr>
          <p:nvPr/>
        </p:nvCxnSpPr>
        <p:spPr>
          <a:xfrm>
            <a:off x="8761300" y="3185205"/>
            <a:ext cx="3046025" cy="227529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35C3B6E7-8AFA-E914-D4F5-A63620B8C655}"/>
              </a:ext>
            </a:extLst>
          </p:cNvPr>
          <p:cNvCxnSpPr>
            <a:cxnSpLocks/>
          </p:cNvCxnSpPr>
          <p:nvPr/>
        </p:nvCxnSpPr>
        <p:spPr>
          <a:xfrm>
            <a:off x="6758674" y="3191395"/>
            <a:ext cx="0" cy="270105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FCE7A3A5-76B1-7652-780F-4FBDB483F5A5}"/>
              </a:ext>
            </a:extLst>
          </p:cNvPr>
          <p:cNvCxnSpPr>
            <a:cxnSpLocks/>
            <a:endCxn id="84" idx="0"/>
          </p:cNvCxnSpPr>
          <p:nvPr/>
        </p:nvCxnSpPr>
        <p:spPr>
          <a:xfrm flipV="1">
            <a:off x="6758676" y="666443"/>
            <a:ext cx="1995261" cy="252252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732B264A-506A-9C7F-DB55-8673A5ABEA94}"/>
              </a:ext>
            </a:extLst>
          </p:cNvPr>
          <p:cNvSpPr txBox="1"/>
          <p:nvPr/>
        </p:nvSpPr>
        <p:spPr>
          <a:xfrm>
            <a:off x="8666879" y="343657"/>
            <a:ext cx="585216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T</a:t>
            </a:r>
            <a:r>
              <a:rPr lang="it-IT" sz="1801" baseline="-25000" dirty="0">
                <a:solidFill>
                  <a:srgbClr val="00B0F0"/>
                </a:solidFill>
                <a:latin typeface="Comic Sans MS"/>
              </a:rPr>
              <a:t>2</a:t>
            </a:r>
            <a:r>
              <a:rPr lang="it-IT" sz="1801" dirty="0">
                <a:solidFill>
                  <a:srgbClr val="00B0F0"/>
                </a:solidFill>
                <a:latin typeface="Comic Sans MS"/>
              </a:rPr>
              <a:t>r</a:t>
            </a:r>
          </a:p>
        </p:txBody>
      </p:sp>
      <p:sp>
        <p:nvSpPr>
          <p:cNvPr id="84" name="Arco 83">
            <a:extLst>
              <a:ext uri="{FF2B5EF4-FFF2-40B4-BE49-F238E27FC236}">
                <a16:creationId xmlns:a16="http://schemas.microsoft.com/office/drawing/2014/main" id="{8D18D634-FFE4-C9DB-BF30-95663A86121D}"/>
              </a:ext>
            </a:extLst>
          </p:cNvPr>
          <p:cNvSpPr/>
          <p:nvPr/>
        </p:nvSpPr>
        <p:spPr>
          <a:xfrm>
            <a:off x="6233937" y="666443"/>
            <a:ext cx="5040000" cy="5040000"/>
          </a:xfrm>
          <a:prstGeom prst="arc">
            <a:avLst>
              <a:gd name="adj1" fmla="val 16200000"/>
              <a:gd name="adj2" fmla="val 2218081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  <p:cxnSp>
        <p:nvCxnSpPr>
          <p:cNvPr id="87" name="Connettore diritto 86">
            <a:extLst>
              <a:ext uri="{FF2B5EF4-FFF2-40B4-BE49-F238E27FC236}">
                <a16:creationId xmlns:a16="http://schemas.microsoft.com/office/drawing/2014/main" id="{A8C801DF-923A-2C63-26D7-4A71D52EFD6D}"/>
              </a:ext>
            </a:extLst>
          </p:cNvPr>
          <p:cNvCxnSpPr>
            <a:cxnSpLocks/>
            <a:endCxn id="84" idx="2"/>
          </p:cNvCxnSpPr>
          <p:nvPr/>
        </p:nvCxnSpPr>
        <p:spPr>
          <a:xfrm flipV="1">
            <a:off x="6745209" y="4701893"/>
            <a:ext cx="4022136" cy="11776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F08B775E-65E6-D811-634B-51660C4A0EA5}"/>
              </a:ext>
            </a:extLst>
          </p:cNvPr>
          <p:cNvCxnSpPr>
            <a:cxnSpLocks/>
          </p:cNvCxnSpPr>
          <p:nvPr/>
        </p:nvCxnSpPr>
        <p:spPr>
          <a:xfrm flipH="1">
            <a:off x="7323682" y="3911211"/>
            <a:ext cx="897346" cy="1210461"/>
          </a:xfrm>
          <a:prstGeom prst="line">
            <a:avLst/>
          </a:prstGeom>
          <a:ln w="63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80650FAE-FD1A-6E2E-F84F-09761D75CC0A}"/>
              </a:ext>
            </a:extLst>
          </p:cNvPr>
          <p:cNvSpPr txBox="1"/>
          <p:nvPr/>
        </p:nvSpPr>
        <p:spPr>
          <a:xfrm>
            <a:off x="8721325" y="5227727"/>
            <a:ext cx="63670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(r’’)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11AD46C5-5C2D-F610-744D-D7E436B128C4}"/>
              </a:ext>
            </a:extLst>
          </p:cNvPr>
          <p:cNvSpPr txBox="1"/>
          <p:nvPr/>
        </p:nvSpPr>
        <p:spPr>
          <a:xfrm>
            <a:off x="7510037" y="1630519"/>
            <a:ext cx="530352" cy="3694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r’’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425E20B8-229B-8AD3-A758-32C5FC9D5A25}"/>
              </a:ext>
            </a:extLst>
          </p:cNvPr>
          <p:cNvSpPr txBox="1"/>
          <p:nvPr/>
        </p:nvSpPr>
        <p:spPr>
          <a:xfrm>
            <a:off x="7563441" y="4194094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r’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96" name="Freccia circolare 95">
            <a:extLst>
              <a:ext uri="{FF2B5EF4-FFF2-40B4-BE49-F238E27FC236}">
                <a16:creationId xmlns:a16="http://schemas.microsoft.com/office/drawing/2014/main" id="{DA4F7DEB-92AF-F901-29DA-8E94E8B7A923}"/>
              </a:ext>
            </a:extLst>
          </p:cNvPr>
          <p:cNvSpPr/>
          <p:nvPr/>
        </p:nvSpPr>
        <p:spPr>
          <a:xfrm rot="1935992">
            <a:off x="6129336" y="6157607"/>
            <a:ext cx="540000" cy="540000"/>
          </a:xfrm>
          <a:prstGeom prst="circularArrow">
            <a:avLst>
              <a:gd name="adj1" fmla="val 4387"/>
              <a:gd name="adj2" fmla="val 1142319"/>
              <a:gd name="adj3" fmla="val 20520402"/>
              <a:gd name="adj4" fmla="val 10800000"/>
              <a:gd name="adj5" fmla="val 13589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1">
              <a:solidFill>
                <a:schemeClr val="tx1"/>
              </a:solidFill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DDB83DF4-D55A-E31C-6860-6E495CB19A89}"/>
              </a:ext>
            </a:extLst>
          </p:cNvPr>
          <p:cNvCxnSpPr>
            <a:cxnSpLocks/>
          </p:cNvCxnSpPr>
          <p:nvPr/>
        </p:nvCxnSpPr>
        <p:spPr>
          <a:xfrm>
            <a:off x="8227973" y="1323070"/>
            <a:ext cx="0" cy="257651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115D8F6-C1B7-E969-5263-C38815C3EA7A}"/>
              </a:ext>
            </a:extLst>
          </p:cNvPr>
          <p:cNvSpPr txBox="1"/>
          <p:nvPr/>
        </p:nvSpPr>
        <p:spPr>
          <a:xfrm>
            <a:off x="7989687" y="1047737"/>
            <a:ext cx="530352" cy="3694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A’’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54D88E3-E600-3DA7-36B9-97A04AFF3FC9}"/>
              </a:ext>
            </a:extLst>
          </p:cNvPr>
          <p:cNvSpPr txBox="1"/>
          <p:nvPr/>
        </p:nvSpPr>
        <p:spPr>
          <a:xfrm>
            <a:off x="7860502" y="3662350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A’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1DB1CEE9-481B-AAFE-4563-5DEC418B3DDA}"/>
              </a:ext>
            </a:extLst>
          </p:cNvPr>
          <p:cNvCxnSpPr>
            <a:cxnSpLocks/>
          </p:cNvCxnSpPr>
          <p:nvPr/>
        </p:nvCxnSpPr>
        <p:spPr>
          <a:xfrm>
            <a:off x="8227973" y="3903912"/>
            <a:ext cx="1486659" cy="111049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8802F5E-9A24-525D-E133-F2630E1F02C5}"/>
              </a:ext>
            </a:extLst>
          </p:cNvPr>
          <p:cNvSpPr txBox="1"/>
          <p:nvPr/>
        </p:nvSpPr>
        <p:spPr>
          <a:xfrm>
            <a:off x="9481465" y="4970835"/>
            <a:ext cx="61200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(A’’)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9C54CB1-116C-3DEB-529C-EDBE48E828A8}"/>
              </a:ext>
            </a:extLst>
          </p:cNvPr>
          <p:cNvSpPr txBox="1"/>
          <p:nvPr/>
        </p:nvSpPr>
        <p:spPr>
          <a:xfrm>
            <a:off x="8759990" y="2882757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FF0000"/>
                </a:solidFill>
                <a:latin typeface="Comic Sans MS"/>
              </a:rPr>
              <a:t>O</a:t>
            </a:r>
            <a:endParaRPr lang="it-IT" sz="180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4860325E-5914-693A-4663-AB58C601CFA2}"/>
              </a:ext>
            </a:extLst>
          </p:cNvPr>
          <p:cNvCxnSpPr>
            <a:cxnSpLocks/>
          </p:cNvCxnSpPr>
          <p:nvPr/>
        </p:nvCxnSpPr>
        <p:spPr>
          <a:xfrm>
            <a:off x="7322452" y="2464025"/>
            <a:ext cx="0" cy="266028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BEDA5A67-B256-8C14-052B-A482EB8D24DB}"/>
              </a:ext>
            </a:extLst>
          </p:cNvPr>
          <p:cNvSpPr txBox="1"/>
          <p:nvPr/>
        </p:nvSpPr>
        <p:spPr>
          <a:xfrm>
            <a:off x="7084477" y="2211524"/>
            <a:ext cx="530352" cy="3694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B’’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C1FDAFA1-2554-1C49-B17E-079182177477}"/>
              </a:ext>
            </a:extLst>
          </p:cNvPr>
          <p:cNvSpPr txBox="1"/>
          <p:nvPr/>
        </p:nvSpPr>
        <p:spPr>
          <a:xfrm>
            <a:off x="7060798" y="4873778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B’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EE77186A-CB03-0297-2B34-726D8B0D5909}"/>
              </a:ext>
            </a:extLst>
          </p:cNvPr>
          <p:cNvCxnSpPr>
            <a:cxnSpLocks/>
          </p:cNvCxnSpPr>
          <p:nvPr/>
        </p:nvCxnSpPr>
        <p:spPr>
          <a:xfrm>
            <a:off x="7322452" y="5121673"/>
            <a:ext cx="561922" cy="41974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960A7462-D0C1-6125-D626-66A0A614B564}"/>
              </a:ext>
            </a:extLst>
          </p:cNvPr>
          <p:cNvSpPr txBox="1"/>
          <p:nvPr/>
        </p:nvSpPr>
        <p:spPr>
          <a:xfrm>
            <a:off x="7642863" y="5511495"/>
            <a:ext cx="612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(B’’)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01B6C9D6-40BD-117C-B44A-26AF5B995826}"/>
              </a:ext>
            </a:extLst>
          </p:cNvPr>
          <p:cNvCxnSpPr>
            <a:cxnSpLocks/>
          </p:cNvCxnSpPr>
          <p:nvPr/>
        </p:nvCxnSpPr>
        <p:spPr>
          <a:xfrm flipV="1">
            <a:off x="7884374" y="5011667"/>
            <a:ext cx="1830258" cy="535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BFFBEA-CA34-9D91-6B9D-98F988225405}"/>
              </a:ext>
            </a:extLst>
          </p:cNvPr>
          <p:cNvSpPr txBox="1"/>
          <p:nvPr/>
        </p:nvSpPr>
        <p:spPr>
          <a:xfrm>
            <a:off x="17346" y="384124"/>
            <a:ext cx="7632000" cy="369332"/>
          </a:xfrm>
          <a:prstGeom prst="rect">
            <a:avLst/>
          </a:prstGeom>
          <a:solidFill>
            <a:srgbClr val="FFC000"/>
          </a:solidFill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Ribaltamento per la ricerca della vera grandezza del segmento </a:t>
            </a:r>
            <a:r>
              <a:rPr lang="it-IT" dirty="0">
                <a:solidFill>
                  <a:srgbClr val="00B0F0"/>
                </a:solidFill>
              </a:rPr>
              <a:t>AB 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Î </a:t>
            </a:r>
            <a:r>
              <a:rPr lang="it-IT" dirty="0">
                <a:latin typeface="Symbol" panose="05050102010706020507" pitchFamily="18" charset="2"/>
              </a:rPr>
              <a:t>a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2DBF45B-02F2-0119-8380-5F1CEAB0E8D5}"/>
              </a:ext>
            </a:extLst>
          </p:cNvPr>
          <p:cNvSpPr txBox="1"/>
          <p:nvPr/>
        </p:nvSpPr>
        <p:spPr>
          <a:xfrm>
            <a:off x="17346" y="878889"/>
            <a:ext cx="762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Siano definiti gli estremi A(A’,A’’) B(B’,B’’) del segmento AB 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Î</a:t>
            </a:r>
            <a:r>
              <a:rPr lang="it-IT" dirty="0">
                <a:latin typeface="Symbol" panose="05050102010706020507" pitchFamily="18" charset="2"/>
              </a:rPr>
              <a:t> a</a:t>
            </a:r>
          </a:p>
          <a:p>
            <a:r>
              <a:rPr lang="it-IT" dirty="0">
                <a:solidFill>
                  <a:srgbClr val="00B0F0"/>
                </a:solidFill>
              </a:rPr>
              <a:t> 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A3AEB7FE-B610-994F-6778-23927129A37E}"/>
              </a:ext>
            </a:extLst>
          </p:cNvPr>
          <p:cNvCxnSpPr>
            <a:cxnSpLocks/>
          </p:cNvCxnSpPr>
          <p:nvPr/>
        </p:nvCxnSpPr>
        <p:spPr>
          <a:xfrm flipH="1">
            <a:off x="7322452" y="1323070"/>
            <a:ext cx="909877" cy="1160608"/>
          </a:xfrm>
          <a:prstGeom prst="line">
            <a:avLst/>
          </a:prstGeom>
          <a:ln w="63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0D3E996-5171-F512-E0C5-CA6B6205967B}"/>
              </a:ext>
            </a:extLst>
          </p:cNvPr>
          <p:cNvSpPr txBox="1"/>
          <p:nvPr/>
        </p:nvSpPr>
        <p:spPr>
          <a:xfrm>
            <a:off x="17346" y="1417197"/>
            <a:ext cx="6247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Facciamo appartenere il segmento AB alla retta r facendo in modo che sia (A’B’</a:t>
            </a:r>
            <a:r>
              <a:rPr lang="it-IT" sz="1800" dirty="0">
                <a:solidFill>
                  <a:srgbClr val="00B0F0"/>
                </a:solidFill>
                <a:latin typeface="Symbol" panose="05050102010706020507" pitchFamily="18" charset="2"/>
              </a:rPr>
              <a:t> Î</a:t>
            </a:r>
            <a:r>
              <a:rPr lang="it-IT" dirty="0">
                <a:solidFill>
                  <a:srgbClr val="00B0F0"/>
                </a:solidFill>
              </a:rPr>
              <a:t> r’) e  (A’’B’’ </a:t>
            </a:r>
            <a:r>
              <a:rPr lang="it-IT" sz="1800" dirty="0">
                <a:solidFill>
                  <a:srgbClr val="00B0F0"/>
                </a:solidFill>
                <a:latin typeface="Symbol" panose="05050102010706020507" pitchFamily="18" charset="2"/>
              </a:rPr>
              <a:t>Î</a:t>
            </a:r>
            <a:r>
              <a:rPr lang="it-IT" dirty="0">
                <a:solidFill>
                  <a:srgbClr val="00B0F0"/>
                </a:solidFill>
              </a:rPr>
              <a:t> r’’) individuando così (T</a:t>
            </a:r>
            <a:r>
              <a:rPr lang="it-IT" baseline="-25000" dirty="0">
                <a:solidFill>
                  <a:srgbClr val="00B0F0"/>
                </a:solidFill>
              </a:rPr>
              <a:t>1</a:t>
            </a:r>
            <a:r>
              <a:rPr lang="it-IT" dirty="0">
                <a:solidFill>
                  <a:srgbClr val="00B0F0"/>
                </a:solidFill>
              </a:rPr>
              <a:t>r</a:t>
            </a:r>
            <a:r>
              <a:rPr lang="it-IT" sz="1800" dirty="0">
                <a:solidFill>
                  <a:srgbClr val="00B0F0"/>
                </a:solidFill>
                <a:latin typeface="Symbol" panose="05050102010706020507" pitchFamily="18" charset="2"/>
              </a:rPr>
              <a:t>Î</a:t>
            </a:r>
            <a:r>
              <a:rPr lang="it-IT" dirty="0">
                <a:solidFill>
                  <a:srgbClr val="00B0F0"/>
                </a:solidFill>
              </a:rPr>
              <a:t> </a:t>
            </a:r>
            <a:r>
              <a:rPr lang="it-IT" dirty="0"/>
              <a:t>t</a:t>
            </a:r>
            <a:r>
              <a:rPr lang="it-IT" baseline="-25000" dirty="0"/>
              <a:t>1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00B0F0"/>
                </a:solidFill>
              </a:rPr>
              <a:t>) e  (T</a:t>
            </a:r>
            <a:r>
              <a:rPr lang="it-IT" baseline="-25000" dirty="0">
                <a:solidFill>
                  <a:srgbClr val="00B0F0"/>
                </a:solidFill>
              </a:rPr>
              <a:t>2</a:t>
            </a:r>
            <a:r>
              <a:rPr lang="it-IT" dirty="0">
                <a:solidFill>
                  <a:srgbClr val="00B0F0"/>
                </a:solidFill>
              </a:rPr>
              <a:t>r</a:t>
            </a:r>
            <a:r>
              <a:rPr lang="it-IT" sz="1800" dirty="0">
                <a:solidFill>
                  <a:srgbClr val="00B0F0"/>
                </a:solidFill>
                <a:latin typeface="Symbol" panose="05050102010706020507" pitchFamily="18" charset="2"/>
              </a:rPr>
              <a:t>Î</a:t>
            </a:r>
            <a:r>
              <a:rPr lang="it-IT" dirty="0">
                <a:solidFill>
                  <a:srgbClr val="00B0F0"/>
                </a:solidFill>
              </a:rPr>
              <a:t> </a:t>
            </a:r>
            <a:r>
              <a:rPr lang="it-IT" dirty="0"/>
              <a:t>t</a:t>
            </a:r>
            <a:r>
              <a:rPr lang="it-IT" baseline="-25000" dirty="0"/>
              <a:t>2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DD46058-CDC0-2F75-D8B1-FB4D1C4008A9}"/>
              </a:ext>
            </a:extLst>
          </p:cNvPr>
          <p:cNvSpPr txBox="1"/>
          <p:nvPr/>
        </p:nvSpPr>
        <p:spPr>
          <a:xfrm>
            <a:off x="0" y="2483678"/>
            <a:ext cx="614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Ribaltiamo ora </a:t>
            </a:r>
            <a:r>
              <a:rPr lang="it-IT" dirty="0"/>
              <a:t>t</a:t>
            </a:r>
            <a:r>
              <a:rPr lang="it-IT" baseline="-25000" dirty="0"/>
              <a:t>2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 disegnando, per il punto O, una retta perpendicolare a </a:t>
            </a:r>
            <a:r>
              <a:rPr lang="it-IT" dirty="0"/>
              <a:t>t</a:t>
            </a:r>
            <a:r>
              <a:rPr lang="it-IT" baseline="-25000" dirty="0"/>
              <a:t>1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 che diventa (t</a:t>
            </a:r>
            <a:r>
              <a:rPr lang="it-IT" baseline="-25000" dirty="0">
                <a:solidFill>
                  <a:srgbClr val="FF0000"/>
                </a:solidFill>
              </a:rPr>
              <a:t>2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E33E5DC-79F2-A948-4C18-E854CB93ADEE}"/>
              </a:ext>
            </a:extLst>
          </p:cNvPr>
          <p:cNvSpPr txBox="1"/>
          <p:nvPr/>
        </p:nvSpPr>
        <p:spPr>
          <a:xfrm>
            <a:off x="17346" y="3211122"/>
            <a:ext cx="600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Su questa retta ribaltiamo </a:t>
            </a:r>
            <a:r>
              <a:rPr lang="it-IT" dirty="0">
                <a:solidFill>
                  <a:srgbClr val="00B0F0"/>
                </a:solidFill>
              </a:rPr>
              <a:t>T</a:t>
            </a:r>
            <a:r>
              <a:rPr lang="it-IT" baseline="-25000" dirty="0">
                <a:solidFill>
                  <a:srgbClr val="00B0F0"/>
                </a:solidFill>
              </a:rPr>
              <a:t>2</a:t>
            </a:r>
            <a:r>
              <a:rPr lang="it-IT" dirty="0">
                <a:solidFill>
                  <a:srgbClr val="00B0F0"/>
                </a:solidFill>
              </a:rPr>
              <a:t>r</a:t>
            </a:r>
            <a:r>
              <a:rPr lang="it-IT" dirty="0">
                <a:solidFill>
                  <a:srgbClr val="FF0000"/>
                </a:solidFill>
              </a:rPr>
              <a:t> identificando in (T</a:t>
            </a:r>
            <a:r>
              <a:rPr lang="it-IT" baseline="-25000" dirty="0">
                <a:solidFill>
                  <a:srgbClr val="FF0000"/>
                </a:solidFill>
              </a:rPr>
              <a:t>2</a:t>
            </a:r>
            <a:r>
              <a:rPr lang="it-IT" dirty="0">
                <a:solidFill>
                  <a:srgbClr val="FF0000"/>
                </a:solidFill>
              </a:rPr>
              <a:t>r) la posizione ribaltata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3A958C4-F173-6195-F892-CF9EDF676B5B}"/>
              </a:ext>
            </a:extLst>
          </p:cNvPr>
          <p:cNvSpPr txBox="1"/>
          <p:nvPr/>
        </p:nvSpPr>
        <p:spPr>
          <a:xfrm>
            <a:off x="17346" y="3848867"/>
            <a:ext cx="5986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Collegando T</a:t>
            </a:r>
            <a:r>
              <a:rPr lang="it-IT" baseline="-25000" dirty="0">
                <a:solidFill>
                  <a:srgbClr val="00B0F0"/>
                </a:solidFill>
              </a:rPr>
              <a:t>1</a:t>
            </a:r>
            <a:r>
              <a:rPr lang="it-IT" dirty="0">
                <a:solidFill>
                  <a:srgbClr val="00B0F0"/>
                </a:solidFill>
              </a:rPr>
              <a:t>r con </a:t>
            </a:r>
            <a:r>
              <a:rPr lang="it-IT" dirty="0">
                <a:solidFill>
                  <a:srgbClr val="FF0000"/>
                </a:solidFill>
              </a:rPr>
              <a:t>(T</a:t>
            </a:r>
            <a:r>
              <a:rPr lang="it-IT" baseline="-25000" dirty="0">
                <a:solidFill>
                  <a:srgbClr val="FF0000"/>
                </a:solidFill>
              </a:rPr>
              <a:t>2</a:t>
            </a:r>
            <a:r>
              <a:rPr lang="it-IT" dirty="0">
                <a:solidFill>
                  <a:srgbClr val="FF0000"/>
                </a:solidFill>
              </a:rPr>
              <a:t>r) </a:t>
            </a:r>
            <a:r>
              <a:rPr lang="it-IT" dirty="0">
                <a:solidFill>
                  <a:srgbClr val="00B0F0"/>
                </a:solidFill>
              </a:rPr>
              <a:t>si determina in (r’’) la posizione reale della retta r nello spazio del diedro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67DF3A5-0353-C341-B383-9D9275C22CA5}"/>
              </a:ext>
            </a:extLst>
          </p:cNvPr>
          <p:cNvSpPr txBox="1"/>
          <p:nvPr/>
        </p:nvSpPr>
        <p:spPr>
          <a:xfrm>
            <a:off x="17346" y="4504163"/>
            <a:ext cx="602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Proiettando i punti </a:t>
            </a:r>
            <a:r>
              <a:rPr lang="it-IT" dirty="0">
                <a:solidFill>
                  <a:srgbClr val="00B0F0"/>
                </a:solidFill>
              </a:rPr>
              <a:t>A’</a:t>
            </a:r>
            <a:r>
              <a:rPr lang="it-IT" dirty="0">
                <a:solidFill>
                  <a:srgbClr val="FF0000"/>
                </a:solidFill>
              </a:rPr>
              <a:t> e </a:t>
            </a:r>
            <a:r>
              <a:rPr lang="it-IT" dirty="0">
                <a:solidFill>
                  <a:srgbClr val="00B0F0"/>
                </a:solidFill>
              </a:rPr>
              <a:t>B</a:t>
            </a:r>
            <a:r>
              <a:rPr lang="it-IT" dirty="0">
                <a:solidFill>
                  <a:srgbClr val="FF0000"/>
                </a:solidFill>
              </a:rPr>
              <a:t>’ su </a:t>
            </a:r>
            <a:r>
              <a:rPr lang="it-IT" dirty="0">
                <a:solidFill>
                  <a:srgbClr val="00B0F0"/>
                </a:solidFill>
              </a:rPr>
              <a:t>(r’’) </a:t>
            </a:r>
            <a:r>
              <a:rPr lang="it-IT" dirty="0">
                <a:solidFill>
                  <a:srgbClr val="FF0000"/>
                </a:solidFill>
              </a:rPr>
              <a:t>si definiscono gli estremi </a:t>
            </a:r>
            <a:r>
              <a:rPr lang="it-IT" dirty="0">
                <a:solidFill>
                  <a:srgbClr val="00B0F0"/>
                </a:solidFill>
              </a:rPr>
              <a:t>(A’’) </a:t>
            </a:r>
            <a:r>
              <a:rPr lang="it-IT" dirty="0">
                <a:solidFill>
                  <a:srgbClr val="FF0000"/>
                </a:solidFill>
              </a:rPr>
              <a:t>e </a:t>
            </a:r>
            <a:r>
              <a:rPr lang="it-IT" dirty="0">
                <a:solidFill>
                  <a:srgbClr val="00B0F0"/>
                </a:solidFill>
              </a:rPr>
              <a:t>(B’’) </a:t>
            </a:r>
            <a:r>
              <a:rPr lang="it-IT" dirty="0">
                <a:solidFill>
                  <a:srgbClr val="FF0000"/>
                </a:solidFill>
              </a:rPr>
              <a:t>del segmento appartenente alla retta r che, a sua volta, appartiene al piano </a:t>
            </a:r>
            <a:r>
              <a:rPr lang="it-IT" dirty="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B8A15F0-C19E-4E5F-10A7-29DB5CDD5F58}"/>
              </a:ext>
            </a:extLst>
          </p:cNvPr>
          <p:cNvSpPr txBox="1"/>
          <p:nvPr/>
        </p:nvSpPr>
        <p:spPr>
          <a:xfrm>
            <a:off x="17346" y="5511495"/>
            <a:ext cx="5637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Come evidente il segmento ribaltato ha una dimensione diversa dalle immagini delle proiezioni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92CE3FA-DB96-A3C8-FA27-064236596130}"/>
              </a:ext>
            </a:extLst>
          </p:cNvPr>
          <p:cNvSpPr txBox="1"/>
          <p:nvPr/>
        </p:nvSpPr>
        <p:spPr>
          <a:xfrm>
            <a:off x="17346" y="6157826"/>
            <a:ext cx="6078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Nell’immagine ribaltata si determina la vera dimensione del segmento oggetto della rappresentazione</a:t>
            </a:r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167BC595-8A5C-1C4F-4B4F-CBF1BA483D92}"/>
              </a:ext>
            </a:extLst>
          </p:cNvPr>
          <p:cNvCxnSpPr>
            <a:cxnSpLocks/>
          </p:cNvCxnSpPr>
          <p:nvPr/>
        </p:nvCxnSpPr>
        <p:spPr>
          <a:xfrm flipV="1">
            <a:off x="6748972" y="3185205"/>
            <a:ext cx="2016091" cy="270724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olo 3">
            <a:extLst>
              <a:ext uri="{FF2B5EF4-FFF2-40B4-BE49-F238E27FC236}">
                <a16:creationId xmlns:a16="http://schemas.microsoft.com/office/drawing/2014/main" id="{57D1596A-7B34-C816-9AE2-9F2ADA8575FF}"/>
              </a:ext>
            </a:extLst>
          </p:cNvPr>
          <p:cNvSpPr txBox="1">
            <a:spLocks/>
          </p:cNvSpPr>
          <p:nvPr/>
        </p:nvSpPr>
        <p:spPr>
          <a:xfrm>
            <a:off x="17347" y="3228"/>
            <a:ext cx="12140869" cy="324000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vert="horz" lIns="91440" tIns="45721" rIns="91440" bIns="45721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45">
              <a:defRPr/>
            </a:pPr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    GEOMETRIA DESCRITTIVA DINAMICA – RIBALTAMENTO  DEL PIANO PROIETTANTE  SU </a:t>
            </a:r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C00000"/>
                </a:solidFill>
                <a:latin typeface="Comic Sans MS" panose="030F0702030302020204" pitchFamily="66" charset="0"/>
              </a:rPr>
              <a:t>1</a:t>
            </a:r>
            <a:endParaRPr lang="it-IT" sz="2000" baseline="-25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Pulsante di azione: vuoto 2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26393D3-17E7-863C-C454-6E0524ECB6E5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15987222-A246-F1F9-04AD-5B455D0138A3}"/>
              </a:ext>
            </a:extLst>
          </p:cNvPr>
          <p:cNvCxnSpPr>
            <a:cxnSpLocks/>
          </p:cNvCxnSpPr>
          <p:nvPr/>
        </p:nvCxnSpPr>
        <p:spPr>
          <a:xfrm>
            <a:off x="-7404" y="6886108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09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6" grpId="0"/>
      <p:bldP spid="80" grpId="0"/>
      <p:bldP spid="84" grpId="0" animBg="1"/>
      <p:bldP spid="93" grpId="0"/>
      <p:bldP spid="94" grpId="0"/>
      <p:bldP spid="95" grpId="0"/>
      <p:bldP spid="96" grpId="0" animBg="1"/>
      <p:bldP spid="16" grpId="0"/>
      <p:bldP spid="17" grpId="0"/>
      <p:bldP spid="35" grpId="0"/>
      <p:bldP spid="14" grpId="0"/>
      <p:bldP spid="44" grpId="0"/>
      <p:bldP spid="45" grpId="0"/>
      <p:bldP spid="55" grpId="0"/>
      <p:bldP spid="6" grpId="0" animBg="1"/>
      <p:bldP spid="9" grpId="0"/>
      <p:bldP spid="10" grpId="0"/>
      <p:bldP spid="11" grpId="0"/>
      <p:bldP spid="12" grpId="0"/>
      <p:bldP spid="13" grpId="0"/>
      <p:bldP spid="15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A55F9635-76F6-F0EA-E81B-7EE953F1299B}"/>
              </a:ext>
            </a:extLst>
          </p:cNvPr>
          <p:cNvCxnSpPr>
            <a:cxnSpLocks/>
          </p:cNvCxnSpPr>
          <p:nvPr/>
        </p:nvCxnSpPr>
        <p:spPr>
          <a:xfrm>
            <a:off x="6489582" y="3187084"/>
            <a:ext cx="527333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8C577A-374C-07B9-7FC5-CDEAABBC77EF}"/>
              </a:ext>
            </a:extLst>
          </p:cNvPr>
          <p:cNvSpPr txBox="1"/>
          <p:nvPr/>
        </p:nvSpPr>
        <p:spPr>
          <a:xfrm>
            <a:off x="5914556" y="6211059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sz="1801" baseline="-25000" dirty="0">
                <a:solidFill>
                  <a:prstClr val="black"/>
                </a:solidFill>
                <a:latin typeface="Comic Sans MS"/>
              </a:rPr>
              <a:t>1</a:t>
            </a:r>
            <a:r>
              <a:rPr lang="it-IT" sz="1801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48EE651-D102-E0FD-CEA6-4FE67558BE3C}"/>
              </a:ext>
            </a:extLst>
          </p:cNvPr>
          <p:cNvSpPr txBox="1"/>
          <p:nvPr/>
        </p:nvSpPr>
        <p:spPr>
          <a:xfrm>
            <a:off x="8717679" y="1026172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sz="1801" baseline="-25000" dirty="0">
                <a:solidFill>
                  <a:prstClr val="black"/>
                </a:solidFill>
                <a:latin typeface="Comic Sans MS"/>
              </a:rPr>
              <a:t>2</a:t>
            </a:r>
            <a:r>
              <a:rPr lang="it-IT" sz="1801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8963AD-A364-0ED9-3FAF-3E67DFEBA143}"/>
              </a:ext>
            </a:extLst>
          </p:cNvPr>
          <p:cNvSpPr txBox="1"/>
          <p:nvPr/>
        </p:nvSpPr>
        <p:spPr>
          <a:xfrm>
            <a:off x="11242909" y="2841662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prstClr val="black"/>
                </a:solidFill>
                <a:latin typeface="Comic Sans MS"/>
              </a:rPr>
              <a:t>lt</a:t>
            </a:r>
            <a:endParaRPr lang="it-IT" sz="1801" dirty="0">
              <a:solidFill>
                <a:prstClr val="black"/>
              </a:solidFill>
              <a:latin typeface="Symbol" panose="05050102010706020507" pitchFamily="18" charset="2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EC38CC4-30E5-E7F0-C5D6-442F6473657A}"/>
              </a:ext>
            </a:extLst>
          </p:cNvPr>
          <p:cNvSpPr txBox="1"/>
          <p:nvPr/>
        </p:nvSpPr>
        <p:spPr>
          <a:xfrm>
            <a:off x="6256231" y="5685699"/>
            <a:ext cx="585216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T</a:t>
            </a:r>
            <a:r>
              <a:rPr lang="it-IT" sz="1801" baseline="-25000" dirty="0">
                <a:solidFill>
                  <a:srgbClr val="00B0F0"/>
                </a:solidFill>
                <a:latin typeface="Comic Sans MS"/>
              </a:rPr>
              <a:t>1</a:t>
            </a:r>
            <a:r>
              <a:rPr lang="it-IT" sz="1801" dirty="0">
                <a:solidFill>
                  <a:srgbClr val="00B0F0"/>
                </a:solidFill>
                <a:latin typeface="Comic Sans MS"/>
              </a:rPr>
              <a:t>r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F86FCAD-C133-FD20-0BF2-5CBB1A0CEB13}"/>
              </a:ext>
            </a:extLst>
          </p:cNvPr>
          <p:cNvSpPr txBox="1"/>
          <p:nvPr/>
        </p:nvSpPr>
        <p:spPr>
          <a:xfrm>
            <a:off x="10860105" y="4504318"/>
            <a:ext cx="72000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FF0000"/>
                </a:solidFill>
                <a:latin typeface="Comic Sans MS"/>
              </a:rPr>
              <a:t>(T</a:t>
            </a:r>
            <a:r>
              <a:rPr lang="it-IT" sz="1801" baseline="-25000" dirty="0">
                <a:solidFill>
                  <a:srgbClr val="FF0000"/>
                </a:solidFill>
                <a:latin typeface="Comic Sans MS"/>
              </a:rPr>
              <a:t>2</a:t>
            </a:r>
            <a:r>
              <a:rPr lang="it-IT" sz="1801" dirty="0">
                <a:solidFill>
                  <a:srgbClr val="FF0000"/>
                </a:solidFill>
                <a:latin typeface="Comic Sans MS"/>
              </a:rPr>
              <a:t>r)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1E54066-54AB-775C-FE66-09CBC4AEA79D}"/>
              </a:ext>
            </a:extLst>
          </p:cNvPr>
          <p:cNvSpPr txBox="1"/>
          <p:nvPr/>
        </p:nvSpPr>
        <p:spPr>
          <a:xfrm>
            <a:off x="11365636" y="5522993"/>
            <a:ext cx="72000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FF0000"/>
                </a:solidFill>
                <a:latin typeface="Comic Sans MS"/>
              </a:rPr>
              <a:t>(t</a:t>
            </a:r>
            <a:r>
              <a:rPr lang="it-IT" sz="1801" baseline="-25000" dirty="0">
                <a:solidFill>
                  <a:srgbClr val="FF0000"/>
                </a:solidFill>
                <a:latin typeface="Comic Sans MS"/>
              </a:rPr>
              <a:t>2</a:t>
            </a:r>
            <a:r>
              <a:rPr lang="it-IT" sz="1801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sz="1801" dirty="0">
                <a:solidFill>
                  <a:srgbClr val="FF0000"/>
                </a:solidFill>
                <a:latin typeface="Comic Sans MS"/>
              </a:rPr>
              <a:t>)</a:t>
            </a:r>
          </a:p>
        </p:txBody>
      </p: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8B065F84-6267-43AD-43C0-C2C2CD09A5B6}"/>
              </a:ext>
            </a:extLst>
          </p:cNvPr>
          <p:cNvCxnSpPr>
            <a:cxnSpLocks/>
          </p:cNvCxnSpPr>
          <p:nvPr/>
        </p:nvCxnSpPr>
        <p:spPr>
          <a:xfrm>
            <a:off x="8757785" y="327229"/>
            <a:ext cx="0" cy="28598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656883BB-BB90-1D60-44DE-347F764365D2}"/>
              </a:ext>
            </a:extLst>
          </p:cNvPr>
          <p:cNvCxnSpPr>
            <a:cxnSpLocks/>
          </p:cNvCxnSpPr>
          <p:nvPr/>
        </p:nvCxnSpPr>
        <p:spPr>
          <a:xfrm flipH="1">
            <a:off x="6161104" y="3187084"/>
            <a:ext cx="2596683" cy="35027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E7F89DDA-3072-61DC-8F57-03C126B1CA1A}"/>
              </a:ext>
            </a:extLst>
          </p:cNvPr>
          <p:cNvCxnSpPr>
            <a:cxnSpLocks/>
          </p:cNvCxnSpPr>
          <p:nvPr/>
        </p:nvCxnSpPr>
        <p:spPr>
          <a:xfrm>
            <a:off x="8761300" y="3185205"/>
            <a:ext cx="3201992" cy="239179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35C3B6E7-8AFA-E914-D4F5-A63620B8C655}"/>
              </a:ext>
            </a:extLst>
          </p:cNvPr>
          <p:cNvCxnSpPr>
            <a:cxnSpLocks/>
          </p:cNvCxnSpPr>
          <p:nvPr/>
        </p:nvCxnSpPr>
        <p:spPr>
          <a:xfrm>
            <a:off x="6758674" y="3191395"/>
            <a:ext cx="0" cy="270105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FCE7A3A5-76B1-7652-780F-4FBDB483F5A5}"/>
              </a:ext>
            </a:extLst>
          </p:cNvPr>
          <p:cNvCxnSpPr>
            <a:cxnSpLocks/>
            <a:endCxn id="84" idx="0"/>
          </p:cNvCxnSpPr>
          <p:nvPr/>
        </p:nvCxnSpPr>
        <p:spPr>
          <a:xfrm flipV="1">
            <a:off x="6758676" y="666443"/>
            <a:ext cx="1995261" cy="252252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732B264A-506A-9C7F-DB55-8673A5ABEA94}"/>
              </a:ext>
            </a:extLst>
          </p:cNvPr>
          <p:cNvSpPr txBox="1"/>
          <p:nvPr/>
        </p:nvSpPr>
        <p:spPr>
          <a:xfrm>
            <a:off x="8666879" y="343657"/>
            <a:ext cx="585216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T</a:t>
            </a:r>
            <a:r>
              <a:rPr lang="it-IT" sz="1801" baseline="-25000" dirty="0">
                <a:solidFill>
                  <a:srgbClr val="00B0F0"/>
                </a:solidFill>
                <a:latin typeface="Comic Sans MS"/>
              </a:rPr>
              <a:t>2</a:t>
            </a:r>
            <a:r>
              <a:rPr lang="it-IT" sz="1801" dirty="0">
                <a:solidFill>
                  <a:srgbClr val="00B0F0"/>
                </a:solidFill>
                <a:latin typeface="Comic Sans MS"/>
              </a:rPr>
              <a:t>r</a:t>
            </a:r>
          </a:p>
        </p:txBody>
      </p:sp>
      <p:sp>
        <p:nvSpPr>
          <p:cNvPr id="84" name="Arco 83">
            <a:extLst>
              <a:ext uri="{FF2B5EF4-FFF2-40B4-BE49-F238E27FC236}">
                <a16:creationId xmlns:a16="http://schemas.microsoft.com/office/drawing/2014/main" id="{8D18D634-FFE4-C9DB-BF30-95663A86121D}"/>
              </a:ext>
            </a:extLst>
          </p:cNvPr>
          <p:cNvSpPr/>
          <p:nvPr/>
        </p:nvSpPr>
        <p:spPr>
          <a:xfrm>
            <a:off x="6233937" y="666443"/>
            <a:ext cx="5040000" cy="5040000"/>
          </a:xfrm>
          <a:prstGeom prst="arc">
            <a:avLst>
              <a:gd name="adj1" fmla="val 16200000"/>
              <a:gd name="adj2" fmla="val 2218081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  <p:cxnSp>
        <p:nvCxnSpPr>
          <p:cNvPr id="87" name="Connettore diritto 86">
            <a:extLst>
              <a:ext uri="{FF2B5EF4-FFF2-40B4-BE49-F238E27FC236}">
                <a16:creationId xmlns:a16="http://schemas.microsoft.com/office/drawing/2014/main" id="{A8C801DF-923A-2C63-26D7-4A71D52EFD6D}"/>
              </a:ext>
            </a:extLst>
          </p:cNvPr>
          <p:cNvCxnSpPr>
            <a:cxnSpLocks/>
            <a:endCxn id="84" idx="2"/>
          </p:cNvCxnSpPr>
          <p:nvPr/>
        </p:nvCxnSpPr>
        <p:spPr>
          <a:xfrm flipV="1">
            <a:off x="6745209" y="4701893"/>
            <a:ext cx="4022136" cy="11776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F08B775E-65E6-D811-634B-51660C4A0EA5}"/>
              </a:ext>
            </a:extLst>
          </p:cNvPr>
          <p:cNvCxnSpPr>
            <a:cxnSpLocks/>
          </p:cNvCxnSpPr>
          <p:nvPr/>
        </p:nvCxnSpPr>
        <p:spPr>
          <a:xfrm flipH="1">
            <a:off x="7323682" y="3516974"/>
            <a:ext cx="1189605" cy="1604698"/>
          </a:xfrm>
          <a:prstGeom prst="line">
            <a:avLst/>
          </a:prstGeom>
          <a:ln w="63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80650FAE-FD1A-6E2E-F84F-09761D75CC0A}"/>
              </a:ext>
            </a:extLst>
          </p:cNvPr>
          <p:cNvSpPr txBox="1"/>
          <p:nvPr/>
        </p:nvSpPr>
        <p:spPr>
          <a:xfrm>
            <a:off x="8714870" y="5207543"/>
            <a:ext cx="63670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(r’’)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11AD46C5-5C2D-F610-744D-D7E436B128C4}"/>
              </a:ext>
            </a:extLst>
          </p:cNvPr>
          <p:cNvSpPr txBox="1"/>
          <p:nvPr/>
        </p:nvSpPr>
        <p:spPr>
          <a:xfrm>
            <a:off x="7538617" y="1658899"/>
            <a:ext cx="530352" cy="3694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r’’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425E20B8-229B-8AD3-A758-32C5FC9D5A25}"/>
              </a:ext>
            </a:extLst>
          </p:cNvPr>
          <p:cNvSpPr txBox="1"/>
          <p:nvPr/>
        </p:nvSpPr>
        <p:spPr>
          <a:xfrm>
            <a:off x="7307373" y="4665743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r’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DDB83DF4-D55A-E31C-6860-6E495CB19A89}"/>
              </a:ext>
            </a:extLst>
          </p:cNvPr>
          <p:cNvCxnSpPr>
            <a:cxnSpLocks/>
          </p:cNvCxnSpPr>
          <p:nvPr/>
        </p:nvCxnSpPr>
        <p:spPr>
          <a:xfrm>
            <a:off x="8227973" y="1323070"/>
            <a:ext cx="0" cy="257651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115D8F6-C1B7-E969-5263-C38815C3EA7A}"/>
              </a:ext>
            </a:extLst>
          </p:cNvPr>
          <p:cNvSpPr txBox="1"/>
          <p:nvPr/>
        </p:nvSpPr>
        <p:spPr>
          <a:xfrm>
            <a:off x="7982910" y="1013140"/>
            <a:ext cx="530352" cy="3694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A’’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54D88E3-E600-3DA7-36B9-97A04AFF3FC9}"/>
              </a:ext>
            </a:extLst>
          </p:cNvPr>
          <p:cNvSpPr txBox="1"/>
          <p:nvPr/>
        </p:nvSpPr>
        <p:spPr>
          <a:xfrm>
            <a:off x="7860502" y="3662350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A’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1DB1CEE9-481B-AAFE-4563-5DEC418B3DDA}"/>
              </a:ext>
            </a:extLst>
          </p:cNvPr>
          <p:cNvCxnSpPr>
            <a:cxnSpLocks/>
          </p:cNvCxnSpPr>
          <p:nvPr/>
        </p:nvCxnSpPr>
        <p:spPr>
          <a:xfrm>
            <a:off x="8227973" y="3903912"/>
            <a:ext cx="1486659" cy="111049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8802F5E-9A24-525D-E133-F2630E1F02C5}"/>
              </a:ext>
            </a:extLst>
          </p:cNvPr>
          <p:cNvSpPr txBox="1"/>
          <p:nvPr/>
        </p:nvSpPr>
        <p:spPr>
          <a:xfrm>
            <a:off x="9473916" y="4979370"/>
            <a:ext cx="61200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(A’’)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9C54CB1-116C-3DEB-529C-EDBE48E828A8}"/>
              </a:ext>
            </a:extLst>
          </p:cNvPr>
          <p:cNvSpPr txBox="1"/>
          <p:nvPr/>
        </p:nvSpPr>
        <p:spPr>
          <a:xfrm>
            <a:off x="8759990" y="2882757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FF0000"/>
                </a:solidFill>
                <a:latin typeface="Comic Sans MS"/>
              </a:rPr>
              <a:t>O</a:t>
            </a:r>
            <a:endParaRPr lang="it-IT" sz="180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4860325E-5914-693A-4663-AB58C601CFA2}"/>
              </a:ext>
            </a:extLst>
          </p:cNvPr>
          <p:cNvCxnSpPr>
            <a:cxnSpLocks/>
          </p:cNvCxnSpPr>
          <p:nvPr/>
        </p:nvCxnSpPr>
        <p:spPr>
          <a:xfrm>
            <a:off x="7322452" y="2464025"/>
            <a:ext cx="0" cy="266028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BEDA5A67-B256-8C14-052B-A482EB8D24DB}"/>
              </a:ext>
            </a:extLst>
          </p:cNvPr>
          <p:cNvSpPr txBox="1"/>
          <p:nvPr/>
        </p:nvSpPr>
        <p:spPr>
          <a:xfrm>
            <a:off x="7057274" y="2192084"/>
            <a:ext cx="530352" cy="3694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B’’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C1FDAFA1-2554-1C49-B17E-079182177477}"/>
              </a:ext>
            </a:extLst>
          </p:cNvPr>
          <p:cNvSpPr txBox="1"/>
          <p:nvPr/>
        </p:nvSpPr>
        <p:spPr>
          <a:xfrm>
            <a:off x="7051920" y="4873778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B’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EE77186A-CB03-0297-2B34-726D8B0D5909}"/>
              </a:ext>
            </a:extLst>
          </p:cNvPr>
          <p:cNvCxnSpPr>
            <a:cxnSpLocks/>
          </p:cNvCxnSpPr>
          <p:nvPr/>
        </p:nvCxnSpPr>
        <p:spPr>
          <a:xfrm>
            <a:off x="7322452" y="5121673"/>
            <a:ext cx="561922" cy="41974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960A7462-D0C1-6125-D626-66A0A614B564}"/>
              </a:ext>
            </a:extLst>
          </p:cNvPr>
          <p:cNvSpPr txBox="1"/>
          <p:nvPr/>
        </p:nvSpPr>
        <p:spPr>
          <a:xfrm>
            <a:off x="7640484" y="5510630"/>
            <a:ext cx="612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(B’’)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01B6C9D6-40BD-117C-B44A-26AF5B995826}"/>
              </a:ext>
            </a:extLst>
          </p:cNvPr>
          <p:cNvCxnSpPr>
            <a:cxnSpLocks/>
          </p:cNvCxnSpPr>
          <p:nvPr/>
        </p:nvCxnSpPr>
        <p:spPr>
          <a:xfrm flipV="1">
            <a:off x="7884374" y="5011667"/>
            <a:ext cx="1830258" cy="535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BFFBEA-CA34-9D91-6B9D-98F988225405}"/>
              </a:ext>
            </a:extLst>
          </p:cNvPr>
          <p:cNvSpPr txBox="1"/>
          <p:nvPr/>
        </p:nvSpPr>
        <p:spPr>
          <a:xfrm>
            <a:off x="17346" y="348612"/>
            <a:ext cx="7704000" cy="369332"/>
          </a:xfrm>
          <a:prstGeom prst="rect">
            <a:avLst/>
          </a:prstGeom>
          <a:solidFill>
            <a:srgbClr val="FFC000"/>
          </a:solidFill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Ribaltamento per la ricerca della vera grandezza del triangolo </a:t>
            </a:r>
            <a:r>
              <a:rPr lang="it-IT" dirty="0">
                <a:solidFill>
                  <a:srgbClr val="00B0F0"/>
                </a:solidFill>
              </a:rPr>
              <a:t>ABC </a:t>
            </a:r>
            <a:r>
              <a:rPr lang="it-IT" dirty="0">
                <a:latin typeface="Symbol" panose="05050102010706020507" pitchFamily="18" charset="2"/>
              </a:rPr>
              <a:t>Î a</a:t>
            </a:r>
            <a:endParaRPr lang="it-IT" dirty="0"/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4E6F9FFD-A747-1600-D4C5-A740EF747DCD}"/>
              </a:ext>
            </a:extLst>
          </p:cNvPr>
          <p:cNvCxnSpPr>
            <a:cxnSpLocks/>
          </p:cNvCxnSpPr>
          <p:nvPr/>
        </p:nvCxnSpPr>
        <p:spPr>
          <a:xfrm>
            <a:off x="8512841" y="3516974"/>
            <a:ext cx="702951" cy="52508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D84309F4-85B7-58B9-089D-81DDF8AD723D}"/>
              </a:ext>
            </a:extLst>
          </p:cNvPr>
          <p:cNvCxnSpPr>
            <a:cxnSpLocks/>
          </p:cNvCxnSpPr>
          <p:nvPr/>
        </p:nvCxnSpPr>
        <p:spPr>
          <a:xfrm flipV="1">
            <a:off x="7822811" y="2000498"/>
            <a:ext cx="938565" cy="118658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525AC09C-799D-4E0F-4542-EF9CF1F41A7C}"/>
              </a:ext>
            </a:extLst>
          </p:cNvPr>
          <p:cNvCxnSpPr>
            <a:cxnSpLocks/>
          </p:cNvCxnSpPr>
          <p:nvPr/>
        </p:nvCxnSpPr>
        <p:spPr>
          <a:xfrm>
            <a:off x="7822066" y="3185205"/>
            <a:ext cx="0" cy="127395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1BE74E45-6710-424A-2417-7F6DF1185217}"/>
              </a:ext>
            </a:extLst>
          </p:cNvPr>
          <p:cNvCxnSpPr>
            <a:cxnSpLocks/>
          </p:cNvCxnSpPr>
          <p:nvPr/>
        </p:nvCxnSpPr>
        <p:spPr>
          <a:xfrm flipV="1">
            <a:off x="7812301" y="3894492"/>
            <a:ext cx="1902331" cy="557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D4DFA2E9-551A-F876-DEBE-E0509180FC55}"/>
              </a:ext>
            </a:extLst>
          </p:cNvPr>
          <p:cNvCxnSpPr>
            <a:cxnSpLocks/>
          </p:cNvCxnSpPr>
          <p:nvPr/>
        </p:nvCxnSpPr>
        <p:spPr>
          <a:xfrm flipV="1">
            <a:off x="7891319" y="4041230"/>
            <a:ext cx="1320960" cy="1500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37ED095D-BA21-623D-ED59-58C2337611AF}"/>
              </a:ext>
            </a:extLst>
          </p:cNvPr>
          <p:cNvCxnSpPr>
            <a:cxnSpLocks/>
          </p:cNvCxnSpPr>
          <p:nvPr/>
        </p:nvCxnSpPr>
        <p:spPr>
          <a:xfrm>
            <a:off x="9214035" y="4041230"/>
            <a:ext cx="496976" cy="970437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468E2ABD-3CB9-334E-07CE-A1D04F025E97}"/>
              </a:ext>
            </a:extLst>
          </p:cNvPr>
          <p:cNvCxnSpPr>
            <a:cxnSpLocks/>
          </p:cNvCxnSpPr>
          <p:nvPr/>
        </p:nvCxnSpPr>
        <p:spPr>
          <a:xfrm>
            <a:off x="8512841" y="2314575"/>
            <a:ext cx="0" cy="120648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15829BF9-BD72-7B54-DCCB-A3A722241B64}"/>
              </a:ext>
            </a:extLst>
          </p:cNvPr>
          <p:cNvGrpSpPr/>
          <p:nvPr/>
        </p:nvGrpSpPr>
        <p:grpSpPr>
          <a:xfrm>
            <a:off x="7322451" y="1323070"/>
            <a:ext cx="1190390" cy="1160608"/>
            <a:chOff x="7322451" y="1323070"/>
            <a:chExt cx="1190390" cy="1160608"/>
          </a:xfrm>
        </p:grpSpPr>
        <p:cxnSp>
          <p:nvCxnSpPr>
            <p:cNvPr id="34" name="Connettore diritto 33">
              <a:extLst>
                <a:ext uri="{FF2B5EF4-FFF2-40B4-BE49-F238E27FC236}">
                  <a16:creationId xmlns:a16="http://schemas.microsoft.com/office/drawing/2014/main" id="{A3AEB7FE-B610-994F-6778-23927129A3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22452" y="1323070"/>
              <a:ext cx="909877" cy="1160608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diritto 50">
              <a:extLst>
                <a:ext uri="{FF2B5EF4-FFF2-40B4-BE49-F238E27FC236}">
                  <a16:creationId xmlns:a16="http://schemas.microsoft.com/office/drawing/2014/main" id="{9F52564E-6D64-3ADC-2F12-217C87370081}"/>
                </a:ext>
              </a:extLst>
            </p:cNvPr>
            <p:cNvCxnSpPr/>
            <p:nvPr/>
          </p:nvCxnSpPr>
          <p:spPr>
            <a:xfrm flipV="1">
              <a:off x="7322451" y="2314575"/>
              <a:ext cx="1190390" cy="149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diritto 52">
              <a:extLst>
                <a:ext uri="{FF2B5EF4-FFF2-40B4-BE49-F238E27FC236}">
                  <a16:creationId xmlns:a16="http://schemas.microsoft.com/office/drawing/2014/main" id="{5AEF633D-B915-6794-7195-AD2614BE8C54}"/>
                </a:ext>
              </a:extLst>
            </p:cNvPr>
            <p:cNvCxnSpPr>
              <a:cxnSpLocks/>
            </p:cNvCxnSpPr>
            <p:nvPr/>
          </p:nvCxnSpPr>
          <p:spPr>
            <a:xfrm>
              <a:off x="8227972" y="1333681"/>
              <a:ext cx="280903" cy="9849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Arco 55">
            <a:extLst>
              <a:ext uri="{FF2B5EF4-FFF2-40B4-BE49-F238E27FC236}">
                <a16:creationId xmlns:a16="http://schemas.microsoft.com/office/drawing/2014/main" id="{5E3869E1-5446-1C30-D6F9-EFEEF3795459}"/>
              </a:ext>
            </a:extLst>
          </p:cNvPr>
          <p:cNvSpPr/>
          <p:nvPr/>
        </p:nvSpPr>
        <p:spPr>
          <a:xfrm>
            <a:off x="7570662" y="1997418"/>
            <a:ext cx="2376000" cy="2376000"/>
          </a:xfrm>
          <a:prstGeom prst="arc">
            <a:avLst>
              <a:gd name="adj1" fmla="val 16200000"/>
              <a:gd name="adj2" fmla="val 2203664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843B9066-8BD0-9880-FD63-C69DCECB6CDD}"/>
              </a:ext>
            </a:extLst>
          </p:cNvPr>
          <p:cNvSpPr txBox="1"/>
          <p:nvPr/>
        </p:nvSpPr>
        <p:spPr>
          <a:xfrm>
            <a:off x="8312464" y="3185204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C’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F719FD7D-393B-E7E6-2F0F-3AA5EFFF5951}"/>
              </a:ext>
            </a:extLst>
          </p:cNvPr>
          <p:cNvSpPr txBox="1"/>
          <p:nvPr/>
        </p:nvSpPr>
        <p:spPr>
          <a:xfrm>
            <a:off x="8964539" y="3721367"/>
            <a:ext cx="61200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(C’’)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D61888C8-0922-1BE1-80A1-1D29D0DE2619}"/>
              </a:ext>
            </a:extLst>
          </p:cNvPr>
          <p:cNvSpPr txBox="1"/>
          <p:nvPr/>
        </p:nvSpPr>
        <p:spPr>
          <a:xfrm>
            <a:off x="8320498" y="2301981"/>
            <a:ext cx="530352" cy="3694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C’’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E441D914-D1D1-1DA9-1DCE-D09BE7AB96AF}"/>
              </a:ext>
            </a:extLst>
          </p:cNvPr>
          <p:cNvSpPr txBox="1"/>
          <p:nvPr/>
        </p:nvSpPr>
        <p:spPr>
          <a:xfrm>
            <a:off x="7402341" y="4169128"/>
            <a:ext cx="585216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T</a:t>
            </a:r>
            <a:r>
              <a:rPr lang="it-IT" sz="1801" baseline="-25000" dirty="0">
                <a:solidFill>
                  <a:srgbClr val="00B0F0"/>
                </a:solidFill>
                <a:latin typeface="Comic Sans MS"/>
              </a:rPr>
              <a:t>1</a:t>
            </a:r>
            <a:r>
              <a:rPr lang="it-IT" sz="1801" dirty="0">
                <a:solidFill>
                  <a:srgbClr val="00B0F0"/>
                </a:solidFill>
                <a:latin typeface="Comic Sans MS"/>
              </a:rPr>
              <a:t>s</a:t>
            </a: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591E81AA-121F-4C48-BF13-001826883FD0}"/>
              </a:ext>
            </a:extLst>
          </p:cNvPr>
          <p:cNvSpPr txBox="1"/>
          <p:nvPr/>
        </p:nvSpPr>
        <p:spPr>
          <a:xfrm>
            <a:off x="8637089" y="1666957"/>
            <a:ext cx="585216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T</a:t>
            </a:r>
            <a:r>
              <a:rPr lang="it-IT" sz="1801" baseline="-25000" dirty="0">
                <a:solidFill>
                  <a:srgbClr val="00B0F0"/>
                </a:solidFill>
                <a:latin typeface="Comic Sans MS"/>
              </a:rPr>
              <a:t>2</a:t>
            </a:r>
            <a:r>
              <a:rPr lang="it-IT" sz="1801" dirty="0">
                <a:solidFill>
                  <a:srgbClr val="00B0F0"/>
                </a:solidFill>
                <a:latin typeface="Comic Sans MS"/>
              </a:rPr>
              <a:t>s</a:t>
            </a:r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47B8A4EC-8545-8827-D315-279FAA71FF25}"/>
              </a:ext>
            </a:extLst>
          </p:cNvPr>
          <p:cNvSpPr txBox="1"/>
          <p:nvPr/>
        </p:nvSpPr>
        <p:spPr>
          <a:xfrm>
            <a:off x="9653898" y="3655622"/>
            <a:ext cx="72000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FF0000"/>
                </a:solidFill>
                <a:latin typeface="Comic Sans MS"/>
              </a:rPr>
              <a:t>(T</a:t>
            </a:r>
            <a:r>
              <a:rPr lang="it-IT" sz="1801" baseline="-25000" dirty="0">
                <a:solidFill>
                  <a:srgbClr val="FF0000"/>
                </a:solidFill>
                <a:latin typeface="Comic Sans MS"/>
              </a:rPr>
              <a:t>2</a:t>
            </a:r>
            <a:r>
              <a:rPr lang="it-IT" sz="1801" dirty="0">
                <a:solidFill>
                  <a:srgbClr val="FF0000"/>
                </a:solidFill>
                <a:latin typeface="Comic Sans MS"/>
              </a:rPr>
              <a:t>s)</a:t>
            </a:r>
          </a:p>
        </p:txBody>
      </p: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52FD2102-4B70-EE7F-6D3D-33C30E314820}"/>
              </a:ext>
            </a:extLst>
          </p:cNvPr>
          <p:cNvSpPr txBox="1"/>
          <p:nvPr/>
        </p:nvSpPr>
        <p:spPr>
          <a:xfrm>
            <a:off x="8162801" y="4196373"/>
            <a:ext cx="63670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(s’’)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0A5F134F-1081-86D2-EF57-E9113844B74C}"/>
              </a:ext>
            </a:extLst>
          </p:cNvPr>
          <p:cNvSpPr txBox="1"/>
          <p:nvPr/>
        </p:nvSpPr>
        <p:spPr>
          <a:xfrm>
            <a:off x="7860502" y="2613050"/>
            <a:ext cx="530352" cy="3694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s’’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D5CB06D8-6B46-3C6C-1414-029F36870CC8}"/>
              </a:ext>
            </a:extLst>
          </p:cNvPr>
          <p:cNvSpPr txBox="1"/>
          <p:nvPr/>
        </p:nvSpPr>
        <p:spPr>
          <a:xfrm>
            <a:off x="7651524" y="4678887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s’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89" name="Triangolo isoscele 88">
            <a:extLst>
              <a:ext uri="{FF2B5EF4-FFF2-40B4-BE49-F238E27FC236}">
                <a16:creationId xmlns:a16="http://schemas.microsoft.com/office/drawing/2014/main" id="{8ED8664C-3455-F7BC-A8CD-1A14778FDD41}"/>
              </a:ext>
            </a:extLst>
          </p:cNvPr>
          <p:cNvSpPr/>
          <p:nvPr/>
        </p:nvSpPr>
        <p:spPr>
          <a:xfrm>
            <a:off x="7891612" y="4049100"/>
            <a:ext cx="1820316" cy="1498267"/>
          </a:xfrm>
          <a:custGeom>
            <a:avLst/>
            <a:gdLst>
              <a:gd name="connsiteX0" fmla="*/ 0 w 1886822"/>
              <a:gd name="connsiteY0" fmla="*/ 907977 h 907977"/>
              <a:gd name="connsiteX1" fmla="*/ 943411 w 1886822"/>
              <a:gd name="connsiteY1" fmla="*/ 0 h 907977"/>
              <a:gd name="connsiteX2" fmla="*/ 1886822 w 1886822"/>
              <a:gd name="connsiteY2" fmla="*/ 907977 h 907977"/>
              <a:gd name="connsiteX3" fmla="*/ 0 w 1886822"/>
              <a:gd name="connsiteY3" fmla="*/ 907977 h 907977"/>
              <a:gd name="connsiteX0" fmla="*/ 0 w 1886822"/>
              <a:gd name="connsiteY0" fmla="*/ 1502781 h 1502781"/>
              <a:gd name="connsiteX1" fmla="*/ 1316273 w 1886822"/>
              <a:gd name="connsiteY1" fmla="*/ 0 h 1502781"/>
              <a:gd name="connsiteX2" fmla="*/ 1886822 w 1886822"/>
              <a:gd name="connsiteY2" fmla="*/ 1502781 h 1502781"/>
              <a:gd name="connsiteX3" fmla="*/ 0 w 1886822"/>
              <a:gd name="connsiteY3" fmla="*/ 1502781 h 1502781"/>
              <a:gd name="connsiteX0" fmla="*/ 0 w 1815800"/>
              <a:gd name="connsiteY0" fmla="*/ 1502781 h 1502781"/>
              <a:gd name="connsiteX1" fmla="*/ 1316273 w 1815800"/>
              <a:gd name="connsiteY1" fmla="*/ 0 h 1502781"/>
              <a:gd name="connsiteX2" fmla="*/ 1815800 w 1815800"/>
              <a:gd name="connsiteY2" fmla="*/ 996754 h 1502781"/>
              <a:gd name="connsiteX3" fmla="*/ 0 w 1815800"/>
              <a:gd name="connsiteY3" fmla="*/ 1502781 h 1502781"/>
              <a:gd name="connsiteX0" fmla="*/ 0 w 1827089"/>
              <a:gd name="connsiteY0" fmla="*/ 1514069 h 1514069"/>
              <a:gd name="connsiteX1" fmla="*/ 1327562 w 1827089"/>
              <a:gd name="connsiteY1" fmla="*/ 0 h 1514069"/>
              <a:gd name="connsiteX2" fmla="*/ 1827089 w 1827089"/>
              <a:gd name="connsiteY2" fmla="*/ 996754 h 1514069"/>
              <a:gd name="connsiteX3" fmla="*/ 0 w 1827089"/>
              <a:gd name="connsiteY3" fmla="*/ 1514069 h 1514069"/>
              <a:gd name="connsiteX0" fmla="*/ 0 w 1822573"/>
              <a:gd name="connsiteY0" fmla="*/ 1514069 h 1514069"/>
              <a:gd name="connsiteX1" fmla="*/ 1327562 w 1822573"/>
              <a:gd name="connsiteY1" fmla="*/ 0 h 1514069"/>
              <a:gd name="connsiteX2" fmla="*/ 1822573 w 1822573"/>
              <a:gd name="connsiteY2" fmla="*/ 983207 h 1514069"/>
              <a:gd name="connsiteX3" fmla="*/ 0 w 1822573"/>
              <a:gd name="connsiteY3" fmla="*/ 1514069 h 1514069"/>
              <a:gd name="connsiteX0" fmla="*/ 0 w 1822573"/>
              <a:gd name="connsiteY0" fmla="*/ 1502781 h 1502781"/>
              <a:gd name="connsiteX1" fmla="*/ 1318531 w 1822573"/>
              <a:gd name="connsiteY1" fmla="*/ 0 h 1502781"/>
              <a:gd name="connsiteX2" fmla="*/ 1822573 w 1822573"/>
              <a:gd name="connsiteY2" fmla="*/ 971919 h 1502781"/>
              <a:gd name="connsiteX3" fmla="*/ 0 w 1822573"/>
              <a:gd name="connsiteY3" fmla="*/ 1502781 h 1502781"/>
              <a:gd name="connsiteX0" fmla="*/ 0 w 1822573"/>
              <a:gd name="connsiteY0" fmla="*/ 1498266 h 1498266"/>
              <a:gd name="connsiteX1" fmla="*/ 1327563 w 1822573"/>
              <a:gd name="connsiteY1" fmla="*/ 0 h 1498266"/>
              <a:gd name="connsiteX2" fmla="*/ 1822573 w 1822573"/>
              <a:gd name="connsiteY2" fmla="*/ 967404 h 1498266"/>
              <a:gd name="connsiteX3" fmla="*/ 0 w 1822573"/>
              <a:gd name="connsiteY3" fmla="*/ 1498266 h 1498266"/>
              <a:gd name="connsiteX0" fmla="*/ 0 w 1822573"/>
              <a:gd name="connsiteY0" fmla="*/ 1493751 h 1493751"/>
              <a:gd name="connsiteX1" fmla="*/ 1323047 w 1822573"/>
              <a:gd name="connsiteY1" fmla="*/ 0 h 1493751"/>
              <a:gd name="connsiteX2" fmla="*/ 1822573 w 1822573"/>
              <a:gd name="connsiteY2" fmla="*/ 962889 h 1493751"/>
              <a:gd name="connsiteX3" fmla="*/ 0 w 1822573"/>
              <a:gd name="connsiteY3" fmla="*/ 1493751 h 1493751"/>
              <a:gd name="connsiteX0" fmla="*/ 0 w 1820316"/>
              <a:gd name="connsiteY0" fmla="*/ 1498267 h 1498267"/>
              <a:gd name="connsiteX1" fmla="*/ 1320790 w 1820316"/>
              <a:gd name="connsiteY1" fmla="*/ 0 h 1498267"/>
              <a:gd name="connsiteX2" fmla="*/ 1820316 w 1820316"/>
              <a:gd name="connsiteY2" fmla="*/ 962889 h 1498267"/>
              <a:gd name="connsiteX3" fmla="*/ 0 w 1820316"/>
              <a:gd name="connsiteY3" fmla="*/ 1498267 h 149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16" h="1498267">
                <a:moveTo>
                  <a:pt x="0" y="1498267"/>
                </a:moveTo>
                <a:lnTo>
                  <a:pt x="1320790" y="0"/>
                </a:lnTo>
                <a:lnTo>
                  <a:pt x="1820316" y="962889"/>
                </a:lnTo>
                <a:lnTo>
                  <a:pt x="0" y="149826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CasellaDiTesto 97">
            <a:extLst>
              <a:ext uri="{FF2B5EF4-FFF2-40B4-BE49-F238E27FC236}">
                <a16:creationId xmlns:a16="http://schemas.microsoft.com/office/drawing/2014/main" id="{48267682-A048-784A-F273-7BAF5E7E1B00}"/>
              </a:ext>
            </a:extLst>
          </p:cNvPr>
          <p:cNvSpPr txBox="1"/>
          <p:nvPr/>
        </p:nvSpPr>
        <p:spPr>
          <a:xfrm>
            <a:off x="-1" y="740695"/>
            <a:ext cx="8162801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Siano definiti gli estremi A(A’,A’’),B(B’,B’’),C(C’,C’’) del triangolo </a:t>
            </a:r>
            <a:r>
              <a:rPr lang="it-IT" dirty="0" err="1">
                <a:solidFill>
                  <a:srgbClr val="00B0F0"/>
                </a:solidFill>
              </a:rPr>
              <a:t>ABC</a:t>
            </a:r>
            <a:r>
              <a:rPr lang="it-IT" sz="1800" dirty="0" err="1">
                <a:solidFill>
                  <a:srgbClr val="00B0F0"/>
                </a:solidFill>
                <a:latin typeface="Symbol" panose="05050102010706020507" pitchFamily="18" charset="2"/>
              </a:rPr>
              <a:t>Î</a:t>
            </a:r>
            <a:r>
              <a:rPr lang="it-IT" sz="1800" dirty="0" err="1">
                <a:latin typeface="Symbol" panose="05050102010706020507" pitchFamily="18" charset="2"/>
              </a:rPr>
              <a:t>a</a:t>
            </a:r>
            <a:endParaRPr lang="it-IT" sz="1800" dirty="0">
              <a:latin typeface="MS Shell Dlg 2" panose="020B0604030504040204" pitchFamily="34" charset="0"/>
            </a:endParaRPr>
          </a:p>
          <a:p>
            <a:r>
              <a:rPr lang="it-IT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7526E018-0A8B-48AB-EE8D-EA6E2622A5B1}"/>
              </a:ext>
            </a:extLst>
          </p:cNvPr>
          <p:cNvSpPr txBox="1"/>
          <p:nvPr/>
        </p:nvSpPr>
        <p:spPr>
          <a:xfrm>
            <a:off x="0" y="1059819"/>
            <a:ext cx="7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Facciamo appartenere il lato AB alla retta r facendo in modo che sia (A’B’</a:t>
            </a:r>
            <a:r>
              <a:rPr lang="it-IT" sz="1800" dirty="0">
                <a:solidFill>
                  <a:srgbClr val="00B0F0"/>
                </a:solidFill>
                <a:latin typeface="Symbol" panose="05050102010706020507" pitchFamily="18" charset="2"/>
              </a:rPr>
              <a:t> Î</a:t>
            </a:r>
            <a:r>
              <a:rPr lang="it-IT" dirty="0">
                <a:solidFill>
                  <a:srgbClr val="00B0F0"/>
                </a:solidFill>
              </a:rPr>
              <a:t> r’) e  (A’’B’’ </a:t>
            </a:r>
            <a:r>
              <a:rPr lang="it-IT" sz="1800" dirty="0">
                <a:solidFill>
                  <a:srgbClr val="00B0F0"/>
                </a:solidFill>
                <a:latin typeface="Symbol" panose="05050102010706020507" pitchFamily="18" charset="2"/>
              </a:rPr>
              <a:t>Î</a:t>
            </a:r>
            <a:r>
              <a:rPr lang="it-IT" dirty="0">
                <a:solidFill>
                  <a:srgbClr val="00B0F0"/>
                </a:solidFill>
              </a:rPr>
              <a:t> r’’) individuando così (T</a:t>
            </a:r>
            <a:r>
              <a:rPr lang="it-IT" baseline="-25000" dirty="0">
                <a:solidFill>
                  <a:srgbClr val="00B0F0"/>
                </a:solidFill>
              </a:rPr>
              <a:t>1</a:t>
            </a:r>
            <a:r>
              <a:rPr lang="it-IT" dirty="0">
                <a:solidFill>
                  <a:srgbClr val="00B0F0"/>
                </a:solidFill>
              </a:rPr>
              <a:t>r</a:t>
            </a:r>
            <a:r>
              <a:rPr lang="it-IT" sz="1800" dirty="0">
                <a:solidFill>
                  <a:srgbClr val="00B0F0"/>
                </a:solidFill>
                <a:latin typeface="Symbol" panose="05050102010706020507" pitchFamily="18" charset="2"/>
              </a:rPr>
              <a:t>Î</a:t>
            </a:r>
            <a:r>
              <a:rPr lang="it-IT" dirty="0">
                <a:solidFill>
                  <a:srgbClr val="00B0F0"/>
                </a:solidFill>
              </a:rPr>
              <a:t> </a:t>
            </a:r>
            <a:r>
              <a:rPr lang="it-IT" dirty="0"/>
              <a:t>t</a:t>
            </a:r>
            <a:r>
              <a:rPr lang="it-IT" baseline="-25000" dirty="0"/>
              <a:t>1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00B0F0"/>
                </a:solidFill>
              </a:rPr>
              <a:t>) e  (T</a:t>
            </a:r>
            <a:r>
              <a:rPr lang="it-IT" baseline="-25000" dirty="0">
                <a:solidFill>
                  <a:srgbClr val="00B0F0"/>
                </a:solidFill>
              </a:rPr>
              <a:t>2</a:t>
            </a:r>
            <a:r>
              <a:rPr lang="it-IT" dirty="0">
                <a:solidFill>
                  <a:srgbClr val="00B0F0"/>
                </a:solidFill>
              </a:rPr>
              <a:t>r</a:t>
            </a:r>
            <a:r>
              <a:rPr lang="it-IT" sz="1800" dirty="0">
                <a:solidFill>
                  <a:srgbClr val="00B0F0"/>
                </a:solidFill>
                <a:latin typeface="Symbol" panose="05050102010706020507" pitchFamily="18" charset="2"/>
              </a:rPr>
              <a:t>Î</a:t>
            </a:r>
            <a:r>
              <a:rPr lang="it-IT" dirty="0">
                <a:solidFill>
                  <a:srgbClr val="00B0F0"/>
                </a:solidFill>
              </a:rPr>
              <a:t> </a:t>
            </a:r>
            <a:r>
              <a:rPr lang="it-IT" dirty="0"/>
              <a:t>t</a:t>
            </a:r>
            <a:r>
              <a:rPr lang="it-IT" baseline="-25000" dirty="0"/>
              <a:t>2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FD54F461-5BC6-D30E-ABEA-63ACEC21F565}"/>
              </a:ext>
            </a:extLst>
          </p:cNvPr>
          <p:cNvSpPr txBox="1"/>
          <p:nvPr/>
        </p:nvSpPr>
        <p:spPr>
          <a:xfrm>
            <a:off x="0" y="1685359"/>
            <a:ext cx="7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Facciamo appartenere il vertice C alla retta s//r facendo in modo che sia (C’</a:t>
            </a:r>
            <a:r>
              <a:rPr lang="it-IT" sz="1800" dirty="0">
                <a:solidFill>
                  <a:srgbClr val="00B0F0"/>
                </a:solidFill>
                <a:latin typeface="Symbol" panose="05050102010706020507" pitchFamily="18" charset="2"/>
              </a:rPr>
              <a:t>Î </a:t>
            </a:r>
            <a:r>
              <a:rPr lang="it-IT" dirty="0">
                <a:solidFill>
                  <a:srgbClr val="00B0F0"/>
                </a:solidFill>
              </a:rPr>
              <a:t>s’) e  (C’’</a:t>
            </a:r>
            <a:r>
              <a:rPr lang="it-IT" sz="1800" dirty="0">
                <a:solidFill>
                  <a:srgbClr val="00B0F0"/>
                </a:solidFill>
                <a:latin typeface="Symbol" panose="05050102010706020507" pitchFamily="18" charset="2"/>
              </a:rPr>
              <a:t>Î </a:t>
            </a:r>
            <a:r>
              <a:rPr lang="it-IT" dirty="0">
                <a:solidFill>
                  <a:srgbClr val="00B0F0"/>
                </a:solidFill>
              </a:rPr>
              <a:t>s’’) individuando così (T</a:t>
            </a:r>
            <a:r>
              <a:rPr lang="it-IT" baseline="-25000" dirty="0">
                <a:solidFill>
                  <a:srgbClr val="00B0F0"/>
                </a:solidFill>
              </a:rPr>
              <a:t>1</a:t>
            </a:r>
            <a:r>
              <a:rPr lang="it-IT" dirty="0">
                <a:solidFill>
                  <a:srgbClr val="00B0F0"/>
                </a:solidFill>
              </a:rPr>
              <a:t>s</a:t>
            </a:r>
            <a:r>
              <a:rPr lang="it-IT" sz="1800" dirty="0">
                <a:solidFill>
                  <a:srgbClr val="00B0F0"/>
                </a:solidFill>
                <a:latin typeface="Symbol" panose="05050102010706020507" pitchFamily="18" charset="2"/>
              </a:rPr>
              <a:t>Î</a:t>
            </a:r>
            <a:r>
              <a:rPr lang="it-IT" dirty="0">
                <a:solidFill>
                  <a:srgbClr val="00B0F0"/>
                </a:solidFill>
              </a:rPr>
              <a:t> </a:t>
            </a:r>
            <a:r>
              <a:rPr lang="it-IT" dirty="0"/>
              <a:t>t</a:t>
            </a:r>
            <a:r>
              <a:rPr lang="it-IT" baseline="-25000" dirty="0"/>
              <a:t>1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00B0F0"/>
                </a:solidFill>
              </a:rPr>
              <a:t>)</a:t>
            </a:r>
          </a:p>
          <a:p>
            <a:r>
              <a:rPr lang="it-IT" dirty="0">
                <a:solidFill>
                  <a:srgbClr val="00B0F0"/>
                </a:solidFill>
              </a:rPr>
              <a:t>e  (T</a:t>
            </a:r>
            <a:r>
              <a:rPr lang="it-IT" baseline="-25000" dirty="0">
                <a:solidFill>
                  <a:srgbClr val="00B0F0"/>
                </a:solidFill>
              </a:rPr>
              <a:t>2</a:t>
            </a:r>
            <a:r>
              <a:rPr lang="it-IT" dirty="0">
                <a:solidFill>
                  <a:srgbClr val="00B0F0"/>
                </a:solidFill>
              </a:rPr>
              <a:t>s</a:t>
            </a:r>
            <a:r>
              <a:rPr lang="it-IT" sz="1800" dirty="0">
                <a:solidFill>
                  <a:srgbClr val="00B0F0"/>
                </a:solidFill>
                <a:latin typeface="Symbol" panose="05050102010706020507" pitchFamily="18" charset="2"/>
              </a:rPr>
              <a:t>Î</a:t>
            </a:r>
            <a:r>
              <a:rPr lang="it-IT" dirty="0">
                <a:solidFill>
                  <a:srgbClr val="00B0F0"/>
                </a:solidFill>
              </a:rPr>
              <a:t> </a:t>
            </a:r>
            <a:r>
              <a:rPr lang="it-IT" dirty="0"/>
              <a:t>t</a:t>
            </a:r>
            <a:r>
              <a:rPr lang="it-IT" baseline="-25000" dirty="0"/>
              <a:t>2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9F09DFB5-029D-976B-9F3E-B81D395A7775}"/>
              </a:ext>
            </a:extLst>
          </p:cNvPr>
          <p:cNvSpPr txBox="1"/>
          <p:nvPr/>
        </p:nvSpPr>
        <p:spPr>
          <a:xfrm>
            <a:off x="0" y="2546411"/>
            <a:ext cx="614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Ribaltiamo ora </a:t>
            </a:r>
            <a:r>
              <a:rPr lang="it-IT" dirty="0"/>
              <a:t>t</a:t>
            </a:r>
            <a:r>
              <a:rPr lang="it-IT" baseline="-25000" dirty="0"/>
              <a:t>2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 disegnando, per il punto O, una retta perpendicolare a </a:t>
            </a:r>
            <a:r>
              <a:rPr lang="it-IT" dirty="0"/>
              <a:t>t</a:t>
            </a:r>
            <a:r>
              <a:rPr lang="it-IT" baseline="-25000" dirty="0"/>
              <a:t>1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 che diventa (t</a:t>
            </a:r>
            <a:r>
              <a:rPr lang="it-IT" baseline="-25000" dirty="0">
                <a:solidFill>
                  <a:srgbClr val="FF0000"/>
                </a:solidFill>
              </a:rPr>
              <a:t>2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02" name="CasellaDiTesto 101">
            <a:extLst>
              <a:ext uri="{FF2B5EF4-FFF2-40B4-BE49-F238E27FC236}">
                <a16:creationId xmlns:a16="http://schemas.microsoft.com/office/drawing/2014/main" id="{14E80AB5-5FBD-D51B-5898-30B61011737A}"/>
              </a:ext>
            </a:extLst>
          </p:cNvPr>
          <p:cNvSpPr txBox="1"/>
          <p:nvPr/>
        </p:nvSpPr>
        <p:spPr>
          <a:xfrm>
            <a:off x="0" y="3143345"/>
            <a:ext cx="600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Su questa retta ribaltiamo </a:t>
            </a:r>
            <a:r>
              <a:rPr lang="it-IT" dirty="0">
                <a:solidFill>
                  <a:srgbClr val="00B0F0"/>
                </a:solidFill>
              </a:rPr>
              <a:t>T</a:t>
            </a:r>
            <a:r>
              <a:rPr lang="it-IT" baseline="-25000" dirty="0">
                <a:solidFill>
                  <a:srgbClr val="00B0F0"/>
                </a:solidFill>
              </a:rPr>
              <a:t>2</a:t>
            </a:r>
            <a:r>
              <a:rPr lang="it-IT" dirty="0">
                <a:solidFill>
                  <a:srgbClr val="00B0F0"/>
                </a:solidFill>
              </a:rPr>
              <a:t>r </a:t>
            </a:r>
            <a:r>
              <a:rPr lang="it-IT" dirty="0">
                <a:solidFill>
                  <a:srgbClr val="FF0000"/>
                </a:solidFill>
              </a:rPr>
              <a:t>e</a:t>
            </a:r>
            <a:r>
              <a:rPr lang="it-IT" dirty="0">
                <a:solidFill>
                  <a:srgbClr val="00B0F0"/>
                </a:solidFill>
              </a:rPr>
              <a:t> T</a:t>
            </a:r>
            <a:r>
              <a:rPr lang="it-IT" baseline="-25000" dirty="0">
                <a:solidFill>
                  <a:srgbClr val="00B0F0"/>
                </a:solidFill>
              </a:rPr>
              <a:t>2</a:t>
            </a:r>
            <a:r>
              <a:rPr lang="it-IT" dirty="0">
                <a:solidFill>
                  <a:srgbClr val="00B0F0"/>
                </a:solidFill>
              </a:rPr>
              <a:t>s</a:t>
            </a:r>
            <a:r>
              <a:rPr lang="it-IT" dirty="0">
                <a:solidFill>
                  <a:srgbClr val="FF0000"/>
                </a:solidFill>
              </a:rPr>
              <a:t> identificando in (T</a:t>
            </a:r>
            <a:r>
              <a:rPr lang="it-IT" baseline="-25000" dirty="0">
                <a:solidFill>
                  <a:srgbClr val="FF0000"/>
                </a:solidFill>
              </a:rPr>
              <a:t>2</a:t>
            </a:r>
            <a:r>
              <a:rPr lang="it-IT" dirty="0">
                <a:solidFill>
                  <a:srgbClr val="FF0000"/>
                </a:solidFill>
              </a:rPr>
              <a:t>r) e (T</a:t>
            </a:r>
            <a:r>
              <a:rPr lang="it-IT" baseline="-25000" dirty="0">
                <a:solidFill>
                  <a:srgbClr val="FF0000"/>
                </a:solidFill>
              </a:rPr>
              <a:t>2</a:t>
            </a:r>
            <a:r>
              <a:rPr lang="it-IT" dirty="0">
                <a:solidFill>
                  <a:srgbClr val="FF0000"/>
                </a:solidFill>
              </a:rPr>
              <a:t>s) la posizione ribaltata</a:t>
            </a:r>
          </a:p>
        </p:txBody>
      </p:sp>
      <p:sp>
        <p:nvSpPr>
          <p:cNvPr id="103" name="CasellaDiTesto 102">
            <a:extLst>
              <a:ext uri="{FF2B5EF4-FFF2-40B4-BE49-F238E27FC236}">
                <a16:creationId xmlns:a16="http://schemas.microsoft.com/office/drawing/2014/main" id="{7271B15F-D369-6056-FAAB-D64460F126C2}"/>
              </a:ext>
            </a:extLst>
          </p:cNvPr>
          <p:cNvSpPr txBox="1"/>
          <p:nvPr/>
        </p:nvSpPr>
        <p:spPr>
          <a:xfrm>
            <a:off x="-1" y="3749211"/>
            <a:ext cx="6141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Collegando T</a:t>
            </a:r>
            <a:r>
              <a:rPr lang="it-IT" baseline="-25000" dirty="0">
                <a:solidFill>
                  <a:srgbClr val="00B0F0"/>
                </a:solidFill>
              </a:rPr>
              <a:t>1</a:t>
            </a:r>
            <a:r>
              <a:rPr lang="it-IT" dirty="0">
                <a:solidFill>
                  <a:srgbClr val="00B0F0"/>
                </a:solidFill>
              </a:rPr>
              <a:t>r con </a:t>
            </a:r>
            <a:r>
              <a:rPr lang="it-IT" dirty="0">
                <a:solidFill>
                  <a:srgbClr val="FF0000"/>
                </a:solidFill>
              </a:rPr>
              <a:t>(T</a:t>
            </a:r>
            <a:r>
              <a:rPr lang="it-IT" baseline="-25000" dirty="0">
                <a:solidFill>
                  <a:srgbClr val="FF0000"/>
                </a:solidFill>
              </a:rPr>
              <a:t>2</a:t>
            </a:r>
            <a:r>
              <a:rPr lang="it-IT" dirty="0">
                <a:solidFill>
                  <a:srgbClr val="FF0000"/>
                </a:solidFill>
              </a:rPr>
              <a:t>r) </a:t>
            </a:r>
            <a:r>
              <a:rPr lang="it-IT" dirty="0">
                <a:solidFill>
                  <a:srgbClr val="00B0F0"/>
                </a:solidFill>
              </a:rPr>
              <a:t>si determina su (r’’) la posizione reale del lato AB nello spazio del diedro</a:t>
            </a:r>
          </a:p>
        </p:txBody>
      </p:sp>
      <p:sp>
        <p:nvSpPr>
          <p:cNvPr id="104" name="CasellaDiTesto 103">
            <a:extLst>
              <a:ext uri="{FF2B5EF4-FFF2-40B4-BE49-F238E27FC236}">
                <a16:creationId xmlns:a16="http://schemas.microsoft.com/office/drawing/2014/main" id="{3330B11F-1459-3D7F-13A0-8D4CC49EE772}"/>
              </a:ext>
            </a:extLst>
          </p:cNvPr>
          <p:cNvSpPr txBox="1"/>
          <p:nvPr/>
        </p:nvSpPr>
        <p:spPr>
          <a:xfrm>
            <a:off x="-18744" y="4392568"/>
            <a:ext cx="6141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Collegando T</a:t>
            </a:r>
            <a:r>
              <a:rPr lang="it-IT" baseline="-25000" dirty="0">
                <a:solidFill>
                  <a:srgbClr val="00B0F0"/>
                </a:solidFill>
              </a:rPr>
              <a:t>1</a:t>
            </a:r>
            <a:r>
              <a:rPr lang="it-IT" dirty="0">
                <a:solidFill>
                  <a:srgbClr val="00B0F0"/>
                </a:solidFill>
              </a:rPr>
              <a:t>s con </a:t>
            </a:r>
            <a:r>
              <a:rPr lang="it-IT" dirty="0">
                <a:solidFill>
                  <a:srgbClr val="FF0000"/>
                </a:solidFill>
              </a:rPr>
              <a:t>(T</a:t>
            </a:r>
            <a:r>
              <a:rPr lang="it-IT" baseline="-25000" dirty="0">
                <a:solidFill>
                  <a:srgbClr val="FF0000"/>
                </a:solidFill>
              </a:rPr>
              <a:t>2</a:t>
            </a:r>
            <a:r>
              <a:rPr lang="it-IT" dirty="0">
                <a:solidFill>
                  <a:srgbClr val="FF0000"/>
                </a:solidFill>
              </a:rPr>
              <a:t>s) </a:t>
            </a:r>
            <a:r>
              <a:rPr lang="it-IT" dirty="0">
                <a:solidFill>
                  <a:srgbClr val="00B0F0"/>
                </a:solidFill>
              </a:rPr>
              <a:t>si determina su (s’’) la posizione reale del vertice C nello spazio del diedro</a:t>
            </a:r>
          </a:p>
        </p:txBody>
      </p:sp>
      <p:sp>
        <p:nvSpPr>
          <p:cNvPr id="105" name="CasellaDiTesto 104">
            <a:extLst>
              <a:ext uri="{FF2B5EF4-FFF2-40B4-BE49-F238E27FC236}">
                <a16:creationId xmlns:a16="http://schemas.microsoft.com/office/drawing/2014/main" id="{DD7F8243-0C23-7C11-44E8-D0DF7756E212}"/>
              </a:ext>
            </a:extLst>
          </p:cNvPr>
          <p:cNvSpPr txBox="1"/>
          <p:nvPr/>
        </p:nvSpPr>
        <p:spPr>
          <a:xfrm>
            <a:off x="-1" y="5018232"/>
            <a:ext cx="6546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Proiettando i punti </a:t>
            </a:r>
            <a:r>
              <a:rPr lang="it-IT" dirty="0">
                <a:solidFill>
                  <a:srgbClr val="00B0F0"/>
                </a:solidFill>
              </a:rPr>
              <a:t>A’</a:t>
            </a:r>
            <a:r>
              <a:rPr lang="it-IT" dirty="0">
                <a:solidFill>
                  <a:srgbClr val="FF0000"/>
                </a:solidFill>
              </a:rPr>
              <a:t> e </a:t>
            </a:r>
            <a:r>
              <a:rPr lang="it-IT" dirty="0">
                <a:solidFill>
                  <a:srgbClr val="00B0F0"/>
                </a:solidFill>
              </a:rPr>
              <a:t>B</a:t>
            </a:r>
            <a:r>
              <a:rPr lang="it-IT" dirty="0">
                <a:solidFill>
                  <a:srgbClr val="FF0000"/>
                </a:solidFill>
              </a:rPr>
              <a:t>’ su </a:t>
            </a:r>
            <a:r>
              <a:rPr lang="it-IT" dirty="0">
                <a:solidFill>
                  <a:srgbClr val="00B0F0"/>
                </a:solidFill>
              </a:rPr>
              <a:t>(r’’) </a:t>
            </a:r>
            <a:r>
              <a:rPr lang="it-IT" dirty="0">
                <a:solidFill>
                  <a:srgbClr val="FF0000"/>
                </a:solidFill>
              </a:rPr>
              <a:t>e</a:t>
            </a:r>
            <a:r>
              <a:rPr lang="it-IT" dirty="0">
                <a:solidFill>
                  <a:srgbClr val="00B0F0"/>
                </a:solidFill>
              </a:rPr>
              <a:t> C’ </a:t>
            </a:r>
            <a:r>
              <a:rPr lang="it-IT" dirty="0">
                <a:solidFill>
                  <a:srgbClr val="FF0000"/>
                </a:solidFill>
              </a:rPr>
              <a:t>su</a:t>
            </a:r>
            <a:r>
              <a:rPr lang="it-IT" dirty="0">
                <a:solidFill>
                  <a:srgbClr val="00B0F0"/>
                </a:solidFill>
              </a:rPr>
              <a:t> (s’’)</a:t>
            </a:r>
            <a:r>
              <a:rPr lang="it-IT" dirty="0">
                <a:solidFill>
                  <a:srgbClr val="FF0000"/>
                </a:solidFill>
              </a:rPr>
              <a:t>si definiscono</a:t>
            </a:r>
          </a:p>
          <a:p>
            <a:r>
              <a:rPr lang="it-IT" dirty="0">
                <a:solidFill>
                  <a:srgbClr val="FF0000"/>
                </a:solidFill>
              </a:rPr>
              <a:t>i vertici </a:t>
            </a:r>
            <a:r>
              <a:rPr lang="it-IT" dirty="0">
                <a:solidFill>
                  <a:srgbClr val="00B0F0"/>
                </a:solidFill>
              </a:rPr>
              <a:t>(A’’),(B’’),(C’’) </a:t>
            </a:r>
            <a:r>
              <a:rPr lang="it-IT" dirty="0">
                <a:solidFill>
                  <a:srgbClr val="FF0000"/>
                </a:solidFill>
              </a:rPr>
              <a:t>del triangolo appartenente</a:t>
            </a:r>
          </a:p>
          <a:p>
            <a:r>
              <a:rPr lang="it-IT" dirty="0">
                <a:solidFill>
                  <a:srgbClr val="FF0000"/>
                </a:solidFill>
              </a:rPr>
              <a:t> al piano </a:t>
            </a:r>
            <a:r>
              <a:rPr lang="it-IT" dirty="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106" name="CasellaDiTesto 105">
            <a:extLst>
              <a:ext uri="{FF2B5EF4-FFF2-40B4-BE49-F238E27FC236}">
                <a16:creationId xmlns:a16="http://schemas.microsoft.com/office/drawing/2014/main" id="{BBBB1E39-F408-B3AC-38B8-44D29B6C8E6C}"/>
              </a:ext>
            </a:extLst>
          </p:cNvPr>
          <p:cNvSpPr txBox="1"/>
          <p:nvPr/>
        </p:nvSpPr>
        <p:spPr>
          <a:xfrm>
            <a:off x="0" y="5880639"/>
            <a:ext cx="590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Collegando tra loro i vertici </a:t>
            </a:r>
            <a:r>
              <a:rPr lang="it-IT" dirty="0">
                <a:solidFill>
                  <a:srgbClr val="00B0F0"/>
                </a:solidFill>
              </a:rPr>
              <a:t>(A’’),(B’’),(C’’) </a:t>
            </a:r>
            <a:r>
              <a:rPr lang="it-IT" dirty="0"/>
              <a:t>si determinano sia la vera forma del triangolo che la vera grandezza dei lati dello stesso</a:t>
            </a:r>
          </a:p>
        </p:txBody>
      </p:sp>
      <p:sp>
        <p:nvSpPr>
          <p:cNvPr id="107" name="CasellaDiTesto 106">
            <a:extLst>
              <a:ext uri="{FF2B5EF4-FFF2-40B4-BE49-F238E27FC236}">
                <a16:creationId xmlns:a16="http://schemas.microsoft.com/office/drawing/2014/main" id="{5E4809A4-29AE-59F8-600E-60BD536A37EF}"/>
              </a:ext>
            </a:extLst>
          </p:cNvPr>
          <p:cNvSpPr txBox="1"/>
          <p:nvPr/>
        </p:nvSpPr>
        <p:spPr>
          <a:xfrm>
            <a:off x="7484792" y="4643157"/>
            <a:ext cx="252000" cy="360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B0F0"/>
                </a:solidFill>
                <a:latin typeface="Symbol" panose="05050102010706020507" pitchFamily="18" charset="2"/>
              </a:rPr>
              <a:t>º</a:t>
            </a:r>
            <a:endParaRPr lang="it-IT" sz="1800" dirty="0">
              <a:solidFill>
                <a:srgbClr val="00B0F0"/>
              </a:solidFill>
              <a:latin typeface="MS Shell Dlg 2" panose="020B0604030504040204" pitchFamily="34" charset="0"/>
            </a:endParaRPr>
          </a:p>
          <a:p>
            <a:endParaRPr lang="it-IT" dirty="0">
              <a:solidFill>
                <a:srgbClr val="00B0F0"/>
              </a:solidFill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B31CC97-4DC2-CFF4-C073-D81BBAAC4C66}"/>
              </a:ext>
            </a:extLst>
          </p:cNvPr>
          <p:cNvCxnSpPr>
            <a:cxnSpLocks/>
          </p:cNvCxnSpPr>
          <p:nvPr/>
        </p:nvCxnSpPr>
        <p:spPr>
          <a:xfrm flipH="1">
            <a:off x="6758954" y="3182787"/>
            <a:ext cx="1997323" cy="2694257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3">
            <a:extLst>
              <a:ext uri="{FF2B5EF4-FFF2-40B4-BE49-F238E27FC236}">
                <a16:creationId xmlns:a16="http://schemas.microsoft.com/office/drawing/2014/main" id="{25030337-4CCD-6A17-72A4-C86F48CE9932}"/>
              </a:ext>
            </a:extLst>
          </p:cNvPr>
          <p:cNvSpPr txBox="1">
            <a:spLocks/>
          </p:cNvSpPr>
          <p:nvPr/>
        </p:nvSpPr>
        <p:spPr>
          <a:xfrm>
            <a:off x="17347" y="3228"/>
            <a:ext cx="12140869" cy="324000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vert="horz" lIns="91440" tIns="45721" rIns="91440" bIns="45721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45">
              <a:defRPr/>
            </a:pPr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    GEOMETRIA DESCRITTIVA DINAMICA – RIBALTAMENTO  DEL PIANO PROIETTANTE  SU </a:t>
            </a:r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C00000"/>
                </a:solidFill>
                <a:latin typeface="Comic Sans MS" panose="030F0702030302020204" pitchFamily="66" charset="0"/>
              </a:rPr>
              <a:t>1</a:t>
            </a:r>
            <a:endParaRPr lang="it-IT" sz="2000" baseline="-25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Pulsante di azione: vuoto 1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7EDF8BE-AAD6-7791-B198-67F92CBF03DB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EBA46AD1-C7EE-8B14-1A2F-8EA01AEC7F2C}"/>
              </a:ext>
            </a:extLst>
          </p:cNvPr>
          <p:cNvCxnSpPr>
            <a:cxnSpLocks/>
          </p:cNvCxnSpPr>
          <p:nvPr/>
        </p:nvCxnSpPr>
        <p:spPr>
          <a:xfrm>
            <a:off x="-7404" y="6886108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84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6" grpId="0"/>
      <p:bldP spid="80" grpId="0"/>
      <p:bldP spid="84" grpId="0" animBg="1"/>
      <p:bldP spid="93" grpId="0"/>
      <p:bldP spid="94" grpId="0"/>
      <p:bldP spid="95" grpId="0"/>
      <p:bldP spid="16" grpId="0"/>
      <p:bldP spid="17" grpId="0"/>
      <p:bldP spid="35" grpId="0"/>
      <p:bldP spid="14" grpId="0"/>
      <p:bldP spid="44" grpId="0"/>
      <p:bldP spid="45" grpId="0"/>
      <p:bldP spid="55" grpId="0"/>
      <p:bldP spid="6" grpId="0" animBg="1"/>
      <p:bldP spid="56" grpId="0" animBg="1"/>
      <p:bldP spid="76" grpId="0"/>
      <p:bldP spid="77" grpId="0"/>
      <p:bldP spid="78" grpId="0"/>
      <p:bldP spid="79" grpId="0"/>
      <p:bldP spid="81" grpId="0"/>
      <p:bldP spid="83" grpId="0"/>
      <p:bldP spid="85" grpId="0"/>
      <p:bldP spid="86" grpId="0"/>
      <p:bldP spid="88" grpId="0"/>
      <p:bldP spid="89" grpId="0" animBg="1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A55F9635-76F6-F0EA-E81B-7EE953F1299B}"/>
              </a:ext>
            </a:extLst>
          </p:cNvPr>
          <p:cNvCxnSpPr>
            <a:cxnSpLocks/>
          </p:cNvCxnSpPr>
          <p:nvPr/>
        </p:nvCxnSpPr>
        <p:spPr>
          <a:xfrm>
            <a:off x="6489582" y="3187084"/>
            <a:ext cx="527333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8C577A-374C-07B9-7FC5-CDEAABBC77EF}"/>
              </a:ext>
            </a:extLst>
          </p:cNvPr>
          <p:cNvSpPr txBox="1"/>
          <p:nvPr/>
        </p:nvSpPr>
        <p:spPr>
          <a:xfrm>
            <a:off x="5914556" y="6211059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sz="1801" baseline="-25000" dirty="0">
                <a:solidFill>
                  <a:prstClr val="black"/>
                </a:solidFill>
                <a:latin typeface="Comic Sans MS"/>
              </a:rPr>
              <a:t>1</a:t>
            </a:r>
            <a:r>
              <a:rPr lang="it-IT" sz="1801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48EE651-D102-E0FD-CEA6-4FE67558BE3C}"/>
              </a:ext>
            </a:extLst>
          </p:cNvPr>
          <p:cNvSpPr txBox="1"/>
          <p:nvPr/>
        </p:nvSpPr>
        <p:spPr>
          <a:xfrm>
            <a:off x="8717679" y="1026172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sz="1801" baseline="-25000" dirty="0">
                <a:solidFill>
                  <a:prstClr val="black"/>
                </a:solidFill>
                <a:latin typeface="Comic Sans MS"/>
              </a:rPr>
              <a:t>2</a:t>
            </a:r>
            <a:r>
              <a:rPr lang="it-IT" sz="1801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8963AD-A364-0ED9-3FAF-3E67DFEBA143}"/>
              </a:ext>
            </a:extLst>
          </p:cNvPr>
          <p:cNvSpPr txBox="1"/>
          <p:nvPr/>
        </p:nvSpPr>
        <p:spPr>
          <a:xfrm>
            <a:off x="11242909" y="2841662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prstClr val="black"/>
                </a:solidFill>
                <a:latin typeface="Comic Sans MS"/>
              </a:rPr>
              <a:t>lt</a:t>
            </a:r>
            <a:endParaRPr lang="it-IT" sz="1801" dirty="0">
              <a:solidFill>
                <a:prstClr val="black"/>
              </a:solidFill>
              <a:latin typeface="Symbol" panose="05050102010706020507" pitchFamily="18" charset="2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EC38CC4-30E5-E7F0-C5D6-442F6473657A}"/>
              </a:ext>
            </a:extLst>
          </p:cNvPr>
          <p:cNvSpPr txBox="1"/>
          <p:nvPr/>
        </p:nvSpPr>
        <p:spPr>
          <a:xfrm>
            <a:off x="6704983" y="5701446"/>
            <a:ext cx="585216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T</a:t>
            </a:r>
            <a:r>
              <a:rPr lang="it-IT" sz="1801" baseline="-25000" dirty="0">
                <a:solidFill>
                  <a:srgbClr val="00B0F0"/>
                </a:solidFill>
                <a:latin typeface="Comic Sans MS"/>
              </a:rPr>
              <a:t>1</a:t>
            </a:r>
            <a:r>
              <a:rPr lang="it-IT" sz="1801" dirty="0">
                <a:solidFill>
                  <a:srgbClr val="00B0F0"/>
                </a:solidFill>
                <a:latin typeface="Comic Sans MS"/>
              </a:rPr>
              <a:t>r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F86FCAD-C133-FD20-0BF2-5CBB1A0CEB13}"/>
              </a:ext>
            </a:extLst>
          </p:cNvPr>
          <p:cNvSpPr txBox="1"/>
          <p:nvPr/>
        </p:nvSpPr>
        <p:spPr>
          <a:xfrm>
            <a:off x="5029787" y="2851685"/>
            <a:ext cx="72000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FF0000"/>
                </a:solidFill>
                <a:latin typeface="Comic Sans MS"/>
              </a:rPr>
              <a:t>(T</a:t>
            </a:r>
            <a:r>
              <a:rPr lang="it-IT" sz="1801" baseline="-25000" dirty="0">
                <a:solidFill>
                  <a:srgbClr val="FF0000"/>
                </a:solidFill>
                <a:latin typeface="Comic Sans MS"/>
              </a:rPr>
              <a:t>1</a:t>
            </a:r>
            <a:r>
              <a:rPr lang="it-IT" sz="1801" dirty="0">
                <a:solidFill>
                  <a:srgbClr val="FF0000"/>
                </a:solidFill>
                <a:latin typeface="Comic Sans MS"/>
              </a:rPr>
              <a:t>r)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1E54066-54AB-775C-FE66-09CBC4AEA79D}"/>
              </a:ext>
            </a:extLst>
          </p:cNvPr>
          <p:cNvSpPr txBox="1"/>
          <p:nvPr/>
        </p:nvSpPr>
        <p:spPr>
          <a:xfrm>
            <a:off x="4034226" y="2882757"/>
            <a:ext cx="72000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FF0000"/>
                </a:solidFill>
                <a:latin typeface="Comic Sans MS"/>
              </a:rPr>
              <a:t>(t</a:t>
            </a:r>
            <a:r>
              <a:rPr lang="it-IT" sz="1801" baseline="-25000" dirty="0">
                <a:solidFill>
                  <a:srgbClr val="FF0000"/>
                </a:solidFill>
                <a:latin typeface="Comic Sans MS"/>
              </a:rPr>
              <a:t>1</a:t>
            </a:r>
            <a:r>
              <a:rPr lang="it-IT" sz="1801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sz="1801" dirty="0">
                <a:solidFill>
                  <a:srgbClr val="FF0000"/>
                </a:solidFill>
                <a:latin typeface="Comic Sans MS"/>
              </a:rPr>
              <a:t>)</a:t>
            </a:r>
          </a:p>
        </p:txBody>
      </p: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8B065F84-6267-43AD-43C0-C2C2CD09A5B6}"/>
              </a:ext>
            </a:extLst>
          </p:cNvPr>
          <p:cNvCxnSpPr>
            <a:cxnSpLocks/>
          </p:cNvCxnSpPr>
          <p:nvPr/>
        </p:nvCxnSpPr>
        <p:spPr>
          <a:xfrm>
            <a:off x="8757785" y="343657"/>
            <a:ext cx="0" cy="284342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656883BB-BB90-1D60-44DE-347F764365D2}"/>
              </a:ext>
            </a:extLst>
          </p:cNvPr>
          <p:cNvCxnSpPr>
            <a:cxnSpLocks/>
          </p:cNvCxnSpPr>
          <p:nvPr/>
        </p:nvCxnSpPr>
        <p:spPr>
          <a:xfrm flipH="1">
            <a:off x="6161104" y="3187084"/>
            <a:ext cx="2596683" cy="35027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35C3B6E7-8AFA-E914-D4F5-A63620B8C655}"/>
              </a:ext>
            </a:extLst>
          </p:cNvPr>
          <p:cNvCxnSpPr>
            <a:cxnSpLocks/>
          </p:cNvCxnSpPr>
          <p:nvPr/>
        </p:nvCxnSpPr>
        <p:spPr>
          <a:xfrm>
            <a:off x="6758674" y="3191395"/>
            <a:ext cx="0" cy="270105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FCE7A3A5-76B1-7652-780F-4FBDB483F5A5}"/>
              </a:ext>
            </a:extLst>
          </p:cNvPr>
          <p:cNvCxnSpPr>
            <a:cxnSpLocks/>
          </p:cNvCxnSpPr>
          <p:nvPr/>
        </p:nvCxnSpPr>
        <p:spPr>
          <a:xfrm flipV="1">
            <a:off x="6758676" y="666443"/>
            <a:ext cx="1995261" cy="252252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732B264A-506A-9C7F-DB55-8673A5ABEA94}"/>
              </a:ext>
            </a:extLst>
          </p:cNvPr>
          <p:cNvSpPr txBox="1"/>
          <p:nvPr/>
        </p:nvSpPr>
        <p:spPr>
          <a:xfrm>
            <a:off x="8666879" y="343657"/>
            <a:ext cx="585216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T</a:t>
            </a:r>
            <a:r>
              <a:rPr lang="it-IT" sz="1801" baseline="-25000" dirty="0">
                <a:solidFill>
                  <a:srgbClr val="00B0F0"/>
                </a:solidFill>
                <a:latin typeface="Comic Sans MS"/>
              </a:rPr>
              <a:t>2</a:t>
            </a:r>
            <a:r>
              <a:rPr lang="it-IT" sz="1801" dirty="0">
                <a:solidFill>
                  <a:srgbClr val="00B0F0"/>
                </a:solidFill>
                <a:latin typeface="Comic Sans MS"/>
              </a:rPr>
              <a:t>r</a:t>
            </a:r>
          </a:p>
        </p:txBody>
      </p: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F08B775E-65E6-D811-634B-51660C4A0EA5}"/>
              </a:ext>
            </a:extLst>
          </p:cNvPr>
          <p:cNvCxnSpPr>
            <a:cxnSpLocks/>
          </p:cNvCxnSpPr>
          <p:nvPr/>
        </p:nvCxnSpPr>
        <p:spPr>
          <a:xfrm flipH="1">
            <a:off x="7323682" y="3911211"/>
            <a:ext cx="897346" cy="1210461"/>
          </a:xfrm>
          <a:prstGeom prst="line">
            <a:avLst/>
          </a:prstGeom>
          <a:ln w="63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80650FAE-FD1A-6E2E-F84F-09761D75CC0A}"/>
              </a:ext>
            </a:extLst>
          </p:cNvPr>
          <p:cNvSpPr txBox="1"/>
          <p:nvPr/>
        </p:nvSpPr>
        <p:spPr>
          <a:xfrm>
            <a:off x="5613798" y="2389300"/>
            <a:ext cx="63670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(r’’)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11AD46C5-5C2D-F610-744D-D7E436B128C4}"/>
              </a:ext>
            </a:extLst>
          </p:cNvPr>
          <p:cNvSpPr txBox="1"/>
          <p:nvPr/>
        </p:nvSpPr>
        <p:spPr>
          <a:xfrm>
            <a:off x="7538617" y="1658899"/>
            <a:ext cx="530352" cy="3694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r’’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425E20B8-229B-8AD3-A758-32C5FC9D5A25}"/>
              </a:ext>
            </a:extLst>
          </p:cNvPr>
          <p:cNvSpPr txBox="1"/>
          <p:nvPr/>
        </p:nvSpPr>
        <p:spPr>
          <a:xfrm>
            <a:off x="7521775" y="4595865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r’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DDB83DF4-D55A-E31C-6860-6E495CB19A89}"/>
              </a:ext>
            </a:extLst>
          </p:cNvPr>
          <p:cNvCxnSpPr>
            <a:cxnSpLocks/>
          </p:cNvCxnSpPr>
          <p:nvPr/>
        </p:nvCxnSpPr>
        <p:spPr>
          <a:xfrm>
            <a:off x="8227973" y="1323070"/>
            <a:ext cx="0" cy="257651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115D8F6-C1B7-E969-5263-C38815C3EA7A}"/>
              </a:ext>
            </a:extLst>
          </p:cNvPr>
          <p:cNvSpPr txBox="1"/>
          <p:nvPr/>
        </p:nvSpPr>
        <p:spPr>
          <a:xfrm>
            <a:off x="7982910" y="1013140"/>
            <a:ext cx="530352" cy="3694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A’’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54D88E3-E600-3DA7-36B9-97A04AFF3FC9}"/>
              </a:ext>
            </a:extLst>
          </p:cNvPr>
          <p:cNvSpPr txBox="1"/>
          <p:nvPr/>
        </p:nvSpPr>
        <p:spPr>
          <a:xfrm>
            <a:off x="7860502" y="3662350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A’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8802F5E-9A24-525D-E133-F2630E1F02C5}"/>
              </a:ext>
            </a:extLst>
          </p:cNvPr>
          <p:cNvSpPr txBox="1"/>
          <p:nvPr/>
        </p:nvSpPr>
        <p:spPr>
          <a:xfrm>
            <a:off x="7495202" y="912340"/>
            <a:ext cx="61200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(A’’)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9C54CB1-116C-3DEB-529C-EDBE48E828A8}"/>
              </a:ext>
            </a:extLst>
          </p:cNvPr>
          <p:cNvSpPr txBox="1"/>
          <p:nvPr/>
        </p:nvSpPr>
        <p:spPr>
          <a:xfrm>
            <a:off x="8759990" y="2882757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FF0000"/>
                </a:solidFill>
                <a:latin typeface="Comic Sans MS"/>
              </a:rPr>
              <a:t>O</a:t>
            </a:r>
            <a:endParaRPr lang="it-IT" sz="180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4860325E-5914-693A-4663-AB58C601CFA2}"/>
              </a:ext>
            </a:extLst>
          </p:cNvPr>
          <p:cNvCxnSpPr>
            <a:cxnSpLocks/>
          </p:cNvCxnSpPr>
          <p:nvPr/>
        </p:nvCxnSpPr>
        <p:spPr>
          <a:xfrm>
            <a:off x="7322452" y="2464025"/>
            <a:ext cx="0" cy="266028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BEDA5A67-B256-8C14-052B-A482EB8D24DB}"/>
              </a:ext>
            </a:extLst>
          </p:cNvPr>
          <p:cNvSpPr txBox="1"/>
          <p:nvPr/>
        </p:nvSpPr>
        <p:spPr>
          <a:xfrm>
            <a:off x="7057274" y="2192084"/>
            <a:ext cx="530352" cy="3694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B’’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C1FDAFA1-2554-1C49-B17E-079182177477}"/>
              </a:ext>
            </a:extLst>
          </p:cNvPr>
          <p:cNvSpPr txBox="1"/>
          <p:nvPr/>
        </p:nvSpPr>
        <p:spPr>
          <a:xfrm>
            <a:off x="7051920" y="4873778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B’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960A7462-D0C1-6125-D626-66A0A614B564}"/>
              </a:ext>
            </a:extLst>
          </p:cNvPr>
          <p:cNvSpPr txBox="1"/>
          <p:nvPr/>
        </p:nvSpPr>
        <p:spPr>
          <a:xfrm>
            <a:off x="5963574" y="2074545"/>
            <a:ext cx="612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(B’’)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BFFBEA-CA34-9D91-6B9D-98F988225405}"/>
              </a:ext>
            </a:extLst>
          </p:cNvPr>
          <p:cNvSpPr txBox="1"/>
          <p:nvPr/>
        </p:nvSpPr>
        <p:spPr>
          <a:xfrm>
            <a:off x="17346" y="348612"/>
            <a:ext cx="7965564" cy="369332"/>
          </a:xfrm>
          <a:prstGeom prst="rect">
            <a:avLst/>
          </a:prstGeom>
          <a:solidFill>
            <a:srgbClr val="FFC000"/>
          </a:solidFill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Ribaltamento per la ricerca della vera grandezza del triangolo </a:t>
            </a:r>
            <a:r>
              <a:rPr lang="it-IT" dirty="0">
                <a:solidFill>
                  <a:srgbClr val="00B0F0"/>
                </a:solidFill>
              </a:rPr>
              <a:t>ABC </a:t>
            </a:r>
            <a:r>
              <a:rPr lang="it-IT" dirty="0">
                <a:latin typeface="Symbol" panose="05050102010706020507" pitchFamily="18" charset="2"/>
              </a:rPr>
              <a:t>Î a</a:t>
            </a:r>
            <a:endParaRPr lang="it-IT" dirty="0">
              <a:solidFill>
                <a:srgbClr val="00B0F0"/>
              </a:solidFill>
            </a:endParaRP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A3AEB7FE-B610-994F-6778-23927129A37E}"/>
              </a:ext>
            </a:extLst>
          </p:cNvPr>
          <p:cNvCxnSpPr>
            <a:cxnSpLocks/>
          </p:cNvCxnSpPr>
          <p:nvPr/>
        </p:nvCxnSpPr>
        <p:spPr>
          <a:xfrm flipH="1">
            <a:off x="7334447" y="1323070"/>
            <a:ext cx="897882" cy="114530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D84309F4-85B7-58B9-089D-81DDF8AD723D}"/>
              </a:ext>
            </a:extLst>
          </p:cNvPr>
          <p:cNvCxnSpPr>
            <a:cxnSpLocks/>
          </p:cNvCxnSpPr>
          <p:nvPr/>
        </p:nvCxnSpPr>
        <p:spPr>
          <a:xfrm flipV="1">
            <a:off x="7822811" y="2000498"/>
            <a:ext cx="938565" cy="118658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525AC09C-799D-4E0F-4542-EF9CF1F41A7C}"/>
              </a:ext>
            </a:extLst>
          </p:cNvPr>
          <p:cNvCxnSpPr>
            <a:cxnSpLocks/>
          </p:cNvCxnSpPr>
          <p:nvPr/>
        </p:nvCxnSpPr>
        <p:spPr>
          <a:xfrm>
            <a:off x="7822066" y="3185205"/>
            <a:ext cx="0" cy="127395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468E2ABD-3CB9-334E-07CE-A1D04F025E97}"/>
              </a:ext>
            </a:extLst>
          </p:cNvPr>
          <p:cNvCxnSpPr>
            <a:cxnSpLocks/>
          </p:cNvCxnSpPr>
          <p:nvPr/>
        </p:nvCxnSpPr>
        <p:spPr>
          <a:xfrm>
            <a:off x="8512841" y="2314575"/>
            <a:ext cx="0" cy="120648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9F52564E-6D64-3ADC-2F12-217C87370081}"/>
              </a:ext>
            </a:extLst>
          </p:cNvPr>
          <p:cNvCxnSpPr/>
          <p:nvPr/>
        </p:nvCxnSpPr>
        <p:spPr>
          <a:xfrm flipV="1">
            <a:off x="7322451" y="2314575"/>
            <a:ext cx="1190390" cy="14945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5AEF633D-B915-6794-7195-AD2614BE8C54}"/>
              </a:ext>
            </a:extLst>
          </p:cNvPr>
          <p:cNvCxnSpPr>
            <a:cxnSpLocks/>
          </p:cNvCxnSpPr>
          <p:nvPr/>
        </p:nvCxnSpPr>
        <p:spPr>
          <a:xfrm>
            <a:off x="8227972" y="1333681"/>
            <a:ext cx="280903" cy="98499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843B9066-8BD0-9880-FD63-C69DCECB6CDD}"/>
              </a:ext>
            </a:extLst>
          </p:cNvPr>
          <p:cNvSpPr txBox="1"/>
          <p:nvPr/>
        </p:nvSpPr>
        <p:spPr>
          <a:xfrm>
            <a:off x="8312464" y="3185204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C’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F719FD7D-393B-E7E6-2F0F-3AA5EFFF5951}"/>
              </a:ext>
            </a:extLst>
          </p:cNvPr>
          <p:cNvSpPr txBox="1"/>
          <p:nvPr/>
        </p:nvSpPr>
        <p:spPr>
          <a:xfrm>
            <a:off x="8075990" y="1902120"/>
            <a:ext cx="61200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(C’’)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D61888C8-0922-1BE1-80A1-1D29D0DE2619}"/>
              </a:ext>
            </a:extLst>
          </p:cNvPr>
          <p:cNvSpPr txBox="1"/>
          <p:nvPr/>
        </p:nvSpPr>
        <p:spPr>
          <a:xfrm>
            <a:off x="8320498" y="2301981"/>
            <a:ext cx="530352" cy="3694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C’’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E441D914-D1D1-1DA9-1DCE-D09BE7AB96AF}"/>
              </a:ext>
            </a:extLst>
          </p:cNvPr>
          <p:cNvSpPr txBox="1"/>
          <p:nvPr/>
        </p:nvSpPr>
        <p:spPr>
          <a:xfrm>
            <a:off x="7402341" y="4169128"/>
            <a:ext cx="585216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T</a:t>
            </a:r>
            <a:r>
              <a:rPr lang="it-IT" sz="1801" baseline="-25000" dirty="0">
                <a:solidFill>
                  <a:srgbClr val="00B0F0"/>
                </a:solidFill>
                <a:latin typeface="Comic Sans MS"/>
              </a:rPr>
              <a:t>1</a:t>
            </a:r>
            <a:r>
              <a:rPr lang="it-IT" sz="1801" dirty="0">
                <a:solidFill>
                  <a:srgbClr val="00B0F0"/>
                </a:solidFill>
                <a:latin typeface="Comic Sans MS"/>
              </a:rPr>
              <a:t>s</a:t>
            </a: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591E81AA-121F-4C48-BF13-001826883FD0}"/>
              </a:ext>
            </a:extLst>
          </p:cNvPr>
          <p:cNvSpPr txBox="1"/>
          <p:nvPr/>
        </p:nvSpPr>
        <p:spPr>
          <a:xfrm>
            <a:off x="8637089" y="1666957"/>
            <a:ext cx="585216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T</a:t>
            </a:r>
            <a:r>
              <a:rPr lang="it-IT" sz="1801" baseline="-25000" dirty="0">
                <a:solidFill>
                  <a:srgbClr val="00B0F0"/>
                </a:solidFill>
                <a:latin typeface="Comic Sans MS"/>
              </a:rPr>
              <a:t>2</a:t>
            </a:r>
            <a:r>
              <a:rPr lang="it-IT" sz="1801" dirty="0">
                <a:solidFill>
                  <a:srgbClr val="00B0F0"/>
                </a:solidFill>
                <a:latin typeface="Comic Sans MS"/>
              </a:rPr>
              <a:t>s</a:t>
            </a:r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47B8A4EC-8545-8827-D315-279FAA71FF25}"/>
              </a:ext>
            </a:extLst>
          </p:cNvPr>
          <p:cNvSpPr txBox="1"/>
          <p:nvPr/>
        </p:nvSpPr>
        <p:spPr>
          <a:xfrm>
            <a:off x="6849581" y="2857060"/>
            <a:ext cx="72000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FF0000"/>
                </a:solidFill>
                <a:latin typeface="Comic Sans MS"/>
              </a:rPr>
              <a:t>(T</a:t>
            </a:r>
            <a:r>
              <a:rPr lang="it-IT" sz="1801" baseline="-25000" dirty="0">
                <a:solidFill>
                  <a:srgbClr val="FF0000"/>
                </a:solidFill>
                <a:latin typeface="Comic Sans MS"/>
              </a:rPr>
              <a:t>1</a:t>
            </a:r>
            <a:r>
              <a:rPr lang="it-IT" sz="1801" dirty="0">
                <a:solidFill>
                  <a:srgbClr val="FF0000"/>
                </a:solidFill>
                <a:latin typeface="Comic Sans MS"/>
              </a:rPr>
              <a:t>s)</a:t>
            </a:r>
          </a:p>
        </p:txBody>
      </p: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52FD2102-4B70-EE7F-6D3D-33C30E314820}"/>
              </a:ext>
            </a:extLst>
          </p:cNvPr>
          <p:cNvSpPr txBox="1"/>
          <p:nvPr/>
        </p:nvSpPr>
        <p:spPr>
          <a:xfrm>
            <a:off x="7346246" y="2590528"/>
            <a:ext cx="63670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(s’’)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0A5F134F-1081-86D2-EF57-E9113844B74C}"/>
              </a:ext>
            </a:extLst>
          </p:cNvPr>
          <p:cNvSpPr txBox="1"/>
          <p:nvPr/>
        </p:nvSpPr>
        <p:spPr>
          <a:xfrm>
            <a:off x="7860502" y="2613050"/>
            <a:ext cx="530352" cy="3694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s’’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D5CB06D8-6B46-3C6C-1414-029F36870CC8}"/>
              </a:ext>
            </a:extLst>
          </p:cNvPr>
          <p:cNvSpPr txBox="1"/>
          <p:nvPr/>
        </p:nvSpPr>
        <p:spPr>
          <a:xfrm>
            <a:off x="7911074" y="4589967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srgbClr val="00B0F0"/>
                </a:solidFill>
                <a:latin typeface="Comic Sans MS"/>
              </a:rPr>
              <a:t>s’</a:t>
            </a:r>
            <a:endParaRPr lang="it-IT" sz="1801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A9976C81-691F-D022-8853-F5780FCBCB2D}"/>
              </a:ext>
            </a:extLst>
          </p:cNvPr>
          <p:cNvCxnSpPr>
            <a:cxnSpLocks/>
          </p:cNvCxnSpPr>
          <p:nvPr/>
        </p:nvCxnSpPr>
        <p:spPr>
          <a:xfrm>
            <a:off x="4034226" y="3188394"/>
            <a:ext cx="4727074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o 26">
            <a:extLst>
              <a:ext uri="{FF2B5EF4-FFF2-40B4-BE49-F238E27FC236}">
                <a16:creationId xmlns:a16="http://schemas.microsoft.com/office/drawing/2014/main" id="{AC02CE9A-A70A-1810-D9A9-1BC4377610FC}"/>
              </a:ext>
            </a:extLst>
          </p:cNvPr>
          <p:cNvSpPr/>
          <p:nvPr/>
        </p:nvSpPr>
        <p:spPr>
          <a:xfrm>
            <a:off x="5413011" y="-160451"/>
            <a:ext cx="6696000" cy="6696000"/>
          </a:xfrm>
          <a:prstGeom prst="arc">
            <a:avLst>
              <a:gd name="adj1" fmla="val 7603208"/>
              <a:gd name="adj2" fmla="val 10797409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D7926140-2645-B3BD-67F8-0B4FB8EE05B4}"/>
              </a:ext>
            </a:extLst>
          </p:cNvPr>
          <p:cNvCxnSpPr>
            <a:endCxn id="27" idx="2"/>
          </p:cNvCxnSpPr>
          <p:nvPr/>
        </p:nvCxnSpPr>
        <p:spPr>
          <a:xfrm flipH="1">
            <a:off x="5413012" y="666443"/>
            <a:ext cx="3340925" cy="252362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o 35">
            <a:extLst>
              <a:ext uri="{FF2B5EF4-FFF2-40B4-BE49-F238E27FC236}">
                <a16:creationId xmlns:a16="http://schemas.microsoft.com/office/drawing/2014/main" id="{6C481D99-EA2C-FE3C-496D-9C65819EAAF3}"/>
              </a:ext>
            </a:extLst>
          </p:cNvPr>
          <p:cNvSpPr/>
          <p:nvPr/>
        </p:nvSpPr>
        <p:spPr>
          <a:xfrm>
            <a:off x="7190726" y="1622914"/>
            <a:ext cx="3132000" cy="3132000"/>
          </a:xfrm>
          <a:prstGeom prst="arc">
            <a:avLst>
              <a:gd name="adj1" fmla="val 7600891"/>
              <a:gd name="adj2" fmla="val 10813227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E356A9D5-612C-E318-5B29-174B4986C4F5}"/>
              </a:ext>
            </a:extLst>
          </p:cNvPr>
          <p:cNvCxnSpPr/>
          <p:nvPr/>
        </p:nvCxnSpPr>
        <p:spPr>
          <a:xfrm flipH="1">
            <a:off x="7190726" y="2000498"/>
            <a:ext cx="1570285" cy="118470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B571AC3C-ED78-A3F3-535A-2129705E9A89}"/>
              </a:ext>
            </a:extLst>
          </p:cNvPr>
          <p:cNvCxnSpPr>
            <a:cxnSpLocks/>
          </p:cNvCxnSpPr>
          <p:nvPr/>
        </p:nvCxnSpPr>
        <p:spPr>
          <a:xfrm flipH="1">
            <a:off x="7884374" y="1323070"/>
            <a:ext cx="876637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6B993F35-F6C3-88F9-9599-5F99A2D35030}"/>
              </a:ext>
            </a:extLst>
          </p:cNvPr>
          <p:cNvCxnSpPr>
            <a:cxnSpLocks/>
          </p:cNvCxnSpPr>
          <p:nvPr/>
        </p:nvCxnSpPr>
        <p:spPr>
          <a:xfrm flipH="1">
            <a:off x="6368092" y="2465802"/>
            <a:ext cx="2392919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32F5263D-4391-CEA9-8A29-36F6ACA17EBA}"/>
              </a:ext>
            </a:extLst>
          </p:cNvPr>
          <p:cNvCxnSpPr>
            <a:cxnSpLocks/>
          </p:cNvCxnSpPr>
          <p:nvPr/>
        </p:nvCxnSpPr>
        <p:spPr>
          <a:xfrm flipH="1">
            <a:off x="8360578" y="2309921"/>
            <a:ext cx="396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riangolo isoscele 88">
            <a:extLst>
              <a:ext uri="{FF2B5EF4-FFF2-40B4-BE49-F238E27FC236}">
                <a16:creationId xmlns:a16="http://schemas.microsoft.com/office/drawing/2014/main" id="{475FC93D-C3CC-1AA3-BA38-3EC6AD13482C}"/>
              </a:ext>
            </a:extLst>
          </p:cNvPr>
          <p:cNvSpPr/>
          <p:nvPr/>
        </p:nvSpPr>
        <p:spPr>
          <a:xfrm rot="18401326" flipV="1">
            <a:off x="6599274" y="1438065"/>
            <a:ext cx="1820316" cy="1498267"/>
          </a:xfrm>
          <a:custGeom>
            <a:avLst/>
            <a:gdLst>
              <a:gd name="connsiteX0" fmla="*/ 0 w 1886822"/>
              <a:gd name="connsiteY0" fmla="*/ 907977 h 907977"/>
              <a:gd name="connsiteX1" fmla="*/ 943411 w 1886822"/>
              <a:gd name="connsiteY1" fmla="*/ 0 h 907977"/>
              <a:gd name="connsiteX2" fmla="*/ 1886822 w 1886822"/>
              <a:gd name="connsiteY2" fmla="*/ 907977 h 907977"/>
              <a:gd name="connsiteX3" fmla="*/ 0 w 1886822"/>
              <a:gd name="connsiteY3" fmla="*/ 907977 h 907977"/>
              <a:gd name="connsiteX0" fmla="*/ 0 w 1886822"/>
              <a:gd name="connsiteY0" fmla="*/ 1502781 h 1502781"/>
              <a:gd name="connsiteX1" fmla="*/ 1316273 w 1886822"/>
              <a:gd name="connsiteY1" fmla="*/ 0 h 1502781"/>
              <a:gd name="connsiteX2" fmla="*/ 1886822 w 1886822"/>
              <a:gd name="connsiteY2" fmla="*/ 1502781 h 1502781"/>
              <a:gd name="connsiteX3" fmla="*/ 0 w 1886822"/>
              <a:gd name="connsiteY3" fmla="*/ 1502781 h 1502781"/>
              <a:gd name="connsiteX0" fmla="*/ 0 w 1815800"/>
              <a:gd name="connsiteY0" fmla="*/ 1502781 h 1502781"/>
              <a:gd name="connsiteX1" fmla="*/ 1316273 w 1815800"/>
              <a:gd name="connsiteY1" fmla="*/ 0 h 1502781"/>
              <a:gd name="connsiteX2" fmla="*/ 1815800 w 1815800"/>
              <a:gd name="connsiteY2" fmla="*/ 996754 h 1502781"/>
              <a:gd name="connsiteX3" fmla="*/ 0 w 1815800"/>
              <a:gd name="connsiteY3" fmla="*/ 1502781 h 1502781"/>
              <a:gd name="connsiteX0" fmla="*/ 0 w 1827089"/>
              <a:gd name="connsiteY0" fmla="*/ 1514069 h 1514069"/>
              <a:gd name="connsiteX1" fmla="*/ 1327562 w 1827089"/>
              <a:gd name="connsiteY1" fmla="*/ 0 h 1514069"/>
              <a:gd name="connsiteX2" fmla="*/ 1827089 w 1827089"/>
              <a:gd name="connsiteY2" fmla="*/ 996754 h 1514069"/>
              <a:gd name="connsiteX3" fmla="*/ 0 w 1827089"/>
              <a:gd name="connsiteY3" fmla="*/ 1514069 h 1514069"/>
              <a:gd name="connsiteX0" fmla="*/ 0 w 1822573"/>
              <a:gd name="connsiteY0" fmla="*/ 1514069 h 1514069"/>
              <a:gd name="connsiteX1" fmla="*/ 1327562 w 1822573"/>
              <a:gd name="connsiteY1" fmla="*/ 0 h 1514069"/>
              <a:gd name="connsiteX2" fmla="*/ 1822573 w 1822573"/>
              <a:gd name="connsiteY2" fmla="*/ 983207 h 1514069"/>
              <a:gd name="connsiteX3" fmla="*/ 0 w 1822573"/>
              <a:gd name="connsiteY3" fmla="*/ 1514069 h 1514069"/>
              <a:gd name="connsiteX0" fmla="*/ 0 w 1822573"/>
              <a:gd name="connsiteY0" fmla="*/ 1502781 h 1502781"/>
              <a:gd name="connsiteX1" fmla="*/ 1318531 w 1822573"/>
              <a:gd name="connsiteY1" fmla="*/ 0 h 1502781"/>
              <a:gd name="connsiteX2" fmla="*/ 1822573 w 1822573"/>
              <a:gd name="connsiteY2" fmla="*/ 971919 h 1502781"/>
              <a:gd name="connsiteX3" fmla="*/ 0 w 1822573"/>
              <a:gd name="connsiteY3" fmla="*/ 1502781 h 1502781"/>
              <a:gd name="connsiteX0" fmla="*/ 0 w 1822573"/>
              <a:gd name="connsiteY0" fmla="*/ 1498266 h 1498266"/>
              <a:gd name="connsiteX1" fmla="*/ 1327563 w 1822573"/>
              <a:gd name="connsiteY1" fmla="*/ 0 h 1498266"/>
              <a:gd name="connsiteX2" fmla="*/ 1822573 w 1822573"/>
              <a:gd name="connsiteY2" fmla="*/ 967404 h 1498266"/>
              <a:gd name="connsiteX3" fmla="*/ 0 w 1822573"/>
              <a:gd name="connsiteY3" fmla="*/ 1498266 h 1498266"/>
              <a:gd name="connsiteX0" fmla="*/ 0 w 1822573"/>
              <a:gd name="connsiteY0" fmla="*/ 1493751 h 1493751"/>
              <a:gd name="connsiteX1" fmla="*/ 1323047 w 1822573"/>
              <a:gd name="connsiteY1" fmla="*/ 0 h 1493751"/>
              <a:gd name="connsiteX2" fmla="*/ 1822573 w 1822573"/>
              <a:gd name="connsiteY2" fmla="*/ 962889 h 1493751"/>
              <a:gd name="connsiteX3" fmla="*/ 0 w 1822573"/>
              <a:gd name="connsiteY3" fmla="*/ 1493751 h 1493751"/>
              <a:gd name="connsiteX0" fmla="*/ 0 w 1820316"/>
              <a:gd name="connsiteY0" fmla="*/ 1498267 h 1498267"/>
              <a:gd name="connsiteX1" fmla="*/ 1320790 w 1820316"/>
              <a:gd name="connsiteY1" fmla="*/ 0 h 1498267"/>
              <a:gd name="connsiteX2" fmla="*/ 1820316 w 1820316"/>
              <a:gd name="connsiteY2" fmla="*/ 962889 h 1498267"/>
              <a:gd name="connsiteX3" fmla="*/ 0 w 1820316"/>
              <a:gd name="connsiteY3" fmla="*/ 1498267 h 149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16" h="1498267">
                <a:moveTo>
                  <a:pt x="0" y="1498267"/>
                </a:moveTo>
                <a:lnTo>
                  <a:pt x="1320790" y="0"/>
                </a:lnTo>
                <a:lnTo>
                  <a:pt x="1820316" y="962889"/>
                </a:lnTo>
                <a:lnTo>
                  <a:pt x="0" y="149826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31048B9B-49F5-E7C7-C5F6-F94B354AA48A}"/>
              </a:ext>
            </a:extLst>
          </p:cNvPr>
          <p:cNvSpPr txBox="1"/>
          <p:nvPr/>
        </p:nvSpPr>
        <p:spPr>
          <a:xfrm>
            <a:off x="7713998" y="4577451"/>
            <a:ext cx="252000" cy="360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B0F0"/>
                </a:solidFill>
                <a:latin typeface="Symbol" panose="05050102010706020507" pitchFamily="18" charset="2"/>
              </a:rPr>
              <a:t>º</a:t>
            </a:r>
            <a:endParaRPr lang="it-IT" sz="1800" dirty="0">
              <a:solidFill>
                <a:srgbClr val="00B0F0"/>
              </a:solidFill>
              <a:latin typeface="MS Shell Dlg 2" panose="020B0604030504040204" pitchFamily="34" charset="0"/>
            </a:endParaRPr>
          </a:p>
          <a:p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21521DF-26C9-6BF6-7DD7-181B789D4EF6}"/>
              </a:ext>
            </a:extLst>
          </p:cNvPr>
          <p:cNvSpPr txBox="1"/>
          <p:nvPr/>
        </p:nvSpPr>
        <p:spPr>
          <a:xfrm>
            <a:off x="18363" y="748206"/>
            <a:ext cx="4015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 la presente videata si vuole mettere in evidenza come si ottiene lo stesso risultato eseguendo il ribaltamento sul piano verticale 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baseline="-25000" dirty="0"/>
              <a:t>2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4CE77CD-EAB8-9D35-C327-F9E145818F49}"/>
              </a:ext>
            </a:extLst>
          </p:cNvPr>
          <p:cNvSpPr txBox="1"/>
          <p:nvPr/>
        </p:nvSpPr>
        <p:spPr>
          <a:xfrm>
            <a:off x="64610" y="2029743"/>
            <a:ext cx="4094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Determinata </a:t>
            </a:r>
            <a:r>
              <a:rPr lang="it-IT" dirty="0">
                <a:solidFill>
                  <a:srgbClr val="FF0000"/>
                </a:solidFill>
              </a:rPr>
              <a:t>(t</a:t>
            </a:r>
            <a:r>
              <a:rPr lang="it-IT" baseline="-25000" dirty="0">
                <a:solidFill>
                  <a:srgbClr val="FF0000"/>
                </a:solidFill>
              </a:rPr>
              <a:t>1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) </a:t>
            </a:r>
            <a:r>
              <a:rPr lang="it-IT" sz="1800" dirty="0">
                <a:latin typeface="Symbol" panose="05050102010706020507" pitchFamily="18" charset="2"/>
              </a:rPr>
              <a:t>º</a:t>
            </a:r>
            <a:r>
              <a:rPr lang="it-IT" dirty="0"/>
              <a:t> lt si definiscono le posizioni di </a:t>
            </a:r>
            <a:r>
              <a:rPr lang="it-IT" dirty="0">
                <a:solidFill>
                  <a:srgbClr val="FF0000"/>
                </a:solidFill>
              </a:rPr>
              <a:t>(T</a:t>
            </a:r>
            <a:r>
              <a:rPr lang="it-IT" baseline="-25000" dirty="0">
                <a:solidFill>
                  <a:srgbClr val="FF0000"/>
                </a:solidFill>
              </a:rPr>
              <a:t>1</a:t>
            </a:r>
            <a:r>
              <a:rPr lang="it-IT" dirty="0">
                <a:solidFill>
                  <a:srgbClr val="FF0000"/>
                </a:solidFill>
              </a:rPr>
              <a:t>r) </a:t>
            </a:r>
            <a:r>
              <a:rPr lang="it-IT" dirty="0"/>
              <a:t>e </a:t>
            </a:r>
            <a:r>
              <a:rPr lang="it-IT" dirty="0">
                <a:solidFill>
                  <a:srgbClr val="FF0000"/>
                </a:solidFill>
              </a:rPr>
              <a:t>(T</a:t>
            </a:r>
            <a:r>
              <a:rPr lang="it-IT" baseline="-25000" dirty="0">
                <a:solidFill>
                  <a:srgbClr val="FF0000"/>
                </a:solidFill>
              </a:rPr>
              <a:t>1</a:t>
            </a:r>
            <a:r>
              <a:rPr lang="it-IT" dirty="0">
                <a:solidFill>
                  <a:srgbClr val="FF0000"/>
                </a:solidFill>
              </a:rPr>
              <a:t>s)</a:t>
            </a:r>
            <a:r>
              <a:rPr lang="it-IT" dirty="0"/>
              <a:t> e, di conseguenza, la posizione ribaltata  </a:t>
            </a:r>
            <a:r>
              <a:rPr lang="it-IT" dirty="0">
                <a:solidFill>
                  <a:srgbClr val="00B0F0"/>
                </a:solidFill>
              </a:rPr>
              <a:t>(r’’) </a:t>
            </a:r>
            <a:r>
              <a:rPr lang="it-IT" dirty="0"/>
              <a:t>contenente il lato </a:t>
            </a:r>
            <a:r>
              <a:rPr lang="it-IT" dirty="0">
                <a:solidFill>
                  <a:srgbClr val="00B0F0"/>
                </a:solidFill>
              </a:rPr>
              <a:t>(A’’),(B’’) </a:t>
            </a:r>
            <a:r>
              <a:rPr lang="it-IT" dirty="0"/>
              <a:t>del triangolo ed </a:t>
            </a:r>
            <a:r>
              <a:rPr lang="it-IT" dirty="0">
                <a:solidFill>
                  <a:srgbClr val="00B0F0"/>
                </a:solidFill>
              </a:rPr>
              <a:t>(s’’) </a:t>
            </a:r>
            <a:r>
              <a:rPr lang="it-IT" dirty="0"/>
              <a:t>contenente il vertice </a:t>
            </a:r>
            <a:r>
              <a:rPr lang="it-IT" dirty="0">
                <a:solidFill>
                  <a:srgbClr val="00B0F0"/>
                </a:solidFill>
              </a:rPr>
              <a:t>(C’’) </a:t>
            </a:r>
            <a:r>
              <a:rPr lang="it-IT" dirty="0"/>
              <a:t>dello stesso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C442DEF-A983-DC22-ADC6-7C0BEE41DF0C}"/>
              </a:ext>
            </a:extLst>
          </p:cNvPr>
          <p:cNvSpPr txBox="1"/>
          <p:nvPr/>
        </p:nvSpPr>
        <p:spPr>
          <a:xfrm>
            <a:off x="64610" y="3899580"/>
            <a:ext cx="3783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Definiti i lati </a:t>
            </a:r>
            <a:r>
              <a:rPr lang="it-IT" dirty="0">
                <a:solidFill>
                  <a:srgbClr val="00B0F0"/>
                </a:solidFill>
              </a:rPr>
              <a:t>(A’’),(C’’) </a:t>
            </a:r>
            <a:r>
              <a:rPr lang="it-IT" dirty="0"/>
              <a:t>ed anche </a:t>
            </a:r>
            <a:r>
              <a:rPr lang="it-IT" dirty="0">
                <a:solidFill>
                  <a:srgbClr val="00B0F0"/>
                </a:solidFill>
              </a:rPr>
              <a:t>(B’’),(C’’) </a:t>
            </a:r>
            <a:r>
              <a:rPr lang="it-IT" dirty="0"/>
              <a:t>si determinano sia la forma del triangolo che le dimensioni dei lati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A1EC026-3D4F-0459-7716-C25C21B230F9}"/>
              </a:ext>
            </a:extLst>
          </p:cNvPr>
          <p:cNvSpPr txBox="1"/>
          <p:nvPr/>
        </p:nvSpPr>
        <p:spPr>
          <a:xfrm>
            <a:off x="64610" y="5121672"/>
            <a:ext cx="446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raffronto con il ribaltamento su</a:t>
            </a:r>
            <a:r>
              <a:rPr lang="it-IT" dirty="0">
                <a:latin typeface="Symbol" panose="05050102010706020507" pitchFamily="18" charset="2"/>
              </a:rPr>
              <a:t> p</a:t>
            </a:r>
            <a:r>
              <a:rPr lang="it-IT" baseline="-25000" dirty="0"/>
              <a:t>1</a:t>
            </a:r>
            <a:r>
              <a:rPr lang="it-IT" dirty="0"/>
              <a:t> evidenzia l’uguaglianza del risultato delle due diverse procedure.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849B052-7704-B147-30F9-EFBEF8B10C02}"/>
              </a:ext>
            </a:extLst>
          </p:cNvPr>
          <p:cNvSpPr txBox="1"/>
          <p:nvPr/>
        </p:nvSpPr>
        <p:spPr>
          <a:xfrm>
            <a:off x="64610" y="6077808"/>
            <a:ext cx="5267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può asserire, pertanto, che è indifferente sviluppare l’operazione  vuoi su 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baseline="-25000" dirty="0"/>
              <a:t>1</a:t>
            </a:r>
            <a:r>
              <a:rPr lang="it-IT" dirty="0"/>
              <a:t> che su 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baseline="-25000" dirty="0"/>
              <a:t>2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8E939513-3A0D-064A-881C-5D0BE580B0C4}"/>
              </a:ext>
            </a:extLst>
          </p:cNvPr>
          <p:cNvCxnSpPr>
            <a:cxnSpLocks/>
          </p:cNvCxnSpPr>
          <p:nvPr/>
        </p:nvCxnSpPr>
        <p:spPr>
          <a:xfrm>
            <a:off x="7880781" y="1317172"/>
            <a:ext cx="479500" cy="997403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5220421B-7C2F-2199-5BB4-42D274DDA99A}"/>
              </a:ext>
            </a:extLst>
          </p:cNvPr>
          <p:cNvCxnSpPr>
            <a:cxnSpLocks/>
          </p:cNvCxnSpPr>
          <p:nvPr/>
        </p:nvCxnSpPr>
        <p:spPr>
          <a:xfrm flipH="1">
            <a:off x="6367727" y="2309455"/>
            <a:ext cx="1990210" cy="15500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olo 3">
            <a:extLst>
              <a:ext uri="{FF2B5EF4-FFF2-40B4-BE49-F238E27FC236}">
                <a16:creationId xmlns:a16="http://schemas.microsoft.com/office/drawing/2014/main" id="{EA0ED7FE-A45D-6C58-D999-F7F6C8D2A1D2}"/>
              </a:ext>
            </a:extLst>
          </p:cNvPr>
          <p:cNvSpPr txBox="1">
            <a:spLocks/>
          </p:cNvSpPr>
          <p:nvPr/>
        </p:nvSpPr>
        <p:spPr>
          <a:xfrm>
            <a:off x="17347" y="3228"/>
            <a:ext cx="12140869" cy="324000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vert="horz" lIns="91440" tIns="45721" rIns="91440" bIns="45721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45">
              <a:defRPr/>
            </a:pPr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    GEOMETRIA DESCRITTIVA DINAMICA – RIBALTAMENTO  DEL PIANO PROIETTANTE  SU </a:t>
            </a:r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endParaRPr lang="it-IT" sz="2000" baseline="-25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Pulsante di azione: vuoto 2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C0E9041-C3DA-36B9-9CF9-B61F9003097F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469BB30A-BE33-1A05-4DE0-ED566F6D4632}"/>
              </a:ext>
            </a:extLst>
          </p:cNvPr>
          <p:cNvCxnSpPr>
            <a:cxnSpLocks/>
          </p:cNvCxnSpPr>
          <p:nvPr/>
        </p:nvCxnSpPr>
        <p:spPr>
          <a:xfrm>
            <a:off x="-7404" y="6886108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689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93" grpId="0"/>
      <p:bldP spid="35" grpId="0"/>
      <p:bldP spid="14" grpId="0"/>
      <p:bldP spid="55" grpId="0"/>
      <p:bldP spid="6" grpId="0" animBg="1"/>
      <p:bldP spid="77" grpId="0"/>
      <p:bldP spid="83" grpId="0"/>
      <p:bldP spid="85" grpId="0"/>
      <p:bldP spid="27" grpId="0" animBg="1"/>
      <p:bldP spid="36" grpId="0" animBg="1"/>
      <p:bldP spid="63" grpId="0" animBg="1"/>
      <p:bldP spid="11" grpId="0"/>
      <p:bldP spid="9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A55F9635-76F6-F0EA-E81B-7EE953F1299B}"/>
              </a:ext>
            </a:extLst>
          </p:cNvPr>
          <p:cNvCxnSpPr>
            <a:cxnSpLocks/>
          </p:cNvCxnSpPr>
          <p:nvPr/>
        </p:nvCxnSpPr>
        <p:spPr>
          <a:xfrm>
            <a:off x="6096000" y="3187084"/>
            <a:ext cx="566691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8C577A-374C-07B9-7FC5-CDEAABBC77EF}"/>
              </a:ext>
            </a:extLst>
          </p:cNvPr>
          <p:cNvSpPr txBox="1"/>
          <p:nvPr/>
        </p:nvSpPr>
        <p:spPr>
          <a:xfrm>
            <a:off x="6145474" y="6541985"/>
            <a:ext cx="421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200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sz="1200" baseline="-25000" dirty="0">
                <a:solidFill>
                  <a:prstClr val="black"/>
                </a:solidFill>
                <a:latin typeface="Comic Sans MS"/>
              </a:rPr>
              <a:t>1</a:t>
            </a:r>
            <a:r>
              <a:rPr lang="it-IT" sz="1200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48EE651-D102-E0FD-CEA6-4FE67558BE3C}"/>
              </a:ext>
            </a:extLst>
          </p:cNvPr>
          <p:cNvSpPr txBox="1"/>
          <p:nvPr/>
        </p:nvSpPr>
        <p:spPr>
          <a:xfrm>
            <a:off x="8768355" y="1164415"/>
            <a:ext cx="530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200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sz="1200" baseline="-25000" dirty="0">
                <a:solidFill>
                  <a:prstClr val="black"/>
                </a:solidFill>
                <a:latin typeface="Comic Sans MS"/>
              </a:rPr>
              <a:t>2</a:t>
            </a:r>
            <a:r>
              <a:rPr lang="it-IT" sz="1200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8963AD-A364-0ED9-3FAF-3E67DFEBA143}"/>
              </a:ext>
            </a:extLst>
          </p:cNvPr>
          <p:cNvSpPr txBox="1"/>
          <p:nvPr/>
        </p:nvSpPr>
        <p:spPr>
          <a:xfrm>
            <a:off x="11242909" y="2841662"/>
            <a:ext cx="5303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801" dirty="0">
                <a:solidFill>
                  <a:prstClr val="black"/>
                </a:solidFill>
                <a:latin typeface="Comic Sans MS"/>
              </a:rPr>
              <a:t>lt</a:t>
            </a:r>
            <a:endParaRPr lang="it-IT" sz="1801" dirty="0">
              <a:solidFill>
                <a:prstClr val="black"/>
              </a:solidFill>
              <a:latin typeface="Symbol" panose="05050102010706020507" pitchFamily="18" charset="2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EC38CC4-30E5-E7F0-C5D6-442F6473657A}"/>
              </a:ext>
            </a:extLst>
          </p:cNvPr>
          <p:cNvSpPr txBox="1"/>
          <p:nvPr/>
        </p:nvSpPr>
        <p:spPr>
          <a:xfrm>
            <a:off x="6339843" y="6291479"/>
            <a:ext cx="585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200" dirty="0">
                <a:solidFill>
                  <a:srgbClr val="00B0F0"/>
                </a:solidFill>
                <a:latin typeface="Comic Sans MS"/>
              </a:rPr>
              <a:t>T</a:t>
            </a:r>
            <a:r>
              <a:rPr lang="it-IT" sz="1200" baseline="-25000" dirty="0">
                <a:solidFill>
                  <a:srgbClr val="00B0F0"/>
                </a:solidFill>
                <a:latin typeface="Comic Sans MS"/>
              </a:rPr>
              <a:t>1</a:t>
            </a:r>
            <a:r>
              <a:rPr lang="it-IT" sz="1200" dirty="0">
                <a:solidFill>
                  <a:srgbClr val="00B0F0"/>
                </a:solidFill>
                <a:latin typeface="Comic Sans MS"/>
              </a:rPr>
              <a:t>r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F86FCAD-C133-FD20-0BF2-5CBB1A0CEB13}"/>
              </a:ext>
            </a:extLst>
          </p:cNvPr>
          <p:cNvSpPr txBox="1"/>
          <p:nvPr/>
        </p:nvSpPr>
        <p:spPr>
          <a:xfrm>
            <a:off x="10523286" y="4292687"/>
            <a:ext cx="7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200" dirty="0">
                <a:solidFill>
                  <a:srgbClr val="FF0000"/>
                </a:solidFill>
                <a:latin typeface="Comic Sans MS"/>
              </a:rPr>
              <a:t>(T</a:t>
            </a:r>
            <a:r>
              <a:rPr lang="it-IT" sz="1200" baseline="-25000" dirty="0">
                <a:solidFill>
                  <a:srgbClr val="FF0000"/>
                </a:solidFill>
                <a:latin typeface="Comic Sans MS"/>
              </a:rPr>
              <a:t>2</a:t>
            </a:r>
            <a:r>
              <a:rPr lang="it-IT" sz="1200" dirty="0">
                <a:solidFill>
                  <a:srgbClr val="FF0000"/>
                </a:solidFill>
                <a:latin typeface="Comic Sans MS"/>
              </a:rPr>
              <a:t>r)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1E54066-54AB-775C-FE66-09CBC4AEA79D}"/>
              </a:ext>
            </a:extLst>
          </p:cNvPr>
          <p:cNvSpPr txBox="1"/>
          <p:nvPr/>
        </p:nvSpPr>
        <p:spPr>
          <a:xfrm>
            <a:off x="11438216" y="5008131"/>
            <a:ext cx="638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200" dirty="0">
                <a:solidFill>
                  <a:srgbClr val="FF0000"/>
                </a:solidFill>
                <a:latin typeface="Comic Sans MS"/>
              </a:rPr>
              <a:t>(t</a:t>
            </a:r>
            <a:r>
              <a:rPr lang="it-IT" sz="1200" baseline="-25000" dirty="0">
                <a:solidFill>
                  <a:srgbClr val="FF0000"/>
                </a:solidFill>
                <a:latin typeface="Comic Sans MS"/>
              </a:rPr>
              <a:t>2</a:t>
            </a:r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sz="1200" dirty="0">
                <a:solidFill>
                  <a:srgbClr val="FF0000"/>
                </a:solidFill>
                <a:latin typeface="Comic Sans MS"/>
              </a:rPr>
              <a:t>)</a:t>
            </a:r>
          </a:p>
        </p:txBody>
      </p: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8B065F84-6267-43AD-43C0-C2C2CD09A5B6}"/>
              </a:ext>
            </a:extLst>
          </p:cNvPr>
          <p:cNvCxnSpPr>
            <a:cxnSpLocks/>
          </p:cNvCxnSpPr>
          <p:nvPr/>
        </p:nvCxnSpPr>
        <p:spPr>
          <a:xfrm>
            <a:off x="8759760" y="327229"/>
            <a:ext cx="0" cy="285517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656883BB-BB90-1D60-44DE-347F764365D2}"/>
              </a:ext>
            </a:extLst>
          </p:cNvPr>
          <p:cNvCxnSpPr>
            <a:cxnSpLocks/>
          </p:cNvCxnSpPr>
          <p:nvPr/>
        </p:nvCxnSpPr>
        <p:spPr>
          <a:xfrm flipH="1">
            <a:off x="6101461" y="3187084"/>
            <a:ext cx="2656326" cy="358320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E7F89DDA-3072-61DC-8F57-03C126B1CA1A}"/>
              </a:ext>
            </a:extLst>
          </p:cNvPr>
          <p:cNvCxnSpPr>
            <a:cxnSpLocks/>
          </p:cNvCxnSpPr>
          <p:nvPr/>
        </p:nvCxnSpPr>
        <p:spPr>
          <a:xfrm>
            <a:off x="8757555" y="3182408"/>
            <a:ext cx="3205737" cy="239459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732B264A-506A-9C7F-DB55-8673A5ABEA94}"/>
              </a:ext>
            </a:extLst>
          </p:cNvPr>
          <p:cNvSpPr txBox="1"/>
          <p:nvPr/>
        </p:nvSpPr>
        <p:spPr>
          <a:xfrm>
            <a:off x="8701381" y="804047"/>
            <a:ext cx="4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200" dirty="0">
                <a:solidFill>
                  <a:srgbClr val="00B0F0"/>
                </a:solidFill>
                <a:latin typeface="Comic Sans MS"/>
              </a:rPr>
              <a:t>T</a:t>
            </a:r>
            <a:r>
              <a:rPr lang="it-IT" sz="1200" baseline="-25000" dirty="0">
                <a:solidFill>
                  <a:srgbClr val="00B0F0"/>
                </a:solidFill>
                <a:latin typeface="Comic Sans MS"/>
              </a:rPr>
              <a:t>2</a:t>
            </a:r>
            <a:r>
              <a:rPr lang="it-IT" sz="1200" dirty="0">
                <a:solidFill>
                  <a:srgbClr val="00B0F0"/>
                </a:solidFill>
                <a:latin typeface="Comic Sans MS"/>
              </a:rPr>
              <a:t>r</a:t>
            </a:r>
          </a:p>
        </p:txBody>
      </p:sp>
      <p:sp>
        <p:nvSpPr>
          <p:cNvPr id="84" name="Arco 83">
            <a:extLst>
              <a:ext uri="{FF2B5EF4-FFF2-40B4-BE49-F238E27FC236}">
                <a16:creationId xmlns:a16="http://schemas.microsoft.com/office/drawing/2014/main" id="{8D18D634-FFE4-C9DB-BF30-95663A86121D}"/>
              </a:ext>
            </a:extLst>
          </p:cNvPr>
          <p:cNvSpPr/>
          <p:nvPr/>
        </p:nvSpPr>
        <p:spPr>
          <a:xfrm>
            <a:off x="6408109" y="833949"/>
            <a:ext cx="4698000" cy="4698000"/>
          </a:xfrm>
          <a:prstGeom prst="arc">
            <a:avLst>
              <a:gd name="adj1" fmla="val 16200000"/>
              <a:gd name="adj2" fmla="val 2203258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11AD46C5-5C2D-F610-744D-D7E436B128C4}"/>
              </a:ext>
            </a:extLst>
          </p:cNvPr>
          <p:cNvSpPr txBox="1"/>
          <p:nvPr/>
        </p:nvSpPr>
        <p:spPr>
          <a:xfrm>
            <a:off x="6557608" y="2541863"/>
            <a:ext cx="5303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200" dirty="0">
                <a:solidFill>
                  <a:srgbClr val="00B0F0"/>
                </a:solidFill>
                <a:latin typeface="Comic Sans MS"/>
              </a:rPr>
              <a:t>r’’</a:t>
            </a:r>
            <a:endParaRPr lang="it-IT" sz="1200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425E20B8-229B-8AD3-A758-32C5FC9D5A25}"/>
              </a:ext>
            </a:extLst>
          </p:cNvPr>
          <p:cNvSpPr txBox="1"/>
          <p:nvPr/>
        </p:nvSpPr>
        <p:spPr>
          <a:xfrm>
            <a:off x="7136996" y="6001094"/>
            <a:ext cx="530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200" dirty="0">
                <a:solidFill>
                  <a:srgbClr val="00B0F0"/>
                </a:solidFill>
                <a:latin typeface="Comic Sans MS"/>
              </a:rPr>
              <a:t>(r)</a:t>
            </a:r>
            <a:endParaRPr lang="it-IT" sz="1200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115D8F6-C1B7-E969-5263-C38815C3EA7A}"/>
              </a:ext>
            </a:extLst>
          </p:cNvPr>
          <p:cNvSpPr txBox="1"/>
          <p:nvPr/>
        </p:nvSpPr>
        <p:spPr>
          <a:xfrm>
            <a:off x="6956041" y="2225692"/>
            <a:ext cx="360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200" dirty="0">
                <a:solidFill>
                  <a:srgbClr val="00B0F0"/>
                </a:solidFill>
                <a:latin typeface="Comic Sans MS"/>
              </a:rPr>
              <a:t>A’’</a:t>
            </a:r>
            <a:endParaRPr lang="it-IT" sz="1200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54D88E3-E600-3DA7-36B9-97A04AFF3FC9}"/>
              </a:ext>
            </a:extLst>
          </p:cNvPr>
          <p:cNvSpPr txBox="1"/>
          <p:nvPr/>
        </p:nvSpPr>
        <p:spPr>
          <a:xfrm>
            <a:off x="7740076" y="5743707"/>
            <a:ext cx="432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200" dirty="0">
                <a:solidFill>
                  <a:srgbClr val="00B0F0"/>
                </a:solidFill>
                <a:latin typeface="Comic Sans MS"/>
              </a:rPr>
              <a:t>(A)</a:t>
            </a:r>
            <a:endParaRPr lang="it-IT" sz="1200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BEDA5A67-B256-8C14-052B-A482EB8D24DB}"/>
              </a:ext>
            </a:extLst>
          </p:cNvPr>
          <p:cNvSpPr txBox="1"/>
          <p:nvPr/>
        </p:nvSpPr>
        <p:spPr>
          <a:xfrm>
            <a:off x="7242551" y="549830"/>
            <a:ext cx="360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200" dirty="0">
                <a:solidFill>
                  <a:srgbClr val="00B0F0"/>
                </a:solidFill>
                <a:latin typeface="Comic Sans MS"/>
              </a:rPr>
              <a:t>B’’</a:t>
            </a:r>
            <a:endParaRPr lang="it-IT" sz="1200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C1FDAFA1-2554-1C49-B17E-079182177477}"/>
              </a:ext>
            </a:extLst>
          </p:cNvPr>
          <p:cNvSpPr txBox="1"/>
          <p:nvPr/>
        </p:nvSpPr>
        <p:spPr>
          <a:xfrm>
            <a:off x="9320531" y="6366044"/>
            <a:ext cx="396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200" dirty="0">
                <a:solidFill>
                  <a:srgbClr val="00B0F0"/>
                </a:solidFill>
                <a:latin typeface="Comic Sans MS"/>
              </a:rPr>
              <a:t>(B)</a:t>
            </a:r>
            <a:endParaRPr lang="it-IT" sz="1200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56" name="Arco 55">
            <a:extLst>
              <a:ext uri="{FF2B5EF4-FFF2-40B4-BE49-F238E27FC236}">
                <a16:creationId xmlns:a16="http://schemas.microsoft.com/office/drawing/2014/main" id="{5E3869E1-5446-1C30-D6F9-EFEEF3795459}"/>
              </a:ext>
            </a:extLst>
          </p:cNvPr>
          <p:cNvSpPr/>
          <p:nvPr/>
        </p:nvSpPr>
        <p:spPr>
          <a:xfrm>
            <a:off x="7717475" y="2147865"/>
            <a:ext cx="2088000" cy="2088000"/>
          </a:xfrm>
          <a:prstGeom prst="arc">
            <a:avLst>
              <a:gd name="adj1" fmla="val 5410394"/>
              <a:gd name="adj2" fmla="val 13033279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843B9066-8BD0-9880-FD63-C69DCECB6CDD}"/>
              </a:ext>
            </a:extLst>
          </p:cNvPr>
          <p:cNvSpPr txBox="1"/>
          <p:nvPr/>
        </p:nvSpPr>
        <p:spPr>
          <a:xfrm>
            <a:off x="10189271" y="4711962"/>
            <a:ext cx="396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200" dirty="0">
                <a:solidFill>
                  <a:srgbClr val="00B0F0"/>
                </a:solidFill>
                <a:latin typeface="Comic Sans MS"/>
              </a:rPr>
              <a:t>(C)</a:t>
            </a:r>
            <a:endParaRPr lang="it-IT" sz="1200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D61888C8-0922-1BE1-80A1-1D29D0DE2619}"/>
              </a:ext>
            </a:extLst>
          </p:cNvPr>
          <p:cNvSpPr txBox="1"/>
          <p:nvPr/>
        </p:nvSpPr>
        <p:spPr>
          <a:xfrm>
            <a:off x="8225317" y="2659254"/>
            <a:ext cx="360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200" dirty="0">
                <a:solidFill>
                  <a:srgbClr val="00B0F0"/>
                </a:solidFill>
                <a:latin typeface="Comic Sans MS"/>
              </a:rPr>
              <a:t>D’’</a:t>
            </a:r>
            <a:endParaRPr lang="it-IT" sz="1200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E441D914-D1D1-1DA9-1DCE-D09BE7AB96AF}"/>
              </a:ext>
            </a:extLst>
          </p:cNvPr>
          <p:cNvSpPr txBox="1"/>
          <p:nvPr/>
        </p:nvSpPr>
        <p:spPr>
          <a:xfrm>
            <a:off x="8127088" y="3411676"/>
            <a:ext cx="585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200" dirty="0">
                <a:solidFill>
                  <a:srgbClr val="00B0F0"/>
                </a:solidFill>
                <a:latin typeface="Comic Sans MS"/>
              </a:rPr>
              <a:t>T</a:t>
            </a:r>
            <a:r>
              <a:rPr lang="it-IT" sz="1200" baseline="-25000" dirty="0">
                <a:solidFill>
                  <a:srgbClr val="00B0F0"/>
                </a:solidFill>
                <a:latin typeface="Comic Sans MS"/>
              </a:rPr>
              <a:t>1</a:t>
            </a:r>
            <a:r>
              <a:rPr lang="it-IT" sz="1200" dirty="0">
                <a:solidFill>
                  <a:srgbClr val="00B0F0"/>
                </a:solidFill>
                <a:latin typeface="Comic Sans MS"/>
              </a:rPr>
              <a:t>s</a:t>
            </a: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591E81AA-121F-4C48-BF13-001826883FD0}"/>
              </a:ext>
            </a:extLst>
          </p:cNvPr>
          <p:cNvSpPr txBox="1"/>
          <p:nvPr/>
        </p:nvSpPr>
        <p:spPr>
          <a:xfrm>
            <a:off x="8698275" y="4098350"/>
            <a:ext cx="585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200" dirty="0">
                <a:solidFill>
                  <a:srgbClr val="00B0F0"/>
                </a:solidFill>
                <a:latin typeface="Comic Sans MS"/>
              </a:rPr>
              <a:t>T</a:t>
            </a:r>
            <a:r>
              <a:rPr lang="it-IT" sz="1200" baseline="-25000" dirty="0">
                <a:solidFill>
                  <a:srgbClr val="00B0F0"/>
                </a:solidFill>
                <a:latin typeface="Comic Sans MS"/>
              </a:rPr>
              <a:t>2</a:t>
            </a:r>
            <a:r>
              <a:rPr lang="it-IT" sz="1200" dirty="0">
                <a:solidFill>
                  <a:srgbClr val="00B0F0"/>
                </a:solidFill>
                <a:latin typeface="Comic Sans MS"/>
              </a:rPr>
              <a:t>s</a:t>
            </a:r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47B8A4EC-8545-8827-D315-279FAA71FF25}"/>
              </a:ext>
            </a:extLst>
          </p:cNvPr>
          <p:cNvSpPr txBox="1"/>
          <p:nvPr/>
        </p:nvSpPr>
        <p:spPr>
          <a:xfrm>
            <a:off x="7902583" y="2393623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200" dirty="0">
                <a:solidFill>
                  <a:srgbClr val="FF0000"/>
                </a:solidFill>
                <a:latin typeface="Comic Sans MS"/>
              </a:rPr>
              <a:t>(T</a:t>
            </a:r>
            <a:r>
              <a:rPr lang="it-IT" sz="1200" baseline="-25000" dirty="0">
                <a:solidFill>
                  <a:srgbClr val="FF0000"/>
                </a:solidFill>
                <a:latin typeface="Comic Sans MS"/>
              </a:rPr>
              <a:t>2</a:t>
            </a:r>
            <a:r>
              <a:rPr lang="it-IT" sz="1200" dirty="0">
                <a:solidFill>
                  <a:srgbClr val="FF0000"/>
                </a:solidFill>
                <a:latin typeface="Comic Sans MS"/>
              </a:rPr>
              <a:t>s)</a:t>
            </a: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0A5F134F-1081-86D2-EF57-E9113844B74C}"/>
              </a:ext>
            </a:extLst>
          </p:cNvPr>
          <p:cNvSpPr txBox="1"/>
          <p:nvPr/>
        </p:nvSpPr>
        <p:spPr>
          <a:xfrm>
            <a:off x="7435747" y="327139"/>
            <a:ext cx="324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200" dirty="0">
                <a:solidFill>
                  <a:srgbClr val="00B0F0"/>
                </a:solidFill>
                <a:latin typeface="Comic Sans MS"/>
              </a:rPr>
              <a:t>s’’</a:t>
            </a:r>
            <a:endParaRPr lang="it-IT" sz="1200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D5CB06D8-6B46-3C6C-1414-029F36870CC8}"/>
              </a:ext>
            </a:extLst>
          </p:cNvPr>
          <p:cNvSpPr txBox="1"/>
          <p:nvPr/>
        </p:nvSpPr>
        <p:spPr>
          <a:xfrm>
            <a:off x="9620964" y="6471128"/>
            <a:ext cx="530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200" dirty="0">
                <a:solidFill>
                  <a:srgbClr val="00B0F0"/>
                </a:solidFill>
                <a:latin typeface="Comic Sans MS"/>
              </a:rPr>
              <a:t>(s)</a:t>
            </a:r>
            <a:endParaRPr lang="it-IT" sz="1200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107" name="CasellaDiTesto 106">
            <a:extLst>
              <a:ext uri="{FF2B5EF4-FFF2-40B4-BE49-F238E27FC236}">
                <a16:creationId xmlns:a16="http://schemas.microsoft.com/office/drawing/2014/main" id="{5E4809A4-29AE-59F8-600E-60BD536A37EF}"/>
              </a:ext>
            </a:extLst>
          </p:cNvPr>
          <p:cNvSpPr txBox="1"/>
          <p:nvPr/>
        </p:nvSpPr>
        <p:spPr>
          <a:xfrm>
            <a:off x="6726184" y="5567941"/>
            <a:ext cx="252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B0F0"/>
                </a:solidFill>
                <a:latin typeface="Symbol" panose="05050102010706020507" pitchFamily="18" charset="2"/>
              </a:rPr>
              <a:t>º</a:t>
            </a:r>
            <a:endParaRPr lang="it-IT" sz="1200" dirty="0">
              <a:solidFill>
                <a:srgbClr val="00B0F0"/>
              </a:solidFill>
              <a:latin typeface="MS Shell Dlg 2" panose="020B0604030504040204" pitchFamily="34" charset="0"/>
            </a:endParaRPr>
          </a:p>
          <a:p>
            <a:endParaRPr lang="it-IT" sz="1200" dirty="0">
              <a:solidFill>
                <a:srgbClr val="00B0F0"/>
              </a:solidFill>
            </a:endParaRPr>
          </a:p>
        </p:txBody>
      </p:sp>
      <p:grpSp>
        <p:nvGrpSpPr>
          <p:cNvPr id="91" name="Gruppo 90">
            <a:extLst>
              <a:ext uri="{FF2B5EF4-FFF2-40B4-BE49-F238E27FC236}">
                <a16:creationId xmlns:a16="http://schemas.microsoft.com/office/drawing/2014/main" id="{54C88B7C-ED0B-6B88-40B8-48A8B05C16A0}"/>
              </a:ext>
            </a:extLst>
          </p:cNvPr>
          <p:cNvGrpSpPr/>
          <p:nvPr/>
        </p:nvGrpSpPr>
        <p:grpSpPr>
          <a:xfrm rot="420000">
            <a:off x="7964944" y="4044083"/>
            <a:ext cx="2208211" cy="2415447"/>
            <a:chOff x="7831947" y="3736558"/>
            <a:chExt cx="2208211" cy="2415447"/>
          </a:xfrm>
        </p:grpSpPr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6B21A943-980E-AA07-EB1D-452951533B9E}"/>
                </a:ext>
              </a:extLst>
            </p:cNvPr>
            <p:cNvSpPr/>
            <p:nvPr/>
          </p:nvSpPr>
          <p:spPr>
            <a:xfrm rot="900000">
              <a:off x="8037887" y="4045524"/>
              <a:ext cx="1800000" cy="1800000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13B78FE8-DB29-40C7-48B6-7BCA40BE8F55}"/>
                </a:ext>
              </a:extLst>
            </p:cNvPr>
            <p:cNvCxnSpPr>
              <a:cxnSpLocks/>
            </p:cNvCxnSpPr>
            <p:nvPr/>
          </p:nvCxnSpPr>
          <p:spPr>
            <a:xfrm rot="21180000">
              <a:off x="8331814" y="3736558"/>
              <a:ext cx="1675804" cy="677068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E686A7B9-CA35-C70C-29B8-22920115E4E2}"/>
                </a:ext>
              </a:extLst>
            </p:cNvPr>
            <p:cNvCxnSpPr>
              <a:cxnSpLocks/>
            </p:cNvCxnSpPr>
            <p:nvPr/>
          </p:nvCxnSpPr>
          <p:spPr>
            <a:xfrm rot="21180000">
              <a:off x="7865864" y="5474605"/>
              <a:ext cx="1676624" cy="67740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7A10F2C5-8573-E234-0E02-57524DC6D1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31947" y="3841196"/>
              <a:ext cx="466529" cy="1741111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25999AA0-6C91-BF08-FDEB-9862E39EB8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70542" y="4306028"/>
              <a:ext cx="469616" cy="1752631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006D42EF-20DC-94FC-B5BC-0FA60C8BE098}"/>
              </a:ext>
            </a:extLst>
          </p:cNvPr>
          <p:cNvCxnSpPr>
            <a:cxnSpLocks/>
          </p:cNvCxnSpPr>
          <p:nvPr/>
        </p:nvCxnSpPr>
        <p:spPr>
          <a:xfrm flipV="1">
            <a:off x="6398742" y="4587107"/>
            <a:ext cx="4237066" cy="177792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diritto 65">
            <a:extLst>
              <a:ext uri="{FF2B5EF4-FFF2-40B4-BE49-F238E27FC236}">
                <a16:creationId xmlns:a16="http://schemas.microsoft.com/office/drawing/2014/main" id="{173A7203-AF31-D7F9-C8DD-8A3BE62AF4A6}"/>
              </a:ext>
            </a:extLst>
          </p:cNvPr>
          <p:cNvCxnSpPr>
            <a:cxnSpLocks/>
          </p:cNvCxnSpPr>
          <p:nvPr/>
        </p:nvCxnSpPr>
        <p:spPr>
          <a:xfrm>
            <a:off x="8397574" y="3665201"/>
            <a:ext cx="1306203" cy="3081257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o 147">
            <a:extLst>
              <a:ext uri="{FF2B5EF4-FFF2-40B4-BE49-F238E27FC236}">
                <a16:creationId xmlns:a16="http://schemas.microsoft.com/office/drawing/2014/main" id="{171213DB-1507-042F-FBA7-9A075637DF08}"/>
              </a:ext>
            </a:extLst>
          </p:cNvPr>
          <p:cNvSpPr/>
          <p:nvPr/>
        </p:nvSpPr>
        <p:spPr>
          <a:xfrm>
            <a:off x="7286519" y="1709087"/>
            <a:ext cx="2952000" cy="2952000"/>
          </a:xfrm>
          <a:prstGeom prst="arc">
            <a:avLst>
              <a:gd name="adj1" fmla="val 16200000"/>
              <a:gd name="adj2" fmla="val 2218081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30C196A8-C513-7CF2-AC7B-2B61116ED176}"/>
              </a:ext>
            </a:extLst>
          </p:cNvPr>
          <p:cNvCxnSpPr>
            <a:cxnSpLocks/>
          </p:cNvCxnSpPr>
          <p:nvPr/>
        </p:nvCxnSpPr>
        <p:spPr>
          <a:xfrm>
            <a:off x="6401066" y="3182408"/>
            <a:ext cx="0" cy="318031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46C4DE18-C994-2F26-1473-A91C47CBEC7C}"/>
              </a:ext>
            </a:extLst>
          </p:cNvPr>
          <p:cNvCxnSpPr>
            <a:cxnSpLocks/>
            <a:endCxn id="84" idx="0"/>
          </p:cNvCxnSpPr>
          <p:nvPr/>
        </p:nvCxnSpPr>
        <p:spPr>
          <a:xfrm flipV="1">
            <a:off x="6394756" y="833949"/>
            <a:ext cx="2362353" cy="235791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708564DA-6145-1F78-BC85-BE4E71DA2A6B}"/>
              </a:ext>
            </a:extLst>
          </p:cNvPr>
          <p:cNvCxnSpPr>
            <a:cxnSpLocks/>
          </p:cNvCxnSpPr>
          <p:nvPr/>
        </p:nvCxnSpPr>
        <p:spPr>
          <a:xfrm>
            <a:off x="7926656" y="2562901"/>
            <a:ext cx="829250" cy="61942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A93C25CF-3715-4E6E-4AD5-0CFCC60C28E0}"/>
              </a:ext>
            </a:extLst>
          </p:cNvPr>
          <p:cNvCxnSpPr>
            <a:cxnSpLocks/>
          </p:cNvCxnSpPr>
          <p:nvPr/>
        </p:nvCxnSpPr>
        <p:spPr>
          <a:xfrm>
            <a:off x="7930510" y="2562901"/>
            <a:ext cx="476893" cy="1124963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5E157177-100D-A8A7-6559-688BC6A0572C}"/>
              </a:ext>
            </a:extLst>
          </p:cNvPr>
          <p:cNvCxnSpPr/>
          <p:nvPr/>
        </p:nvCxnSpPr>
        <p:spPr>
          <a:xfrm flipV="1">
            <a:off x="8397574" y="3182327"/>
            <a:ext cx="0" cy="48287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C82918E8-BEC0-515E-EDA1-D6E87BDD42CB}"/>
              </a:ext>
            </a:extLst>
          </p:cNvPr>
          <p:cNvCxnSpPr>
            <a:cxnSpLocks/>
          </p:cNvCxnSpPr>
          <p:nvPr/>
        </p:nvCxnSpPr>
        <p:spPr>
          <a:xfrm>
            <a:off x="8758896" y="3182327"/>
            <a:ext cx="0" cy="16810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51A0FF7F-51D7-8EF7-5D31-0AB55910B1BD}"/>
              </a:ext>
            </a:extLst>
          </p:cNvPr>
          <p:cNvCxnSpPr>
            <a:cxnSpLocks/>
            <a:stCxn id="56" idx="0"/>
          </p:cNvCxnSpPr>
          <p:nvPr/>
        </p:nvCxnSpPr>
        <p:spPr>
          <a:xfrm flipH="1" flipV="1">
            <a:off x="7426171" y="392762"/>
            <a:ext cx="1332147" cy="384309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A142E618-94B9-47F1-57F1-A24C75E6FEA7}"/>
              </a:ext>
            </a:extLst>
          </p:cNvPr>
          <p:cNvCxnSpPr>
            <a:cxnSpLocks/>
          </p:cNvCxnSpPr>
          <p:nvPr/>
        </p:nvCxnSpPr>
        <p:spPr>
          <a:xfrm>
            <a:off x="7499039" y="4879774"/>
            <a:ext cx="2068379" cy="154502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1C4F90E4-8612-19C9-A681-F3EC1CD9FD94}"/>
              </a:ext>
            </a:extLst>
          </p:cNvPr>
          <p:cNvCxnSpPr>
            <a:cxnSpLocks/>
          </p:cNvCxnSpPr>
          <p:nvPr/>
        </p:nvCxnSpPr>
        <p:spPr>
          <a:xfrm>
            <a:off x="8533228" y="3480755"/>
            <a:ext cx="1704627" cy="127330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8697241A-82D3-F974-F607-2DF2FB57B02A}"/>
              </a:ext>
            </a:extLst>
          </p:cNvPr>
          <p:cNvCxnSpPr>
            <a:cxnSpLocks/>
          </p:cNvCxnSpPr>
          <p:nvPr/>
        </p:nvCxnSpPr>
        <p:spPr>
          <a:xfrm>
            <a:off x="8262676" y="3852526"/>
            <a:ext cx="306630" cy="22904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09283A83-2D2D-94CC-C4FD-8D50C982EDE7}"/>
              </a:ext>
            </a:extLst>
          </p:cNvPr>
          <p:cNvCxnSpPr>
            <a:cxnSpLocks/>
          </p:cNvCxnSpPr>
          <p:nvPr/>
        </p:nvCxnSpPr>
        <p:spPr>
          <a:xfrm>
            <a:off x="7231593" y="5247569"/>
            <a:ext cx="663993" cy="49598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6DA0C622-329A-3613-39AC-E16D1897E284}"/>
              </a:ext>
            </a:extLst>
          </p:cNvPr>
          <p:cNvCxnSpPr>
            <a:cxnSpLocks/>
          </p:cNvCxnSpPr>
          <p:nvPr/>
        </p:nvCxnSpPr>
        <p:spPr>
          <a:xfrm>
            <a:off x="7885892" y="4363551"/>
            <a:ext cx="1181721" cy="88271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3172EA16-15B9-9732-ACC5-3D7A57944565}"/>
              </a:ext>
            </a:extLst>
          </p:cNvPr>
          <p:cNvCxnSpPr>
            <a:cxnSpLocks/>
          </p:cNvCxnSpPr>
          <p:nvPr/>
        </p:nvCxnSpPr>
        <p:spPr>
          <a:xfrm>
            <a:off x="8263085" y="2798753"/>
            <a:ext cx="0" cy="1053773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5879110F-9A63-4B4C-812A-37A1E2B54A58}"/>
              </a:ext>
            </a:extLst>
          </p:cNvPr>
          <p:cNvCxnSpPr>
            <a:cxnSpLocks/>
          </p:cNvCxnSpPr>
          <p:nvPr/>
        </p:nvCxnSpPr>
        <p:spPr>
          <a:xfrm>
            <a:off x="8537136" y="1050681"/>
            <a:ext cx="0" cy="243398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FF5F7642-6A0E-7938-D99F-BEE45B73212D}"/>
              </a:ext>
            </a:extLst>
          </p:cNvPr>
          <p:cNvCxnSpPr>
            <a:cxnSpLocks/>
          </p:cNvCxnSpPr>
          <p:nvPr/>
        </p:nvCxnSpPr>
        <p:spPr>
          <a:xfrm>
            <a:off x="7503578" y="604366"/>
            <a:ext cx="0" cy="427540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BAA7FBF7-12A1-07D1-31F3-4ED835986783}"/>
              </a:ext>
            </a:extLst>
          </p:cNvPr>
          <p:cNvCxnSpPr>
            <a:cxnSpLocks/>
          </p:cNvCxnSpPr>
          <p:nvPr/>
        </p:nvCxnSpPr>
        <p:spPr>
          <a:xfrm>
            <a:off x="7231593" y="2357249"/>
            <a:ext cx="0" cy="288901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2EFB691B-1D70-73C0-0D74-8E2BD5D198DA}"/>
              </a:ext>
            </a:extLst>
          </p:cNvPr>
          <p:cNvCxnSpPr>
            <a:cxnSpLocks/>
          </p:cNvCxnSpPr>
          <p:nvPr/>
        </p:nvCxnSpPr>
        <p:spPr>
          <a:xfrm>
            <a:off x="7495875" y="608553"/>
            <a:ext cx="1040583" cy="44160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diritto 88">
            <a:extLst>
              <a:ext uri="{FF2B5EF4-FFF2-40B4-BE49-F238E27FC236}">
                <a16:creationId xmlns:a16="http://schemas.microsoft.com/office/drawing/2014/main" id="{C099F6C7-6222-11E9-C7DE-5EE34112AA6A}"/>
              </a:ext>
            </a:extLst>
          </p:cNvPr>
          <p:cNvCxnSpPr>
            <a:cxnSpLocks/>
          </p:cNvCxnSpPr>
          <p:nvPr/>
        </p:nvCxnSpPr>
        <p:spPr>
          <a:xfrm flipH="1">
            <a:off x="8263561" y="1050625"/>
            <a:ext cx="269667" cy="174682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diritto 96">
            <a:extLst>
              <a:ext uri="{FF2B5EF4-FFF2-40B4-BE49-F238E27FC236}">
                <a16:creationId xmlns:a16="http://schemas.microsoft.com/office/drawing/2014/main" id="{81823730-7F41-851E-2502-B72DE1E683A6}"/>
              </a:ext>
            </a:extLst>
          </p:cNvPr>
          <p:cNvCxnSpPr>
            <a:cxnSpLocks/>
          </p:cNvCxnSpPr>
          <p:nvPr/>
        </p:nvCxnSpPr>
        <p:spPr>
          <a:xfrm flipH="1">
            <a:off x="7230334" y="604366"/>
            <a:ext cx="270009" cy="174904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diritto 99">
            <a:extLst>
              <a:ext uri="{FF2B5EF4-FFF2-40B4-BE49-F238E27FC236}">
                <a16:creationId xmlns:a16="http://schemas.microsoft.com/office/drawing/2014/main" id="{5237286A-BEFD-5D66-9DE1-5F32C3C50E0A}"/>
              </a:ext>
            </a:extLst>
          </p:cNvPr>
          <p:cNvCxnSpPr>
            <a:cxnSpLocks/>
          </p:cNvCxnSpPr>
          <p:nvPr/>
        </p:nvCxnSpPr>
        <p:spPr>
          <a:xfrm>
            <a:off x="7883785" y="1702403"/>
            <a:ext cx="0" cy="266114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diritto 103">
            <a:extLst>
              <a:ext uri="{FF2B5EF4-FFF2-40B4-BE49-F238E27FC236}">
                <a16:creationId xmlns:a16="http://schemas.microsoft.com/office/drawing/2014/main" id="{3ED1B06E-1DF2-909D-D856-EC969D63666E}"/>
              </a:ext>
            </a:extLst>
          </p:cNvPr>
          <p:cNvCxnSpPr>
            <a:cxnSpLocks/>
          </p:cNvCxnSpPr>
          <p:nvPr/>
        </p:nvCxnSpPr>
        <p:spPr>
          <a:xfrm>
            <a:off x="8047228" y="4150186"/>
            <a:ext cx="1852297" cy="74837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diritto 111">
            <a:extLst>
              <a:ext uri="{FF2B5EF4-FFF2-40B4-BE49-F238E27FC236}">
                <a16:creationId xmlns:a16="http://schemas.microsoft.com/office/drawing/2014/main" id="{9475ADFE-1933-AE71-022C-9C275D50A056}"/>
              </a:ext>
            </a:extLst>
          </p:cNvPr>
          <p:cNvCxnSpPr>
            <a:cxnSpLocks/>
          </p:cNvCxnSpPr>
          <p:nvPr/>
        </p:nvCxnSpPr>
        <p:spPr>
          <a:xfrm>
            <a:off x="7264400" y="5205759"/>
            <a:ext cx="2156393" cy="87123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ttore diritto 122">
            <a:extLst>
              <a:ext uri="{FF2B5EF4-FFF2-40B4-BE49-F238E27FC236}">
                <a16:creationId xmlns:a16="http://schemas.microsoft.com/office/drawing/2014/main" id="{7D57D8E7-0858-E8E2-2132-8350CE82D524}"/>
              </a:ext>
            </a:extLst>
          </p:cNvPr>
          <p:cNvCxnSpPr>
            <a:cxnSpLocks/>
          </p:cNvCxnSpPr>
          <p:nvPr/>
        </p:nvCxnSpPr>
        <p:spPr>
          <a:xfrm>
            <a:off x="7228709" y="2357978"/>
            <a:ext cx="1040583" cy="44160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diritto 129">
            <a:extLst>
              <a:ext uri="{FF2B5EF4-FFF2-40B4-BE49-F238E27FC236}">
                <a16:creationId xmlns:a16="http://schemas.microsoft.com/office/drawing/2014/main" id="{B5F57A46-B169-135A-FAA3-6DBC4F4A21EE}"/>
              </a:ext>
            </a:extLst>
          </p:cNvPr>
          <p:cNvCxnSpPr>
            <a:cxnSpLocks/>
          </p:cNvCxnSpPr>
          <p:nvPr/>
        </p:nvCxnSpPr>
        <p:spPr>
          <a:xfrm>
            <a:off x="7360544" y="1485670"/>
            <a:ext cx="1040583" cy="44160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id="{26FF0FA6-7824-CB23-A9E9-7DDADEA95DC4}"/>
              </a:ext>
            </a:extLst>
          </p:cNvPr>
          <p:cNvCxnSpPr>
            <a:cxnSpLocks/>
          </p:cNvCxnSpPr>
          <p:nvPr/>
        </p:nvCxnSpPr>
        <p:spPr>
          <a:xfrm flipH="1">
            <a:off x="7749178" y="831949"/>
            <a:ext cx="270009" cy="174904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ttore diritto 135">
            <a:extLst>
              <a:ext uri="{FF2B5EF4-FFF2-40B4-BE49-F238E27FC236}">
                <a16:creationId xmlns:a16="http://schemas.microsoft.com/office/drawing/2014/main" id="{8638244E-8637-393C-D58D-1B5E257F5239}"/>
              </a:ext>
            </a:extLst>
          </p:cNvPr>
          <p:cNvCxnSpPr>
            <a:cxnSpLocks/>
          </p:cNvCxnSpPr>
          <p:nvPr/>
        </p:nvCxnSpPr>
        <p:spPr>
          <a:xfrm>
            <a:off x="7262495" y="3180422"/>
            <a:ext cx="0" cy="202343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ttore diritto 138">
            <a:extLst>
              <a:ext uri="{FF2B5EF4-FFF2-40B4-BE49-F238E27FC236}">
                <a16:creationId xmlns:a16="http://schemas.microsoft.com/office/drawing/2014/main" id="{E4CDCE24-A017-966B-1AC6-D33D24659E06}"/>
              </a:ext>
            </a:extLst>
          </p:cNvPr>
          <p:cNvCxnSpPr>
            <a:cxnSpLocks/>
          </p:cNvCxnSpPr>
          <p:nvPr/>
        </p:nvCxnSpPr>
        <p:spPr>
          <a:xfrm>
            <a:off x="8047228" y="3187084"/>
            <a:ext cx="0" cy="961635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ttore diritto 142">
            <a:extLst>
              <a:ext uri="{FF2B5EF4-FFF2-40B4-BE49-F238E27FC236}">
                <a16:creationId xmlns:a16="http://schemas.microsoft.com/office/drawing/2014/main" id="{24864E7B-A4E3-A101-7A72-AF1A2A9BA206}"/>
              </a:ext>
            </a:extLst>
          </p:cNvPr>
          <p:cNvCxnSpPr>
            <a:cxnSpLocks/>
          </p:cNvCxnSpPr>
          <p:nvPr/>
        </p:nvCxnSpPr>
        <p:spPr>
          <a:xfrm flipH="1">
            <a:off x="7260972" y="927582"/>
            <a:ext cx="349550" cy="2264283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ttore diritto 143">
            <a:extLst>
              <a:ext uri="{FF2B5EF4-FFF2-40B4-BE49-F238E27FC236}">
                <a16:creationId xmlns:a16="http://schemas.microsoft.com/office/drawing/2014/main" id="{A4C497A5-14CB-2809-B83D-FE3093356944}"/>
              </a:ext>
            </a:extLst>
          </p:cNvPr>
          <p:cNvCxnSpPr>
            <a:cxnSpLocks/>
          </p:cNvCxnSpPr>
          <p:nvPr/>
        </p:nvCxnSpPr>
        <p:spPr>
          <a:xfrm flipH="1">
            <a:off x="8046007" y="1237479"/>
            <a:ext cx="301244" cy="195137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igura a mano libera: forma 148">
            <a:extLst>
              <a:ext uri="{FF2B5EF4-FFF2-40B4-BE49-F238E27FC236}">
                <a16:creationId xmlns:a16="http://schemas.microsoft.com/office/drawing/2014/main" id="{45E1580E-398C-6925-502D-5548CFFA0881}"/>
              </a:ext>
            </a:extLst>
          </p:cNvPr>
          <p:cNvSpPr/>
          <p:nvPr/>
        </p:nvSpPr>
        <p:spPr>
          <a:xfrm>
            <a:off x="7355350" y="809059"/>
            <a:ext cx="1051200" cy="1793636"/>
          </a:xfrm>
          <a:custGeom>
            <a:avLst/>
            <a:gdLst>
              <a:gd name="connsiteX0" fmla="*/ 674061 w 1070768"/>
              <a:gd name="connsiteY0" fmla="*/ 23054 h 1797067"/>
              <a:gd name="connsiteX1" fmla="*/ 265428 w 1070768"/>
              <a:gd name="connsiteY1" fmla="*/ 120188 h 1797067"/>
              <a:gd name="connsiteX2" fmla="*/ 14219 w 1070768"/>
              <a:gd name="connsiteY2" fmla="*/ 686245 h 1797067"/>
              <a:gd name="connsiteX3" fmla="*/ 71160 w 1070768"/>
              <a:gd name="connsiteY3" fmla="*/ 1362834 h 1797067"/>
              <a:gd name="connsiteX4" fmla="*/ 402756 w 1070768"/>
              <a:gd name="connsiteY4" fmla="*/ 1771467 h 1797067"/>
              <a:gd name="connsiteX5" fmla="*/ 808039 w 1070768"/>
              <a:gd name="connsiteY5" fmla="*/ 1684381 h 1797067"/>
              <a:gd name="connsiteX6" fmla="*/ 1059248 w 1070768"/>
              <a:gd name="connsiteY6" fmla="*/ 1114975 h 1797067"/>
              <a:gd name="connsiteX7" fmla="*/ 992259 w 1070768"/>
              <a:gd name="connsiteY7" fmla="*/ 435036 h 1797067"/>
              <a:gd name="connsiteX8" fmla="*/ 674061 w 1070768"/>
              <a:gd name="connsiteY8" fmla="*/ 23054 h 179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0768" h="1797067">
                <a:moveTo>
                  <a:pt x="674061" y="23054"/>
                </a:moveTo>
                <a:cubicBezTo>
                  <a:pt x="552923" y="-29421"/>
                  <a:pt x="375401" y="9656"/>
                  <a:pt x="265428" y="120188"/>
                </a:cubicBezTo>
                <a:cubicBezTo>
                  <a:pt x="155455" y="230720"/>
                  <a:pt x="46597" y="479137"/>
                  <a:pt x="14219" y="686245"/>
                </a:cubicBezTo>
                <a:cubicBezTo>
                  <a:pt x="-18159" y="893353"/>
                  <a:pt x="6404" y="1181964"/>
                  <a:pt x="71160" y="1362834"/>
                </a:cubicBezTo>
                <a:cubicBezTo>
                  <a:pt x="135916" y="1543704"/>
                  <a:pt x="279943" y="1717876"/>
                  <a:pt x="402756" y="1771467"/>
                </a:cubicBezTo>
                <a:cubicBezTo>
                  <a:pt x="525569" y="1825058"/>
                  <a:pt x="698624" y="1793796"/>
                  <a:pt x="808039" y="1684381"/>
                </a:cubicBezTo>
                <a:cubicBezTo>
                  <a:pt x="917454" y="1574966"/>
                  <a:pt x="1028545" y="1323199"/>
                  <a:pt x="1059248" y="1114975"/>
                </a:cubicBezTo>
                <a:cubicBezTo>
                  <a:pt x="1089951" y="906751"/>
                  <a:pt x="1056457" y="617581"/>
                  <a:pt x="992259" y="435036"/>
                </a:cubicBezTo>
                <a:cubicBezTo>
                  <a:pt x="928061" y="252491"/>
                  <a:pt x="795199" y="75529"/>
                  <a:pt x="674061" y="23054"/>
                </a:cubicBezTo>
                <a:close/>
              </a:path>
            </a:pathLst>
          </a:custGeom>
          <a:solidFill>
            <a:srgbClr val="00B0F0">
              <a:alpha val="20000"/>
            </a:srgbClr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0" name="Connettore diritto 149">
            <a:extLst>
              <a:ext uri="{FF2B5EF4-FFF2-40B4-BE49-F238E27FC236}">
                <a16:creationId xmlns:a16="http://schemas.microsoft.com/office/drawing/2014/main" id="{1FA2F8E5-56E1-A61E-98EF-88C47E96F7E6}"/>
              </a:ext>
            </a:extLst>
          </p:cNvPr>
          <p:cNvCxnSpPr>
            <a:cxnSpLocks/>
          </p:cNvCxnSpPr>
          <p:nvPr/>
        </p:nvCxnSpPr>
        <p:spPr>
          <a:xfrm>
            <a:off x="7340041" y="5083250"/>
            <a:ext cx="1195132" cy="89272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ttore diritto 151">
            <a:extLst>
              <a:ext uri="{FF2B5EF4-FFF2-40B4-BE49-F238E27FC236}">
                <a16:creationId xmlns:a16="http://schemas.microsoft.com/office/drawing/2014/main" id="{7EFDBFEF-A588-442C-E52A-7086069E6B36}"/>
              </a:ext>
            </a:extLst>
          </p:cNvPr>
          <p:cNvCxnSpPr>
            <a:cxnSpLocks/>
          </p:cNvCxnSpPr>
          <p:nvPr/>
        </p:nvCxnSpPr>
        <p:spPr>
          <a:xfrm>
            <a:off x="8422609" y="3643299"/>
            <a:ext cx="1195132" cy="89272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ttore diritto 153">
            <a:extLst>
              <a:ext uri="{FF2B5EF4-FFF2-40B4-BE49-F238E27FC236}">
                <a16:creationId xmlns:a16="http://schemas.microsoft.com/office/drawing/2014/main" id="{5EA31B4C-35CE-6082-4C6D-74EA5826DF26}"/>
              </a:ext>
            </a:extLst>
          </p:cNvPr>
          <p:cNvCxnSpPr>
            <a:cxnSpLocks/>
          </p:cNvCxnSpPr>
          <p:nvPr/>
        </p:nvCxnSpPr>
        <p:spPr>
          <a:xfrm flipH="1">
            <a:off x="7346312" y="3641655"/>
            <a:ext cx="1076297" cy="1454852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ttore diritto 156">
            <a:extLst>
              <a:ext uri="{FF2B5EF4-FFF2-40B4-BE49-F238E27FC236}">
                <a16:creationId xmlns:a16="http://schemas.microsoft.com/office/drawing/2014/main" id="{88161A22-1517-3071-511F-AA2985043F97}"/>
              </a:ext>
            </a:extLst>
          </p:cNvPr>
          <p:cNvCxnSpPr>
            <a:cxnSpLocks/>
          </p:cNvCxnSpPr>
          <p:nvPr/>
        </p:nvCxnSpPr>
        <p:spPr>
          <a:xfrm flipH="1">
            <a:off x="9066980" y="4070415"/>
            <a:ext cx="874193" cy="117922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ttore diritto 162">
            <a:extLst>
              <a:ext uri="{FF2B5EF4-FFF2-40B4-BE49-F238E27FC236}">
                <a16:creationId xmlns:a16="http://schemas.microsoft.com/office/drawing/2014/main" id="{E8570D85-F90F-4FEE-7FC1-06B7742BE89D}"/>
              </a:ext>
            </a:extLst>
          </p:cNvPr>
          <p:cNvCxnSpPr>
            <a:cxnSpLocks/>
          </p:cNvCxnSpPr>
          <p:nvPr/>
        </p:nvCxnSpPr>
        <p:spPr>
          <a:xfrm>
            <a:off x="7856068" y="1709087"/>
            <a:ext cx="877434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7CD85306-2990-2844-787B-941A41B73B48}"/>
              </a:ext>
            </a:extLst>
          </p:cNvPr>
          <p:cNvCxnSpPr>
            <a:cxnSpLocks/>
          </p:cNvCxnSpPr>
          <p:nvPr/>
        </p:nvCxnSpPr>
        <p:spPr>
          <a:xfrm flipH="1">
            <a:off x="8569933" y="3407679"/>
            <a:ext cx="501530" cy="67653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2D2854FB-7965-33EF-D240-CCDCD11D7501}"/>
              </a:ext>
            </a:extLst>
          </p:cNvPr>
          <p:cNvCxnSpPr>
            <a:cxnSpLocks/>
          </p:cNvCxnSpPr>
          <p:nvPr/>
        </p:nvCxnSpPr>
        <p:spPr>
          <a:xfrm flipH="1">
            <a:off x="7894110" y="3676888"/>
            <a:ext cx="1535314" cy="207103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95046C71-CEA9-111F-ECE9-2BCF224763AB}"/>
              </a:ext>
            </a:extLst>
          </p:cNvPr>
          <p:cNvCxnSpPr>
            <a:cxnSpLocks/>
          </p:cNvCxnSpPr>
          <p:nvPr/>
        </p:nvCxnSpPr>
        <p:spPr>
          <a:xfrm flipH="1">
            <a:off x="9563447" y="4727063"/>
            <a:ext cx="1262416" cy="170291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C9E9A564-B08B-1ABF-8DEB-F904EEA4BD30}"/>
              </a:ext>
            </a:extLst>
          </p:cNvPr>
          <p:cNvCxnSpPr>
            <a:cxnSpLocks/>
          </p:cNvCxnSpPr>
          <p:nvPr/>
        </p:nvCxnSpPr>
        <p:spPr>
          <a:xfrm flipH="1">
            <a:off x="10233918" y="4452825"/>
            <a:ext cx="227305" cy="30661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o 46">
            <a:extLst>
              <a:ext uri="{FF2B5EF4-FFF2-40B4-BE49-F238E27FC236}">
                <a16:creationId xmlns:a16="http://schemas.microsoft.com/office/drawing/2014/main" id="{F7E37493-A37D-6FF3-5512-853DFAFDF750}"/>
              </a:ext>
            </a:extLst>
          </p:cNvPr>
          <p:cNvSpPr/>
          <p:nvPr/>
        </p:nvSpPr>
        <p:spPr>
          <a:xfrm>
            <a:off x="7933256" y="2360568"/>
            <a:ext cx="1656000" cy="1656000"/>
          </a:xfrm>
          <a:prstGeom prst="arc">
            <a:avLst>
              <a:gd name="adj1" fmla="val 16200000"/>
              <a:gd name="adj2" fmla="val 2218081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BC165D85-F560-7CD6-1067-DA2ECC809B4E}"/>
              </a:ext>
            </a:extLst>
          </p:cNvPr>
          <p:cNvCxnSpPr>
            <a:cxnSpLocks/>
          </p:cNvCxnSpPr>
          <p:nvPr/>
        </p:nvCxnSpPr>
        <p:spPr>
          <a:xfrm>
            <a:off x="7235454" y="2360568"/>
            <a:ext cx="1527065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rco 58">
            <a:extLst>
              <a:ext uri="{FF2B5EF4-FFF2-40B4-BE49-F238E27FC236}">
                <a16:creationId xmlns:a16="http://schemas.microsoft.com/office/drawing/2014/main" id="{637AEC28-0C58-1952-117B-99927C56A53D}"/>
              </a:ext>
            </a:extLst>
          </p:cNvPr>
          <p:cNvSpPr/>
          <p:nvPr/>
        </p:nvSpPr>
        <p:spPr>
          <a:xfrm>
            <a:off x="8372854" y="2794661"/>
            <a:ext cx="774000" cy="774000"/>
          </a:xfrm>
          <a:prstGeom prst="arc">
            <a:avLst>
              <a:gd name="adj1" fmla="val 16200000"/>
              <a:gd name="adj2" fmla="val 2218081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0BF497D2-64E3-223B-DC16-D30A2249735C}"/>
              </a:ext>
            </a:extLst>
          </p:cNvPr>
          <p:cNvCxnSpPr>
            <a:cxnSpLocks/>
          </p:cNvCxnSpPr>
          <p:nvPr/>
        </p:nvCxnSpPr>
        <p:spPr>
          <a:xfrm>
            <a:off x="8269292" y="2795120"/>
            <a:ext cx="493227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rco 63">
            <a:extLst>
              <a:ext uri="{FF2B5EF4-FFF2-40B4-BE49-F238E27FC236}">
                <a16:creationId xmlns:a16="http://schemas.microsoft.com/office/drawing/2014/main" id="{FF198B16-2D33-41C3-0F9C-C2B1FE0828D0}"/>
              </a:ext>
            </a:extLst>
          </p:cNvPr>
          <p:cNvSpPr/>
          <p:nvPr/>
        </p:nvSpPr>
        <p:spPr>
          <a:xfrm>
            <a:off x="6188038" y="612316"/>
            <a:ext cx="5148000" cy="5148000"/>
          </a:xfrm>
          <a:prstGeom prst="arc">
            <a:avLst>
              <a:gd name="adj1" fmla="val 16200000"/>
              <a:gd name="adj2" fmla="val 2203258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49FDE099-3FBF-F194-1095-58862170B36E}"/>
              </a:ext>
            </a:extLst>
          </p:cNvPr>
          <p:cNvCxnSpPr>
            <a:cxnSpLocks/>
          </p:cNvCxnSpPr>
          <p:nvPr/>
        </p:nvCxnSpPr>
        <p:spPr>
          <a:xfrm>
            <a:off x="7503578" y="612316"/>
            <a:ext cx="1271916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4220FF2B-3EA8-3AF5-1860-6552FD693563}"/>
              </a:ext>
            </a:extLst>
          </p:cNvPr>
          <p:cNvSpPr txBox="1"/>
          <p:nvPr/>
        </p:nvSpPr>
        <p:spPr>
          <a:xfrm>
            <a:off x="0" y="342927"/>
            <a:ext cx="7308000" cy="353943"/>
          </a:xfrm>
          <a:prstGeom prst="rect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700" dirty="0"/>
              <a:t>Dalla realtà alle proiezioni: esemplificazione mediante la circonferenza</a:t>
            </a:r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6565EAD7-DCEA-0B79-DF7F-588DD9726F4A}"/>
              </a:ext>
            </a:extLst>
          </p:cNvPr>
          <p:cNvSpPr txBox="1"/>
          <p:nvPr/>
        </p:nvSpPr>
        <p:spPr>
          <a:xfrm>
            <a:off x="17347" y="716949"/>
            <a:ext cx="7135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Sia data la circonferenza di centro (O) inscritta nel quadrato  di vertici (A),(B),(C),(D) collocata nello spazio ribaltato di 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00B0F0"/>
                </a:solidFill>
              </a:rPr>
              <a:t> su 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00B0F0"/>
                </a:solidFill>
              </a:rPr>
              <a:t>1</a:t>
            </a:r>
            <a:r>
              <a:rPr lang="it-IT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9570570B-2930-C3FE-8D92-3831E8794B24}"/>
              </a:ext>
            </a:extLst>
          </p:cNvPr>
          <p:cNvSpPr txBox="1"/>
          <p:nvPr/>
        </p:nvSpPr>
        <p:spPr>
          <a:xfrm>
            <a:off x="17347" y="1320389"/>
            <a:ext cx="673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Per il centro (O) conduciamo le diagonali del quadrato (r) ed (s) determinandone le rispettive tracce T</a:t>
            </a:r>
            <a:r>
              <a:rPr lang="it-IT" baseline="-25000" dirty="0">
                <a:solidFill>
                  <a:srgbClr val="00B0F0"/>
                </a:solidFill>
              </a:rPr>
              <a:t>1</a:t>
            </a:r>
            <a:r>
              <a:rPr lang="it-IT" dirty="0">
                <a:solidFill>
                  <a:srgbClr val="00B0F0"/>
                </a:solidFill>
              </a:rPr>
              <a:t>r, </a:t>
            </a:r>
            <a:r>
              <a:rPr lang="it-IT" dirty="0">
                <a:solidFill>
                  <a:srgbClr val="FF0000"/>
                </a:solidFill>
              </a:rPr>
              <a:t>(T</a:t>
            </a:r>
            <a:r>
              <a:rPr lang="it-IT" baseline="-25000" dirty="0">
                <a:solidFill>
                  <a:srgbClr val="FF0000"/>
                </a:solidFill>
              </a:rPr>
              <a:t>2</a:t>
            </a:r>
            <a:r>
              <a:rPr lang="it-IT" dirty="0">
                <a:solidFill>
                  <a:srgbClr val="FF0000"/>
                </a:solidFill>
              </a:rPr>
              <a:t>r)</a:t>
            </a:r>
            <a:r>
              <a:rPr lang="it-IT" dirty="0">
                <a:solidFill>
                  <a:srgbClr val="00B0F0"/>
                </a:solidFill>
              </a:rPr>
              <a:t>,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00B0F0"/>
                </a:solidFill>
              </a:rPr>
              <a:t>T</a:t>
            </a:r>
            <a:r>
              <a:rPr lang="it-IT" baseline="-25000" dirty="0">
                <a:solidFill>
                  <a:srgbClr val="00B0F0"/>
                </a:solidFill>
              </a:rPr>
              <a:t>1</a:t>
            </a:r>
            <a:r>
              <a:rPr lang="it-IT" dirty="0">
                <a:solidFill>
                  <a:srgbClr val="00B0F0"/>
                </a:solidFill>
              </a:rPr>
              <a:t>s,</a:t>
            </a:r>
            <a:r>
              <a:rPr lang="it-IT" dirty="0">
                <a:solidFill>
                  <a:srgbClr val="FF0000"/>
                </a:solidFill>
              </a:rPr>
              <a:t> (T</a:t>
            </a:r>
            <a:r>
              <a:rPr lang="it-IT" baseline="-25000" dirty="0">
                <a:solidFill>
                  <a:srgbClr val="FF0000"/>
                </a:solidFill>
              </a:rPr>
              <a:t>2</a:t>
            </a:r>
            <a:r>
              <a:rPr lang="it-IT" dirty="0">
                <a:solidFill>
                  <a:srgbClr val="FF0000"/>
                </a:solidFill>
              </a:rPr>
              <a:t>s)</a:t>
            </a:r>
          </a:p>
        </p:txBody>
      </p:sp>
      <p:sp>
        <p:nvSpPr>
          <p:cNvPr id="92" name="CasellaDiTesto 91">
            <a:extLst>
              <a:ext uri="{FF2B5EF4-FFF2-40B4-BE49-F238E27FC236}">
                <a16:creationId xmlns:a16="http://schemas.microsoft.com/office/drawing/2014/main" id="{31E0E64C-FEDC-2C70-62F7-8624A07626E1}"/>
              </a:ext>
            </a:extLst>
          </p:cNvPr>
          <p:cNvSpPr txBox="1"/>
          <p:nvPr/>
        </p:nvSpPr>
        <p:spPr>
          <a:xfrm>
            <a:off x="0" y="1902291"/>
            <a:ext cx="6210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Trovate con la rotazione inversa T</a:t>
            </a:r>
            <a:r>
              <a:rPr lang="it-IT" baseline="-25000" dirty="0">
                <a:solidFill>
                  <a:srgbClr val="00B0F0"/>
                </a:solidFill>
              </a:rPr>
              <a:t>2</a:t>
            </a:r>
            <a:r>
              <a:rPr lang="it-IT" dirty="0">
                <a:solidFill>
                  <a:srgbClr val="00B0F0"/>
                </a:solidFill>
              </a:rPr>
              <a:t>r e T</a:t>
            </a:r>
            <a:r>
              <a:rPr lang="it-IT" baseline="-25000" dirty="0">
                <a:solidFill>
                  <a:srgbClr val="00B0F0"/>
                </a:solidFill>
              </a:rPr>
              <a:t>2</a:t>
            </a:r>
            <a:r>
              <a:rPr lang="it-IT" dirty="0">
                <a:solidFill>
                  <a:srgbClr val="00B0F0"/>
                </a:solidFill>
              </a:rPr>
              <a:t>s si definiscono r’</a:t>
            </a:r>
            <a:r>
              <a:rPr lang="it-IT" sz="1800" dirty="0">
                <a:latin typeface="Symbol" panose="05050102010706020507" pitchFamily="18" charset="2"/>
              </a:rPr>
              <a:t> </a:t>
            </a:r>
            <a:r>
              <a:rPr lang="it-IT" sz="1800" dirty="0">
                <a:solidFill>
                  <a:srgbClr val="00B0F0"/>
                </a:solidFill>
                <a:latin typeface="Symbol" panose="05050102010706020507" pitchFamily="18" charset="2"/>
              </a:rPr>
              <a:t>º</a:t>
            </a:r>
            <a:r>
              <a:rPr lang="it-IT" dirty="0">
                <a:solidFill>
                  <a:srgbClr val="00B0F0"/>
                </a:solidFill>
              </a:rPr>
              <a:t> s’ </a:t>
            </a:r>
            <a:r>
              <a:rPr lang="it-IT" sz="1800" dirty="0">
                <a:solidFill>
                  <a:srgbClr val="00B0F0"/>
                </a:solidFill>
                <a:latin typeface="Symbol" panose="05050102010706020507" pitchFamily="18" charset="2"/>
              </a:rPr>
              <a:t>º</a:t>
            </a:r>
            <a:r>
              <a:rPr lang="it-IT" sz="1800" dirty="0">
                <a:latin typeface="Symbol" panose="05050102010706020507" pitchFamily="18" charset="2"/>
              </a:rPr>
              <a:t> </a:t>
            </a:r>
            <a:r>
              <a:rPr lang="it-IT" dirty="0"/>
              <a:t>t</a:t>
            </a:r>
            <a:r>
              <a:rPr lang="it-IT" baseline="-25000" dirty="0"/>
              <a:t>1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00B0F0"/>
                </a:solidFill>
              </a:rPr>
              <a:t> e le proiezioni r’’ ed s’’</a:t>
            </a:r>
          </a:p>
        </p:txBody>
      </p:sp>
      <p:sp>
        <p:nvSpPr>
          <p:cNvPr id="96" name="CasellaDiTesto 95">
            <a:extLst>
              <a:ext uri="{FF2B5EF4-FFF2-40B4-BE49-F238E27FC236}">
                <a16:creationId xmlns:a16="http://schemas.microsoft.com/office/drawing/2014/main" id="{6F8F1508-1862-C305-ED0B-510171977A1D}"/>
              </a:ext>
            </a:extLst>
          </p:cNvPr>
          <p:cNvSpPr txBox="1"/>
          <p:nvPr/>
        </p:nvSpPr>
        <p:spPr>
          <a:xfrm>
            <a:off x="17346" y="2485412"/>
            <a:ext cx="610721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dirty="0">
                <a:solidFill>
                  <a:srgbClr val="FF0000"/>
                </a:solidFill>
              </a:rPr>
              <a:t>Proiettiamo, ora, i vertici (</a:t>
            </a:r>
            <a:r>
              <a:rPr lang="it-IT" sz="1700" dirty="0">
                <a:solidFill>
                  <a:srgbClr val="00B0F0"/>
                </a:solidFill>
              </a:rPr>
              <a:t>A),(B),(C),(D) </a:t>
            </a:r>
            <a:r>
              <a:rPr lang="it-IT" sz="1700" dirty="0">
                <a:solidFill>
                  <a:srgbClr val="FF0000"/>
                </a:solidFill>
              </a:rPr>
              <a:t>e il centro </a:t>
            </a:r>
            <a:r>
              <a:rPr lang="it-IT" sz="1700" dirty="0">
                <a:solidFill>
                  <a:srgbClr val="00B0F0"/>
                </a:solidFill>
              </a:rPr>
              <a:t>(O)</a:t>
            </a:r>
            <a:r>
              <a:rPr lang="it-IT" sz="1700" dirty="0">
                <a:solidFill>
                  <a:srgbClr val="FF0000"/>
                </a:solidFill>
              </a:rPr>
              <a:t> del quadrato su </a:t>
            </a:r>
            <a:r>
              <a:rPr lang="it-IT" sz="1700" dirty="0">
                <a:solidFill>
                  <a:srgbClr val="00B0F0"/>
                </a:solidFill>
              </a:rPr>
              <a:t>r’</a:t>
            </a:r>
            <a:r>
              <a:rPr lang="it-IT" sz="1700" dirty="0">
                <a:solidFill>
                  <a:srgbClr val="00B0F0"/>
                </a:solidFill>
                <a:latin typeface="Symbol" panose="05050102010706020507" pitchFamily="18" charset="2"/>
              </a:rPr>
              <a:t> º</a:t>
            </a:r>
            <a:r>
              <a:rPr lang="it-IT" sz="1700" dirty="0">
                <a:solidFill>
                  <a:srgbClr val="00B0F0"/>
                </a:solidFill>
              </a:rPr>
              <a:t> s’ </a:t>
            </a:r>
            <a:r>
              <a:rPr lang="it-IT" sz="1700" dirty="0">
                <a:solidFill>
                  <a:srgbClr val="FF0000"/>
                </a:solidFill>
              </a:rPr>
              <a:t>fissando lo scorcio totale del quadrato </a:t>
            </a:r>
          </a:p>
          <a:p>
            <a:r>
              <a:rPr lang="it-IT" sz="1700" dirty="0">
                <a:solidFill>
                  <a:srgbClr val="FF0000"/>
                </a:solidFill>
              </a:rPr>
              <a:t>circoscritto alla circonferenza nei punti </a:t>
            </a:r>
            <a:r>
              <a:rPr lang="it-IT" sz="1700" dirty="0">
                <a:solidFill>
                  <a:srgbClr val="00B0F0"/>
                </a:solidFill>
              </a:rPr>
              <a:t>A’,B’,C’,D’</a:t>
            </a:r>
          </a:p>
        </p:txBody>
      </p:sp>
      <p:sp>
        <p:nvSpPr>
          <p:cNvPr id="98" name="CasellaDiTesto 97">
            <a:extLst>
              <a:ext uri="{FF2B5EF4-FFF2-40B4-BE49-F238E27FC236}">
                <a16:creationId xmlns:a16="http://schemas.microsoft.com/office/drawing/2014/main" id="{89D9BFA6-5828-7695-1057-5B0B0C3BA232}"/>
              </a:ext>
            </a:extLst>
          </p:cNvPr>
          <p:cNvSpPr txBox="1"/>
          <p:nvPr/>
        </p:nvSpPr>
        <p:spPr>
          <a:xfrm>
            <a:off x="0" y="3362756"/>
            <a:ext cx="6541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Proiettando questi vertici sulle proiezioni r’’ ed s’’ si fissano su di esse i punti A’’,B’’,C’’,D’’ vertici dello scorcio parziale del quadrato contenente la circonferenza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25E0FB6-9263-78CA-4F8A-C541F9C57A7C}"/>
              </a:ext>
            </a:extLst>
          </p:cNvPr>
          <p:cNvSpPr txBox="1"/>
          <p:nvPr/>
        </p:nvSpPr>
        <p:spPr>
          <a:xfrm>
            <a:off x="0" y="4250331"/>
            <a:ext cx="635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Proiettando i 4 punti delle diagonali si ha la possibilità di disegnare lo scorcio parziale dell’ellisse per 8 punti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62E06AC-96F3-42AE-E3D1-BFF3A462D6F0}"/>
              </a:ext>
            </a:extLst>
          </p:cNvPr>
          <p:cNvSpPr txBox="1"/>
          <p:nvPr/>
        </p:nvSpPr>
        <p:spPr>
          <a:xfrm>
            <a:off x="-1164" y="4834151"/>
            <a:ext cx="5539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Mediante la proiezione delle tangenti si definisce la dimensione dello scorcio totale su 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00B0F0"/>
                </a:solidFill>
              </a:rPr>
              <a:t>1</a:t>
            </a:r>
            <a:r>
              <a:rPr lang="it-IT" dirty="0">
                <a:solidFill>
                  <a:srgbClr val="00B0F0"/>
                </a:solidFill>
              </a:rPr>
              <a:t> </a:t>
            </a:r>
            <a:endParaRPr lang="it-IT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C67CABB-F736-D315-4AD2-02B67F25ED2A}"/>
              </a:ext>
            </a:extLst>
          </p:cNvPr>
          <p:cNvSpPr txBox="1"/>
          <p:nvPr/>
        </p:nvSpPr>
        <p:spPr>
          <a:xfrm>
            <a:off x="17347" y="5423078"/>
            <a:ext cx="57600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dirty="0"/>
              <a:t>Si ottiene la medesima soluzione proiettando i vertici del quadrato e il centro della circonferenza sulla </a:t>
            </a:r>
            <a:r>
              <a:rPr lang="it-IT" sz="1700" dirty="0">
                <a:solidFill>
                  <a:srgbClr val="FF0000"/>
                </a:solidFill>
              </a:rPr>
              <a:t>(t</a:t>
            </a:r>
            <a:r>
              <a:rPr lang="it-IT" sz="1700" baseline="-25000" dirty="0">
                <a:solidFill>
                  <a:srgbClr val="FF0000"/>
                </a:solidFill>
              </a:rPr>
              <a:t>2</a:t>
            </a:r>
            <a:r>
              <a:rPr lang="it-IT" sz="17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sz="1700" dirty="0">
                <a:solidFill>
                  <a:srgbClr val="FF0000"/>
                </a:solidFill>
              </a:rPr>
              <a:t>) </a:t>
            </a:r>
            <a:r>
              <a:rPr lang="it-IT" sz="1700" dirty="0"/>
              <a:t>e sviluppare, poi, le operazioni inverse di ribaltamento per posizionare questi punti su t</a:t>
            </a:r>
            <a:r>
              <a:rPr lang="it-IT" sz="1700" baseline="-25000" dirty="0"/>
              <a:t>2</a:t>
            </a:r>
            <a:r>
              <a:rPr lang="it-IT" sz="1700" dirty="0">
                <a:latin typeface="Symbol" panose="05050102010706020507" pitchFamily="18" charset="2"/>
              </a:rPr>
              <a:t>a</a:t>
            </a:r>
            <a:r>
              <a:rPr lang="it-IT" sz="1700" dirty="0"/>
              <a:t> reale per proiettarli, dopo, su </a:t>
            </a:r>
            <a:r>
              <a:rPr lang="it-IT" sz="1700" dirty="0">
                <a:latin typeface="Symbol" panose="05050102010706020507" pitchFamily="18" charset="2"/>
              </a:rPr>
              <a:t>p</a:t>
            </a:r>
            <a:r>
              <a:rPr lang="it-IT" sz="1700" baseline="-25000" dirty="0"/>
              <a:t>2 </a:t>
            </a:r>
            <a:r>
              <a:rPr lang="it-IT" sz="1700" dirty="0"/>
              <a:t>ottenendo lo stesso risultato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CEF36E7-FD2D-322D-1B4F-9955AD301F06}"/>
              </a:ext>
            </a:extLst>
          </p:cNvPr>
          <p:cNvSpPr txBox="1"/>
          <p:nvPr/>
        </p:nvSpPr>
        <p:spPr>
          <a:xfrm>
            <a:off x="9098042" y="5161468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200" dirty="0">
                <a:solidFill>
                  <a:srgbClr val="00B0F0"/>
                </a:solidFill>
                <a:latin typeface="Comic Sans MS"/>
              </a:rPr>
              <a:t>(O)</a:t>
            </a:r>
            <a:endParaRPr lang="it-IT" sz="1200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4C94193-16E3-02CE-F047-26B1A0DC7A1D}"/>
              </a:ext>
            </a:extLst>
          </p:cNvPr>
          <p:cNvSpPr txBox="1"/>
          <p:nvPr/>
        </p:nvSpPr>
        <p:spPr>
          <a:xfrm>
            <a:off x="8521350" y="3895485"/>
            <a:ext cx="432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200" dirty="0">
                <a:solidFill>
                  <a:srgbClr val="00B0F0"/>
                </a:solidFill>
                <a:latin typeface="Comic Sans MS"/>
              </a:rPr>
              <a:t>(D)</a:t>
            </a:r>
            <a:endParaRPr lang="it-IT" sz="1200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4B38833-CDFF-EBB3-BF46-1ADD68DC636F}"/>
              </a:ext>
            </a:extLst>
          </p:cNvPr>
          <p:cNvSpPr txBox="1"/>
          <p:nvPr/>
        </p:nvSpPr>
        <p:spPr>
          <a:xfrm>
            <a:off x="6953323" y="5100889"/>
            <a:ext cx="3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200" dirty="0">
                <a:solidFill>
                  <a:srgbClr val="00B0F0"/>
                </a:solidFill>
                <a:latin typeface="Comic Sans MS"/>
              </a:rPr>
              <a:t>A’</a:t>
            </a:r>
            <a:endParaRPr lang="it-IT" sz="1200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D7C4A33-14D1-4062-AD6C-7F6BFBE76C73}"/>
              </a:ext>
            </a:extLst>
          </p:cNvPr>
          <p:cNvSpPr txBox="1"/>
          <p:nvPr/>
        </p:nvSpPr>
        <p:spPr>
          <a:xfrm>
            <a:off x="7305183" y="4644585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200" dirty="0">
                <a:solidFill>
                  <a:srgbClr val="00B0F0"/>
                </a:solidFill>
                <a:latin typeface="Comic Sans MS"/>
              </a:rPr>
              <a:t>B’</a:t>
            </a:r>
            <a:endParaRPr lang="it-IT" sz="1200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CB341364-660B-F199-31FF-C4BC4BF4C5B9}"/>
              </a:ext>
            </a:extLst>
          </p:cNvPr>
          <p:cNvSpPr txBox="1"/>
          <p:nvPr/>
        </p:nvSpPr>
        <p:spPr>
          <a:xfrm>
            <a:off x="8436721" y="3244682"/>
            <a:ext cx="304583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200" dirty="0">
                <a:solidFill>
                  <a:srgbClr val="00B0F0"/>
                </a:solidFill>
                <a:latin typeface="Comic Sans MS"/>
              </a:rPr>
              <a:t>C’</a:t>
            </a:r>
            <a:endParaRPr lang="it-IT" sz="1200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3E2BBD94-65B2-4A93-F07A-9FBD67A08E8C}"/>
              </a:ext>
            </a:extLst>
          </p:cNvPr>
          <p:cNvSpPr txBox="1"/>
          <p:nvPr/>
        </p:nvSpPr>
        <p:spPr>
          <a:xfrm>
            <a:off x="8097468" y="3637520"/>
            <a:ext cx="366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200" dirty="0">
                <a:solidFill>
                  <a:srgbClr val="00B0F0"/>
                </a:solidFill>
                <a:latin typeface="Comic Sans MS"/>
              </a:rPr>
              <a:t>D’</a:t>
            </a:r>
            <a:endParaRPr lang="it-IT" sz="1200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CC4CFF2B-E94F-8C48-DEE7-01467CFC805B}"/>
              </a:ext>
            </a:extLst>
          </p:cNvPr>
          <p:cNvSpPr txBox="1"/>
          <p:nvPr/>
        </p:nvSpPr>
        <p:spPr>
          <a:xfrm>
            <a:off x="6600644" y="5557193"/>
            <a:ext cx="303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200" dirty="0">
                <a:solidFill>
                  <a:srgbClr val="00B0F0"/>
                </a:solidFill>
                <a:latin typeface="Comic Sans MS"/>
              </a:rPr>
              <a:t>r’</a:t>
            </a:r>
            <a:endParaRPr lang="it-IT" sz="1200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4F7433B7-620F-0774-9922-AB126070AE0C}"/>
              </a:ext>
            </a:extLst>
          </p:cNvPr>
          <p:cNvSpPr txBox="1"/>
          <p:nvPr/>
        </p:nvSpPr>
        <p:spPr>
          <a:xfrm>
            <a:off x="6860014" y="5557701"/>
            <a:ext cx="303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200" dirty="0">
                <a:solidFill>
                  <a:srgbClr val="00B0F0"/>
                </a:solidFill>
                <a:latin typeface="Comic Sans MS"/>
              </a:rPr>
              <a:t>s’</a:t>
            </a:r>
            <a:endParaRPr lang="it-IT" sz="1200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55D3F1A3-E018-8B3E-CDE7-6CB2D95CC9D0}"/>
              </a:ext>
            </a:extLst>
          </p:cNvPr>
          <p:cNvSpPr txBox="1"/>
          <p:nvPr/>
        </p:nvSpPr>
        <p:spPr>
          <a:xfrm>
            <a:off x="8432276" y="808777"/>
            <a:ext cx="360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200" dirty="0">
                <a:solidFill>
                  <a:srgbClr val="00B0F0"/>
                </a:solidFill>
                <a:latin typeface="Comic Sans MS"/>
              </a:rPr>
              <a:t>C’’</a:t>
            </a:r>
            <a:endParaRPr lang="it-IT" sz="1200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920CBA52-3A75-4E5C-94E8-BD505034DB67}"/>
              </a:ext>
            </a:extLst>
          </p:cNvPr>
          <p:cNvSpPr txBox="1"/>
          <p:nvPr/>
        </p:nvSpPr>
        <p:spPr>
          <a:xfrm>
            <a:off x="7612854" y="4199651"/>
            <a:ext cx="360000" cy="25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200" dirty="0">
                <a:solidFill>
                  <a:srgbClr val="00B0F0"/>
                </a:solidFill>
                <a:latin typeface="Comic Sans MS"/>
              </a:rPr>
              <a:t>O’</a:t>
            </a:r>
            <a:endParaRPr lang="it-IT" sz="1200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8F3827C1-EADA-70D7-6BD0-AD24A84054A7}"/>
              </a:ext>
            </a:extLst>
          </p:cNvPr>
          <p:cNvSpPr txBox="1"/>
          <p:nvPr/>
        </p:nvSpPr>
        <p:spPr>
          <a:xfrm>
            <a:off x="7765944" y="1415168"/>
            <a:ext cx="360000" cy="28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it-IT" sz="1200" dirty="0">
                <a:solidFill>
                  <a:srgbClr val="00B0F0"/>
                </a:solidFill>
                <a:latin typeface="Comic Sans MS"/>
              </a:rPr>
              <a:t>O’’</a:t>
            </a:r>
            <a:endParaRPr lang="it-IT" sz="1200" dirty="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36" name="Arco 35">
            <a:extLst>
              <a:ext uri="{FF2B5EF4-FFF2-40B4-BE49-F238E27FC236}">
                <a16:creationId xmlns:a16="http://schemas.microsoft.com/office/drawing/2014/main" id="{FA6F22DD-AE79-5DCC-680F-2906069850C2}"/>
              </a:ext>
            </a:extLst>
          </p:cNvPr>
          <p:cNvSpPr/>
          <p:nvPr/>
        </p:nvSpPr>
        <p:spPr>
          <a:xfrm>
            <a:off x="6634037" y="1054056"/>
            <a:ext cx="4248000" cy="4248000"/>
          </a:xfrm>
          <a:prstGeom prst="arc">
            <a:avLst>
              <a:gd name="adj1" fmla="val 16200000"/>
              <a:gd name="adj2" fmla="val 2208513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F1C6545E-5D47-96B6-B653-B81224D6D406}"/>
              </a:ext>
            </a:extLst>
          </p:cNvPr>
          <p:cNvCxnSpPr>
            <a:cxnSpLocks/>
          </p:cNvCxnSpPr>
          <p:nvPr/>
        </p:nvCxnSpPr>
        <p:spPr>
          <a:xfrm>
            <a:off x="8531485" y="1052180"/>
            <a:ext cx="231034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DD2F5CC2-96CC-DCB6-0AEF-42E704E79BC8}"/>
              </a:ext>
            </a:extLst>
          </p:cNvPr>
          <p:cNvCxnSpPr>
            <a:cxnSpLocks/>
          </p:cNvCxnSpPr>
          <p:nvPr/>
        </p:nvCxnSpPr>
        <p:spPr>
          <a:xfrm flipH="1">
            <a:off x="6399734" y="3195710"/>
            <a:ext cx="2354147" cy="317558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olo 3">
            <a:extLst>
              <a:ext uri="{FF2B5EF4-FFF2-40B4-BE49-F238E27FC236}">
                <a16:creationId xmlns:a16="http://schemas.microsoft.com/office/drawing/2014/main" id="{895B2B52-AB4F-DE9A-0600-B373420885CF}"/>
              </a:ext>
            </a:extLst>
          </p:cNvPr>
          <p:cNvSpPr txBox="1">
            <a:spLocks/>
          </p:cNvSpPr>
          <p:nvPr/>
        </p:nvSpPr>
        <p:spPr>
          <a:xfrm>
            <a:off x="17347" y="3228"/>
            <a:ext cx="12140869" cy="324000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vert="horz" lIns="91440" tIns="45721" rIns="91440" bIns="45721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45">
              <a:defRPr/>
            </a:pPr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    GEOMETRIA DESCRITTIVA DINAMICA – RIBALTAMENTO  DEL PIANO PROIETTANTE  </a:t>
            </a:r>
            <a:endParaRPr lang="it-IT" sz="2000" baseline="-25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Pulsante di azione: vuoto 5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92CC959-66ED-D6E2-28A7-B488AF009357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23D97970-4BA6-33B7-8100-60D6C38CE37F}"/>
              </a:ext>
            </a:extLst>
          </p:cNvPr>
          <p:cNvCxnSpPr>
            <a:cxnSpLocks/>
          </p:cNvCxnSpPr>
          <p:nvPr/>
        </p:nvCxnSpPr>
        <p:spPr>
          <a:xfrm>
            <a:off x="-7404" y="6886108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249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80" grpId="0"/>
      <p:bldP spid="84" grpId="0" animBg="1"/>
      <p:bldP spid="94" grpId="0"/>
      <p:bldP spid="95" grpId="0"/>
      <p:bldP spid="16" grpId="0"/>
      <p:bldP spid="17" grpId="0"/>
      <p:bldP spid="44" grpId="0"/>
      <p:bldP spid="45" grpId="0"/>
      <p:bldP spid="56" grpId="0" animBg="1"/>
      <p:bldP spid="76" grpId="0"/>
      <p:bldP spid="78" grpId="0"/>
      <p:bldP spid="79" grpId="0"/>
      <p:bldP spid="81" grpId="0"/>
      <p:bldP spid="83" grpId="0"/>
      <p:bldP spid="86" grpId="0"/>
      <p:bldP spid="88" grpId="0"/>
      <p:bldP spid="107" grpId="0"/>
      <p:bldP spid="148" grpId="0" animBg="1"/>
      <p:bldP spid="149" grpId="0" animBg="1"/>
      <p:bldP spid="47" grpId="0" animBg="1"/>
      <p:bldP spid="59" grpId="0" animBg="1"/>
      <p:bldP spid="64" grpId="0" animBg="1"/>
      <p:bldP spid="74" grpId="0" animBg="1"/>
      <p:bldP spid="87" grpId="0"/>
      <p:bldP spid="90" grpId="0"/>
      <p:bldP spid="92" grpId="0"/>
      <p:bldP spid="96" grpId="0"/>
      <p:bldP spid="98" grpId="0"/>
      <p:bldP spid="14" grpId="0"/>
      <p:bldP spid="19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41" grpId="0"/>
      <p:bldP spid="42" grpId="0"/>
      <p:bldP spid="43" grpId="0"/>
      <p:bldP spid="48" grpId="0"/>
      <p:bldP spid="52" grpId="0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ttangolo 180">
            <a:extLst>
              <a:ext uri="{FF2B5EF4-FFF2-40B4-BE49-F238E27FC236}">
                <a16:creationId xmlns:a16="http://schemas.microsoft.com/office/drawing/2014/main" id="{63C8C994-8620-40F8-8041-002EF523D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0" y="2971800"/>
            <a:ext cx="12132000" cy="1132618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Per maggiore completezza ed approfondimento degli argomenti si può consultare il seguente sito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https://www.eliofragassi.it/</a:t>
            </a:r>
            <a:endParaRPr kumimoji="0" lang="it-IT" altLang="it-IT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76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2397E7D-04F1-415B-8D43-279BCB9E2DB0}"/>
              </a:ext>
            </a:extLst>
          </p:cNvPr>
          <p:cNvCxnSpPr>
            <a:cxnSpLocks/>
          </p:cNvCxnSpPr>
          <p:nvPr/>
        </p:nvCxnSpPr>
        <p:spPr>
          <a:xfrm>
            <a:off x="0" y="684912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ulsante di azione: vuoto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12E1E80-75F5-294A-B604-BAD685440FA0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3658180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3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3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1764</Words>
  <Application>Microsoft Office PowerPoint</Application>
  <PresentationFormat>Widescreen</PresentationFormat>
  <Paragraphs>257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Calibri</vt:lpstr>
      <vt:lpstr>Comic Sans MS</vt:lpstr>
      <vt:lpstr>MS Shell Dlg 2</vt:lpstr>
      <vt:lpstr>Symbol</vt:lpstr>
      <vt:lpstr>1_Tema di Office</vt:lpstr>
      <vt:lpstr>Tema di Office</vt:lpstr>
      <vt:lpstr>Geometria descrittiva dinamica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Elio Fragassi</dc:creator>
  <cp:lastModifiedBy>Elio Fragassi</cp:lastModifiedBy>
  <cp:revision>82</cp:revision>
  <dcterms:created xsi:type="dcterms:W3CDTF">2023-06-01T21:24:53Z</dcterms:created>
  <dcterms:modified xsi:type="dcterms:W3CDTF">2023-10-15T16:35:09Z</dcterms:modified>
</cp:coreProperties>
</file>