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28" r:id="rId2"/>
    <p:sldId id="329" r:id="rId3"/>
    <p:sldId id="256" r:id="rId4"/>
    <p:sldId id="333" r:id="rId5"/>
    <p:sldId id="332" r:id="rId6"/>
    <p:sldId id="330" r:id="rId7"/>
    <p:sldId id="334" r:id="rId8"/>
    <p:sldId id="331" r:id="rId9"/>
    <p:sldId id="336" r:id="rId10"/>
    <p:sldId id="290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D9E6"/>
    <a:srgbClr val="C5C1D0"/>
    <a:srgbClr val="DFDCE7"/>
    <a:srgbClr val="D6DCE5"/>
    <a:srgbClr val="0000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91" autoAdjust="0"/>
    <p:restoredTop sz="94660"/>
  </p:normalViewPr>
  <p:slideViewPr>
    <p:cSldViewPr snapToGrid="0">
      <p:cViewPr varScale="1">
        <p:scale>
          <a:sx n="86" d="100"/>
          <a:sy n="86" d="100"/>
        </p:scale>
        <p:origin x="8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6036F-A341-42E5-8558-601A0CE0D5BB}" type="datetimeFigureOut">
              <a:rPr lang="it-IT" smtClean="0"/>
              <a:t>02/07/2023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08738-1C4D-416D-958D-3634E094D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4374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762AE5-F776-5F5F-16F7-D20E9EF30F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263BDA0-CF80-C8C3-F853-C47D5C0240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554847-B946-EE11-081B-B74B3800F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t>02/07/2023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E03C39-2666-F999-07DE-F2A625E27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CC7F41-5083-51C3-F652-CDC341EF4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18069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436875-A955-7598-8933-C705C627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296AA14-A3F4-D0E0-9D9D-AEDE702B3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EB1AA2-FC5D-64BD-9A01-DD74948D9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t>02/07/2023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B9BD8D-14A9-83A6-B605-657C1968C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B9888E-C741-2442-4D34-F9422A2C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38947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5189B3E-61E2-1539-B415-43FD359F54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F7D28D-BDD2-9175-083A-4D8803FD6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CF6419-FABF-2F3E-411E-CEFAE048D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t>02/07/2023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9EDD0E-5628-CF38-18C5-983BCF71E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116A5C-D968-B7AD-AB7E-93F314975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95621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030A7B-E8AD-C4F8-1E6A-33E711CBF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845C15-7BDF-D45A-0BC2-B332FB7A4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10F1B8-E9CC-01D0-EB06-3791C4B06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t>02/07/2023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E7918F-ED12-2B29-DF07-10DFBC853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77916A-184E-B485-990B-5F6728005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11014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B6D40C-DF36-4038-3027-8A5797345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53B6FA4-7A8E-2D69-DD98-C6CD73BD5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8DDA72-5496-AF06-2C69-95B58DFEC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t>02/07/2023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EE3522-E6D4-A7F9-D441-FDE63E67A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DE8663-8DDF-93C9-36C8-F952DD8FF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6348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15D78D-BAB4-B5EB-6F66-E31B4B99D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216639-E17F-6287-B89F-BB8B9C98E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6C9320D-3928-90EB-A207-6EF7086E8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8A7F4F8-E367-76C4-84C3-C76B5D23A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t>02/07/2023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37422CC-B5E6-1E06-7686-CCECA970D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3DA04AE-6A5C-3584-F6F2-09DB8ADD3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85506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A41916-F676-B81B-4FDD-49082A020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E223AE0-5CEF-4AF6-F5AB-74E899916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275B6DC-AE56-ACCA-CF28-79B3EE151C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D237B58-E42D-879E-CB29-71FA74FEA3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B6094B4-916F-FC41-0261-01C512B918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E152F91-11BF-6B35-9455-3E891D7A0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t>02/07/2023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B137F82-9199-4A39-03E9-61D68BFB4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7B1188E-F09D-2C09-C4DE-8B0C906D3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17323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C7E3A4-2909-284C-FBD6-8230ECE84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D642172-374D-DD04-45CD-BB40D9BC8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t>02/07/2023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DB3CB5-7EC3-9ABD-3863-44BB8EC1B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3F51CAC-F3FF-D1FC-E8B7-ABEF46F44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859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9BF69AD-33CA-3B5D-4D8A-3C3ECFDF9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t>02/07/2023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4145DAD-EFC2-9119-EC73-AAFC9D84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50F028-935F-CA3D-6BDD-3AFE22AD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22772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972F0C-CA5C-DE36-CD0A-BCD85040C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26CE0D-2563-B374-E02C-7EABE0DD4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5F88B3A-E25E-36AB-5055-7A0455483C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2E575D1-7860-722D-AFE3-E1A794817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t>02/07/2023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BAA9CD2-49A7-95E1-FA96-57B796847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FD2E874-C829-423F-FD92-94F898447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24657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263871-CD6F-7886-AC91-65C6BBC03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D3DE597-67FD-3539-19A5-C3436789BD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0E15604-7B83-BEDA-310C-98CC0A582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86F61AB-73A8-FE1A-B8D2-2190557F2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t>02/07/2023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830A45C-AFEF-95D6-F064-1F3C300FF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6FBF7AD-660F-9AB7-A61A-8F5CEA8D6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50052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673B8C2-F3BD-487C-88E2-658E2A633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316E77F-6E0E-D995-2D80-A9F9999B1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A2AD67-14E6-13D0-2699-DD006B99E5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9978-02E4-48A2-90E8-F4DADA2F8CB5}" type="datetimeFigureOut">
              <a:rPr lang="it-IT" smtClean="0"/>
              <a:t>02/07/2023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D3ED5A-B410-FE43-9159-FC34E6706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4E1F2E-A876-584B-8332-C32BBC6EF0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937BF-4841-4D13-BDE7-5251878F34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49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2.xml"/><Relationship Id="rId7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8.xml"/><Relationship Id="rId11" Type="http://schemas.openxmlformats.org/officeDocument/2006/relationships/image" Target="../media/image1.jpg"/><Relationship Id="rId5" Type="http://schemas.openxmlformats.org/officeDocument/2006/relationships/slide" Target="slide5.xml"/><Relationship Id="rId10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4001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OPERAZIONI DI RIBALTAMENTO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6050" y="1685465"/>
            <a:ext cx="2379316" cy="486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nell’a. s. 2008/09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sz="15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Laguardia Elisa</a:t>
            </a: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della classe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3C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15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del </a:t>
            </a:r>
            <a:r>
              <a:rPr lang="it-IT" sz="15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Liceo Artistico Statale</a:t>
            </a:r>
          </a:p>
          <a:p>
            <a:pPr marL="108000" lvl="0" algn="ctr" defTabSz="457200" eaLnBrk="0" hangingPunct="0">
              <a:defRPr/>
            </a:pPr>
            <a:r>
              <a:rPr lang="it-IT" sz="15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«G. </a:t>
            </a:r>
            <a:r>
              <a:rPr lang="it-IT" sz="1500" b="1" dirty="0" err="1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Misticoni</a:t>
            </a:r>
            <a:r>
              <a:rPr lang="it-IT" sz="15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»  </a:t>
            </a:r>
          </a:p>
          <a:p>
            <a:pPr marL="108000" lvl="0" algn="ctr" defTabSz="457200" eaLnBrk="0" hangingPunct="0">
              <a:defRPr/>
            </a:pPr>
            <a:r>
              <a:rPr lang="it-IT" sz="15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di Pescara</a:t>
            </a:r>
          </a:p>
          <a:p>
            <a:pPr marL="108000" lvl="0" algn="ctr" defTabSz="457200" eaLnBrk="0" hangingPunct="0">
              <a:defRPr/>
            </a:pPr>
            <a:r>
              <a:rPr lang="it-IT" sz="15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endParaRPr lang="it-IT" sz="1500" dirty="0">
              <a:solidFill>
                <a:srgbClr val="0000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15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per la materia </a:t>
            </a:r>
          </a:p>
          <a:p>
            <a:pPr marL="108000" lvl="0" algn="ctr" defTabSz="457200" eaLnBrk="0" hangingPunct="0">
              <a:defRPr/>
            </a:pPr>
            <a:r>
              <a:rPr lang="it-IT" sz="15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«Discipline geometriche»</a:t>
            </a:r>
          </a:p>
          <a:p>
            <a:pPr marL="108000" lvl="0" algn="ctr" defTabSz="457200" eaLnBrk="0" hangingPunct="0">
              <a:defRPr/>
            </a:pPr>
            <a:r>
              <a:rPr lang="it-IT" sz="15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it-IT" sz="15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del corso sperimentale</a:t>
            </a:r>
          </a:p>
          <a:p>
            <a:pPr marL="108000" lvl="0" algn="ctr" defTabSz="457200" eaLnBrk="0" hangingPunct="0">
              <a:defRPr/>
            </a:pPr>
            <a:r>
              <a:rPr lang="it-IT" sz="15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«Progetto Leonardo»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 Prof. Elio </a:t>
            </a:r>
            <a:r>
              <a:rPr kumimoji="0" lang="it-IT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5543332" y="1675484"/>
            <a:ext cx="42543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12000" y="1320452"/>
            <a:ext cx="12168000" cy="33855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 DEL  PIANO  GENERICO </a:t>
            </a:r>
            <a:endParaRPr kumimoji="0" lang="it-IT" sz="1600" b="1" i="0" u="none" strike="noStrike" kern="1200" cap="none" spc="0" normalizeH="0" baseline="-2500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ulsante di azione: vuoto 20">
            <a:hlinkClick r:id="rId3" action="ppaction://hlinksldjump"/>
            <a:extLst>
              <a:ext uri="{FF2B5EF4-FFF2-40B4-BE49-F238E27FC236}">
                <a16:creationId xmlns:a16="http://schemas.microsoft.com/office/drawing/2014/main" id="{77E0723C-F78A-46C6-898B-FC983A9E004F}"/>
              </a:ext>
            </a:extLst>
          </p:cNvPr>
          <p:cNvSpPr/>
          <p:nvPr/>
        </p:nvSpPr>
        <p:spPr>
          <a:xfrm>
            <a:off x="5531706" y="2169284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</a:p>
        </p:txBody>
      </p:sp>
      <p:sp>
        <p:nvSpPr>
          <p:cNvPr id="22" name="Pulsante di azione: vuoto 21">
            <a:hlinkClick r:id="rId4" action="ppaction://hlinksldjump"/>
            <a:extLst>
              <a:ext uri="{FF2B5EF4-FFF2-40B4-BE49-F238E27FC236}">
                <a16:creationId xmlns:a16="http://schemas.microsoft.com/office/drawing/2014/main" id="{115994FE-9BC6-42C0-9718-93489CE46826}"/>
              </a:ext>
            </a:extLst>
          </p:cNvPr>
          <p:cNvSpPr/>
          <p:nvPr/>
        </p:nvSpPr>
        <p:spPr>
          <a:xfrm>
            <a:off x="5532346" y="2527235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23" name="Pulsante di azione: vuoto 22">
            <a:hlinkClick r:id="rId5" action="ppaction://hlinksldjump"/>
            <a:extLst>
              <a:ext uri="{FF2B5EF4-FFF2-40B4-BE49-F238E27FC236}">
                <a16:creationId xmlns:a16="http://schemas.microsoft.com/office/drawing/2014/main" id="{F6FD3DF0-B1D6-47A4-AA1F-30C678147F5A}"/>
              </a:ext>
            </a:extLst>
          </p:cNvPr>
          <p:cNvSpPr/>
          <p:nvPr/>
        </p:nvSpPr>
        <p:spPr>
          <a:xfrm>
            <a:off x="5534974" y="3253035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4</a:t>
            </a:r>
          </a:p>
        </p:txBody>
      </p:sp>
      <p:sp>
        <p:nvSpPr>
          <p:cNvPr id="26" name="Pulsante di azione: vuoto 25">
            <a:hlinkClick r:id="rId6" action="ppaction://hlinksldjump"/>
            <a:extLst>
              <a:ext uri="{FF2B5EF4-FFF2-40B4-BE49-F238E27FC236}">
                <a16:creationId xmlns:a16="http://schemas.microsoft.com/office/drawing/2014/main" id="{F5A9625F-B032-4410-B90E-21176569E59A}"/>
              </a:ext>
            </a:extLst>
          </p:cNvPr>
          <p:cNvSpPr/>
          <p:nvPr/>
        </p:nvSpPr>
        <p:spPr>
          <a:xfrm>
            <a:off x="5533644" y="4514034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7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5531707" y="5833095"/>
            <a:ext cx="42543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selezionare il numero</a:t>
            </a:r>
          </a:p>
        </p:txBody>
      </p:sp>
      <p:sp>
        <p:nvSpPr>
          <p:cNvPr id="28" name="Pulsante di azione: vuoto 27">
            <a:hlinkClick r:id="rId7" action="ppaction://hlinksldjump"/>
            <a:extLst>
              <a:ext uri="{FF2B5EF4-FFF2-40B4-BE49-F238E27FC236}">
                <a16:creationId xmlns:a16="http://schemas.microsoft.com/office/drawing/2014/main" id="{9E557CB7-2236-4578-BFB1-9570E85154D7}"/>
              </a:ext>
            </a:extLst>
          </p:cNvPr>
          <p:cNvSpPr/>
          <p:nvPr/>
        </p:nvSpPr>
        <p:spPr>
          <a:xfrm>
            <a:off x="5534131" y="4089892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6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054C449-2E74-46B3-975E-3689782E74A3}"/>
              </a:ext>
            </a:extLst>
          </p:cNvPr>
          <p:cNvSpPr txBox="1"/>
          <p:nvPr/>
        </p:nvSpPr>
        <p:spPr>
          <a:xfrm>
            <a:off x="5952996" y="2188215"/>
            <a:ext cx="378521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Piano generico: ribaltamento su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</a:rPr>
              <a:t>p</a:t>
            </a:r>
            <a:r>
              <a:rPr kumimoji="0" lang="it-IT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B4827ED8-6A8F-40FA-BBDA-C503BBB7EB3C}"/>
              </a:ext>
            </a:extLst>
          </p:cNvPr>
          <p:cNvSpPr txBox="1"/>
          <p:nvPr/>
        </p:nvSpPr>
        <p:spPr>
          <a:xfrm>
            <a:off x="5960880" y="2539916"/>
            <a:ext cx="37930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Piano generico: ribaltamento su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</a:rPr>
              <a:t>p</a:t>
            </a:r>
            <a:r>
              <a:rPr kumimoji="0" lang="it-IT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24EF6444-896A-4922-9DC2-4CB31B8BD82B}"/>
              </a:ext>
            </a:extLst>
          </p:cNvPr>
          <p:cNvSpPr txBox="1"/>
          <p:nvPr/>
        </p:nvSpPr>
        <p:spPr>
          <a:xfrm>
            <a:off x="5950920" y="4004528"/>
            <a:ext cx="3793094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Segmento e triangolo su piano generico con tracce allineate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6D764E0-1A81-4E81-805E-5C701A79F7E1}"/>
              </a:ext>
            </a:extLst>
          </p:cNvPr>
          <p:cNvSpPr txBox="1"/>
          <p:nvPr/>
        </p:nvSpPr>
        <p:spPr>
          <a:xfrm>
            <a:off x="5956464" y="3265709"/>
            <a:ext cx="3797510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Esempio: Ribaltamento di un triangolo scaleno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21998"/>
            <a:ext cx="12168000" cy="432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</a:rPr>
              <a:t>Geometria descrittiva dinamica</a:t>
            </a:r>
            <a:endParaRPr lang="it-IT" dirty="0">
              <a:solidFill>
                <a:srgbClr val="C00000"/>
              </a:solidFill>
            </a:endParaRPr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51553EB-32BB-4C01-9362-E83DEA2F8F39}"/>
              </a:ext>
            </a:extLst>
          </p:cNvPr>
          <p:cNvCxnSpPr>
            <a:cxnSpLocks/>
          </p:cNvCxnSpPr>
          <p:nvPr/>
        </p:nvCxnSpPr>
        <p:spPr>
          <a:xfrm>
            <a:off x="0" y="69286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ulsante di azione: vuoto 31">
            <a:extLst>
              <a:ext uri="{FF2B5EF4-FFF2-40B4-BE49-F238E27FC236}">
                <a16:creationId xmlns:a16="http://schemas.microsoft.com/office/drawing/2014/main" id="{2389E0BA-551E-93F1-83A2-D54871EF0FA7}"/>
              </a:ext>
            </a:extLst>
          </p:cNvPr>
          <p:cNvSpPr/>
          <p:nvPr/>
        </p:nvSpPr>
        <p:spPr>
          <a:xfrm>
            <a:off x="5531706" y="2890926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60721163-B8A4-4D4A-003A-66D399D56CF9}"/>
              </a:ext>
            </a:extLst>
          </p:cNvPr>
          <p:cNvSpPr txBox="1"/>
          <p:nvPr/>
        </p:nvSpPr>
        <p:spPr>
          <a:xfrm>
            <a:off x="5952996" y="2906341"/>
            <a:ext cx="4024720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Esempio. Ribaltamento di un segmento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E4F93527-07D7-1760-D48D-1DA051C4B759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1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366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BCB449B2-BDCC-5D05-1AD6-1B8A40D0A2D5}"/>
              </a:ext>
            </a:extLst>
          </p:cNvPr>
          <p:cNvCxnSpPr>
            <a:cxnSpLocks/>
          </p:cNvCxnSpPr>
          <p:nvPr/>
        </p:nvCxnSpPr>
        <p:spPr>
          <a:xfrm>
            <a:off x="-9550" y="684467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ulsante di azione: vuoto 15">
            <a:hlinkClick r:id="rId9" action="ppaction://hlinksldjump"/>
            <a:extLst>
              <a:ext uri="{FF2B5EF4-FFF2-40B4-BE49-F238E27FC236}">
                <a16:creationId xmlns:a16="http://schemas.microsoft.com/office/drawing/2014/main" id="{9A8018EE-834F-A868-2226-6C3FC41D61C5}"/>
              </a:ext>
            </a:extLst>
          </p:cNvPr>
          <p:cNvSpPr/>
          <p:nvPr/>
        </p:nvSpPr>
        <p:spPr>
          <a:xfrm>
            <a:off x="5534974" y="3623890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5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451B147-D063-D272-67A0-21F234DBC98F}"/>
              </a:ext>
            </a:extLst>
          </p:cNvPr>
          <p:cNvSpPr txBox="1"/>
          <p:nvPr/>
        </p:nvSpPr>
        <p:spPr>
          <a:xfrm>
            <a:off x="5951208" y="3642861"/>
            <a:ext cx="4207474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300" dirty="0">
                <a:solidFill>
                  <a:srgbClr val="0000FF"/>
                </a:solidFill>
                <a:latin typeface="Comic Sans MS" panose="030F0702030302020204" pitchFamily="66" charset="0"/>
              </a:rPr>
              <a:t>Ribaltamento piano generico con tracce allineate</a:t>
            </a:r>
            <a:endParaRPr kumimoji="0" lang="it-IT" sz="13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A1013070-6EBD-1046-F608-220BC3299D29}"/>
              </a:ext>
            </a:extLst>
          </p:cNvPr>
          <p:cNvCxnSpPr>
            <a:cxnSpLocks/>
          </p:cNvCxnSpPr>
          <p:nvPr/>
        </p:nvCxnSpPr>
        <p:spPr>
          <a:xfrm>
            <a:off x="-7404" y="68861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ulsante di azione: vuoto 14">
            <a:hlinkClick r:id="rId10" action="ppaction://hlinksldjump"/>
            <a:extLst>
              <a:ext uri="{FF2B5EF4-FFF2-40B4-BE49-F238E27FC236}">
                <a16:creationId xmlns:a16="http://schemas.microsoft.com/office/drawing/2014/main" id="{05A73A80-A721-DD59-BB38-C6A9656AA250}"/>
              </a:ext>
            </a:extLst>
          </p:cNvPr>
          <p:cNvSpPr/>
          <p:nvPr/>
        </p:nvSpPr>
        <p:spPr>
          <a:xfrm>
            <a:off x="5533426" y="4884889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8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9F1E5C54-C8BB-3BD0-6A9F-BE8EACFABEF6}"/>
              </a:ext>
            </a:extLst>
          </p:cNvPr>
          <p:cNvSpPr txBox="1"/>
          <p:nvPr/>
        </p:nvSpPr>
        <p:spPr>
          <a:xfrm>
            <a:off x="5945112" y="4887103"/>
            <a:ext cx="3793094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Dalla realtà alle proiezioni:</a:t>
            </a:r>
            <a:r>
              <a:rPr kumimoji="0" lang="it-IT" sz="13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esempio</a:t>
            </a:r>
            <a:endParaRPr kumimoji="0" lang="it-IT" sz="13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0B852721-BFC4-13B8-D5B2-B2EDC2DA4CD6}"/>
              </a:ext>
            </a:extLst>
          </p:cNvPr>
          <p:cNvSpPr txBox="1"/>
          <p:nvPr/>
        </p:nvSpPr>
        <p:spPr>
          <a:xfrm>
            <a:off x="5961720" y="4516990"/>
            <a:ext cx="3793094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Dalla realtà alle proiezioni – processo inverso</a:t>
            </a:r>
          </a:p>
        </p:txBody>
      </p:sp>
      <p:pic>
        <p:nvPicPr>
          <p:cNvPr id="30" name="Immagine 29">
            <a:extLst>
              <a:ext uri="{FF2B5EF4-FFF2-40B4-BE49-F238E27FC236}">
                <a16:creationId xmlns:a16="http://schemas.microsoft.com/office/drawing/2014/main" id="{B5A04946-4AAD-9B8D-EF02-E9DDCE7EC91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3" y="1700735"/>
            <a:ext cx="5475512" cy="4819993"/>
          </a:xfrm>
          <a:prstGeom prst="rect">
            <a:avLst/>
          </a:prstGeom>
          <a:ln w="12700">
            <a:solidFill>
              <a:srgbClr val="0000FF"/>
            </a:solidFill>
          </a:ln>
        </p:spPr>
      </p:pic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AD331C5E-01A6-3273-2F45-D16C1C0749E1}"/>
              </a:ext>
            </a:extLst>
          </p:cNvPr>
          <p:cNvCxnSpPr>
            <a:cxnSpLocks/>
          </p:cNvCxnSpPr>
          <p:nvPr/>
        </p:nvCxnSpPr>
        <p:spPr>
          <a:xfrm>
            <a:off x="1474" y="689498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8741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000"/>
                            </p:stCondLst>
                            <p:childTnLst>
                              <p:par>
                                <p:cTn id="5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000"/>
                            </p:stCondLst>
                            <p:childTnLst>
                              <p:par>
                                <p:cTn id="7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2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4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0"/>
                            </p:stCondLst>
                            <p:childTnLst>
                              <p:par>
                                <p:cTn id="9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60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8" grpId="0" animBg="1"/>
      <p:bldP spid="21" grpId="0" animBg="1"/>
      <p:bldP spid="22" grpId="0" animBg="1"/>
      <p:bldP spid="23" grpId="0" animBg="1"/>
      <p:bldP spid="26" grpId="0" animBg="1"/>
      <p:bldP spid="29" grpId="0"/>
      <p:bldP spid="28" grpId="0" animBg="1"/>
      <p:bldP spid="14" grpId="0"/>
      <p:bldP spid="36" grpId="0"/>
      <p:bldP spid="37" grpId="0"/>
      <p:bldP spid="38" grpId="0"/>
      <p:bldP spid="32" grpId="0" animBg="1"/>
      <p:bldP spid="33" grpId="0"/>
      <p:bldP spid="16" grpId="0" animBg="1"/>
      <p:bldP spid="17" grpId="0"/>
      <p:bldP spid="15" grpId="0" animBg="1"/>
      <p:bldP spid="20" grpId="0"/>
      <p:bldP spid="2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ttangolo 180">
            <a:extLst>
              <a:ext uri="{FF2B5EF4-FFF2-40B4-BE49-F238E27FC236}">
                <a16:creationId xmlns:a16="http://schemas.microsoft.com/office/drawing/2014/main" id="{63C8C994-8620-40F8-8041-002EF523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132000" cy="1132618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ulsante di azione: vuoto 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12E1E80-75F5-294A-B604-BAD685440FA0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6581802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F86D6250-3BDA-0EAE-07A2-85A7A822B7DE}"/>
              </a:ext>
            </a:extLst>
          </p:cNvPr>
          <p:cNvSpPr txBox="1">
            <a:spLocks/>
          </p:cNvSpPr>
          <p:nvPr/>
        </p:nvSpPr>
        <p:spPr>
          <a:xfrm>
            <a:off x="17342" y="322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RIBALTAMENTO  DEL PIANO GENERICO</a:t>
            </a:r>
            <a:endParaRPr kumimoji="0" lang="it-IT" sz="2000" b="0" i="0" u="none" strike="noStrike" kern="1200" cap="none" spc="0" normalizeH="0" baseline="-2500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j-ea"/>
              <a:cs typeface="+mj-cs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A55F9635-76F6-F0EA-E81B-7EE953F1299B}"/>
              </a:ext>
            </a:extLst>
          </p:cNvPr>
          <p:cNvCxnSpPr>
            <a:cxnSpLocks/>
          </p:cNvCxnSpPr>
          <p:nvPr/>
        </p:nvCxnSpPr>
        <p:spPr>
          <a:xfrm>
            <a:off x="6489580" y="3187083"/>
            <a:ext cx="527333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FAE1C129-75E9-D755-C7E7-D7302DB133F8}"/>
              </a:ext>
            </a:extLst>
          </p:cNvPr>
          <p:cNvCxnSpPr>
            <a:cxnSpLocks/>
          </p:cNvCxnSpPr>
          <p:nvPr/>
        </p:nvCxnSpPr>
        <p:spPr>
          <a:xfrm flipV="1">
            <a:off x="7235304" y="801603"/>
            <a:ext cx="4342199" cy="238548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DCF1B601-7CDD-BBE7-D8EF-BAC675152136}"/>
              </a:ext>
            </a:extLst>
          </p:cNvPr>
          <p:cNvCxnSpPr>
            <a:cxnSpLocks/>
          </p:cNvCxnSpPr>
          <p:nvPr/>
        </p:nvCxnSpPr>
        <p:spPr>
          <a:xfrm>
            <a:off x="7226426" y="3187083"/>
            <a:ext cx="4059462" cy="147385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9407605C-750B-9C05-AAE6-01F8B5CA125C}"/>
              </a:ext>
            </a:extLst>
          </p:cNvPr>
          <p:cNvCxnSpPr>
            <a:cxnSpLocks/>
          </p:cNvCxnSpPr>
          <p:nvPr/>
        </p:nvCxnSpPr>
        <p:spPr>
          <a:xfrm>
            <a:off x="9032098" y="420624"/>
            <a:ext cx="0" cy="27664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614FC944-D88F-504B-35C8-C7FFAE90B2C5}"/>
              </a:ext>
            </a:extLst>
          </p:cNvPr>
          <p:cNvCxnSpPr>
            <a:cxnSpLocks/>
          </p:cNvCxnSpPr>
          <p:nvPr/>
        </p:nvCxnSpPr>
        <p:spPr>
          <a:xfrm flipH="1">
            <a:off x="7819071" y="3178203"/>
            <a:ext cx="1213027" cy="33525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5567BB5-2451-EE92-95B8-5C0E0D3F2926}"/>
              </a:ext>
            </a:extLst>
          </p:cNvPr>
          <p:cNvCxnSpPr>
            <a:cxnSpLocks/>
          </p:cNvCxnSpPr>
          <p:nvPr/>
        </p:nvCxnSpPr>
        <p:spPr>
          <a:xfrm>
            <a:off x="8823822" y="3187083"/>
            <a:ext cx="0" cy="58058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8ADCFA93-08A2-FC77-ED50-05E2DF3E65AD}"/>
              </a:ext>
            </a:extLst>
          </p:cNvPr>
          <p:cNvCxnSpPr/>
          <p:nvPr/>
        </p:nvCxnSpPr>
        <p:spPr>
          <a:xfrm flipV="1">
            <a:off x="8823822" y="2193807"/>
            <a:ext cx="208276" cy="99327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28C56971-EEB8-6D8D-751C-99903FF2105D}"/>
              </a:ext>
            </a:extLst>
          </p:cNvPr>
          <p:cNvCxnSpPr>
            <a:cxnSpLocks/>
          </p:cNvCxnSpPr>
          <p:nvPr/>
        </p:nvCxnSpPr>
        <p:spPr>
          <a:xfrm>
            <a:off x="9029734" y="3188110"/>
            <a:ext cx="2556647" cy="92823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rco 32">
            <a:extLst>
              <a:ext uri="{FF2B5EF4-FFF2-40B4-BE49-F238E27FC236}">
                <a16:creationId xmlns:a16="http://schemas.microsoft.com/office/drawing/2014/main" id="{21A4EDC6-2B42-D4BE-70D8-1002FDB79707}"/>
              </a:ext>
            </a:extLst>
          </p:cNvPr>
          <p:cNvSpPr/>
          <p:nvPr/>
        </p:nvSpPr>
        <p:spPr>
          <a:xfrm>
            <a:off x="8048035" y="2201273"/>
            <a:ext cx="1969200" cy="1969200"/>
          </a:xfrm>
          <a:prstGeom prst="arc">
            <a:avLst>
              <a:gd name="adj1" fmla="val 16200000"/>
              <a:gd name="adj2" fmla="val 120441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E50900CD-886E-F73D-6BBB-CA6FAD88A0FC}"/>
              </a:ext>
            </a:extLst>
          </p:cNvPr>
          <p:cNvCxnSpPr>
            <a:endCxn id="33" idx="2"/>
          </p:cNvCxnSpPr>
          <p:nvPr/>
        </p:nvCxnSpPr>
        <p:spPr>
          <a:xfrm flipV="1">
            <a:off x="8823822" y="3523813"/>
            <a:ext cx="1133601" cy="24385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rco 35">
            <a:extLst>
              <a:ext uri="{FF2B5EF4-FFF2-40B4-BE49-F238E27FC236}">
                <a16:creationId xmlns:a16="http://schemas.microsoft.com/office/drawing/2014/main" id="{89783E93-944F-B961-C59D-4ED2B0B7F806}"/>
              </a:ext>
            </a:extLst>
          </p:cNvPr>
          <p:cNvSpPr/>
          <p:nvPr/>
        </p:nvSpPr>
        <p:spPr>
          <a:xfrm>
            <a:off x="7660027" y="2607756"/>
            <a:ext cx="2318400" cy="2318400"/>
          </a:xfrm>
          <a:prstGeom prst="arc">
            <a:avLst>
              <a:gd name="adj1" fmla="val 20864722"/>
              <a:gd name="adj2" fmla="val 660450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2C00A0FE-D7BE-BDB1-6616-0192E12C90CF}"/>
              </a:ext>
            </a:extLst>
          </p:cNvPr>
          <p:cNvCxnSpPr>
            <a:cxnSpLocks/>
          </p:cNvCxnSpPr>
          <p:nvPr/>
        </p:nvCxnSpPr>
        <p:spPr>
          <a:xfrm>
            <a:off x="7235304" y="3185873"/>
            <a:ext cx="2485113" cy="349889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co 46">
            <a:extLst>
              <a:ext uri="{FF2B5EF4-FFF2-40B4-BE49-F238E27FC236}">
                <a16:creationId xmlns:a16="http://schemas.microsoft.com/office/drawing/2014/main" id="{47403110-2003-FA70-7C3E-8C3E4C3DBEAD}"/>
              </a:ext>
            </a:extLst>
          </p:cNvPr>
          <p:cNvSpPr/>
          <p:nvPr/>
        </p:nvSpPr>
        <p:spPr>
          <a:xfrm>
            <a:off x="5191694" y="1133898"/>
            <a:ext cx="4104000" cy="4104000"/>
          </a:xfrm>
          <a:prstGeom prst="arc">
            <a:avLst>
              <a:gd name="adj1" fmla="val 3313044"/>
              <a:gd name="adj2" fmla="val 1986825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A8C577A-374C-07B9-7FC5-CDEAABBC77EF}"/>
              </a:ext>
            </a:extLst>
          </p:cNvPr>
          <p:cNvSpPr txBox="1"/>
          <p:nvPr/>
        </p:nvSpPr>
        <p:spPr>
          <a:xfrm>
            <a:off x="10994049" y="4278127"/>
            <a:ext cx="53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48EE651-D102-E0FD-CEA6-4FE67558BE3C}"/>
              </a:ext>
            </a:extLst>
          </p:cNvPr>
          <p:cNvSpPr txBox="1"/>
          <p:nvPr/>
        </p:nvSpPr>
        <p:spPr>
          <a:xfrm>
            <a:off x="11051590" y="512862"/>
            <a:ext cx="53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38963AD-A364-0ED9-3FAF-3E67DFEBA143}"/>
              </a:ext>
            </a:extLst>
          </p:cNvPr>
          <p:cNvSpPr txBox="1"/>
          <p:nvPr/>
        </p:nvSpPr>
        <p:spPr>
          <a:xfrm>
            <a:off x="11242904" y="2841662"/>
            <a:ext cx="53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  <a:endParaRPr lang="it-IT" dirty="0">
              <a:latin typeface="Symbol" panose="05050102010706020507" pitchFamily="18" charset="2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A5E1C3D-7E07-E528-0054-5C2D648B23A6}"/>
              </a:ext>
            </a:extLst>
          </p:cNvPr>
          <p:cNvSpPr txBox="1"/>
          <p:nvPr/>
        </p:nvSpPr>
        <p:spPr>
          <a:xfrm>
            <a:off x="7394851" y="6215348"/>
            <a:ext cx="53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00483B3-58C5-E71B-D746-A6A94D25BE65}"/>
              </a:ext>
            </a:extLst>
          </p:cNvPr>
          <p:cNvSpPr txBox="1"/>
          <p:nvPr/>
        </p:nvSpPr>
        <p:spPr>
          <a:xfrm>
            <a:off x="8990981" y="327228"/>
            <a:ext cx="53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8E713A32-7B49-3CD6-4409-C12DAC97A76E}"/>
              </a:ext>
            </a:extLst>
          </p:cNvPr>
          <p:cNvSpPr txBox="1"/>
          <p:nvPr/>
        </p:nvSpPr>
        <p:spPr>
          <a:xfrm>
            <a:off x="8575887" y="3730630"/>
            <a:ext cx="585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AEC38CC4-30E5-E7F0-C5D6-442F6473657A}"/>
              </a:ext>
            </a:extLst>
          </p:cNvPr>
          <p:cNvSpPr txBox="1"/>
          <p:nvPr/>
        </p:nvSpPr>
        <p:spPr>
          <a:xfrm>
            <a:off x="8757785" y="1761430"/>
            <a:ext cx="585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97155933-203C-AB27-14AA-E3A56E26F14A}"/>
              </a:ext>
            </a:extLst>
          </p:cNvPr>
          <p:cNvSpPr txBox="1"/>
          <p:nvPr/>
        </p:nvSpPr>
        <p:spPr>
          <a:xfrm>
            <a:off x="8575954" y="2706267"/>
            <a:ext cx="4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r’’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C6B710A3-DEA5-2254-6E57-1F67A8BE8E65}"/>
              </a:ext>
            </a:extLst>
          </p:cNvPr>
          <p:cNvSpPr txBox="1"/>
          <p:nvPr/>
        </p:nvSpPr>
        <p:spPr>
          <a:xfrm>
            <a:off x="8886630" y="3251024"/>
            <a:ext cx="4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r’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CF86FCAD-C133-FD20-0BF2-5CBB1A0CEB13}"/>
              </a:ext>
            </a:extLst>
          </p:cNvPr>
          <p:cNvSpPr txBox="1"/>
          <p:nvPr/>
        </p:nvSpPr>
        <p:spPr>
          <a:xfrm>
            <a:off x="10015449" y="3286676"/>
            <a:ext cx="720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r)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4EA25537-F886-DDCC-0E38-F4948DD078D3}"/>
              </a:ext>
            </a:extLst>
          </p:cNvPr>
          <p:cNvSpPr txBox="1"/>
          <p:nvPr/>
        </p:nvSpPr>
        <p:spPr>
          <a:xfrm>
            <a:off x="8056515" y="4507758"/>
            <a:ext cx="720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r)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B92BB06A-FAEE-18B5-6333-86979780C4F2}"/>
              </a:ext>
            </a:extLst>
          </p:cNvPr>
          <p:cNvSpPr txBox="1"/>
          <p:nvPr/>
        </p:nvSpPr>
        <p:spPr>
          <a:xfrm>
            <a:off x="9396866" y="5988320"/>
            <a:ext cx="720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12B0CE9-C70B-C9DA-B00E-7D666BFDE6A5}"/>
              </a:ext>
            </a:extLst>
          </p:cNvPr>
          <p:cNvSpPr txBox="1"/>
          <p:nvPr/>
        </p:nvSpPr>
        <p:spPr>
          <a:xfrm>
            <a:off x="17756" y="327228"/>
            <a:ext cx="5548544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Piano generico nel primo diedro</a:t>
            </a:r>
            <a:r>
              <a:rPr lang="it-IT" dirty="0">
                <a:solidFill>
                  <a:srgbClr val="FF0000"/>
                </a:solidFill>
              </a:rPr>
              <a:t>: 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EB84A4A-1A49-11D8-6655-608F94D24D89}"/>
              </a:ext>
            </a:extLst>
          </p:cNvPr>
          <p:cNvSpPr txBox="1"/>
          <p:nvPr/>
        </p:nvSpPr>
        <p:spPr>
          <a:xfrm>
            <a:off x="-42327" y="681329"/>
            <a:ext cx="6486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Sia assegnato il piano generico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; 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nel primo diedro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BD18758F-934D-7732-0EA1-8AEB47D14BCC}"/>
              </a:ext>
            </a:extLst>
          </p:cNvPr>
          <p:cNvSpPr txBox="1"/>
          <p:nvPr/>
        </p:nvSpPr>
        <p:spPr>
          <a:xfrm>
            <a:off x="-42327" y="1029908"/>
            <a:ext cx="5469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eseguire il ribaltamento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procediamo sviluppiamo i seguenti passaggi grafici</a:t>
            </a:r>
          </a:p>
        </p:txBody>
      </p: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110D799C-78A7-A9BA-375A-56088E21AF84}"/>
              </a:ext>
            </a:extLst>
          </p:cNvPr>
          <p:cNvGrpSpPr/>
          <p:nvPr/>
        </p:nvGrpSpPr>
        <p:grpSpPr>
          <a:xfrm>
            <a:off x="0" y="1669412"/>
            <a:ext cx="5111795" cy="646331"/>
            <a:chOff x="0" y="1669412"/>
            <a:chExt cx="5111795" cy="646331"/>
          </a:xfrm>
        </p:grpSpPr>
        <p:sp>
          <p:nvSpPr>
            <p:cNvPr id="15" name="CasellaDiTesto 14">
              <a:extLst>
                <a:ext uri="{FF2B5EF4-FFF2-40B4-BE49-F238E27FC236}">
                  <a16:creationId xmlns:a16="http://schemas.microsoft.com/office/drawing/2014/main" id="{0C05A1B1-A4D1-F156-72FD-23EEF2028528}"/>
                </a:ext>
              </a:extLst>
            </p:cNvPr>
            <p:cNvSpPr txBox="1"/>
            <p:nvPr/>
          </p:nvSpPr>
          <p:spPr>
            <a:xfrm>
              <a:off x="0" y="1669412"/>
              <a:ext cx="51117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</a:rPr>
                <a:t>1-Intersecare il piano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 con un piano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dirty="0">
                  <a:solidFill>
                    <a:srgbClr val="FF0000"/>
                  </a:solidFill>
                </a:rPr>
                <a:t> proiettante su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p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</a:rPr>
                <a:t> in modo che sia </a:t>
              </a:r>
              <a:r>
                <a:rPr lang="it-IT" dirty="0"/>
                <a:t>t</a:t>
              </a:r>
              <a:r>
                <a:rPr lang="it-IT" baseline="-25000" dirty="0"/>
                <a:t>1</a:t>
              </a:r>
              <a:r>
                <a:rPr lang="it-IT" dirty="0"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   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C57F6950-D0B2-86DB-E681-97BFFA4D3778}"/>
                </a:ext>
              </a:extLst>
            </p:cNvPr>
            <p:cNvSpPr txBox="1"/>
            <p:nvPr/>
          </p:nvSpPr>
          <p:spPr>
            <a:xfrm>
              <a:off x="3910078" y="1946425"/>
              <a:ext cx="288000" cy="324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^</a:t>
              </a:r>
              <a:endParaRPr lang="it-IT" sz="18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  <a:p>
              <a:endParaRPr lang="it-IT" dirty="0"/>
            </a:p>
          </p:txBody>
        </p:sp>
      </p:grp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D1E54066-54AB-775C-FE66-09CBC4AEA79D}"/>
              </a:ext>
            </a:extLst>
          </p:cNvPr>
          <p:cNvSpPr txBox="1"/>
          <p:nvPr/>
        </p:nvSpPr>
        <p:spPr>
          <a:xfrm>
            <a:off x="11242904" y="3672084"/>
            <a:ext cx="68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B1C57C2C-5B28-56C8-5155-62800DAF18E4}"/>
              </a:ext>
            </a:extLst>
          </p:cNvPr>
          <p:cNvSpPr txBox="1"/>
          <p:nvPr/>
        </p:nvSpPr>
        <p:spPr>
          <a:xfrm>
            <a:off x="0" y="2281556"/>
            <a:ext cx="5360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2-Definire la retta d’intersezione r(r’,r’’,T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r,T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r)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AD983C24-AC6F-C3D8-53F8-CD2BB4A92F58}"/>
              </a:ext>
            </a:extLst>
          </p:cNvPr>
          <p:cNvSpPr txBox="1"/>
          <p:nvPr/>
        </p:nvSpPr>
        <p:spPr>
          <a:xfrm>
            <a:off x="9236232" y="3602429"/>
            <a:ext cx="576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(r’’)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A0CADF44-A786-AEA0-9FF2-A35C759F3008}"/>
              </a:ext>
            </a:extLst>
          </p:cNvPr>
          <p:cNvSpPr txBox="1"/>
          <p:nvPr/>
        </p:nvSpPr>
        <p:spPr>
          <a:xfrm>
            <a:off x="17342" y="3239717"/>
            <a:ext cx="5135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4-Determinare, quindi, 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r) ed (r’’) 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C962D198-D9A5-585A-B23A-C5743378B07B}"/>
              </a:ext>
            </a:extLst>
          </p:cNvPr>
          <p:cNvSpPr txBox="1"/>
          <p:nvPr/>
        </p:nvSpPr>
        <p:spPr>
          <a:xfrm>
            <a:off x="-6854" y="3589054"/>
            <a:ext cx="53608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5-Facendo centro su 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 e raggio [T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 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r)]  trasferire 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r) sull’intersezione della circonferenza con 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F2974378-5577-7716-A80F-789516B0B9F9}"/>
              </a:ext>
            </a:extLst>
          </p:cNvPr>
          <p:cNvSpPr txBox="1"/>
          <p:nvPr/>
        </p:nvSpPr>
        <p:spPr>
          <a:xfrm>
            <a:off x="0" y="4462793"/>
            <a:ext cx="5910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6-La nuova posizione di 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r) indica il punto di passaggio della traccia </a:t>
            </a:r>
            <a:r>
              <a:rPr lang="it-IT" dirty="0"/>
              <a:t>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</a:t>
            </a:r>
            <a:r>
              <a:rPr lang="it-IT" dirty="0">
                <a:solidFill>
                  <a:srgbClr val="FF0000"/>
                </a:solidFill>
              </a:rPr>
              <a:t>ribaltata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57E3C526-79D8-9280-D8E5-7C8563C32D48}"/>
              </a:ext>
            </a:extLst>
          </p:cNvPr>
          <p:cNvSpPr txBox="1"/>
          <p:nvPr/>
        </p:nvSpPr>
        <p:spPr>
          <a:xfrm>
            <a:off x="17342" y="5090930"/>
            <a:ext cx="7013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Lo spazio compreso tra 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e 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costituisce la porzione del piano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racchiusa nel primo diedro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A7946EA2-5620-79F7-039D-0E79CB071A7F}"/>
              </a:ext>
            </a:extLst>
          </p:cNvPr>
          <p:cNvSpPr txBox="1"/>
          <p:nvPr/>
        </p:nvSpPr>
        <p:spPr>
          <a:xfrm>
            <a:off x="0" y="5719505"/>
            <a:ext cx="73775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E’ bene precisare che si ottiene lo stesso risultato se, facendo centro sulla </a:t>
            </a:r>
            <a:r>
              <a:rPr lang="it-IT" dirty="0"/>
              <a:t>lt</a:t>
            </a:r>
            <a:r>
              <a:rPr lang="it-IT" dirty="0">
                <a:solidFill>
                  <a:srgbClr val="FF0000"/>
                </a:solidFill>
              </a:rPr>
              <a:t> dove </a:t>
            </a:r>
            <a:r>
              <a:rPr lang="it-IT" dirty="0"/>
              <a:t>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sz="1800" dirty="0">
                <a:latin typeface="Symbol" panose="05050102010706020507" pitchFamily="18" charset="2"/>
              </a:rPr>
              <a:t>Ç</a:t>
            </a:r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, si costruisce una circonferenza con raggio [C –T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r] che determina direttamente 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r) su 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E735B41B-A583-277F-F90D-5171A0593FEC}"/>
              </a:ext>
            </a:extLst>
          </p:cNvPr>
          <p:cNvSpPr txBox="1"/>
          <p:nvPr/>
        </p:nvSpPr>
        <p:spPr>
          <a:xfrm>
            <a:off x="6975427" y="3029177"/>
            <a:ext cx="25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</a:t>
            </a:r>
          </a:p>
        </p:txBody>
      </p:sp>
      <p:grpSp>
        <p:nvGrpSpPr>
          <p:cNvPr id="44" name="Gruppo 43">
            <a:extLst>
              <a:ext uri="{FF2B5EF4-FFF2-40B4-BE49-F238E27FC236}">
                <a16:creationId xmlns:a16="http://schemas.microsoft.com/office/drawing/2014/main" id="{6B35CA57-CB3C-1405-EDB0-0E79832C51B9}"/>
              </a:ext>
            </a:extLst>
          </p:cNvPr>
          <p:cNvGrpSpPr/>
          <p:nvPr/>
        </p:nvGrpSpPr>
        <p:grpSpPr>
          <a:xfrm>
            <a:off x="17342" y="2637468"/>
            <a:ext cx="5111545" cy="646331"/>
            <a:chOff x="17342" y="2637468"/>
            <a:chExt cx="5111545" cy="646331"/>
          </a:xfrm>
        </p:grpSpPr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F819331A-4600-3D01-DA15-B3E1AD88947A}"/>
                </a:ext>
              </a:extLst>
            </p:cNvPr>
            <p:cNvSpPr txBox="1"/>
            <p:nvPr/>
          </p:nvSpPr>
          <p:spPr>
            <a:xfrm>
              <a:off x="17342" y="2637468"/>
              <a:ext cx="511154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</a:rPr>
                <a:t>3-Determinare (t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dirty="0">
                  <a:solidFill>
                    <a:srgbClr val="FF0000"/>
                  </a:solidFill>
                </a:rPr>
                <a:t>) ribaltata su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p</a:t>
              </a:r>
              <a:r>
                <a:rPr lang="it-IT" baseline="-25000" dirty="0">
                  <a:solidFill>
                    <a:srgbClr val="FF0000"/>
                  </a:solidFill>
                </a:rPr>
                <a:t>1 </a:t>
              </a:r>
              <a:r>
                <a:rPr lang="it-IT" dirty="0">
                  <a:solidFill>
                    <a:srgbClr val="FF0000"/>
                  </a:solidFill>
                </a:rPr>
                <a:t>tale che sia (t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dirty="0">
                  <a:solidFill>
                    <a:srgbClr val="FF0000"/>
                  </a:solidFill>
                </a:rPr>
                <a:t>)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    </a:t>
              </a:r>
              <a:r>
                <a:rPr lang="it-IT" dirty="0">
                  <a:solidFill>
                    <a:srgbClr val="FF0000"/>
                  </a:solidFill>
                </a:rPr>
                <a:t>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dirty="0">
                  <a:solidFill>
                    <a:srgbClr val="FF0000"/>
                  </a:solidFill>
                </a:rPr>
                <a:t> e, quindi, (t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dirty="0">
                  <a:solidFill>
                    <a:srgbClr val="FF0000"/>
                  </a:solidFill>
                </a:rPr>
                <a:t>)//</a:t>
              </a:r>
              <a:r>
                <a:rPr lang="it-IT" dirty="0"/>
                <a:t>t</a:t>
              </a:r>
              <a:r>
                <a:rPr lang="it-IT" baseline="-25000" dirty="0"/>
                <a:t>1</a:t>
              </a:r>
              <a:r>
                <a:rPr lang="it-IT" dirty="0">
                  <a:latin typeface="Symbol" panose="05050102010706020507" pitchFamily="18" charset="2"/>
                </a:rPr>
                <a:t>a</a:t>
              </a:r>
            </a:p>
          </p:txBody>
        </p:sp>
        <p:sp>
          <p:nvSpPr>
            <p:cNvPr id="42" name="CasellaDiTesto 41">
              <a:extLst>
                <a:ext uri="{FF2B5EF4-FFF2-40B4-BE49-F238E27FC236}">
                  <a16:creationId xmlns:a16="http://schemas.microsoft.com/office/drawing/2014/main" id="{9233FC1C-379C-D9BF-F792-A70B579EFD9F}"/>
                </a:ext>
              </a:extLst>
            </p:cNvPr>
            <p:cNvSpPr txBox="1"/>
            <p:nvPr/>
          </p:nvSpPr>
          <p:spPr>
            <a:xfrm>
              <a:off x="906112" y="2905434"/>
              <a:ext cx="288000" cy="324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^</a:t>
              </a:r>
              <a:endParaRPr lang="it-IT" sz="18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  <a:p>
              <a:endParaRPr lang="it-IT" dirty="0"/>
            </a:p>
          </p:txBody>
        </p:sp>
      </p:grpSp>
      <p:pic>
        <p:nvPicPr>
          <p:cNvPr id="45" name="Immagine 44">
            <a:extLst>
              <a:ext uri="{FF2B5EF4-FFF2-40B4-BE49-F238E27FC236}">
                <a16:creationId xmlns:a16="http://schemas.microsoft.com/office/drawing/2014/main" id="{37310F80-86D0-A786-514C-6AEC9B5C3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685745" flipV="1">
            <a:off x="10513127" y="4362215"/>
            <a:ext cx="372746" cy="180000"/>
          </a:xfrm>
          <a:prstGeom prst="rect">
            <a:avLst/>
          </a:prstGeom>
        </p:spPr>
      </p:pic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1B6F8009-80AF-8E65-25FC-BE550ACBB1A7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ulsante di azione: vuoto 4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249E4E29-ADCB-1D48-2685-636B847637F9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1990972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6" grpId="0" animBg="1"/>
      <p:bldP spid="47" grpId="0" animBg="1"/>
      <p:bldP spid="2" grpId="0"/>
      <p:bldP spid="5" grpId="0"/>
      <p:bldP spid="9" grpId="0"/>
      <p:bldP spid="12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11" grpId="0" animBg="1"/>
      <p:bldP spid="13" grpId="0"/>
      <p:bldP spid="14" grpId="0"/>
      <p:bldP spid="26" grpId="0"/>
      <p:bldP spid="29" grpId="0"/>
      <p:bldP spid="34" grpId="0"/>
      <p:bldP spid="37" grpId="0"/>
      <p:bldP spid="38" grpId="0"/>
      <p:bldP spid="39" grpId="0"/>
      <p:bldP spid="40" grpId="0"/>
      <p:bldP spid="41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F86D6250-3BDA-0EAE-07A2-85A7A822B7DE}"/>
              </a:ext>
            </a:extLst>
          </p:cNvPr>
          <p:cNvSpPr txBox="1">
            <a:spLocks/>
          </p:cNvSpPr>
          <p:nvPr/>
        </p:nvSpPr>
        <p:spPr>
          <a:xfrm>
            <a:off x="17342" y="322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RIBALTAMENTO  DEL PIANO GENERICO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A55F9635-76F6-F0EA-E81B-7EE953F1299B}"/>
              </a:ext>
            </a:extLst>
          </p:cNvPr>
          <p:cNvCxnSpPr>
            <a:cxnSpLocks/>
          </p:cNvCxnSpPr>
          <p:nvPr/>
        </p:nvCxnSpPr>
        <p:spPr>
          <a:xfrm>
            <a:off x="6489580" y="3187083"/>
            <a:ext cx="527333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FAE1C129-75E9-D755-C7E7-D7302DB133F8}"/>
              </a:ext>
            </a:extLst>
          </p:cNvPr>
          <p:cNvCxnSpPr>
            <a:cxnSpLocks/>
          </p:cNvCxnSpPr>
          <p:nvPr/>
        </p:nvCxnSpPr>
        <p:spPr>
          <a:xfrm flipV="1">
            <a:off x="7235304" y="801603"/>
            <a:ext cx="4342199" cy="238548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DCF1B601-7CDD-BBE7-D8EF-BAC675152136}"/>
              </a:ext>
            </a:extLst>
          </p:cNvPr>
          <p:cNvCxnSpPr>
            <a:cxnSpLocks/>
          </p:cNvCxnSpPr>
          <p:nvPr/>
        </p:nvCxnSpPr>
        <p:spPr>
          <a:xfrm>
            <a:off x="7226426" y="3187083"/>
            <a:ext cx="4059462" cy="147385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9407605C-750B-9C05-AAE6-01F8B5CA125C}"/>
              </a:ext>
            </a:extLst>
          </p:cNvPr>
          <p:cNvCxnSpPr>
            <a:cxnSpLocks/>
          </p:cNvCxnSpPr>
          <p:nvPr/>
        </p:nvCxnSpPr>
        <p:spPr>
          <a:xfrm>
            <a:off x="9256157" y="3187082"/>
            <a:ext cx="0" cy="33975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rco 32">
            <a:extLst>
              <a:ext uri="{FF2B5EF4-FFF2-40B4-BE49-F238E27FC236}">
                <a16:creationId xmlns:a16="http://schemas.microsoft.com/office/drawing/2014/main" id="{21A4EDC6-2B42-D4BE-70D8-1002FDB79707}"/>
              </a:ext>
            </a:extLst>
          </p:cNvPr>
          <p:cNvSpPr/>
          <p:nvPr/>
        </p:nvSpPr>
        <p:spPr>
          <a:xfrm>
            <a:off x="8520570" y="2448215"/>
            <a:ext cx="1476000" cy="1476000"/>
          </a:xfrm>
          <a:prstGeom prst="arc">
            <a:avLst>
              <a:gd name="adj1" fmla="val 19889652"/>
              <a:gd name="adj2" fmla="val 5403478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Arco 35">
            <a:extLst>
              <a:ext uri="{FF2B5EF4-FFF2-40B4-BE49-F238E27FC236}">
                <a16:creationId xmlns:a16="http://schemas.microsoft.com/office/drawing/2014/main" id="{89783E93-944F-B961-C59D-4ED2B0B7F806}"/>
              </a:ext>
            </a:extLst>
          </p:cNvPr>
          <p:cNvSpPr/>
          <p:nvPr/>
        </p:nvSpPr>
        <p:spPr>
          <a:xfrm>
            <a:off x="7574020" y="1124295"/>
            <a:ext cx="2430000" cy="2430000"/>
          </a:xfrm>
          <a:prstGeom prst="arc">
            <a:avLst>
              <a:gd name="adj1" fmla="val 14469595"/>
              <a:gd name="adj2" fmla="val 144427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Arco 46">
            <a:extLst>
              <a:ext uri="{FF2B5EF4-FFF2-40B4-BE49-F238E27FC236}">
                <a16:creationId xmlns:a16="http://schemas.microsoft.com/office/drawing/2014/main" id="{47403110-2003-FA70-7C3E-8C3E4C3DBEAD}"/>
              </a:ext>
            </a:extLst>
          </p:cNvPr>
          <p:cNvSpPr/>
          <p:nvPr/>
        </p:nvSpPr>
        <p:spPr>
          <a:xfrm>
            <a:off x="5093238" y="1039466"/>
            <a:ext cx="4291200" cy="4291200"/>
          </a:xfrm>
          <a:prstGeom prst="arc">
            <a:avLst>
              <a:gd name="adj1" fmla="val 1193036"/>
              <a:gd name="adj2" fmla="val 1781148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B89C92C8-43BD-9207-3863-624FA662F720}"/>
              </a:ext>
            </a:extLst>
          </p:cNvPr>
          <p:cNvCxnSpPr>
            <a:cxnSpLocks/>
          </p:cNvCxnSpPr>
          <p:nvPr/>
        </p:nvCxnSpPr>
        <p:spPr>
          <a:xfrm>
            <a:off x="7710279" y="364843"/>
            <a:ext cx="1549311" cy="28222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3F7406DD-C096-4192-591A-BC83ECA9246F}"/>
              </a:ext>
            </a:extLst>
          </p:cNvPr>
          <p:cNvCxnSpPr/>
          <p:nvPr/>
        </p:nvCxnSpPr>
        <p:spPr>
          <a:xfrm>
            <a:off x="8788400" y="2331156"/>
            <a:ext cx="0" cy="8559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731C2085-3230-7263-1260-2028E2982F80}"/>
              </a:ext>
            </a:extLst>
          </p:cNvPr>
          <p:cNvCxnSpPr/>
          <p:nvPr/>
        </p:nvCxnSpPr>
        <p:spPr>
          <a:xfrm>
            <a:off x="8785578" y="3187082"/>
            <a:ext cx="470579" cy="7369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2E32BFC7-53C3-C3CC-A9ED-E8EA8BC84ABC}"/>
              </a:ext>
            </a:extLst>
          </p:cNvPr>
          <p:cNvCxnSpPr>
            <a:cxnSpLocks/>
          </p:cNvCxnSpPr>
          <p:nvPr/>
        </p:nvCxnSpPr>
        <p:spPr>
          <a:xfrm flipV="1">
            <a:off x="9259590" y="1719511"/>
            <a:ext cx="2671366" cy="146757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D807CE85-E566-F3D0-4113-56D2D74E49B5}"/>
              </a:ext>
            </a:extLst>
          </p:cNvPr>
          <p:cNvCxnSpPr>
            <a:cxnSpLocks/>
            <a:endCxn id="33" idx="0"/>
          </p:cNvCxnSpPr>
          <p:nvPr/>
        </p:nvCxnSpPr>
        <p:spPr>
          <a:xfrm>
            <a:off x="8785578" y="2331156"/>
            <a:ext cx="1121523" cy="50285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2597D039-E09D-92CD-5538-932CA75AC718}"/>
              </a:ext>
            </a:extLst>
          </p:cNvPr>
          <p:cNvCxnSpPr>
            <a:cxnSpLocks/>
          </p:cNvCxnSpPr>
          <p:nvPr/>
        </p:nvCxnSpPr>
        <p:spPr>
          <a:xfrm flipV="1">
            <a:off x="7235160" y="442341"/>
            <a:ext cx="1394941" cy="27447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114F56B-9288-CEA2-C922-18910F99A29B}"/>
              </a:ext>
            </a:extLst>
          </p:cNvPr>
          <p:cNvSpPr txBox="1"/>
          <p:nvPr/>
        </p:nvSpPr>
        <p:spPr>
          <a:xfrm>
            <a:off x="10994049" y="4278127"/>
            <a:ext cx="53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33B8D24-43C9-DEDE-2ED5-CD4B3FD16A15}"/>
              </a:ext>
            </a:extLst>
          </p:cNvPr>
          <p:cNvSpPr txBox="1"/>
          <p:nvPr/>
        </p:nvSpPr>
        <p:spPr>
          <a:xfrm>
            <a:off x="11051590" y="512862"/>
            <a:ext cx="53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B1C716C-0BEB-DC2C-13C4-7A545BEA130E}"/>
              </a:ext>
            </a:extLst>
          </p:cNvPr>
          <p:cNvSpPr txBox="1"/>
          <p:nvPr/>
        </p:nvSpPr>
        <p:spPr>
          <a:xfrm>
            <a:off x="11242904" y="2841662"/>
            <a:ext cx="53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  <a:endParaRPr lang="it-IT" dirty="0">
              <a:latin typeface="Symbol" panose="05050102010706020507" pitchFamily="18" charset="2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32A5C75-909A-E8A3-A2DF-46FF1F32193B}"/>
              </a:ext>
            </a:extLst>
          </p:cNvPr>
          <p:cNvSpPr txBox="1"/>
          <p:nvPr/>
        </p:nvSpPr>
        <p:spPr>
          <a:xfrm>
            <a:off x="8548055" y="394375"/>
            <a:ext cx="7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23361891-0AA1-CBF1-FC07-5F76D04D5673}"/>
              </a:ext>
            </a:extLst>
          </p:cNvPr>
          <p:cNvSpPr txBox="1"/>
          <p:nvPr/>
        </p:nvSpPr>
        <p:spPr>
          <a:xfrm>
            <a:off x="9055580" y="3962429"/>
            <a:ext cx="585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E4F32DE5-964D-C7CC-F90D-FC7933F301B8}"/>
              </a:ext>
            </a:extLst>
          </p:cNvPr>
          <p:cNvSpPr txBox="1"/>
          <p:nvPr/>
        </p:nvSpPr>
        <p:spPr>
          <a:xfrm>
            <a:off x="8500577" y="1969952"/>
            <a:ext cx="585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E8065DC-041E-415F-BAF1-72FEF3B5D467}"/>
              </a:ext>
            </a:extLst>
          </p:cNvPr>
          <p:cNvSpPr txBox="1"/>
          <p:nvPr/>
        </p:nvSpPr>
        <p:spPr>
          <a:xfrm>
            <a:off x="9062754" y="2571779"/>
            <a:ext cx="4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r’’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A4FB00B8-0BEF-E055-87CE-BC8D20E39CD4}"/>
              </a:ext>
            </a:extLst>
          </p:cNvPr>
          <p:cNvSpPr txBox="1"/>
          <p:nvPr/>
        </p:nvSpPr>
        <p:spPr>
          <a:xfrm>
            <a:off x="8886630" y="3251024"/>
            <a:ext cx="4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r’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1971F529-5A90-3BBB-B567-B9E0A3F95A23}"/>
              </a:ext>
            </a:extLst>
          </p:cNvPr>
          <p:cNvSpPr txBox="1"/>
          <p:nvPr/>
        </p:nvSpPr>
        <p:spPr>
          <a:xfrm>
            <a:off x="9877898" y="2668447"/>
            <a:ext cx="7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r)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FA937A3C-C830-C23A-A082-3275FCF64B87}"/>
              </a:ext>
            </a:extLst>
          </p:cNvPr>
          <p:cNvSpPr txBox="1"/>
          <p:nvPr/>
        </p:nvSpPr>
        <p:spPr>
          <a:xfrm>
            <a:off x="7486116" y="1143921"/>
            <a:ext cx="7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r)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0DA32404-02E4-62A4-E0AF-2CCD47311C52}"/>
              </a:ext>
            </a:extLst>
          </p:cNvPr>
          <p:cNvSpPr txBox="1"/>
          <p:nvPr/>
        </p:nvSpPr>
        <p:spPr>
          <a:xfrm>
            <a:off x="9226908" y="2231564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(r’)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1528BC74-3131-55C4-5A76-F1220F2ECB51}"/>
              </a:ext>
            </a:extLst>
          </p:cNvPr>
          <p:cNvSpPr txBox="1"/>
          <p:nvPr/>
        </p:nvSpPr>
        <p:spPr>
          <a:xfrm>
            <a:off x="9233323" y="6010377"/>
            <a:ext cx="53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777ADF1F-8C7C-4194-A183-4589DC818CF8}"/>
              </a:ext>
            </a:extLst>
          </p:cNvPr>
          <p:cNvSpPr txBox="1"/>
          <p:nvPr/>
        </p:nvSpPr>
        <p:spPr>
          <a:xfrm>
            <a:off x="7308844" y="300214"/>
            <a:ext cx="53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4B2CEC5D-7C32-6FB2-4E54-FD5ADEA3232C}"/>
              </a:ext>
            </a:extLst>
          </p:cNvPr>
          <p:cNvSpPr txBox="1"/>
          <p:nvPr/>
        </p:nvSpPr>
        <p:spPr>
          <a:xfrm>
            <a:off x="17755" y="327228"/>
            <a:ext cx="5717219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Piano generico nel primo diedro</a:t>
            </a:r>
            <a:r>
              <a:rPr lang="it-IT" dirty="0">
                <a:solidFill>
                  <a:srgbClr val="FF0000"/>
                </a:solidFill>
              </a:rPr>
              <a:t>: 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EED7EF34-9BE9-C9CB-031D-75BD1FAB3A26}"/>
              </a:ext>
            </a:extLst>
          </p:cNvPr>
          <p:cNvSpPr txBox="1"/>
          <p:nvPr/>
        </p:nvSpPr>
        <p:spPr>
          <a:xfrm>
            <a:off x="-42327" y="681329"/>
            <a:ext cx="6486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Sia assegnato il piano generico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; 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nel primo diedro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2DA9B36-AC67-0FCD-99B0-5D2EBEA24A94}"/>
              </a:ext>
            </a:extLst>
          </p:cNvPr>
          <p:cNvSpPr txBox="1"/>
          <p:nvPr/>
        </p:nvSpPr>
        <p:spPr>
          <a:xfrm>
            <a:off x="0" y="1029908"/>
            <a:ext cx="5469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eseguire il ribaltamento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  <a:r>
              <a:rPr lang="it-IT" dirty="0"/>
              <a:t> procediamo sviluppiamo i seguenti passaggi grafici</a:t>
            </a:r>
          </a:p>
        </p:txBody>
      </p:sp>
      <p:grpSp>
        <p:nvGrpSpPr>
          <p:cNvPr id="30" name="Gruppo 29">
            <a:extLst>
              <a:ext uri="{FF2B5EF4-FFF2-40B4-BE49-F238E27FC236}">
                <a16:creationId xmlns:a16="http://schemas.microsoft.com/office/drawing/2014/main" id="{2B074599-06B8-B1D5-F2B9-EC6C4D125592}"/>
              </a:ext>
            </a:extLst>
          </p:cNvPr>
          <p:cNvGrpSpPr/>
          <p:nvPr/>
        </p:nvGrpSpPr>
        <p:grpSpPr>
          <a:xfrm>
            <a:off x="0" y="1669412"/>
            <a:ext cx="5111795" cy="646331"/>
            <a:chOff x="0" y="1669412"/>
            <a:chExt cx="5111795" cy="646331"/>
          </a:xfrm>
        </p:grpSpPr>
        <p:sp>
          <p:nvSpPr>
            <p:cNvPr id="31" name="CasellaDiTesto 30">
              <a:extLst>
                <a:ext uri="{FF2B5EF4-FFF2-40B4-BE49-F238E27FC236}">
                  <a16:creationId xmlns:a16="http://schemas.microsoft.com/office/drawing/2014/main" id="{F0A58F80-E901-5B59-4418-0EE84D9BD019}"/>
                </a:ext>
              </a:extLst>
            </p:cNvPr>
            <p:cNvSpPr txBox="1"/>
            <p:nvPr/>
          </p:nvSpPr>
          <p:spPr>
            <a:xfrm>
              <a:off x="0" y="1669412"/>
              <a:ext cx="51117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</a:rPr>
                <a:t>1-Intersecare il piano </a:t>
              </a:r>
              <a:r>
                <a:rPr lang="it-IT" dirty="0"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 con un piano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dirty="0">
                  <a:solidFill>
                    <a:srgbClr val="FF0000"/>
                  </a:solidFill>
                </a:rPr>
                <a:t> proiettante su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p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</a:rPr>
                <a:t> in modo che sia </a:t>
              </a:r>
              <a:r>
                <a:rPr lang="it-IT" dirty="0"/>
                <a:t>t</a:t>
              </a:r>
              <a:r>
                <a:rPr lang="it-IT" baseline="-25000" dirty="0"/>
                <a:t>2</a:t>
              </a:r>
              <a:r>
                <a:rPr lang="it-IT" dirty="0"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   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</a:p>
          </p:txBody>
        </p: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A0DA9E42-3A30-AA46-2390-E1A3C853AA83}"/>
                </a:ext>
              </a:extLst>
            </p:cNvPr>
            <p:cNvSpPr txBox="1"/>
            <p:nvPr/>
          </p:nvSpPr>
          <p:spPr>
            <a:xfrm>
              <a:off x="3929353" y="1935757"/>
              <a:ext cx="288000" cy="324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^</a:t>
              </a:r>
              <a:endParaRPr lang="it-IT" sz="18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  <a:p>
              <a:endParaRPr lang="it-IT" dirty="0"/>
            </a:p>
          </p:txBody>
        </p:sp>
      </p:grp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496C3813-253D-F3AE-A8B2-C6C708257B90}"/>
              </a:ext>
            </a:extLst>
          </p:cNvPr>
          <p:cNvSpPr txBox="1"/>
          <p:nvPr/>
        </p:nvSpPr>
        <p:spPr>
          <a:xfrm>
            <a:off x="0" y="2281556"/>
            <a:ext cx="5360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2-Definire la retta d’intersezione r(r’,r’’,T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r,T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r)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720EAD40-0BF4-94AB-6A5D-11B92CA79CC4}"/>
              </a:ext>
            </a:extLst>
          </p:cNvPr>
          <p:cNvSpPr txBox="1"/>
          <p:nvPr/>
        </p:nvSpPr>
        <p:spPr>
          <a:xfrm>
            <a:off x="11179823" y="1468315"/>
            <a:ext cx="68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356572C5-0B0C-D2EE-9951-BB864A07F117}"/>
              </a:ext>
            </a:extLst>
          </p:cNvPr>
          <p:cNvSpPr txBox="1"/>
          <p:nvPr/>
        </p:nvSpPr>
        <p:spPr>
          <a:xfrm>
            <a:off x="17342" y="3239717"/>
            <a:ext cx="5135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4-Determinare, quindi, 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r) ed (r’) 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16E6142B-05A9-AB44-F8E3-DB0E7DBAC41D}"/>
              </a:ext>
            </a:extLst>
          </p:cNvPr>
          <p:cNvSpPr txBox="1"/>
          <p:nvPr/>
        </p:nvSpPr>
        <p:spPr>
          <a:xfrm>
            <a:off x="-6854" y="3589054"/>
            <a:ext cx="53608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5-Facendo centro su 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r e raggio [T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r 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r)] si trasferisce 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r) sull’intersezione della circonferenza con 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6B03F9C4-DE60-2BDF-35D0-FF450C83900B}"/>
              </a:ext>
            </a:extLst>
          </p:cNvPr>
          <p:cNvSpPr txBox="1"/>
          <p:nvPr/>
        </p:nvSpPr>
        <p:spPr>
          <a:xfrm>
            <a:off x="0" y="4462793"/>
            <a:ext cx="5910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6-La nuova posizione di 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r) indica il punto di passaggio della traccia </a:t>
            </a:r>
            <a:r>
              <a:rPr lang="it-IT" dirty="0"/>
              <a:t>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</a:t>
            </a:r>
            <a:r>
              <a:rPr lang="it-IT" dirty="0">
                <a:solidFill>
                  <a:srgbClr val="FF0000"/>
                </a:solidFill>
              </a:rPr>
              <a:t>ribaltata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B619F750-3A14-E824-E82C-6D5675EB890E}"/>
              </a:ext>
            </a:extLst>
          </p:cNvPr>
          <p:cNvSpPr txBox="1"/>
          <p:nvPr/>
        </p:nvSpPr>
        <p:spPr>
          <a:xfrm>
            <a:off x="17342" y="5090930"/>
            <a:ext cx="7013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Lo spazio compreso tra 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e 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costituisce la porzione del piano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racchiusa nel primo diedro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EA7B49B2-401F-7760-1D66-A186D159FAC4}"/>
              </a:ext>
            </a:extLst>
          </p:cNvPr>
          <p:cNvSpPr txBox="1"/>
          <p:nvPr/>
        </p:nvSpPr>
        <p:spPr>
          <a:xfrm>
            <a:off x="0" y="5719505"/>
            <a:ext cx="73775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E’ bene precisare che si ottiene lo stesso risultato se, facendo centro sulla </a:t>
            </a:r>
            <a:r>
              <a:rPr lang="it-IT" dirty="0"/>
              <a:t>lt</a:t>
            </a:r>
            <a:r>
              <a:rPr lang="it-IT" dirty="0">
                <a:solidFill>
                  <a:srgbClr val="FF0000"/>
                </a:solidFill>
              </a:rPr>
              <a:t> dove </a:t>
            </a:r>
            <a:r>
              <a:rPr lang="it-IT" dirty="0"/>
              <a:t>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sz="1800" dirty="0">
                <a:latin typeface="Symbol" panose="05050102010706020507" pitchFamily="18" charset="2"/>
              </a:rPr>
              <a:t>Ç</a:t>
            </a:r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, si costruisce una circonferenza con raggio [C - 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r] che determina direttamente 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r) su 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39CFCA50-C07B-317E-115A-B272A4B6DD07}"/>
              </a:ext>
            </a:extLst>
          </p:cNvPr>
          <p:cNvGrpSpPr/>
          <p:nvPr/>
        </p:nvGrpSpPr>
        <p:grpSpPr>
          <a:xfrm>
            <a:off x="17342" y="2637468"/>
            <a:ext cx="5111545" cy="646331"/>
            <a:chOff x="17342" y="2637468"/>
            <a:chExt cx="5111545" cy="646331"/>
          </a:xfrm>
        </p:grpSpPr>
        <p:sp>
          <p:nvSpPr>
            <p:cNvPr id="2" name="CasellaDiTesto 1">
              <a:extLst>
                <a:ext uri="{FF2B5EF4-FFF2-40B4-BE49-F238E27FC236}">
                  <a16:creationId xmlns:a16="http://schemas.microsoft.com/office/drawing/2014/main" id="{4C0D0DE2-ACA0-D3AB-3C4E-9D8AE3727FCF}"/>
                </a:ext>
              </a:extLst>
            </p:cNvPr>
            <p:cNvSpPr txBox="1"/>
            <p:nvPr/>
          </p:nvSpPr>
          <p:spPr>
            <a:xfrm>
              <a:off x="17342" y="2637468"/>
              <a:ext cx="511154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</a:rPr>
                <a:t>3-Determinare (t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dirty="0">
                  <a:solidFill>
                    <a:srgbClr val="FF0000"/>
                  </a:solidFill>
                </a:rPr>
                <a:t>) ribaltata su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p</a:t>
              </a:r>
              <a:r>
                <a:rPr lang="it-IT" baseline="-25000" dirty="0">
                  <a:solidFill>
                    <a:srgbClr val="FF0000"/>
                  </a:solidFill>
                </a:rPr>
                <a:t>2 </a:t>
              </a:r>
              <a:r>
                <a:rPr lang="it-IT" dirty="0">
                  <a:solidFill>
                    <a:srgbClr val="FF0000"/>
                  </a:solidFill>
                </a:rPr>
                <a:t>tale che sia (t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dirty="0">
                  <a:solidFill>
                    <a:srgbClr val="FF0000"/>
                  </a:solidFill>
                </a:rPr>
                <a:t>)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    </a:t>
              </a:r>
              <a:r>
                <a:rPr lang="it-IT" dirty="0">
                  <a:solidFill>
                    <a:srgbClr val="FF0000"/>
                  </a:solidFill>
                </a:rPr>
                <a:t>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dirty="0">
                  <a:solidFill>
                    <a:srgbClr val="FF0000"/>
                  </a:solidFill>
                </a:rPr>
                <a:t> e, quindi, (t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dirty="0">
                  <a:solidFill>
                    <a:srgbClr val="FF0000"/>
                  </a:solidFill>
                </a:rPr>
                <a:t>)//</a:t>
              </a:r>
              <a:r>
                <a:rPr lang="it-IT" dirty="0"/>
                <a:t>t</a:t>
              </a:r>
              <a:r>
                <a:rPr lang="it-IT" baseline="-25000" dirty="0"/>
                <a:t>2</a:t>
              </a:r>
              <a:r>
                <a:rPr lang="it-IT" dirty="0">
                  <a:latin typeface="Symbol" panose="05050102010706020507" pitchFamily="18" charset="2"/>
                </a:rPr>
                <a:t>a</a:t>
              </a:r>
            </a:p>
          </p:txBody>
        </p:sp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id="{7EF55B52-534C-691F-800D-AB3CBA5728C3}"/>
                </a:ext>
              </a:extLst>
            </p:cNvPr>
            <p:cNvSpPr txBox="1"/>
            <p:nvPr/>
          </p:nvSpPr>
          <p:spPr>
            <a:xfrm>
              <a:off x="906112" y="2941111"/>
              <a:ext cx="288000" cy="324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^</a:t>
              </a:r>
              <a:endParaRPr lang="it-IT" sz="18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  <a:p>
              <a:endParaRPr lang="it-IT" dirty="0"/>
            </a:p>
          </p:txBody>
        </p:sp>
      </p:grp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94E0452-3B64-4978-6037-F8B3E0D286F3}"/>
              </a:ext>
            </a:extLst>
          </p:cNvPr>
          <p:cNvSpPr txBox="1"/>
          <p:nvPr/>
        </p:nvSpPr>
        <p:spPr>
          <a:xfrm>
            <a:off x="6975427" y="3029177"/>
            <a:ext cx="25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</a:t>
            </a:r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4E503C87-0F22-4C81-16A0-CF0AEDF0BB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4465223">
            <a:off x="10686342" y="1014403"/>
            <a:ext cx="468000" cy="290614"/>
          </a:xfrm>
          <a:prstGeom prst="rect">
            <a:avLst/>
          </a:prstGeom>
          <a:ln w="3175">
            <a:noFill/>
          </a:ln>
        </p:spPr>
      </p:pic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3BA7817A-EFBF-BE2C-A3AA-C7B1F2DD450A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ulsante di azione: vuoto 2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EA61D760-424A-060D-2174-5026AED76AE7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8581522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6" grpId="0" animBg="1"/>
      <p:bldP spid="47" grpId="0" animBg="1"/>
      <p:bldP spid="5" grpId="0"/>
      <p:bldP spid="7" grpId="0"/>
      <p:bldP spid="12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7" grpId="0" animBg="1"/>
      <p:bldP spid="28" grpId="0"/>
      <p:bldP spid="34" grpId="0"/>
      <p:bldP spid="38" grpId="0"/>
      <p:bldP spid="39" grpId="0"/>
      <p:bldP spid="40" grpId="0"/>
      <p:bldP spid="41" grpId="0"/>
      <p:bldP spid="42" grpId="0"/>
      <p:bldP spid="4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F86D6250-3BDA-0EAE-07A2-85A7A822B7DE}"/>
              </a:ext>
            </a:extLst>
          </p:cNvPr>
          <p:cNvSpPr txBox="1">
            <a:spLocks/>
          </p:cNvSpPr>
          <p:nvPr/>
        </p:nvSpPr>
        <p:spPr>
          <a:xfrm>
            <a:off x="17342" y="322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RIBALTAMENTO  DEL PIANO GENERICO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9384A60-8CB4-113B-CE2B-5F002EA7EB41}"/>
              </a:ext>
            </a:extLst>
          </p:cNvPr>
          <p:cNvCxnSpPr>
            <a:cxnSpLocks/>
          </p:cNvCxnSpPr>
          <p:nvPr/>
        </p:nvCxnSpPr>
        <p:spPr>
          <a:xfrm>
            <a:off x="1011804" y="2344318"/>
            <a:ext cx="374973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A03BB271-4EE6-4CCE-5909-1A167F740594}"/>
              </a:ext>
            </a:extLst>
          </p:cNvPr>
          <p:cNvCxnSpPr>
            <a:cxnSpLocks/>
          </p:cNvCxnSpPr>
          <p:nvPr/>
        </p:nvCxnSpPr>
        <p:spPr>
          <a:xfrm flipV="1">
            <a:off x="1542070" y="959301"/>
            <a:ext cx="2521082" cy="13850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6D837152-2DF5-B5D7-9130-8143F49F894E}"/>
              </a:ext>
            </a:extLst>
          </p:cNvPr>
          <p:cNvCxnSpPr>
            <a:cxnSpLocks/>
          </p:cNvCxnSpPr>
          <p:nvPr/>
        </p:nvCxnSpPr>
        <p:spPr>
          <a:xfrm>
            <a:off x="1535756" y="2344318"/>
            <a:ext cx="3492441" cy="126799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B35AF455-39E9-5576-85D3-CF00FF28998E}"/>
              </a:ext>
            </a:extLst>
          </p:cNvPr>
          <p:cNvCxnSpPr>
            <a:cxnSpLocks/>
          </p:cNvCxnSpPr>
          <p:nvPr/>
        </p:nvCxnSpPr>
        <p:spPr>
          <a:xfrm>
            <a:off x="2819725" y="885186"/>
            <a:ext cx="0" cy="14591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B52537F8-E35C-86AC-6876-91123E94A2CB}"/>
              </a:ext>
            </a:extLst>
          </p:cNvPr>
          <p:cNvCxnSpPr>
            <a:cxnSpLocks/>
          </p:cNvCxnSpPr>
          <p:nvPr/>
        </p:nvCxnSpPr>
        <p:spPr>
          <a:xfrm flipH="1">
            <a:off x="2187093" y="2338003"/>
            <a:ext cx="632632" cy="174848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3C20911C-6850-23D4-E0C8-A62C2E376B1A}"/>
              </a:ext>
            </a:extLst>
          </p:cNvPr>
          <p:cNvCxnSpPr>
            <a:cxnSpLocks/>
          </p:cNvCxnSpPr>
          <p:nvPr/>
        </p:nvCxnSpPr>
        <p:spPr>
          <a:xfrm>
            <a:off x="1542070" y="2343457"/>
            <a:ext cx="1209672" cy="170315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rco 17">
            <a:extLst>
              <a:ext uri="{FF2B5EF4-FFF2-40B4-BE49-F238E27FC236}">
                <a16:creationId xmlns:a16="http://schemas.microsoft.com/office/drawing/2014/main" id="{B69156A9-2CC9-C3AE-147D-BE067E886E33}"/>
              </a:ext>
            </a:extLst>
          </p:cNvPr>
          <p:cNvSpPr/>
          <p:nvPr/>
        </p:nvSpPr>
        <p:spPr>
          <a:xfrm>
            <a:off x="88896" y="885186"/>
            <a:ext cx="2918254" cy="2918265"/>
          </a:xfrm>
          <a:prstGeom prst="arc">
            <a:avLst>
              <a:gd name="adj1" fmla="val 3313044"/>
              <a:gd name="adj2" fmla="val 1986825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B2164638-69BF-8F92-0D2B-909538B6A067}"/>
              </a:ext>
            </a:extLst>
          </p:cNvPr>
          <p:cNvSpPr txBox="1"/>
          <p:nvPr/>
        </p:nvSpPr>
        <p:spPr>
          <a:xfrm>
            <a:off x="4543590" y="3307567"/>
            <a:ext cx="478924" cy="450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t</a:t>
            </a:r>
            <a:r>
              <a:rPr lang="it-IT" sz="800" baseline="-25000" dirty="0"/>
              <a:t>1</a:t>
            </a:r>
            <a:r>
              <a:rPr lang="it-IT" sz="8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3D4D4179-6CC2-C5DA-9278-EEC15239FAD5}"/>
              </a:ext>
            </a:extLst>
          </p:cNvPr>
          <p:cNvSpPr txBox="1"/>
          <p:nvPr/>
        </p:nvSpPr>
        <p:spPr>
          <a:xfrm>
            <a:off x="3695095" y="817833"/>
            <a:ext cx="478924" cy="450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t</a:t>
            </a:r>
            <a:r>
              <a:rPr lang="it-IT" sz="800" baseline="-25000" dirty="0"/>
              <a:t>2</a:t>
            </a:r>
            <a:r>
              <a:rPr lang="it-IT" sz="8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97E2928C-C0B6-21A8-B0D0-470445B2695E}"/>
              </a:ext>
            </a:extLst>
          </p:cNvPr>
          <p:cNvSpPr txBox="1"/>
          <p:nvPr/>
        </p:nvSpPr>
        <p:spPr>
          <a:xfrm>
            <a:off x="4391775" y="2098696"/>
            <a:ext cx="377121" cy="286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lt</a:t>
            </a:r>
            <a:endParaRPr lang="it-IT" sz="800" dirty="0">
              <a:latin typeface="Symbol" panose="05050102010706020507" pitchFamily="18" charset="2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A21A60C6-E170-7E6D-93B0-AF47FE147690}"/>
              </a:ext>
            </a:extLst>
          </p:cNvPr>
          <p:cNvSpPr txBox="1"/>
          <p:nvPr/>
        </p:nvSpPr>
        <p:spPr>
          <a:xfrm>
            <a:off x="2602589" y="3758860"/>
            <a:ext cx="574709" cy="450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(t</a:t>
            </a:r>
            <a:r>
              <a:rPr lang="it-IT" sz="800" baseline="-25000" dirty="0"/>
              <a:t>2</a:t>
            </a:r>
            <a:r>
              <a:rPr lang="it-IT" sz="800" dirty="0">
                <a:latin typeface="Symbol" panose="05050102010706020507" pitchFamily="18" charset="2"/>
              </a:rPr>
              <a:t>a</a:t>
            </a:r>
            <a:r>
              <a:rPr lang="it-IT" sz="800" dirty="0"/>
              <a:t>)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3DF6B8D7-3F40-D5DC-04EE-7744020D1516}"/>
              </a:ext>
            </a:extLst>
          </p:cNvPr>
          <p:cNvCxnSpPr>
            <a:cxnSpLocks/>
          </p:cNvCxnSpPr>
          <p:nvPr/>
        </p:nvCxnSpPr>
        <p:spPr>
          <a:xfrm>
            <a:off x="2817101" y="1647383"/>
            <a:ext cx="1309341" cy="69061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D2CBF73F-C6A9-93EB-7548-60BCCAB20E21}"/>
              </a:ext>
            </a:extLst>
          </p:cNvPr>
          <p:cNvCxnSpPr>
            <a:cxnSpLocks/>
          </p:cNvCxnSpPr>
          <p:nvPr/>
        </p:nvCxnSpPr>
        <p:spPr>
          <a:xfrm>
            <a:off x="4129829" y="2338003"/>
            <a:ext cx="0" cy="9501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04333523-BFC7-C7A0-5666-372CBF1DB10D}"/>
              </a:ext>
            </a:extLst>
          </p:cNvPr>
          <p:cNvCxnSpPr>
            <a:cxnSpLocks/>
          </p:cNvCxnSpPr>
          <p:nvPr/>
        </p:nvCxnSpPr>
        <p:spPr>
          <a:xfrm>
            <a:off x="2817101" y="2338003"/>
            <a:ext cx="1312727" cy="9501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3ED932AF-C888-4F2B-2E85-81F5F1B72706}"/>
              </a:ext>
            </a:extLst>
          </p:cNvPr>
          <p:cNvCxnSpPr>
            <a:cxnSpLocks/>
          </p:cNvCxnSpPr>
          <p:nvPr/>
        </p:nvCxnSpPr>
        <p:spPr>
          <a:xfrm>
            <a:off x="3282971" y="1890543"/>
            <a:ext cx="0" cy="7845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6FC1323-9702-A25A-3DB4-B7DB617E7430}"/>
              </a:ext>
            </a:extLst>
          </p:cNvPr>
          <p:cNvCxnSpPr/>
          <p:nvPr/>
        </p:nvCxnSpPr>
        <p:spPr>
          <a:xfrm>
            <a:off x="3832916" y="2180814"/>
            <a:ext cx="0" cy="89470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5185F9BF-0560-8A8D-C942-F161C14B630B}"/>
              </a:ext>
            </a:extLst>
          </p:cNvPr>
          <p:cNvCxnSpPr>
            <a:cxnSpLocks/>
            <a:stCxn id="18" idx="0"/>
          </p:cNvCxnSpPr>
          <p:nvPr/>
        </p:nvCxnSpPr>
        <p:spPr>
          <a:xfrm flipV="1">
            <a:off x="2380403" y="3288187"/>
            <a:ext cx="1746039" cy="25454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5792A426-50EF-BD1C-5E61-73D7C8D5EDEA}"/>
              </a:ext>
            </a:extLst>
          </p:cNvPr>
          <p:cNvCxnSpPr>
            <a:cxnSpLocks/>
          </p:cNvCxnSpPr>
          <p:nvPr/>
        </p:nvCxnSpPr>
        <p:spPr>
          <a:xfrm flipH="1">
            <a:off x="2999520" y="2675194"/>
            <a:ext cx="283270" cy="7829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175C7B1A-784C-9E36-89BC-1A03FEAB405B}"/>
              </a:ext>
            </a:extLst>
          </p:cNvPr>
          <p:cNvCxnSpPr>
            <a:cxnSpLocks/>
          </p:cNvCxnSpPr>
          <p:nvPr/>
        </p:nvCxnSpPr>
        <p:spPr>
          <a:xfrm flipH="1">
            <a:off x="3724275" y="3070728"/>
            <a:ext cx="108460" cy="2997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A26138A6-67F2-EDDA-2B90-A245F0353308}"/>
              </a:ext>
            </a:extLst>
          </p:cNvPr>
          <p:cNvCxnSpPr>
            <a:cxnSpLocks/>
          </p:cNvCxnSpPr>
          <p:nvPr/>
        </p:nvCxnSpPr>
        <p:spPr>
          <a:xfrm flipH="1">
            <a:off x="2380403" y="1890543"/>
            <a:ext cx="90238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338547C9-859C-4E46-C39C-1CCF7BB0AFFA}"/>
              </a:ext>
            </a:extLst>
          </p:cNvPr>
          <p:cNvCxnSpPr>
            <a:cxnSpLocks/>
          </p:cNvCxnSpPr>
          <p:nvPr/>
        </p:nvCxnSpPr>
        <p:spPr>
          <a:xfrm flipH="1">
            <a:off x="1837967" y="2180814"/>
            <a:ext cx="199476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Arco 79">
            <a:extLst>
              <a:ext uri="{FF2B5EF4-FFF2-40B4-BE49-F238E27FC236}">
                <a16:creationId xmlns:a16="http://schemas.microsoft.com/office/drawing/2014/main" id="{A1F86FFD-885A-683D-7D01-54A998EED456}"/>
              </a:ext>
            </a:extLst>
          </p:cNvPr>
          <p:cNvSpPr/>
          <p:nvPr/>
        </p:nvSpPr>
        <p:spPr>
          <a:xfrm>
            <a:off x="616492" y="1405946"/>
            <a:ext cx="1877383" cy="1877387"/>
          </a:xfrm>
          <a:prstGeom prst="arc">
            <a:avLst>
              <a:gd name="adj1" fmla="val 3313044"/>
              <a:gd name="adj2" fmla="val 1986825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8017B38A-4B29-FFB8-D726-F4FA9B37CC37}"/>
              </a:ext>
            </a:extLst>
          </p:cNvPr>
          <p:cNvCxnSpPr>
            <a:cxnSpLocks/>
          </p:cNvCxnSpPr>
          <p:nvPr/>
        </p:nvCxnSpPr>
        <p:spPr>
          <a:xfrm>
            <a:off x="2092627" y="3123588"/>
            <a:ext cx="902682" cy="32773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Arco 81">
            <a:extLst>
              <a:ext uri="{FF2B5EF4-FFF2-40B4-BE49-F238E27FC236}">
                <a16:creationId xmlns:a16="http://schemas.microsoft.com/office/drawing/2014/main" id="{1C06961B-948F-3D36-B234-2DF012309066}"/>
              </a:ext>
            </a:extLst>
          </p:cNvPr>
          <p:cNvSpPr/>
          <p:nvPr/>
        </p:nvSpPr>
        <p:spPr>
          <a:xfrm>
            <a:off x="1227291" y="2014044"/>
            <a:ext cx="651337" cy="651338"/>
          </a:xfrm>
          <a:prstGeom prst="arc">
            <a:avLst>
              <a:gd name="adj1" fmla="val 3313044"/>
              <a:gd name="adj2" fmla="val 1986825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C2AE2539-7F9D-01B2-E5EF-C9B538644889}"/>
              </a:ext>
            </a:extLst>
          </p:cNvPr>
          <p:cNvCxnSpPr>
            <a:cxnSpLocks/>
          </p:cNvCxnSpPr>
          <p:nvPr/>
        </p:nvCxnSpPr>
        <p:spPr>
          <a:xfrm>
            <a:off x="1730294" y="2616804"/>
            <a:ext cx="2011030" cy="7301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63F12BFB-7E87-0963-A8ED-4262ABA7AAFA}"/>
              </a:ext>
            </a:extLst>
          </p:cNvPr>
          <p:cNvCxnSpPr>
            <a:cxnSpLocks/>
          </p:cNvCxnSpPr>
          <p:nvPr/>
        </p:nvCxnSpPr>
        <p:spPr>
          <a:xfrm>
            <a:off x="8111758" y="3565952"/>
            <a:ext cx="374973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1A3F2DD-22B8-9F46-7569-4C44B84EDE90}"/>
              </a:ext>
            </a:extLst>
          </p:cNvPr>
          <p:cNvCxnSpPr>
            <a:cxnSpLocks/>
          </p:cNvCxnSpPr>
          <p:nvPr/>
        </p:nvCxnSpPr>
        <p:spPr>
          <a:xfrm flipV="1">
            <a:off x="8642024" y="1740588"/>
            <a:ext cx="3322624" cy="18253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D14CA0AC-654D-FBA2-7FB0-1450DC286F1B}"/>
              </a:ext>
            </a:extLst>
          </p:cNvPr>
          <p:cNvCxnSpPr>
            <a:cxnSpLocks/>
          </p:cNvCxnSpPr>
          <p:nvPr/>
        </p:nvCxnSpPr>
        <p:spPr>
          <a:xfrm>
            <a:off x="8635710" y="3565952"/>
            <a:ext cx="2886583" cy="10480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o 24">
            <a:extLst>
              <a:ext uri="{FF2B5EF4-FFF2-40B4-BE49-F238E27FC236}">
                <a16:creationId xmlns:a16="http://schemas.microsoft.com/office/drawing/2014/main" id="{7DAA2E72-0489-0A49-665D-7A4C0464B96D}"/>
              </a:ext>
            </a:extLst>
          </p:cNvPr>
          <p:cNvSpPr/>
          <p:nvPr/>
        </p:nvSpPr>
        <p:spPr>
          <a:xfrm>
            <a:off x="6504344" y="1421411"/>
            <a:ext cx="4284000" cy="4284000"/>
          </a:xfrm>
          <a:prstGeom prst="arc">
            <a:avLst>
              <a:gd name="adj1" fmla="val 1204663"/>
              <a:gd name="adj2" fmla="val 1782668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5E530EAD-9A68-EE28-F034-0B0BBAFF076D}"/>
              </a:ext>
            </a:extLst>
          </p:cNvPr>
          <p:cNvSpPr txBox="1"/>
          <p:nvPr/>
        </p:nvSpPr>
        <p:spPr>
          <a:xfrm>
            <a:off x="11314775" y="4341769"/>
            <a:ext cx="478924" cy="450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t</a:t>
            </a:r>
            <a:r>
              <a:rPr lang="it-IT" sz="800" baseline="-25000" dirty="0"/>
              <a:t>1</a:t>
            </a:r>
            <a:r>
              <a:rPr lang="it-IT" sz="8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230ACC3D-6E1E-F56A-1A1B-27200115AB33}"/>
              </a:ext>
            </a:extLst>
          </p:cNvPr>
          <p:cNvSpPr txBox="1"/>
          <p:nvPr/>
        </p:nvSpPr>
        <p:spPr>
          <a:xfrm>
            <a:off x="11517278" y="1699594"/>
            <a:ext cx="478924" cy="450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t</a:t>
            </a:r>
            <a:r>
              <a:rPr lang="it-IT" sz="800" baseline="-25000" dirty="0"/>
              <a:t>2</a:t>
            </a:r>
            <a:r>
              <a:rPr lang="it-IT" sz="8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5514AB18-C232-44B2-AFB1-2C0C1F33DD72}"/>
              </a:ext>
            </a:extLst>
          </p:cNvPr>
          <p:cNvSpPr txBox="1"/>
          <p:nvPr/>
        </p:nvSpPr>
        <p:spPr>
          <a:xfrm>
            <a:off x="11491729" y="3320330"/>
            <a:ext cx="377121" cy="286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lt</a:t>
            </a:r>
            <a:endParaRPr lang="it-IT" sz="800" dirty="0">
              <a:latin typeface="Symbol" panose="05050102010706020507" pitchFamily="18" charset="2"/>
            </a:endParaRP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FD779C17-3BB5-6FA8-3630-D90A0178AF8D}"/>
              </a:ext>
            </a:extLst>
          </p:cNvPr>
          <p:cNvSpPr txBox="1"/>
          <p:nvPr/>
        </p:nvSpPr>
        <p:spPr>
          <a:xfrm>
            <a:off x="10133352" y="500619"/>
            <a:ext cx="5747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(t</a:t>
            </a:r>
            <a:r>
              <a:rPr lang="it-IT" sz="800" baseline="-25000" dirty="0"/>
              <a:t>1</a:t>
            </a:r>
            <a:r>
              <a:rPr lang="it-IT" sz="800" dirty="0">
                <a:latin typeface="Symbol" panose="05050102010706020507" pitchFamily="18" charset="2"/>
              </a:rPr>
              <a:t>a</a:t>
            </a:r>
            <a:r>
              <a:rPr lang="it-IT" sz="800" dirty="0"/>
              <a:t>)</a:t>
            </a:r>
          </a:p>
        </p:txBody>
      </p: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DFFFC5D3-2BB5-9866-4282-CCBF5D761F28}"/>
              </a:ext>
            </a:extLst>
          </p:cNvPr>
          <p:cNvCxnSpPr>
            <a:cxnSpLocks/>
          </p:cNvCxnSpPr>
          <p:nvPr/>
        </p:nvCxnSpPr>
        <p:spPr>
          <a:xfrm>
            <a:off x="9917055" y="2869017"/>
            <a:ext cx="1309341" cy="69061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76DC79E8-AA0C-BF19-AD57-5A7E3E456884}"/>
              </a:ext>
            </a:extLst>
          </p:cNvPr>
          <p:cNvCxnSpPr>
            <a:cxnSpLocks/>
          </p:cNvCxnSpPr>
          <p:nvPr/>
        </p:nvCxnSpPr>
        <p:spPr>
          <a:xfrm>
            <a:off x="11229783" y="3559637"/>
            <a:ext cx="0" cy="9501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02604343-4EC0-6DB3-6833-9E4E2711D1A7}"/>
              </a:ext>
            </a:extLst>
          </p:cNvPr>
          <p:cNvCxnSpPr>
            <a:cxnSpLocks/>
          </p:cNvCxnSpPr>
          <p:nvPr/>
        </p:nvCxnSpPr>
        <p:spPr>
          <a:xfrm>
            <a:off x="9917055" y="3566274"/>
            <a:ext cx="1312727" cy="9435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82E158AC-E86D-7FD6-E58A-0E9193F47489}"/>
              </a:ext>
            </a:extLst>
          </p:cNvPr>
          <p:cNvCxnSpPr>
            <a:cxnSpLocks/>
          </p:cNvCxnSpPr>
          <p:nvPr/>
        </p:nvCxnSpPr>
        <p:spPr>
          <a:xfrm>
            <a:off x="10382925" y="3114094"/>
            <a:ext cx="0" cy="78452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FEED3BDD-E8E9-2115-2BA1-C57975C0BC95}"/>
              </a:ext>
            </a:extLst>
          </p:cNvPr>
          <p:cNvCxnSpPr/>
          <p:nvPr/>
        </p:nvCxnSpPr>
        <p:spPr>
          <a:xfrm>
            <a:off x="10936704" y="3406282"/>
            <a:ext cx="0" cy="89470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5AE475B4-7CEF-EA31-4BB8-D01419A1FC36}"/>
              </a:ext>
            </a:extLst>
          </p:cNvPr>
          <p:cNvCxnSpPr/>
          <p:nvPr/>
        </p:nvCxnSpPr>
        <p:spPr>
          <a:xfrm flipV="1">
            <a:off x="9917055" y="2869017"/>
            <a:ext cx="0" cy="69725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1F9214FC-E6EF-F839-BA06-5010A3023B23}"/>
              </a:ext>
            </a:extLst>
          </p:cNvPr>
          <p:cNvCxnSpPr>
            <a:cxnSpLocks/>
          </p:cNvCxnSpPr>
          <p:nvPr/>
        </p:nvCxnSpPr>
        <p:spPr>
          <a:xfrm>
            <a:off x="9517650" y="442736"/>
            <a:ext cx="1714536" cy="312321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CEA266B2-16BA-8464-ADF7-564EDEC5176A}"/>
              </a:ext>
            </a:extLst>
          </p:cNvPr>
          <p:cNvCxnSpPr/>
          <p:nvPr/>
        </p:nvCxnSpPr>
        <p:spPr>
          <a:xfrm>
            <a:off x="11229370" y="3564247"/>
            <a:ext cx="0" cy="29456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AD126627-60F7-58CB-9F79-C9261C833815}"/>
              </a:ext>
            </a:extLst>
          </p:cNvPr>
          <p:cNvCxnSpPr>
            <a:cxnSpLocks/>
          </p:cNvCxnSpPr>
          <p:nvPr/>
        </p:nvCxnSpPr>
        <p:spPr>
          <a:xfrm flipV="1">
            <a:off x="8643426" y="409337"/>
            <a:ext cx="1608737" cy="31569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Arco 92">
            <a:extLst>
              <a:ext uri="{FF2B5EF4-FFF2-40B4-BE49-F238E27FC236}">
                <a16:creationId xmlns:a16="http://schemas.microsoft.com/office/drawing/2014/main" id="{259F1D5E-5FDD-F628-DA41-89B4B312187E}"/>
              </a:ext>
            </a:extLst>
          </p:cNvPr>
          <p:cNvSpPr/>
          <p:nvPr/>
        </p:nvSpPr>
        <p:spPr>
          <a:xfrm>
            <a:off x="5902331" y="817833"/>
            <a:ext cx="5493600" cy="5493600"/>
          </a:xfrm>
          <a:prstGeom prst="arc">
            <a:avLst>
              <a:gd name="adj1" fmla="val 1204663"/>
              <a:gd name="adj2" fmla="val 1782668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E030074D-DD7E-FF96-3C05-6C06A335C751}"/>
              </a:ext>
            </a:extLst>
          </p:cNvPr>
          <p:cNvCxnSpPr>
            <a:cxnSpLocks/>
          </p:cNvCxnSpPr>
          <p:nvPr/>
        </p:nvCxnSpPr>
        <p:spPr>
          <a:xfrm flipH="1" flipV="1">
            <a:off x="9894149" y="1113546"/>
            <a:ext cx="22906" cy="175547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481F1D87-316E-F882-7499-72F7FF2DCE53}"/>
              </a:ext>
            </a:extLst>
          </p:cNvPr>
          <p:cNvCxnSpPr>
            <a:cxnSpLocks/>
          </p:cNvCxnSpPr>
          <p:nvPr/>
        </p:nvCxnSpPr>
        <p:spPr>
          <a:xfrm>
            <a:off x="9908936" y="2255900"/>
            <a:ext cx="476351" cy="8677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6006A73D-A75B-7B74-1F68-6515FF387079}"/>
              </a:ext>
            </a:extLst>
          </p:cNvPr>
          <p:cNvCxnSpPr>
            <a:cxnSpLocks/>
          </p:cNvCxnSpPr>
          <p:nvPr/>
        </p:nvCxnSpPr>
        <p:spPr>
          <a:xfrm>
            <a:off x="9893597" y="1507129"/>
            <a:ext cx="1041517" cy="18972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0969B6D-8472-757C-EE7A-FB2A2B092DE3}"/>
              </a:ext>
            </a:extLst>
          </p:cNvPr>
          <p:cNvSpPr txBox="1"/>
          <p:nvPr/>
        </p:nvSpPr>
        <p:spPr>
          <a:xfrm>
            <a:off x="3602203" y="3375487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(B)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A2219355-1CC3-EB93-35F0-CAD2A0B907F4}"/>
              </a:ext>
            </a:extLst>
          </p:cNvPr>
          <p:cNvSpPr txBox="1"/>
          <p:nvPr/>
        </p:nvSpPr>
        <p:spPr>
          <a:xfrm>
            <a:off x="3781698" y="1971070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B’’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7E1F25BA-4EA4-A2B3-EB38-1554BEAA0EFB}"/>
              </a:ext>
            </a:extLst>
          </p:cNvPr>
          <p:cNvSpPr txBox="1"/>
          <p:nvPr/>
        </p:nvSpPr>
        <p:spPr>
          <a:xfrm>
            <a:off x="3194201" y="2445219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A’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2F2D786B-1DCD-AF83-9A9D-3AE342F06BB5}"/>
              </a:ext>
            </a:extLst>
          </p:cNvPr>
          <p:cNvSpPr txBox="1"/>
          <p:nvPr/>
        </p:nvSpPr>
        <p:spPr>
          <a:xfrm>
            <a:off x="3144980" y="1605743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A’’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E642D9EF-F05B-F0B3-FF6B-26E40B2D79FF}"/>
              </a:ext>
            </a:extLst>
          </p:cNvPr>
          <p:cNvSpPr txBox="1"/>
          <p:nvPr/>
        </p:nvSpPr>
        <p:spPr>
          <a:xfrm>
            <a:off x="3861982" y="3249130"/>
            <a:ext cx="585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</a:rPr>
              <a:t>1</a:t>
            </a:r>
            <a:r>
              <a:rPr lang="it-IT" sz="1200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DD17C85A-B1FA-42ED-BEA2-B89B5A75D632}"/>
              </a:ext>
            </a:extLst>
          </p:cNvPr>
          <p:cNvSpPr txBox="1"/>
          <p:nvPr/>
        </p:nvSpPr>
        <p:spPr>
          <a:xfrm>
            <a:off x="2518826" y="1292230"/>
            <a:ext cx="585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</a:rPr>
              <a:t>2</a:t>
            </a:r>
            <a:r>
              <a:rPr lang="it-IT" sz="1200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320A54A1-50C7-7246-873F-AC46CC241442}"/>
              </a:ext>
            </a:extLst>
          </p:cNvPr>
          <p:cNvSpPr txBox="1"/>
          <p:nvPr/>
        </p:nvSpPr>
        <p:spPr>
          <a:xfrm>
            <a:off x="10479326" y="3006295"/>
            <a:ext cx="4011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r’’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6E2867B0-60E0-EFA5-5821-328B282AAFA9}"/>
              </a:ext>
            </a:extLst>
          </p:cNvPr>
          <p:cNvSpPr txBox="1"/>
          <p:nvPr/>
        </p:nvSpPr>
        <p:spPr>
          <a:xfrm>
            <a:off x="3427634" y="2627509"/>
            <a:ext cx="4011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r’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341F7B6-2C5D-77B0-A09C-8D8B40AE9B39}"/>
              </a:ext>
            </a:extLst>
          </p:cNvPr>
          <p:cNvSpPr txBox="1"/>
          <p:nvPr/>
        </p:nvSpPr>
        <p:spPr>
          <a:xfrm>
            <a:off x="0" y="348011"/>
            <a:ext cx="7970786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Esempio di ribaltamento di un segmento appartenente al piano generico 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EBC797D5-150A-EA1E-C5B1-2FC22E4995DB}"/>
              </a:ext>
            </a:extLst>
          </p:cNvPr>
          <p:cNvSpPr txBox="1"/>
          <p:nvPr/>
        </p:nvSpPr>
        <p:spPr>
          <a:xfrm>
            <a:off x="1896353" y="3394266"/>
            <a:ext cx="7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(T</a:t>
            </a:r>
            <a:r>
              <a:rPr lang="it-IT" sz="1200" baseline="-25000" dirty="0">
                <a:solidFill>
                  <a:srgbClr val="00B0F0"/>
                </a:solidFill>
              </a:rPr>
              <a:t>2</a:t>
            </a:r>
            <a:r>
              <a:rPr lang="it-IT" sz="1200" dirty="0">
                <a:solidFill>
                  <a:srgbClr val="00B0F0"/>
                </a:solidFill>
              </a:rPr>
              <a:t>r)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0A68859B-5782-CBAC-EF14-7DF3F2584C49}"/>
              </a:ext>
            </a:extLst>
          </p:cNvPr>
          <p:cNvSpPr txBox="1"/>
          <p:nvPr/>
        </p:nvSpPr>
        <p:spPr>
          <a:xfrm>
            <a:off x="0" y="4306896"/>
            <a:ext cx="5973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Definito </a:t>
            </a:r>
            <a:r>
              <a:rPr lang="it-IT" dirty="0"/>
              <a:t>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</a:t>
            </a:r>
            <a:r>
              <a:rPr lang="it-IT" dirty="0">
                <a:solidFill>
                  <a:srgbClr val="00B0F0"/>
                </a:solidFill>
              </a:rPr>
              <a:t>unendo T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  <a:r>
              <a:rPr lang="it-IT" dirty="0">
                <a:solidFill>
                  <a:srgbClr val="00B0F0"/>
                </a:solidFill>
              </a:rPr>
              <a:t>r e (T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r) si identifica (r) su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5074BFEA-AA8E-4707-7C24-108B4A67CA31}"/>
              </a:ext>
            </a:extLst>
          </p:cNvPr>
          <p:cNvSpPr txBox="1"/>
          <p:nvPr/>
        </p:nvSpPr>
        <p:spPr>
          <a:xfrm>
            <a:off x="3207407" y="3355240"/>
            <a:ext cx="57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(r)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BCCC8D3C-E4CF-6AE7-B083-CE264CBF3324}"/>
              </a:ext>
            </a:extLst>
          </p:cNvPr>
          <p:cNvSpPr txBox="1"/>
          <p:nvPr/>
        </p:nvSpPr>
        <p:spPr>
          <a:xfrm>
            <a:off x="17342" y="4676228"/>
            <a:ext cx="6041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Proiettando A’ e B’ su (r) determiniamo i punti (A) e (B) come estremi del segmento AB in vera grandezza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90B1ACE0-ED38-837C-6C95-03FB398F16C2}"/>
              </a:ext>
            </a:extLst>
          </p:cNvPr>
          <p:cNvSpPr txBox="1"/>
          <p:nvPr/>
        </p:nvSpPr>
        <p:spPr>
          <a:xfrm>
            <a:off x="3768261" y="2854708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B’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3D65A224-621A-4C2A-B399-F5181245C0AB}"/>
              </a:ext>
            </a:extLst>
          </p:cNvPr>
          <p:cNvSpPr txBox="1"/>
          <p:nvPr/>
        </p:nvSpPr>
        <p:spPr>
          <a:xfrm>
            <a:off x="2871201" y="3429427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(A)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E6B758E2-9EDE-DAEE-999F-11E11B3C0DDD}"/>
              </a:ext>
            </a:extLst>
          </p:cNvPr>
          <p:cNvSpPr txBox="1"/>
          <p:nvPr/>
        </p:nvSpPr>
        <p:spPr>
          <a:xfrm>
            <a:off x="-1" y="5278169"/>
            <a:ext cx="67878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Lo stesso risultato si ottiene proiettando A’’ e B’’ su </a:t>
            </a:r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B0F0"/>
                </a:solidFill>
              </a:rPr>
              <a:t> e ribaltare, poi, questi due punti su </a:t>
            </a:r>
            <a:r>
              <a:rPr lang="it-IT" dirty="0"/>
              <a:t>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</a:t>
            </a:r>
            <a:r>
              <a:rPr lang="it-IT" dirty="0">
                <a:solidFill>
                  <a:srgbClr val="00B0F0"/>
                </a:solidFill>
              </a:rPr>
              <a:t> dai quali condurre due rette parallele a </a:t>
            </a:r>
            <a:r>
              <a:rPr lang="it-IT" dirty="0"/>
              <a:t>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B0F0"/>
                </a:solidFill>
              </a:rPr>
              <a:t> per definire (A) e (B)</a:t>
            </a:r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12AA0DB7-58BC-A3B7-B4E2-1B1DD3210466}"/>
              </a:ext>
            </a:extLst>
          </p:cNvPr>
          <p:cNvSpPr txBox="1"/>
          <p:nvPr/>
        </p:nvSpPr>
        <p:spPr>
          <a:xfrm>
            <a:off x="1898729" y="3812873"/>
            <a:ext cx="530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F9143F0E-280E-F37A-8640-EE195782A748}"/>
              </a:ext>
            </a:extLst>
          </p:cNvPr>
          <p:cNvSpPr txBox="1"/>
          <p:nvPr/>
        </p:nvSpPr>
        <p:spPr>
          <a:xfrm>
            <a:off x="2745327" y="786654"/>
            <a:ext cx="530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0567A8EF-1FB2-52D9-000A-E36585A947F4}"/>
              </a:ext>
            </a:extLst>
          </p:cNvPr>
          <p:cNvSpPr txBox="1"/>
          <p:nvPr/>
        </p:nvSpPr>
        <p:spPr>
          <a:xfrm>
            <a:off x="11159405" y="5034881"/>
            <a:ext cx="530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99" name="CasellaDiTesto 98">
            <a:extLst>
              <a:ext uri="{FF2B5EF4-FFF2-40B4-BE49-F238E27FC236}">
                <a16:creationId xmlns:a16="http://schemas.microsoft.com/office/drawing/2014/main" id="{16C507D6-EC2E-28F6-36D8-A55638F91D1E}"/>
              </a:ext>
            </a:extLst>
          </p:cNvPr>
          <p:cNvSpPr txBox="1"/>
          <p:nvPr/>
        </p:nvSpPr>
        <p:spPr>
          <a:xfrm>
            <a:off x="9626864" y="428051"/>
            <a:ext cx="530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00" name="CasellaDiTesto 99">
            <a:extLst>
              <a:ext uri="{FF2B5EF4-FFF2-40B4-BE49-F238E27FC236}">
                <a16:creationId xmlns:a16="http://schemas.microsoft.com/office/drawing/2014/main" id="{3D0675DE-9A39-06F6-887B-E0C4331ECCBD}"/>
              </a:ext>
            </a:extLst>
          </p:cNvPr>
          <p:cNvSpPr txBox="1"/>
          <p:nvPr/>
        </p:nvSpPr>
        <p:spPr>
          <a:xfrm>
            <a:off x="11095073" y="4501428"/>
            <a:ext cx="585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</a:rPr>
              <a:t>1</a:t>
            </a:r>
            <a:r>
              <a:rPr lang="it-IT" sz="1200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A1F0F485-0F36-2179-709D-B00BF0E58D98}"/>
              </a:ext>
            </a:extLst>
          </p:cNvPr>
          <p:cNvSpPr txBox="1"/>
          <p:nvPr/>
        </p:nvSpPr>
        <p:spPr>
          <a:xfrm>
            <a:off x="9860967" y="2831007"/>
            <a:ext cx="585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</a:rPr>
              <a:t>2</a:t>
            </a:r>
            <a:r>
              <a:rPr lang="it-IT" sz="1200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5E5FB5DF-0AE0-7E15-7506-9C28F4CD3A46}"/>
              </a:ext>
            </a:extLst>
          </p:cNvPr>
          <p:cNvSpPr txBox="1"/>
          <p:nvPr/>
        </p:nvSpPr>
        <p:spPr>
          <a:xfrm>
            <a:off x="3448855" y="1813441"/>
            <a:ext cx="4011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r’’</a:t>
            </a:r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FD16467F-E6B7-0155-3E32-6E741C03575F}"/>
              </a:ext>
            </a:extLst>
          </p:cNvPr>
          <p:cNvSpPr txBox="1"/>
          <p:nvPr/>
        </p:nvSpPr>
        <p:spPr>
          <a:xfrm>
            <a:off x="10562686" y="3885765"/>
            <a:ext cx="4011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r’</a:t>
            </a:r>
          </a:p>
        </p:txBody>
      </p: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C40F0837-479F-D42B-12F4-5D1AD7D2B6A7}"/>
              </a:ext>
            </a:extLst>
          </p:cNvPr>
          <p:cNvSpPr txBox="1"/>
          <p:nvPr/>
        </p:nvSpPr>
        <p:spPr>
          <a:xfrm>
            <a:off x="9915671" y="954525"/>
            <a:ext cx="7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(T</a:t>
            </a:r>
            <a:r>
              <a:rPr lang="it-IT" sz="1200" baseline="-25000" dirty="0">
                <a:solidFill>
                  <a:srgbClr val="00B0F0"/>
                </a:solidFill>
              </a:rPr>
              <a:t>1</a:t>
            </a:r>
            <a:r>
              <a:rPr lang="it-IT" sz="1200" dirty="0">
                <a:solidFill>
                  <a:srgbClr val="00B0F0"/>
                </a:solidFill>
              </a:rPr>
              <a:t>r)</a:t>
            </a:r>
          </a:p>
        </p:txBody>
      </p: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035059BC-0D73-0C03-6060-F036BC3218BF}"/>
              </a:ext>
            </a:extLst>
          </p:cNvPr>
          <p:cNvSpPr txBox="1"/>
          <p:nvPr/>
        </p:nvSpPr>
        <p:spPr>
          <a:xfrm>
            <a:off x="10888569" y="3231753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B’’</a:t>
            </a:r>
          </a:p>
        </p:txBody>
      </p: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8624AE50-B9BF-F858-D1F1-02F65325409F}"/>
              </a:ext>
            </a:extLst>
          </p:cNvPr>
          <p:cNvSpPr txBox="1"/>
          <p:nvPr/>
        </p:nvSpPr>
        <p:spPr>
          <a:xfrm>
            <a:off x="10307320" y="2884637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A’’</a:t>
            </a:r>
          </a:p>
        </p:txBody>
      </p:sp>
      <p:sp>
        <p:nvSpPr>
          <p:cNvPr id="111" name="CasellaDiTesto 110">
            <a:extLst>
              <a:ext uri="{FF2B5EF4-FFF2-40B4-BE49-F238E27FC236}">
                <a16:creationId xmlns:a16="http://schemas.microsoft.com/office/drawing/2014/main" id="{50FCAB76-C911-3EE3-D2AA-15BC2B9F32AA}"/>
              </a:ext>
            </a:extLst>
          </p:cNvPr>
          <p:cNvSpPr txBox="1"/>
          <p:nvPr/>
        </p:nvSpPr>
        <p:spPr>
          <a:xfrm>
            <a:off x="10325056" y="3720366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A’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C0989A78-5436-64FC-8DF3-2936643C5272}"/>
              </a:ext>
            </a:extLst>
          </p:cNvPr>
          <p:cNvSpPr txBox="1"/>
          <p:nvPr/>
        </p:nvSpPr>
        <p:spPr>
          <a:xfrm>
            <a:off x="10884033" y="4129879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B’</a:t>
            </a:r>
          </a:p>
        </p:txBody>
      </p: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7B047179-18B5-2B77-2578-1A9B14F9BFEC}"/>
              </a:ext>
            </a:extLst>
          </p:cNvPr>
          <p:cNvCxnSpPr>
            <a:cxnSpLocks/>
          </p:cNvCxnSpPr>
          <p:nvPr/>
        </p:nvCxnSpPr>
        <p:spPr>
          <a:xfrm>
            <a:off x="9554816" y="3900857"/>
            <a:ext cx="82810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11A68D10-3949-C4C5-F974-3A2AB64ABF08}"/>
              </a:ext>
            </a:extLst>
          </p:cNvPr>
          <p:cNvCxnSpPr>
            <a:cxnSpLocks/>
          </p:cNvCxnSpPr>
          <p:nvPr/>
        </p:nvCxnSpPr>
        <p:spPr>
          <a:xfrm>
            <a:off x="10651756" y="4298765"/>
            <a:ext cx="28494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Arco 124">
            <a:extLst>
              <a:ext uri="{FF2B5EF4-FFF2-40B4-BE49-F238E27FC236}">
                <a16:creationId xmlns:a16="http://schemas.microsoft.com/office/drawing/2014/main" id="{854AC163-65BB-A49D-639E-6AF4066823CD}"/>
              </a:ext>
            </a:extLst>
          </p:cNvPr>
          <p:cNvSpPr/>
          <p:nvPr/>
        </p:nvSpPr>
        <p:spPr>
          <a:xfrm>
            <a:off x="7677025" y="2593949"/>
            <a:ext cx="1936800" cy="1936800"/>
          </a:xfrm>
          <a:prstGeom prst="arc">
            <a:avLst>
              <a:gd name="adj1" fmla="val 1236511"/>
              <a:gd name="adj2" fmla="val 1782668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A0D13F73-DBA0-CE05-B577-7F3BD433F1A9}"/>
              </a:ext>
            </a:extLst>
          </p:cNvPr>
          <p:cNvCxnSpPr>
            <a:cxnSpLocks/>
          </p:cNvCxnSpPr>
          <p:nvPr/>
        </p:nvCxnSpPr>
        <p:spPr>
          <a:xfrm flipV="1">
            <a:off x="9622896" y="1505010"/>
            <a:ext cx="280981" cy="15424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F058E1D0-A75A-5715-AC31-F222A7111572}"/>
              </a:ext>
            </a:extLst>
          </p:cNvPr>
          <p:cNvCxnSpPr>
            <a:cxnSpLocks/>
          </p:cNvCxnSpPr>
          <p:nvPr/>
        </p:nvCxnSpPr>
        <p:spPr>
          <a:xfrm flipV="1">
            <a:off x="9078966" y="2248714"/>
            <a:ext cx="829475" cy="4553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1CB95C0D-C5A9-A23B-4E53-DE739D026389}"/>
              </a:ext>
            </a:extLst>
          </p:cNvPr>
          <p:cNvSpPr txBox="1"/>
          <p:nvPr/>
        </p:nvSpPr>
        <p:spPr>
          <a:xfrm>
            <a:off x="9832464" y="1405080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(B)</a:t>
            </a:r>
          </a:p>
        </p:txBody>
      </p: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6BF1AADF-4346-29EA-B331-20184D0184DB}"/>
              </a:ext>
            </a:extLst>
          </p:cNvPr>
          <p:cNvSpPr txBox="1"/>
          <p:nvPr/>
        </p:nvSpPr>
        <p:spPr>
          <a:xfrm>
            <a:off x="9580825" y="1829623"/>
            <a:ext cx="57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(r)</a:t>
            </a:r>
          </a:p>
        </p:txBody>
      </p:sp>
      <p:sp>
        <p:nvSpPr>
          <p:cNvPr id="137" name="CasellaDiTesto 136">
            <a:extLst>
              <a:ext uri="{FF2B5EF4-FFF2-40B4-BE49-F238E27FC236}">
                <a16:creationId xmlns:a16="http://schemas.microsoft.com/office/drawing/2014/main" id="{D828FD13-0CD0-D821-7D14-0956D7F727E1}"/>
              </a:ext>
            </a:extLst>
          </p:cNvPr>
          <p:cNvSpPr txBox="1"/>
          <p:nvPr/>
        </p:nvSpPr>
        <p:spPr>
          <a:xfrm>
            <a:off x="9840126" y="2088714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(A)</a:t>
            </a:r>
          </a:p>
        </p:txBody>
      </p:sp>
      <p:sp>
        <p:nvSpPr>
          <p:cNvPr id="139" name="CasellaDiTesto 138">
            <a:extLst>
              <a:ext uri="{FF2B5EF4-FFF2-40B4-BE49-F238E27FC236}">
                <a16:creationId xmlns:a16="http://schemas.microsoft.com/office/drawing/2014/main" id="{5838A062-5794-9E36-3E69-8222A33CED8E}"/>
              </a:ext>
            </a:extLst>
          </p:cNvPr>
          <p:cNvSpPr txBox="1"/>
          <p:nvPr/>
        </p:nvSpPr>
        <p:spPr>
          <a:xfrm>
            <a:off x="0" y="6157109"/>
            <a:ext cx="7594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Come mostra il disegno a fianco applicando la stessa procedura per il ribaltamento su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 si ottiene la stessa dimensione del segmento AB</a:t>
            </a: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2CC84D19-EA53-BCD0-1398-482544962859}"/>
              </a:ext>
            </a:extLst>
          </p:cNvPr>
          <p:cNvSpPr txBox="1"/>
          <p:nvPr/>
        </p:nvSpPr>
        <p:spPr>
          <a:xfrm>
            <a:off x="8475377" y="5726712"/>
            <a:ext cx="3553572" cy="1015663"/>
          </a:xfrm>
          <a:prstGeom prst="rect">
            <a:avLst/>
          </a:prstGeom>
          <a:solidFill>
            <a:srgbClr val="FFFF00"/>
          </a:solidFill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Si precisa che le tracce del piano </a:t>
            </a:r>
            <a:r>
              <a:rPr lang="it-IT" sz="1200" dirty="0">
                <a:latin typeface="Symbol" panose="05050102010706020507" pitchFamily="18" charset="2"/>
              </a:rPr>
              <a:t>b</a:t>
            </a:r>
            <a:r>
              <a:rPr lang="it-IT" sz="1200" dirty="0"/>
              <a:t> passano per le rette di richiamo della retta r solo per comodità e semplicità grafica in quanto possono essere collocate, rispettando le ortogonalità, in una posizione qualunque del diedro</a:t>
            </a:r>
          </a:p>
        </p:txBody>
      </p:sp>
      <p:grpSp>
        <p:nvGrpSpPr>
          <p:cNvPr id="41" name="Gruppo 40">
            <a:extLst>
              <a:ext uri="{FF2B5EF4-FFF2-40B4-BE49-F238E27FC236}">
                <a16:creationId xmlns:a16="http://schemas.microsoft.com/office/drawing/2014/main" id="{A0D2E5A7-1265-A599-9092-D164D641E259}"/>
              </a:ext>
            </a:extLst>
          </p:cNvPr>
          <p:cNvGrpSpPr/>
          <p:nvPr/>
        </p:nvGrpSpPr>
        <p:grpSpPr>
          <a:xfrm>
            <a:off x="4436142" y="763507"/>
            <a:ext cx="1800000" cy="923330"/>
            <a:chOff x="4436142" y="763507"/>
            <a:chExt cx="1800000" cy="923330"/>
          </a:xfrm>
        </p:grpSpPr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B0EFD5A0-2E8D-5AB5-C3F1-1B42C675A7D4}"/>
                </a:ext>
              </a:extLst>
            </p:cNvPr>
            <p:cNvSpPr txBox="1"/>
            <p:nvPr/>
          </p:nvSpPr>
          <p:spPr>
            <a:xfrm>
              <a:off x="4436142" y="763507"/>
              <a:ext cx="1800000" cy="923330"/>
            </a:xfrm>
            <a:prstGeom prst="rect">
              <a:avLst/>
            </a:prstGeom>
            <a:solidFill>
              <a:srgbClr val="FFFF00"/>
            </a:solidFill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/>
                <a:t>Sia dato il segmento </a:t>
              </a:r>
              <a:r>
                <a:rPr lang="it-IT" dirty="0">
                  <a:solidFill>
                    <a:srgbClr val="00B0F0"/>
                  </a:solidFill>
                </a:rPr>
                <a:t>(A,B)</a:t>
              </a:r>
              <a:r>
                <a:rPr lang="it-IT" dirty="0"/>
                <a:t>     </a:t>
              </a:r>
              <a:r>
                <a:rPr lang="it-IT" dirty="0">
                  <a:solidFill>
                    <a:srgbClr val="00B0F0"/>
                  </a:solidFill>
                </a:rPr>
                <a:t>r</a:t>
              </a:r>
              <a:r>
                <a:rPr lang="it-IT" dirty="0"/>
                <a:t>     </a:t>
              </a:r>
              <a:r>
                <a:rPr lang="it-IT" dirty="0">
                  <a:latin typeface="Symbol" panose="05050102010706020507" pitchFamily="18" charset="2"/>
                </a:rPr>
                <a:t>a</a:t>
              </a:r>
            </a:p>
          </p:txBody>
        </p:sp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7EB1ABA7-FD22-2A00-E78B-FFF8C1262421}"/>
                </a:ext>
              </a:extLst>
            </p:cNvPr>
            <p:cNvSpPr txBox="1"/>
            <p:nvPr/>
          </p:nvSpPr>
          <p:spPr>
            <a:xfrm>
              <a:off x="5124778" y="1291616"/>
              <a:ext cx="25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b="1" dirty="0">
                  <a:latin typeface="Symbol" panose="05050102010706020507" pitchFamily="18" charset="2"/>
                </a:rPr>
                <a:t>Î</a:t>
              </a:r>
              <a:endParaRPr lang="it-IT" sz="1800" b="1" dirty="0">
                <a:latin typeface="MS Shell Dlg 2" panose="020B0604030504040204" pitchFamily="34" charset="0"/>
              </a:endParaRPr>
            </a:p>
          </p:txBody>
        </p:sp>
        <p:sp>
          <p:nvSpPr>
            <p:cNvPr id="37" name="CasellaDiTesto 36">
              <a:extLst>
                <a:ext uri="{FF2B5EF4-FFF2-40B4-BE49-F238E27FC236}">
                  <a16:creationId xmlns:a16="http://schemas.microsoft.com/office/drawing/2014/main" id="{49369E86-15F2-03A7-C0E0-C3D49307C1B2}"/>
                </a:ext>
              </a:extLst>
            </p:cNvPr>
            <p:cNvSpPr txBox="1"/>
            <p:nvPr/>
          </p:nvSpPr>
          <p:spPr>
            <a:xfrm>
              <a:off x="5601191" y="1296837"/>
              <a:ext cx="25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b="1" dirty="0">
                  <a:latin typeface="Symbol" panose="05050102010706020507" pitchFamily="18" charset="2"/>
                </a:rPr>
                <a:t>Î</a:t>
              </a:r>
              <a:endParaRPr lang="it-IT" sz="1800" b="1" dirty="0">
                <a:latin typeface="MS Shell Dlg 2" panose="020B0604030504040204" pitchFamily="34" charset="0"/>
              </a:endParaRPr>
            </a:p>
          </p:txBody>
        </p:sp>
      </p:grpSp>
      <p:pic>
        <p:nvPicPr>
          <p:cNvPr id="2" name="Immagine 1">
            <a:extLst>
              <a:ext uri="{FF2B5EF4-FFF2-40B4-BE49-F238E27FC236}">
                <a16:creationId xmlns:a16="http://schemas.microsoft.com/office/drawing/2014/main" id="{F5608D81-CC21-C155-1B09-74592700F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4465223">
            <a:off x="11205133" y="1883073"/>
            <a:ext cx="460480" cy="285944"/>
          </a:xfrm>
          <a:prstGeom prst="rect">
            <a:avLst/>
          </a:prstGeom>
          <a:ln w="3175">
            <a:noFill/>
          </a:ln>
        </p:spPr>
      </p:pic>
      <p:pic>
        <p:nvPicPr>
          <p:cNvPr id="61" name="Immagine 60">
            <a:extLst>
              <a:ext uri="{FF2B5EF4-FFF2-40B4-BE49-F238E27FC236}">
                <a16:creationId xmlns:a16="http://schemas.microsoft.com/office/drawing/2014/main" id="{0F6F44A8-4FF4-C73A-FC5D-42EC01404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685745" flipV="1">
            <a:off x="4253746" y="3325460"/>
            <a:ext cx="372746" cy="180000"/>
          </a:xfrm>
          <a:prstGeom prst="rect">
            <a:avLst/>
          </a:prstGeom>
        </p:spPr>
      </p:pic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F36AF842-14B5-193B-05C2-7BABA7D2A7F3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Pulsante di azione: vuoto 5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09E9184-6AB8-FB2D-1FFA-469764DB1CA3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4704064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6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9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9" grpId="0"/>
      <p:bldP spid="80" grpId="0" animBg="1"/>
      <p:bldP spid="82" grpId="0" animBg="1"/>
      <p:bldP spid="25" grpId="0" animBg="1"/>
      <p:bldP spid="40" grpId="0"/>
      <p:bldP spid="93" grpId="0" animBg="1"/>
      <p:bldP spid="6" grpId="0"/>
      <p:bldP spid="30" grpId="0"/>
      <p:bldP spid="32" grpId="0"/>
      <p:bldP spid="48" grpId="0"/>
      <p:bldP spid="51" grpId="0"/>
      <p:bldP spid="54" grpId="0"/>
      <p:bldP spid="56" grpId="0"/>
      <p:bldP spid="105" grpId="0"/>
      <p:bldP spid="125" grpId="0" animBg="1"/>
      <p:bldP spid="135" grpId="0"/>
      <p:bldP spid="136" grpId="0"/>
      <p:bldP spid="137" grpId="0"/>
      <p:bldP spid="139" grpId="0"/>
      <p:bldP spid="1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F86D6250-3BDA-0EAE-07A2-85A7A822B7DE}"/>
              </a:ext>
            </a:extLst>
          </p:cNvPr>
          <p:cNvSpPr txBox="1">
            <a:spLocks/>
          </p:cNvSpPr>
          <p:nvPr/>
        </p:nvSpPr>
        <p:spPr>
          <a:xfrm>
            <a:off x="17342" y="322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RIBALTAMENTO  DEL PIANO GENERICO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9384A60-8CB4-113B-CE2B-5F002EA7EB41}"/>
              </a:ext>
            </a:extLst>
          </p:cNvPr>
          <p:cNvCxnSpPr>
            <a:cxnSpLocks/>
          </p:cNvCxnSpPr>
          <p:nvPr/>
        </p:nvCxnSpPr>
        <p:spPr>
          <a:xfrm>
            <a:off x="1464372" y="2463441"/>
            <a:ext cx="28186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A03BB271-4EE6-4CCE-5909-1A167F740594}"/>
              </a:ext>
            </a:extLst>
          </p:cNvPr>
          <p:cNvCxnSpPr>
            <a:cxnSpLocks/>
          </p:cNvCxnSpPr>
          <p:nvPr/>
        </p:nvCxnSpPr>
        <p:spPr>
          <a:xfrm flipV="1">
            <a:off x="1862965" y="1188388"/>
            <a:ext cx="2320925" cy="127505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6D837152-2DF5-B5D7-9130-8143F49F894E}"/>
              </a:ext>
            </a:extLst>
          </p:cNvPr>
          <p:cNvCxnSpPr>
            <a:cxnSpLocks/>
          </p:cNvCxnSpPr>
          <p:nvPr/>
        </p:nvCxnSpPr>
        <p:spPr>
          <a:xfrm>
            <a:off x="1858219" y="2463441"/>
            <a:ext cx="2169801" cy="78778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B35AF455-39E9-5576-85D3-CF00FF28998E}"/>
              </a:ext>
            </a:extLst>
          </p:cNvPr>
          <p:cNvCxnSpPr>
            <a:cxnSpLocks/>
          </p:cNvCxnSpPr>
          <p:nvPr/>
        </p:nvCxnSpPr>
        <p:spPr>
          <a:xfrm>
            <a:off x="2699071" y="694688"/>
            <a:ext cx="0" cy="17687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B52537F8-E35C-86AC-6876-91123E94A2CB}"/>
              </a:ext>
            </a:extLst>
          </p:cNvPr>
          <p:cNvCxnSpPr>
            <a:cxnSpLocks/>
          </p:cNvCxnSpPr>
          <p:nvPr/>
        </p:nvCxnSpPr>
        <p:spPr>
          <a:xfrm flipH="1">
            <a:off x="2053257" y="2458694"/>
            <a:ext cx="648368" cy="17919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3C20911C-6850-23D4-E0C8-A62C2E376B1A}"/>
              </a:ext>
            </a:extLst>
          </p:cNvPr>
          <p:cNvCxnSpPr>
            <a:cxnSpLocks/>
          </p:cNvCxnSpPr>
          <p:nvPr/>
        </p:nvCxnSpPr>
        <p:spPr>
          <a:xfrm>
            <a:off x="1862965" y="2462794"/>
            <a:ext cx="1328304" cy="18701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rco 17">
            <a:extLst>
              <a:ext uri="{FF2B5EF4-FFF2-40B4-BE49-F238E27FC236}">
                <a16:creationId xmlns:a16="http://schemas.microsoft.com/office/drawing/2014/main" id="{B69156A9-2CC9-C3AE-147D-BE067E886E33}"/>
              </a:ext>
            </a:extLst>
          </p:cNvPr>
          <p:cNvSpPr/>
          <p:nvPr/>
        </p:nvSpPr>
        <p:spPr>
          <a:xfrm>
            <a:off x="770636" y="1366636"/>
            <a:ext cx="2193607" cy="2193611"/>
          </a:xfrm>
          <a:prstGeom prst="arc">
            <a:avLst>
              <a:gd name="adj1" fmla="val 3313044"/>
              <a:gd name="adj2" fmla="val 1986825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B2164638-69BF-8F92-0D2B-909538B6A067}"/>
              </a:ext>
            </a:extLst>
          </p:cNvPr>
          <p:cNvSpPr txBox="1"/>
          <p:nvPr/>
        </p:nvSpPr>
        <p:spPr>
          <a:xfrm>
            <a:off x="3872031" y="3046610"/>
            <a:ext cx="3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t</a:t>
            </a:r>
            <a:r>
              <a:rPr lang="it-IT" sz="800" baseline="-25000" dirty="0"/>
              <a:t>1</a:t>
            </a:r>
            <a:r>
              <a:rPr lang="it-IT" sz="8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3D4D4179-6CC2-C5DA-9278-EEC15239FAD5}"/>
              </a:ext>
            </a:extLst>
          </p:cNvPr>
          <p:cNvSpPr txBox="1"/>
          <p:nvPr/>
        </p:nvSpPr>
        <p:spPr>
          <a:xfrm>
            <a:off x="3902787" y="1034054"/>
            <a:ext cx="3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t</a:t>
            </a:r>
            <a:r>
              <a:rPr lang="it-IT" sz="800" baseline="-25000" dirty="0"/>
              <a:t>2</a:t>
            </a:r>
            <a:r>
              <a:rPr lang="it-IT" sz="8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97E2928C-C0B6-21A8-B0D0-470445B2695E}"/>
              </a:ext>
            </a:extLst>
          </p:cNvPr>
          <p:cNvSpPr txBox="1"/>
          <p:nvPr/>
        </p:nvSpPr>
        <p:spPr>
          <a:xfrm>
            <a:off x="4005045" y="2278811"/>
            <a:ext cx="2834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lt</a:t>
            </a:r>
            <a:endParaRPr lang="it-IT" sz="800" dirty="0">
              <a:latin typeface="Symbol" panose="05050102010706020507" pitchFamily="18" charset="2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A21A60C6-E170-7E6D-93B0-AF47FE147690}"/>
              </a:ext>
            </a:extLst>
          </p:cNvPr>
          <p:cNvSpPr txBox="1"/>
          <p:nvPr/>
        </p:nvSpPr>
        <p:spPr>
          <a:xfrm>
            <a:off x="3018328" y="3960718"/>
            <a:ext cx="43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(t</a:t>
            </a:r>
            <a:r>
              <a:rPr lang="it-IT" sz="800" baseline="-25000" dirty="0"/>
              <a:t>2</a:t>
            </a:r>
            <a:r>
              <a:rPr lang="it-IT" sz="800" dirty="0">
                <a:latin typeface="Symbol" panose="05050102010706020507" pitchFamily="18" charset="2"/>
              </a:rPr>
              <a:t>a</a:t>
            </a:r>
            <a:r>
              <a:rPr lang="it-IT" sz="800" dirty="0"/>
              <a:t>)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3DF6B8D7-3F40-D5DC-04EE-7744020D1516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2828001" y="1934007"/>
            <a:ext cx="977597" cy="52468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D2CBF73F-C6A9-93EB-7548-60BCCAB20E21}"/>
              </a:ext>
            </a:extLst>
          </p:cNvPr>
          <p:cNvCxnSpPr>
            <a:cxnSpLocks/>
          </p:cNvCxnSpPr>
          <p:nvPr/>
        </p:nvCxnSpPr>
        <p:spPr>
          <a:xfrm>
            <a:off x="3808144" y="2458694"/>
            <a:ext cx="0" cy="7142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04333523-BFC7-C7A0-5666-372CBF1DB10D}"/>
              </a:ext>
            </a:extLst>
          </p:cNvPr>
          <p:cNvCxnSpPr>
            <a:cxnSpLocks/>
          </p:cNvCxnSpPr>
          <p:nvPr/>
        </p:nvCxnSpPr>
        <p:spPr>
          <a:xfrm>
            <a:off x="2827943" y="2463440"/>
            <a:ext cx="980200" cy="7094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3ED932AF-C888-4F2B-2E85-81F5F1B72706}"/>
              </a:ext>
            </a:extLst>
          </p:cNvPr>
          <p:cNvCxnSpPr>
            <a:cxnSpLocks/>
          </p:cNvCxnSpPr>
          <p:nvPr/>
        </p:nvCxnSpPr>
        <p:spPr>
          <a:xfrm>
            <a:off x="3171574" y="2122346"/>
            <a:ext cx="0" cy="58971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6FC1323-9702-A25A-3DB4-B7DB617E7430}"/>
              </a:ext>
            </a:extLst>
          </p:cNvPr>
          <p:cNvCxnSpPr/>
          <p:nvPr/>
        </p:nvCxnSpPr>
        <p:spPr>
          <a:xfrm>
            <a:off x="3584959" y="2340538"/>
            <a:ext cx="0" cy="67253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5185F9BF-0560-8A8D-C942-F161C14B630B}"/>
              </a:ext>
            </a:extLst>
          </p:cNvPr>
          <p:cNvCxnSpPr>
            <a:cxnSpLocks/>
            <a:stCxn id="18" idx="0"/>
          </p:cNvCxnSpPr>
          <p:nvPr/>
        </p:nvCxnSpPr>
        <p:spPr>
          <a:xfrm flipV="1">
            <a:off x="2493127" y="3172932"/>
            <a:ext cx="1312471" cy="19134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5792A426-50EF-BD1C-5E61-73D7C8D5EDEA}"/>
              </a:ext>
            </a:extLst>
          </p:cNvPr>
          <p:cNvCxnSpPr>
            <a:cxnSpLocks/>
          </p:cNvCxnSpPr>
          <p:nvPr/>
        </p:nvCxnSpPr>
        <p:spPr>
          <a:xfrm flipH="1">
            <a:off x="2958508" y="2712155"/>
            <a:ext cx="212930" cy="5884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175C7B1A-784C-9E36-89BC-1A03FEAB405B}"/>
              </a:ext>
            </a:extLst>
          </p:cNvPr>
          <p:cNvCxnSpPr>
            <a:cxnSpLocks/>
          </p:cNvCxnSpPr>
          <p:nvPr/>
        </p:nvCxnSpPr>
        <p:spPr>
          <a:xfrm flipH="1">
            <a:off x="3509411" y="3009471"/>
            <a:ext cx="75412" cy="20842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A26138A6-67F2-EDDA-2B90-A245F0353308}"/>
              </a:ext>
            </a:extLst>
          </p:cNvPr>
          <p:cNvCxnSpPr>
            <a:cxnSpLocks/>
          </p:cNvCxnSpPr>
          <p:nvPr/>
        </p:nvCxnSpPr>
        <p:spPr>
          <a:xfrm flipH="1">
            <a:off x="2493127" y="2122346"/>
            <a:ext cx="67831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338547C9-859C-4E46-C39C-1CCF7BB0AFFA}"/>
              </a:ext>
            </a:extLst>
          </p:cNvPr>
          <p:cNvCxnSpPr>
            <a:cxnSpLocks/>
          </p:cNvCxnSpPr>
          <p:nvPr/>
        </p:nvCxnSpPr>
        <p:spPr>
          <a:xfrm flipH="1">
            <a:off x="2085386" y="2340538"/>
            <a:ext cx="149943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Arco 79">
            <a:extLst>
              <a:ext uri="{FF2B5EF4-FFF2-40B4-BE49-F238E27FC236}">
                <a16:creationId xmlns:a16="http://schemas.microsoft.com/office/drawing/2014/main" id="{A1F86FFD-885A-683D-7D01-54A998EED456}"/>
              </a:ext>
            </a:extLst>
          </p:cNvPr>
          <p:cNvSpPr/>
          <p:nvPr/>
        </p:nvSpPr>
        <p:spPr>
          <a:xfrm>
            <a:off x="1167222" y="1758083"/>
            <a:ext cx="1411200" cy="1411200"/>
          </a:xfrm>
          <a:prstGeom prst="arc">
            <a:avLst>
              <a:gd name="adj1" fmla="val 3313044"/>
              <a:gd name="adj2" fmla="val 1986825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8017B38A-4B29-FFB8-D726-F4FA9B37CC37}"/>
              </a:ext>
            </a:extLst>
          </p:cNvPr>
          <p:cNvCxnSpPr>
            <a:cxnSpLocks/>
          </p:cNvCxnSpPr>
          <p:nvPr/>
        </p:nvCxnSpPr>
        <p:spPr>
          <a:xfrm>
            <a:off x="2276810" y="3049205"/>
            <a:ext cx="678532" cy="2463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Arco 81">
            <a:extLst>
              <a:ext uri="{FF2B5EF4-FFF2-40B4-BE49-F238E27FC236}">
                <a16:creationId xmlns:a16="http://schemas.microsoft.com/office/drawing/2014/main" id="{1C06961B-948F-3D36-B234-2DF012309066}"/>
              </a:ext>
            </a:extLst>
          </p:cNvPr>
          <p:cNvSpPr/>
          <p:nvPr/>
        </p:nvSpPr>
        <p:spPr>
          <a:xfrm>
            <a:off x="1626350" y="2215180"/>
            <a:ext cx="489600" cy="489600"/>
          </a:xfrm>
          <a:prstGeom prst="arc">
            <a:avLst>
              <a:gd name="adj1" fmla="val 3469050"/>
              <a:gd name="adj2" fmla="val 1986825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C2AE2539-7F9D-01B2-E5EF-C9B538644889}"/>
              </a:ext>
            </a:extLst>
          </p:cNvPr>
          <p:cNvCxnSpPr>
            <a:cxnSpLocks/>
          </p:cNvCxnSpPr>
          <p:nvPr/>
        </p:nvCxnSpPr>
        <p:spPr>
          <a:xfrm>
            <a:off x="2004450" y="2666359"/>
            <a:ext cx="1502415" cy="54547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50520C08-D3FB-C03C-34D8-8636201EAE35}"/>
              </a:ext>
            </a:extLst>
          </p:cNvPr>
          <p:cNvCxnSpPr>
            <a:cxnSpLocks/>
          </p:cNvCxnSpPr>
          <p:nvPr/>
        </p:nvCxnSpPr>
        <p:spPr>
          <a:xfrm>
            <a:off x="3344458" y="1644409"/>
            <a:ext cx="461140" cy="82097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EFA371C0-09BC-A347-D308-4A4279BF465D}"/>
              </a:ext>
            </a:extLst>
          </p:cNvPr>
          <p:cNvCxnSpPr/>
          <p:nvPr/>
        </p:nvCxnSpPr>
        <p:spPr>
          <a:xfrm>
            <a:off x="3348407" y="1645204"/>
            <a:ext cx="0" cy="82017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70B0028C-9351-2420-FE16-01FFAD2B7335}"/>
              </a:ext>
            </a:extLst>
          </p:cNvPr>
          <p:cNvCxnSpPr/>
          <p:nvPr/>
        </p:nvCxnSpPr>
        <p:spPr>
          <a:xfrm>
            <a:off x="3340953" y="2458693"/>
            <a:ext cx="464645" cy="7105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6BC57567-B647-4287-F0EE-367612F061B0}"/>
              </a:ext>
            </a:extLst>
          </p:cNvPr>
          <p:cNvCxnSpPr>
            <a:cxnSpLocks/>
          </p:cNvCxnSpPr>
          <p:nvPr/>
        </p:nvCxnSpPr>
        <p:spPr>
          <a:xfrm>
            <a:off x="3485631" y="1903004"/>
            <a:ext cx="0" cy="77343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EC688D02-6D91-5AC3-53B4-92BAE929C790}"/>
              </a:ext>
            </a:extLst>
          </p:cNvPr>
          <p:cNvCxnSpPr/>
          <p:nvPr/>
        </p:nvCxnSpPr>
        <p:spPr>
          <a:xfrm flipV="1">
            <a:off x="3171438" y="1903004"/>
            <a:ext cx="316098" cy="21934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2983A33F-C175-15A2-A2C4-20A98B0736A1}"/>
              </a:ext>
            </a:extLst>
          </p:cNvPr>
          <p:cNvCxnSpPr/>
          <p:nvPr/>
        </p:nvCxnSpPr>
        <p:spPr>
          <a:xfrm>
            <a:off x="3487536" y="1899880"/>
            <a:ext cx="97423" cy="43700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0CBABC4F-C485-1D1C-43BF-0FFFE975E2FA}"/>
              </a:ext>
            </a:extLst>
          </p:cNvPr>
          <p:cNvCxnSpPr/>
          <p:nvPr/>
        </p:nvCxnSpPr>
        <p:spPr>
          <a:xfrm flipV="1">
            <a:off x="3171438" y="2676805"/>
            <a:ext cx="316098" cy="3499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D46D2F81-B3BC-4D03-4D8A-7B63AA86033F}"/>
              </a:ext>
            </a:extLst>
          </p:cNvPr>
          <p:cNvCxnSpPr>
            <a:cxnSpLocks/>
          </p:cNvCxnSpPr>
          <p:nvPr/>
        </p:nvCxnSpPr>
        <p:spPr>
          <a:xfrm>
            <a:off x="3483994" y="2676434"/>
            <a:ext cx="100965" cy="33663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Arco 70">
            <a:extLst>
              <a:ext uri="{FF2B5EF4-FFF2-40B4-BE49-F238E27FC236}">
                <a16:creationId xmlns:a16="http://schemas.microsoft.com/office/drawing/2014/main" id="{051ED826-D137-E227-3C04-ACB4867B23DD}"/>
              </a:ext>
            </a:extLst>
          </p:cNvPr>
          <p:cNvSpPr/>
          <p:nvPr/>
        </p:nvSpPr>
        <p:spPr>
          <a:xfrm>
            <a:off x="191941" y="779565"/>
            <a:ext cx="3362400" cy="3362400"/>
          </a:xfrm>
          <a:prstGeom prst="arc">
            <a:avLst>
              <a:gd name="adj1" fmla="val 3307644"/>
              <a:gd name="adj2" fmla="val 1986825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744B2686-A74E-2C3F-92F7-71F7D9E1F002}"/>
              </a:ext>
            </a:extLst>
          </p:cNvPr>
          <p:cNvCxnSpPr>
            <a:cxnSpLocks/>
            <a:endCxn id="71" idx="0"/>
          </p:cNvCxnSpPr>
          <p:nvPr/>
        </p:nvCxnSpPr>
        <p:spPr>
          <a:xfrm flipH="1">
            <a:off x="2834373" y="3169283"/>
            <a:ext cx="971225" cy="67078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C0C36075-53B9-F6AE-5A14-7A68CCEEF14C}"/>
              </a:ext>
            </a:extLst>
          </p:cNvPr>
          <p:cNvCxnSpPr>
            <a:cxnSpLocks/>
          </p:cNvCxnSpPr>
          <p:nvPr/>
        </p:nvCxnSpPr>
        <p:spPr>
          <a:xfrm flipH="1">
            <a:off x="3137067" y="2676434"/>
            <a:ext cx="346011" cy="9563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0D5BA685-4480-CB18-0ACD-964505BBB301}"/>
              </a:ext>
            </a:extLst>
          </p:cNvPr>
          <p:cNvCxnSpPr/>
          <p:nvPr/>
        </p:nvCxnSpPr>
        <p:spPr>
          <a:xfrm>
            <a:off x="2955342" y="3295558"/>
            <a:ext cx="181725" cy="33718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1C71F3E5-D783-88B2-1417-25E279ADC848}"/>
              </a:ext>
            </a:extLst>
          </p:cNvPr>
          <p:cNvCxnSpPr/>
          <p:nvPr/>
        </p:nvCxnSpPr>
        <p:spPr>
          <a:xfrm flipV="1">
            <a:off x="3133623" y="3214403"/>
            <a:ext cx="375788" cy="4219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Arco 92">
            <a:extLst>
              <a:ext uri="{FF2B5EF4-FFF2-40B4-BE49-F238E27FC236}">
                <a16:creationId xmlns:a16="http://schemas.microsoft.com/office/drawing/2014/main" id="{A52CABA6-A05B-A5B9-38DC-377C0424EB38}"/>
              </a:ext>
            </a:extLst>
          </p:cNvPr>
          <p:cNvSpPr/>
          <p:nvPr/>
        </p:nvSpPr>
        <p:spPr>
          <a:xfrm>
            <a:off x="926720" y="1519092"/>
            <a:ext cx="1890000" cy="1890000"/>
          </a:xfrm>
          <a:prstGeom prst="arc">
            <a:avLst>
              <a:gd name="adj1" fmla="val 3313044"/>
              <a:gd name="adj2" fmla="val 1986825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2E2068F1-7EA3-1269-A0D4-72C5ED58DFF1}"/>
              </a:ext>
            </a:extLst>
          </p:cNvPr>
          <p:cNvCxnSpPr>
            <a:cxnSpLocks/>
          </p:cNvCxnSpPr>
          <p:nvPr/>
        </p:nvCxnSpPr>
        <p:spPr>
          <a:xfrm>
            <a:off x="2827779" y="1934007"/>
            <a:ext cx="0" cy="53121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CasellaDiTesto 98">
            <a:extLst>
              <a:ext uri="{FF2B5EF4-FFF2-40B4-BE49-F238E27FC236}">
                <a16:creationId xmlns:a16="http://schemas.microsoft.com/office/drawing/2014/main" id="{799FDE6A-95A4-24E3-FE2F-B98826BE8D0D}"/>
              </a:ext>
            </a:extLst>
          </p:cNvPr>
          <p:cNvSpPr txBox="1"/>
          <p:nvPr/>
        </p:nvSpPr>
        <p:spPr>
          <a:xfrm>
            <a:off x="0" y="348011"/>
            <a:ext cx="7970786" cy="369332"/>
          </a:xfrm>
          <a:prstGeom prst="rect">
            <a:avLst/>
          </a:prstGeom>
          <a:solidFill>
            <a:srgbClr val="FFFF00"/>
          </a:solidFill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Esempio di ribaltamento di un triangolo appartenente al piano generico 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03" name="Triangolo isoscele 102">
            <a:extLst>
              <a:ext uri="{FF2B5EF4-FFF2-40B4-BE49-F238E27FC236}">
                <a16:creationId xmlns:a16="http://schemas.microsoft.com/office/drawing/2014/main" id="{777F0A09-986A-619F-9029-361AC52E30D1}"/>
              </a:ext>
            </a:extLst>
          </p:cNvPr>
          <p:cNvSpPr/>
          <p:nvPr/>
        </p:nvSpPr>
        <p:spPr>
          <a:xfrm rot="4171496">
            <a:off x="3090870" y="3106618"/>
            <a:ext cx="379124" cy="544369"/>
          </a:xfrm>
          <a:custGeom>
            <a:avLst/>
            <a:gdLst>
              <a:gd name="connsiteX0" fmla="*/ 0 w 373625"/>
              <a:gd name="connsiteY0" fmla="*/ 525642 h 525642"/>
              <a:gd name="connsiteX1" fmla="*/ 122721 w 373625"/>
              <a:gd name="connsiteY1" fmla="*/ 0 h 525642"/>
              <a:gd name="connsiteX2" fmla="*/ 373625 w 373625"/>
              <a:gd name="connsiteY2" fmla="*/ 525642 h 525642"/>
              <a:gd name="connsiteX3" fmla="*/ 0 w 373625"/>
              <a:gd name="connsiteY3" fmla="*/ 525642 h 525642"/>
              <a:gd name="connsiteX0" fmla="*/ 0 w 382479"/>
              <a:gd name="connsiteY0" fmla="*/ 525642 h 525642"/>
              <a:gd name="connsiteX1" fmla="*/ 122721 w 382479"/>
              <a:gd name="connsiteY1" fmla="*/ 0 h 525642"/>
              <a:gd name="connsiteX2" fmla="*/ 382479 w 382479"/>
              <a:gd name="connsiteY2" fmla="*/ 480145 h 525642"/>
              <a:gd name="connsiteX3" fmla="*/ 0 w 382479"/>
              <a:gd name="connsiteY3" fmla="*/ 525642 h 525642"/>
              <a:gd name="connsiteX0" fmla="*/ 0 w 382479"/>
              <a:gd name="connsiteY0" fmla="*/ 537016 h 537016"/>
              <a:gd name="connsiteX1" fmla="*/ 124935 w 382479"/>
              <a:gd name="connsiteY1" fmla="*/ 0 h 537016"/>
              <a:gd name="connsiteX2" fmla="*/ 382479 w 382479"/>
              <a:gd name="connsiteY2" fmla="*/ 491519 h 537016"/>
              <a:gd name="connsiteX3" fmla="*/ 0 w 382479"/>
              <a:gd name="connsiteY3" fmla="*/ 537016 h 537016"/>
              <a:gd name="connsiteX0" fmla="*/ 0 w 380695"/>
              <a:gd name="connsiteY0" fmla="*/ 537682 h 537682"/>
              <a:gd name="connsiteX1" fmla="*/ 123151 w 380695"/>
              <a:gd name="connsiteY1" fmla="*/ 0 h 537682"/>
              <a:gd name="connsiteX2" fmla="*/ 380695 w 380695"/>
              <a:gd name="connsiteY2" fmla="*/ 491519 h 537682"/>
              <a:gd name="connsiteX3" fmla="*/ 0 w 380695"/>
              <a:gd name="connsiteY3" fmla="*/ 537682 h 537682"/>
              <a:gd name="connsiteX0" fmla="*/ 0 w 379124"/>
              <a:gd name="connsiteY0" fmla="*/ 544369 h 544369"/>
              <a:gd name="connsiteX1" fmla="*/ 121580 w 379124"/>
              <a:gd name="connsiteY1" fmla="*/ 0 h 544369"/>
              <a:gd name="connsiteX2" fmla="*/ 379124 w 379124"/>
              <a:gd name="connsiteY2" fmla="*/ 491519 h 544369"/>
              <a:gd name="connsiteX3" fmla="*/ 0 w 379124"/>
              <a:gd name="connsiteY3" fmla="*/ 544369 h 544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9124" h="544369">
                <a:moveTo>
                  <a:pt x="0" y="544369"/>
                </a:moveTo>
                <a:lnTo>
                  <a:pt x="121580" y="0"/>
                </a:lnTo>
                <a:lnTo>
                  <a:pt x="379124" y="491519"/>
                </a:lnTo>
                <a:lnTo>
                  <a:pt x="0" y="544369"/>
                </a:lnTo>
                <a:close/>
              </a:path>
            </a:pathLst>
          </a:custGeom>
          <a:solidFill>
            <a:srgbClr val="00B0F0">
              <a:alpha val="50000"/>
            </a:srgbClr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000"/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9F1EB992-3317-DA17-FD78-FA8F70CF89E3}"/>
              </a:ext>
            </a:extLst>
          </p:cNvPr>
          <p:cNvCxnSpPr>
            <a:cxnSpLocks/>
          </p:cNvCxnSpPr>
          <p:nvPr/>
        </p:nvCxnSpPr>
        <p:spPr>
          <a:xfrm>
            <a:off x="9168569" y="3267139"/>
            <a:ext cx="28186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08376028-41AB-A3B6-22CE-182B56DBD79C}"/>
              </a:ext>
            </a:extLst>
          </p:cNvPr>
          <p:cNvCxnSpPr>
            <a:cxnSpLocks/>
          </p:cNvCxnSpPr>
          <p:nvPr/>
        </p:nvCxnSpPr>
        <p:spPr>
          <a:xfrm flipV="1">
            <a:off x="9567162" y="1992086"/>
            <a:ext cx="2320925" cy="127505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2654EA2B-A9C2-D0E9-4E39-77AF2B9950FA}"/>
              </a:ext>
            </a:extLst>
          </p:cNvPr>
          <p:cNvCxnSpPr>
            <a:cxnSpLocks/>
          </p:cNvCxnSpPr>
          <p:nvPr/>
        </p:nvCxnSpPr>
        <p:spPr>
          <a:xfrm>
            <a:off x="9562416" y="3267139"/>
            <a:ext cx="2169801" cy="78778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9E4F18DE-1031-F938-42C3-43FB738A06D3}"/>
              </a:ext>
            </a:extLst>
          </p:cNvPr>
          <p:cNvSpPr txBox="1"/>
          <p:nvPr/>
        </p:nvSpPr>
        <p:spPr>
          <a:xfrm>
            <a:off x="11576228" y="3850308"/>
            <a:ext cx="3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t</a:t>
            </a:r>
            <a:r>
              <a:rPr lang="it-IT" sz="800" baseline="-25000" dirty="0"/>
              <a:t>1</a:t>
            </a:r>
            <a:r>
              <a:rPr lang="it-IT" sz="8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299B3FA7-B8D5-FEF5-8B9D-DF2A085109C4}"/>
              </a:ext>
            </a:extLst>
          </p:cNvPr>
          <p:cNvSpPr txBox="1"/>
          <p:nvPr/>
        </p:nvSpPr>
        <p:spPr>
          <a:xfrm>
            <a:off x="11606984" y="1837752"/>
            <a:ext cx="3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t</a:t>
            </a:r>
            <a:r>
              <a:rPr lang="it-IT" sz="800" baseline="-25000" dirty="0"/>
              <a:t>2</a:t>
            </a:r>
            <a:r>
              <a:rPr lang="it-IT" sz="8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B043786B-625A-381F-1F9A-2028CE9B2F74}"/>
              </a:ext>
            </a:extLst>
          </p:cNvPr>
          <p:cNvSpPr txBox="1"/>
          <p:nvPr/>
        </p:nvSpPr>
        <p:spPr>
          <a:xfrm>
            <a:off x="11709242" y="3082509"/>
            <a:ext cx="2834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lt</a:t>
            </a:r>
            <a:endParaRPr lang="it-IT" sz="800" dirty="0">
              <a:latin typeface="Symbol" panose="05050102010706020507" pitchFamily="18" charset="2"/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95156CFF-2B4B-5329-30CE-070CB8BB8757}"/>
              </a:ext>
            </a:extLst>
          </p:cNvPr>
          <p:cNvSpPr txBox="1"/>
          <p:nvPr/>
        </p:nvSpPr>
        <p:spPr>
          <a:xfrm>
            <a:off x="10808425" y="752599"/>
            <a:ext cx="43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(t</a:t>
            </a:r>
            <a:r>
              <a:rPr lang="it-IT" sz="800" baseline="-25000" dirty="0"/>
              <a:t>1</a:t>
            </a:r>
            <a:r>
              <a:rPr lang="it-IT" sz="800" dirty="0">
                <a:latin typeface="Symbol" panose="05050102010706020507" pitchFamily="18" charset="2"/>
              </a:rPr>
              <a:t>a</a:t>
            </a:r>
            <a:r>
              <a:rPr lang="it-IT" sz="800" dirty="0"/>
              <a:t>)</a:t>
            </a:r>
          </a:p>
        </p:txBody>
      </p: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4ACE5464-1366-CD97-43CC-ADC5AA848795}"/>
              </a:ext>
            </a:extLst>
          </p:cNvPr>
          <p:cNvCxnSpPr>
            <a:cxnSpLocks/>
          </p:cNvCxnSpPr>
          <p:nvPr/>
        </p:nvCxnSpPr>
        <p:spPr>
          <a:xfrm>
            <a:off x="10533526" y="2741806"/>
            <a:ext cx="977597" cy="52468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D93A0217-5680-7312-94E7-295A4B6F4AF7}"/>
              </a:ext>
            </a:extLst>
          </p:cNvPr>
          <p:cNvCxnSpPr>
            <a:cxnSpLocks/>
          </p:cNvCxnSpPr>
          <p:nvPr/>
        </p:nvCxnSpPr>
        <p:spPr>
          <a:xfrm>
            <a:off x="11512341" y="3262392"/>
            <a:ext cx="0" cy="7142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5C912465-A714-9839-8150-322276C0B55B}"/>
              </a:ext>
            </a:extLst>
          </p:cNvPr>
          <p:cNvCxnSpPr>
            <a:cxnSpLocks/>
          </p:cNvCxnSpPr>
          <p:nvPr/>
        </p:nvCxnSpPr>
        <p:spPr>
          <a:xfrm>
            <a:off x="10532140" y="3267138"/>
            <a:ext cx="980200" cy="7094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1C22483A-E027-18EB-E4CB-C45035E2BACC}"/>
              </a:ext>
            </a:extLst>
          </p:cNvPr>
          <p:cNvCxnSpPr>
            <a:cxnSpLocks/>
          </p:cNvCxnSpPr>
          <p:nvPr/>
        </p:nvCxnSpPr>
        <p:spPr>
          <a:xfrm>
            <a:off x="10875771" y="2926044"/>
            <a:ext cx="0" cy="58971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3DFE8A25-486B-C0F9-CEFD-82337555C075}"/>
              </a:ext>
            </a:extLst>
          </p:cNvPr>
          <p:cNvCxnSpPr/>
          <p:nvPr/>
        </p:nvCxnSpPr>
        <p:spPr>
          <a:xfrm>
            <a:off x="11289156" y="3144236"/>
            <a:ext cx="0" cy="67253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Arco 58">
            <a:extLst>
              <a:ext uri="{FF2B5EF4-FFF2-40B4-BE49-F238E27FC236}">
                <a16:creationId xmlns:a16="http://schemas.microsoft.com/office/drawing/2014/main" id="{D15F01A4-DE8E-4F23-7D93-B7225AAA9109}"/>
              </a:ext>
            </a:extLst>
          </p:cNvPr>
          <p:cNvSpPr/>
          <p:nvPr/>
        </p:nvSpPr>
        <p:spPr>
          <a:xfrm>
            <a:off x="8720971" y="2412241"/>
            <a:ext cx="1710000" cy="1710000"/>
          </a:xfrm>
          <a:prstGeom prst="arc">
            <a:avLst>
              <a:gd name="adj1" fmla="val 1216144"/>
              <a:gd name="adj2" fmla="val 17804828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EF179667-0E0A-5FDB-7DAC-4DABA7944496}"/>
              </a:ext>
            </a:extLst>
          </p:cNvPr>
          <p:cNvCxnSpPr>
            <a:cxnSpLocks/>
          </p:cNvCxnSpPr>
          <p:nvPr/>
        </p:nvCxnSpPr>
        <p:spPr>
          <a:xfrm>
            <a:off x="11048655" y="2448107"/>
            <a:ext cx="461140" cy="82097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5172CC0E-FE62-BE7D-BA2E-857013F8AAAE}"/>
              </a:ext>
            </a:extLst>
          </p:cNvPr>
          <p:cNvCxnSpPr/>
          <p:nvPr/>
        </p:nvCxnSpPr>
        <p:spPr>
          <a:xfrm>
            <a:off x="11052604" y="2448902"/>
            <a:ext cx="0" cy="82017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37CC4336-62C0-BB98-E497-D05F678EEF33}"/>
              </a:ext>
            </a:extLst>
          </p:cNvPr>
          <p:cNvCxnSpPr/>
          <p:nvPr/>
        </p:nvCxnSpPr>
        <p:spPr>
          <a:xfrm>
            <a:off x="11045150" y="3262391"/>
            <a:ext cx="464645" cy="7105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AFB17D9D-A10C-D6C9-1029-24E3FC0263EE}"/>
              </a:ext>
            </a:extLst>
          </p:cNvPr>
          <p:cNvCxnSpPr>
            <a:cxnSpLocks/>
          </p:cNvCxnSpPr>
          <p:nvPr/>
        </p:nvCxnSpPr>
        <p:spPr>
          <a:xfrm>
            <a:off x="11189828" y="2706702"/>
            <a:ext cx="0" cy="77343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3E72DD31-F099-7BE9-64A1-200255759418}"/>
              </a:ext>
            </a:extLst>
          </p:cNvPr>
          <p:cNvCxnSpPr/>
          <p:nvPr/>
        </p:nvCxnSpPr>
        <p:spPr>
          <a:xfrm flipV="1">
            <a:off x="10875635" y="2706702"/>
            <a:ext cx="316098" cy="21934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5E8B2AD9-428C-E4C1-0031-25EB925E39C3}"/>
              </a:ext>
            </a:extLst>
          </p:cNvPr>
          <p:cNvCxnSpPr/>
          <p:nvPr/>
        </p:nvCxnSpPr>
        <p:spPr>
          <a:xfrm>
            <a:off x="11191733" y="2703578"/>
            <a:ext cx="97423" cy="43700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8F651CDC-5328-BD60-F602-DBB37A64E530}"/>
              </a:ext>
            </a:extLst>
          </p:cNvPr>
          <p:cNvCxnSpPr/>
          <p:nvPr/>
        </p:nvCxnSpPr>
        <p:spPr>
          <a:xfrm flipV="1">
            <a:off x="10875635" y="3480503"/>
            <a:ext cx="316098" cy="3499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0CDA961E-1439-D56C-3E4E-D072D8C77B8A}"/>
              </a:ext>
            </a:extLst>
          </p:cNvPr>
          <p:cNvCxnSpPr>
            <a:cxnSpLocks/>
          </p:cNvCxnSpPr>
          <p:nvPr/>
        </p:nvCxnSpPr>
        <p:spPr>
          <a:xfrm>
            <a:off x="11188191" y="3480132"/>
            <a:ext cx="100965" cy="33663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Arco 85">
            <a:extLst>
              <a:ext uri="{FF2B5EF4-FFF2-40B4-BE49-F238E27FC236}">
                <a16:creationId xmlns:a16="http://schemas.microsoft.com/office/drawing/2014/main" id="{B99D9A9E-B530-4998-BA54-302958601532}"/>
              </a:ext>
            </a:extLst>
          </p:cNvPr>
          <p:cNvSpPr/>
          <p:nvPr/>
        </p:nvSpPr>
        <p:spPr>
          <a:xfrm>
            <a:off x="7514733" y="1205835"/>
            <a:ext cx="4122000" cy="4122000"/>
          </a:xfrm>
          <a:prstGeom prst="arc">
            <a:avLst>
              <a:gd name="adj1" fmla="val 1196723"/>
              <a:gd name="adj2" fmla="val 1781217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59FF9CD3-768E-E839-2CE4-9BC94C857DB3}"/>
              </a:ext>
            </a:extLst>
          </p:cNvPr>
          <p:cNvCxnSpPr>
            <a:cxnSpLocks/>
          </p:cNvCxnSpPr>
          <p:nvPr/>
        </p:nvCxnSpPr>
        <p:spPr>
          <a:xfrm>
            <a:off x="10531976" y="2737705"/>
            <a:ext cx="0" cy="53121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4B6FCA66-1277-AC5C-C4CB-640AA307C021}"/>
              </a:ext>
            </a:extLst>
          </p:cNvPr>
          <p:cNvCxnSpPr>
            <a:cxnSpLocks/>
          </p:cNvCxnSpPr>
          <p:nvPr/>
        </p:nvCxnSpPr>
        <p:spPr>
          <a:xfrm>
            <a:off x="8981086" y="719805"/>
            <a:ext cx="1400309" cy="25508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A5A48820-2648-E8FB-8477-D0195C2BA608}"/>
              </a:ext>
            </a:extLst>
          </p:cNvPr>
          <p:cNvCxnSpPr>
            <a:cxnSpLocks/>
          </p:cNvCxnSpPr>
          <p:nvPr/>
        </p:nvCxnSpPr>
        <p:spPr>
          <a:xfrm>
            <a:off x="10378579" y="3268918"/>
            <a:ext cx="0" cy="22268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7C8A9311-4002-6006-5B89-30F46369B972}"/>
              </a:ext>
            </a:extLst>
          </p:cNvPr>
          <p:cNvCxnSpPr>
            <a:cxnSpLocks/>
          </p:cNvCxnSpPr>
          <p:nvPr/>
        </p:nvCxnSpPr>
        <p:spPr>
          <a:xfrm flipV="1">
            <a:off x="9572857" y="692330"/>
            <a:ext cx="1306672" cy="25765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DEED7AC7-7115-04A0-827E-E8590B66BFFC}"/>
              </a:ext>
            </a:extLst>
          </p:cNvPr>
          <p:cNvCxnSpPr>
            <a:cxnSpLocks/>
          </p:cNvCxnSpPr>
          <p:nvPr/>
        </p:nvCxnSpPr>
        <p:spPr>
          <a:xfrm>
            <a:off x="10507224" y="1439487"/>
            <a:ext cx="548220" cy="101641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318F010F-BB3D-7771-0A8A-DEAFDC67D033}"/>
              </a:ext>
            </a:extLst>
          </p:cNvPr>
          <p:cNvCxnSpPr/>
          <p:nvPr/>
        </p:nvCxnSpPr>
        <p:spPr>
          <a:xfrm>
            <a:off x="10507224" y="1428345"/>
            <a:ext cx="24752" cy="130936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5C000918-EDF4-031A-A81E-4926314F7DD0}"/>
              </a:ext>
            </a:extLst>
          </p:cNvPr>
          <p:cNvCxnSpPr>
            <a:cxnSpLocks/>
          </p:cNvCxnSpPr>
          <p:nvPr/>
        </p:nvCxnSpPr>
        <p:spPr>
          <a:xfrm>
            <a:off x="10150367" y="3480132"/>
            <a:ext cx="103782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BC96FF30-2F4B-A344-4E09-83DF423EEDCF}"/>
              </a:ext>
            </a:extLst>
          </p:cNvPr>
          <p:cNvCxnSpPr>
            <a:cxnSpLocks/>
          </p:cNvCxnSpPr>
          <p:nvPr/>
        </p:nvCxnSpPr>
        <p:spPr>
          <a:xfrm>
            <a:off x="10248547" y="3515496"/>
            <a:ext cx="62538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4D1DB1E4-32EB-1784-BD83-91E95C1B9213}"/>
              </a:ext>
            </a:extLst>
          </p:cNvPr>
          <p:cNvCxnSpPr>
            <a:cxnSpLocks/>
          </p:cNvCxnSpPr>
          <p:nvPr/>
        </p:nvCxnSpPr>
        <p:spPr>
          <a:xfrm>
            <a:off x="11069348" y="3816771"/>
            <a:ext cx="21980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riangolo isoscele 102">
            <a:extLst>
              <a:ext uri="{FF2B5EF4-FFF2-40B4-BE49-F238E27FC236}">
                <a16:creationId xmlns:a16="http://schemas.microsoft.com/office/drawing/2014/main" id="{475F8D71-4C0B-A8AD-1259-41729143E200}"/>
              </a:ext>
            </a:extLst>
          </p:cNvPr>
          <p:cNvSpPr/>
          <p:nvPr/>
        </p:nvSpPr>
        <p:spPr>
          <a:xfrm rot="20740659">
            <a:off x="10453654" y="1708278"/>
            <a:ext cx="380695" cy="537682"/>
          </a:xfrm>
          <a:custGeom>
            <a:avLst/>
            <a:gdLst>
              <a:gd name="connsiteX0" fmla="*/ 0 w 373625"/>
              <a:gd name="connsiteY0" fmla="*/ 525642 h 525642"/>
              <a:gd name="connsiteX1" fmla="*/ 122721 w 373625"/>
              <a:gd name="connsiteY1" fmla="*/ 0 h 525642"/>
              <a:gd name="connsiteX2" fmla="*/ 373625 w 373625"/>
              <a:gd name="connsiteY2" fmla="*/ 525642 h 525642"/>
              <a:gd name="connsiteX3" fmla="*/ 0 w 373625"/>
              <a:gd name="connsiteY3" fmla="*/ 525642 h 525642"/>
              <a:gd name="connsiteX0" fmla="*/ 0 w 382479"/>
              <a:gd name="connsiteY0" fmla="*/ 525642 h 525642"/>
              <a:gd name="connsiteX1" fmla="*/ 122721 w 382479"/>
              <a:gd name="connsiteY1" fmla="*/ 0 h 525642"/>
              <a:gd name="connsiteX2" fmla="*/ 382479 w 382479"/>
              <a:gd name="connsiteY2" fmla="*/ 480145 h 525642"/>
              <a:gd name="connsiteX3" fmla="*/ 0 w 382479"/>
              <a:gd name="connsiteY3" fmla="*/ 525642 h 525642"/>
              <a:gd name="connsiteX0" fmla="*/ 0 w 382479"/>
              <a:gd name="connsiteY0" fmla="*/ 537016 h 537016"/>
              <a:gd name="connsiteX1" fmla="*/ 124935 w 382479"/>
              <a:gd name="connsiteY1" fmla="*/ 0 h 537016"/>
              <a:gd name="connsiteX2" fmla="*/ 382479 w 382479"/>
              <a:gd name="connsiteY2" fmla="*/ 491519 h 537016"/>
              <a:gd name="connsiteX3" fmla="*/ 0 w 382479"/>
              <a:gd name="connsiteY3" fmla="*/ 537016 h 537016"/>
              <a:gd name="connsiteX0" fmla="*/ 0 w 380695"/>
              <a:gd name="connsiteY0" fmla="*/ 537682 h 537682"/>
              <a:gd name="connsiteX1" fmla="*/ 123151 w 380695"/>
              <a:gd name="connsiteY1" fmla="*/ 0 h 537682"/>
              <a:gd name="connsiteX2" fmla="*/ 380695 w 380695"/>
              <a:gd name="connsiteY2" fmla="*/ 491519 h 537682"/>
              <a:gd name="connsiteX3" fmla="*/ 0 w 380695"/>
              <a:gd name="connsiteY3" fmla="*/ 537682 h 537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0695" h="537682">
                <a:moveTo>
                  <a:pt x="0" y="537682"/>
                </a:moveTo>
                <a:lnTo>
                  <a:pt x="123151" y="0"/>
                </a:lnTo>
                <a:lnTo>
                  <a:pt x="380695" y="491519"/>
                </a:lnTo>
                <a:lnTo>
                  <a:pt x="0" y="537682"/>
                </a:lnTo>
                <a:close/>
              </a:path>
            </a:pathLst>
          </a:custGeom>
          <a:solidFill>
            <a:srgbClr val="00B0F0">
              <a:alpha val="50000"/>
            </a:srgbClr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5" name="Arco 104">
            <a:extLst>
              <a:ext uri="{FF2B5EF4-FFF2-40B4-BE49-F238E27FC236}">
                <a16:creationId xmlns:a16="http://schemas.microsoft.com/office/drawing/2014/main" id="{F1F74AD5-B66B-48A7-9989-39DA336ACB61}"/>
              </a:ext>
            </a:extLst>
          </p:cNvPr>
          <p:cNvSpPr/>
          <p:nvPr/>
        </p:nvSpPr>
        <p:spPr>
          <a:xfrm>
            <a:off x="8854986" y="2547757"/>
            <a:ext cx="1440000" cy="1440000"/>
          </a:xfrm>
          <a:prstGeom prst="arc">
            <a:avLst>
              <a:gd name="adj1" fmla="val 1216144"/>
              <a:gd name="adj2" fmla="val 17804828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3515C9CB-AE99-B937-32C7-D0B7CDC88804}"/>
              </a:ext>
            </a:extLst>
          </p:cNvPr>
          <p:cNvCxnSpPr>
            <a:cxnSpLocks/>
          </p:cNvCxnSpPr>
          <p:nvPr/>
        </p:nvCxnSpPr>
        <p:spPr>
          <a:xfrm flipV="1">
            <a:off x="9895515" y="2284811"/>
            <a:ext cx="627487" cy="34472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Arco 109">
            <a:extLst>
              <a:ext uri="{FF2B5EF4-FFF2-40B4-BE49-F238E27FC236}">
                <a16:creationId xmlns:a16="http://schemas.microsoft.com/office/drawing/2014/main" id="{1AD491A6-F7B1-25EA-70CF-F13A98D06CE4}"/>
              </a:ext>
            </a:extLst>
          </p:cNvPr>
          <p:cNvSpPr/>
          <p:nvPr/>
        </p:nvSpPr>
        <p:spPr>
          <a:xfrm>
            <a:off x="8959371" y="2651263"/>
            <a:ext cx="1231200" cy="1231200"/>
          </a:xfrm>
          <a:prstGeom prst="arc">
            <a:avLst>
              <a:gd name="adj1" fmla="val 1216144"/>
              <a:gd name="adj2" fmla="val 17804828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D60DBD0D-961F-D187-797A-6F1745417F77}"/>
              </a:ext>
            </a:extLst>
          </p:cNvPr>
          <p:cNvCxnSpPr>
            <a:cxnSpLocks/>
            <a:endCxn id="104" idx="2"/>
          </p:cNvCxnSpPr>
          <p:nvPr/>
        </p:nvCxnSpPr>
        <p:spPr>
          <a:xfrm flipV="1">
            <a:off x="9847895" y="2145788"/>
            <a:ext cx="1035623" cy="5709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Arco 112">
            <a:extLst>
              <a:ext uri="{FF2B5EF4-FFF2-40B4-BE49-F238E27FC236}">
                <a16:creationId xmlns:a16="http://schemas.microsoft.com/office/drawing/2014/main" id="{C3C0AE8F-5B68-AF02-1015-8BB2D49D0AB7}"/>
              </a:ext>
            </a:extLst>
          </p:cNvPr>
          <p:cNvSpPr/>
          <p:nvPr/>
        </p:nvSpPr>
        <p:spPr>
          <a:xfrm>
            <a:off x="7981300" y="1675389"/>
            <a:ext cx="3186000" cy="3186000"/>
          </a:xfrm>
          <a:prstGeom prst="arc">
            <a:avLst>
              <a:gd name="adj1" fmla="val 1196723"/>
              <a:gd name="adj2" fmla="val 1781217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BBC1902C-40A8-7051-161A-C329238252CE}"/>
              </a:ext>
            </a:extLst>
          </p:cNvPr>
          <p:cNvCxnSpPr>
            <a:cxnSpLocks/>
            <a:endCxn id="104" idx="1"/>
          </p:cNvCxnSpPr>
          <p:nvPr/>
        </p:nvCxnSpPr>
        <p:spPr>
          <a:xfrm flipV="1">
            <a:off x="10285589" y="1733257"/>
            <a:ext cx="226799" cy="1187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94A2B45B-7DE5-429A-B50C-D2940A2B6493}"/>
              </a:ext>
            </a:extLst>
          </p:cNvPr>
          <p:cNvSpPr txBox="1"/>
          <p:nvPr/>
        </p:nvSpPr>
        <p:spPr>
          <a:xfrm>
            <a:off x="3189091" y="2993013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(B)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AF390FDC-4313-D23A-BF1A-655149E3D964}"/>
              </a:ext>
            </a:extLst>
          </p:cNvPr>
          <p:cNvSpPr txBox="1"/>
          <p:nvPr/>
        </p:nvSpPr>
        <p:spPr>
          <a:xfrm>
            <a:off x="3468879" y="2137600"/>
            <a:ext cx="4814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B’’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DF25844B-A7E5-B95E-4E6E-81B53829B49C}"/>
              </a:ext>
            </a:extLst>
          </p:cNvPr>
          <p:cNvSpPr txBox="1"/>
          <p:nvPr/>
        </p:nvSpPr>
        <p:spPr>
          <a:xfrm>
            <a:off x="3032809" y="2500487"/>
            <a:ext cx="4814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A’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0745D472-833B-E777-3474-27ADF0EA5456}"/>
              </a:ext>
            </a:extLst>
          </p:cNvPr>
          <p:cNvSpPr txBox="1"/>
          <p:nvPr/>
        </p:nvSpPr>
        <p:spPr>
          <a:xfrm>
            <a:off x="3021309" y="1913031"/>
            <a:ext cx="4814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A’’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A457B7C4-BBFB-AD21-BAC8-FBD3878CB1F4}"/>
              </a:ext>
            </a:extLst>
          </p:cNvPr>
          <p:cNvSpPr txBox="1"/>
          <p:nvPr/>
        </p:nvSpPr>
        <p:spPr>
          <a:xfrm>
            <a:off x="3546108" y="2864519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B’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0FDC93D3-5D08-6731-30B1-5AB2AD9118DA}"/>
              </a:ext>
            </a:extLst>
          </p:cNvPr>
          <p:cNvSpPr txBox="1"/>
          <p:nvPr/>
        </p:nvSpPr>
        <p:spPr>
          <a:xfrm>
            <a:off x="2715225" y="3043713"/>
            <a:ext cx="4814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(A)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3B91D482-3CAE-DC96-3B82-01500B7A5610}"/>
              </a:ext>
            </a:extLst>
          </p:cNvPr>
          <p:cNvSpPr txBox="1"/>
          <p:nvPr/>
        </p:nvSpPr>
        <p:spPr>
          <a:xfrm>
            <a:off x="3403310" y="1726392"/>
            <a:ext cx="4814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C’’</a:t>
            </a:r>
          </a:p>
        </p:txBody>
      </p:sp>
      <p:sp>
        <p:nvSpPr>
          <p:cNvPr id="100" name="CasellaDiTesto 99">
            <a:extLst>
              <a:ext uri="{FF2B5EF4-FFF2-40B4-BE49-F238E27FC236}">
                <a16:creationId xmlns:a16="http://schemas.microsoft.com/office/drawing/2014/main" id="{420FC8B8-C583-2E0D-B9A8-ECA86D1399F7}"/>
              </a:ext>
            </a:extLst>
          </p:cNvPr>
          <p:cNvSpPr txBox="1"/>
          <p:nvPr/>
        </p:nvSpPr>
        <p:spPr>
          <a:xfrm>
            <a:off x="2987427" y="3596303"/>
            <a:ext cx="4814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(C)</a:t>
            </a:r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F0B4798D-C243-912D-50A1-5ED1EC629FEE}"/>
              </a:ext>
            </a:extLst>
          </p:cNvPr>
          <p:cNvSpPr txBox="1"/>
          <p:nvPr/>
        </p:nvSpPr>
        <p:spPr>
          <a:xfrm>
            <a:off x="3381621" y="2479899"/>
            <a:ext cx="4814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C’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8EECE3B-FA9A-35FC-5D03-649D6500A93F}"/>
              </a:ext>
            </a:extLst>
          </p:cNvPr>
          <p:cNvSpPr txBox="1"/>
          <p:nvPr/>
        </p:nvSpPr>
        <p:spPr>
          <a:xfrm>
            <a:off x="3666357" y="3168904"/>
            <a:ext cx="585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T</a:t>
            </a:r>
            <a:r>
              <a:rPr lang="it-IT" sz="1000" baseline="-25000" dirty="0">
                <a:solidFill>
                  <a:srgbClr val="00B0F0"/>
                </a:solidFill>
              </a:rPr>
              <a:t>1</a:t>
            </a:r>
            <a:r>
              <a:rPr lang="it-IT" sz="1000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6E7AE96-E62B-BA9E-4725-F42BEDB02F17}"/>
              </a:ext>
            </a:extLst>
          </p:cNvPr>
          <p:cNvSpPr txBox="1"/>
          <p:nvPr/>
        </p:nvSpPr>
        <p:spPr>
          <a:xfrm>
            <a:off x="2615547" y="1720300"/>
            <a:ext cx="585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T</a:t>
            </a:r>
            <a:r>
              <a:rPr lang="it-IT" sz="1000" baseline="-25000" dirty="0">
                <a:solidFill>
                  <a:srgbClr val="00B0F0"/>
                </a:solidFill>
              </a:rPr>
              <a:t>2</a:t>
            </a:r>
            <a:r>
              <a:rPr lang="it-IT" sz="1000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8D47E73C-5E92-4024-3CFB-ED1A87A90AB1}"/>
              </a:ext>
            </a:extLst>
          </p:cNvPr>
          <p:cNvSpPr txBox="1"/>
          <p:nvPr/>
        </p:nvSpPr>
        <p:spPr>
          <a:xfrm>
            <a:off x="2261858" y="3310820"/>
            <a:ext cx="4761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(T</a:t>
            </a:r>
            <a:r>
              <a:rPr lang="it-IT" sz="1000" baseline="-25000" dirty="0">
                <a:solidFill>
                  <a:srgbClr val="00B0F0"/>
                </a:solidFill>
              </a:rPr>
              <a:t>2</a:t>
            </a:r>
            <a:r>
              <a:rPr lang="it-IT" sz="1000" dirty="0">
                <a:solidFill>
                  <a:srgbClr val="00B0F0"/>
                </a:solidFill>
              </a:rPr>
              <a:t>r)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CB6E9371-8B70-C468-9959-2CB24F568A88}"/>
              </a:ext>
            </a:extLst>
          </p:cNvPr>
          <p:cNvSpPr txBox="1"/>
          <p:nvPr/>
        </p:nvSpPr>
        <p:spPr>
          <a:xfrm>
            <a:off x="2022639" y="4097217"/>
            <a:ext cx="5303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t</a:t>
            </a:r>
            <a:r>
              <a:rPr lang="it-IT" sz="1000" baseline="-25000" dirty="0">
                <a:solidFill>
                  <a:srgbClr val="FF0000"/>
                </a:solidFill>
              </a:rPr>
              <a:t>1</a:t>
            </a:r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9284A24C-6960-BB35-96E3-B5E7C2AEB9D3}"/>
              </a:ext>
            </a:extLst>
          </p:cNvPr>
          <p:cNvSpPr txBox="1"/>
          <p:nvPr/>
        </p:nvSpPr>
        <p:spPr>
          <a:xfrm>
            <a:off x="2641086" y="697210"/>
            <a:ext cx="5303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t</a:t>
            </a:r>
            <a:r>
              <a:rPr lang="it-IT" sz="1000" baseline="-25000" dirty="0">
                <a:solidFill>
                  <a:srgbClr val="FF0000"/>
                </a:solidFill>
              </a:rPr>
              <a:t>2</a:t>
            </a:r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D30C9D5E-E1AE-B66C-5804-985FFDE1DA6C}"/>
              </a:ext>
            </a:extLst>
          </p:cNvPr>
          <p:cNvSpPr txBox="1"/>
          <p:nvPr/>
        </p:nvSpPr>
        <p:spPr>
          <a:xfrm>
            <a:off x="3215124" y="2707570"/>
            <a:ext cx="4011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r’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921D0ED3-F0BB-947A-35EC-661D6A368116}"/>
              </a:ext>
            </a:extLst>
          </p:cNvPr>
          <p:cNvSpPr txBox="1"/>
          <p:nvPr/>
        </p:nvSpPr>
        <p:spPr>
          <a:xfrm>
            <a:off x="2985958" y="3098613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(r)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60845E60-8987-9770-248A-55CB675277DB}"/>
              </a:ext>
            </a:extLst>
          </p:cNvPr>
          <p:cNvSpPr txBox="1"/>
          <p:nvPr/>
        </p:nvSpPr>
        <p:spPr>
          <a:xfrm>
            <a:off x="3250978" y="2110757"/>
            <a:ext cx="4011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r’’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302C3B85-F3C1-C445-8B13-80AC83FE1544}"/>
              </a:ext>
            </a:extLst>
          </p:cNvPr>
          <p:cNvSpPr txBox="1"/>
          <p:nvPr/>
        </p:nvSpPr>
        <p:spPr>
          <a:xfrm>
            <a:off x="3907350" y="3184414"/>
            <a:ext cx="585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T</a:t>
            </a:r>
            <a:r>
              <a:rPr lang="it-IT" sz="1000" baseline="-25000" dirty="0">
                <a:solidFill>
                  <a:srgbClr val="00B0F0"/>
                </a:solidFill>
              </a:rPr>
              <a:t>1</a:t>
            </a:r>
            <a:r>
              <a:rPr lang="it-IT" sz="1000" dirty="0">
                <a:solidFill>
                  <a:srgbClr val="00B0F0"/>
                </a:solidFill>
              </a:rPr>
              <a:t>s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34896621-674D-7242-6BAA-3E706C435D9B}"/>
              </a:ext>
            </a:extLst>
          </p:cNvPr>
          <p:cNvSpPr txBox="1"/>
          <p:nvPr/>
        </p:nvSpPr>
        <p:spPr>
          <a:xfrm>
            <a:off x="3157720" y="1415405"/>
            <a:ext cx="585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T</a:t>
            </a:r>
            <a:r>
              <a:rPr lang="it-IT" sz="1000" baseline="-25000" dirty="0">
                <a:solidFill>
                  <a:srgbClr val="00B0F0"/>
                </a:solidFill>
              </a:rPr>
              <a:t>2</a:t>
            </a:r>
            <a:r>
              <a:rPr lang="it-IT" sz="1000" dirty="0">
                <a:solidFill>
                  <a:srgbClr val="00B0F0"/>
                </a:solidFill>
              </a:rPr>
              <a:t>s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AA138BBB-EECF-CE6A-25CC-5E1C2C7CF932}"/>
              </a:ext>
            </a:extLst>
          </p:cNvPr>
          <p:cNvSpPr txBox="1"/>
          <p:nvPr/>
        </p:nvSpPr>
        <p:spPr>
          <a:xfrm>
            <a:off x="2566886" y="3790800"/>
            <a:ext cx="4761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(T</a:t>
            </a:r>
            <a:r>
              <a:rPr lang="it-IT" sz="1000" baseline="-25000" dirty="0">
                <a:solidFill>
                  <a:srgbClr val="00B0F0"/>
                </a:solidFill>
              </a:rPr>
              <a:t>2</a:t>
            </a:r>
            <a:r>
              <a:rPr lang="it-IT" sz="1000" dirty="0">
                <a:solidFill>
                  <a:srgbClr val="00B0F0"/>
                </a:solidFill>
              </a:rPr>
              <a:t>s)</a:t>
            </a:r>
          </a:p>
        </p:txBody>
      </p: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F042A07C-0A15-A183-4FF2-72C451CDECF9}"/>
              </a:ext>
            </a:extLst>
          </p:cNvPr>
          <p:cNvSpPr txBox="1"/>
          <p:nvPr/>
        </p:nvSpPr>
        <p:spPr>
          <a:xfrm>
            <a:off x="3522600" y="2674824"/>
            <a:ext cx="4011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s’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245F1D07-7FD9-1790-8092-88F3748FE396}"/>
              </a:ext>
            </a:extLst>
          </p:cNvPr>
          <p:cNvSpPr txBox="1"/>
          <p:nvPr/>
        </p:nvSpPr>
        <p:spPr>
          <a:xfrm>
            <a:off x="3326593" y="3347124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(s)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292C7C06-BA57-1F49-1424-9FDD75B55E1C}"/>
              </a:ext>
            </a:extLst>
          </p:cNvPr>
          <p:cNvSpPr txBox="1"/>
          <p:nvPr/>
        </p:nvSpPr>
        <p:spPr>
          <a:xfrm>
            <a:off x="3514209" y="1926200"/>
            <a:ext cx="4011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s’’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DB384E87-E809-9166-331C-FAB3F7C1F6D0}"/>
              </a:ext>
            </a:extLst>
          </p:cNvPr>
          <p:cNvSpPr txBox="1"/>
          <p:nvPr/>
        </p:nvSpPr>
        <p:spPr>
          <a:xfrm>
            <a:off x="3864228" y="3186297"/>
            <a:ext cx="216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00B0F0"/>
              </a:solidFill>
              <a:latin typeface="MS Shell Dlg 2" panose="020B0604030504040204" pitchFamily="34" charset="0"/>
            </a:endParaRPr>
          </a:p>
          <a:p>
            <a:endParaRPr lang="it-IT" sz="1000" dirty="0">
              <a:solidFill>
                <a:srgbClr val="00B0F0"/>
              </a:solidFill>
            </a:endParaRP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01ECF189-376F-F14F-EB20-F99B007CD31C}"/>
              </a:ext>
            </a:extLst>
          </p:cNvPr>
          <p:cNvSpPr txBox="1"/>
          <p:nvPr/>
        </p:nvSpPr>
        <p:spPr>
          <a:xfrm>
            <a:off x="10294986" y="4755960"/>
            <a:ext cx="5303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t</a:t>
            </a:r>
            <a:r>
              <a:rPr lang="it-IT" sz="1000" baseline="-25000" dirty="0">
                <a:solidFill>
                  <a:srgbClr val="FF0000"/>
                </a:solidFill>
              </a:rPr>
              <a:t>1</a:t>
            </a:r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EF85C9D5-BD70-41A8-CF34-96FDA5392F82}"/>
              </a:ext>
            </a:extLst>
          </p:cNvPr>
          <p:cNvSpPr txBox="1"/>
          <p:nvPr/>
        </p:nvSpPr>
        <p:spPr>
          <a:xfrm>
            <a:off x="8745207" y="836268"/>
            <a:ext cx="5303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t</a:t>
            </a:r>
            <a:r>
              <a:rPr lang="it-IT" sz="1000" baseline="-25000" dirty="0">
                <a:solidFill>
                  <a:srgbClr val="FF0000"/>
                </a:solidFill>
              </a:rPr>
              <a:t>2</a:t>
            </a:r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17" name="CasellaDiTesto 116">
            <a:extLst>
              <a:ext uri="{FF2B5EF4-FFF2-40B4-BE49-F238E27FC236}">
                <a16:creationId xmlns:a16="http://schemas.microsoft.com/office/drawing/2014/main" id="{16405CFD-1688-6A35-9378-5C560233DAD1}"/>
              </a:ext>
            </a:extLst>
          </p:cNvPr>
          <p:cNvSpPr txBox="1"/>
          <p:nvPr/>
        </p:nvSpPr>
        <p:spPr>
          <a:xfrm>
            <a:off x="10325888" y="1525640"/>
            <a:ext cx="4814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(B)</a:t>
            </a:r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A174073A-31C5-679F-44B5-1799FAE2D0A0}"/>
              </a:ext>
            </a:extLst>
          </p:cNvPr>
          <p:cNvSpPr txBox="1"/>
          <p:nvPr/>
        </p:nvSpPr>
        <p:spPr>
          <a:xfrm>
            <a:off x="11263733" y="3033324"/>
            <a:ext cx="4814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B’’</a:t>
            </a:r>
          </a:p>
        </p:txBody>
      </p: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B54A43FF-D830-EDFA-9FB8-08228B7982B1}"/>
              </a:ext>
            </a:extLst>
          </p:cNvPr>
          <p:cNvSpPr txBox="1"/>
          <p:nvPr/>
        </p:nvSpPr>
        <p:spPr>
          <a:xfrm>
            <a:off x="10743523" y="3318007"/>
            <a:ext cx="4814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A’</a:t>
            </a:r>
          </a:p>
        </p:txBody>
      </p: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8EAC2FAF-7560-6D63-513F-0EBFFF0668DB}"/>
              </a:ext>
            </a:extLst>
          </p:cNvPr>
          <p:cNvSpPr txBox="1"/>
          <p:nvPr/>
        </p:nvSpPr>
        <p:spPr>
          <a:xfrm>
            <a:off x="10729194" y="2739458"/>
            <a:ext cx="4814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A’’</a:t>
            </a:r>
          </a:p>
        </p:txBody>
      </p: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9B14E3AF-F7BA-BC15-4470-D90284239271}"/>
              </a:ext>
            </a:extLst>
          </p:cNvPr>
          <p:cNvSpPr txBox="1"/>
          <p:nvPr/>
        </p:nvSpPr>
        <p:spPr>
          <a:xfrm>
            <a:off x="11221186" y="3648701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B’</a:t>
            </a:r>
          </a:p>
        </p:txBody>
      </p:sp>
      <p:sp>
        <p:nvSpPr>
          <p:cNvPr id="122" name="CasellaDiTesto 121">
            <a:extLst>
              <a:ext uri="{FF2B5EF4-FFF2-40B4-BE49-F238E27FC236}">
                <a16:creationId xmlns:a16="http://schemas.microsoft.com/office/drawing/2014/main" id="{93044AEB-AD0F-D5CC-B732-4C35C4977E0F}"/>
              </a:ext>
            </a:extLst>
          </p:cNvPr>
          <p:cNvSpPr txBox="1"/>
          <p:nvPr/>
        </p:nvSpPr>
        <p:spPr>
          <a:xfrm>
            <a:off x="10164478" y="2151490"/>
            <a:ext cx="4814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(A)</a:t>
            </a:r>
          </a:p>
        </p:txBody>
      </p:sp>
      <p:sp>
        <p:nvSpPr>
          <p:cNvPr id="123" name="CasellaDiTesto 122">
            <a:extLst>
              <a:ext uri="{FF2B5EF4-FFF2-40B4-BE49-F238E27FC236}">
                <a16:creationId xmlns:a16="http://schemas.microsoft.com/office/drawing/2014/main" id="{13C06EE9-85D3-0BB4-952A-43808E4DD331}"/>
              </a:ext>
            </a:extLst>
          </p:cNvPr>
          <p:cNvSpPr txBox="1"/>
          <p:nvPr/>
        </p:nvSpPr>
        <p:spPr>
          <a:xfrm>
            <a:off x="11146416" y="2551714"/>
            <a:ext cx="4814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C’’</a:t>
            </a:r>
          </a:p>
        </p:txBody>
      </p:sp>
      <p:sp>
        <p:nvSpPr>
          <p:cNvPr id="124" name="CasellaDiTesto 123">
            <a:extLst>
              <a:ext uri="{FF2B5EF4-FFF2-40B4-BE49-F238E27FC236}">
                <a16:creationId xmlns:a16="http://schemas.microsoft.com/office/drawing/2014/main" id="{A1D65671-0FD9-9C63-5B84-22359EC32A70}"/>
              </a:ext>
            </a:extLst>
          </p:cNvPr>
          <p:cNvSpPr txBox="1"/>
          <p:nvPr/>
        </p:nvSpPr>
        <p:spPr>
          <a:xfrm>
            <a:off x="11073805" y="3297953"/>
            <a:ext cx="4814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C’</a:t>
            </a:r>
          </a:p>
        </p:txBody>
      </p:sp>
      <p:sp>
        <p:nvSpPr>
          <p:cNvPr id="126" name="CasellaDiTesto 125">
            <a:extLst>
              <a:ext uri="{FF2B5EF4-FFF2-40B4-BE49-F238E27FC236}">
                <a16:creationId xmlns:a16="http://schemas.microsoft.com/office/drawing/2014/main" id="{F5B03D66-BB78-2D3F-0C87-5AB4EE390270}"/>
              </a:ext>
            </a:extLst>
          </p:cNvPr>
          <p:cNvSpPr txBox="1"/>
          <p:nvPr/>
        </p:nvSpPr>
        <p:spPr>
          <a:xfrm>
            <a:off x="10212558" y="2562842"/>
            <a:ext cx="585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T</a:t>
            </a:r>
            <a:r>
              <a:rPr lang="it-IT" sz="1000" baseline="-25000" dirty="0">
                <a:solidFill>
                  <a:srgbClr val="00B0F0"/>
                </a:solidFill>
              </a:rPr>
              <a:t>2</a:t>
            </a:r>
            <a:r>
              <a:rPr lang="it-IT" sz="1000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127" name="CasellaDiTesto 126">
            <a:extLst>
              <a:ext uri="{FF2B5EF4-FFF2-40B4-BE49-F238E27FC236}">
                <a16:creationId xmlns:a16="http://schemas.microsoft.com/office/drawing/2014/main" id="{87D8530A-CC75-7E7D-73E6-67C08B8E00ED}"/>
              </a:ext>
            </a:extLst>
          </p:cNvPr>
          <p:cNvSpPr txBox="1"/>
          <p:nvPr/>
        </p:nvSpPr>
        <p:spPr>
          <a:xfrm>
            <a:off x="10872141" y="3507608"/>
            <a:ext cx="4011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r’</a:t>
            </a:r>
          </a:p>
        </p:txBody>
      </p:sp>
      <p:sp>
        <p:nvSpPr>
          <p:cNvPr id="128" name="CasellaDiTesto 127">
            <a:extLst>
              <a:ext uri="{FF2B5EF4-FFF2-40B4-BE49-F238E27FC236}">
                <a16:creationId xmlns:a16="http://schemas.microsoft.com/office/drawing/2014/main" id="{6615B68F-C95B-9442-CB39-88080EB96513}"/>
              </a:ext>
            </a:extLst>
          </p:cNvPr>
          <p:cNvSpPr txBox="1"/>
          <p:nvPr/>
        </p:nvSpPr>
        <p:spPr>
          <a:xfrm>
            <a:off x="10239111" y="1948804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(r)</a:t>
            </a:r>
          </a:p>
        </p:txBody>
      </p:sp>
      <p:sp>
        <p:nvSpPr>
          <p:cNvPr id="129" name="CasellaDiTesto 128">
            <a:extLst>
              <a:ext uri="{FF2B5EF4-FFF2-40B4-BE49-F238E27FC236}">
                <a16:creationId xmlns:a16="http://schemas.microsoft.com/office/drawing/2014/main" id="{C618160B-4E9F-7D9E-AE56-8BD2BFF6E689}"/>
              </a:ext>
            </a:extLst>
          </p:cNvPr>
          <p:cNvSpPr txBox="1"/>
          <p:nvPr/>
        </p:nvSpPr>
        <p:spPr>
          <a:xfrm>
            <a:off x="11003304" y="2919669"/>
            <a:ext cx="4011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r’’</a:t>
            </a:r>
          </a:p>
        </p:txBody>
      </p: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45E9A290-A319-4CB8-2A4C-2A178EC7F837}"/>
              </a:ext>
            </a:extLst>
          </p:cNvPr>
          <p:cNvSpPr txBox="1"/>
          <p:nvPr/>
        </p:nvSpPr>
        <p:spPr>
          <a:xfrm>
            <a:off x="11179617" y="3474862"/>
            <a:ext cx="4011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s’</a:t>
            </a:r>
          </a:p>
        </p:txBody>
      </p:sp>
      <p:sp>
        <p:nvSpPr>
          <p:cNvPr id="132" name="CasellaDiTesto 131">
            <a:extLst>
              <a:ext uri="{FF2B5EF4-FFF2-40B4-BE49-F238E27FC236}">
                <a16:creationId xmlns:a16="http://schemas.microsoft.com/office/drawing/2014/main" id="{B5918F56-4E62-F331-A04C-BB7297DB7938}"/>
              </a:ext>
            </a:extLst>
          </p:cNvPr>
          <p:cNvSpPr txBox="1"/>
          <p:nvPr/>
        </p:nvSpPr>
        <p:spPr>
          <a:xfrm>
            <a:off x="11284603" y="2804257"/>
            <a:ext cx="4011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s’’</a:t>
            </a:r>
          </a:p>
        </p:txBody>
      </p:sp>
      <p:sp>
        <p:nvSpPr>
          <p:cNvPr id="125" name="CasellaDiTesto 124">
            <a:extLst>
              <a:ext uri="{FF2B5EF4-FFF2-40B4-BE49-F238E27FC236}">
                <a16:creationId xmlns:a16="http://schemas.microsoft.com/office/drawing/2014/main" id="{E0E497FC-4437-06C3-A6A5-8EF0B6E02DD1}"/>
              </a:ext>
            </a:extLst>
          </p:cNvPr>
          <p:cNvSpPr txBox="1"/>
          <p:nvPr/>
        </p:nvSpPr>
        <p:spPr>
          <a:xfrm>
            <a:off x="11117613" y="3960718"/>
            <a:ext cx="585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T</a:t>
            </a:r>
            <a:r>
              <a:rPr lang="it-IT" sz="1000" baseline="-25000" dirty="0">
                <a:solidFill>
                  <a:srgbClr val="00B0F0"/>
                </a:solidFill>
              </a:rPr>
              <a:t>1</a:t>
            </a:r>
            <a:r>
              <a:rPr lang="it-IT" sz="1000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193304F0-FFAF-4633-574E-F02943B84FA6}"/>
              </a:ext>
            </a:extLst>
          </p:cNvPr>
          <p:cNvSpPr txBox="1"/>
          <p:nvPr/>
        </p:nvSpPr>
        <p:spPr>
          <a:xfrm>
            <a:off x="11358606" y="3976228"/>
            <a:ext cx="585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T</a:t>
            </a:r>
            <a:r>
              <a:rPr lang="it-IT" sz="1000" baseline="-25000" dirty="0">
                <a:solidFill>
                  <a:srgbClr val="00B0F0"/>
                </a:solidFill>
              </a:rPr>
              <a:t>1</a:t>
            </a:r>
            <a:r>
              <a:rPr lang="it-IT" sz="1000" dirty="0">
                <a:solidFill>
                  <a:srgbClr val="00B0F0"/>
                </a:solidFill>
              </a:rPr>
              <a:t>s</a:t>
            </a:r>
          </a:p>
        </p:txBody>
      </p:sp>
      <p:sp>
        <p:nvSpPr>
          <p:cNvPr id="133" name="CasellaDiTesto 132">
            <a:extLst>
              <a:ext uri="{FF2B5EF4-FFF2-40B4-BE49-F238E27FC236}">
                <a16:creationId xmlns:a16="http://schemas.microsoft.com/office/drawing/2014/main" id="{F84E07DF-31CC-968C-F665-1679F0C11FD8}"/>
              </a:ext>
            </a:extLst>
          </p:cNvPr>
          <p:cNvSpPr txBox="1"/>
          <p:nvPr/>
        </p:nvSpPr>
        <p:spPr>
          <a:xfrm>
            <a:off x="11315484" y="3978111"/>
            <a:ext cx="216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00B0F0"/>
              </a:solidFill>
              <a:latin typeface="MS Shell Dlg 2" panose="020B0604030504040204" pitchFamily="34" charset="0"/>
            </a:endParaRPr>
          </a:p>
          <a:p>
            <a:endParaRPr lang="it-IT" sz="1000" dirty="0">
              <a:solidFill>
                <a:srgbClr val="00B0F0"/>
              </a:solidFill>
            </a:endParaRPr>
          </a:p>
        </p:txBody>
      </p:sp>
      <p:sp>
        <p:nvSpPr>
          <p:cNvPr id="134" name="CasellaDiTesto 133">
            <a:extLst>
              <a:ext uri="{FF2B5EF4-FFF2-40B4-BE49-F238E27FC236}">
                <a16:creationId xmlns:a16="http://schemas.microsoft.com/office/drawing/2014/main" id="{6465A48B-3B3D-536B-698D-04A16EE1EAA7}"/>
              </a:ext>
            </a:extLst>
          </p:cNvPr>
          <p:cNvSpPr txBox="1"/>
          <p:nvPr/>
        </p:nvSpPr>
        <p:spPr>
          <a:xfrm>
            <a:off x="10843018" y="2005466"/>
            <a:ext cx="4814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(C)</a:t>
            </a:r>
          </a:p>
        </p:txBody>
      </p: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C2C55CC6-DE62-BB9E-1CEC-DE6653453A5D}"/>
              </a:ext>
            </a:extLst>
          </p:cNvPr>
          <p:cNvSpPr txBox="1"/>
          <p:nvPr/>
        </p:nvSpPr>
        <p:spPr>
          <a:xfrm>
            <a:off x="10732769" y="1714653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(s)</a:t>
            </a:r>
          </a:p>
        </p:txBody>
      </p: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C21419CD-A9D0-0D4B-8365-2B99BC354661}"/>
              </a:ext>
            </a:extLst>
          </p:cNvPr>
          <p:cNvSpPr txBox="1"/>
          <p:nvPr/>
        </p:nvSpPr>
        <p:spPr>
          <a:xfrm>
            <a:off x="10087209" y="1236922"/>
            <a:ext cx="4651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(T</a:t>
            </a:r>
            <a:r>
              <a:rPr lang="it-IT" sz="1000" baseline="-25000" dirty="0">
                <a:solidFill>
                  <a:srgbClr val="00B0F0"/>
                </a:solidFill>
              </a:rPr>
              <a:t>1</a:t>
            </a:r>
            <a:r>
              <a:rPr lang="it-IT" sz="1000" dirty="0">
                <a:solidFill>
                  <a:srgbClr val="00B0F0"/>
                </a:solidFill>
              </a:rPr>
              <a:t>r)</a:t>
            </a:r>
          </a:p>
        </p:txBody>
      </p:sp>
      <p:sp>
        <p:nvSpPr>
          <p:cNvPr id="139" name="CasellaDiTesto 138">
            <a:extLst>
              <a:ext uri="{FF2B5EF4-FFF2-40B4-BE49-F238E27FC236}">
                <a16:creationId xmlns:a16="http://schemas.microsoft.com/office/drawing/2014/main" id="{DA0705AB-D251-3E93-F28D-C92F78C25880}"/>
              </a:ext>
            </a:extLst>
          </p:cNvPr>
          <p:cNvSpPr txBox="1"/>
          <p:nvPr/>
        </p:nvSpPr>
        <p:spPr>
          <a:xfrm>
            <a:off x="10472385" y="1247857"/>
            <a:ext cx="4651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(T</a:t>
            </a:r>
            <a:r>
              <a:rPr lang="it-IT" sz="1000" baseline="-25000" dirty="0">
                <a:solidFill>
                  <a:srgbClr val="00B0F0"/>
                </a:solidFill>
              </a:rPr>
              <a:t>1</a:t>
            </a:r>
            <a:r>
              <a:rPr lang="it-IT" sz="1000" dirty="0">
                <a:solidFill>
                  <a:srgbClr val="00B0F0"/>
                </a:solidFill>
              </a:rPr>
              <a:t>s)</a:t>
            </a: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623D1FD0-BF06-ADEE-1F97-342F57C883E8}"/>
              </a:ext>
            </a:extLst>
          </p:cNvPr>
          <p:cNvSpPr txBox="1"/>
          <p:nvPr/>
        </p:nvSpPr>
        <p:spPr>
          <a:xfrm>
            <a:off x="10393056" y="1120366"/>
            <a:ext cx="291646" cy="324000"/>
          </a:xfrm>
          <a:prstGeom prst="rect">
            <a:avLst/>
          </a:prstGeom>
          <a:noFill/>
        </p:spPr>
        <p:txBody>
          <a:bodyPr wrap="square" tIns="0" rtlCol="0" anchor="t" anchorCtr="0">
            <a:noAutofit/>
          </a:bodyPr>
          <a:lstStyle/>
          <a:p>
            <a:r>
              <a:rPr lang="it-IT" sz="1000" dirty="0">
                <a:solidFill>
                  <a:srgbClr val="00B0F0"/>
                </a:solidFill>
                <a:latin typeface="Symbol" panose="05050102010706020507" pitchFamily="18" charset="2"/>
              </a:rPr>
              <a:t>     º</a:t>
            </a:r>
            <a:endParaRPr lang="it-IT" sz="1000" dirty="0">
              <a:solidFill>
                <a:srgbClr val="00B0F0"/>
              </a:solidFill>
              <a:latin typeface="MS Shell Dlg 2" panose="020B0604030504040204" pitchFamily="34" charset="0"/>
            </a:endParaRPr>
          </a:p>
          <a:p>
            <a:endParaRPr lang="it-IT" sz="1000" dirty="0">
              <a:solidFill>
                <a:srgbClr val="00B0F0"/>
              </a:solidFill>
            </a:endParaRPr>
          </a:p>
        </p:txBody>
      </p:sp>
      <p:grpSp>
        <p:nvGrpSpPr>
          <p:cNvPr id="143" name="Gruppo 142">
            <a:extLst>
              <a:ext uri="{FF2B5EF4-FFF2-40B4-BE49-F238E27FC236}">
                <a16:creationId xmlns:a16="http://schemas.microsoft.com/office/drawing/2014/main" id="{B143B857-3420-BBEF-9E4C-F8737B64FAE4}"/>
              </a:ext>
            </a:extLst>
          </p:cNvPr>
          <p:cNvGrpSpPr/>
          <p:nvPr/>
        </p:nvGrpSpPr>
        <p:grpSpPr>
          <a:xfrm>
            <a:off x="4350312" y="751427"/>
            <a:ext cx="3204000" cy="1800000"/>
            <a:chOff x="4376691" y="748115"/>
            <a:chExt cx="3594095" cy="1477328"/>
          </a:xfrm>
          <a:solidFill>
            <a:srgbClr val="FFFF00"/>
          </a:solidFill>
        </p:grpSpPr>
        <p:sp>
          <p:nvSpPr>
            <p:cNvPr id="137" name="CasellaDiTesto 136">
              <a:extLst>
                <a:ext uri="{FF2B5EF4-FFF2-40B4-BE49-F238E27FC236}">
                  <a16:creationId xmlns:a16="http://schemas.microsoft.com/office/drawing/2014/main" id="{C98D63D4-38B0-6DF0-92BA-173B66AFC23D}"/>
                </a:ext>
              </a:extLst>
            </p:cNvPr>
            <p:cNvSpPr txBox="1"/>
            <p:nvPr/>
          </p:nvSpPr>
          <p:spPr>
            <a:xfrm>
              <a:off x="4376691" y="748115"/>
              <a:ext cx="3594095" cy="1477328"/>
            </a:xfrm>
            <a:prstGeom prst="rect">
              <a:avLst/>
            </a:prstGeom>
            <a:grp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/>
                <a:t>Volendo determinare la vera forma e le vere dimensioni del triangolo (A,B,C)     </a:t>
              </a:r>
              <a:r>
                <a:rPr lang="it-IT" dirty="0">
                  <a:latin typeface="Symbol" panose="05050102010706020507" pitchFamily="18" charset="2"/>
                </a:rPr>
                <a:t>a </a:t>
              </a:r>
              <a:r>
                <a:rPr lang="it-IT" dirty="0"/>
                <a:t>eseguiamo il ribaltamento del piano che lo contiene sia su </a:t>
              </a:r>
              <a:r>
                <a:rPr lang="it-IT" dirty="0">
                  <a:latin typeface="Symbol" panose="05050102010706020507" pitchFamily="18" charset="2"/>
                </a:rPr>
                <a:t>p</a:t>
              </a:r>
              <a:r>
                <a:rPr lang="it-IT" baseline="-25000" dirty="0"/>
                <a:t>1</a:t>
              </a:r>
              <a:r>
                <a:rPr lang="it-IT" dirty="0"/>
                <a:t> che su </a:t>
              </a:r>
              <a:r>
                <a:rPr lang="it-IT" dirty="0">
                  <a:latin typeface="Symbol" panose="05050102010706020507" pitchFamily="18" charset="2"/>
                </a:rPr>
                <a:t>p</a:t>
              </a:r>
              <a:r>
                <a:rPr lang="it-IT" baseline="-25000" dirty="0"/>
                <a:t>2</a:t>
              </a:r>
            </a:p>
          </p:txBody>
        </p:sp>
        <p:sp>
          <p:nvSpPr>
            <p:cNvPr id="141" name="CasellaDiTesto 140">
              <a:extLst>
                <a:ext uri="{FF2B5EF4-FFF2-40B4-BE49-F238E27FC236}">
                  <a16:creationId xmlns:a16="http://schemas.microsoft.com/office/drawing/2014/main" id="{EAD9CBB7-273F-A923-9864-3DBB992D3C28}"/>
                </a:ext>
              </a:extLst>
            </p:cNvPr>
            <p:cNvSpPr txBox="1"/>
            <p:nvPr/>
          </p:nvSpPr>
          <p:spPr>
            <a:xfrm>
              <a:off x="7097305" y="1186309"/>
              <a:ext cx="288000" cy="288000"/>
            </a:xfrm>
            <a:prstGeom prst="rect">
              <a:avLst/>
            </a:prstGeom>
            <a:grpFill/>
            <a:ln w="31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800" b="1" dirty="0">
                  <a:latin typeface="Symbol" panose="05050102010706020507" pitchFamily="18" charset="2"/>
                </a:rPr>
                <a:t>Î</a:t>
              </a:r>
              <a:endParaRPr lang="it-IT" sz="1800" b="1" dirty="0">
                <a:latin typeface="MS Shell Dlg 2" panose="020B0604030504040204" pitchFamily="34" charset="0"/>
              </a:endParaRPr>
            </a:p>
            <a:p>
              <a:pPr algn="ctr"/>
              <a:endParaRPr lang="it-IT" b="1" dirty="0"/>
            </a:p>
          </p:txBody>
        </p:sp>
      </p:grp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879DE1E8-E20C-DEB9-BD66-C27FF278262C}"/>
              </a:ext>
            </a:extLst>
          </p:cNvPr>
          <p:cNvSpPr txBox="1"/>
          <p:nvPr/>
        </p:nvSpPr>
        <p:spPr>
          <a:xfrm>
            <a:off x="10988851" y="2314070"/>
            <a:ext cx="585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F0"/>
                </a:solidFill>
              </a:rPr>
              <a:t>T</a:t>
            </a:r>
            <a:r>
              <a:rPr lang="it-IT" sz="1000" baseline="-25000" dirty="0">
                <a:solidFill>
                  <a:srgbClr val="00B0F0"/>
                </a:solidFill>
              </a:rPr>
              <a:t>2</a:t>
            </a:r>
            <a:r>
              <a:rPr lang="it-IT" sz="1000" dirty="0">
                <a:solidFill>
                  <a:srgbClr val="00B0F0"/>
                </a:solidFill>
              </a:rPr>
              <a:t>s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09782865-72BF-1DF0-C0BD-2C8F3B3548C5}"/>
              </a:ext>
            </a:extLst>
          </p:cNvPr>
          <p:cNvSpPr txBox="1"/>
          <p:nvPr/>
        </p:nvSpPr>
        <p:spPr>
          <a:xfrm>
            <a:off x="0" y="4306896"/>
            <a:ext cx="7674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Definito </a:t>
            </a:r>
            <a:r>
              <a:rPr lang="it-IT" dirty="0"/>
              <a:t>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</a:t>
            </a:r>
            <a:r>
              <a:rPr lang="it-IT" dirty="0">
                <a:solidFill>
                  <a:srgbClr val="00B0F0"/>
                </a:solidFill>
              </a:rPr>
              <a:t>unendo le tracce reali T1r e T1s delle rette r ed s con quelle ribaltate (T2r) e (T2s) si determinano le rette reali (r) ed (s)</a:t>
            </a:r>
            <a:endParaRPr lang="it-IT" baseline="-25000" dirty="0">
              <a:solidFill>
                <a:srgbClr val="00B0F0"/>
              </a:solidFill>
            </a:endParaRPr>
          </a:p>
        </p:txBody>
      </p:sp>
      <p:sp>
        <p:nvSpPr>
          <p:cNvPr id="98" name="CasellaDiTesto 97">
            <a:extLst>
              <a:ext uri="{FF2B5EF4-FFF2-40B4-BE49-F238E27FC236}">
                <a16:creationId xmlns:a16="http://schemas.microsoft.com/office/drawing/2014/main" id="{6A7CA336-4BA9-D3A7-82ED-E482936ED165}"/>
              </a:ext>
            </a:extLst>
          </p:cNvPr>
          <p:cNvSpPr txBox="1"/>
          <p:nvPr/>
        </p:nvSpPr>
        <p:spPr>
          <a:xfrm>
            <a:off x="44707" y="4924752"/>
            <a:ext cx="8264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Proiettando A’,B’ su (r) e C’ su (s) determiniamo i punti (A), (B), (C) come vertici del triangolo (A,B,C) appartenente al piano 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8A7495BF-3218-E631-44F6-31C8F71650B9}"/>
              </a:ext>
            </a:extLst>
          </p:cNvPr>
          <p:cNvCxnSpPr>
            <a:cxnSpLocks/>
          </p:cNvCxnSpPr>
          <p:nvPr/>
        </p:nvCxnSpPr>
        <p:spPr>
          <a:xfrm flipH="1">
            <a:off x="2889010" y="1903454"/>
            <a:ext cx="60602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CasellaDiTesto 144">
            <a:extLst>
              <a:ext uri="{FF2B5EF4-FFF2-40B4-BE49-F238E27FC236}">
                <a16:creationId xmlns:a16="http://schemas.microsoft.com/office/drawing/2014/main" id="{18C35D24-C82A-6CFA-A2E4-39DF7A51DFF9}"/>
              </a:ext>
            </a:extLst>
          </p:cNvPr>
          <p:cNvSpPr txBox="1"/>
          <p:nvPr/>
        </p:nvSpPr>
        <p:spPr>
          <a:xfrm>
            <a:off x="0" y="5536261"/>
            <a:ext cx="12147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Lo stesso risultato si ottiene proiettando A’’,B’’,C’’ su </a:t>
            </a:r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B0F0"/>
                </a:solidFill>
              </a:rPr>
              <a:t> e ribaltare, poi, questi due punti su </a:t>
            </a:r>
            <a:r>
              <a:rPr lang="it-IT" dirty="0"/>
              <a:t>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</a:t>
            </a:r>
            <a:r>
              <a:rPr lang="it-IT" dirty="0">
                <a:solidFill>
                  <a:srgbClr val="00B0F0"/>
                </a:solidFill>
              </a:rPr>
              <a:t> dai quali condurre tre rette parallele a </a:t>
            </a:r>
            <a:r>
              <a:rPr lang="it-IT" dirty="0"/>
              <a:t>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B0F0"/>
                </a:solidFill>
              </a:rPr>
              <a:t> per definire i punti (A),(B),(C) vertici del triangolo appartenente al piano 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46" name="Arco 145">
            <a:extLst>
              <a:ext uri="{FF2B5EF4-FFF2-40B4-BE49-F238E27FC236}">
                <a16:creationId xmlns:a16="http://schemas.microsoft.com/office/drawing/2014/main" id="{A77E20E2-14D6-217C-420F-B40B2AFD1D12}"/>
              </a:ext>
            </a:extLst>
          </p:cNvPr>
          <p:cNvSpPr/>
          <p:nvPr/>
        </p:nvSpPr>
        <p:spPr>
          <a:xfrm>
            <a:off x="689423" y="1294927"/>
            <a:ext cx="2340000" cy="2340000"/>
          </a:xfrm>
          <a:prstGeom prst="arc">
            <a:avLst>
              <a:gd name="adj1" fmla="val 3274258"/>
              <a:gd name="adj2" fmla="val 1986825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8C2BF26D-86ED-0D23-044F-46D7628EF4D5}"/>
              </a:ext>
            </a:extLst>
          </p:cNvPr>
          <p:cNvCxnSpPr>
            <a:cxnSpLocks/>
          </p:cNvCxnSpPr>
          <p:nvPr/>
        </p:nvCxnSpPr>
        <p:spPr>
          <a:xfrm>
            <a:off x="2543355" y="3414679"/>
            <a:ext cx="591808" cy="21486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7B0580E6-BDF8-EC6E-79D5-3AF0F2EDF20A}"/>
              </a:ext>
            </a:extLst>
          </p:cNvPr>
          <p:cNvSpPr txBox="1"/>
          <p:nvPr/>
        </p:nvSpPr>
        <p:spPr>
          <a:xfrm>
            <a:off x="0" y="6157109"/>
            <a:ext cx="12064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Come mostra il disegno a fianco applicando la stessa procedura per il ribaltamento su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 si ottiene il triangolo (A),(B),(C) della stessa forma e con le stesse dimensioni di quello ottenuto con il ribaltamento su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E3308CBE-C64C-EF6C-8DFB-46EAFD008EDB}"/>
              </a:ext>
            </a:extLst>
          </p:cNvPr>
          <p:cNvCxnSpPr>
            <a:cxnSpLocks/>
          </p:cNvCxnSpPr>
          <p:nvPr/>
        </p:nvCxnSpPr>
        <p:spPr>
          <a:xfrm>
            <a:off x="10521181" y="2273672"/>
            <a:ext cx="359218" cy="6543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F764C583-7E00-E8AA-4A95-5A8B204177B7}"/>
              </a:ext>
            </a:extLst>
          </p:cNvPr>
          <p:cNvCxnSpPr>
            <a:cxnSpLocks/>
          </p:cNvCxnSpPr>
          <p:nvPr/>
        </p:nvCxnSpPr>
        <p:spPr>
          <a:xfrm>
            <a:off x="10511350" y="1732175"/>
            <a:ext cx="780283" cy="142137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3A08B059-87F7-5D3B-555F-67D416E5AA4B}"/>
              </a:ext>
            </a:extLst>
          </p:cNvPr>
          <p:cNvCxnSpPr>
            <a:cxnSpLocks/>
          </p:cNvCxnSpPr>
          <p:nvPr/>
        </p:nvCxnSpPr>
        <p:spPr>
          <a:xfrm>
            <a:off x="10881739" y="2139993"/>
            <a:ext cx="310658" cy="5658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6062E418-867A-073C-A64A-827BDA2D0FAF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Pulsante di azione: vuoto 6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82040F7-1E6C-9A19-473D-2EF39414D218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6091167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2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5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8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9" grpId="0"/>
      <p:bldP spid="80" grpId="0" animBg="1"/>
      <p:bldP spid="82" grpId="0" animBg="1"/>
      <p:bldP spid="71" grpId="0" animBg="1"/>
      <p:bldP spid="93" grpId="0" animBg="1"/>
      <p:bldP spid="103" grpId="0" animBg="1"/>
      <p:bldP spid="33" grpId="0"/>
      <p:bldP spid="59" grpId="0" animBg="1"/>
      <p:bldP spid="86" grpId="0" animBg="1"/>
      <p:bldP spid="104" grpId="0" animBg="1"/>
      <p:bldP spid="105" grpId="0" animBg="1"/>
      <p:bldP spid="110" grpId="0" animBg="1"/>
      <p:bldP spid="113" grpId="0" animBg="1"/>
      <p:bldP spid="44" grpId="0"/>
      <p:bldP spid="64" grpId="0"/>
      <p:bldP spid="100" grpId="0"/>
      <p:bldP spid="24" grpId="0"/>
      <p:bldP spid="41" grpId="0"/>
      <p:bldP spid="107" grpId="0"/>
      <p:bldP spid="112" grpId="0"/>
      <p:bldP spid="117" grpId="0"/>
      <p:bldP spid="122" grpId="0"/>
      <p:bldP spid="128" grpId="0"/>
      <p:bldP spid="134" grpId="0"/>
      <p:bldP spid="135" grpId="0"/>
      <p:bldP spid="138" grpId="0"/>
      <p:bldP spid="139" grpId="0"/>
      <p:bldP spid="140" grpId="0"/>
      <p:bldP spid="54" grpId="0"/>
      <p:bldP spid="98" grpId="0"/>
      <p:bldP spid="145" grpId="0"/>
      <p:bldP spid="146" grpId="0" animBg="1"/>
      <p:bldP spid="1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F86D6250-3BDA-0EAE-07A2-85A7A822B7DE}"/>
              </a:ext>
            </a:extLst>
          </p:cNvPr>
          <p:cNvSpPr txBox="1">
            <a:spLocks/>
          </p:cNvSpPr>
          <p:nvPr/>
        </p:nvSpPr>
        <p:spPr>
          <a:xfrm>
            <a:off x="17342" y="322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RIBALTAMENTO  DEL PIANO GENERICO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A55F9635-76F6-F0EA-E81B-7EE953F1299B}"/>
              </a:ext>
            </a:extLst>
          </p:cNvPr>
          <p:cNvCxnSpPr>
            <a:cxnSpLocks/>
          </p:cNvCxnSpPr>
          <p:nvPr/>
        </p:nvCxnSpPr>
        <p:spPr>
          <a:xfrm>
            <a:off x="6157101" y="3257507"/>
            <a:ext cx="590078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2597D039-E09D-92CD-5538-932CA75AC718}"/>
              </a:ext>
            </a:extLst>
          </p:cNvPr>
          <p:cNvCxnSpPr>
            <a:cxnSpLocks/>
          </p:cNvCxnSpPr>
          <p:nvPr/>
        </p:nvCxnSpPr>
        <p:spPr>
          <a:xfrm flipH="1" flipV="1">
            <a:off x="6239437" y="742035"/>
            <a:ext cx="3834068" cy="55797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4ABD67BD-8001-F004-B136-0CDC3B4A4745}"/>
              </a:ext>
            </a:extLst>
          </p:cNvPr>
          <p:cNvSpPr txBox="1"/>
          <p:nvPr/>
        </p:nvSpPr>
        <p:spPr>
          <a:xfrm>
            <a:off x="9914068" y="5945651"/>
            <a:ext cx="5924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t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1BEF8509-495C-FD3B-620C-1F73B30BA0AE}"/>
              </a:ext>
            </a:extLst>
          </p:cNvPr>
          <p:cNvSpPr txBox="1"/>
          <p:nvPr/>
        </p:nvSpPr>
        <p:spPr>
          <a:xfrm>
            <a:off x="6274690" y="3620204"/>
            <a:ext cx="8042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(t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)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FCD0A6CC-9AA0-6874-C637-644F688A359F}"/>
              </a:ext>
            </a:extLst>
          </p:cNvPr>
          <p:cNvSpPr txBox="1"/>
          <p:nvPr/>
        </p:nvSpPr>
        <p:spPr>
          <a:xfrm>
            <a:off x="6464336" y="931903"/>
            <a:ext cx="5924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t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86C60CBC-3E91-E4AD-148C-EAB0FD5B27B6}"/>
              </a:ext>
            </a:extLst>
          </p:cNvPr>
          <p:cNvCxnSpPr>
            <a:cxnSpLocks/>
          </p:cNvCxnSpPr>
          <p:nvPr/>
        </p:nvCxnSpPr>
        <p:spPr>
          <a:xfrm flipH="1">
            <a:off x="6464336" y="3257507"/>
            <a:ext cx="2926584" cy="20031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2DF4E23A-9DA7-0660-5B1A-F5C99CCD4522}"/>
              </a:ext>
            </a:extLst>
          </p:cNvPr>
          <p:cNvCxnSpPr>
            <a:cxnSpLocks/>
          </p:cNvCxnSpPr>
          <p:nvPr/>
        </p:nvCxnSpPr>
        <p:spPr>
          <a:xfrm>
            <a:off x="9390919" y="619674"/>
            <a:ext cx="0" cy="263705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E50D4F41-74F5-614E-EECB-C2138B6E86FD}"/>
              </a:ext>
            </a:extLst>
          </p:cNvPr>
          <p:cNvSpPr txBox="1"/>
          <p:nvPr/>
        </p:nvSpPr>
        <p:spPr>
          <a:xfrm>
            <a:off x="6800468" y="4892239"/>
            <a:ext cx="5924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FFD76AC9-1AEB-8C55-0486-67E6CC1D8488}"/>
              </a:ext>
            </a:extLst>
          </p:cNvPr>
          <p:cNvSpPr txBox="1"/>
          <p:nvPr/>
        </p:nvSpPr>
        <p:spPr>
          <a:xfrm>
            <a:off x="9327539" y="521452"/>
            <a:ext cx="5924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42BFBD42-8C8E-73BE-7945-2136BC4BA245}"/>
              </a:ext>
            </a:extLst>
          </p:cNvPr>
          <p:cNvSpPr/>
          <p:nvPr/>
        </p:nvSpPr>
        <p:spPr>
          <a:xfrm>
            <a:off x="7316345" y="1183722"/>
            <a:ext cx="4146011" cy="4146007"/>
          </a:xfrm>
          <a:prstGeom prst="arc">
            <a:avLst>
              <a:gd name="adj1" fmla="val 5390399"/>
              <a:gd name="adj2" fmla="val 1412904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ED82ED03-0E14-49EF-B48D-7A8BCB129C44}"/>
              </a:ext>
            </a:extLst>
          </p:cNvPr>
          <p:cNvCxnSpPr>
            <a:cxnSpLocks/>
          </p:cNvCxnSpPr>
          <p:nvPr/>
        </p:nvCxnSpPr>
        <p:spPr>
          <a:xfrm flipH="1" flipV="1">
            <a:off x="9392168" y="3256726"/>
            <a:ext cx="1777932" cy="258743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o 19">
            <a:extLst>
              <a:ext uri="{FF2B5EF4-FFF2-40B4-BE49-F238E27FC236}">
                <a16:creationId xmlns:a16="http://schemas.microsoft.com/office/drawing/2014/main" id="{DCD139AC-5F56-00BC-0DD1-8769CC6F6943}"/>
              </a:ext>
            </a:extLst>
          </p:cNvPr>
          <p:cNvSpPr/>
          <p:nvPr/>
        </p:nvSpPr>
        <p:spPr>
          <a:xfrm>
            <a:off x="6043291" y="1542068"/>
            <a:ext cx="4761277" cy="4761273"/>
          </a:xfrm>
          <a:prstGeom prst="arc">
            <a:avLst>
              <a:gd name="adj1" fmla="val 15887020"/>
              <a:gd name="adj2" fmla="val 1954056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2B88DD7D-52BA-B25B-8936-71BE3C4ED9EA}"/>
              </a:ext>
            </a:extLst>
          </p:cNvPr>
          <p:cNvCxnSpPr>
            <a:cxnSpLocks/>
          </p:cNvCxnSpPr>
          <p:nvPr/>
        </p:nvCxnSpPr>
        <p:spPr>
          <a:xfrm flipH="1">
            <a:off x="9389350" y="1583276"/>
            <a:ext cx="2448491" cy="16759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50939094-BFD1-70A4-BA1F-49CB2A5EA7FC}"/>
              </a:ext>
            </a:extLst>
          </p:cNvPr>
          <p:cNvCxnSpPr>
            <a:cxnSpLocks/>
            <a:endCxn id="2" idx="2"/>
          </p:cNvCxnSpPr>
          <p:nvPr/>
        </p:nvCxnSpPr>
        <p:spPr>
          <a:xfrm flipH="1" flipV="1">
            <a:off x="8214714" y="1548633"/>
            <a:ext cx="210232" cy="23718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297FECB0-2705-501D-C5F9-A3A676E015B9}"/>
              </a:ext>
            </a:extLst>
          </p:cNvPr>
          <p:cNvCxnSpPr>
            <a:cxnSpLocks/>
            <a:stCxn id="20" idx="2"/>
          </p:cNvCxnSpPr>
          <p:nvPr/>
        </p:nvCxnSpPr>
        <p:spPr>
          <a:xfrm flipH="1">
            <a:off x="6157101" y="2580336"/>
            <a:ext cx="4232911" cy="118203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Arco 47">
            <a:extLst>
              <a:ext uri="{FF2B5EF4-FFF2-40B4-BE49-F238E27FC236}">
                <a16:creationId xmlns:a16="http://schemas.microsoft.com/office/drawing/2014/main" id="{3DC8200D-AB5E-1540-9866-C09EE392F653}"/>
              </a:ext>
            </a:extLst>
          </p:cNvPr>
          <p:cNvSpPr/>
          <p:nvPr/>
        </p:nvSpPr>
        <p:spPr>
          <a:xfrm>
            <a:off x="5453534" y="742035"/>
            <a:ext cx="5030708" cy="5030703"/>
          </a:xfrm>
          <a:prstGeom prst="arc">
            <a:avLst>
              <a:gd name="adj1" fmla="val 20663390"/>
              <a:gd name="adj2" fmla="val 332871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38A5A93B-D726-12E2-2F89-669D98420485}"/>
              </a:ext>
            </a:extLst>
          </p:cNvPr>
          <p:cNvSpPr txBox="1"/>
          <p:nvPr/>
        </p:nvSpPr>
        <p:spPr>
          <a:xfrm>
            <a:off x="10846566" y="5212365"/>
            <a:ext cx="76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FF0000"/>
                </a:solidFill>
                <a:latin typeface="+mj-lt"/>
              </a:rPr>
              <a:t>)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9CFA282A-1A86-0884-AB99-FC278BC2EBA7}"/>
              </a:ext>
            </a:extLst>
          </p:cNvPr>
          <p:cNvSpPr txBox="1"/>
          <p:nvPr/>
        </p:nvSpPr>
        <p:spPr>
          <a:xfrm>
            <a:off x="8246005" y="3927082"/>
            <a:ext cx="653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AB304311-0560-BE2E-3F52-61878B0B6E2F}"/>
              </a:ext>
            </a:extLst>
          </p:cNvPr>
          <p:cNvSpPr txBox="1"/>
          <p:nvPr/>
        </p:nvSpPr>
        <p:spPr>
          <a:xfrm>
            <a:off x="9369610" y="5114859"/>
            <a:ext cx="653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A2E376ED-E04B-6A55-D4EB-0DA52E86D4BE}"/>
              </a:ext>
            </a:extLst>
          </p:cNvPr>
          <p:cNvSpPr txBox="1"/>
          <p:nvPr/>
        </p:nvSpPr>
        <p:spPr>
          <a:xfrm>
            <a:off x="10365830" y="2290672"/>
            <a:ext cx="8042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r)</a:t>
            </a:r>
          </a:p>
        </p:txBody>
      </p: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67E70C76-7D05-CA61-33EE-4330BF789620}"/>
              </a:ext>
            </a:extLst>
          </p:cNvPr>
          <p:cNvCxnSpPr>
            <a:cxnSpLocks/>
          </p:cNvCxnSpPr>
          <p:nvPr/>
        </p:nvCxnSpPr>
        <p:spPr>
          <a:xfrm>
            <a:off x="8426173" y="3256726"/>
            <a:ext cx="0" cy="66379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10EA92E7-7CDC-EC77-DFA4-D548C7ED3322}"/>
              </a:ext>
            </a:extLst>
          </p:cNvPr>
          <p:cNvCxnSpPr>
            <a:cxnSpLocks/>
          </p:cNvCxnSpPr>
          <p:nvPr/>
        </p:nvCxnSpPr>
        <p:spPr>
          <a:xfrm>
            <a:off x="8422779" y="3256726"/>
            <a:ext cx="967828" cy="207300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4801EDA1-D9FF-324B-1FD8-66A612B48FD2}"/>
              </a:ext>
            </a:extLst>
          </p:cNvPr>
          <p:cNvSpPr txBox="1"/>
          <p:nvPr/>
        </p:nvSpPr>
        <p:spPr>
          <a:xfrm>
            <a:off x="8780539" y="4036167"/>
            <a:ext cx="448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r’’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EF87EB7D-7BDE-3A64-45DD-AABA6F351E8C}"/>
              </a:ext>
            </a:extLst>
          </p:cNvPr>
          <p:cNvSpPr txBox="1"/>
          <p:nvPr/>
        </p:nvSpPr>
        <p:spPr>
          <a:xfrm>
            <a:off x="8714315" y="3303662"/>
            <a:ext cx="448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r’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34E6C814-0085-02AD-3BA3-388471F3DF85}"/>
              </a:ext>
            </a:extLst>
          </p:cNvPr>
          <p:cNvSpPr txBox="1"/>
          <p:nvPr/>
        </p:nvSpPr>
        <p:spPr>
          <a:xfrm>
            <a:off x="11670421" y="2926735"/>
            <a:ext cx="53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  <a:endParaRPr lang="it-IT" dirty="0">
              <a:latin typeface="Symbol" panose="05050102010706020507" pitchFamily="18" charset="2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8A05D1A1-5682-6B59-97A1-7374C45124E8}"/>
              </a:ext>
            </a:extLst>
          </p:cNvPr>
          <p:cNvSpPr txBox="1"/>
          <p:nvPr/>
        </p:nvSpPr>
        <p:spPr>
          <a:xfrm>
            <a:off x="17756" y="327228"/>
            <a:ext cx="5971811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Piano generico nel primo diedro con le tracce allineate</a:t>
            </a:r>
            <a:r>
              <a:rPr lang="it-IT" dirty="0">
                <a:solidFill>
                  <a:srgbClr val="FF0000"/>
                </a:solidFill>
              </a:rPr>
              <a:t>: 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 – </a:t>
            </a:r>
            <a:r>
              <a:rPr lang="it-IT" dirty="0">
                <a:solidFill>
                  <a:srgbClr val="FF0000"/>
                </a:solidFill>
              </a:rPr>
              <a:t>caso particolare</a:t>
            </a:r>
          </a:p>
        </p:txBody>
      </p: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7A8C5E36-10C0-69A2-7D96-D5FF2C114583}"/>
              </a:ext>
            </a:extLst>
          </p:cNvPr>
          <p:cNvCxnSpPr>
            <a:cxnSpLocks/>
          </p:cNvCxnSpPr>
          <p:nvPr/>
        </p:nvCxnSpPr>
        <p:spPr>
          <a:xfrm>
            <a:off x="9389350" y="3259491"/>
            <a:ext cx="0" cy="263705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9BAF62BD-78D7-2667-174B-55BB303537CA}"/>
              </a:ext>
            </a:extLst>
          </p:cNvPr>
          <p:cNvCxnSpPr>
            <a:cxnSpLocks/>
          </p:cNvCxnSpPr>
          <p:nvPr/>
        </p:nvCxnSpPr>
        <p:spPr>
          <a:xfrm flipH="1" flipV="1">
            <a:off x="7613986" y="672867"/>
            <a:ext cx="1777932" cy="258743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0DD2A458-FAE4-71BA-AAF2-CFB90C004AA0}"/>
              </a:ext>
            </a:extLst>
          </p:cNvPr>
          <p:cNvSpPr txBox="1"/>
          <p:nvPr/>
        </p:nvSpPr>
        <p:spPr>
          <a:xfrm>
            <a:off x="-51994" y="1010352"/>
            <a:ext cx="6486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Sia assegnato il piano generico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; 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nel primo diedro avente le tracce allineate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B26BC65B-8B8F-B1BC-B0F4-678163DF59D0}"/>
              </a:ext>
            </a:extLst>
          </p:cNvPr>
          <p:cNvSpPr txBox="1"/>
          <p:nvPr/>
        </p:nvSpPr>
        <p:spPr>
          <a:xfrm>
            <a:off x="0" y="1574387"/>
            <a:ext cx="7207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eseguire il ribaltamento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si sviluppano i seguenti passaggi</a:t>
            </a:r>
          </a:p>
        </p:txBody>
      </p:sp>
      <p:grpSp>
        <p:nvGrpSpPr>
          <p:cNvPr id="47" name="Gruppo 46">
            <a:extLst>
              <a:ext uri="{FF2B5EF4-FFF2-40B4-BE49-F238E27FC236}">
                <a16:creationId xmlns:a16="http://schemas.microsoft.com/office/drawing/2014/main" id="{AD607EA0-0CCD-7D88-51FF-E05226E69AE9}"/>
              </a:ext>
            </a:extLst>
          </p:cNvPr>
          <p:cNvGrpSpPr/>
          <p:nvPr/>
        </p:nvGrpSpPr>
        <p:grpSpPr>
          <a:xfrm>
            <a:off x="-54491" y="1955759"/>
            <a:ext cx="5764884" cy="646331"/>
            <a:chOff x="0" y="1669412"/>
            <a:chExt cx="5764884" cy="646331"/>
          </a:xfrm>
        </p:grpSpPr>
        <p:sp>
          <p:nvSpPr>
            <p:cNvPr id="49" name="CasellaDiTesto 48">
              <a:extLst>
                <a:ext uri="{FF2B5EF4-FFF2-40B4-BE49-F238E27FC236}">
                  <a16:creationId xmlns:a16="http://schemas.microsoft.com/office/drawing/2014/main" id="{C6A15BF3-36CE-DFF0-B157-4EAE6823CEB2}"/>
                </a:ext>
              </a:extLst>
            </p:cNvPr>
            <p:cNvSpPr txBox="1"/>
            <p:nvPr/>
          </p:nvSpPr>
          <p:spPr>
            <a:xfrm>
              <a:off x="0" y="1669412"/>
              <a:ext cx="57648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</a:rPr>
                <a:t>1-Intersecare il piano generico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 con un piano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dirty="0">
                  <a:solidFill>
                    <a:srgbClr val="FF0000"/>
                  </a:solidFill>
                </a:rPr>
                <a:t> proiettante su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p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</a:rPr>
                <a:t> in modo che sia </a:t>
              </a:r>
              <a:r>
                <a:rPr lang="it-IT" dirty="0"/>
                <a:t>t</a:t>
              </a:r>
              <a:r>
                <a:rPr lang="it-IT" baseline="-25000" dirty="0"/>
                <a:t>1</a:t>
              </a:r>
              <a:r>
                <a:rPr lang="it-IT" dirty="0"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   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</a:p>
          </p:txBody>
        </p:sp>
        <p:sp>
          <p:nvSpPr>
            <p:cNvPr id="51" name="CasellaDiTesto 50">
              <a:extLst>
                <a:ext uri="{FF2B5EF4-FFF2-40B4-BE49-F238E27FC236}">
                  <a16:creationId xmlns:a16="http://schemas.microsoft.com/office/drawing/2014/main" id="{B68EA3B9-D188-10B5-0342-5832F28BA471}"/>
                </a:ext>
              </a:extLst>
            </p:cNvPr>
            <p:cNvSpPr txBox="1"/>
            <p:nvPr/>
          </p:nvSpPr>
          <p:spPr>
            <a:xfrm>
              <a:off x="3910078" y="1946425"/>
              <a:ext cx="288000" cy="324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^</a:t>
              </a:r>
              <a:endParaRPr lang="it-IT" sz="18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  <a:p>
              <a:endParaRPr lang="it-IT" dirty="0"/>
            </a:p>
          </p:txBody>
        </p:sp>
      </p:grpSp>
      <p:grpSp>
        <p:nvGrpSpPr>
          <p:cNvPr id="56" name="Gruppo 55">
            <a:extLst>
              <a:ext uri="{FF2B5EF4-FFF2-40B4-BE49-F238E27FC236}">
                <a16:creationId xmlns:a16="http://schemas.microsoft.com/office/drawing/2014/main" id="{84C646A4-FD58-2EE7-1F01-D2706CFD5267}"/>
              </a:ext>
            </a:extLst>
          </p:cNvPr>
          <p:cNvGrpSpPr/>
          <p:nvPr/>
        </p:nvGrpSpPr>
        <p:grpSpPr>
          <a:xfrm>
            <a:off x="0" y="2602090"/>
            <a:ext cx="5775387" cy="667163"/>
            <a:chOff x="17342" y="2949562"/>
            <a:chExt cx="5775387" cy="667163"/>
          </a:xfrm>
        </p:grpSpPr>
        <p:sp>
          <p:nvSpPr>
            <p:cNvPr id="52" name="CasellaDiTesto 51">
              <a:extLst>
                <a:ext uri="{FF2B5EF4-FFF2-40B4-BE49-F238E27FC236}">
                  <a16:creationId xmlns:a16="http://schemas.microsoft.com/office/drawing/2014/main" id="{D6E4726B-4B2F-9153-C38A-3D61051FD7A2}"/>
                </a:ext>
              </a:extLst>
            </p:cNvPr>
            <p:cNvSpPr txBox="1"/>
            <p:nvPr/>
          </p:nvSpPr>
          <p:spPr>
            <a:xfrm>
              <a:off x="17342" y="2949562"/>
              <a:ext cx="57753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</a:rPr>
                <a:t>2-Mentre 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</a:rPr>
                <a:t>r=(t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 </a:t>
              </a:r>
              <a:r>
                <a:rPr lang="it-IT" dirty="0">
                  <a:solidFill>
                    <a:srgbClr val="FF0000"/>
                  </a:solidFill>
                </a:rPr>
                <a:t>   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dirty="0">
                  <a:solidFill>
                    <a:srgbClr val="FF0000"/>
                  </a:solidFill>
                </a:rPr>
                <a:t>), per determinare 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</a:rPr>
                <a:t>r è necessario estendere 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dirty="0">
                  <a:solidFill>
                    <a:srgbClr val="FF0000"/>
                  </a:solidFill>
                </a:rPr>
                <a:t> fino intersecare </a:t>
              </a:r>
              <a:r>
                <a:rPr lang="it-IT" dirty="0"/>
                <a:t>t</a:t>
              </a:r>
              <a:r>
                <a:rPr lang="it-IT" baseline="-25000" dirty="0"/>
                <a:t>2</a:t>
              </a:r>
              <a:r>
                <a:rPr lang="it-IT" dirty="0"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  </a:t>
              </a:r>
              <a:r>
                <a:rPr lang="it-IT" dirty="0">
                  <a:solidFill>
                    <a:srgbClr val="FF0000"/>
                  </a:solidFill>
                </a:rPr>
                <a:t>  </a:t>
              </a:r>
              <a:r>
                <a:rPr lang="it-IT" dirty="0"/>
                <a:t>t</a:t>
              </a:r>
              <a:r>
                <a:rPr lang="it-IT" baseline="-25000" dirty="0"/>
                <a:t>1</a:t>
              </a:r>
              <a:r>
                <a:rPr lang="it-IT" dirty="0">
                  <a:latin typeface="Symbol" panose="05050102010706020507" pitchFamily="18" charset="2"/>
                </a:rPr>
                <a:t>a</a:t>
              </a:r>
            </a:p>
          </p:txBody>
        </p:sp>
        <p:sp>
          <p:nvSpPr>
            <p:cNvPr id="53" name="CasellaDiTesto 52">
              <a:extLst>
                <a:ext uri="{FF2B5EF4-FFF2-40B4-BE49-F238E27FC236}">
                  <a16:creationId xmlns:a16="http://schemas.microsoft.com/office/drawing/2014/main" id="{5EE0714D-3230-4BC7-F914-91F8DBBD14D3}"/>
                </a:ext>
              </a:extLst>
            </p:cNvPr>
            <p:cNvSpPr txBox="1"/>
            <p:nvPr/>
          </p:nvSpPr>
          <p:spPr>
            <a:xfrm>
              <a:off x="2002215" y="2976572"/>
              <a:ext cx="324000" cy="324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b="1" dirty="0">
                  <a:solidFill>
                    <a:srgbClr val="FF0000"/>
                  </a:solidFill>
                  <a:latin typeface="Symbol" panose="05050102010706020507" pitchFamily="18" charset="2"/>
                </a:rPr>
                <a:t>Ç   </a:t>
              </a:r>
              <a:endParaRPr lang="it-IT" sz="1800" b="1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  <a:p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55" name="CasellaDiTesto 54">
              <a:extLst>
                <a:ext uri="{FF2B5EF4-FFF2-40B4-BE49-F238E27FC236}">
                  <a16:creationId xmlns:a16="http://schemas.microsoft.com/office/drawing/2014/main" id="{7B159F95-9807-7687-B0E4-6B265ECA76EB}"/>
                </a:ext>
              </a:extLst>
            </p:cNvPr>
            <p:cNvSpPr txBox="1"/>
            <p:nvPr/>
          </p:nvSpPr>
          <p:spPr>
            <a:xfrm>
              <a:off x="4931618" y="3256725"/>
              <a:ext cx="324000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b="1" dirty="0">
                  <a:latin typeface="Symbol" panose="05050102010706020507" pitchFamily="18" charset="2"/>
                </a:rPr>
                <a:t>º  </a:t>
              </a:r>
              <a:endParaRPr lang="it-IT" sz="1800" b="1" dirty="0">
                <a:latin typeface="MS Shell Dlg 2" panose="020B0604030504040204" pitchFamily="34" charset="0"/>
              </a:endParaRPr>
            </a:p>
            <a:p>
              <a:endParaRPr lang="it-IT" dirty="0"/>
            </a:p>
          </p:txBody>
        </p:sp>
      </p:grp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4363EE53-9519-000B-0C9E-8ECADBF0DCC7}"/>
              </a:ext>
            </a:extLst>
          </p:cNvPr>
          <p:cNvSpPr txBox="1"/>
          <p:nvPr/>
        </p:nvSpPr>
        <p:spPr>
          <a:xfrm>
            <a:off x="0" y="3760475"/>
            <a:ext cx="5111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4-Determinata 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) ribaltata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 </a:t>
            </a:r>
            <a:r>
              <a:rPr lang="it-IT" dirty="0">
                <a:solidFill>
                  <a:srgbClr val="FF0000"/>
                </a:solidFill>
              </a:rPr>
              <a:t>tale che sia 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) //</a:t>
            </a:r>
            <a:r>
              <a:rPr lang="it-IT" dirty="0"/>
              <a:t>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 </a:t>
            </a:r>
            <a:r>
              <a:rPr lang="it-IT" dirty="0">
                <a:solidFill>
                  <a:srgbClr val="FF0000"/>
                </a:solidFill>
              </a:rPr>
              <a:t>la estendiamo nello spazio di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DC629BE7-4618-82EE-F2B1-C838F1E715B3}"/>
              </a:ext>
            </a:extLst>
          </p:cNvPr>
          <p:cNvSpPr txBox="1"/>
          <p:nvPr/>
        </p:nvSpPr>
        <p:spPr>
          <a:xfrm>
            <a:off x="7917968" y="1164362"/>
            <a:ext cx="72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r)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3675F2F3-4DB5-A5A4-EB15-0F452261DF11}"/>
              </a:ext>
            </a:extLst>
          </p:cNvPr>
          <p:cNvSpPr txBox="1"/>
          <p:nvPr/>
        </p:nvSpPr>
        <p:spPr>
          <a:xfrm>
            <a:off x="0" y="4359689"/>
            <a:ext cx="6350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5-Sulla estensione di 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 definire 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r) determinando (r’’)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B09BECFC-3F63-1CB0-A4BE-BE55F4EB19C2}"/>
              </a:ext>
            </a:extLst>
          </p:cNvPr>
          <p:cNvSpPr txBox="1"/>
          <p:nvPr/>
        </p:nvSpPr>
        <p:spPr>
          <a:xfrm>
            <a:off x="7846779" y="2394571"/>
            <a:ext cx="57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(r’’)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D65AD065-6D35-8ECE-25AE-50D24C6141A7}"/>
              </a:ext>
            </a:extLst>
          </p:cNvPr>
          <p:cNvSpPr txBox="1"/>
          <p:nvPr/>
        </p:nvSpPr>
        <p:spPr>
          <a:xfrm>
            <a:off x="-20825" y="4689770"/>
            <a:ext cx="6410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6-Facendo centro su 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 e raggio [T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r 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r)] con apposito ribaltamento si trasferisce 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r) sull’estensione 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0D86AFD4-73DC-47A2-03C0-DB281280706E}"/>
              </a:ext>
            </a:extLst>
          </p:cNvPr>
          <p:cNvSpPr txBox="1"/>
          <p:nvPr/>
        </p:nvSpPr>
        <p:spPr>
          <a:xfrm>
            <a:off x="0" y="5290381"/>
            <a:ext cx="4243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7-Per questo punto passerà la 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BFDCF844-6C27-9BC3-069B-8B71E21DFA1B}"/>
              </a:ext>
            </a:extLst>
          </p:cNvPr>
          <p:cNvSpPr txBox="1"/>
          <p:nvPr/>
        </p:nvSpPr>
        <p:spPr>
          <a:xfrm>
            <a:off x="-11126" y="5603935"/>
            <a:ext cx="8716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Lo spazio compreso tra 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e 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costituisce la porzione del piano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racchiusa nel primo diedro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62AFEDEF-1429-5C47-2F04-F22C51C9CF68}"/>
              </a:ext>
            </a:extLst>
          </p:cNvPr>
          <p:cNvSpPr txBox="1"/>
          <p:nvPr/>
        </p:nvSpPr>
        <p:spPr>
          <a:xfrm>
            <a:off x="0" y="6176850"/>
            <a:ext cx="9914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E’ bene precisare che si ottiene lo stesso risultato se, facendo centro sulla </a:t>
            </a:r>
            <a:r>
              <a:rPr lang="it-IT" dirty="0"/>
              <a:t>lt</a:t>
            </a:r>
            <a:r>
              <a:rPr lang="it-IT" dirty="0">
                <a:solidFill>
                  <a:srgbClr val="FF0000"/>
                </a:solidFill>
              </a:rPr>
              <a:t> dove </a:t>
            </a:r>
            <a:r>
              <a:rPr lang="it-IT" dirty="0"/>
              <a:t>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sz="1800" dirty="0">
                <a:latin typeface="Symbol" panose="05050102010706020507" pitchFamily="18" charset="2"/>
              </a:rPr>
              <a:t>Ç</a:t>
            </a:r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, si costruisce una circonferenza con raggio [C –T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r] che determina direttamente 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r) su 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061FB498-5B97-3334-A16B-D361BBDA3143}"/>
              </a:ext>
            </a:extLst>
          </p:cNvPr>
          <p:cNvSpPr txBox="1"/>
          <p:nvPr/>
        </p:nvSpPr>
        <p:spPr>
          <a:xfrm>
            <a:off x="7743277" y="3250588"/>
            <a:ext cx="25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980AF39-961D-F359-6762-02C239A3B07C}"/>
              </a:ext>
            </a:extLst>
          </p:cNvPr>
          <p:cNvSpPr txBox="1"/>
          <p:nvPr/>
        </p:nvSpPr>
        <p:spPr>
          <a:xfrm>
            <a:off x="10269651" y="5916454"/>
            <a:ext cx="324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>
                <a:latin typeface="Symbol" panose="05050102010706020507" pitchFamily="18" charset="2"/>
              </a:rPr>
              <a:t>º  </a:t>
            </a:r>
            <a:endParaRPr lang="it-IT" sz="1800" b="1" dirty="0">
              <a:latin typeface="MS Shell Dlg 2" panose="020B0604030504040204" pitchFamily="34" charset="0"/>
            </a:endParaRPr>
          </a:p>
          <a:p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11CCAC5-6095-D649-B036-B36E7E3E8FD4}"/>
              </a:ext>
            </a:extLst>
          </p:cNvPr>
          <p:cNvSpPr txBox="1"/>
          <p:nvPr/>
        </p:nvSpPr>
        <p:spPr>
          <a:xfrm>
            <a:off x="10402450" y="5916454"/>
            <a:ext cx="592425" cy="37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3FC1EB7-823C-07B3-8F4C-A2F90B3C0F30}"/>
              </a:ext>
            </a:extLst>
          </p:cNvPr>
          <p:cNvSpPr txBox="1"/>
          <p:nvPr/>
        </p:nvSpPr>
        <p:spPr>
          <a:xfrm>
            <a:off x="0" y="3248421"/>
            <a:ext cx="5794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3-Definire, quindi, r(r’, r’’)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5F179D0B-7B5A-9A2F-9B51-27E357544B15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ulsante di azione: vuoto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B983DCD-4AA4-B98C-33A8-A8C295BDE7E6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3139225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  <p:bldP spid="26" grpId="0"/>
      <p:bldP spid="27" grpId="0"/>
      <p:bldP spid="2" grpId="0" animBg="1"/>
      <p:bldP spid="20" grpId="0" animBg="1"/>
      <p:bldP spid="48" grpId="0" animBg="1"/>
      <p:bldP spid="50" grpId="0"/>
      <p:bldP spid="58" grpId="0"/>
      <p:bldP spid="59" grpId="0"/>
      <p:bldP spid="60" grpId="0"/>
      <p:bldP spid="71" grpId="0"/>
      <p:bldP spid="72" grpId="0"/>
      <p:bldP spid="17" grpId="0" animBg="1"/>
      <p:bldP spid="44" grpId="0"/>
      <p:bldP spid="45" grpId="0"/>
      <p:bldP spid="61" grpId="0"/>
      <p:bldP spid="63" grpId="0"/>
      <p:bldP spid="64" grpId="0"/>
      <p:bldP spid="69" grpId="0"/>
      <p:bldP spid="73" grpId="0"/>
      <p:bldP spid="74" grpId="0"/>
      <p:bldP spid="78" grpId="0"/>
      <p:bldP spid="80" grpId="0"/>
      <p:bldP spid="81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F86D6250-3BDA-0EAE-07A2-85A7A822B7DE}"/>
              </a:ext>
            </a:extLst>
          </p:cNvPr>
          <p:cNvSpPr txBox="1">
            <a:spLocks/>
          </p:cNvSpPr>
          <p:nvPr/>
        </p:nvSpPr>
        <p:spPr>
          <a:xfrm>
            <a:off x="17342" y="322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RIBALTAMENTO  DEL PIANO GENERICO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5AF30A29-C68E-31B9-E97D-3B32160D1552}"/>
              </a:ext>
            </a:extLst>
          </p:cNvPr>
          <p:cNvCxnSpPr>
            <a:cxnSpLocks/>
          </p:cNvCxnSpPr>
          <p:nvPr/>
        </p:nvCxnSpPr>
        <p:spPr>
          <a:xfrm>
            <a:off x="427539" y="2707005"/>
            <a:ext cx="539553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6B42C102-2712-F364-3E09-2443C255794C}"/>
              </a:ext>
            </a:extLst>
          </p:cNvPr>
          <p:cNvCxnSpPr>
            <a:cxnSpLocks/>
          </p:cNvCxnSpPr>
          <p:nvPr/>
        </p:nvCxnSpPr>
        <p:spPr>
          <a:xfrm flipH="1" flipV="1">
            <a:off x="1543399" y="696603"/>
            <a:ext cx="3978518" cy="578996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02AF018-46B2-D036-2055-AA51D014E243}"/>
              </a:ext>
            </a:extLst>
          </p:cNvPr>
          <p:cNvSpPr txBox="1"/>
          <p:nvPr/>
        </p:nvSpPr>
        <p:spPr>
          <a:xfrm>
            <a:off x="4303913" y="4611887"/>
            <a:ext cx="419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t</a:t>
            </a:r>
            <a:r>
              <a:rPr lang="it-IT" sz="1200" baseline="-25000" dirty="0"/>
              <a:t>1</a:t>
            </a:r>
            <a:r>
              <a:rPr lang="it-IT" sz="12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809BDB4-88F4-8235-FF98-2783AF48F2BF}"/>
              </a:ext>
            </a:extLst>
          </p:cNvPr>
          <p:cNvSpPr txBox="1"/>
          <p:nvPr/>
        </p:nvSpPr>
        <p:spPr>
          <a:xfrm>
            <a:off x="-103345" y="3204235"/>
            <a:ext cx="569925" cy="284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(t</a:t>
            </a:r>
            <a:r>
              <a:rPr lang="it-IT" sz="1200" baseline="-25000" dirty="0"/>
              <a:t>2</a:t>
            </a:r>
            <a:r>
              <a:rPr lang="it-IT" sz="1200" dirty="0">
                <a:latin typeface="Symbol" panose="05050102010706020507" pitchFamily="18" charset="2"/>
              </a:rPr>
              <a:t>a</a:t>
            </a:r>
            <a:r>
              <a:rPr lang="it-IT" sz="1200" dirty="0"/>
              <a:t>)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7302072-0F66-9C73-C752-4C4B1D92B86E}"/>
              </a:ext>
            </a:extLst>
          </p:cNvPr>
          <p:cNvSpPr txBox="1"/>
          <p:nvPr/>
        </p:nvSpPr>
        <p:spPr>
          <a:xfrm>
            <a:off x="1621249" y="651571"/>
            <a:ext cx="419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t</a:t>
            </a:r>
            <a:r>
              <a:rPr lang="it-IT" sz="1200" baseline="-25000" dirty="0"/>
              <a:t>2</a:t>
            </a:r>
            <a:r>
              <a:rPr lang="it-IT" sz="1200" dirty="0"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E689C022-9721-6C77-3ED5-962A24588D2F}"/>
              </a:ext>
            </a:extLst>
          </p:cNvPr>
          <p:cNvCxnSpPr>
            <a:cxnSpLocks/>
          </p:cNvCxnSpPr>
          <p:nvPr/>
        </p:nvCxnSpPr>
        <p:spPr>
          <a:xfrm flipH="1">
            <a:off x="1120190" y="2707005"/>
            <a:ext cx="2813008" cy="19254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E979F23F-33D4-8171-022C-EDCCDF922D2E}"/>
              </a:ext>
            </a:extLst>
          </p:cNvPr>
          <p:cNvCxnSpPr>
            <a:cxnSpLocks/>
          </p:cNvCxnSpPr>
          <p:nvPr/>
        </p:nvCxnSpPr>
        <p:spPr>
          <a:xfrm>
            <a:off x="3933198" y="837775"/>
            <a:ext cx="0" cy="38613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2467BBC5-C02F-9F22-4527-95E05D4D7344}"/>
              </a:ext>
            </a:extLst>
          </p:cNvPr>
          <p:cNvSpPr txBox="1"/>
          <p:nvPr/>
        </p:nvSpPr>
        <p:spPr>
          <a:xfrm>
            <a:off x="1408327" y="4353898"/>
            <a:ext cx="419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96F2BDED-E92A-C831-1D5F-651D86FC2B92}"/>
              </a:ext>
            </a:extLst>
          </p:cNvPr>
          <p:cNvSpPr txBox="1"/>
          <p:nvPr/>
        </p:nvSpPr>
        <p:spPr>
          <a:xfrm>
            <a:off x="3888285" y="768172"/>
            <a:ext cx="419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840D5353-63AB-2FF6-5562-E03EFF84FECD}"/>
              </a:ext>
            </a:extLst>
          </p:cNvPr>
          <p:cNvCxnSpPr>
            <a:cxnSpLocks/>
          </p:cNvCxnSpPr>
          <p:nvPr/>
        </p:nvCxnSpPr>
        <p:spPr>
          <a:xfrm flipH="1">
            <a:off x="3932086" y="1520606"/>
            <a:ext cx="1735058" cy="11876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D59A352A-DF13-3317-D56D-80AB422F54E9}"/>
              </a:ext>
            </a:extLst>
          </p:cNvPr>
          <p:cNvCxnSpPr>
            <a:cxnSpLocks/>
          </p:cNvCxnSpPr>
          <p:nvPr/>
        </p:nvCxnSpPr>
        <p:spPr>
          <a:xfrm flipH="1">
            <a:off x="121746" y="2227146"/>
            <a:ext cx="4519432" cy="126205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o 31">
            <a:extLst>
              <a:ext uri="{FF2B5EF4-FFF2-40B4-BE49-F238E27FC236}">
                <a16:creationId xmlns:a16="http://schemas.microsoft.com/office/drawing/2014/main" id="{230B2B10-D87A-5D7B-132F-E0DCE8BEC6FF}"/>
              </a:ext>
            </a:extLst>
          </p:cNvPr>
          <p:cNvSpPr/>
          <p:nvPr/>
        </p:nvSpPr>
        <p:spPr>
          <a:xfrm>
            <a:off x="1143074" y="924482"/>
            <a:ext cx="3564878" cy="3564875"/>
          </a:xfrm>
          <a:prstGeom prst="arc">
            <a:avLst>
              <a:gd name="adj1" fmla="val 20663390"/>
              <a:gd name="adj2" fmla="val 332871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95BC4CA6-D42E-61A9-5A05-BF96A1E2E396}"/>
              </a:ext>
            </a:extLst>
          </p:cNvPr>
          <p:cNvSpPr txBox="1"/>
          <p:nvPr/>
        </p:nvSpPr>
        <p:spPr>
          <a:xfrm>
            <a:off x="5276471" y="6071108"/>
            <a:ext cx="463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</a:rPr>
              <a:t>1</a:t>
            </a:r>
            <a:r>
              <a:rPr lang="it-IT" sz="1200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3B0A4D2C-F9BA-A72D-0359-8AE488EC6AA3}"/>
              </a:ext>
            </a:extLst>
          </p:cNvPr>
          <p:cNvSpPr txBox="1"/>
          <p:nvPr/>
        </p:nvSpPr>
        <p:spPr>
          <a:xfrm>
            <a:off x="3918097" y="4023168"/>
            <a:ext cx="463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FC09E69C-37C3-CAFF-E2C3-1B13091F970F}"/>
              </a:ext>
            </a:extLst>
          </p:cNvPr>
          <p:cNvSpPr txBox="1"/>
          <p:nvPr/>
        </p:nvSpPr>
        <p:spPr>
          <a:xfrm>
            <a:off x="4624042" y="2021883"/>
            <a:ext cx="569925" cy="284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</a:rPr>
              <a:t>r)</a:t>
            </a:r>
          </a:p>
        </p:txBody>
      </p: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BAE5AA88-7D95-A16D-52B6-854ED43A1FDF}"/>
              </a:ext>
            </a:extLst>
          </p:cNvPr>
          <p:cNvCxnSpPr>
            <a:cxnSpLocks/>
          </p:cNvCxnSpPr>
          <p:nvPr/>
        </p:nvCxnSpPr>
        <p:spPr>
          <a:xfrm>
            <a:off x="1815510" y="1062981"/>
            <a:ext cx="3521751" cy="16439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FA8F697F-6E17-ACA8-D4CD-B10E8B8378AD}"/>
              </a:ext>
            </a:extLst>
          </p:cNvPr>
          <p:cNvCxnSpPr/>
          <p:nvPr/>
        </p:nvCxnSpPr>
        <p:spPr>
          <a:xfrm>
            <a:off x="1786762" y="1045171"/>
            <a:ext cx="0" cy="166174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7351D1CD-379D-6B0F-1407-EBEEE354F1D0}"/>
              </a:ext>
            </a:extLst>
          </p:cNvPr>
          <p:cNvCxnSpPr>
            <a:cxnSpLocks/>
          </p:cNvCxnSpPr>
          <p:nvPr/>
        </p:nvCxnSpPr>
        <p:spPr>
          <a:xfrm>
            <a:off x="5337261" y="2706919"/>
            <a:ext cx="0" cy="35184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4065C301-61E0-AFC5-624E-214238D64ACF}"/>
              </a:ext>
            </a:extLst>
          </p:cNvPr>
          <p:cNvCxnSpPr>
            <a:cxnSpLocks/>
          </p:cNvCxnSpPr>
          <p:nvPr/>
        </p:nvCxnSpPr>
        <p:spPr>
          <a:xfrm flipH="1" flipV="1">
            <a:off x="1786762" y="2705701"/>
            <a:ext cx="3550499" cy="351964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80364832-AA4F-BEE8-00F7-4A1F4795B36B}"/>
              </a:ext>
            </a:extLst>
          </p:cNvPr>
          <p:cNvCxnSpPr>
            <a:cxnSpLocks/>
          </p:cNvCxnSpPr>
          <p:nvPr/>
        </p:nvCxnSpPr>
        <p:spPr>
          <a:xfrm>
            <a:off x="2557955" y="1407430"/>
            <a:ext cx="0" cy="206207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C49BF6E0-8E32-C7F2-07EB-C365F2A69618}"/>
              </a:ext>
            </a:extLst>
          </p:cNvPr>
          <p:cNvCxnSpPr>
            <a:cxnSpLocks/>
          </p:cNvCxnSpPr>
          <p:nvPr/>
        </p:nvCxnSpPr>
        <p:spPr>
          <a:xfrm>
            <a:off x="3647846" y="1920048"/>
            <a:ext cx="0" cy="26319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940608A4-E4E5-6DB6-5141-4C6E568A4089}"/>
              </a:ext>
            </a:extLst>
          </p:cNvPr>
          <p:cNvSpPr txBox="1"/>
          <p:nvPr/>
        </p:nvSpPr>
        <p:spPr>
          <a:xfrm>
            <a:off x="2446964" y="1189798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B’’</a:t>
            </a:r>
          </a:p>
        </p:txBody>
      </p:sp>
      <p:sp>
        <p:nvSpPr>
          <p:cNvPr id="83" name="CasellaDiTesto 82">
            <a:extLst>
              <a:ext uri="{FF2B5EF4-FFF2-40B4-BE49-F238E27FC236}">
                <a16:creationId xmlns:a16="http://schemas.microsoft.com/office/drawing/2014/main" id="{AF75B323-5884-041D-95BB-5F7A25A0DFF8}"/>
              </a:ext>
            </a:extLst>
          </p:cNvPr>
          <p:cNvSpPr txBox="1"/>
          <p:nvPr/>
        </p:nvSpPr>
        <p:spPr>
          <a:xfrm>
            <a:off x="3535430" y="1685091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A’’</a:t>
            </a: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2067B5D1-6E91-C783-62D5-39FB2D0D187D}"/>
              </a:ext>
            </a:extLst>
          </p:cNvPr>
          <p:cNvSpPr txBox="1"/>
          <p:nvPr/>
        </p:nvSpPr>
        <p:spPr>
          <a:xfrm>
            <a:off x="3473790" y="4519456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A’</a:t>
            </a:r>
          </a:p>
        </p:txBody>
      </p:sp>
      <p:sp>
        <p:nvSpPr>
          <p:cNvPr id="86" name="CasellaDiTesto 85">
            <a:extLst>
              <a:ext uri="{FF2B5EF4-FFF2-40B4-BE49-F238E27FC236}">
                <a16:creationId xmlns:a16="http://schemas.microsoft.com/office/drawing/2014/main" id="{B38C0E1B-988D-BCDE-7C06-94763844A6E8}"/>
              </a:ext>
            </a:extLst>
          </p:cNvPr>
          <p:cNvSpPr txBox="1"/>
          <p:nvPr/>
        </p:nvSpPr>
        <p:spPr>
          <a:xfrm>
            <a:off x="2343961" y="3428522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B’</a:t>
            </a:r>
          </a:p>
        </p:txBody>
      </p:sp>
      <p:sp>
        <p:nvSpPr>
          <p:cNvPr id="92" name="Arco 91">
            <a:extLst>
              <a:ext uri="{FF2B5EF4-FFF2-40B4-BE49-F238E27FC236}">
                <a16:creationId xmlns:a16="http://schemas.microsoft.com/office/drawing/2014/main" id="{5252DB11-B3E4-1C3B-83E2-15FF44E911FC}"/>
              </a:ext>
            </a:extLst>
          </p:cNvPr>
          <p:cNvSpPr/>
          <p:nvPr/>
        </p:nvSpPr>
        <p:spPr>
          <a:xfrm>
            <a:off x="916256" y="696603"/>
            <a:ext cx="4017600" cy="4017600"/>
          </a:xfrm>
          <a:prstGeom prst="arc">
            <a:avLst>
              <a:gd name="adj1" fmla="val 9863877"/>
              <a:gd name="adj2" fmla="val 1413404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1E4178D6-D1AF-066B-C86B-3AB8EC6CDE7D}"/>
              </a:ext>
            </a:extLst>
          </p:cNvPr>
          <p:cNvCxnSpPr>
            <a:stCxn id="92" idx="0"/>
          </p:cNvCxnSpPr>
          <p:nvPr/>
        </p:nvCxnSpPr>
        <p:spPr>
          <a:xfrm>
            <a:off x="990274" y="3245678"/>
            <a:ext cx="4346987" cy="297966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6D10AF44-9652-D6AB-BE86-C57D8AB0FC48}"/>
              </a:ext>
            </a:extLst>
          </p:cNvPr>
          <p:cNvCxnSpPr>
            <a:cxnSpLocks/>
          </p:cNvCxnSpPr>
          <p:nvPr/>
        </p:nvCxnSpPr>
        <p:spPr>
          <a:xfrm flipH="1">
            <a:off x="1934144" y="3464712"/>
            <a:ext cx="626175" cy="4286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5BA2F17E-61AC-CFF9-5D19-649B5DD4FB69}"/>
              </a:ext>
            </a:extLst>
          </p:cNvPr>
          <p:cNvCxnSpPr>
            <a:cxnSpLocks/>
          </p:cNvCxnSpPr>
          <p:nvPr/>
        </p:nvCxnSpPr>
        <p:spPr>
          <a:xfrm flipH="1">
            <a:off x="3272954" y="4550203"/>
            <a:ext cx="374891" cy="2566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BB1B096B-8449-E320-0225-6B693C90371C}"/>
              </a:ext>
            </a:extLst>
          </p:cNvPr>
          <p:cNvSpPr txBox="1"/>
          <p:nvPr/>
        </p:nvSpPr>
        <p:spPr>
          <a:xfrm>
            <a:off x="1615934" y="3816084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(B)</a:t>
            </a:r>
          </a:p>
        </p:txBody>
      </p: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F416CC8A-75CD-300B-265F-542BA67C7ABB}"/>
              </a:ext>
            </a:extLst>
          </p:cNvPr>
          <p:cNvSpPr txBox="1"/>
          <p:nvPr/>
        </p:nvSpPr>
        <p:spPr>
          <a:xfrm>
            <a:off x="3041567" y="4840759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(A)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7247313B-741B-B727-B913-EDD1D68D122E}"/>
              </a:ext>
            </a:extLst>
          </p:cNvPr>
          <p:cNvSpPr txBox="1"/>
          <p:nvPr/>
        </p:nvSpPr>
        <p:spPr>
          <a:xfrm>
            <a:off x="1393901" y="868132"/>
            <a:ext cx="585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</a:rPr>
              <a:t>2</a:t>
            </a:r>
            <a:r>
              <a:rPr lang="it-IT" sz="1200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0D78D3A7-90D3-78A8-E06A-ADAC5AEFA75C}"/>
              </a:ext>
            </a:extLst>
          </p:cNvPr>
          <p:cNvSpPr txBox="1"/>
          <p:nvPr/>
        </p:nvSpPr>
        <p:spPr>
          <a:xfrm>
            <a:off x="699926" y="3251053"/>
            <a:ext cx="7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(T</a:t>
            </a:r>
            <a:r>
              <a:rPr lang="it-IT" sz="1200" baseline="-25000" dirty="0">
                <a:solidFill>
                  <a:srgbClr val="00B0F0"/>
                </a:solidFill>
              </a:rPr>
              <a:t>2</a:t>
            </a:r>
            <a:r>
              <a:rPr lang="it-IT" sz="1200" dirty="0">
                <a:solidFill>
                  <a:srgbClr val="00B0F0"/>
                </a:solidFill>
              </a:rPr>
              <a:t>r)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A998A51-28A8-5088-DC90-5CFA2A75C56A}"/>
              </a:ext>
            </a:extLst>
          </p:cNvPr>
          <p:cNvCxnSpPr>
            <a:cxnSpLocks/>
          </p:cNvCxnSpPr>
          <p:nvPr/>
        </p:nvCxnSpPr>
        <p:spPr>
          <a:xfrm>
            <a:off x="6670438" y="2707005"/>
            <a:ext cx="539553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D12FAF90-E052-36E7-D629-37A143497BE6}"/>
              </a:ext>
            </a:extLst>
          </p:cNvPr>
          <p:cNvCxnSpPr>
            <a:cxnSpLocks/>
          </p:cNvCxnSpPr>
          <p:nvPr/>
        </p:nvCxnSpPr>
        <p:spPr>
          <a:xfrm flipH="1" flipV="1">
            <a:off x="7722452" y="603687"/>
            <a:ext cx="4042364" cy="588287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9916FE7-03EC-0A05-3302-5C7B7BCFF57C}"/>
              </a:ext>
            </a:extLst>
          </p:cNvPr>
          <p:cNvSpPr txBox="1"/>
          <p:nvPr/>
        </p:nvSpPr>
        <p:spPr>
          <a:xfrm>
            <a:off x="11138039" y="5416608"/>
            <a:ext cx="419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t</a:t>
            </a:r>
            <a:r>
              <a:rPr lang="it-IT" sz="1200" baseline="-25000" dirty="0"/>
              <a:t>1</a:t>
            </a:r>
            <a:r>
              <a:rPr lang="it-IT" sz="12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FC841B0E-834E-6ECD-31AE-8F35106EDB94}"/>
              </a:ext>
            </a:extLst>
          </p:cNvPr>
          <p:cNvSpPr txBox="1"/>
          <p:nvPr/>
        </p:nvSpPr>
        <p:spPr>
          <a:xfrm>
            <a:off x="6139554" y="3204235"/>
            <a:ext cx="569925" cy="284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(t</a:t>
            </a:r>
            <a:r>
              <a:rPr lang="it-IT" sz="1200" baseline="-25000" dirty="0"/>
              <a:t>2</a:t>
            </a:r>
            <a:r>
              <a:rPr lang="it-IT" sz="1200" dirty="0">
                <a:latin typeface="Symbol" panose="05050102010706020507" pitchFamily="18" charset="2"/>
              </a:rPr>
              <a:t>a</a:t>
            </a:r>
            <a:r>
              <a:rPr lang="it-IT" sz="1200" dirty="0"/>
              <a:t>)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82BE30EB-6B7D-A45F-7546-CA48CD80F699}"/>
              </a:ext>
            </a:extLst>
          </p:cNvPr>
          <p:cNvSpPr txBox="1"/>
          <p:nvPr/>
        </p:nvSpPr>
        <p:spPr>
          <a:xfrm>
            <a:off x="7864148" y="651571"/>
            <a:ext cx="419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t</a:t>
            </a:r>
            <a:r>
              <a:rPr lang="it-IT" sz="1200" baseline="-25000" dirty="0"/>
              <a:t>2</a:t>
            </a:r>
            <a:r>
              <a:rPr lang="it-IT" sz="1200" dirty="0"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5C411BB7-1A7B-547E-E812-5E782361A83B}"/>
              </a:ext>
            </a:extLst>
          </p:cNvPr>
          <p:cNvCxnSpPr>
            <a:cxnSpLocks/>
          </p:cNvCxnSpPr>
          <p:nvPr/>
        </p:nvCxnSpPr>
        <p:spPr>
          <a:xfrm flipH="1">
            <a:off x="7363089" y="2707005"/>
            <a:ext cx="2813008" cy="19254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1E772675-BCE6-7DC5-04B8-DCBC7D15AF3B}"/>
              </a:ext>
            </a:extLst>
          </p:cNvPr>
          <p:cNvCxnSpPr>
            <a:cxnSpLocks/>
          </p:cNvCxnSpPr>
          <p:nvPr/>
        </p:nvCxnSpPr>
        <p:spPr>
          <a:xfrm>
            <a:off x="10176097" y="837775"/>
            <a:ext cx="0" cy="400298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6B1B2F10-323C-32F0-6FF7-DAAC5BC7726F}"/>
              </a:ext>
            </a:extLst>
          </p:cNvPr>
          <p:cNvSpPr txBox="1"/>
          <p:nvPr/>
        </p:nvSpPr>
        <p:spPr>
          <a:xfrm>
            <a:off x="7295001" y="4539808"/>
            <a:ext cx="419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68DA4A62-BF77-6B88-2E56-77A89E73CE8D}"/>
              </a:ext>
            </a:extLst>
          </p:cNvPr>
          <p:cNvSpPr txBox="1"/>
          <p:nvPr/>
        </p:nvSpPr>
        <p:spPr>
          <a:xfrm>
            <a:off x="10131184" y="768172"/>
            <a:ext cx="419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42F6C609-4B98-3510-8D46-DCA32E67C559}"/>
              </a:ext>
            </a:extLst>
          </p:cNvPr>
          <p:cNvCxnSpPr>
            <a:cxnSpLocks/>
          </p:cNvCxnSpPr>
          <p:nvPr/>
        </p:nvCxnSpPr>
        <p:spPr>
          <a:xfrm flipH="1">
            <a:off x="10174985" y="1520606"/>
            <a:ext cx="1735058" cy="11876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3C2454FA-6C3F-908D-98D7-85227A5CFF93}"/>
              </a:ext>
            </a:extLst>
          </p:cNvPr>
          <p:cNvCxnSpPr>
            <a:cxnSpLocks/>
          </p:cNvCxnSpPr>
          <p:nvPr/>
        </p:nvCxnSpPr>
        <p:spPr>
          <a:xfrm flipH="1">
            <a:off x="6364645" y="2227146"/>
            <a:ext cx="4519432" cy="126205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Arco 37">
            <a:extLst>
              <a:ext uri="{FF2B5EF4-FFF2-40B4-BE49-F238E27FC236}">
                <a16:creationId xmlns:a16="http://schemas.microsoft.com/office/drawing/2014/main" id="{26931681-BE5D-E036-8899-EA279F0B4B7A}"/>
              </a:ext>
            </a:extLst>
          </p:cNvPr>
          <p:cNvSpPr/>
          <p:nvPr/>
        </p:nvSpPr>
        <p:spPr>
          <a:xfrm>
            <a:off x="7385973" y="924482"/>
            <a:ext cx="3564878" cy="3564875"/>
          </a:xfrm>
          <a:prstGeom prst="arc">
            <a:avLst>
              <a:gd name="adj1" fmla="val 20663390"/>
              <a:gd name="adj2" fmla="val 332871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0A2FFFE4-75C8-7B8C-64BE-E7801A8EB5A9}"/>
              </a:ext>
            </a:extLst>
          </p:cNvPr>
          <p:cNvSpPr txBox="1"/>
          <p:nvPr/>
        </p:nvSpPr>
        <p:spPr>
          <a:xfrm>
            <a:off x="11519370" y="6071108"/>
            <a:ext cx="463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</a:rPr>
              <a:t>1</a:t>
            </a:r>
            <a:r>
              <a:rPr lang="it-IT" sz="1200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841EA1CB-A8EA-4E02-F1B1-640E48E3E650}"/>
              </a:ext>
            </a:extLst>
          </p:cNvPr>
          <p:cNvSpPr txBox="1"/>
          <p:nvPr/>
        </p:nvSpPr>
        <p:spPr>
          <a:xfrm>
            <a:off x="10160996" y="4023168"/>
            <a:ext cx="463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0894C16B-4D85-35A0-46C4-F3D457A21A41}"/>
              </a:ext>
            </a:extLst>
          </p:cNvPr>
          <p:cNvSpPr txBox="1"/>
          <p:nvPr/>
        </p:nvSpPr>
        <p:spPr>
          <a:xfrm>
            <a:off x="10866941" y="2021883"/>
            <a:ext cx="569925" cy="284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</a:rPr>
              <a:t>r)</a:t>
            </a:r>
          </a:p>
        </p:txBody>
      </p: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60198368-D8B0-CC16-6E9A-2C5590D00998}"/>
              </a:ext>
            </a:extLst>
          </p:cNvPr>
          <p:cNvCxnSpPr>
            <a:cxnSpLocks/>
          </p:cNvCxnSpPr>
          <p:nvPr/>
        </p:nvCxnSpPr>
        <p:spPr>
          <a:xfrm>
            <a:off x="8032957" y="1051100"/>
            <a:ext cx="3547203" cy="165581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480B3AA3-6462-5495-5164-79552EA09424}"/>
              </a:ext>
            </a:extLst>
          </p:cNvPr>
          <p:cNvCxnSpPr/>
          <p:nvPr/>
        </p:nvCxnSpPr>
        <p:spPr>
          <a:xfrm>
            <a:off x="8029661" y="1045171"/>
            <a:ext cx="0" cy="166174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99A43930-D079-B4E8-457D-C793924DBAD8}"/>
              </a:ext>
            </a:extLst>
          </p:cNvPr>
          <p:cNvCxnSpPr>
            <a:cxnSpLocks/>
          </p:cNvCxnSpPr>
          <p:nvPr/>
        </p:nvCxnSpPr>
        <p:spPr>
          <a:xfrm>
            <a:off x="11580160" y="2706919"/>
            <a:ext cx="0" cy="35184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F7456B47-3F0F-2396-B176-C526C7367851}"/>
              </a:ext>
            </a:extLst>
          </p:cNvPr>
          <p:cNvCxnSpPr>
            <a:cxnSpLocks/>
          </p:cNvCxnSpPr>
          <p:nvPr/>
        </p:nvCxnSpPr>
        <p:spPr>
          <a:xfrm flipH="1" flipV="1">
            <a:off x="8029661" y="2705701"/>
            <a:ext cx="3550499" cy="351964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5E7FF191-EEA2-0CF6-0DAB-6B3AAC9857BD}"/>
              </a:ext>
            </a:extLst>
          </p:cNvPr>
          <p:cNvCxnSpPr>
            <a:cxnSpLocks/>
          </p:cNvCxnSpPr>
          <p:nvPr/>
        </p:nvCxnSpPr>
        <p:spPr>
          <a:xfrm>
            <a:off x="8800854" y="1407430"/>
            <a:ext cx="0" cy="206207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CC01D65E-D69E-D07C-D6FA-F59DFBCA69A5}"/>
              </a:ext>
            </a:extLst>
          </p:cNvPr>
          <p:cNvCxnSpPr>
            <a:cxnSpLocks/>
          </p:cNvCxnSpPr>
          <p:nvPr/>
        </p:nvCxnSpPr>
        <p:spPr>
          <a:xfrm>
            <a:off x="9890745" y="1920048"/>
            <a:ext cx="0" cy="26319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F6A6BE5C-93C7-6039-37A1-B937C199FCBC}"/>
              </a:ext>
            </a:extLst>
          </p:cNvPr>
          <p:cNvSpPr txBox="1"/>
          <p:nvPr/>
        </p:nvSpPr>
        <p:spPr>
          <a:xfrm>
            <a:off x="8726030" y="1160382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B’’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A5813F4F-6914-D7D1-6681-8A111590F3E9}"/>
              </a:ext>
            </a:extLst>
          </p:cNvPr>
          <p:cNvSpPr txBox="1"/>
          <p:nvPr/>
        </p:nvSpPr>
        <p:spPr>
          <a:xfrm>
            <a:off x="9814496" y="1655675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A’’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2DDCF790-CDDE-1688-B491-624EC2A74EB4}"/>
              </a:ext>
            </a:extLst>
          </p:cNvPr>
          <p:cNvSpPr txBox="1"/>
          <p:nvPr/>
        </p:nvSpPr>
        <p:spPr>
          <a:xfrm>
            <a:off x="9749626" y="4519456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A’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EE6E31F1-A7A0-E385-8319-418A0F58FE3A}"/>
              </a:ext>
            </a:extLst>
          </p:cNvPr>
          <p:cNvSpPr txBox="1"/>
          <p:nvPr/>
        </p:nvSpPr>
        <p:spPr>
          <a:xfrm>
            <a:off x="8619797" y="3428522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B’</a:t>
            </a:r>
          </a:p>
        </p:txBody>
      </p:sp>
      <p:sp>
        <p:nvSpPr>
          <p:cNvPr id="55" name="Arco 54">
            <a:extLst>
              <a:ext uri="{FF2B5EF4-FFF2-40B4-BE49-F238E27FC236}">
                <a16:creationId xmlns:a16="http://schemas.microsoft.com/office/drawing/2014/main" id="{EA4317F1-6618-C1AC-02B2-D41509FD2604}"/>
              </a:ext>
            </a:extLst>
          </p:cNvPr>
          <p:cNvSpPr/>
          <p:nvPr/>
        </p:nvSpPr>
        <p:spPr>
          <a:xfrm>
            <a:off x="7159155" y="696603"/>
            <a:ext cx="4017600" cy="4017600"/>
          </a:xfrm>
          <a:prstGeom prst="arc">
            <a:avLst>
              <a:gd name="adj1" fmla="val 9863877"/>
              <a:gd name="adj2" fmla="val 1413404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8D825914-7FA3-5892-C716-A367342693DF}"/>
              </a:ext>
            </a:extLst>
          </p:cNvPr>
          <p:cNvCxnSpPr>
            <a:stCxn id="55" idx="0"/>
          </p:cNvCxnSpPr>
          <p:nvPr/>
        </p:nvCxnSpPr>
        <p:spPr>
          <a:xfrm>
            <a:off x="7233173" y="3245678"/>
            <a:ext cx="4346987" cy="297966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E39A6571-A39E-84F8-7224-BC73353FAFE4}"/>
              </a:ext>
            </a:extLst>
          </p:cNvPr>
          <p:cNvCxnSpPr>
            <a:cxnSpLocks/>
          </p:cNvCxnSpPr>
          <p:nvPr/>
        </p:nvCxnSpPr>
        <p:spPr>
          <a:xfrm flipH="1">
            <a:off x="8177043" y="3464712"/>
            <a:ext cx="626175" cy="4286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70303E83-F99F-DD71-9997-5E77F11B31BA}"/>
              </a:ext>
            </a:extLst>
          </p:cNvPr>
          <p:cNvCxnSpPr>
            <a:cxnSpLocks/>
          </p:cNvCxnSpPr>
          <p:nvPr/>
        </p:nvCxnSpPr>
        <p:spPr>
          <a:xfrm flipH="1">
            <a:off x="9515853" y="4550203"/>
            <a:ext cx="374891" cy="2566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E01C6120-EA1E-EF57-980E-D30176658607}"/>
              </a:ext>
            </a:extLst>
          </p:cNvPr>
          <p:cNvSpPr txBox="1"/>
          <p:nvPr/>
        </p:nvSpPr>
        <p:spPr>
          <a:xfrm>
            <a:off x="7891770" y="3816084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(B)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154BE302-DE14-3A5F-BD44-2FD9DF7900CC}"/>
              </a:ext>
            </a:extLst>
          </p:cNvPr>
          <p:cNvSpPr txBox="1"/>
          <p:nvPr/>
        </p:nvSpPr>
        <p:spPr>
          <a:xfrm>
            <a:off x="9317403" y="4840759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(A)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66A3A094-1DCF-CD89-97C3-D6C1AEF839DE}"/>
              </a:ext>
            </a:extLst>
          </p:cNvPr>
          <p:cNvSpPr txBox="1"/>
          <p:nvPr/>
        </p:nvSpPr>
        <p:spPr>
          <a:xfrm>
            <a:off x="7636800" y="868132"/>
            <a:ext cx="585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</a:rPr>
              <a:t>2</a:t>
            </a:r>
            <a:r>
              <a:rPr lang="it-IT" sz="1200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B51D9F28-3B0B-FF3F-5D3A-A8B658B283BE}"/>
              </a:ext>
            </a:extLst>
          </p:cNvPr>
          <p:cNvSpPr txBox="1"/>
          <p:nvPr/>
        </p:nvSpPr>
        <p:spPr>
          <a:xfrm>
            <a:off x="6942825" y="3251053"/>
            <a:ext cx="7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(T</a:t>
            </a:r>
            <a:r>
              <a:rPr lang="it-IT" sz="1200" baseline="-25000" dirty="0">
                <a:solidFill>
                  <a:srgbClr val="00B0F0"/>
                </a:solidFill>
              </a:rPr>
              <a:t>2</a:t>
            </a:r>
            <a:r>
              <a:rPr lang="it-IT" sz="1200" dirty="0">
                <a:solidFill>
                  <a:srgbClr val="00B0F0"/>
                </a:solidFill>
              </a:rPr>
              <a:t>r)</a:t>
            </a:r>
          </a:p>
        </p:txBody>
      </p: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3A492A33-2592-AC46-9E45-06841D880A6D}"/>
              </a:ext>
            </a:extLst>
          </p:cNvPr>
          <p:cNvCxnSpPr>
            <a:cxnSpLocks/>
          </p:cNvCxnSpPr>
          <p:nvPr/>
        </p:nvCxnSpPr>
        <p:spPr>
          <a:xfrm>
            <a:off x="8522079" y="1765546"/>
            <a:ext cx="2013381" cy="94378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CC776E10-4C46-56D3-FA6F-2EC93F9D8241}"/>
              </a:ext>
            </a:extLst>
          </p:cNvPr>
          <p:cNvCxnSpPr>
            <a:cxnSpLocks/>
          </p:cNvCxnSpPr>
          <p:nvPr/>
        </p:nvCxnSpPr>
        <p:spPr>
          <a:xfrm>
            <a:off x="8519582" y="1765546"/>
            <a:ext cx="0" cy="93985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9C3024F3-4038-34A0-1639-5E0E2F40227F}"/>
              </a:ext>
            </a:extLst>
          </p:cNvPr>
          <p:cNvCxnSpPr>
            <a:cxnSpLocks/>
          </p:cNvCxnSpPr>
          <p:nvPr/>
        </p:nvCxnSpPr>
        <p:spPr>
          <a:xfrm>
            <a:off x="10535460" y="2705403"/>
            <a:ext cx="0" cy="19936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2BD5B192-1AA5-1049-BB2C-7A1E820B993A}"/>
              </a:ext>
            </a:extLst>
          </p:cNvPr>
          <p:cNvCxnSpPr>
            <a:cxnSpLocks/>
          </p:cNvCxnSpPr>
          <p:nvPr/>
        </p:nvCxnSpPr>
        <p:spPr>
          <a:xfrm flipH="1" flipV="1">
            <a:off x="8521170" y="2705403"/>
            <a:ext cx="2016786" cy="19936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E73DBD2D-BA60-9266-B081-C9D51899E938}"/>
              </a:ext>
            </a:extLst>
          </p:cNvPr>
          <p:cNvCxnSpPr>
            <a:cxnSpLocks/>
          </p:cNvCxnSpPr>
          <p:nvPr/>
        </p:nvCxnSpPr>
        <p:spPr>
          <a:xfrm>
            <a:off x="9368205" y="2164364"/>
            <a:ext cx="0" cy="138076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C5D2DEAD-FDDF-9919-D5F7-FA526E718AC5}"/>
              </a:ext>
            </a:extLst>
          </p:cNvPr>
          <p:cNvSpPr txBox="1"/>
          <p:nvPr/>
        </p:nvSpPr>
        <p:spPr>
          <a:xfrm>
            <a:off x="9017040" y="3519220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(C)</a:t>
            </a:r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id="{A7336623-83D3-A50D-17DE-9376EE41C4F6}"/>
              </a:ext>
            </a:extLst>
          </p:cNvPr>
          <p:cNvSpPr txBox="1"/>
          <p:nvPr/>
        </p:nvSpPr>
        <p:spPr>
          <a:xfrm>
            <a:off x="9397089" y="3359566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C’</a:t>
            </a:r>
          </a:p>
        </p:txBody>
      </p: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2042DE8C-B0C5-BA6E-6D50-BB243CEC9C2C}"/>
              </a:ext>
            </a:extLst>
          </p:cNvPr>
          <p:cNvSpPr txBox="1"/>
          <p:nvPr/>
        </p:nvSpPr>
        <p:spPr>
          <a:xfrm>
            <a:off x="9137457" y="2105286"/>
            <a:ext cx="48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C’’</a:t>
            </a:r>
          </a:p>
        </p:txBody>
      </p:sp>
      <p:sp>
        <p:nvSpPr>
          <p:cNvPr id="89" name="Arco 88">
            <a:extLst>
              <a:ext uri="{FF2B5EF4-FFF2-40B4-BE49-F238E27FC236}">
                <a16:creationId xmlns:a16="http://schemas.microsoft.com/office/drawing/2014/main" id="{7EE88265-2E9A-558B-0B42-966E1B9B094D}"/>
              </a:ext>
            </a:extLst>
          </p:cNvPr>
          <p:cNvSpPr/>
          <p:nvPr/>
        </p:nvSpPr>
        <p:spPr>
          <a:xfrm>
            <a:off x="8028754" y="1563323"/>
            <a:ext cx="2289600" cy="2289600"/>
          </a:xfrm>
          <a:prstGeom prst="arc">
            <a:avLst>
              <a:gd name="adj1" fmla="val 9892393"/>
              <a:gd name="adj2" fmla="val 1411022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88300761-F6E5-442D-5110-4D1352AB6F4A}"/>
              </a:ext>
            </a:extLst>
          </p:cNvPr>
          <p:cNvCxnSpPr>
            <a:cxnSpLocks/>
            <a:stCxn id="89" idx="0"/>
          </p:cNvCxnSpPr>
          <p:nvPr/>
        </p:nvCxnSpPr>
        <p:spPr>
          <a:xfrm>
            <a:off x="8068420" y="3006865"/>
            <a:ext cx="2467040" cy="169222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01CE532F-96AF-BBDE-F5A8-E7CB9A72A3CD}"/>
              </a:ext>
            </a:extLst>
          </p:cNvPr>
          <p:cNvCxnSpPr>
            <a:cxnSpLocks/>
          </p:cNvCxnSpPr>
          <p:nvPr/>
        </p:nvCxnSpPr>
        <p:spPr>
          <a:xfrm flipH="1">
            <a:off x="9110427" y="3544542"/>
            <a:ext cx="256195" cy="1753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riangolo isoscele 117">
            <a:extLst>
              <a:ext uri="{FF2B5EF4-FFF2-40B4-BE49-F238E27FC236}">
                <a16:creationId xmlns:a16="http://schemas.microsoft.com/office/drawing/2014/main" id="{566E5581-AB16-296D-3E65-F64507FA7453}"/>
              </a:ext>
            </a:extLst>
          </p:cNvPr>
          <p:cNvSpPr/>
          <p:nvPr/>
        </p:nvSpPr>
        <p:spPr>
          <a:xfrm rot="19950515">
            <a:off x="8978616" y="1183856"/>
            <a:ext cx="733799" cy="961052"/>
          </a:xfrm>
          <a:custGeom>
            <a:avLst/>
            <a:gdLst>
              <a:gd name="connsiteX0" fmla="*/ 0 w 944182"/>
              <a:gd name="connsiteY0" fmla="*/ 579887 h 579887"/>
              <a:gd name="connsiteX1" fmla="*/ 472091 w 944182"/>
              <a:gd name="connsiteY1" fmla="*/ 0 h 579887"/>
              <a:gd name="connsiteX2" fmla="*/ 944182 w 944182"/>
              <a:gd name="connsiteY2" fmla="*/ 579887 h 579887"/>
              <a:gd name="connsiteX3" fmla="*/ 0 w 944182"/>
              <a:gd name="connsiteY3" fmla="*/ 579887 h 579887"/>
              <a:gd name="connsiteX0" fmla="*/ 0 w 1219437"/>
              <a:gd name="connsiteY0" fmla="*/ 579887 h 946133"/>
              <a:gd name="connsiteX1" fmla="*/ 472091 w 1219437"/>
              <a:gd name="connsiteY1" fmla="*/ 0 h 946133"/>
              <a:gd name="connsiteX2" fmla="*/ 1219437 w 1219437"/>
              <a:gd name="connsiteY2" fmla="*/ 946133 h 946133"/>
              <a:gd name="connsiteX3" fmla="*/ 0 w 1219437"/>
              <a:gd name="connsiteY3" fmla="*/ 579887 h 946133"/>
              <a:gd name="connsiteX0" fmla="*/ 149679 w 747346"/>
              <a:gd name="connsiteY0" fmla="*/ 918310 h 946133"/>
              <a:gd name="connsiteX1" fmla="*/ 0 w 747346"/>
              <a:gd name="connsiteY1" fmla="*/ 0 h 946133"/>
              <a:gd name="connsiteX2" fmla="*/ 747346 w 747346"/>
              <a:gd name="connsiteY2" fmla="*/ 946133 h 946133"/>
              <a:gd name="connsiteX3" fmla="*/ 149679 w 747346"/>
              <a:gd name="connsiteY3" fmla="*/ 918310 h 946133"/>
              <a:gd name="connsiteX0" fmla="*/ 153340 w 751007"/>
              <a:gd name="connsiteY0" fmla="*/ 935082 h 962905"/>
              <a:gd name="connsiteX1" fmla="*/ 0 w 751007"/>
              <a:gd name="connsiteY1" fmla="*/ 0 h 962905"/>
              <a:gd name="connsiteX2" fmla="*/ 751007 w 751007"/>
              <a:gd name="connsiteY2" fmla="*/ 962905 h 962905"/>
              <a:gd name="connsiteX3" fmla="*/ 153340 w 751007"/>
              <a:gd name="connsiteY3" fmla="*/ 935082 h 962905"/>
              <a:gd name="connsiteX0" fmla="*/ 150375 w 748042"/>
              <a:gd name="connsiteY0" fmla="*/ 936017 h 963840"/>
              <a:gd name="connsiteX1" fmla="*/ 0 w 748042"/>
              <a:gd name="connsiteY1" fmla="*/ 0 h 963840"/>
              <a:gd name="connsiteX2" fmla="*/ 748042 w 748042"/>
              <a:gd name="connsiteY2" fmla="*/ 963840 h 963840"/>
              <a:gd name="connsiteX3" fmla="*/ 150375 w 748042"/>
              <a:gd name="connsiteY3" fmla="*/ 936017 h 963840"/>
              <a:gd name="connsiteX0" fmla="*/ 150375 w 743127"/>
              <a:gd name="connsiteY0" fmla="*/ 936017 h 963759"/>
              <a:gd name="connsiteX1" fmla="*/ 0 w 743127"/>
              <a:gd name="connsiteY1" fmla="*/ 0 h 963759"/>
              <a:gd name="connsiteX2" fmla="*/ 743127 w 743127"/>
              <a:gd name="connsiteY2" fmla="*/ 963759 h 963759"/>
              <a:gd name="connsiteX3" fmla="*/ 150375 w 743127"/>
              <a:gd name="connsiteY3" fmla="*/ 936017 h 963759"/>
              <a:gd name="connsiteX0" fmla="*/ 153824 w 743127"/>
              <a:gd name="connsiteY0" fmla="*/ 933516 h 963759"/>
              <a:gd name="connsiteX1" fmla="*/ 0 w 743127"/>
              <a:gd name="connsiteY1" fmla="*/ 0 h 963759"/>
              <a:gd name="connsiteX2" fmla="*/ 743127 w 743127"/>
              <a:gd name="connsiteY2" fmla="*/ 963759 h 963759"/>
              <a:gd name="connsiteX3" fmla="*/ 153824 w 743127"/>
              <a:gd name="connsiteY3" fmla="*/ 933516 h 963759"/>
              <a:gd name="connsiteX0" fmla="*/ 157272 w 743127"/>
              <a:gd name="connsiteY0" fmla="*/ 931016 h 963759"/>
              <a:gd name="connsiteX1" fmla="*/ 0 w 743127"/>
              <a:gd name="connsiteY1" fmla="*/ 0 h 963759"/>
              <a:gd name="connsiteX2" fmla="*/ 743127 w 743127"/>
              <a:gd name="connsiteY2" fmla="*/ 963759 h 963759"/>
              <a:gd name="connsiteX3" fmla="*/ 157272 w 743127"/>
              <a:gd name="connsiteY3" fmla="*/ 931016 h 963759"/>
              <a:gd name="connsiteX0" fmla="*/ 157272 w 735557"/>
              <a:gd name="connsiteY0" fmla="*/ 931016 h 957672"/>
              <a:gd name="connsiteX1" fmla="*/ 0 w 735557"/>
              <a:gd name="connsiteY1" fmla="*/ 0 h 957672"/>
              <a:gd name="connsiteX2" fmla="*/ 735557 w 735557"/>
              <a:gd name="connsiteY2" fmla="*/ 957672 h 957672"/>
              <a:gd name="connsiteX3" fmla="*/ 157272 w 735557"/>
              <a:gd name="connsiteY3" fmla="*/ 931016 h 957672"/>
              <a:gd name="connsiteX0" fmla="*/ 260181 w 838466"/>
              <a:gd name="connsiteY0" fmla="*/ 890077 h 916733"/>
              <a:gd name="connsiteX1" fmla="*/ 0 w 838466"/>
              <a:gd name="connsiteY1" fmla="*/ 0 h 916733"/>
              <a:gd name="connsiteX2" fmla="*/ 838466 w 838466"/>
              <a:gd name="connsiteY2" fmla="*/ 916733 h 916733"/>
              <a:gd name="connsiteX3" fmla="*/ 260181 w 838466"/>
              <a:gd name="connsiteY3" fmla="*/ 890077 h 916733"/>
              <a:gd name="connsiteX0" fmla="*/ 155514 w 733799"/>
              <a:gd name="connsiteY0" fmla="*/ 934396 h 961052"/>
              <a:gd name="connsiteX1" fmla="*/ 0 w 733799"/>
              <a:gd name="connsiteY1" fmla="*/ 0 h 961052"/>
              <a:gd name="connsiteX2" fmla="*/ 733799 w 733799"/>
              <a:gd name="connsiteY2" fmla="*/ 961052 h 961052"/>
              <a:gd name="connsiteX3" fmla="*/ 155514 w 733799"/>
              <a:gd name="connsiteY3" fmla="*/ 934396 h 961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3799" h="961052">
                <a:moveTo>
                  <a:pt x="155514" y="934396"/>
                </a:moveTo>
                <a:lnTo>
                  <a:pt x="0" y="0"/>
                </a:lnTo>
                <a:lnTo>
                  <a:pt x="733799" y="961052"/>
                </a:lnTo>
                <a:lnTo>
                  <a:pt x="155514" y="934396"/>
                </a:lnTo>
                <a:close/>
              </a:path>
            </a:pathLst>
          </a:custGeom>
          <a:solidFill>
            <a:srgbClr val="00B0F0">
              <a:alpha val="20000"/>
            </a:srgbClr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9" name="Triangolo isoscele 118">
            <a:extLst>
              <a:ext uri="{FF2B5EF4-FFF2-40B4-BE49-F238E27FC236}">
                <a16:creationId xmlns:a16="http://schemas.microsoft.com/office/drawing/2014/main" id="{A1B0A85F-FB1F-024C-8148-18C6CFD29426}"/>
              </a:ext>
            </a:extLst>
          </p:cNvPr>
          <p:cNvSpPr/>
          <p:nvPr/>
        </p:nvSpPr>
        <p:spPr>
          <a:xfrm rot="17282101" flipH="1">
            <a:off x="8961938" y="3269079"/>
            <a:ext cx="798204" cy="1376955"/>
          </a:xfrm>
          <a:custGeom>
            <a:avLst/>
            <a:gdLst>
              <a:gd name="connsiteX0" fmla="*/ 0 w 1142655"/>
              <a:gd name="connsiteY0" fmla="*/ 1350426 h 1350426"/>
              <a:gd name="connsiteX1" fmla="*/ 454960 w 1142655"/>
              <a:gd name="connsiteY1" fmla="*/ 0 h 1350426"/>
              <a:gd name="connsiteX2" fmla="*/ 1142655 w 1142655"/>
              <a:gd name="connsiteY2" fmla="*/ 1350426 h 1350426"/>
              <a:gd name="connsiteX3" fmla="*/ 0 w 1142655"/>
              <a:gd name="connsiteY3" fmla="*/ 1350426 h 1350426"/>
              <a:gd name="connsiteX0" fmla="*/ 0 w 798204"/>
              <a:gd name="connsiteY0" fmla="*/ 538641 h 1350426"/>
              <a:gd name="connsiteX1" fmla="*/ 110509 w 798204"/>
              <a:gd name="connsiteY1" fmla="*/ 0 h 1350426"/>
              <a:gd name="connsiteX2" fmla="*/ 798204 w 798204"/>
              <a:gd name="connsiteY2" fmla="*/ 1350426 h 1350426"/>
              <a:gd name="connsiteX3" fmla="*/ 0 w 798204"/>
              <a:gd name="connsiteY3" fmla="*/ 538641 h 1350426"/>
              <a:gd name="connsiteX0" fmla="*/ 0 w 798204"/>
              <a:gd name="connsiteY0" fmla="*/ 571348 h 1383133"/>
              <a:gd name="connsiteX1" fmla="*/ 104720 w 798204"/>
              <a:gd name="connsiteY1" fmla="*/ 0 h 1383133"/>
              <a:gd name="connsiteX2" fmla="*/ 798204 w 798204"/>
              <a:gd name="connsiteY2" fmla="*/ 1383133 h 1383133"/>
              <a:gd name="connsiteX3" fmla="*/ 0 w 798204"/>
              <a:gd name="connsiteY3" fmla="*/ 571348 h 1383133"/>
              <a:gd name="connsiteX0" fmla="*/ 0 w 798204"/>
              <a:gd name="connsiteY0" fmla="*/ 565170 h 1376955"/>
              <a:gd name="connsiteX1" fmla="*/ 104764 w 798204"/>
              <a:gd name="connsiteY1" fmla="*/ 0 h 1376955"/>
              <a:gd name="connsiteX2" fmla="*/ 798204 w 798204"/>
              <a:gd name="connsiteY2" fmla="*/ 1376955 h 1376955"/>
              <a:gd name="connsiteX3" fmla="*/ 0 w 798204"/>
              <a:gd name="connsiteY3" fmla="*/ 565170 h 1376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8204" h="1376955">
                <a:moveTo>
                  <a:pt x="0" y="565170"/>
                </a:moveTo>
                <a:lnTo>
                  <a:pt x="104764" y="0"/>
                </a:lnTo>
                <a:lnTo>
                  <a:pt x="798204" y="1376955"/>
                </a:lnTo>
                <a:lnTo>
                  <a:pt x="0" y="565170"/>
                </a:lnTo>
                <a:close/>
              </a:path>
            </a:pathLst>
          </a:custGeom>
          <a:solidFill>
            <a:srgbClr val="00B0F0">
              <a:alpha val="20000"/>
            </a:srgbClr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0" name="Triangolo isoscele 118">
            <a:extLst>
              <a:ext uri="{FF2B5EF4-FFF2-40B4-BE49-F238E27FC236}">
                <a16:creationId xmlns:a16="http://schemas.microsoft.com/office/drawing/2014/main" id="{C90F176D-CF29-0F99-7791-641E4946AD48}"/>
              </a:ext>
            </a:extLst>
          </p:cNvPr>
          <p:cNvSpPr/>
          <p:nvPr/>
        </p:nvSpPr>
        <p:spPr>
          <a:xfrm rot="17282101" flipH="1">
            <a:off x="8462552" y="3356746"/>
            <a:ext cx="912065" cy="1554545"/>
          </a:xfrm>
          <a:custGeom>
            <a:avLst/>
            <a:gdLst>
              <a:gd name="connsiteX0" fmla="*/ 0 w 1142655"/>
              <a:gd name="connsiteY0" fmla="*/ 1350426 h 1350426"/>
              <a:gd name="connsiteX1" fmla="*/ 454960 w 1142655"/>
              <a:gd name="connsiteY1" fmla="*/ 0 h 1350426"/>
              <a:gd name="connsiteX2" fmla="*/ 1142655 w 1142655"/>
              <a:gd name="connsiteY2" fmla="*/ 1350426 h 1350426"/>
              <a:gd name="connsiteX3" fmla="*/ 0 w 1142655"/>
              <a:gd name="connsiteY3" fmla="*/ 1350426 h 1350426"/>
              <a:gd name="connsiteX0" fmla="*/ 0 w 798204"/>
              <a:gd name="connsiteY0" fmla="*/ 538641 h 1350426"/>
              <a:gd name="connsiteX1" fmla="*/ 110509 w 798204"/>
              <a:gd name="connsiteY1" fmla="*/ 0 h 1350426"/>
              <a:gd name="connsiteX2" fmla="*/ 798204 w 798204"/>
              <a:gd name="connsiteY2" fmla="*/ 1350426 h 1350426"/>
              <a:gd name="connsiteX3" fmla="*/ 0 w 798204"/>
              <a:gd name="connsiteY3" fmla="*/ 538641 h 1350426"/>
              <a:gd name="connsiteX0" fmla="*/ 0 w 798204"/>
              <a:gd name="connsiteY0" fmla="*/ 571348 h 1383133"/>
              <a:gd name="connsiteX1" fmla="*/ 104720 w 798204"/>
              <a:gd name="connsiteY1" fmla="*/ 0 h 1383133"/>
              <a:gd name="connsiteX2" fmla="*/ 798204 w 798204"/>
              <a:gd name="connsiteY2" fmla="*/ 1383133 h 1383133"/>
              <a:gd name="connsiteX3" fmla="*/ 0 w 798204"/>
              <a:gd name="connsiteY3" fmla="*/ 571348 h 1383133"/>
              <a:gd name="connsiteX0" fmla="*/ 0 w 798204"/>
              <a:gd name="connsiteY0" fmla="*/ 565170 h 1376955"/>
              <a:gd name="connsiteX1" fmla="*/ 104764 w 798204"/>
              <a:gd name="connsiteY1" fmla="*/ 0 h 1376955"/>
              <a:gd name="connsiteX2" fmla="*/ 798204 w 798204"/>
              <a:gd name="connsiteY2" fmla="*/ 1376955 h 1376955"/>
              <a:gd name="connsiteX3" fmla="*/ 0 w 798204"/>
              <a:gd name="connsiteY3" fmla="*/ 565170 h 1376955"/>
              <a:gd name="connsiteX0" fmla="*/ 0 w 1392475"/>
              <a:gd name="connsiteY0" fmla="*/ 736312 h 1376955"/>
              <a:gd name="connsiteX1" fmla="*/ 699035 w 1392475"/>
              <a:gd name="connsiteY1" fmla="*/ 0 h 1376955"/>
              <a:gd name="connsiteX2" fmla="*/ 1392475 w 1392475"/>
              <a:gd name="connsiteY2" fmla="*/ 1376955 h 1376955"/>
              <a:gd name="connsiteX3" fmla="*/ 0 w 1392475"/>
              <a:gd name="connsiteY3" fmla="*/ 736312 h 1376955"/>
              <a:gd name="connsiteX0" fmla="*/ 0 w 1392475"/>
              <a:gd name="connsiteY0" fmla="*/ 752166 h 1392809"/>
              <a:gd name="connsiteX1" fmla="*/ 690505 w 1392475"/>
              <a:gd name="connsiteY1" fmla="*/ 0 h 1392809"/>
              <a:gd name="connsiteX2" fmla="*/ 1392475 w 1392475"/>
              <a:gd name="connsiteY2" fmla="*/ 1392809 h 1392809"/>
              <a:gd name="connsiteX3" fmla="*/ 0 w 1392475"/>
              <a:gd name="connsiteY3" fmla="*/ 752166 h 1392809"/>
              <a:gd name="connsiteX0" fmla="*/ 1 w 1396196"/>
              <a:gd name="connsiteY0" fmla="*/ 747883 h 1392809"/>
              <a:gd name="connsiteX1" fmla="*/ 694226 w 1396196"/>
              <a:gd name="connsiteY1" fmla="*/ 0 h 1392809"/>
              <a:gd name="connsiteX2" fmla="*/ 1396196 w 1396196"/>
              <a:gd name="connsiteY2" fmla="*/ 1392809 h 1392809"/>
              <a:gd name="connsiteX3" fmla="*/ 1 w 1396196"/>
              <a:gd name="connsiteY3" fmla="*/ 747883 h 1392809"/>
              <a:gd name="connsiteX0" fmla="*/ 0 w 1393439"/>
              <a:gd name="connsiteY0" fmla="*/ 748409 h 1392809"/>
              <a:gd name="connsiteX1" fmla="*/ 691469 w 1393439"/>
              <a:gd name="connsiteY1" fmla="*/ 0 h 1392809"/>
              <a:gd name="connsiteX2" fmla="*/ 1393439 w 1393439"/>
              <a:gd name="connsiteY2" fmla="*/ 1392809 h 1392809"/>
              <a:gd name="connsiteX3" fmla="*/ 0 w 1393439"/>
              <a:gd name="connsiteY3" fmla="*/ 748409 h 1392809"/>
              <a:gd name="connsiteX0" fmla="*/ 0 w 1396259"/>
              <a:gd name="connsiteY0" fmla="*/ 742510 h 1392809"/>
              <a:gd name="connsiteX1" fmla="*/ 694289 w 1396259"/>
              <a:gd name="connsiteY1" fmla="*/ 0 h 1392809"/>
              <a:gd name="connsiteX2" fmla="*/ 1396259 w 1396259"/>
              <a:gd name="connsiteY2" fmla="*/ 1392809 h 1392809"/>
              <a:gd name="connsiteX3" fmla="*/ 0 w 1396259"/>
              <a:gd name="connsiteY3" fmla="*/ 742510 h 1392809"/>
              <a:gd name="connsiteX0" fmla="*/ -1 w 1395297"/>
              <a:gd name="connsiteY0" fmla="*/ 746267 h 1392809"/>
              <a:gd name="connsiteX1" fmla="*/ 693327 w 1395297"/>
              <a:gd name="connsiteY1" fmla="*/ 0 h 1392809"/>
              <a:gd name="connsiteX2" fmla="*/ 1395297 w 1395297"/>
              <a:gd name="connsiteY2" fmla="*/ 1392809 h 1392809"/>
              <a:gd name="connsiteX3" fmla="*/ -1 w 1395297"/>
              <a:gd name="connsiteY3" fmla="*/ 746267 h 1392809"/>
              <a:gd name="connsiteX0" fmla="*/ 0 w 1393504"/>
              <a:gd name="connsiteY0" fmla="*/ 743038 h 1392809"/>
              <a:gd name="connsiteX1" fmla="*/ 691534 w 1393504"/>
              <a:gd name="connsiteY1" fmla="*/ 0 h 1392809"/>
              <a:gd name="connsiteX2" fmla="*/ 1393504 w 1393504"/>
              <a:gd name="connsiteY2" fmla="*/ 1392809 h 1392809"/>
              <a:gd name="connsiteX3" fmla="*/ 0 w 1393504"/>
              <a:gd name="connsiteY3" fmla="*/ 743038 h 1392809"/>
              <a:gd name="connsiteX0" fmla="*/ 0 w 1387927"/>
              <a:gd name="connsiteY0" fmla="*/ 743038 h 1386384"/>
              <a:gd name="connsiteX1" fmla="*/ 691534 w 1387927"/>
              <a:gd name="connsiteY1" fmla="*/ 0 h 1386384"/>
              <a:gd name="connsiteX2" fmla="*/ 1387927 w 1387927"/>
              <a:gd name="connsiteY2" fmla="*/ 1386384 h 1386384"/>
              <a:gd name="connsiteX3" fmla="*/ 0 w 1387927"/>
              <a:gd name="connsiteY3" fmla="*/ 743038 h 1386384"/>
              <a:gd name="connsiteX0" fmla="*/ 0 w 1387929"/>
              <a:gd name="connsiteY0" fmla="*/ 743038 h 1386384"/>
              <a:gd name="connsiteX1" fmla="*/ 691534 w 1387929"/>
              <a:gd name="connsiteY1" fmla="*/ 0 h 1386384"/>
              <a:gd name="connsiteX2" fmla="*/ 1387928 w 1387929"/>
              <a:gd name="connsiteY2" fmla="*/ 1386384 h 1386384"/>
              <a:gd name="connsiteX3" fmla="*/ 0 w 1387929"/>
              <a:gd name="connsiteY3" fmla="*/ 743038 h 1386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7929" h="1386384">
                <a:moveTo>
                  <a:pt x="0" y="743038"/>
                </a:moveTo>
                <a:lnTo>
                  <a:pt x="691534" y="0"/>
                </a:lnTo>
                <a:lnTo>
                  <a:pt x="1387928" y="1386384"/>
                </a:lnTo>
                <a:lnTo>
                  <a:pt x="0" y="743038"/>
                </a:lnTo>
                <a:close/>
              </a:path>
            </a:pathLst>
          </a:custGeom>
          <a:solidFill>
            <a:srgbClr val="00B0F0">
              <a:alpha val="70000"/>
            </a:srgbClr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250FCACD-7ADE-3538-156C-470CBF937BC4}"/>
              </a:ext>
            </a:extLst>
          </p:cNvPr>
          <p:cNvCxnSpPr>
            <a:cxnSpLocks/>
          </p:cNvCxnSpPr>
          <p:nvPr/>
        </p:nvCxnSpPr>
        <p:spPr>
          <a:xfrm>
            <a:off x="1937304" y="3895420"/>
            <a:ext cx="1337632" cy="916886"/>
          </a:xfrm>
          <a:prstGeom prst="line">
            <a:avLst/>
          </a:prstGeom>
          <a:ln w="95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4EFC4818-15FB-BC90-CD74-98B0800424D0}"/>
              </a:ext>
            </a:extLst>
          </p:cNvPr>
          <p:cNvSpPr txBox="1"/>
          <p:nvPr/>
        </p:nvSpPr>
        <p:spPr>
          <a:xfrm>
            <a:off x="17342" y="5907571"/>
            <a:ext cx="59196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Come esercizio relativo a quanto presentato</a:t>
            </a:r>
          </a:p>
          <a:p>
            <a:r>
              <a:rPr lang="it-IT" dirty="0"/>
              <a:t>nella pagina precedente si esegue il ribaltamento</a:t>
            </a:r>
          </a:p>
          <a:p>
            <a:r>
              <a:rPr lang="it-IT" dirty="0"/>
              <a:t>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del segmento dato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79318097-9196-3600-CA52-4DD5078B5A0C}"/>
              </a:ext>
            </a:extLst>
          </p:cNvPr>
          <p:cNvSpPr txBox="1"/>
          <p:nvPr/>
        </p:nvSpPr>
        <p:spPr>
          <a:xfrm>
            <a:off x="0" y="4828450"/>
            <a:ext cx="42257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Dato il segmento </a:t>
            </a:r>
          </a:p>
          <a:p>
            <a:r>
              <a:rPr lang="it-IT" dirty="0">
                <a:solidFill>
                  <a:srgbClr val="00B0F0"/>
                </a:solidFill>
              </a:rPr>
              <a:t>A(A’, A’’)B(B’, B’’) appartenente</a:t>
            </a:r>
          </a:p>
          <a:p>
            <a:r>
              <a:rPr lang="it-IT" dirty="0">
                <a:solidFill>
                  <a:srgbClr val="00B0F0"/>
                </a:solidFill>
              </a:rPr>
              <a:t>al piano generico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B0F0"/>
                </a:solidFill>
              </a:rPr>
              <a:t> determinarne la vera dimensione 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F3A5248D-3AF7-4021-F001-97E75F23B956}"/>
              </a:ext>
            </a:extLst>
          </p:cNvPr>
          <p:cNvSpPr txBox="1"/>
          <p:nvPr/>
        </p:nvSpPr>
        <p:spPr>
          <a:xfrm>
            <a:off x="5617952" y="5049867"/>
            <a:ext cx="53955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Dato il triangolo</a:t>
            </a:r>
          </a:p>
          <a:p>
            <a:r>
              <a:rPr lang="it-IT" dirty="0">
                <a:solidFill>
                  <a:srgbClr val="00B0F0"/>
                </a:solidFill>
              </a:rPr>
              <a:t>A(A’,A’’)B(B’,B’’)C(C’,C’’) appartenente al piano generico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B0F0"/>
                </a:solidFill>
              </a:rPr>
              <a:t> determinarne la vera dimensione 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81710287-5D25-A2DD-A68A-B2BB07F682D3}"/>
              </a:ext>
            </a:extLst>
          </p:cNvPr>
          <p:cNvSpPr txBox="1"/>
          <p:nvPr/>
        </p:nvSpPr>
        <p:spPr>
          <a:xfrm>
            <a:off x="5675647" y="5901888"/>
            <a:ext cx="58821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Come esercizio relativo a quanto presentato nella pagina precedente si esegue il ribaltamento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del triangolo assegnato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15AC8EAA-FAEE-1816-AAFE-472A5E6D281F}"/>
              </a:ext>
            </a:extLst>
          </p:cNvPr>
          <p:cNvSpPr txBox="1"/>
          <p:nvPr/>
        </p:nvSpPr>
        <p:spPr>
          <a:xfrm>
            <a:off x="2805712" y="1568834"/>
            <a:ext cx="448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r’’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176C1F40-2557-667A-2510-031D3D29AAD7}"/>
              </a:ext>
            </a:extLst>
          </p:cNvPr>
          <p:cNvSpPr txBox="1"/>
          <p:nvPr/>
        </p:nvSpPr>
        <p:spPr>
          <a:xfrm>
            <a:off x="2791314" y="3561035"/>
            <a:ext cx="448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r’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5E96D59D-443D-0F95-D6B6-E0DB07F21A6B}"/>
              </a:ext>
            </a:extLst>
          </p:cNvPr>
          <p:cNvSpPr txBox="1"/>
          <p:nvPr/>
        </p:nvSpPr>
        <p:spPr>
          <a:xfrm>
            <a:off x="2358076" y="4395492"/>
            <a:ext cx="448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(r)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3962E49A-D947-F841-9A64-33720EB969FE}"/>
              </a:ext>
            </a:extLst>
          </p:cNvPr>
          <p:cNvSpPr txBox="1"/>
          <p:nvPr/>
        </p:nvSpPr>
        <p:spPr>
          <a:xfrm>
            <a:off x="5508940" y="2408120"/>
            <a:ext cx="53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  <a:endParaRPr lang="it-IT" dirty="0">
              <a:latin typeface="Symbol" panose="05050102010706020507" pitchFamily="18" charset="2"/>
            </a:endParaRP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7A6D4B6F-E4F0-A620-3CFA-6ACB9FAE1C84}"/>
              </a:ext>
            </a:extLst>
          </p:cNvPr>
          <p:cNvSpPr txBox="1"/>
          <p:nvPr/>
        </p:nvSpPr>
        <p:spPr>
          <a:xfrm>
            <a:off x="11716719" y="2372097"/>
            <a:ext cx="53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  <a:endParaRPr lang="it-IT" dirty="0">
              <a:latin typeface="Symbol" panose="05050102010706020507" pitchFamily="18" charset="2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1A8666A-1720-7709-917D-0079B0295DB2}"/>
              </a:ext>
            </a:extLst>
          </p:cNvPr>
          <p:cNvSpPr txBox="1"/>
          <p:nvPr/>
        </p:nvSpPr>
        <p:spPr>
          <a:xfrm>
            <a:off x="17342" y="346227"/>
            <a:ext cx="12140868" cy="369332"/>
          </a:xfrm>
          <a:prstGeom prst="rect">
            <a:avLst/>
          </a:prstGeom>
          <a:solidFill>
            <a:srgbClr val="FFFF00"/>
          </a:solidFill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Definizione delle vere dimensioni di un segmento e di un triangolo appartenenti al piano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con le tracce allineate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3818A8A1-7A4F-A557-2302-E36319666DA1}"/>
              </a:ext>
            </a:extLst>
          </p:cNvPr>
          <p:cNvSpPr txBox="1"/>
          <p:nvPr/>
        </p:nvSpPr>
        <p:spPr>
          <a:xfrm>
            <a:off x="9526330" y="2174337"/>
            <a:ext cx="448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s’’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09D803ED-AA06-DDBA-18B8-584F4E88F019}"/>
              </a:ext>
            </a:extLst>
          </p:cNvPr>
          <p:cNvSpPr txBox="1"/>
          <p:nvPr/>
        </p:nvSpPr>
        <p:spPr>
          <a:xfrm>
            <a:off x="9575120" y="3645507"/>
            <a:ext cx="448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s’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7839BE5F-ACE3-A919-D034-EB5F3B3D1820}"/>
              </a:ext>
            </a:extLst>
          </p:cNvPr>
          <p:cNvSpPr txBox="1"/>
          <p:nvPr/>
        </p:nvSpPr>
        <p:spPr>
          <a:xfrm>
            <a:off x="10463954" y="4510080"/>
            <a:ext cx="463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</a:rPr>
              <a:t>1</a:t>
            </a:r>
            <a:r>
              <a:rPr lang="it-IT" sz="1200" dirty="0">
                <a:solidFill>
                  <a:srgbClr val="00B0F0"/>
                </a:solidFill>
              </a:rPr>
              <a:t>s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5E556DB6-B1B8-EDE6-9487-858F46DC1599}"/>
              </a:ext>
            </a:extLst>
          </p:cNvPr>
          <p:cNvSpPr txBox="1"/>
          <p:nvPr/>
        </p:nvSpPr>
        <p:spPr>
          <a:xfrm>
            <a:off x="8137397" y="1596901"/>
            <a:ext cx="585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</a:rPr>
              <a:t>2</a:t>
            </a:r>
            <a:r>
              <a:rPr lang="it-IT" sz="1200" dirty="0">
                <a:solidFill>
                  <a:srgbClr val="00B0F0"/>
                </a:solidFill>
              </a:rPr>
              <a:t>s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0F8AC8A5-E838-992D-4638-544D04A880A8}"/>
              </a:ext>
            </a:extLst>
          </p:cNvPr>
          <p:cNvSpPr txBox="1"/>
          <p:nvPr/>
        </p:nvSpPr>
        <p:spPr>
          <a:xfrm>
            <a:off x="10389583" y="1998294"/>
            <a:ext cx="448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r’’</a:t>
            </a: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1B43850F-56C7-A8D5-D48E-5094E38EECD5}"/>
              </a:ext>
            </a:extLst>
          </p:cNvPr>
          <p:cNvSpPr txBox="1"/>
          <p:nvPr/>
        </p:nvSpPr>
        <p:spPr>
          <a:xfrm>
            <a:off x="10463825" y="5067420"/>
            <a:ext cx="448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r’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EF1344F-2C67-6D05-33C4-D34B1378CCB1}"/>
              </a:ext>
            </a:extLst>
          </p:cNvPr>
          <p:cNvSpPr txBox="1"/>
          <p:nvPr/>
        </p:nvSpPr>
        <p:spPr>
          <a:xfrm>
            <a:off x="8689670" y="4432441"/>
            <a:ext cx="448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(r)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112D0759-7690-1AD1-E849-C896E2A19E49}"/>
              </a:ext>
            </a:extLst>
          </p:cNvPr>
          <p:cNvSpPr txBox="1"/>
          <p:nvPr/>
        </p:nvSpPr>
        <p:spPr>
          <a:xfrm>
            <a:off x="7822545" y="2972763"/>
            <a:ext cx="585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(T</a:t>
            </a:r>
            <a:r>
              <a:rPr lang="it-IT" sz="1200" baseline="-25000" dirty="0">
                <a:solidFill>
                  <a:srgbClr val="00B0F0"/>
                </a:solidFill>
              </a:rPr>
              <a:t>2</a:t>
            </a:r>
            <a:r>
              <a:rPr lang="it-IT" sz="1200" dirty="0">
                <a:solidFill>
                  <a:srgbClr val="00B0F0"/>
                </a:solidFill>
              </a:rPr>
              <a:t>s)</a:t>
            </a:r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FE43DC54-0442-23AA-3274-2AF49A2AF5DD}"/>
              </a:ext>
            </a:extLst>
          </p:cNvPr>
          <p:cNvSpPr txBox="1"/>
          <p:nvPr/>
        </p:nvSpPr>
        <p:spPr>
          <a:xfrm>
            <a:off x="9427622" y="4095484"/>
            <a:ext cx="448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(s)</a:t>
            </a:r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8DC1FA5C-BBA7-2528-BD08-07638F20F8D2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Pulsante di azione: vuoto 90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FB4DEE1-06B2-E8ED-773B-25B057F7BA0A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0019201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6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8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1000"/>
                            </p:stCondLst>
                            <p:childTnLst>
                              <p:par>
                                <p:cTn id="3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2000"/>
                            </p:stCondLst>
                            <p:childTnLst>
                              <p:par>
                                <p:cTn id="3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6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6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6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5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" fill="hold">
                      <p:stCondLst>
                        <p:cond delay="indefinite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2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4" grpId="0"/>
      <p:bldP spid="15" grpId="0"/>
      <p:bldP spid="32" grpId="0" animBg="1"/>
      <p:bldP spid="34" grpId="0"/>
      <p:bldP spid="35" grpId="0"/>
      <p:bldP spid="36" grpId="0"/>
      <p:bldP spid="82" grpId="0"/>
      <p:bldP spid="83" grpId="0"/>
      <p:bldP spid="84" grpId="0"/>
      <p:bldP spid="86" grpId="0"/>
      <p:bldP spid="92" grpId="0" animBg="1"/>
      <p:bldP spid="105" grpId="0"/>
      <p:bldP spid="106" grpId="0"/>
      <p:bldP spid="107" grpId="0"/>
      <p:bldP spid="108" grpId="0"/>
      <p:bldP spid="16" grpId="0"/>
      <p:bldP spid="17" grpId="0"/>
      <p:bldP spid="19" grpId="0"/>
      <p:bldP spid="26" grpId="0"/>
      <p:bldP spid="27" grpId="0"/>
      <p:bldP spid="38" grpId="0" animBg="1"/>
      <p:bldP spid="40" grpId="0"/>
      <p:bldP spid="41" grpId="0"/>
      <p:bldP spid="42" grpId="0"/>
      <p:bldP spid="50" grpId="0"/>
      <p:bldP spid="51" grpId="0"/>
      <p:bldP spid="52" grpId="0"/>
      <p:bldP spid="53" grpId="0"/>
      <p:bldP spid="55" grpId="0" animBg="1"/>
      <p:bldP spid="60" grpId="0"/>
      <p:bldP spid="61" grpId="0"/>
      <p:bldP spid="62" grpId="0"/>
      <p:bldP spid="63" grpId="0"/>
      <p:bldP spid="85" grpId="0"/>
      <p:bldP spid="87" grpId="0"/>
      <p:bldP spid="88" grpId="0"/>
      <p:bldP spid="89" grpId="0" animBg="1"/>
      <p:bldP spid="118" grpId="0" animBg="1"/>
      <p:bldP spid="119" grpId="0" animBg="1"/>
      <p:bldP spid="120" grpId="0" animBg="1"/>
      <p:bldP spid="23" grpId="0"/>
      <p:bldP spid="24" grpId="0"/>
      <p:bldP spid="25" grpId="0"/>
      <p:bldP spid="65" grpId="0"/>
      <p:bldP spid="68" grpId="0"/>
      <p:bldP spid="71" grpId="0"/>
      <p:bldP spid="76" grpId="0"/>
      <p:bldP spid="3" grpId="0" animBg="1"/>
      <p:bldP spid="18" grpId="0"/>
      <p:bldP spid="33" grpId="0"/>
      <p:bldP spid="66" grpId="0"/>
      <p:bldP spid="73" grpId="0"/>
      <p:bldP spid="74" grpId="0"/>
      <p:bldP spid="75" grpId="0"/>
      <p:bldP spid="2" grpId="0"/>
      <p:bldP spid="39" grpId="0"/>
      <p:bldP spid="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F86D6250-3BDA-0EAE-07A2-85A7A822B7DE}"/>
              </a:ext>
            </a:extLst>
          </p:cNvPr>
          <p:cNvSpPr txBox="1">
            <a:spLocks/>
          </p:cNvSpPr>
          <p:nvPr/>
        </p:nvSpPr>
        <p:spPr>
          <a:xfrm>
            <a:off x="17342" y="322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RIBALTAMENTO  DEL PIANO GENERICO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A55F9635-76F6-F0EA-E81B-7EE953F1299B}"/>
              </a:ext>
            </a:extLst>
          </p:cNvPr>
          <p:cNvCxnSpPr>
            <a:cxnSpLocks/>
          </p:cNvCxnSpPr>
          <p:nvPr/>
        </p:nvCxnSpPr>
        <p:spPr>
          <a:xfrm>
            <a:off x="7586669" y="3258081"/>
            <a:ext cx="455798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FAE1C129-75E9-D755-C7E7-D7302DB133F8}"/>
              </a:ext>
            </a:extLst>
          </p:cNvPr>
          <p:cNvCxnSpPr>
            <a:cxnSpLocks/>
          </p:cNvCxnSpPr>
          <p:nvPr/>
        </p:nvCxnSpPr>
        <p:spPr>
          <a:xfrm flipV="1">
            <a:off x="8709012" y="763471"/>
            <a:ext cx="3068852" cy="249461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2E055308-D790-453B-EF76-1761DE51D14E}"/>
              </a:ext>
            </a:extLst>
          </p:cNvPr>
          <p:cNvCxnSpPr>
            <a:cxnSpLocks/>
          </p:cNvCxnSpPr>
          <p:nvPr/>
        </p:nvCxnSpPr>
        <p:spPr>
          <a:xfrm flipH="1" flipV="1">
            <a:off x="8713785" y="3258079"/>
            <a:ext cx="2804991" cy="34555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5B390532-AB44-C3C4-3B12-C6B9052C7EB5}"/>
              </a:ext>
            </a:extLst>
          </p:cNvPr>
          <p:cNvCxnSpPr>
            <a:cxnSpLocks/>
          </p:cNvCxnSpPr>
          <p:nvPr/>
        </p:nvCxnSpPr>
        <p:spPr>
          <a:xfrm flipV="1">
            <a:off x="9820486" y="461630"/>
            <a:ext cx="0" cy="279644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rco 17">
            <a:extLst>
              <a:ext uri="{FF2B5EF4-FFF2-40B4-BE49-F238E27FC236}">
                <a16:creationId xmlns:a16="http://schemas.microsoft.com/office/drawing/2014/main" id="{30F6D9F2-EF78-A575-3A23-76D8800F3B0C}"/>
              </a:ext>
            </a:extLst>
          </p:cNvPr>
          <p:cNvSpPr/>
          <p:nvPr/>
        </p:nvSpPr>
        <p:spPr>
          <a:xfrm>
            <a:off x="7282950" y="1826532"/>
            <a:ext cx="2862000" cy="2862000"/>
          </a:xfrm>
          <a:prstGeom prst="arc">
            <a:avLst>
              <a:gd name="adj1" fmla="val 6687974"/>
              <a:gd name="adj2" fmla="val 1923535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4BCA2096-02F8-5AAD-D2DF-8E5A8E908964}"/>
              </a:ext>
            </a:extLst>
          </p:cNvPr>
          <p:cNvCxnSpPr>
            <a:cxnSpLocks/>
          </p:cNvCxnSpPr>
          <p:nvPr/>
        </p:nvCxnSpPr>
        <p:spPr>
          <a:xfrm flipH="1">
            <a:off x="7098453" y="3258080"/>
            <a:ext cx="2718850" cy="22243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DE751633-718D-A81C-E571-08011F3030A5}"/>
              </a:ext>
            </a:extLst>
          </p:cNvPr>
          <p:cNvCxnSpPr>
            <a:cxnSpLocks/>
          </p:cNvCxnSpPr>
          <p:nvPr/>
        </p:nvCxnSpPr>
        <p:spPr>
          <a:xfrm flipH="1">
            <a:off x="7695992" y="3257532"/>
            <a:ext cx="1013020" cy="260067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F9B8E046-17D0-ECA7-4DDB-8C8FF6B4775A}"/>
              </a:ext>
            </a:extLst>
          </p:cNvPr>
          <p:cNvSpPr txBox="1"/>
          <p:nvPr/>
        </p:nvSpPr>
        <p:spPr>
          <a:xfrm>
            <a:off x="8258311" y="4918919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(B)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A0FE82B7-93FE-2E87-1024-3A6B666874DB}"/>
              </a:ext>
            </a:extLst>
          </p:cNvPr>
          <p:cNvSpPr txBox="1"/>
          <p:nvPr/>
        </p:nvSpPr>
        <p:spPr>
          <a:xfrm>
            <a:off x="9797989" y="5620935"/>
            <a:ext cx="468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(A)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BAEF8060-2ABD-0517-A474-B349FDF905DD}"/>
              </a:ext>
            </a:extLst>
          </p:cNvPr>
          <p:cNvSpPr txBox="1"/>
          <p:nvPr/>
        </p:nvSpPr>
        <p:spPr>
          <a:xfrm>
            <a:off x="10083750" y="3513538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B’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CE9912C4-4E63-669D-CD7F-A5FD1FA42AD5}"/>
              </a:ext>
            </a:extLst>
          </p:cNvPr>
          <p:cNvSpPr txBox="1"/>
          <p:nvPr/>
        </p:nvSpPr>
        <p:spPr>
          <a:xfrm>
            <a:off x="10564022" y="4959016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A’</a:t>
            </a:r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03EDC5EF-1D50-285E-0E25-82B493A41537}"/>
              </a:ext>
            </a:extLst>
          </p:cNvPr>
          <p:cNvSpPr txBox="1"/>
          <p:nvPr/>
        </p:nvSpPr>
        <p:spPr>
          <a:xfrm>
            <a:off x="10060052" y="2160820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B’’</a:t>
            </a: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110864C0-BC4F-99D7-A431-D5CBAAE56FB2}"/>
              </a:ext>
            </a:extLst>
          </p:cNvPr>
          <p:cNvSpPr txBox="1"/>
          <p:nvPr/>
        </p:nvSpPr>
        <p:spPr>
          <a:xfrm>
            <a:off x="10352044" y="2411394"/>
            <a:ext cx="568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r’’</a:t>
            </a: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7DC201CB-FF17-87BD-FDF7-40D863D01EEF}"/>
              </a:ext>
            </a:extLst>
          </p:cNvPr>
          <p:cNvSpPr txBox="1"/>
          <p:nvPr/>
        </p:nvSpPr>
        <p:spPr>
          <a:xfrm>
            <a:off x="10050957" y="4196331"/>
            <a:ext cx="568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r’</a:t>
            </a:r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3A7B0E16-B7F5-CFC8-EBEB-AB676110E0BE}"/>
              </a:ext>
            </a:extLst>
          </p:cNvPr>
          <p:cNvSpPr txBox="1"/>
          <p:nvPr/>
        </p:nvSpPr>
        <p:spPr>
          <a:xfrm>
            <a:off x="10564022" y="2723112"/>
            <a:ext cx="568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A’’</a:t>
            </a:r>
          </a:p>
        </p:txBody>
      </p: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E59633E9-DB68-86D8-153D-4255C9170783}"/>
              </a:ext>
            </a:extLst>
          </p:cNvPr>
          <p:cNvCxnSpPr>
            <a:cxnSpLocks/>
          </p:cNvCxnSpPr>
          <p:nvPr/>
        </p:nvCxnSpPr>
        <p:spPr>
          <a:xfrm>
            <a:off x="8116543" y="4778545"/>
            <a:ext cx="2831728" cy="122658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Arco 143">
            <a:extLst>
              <a:ext uri="{FF2B5EF4-FFF2-40B4-BE49-F238E27FC236}">
                <a16:creationId xmlns:a16="http://schemas.microsoft.com/office/drawing/2014/main" id="{8CB8FAD8-F6CB-23B3-B1C8-307973582DA6}"/>
              </a:ext>
            </a:extLst>
          </p:cNvPr>
          <p:cNvSpPr/>
          <p:nvPr/>
        </p:nvSpPr>
        <p:spPr>
          <a:xfrm>
            <a:off x="7075856" y="1621418"/>
            <a:ext cx="3268800" cy="3268800"/>
          </a:xfrm>
          <a:prstGeom prst="arc">
            <a:avLst>
              <a:gd name="adj1" fmla="val 6687974"/>
              <a:gd name="adj2" fmla="val 1923535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B80F41B2-2720-1FEE-A531-BF57F914B670}"/>
              </a:ext>
            </a:extLst>
          </p:cNvPr>
          <p:cNvCxnSpPr>
            <a:cxnSpLocks/>
          </p:cNvCxnSpPr>
          <p:nvPr/>
        </p:nvCxnSpPr>
        <p:spPr>
          <a:xfrm>
            <a:off x="9981474" y="2223155"/>
            <a:ext cx="0" cy="10326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28863134-A763-B925-7F1A-F5E1D9FB1A12}"/>
              </a:ext>
            </a:extLst>
          </p:cNvPr>
          <p:cNvCxnSpPr>
            <a:cxnSpLocks/>
          </p:cNvCxnSpPr>
          <p:nvPr/>
        </p:nvCxnSpPr>
        <p:spPr>
          <a:xfrm>
            <a:off x="10937594" y="3255818"/>
            <a:ext cx="0" cy="274088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135A2F54-B3DA-4AE6-DC49-8CD8D7588F6F}"/>
              </a:ext>
            </a:extLst>
          </p:cNvPr>
          <p:cNvCxnSpPr>
            <a:cxnSpLocks/>
            <a:stCxn id="144" idx="2"/>
          </p:cNvCxnSpPr>
          <p:nvPr/>
        </p:nvCxnSpPr>
        <p:spPr>
          <a:xfrm>
            <a:off x="9973017" y="2218178"/>
            <a:ext cx="963505" cy="103763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667E6D63-1D4F-DA27-9E56-139A9A193435}"/>
              </a:ext>
            </a:extLst>
          </p:cNvPr>
          <p:cNvCxnSpPr>
            <a:cxnSpLocks/>
          </p:cNvCxnSpPr>
          <p:nvPr/>
        </p:nvCxnSpPr>
        <p:spPr>
          <a:xfrm>
            <a:off x="9978958" y="3245424"/>
            <a:ext cx="958862" cy="275970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16A165F8-6917-58D2-F838-8AF2F32873DE}"/>
              </a:ext>
            </a:extLst>
          </p:cNvPr>
          <p:cNvCxnSpPr>
            <a:cxnSpLocks/>
          </p:cNvCxnSpPr>
          <p:nvPr/>
        </p:nvCxnSpPr>
        <p:spPr>
          <a:xfrm>
            <a:off x="8541409" y="4963216"/>
            <a:ext cx="1477855" cy="6401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CasellaDiTesto 168">
            <a:extLst>
              <a:ext uri="{FF2B5EF4-FFF2-40B4-BE49-F238E27FC236}">
                <a16:creationId xmlns:a16="http://schemas.microsoft.com/office/drawing/2014/main" id="{7ACCC555-7890-34A5-11DA-C836309A6E95}"/>
              </a:ext>
            </a:extLst>
          </p:cNvPr>
          <p:cNvSpPr txBox="1"/>
          <p:nvPr/>
        </p:nvSpPr>
        <p:spPr>
          <a:xfrm>
            <a:off x="10907844" y="5858205"/>
            <a:ext cx="463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</a:rPr>
              <a:t>1</a:t>
            </a:r>
            <a:r>
              <a:rPr lang="it-IT" sz="1200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170" name="CasellaDiTesto 169">
            <a:extLst>
              <a:ext uri="{FF2B5EF4-FFF2-40B4-BE49-F238E27FC236}">
                <a16:creationId xmlns:a16="http://schemas.microsoft.com/office/drawing/2014/main" id="{BB5CCB67-AC77-F78B-0895-29CA6946688E}"/>
              </a:ext>
            </a:extLst>
          </p:cNvPr>
          <p:cNvSpPr txBox="1"/>
          <p:nvPr/>
        </p:nvSpPr>
        <p:spPr>
          <a:xfrm>
            <a:off x="9819860" y="1886677"/>
            <a:ext cx="585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</a:rPr>
              <a:t>2</a:t>
            </a:r>
            <a:r>
              <a:rPr lang="it-IT" sz="1200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171" name="CasellaDiTesto 170">
            <a:extLst>
              <a:ext uri="{FF2B5EF4-FFF2-40B4-BE49-F238E27FC236}">
                <a16:creationId xmlns:a16="http://schemas.microsoft.com/office/drawing/2014/main" id="{F7D4EBB6-DBA1-0D15-A09D-9A776D46FF7D}"/>
              </a:ext>
            </a:extLst>
          </p:cNvPr>
          <p:cNvSpPr txBox="1"/>
          <p:nvPr/>
        </p:nvSpPr>
        <p:spPr>
          <a:xfrm>
            <a:off x="7460309" y="4678256"/>
            <a:ext cx="7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(T</a:t>
            </a:r>
            <a:r>
              <a:rPr lang="it-IT" sz="1200" baseline="-25000" dirty="0">
                <a:solidFill>
                  <a:srgbClr val="00B0F0"/>
                </a:solidFill>
              </a:rPr>
              <a:t>2</a:t>
            </a:r>
            <a:r>
              <a:rPr lang="it-IT" sz="1200" dirty="0">
                <a:solidFill>
                  <a:srgbClr val="00B0F0"/>
                </a:solidFill>
              </a:rPr>
              <a:t>r)</a:t>
            </a:r>
          </a:p>
        </p:txBody>
      </p: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EAC9FC68-CF6C-7E41-DA0B-8B67C069AE0A}"/>
              </a:ext>
            </a:extLst>
          </p:cNvPr>
          <p:cNvCxnSpPr>
            <a:cxnSpLocks/>
          </p:cNvCxnSpPr>
          <p:nvPr/>
        </p:nvCxnSpPr>
        <p:spPr>
          <a:xfrm flipH="1">
            <a:off x="8535734" y="3667428"/>
            <a:ext cx="1592221" cy="13026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762CC670-1C87-0552-A733-D4B96BAFFCD9}"/>
              </a:ext>
            </a:extLst>
          </p:cNvPr>
          <p:cNvCxnSpPr>
            <a:cxnSpLocks/>
          </p:cNvCxnSpPr>
          <p:nvPr/>
        </p:nvCxnSpPr>
        <p:spPr>
          <a:xfrm flipH="1">
            <a:off x="10010558" y="5101380"/>
            <a:ext cx="613580" cy="50198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8B594DCF-3132-860A-D6BD-40453A9F57F4}"/>
              </a:ext>
            </a:extLst>
          </p:cNvPr>
          <p:cNvCxnSpPr>
            <a:cxnSpLocks/>
          </p:cNvCxnSpPr>
          <p:nvPr/>
        </p:nvCxnSpPr>
        <p:spPr>
          <a:xfrm>
            <a:off x="10128449" y="2382842"/>
            <a:ext cx="0" cy="128458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F4C5A108-BBDD-F46F-1F9C-E398D1E1A117}"/>
              </a:ext>
            </a:extLst>
          </p:cNvPr>
          <p:cNvCxnSpPr>
            <a:cxnSpLocks/>
          </p:cNvCxnSpPr>
          <p:nvPr/>
        </p:nvCxnSpPr>
        <p:spPr>
          <a:xfrm>
            <a:off x="10624138" y="2911423"/>
            <a:ext cx="0" cy="218995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CasellaDiTesto 185">
            <a:extLst>
              <a:ext uri="{FF2B5EF4-FFF2-40B4-BE49-F238E27FC236}">
                <a16:creationId xmlns:a16="http://schemas.microsoft.com/office/drawing/2014/main" id="{15DEBC1B-E71A-D5C3-52FC-41D6E918FC67}"/>
              </a:ext>
            </a:extLst>
          </p:cNvPr>
          <p:cNvSpPr txBox="1"/>
          <p:nvPr/>
        </p:nvSpPr>
        <p:spPr>
          <a:xfrm>
            <a:off x="11161176" y="6135204"/>
            <a:ext cx="419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t</a:t>
            </a:r>
            <a:r>
              <a:rPr lang="it-IT" sz="1200" baseline="-25000" dirty="0"/>
              <a:t>1</a:t>
            </a:r>
            <a:r>
              <a:rPr lang="it-IT" sz="12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87" name="CasellaDiTesto 186">
            <a:extLst>
              <a:ext uri="{FF2B5EF4-FFF2-40B4-BE49-F238E27FC236}">
                <a16:creationId xmlns:a16="http://schemas.microsoft.com/office/drawing/2014/main" id="{33577592-3F22-5D4B-0D22-9307341FDC8A}"/>
              </a:ext>
            </a:extLst>
          </p:cNvPr>
          <p:cNvSpPr txBox="1"/>
          <p:nvPr/>
        </p:nvSpPr>
        <p:spPr>
          <a:xfrm>
            <a:off x="11260466" y="692989"/>
            <a:ext cx="419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t</a:t>
            </a:r>
            <a:r>
              <a:rPr lang="it-IT" sz="1200" baseline="-25000" dirty="0"/>
              <a:t>2</a:t>
            </a:r>
            <a:r>
              <a:rPr lang="it-IT" sz="12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88" name="CasellaDiTesto 187">
            <a:extLst>
              <a:ext uri="{FF2B5EF4-FFF2-40B4-BE49-F238E27FC236}">
                <a16:creationId xmlns:a16="http://schemas.microsoft.com/office/drawing/2014/main" id="{9D028A3A-ABE8-42BC-541B-20CF56CFF373}"/>
              </a:ext>
            </a:extLst>
          </p:cNvPr>
          <p:cNvSpPr txBox="1"/>
          <p:nvPr/>
        </p:nvSpPr>
        <p:spPr>
          <a:xfrm>
            <a:off x="7140816" y="5343098"/>
            <a:ext cx="419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89" name="CasellaDiTesto 188">
            <a:extLst>
              <a:ext uri="{FF2B5EF4-FFF2-40B4-BE49-F238E27FC236}">
                <a16:creationId xmlns:a16="http://schemas.microsoft.com/office/drawing/2014/main" id="{F21754E4-050A-35D3-761F-62018E39A980}"/>
              </a:ext>
            </a:extLst>
          </p:cNvPr>
          <p:cNvSpPr txBox="1"/>
          <p:nvPr/>
        </p:nvSpPr>
        <p:spPr>
          <a:xfrm>
            <a:off x="9772760" y="635375"/>
            <a:ext cx="419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91" name="CasellaDiTesto 190">
            <a:extLst>
              <a:ext uri="{FF2B5EF4-FFF2-40B4-BE49-F238E27FC236}">
                <a16:creationId xmlns:a16="http://schemas.microsoft.com/office/drawing/2014/main" id="{6A2496E9-8036-87BC-7807-C34C2FA4B7FB}"/>
              </a:ext>
            </a:extLst>
          </p:cNvPr>
          <p:cNvSpPr txBox="1"/>
          <p:nvPr/>
        </p:nvSpPr>
        <p:spPr>
          <a:xfrm>
            <a:off x="7746233" y="5551150"/>
            <a:ext cx="54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(t</a:t>
            </a:r>
            <a:r>
              <a:rPr lang="it-IT" sz="1200" baseline="-25000" dirty="0"/>
              <a:t>2</a:t>
            </a:r>
            <a:r>
              <a:rPr lang="it-IT" sz="1200" dirty="0">
                <a:latin typeface="Symbol" panose="05050102010706020507" pitchFamily="18" charset="2"/>
              </a:rPr>
              <a:t>a</a:t>
            </a:r>
            <a:r>
              <a:rPr lang="it-IT" sz="1200" dirty="0"/>
              <a:t>)</a:t>
            </a:r>
          </a:p>
        </p:txBody>
      </p:sp>
      <p:sp>
        <p:nvSpPr>
          <p:cNvPr id="193" name="CasellaDiTesto 192">
            <a:extLst>
              <a:ext uri="{FF2B5EF4-FFF2-40B4-BE49-F238E27FC236}">
                <a16:creationId xmlns:a16="http://schemas.microsoft.com/office/drawing/2014/main" id="{D48ABFBC-78A4-07EA-B869-EB18EA1081D7}"/>
              </a:ext>
            </a:extLst>
          </p:cNvPr>
          <p:cNvSpPr txBox="1"/>
          <p:nvPr/>
        </p:nvSpPr>
        <p:spPr>
          <a:xfrm>
            <a:off x="11743695" y="2901557"/>
            <a:ext cx="53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  <a:endParaRPr lang="it-IT" dirty="0">
              <a:latin typeface="Symbol" panose="05050102010706020507" pitchFamily="18" charset="2"/>
            </a:endParaRPr>
          </a:p>
        </p:txBody>
      </p: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12B2274C-391E-698E-1895-E018CD7371DE}"/>
              </a:ext>
            </a:extLst>
          </p:cNvPr>
          <p:cNvCxnSpPr>
            <a:cxnSpLocks/>
          </p:cNvCxnSpPr>
          <p:nvPr/>
        </p:nvCxnSpPr>
        <p:spPr>
          <a:xfrm>
            <a:off x="10131041" y="2387238"/>
            <a:ext cx="495139" cy="533236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FA4DC010-251C-DA1F-C1D1-986E7D6C42A7}"/>
              </a:ext>
            </a:extLst>
          </p:cNvPr>
          <p:cNvCxnSpPr>
            <a:cxnSpLocks/>
          </p:cNvCxnSpPr>
          <p:nvPr/>
        </p:nvCxnSpPr>
        <p:spPr>
          <a:xfrm>
            <a:off x="10131358" y="3669377"/>
            <a:ext cx="498337" cy="143426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CasellaDiTesto 201">
            <a:extLst>
              <a:ext uri="{FF2B5EF4-FFF2-40B4-BE49-F238E27FC236}">
                <a16:creationId xmlns:a16="http://schemas.microsoft.com/office/drawing/2014/main" id="{06830086-2E5B-C6CC-E91F-3F1E466F4934}"/>
              </a:ext>
            </a:extLst>
          </p:cNvPr>
          <p:cNvSpPr txBox="1"/>
          <p:nvPr/>
        </p:nvSpPr>
        <p:spPr>
          <a:xfrm>
            <a:off x="-1" y="360683"/>
            <a:ext cx="3096000" cy="369332"/>
          </a:xfrm>
          <a:prstGeom prst="rect">
            <a:avLst/>
          </a:prstGeom>
          <a:solidFill>
            <a:srgbClr val="FFFF00"/>
          </a:solidFill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Dalla realtà alle proiezioni</a:t>
            </a:r>
          </a:p>
        </p:txBody>
      </p:sp>
      <p:sp>
        <p:nvSpPr>
          <p:cNvPr id="203" name="CasellaDiTesto 202">
            <a:extLst>
              <a:ext uri="{FF2B5EF4-FFF2-40B4-BE49-F238E27FC236}">
                <a16:creationId xmlns:a16="http://schemas.microsoft.com/office/drawing/2014/main" id="{6092438B-B712-E236-8444-C0563F1FDECA}"/>
              </a:ext>
            </a:extLst>
          </p:cNvPr>
          <p:cNvSpPr txBox="1"/>
          <p:nvPr/>
        </p:nvSpPr>
        <p:spPr>
          <a:xfrm>
            <a:off x="17342" y="701331"/>
            <a:ext cx="930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L’operazione del ribaltamento può essere applicata anche per definire il rapporto tra la forma reale e la sua variazione con la procedura delle proiezioni</a:t>
            </a:r>
          </a:p>
        </p:txBody>
      </p: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977137A8-2A08-EB9F-03F5-652CD74CCBC3}"/>
              </a:ext>
            </a:extLst>
          </p:cNvPr>
          <p:cNvSpPr txBox="1"/>
          <p:nvPr/>
        </p:nvSpPr>
        <p:spPr>
          <a:xfrm>
            <a:off x="0" y="1284603"/>
            <a:ext cx="9129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 svilupperanno le operazioni inverse a quelle esplicitate nelle videate precedenti partendo dall’assunto di aver definito il ribaltamento del piano sul quale </a:t>
            </a:r>
          </a:p>
          <a:p>
            <a:r>
              <a:rPr lang="it-IT" dirty="0"/>
              <a:t>definire la vera forma e la vera dimensione dell’oggetto 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009A45A1-1072-916D-6348-172F66E63B9D}"/>
              </a:ext>
            </a:extLst>
          </p:cNvPr>
          <p:cNvSpPr txBox="1"/>
          <p:nvPr/>
        </p:nvSpPr>
        <p:spPr>
          <a:xfrm>
            <a:off x="-7389" y="2132083"/>
            <a:ext cx="7035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Sviluppiamo i seguenti passaggi utilizzando come immagine reale un segmento di retta</a:t>
            </a:r>
          </a:p>
        </p:txBody>
      </p:sp>
      <p:sp>
        <p:nvSpPr>
          <p:cNvPr id="207" name="CasellaDiTesto 206">
            <a:extLst>
              <a:ext uri="{FF2B5EF4-FFF2-40B4-BE49-F238E27FC236}">
                <a16:creationId xmlns:a16="http://schemas.microsoft.com/office/drawing/2014/main" id="{A1B445CC-64C2-ABB5-1C27-E76AC580903E}"/>
              </a:ext>
            </a:extLst>
          </p:cNvPr>
          <p:cNvSpPr txBox="1"/>
          <p:nvPr/>
        </p:nvSpPr>
        <p:spPr>
          <a:xfrm>
            <a:off x="17341" y="2716268"/>
            <a:ext cx="6613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1-Sia assegnato il segmento </a:t>
            </a:r>
            <a:r>
              <a:rPr lang="it-IT" dirty="0">
                <a:solidFill>
                  <a:srgbClr val="00B0F0"/>
                </a:solidFill>
              </a:rPr>
              <a:t>(A)</a:t>
            </a:r>
            <a:r>
              <a:rPr lang="it-IT" dirty="0">
                <a:solidFill>
                  <a:srgbClr val="FF0000"/>
                </a:solidFill>
              </a:rPr>
              <a:t>,</a:t>
            </a:r>
            <a:r>
              <a:rPr lang="it-IT" dirty="0">
                <a:solidFill>
                  <a:srgbClr val="00B0F0"/>
                </a:solidFill>
              </a:rPr>
              <a:t>(B) </a:t>
            </a:r>
            <a:r>
              <a:rPr lang="it-IT" dirty="0">
                <a:solidFill>
                  <a:srgbClr val="FF0000"/>
                </a:solidFill>
              </a:rPr>
              <a:t>nelle posizione ribaltata</a:t>
            </a:r>
          </a:p>
        </p:txBody>
      </p:sp>
      <p:grpSp>
        <p:nvGrpSpPr>
          <p:cNvPr id="26" name="Gruppo 25">
            <a:extLst>
              <a:ext uri="{FF2B5EF4-FFF2-40B4-BE49-F238E27FC236}">
                <a16:creationId xmlns:a16="http://schemas.microsoft.com/office/drawing/2014/main" id="{EFDBC543-E25D-E9E4-C08B-FDD9831A9D1E}"/>
              </a:ext>
            </a:extLst>
          </p:cNvPr>
          <p:cNvGrpSpPr/>
          <p:nvPr/>
        </p:nvGrpSpPr>
        <p:grpSpPr>
          <a:xfrm>
            <a:off x="17341" y="3021095"/>
            <a:ext cx="6744834" cy="382375"/>
            <a:chOff x="17341" y="3021095"/>
            <a:chExt cx="6744834" cy="382375"/>
          </a:xfrm>
        </p:grpSpPr>
        <p:sp>
          <p:nvSpPr>
            <p:cNvPr id="209" name="CasellaDiTesto 208">
              <a:extLst>
                <a:ext uri="{FF2B5EF4-FFF2-40B4-BE49-F238E27FC236}">
                  <a16:creationId xmlns:a16="http://schemas.microsoft.com/office/drawing/2014/main" id="{97EFB1CD-A27E-9853-0E7E-367515634C70}"/>
                </a:ext>
              </a:extLst>
            </p:cNvPr>
            <p:cNvSpPr txBox="1"/>
            <p:nvPr/>
          </p:nvSpPr>
          <p:spPr>
            <a:xfrm>
              <a:off x="17341" y="3034138"/>
              <a:ext cx="67448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</a:rPr>
                <a:t>2-Il segmento </a:t>
              </a:r>
              <a:r>
                <a:rPr lang="it-IT" dirty="0">
                  <a:solidFill>
                    <a:srgbClr val="00B0F0"/>
                  </a:solidFill>
                </a:rPr>
                <a:t>[(A),(B)    (r)] </a:t>
              </a:r>
              <a:r>
                <a:rPr lang="it-IT" dirty="0">
                  <a:solidFill>
                    <a:srgbClr val="FF0000"/>
                  </a:solidFill>
                </a:rPr>
                <a:t>determina le tracce </a:t>
              </a:r>
              <a:r>
                <a:rPr lang="it-IT" dirty="0">
                  <a:solidFill>
                    <a:srgbClr val="00B0F0"/>
                  </a:solidFill>
                </a:rPr>
                <a:t>T</a:t>
              </a:r>
              <a:r>
                <a:rPr lang="it-IT" baseline="-25000" dirty="0">
                  <a:solidFill>
                    <a:srgbClr val="00B0F0"/>
                  </a:solidFill>
                </a:rPr>
                <a:t>1</a:t>
              </a:r>
              <a:r>
                <a:rPr lang="it-IT" dirty="0">
                  <a:solidFill>
                    <a:srgbClr val="00B0F0"/>
                  </a:solidFill>
                </a:rPr>
                <a:t>r</a:t>
              </a:r>
              <a:r>
                <a:rPr lang="it-IT" dirty="0">
                  <a:solidFill>
                    <a:srgbClr val="FF0000"/>
                  </a:solidFill>
                </a:rPr>
                <a:t> e </a:t>
              </a:r>
              <a:r>
                <a:rPr lang="it-IT" dirty="0">
                  <a:solidFill>
                    <a:srgbClr val="00B0F0"/>
                  </a:solidFill>
                </a:rPr>
                <a:t>(T</a:t>
              </a:r>
              <a:r>
                <a:rPr lang="it-IT" baseline="-25000" dirty="0">
                  <a:solidFill>
                    <a:srgbClr val="00B0F0"/>
                  </a:solidFill>
                </a:rPr>
                <a:t>2</a:t>
              </a:r>
              <a:r>
                <a:rPr lang="it-IT" dirty="0">
                  <a:solidFill>
                    <a:srgbClr val="00B0F0"/>
                  </a:solidFill>
                </a:rPr>
                <a:t>r)</a:t>
              </a:r>
            </a:p>
          </p:txBody>
        </p:sp>
        <p:sp>
          <p:nvSpPr>
            <p:cNvPr id="210" name="CasellaDiTesto 209">
              <a:extLst>
                <a:ext uri="{FF2B5EF4-FFF2-40B4-BE49-F238E27FC236}">
                  <a16:creationId xmlns:a16="http://schemas.microsoft.com/office/drawing/2014/main" id="{5EAD73ED-0A80-BEB3-4202-47D928A77873}"/>
                </a:ext>
              </a:extLst>
            </p:cNvPr>
            <p:cNvSpPr txBox="1"/>
            <p:nvPr/>
          </p:nvSpPr>
          <p:spPr>
            <a:xfrm>
              <a:off x="2407107" y="3021095"/>
              <a:ext cx="355107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b="1" dirty="0">
                  <a:latin typeface="Symbol" panose="05050102010706020507" pitchFamily="18" charset="2"/>
                </a:rPr>
                <a:t>Î</a:t>
              </a:r>
              <a:endParaRPr lang="it-IT" sz="1800" b="1" dirty="0">
                <a:latin typeface="MS Shell Dlg 2" panose="020B0604030504040204" pitchFamily="34" charset="0"/>
              </a:endParaRPr>
            </a:p>
            <a:p>
              <a:endParaRPr lang="it-IT" dirty="0"/>
            </a:p>
          </p:txBody>
        </p:sp>
      </p:grpSp>
      <p:sp>
        <p:nvSpPr>
          <p:cNvPr id="211" name="CasellaDiTesto 210">
            <a:extLst>
              <a:ext uri="{FF2B5EF4-FFF2-40B4-BE49-F238E27FC236}">
                <a16:creationId xmlns:a16="http://schemas.microsoft.com/office/drawing/2014/main" id="{7582DBB6-50DB-B32E-E7D2-8678F8F42337}"/>
              </a:ext>
            </a:extLst>
          </p:cNvPr>
          <p:cNvSpPr txBox="1"/>
          <p:nvPr/>
        </p:nvSpPr>
        <p:spPr>
          <a:xfrm>
            <a:off x="0" y="3373518"/>
            <a:ext cx="6520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3-Si ribalta </a:t>
            </a:r>
            <a:r>
              <a:rPr lang="it-IT" dirty="0">
                <a:solidFill>
                  <a:srgbClr val="00B0F0"/>
                </a:solidFill>
              </a:rPr>
              <a:t>(T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r) </a:t>
            </a:r>
            <a:r>
              <a:rPr lang="it-IT" dirty="0">
                <a:solidFill>
                  <a:srgbClr val="FF0000"/>
                </a:solidFill>
              </a:rPr>
              <a:t>su </a:t>
            </a:r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 definendo </a:t>
            </a:r>
            <a:r>
              <a:rPr lang="it-IT" dirty="0">
                <a:solidFill>
                  <a:srgbClr val="00B0F0"/>
                </a:solidFill>
              </a:rPr>
              <a:t>T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212" name="CasellaDiTesto 211">
            <a:extLst>
              <a:ext uri="{FF2B5EF4-FFF2-40B4-BE49-F238E27FC236}">
                <a16:creationId xmlns:a16="http://schemas.microsoft.com/office/drawing/2014/main" id="{41B78D31-B7A3-25E8-CF6F-5A5BFCAEB6EB}"/>
              </a:ext>
            </a:extLst>
          </p:cNvPr>
          <p:cNvSpPr txBox="1"/>
          <p:nvPr/>
        </p:nvSpPr>
        <p:spPr>
          <a:xfrm>
            <a:off x="0" y="3682245"/>
            <a:ext cx="7125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4-Si determinano le proiezioni </a:t>
            </a:r>
            <a:r>
              <a:rPr lang="it-IT" dirty="0">
                <a:solidFill>
                  <a:srgbClr val="00B0F0"/>
                </a:solidFill>
              </a:rPr>
              <a:t>r’</a:t>
            </a:r>
            <a:r>
              <a:rPr lang="it-IT" dirty="0">
                <a:solidFill>
                  <a:srgbClr val="FF0000"/>
                </a:solidFill>
              </a:rPr>
              <a:t> ed </a:t>
            </a:r>
            <a:r>
              <a:rPr lang="it-IT" dirty="0">
                <a:solidFill>
                  <a:srgbClr val="00B0F0"/>
                </a:solidFill>
              </a:rPr>
              <a:t>r’’ </a:t>
            </a:r>
            <a:r>
              <a:rPr lang="it-IT" dirty="0">
                <a:solidFill>
                  <a:srgbClr val="FF0000"/>
                </a:solidFill>
              </a:rPr>
              <a:t>della retta che appartiene al piano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 ma contiene anche  il segmento </a:t>
            </a:r>
            <a:r>
              <a:rPr lang="it-IT" dirty="0">
                <a:solidFill>
                  <a:srgbClr val="00B0F0"/>
                </a:solidFill>
              </a:rPr>
              <a:t>AB</a:t>
            </a:r>
          </a:p>
        </p:txBody>
      </p:sp>
      <p:sp>
        <p:nvSpPr>
          <p:cNvPr id="213" name="CasellaDiTesto 212">
            <a:extLst>
              <a:ext uri="{FF2B5EF4-FFF2-40B4-BE49-F238E27FC236}">
                <a16:creationId xmlns:a16="http://schemas.microsoft.com/office/drawing/2014/main" id="{0708E920-78F8-0DDF-0448-A55426598205}"/>
              </a:ext>
            </a:extLst>
          </p:cNvPr>
          <p:cNvSpPr txBox="1"/>
          <p:nvPr/>
        </p:nvSpPr>
        <p:spPr>
          <a:xfrm>
            <a:off x="-1" y="4283969"/>
            <a:ext cx="7264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5-Proiettando i punti ribaltati </a:t>
            </a:r>
            <a:r>
              <a:rPr lang="it-IT" dirty="0">
                <a:solidFill>
                  <a:srgbClr val="00B0F0"/>
                </a:solidFill>
              </a:rPr>
              <a:t>(A),(B) </a:t>
            </a:r>
            <a:r>
              <a:rPr lang="it-IT" dirty="0">
                <a:solidFill>
                  <a:srgbClr val="FF0000"/>
                </a:solidFill>
              </a:rPr>
              <a:t>sull’immagine r’ si determina l’immagine </a:t>
            </a:r>
            <a:r>
              <a:rPr lang="it-IT" dirty="0">
                <a:solidFill>
                  <a:srgbClr val="00B0F0"/>
                </a:solidFill>
              </a:rPr>
              <a:t>A’, B’ </a:t>
            </a:r>
            <a:r>
              <a:rPr lang="it-IT" dirty="0">
                <a:solidFill>
                  <a:srgbClr val="FF0000"/>
                </a:solidFill>
              </a:rPr>
              <a:t>del segmento sul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14" name="CasellaDiTesto 213">
            <a:extLst>
              <a:ext uri="{FF2B5EF4-FFF2-40B4-BE49-F238E27FC236}">
                <a16:creationId xmlns:a16="http://schemas.microsoft.com/office/drawing/2014/main" id="{A2C96815-D4EC-917F-E246-BD95E94CC070}"/>
              </a:ext>
            </a:extLst>
          </p:cNvPr>
          <p:cNvSpPr txBox="1"/>
          <p:nvPr/>
        </p:nvSpPr>
        <p:spPr>
          <a:xfrm>
            <a:off x="0" y="4903530"/>
            <a:ext cx="70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6-Proiettando </a:t>
            </a:r>
            <a:r>
              <a:rPr lang="it-IT" dirty="0">
                <a:solidFill>
                  <a:srgbClr val="00B0F0"/>
                </a:solidFill>
              </a:rPr>
              <a:t>A’,B’ </a:t>
            </a:r>
            <a:r>
              <a:rPr lang="it-IT" dirty="0">
                <a:solidFill>
                  <a:srgbClr val="FF0000"/>
                </a:solidFill>
              </a:rPr>
              <a:t>su </a:t>
            </a:r>
            <a:r>
              <a:rPr lang="it-IT" dirty="0">
                <a:solidFill>
                  <a:srgbClr val="00B0F0"/>
                </a:solidFill>
              </a:rPr>
              <a:t>r’’ </a:t>
            </a:r>
            <a:r>
              <a:rPr lang="it-IT" dirty="0">
                <a:solidFill>
                  <a:srgbClr val="FF0000"/>
                </a:solidFill>
              </a:rPr>
              <a:t>si ottiene l’immagine del segmento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A3630D2C-6E3B-2DBB-A96C-812437EE7F61}"/>
              </a:ext>
            </a:extLst>
          </p:cNvPr>
          <p:cNvCxnSpPr>
            <a:cxnSpLocks/>
          </p:cNvCxnSpPr>
          <p:nvPr/>
        </p:nvCxnSpPr>
        <p:spPr>
          <a:xfrm flipH="1" flipV="1">
            <a:off x="8204659" y="4546410"/>
            <a:ext cx="1269104" cy="156343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D06BD5DF-9D34-B30D-D991-26BAA8352BEB}"/>
              </a:ext>
            </a:extLst>
          </p:cNvPr>
          <p:cNvCxnSpPr>
            <a:cxnSpLocks/>
          </p:cNvCxnSpPr>
          <p:nvPr/>
        </p:nvCxnSpPr>
        <p:spPr>
          <a:xfrm flipH="1" flipV="1">
            <a:off x="8518738" y="3756925"/>
            <a:ext cx="2153975" cy="26535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o 12">
            <a:extLst>
              <a:ext uri="{FF2B5EF4-FFF2-40B4-BE49-F238E27FC236}">
                <a16:creationId xmlns:a16="http://schemas.microsoft.com/office/drawing/2014/main" id="{1218547F-7175-BD35-FF61-15456FED6A95}"/>
              </a:ext>
            </a:extLst>
          </p:cNvPr>
          <p:cNvSpPr/>
          <p:nvPr/>
        </p:nvSpPr>
        <p:spPr>
          <a:xfrm>
            <a:off x="7325403" y="1873601"/>
            <a:ext cx="2772000" cy="2772000"/>
          </a:xfrm>
          <a:prstGeom prst="arc">
            <a:avLst>
              <a:gd name="adj1" fmla="val 6687974"/>
              <a:gd name="adj2" fmla="val 1925929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D453BF61-6BFB-3220-9B1B-5E0F432309C1}"/>
              </a:ext>
            </a:extLst>
          </p:cNvPr>
          <p:cNvCxnSpPr>
            <a:cxnSpLocks/>
          </p:cNvCxnSpPr>
          <p:nvPr/>
        </p:nvCxnSpPr>
        <p:spPr>
          <a:xfrm>
            <a:off x="9780017" y="2382842"/>
            <a:ext cx="199784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o 19">
            <a:extLst>
              <a:ext uri="{FF2B5EF4-FFF2-40B4-BE49-F238E27FC236}">
                <a16:creationId xmlns:a16="http://schemas.microsoft.com/office/drawing/2014/main" id="{1147EB90-8A5F-CE19-A9E7-51312679C554}"/>
              </a:ext>
            </a:extLst>
          </p:cNvPr>
          <p:cNvSpPr/>
          <p:nvPr/>
        </p:nvSpPr>
        <p:spPr>
          <a:xfrm>
            <a:off x="8170043" y="2715689"/>
            <a:ext cx="1080000" cy="1080000"/>
          </a:xfrm>
          <a:prstGeom prst="arc">
            <a:avLst>
              <a:gd name="adj1" fmla="val 6687974"/>
              <a:gd name="adj2" fmla="val 1925929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54EDB6CA-F7F9-61DF-34A7-18D08897926E}"/>
              </a:ext>
            </a:extLst>
          </p:cNvPr>
          <p:cNvCxnSpPr>
            <a:cxnSpLocks/>
            <a:stCxn id="20" idx="2"/>
          </p:cNvCxnSpPr>
          <p:nvPr/>
        </p:nvCxnSpPr>
        <p:spPr>
          <a:xfrm>
            <a:off x="9129632" y="2915769"/>
            <a:ext cx="255064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BF69FF74-BAF5-8499-151C-9F8C4F7632E3}"/>
              </a:ext>
            </a:extLst>
          </p:cNvPr>
          <p:cNvSpPr txBox="1"/>
          <p:nvPr/>
        </p:nvSpPr>
        <p:spPr>
          <a:xfrm>
            <a:off x="17341" y="5266793"/>
            <a:ext cx="70373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 ottiene lo stesso risultato se si conducono le rette </a:t>
            </a:r>
            <a:r>
              <a:rPr lang="it-IT" dirty="0">
                <a:solidFill>
                  <a:srgbClr val="FF0000"/>
                </a:solidFill>
              </a:rPr>
              <a:t>a</a:t>
            </a:r>
            <a:r>
              <a:rPr lang="it-IT" dirty="0"/>
              <a:t> e </a:t>
            </a:r>
            <a:r>
              <a:rPr lang="it-IT" dirty="0">
                <a:solidFill>
                  <a:srgbClr val="FF0000"/>
                </a:solidFill>
              </a:rPr>
              <a:t>b</a:t>
            </a:r>
            <a:r>
              <a:rPr lang="it-IT" dirty="0"/>
              <a:t> orizzontali per </a:t>
            </a:r>
            <a:r>
              <a:rPr lang="it-IT" dirty="0">
                <a:solidFill>
                  <a:srgbClr val="00B0F0"/>
                </a:solidFill>
              </a:rPr>
              <a:t>(A),(B) </a:t>
            </a:r>
            <a:r>
              <a:rPr lang="it-IT" dirty="0"/>
              <a:t>determinando </a:t>
            </a:r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a) </a:t>
            </a:r>
            <a:r>
              <a:rPr lang="it-IT" dirty="0"/>
              <a:t>e </a:t>
            </a:r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b)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A6987058-B26C-BED1-E0A1-9D264052DF36}"/>
              </a:ext>
            </a:extLst>
          </p:cNvPr>
          <p:cNvSpPr txBox="1"/>
          <p:nvPr/>
        </p:nvSpPr>
        <p:spPr>
          <a:xfrm>
            <a:off x="9060360" y="5269255"/>
            <a:ext cx="568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(r)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18A34453-7C1B-7A18-A5D9-66335C341F6F}"/>
              </a:ext>
            </a:extLst>
          </p:cNvPr>
          <p:cNvSpPr txBox="1"/>
          <p:nvPr/>
        </p:nvSpPr>
        <p:spPr>
          <a:xfrm>
            <a:off x="17341" y="5858205"/>
            <a:ext cx="74573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Ribaltate queste due tracce su 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se si conducono per esse due rette orizzontali si ottengono i punti </a:t>
            </a:r>
            <a:r>
              <a:rPr lang="it-IT" dirty="0">
                <a:solidFill>
                  <a:srgbClr val="00B0F0"/>
                </a:solidFill>
              </a:rPr>
              <a:t>A’’ </a:t>
            </a:r>
            <a:r>
              <a:rPr lang="it-IT" dirty="0"/>
              <a:t>e </a:t>
            </a:r>
            <a:r>
              <a:rPr lang="it-IT" dirty="0">
                <a:solidFill>
                  <a:srgbClr val="00B0F0"/>
                </a:solidFill>
              </a:rPr>
              <a:t>B’’ </a:t>
            </a:r>
            <a:r>
              <a:rPr lang="it-IT" dirty="0"/>
              <a:t>su </a:t>
            </a:r>
            <a:r>
              <a:rPr lang="it-IT" dirty="0">
                <a:solidFill>
                  <a:srgbClr val="00B0F0"/>
                </a:solidFill>
              </a:rPr>
              <a:t>r’’ </a:t>
            </a:r>
            <a:r>
              <a:rPr lang="it-IT" dirty="0"/>
              <a:t>e, quindi per proiezione i punti </a:t>
            </a:r>
            <a:r>
              <a:rPr lang="it-IT" dirty="0">
                <a:solidFill>
                  <a:srgbClr val="00B0F0"/>
                </a:solidFill>
              </a:rPr>
              <a:t>A’</a:t>
            </a:r>
            <a:r>
              <a:rPr lang="it-IT" dirty="0"/>
              <a:t> e </a:t>
            </a:r>
            <a:r>
              <a:rPr lang="it-IT" dirty="0">
                <a:solidFill>
                  <a:srgbClr val="00B0F0"/>
                </a:solidFill>
              </a:rPr>
              <a:t>B’</a:t>
            </a:r>
            <a:r>
              <a:rPr lang="it-IT" dirty="0"/>
              <a:t> su </a:t>
            </a:r>
            <a:r>
              <a:rPr lang="it-IT" dirty="0">
                <a:solidFill>
                  <a:srgbClr val="00B0F0"/>
                </a:solidFill>
              </a:rPr>
              <a:t>r’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D4EF078F-C6C3-075F-1D12-BCEF008161DF}"/>
              </a:ext>
            </a:extLst>
          </p:cNvPr>
          <p:cNvSpPr txBox="1"/>
          <p:nvPr/>
        </p:nvSpPr>
        <p:spPr>
          <a:xfrm>
            <a:off x="8837968" y="5635342"/>
            <a:ext cx="568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(b)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E091E89A-37CC-D92F-3E5D-A72510792596}"/>
              </a:ext>
            </a:extLst>
          </p:cNvPr>
          <p:cNvSpPr txBox="1"/>
          <p:nvPr/>
        </p:nvSpPr>
        <p:spPr>
          <a:xfrm>
            <a:off x="9439732" y="4735601"/>
            <a:ext cx="568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(a)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4371F450-5CD7-F865-60D1-FB1D792F3F32}"/>
              </a:ext>
            </a:extLst>
          </p:cNvPr>
          <p:cNvSpPr txBox="1"/>
          <p:nvPr/>
        </p:nvSpPr>
        <p:spPr>
          <a:xfrm>
            <a:off x="7817425" y="4270465"/>
            <a:ext cx="7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</a:rPr>
              <a:t>b)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C7EE26FA-70D8-FA47-8B37-E9E1288A3E6C}"/>
              </a:ext>
            </a:extLst>
          </p:cNvPr>
          <p:cNvSpPr txBox="1"/>
          <p:nvPr/>
        </p:nvSpPr>
        <p:spPr>
          <a:xfrm>
            <a:off x="8042938" y="3604001"/>
            <a:ext cx="7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</a:rPr>
              <a:t>a)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E7069FAF-DFC3-D01A-8B24-ECE8D57203F5}"/>
              </a:ext>
            </a:extLst>
          </p:cNvPr>
          <p:cNvSpPr txBox="1"/>
          <p:nvPr/>
        </p:nvSpPr>
        <p:spPr>
          <a:xfrm>
            <a:off x="9417346" y="2235009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8CCBBC28-EA7F-AC19-636B-4E56BBDD76A0}"/>
              </a:ext>
            </a:extLst>
          </p:cNvPr>
          <p:cNvSpPr txBox="1"/>
          <p:nvPr/>
        </p:nvSpPr>
        <p:spPr>
          <a:xfrm>
            <a:off x="8809226" y="2652705"/>
            <a:ext cx="7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C9000C4A-2A82-B65B-900F-C2E163962B82}"/>
              </a:ext>
            </a:extLst>
          </p:cNvPr>
          <p:cNvSpPr txBox="1"/>
          <p:nvPr/>
        </p:nvSpPr>
        <p:spPr>
          <a:xfrm>
            <a:off x="11155800" y="2149334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b’’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13AC8EDB-53D9-912D-81BF-9430FA9E00A3}"/>
              </a:ext>
            </a:extLst>
          </p:cNvPr>
          <p:cNvSpPr txBox="1"/>
          <p:nvPr/>
        </p:nvSpPr>
        <p:spPr>
          <a:xfrm>
            <a:off x="11160016" y="268140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>
                <a:solidFill>
                  <a:srgbClr val="FF0000"/>
                </a:solidFill>
              </a:rPr>
              <a:t>a’</a:t>
            </a:r>
            <a:r>
              <a:rPr lang="it-IT" sz="14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C20F051-19B7-E653-7BEA-96A8F5DA2613}"/>
              </a:ext>
            </a:extLst>
          </p:cNvPr>
          <p:cNvSpPr txBox="1"/>
          <p:nvPr/>
        </p:nvSpPr>
        <p:spPr>
          <a:xfrm>
            <a:off x="7533466" y="6094164"/>
            <a:ext cx="3204000" cy="738664"/>
          </a:xfrm>
          <a:prstGeom prst="rect">
            <a:avLst/>
          </a:prstGeom>
          <a:solidFill>
            <a:srgbClr val="FFFF00"/>
          </a:solidFill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Si precisa che le rette a e b possono essere qualsiasi con l’unica condizione di appartenere al piano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EF159ABD-17BA-DCE5-9E41-DAEE9E051313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ulsante di azione: vuoto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6F05770-7D3B-9608-50E2-10A63EC4D1AC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5925650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76" grpId="0"/>
      <p:bldP spid="77" grpId="0"/>
      <p:bldP spid="79" grpId="0"/>
      <p:bldP spid="80" grpId="0"/>
      <p:bldP spid="82" grpId="0"/>
      <p:bldP spid="96" grpId="0"/>
      <p:bldP spid="97" grpId="0"/>
      <p:bldP spid="103" grpId="0"/>
      <p:bldP spid="144" grpId="0" animBg="1"/>
      <p:bldP spid="169" grpId="0"/>
      <p:bldP spid="170" grpId="0"/>
      <p:bldP spid="171" grpId="0"/>
      <p:bldP spid="186" grpId="0"/>
      <p:bldP spid="187" grpId="0"/>
      <p:bldP spid="188" grpId="0"/>
      <p:bldP spid="189" grpId="0"/>
      <p:bldP spid="191" grpId="0"/>
      <p:bldP spid="202" grpId="0" animBg="1"/>
      <p:bldP spid="203" grpId="0"/>
      <p:bldP spid="204" grpId="0"/>
      <p:bldP spid="205" grpId="0"/>
      <p:bldP spid="207" grpId="0"/>
      <p:bldP spid="211" grpId="0"/>
      <p:bldP spid="212" grpId="0"/>
      <p:bldP spid="213" grpId="0"/>
      <p:bldP spid="214" grpId="0"/>
      <p:bldP spid="13" grpId="0" animBg="1"/>
      <p:bldP spid="20" grpId="0" animBg="1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9" grpId="0"/>
      <p:bldP spid="41" grpId="0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F86D6250-3BDA-0EAE-07A2-85A7A822B7DE}"/>
              </a:ext>
            </a:extLst>
          </p:cNvPr>
          <p:cNvSpPr txBox="1">
            <a:spLocks/>
          </p:cNvSpPr>
          <p:nvPr/>
        </p:nvSpPr>
        <p:spPr>
          <a:xfrm>
            <a:off x="17342" y="322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RIBALTAMENTO  DEL PIANO GENERICO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A55F9635-76F6-F0EA-E81B-7EE953F1299B}"/>
              </a:ext>
            </a:extLst>
          </p:cNvPr>
          <p:cNvCxnSpPr>
            <a:cxnSpLocks/>
          </p:cNvCxnSpPr>
          <p:nvPr/>
        </p:nvCxnSpPr>
        <p:spPr>
          <a:xfrm>
            <a:off x="6404351" y="3684218"/>
            <a:ext cx="574030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FAE1C129-75E9-D755-C7E7-D7302DB133F8}"/>
              </a:ext>
            </a:extLst>
          </p:cNvPr>
          <p:cNvCxnSpPr>
            <a:cxnSpLocks/>
          </p:cNvCxnSpPr>
          <p:nvPr/>
        </p:nvCxnSpPr>
        <p:spPr>
          <a:xfrm flipV="1">
            <a:off x="8709012" y="985267"/>
            <a:ext cx="3320231" cy="269895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2E055308-D790-453B-EF76-1761DE51D14E}"/>
              </a:ext>
            </a:extLst>
          </p:cNvPr>
          <p:cNvCxnSpPr>
            <a:cxnSpLocks/>
          </p:cNvCxnSpPr>
          <p:nvPr/>
        </p:nvCxnSpPr>
        <p:spPr>
          <a:xfrm flipH="1" flipV="1">
            <a:off x="8713785" y="3684216"/>
            <a:ext cx="2551979" cy="314383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5B390532-AB44-C3C4-3B12-C6B9052C7EB5}"/>
              </a:ext>
            </a:extLst>
          </p:cNvPr>
          <p:cNvCxnSpPr>
            <a:cxnSpLocks/>
          </p:cNvCxnSpPr>
          <p:nvPr/>
        </p:nvCxnSpPr>
        <p:spPr>
          <a:xfrm flipV="1">
            <a:off x="9820486" y="452761"/>
            <a:ext cx="0" cy="32314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rco 17">
            <a:extLst>
              <a:ext uri="{FF2B5EF4-FFF2-40B4-BE49-F238E27FC236}">
                <a16:creationId xmlns:a16="http://schemas.microsoft.com/office/drawing/2014/main" id="{30F6D9F2-EF78-A575-3A23-76D8800F3B0C}"/>
              </a:ext>
            </a:extLst>
          </p:cNvPr>
          <p:cNvSpPr/>
          <p:nvPr/>
        </p:nvSpPr>
        <p:spPr>
          <a:xfrm>
            <a:off x="7282950" y="2252669"/>
            <a:ext cx="2862000" cy="2862000"/>
          </a:xfrm>
          <a:prstGeom prst="arc">
            <a:avLst>
              <a:gd name="adj1" fmla="val 6687974"/>
              <a:gd name="adj2" fmla="val 1923535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4BCA2096-02F8-5AAD-D2DF-8E5A8E908964}"/>
              </a:ext>
            </a:extLst>
          </p:cNvPr>
          <p:cNvCxnSpPr>
            <a:cxnSpLocks/>
          </p:cNvCxnSpPr>
          <p:nvPr/>
        </p:nvCxnSpPr>
        <p:spPr>
          <a:xfrm flipH="1">
            <a:off x="6300142" y="3684217"/>
            <a:ext cx="3517161" cy="287745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DE751633-718D-A81C-E571-08011F3030A5}"/>
              </a:ext>
            </a:extLst>
          </p:cNvPr>
          <p:cNvCxnSpPr>
            <a:cxnSpLocks/>
          </p:cNvCxnSpPr>
          <p:nvPr/>
        </p:nvCxnSpPr>
        <p:spPr>
          <a:xfrm flipH="1">
            <a:off x="7524075" y="3683669"/>
            <a:ext cx="1184937" cy="304202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riangolo isoscele 51">
            <a:extLst>
              <a:ext uri="{FF2B5EF4-FFF2-40B4-BE49-F238E27FC236}">
                <a16:creationId xmlns:a16="http://schemas.microsoft.com/office/drawing/2014/main" id="{E88036C4-D6EA-F805-F3DF-E2007E0A2A71}"/>
              </a:ext>
            </a:extLst>
          </p:cNvPr>
          <p:cNvSpPr/>
          <p:nvPr/>
        </p:nvSpPr>
        <p:spPr>
          <a:xfrm>
            <a:off x="8004986" y="4574808"/>
            <a:ext cx="2877954" cy="1892869"/>
          </a:xfrm>
          <a:custGeom>
            <a:avLst/>
            <a:gdLst>
              <a:gd name="connsiteX0" fmla="*/ 0 w 2411386"/>
              <a:gd name="connsiteY0" fmla="*/ 1340985 h 1340985"/>
              <a:gd name="connsiteX1" fmla="*/ 1205693 w 2411386"/>
              <a:gd name="connsiteY1" fmla="*/ 0 h 1340985"/>
              <a:gd name="connsiteX2" fmla="*/ 2411386 w 2411386"/>
              <a:gd name="connsiteY2" fmla="*/ 1340985 h 1340985"/>
              <a:gd name="connsiteX3" fmla="*/ 0 w 2411386"/>
              <a:gd name="connsiteY3" fmla="*/ 1340985 h 1340985"/>
              <a:gd name="connsiteX0" fmla="*/ 0 w 2411386"/>
              <a:gd name="connsiteY0" fmla="*/ 1704969 h 1704969"/>
              <a:gd name="connsiteX1" fmla="*/ 610889 w 2411386"/>
              <a:gd name="connsiteY1" fmla="*/ 0 h 1704969"/>
              <a:gd name="connsiteX2" fmla="*/ 2411386 w 2411386"/>
              <a:gd name="connsiteY2" fmla="*/ 1704969 h 1704969"/>
              <a:gd name="connsiteX3" fmla="*/ 0 w 2411386"/>
              <a:gd name="connsiteY3" fmla="*/ 1704969 h 1704969"/>
              <a:gd name="connsiteX0" fmla="*/ 0 w 2411386"/>
              <a:gd name="connsiteY0" fmla="*/ 1607315 h 1607315"/>
              <a:gd name="connsiteX1" fmla="*/ 1507534 w 2411386"/>
              <a:gd name="connsiteY1" fmla="*/ 0 h 1607315"/>
              <a:gd name="connsiteX2" fmla="*/ 2411386 w 2411386"/>
              <a:gd name="connsiteY2" fmla="*/ 1607315 h 1607315"/>
              <a:gd name="connsiteX3" fmla="*/ 0 w 2411386"/>
              <a:gd name="connsiteY3" fmla="*/ 1607315 h 1607315"/>
              <a:gd name="connsiteX0" fmla="*/ 0 w 2411386"/>
              <a:gd name="connsiteY0" fmla="*/ 1687214 h 1687214"/>
              <a:gd name="connsiteX1" fmla="*/ 1720598 w 2411386"/>
              <a:gd name="connsiteY1" fmla="*/ 0 h 1687214"/>
              <a:gd name="connsiteX2" fmla="*/ 2411386 w 2411386"/>
              <a:gd name="connsiteY2" fmla="*/ 1687214 h 1687214"/>
              <a:gd name="connsiteX3" fmla="*/ 0 w 2411386"/>
              <a:gd name="connsiteY3" fmla="*/ 1687214 h 1687214"/>
              <a:gd name="connsiteX0" fmla="*/ 0 w 2411386"/>
              <a:gd name="connsiteY0" fmla="*/ 1465272 h 1465272"/>
              <a:gd name="connsiteX1" fmla="*/ 1143549 w 2411386"/>
              <a:gd name="connsiteY1" fmla="*/ 0 h 1465272"/>
              <a:gd name="connsiteX2" fmla="*/ 2411386 w 2411386"/>
              <a:gd name="connsiteY2" fmla="*/ 1465272 h 1465272"/>
              <a:gd name="connsiteX3" fmla="*/ 0 w 2411386"/>
              <a:gd name="connsiteY3" fmla="*/ 1465272 h 1465272"/>
              <a:gd name="connsiteX0" fmla="*/ 0 w 2411386"/>
              <a:gd name="connsiteY0" fmla="*/ 1784869 h 1784869"/>
              <a:gd name="connsiteX1" fmla="*/ 795252 w 2411386"/>
              <a:gd name="connsiteY1" fmla="*/ 0 h 1784869"/>
              <a:gd name="connsiteX2" fmla="*/ 2411386 w 2411386"/>
              <a:gd name="connsiteY2" fmla="*/ 1784869 h 1784869"/>
              <a:gd name="connsiteX3" fmla="*/ 0 w 2411386"/>
              <a:gd name="connsiteY3" fmla="*/ 1784869 h 1784869"/>
              <a:gd name="connsiteX0" fmla="*/ 0 w 2504831"/>
              <a:gd name="connsiteY0" fmla="*/ 1678337 h 1784869"/>
              <a:gd name="connsiteX1" fmla="*/ 888697 w 2504831"/>
              <a:gd name="connsiteY1" fmla="*/ 0 h 1784869"/>
              <a:gd name="connsiteX2" fmla="*/ 2504831 w 2504831"/>
              <a:gd name="connsiteY2" fmla="*/ 1784869 h 1784869"/>
              <a:gd name="connsiteX3" fmla="*/ 0 w 2504831"/>
              <a:gd name="connsiteY3" fmla="*/ 1678337 h 1784869"/>
              <a:gd name="connsiteX0" fmla="*/ 0 w 2504831"/>
              <a:gd name="connsiteY0" fmla="*/ 1678337 h 1784869"/>
              <a:gd name="connsiteX1" fmla="*/ 990638 w 2504831"/>
              <a:gd name="connsiteY1" fmla="*/ 0 h 1784869"/>
              <a:gd name="connsiteX2" fmla="*/ 2504831 w 2504831"/>
              <a:gd name="connsiteY2" fmla="*/ 1784869 h 1784869"/>
              <a:gd name="connsiteX3" fmla="*/ 0 w 2504831"/>
              <a:gd name="connsiteY3" fmla="*/ 1678337 h 1784869"/>
              <a:gd name="connsiteX0" fmla="*/ 0 w 2071584"/>
              <a:gd name="connsiteY0" fmla="*/ 1598438 h 1784869"/>
              <a:gd name="connsiteX1" fmla="*/ 557391 w 2071584"/>
              <a:gd name="connsiteY1" fmla="*/ 0 h 1784869"/>
              <a:gd name="connsiteX2" fmla="*/ 2071584 w 2071584"/>
              <a:gd name="connsiteY2" fmla="*/ 1784869 h 1784869"/>
              <a:gd name="connsiteX3" fmla="*/ 0 w 2071584"/>
              <a:gd name="connsiteY3" fmla="*/ 1598438 h 1784869"/>
              <a:gd name="connsiteX0" fmla="*/ 0 w 2071584"/>
              <a:gd name="connsiteY0" fmla="*/ 1601416 h 1787847"/>
              <a:gd name="connsiteX1" fmla="*/ 563091 w 2071584"/>
              <a:gd name="connsiteY1" fmla="*/ 0 h 1787847"/>
              <a:gd name="connsiteX2" fmla="*/ 2071584 w 2071584"/>
              <a:gd name="connsiteY2" fmla="*/ 1787847 h 1787847"/>
              <a:gd name="connsiteX3" fmla="*/ 0 w 2071584"/>
              <a:gd name="connsiteY3" fmla="*/ 1601416 h 1787847"/>
              <a:gd name="connsiteX0" fmla="*/ 0 w 2102935"/>
              <a:gd name="connsiteY0" fmla="*/ 1607373 h 1787847"/>
              <a:gd name="connsiteX1" fmla="*/ 594442 w 2102935"/>
              <a:gd name="connsiteY1" fmla="*/ 0 h 1787847"/>
              <a:gd name="connsiteX2" fmla="*/ 2102935 w 2102935"/>
              <a:gd name="connsiteY2" fmla="*/ 1787847 h 1787847"/>
              <a:gd name="connsiteX3" fmla="*/ 0 w 2102935"/>
              <a:gd name="connsiteY3" fmla="*/ 1607373 h 1787847"/>
              <a:gd name="connsiteX0" fmla="*/ 0 w 2102935"/>
              <a:gd name="connsiteY0" fmla="*/ 1625244 h 1805718"/>
              <a:gd name="connsiteX1" fmla="*/ 560240 w 2102935"/>
              <a:gd name="connsiteY1" fmla="*/ 0 h 1805718"/>
              <a:gd name="connsiteX2" fmla="*/ 2102935 w 2102935"/>
              <a:gd name="connsiteY2" fmla="*/ 1805718 h 1805718"/>
              <a:gd name="connsiteX3" fmla="*/ 0 w 2102935"/>
              <a:gd name="connsiteY3" fmla="*/ 1625244 h 1805718"/>
              <a:gd name="connsiteX0" fmla="*/ 0 w 2102935"/>
              <a:gd name="connsiteY0" fmla="*/ 1610351 h 1790825"/>
              <a:gd name="connsiteX1" fmla="*/ 602992 w 2102935"/>
              <a:gd name="connsiteY1" fmla="*/ 0 h 1790825"/>
              <a:gd name="connsiteX2" fmla="*/ 2102935 w 2102935"/>
              <a:gd name="connsiteY2" fmla="*/ 1790825 h 1790825"/>
              <a:gd name="connsiteX3" fmla="*/ 0 w 2102935"/>
              <a:gd name="connsiteY3" fmla="*/ 1610351 h 1790825"/>
              <a:gd name="connsiteX0" fmla="*/ 0 w 2753912"/>
              <a:gd name="connsiteY0" fmla="*/ 1610351 h 1848850"/>
              <a:gd name="connsiteX1" fmla="*/ 602992 w 2753912"/>
              <a:gd name="connsiteY1" fmla="*/ 0 h 1848850"/>
              <a:gd name="connsiteX2" fmla="*/ 2753912 w 2753912"/>
              <a:gd name="connsiteY2" fmla="*/ 1848850 h 1848850"/>
              <a:gd name="connsiteX3" fmla="*/ 0 w 2753912"/>
              <a:gd name="connsiteY3" fmla="*/ 1610351 h 1848850"/>
              <a:gd name="connsiteX0" fmla="*/ 0 w 2753912"/>
              <a:gd name="connsiteY0" fmla="*/ 1654370 h 1892869"/>
              <a:gd name="connsiteX1" fmla="*/ 618309 w 2753912"/>
              <a:gd name="connsiteY1" fmla="*/ 0 h 1892869"/>
              <a:gd name="connsiteX2" fmla="*/ 2753912 w 2753912"/>
              <a:gd name="connsiteY2" fmla="*/ 1892869 h 1892869"/>
              <a:gd name="connsiteX3" fmla="*/ 0 w 2753912"/>
              <a:gd name="connsiteY3" fmla="*/ 1654370 h 1892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3912" h="1892869">
                <a:moveTo>
                  <a:pt x="0" y="1654370"/>
                </a:moveTo>
                <a:lnTo>
                  <a:pt x="618309" y="0"/>
                </a:lnTo>
                <a:lnTo>
                  <a:pt x="2753912" y="1892869"/>
                </a:lnTo>
                <a:lnTo>
                  <a:pt x="0" y="1654370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D728B2A-E3E8-75FA-08D3-BD15F0D9EBCF}"/>
              </a:ext>
            </a:extLst>
          </p:cNvPr>
          <p:cNvCxnSpPr>
            <a:cxnSpLocks/>
          </p:cNvCxnSpPr>
          <p:nvPr/>
        </p:nvCxnSpPr>
        <p:spPr>
          <a:xfrm>
            <a:off x="7725565" y="6203340"/>
            <a:ext cx="3249588" cy="2668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46D1D10C-E441-38D1-5461-E3F29A2EB4FC}"/>
              </a:ext>
            </a:extLst>
          </p:cNvPr>
          <p:cNvCxnSpPr>
            <a:cxnSpLocks/>
          </p:cNvCxnSpPr>
          <p:nvPr/>
        </p:nvCxnSpPr>
        <p:spPr>
          <a:xfrm flipV="1">
            <a:off x="7788247" y="3924770"/>
            <a:ext cx="1116153" cy="285232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C315BBB0-1F84-D530-2EEC-58C66D11F51B}"/>
              </a:ext>
            </a:extLst>
          </p:cNvPr>
          <p:cNvCxnSpPr>
            <a:cxnSpLocks/>
          </p:cNvCxnSpPr>
          <p:nvPr/>
        </p:nvCxnSpPr>
        <p:spPr>
          <a:xfrm>
            <a:off x="8434680" y="4383852"/>
            <a:ext cx="2722201" cy="23070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o 27">
            <a:extLst>
              <a:ext uri="{FF2B5EF4-FFF2-40B4-BE49-F238E27FC236}">
                <a16:creationId xmlns:a16="http://schemas.microsoft.com/office/drawing/2014/main" id="{44690D9C-F0B3-367A-B1A2-3EF81B6309CA}"/>
              </a:ext>
            </a:extLst>
          </p:cNvPr>
          <p:cNvSpPr/>
          <p:nvPr/>
        </p:nvSpPr>
        <p:spPr>
          <a:xfrm>
            <a:off x="6010650" y="981543"/>
            <a:ext cx="5407200" cy="5407200"/>
          </a:xfrm>
          <a:prstGeom prst="arc">
            <a:avLst>
              <a:gd name="adj1" fmla="val 6687974"/>
              <a:gd name="adj2" fmla="val 19249728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57021DB3-D693-F5B8-25C5-948074E7FBE3}"/>
              </a:ext>
            </a:extLst>
          </p:cNvPr>
          <p:cNvCxnSpPr/>
          <p:nvPr/>
        </p:nvCxnSpPr>
        <p:spPr>
          <a:xfrm flipV="1">
            <a:off x="10975153" y="3683669"/>
            <a:ext cx="0" cy="27780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2BE8CB8C-22BE-7F26-ACDD-18F4DBDBEDF3}"/>
              </a:ext>
            </a:extLst>
          </p:cNvPr>
          <p:cNvCxnSpPr>
            <a:cxnSpLocks/>
            <a:endCxn id="28" idx="2"/>
          </p:cNvCxnSpPr>
          <p:nvPr/>
        </p:nvCxnSpPr>
        <p:spPr>
          <a:xfrm flipH="1" flipV="1">
            <a:off x="10810249" y="1977442"/>
            <a:ext cx="164904" cy="170622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F4B3829-D3C8-2F4F-CB9F-B1217A2DA870}"/>
              </a:ext>
            </a:extLst>
          </p:cNvPr>
          <p:cNvCxnSpPr>
            <a:stCxn id="28" idx="2"/>
          </p:cNvCxnSpPr>
          <p:nvPr/>
        </p:nvCxnSpPr>
        <p:spPr>
          <a:xfrm>
            <a:off x="10810249" y="1977442"/>
            <a:ext cx="0" cy="170622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E4477D7C-EE82-BE0B-EC8D-5C2533B1033D}"/>
              </a:ext>
            </a:extLst>
          </p:cNvPr>
          <p:cNvCxnSpPr/>
          <p:nvPr/>
        </p:nvCxnSpPr>
        <p:spPr>
          <a:xfrm>
            <a:off x="10810249" y="3683669"/>
            <a:ext cx="164904" cy="2778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o 43">
            <a:extLst>
              <a:ext uri="{FF2B5EF4-FFF2-40B4-BE49-F238E27FC236}">
                <a16:creationId xmlns:a16="http://schemas.microsoft.com/office/drawing/2014/main" id="{2BD9321F-F773-AE08-53DF-9E41CB3B792E}"/>
              </a:ext>
            </a:extLst>
          </p:cNvPr>
          <p:cNvSpPr/>
          <p:nvPr/>
        </p:nvSpPr>
        <p:spPr>
          <a:xfrm>
            <a:off x="7955220" y="2927577"/>
            <a:ext cx="1512000" cy="1512000"/>
          </a:xfrm>
          <a:prstGeom prst="arc">
            <a:avLst>
              <a:gd name="adj1" fmla="val 6674132"/>
              <a:gd name="adj2" fmla="val 1925491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37F06343-26D8-ADB2-8B9A-1B25686E2392}"/>
              </a:ext>
            </a:extLst>
          </p:cNvPr>
          <p:cNvCxnSpPr>
            <a:stCxn id="44" idx="2"/>
          </p:cNvCxnSpPr>
          <p:nvPr/>
        </p:nvCxnSpPr>
        <p:spPr>
          <a:xfrm flipH="1">
            <a:off x="9296053" y="3206942"/>
            <a:ext cx="1984" cy="47663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76816ED3-3E7A-4EBD-0291-CB1146F221DE}"/>
              </a:ext>
            </a:extLst>
          </p:cNvPr>
          <p:cNvCxnSpPr>
            <a:cxnSpLocks/>
          </p:cNvCxnSpPr>
          <p:nvPr/>
        </p:nvCxnSpPr>
        <p:spPr>
          <a:xfrm flipV="1">
            <a:off x="11140912" y="3683577"/>
            <a:ext cx="0" cy="29926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55D38203-413E-BA0A-5A59-336DFBDBF136}"/>
              </a:ext>
            </a:extLst>
          </p:cNvPr>
          <p:cNvCxnSpPr>
            <a:cxnSpLocks/>
            <a:stCxn id="44" idx="2"/>
          </p:cNvCxnSpPr>
          <p:nvPr/>
        </p:nvCxnSpPr>
        <p:spPr>
          <a:xfrm>
            <a:off x="9298037" y="3206942"/>
            <a:ext cx="1842875" cy="47618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6A0E2BDF-EC83-4C70-0A41-A2A325770FE6}"/>
              </a:ext>
            </a:extLst>
          </p:cNvPr>
          <p:cNvCxnSpPr>
            <a:cxnSpLocks/>
          </p:cNvCxnSpPr>
          <p:nvPr/>
        </p:nvCxnSpPr>
        <p:spPr>
          <a:xfrm>
            <a:off x="9296053" y="3683577"/>
            <a:ext cx="1860828" cy="3007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569F88D8-269A-96B6-E1AB-B715BA8266F8}"/>
              </a:ext>
            </a:extLst>
          </p:cNvPr>
          <p:cNvCxnSpPr>
            <a:cxnSpLocks/>
          </p:cNvCxnSpPr>
          <p:nvPr/>
        </p:nvCxnSpPr>
        <p:spPr>
          <a:xfrm flipV="1">
            <a:off x="8904400" y="3683122"/>
            <a:ext cx="0" cy="2416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D720EF25-86CB-FDE6-D25B-4CBE85E51E3E}"/>
              </a:ext>
            </a:extLst>
          </p:cNvPr>
          <p:cNvCxnSpPr>
            <a:cxnSpLocks/>
          </p:cNvCxnSpPr>
          <p:nvPr/>
        </p:nvCxnSpPr>
        <p:spPr>
          <a:xfrm flipV="1">
            <a:off x="8908949" y="1215307"/>
            <a:ext cx="3035888" cy="246781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7576C92E-508A-B0FB-870E-26107D9D8ADD}"/>
              </a:ext>
            </a:extLst>
          </p:cNvPr>
          <p:cNvCxnSpPr>
            <a:cxnSpLocks/>
          </p:cNvCxnSpPr>
          <p:nvPr/>
        </p:nvCxnSpPr>
        <p:spPr>
          <a:xfrm>
            <a:off x="9447773" y="3244070"/>
            <a:ext cx="0" cy="69022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84BE1BF3-5EA4-0BC9-1093-64540929EB09}"/>
              </a:ext>
            </a:extLst>
          </p:cNvPr>
          <p:cNvCxnSpPr>
            <a:cxnSpLocks/>
          </p:cNvCxnSpPr>
          <p:nvPr/>
        </p:nvCxnSpPr>
        <p:spPr>
          <a:xfrm>
            <a:off x="10823584" y="2121280"/>
            <a:ext cx="0" cy="180158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C6BCC376-4431-86F8-322A-F7EB6C416E4B}"/>
              </a:ext>
            </a:extLst>
          </p:cNvPr>
          <p:cNvCxnSpPr>
            <a:cxnSpLocks/>
          </p:cNvCxnSpPr>
          <p:nvPr/>
        </p:nvCxnSpPr>
        <p:spPr>
          <a:xfrm>
            <a:off x="8898580" y="3922865"/>
            <a:ext cx="298503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255FE227-FD0C-22B8-FBB7-203D43197285}"/>
              </a:ext>
            </a:extLst>
          </p:cNvPr>
          <p:cNvCxnSpPr>
            <a:cxnSpLocks/>
          </p:cNvCxnSpPr>
          <p:nvPr/>
        </p:nvCxnSpPr>
        <p:spPr>
          <a:xfrm flipV="1">
            <a:off x="10974142" y="3652078"/>
            <a:ext cx="0" cy="27424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F9B8E046-17D0-ECA7-4DDB-8C8FF6B4775A}"/>
              </a:ext>
            </a:extLst>
          </p:cNvPr>
          <p:cNvSpPr txBox="1"/>
          <p:nvPr/>
        </p:nvSpPr>
        <p:spPr>
          <a:xfrm>
            <a:off x="7900979" y="6177730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(B)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A0FE82B7-93FE-2E87-1024-3A6B666874DB}"/>
              </a:ext>
            </a:extLst>
          </p:cNvPr>
          <p:cNvSpPr txBox="1"/>
          <p:nvPr/>
        </p:nvSpPr>
        <p:spPr>
          <a:xfrm>
            <a:off x="8416054" y="4286575"/>
            <a:ext cx="468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(A)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19D21B77-5278-31F2-2CD6-99E04B8FAD13}"/>
              </a:ext>
            </a:extLst>
          </p:cNvPr>
          <p:cNvSpPr txBox="1"/>
          <p:nvPr/>
        </p:nvSpPr>
        <p:spPr>
          <a:xfrm>
            <a:off x="10611160" y="6461719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(C)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BAEF8060-2ABD-0517-A474-B349FDF905DD}"/>
              </a:ext>
            </a:extLst>
          </p:cNvPr>
          <p:cNvSpPr txBox="1"/>
          <p:nvPr/>
        </p:nvSpPr>
        <p:spPr>
          <a:xfrm>
            <a:off x="10610466" y="3680325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B’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CE9912C4-4E63-669D-CD7F-A5FD1FA42AD5}"/>
              </a:ext>
            </a:extLst>
          </p:cNvPr>
          <p:cNvSpPr txBox="1"/>
          <p:nvPr/>
        </p:nvSpPr>
        <p:spPr>
          <a:xfrm>
            <a:off x="9208103" y="3741725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A’</a:t>
            </a: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532D036A-9E2D-9DFD-0E87-92169837EC23}"/>
              </a:ext>
            </a:extLst>
          </p:cNvPr>
          <p:cNvSpPr txBox="1"/>
          <p:nvPr/>
        </p:nvSpPr>
        <p:spPr>
          <a:xfrm>
            <a:off x="10891413" y="6181161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C’</a:t>
            </a:r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03EDC5EF-1D50-285E-0E25-82B493A41537}"/>
              </a:ext>
            </a:extLst>
          </p:cNvPr>
          <p:cNvSpPr txBox="1"/>
          <p:nvPr/>
        </p:nvSpPr>
        <p:spPr>
          <a:xfrm>
            <a:off x="10768290" y="1994825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B’’</a:t>
            </a:r>
          </a:p>
        </p:txBody>
      </p:sp>
      <p:sp>
        <p:nvSpPr>
          <p:cNvPr id="83" name="CasellaDiTesto 82">
            <a:extLst>
              <a:ext uri="{FF2B5EF4-FFF2-40B4-BE49-F238E27FC236}">
                <a16:creationId xmlns:a16="http://schemas.microsoft.com/office/drawing/2014/main" id="{2D3FBFF4-4E84-A930-5558-691656FD8B4C}"/>
              </a:ext>
            </a:extLst>
          </p:cNvPr>
          <p:cNvSpPr txBox="1"/>
          <p:nvPr/>
        </p:nvSpPr>
        <p:spPr>
          <a:xfrm>
            <a:off x="9175669" y="3018285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A’’</a:t>
            </a: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2B5F63E3-0751-356C-447A-1C8FB61B7ABD}"/>
              </a:ext>
            </a:extLst>
          </p:cNvPr>
          <p:cNvSpPr txBox="1"/>
          <p:nvPr/>
        </p:nvSpPr>
        <p:spPr>
          <a:xfrm>
            <a:off x="10891413" y="3427268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C’’</a:t>
            </a:r>
          </a:p>
        </p:txBody>
      </p: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E9AED6EB-233C-3AD5-324B-364B1D826F4A}"/>
              </a:ext>
            </a:extLst>
          </p:cNvPr>
          <p:cNvCxnSpPr>
            <a:cxnSpLocks/>
          </p:cNvCxnSpPr>
          <p:nvPr/>
        </p:nvCxnSpPr>
        <p:spPr>
          <a:xfrm flipH="1">
            <a:off x="8641112" y="3922865"/>
            <a:ext cx="802110" cy="6562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7B9A9EB2-8E94-E22C-C61A-C61A649FA9DF}"/>
              </a:ext>
            </a:extLst>
          </p:cNvPr>
          <p:cNvCxnSpPr>
            <a:cxnSpLocks/>
          </p:cNvCxnSpPr>
          <p:nvPr/>
        </p:nvCxnSpPr>
        <p:spPr>
          <a:xfrm flipH="1">
            <a:off x="10883813" y="6385795"/>
            <a:ext cx="92329" cy="755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C6B61174-ABC2-5FDA-4862-C995975489D3}"/>
              </a:ext>
            </a:extLst>
          </p:cNvPr>
          <p:cNvCxnSpPr>
            <a:cxnSpLocks/>
          </p:cNvCxnSpPr>
          <p:nvPr/>
        </p:nvCxnSpPr>
        <p:spPr>
          <a:xfrm flipH="1">
            <a:off x="8003947" y="3918585"/>
            <a:ext cx="2819637" cy="23067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7F7C23B2-317D-A773-93BB-E9BAF267FD6F}"/>
              </a:ext>
            </a:extLst>
          </p:cNvPr>
          <p:cNvSpPr txBox="1"/>
          <p:nvPr/>
        </p:nvSpPr>
        <p:spPr>
          <a:xfrm>
            <a:off x="9819523" y="3336848"/>
            <a:ext cx="568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c’’</a:t>
            </a: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110864C0-BC4F-99D7-A431-D5CBAAE56FB2}"/>
              </a:ext>
            </a:extLst>
          </p:cNvPr>
          <p:cNvSpPr txBox="1"/>
          <p:nvPr/>
        </p:nvSpPr>
        <p:spPr>
          <a:xfrm>
            <a:off x="10849679" y="2666672"/>
            <a:ext cx="568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>
                <a:solidFill>
                  <a:srgbClr val="00B0F0"/>
                </a:solidFill>
              </a:rPr>
              <a:t>a’</a:t>
            </a:r>
            <a:r>
              <a:rPr lang="it-IT" sz="1400" dirty="0">
                <a:solidFill>
                  <a:srgbClr val="00B0F0"/>
                </a:solidFill>
              </a:rPr>
              <a:t>’</a:t>
            </a: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7DC201CB-FF17-87BD-FDF7-40D863D01EEF}"/>
              </a:ext>
            </a:extLst>
          </p:cNvPr>
          <p:cNvSpPr txBox="1"/>
          <p:nvPr/>
        </p:nvSpPr>
        <p:spPr>
          <a:xfrm>
            <a:off x="9794977" y="4839255"/>
            <a:ext cx="568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c’</a:t>
            </a:r>
          </a:p>
        </p:txBody>
      </p:sp>
      <p:sp>
        <p:nvSpPr>
          <p:cNvPr id="98" name="CasellaDiTesto 97">
            <a:extLst>
              <a:ext uri="{FF2B5EF4-FFF2-40B4-BE49-F238E27FC236}">
                <a16:creationId xmlns:a16="http://schemas.microsoft.com/office/drawing/2014/main" id="{9A47D14F-099F-3846-BBA4-9CF8F105BEF9}"/>
              </a:ext>
            </a:extLst>
          </p:cNvPr>
          <p:cNvSpPr txBox="1"/>
          <p:nvPr/>
        </p:nvSpPr>
        <p:spPr>
          <a:xfrm>
            <a:off x="9999334" y="3703050"/>
            <a:ext cx="568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b’</a:t>
            </a:r>
          </a:p>
        </p:txBody>
      </p:sp>
      <p:sp>
        <p:nvSpPr>
          <p:cNvPr id="99" name="CasellaDiTesto 98">
            <a:extLst>
              <a:ext uri="{FF2B5EF4-FFF2-40B4-BE49-F238E27FC236}">
                <a16:creationId xmlns:a16="http://schemas.microsoft.com/office/drawing/2014/main" id="{29444BDE-61FA-43FE-A071-2BB2A5DE28E4}"/>
              </a:ext>
            </a:extLst>
          </p:cNvPr>
          <p:cNvSpPr txBox="1"/>
          <p:nvPr/>
        </p:nvSpPr>
        <p:spPr>
          <a:xfrm>
            <a:off x="10820989" y="4667026"/>
            <a:ext cx="568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>
                <a:solidFill>
                  <a:srgbClr val="00B0F0"/>
                </a:solidFill>
              </a:rPr>
              <a:t>a’</a:t>
            </a:r>
            <a:endParaRPr lang="it-IT" sz="1400" dirty="0">
              <a:solidFill>
                <a:srgbClr val="00B0F0"/>
              </a:solidFill>
            </a:endParaRPr>
          </a:p>
        </p:txBody>
      </p:sp>
      <p:sp>
        <p:nvSpPr>
          <p:cNvPr id="100" name="CasellaDiTesto 99">
            <a:extLst>
              <a:ext uri="{FF2B5EF4-FFF2-40B4-BE49-F238E27FC236}">
                <a16:creationId xmlns:a16="http://schemas.microsoft.com/office/drawing/2014/main" id="{EBBF4140-E3F7-4941-742B-A5902DDAEEC7}"/>
              </a:ext>
            </a:extLst>
          </p:cNvPr>
          <p:cNvSpPr txBox="1"/>
          <p:nvPr/>
        </p:nvSpPr>
        <p:spPr>
          <a:xfrm>
            <a:off x="9456899" y="5112722"/>
            <a:ext cx="568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(c)</a:t>
            </a:r>
          </a:p>
        </p:txBody>
      </p: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D6622196-CA90-115A-910C-175D0918255C}"/>
              </a:ext>
            </a:extLst>
          </p:cNvPr>
          <p:cNvSpPr txBox="1"/>
          <p:nvPr/>
        </p:nvSpPr>
        <p:spPr>
          <a:xfrm>
            <a:off x="8041608" y="5176648"/>
            <a:ext cx="568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(b)</a:t>
            </a:r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666A34ED-78A2-7917-FD8F-7ED2EDA3110D}"/>
              </a:ext>
            </a:extLst>
          </p:cNvPr>
          <p:cNvSpPr txBox="1"/>
          <p:nvPr/>
        </p:nvSpPr>
        <p:spPr>
          <a:xfrm>
            <a:off x="9125583" y="6295959"/>
            <a:ext cx="568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(a)</a:t>
            </a:r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3A7B0E16-B7F5-CFC8-EBEB-AB676110E0BE}"/>
              </a:ext>
            </a:extLst>
          </p:cNvPr>
          <p:cNvSpPr txBox="1"/>
          <p:nvPr/>
        </p:nvSpPr>
        <p:spPr>
          <a:xfrm>
            <a:off x="9951325" y="2455125"/>
            <a:ext cx="568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b’’</a:t>
            </a:r>
          </a:p>
        </p:txBody>
      </p:sp>
      <p:sp>
        <p:nvSpPr>
          <p:cNvPr id="105" name="Triangolo isoscele 104">
            <a:extLst>
              <a:ext uri="{FF2B5EF4-FFF2-40B4-BE49-F238E27FC236}">
                <a16:creationId xmlns:a16="http://schemas.microsoft.com/office/drawing/2014/main" id="{4CAC728D-F390-B0EC-4462-8048644D4FB5}"/>
              </a:ext>
            </a:extLst>
          </p:cNvPr>
          <p:cNvSpPr/>
          <p:nvPr/>
        </p:nvSpPr>
        <p:spPr>
          <a:xfrm rot="10800000">
            <a:off x="9439943" y="3921558"/>
            <a:ext cx="1536654" cy="2474673"/>
          </a:xfrm>
          <a:custGeom>
            <a:avLst/>
            <a:gdLst>
              <a:gd name="connsiteX0" fmla="*/ 0 w 1190671"/>
              <a:gd name="connsiteY0" fmla="*/ 2156099 h 2156099"/>
              <a:gd name="connsiteX1" fmla="*/ 547911 w 1190671"/>
              <a:gd name="connsiteY1" fmla="*/ 0 h 2156099"/>
              <a:gd name="connsiteX2" fmla="*/ 1190671 w 1190671"/>
              <a:gd name="connsiteY2" fmla="*/ 2156099 h 2156099"/>
              <a:gd name="connsiteX3" fmla="*/ 0 w 1190671"/>
              <a:gd name="connsiteY3" fmla="*/ 2156099 h 2156099"/>
              <a:gd name="connsiteX0" fmla="*/ 306972 w 1497643"/>
              <a:gd name="connsiteY0" fmla="*/ 2453684 h 2453684"/>
              <a:gd name="connsiteX1" fmla="*/ 0 w 1497643"/>
              <a:gd name="connsiteY1" fmla="*/ 0 h 2453684"/>
              <a:gd name="connsiteX2" fmla="*/ 1497643 w 1497643"/>
              <a:gd name="connsiteY2" fmla="*/ 2453684 h 2453684"/>
              <a:gd name="connsiteX3" fmla="*/ 306972 w 1497643"/>
              <a:gd name="connsiteY3" fmla="*/ 2453684 h 2453684"/>
              <a:gd name="connsiteX0" fmla="*/ 139242 w 1497643"/>
              <a:gd name="connsiteY0" fmla="*/ 2448273 h 2453684"/>
              <a:gd name="connsiteX1" fmla="*/ 0 w 1497643"/>
              <a:gd name="connsiteY1" fmla="*/ 0 h 2453684"/>
              <a:gd name="connsiteX2" fmla="*/ 1497643 w 1497643"/>
              <a:gd name="connsiteY2" fmla="*/ 2453684 h 2453684"/>
              <a:gd name="connsiteX3" fmla="*/ 139242 w 1497643"/>
              <a:gd name="connsiteY3" fmla="*/ 2448273 h 2453684"/>
              <a:gd name="connsiteX0" fmla="*/ 139242 w 1503054"/>
              <a:gd name="connsiteY0" fmla="*/ 2448273 h 2448273"/>
              <a:gd name="connsiteX1" fmla="*/ 0 w 1503054"/>
              <a:gd name="connsiteY1" fmla="*/ 0 h 2448273"/>
              <a:gd name="connsiteX2" fmla="*/ 1503054 w 1503054"/>
              <a:gd name="connsiteY2" fmla="*/ 2448273 h 2448273"/>
              <a:gd name="connsiteX3" fmla="*/ 139242 w 1503054"/>
              <a:gd name="connsiteY3" fmla="*/ 2448273 h 2448273"/>
              <a:gd name="connsiteX0" fmla="*/ 139242 w 1419054"/>
              <a:gd name="connsiteY0" fmla="*/ 2448273 h 2472273"/>
              <a:gd name="connsiteX1" fmla="*/ 0 w 1419054"/>
              <a:gd name="connsiteY1" fmla="*/ 0 h 2472273"/>
              <a:gd name="connsiteX2" fmla="*/ 1419054 w 1419054"/>
              <a:gd name="connsiteY2" fmla="*/ 2472273 h 2472273"/>
              <a:gd name="connsiteX3" fmla="*/ 139242 w 1419054"/>
              <a:gd name="connsiteY3" fmla="*/ 2448273 h 2472273"/>
              <a:gd name="connsiteX0" fmla="*/ 139242 w 1522254"/>
              <a:gd name="connsiteY0" fmla="*/ 2448273 h 2457873"/>
              <a:gd name="connsiteX1" fmla="*/ 0 w 1522254"/>
              <a:gd name="connsiteY1" fmla="*/ 0 h 2457873"/>
              <a:gd name="connsiteX2" fmla="*/ 1522254 w 1522254"/>
              <a:gd name="connsiteY2" fmla="*/ 2457873 h 2457873"/>
              <a:gd name="connsiteX3" fmla="*/ 139242 w 1522254"/>
              <a:gd name="connsiteY3" fmla="*/ 2448273 h 2457873"/>
              <a:gd name="connsiteX0" fmla="*/ 139242 w 1522254"/>
              <a:gd name="connsiteY0" fmla="*/ 2448273 h 2460273"/>
              <a:gd name="connsiteX1" fmla="*/ 0 w 1522254"/>
              <a:gd name="connsiteY1" fmla="*/ 0 h 2460273"/>
              <a:gd name="connsiteX2" fmla="*/ 1522254 w 1522254"/>
              <a:gd name="connsiteY2" fmla="*/ 2460273 h 2460273"/>
              <a:gd name="connsiteX3" fmla="*/ 139242 w 1522254"/>
              <a:gd name="connsiteY3" fmla="*/ 2448273 h 2460273"/>
              <a:gd name="connsiteX0" fmla="*/ 139242 w 1522254"/>
              <a:gd name="connsiteY0" fmla="*/ 2448273 h 2453073"/>
              <a:gd name="connsiteX1" fmla="*/ 0 w 1522254"/>
              <a:gd name="connsiteY1" fmla="*/ 0 h 2453073"/>
              <a:gd name="connsiteX2" fmla="*/ 1522254 w 1522254"/>
              <a:gd name="connsiteY2" fmla="*/ 2453073 h 2453073"/>
              <a:gd name="connsiteX3" fmla="*/ 139242 w 1522254"/>
              <a:gd name="connsiteY3" fmla="*/ 2448273 h 2453073"/>
              <a:gd name="connsiteX0" fmla="*/ 153642 w 1536654"/>
              <a:gd name="connsiteY0" fmla="*/ 2474673 h 2479473"/>
              <a:gd name="connsiteX1" fmla="*/ 0 w 1536654"/>
              <a:gd name="connsiteY1" fmla="*/ 0 h 2479473"/>
              <a:gd name="connsiteX2" fmla="*/ 1536654 w 1536654"/>
              <a:gd name="connsiteY2" fmla="*/ 2479473 h 2479473"/>
              <a:gd name="connsiteX3" fmla="*/ 153642 w 1536654"/>
              <a:gd name="connsiteY3" fmla="*/ 2474673 h 2479473"/>
              <a:gd name="connsiteX0" fmla="*/ 117642 w 1500654"/>
              <a:gd name="connsiteY0" fmla="*/ 2481873 h 2486673"/>
              <a:gd name="connsiteX1" fmla="*/ 0 w 1500654"/>
              <a:gd name="connsiteY1" fmla="*/ 0 h 2486673"/>
              <a:gd name="connsiteX2" fmla="*/ 1500654 w 1500654"/>
              <a:gd name="connsiteY2" fmla="*/ 2486673 h 2486673"/>
              <a:gd name="connsiteX3" fmla="*/ 117642 w 1500654"/>
              <a:gd name="connsiteY3" fmla="*/ 2481873 h 2486673"/>
              <a:gd name="connsiteX0" fmla="*/ 153642 w 1536654"/>
              <a:gd name="connsiteY0" fmla="*/ 2469873 h 2474673"/>
              <a:gd name="connsiteX1" fmla="*/ 0 w 1536654"/>
              <a:gd name="connsiteY1" fmla="*/ 0 h 2474673"/>
              <a:gd name="connsiteX2" fmla="*/ 1536654 w 1536654"/>
              <a:gd name="connsiteY2" fmla="*/ 2474673 h 2474673"/>
              <a:gd name="connsiteX3" fmla="*/ 153642 w 1536654"/>
              <a:gd name="connsiteY3" fmla="*/ 2469873 h 2474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6654" h="2474673">
                <a:moveTo>
                  <a:pt x="153642" y="2469873"/>
                </a:moveTo>
                <a:lnTo>
                  <a:pt x="0" y="0"/>
                </a:lnTo>
                <a:lnTo>
                  <a:pt x="1536654" y="2474673"/>
                </a:lnTo>
                <a:lnTo>
                  <a:pt x="153642" y="2469873"/>
                </a:lnTo>
                <a:close/>
              </a:path>
            </a:pathLst>
          </a:custGeom>
          <a:solidFill>
            <a:srgbClr val="00B0F0">
              <a:alpha val="50000"/>
            </a:srgbClr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6" name="Triangolo isoscele 105">
            <a:extLst>
              <a:ext uri="{FF2B5EF4-FFF2-40B4-BE49-F238E27FC236}">
                <a16:creationId xmlns:a16="http://schemas.microsoft.com/office/drawing/2014/main" id="{7B0A4FFA-F7A3-AC12-FA49-88DDE15B32CF}"/>
              </a:ext>
            </a:extLst>
          </p:cNvPr>
          <p:cNvSpPr/>
          <p:nvPr/>
        </p:nvSpPr>
        <p:spPr>
          <a:xfrm>
            <a:off x="9454703" y="2124666"/>
            <a:ext cx="1515204" cy="1516206"/>
          </a:xfrm>
          <a:custGeom>
            <a:avLst/>
            <a:gdLst>
              <a:gd name="connsiteX0" fmla="*/ 0 w 1359243"/>
              <a:gd name="connsiteY0" fmla="*/ 1101736 h 1101736"/>
              <a:gd name="connsiteX1" fmla="*/ 1359243 w 1359243"/>
              <a:gd name="connsiteY1" fmla="*/ 0 h 1101736"/>
              <a:gd name="connsiteX2" fmla="*/ 1359243 w 1359243"/>
              <a:gd name="connsiteY2" fmla="*/ 1101736 h 1101736"/>
              <a:gd name="connsiteX3" fmla="*/ 0 w 1359243"/>
              <a:gd name="connsiteY3" fmla="*/ 1101736 h 1101736"/>
              <a:gd name="connsiteX0" fmla="*/ 0 w 1359243"/>
              <a:gd name="connsiteY0" fmla="*/ 1103872 h 1103872"/>
              <a:gd name="connsiteX1" fmla="*/ 1357106 w 1359243"/>
              <a:gd name="connsiteY1" fmla="*/ 0 h 1103872"/>
              <a:gd name="connsiteX2" fmla="*/ 1359243 w 1359243"/>
              <a:gd name="connsiteY2" fmla="*/ 1103872 h 1103872"/>
              <a:gd name="connsiteX3" fmla="*/ 0 w 1359243"/>
              <a:gd name="connsiteY3" fmla="*/ 1103872 h 1103872"/>
              <a:gd name="connsiteX0" fmla="*/ 0 w 1515204"/>
              <a:gd name="connsiteY0" fmla="*/ 1103872 h 1501251"/>
              <a:gd name="connsiteX1" fmla="*/ 1357106 w 1515204"/>
              <a:gd name="connsiteY1" fmla="*/ 0 h 1501251"/>
              <a:gd name="connsiteX2" fmla="*/ 1515204 w 1515204"/>
              <a:gd name="connsiteY2" fmla="*/ 1501251 h 1501251"/>
              <a:gd name="connsiteX3" fmla="*/ 0 w 1515204"/>
              <a:gd name="connsiteY3" fmla="*/ 1103872 h 1501251"/>
              <a:gd name="connsiteX0" fmla="*/ 0 w 1515204"/>
              <a:gd name="connsiteY0" fmla="*/ 1116690 h 1514069"/>
              <a:gd name="connsiteX1" fmla="*/ 1374198 w 1515204"/>
              <a:gd name="connsiteY1" fmla="*/ 0 h 1514069"/>
              <a:gd name="connsiteX2" fmla="*/ 1515204 w 1515204"/>
              <a:gd name="connsiteY2" fmla="*/ 1514069 h 1514069"/>
              <a:gd name="connsiteX3" fmla="*/ 0 w 1515204"/>
              <a:gd name="connsiteY3" fmla="*/ 1116690 h 1514069"/>
              <a:gd name="connsiteX0" fmla="*/ 0 w 1515204"/>
              <a:gd name="connsiteY0" fmla="*/ 1116690 h 1514069"/>
              <a:gd name="connsiteX1" fmla="*/ 1376335 w 1515204"/>
              <a:gd name="connsiteY1" fmla="*/ 0 h 1514069"/>
              <a:gd name="connsiteX2" fmla="*/ 1515204 w 1515204"/>
              <a:gd name="connsiteY2" fmla="*/ 1514069 h 1514069"/>
              <a:gd name="connsiteX3" fmla="*/ 0 w 1515204"/>
              <a:gd name="connsiteY3" fmla="*/ 1116690 h 1514069"/>
              <a:gd name="connsiteX0" fmla="*/ 0 w 1515204"/>
              <a:gd name="connsiteY0" fmla="*/ 1116690 h 1514069"/>
              <a:gd name="connsiteX1" fmla="*/ 1376335 w 1515204"/>
              <a:gd name="connsiteY1" fmla="*/ 0 h 1514069"/>
              <a:gd name="connsiteX2" fmla="*/ 1515204 w 1515204"/>
              <a:gd name="connsiteY2" fmla="*/ 1514069 h 1514069"/>
              <a:gd name="connsiteX3" fmla="*/ 0 w 1515204"/>
              <a:gd name="connsiteY3" fmla="*/ 1116690 h 1514069"/>
              <a:gd name="connsiteX0" fmla="*/ 0 w 1515204"/>
              <a:gd name="connsiteY0" fmla="*/ 1116690 h 1514069"/>
              <a:gd name="connsiteX1" fmla="*/ 1376335 w 1515204"/>
              <a:gd name="connsiteY1" fmla="*/ 0 h 1514069"/>
              <a:gd name="connsiteX2" fmla="*/ 1515204 w 1515204"/>
              <a:gd name="connsiteY2" fmla="*/ 1514069 h 1514069"/>
              <a:gd name="connsiteX3" fmla="*/ 0 w 1515204"/>
              <a:gd name="connsiteY3" fmla="*/ 1116690 h 1514069"/>
              <a:gd name="connsiteX0" fmla="*/ 0 w 1515204"/>
              <a:gd name="connsiteY0" fmla="*/ 1116690 h 1514069"/>
              <a:gd name="connsiteX1" fmla="*/ 1376335 w 1515204"/>
              <a:gd name="connsiteY1" fmla="*/ 0 h 1514069"/>
              <a:gd name="connsiteX2" fmla="*/ 1515204 w 1515204"/>
              <a:gd name="connsiteY2" fmla="*/ 1514069 h 1514069"/>
              <a:gd name="connsiteX3" fmla="*/ 0 w 1515204"/>
              <a:gd name="connsiteY3" fmla="*/ 1116690 h 1514069"/>
              <a:gd name="connsiteX0" fmla="*/ 0 w 1515204"/>
              <a:gd name="connsiteY0" fmla="*/ 1116690 h 1514069"/>
              <a:gd name="connsiteX1" fmla="*/ 1376335 w 1515204"/>
              <a:gd name="connsiteY1" fmla="*/ 0 h 1514069"/>
              <a:gd name="connsiteX2" fmla="*/ 1515204 w 1515204"/>
              <a:gd name="connsiteY2" fmla="*/ 1514069 h 1514069"/>
              <a:gd name="connsiteX3" fmla="*/ 0 w 1515204"/>
              <a:gd name="connsiteY3" fmla="*/ 1116690 h 1514069"/>
              <a:gd name="connsiteX0" fmla="*/ 0 w 1515204"/>
              <a:gd name="connsiteY0" fmla="*/ 1118827 h 1516206"/>
              <a:gd name="connsiteX1" fmla="*/ 1369926 w 1515204"/>
              <a:gd name="connsiteY1" fmla="*/ 0 h 1516206"/>
              <a:gd name="connsiteX2" fmla="*/ 1515204 w 1515204"/>
              <a:gd name="connsiteY2" fmla="*/ 1516206 h 1516206"/>
              <a:gd name="connsiteX3" fmla="*/ 0 w 1515204"/>
              <a:gd name="connsiteY3" fmla="*/ 1118827 h 1516206"/>
              <a:gd name="connsiteX0" fmla="*/ 0 w 1515204"/>
              <a:gd name="connsiteY0" fmla="*/ 1118827 h 1516206"/>
              <a:gd name="connsiteX1" fmla="*/ 1369926 w 1515204"/>
              <a:gd name="connsiteY1" fmla="*/ 0 h 1516206"/>
              <a:gd name="connsiteX2" fmla="*/ 1515204 w 1515204"/>
              <a:gd name="connsiteY2" fmla="*/ 1516206 h 1516206"/>
              <a:gd name="connsiteX3" fmla="*/ 0 w 1515204"/>
              <a:gd name="connsiteY3" fmla="*/ 1118827 h 1516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5204" h="1516206">
                <a:moveTo>
                  <a:pt x="0" y="1118827"/>
                </a:moveTo>
                <a:lnTo>
                  <a:pt x="1369926" y="0"/>
                </a:lnTo>
                <a:cubicBezTo>
                  <a:pt x="1398413" y="361547"/>
                  <a:pt x="1490991" y="1146113"/>
                  <a:pt x="1515204" y="1516206"/>
                </a:cubicBezTo>
                <a:lnTo>
                  <a:pt x="0" y="1118827"/>
                </a:lnTo>
                <a:close/>
              </a:path>
            </a:pathLst>
          </a:custGeom>
          <a:solidFill>
            <a:srgbClr val="00B0F0">
              <a:alpha val="50000"/>
            </a:srgb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5C46B95-C5E1-1C57-BB4A-C0FA93B0C943}"/>
              </a:ext>
            </a:extLst>
          </p:cNvPr>
          <p:cNvSpPr txBox="1"/>
          <p:nvPr/>
        </p:nvSpPr>
        <p:spPr>
          <a:xfrm>
            <a:off x="0" y="342927"/>
            <a:ext cx="7955220" cy="369332"/>
          </a:xfrm>
          <a:prstGeom prst="rect">
            <a:avLst/>
          </a:prstGeom>
          <a:solidFill>
            <a:srgbClr val="FFFF00"/>
          </a:solidFill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Dalla realtà alle proiezioni: esemplificazione mediante triangolo isoscele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C5F8084-1D72-2B9C-C973-4D0E6593B0AF}"/>
              </a:ext>
            </a:extLst>
          </p:cNvPr>
          <p:cNvSpPr txBox="1"/>
          <p:nvPr/>
        </p:nvSpPr>
        <p:spPr>
          <a:xfrm>
            <a:off x="11196091" y="6594048"/>
            <a:ext cx="419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t</a:t>
            </a:r>
            <a:r>
              <a:rPr lang="it-IT" sz="1200" baseline="-25000" dirty="0"/>
              <a:t>1</a:t>
            </a:r>
            <a:r>
              <a:rPr lang="it-IT" sz="12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302209-886A-FC00-D3A9-DAA1D2EEA6EB}"/>
              </a:ext>
            </a:extLst>
          </p:cNvPr>
          <p:cNvSpPr txBox="1"/>
          <p:nvPr/>
        </p:nvSpPr>
        <p:spPr>
          <a:xfrm>
            <a:off x="11608045" y="823288"/>
            <a:ext cx="419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t</a:t>
            </a:r>
            <a:r>
              <a:rPr lang="it-IT" sz="1200" baseline="-25000" dirty="0"/>
              <a:t>2</a:t>
            </a:r>
            <a:r>
              <a:rPr lang="it-IT" sz="12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4B4FD18-FD69-B7BE-0DEE-0B2651BD15B5}"/>
              </a:ext>
            </a:extLst>
          </p:cNvPr>
          <p:cNvSpPr txBox="1"/>
          <p:nvPr/>
        </p:nvSpPr>
        <p:spPr>
          <a:xfrm>
            <a:off x="6163883" y="6196179"/>
            <a:ext cx="419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21786D9-1D2F-02DA-4FD6-911101110C4C}"/>
              </a:ext>
            </a:extLst>
          </p:cNvPr>
          <p:cNvSpPr txBox="1"/>
          <p:nvPr/>
        </p:nvSpPr>
        <p:spPr>
          <a:xfrm>
            <a:off x="9772760" y="635375"/>
            <a:ext cx="419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BCEEDB0-7D99-37B0-703F-EC1B41E155DA}"/>
              </a:ext>
            </a:extLst>
          </p:cNvPr>
          <p:cNvSpPr txBox="1"/>
          <p:nvPr/>
        </p:nvSpPr>
        <p:spPr>
          <a:xfrm>
            <a:off x="7116161" y="6373857"/>
            <a:ext cx="54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(t</a:t>
            </a:r>
            <a:r>
              <a:rPr lang="it-IT" sz="1200" baseline="-25000" dirty="0"/>
              <a:t>2</a:t>
            </a:r>
            <a:r>
              <a:rPr lang="it-IT" sz="1200" dirty="0">
                <a:latin typeface="Symbol" panose="05050102010706020507" pitchFamily="18" charset="2"/>
              </a:rPr>
              <a:t>a</a:t>
            </a:r>
            <a:r>
              <a:rPr lang="it-IT" sz="1200" dirty="0"/>
              <a:t>)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8E39593D-1902-1086-6654-91D075B4105E}"/>
              </a:ext>
            </a:extLst>
          </p:cNvPr>
          <p:cNvSpPr txBox="1"/>
          <p:nvPr/>
        </p:nvSpPr>
        <p:spPr>
          <a:xfrm>
            <a:off x="8009948" y="4113491"/>
            <a:ext cx="7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(T</a:t>
            </a:r>
            <a:r>
              <a:rPr lang="it-IT" sz="1200" baseline="-25000" dirty="0">
                <a:solidFill>
                  <a:srgbClr val="00B0F0"/>
                </a:solidFill>
              </a:rPr>
              <a:t>2</a:t>
            </a:r>
            <a:r>
              <a:rPr lang="it-IT" sz="1200" dirty="0">
                <a:solidFill>
                  <a:srgbClr val="00B0F0"/>
                </a:solidFill>
              </a:rPr>
              <a:t>c)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5A012635-A34C-0FDA-9F76-56690E6A01D0}"/>
              </a:ext>
            </a:extLst>
          </p:cNvPr>
          <p:cNvSpPr txBox="1"/>
          <p:nvPr/>
        </p:nvSpPr>
        <p:spPr>
          <a:xfrm>
            <a:off x="7295931" y="5977267"/>
            <a:ext cx="7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(T</a:t>
            </a:r>
            <a:r>
              <a:rPr lang="it-IT" sz="1200" baseline="-25000" dirty="0">
                <a:solidFill>
                  <a:srgbClr val="00B0F0"/>
                </a:solidFill>
              </a:rPr>
              <a:t>2</a:t>
            </a:r>
            <a:r>
              <a:rPr lang="it-IT" sz="1200" dirty="0">
                <a:solidFill>
                  <a:srgbClr val="00B0F0"/>
                </a:solidFill>
              </a:rPr>
              <a:t>a)</a:t>
            </a:r>
          </a:p>
        </p:txBody>
      </p: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738D769F-0B51-2536-AE27-B2B92CF0F6C1}"/>
              </a:ext>
            </a:extLst>
          </p:cNvPr>
          <p:cNvGrpSpPr/>
          <p:nvPr/>
        </p:nvGrpSpPr>
        <p:grpSpPr>
          <a:xfrm>
            <a:off x="7789541" y="6384454"/>
            <a:ext cx="720000" cy="430281"/>
            <a:chOff x="4859979" y="4049502"/>
            <a:chExt cx="720000" cy="430281"/>
          </a:xfrm>
        </p:grpSpPr>
        <p:sp>
          <p:nvSpPr>
            <p:cNvPr id="16" name="CasellaDiTesto 15">
              <a:extLst>
                <a:ext uri="{FF2B5EF4-FFF2-40B4-BE49-F238E27FC236}">
                  <a16:creationId xmlns:a16="http://schemas.microsoft.com/office/drawing/2014/main" id="{F51BF451-B7FC-E896-3F39-9ADB0D894C32}"/>
                </a:ext>
              </a:extLst>
            </p:cNvPr>
            <p:cNvSpPr txBox="1"/>
            <p:nvPr/>
          </p:nvSpPr>
          <p:spPr>
            <a:xfrm>
              <a:off x="4859979" y="4202784"/>
              <a:ext cx="72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dirty="0">
                  <a:solidFill>
                    <a:srgbClr val="00B0F0"/>
                  </a:solidFill>
                </a:rPr>
                <a:t>(T</a:t>
              </a:r>
              <a:r>
                <a:rPr lang="it-IT" sz="1200" baseline="-25000" dirty="0">
                  <a:solidFill>
                    <a:srgbClr val="00B0F0"/>
                  </a:solidFill>
                </a:rPr>
                <a:t>2</a:t>
              </a:r>
              <a:r>
                <a:rPr lang="it-IT" sz="1200" dirty="0">
                  <a:solidFill>
                    <a:srgbClr val="00B0F0"/>
                  </a:solidFill>
                </a:rPr>
                <a:t>b)</a:t>
              </a:r>
            </a:p>
          </p:txBody>
        </p:sp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0F429609-B884-A731-BDF4-1848C3863B46}"/>
                </a:ext>
              </a:extLst>
            </p:cNvPr>
            <p:cNvSpPr txBox="1"/>
            <p:nvPr/>
          </p:nvSpPr>
          <p:spPr>
            <a:xfrm>
              <a:off x="4996088" y="4049502"/>
              <a:ext cx="288000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B0F0"/>
                  </a:solidFill>
                  <a:latin typeface="Symbol" panose="05050102010706020507" pitchFamily="18" charset="2"/>
                </a:rPr>
                <a:t>¥</a:t>
              </a:r>
              <a:endParaRPr lang="it-IT" sz="1400" dirty="0">
                <a:solidFill>
                  <a:srgbClr val="00B0F0"/>
                </a:solidFill>
                <a:latin typeface="MS Shell Dlg 2" panose="020B0604030504040204" pitchFamily="34" charset="0"/>
              </a:endParaRPr>
            </a:p>
            <a:p>
              <a:endParaRPr lang="it-IT" dirty="0"/>
            </a:p>
          </p:txBody>
        </p:sp>
      </p:grp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60BE6D99-8FA7-3216-23E4-FF54F35800A2}"/>
              </a:ext>
            </a:extLst>
          </p:cNvPr>
          <p:cNvSpPr txBox="1"/>
          <p:nvPr/>
        </p:nvSpPr>
        <p:spPr>
          <a:xfrm>
            <a:off x="8860825" y="3016381"/>
            <a:ext cx="5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</a:rPr>
              <a:t>2</a:t>
            </a:r>
            <a:r>
              <a:rPr lang="it-IT" sz="1200" dirty="0">
                <a:solidFill>
                  <a:srgbClr val="00B0F0"/>
                </a:solidFill>
              </a:rPr>
              <a:t>c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07CD9763-6F30-72B0-2052-FDB932343B8B}"/>
              </a:ext>
            </a:extLst>
          </p:cNvPr>
          <p:cNvSpPr txBox="1"/>
          <p:nvPr/>
        </p:nvSpPr>
        <p:spPr>
          <a:xfrm>
            <a:off x="10454790" y="1667494"/>
            <a:ext cx="43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</a:rPr>
              <a:t>2</a:t>
            </a:r>
            <a:r>
              <a:rPr lang="it-IT" sz="1200" dirty="0">
                <a:solidFill>
                  <a:srgbClr val="00B0F0"/>
                </a:solidFill>
              </a:rPr>
              <a:t>a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0DF49846-0E22-072C-FFAE-5A128799AB4D}"/>
              </a:ext>
            </a:extLst>
          </p:cNvPr>
          <p:cNvSpPr txBox="1"/>
          <p:nvPr/>
        </p:nvSpPr>
        <p:spPr>
          <a:xfrm>
            <a:off x="10866654" y="6636611"/>
            <a:ext cx="43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</a:rPr>
              <a:t>1</a:t>
            </a:r>
            <a:r>
              <a:rPr lang="it-IT" sz="1200" dirty="0">
                <a:solidFill>
                  <a:srgbClr val="00B0F0"/>
                </a:solidFill>
              </a:rPr>
              <a:t>c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46E32649-669D-D85E-8182-2ED59FD319F0}"/>
              </a:ext>
            </a:extLst>
          </p:cNvPr>
          <p:cNvSpPr txBox="1"/>
          <p:nvPr/>
        </p:nvSpPr>
        <p:spPr>
          <a:xfrm>
            <a:off x="10901803" y="6332190"/>
            <a:ext cx="43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</a:rPr>
              <a:t>1</a:t>
            </a:r>
            <a:r>
              <a:rPr lang="it-IT" sz="1200" dirty="0">
                <a:solidFill>
                  <a:srgbClr val="00B0F0"/>
                </a:solidFill>
              </a:rPr>
              <a:t>a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79C82949-45C0-E994-F207-B97009940837}"/>
              </a:ext>
            </a:extLst>
          </p:cNvPr>
          <p:cNvSpPr txBox="1"/>
          <p:nvPr/>
        </p:nvSpPr>
        <p:spPr>
          <a:xfrm>
            <a:off x="8593772" y="3893977"/>
            <a:ext cx="43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</a:rPr>
              <a:t>1</a:t>
            </a:r>
            <a:r>
              <a:rPr lang="it-IT" sz="1200" dirty="0">
                <a:solidFill>
                  <a:srgbClr val="00B0F0"/>
                </a:solidFill>
              </a:rPr>
              <a:t>b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EFE74CA6-BA8C-F3F0-4BE7-4AF8C0CA143D}"/>
              </a:ext>
            </a:extLst>
          </p:cNvPr>
          <p:cNvSpPr txBox="1"/>
          <p:nvPr/>
        </p:nvSpPr>
        <p:spPr>
          <a:xfrm>
            <a:off x="17342" y="716752"/>
            <a:ext cx="7200000" cy="61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Siano assegnate le tracce 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e 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e definito il ribaltamento 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sul piano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7F95F415-8E12-91AE-B54D-580AA8541E9D}"/>
              </a:ext>
            </a:extLst>
          </p:cNvPr>
          <p:cNvSpPr txBox="1"/>
          <p:nvPr/>
        </p:nvSpPr>
        <p:spPr>
          <a:xfrm>
            <a:off x="17340" y="1276652"/>
            <a:ext cx="68910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Nello spazio tra 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e 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definiamo il triangolo isoscele nella vera forma e vere dimensioni con i tre vertici </a:t>
            </a:r>
            <a:r>
              <a:rPr lang="it-IT" dirty="0">
                <a:solidFill>
                  <a:srgbClr val="00B0F0"/>
                </a:solidFill>
              </a:rPr>
              <a:t>(A), (B), (C)</a:t>
            </a:r>
            <a:endParaRPr lang="it-IT" dirty="0"/>
          </a:p>
        </p:txBody>
      </p:sp>
      <p:grpSp>
        <p:nvGrpSpPr>
          <p:cNvPr id="31" name="Gruppo 30">
            <a:extLst>
              <a:ext uri="{FF2B5EF4-FFF2-40B4-BE49-F238E27FC236}">
                <a16:creationId xmlns:a16="http://schemas.microsoft.com/office/drawing/2014/main" id="{1A6991B9-080C-5DB8-05C1-94DA73D2CA0D}"/>
              </a:ext>
            </a:extLst>
          </p:cNvPr>
          <p:cNvGrpSpPr/>
          <p:nvPr/>
        </p:nvGrpSpPr>
        <p:grpSpPr>
          <a:xfrm>
            <a:off x="27645" y="1889884"/>
            <a:ext cx="5803114" cy="923330"/>
            <a:chOff x="17341" y="2121280"/>
            <a:chExt cx="5803114" cy="923330"/>
          </a:xfrm>
        </p:grpSpPr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020D30B5-34D2-E2E1-0951-DA03A61F7192}"/>
                </a:ext>
              </a:extLst>
            </p:cNvPr>
            <p:cNvSpPr txBox="1"/>
            <p:nvPr/>
          </p:nvSpPr>
          <p:spPr>
            <a:xfrm>
              <a:off x="17341" y="2121280"/>
              <a:ext cx="580311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/>
                <a:t>Per i tre lati conduciamo le rette </a:t>
              </a:r>
              <a:r>
                <a:rPr lang="it-IT" dirty="0">
                  <a:solidFill>
                    <a:srgbClr val="00B0F0"/>
                  </a:solidFill>
                </a:rPr>
                <a:t>(a), (b), (c) </a:t>
              </a:r>
              <a:r>
                <a:rPr lang="it-IT" dirty="0"/>
                <a:t>con le relative tracce reali </a:t>
              </a:r>
              <a:r>
                <a:rPr lang="it-IT" dirty="0">
                  <a:solidFill>
                    <a:srgbClr val="00B0F0"/>
                  </a:solidFill>
                </a:rPr>
                <a:t>T</a:t>
              </a:r>
              <a:r>
                <a:rPr lang="it-IT" baseline="-25000" dirty="0">
                  <a:solidFill>
                    <a:srgbClr val="00B0F0"/>
                  </a:solidFill>
                </a:rPr>
                <a:t>1</a:t>
              </a:r>
              <a:r>
                <a:rPr lang="it-IT" dirty="0">
                  <a:solidFill>
                    <a:srgbClr val="00B0F0"/>
                  </a:solidFill>
                </a:rPr>
                <a:t>a, T</a:t>
              </a:r>
              <a:r>
                <a:rPr lang="it-IT" baseline="-25000" dirty="0">
                  <a:solidFill>
                    <a:srgbClr val="00B0F0"/>
                  </a:solidFill>
                </a:rPr>
                <a:t>1</a:t>
              </a:r>
              <a:r>
                <a:rPr lang="it-IT" dirty="0">
                  <a:solidFill>
                    <a:srgbClr val="00B0F0"/>
                  </a:solidFill>
                </a:rPr>
                <a:t>b, T</a:t>
              </a:r>
              <a:r>
                <a:rPr lang="it-IT" baseline="-25000" dirty="0">
                  <a:solidFill>
                    <a:srgbClr val="00B0F0"/>
                  </a:solidFill>
                </a:rPr>
                <a:t>1</a:t>
              </a:r>
              <a:r>
                <a:rPr lang="it-IT" dirty="0">
                  <a:solidFill>
                    <a:srgbClr val="00B0F0"/>
                  </a:solidFill>
                </a:rPr>
                <a:t>c </a:t>
              </a:r>
              <a:r>
                <a:rPr lang="it-IT" dirty="0"/>
                <a:t>su t</a:t>
              </a:r>
              <a:r>
                <a:rPr lang="it-IT" baseline="-25000" dirty="0"/>
                <a:t>1</a:t>
              </a:r>
              <a:r>
                <a:rPr lang="it-IT" dirty="0">
                  <a:latin typeface="Symbol" panose="05050102010706020507" pitchFamily="18" charset="2"/>
                </a:rPr>
                <a:t>a</a:t>
              </a:r>
              <a:r>
                <a:rPr lang="it-IT" dirty="0"/>
                <a:t> e ribaltate </a:t>
              </a:r>
              <a:r>
                <a:rPr lang="it-IT" dirty="0">
                  <a:solidFill>
                    <a:srgbClr val="00B0F0"/>
                  </a:solidFill>
                </a:rPr>
                <a:t>(T</a:t>
              </a:r>
              <a:r>
                <a:rPr lang="it-IT" baseline="-25000" dirty="0">
                  <a:solidFill>
                    <a:srgbClr val="00B0F0"/>
                  </a:solidFill>
                </a:rPr>
                <a:t>2</a:t>
              </a:r>
              <a:r>
                <a:rPr lang="it-IT" dirty="0">
                  <a:solidFill>
                    <a:srgbClr val="00B0F0"/>
                  </a:solidFill>
                </a:rPr>
                <a:t>a), (T</a:t>
              </a:r>
              <a:r>
                <a:rPr lang="it-IT" baseline="-25000" dirty="0">
                  <a:solidFill>
                    <a:srgbClr val="00B0F0"/>
                  </a:solidFill>
                </a:rPr>
                <a:t>2</a:t>
              </a:r>
              <a:r>
                <a:rPr lang="it-IT" dirty="0">
                  <a:solidFill>
                    <a:srgbClr val="00B0F0"/>
                  </a:solidFill>
                </a:rPr>
                <a:t>b), (T</a:t>
              </a:r>
              <a:r>
                <a:rPr lang="it-IT" baseline="-25000" dirty="0">
                  <a:solidFill>
                    <a:srgbClr val="00B0F0"/>
                  </a:solidFill>
                </a:rPr>
                <a:t>2</a:t>
              </a:r>
              <a:r>
                <a:rPr lang="it-IT" dirty="0">
                  <a:solidFill>
                    <a:srgbClr val="00B0F0"/>
                  </a:solidFill>
                </a:rPr>
                <a:t>c) </a:t>
              </a:r>
              <a:r>
                <a:rPr lang="it-IT" dirty="0"/>
                <a:t>su (t</a:t>
              </a:r>
              <a:r>
                <a:rPr lang="it-IT" baseline="-25000" dirty="0"/>
                <a:t>2</a:t>
              </a:r>
              <a:r>
                <a:rPr lang="it-IT" dirty="0">
                  <a:latin typeface="Symbol" panose="05050102010706020507" pitchFamily="18" charset="2"/>
                </a:rPr>
                <a:t>a</a:t>
              </a:r>
              <a:r>
                <a:rPr lang="it-IT" dirty="0"/>
                <a:t>) </a:t>
              </a:r>
            </a:p>
          </p:txBody>
        </p:sp>
        <p:sp>
          <p:nvSpPr>
            <p:cNvPr id="13" name="CasellaDiTesto 12">
              <a:extLst>
                <a:ext uri="{FF2B5EF4-FFF2-40B4-BE49-F238E27FC236}">
                  <a16:creationId xmlns:a16="http://schemas.microsoft.com/office/drawing/2014/main" id="{58A3F873-A73B-6FB9-3FEC-BCEA25711B0B}"/>
                </a:ext>
              </a:extLst>
            </p:cNvPr>
            <p:cNvSpPr txBox="1"/>
            <p:nvPr/>
          </p:nvSpPr>
          <p:spPr>
            <a:xfrm>
              <a:off x="888373" y="2521147"/>
              <a:ext cx="258058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dirty="0">
                  <a:solidFill>
                    <a:srgbClr val="00B0F0"/>
                  </a:solidFill>
                  <a:latin typeface="Symbol" panose="05050102010706020507" pitchFamily="18" charset="2"/>
                </a:rPr>
                <a:t>¥</a:t>
              </a:r>
              <a:endParaRPr lang="it-IT" sz="1800" dirty="0">
                <a:solidFill>
                  <a:srgbClr val="00B0F0"/>
                </a:solidFill>
                <a:latin typeface="MS Shell Dlg 2" panose="020B0604030504040204" pitchFamily="34" charset="0"/>
              </a:endParaRPr>
            </a:p>
            <a:p>
              <a:r>
                <a:rPr lang="it-IT" dirty="0">
                  <a:solidFill>
                    <a:srgbClr val="00B0F0"/>
                  </a:solidFill>
                </a:rPr>
                <a:t> </a:t>
              </a:r>
            </a:p>
          </p:txBody>
        </p:sp>
      </p:grpSp>
      <p:grpSp>
        <p:nvGrpSpPr>
          <p:cNvPr id="59" name="Gruppo 58">
            <a:extLst>
              <a:ext uri="{FF2B5EF4-FFF2-40B4-BE49-F238E27FC236}">
                <a16:creationId xmlns:a16="http://schemas.microsoft.com/office/drawing/2014/main" id="{CF3A77A2-D943-5A7F-174D-8EB58B805800}"/>
              </a:ext>
            </a:extLst>
          </p:cNvPr>
          <p:cNvGrpSpPr/>
          <p:nvPr/>
        </p:nvGrpSpPr>
        <p:grpSpPr>
          <a:xfrm>
            <a:off x="-11296" y="2830888"/>
            <a:ext cx="5976889" cy="646331"/>
            <a:chOff x="-11296" y="2802173"/>
            <a:chExt cx="6175290" cy="646331"/>
          </a:xfrm>
        </p:grpSpPr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9846269A-E86C-078B-FEFE-1289F957E073}"/>
                </a:ext>
              </a:extLst>
            </p:cNvPr>
            <p:cNvSpPr txBox="1"/>
            <p:nvPr/>
          </p:nvSpPr>
          <p:spPr>
            <a:xfrm>
              <a:off x="-11296" y="2802173"/>
              <a:ext cx="617529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/>
                <a:t>Ribaltando, con un processo inverso, le tracce delle rette su t</a:t>
              </a:r>
              <a:r>
                <a:rPr lang="it-IT" baseline="-25000" dirty="0"/>
                <a:t>2</a:t>
              </a:r>
              <a:r>
                <a:rPr lang="it-IT" dirty="0">
                  <a:latin typeface="Symbol" panose="05050102010706020507" pitchFamily="18" charset="2"/>
                </a:rPr>
                <a:t>a</a:t>
              </a:r>
              <a:r>
                <a:rPr lang="it-IT" dirty="0"/>
                <a:t> si definiscono le posizioni di </a:t>
              </a:r>
              <a:r>
                <a:rPr lang="it-IT" dirty="0">
                  <a:solidFill>
                    <a:srgbClr val="00B0F0"/>
                  </a:solidFill>
                </a:rPr>
                <a:t>T</a:t>
              </a:r>
              <a:r>
                <a:rPr lang="it-IT" baseline="-25000" dirty="0">
                  <a:solidFill>
                    <a:srgbClr val="00B0F0"/>
                  </a:solidFill>
                </a:rPr>
                <a:t>2</a:t>
              </a:r>
              <a:r>
                <a:rPr lang="it-IT" dirty="0">
                  <a:solidFill>
                    <a:srgbClr val="00B0F0"/>
                  </a:solidFill>
                </a:rPr>
                <a:t>a, T</a:t>
              </a:r>
              <a:r>
                <a:rPr lang="it-IT" baseline="-25000" dirty="0">
                  <a:solidFill>
                    <a:srgbClr val="00B0F0"/>
                  </a:solidFill>
                </a:rPr>
                <a:t>2</a:t>
              </a:r>
              <a:r>
                <a:rPr lang="it-IT" dirty="0">
                  <a:solidFill>
                    <a:srgbClr val="00B0F0"/>
                  </a:solidFill>
                </a:rPr>
                <a:t>b, T</a:t>
              </a:r>
              <a:r>
                <a:rPr lang="it-IT" baseline="-25000" dirty="0">
                  <a:solidFill>
                    <a:srgbClr val="00B0F0"/>
                  </a:solidFill>
                </a:rPr>
                <a:t>2</a:t>
              </a:r>
              <a:r>
                <a:rPr lang="it-IT" dirty="0">
                  <a:solidFill>
                    <a:srgbClr val="00B0F0"/>
                  </a:solidFill>
                </a:rPr>
                <a:t>c</a:t>
              </a:r>
            </a:p>
          </p:txBody>
        </p:sp>
        <p:sp>
          <p:nvSpPr>
            <p:cNvPr id="37" name="CasellaDiTesto 36">
              <a:extLst>
                <a:ext uri="{FF2B5EF4-FFF2-40B4-BE49-F238E27FC236}">
                  <a16:creationId xmlns:a16="http://schemas.microsoft.com/office/drawing/2014/main" id="{B4594B74-3235-41F0-E64D-878D0703DDCE}"/>
                </a:ext>
              </a:extLst>
            </p:cNvPr>
            <p:cNvSpPr txBox="1"/>
            <p:nvPr/>
          </p:nvSpPr>
          <p:spPr>
            <a:xfrm>
              <a:off x="5292028" y="2993534"/>
              <a:ext cx="288000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B0F0"/>
                  </a:solidFill>
                  <a:latin typeface="Symbol" panose="05050102010706020507" pitchFamily="18" charset="2"/>
                </a:rPr>
                <a:t>¥</a:t>
              </a:r>
              <a:endParaRPr lang="it-IT" sz="1400" dirty="0">
                <a:solidFill>
                  <a:srgbClr val="00B0F0"/>
                </a:solidFill>
                <a:latin typeface="MS Shell Dlg 2" panose="020B0604030504040204" pitchFamily="34" charset="0"/>
              </a:endParaRPr>
            </a:p>
            <a:p>
              <a:endParaRPr lang="it-IT" dirty="0"/>
            </a:p>
          </p:txBody>
        </p:sp>
      </p:grp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03EE8BAC-27B7-9BB0-43F0-EAC2197C3CE2}"/>
              </a:ext>
            </a:extLst>
          </p:cNvPr>
          <p:cNvSpPr txBox="1"/>
          <p:nvPr/>
        </p:nvSpPr>
        <p:spPr>
          <a:xfrm>
            <a:off x="0" y="3520940"/>
            <a:ext cx="586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Proiettando le tracce reali </a:t>
            </a:r>
            <a:r>
              <a:rPr lang="it-IT" dirty="0">
                <a:solidFill>
                  <a:srgbClr val="00B0F0"/>
                </a:solidFill>
              </a:rPr>
              <a:t>T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  <a:r>
              <a:rPr lang="it-IT" dirty="0">
                <a:solidFill>
                  <a:srgbClr val="00B0F0"/>
                </a:solidFill>
              </a:rPr>
              <a:t>a, T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  <a:r>
              <a:rPr lang="it-IT" dirty="0">
                <a:solidFill>
                  <a:srgbClr val="00B0F0"/>
                </a:solidFill>
              </a:rPr>
              <a:t>b, T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  <a:r>
              <a:rPr lang="it-IT" dirty="0">
                <a:solidFill>
                  <a:srgbClr val="00B0F0"/>
                </a:solidFill>
              </a:rPr>
              <a:t>c </a:t>
            </a:r>
            <a:r>
              <a:rPr lang="it-IT" dirty="0"/>
              <a:t>e le tracce ribaltate </a:t>
            </a:r>
            <a:r>
              <a:rPr lang="it-IT" dirty="0">
                <a:solidFill>
                  <a:srgbClr val="00B0F0"/>
                </a:solidFill>
              </a:rPr>
              <a:t>T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a, T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c </a:t>
            </a:r>
            <a:r>
              <a:rPr lang="it-IT" dirty="0"/>
              <a:t>sulla linea di terra si ha la possibilità di fissare le proiezioni </a:t>
            </a:r>
            <a:r>
              <a:rPr lang="it-IT" dirty="0" err="1">
                <a:solidFill>
                  <a:srgbClr val="00B0F0"/>
                </a:solidFill>
              </a:rPr>
              <a:t>a’</a:t>
            </a:r>
            <a:r>
              <a:rPr lang="it-IT" dirty="0">
                <a:solidFill>
                  <a:srgbClr val="00B0F0"/>
                </a:solidFill>
              </a:rPr>
              <a:t>’, b’’, c’’ </a:t>
            </a:r>
            <a:r>
              <a:rPr lang="it-IT" dirty="0"/>
              <a:t>e </a:t>
            </a:r>
            <a:r>
              <a:rPr lang="it-IT" dirty="0" err="1">
                <a:solidFill>
                  <a:srgbClr val="00B0F0"/>
                </a:solidFill>
              </a:rPr>
              <a:t>a’</a:t>
            </a:r>
            <a:r>
              <a:rPr lang="it-IT" dirty="0">
                <a:solidFill>
                  <a:srgbClr val="00B0F0"/>
                </a:solidFill>
              </a:rPr>
              <a:t>, b’, c’ </a:t>
            </a:r>
            <a:r>
              <a:rPr lang="it-IT" dirty="0"/>
              <a:t>quali rette contenenti i vertici del triangolo</a:t>
            </a:r>
          </a:p>
        </p:txBody>
      </p:sp>
      <p:grpSp>
        <p:nvGrpSpPr>
          <p:cNvPr id="64" name="Gruppo 63">
            <a:extLst>
              <a:ext uri="{FF2B5EF4-FFF2-40B4-BE49-F238E27FC236}">
                <a16:creationId xmlns:a16="http://schemas.microsoft.com/office/drawing/2014/main" id="{D7E5EFF5-53DE-EE9C-9039-FE7AC0DFF940}"/>
              </a:ext>
            </a:extLst>
          </p:cNvPr>
          <p:cNvGrpSpPr/>
          <p:nvPr/>
        </p:nvGrpSpPr>
        <p:grpSpPr>
          <a:xfrm>
            <a:off x="-27728" y="4666538"/>
            <a:ext cx="6077109" cy="1200329"/>
            <a:chOff x="-24559" y="4390490"/>
            <a:chExt cx="6077109" cy="1200329"/>
          </a:xfrm>
        </p:grpSpPr>
        <p:grpSp>
          <p:nvGrpSpPr>
            <p:cNvPr id="57" name="Gruppo 56">
              <a:extLst>
                <a:ext uri="{FF2B5EF4-FFF2-40B4-BE49-F238E27FC236}">
                  <a16:creationId xmlns:a16="http://schemas.microsoft.com/office/drawing/2014/main" id="{EA0BD009-4697-7E4F-BADB-A2601BAFB413}"/>
                </a:ext>
              </a:extLst>
            </p:cNvPr>
            <p:cNvGrpSpPr/>
            <p:nvPr/>
          </p:nvGrpSpPr>
          <p:grpSpPr>
            <a:xfrm>
              <a:off x="-24559" y="4390490"/>
              <a:ext cx="6077109" cy="1200329"/>
              <a:chOff x="27645" y="4642806"/>
              <a:chExt cx="6077109" cy="1200329"/>
            </a:xfrm>
          </p:grpSpPr>
          <p:sp>
            <p:nvSpPr>
              <p:cNvPr id="34" name="CasellaDiTesto 33">
                <a:extLst>
                  <a:ext uri="{FF2B5EF4-FFF2-40B4-BE49-F238E27FC236}">
                    <a16:creationId xmlns:a16="http://schemas.microsoft.com/office/drawing/2014/main" id="{27FAB92D-3DD1-A6DF-3015-86921400C5B9}"/>
                  </a:ext>
                </a:extLst>
              </p:cNvPr>
              <p:cNvSpPr txBox="1"/>
              <p:nvPr/>
            </p:nvSpPr>
            <p:spPr>
              <a:xfrm>
                <a:off x="27645" y="4642806"/>
                <a:ext cx="607710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/>
                  <a:t>Le intersezioni tra queste tre rette determinano i punti </a:t>
                </a:r>
                <a:r>
                  <a:rPr lang="it-IT" dirty="0">
                    <a:solidFill>
                      <a:srgbClr val="00B0F0"/>
                    </a:solidFill>
                  </a:rPr>
                  <a:t>A’’=b’’   c’’; B’’=b’’   </a:t>
                </a:r>
                <a:r>
                  <a:rPr lang="it-IT" dirty="0" err="1">
                    <a:solidFill>
                      <a:srgbClr val="00B0F0"/>
                    </a:solidFill>
                  </a:rPr>
                  <a:t>a’</a:t>
                </a:r>
                <a:r>
                  <a:rPr lang="it-IT" dirty="0">
                    <a:solidFill>
                      <a:srgbClr val="00B0F0"/>
                    </a:solidFill>
                  </a:rPr>
                  <a:t>’; C’’=</a:t>
                </a:r>
                <a:r>
                  <a:rPr lang="it-IT" dirty="0" err="1">
                    <a:solidFill>
                      <a:srgbClr val="00B0F0"/>
                    </a:solidFill>
                  </a:rPr>
                  <a:t>a’</a:t>
                </a:r>
                <a:r>
                  <a:rPr lang="it-IT" dirty="0">
                    <a:solidFill>
                      <a:srgbClr val="00B0F0"/>
                    </a:solidFill>
                  </a:rPr>
                  <a:t>’   c’’ </a:t>
                </a:r>
                <a:r>
                  <a:rPr lang="it-IT" dirty="0"/>
                  <a:t>ed anche </a:t>
                </a:r>
              </a:p>
              <a:p>
                <a:r>
                  <a:rPr lang="it-IT" dirty="0">
                    <a:solidFill>
                      <a:srgbClr val="00B0F0"/>
                    </a:solidFill>
                  </a:rPr>
                  <a:t>A’=b’   c’; B’=b’   </a:t>
                </a:r>
                <a:r>
                  <a:rPr lang="it-IT" dirty="0" err="1">
                    <a:solidFill>
                      <a:srgbClr val="00B0F0"/>
                    </a:solidFill>
                  </a:rPr>
                  <a:t>a’</a:t>
                </a:r>
                <a:r>
                  <a:rPr lang="it-IT" dirty="0">
                    <a:solidFill>
                      <a:srgbClr val="00B0F0"/>
                    </a:solidFill>
                  </a:rPr>
                  <a:t>; C’=</a:t>
                </a:r>
                <a:r>
                  <a:rPr lang="it-IT" dirty="0" err="1">
                    <a:solidFill>
                      <a:srgbClr val="00B0F0"/>
                    </a:solidFill>
                  </a:rPr>
                  <a:t>a’</a:t>
                </a:r>
                <a:r>
                  <a:rPr lang="it-IT" dirty="0">
                    <a:solidFill>
                      <a:srgbClr val="00B0F0"/>
                    </a:solidFill>
                  </a:rPr>
                  <a:t>   c’ </a:t>
                </a:r>
                <a:r>
                  <a:rPr lang="it-IT" dirty="0"/>
                  <a:t>che sono i vertici dell’immagine del triangolo sui piani di proiezione</a:t>
                </a:r>
                <a:endParaRPr lang="it-IT" baseline="-25000" dirty="0"/>
              </a:p>
            </p:txBody>
          </p:sp>
          <p:sp>
            <p:nvSpPr>
              <p:cNvPr id="35" name="CasellaDiTesto 34">
                <a:extLst>
                  <a:ext uri="{FF2B5EF4-FFF2-40B4-BE49-F238E27FC236}">
                    <a16:creationId xmlns:a16="http://schemas.microsoft.com/office/drawing/2014/main" id="{B9EFE798-70B5-0FA0-EBC5-73A4695BBADA}"/>
                  </a:ext>
                </a:extLst>
              </p:cNvPr>
              <p:cNvSpPr txBox="1"/>
              <p:nvPr/>
            </p:nvSpPr>
            <p:spPr>
              <a:xfrm>
                <a:off x="3399287" y="4882133"/>
                <a:ext cx="360000" cy="360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800" b="1" dirty="0">
                    <a:solidFill>
                      <a:srgbClr val="00B0F0"/>
                    </a:solidFill>
                    <a:latin typeface="Symbol" panose="05050102010706020507" pitchFamily="18" charset="2"/>
                  </a:rPr>
                  <a:t>Ç</a:t>
                </a:r>
                <a:endParaRPr lang="it-IT" sz="1800" b="1" dirty="0">
                  <a:solidFill>
                    <a:srgbClr val="00B0F0"/>
                  </a:solidFill>
                  <a:latin typeface="MS Shell Dlg 2" panose="020B0604030504040204" pitchFamily="34" charset="0"/>
                </a:endParaRPr>
              </a:p>
              <a:p>
                <a:endParaRPr lang="it-IT" dirty="0"/>
              </a:p>
            </p:txBody>
          </p:sp>
          <p:sp>
            <p:nvSpPr>
              <p:cNvPr id="51" name="CasellaDiTesto 50">
                <a:extLst>
                  <a:ext uri="{FF2B5EF4-FFF2-40B4-BE49-F238E27FC236}">
                    <a16:creationId xmlns:a16="http://schemas.microsoft.com/office/drawing/2014/main" id="{A8847FC4-7A5E-4BC9-9E57-4EFBC9A45214}"/>
                  </a:ext>
                </a:extLst>
              </p:cNvPr>
              <p:cNvSpPr txBox="1"/>
              <p:nvPr/>
            </p:nvSpPr>
            <p:spPr>
              <a:xfrm>
                <a:off x="2319726" y="4891981"/>
                <a:ext cx="360000" cy="360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800" b="1" dirty="0">
                    <a:solidFill>
                      <a:srgbClr val="00B0F0"/>
                    </a:solidFill>
                    <a:latin typeface="Symbol" panose="05050102010706020507" pitchFamily="18" charset="2"/>
                  </a:rPr>
                  <a:t>Ç</a:t>
                </a:r>
                <a:endParaRPr lang="it-IT" sz="1800" b="1" dirty="0">
                  <a:solidFill>
                    <a:srgbClr val="00B0F0"/>
                  </a:solidFill>
                  <a:latin typeface="MS Shell Dlg 2" panose="020B0604030504040204" pitchFamily="34" charset="0"/>
                </a:endParaRPr>
              </a:p>
              <a:p>
                <a:endParaRPr lang="it-IT" dirty="0"/>
              </a:p>
            </p:txBody>
          </p:sp>
          <p:sp>
            <p:nvSpPr>
              <p:cNvPr id="54" name="CasellaDiTesto 53">
                <a:extLst>
                  <a:ext uri="{FF2B5EF4-FFF2-40B4-BE49-F238E27FC236}">
                    <a16:creationId xmlns:a16="http://schemas.microsoft.com/office/drawing/2014/main" id="{3EAD4E84-B809-2D80-7969-9795D04451F1}"/>
                  </a:ext>
                </a:extLst>
              </p:cNvPr>
              <p:cNvSpPr txBox="1"/>
              <p:nvPr/>
            </p:nvSpPr>
            <p:spPr>
              <a:xfrm>
                <a:off x="1215403" y="4882133"/>
                <a:ext cx="360000" cy="360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800" b="1" dirty="0">
                    <a:solidFill>
                      <a:srgbClr val="00B0F0"/>
                    </a:solidFill>
                    <a:latin typeface="Symbol" panose="05050102010706020507" pitchFamily="18" charset="2"/>
                  </a:rPr>
                  <a:t>Ç</a:t>
                </a:r>
                <a:endParaRPr lang="it-IT" sz="1800" b="1" dirty="0">
                  <a:solidFill>
                    <a:srgbClr val="00B0F0"/>
                  </a:solidFill>
                  <a:latin typeface="MS Shell Dlg 2" panose="020B0604030504040204" pitchFamily="34" charset="0"/>
                </a:endParaRPr>
              </a:p>
              <a:p>
                <a:endParaRPr lang="it-IT" dirty="0"/>
              </a:p>
            </p:txBody>
          </p:sp>
        </p:grpSp>
        <p:sp>
          <p:nvSpPr>
            <p:cNvPr id="60" name="CasellaDiTesto 59">
              <a:extLst>
                <a:ext uri="{FF2B5EF4-FFF2-40B4-BE49-F238E27FC236}">
                  <a16:creationId xmlns:a16="http://schemas.microsoft.com/office/drawing/2014/main" id="{AC1A9072-DAAB-57CA-B30B-249D7C91B130}"/>
                </a:ext>
              </a:extLst>
            </p:cNvPr>
            <p:cNvSpPr txBox="1"/>
            <p:nvPr/>
          </p:nvSpPr>
          <p:spPr>
            <a:xfrm>
              <a:off x="2403870" y="4900133"/>
              <a:ext cx="360000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b="1" dirty="0">
                  <a:solidFill>
                    <a:srgbClr val="00B0F0"/>
                  </a:solidFill>
                  <a:latin typeface="Symbol" panose="05050102010706020507" pitchFamily="18" charset="2"/>
                </a:rPr>
                <a:t>Ç</a:t>
              </a:r>
              <a:endParaRPr lang="it-IT" sz="1800" b="1" dirty="0">
                <a:solidFill>
                  <a:srgbClr val="00B0F0"/>
                </a:solidFill>
                <a:latin typeface="MS Shell Dlg 2" panose="020B0604030504040204" pitchFamily="34" charset="0"/>
              </a:endParaRPr>
            </a:p>
            <a:p>
              <a:endParaRPr lang="it-IT" dirty="0"/>
            </a:p>
          </p:txBody>
        </p:sp>
        <p:sp>
          <p:nvSpPr>
            <p:cNvPr id="61" name="CasellaDiTesto 60">
              <a:extLst>
                <a:ext uri="{FF2B5EF4-FFF2-40B4-BE49-F238E27FC236}">
                  <a16:creationId xmlns:a16="http://schemas.microsoft.com/office/drawing/2014/main" id="{249FA53A-18A9-672C-8EA3-2D1703D18B85}"/>
                </a:ext>
              </a:extLst>
            </p:cNvPr>
            <p:cNvSpPr txBox="1"/>
            <p:nvPr/>
          </p:nvSpPr>
          <p:spPr>
            <a:xfrm>
              <a:off x="1443181" y="4909981"/>
              <a:ext cx="360000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b="1" dirty="0">
                  <a:solidFill>
                    <a:srgbClr val="00B0F0"/>
                  </a:solidFill>
                  <a:latin typeface="Symbol" panose="05050102010706020507" pitchFamily="18" charset="2"/>
                </a:rPr>
                <a:t>Ç</a:t>
              </a:r>
              <a:endParaRPr lang="it-IT" sz="1800" b="1" dirty="0">
                <a:solidFill>
                  <a:srgbClr val="00B0F0"/>
                </a:solidFill>
                <a:latin typeface="MS Shell Dlg 2" panose="020B0604030504040204" pitchFamily="34" charset="0"/>
              </a:endParaRPr>
            </a:p>
            <a:p>
              <a:endParaRPr lang="it-IT" dirty="0"/>
            </a:p>
          </p:txBody>
        </p:sp>
        <p:sp>
          <p:nvSpPr>
            <p:cNvPr id="62" name="CasellaDiTesto 61">
              <a:extLst>
                <a:ext uri="{FF2B5EF4-FFF2-40B4-BE49-F238E27FC236}">
                  <a16:creationId xmlns:a16="http://schemas.microsoft.com/office/drawing/2014/main" id="{35C9AFCC-318C-6910-8F70-C6ABFAFB4ADE}"/>
                </a:ext>
              </a:extLst>
            </p:cNvPr>
            <p:cNvSpPr txBox="1"/>
            <p:nvPr/>
          </p:nvSpPr>
          <p:spPr>
            <a:xfrm>
              <a:off x="457730" y="4900133"/>
              <a:ext cx="360000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b="1" dirty="0">
                  <a:solidFill>
                    <a:srgbClr val="00B0F0"/>
                  </a:solidFill>
                  <a:latin typeface="Symbol" panose="05050102010706020507" pitchFamily="18" charset="2"/>
                </a:rPr>
                <a:t>Ç</a:t>
              </a:r>
              <a:endParaRPr lang="it-IT" sz="1800" b="1" dirty="0">
                <a:solidFill>
                  <a:srgbClr val="00B0F0"/>
                </a:solidFill>
                <a:latin typeface="MS Shell Dlg 2" panose="020B0604030504040204" pitchFamily="34" charset="0"/>
              </a:endParaRPr>
            </a:p>
            <a:p>
              <a:endParaRPr lang="it-IT" dirty="0"/>
            </a:p>
          </p:txBody>
        </p:sp>
      </p:grp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B42FFCB4-056A-28B0-1BBD-C532AC43C767}"/>
              </a:ext>
            </a:extLst>
          </p:cNvPr>
          <p:cNvSpPr txBox="1"/>
          <p:nvPr/>
        </p:nvSpPr>
        <p:spPr>
          <a:xfrm>
            <a:off x="11003" y="5909033"/>
            <a:ext cx="6073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 fa presente, come verifica, che lo stesso risultato si ottiene proiettando i punti ribaltati </a:t>
            </a:r>
            <a:r>
              <a:rPr lang="it-IT" dirty="0">
                <a:solidFill>
                  <a:srgbClr val="00B0F0"/>
                </a:solidFill>
              </a:rPr>
              <a:t>(A), (B), (C)  </a:t>
            </a:r>
            <a:r>
              <a:rPr lang="it-IT" dirty="0"/>
              <a:t>sulle rette </a:t>
            </a:r>
            <a:r>
              <a:rPr lang="it-IT" dirty="0" err="1">
                <a:solidFill>
                  <a:srgbClr val="00B0F0"/>
                </a:solidFill>
              </a:rPr>
              <a:t>a’</a:t>
            </a:r>
            <a:r>
              <a:rPr lang="it-IT" dirty="0">
                <a:solidFill>
                  <a:srgbClr val="00B0F0"/>
                </a:solidFill>
              </a:rPr>
              <a:t>, b’, c’ </a:t>
            </a:r>
            <a:r>
              <a:rPr lang="it-IT" dirty="0"/>
              <a:t>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</a:p>
        </p:txBody>
      </p:sp>
      <p:grpSp>
        <p:nvGrpSpPr>
          <p:cNvPr id="47" name="Gruppo 46">
            <a:extLst>
              <a:ext uri="{FF2B5EF4-FFF2-40B4-BE49-F238E27FC236}">
                <a16:creationId xmlns:a16="http://schemas.microsoft.com/office/drawing/2014/main" id="{7A9C28A8-D2A7-19F7-FB97-C3D6637E9D03}"/>
              </a:ext>
            </a:extLst>
          </p:cNvPr>
          <p:cNvGrpSpPr/>
          <p:nvPr/>
        </p:nvGrpSpPr>
        <p:grpSpPr>
          <a:xfrm>
            <a:off x="11512881" y="1317380"/>
            <a:ext cx="468000" cy="360000"/>
            <a:chOff x="4859979" y="4049502"/>
            <a:chExt cx="720000" cy="430281"/>
          </a:xfrm>
        </p:grpSpPr>
        <p:sp>
          <p:nvSpPr>
            <p:cNvPr id="49" name="CasellaDiTesto 48">
              <a:extLst>
                <a:ext uri="{FF2B5EF4-FFF2-40B4-BE49-F238E27FC236}">
                  <a16:creationId xmlns:a16="http://schemas.microsoft.com/office/drawing/2014/main" id="{AD1B61A4-B7BE-D035-BCED-53F8E1E34A14}"/>
                </a:ext>
              </a:extLst>
            </p:cNvPr>
            <p:cNvSpPr txBox="1"/>
            <p:nvPr/>
          </p:nvSpPr>
          <p:spPr>
            <a:xfrm>
              <a:off x="4859979" y="4202784"/>
              <a:ext cx="72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dirty="0">
                  <a:solidFill>
                    <a:srgbClr val="00B0F0"/>
                  </a:solidFill>
                </a:rPr>
                <a:t>T</a:t>
              </a:r>
              <a:r>
                <a:rPr lang="it-IT" sz="1200" baseline="-25000" dirty="0">
                  <a:solidFill>
                    <a:srgbClr val="00B0F0"/>
                  </a:solidFill>
                </a:rPr>
                <a:t>2</a:t>
              </a:r>
              <a:r>
                <a:rPr lang="it-IT" sz="1200" dirty="0">
                  <a:solidFill>
                    <a:srgbClr val="00B0F0"/>
                  </a:solidFill>
                </a:rPr>
                <a:t>b</a:t>
              </a:r>
            </a:p>
          </p:txBody>
        </p:sp>
        <p:sp>
          <p:nvSpPr>
            <p:cNvPr id="58" name="CasellaDiTesto 57">
              <a:extLst>
                <a:ext uri="{FF2B5EF4-FFF2-40B4-BE49-F238E27FC236}">
                  <a16:creationId xmlns:a16="http://schemas.microsoft.com/office/drawing/2014/main" id="{6536D29C-46C8-FDE2-7B74-43FDA927178F}"/>
                </a:ext>
              </a:extLst>
            </p:cNvPr>
            <p:cNvSpPr txBox="1"/>
            <p:nvPr/>
          </p:nvSpPr>
          <p:spPr>
            <a:xfrm>
              <a:off x="4996088" y="4049502"/>
              <a:ext cx="288000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B0F0"/>
                  </a:solidFill>
                  <a:latin typeface="Symbol" panose="05050102010706020507" pitchFamily="18" charset="2"/>
                </a:rPr>
                <a:t>¥</a:t>
              </a:r>
              <a:endParaRPr lang="it-IT" sz="1400" dirty="0">
                <a:solidFill>
                  <a:srgbClr val="00B0F0"/>
                </a:solidFill>
                <a:latin typeface="MS Shell Dlg 2" panose="020B0604030504040204" pitchFamily="34" charset="0"/>
              </a:endParaRPr>
            </a:p>
            <a:p>
              <a:endParaRPr lang="it-IT" dirty="0"/>
            </a:p>
          </p:txBody>
        </p:sp>
      </p:grp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1F88DD6A-A20E-C6E3-5DD5-E52A6FF7C58A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Pulsante di azione: vuoto 6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D6BC63C-119A-7261-D1E7-F70BA340A09C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4467828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3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1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5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8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52" grpId="0" animBg="1"/>
      <p:bldP spid="28" grpId="0" animBg="1"/>
      <p:bldP spid="44" grpId="0" animBg="1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5" grpId="0" animBg="1"/>
      <p:bldP spid="106" grpId="0" animBg="1"/>
      <p:bldP spid="2" grpId="0" animBg="1"/>
      <p:bldP spid="5" grpId="0"/>
      <p:bldP spid="7" grpId="0"/>
      <p:bldP spid="8" grpId="0"/>
      <p:bldP spid="9" grpId="0"/>
      <p:bldP spid="10" grpId="0"/>
      <p:bldP spid="15" grpId="0"/>
      <p:bldP spid="19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45" grpId="0"/>
      <p:bldP spid="65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2386</Words>
  <Application>Microsoft Office PowerPoint</Application>
  <PresentationFormat>Widescreen</PresentationFormat>
  <Paragraphs>412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Arial</vt:lpstr>
      <vt:lpstr>Calibri</vt:lpstr>
      <vt:lpstr>Comic Sans MS</vt:lpstr>
      <vt:lpstr>MS Shell Dlg 2</vt:lpstr>
      <vt:lpstr>Symbol</vt:lpstr>
      <vt:lpstr>Tema di Office</vt:lpstr>
      <vt:lpstr>Geometria descrittiva dinamica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125</cp:revision>
  <dcterms:created xsi:type="dcterms:W3CDTF">2023-05-08T13:43:28Z</dcterms:created>
  <dcterms:modified xsi:type="dcterms:W3CDTF">2023-07-02T15:13:02Z</dcterms:modified>
</cp:coreProperties>
</file>