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6" r:id="rId3"/>
    <p:sldId id="277" r:id="rId4"/>
    <p:sldId id="278" r:id="rId5"/>
    <p:sldId id="279" r:id="rId6"/>
    <p:sldId id="28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4D60D806-5D71-4970-A015-3ACEDA67B14D}">
          <p14:sldIdLst>
            <p14:sldId id="275"/>
          </p14:sldIdLst>
        </p14:section>
        <p14:section name="Sezione senza titolo" id="{9B1B3943-EABB-4817-A175-281F78D1E564}">
          <p14:sldIdLst>
            <p14:sldId id="276"/>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04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94660"/>
  </p:normalViewPr>
  <p:slideViewPr>
    <p:cSldViewPr snapToGrid="0">
      <p:cViewPr varScale="1">
        <p:scale>
          <a:sx n="84" d="100"/>
          <a:sy n="84" d="100"/>
        </p:scale>
        <p:origin x="91"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617AFB7-062F-472C-B66A-B409E8E5DABA}"/>
              </a:ext>
            </a:extLst>
          </p:cNvPr>
          <p:cNvSpPr>
            <a:spLocks noGrp="1"/>
          </p:cNvSpPr>
          <p:nvPr>
            <p:ph type="dt" sz="half" idx="10"/>
          </p:nvPr>
        </p:nvSpPr>
        <p:spPr/>
        <p:txBody>
          <a:bodyPr/>
          <a:lstStyle>
            <a:lvl1pPr>
              <a:defRPr/>
            </a:lvl1pPr>
          </a:lstStyle>
          <a:p>
            <a:pPr>
              <a:defRPr/>
            </a:pPr>
            <a:fld id="{62978CB8-F5C5-4D78-ADB7-5B442F85595A}" type="datetimeFigureOut">
              <a:rPr lang="it-IT"/>
              <a:pPr>
                <a:defRPr/>
              </a:pPr>
              <a:t>17/01/2020</a:t>
            </a:fld>
            <a:endParaRPr lang="it-IT"/>
          </a:p>
        </p:txBody>
      </p:sp>
      <p:sp>
        <p:nvSpPr>
          <p:cNvPr id="5" name="Segnaposto piè di pagina 4">
            <a:extLst>
              <a:ext uri="{FF2B5EF4-FFF2-40B4-BE49-F238E27FC236}">
                <a16:creationId xmlns:a16="http://schemas.microsoft.com/office/drawing/2014/main" id="{0A6FD3CA-6B88-4F14-B405-63BF6A8C891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876C717-DD01-45C9-8574-E6D4E1490A49}"/>
              </a:ext>
            </a:extLst>
          </p:cNvPr>
          <p:cNvSpPr>
            <a:spLocks noGrp="1"/>
          </p:cNvSpPr>
          <p:nvPr>
            <p:ph type="sldNum" sz="quarter" idx="12"/>
          </p:nvPr>
        </p:nvSpPr>
        <p:spPr/>
        <p:txBody>
          <a:bodyPr/>
          <a:lstStyle>
            <a:lvl1pPr>
              <a:defRPr/>
            </a:lvl1pPr>
          </a:lstStyle>
          <a:p>
            <a:pPr>
              <a:defRPr/>
            </a:pPr>
            <a:fld id="{029A5456-B2A9-4D90-B8B1-C5055104FF96}" type="slidenum">
              <a:rPr lang="it-IT" altLang="it-IT"/>
              <a:pPr>
                <a:defRPr/>
              </a:pPr>
              <a:t>‹N›</a:t>
            </a:fld>
            <a:endParaRPr lang="it-IT" altLang="it-IT"/>
          </a:p>
        </p:txBody>
      </p:sp>
    </p:spTree>
    <p:extLst>
      <p:ext uri="{BB962C8B-B14F-4D97-AF65-F5344CB8AC3E}">
        <p14:creationId xmlns:p14="http://schemas.microsoft.com/office/powerpoint/2010/main" val="912066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413AB0-EDE8-4026-A968-3946E370DD27}"/>
              </a:ext>
            </a:extLst>
          </p:cNvPr>
          <p:cNvSpPr>
            <a:spLocks noGrp="1"/>
          </p:cNvSpPr>
          <p:nvPr>
            <p:ph type="dt" sz="half" idx="10"/>
          </p:nvPr>
        </p:nvSpPr>
        <p:spPr/>
        <p:txBody>
          <a:bodyPr/>
          <a:lstStyle>
            <a:lvl1pPr>
              <a:defRPr/>
            </a:lvl1pPr>
          </a:lstStyle>
          <a:p>
            <a:pPr>
              <a:defRPr/>
            </a:pPr>
            <a:fld id="{BFB544F5-091F-40A9-AC74-420CC0C45CB1}" type="datetimeFigureOut">
              <a:rPr lang="it-IT"/>
              <a:pPr>
                <a:defRPr/>
              </a:pPr>
              <a:t>17/01/2020</a:t>
            </a:fld>
            <a:endParaRPr lang="it-IT"/>
          </a:p>
        </p:txBody>
      </p:sp>
      <p:sp>
        <p:nvSpPr>
          <p:cNvPr id="5" name="Segnaposto piè di pagina 4">
            <a:extLst>
              <a:ext uri="{FF2B5EF4-FFF2-40B4-BE49-F238E27FC236}">
                <a16:creationId xmlns:a16="http://schemas.microsoft.com/office/drawing/2014/main" id="{6E823A5E-1DBB-400D-AAD7-289C0C2AB01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FA4CB67-5661-4460-9EF6-CE66E7E6C9AA}"/>
              </a:ext>
            </a:extLst>
          </p:cNvPr>
          <p:cNvSpPr>
            <a:spLocks noGrp="1"/>
          </p:cNvSpPr>
          <p:nvPr>
            <p:ph type="sldNum" sz="quarter" idx="12"/>
          </p:nvPr>
        </p:nvSpPr>
        <p:spPr/>
        <p:txBody>
          <a:bodyPr/>
          <a:lstStyle>
            <a:lvl1pPr>
              <a:defRPr/>
            </a:lvl1pPr>
          </a:lstStyle>
          <a:p>
            <a:pPr>
              <a:defRPr/>
            </a:pPr>
            <a:fld id="{9EE3D2A1-B02A-47B9-98A0-EB52D07AC1C2}" type="slidenum">
              <a:rPr lang="it-IT" altLang="it-IT"/>
              <a:pPr>
                <a:defRPr/>
              </a:pPr>
              <a:t>‹N›</a:t>
            </a:fld>
            <a:endParaRPr lang="it-IT" altLang="it-IT"/>
          </a:p>
        </p:txBody>
      </p:sp>
    </p:spTree>
    <p:extLst>
      <p:ext uri="{BB962C8B-B14F-4D97-AF65-F5344CB8AC3E}">
        <p14:creationId xmlns:p14="http://schemas.microsoft.com/office/powerpoint/2010/main" val="1451765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F332A1-0504-47E9-B7A1-EEBD23DFB4F9}"/>
              </a:ext>
            </a:extLst>
          </p:cNvPr>
          <p:cNvSpPr>
            <a:spLocks noGrp="1"/>
          </p:cNvSpPr>
          <p:nvPr>
            <p:ph type="dt" sz="half" idx="10"/>
          </p:nvPr>
        </p:nvSpPr>
        <p:spPr/>
        <p:txBody>
          <a:bodyPr/>
          <a:lstStyle>
            <a:lvl1pPr>
              <a:defRPr/>
            </a:lvl1pPr>
          </a:lstStyle>
          <a:p>
            <a:pPr>
              <a:defRPr/>
            </a:pPr>
            <a:fld id="{2DD3B526-AC59-4CF8-A310-64A2A5B861F6}" type="datetimeFigureOut">
              <a:rPr lang="it-IT"/>
              <a:pPr>
                <a:defRPr/>
              </a:pPr>
              <a:t>17/01/2020</a:t>
            </a:fld>
            <a:endParaRPr lang="it-IT"/>
          </a:p>
        </p:txBody>
      </p:sp>
      <p:sp>
        <p:nvSpPr>
          <p:cNvPr id="5" name="Segnaposto piè di pagina 4">
            <a:extLst>
              <a:ext uri="{FF2B5EF4-FFF2-40B4-BE49-F238E27FC236}">
                <a16:creationId xmlns:a16="http://schemas.microsoft.com/office/drawing/2014/main" id="{EED012B0-8B70-4501-9443-B69EF871D22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63053B2-775F-4267-BE75-C91C7B70F809}"/>
              </a:ext>
            </a:extLst>
          </p:cNvPr>
          <p:cNvSpPr>
            <a:spLocks noGrp="1"/>
          </p:cNvSpPr>
          <p:nvPr>
            <p:ph type="sldNum" sz="quarter" idx="12"/>
          </p:nvPr>
        </p:nvSpPr>
        <p:spPr/>
        <p:txBody>
          <a:bodyPr/>
          <a:lstStyle>
            <a:lvl1pPr>
              <a:defRPr/>
            </a:lvl1pPr>
          </a:lstStyle>
          <a:p>
            <a:pPr>
              <a:defRPr/>
            </a:pPr>
            <a:fld id="{DA79993B-95EB-4DCC-BD86-59E6A6466617}" type="slidenum">
              <a:rPr lang="it-IT" altLang="it-IT"/>
              <a:pPr>
                <a:defRPr/>
              </a:pPr>
              <a:t>‹N›</a:t>
            </a:fld>
            <a:endParaRPr lang="it-IT" altLang="it-IT"/>
          </a:p>
        </p:txBody>
      </p:sp>
    </p:spTree>
    <p:extLst>
      <p:ext uri="{BB962C8B-B14F-4D97-AF65-F5344CB8AC3E}">
        <p14:creationId xmlns:p14="http://schemas.microsoft.com/office/powerpoint/2010/main" val="3765856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844D6-4392-4AB8-9BBF-C599C37F1C73}"/>
              </a:ext>
            </a:extLst>
          </p:cNvPr>
          <p:cNvSpPr>
            <a:spLocks noGrp="1"/>
          </p:cNvSpPr>
          <p:nvPr>
            <p:ph type="dt" sz="half" idx="10"/>
          </p:nvPr>
        </p:nvSpPr>
        <p:spPr/>
        <p:txBody>
          <a:bodyPr/>
          <a:lstStyle>
            <a:lvl1pPr>
              <a:defRPr/>
            </a:lvl1pPr>
          </a:lstStyle>
          <a:p>
            <a:pPr>
              <a:defRPr/>
            </a:pPr>
            <a:fld id="{0FD90A67-86EB-4024-94B6-017ADD109DD4}" type="datetimeFigureOut">
              <a:rPr lang="it-IT"/>
              <a:pPr>
                <a:defRPr/>
              </a:pPr>
              <a:t>17/01/2020</a:t>
            </a:fld>
            <a:endParaRPr lang="it-IT"/>
          </a:p>
        </p:txBody>
      </p:sp>
      <p:sp>
        <p:nvSpPr>
          <p:cNvPr id="5" name="Segnaposto piè di pagina 4">
            <a:extLst>
              <a:ext uri="{FF2B5EF4-FFF2-40B4-BE49-F238E27FC236}">
                <a16:creationId xmlns:a16="http://schemas.microsoft.com/office/drawing/2014/main" id="{166F2B09-D19D-4D5F-A895-084A46DA5AC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3175D80-0C47-4A13-82C1-D45CF5C25E81}"/>
              </a:ext>
            </a:extLst>
          </p:cNvPr>
          <p:cNvSpPr>
            <a:spLocks noGrp="1"/>
          </p:cNvSpPr>
          <p:nvPr>
            <p:ph type="sldNum" sz="quarter" idx="12"/>
          </p:nvPr>
        </p:nvSpPr>
        <p:spPr/>
        <p:txBody>
          <a:bodyPr/>
          <a:lstStyle>
            <a:lvl1pPr>
              <a:defRPr/>
            </a:lvl1pPr>
          </a:lstStyle>
          <a:p>
            <a:pPr>
              <a:defRPr/>
            </a:pPr>
            <a:fld id="{0F0F6103-44E3-4192-B466-38D2E60915C5}" type="slidenum">
              <a:rPr lang="it-IT" altLang="it-IT"/>
              <a:pPr>
                <a:defRPr/>
              </a:pPr>
              <a:t>‹N›</a:t>
            </a:fld>
            <a:endParaRPr lang="it-IT" altLang="it-IT"/>
          </a:p>
        </p:txBody>
      </p:sp>
    </p:spTree>
    <p:extLst>
      <p:ext uri="{BB962C8B-B14F-4D97-AF65-F5344CB8AC3E}">
        <p14:creationId xmlns:p14="http://schemas.microsoft.com/office/powerpoint/2010/main" val="38819174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3C23B06B-FC2E-4FB3-A8BD-5970A364C897}"/>
              </a:ext>
            </a:extLst>
          </p:cNvPr>
          <p:cNvSpPr>
            <a:spLocks noGrp="1"/>
          </p:cNvSpPr>
          <p:nvPr>
            <p:ph type="dt" sz="half" idx="10"/>
          </p:nvPr>
        </p:nvSpPr>
        <p:spPr/>
        <p:txBody>
          <a:bodyPr/>
          <a:lstStyle>
            <a:lvl1pPr>
              <a:defRPr/>
            </a:lvl1pPr>
          </a:lstStyle>
          <a:p>
            <a:pPr>
              <a:defRPr/>
            </a:pPr>
            <a:fld id="{27029284-FF05-482E-8AA8-AF9B4A40F1F8}" type="datetimeFigureOut">
              <a:rPr lang="it-IT"/>
              <a:pPr>
                <a:defRPr/>
              </a:pPr>
              <a:t>17/01/2020</a:t>
            </a:fld>
            <a:endParaRPr lang="it-IT"/>
          </a:p>
        </p:txBody>
      </p:sp>
      <p:sp>
        <p:nvSpPr>
          <p:cNvPr id="5" name="Segnaposto piè di pagina 4">
            <a:extLst>
              <a:ext uri="{FF2B5EF4-FFF2-40B4-BE49-F238E27FC236}">
                <a16:creationId xmlns:a16="http://schemas.microsoft.com/office/drawing/2014/main" id="{5E70F136-D23C-48E3-B462-732C376A521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FF10DAA-9224-48CB-B242-73D179846A28}"/>
              </a:ext>
            </a:extLst>
          </p:cNvPr>
          <p:cNvSpPr>
            <a:spLocks noGrp="1"/>
          </p:cNvSpPr>
          <p:nvPr>
            <p:ph type="sldNum" sz="quarter" idx="12"/>
          </p:nvPr>
        </p:nvSpPr>
        <p:spPr/>
        <p:txBody>
          <a:bodyPr/>
          <a:lstStyle>
            <a:lvl1pPr>
              <a:defRPr/>
            </a:lvl1pPr>
          </a:lstStyle>
          <a:p>
            <a:pPr>
              <a:defRPr/>
            </a:pPr>
            <a:fld id="{A83865E6-50AB-42BD-A501-330B72498CF3}" type="slidenum">
              <a:rPr lang="it-IT" altLang="it-IT"/>
              <a:pPr>
                <a:defRPr/>
              </a:pPr>
              <a:t>‹N›</a:t>
            </a:fld>
            <a:endParaRPr lang="it-IT" altLang="it-IT"/>
          </a:p>
        </p:txBody>
      </p:sp>
    </p:spTree>
    <p:extLst>
      <p:ext uri="{BB962C8B-B14F-4D97-AF65-F5344CB8AC3E}">
        <p14:creationId xmlns:p14="http://schemas.microsoft.com/office/powerpoint/2010/main" val="3482036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055B6C76-D6A0-4FAC-B104-2B78B0E5541B}"/>
              </a:ext>
            </a:extLst>
          </p:cNvPr>
          <p:cNvSpPr>
            <a:spLocks noGrp="1"/>
          </p:cNvSpPr>
          <p:nvPr>
            <p:ph type="dt" sz="half" idx="10"/>
          </p:nvPr>
        </p:nvSpPr>
        <p:spPr/>
        <p:txBody>
          <a:bodyPr/>
          <a:lstStyle>
            <a:lvl1pPr>
              <a:defRPr/>
            </a:lvl1pPr>
          </a:lstStyle>
          <a:p>
            <a:pPr>
              <a:defRPr/>
            </a:pPr>
            <a:fld id="{45E85535-F108-4589-8B96-A088B56C5374}" type="datetimeFigureOut">
              <a:rPr lang="it-IT"/>
              <a:pPr>
                <a:defRPr/>
              </a:pPr>
              <a:t>17/01/2020</a:t>
            </a:fld>
            <a:endParaRPr lang="it-IT"/>
          </a:p>
        </p:txBody>
      </p:sp>
      <p:sp>
        <p:nvSpPr>
          <p:cNvPr id="6" name="Segnaposto piè di pagina 4">
            <a:extLst>
              <a:ext uri="{FF2B5EF4-FFF2-40B4-BE49-F238E27FC236}">
                <a16:creationId xmlns:a16="http://schemas.microsoft.com/office/drawing/2014/main" id="{2F4A192F-54BF-4B9B-ACAA-5F3D6242D32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15967D1-930E-4A6F-B1F8-90B6BED8BE23}"/>
              </a:ext>
            </a:extLst>
          </p:cNvPr>
          <p:cNvSpPr>
            <a:spLocks noGrp="1"/>
          </p:cNvSpPr>
          <p:nvPr>
            <p:ph type="sldNum" sz="quarter" idx="12"/>
          </p:nvPr>
        </p:nvSpPr>
        <p:spPr/>
        <p:txBody>
          <a:bodyPr/>
          <a:lstStyle>
            <a:lvl1pPr>
              <a:defRPr/>
            </a:lvl1pPr>
          </a:lstStyle>
          <a:p>
            <a:pPr>
              <a:defRPr/>
            </a:pPr>
            <a:fld id="{2CCD7306-A712-4660-A3ED-1B0BFEAC4617}" type="slidenum">
              <a:rPr lang="it-IT" altLang="it-IT"/>
              <a:pPr>
                <a:defRPr/>
              </a:pPr>
              <a:t>‹N›</a:t>
            </a:fld>
            <a:endParaRPr lang="it-IT" altLang="it-IT"/>
          </a:p>
        </p:txBody>
      </p:sp>
    </p:spTree>
    <p:extLst>
      <p:ext uri="{BB962C8B-B14F-4D97-AF65-F5344CB8AC3E}">
        <p14:creationId xmlns:p14="http://schemas.microsoft.com/office/powerpoint/2010/main" val="3831066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CC7E0A52-2599-415F-A719-04E48EB1BF86}"/>
              </a:ext>
            </a:extLst>
          </p:cNvPr>
          <p:cNvSpPr>
            <a:spLocks noGrp="1"/>
          </p:cNvSpPr>
          <p:nvPr>
            <p:ph type="dt" sz="half" idx="10"/>
          </p:nvPr>
        </p:nvSpPr>
        <p:spPr/>
        <p:txBody>
          <a:bodyPr/>
          <a:lstStyle>
            <a:lvl1pPr>
              <a:defRPr/>
            </a:lvl1pPr>
          </a:lstStyle>
          <a:p>
            <a:pPr>
              <a:defRPr/>
            </a:pPr>
            <a:fld id="{12CED260-4E9C-40A7-BEFE-D4A7CC3AB711}" type="datetimeFigureOut">
              <a:rPr lang="it-IT"/>
              <a:pPr>
                <a:defRPr/>
              </a:pPr>
              <a:t>17/01/2020</a:t>
            </a:fld>
            <a:endParaRPr lang="it-IT"/>
          </a:p>
        </p:txBody>
      </p:sp>
      <p:sp>
        <p:nvSpPr>
          <p:cNvPr id="8" name="Segnaposto piè di pagina 4">
            <a:extLst>
              <a:ext uri="{FF2B5EF4-FFF2-40B4-BE49-F238E27FC236}">
                <a16:creationId xmlns:a16="http://schemas.microsoft.com/office/drawing/2014/main" id="{D1207057-0BD8-499E-B019-ED8DE64B3E5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CF47F5AB-9AC2-445B-BB95-2EBA893CD920}"/>
              </a:ext>
            </a:extLst>
          </p:cNvPr>
          <p:cNvSpPr>
            <a:spLocks noGrp="1"/>
          </p:cNvSpPr>
          <p:nvPr>
            <p:ph type="sldNum" sz="quarter" idx="12"/>
          </p:nvPr>
        </p:nvSpPr>
        <p:spPr/>
        <p:txBody>
          <a:bodyPr/>
          <a:lstStyle>
            <a:lvl1pPr>
              <a:defRPr/>
            </a:lvl1pPr>
          </a:lstStyle>
          <a:p>
            <a:pPr>
              <a:defRPr/>
            </a:pPr>
            <a:fld id="{4FEC998F-0134-46E2-BEF9-D367F529F1C0}" type="slidenum">
              <a:rPr lang="it-IT" altLang="it-IT"/>
              <a:pPr>
                <a:defRPr/>
              </a:pPr>
              <a:t>‹N›</a:t>
            </a:fld>
            <a:endParaRPr lang="it-IT" altLang="it-IT"/>
          </a:p>
        </p:txBody>
      </p:sp>
    </p:spTree>
    <p:extLst>
      <p:ext uri="{BB962C8B-B14F-4D97-AF65-F5344CB8AC3E}">
        <p14:creationId xmlns:p14="http://schemas.microsoft.com/office/powerpoint/2010/main" val="3187623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DCD9DFB2-795E-4C25-BB96-2F5285C3A956}"/>
              </a:ext>
            </a:extLst>
          </p:cNvPr>
          <p:cNvSpPr>
            <a:spLocks noGrp="1"/>
          </p:cNvSpPr>
          <p:nvPr>
            <p:ph type="dt" sz="half" idx="10"/>
          </p:nvPr>
        </p:nvSpPr>
        <p:spPr/>
        <p:txBody>
          <a:bodyPr/>
          <a:lstStyle>
            <a:lvl1pPr>
              <a:defRPr/>
            </a:lvl1pPr>
          </a:lstStyle>
          <a:p>
            <a:pPr>
              <a:defRPr/>
            </a:pPr>
            <a:fld id="{27B0DC62-F9AA-489F-AC23-84783AF523D8}" type="datetimeFigureOut">
              <a:rPr lang="it-IT"/>
              <a:pPr>
                <a:defRPr/>
              </a:pPr>
              <a:t>17/01/2020</a:t>
            </a:fld>
            <a:endParaRPr lang="it-IT"/>
          </a:p>
        </p:txBody>
      </p:sp>
      <p:sp>
        <p:nvSpPr>
          <p:cNvPr id="4" name="Segnaposto piè di pagina 4">
            <a:extLst>
              <a:ext uri="{FF2B5EF4-FFF2-40B4-BE49-F238E27FC236}">
                <a16:creationId xmlns:a16="http://schemas.microsoft.com/office/drawing/2014/main" id="{9D12465D-F645-4EE9-A976-990DDB9AB87C}"/>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EDD51B1E-CDB9-4DB9-8F1F-A5D355744FAE}"/>
              </a:ext>
            </a:extLst>
          </p:cNvPr>
          <p:cNvSpPr>
            <a:spLocks noGrp="1"/>
          </p:cNvSpPr>
          <p:nvPr>
            <p:ph type="sldNum" sz="quarter" idx="12"/>
          </p:nvPr>
        </p:nvSpPr>
        <p:spPr/>
        <p:txBody>
          <a:bodyPr/>
          <a:lstStyle>
            <a:lvl1pPr>
              <a:defRPr/>
            </a:lvl1pPr>
          </a:lstStyle>
          <a:p>
            <a:pPr>
              <a:defRPr/>
            </a:pPr>
            <a:fld id="{E017118F-517E-4F92-AAEC-EEA770BE7A39}" type="slidenum">
              <a:rPr lang="it-IT" altLang="it-IT"/>
              <a:pPr>
                <a:defRPr/>
              </a:pPr>
              <a:t>‹N›</a:t>
            </a:fld>
            <a:endParaRPr lang="it-IT" altLang="it-IT"/>
          </a:p>
        </p:txBody>
      </p:sp>
    </p:spTree>
    <p:extLst>
      <p:ext uri="{BB962C8B-B14F-4D97-AF65-F5344CB8AC3E}">
        <p14:creationId xmlns:p14="http://schemas.microsoft.com/office/powerpoint/2010/main" val="22398464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1C2CC765-8408-442C-9F16-ABE0FC26912F}"/>
              </a:ext>
            </a:extLst>
          </p:cNvPr>
          <p:cNvSpPr>
            <a:spLocks noGrp="1"/>
          </p:cNvSpPr>
          <p:nvPr>
            <p:ph type="dt" sz="half" idx="10"/>
          </p:nvPr>
        </p:nvSpPr>
        <p:spPr/>
        <p:txBody>
          <a:bodyPr/>
          <a:lstStyle>
            <a:lvl1pPr>
              <a:defRPr/>
            </a:lvl1pPr>
          </a:lstStyle>
          <a:p>
            <a:pPr>
              <a:defRPr/>
            </a:pPr>
            <a:fld id="{70D58ADF-CF00-4663-BCA3-879C38B3C80C}" type="datetimeFigureOut">
              <a:rPr lang="it-IT"/>
              <a:pPr>
                <a:defRPr/>
              </a:pPr>
              <a:t>17/01/2020</a:t>
            </a:fld>
            <a:endParaRPr lang="it-IT"/>
          </a:p>
        </p:txBody>
      </p:sp>
      <p:sp>
        <p:nvSpPr>
          <p:cNvPr id="3" name="Segnaposto piè di pagina 4">
            <a:extLst>
              <a:ext uri="{FF2B5EF4-FFF2-40B4-BE49-F238E27FC236}">
                <a16:creationId xmlns:a16="http://schemas.microsoft.com/office/drawing/2014/main" id="{90182E17-5024-443A-A7EE-89FCD76B5C6C}"/>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0E1B4661-4774-4B0D-B987-D0DAE1738B66}"/>
              </a:ext>
            </a:extLst>
          </p:cNvPr>
          <p:cNvSpPr>
            <a:spLocks noGrp="1"/>
          </p:cNvSpPr>
          <p:nvPr>
            <p:ph type="sldNum" sz="quarter" idx="12"/>
          </p:nvPr>
        </p:nvSpPr>
        <p:spPr/>
        <p:txBody>
          <a:bodyPr/>
          <a:lstStyle>
            <a:lvl1pPr>
              <a:defRPr/>
            </a:lvl1pPr>
          </a:lstStyle>
          <a:p>
            <a:pPr>
              <a:defRPr/>
            </a:pPr>
            <a:fld id="{7DD5E3BB-B484-4C76-82DA-A4887C181A76}" type="slidenum">
              <a:rPr lang="it-IT" altLang="it-IT"/>
              <a:pPr>
                <a:defRPr/>
              </a:pPr>
              <a:t>‹N›</a:t>
            </a:fld>
            <a:endParaRPr lang="it-IT" altLang="it-IT"/>
          </a:p>
        </p:txBody>
      </p:sp>
    </p:spTree>
    <p:extLst>
      <p:ext uri="{BB962C8B-B14F-4D97-AF65-F5344CB8AC3E}">
        <p14:creationId xmlns:p14="http://schemas.microsoft.com/office/powerpoint/2010/main" val="4076366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C5031372-17B3-42C6-BF89-F2A62F2AE65C}"/>
              </a:ext>
            </a:extLst>
          </p:cNvPr>
          <p:cNvSpPr>
            <a:spLocks noGrp="1"/>
          </p:cNvSpPr>
          <p:nvPr>
            <p:ph type="dt" sz="half" idx="10"/>
          </p:nvPr>
        </p:nvSpPr>
        <p:spPr/>
        <p:txBody>
          <a:bodyPr/>
          <a:lstStyle>
            <a:lvl1pPr>
              <a:defRPr/>
            </a:lvl1pPr>
          </a:lstStyle>
          <a:p>
            <a:pPr>
              <a:defRPr/>
            </a:pPr>
            <a:fld id="{273816C4-0EE2-4ED5-BFE0-DC31B6FD6D2D}" type="datetimeFigureOut">
              <a:rPr lang="it-IT"/>
              <a:pPr>
                <a:defRPr/>
              </a:pPr>
              <a:t>17/01/2020</a:t>
            </a:fld>
            <a:endParaRPr lang="it-IT"/>
          </a:p>
        </p:txBody>
      </p:sp>
      <p:sp>
        <p:nvSpPr>
          <p:cNvPr id="6" name="Segnaposto piè di pagina 4">
            <a:extLst>
              <a:ext uri="{FF2B5EF4-FFF2-40B4-BE49-F238E27FC236}">
                <a16:creationId xmlns:a16="http://schemas.microsoft.com/office/drawing/2014/main" id="{9D9834CD-DC76-4D7C-86C9-B8C090952688}"/>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222AE815-DD48-4A7E-9DE9-64B241DA0A02}"/>
              </a:ext>
            </a:extLst>
          </p:cNvPr>
          <p:cNvSpPr>
            <a:spLocks noGrp="1"/>
          </p:cNvSpPr>
          <p:nvPr>
            <p:ph type="sldNum" sz="quarter" idx="12"/>
          </p:nvPr>
        </p:nvSpPr>
        <p:spPr/>
        <p:txBody>
          <a:bodyPr/>
          <a:lstStyle>
            <a:lvl1pPr>
              <a:defRPr/>
            </a:lvl1pPr>
          </a:lstStyle>
          <a:p>
            <a:pPr>
              <a:defRPr/>
            </a:pPr>
            <a:fld id="{5309C78B-F477-4E1D-9E55-A4E660169AB8}" type="slidenum">
              <a:rPr lang="it-IT" altLang="it-IT"/>
              <a:pPr>
                <a:defRPr/>
              </a:pPr>
              <a:t>‹N›</a:t>
            </a:fld>
            <a:endParaRPr lang="it-IT" altLang="it-IT"/>
          </a:p>
        </p:txBody>
      </p:sp>
    </p:spTree>
    <p:extLst>
      <p:ext uri="{BB962C8B-B14F-4D97-AF65-F5344CB8AC3E}">
        <p14:creationId xmlns:p14="http://schemas.microsoft.com/office/powerpoint/2010/main" val="401341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97527885-BBDC-4BD7-848D-B9EF98200BF8}"/>
              </a:ext>
            </a:extLst>
          </p:cNvPr>
          <p:cNvSpPr>
            <a:spLocks noGrp="1"/>
          </p:cNvSpPr>
          <p:nvPr>
            <p:ph type="dt" sz="half" idx="10"/>
          </p:nvPr>
        </p:nvSpPr>
        <p:spPr/>
        <p:txBody>
          <a:bodyPr/>
          <a:lstStyle>
            <a:lvl1pPr>
              <a:defRPr/>
            </a:lvl1pPr>
          </a:lstStyle>
          <a:p>
            <a:pPr>
              <a:defRPr/>
            </a:pPr>
            <a:fld id="{6A407FE9-81E8-451F-A25B-90CFA4B387F5}" type="datetimeFigureOut">
              <a:rPr lang="it-IT"/>
              <a:pPr>
                <a:defRPr/>
              </a:pPr>
              <a:t>17/01/2020</a:t>
            </a:fld>
            <a:endParaRPr lang="it-IT"/>
          </a:p>
        </p:txBody>
      </p:sp>
      <p:sp>
        <p:nvSpPr>
          <p:cNvPr id="6" name="Segnaposto piè di pagina 4">
            <a:extLst>
              <a:ext uri="{FF2B5EF4-FFF2-40B4-BE49-F238E27FC236}">
                <a16:creationId xmlns:a16="http://schemas.microsoft.com/office/drawing/2014/main" id="{9EE27C33-7721-4027-9CF3-0998240511FA}"/>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7D1694E-D2B6-4757-8B3B-0882E1473C68}"/>
              </a:ext>
            </a:extLst>
          </p:cNvPr>
          <p:cNvSpPr>
            <a:spLocks noGrp="1"/>
          </p:cNvSpPr>
          <p:nvPr>
            <p:ph type="sldNum" sz="quarter" idx="12"/>
          </p:nvPr>
        </p:nvSpPr>
        <p:spPr/>
        <p:txBody>
          <a:bodyPr/>
          <a:lstStyle>
            <a:lvl1pPr>
              <a:defRPr/>
            </a:lvl1pPr>
          </a:lstStyle>
          <a:p>
            <a:pPr>
              <a:defRPr/>
            </a:pPr>
            <a:fld id="{21828A6D-F512-406C-A3E8-898A14DE9988}" type="slidenum">
              <a:rPr lang="it-IT" altLang="it-IT"/>
              <a:pPr>
                <a:defRPr/>
              </a:pPr>
              <a:t>‹N›</a:t>
            </a:fld>
            <a:endParaRPr lang="it-IT" altLang="it-IT"/>
          </a:p>
        </p:txBody>
      </p:sp>
    </p:spTree>
    <p:extLst>
      <p:ext uri="{BB962C8B-B14F-4D97-AF65-F5344CB8AC3E}">
        <p14:creationId xmlns:p14="http://schemas.microsoft.com/office/powerpoint/2010/main" val="1731541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47D74EE3-F9E0-42F1-8176-3E8936D2723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CF2C1A51-7140-485D-BFDD-6EE69479FF0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08CB8BD2-9C38-4897-9EB3-DA57DDD6586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6B34D37-C5A2-4AD1-BFE0-5D80C9295B6B}" type="datetimeFigureOut">
              <a:rPr lang="it-IT"/>
              <a:pPr>
                <a:defRPr/>
              </a:pPr>
              <a:t>17/01/2020</a:t>
            </a:fld>
            <a:endParaRPr lang="it-IT"/>
          </a:p>
        </p:txBody>
      </p:sp>
      <p:sp>
        <p:nvSpPr>
          <p:cNvPr id="5" name="Segnaposto piè di pagina 4">
            <a:extLst>
              <a:ext uri="{FF2B5EF4-FFF2-40B4-BE49-F238E27FC236}">
                <a16:creationId xmlns:a16="http://schemas.microsoft.com/office/drawing/2014/main" id="{1E04A2D5-C829-4169-B0FC-BF9A123BC15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a:extLst>
              <a:ext uri="{FF2B5EF4-FFF2-40B4-BE49-F238E27FC236}">
                <a16:creationId xmlns:a16="http://schemas.microsoft.com/office/drawing/2014/main" id="{4D4A1E32-B2ED-4729-B666-41D8112EC6F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A7B3B15-EBA1-4C25-A497-AA276A535631}" type="slidenum">
              <a:rPr lang="it-IT" altLang="it-IT"/>
              <a:pPr>
                <a:defRPr/>
              </a:pPr>
              <a:t>‹N›</a:t>
            </a:fld>
            <a:endParaRPr lang="it-IT" altLang="it-IT"/>
          </a:p>
        </p:txBody>
      </p:sp>
    </p:spTree>
    <p:extLst>
      <p:ext uri="{BB962C8B-B14F-4D97-AF65-F5344CB8AC3E}">
        <p14:creationId xmlns:p14="http://schemas.microsoft.com/office/powerpoint/2010/main" val="282459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eliofragassi.it/"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089C600-275F-445D-9A4A-FA64DE11A223}"/>
              </a:ext>
            </a:extLst>
          </p:cNvPr>
          <p:cNvSpPr txBox="1">
            <a:spLocks noGrp="1" noChangeArrowheads="1"/>
          </p:cNvSpPr>
          <p:nvPr>
            <p:ph type="title"/>
          </p:nvPr>
        </p:nvSpPr>
        <p:spPr>
          <a:xfrm>
            <a:off x="36513" y="14288"/>
            <a:ext cx="9070975" cy="720725"/>
          </a:xfrm>
          <a:ln w="3175" cmpd="dbl">
            <a:solidFill>
              <a:schemeClr val="tx2"/>
            </a:solidFill>
          </a:ln>
        </p:spPr>
        <p:txBody>
          <a:bodyPr/>
          <a:lstStyle/>
          <a:p>
            <a:pPr eaLnBrk="1" hangingPunct="1">
              <a:defRPr/>
            </a:pPr>
            <a:r>
              <a:rPr lang="it-IT" sz="3200" kern="0" dirty="0">
                <a:solidFill>
                  <a:srgbClr val="0066FF"/>
                </a:solidFill>
                <a:latin typeface="Comic Sans MS" pitchFamily="66" charset="0"/>
              </a:rPr>
              <a:t>Geometria descrittiva dinamica</a:t>
            </a:r>
          </a:p>
        </p:txBody>
      </p:sp>
      <p:sp>
        <p:nvSpPr>
          <p:cNvPr id="4" name="Rectangle 6">
            <a:extLst>
              <a:ext uri="{FF2B5EF4-FFF2-40B4-BE49-F238E27FC236}">
                <a16:creationId xmlns:a16="http://schemas.microsoft.com/office/drawing/2014/main" id="{1A9EAF40-F675-42A4-A651-AD78F89B56DE}"/>
              </a:ext>
            </a:extLst>
          </p:cNvPr>
          <p:cNvSpPr txBox="1">
            <a:spLocks noChangeArrowheads="1"/>
          </p:cNvSpPr>
          <p:nvPr/>
        </p:nvSpPr>
        <p:spPr>
          <a:xfrm>
            <a:off x="36513" y="793750"/>
            <a:ext cx="9070975" cy="354013"/>
          </a:xfrm>
          <a:prstGeom prst="rect">
            <a:avLst/>
          </a:prstGeom>
          <a:noFill/>
          <a:ln>
            <a:solidFill>
              <a:srgbClr val="0066FF"/>
            </a:solidFill>
          </a:ln>
        </p:spPr>
        <p:txBody>
          <a:body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rPr>
              <a:t>Indagine insiemistica sulla doppia proiezione ortogonale di </a:t>
            </a:r>
            <a:r>
              <a:rPr kumimoji="0" lang="it-IT" sz="2000" b="0" i="0" u="none" strike="noStrike" kern="0" cap="none" spc="0" normalizeH="0" baseline="0" noProof="0" dirty="0" err="1">
                <a:ln>
                  <a:noFill/>
                </a:ln>
                <a:solidFill>
                  <a:srgbClr val="0066FF"/>
                </a:solidFill>
                <a:effectLst/>
                <a:uLnTx/>
                <a:uFillTx/>
                <a:latin typeface="Comic Sans MS" pitchFamily="66" charset="0"/>
                <a:ea typeface="+mn-ea"/>
                <a:cs typeface="Arial" panose="020B0604020202020204" pitchFamily="34" charset="0"/>
              </a:rPr>
              <a:t>Monge</a:t>
            </a:r>
            <a:endPar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endParaRPr>
          </a:p>
        </p:txBody>
      </p:sp>
      <p:sp>
        <p:nvSpPr>
          <p:cNvPr id="3076" name="Text Box 6">
            <a:extLst>
              <a:ext uri="{FF2B5EF4-FFF2-40B4-BE49-F238E27FC236}">
                <a16:creationId xmlns:a16="http://schemas.microsoft.com/office/drawing/2014/main" id="{91F5523E-0AB4-480F-AED7-DDACC2761B36}"/>
              </a:ext>
            </a:extLst>
          </p:cNvPr>
          <p:cNvSpPr txBox="1">
            <a:spLocks noChangeArrowheads="1"/>
          </p:cNvSpPr>
          <p:nvPr/>
        </p:nvSpPr>
        <p:spPr bwMode="auto">
          <a:xfrm>
            <a:off x="4787900" y="6485818"/>
            <a:ext cx="4319588" cy="323850"/>
          </a:xfrm>
          <a:prstGeom prst="rect">
            <a:avLst/>
          </a:prstGeom>
          <a:solidFill>
            <a:srgbClr val="FFFF00"/>
          </a:solidFill>
          <a:ln w="9525">
            <a:solidFill>
              <a:schemeClr val="accent1"/>
            </a:solidFill>
            <a:miter lim="800000"/>
            <a:headEnd/>
            <a:tailEnd/>
          </a:ln>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600" b="1" i="0" u="none" strike="noStrike" kern="0" cap="none" spc="0" normalizeH="0" baseline="0" noProof="0">
                <a:ln>
                  <a:noFill/>
                </a:ln>
                <a:solidFill>
                  <a:srgbClr val="C00000"/>
                </a:solidFill>
                <a:effectLst/>
                <a:uLnTx/>
                <a:uFillTx/>
                <a:latin typeface="Comic Sans MS" panose="030F0702030302020204" pitchFamily="66" charset="0"/>
                <a:ea typeface="+mn-ea"/>
                <a:cs typeface="Courier New" panose="02070309020205020404" pitchFamily="49" charset="0"/>
              </a:rPr>
              <a:t>Autore   Prof. Elio Fragassi</a:t>
            </a:r>
          </a:p>
        </p:txBody>
      </p:sp>
      <p:sp>
        <p:nvSpPr>
          <p:cNvPr id="3077" name="Text Box 9">
            <a:extLst>
              <a:ext uri="{FF2B5EF4-FFF2-40B4-BE49-F238E27FC236}">
                <a16:creationId xmlns:a16="http://schemas.microsoft.com/office/drawing/2014/main" id="{457485FF-3FCE-4F06-89B5-E0182B5BA85B}"/>
              </a:ext>
            </a:extLst>
          </p:cNvPr>
          <p:cNvSpPr txBox="1">
            <a:spLocks noChangeArrowheads="1"/>
          </p:cNvSpPr>
          <p:nvPr/>
        </p:nvSpPr>
        <p:spPr bwMode="auto">
          <a:xfrm>
            <a:off x="34925" y="6505162"/>
            <a:ext cx="4679950" cy="323850"/>
          </a:xfrm>
          <a:prstGeom prst="rect">
            <a:avLst/>
          </a:prstGeom>
          <a:solidFill>
            <a:srgbClr val="FFFF00"/>
          </a:solidFill>
          <a:ln w="12700">
            <a:solidFill>
              <a:srgbClr val="0070C0"/>
            </a:solidFill>
            <a:miter lim="800000"/>
            <a:headEnd/>
            <a:tailEnd/>
          </a:ln>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0" cap="none" spc="0" normalizeH="0" baseline="0" noProof="0">
                <a:ln>
                  <a:noFill/>
                </a:ln>
                <a:solidFill>
                  <a:prstClr val="black"/>
                </a:solidFill>
                <a:effectLst/>
                <a:uLnTx/>
                <a:uFillTx/>
                <a:latin typeface="Comic Sans MS" panose="030F0702030302020204" pitchFamily="66" charset="0"/>
                <a:ea typeface="+mn-ea"/>
                <a:cs typeface="Courier New" panose="02070309020205020404" pitchFamily="49" charset="0"/>
              </a:rPr>
              <a:t>Il materiale può essere riprodotto citando la fonte</a:t>
            </a:r>
          </a:p>
        </p:txBody>
      </p:sp>
      <p:sp>
        <p:nvSpPr>
          <p:cNvPr id="7" name="Rectangle 5">
            <a:extLst>
              <a:ext uri="{FF2B5EF4-FFF2-40B4-BE49-F238E27FC236}">
                <a16:creationId xmlns:a16="http://schemas.microsoft.com/office/drawing/2014/main" id="{550181C0-B03D-43A7-86A4-D11649C0A846}"/>
              </a:ext>
            </a:extLst>
          </p:cNvPr>
          <p:cNvSpPr>
            <a:spLocks noChangeArrowheads="1"/>
          </p:cNvSpPr>
          <p:nvPr/>
        </p:nvSpPr>
        <p:spPr bwMode="auto">
          <a:xfrm>
            <a:off x="3984640" y="2047549"/>
            <a:ext cx="5132726" cy="3785652"/>
          </a:xfrm>
          <a:prstGeom prst="rect">
            <a:avLst/>
          </a:prstGeom>
          <a:solidFill>
            <a:schemeClr val="accent3">
              <a:lumMod val="40000"/>
              <a:lumOff val="60000"/>
            </a:schemeClr>
          </a:solidFill>
          <a:ln w="3175" algn="ctr">
            <a:solidFill>
              <a:srgbClr val="0000FF"/>
            </a:solidFill>
            <a:miter lim="800000"/>
            <a:headEnd/>
            <a:tailEnd/>
          </a:ln>
        </p:spPr>
        <p:txBody>
          <a:bodyPr wrap="square" lIns="0" anchor="ctr">
            <a:spAutoFit/>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Il disegno è stato  eseguito nell’a. s. 1991/92</a:t>
            </a:r>
          </a:p>
          <a:p>
            <a:pPr marL="10800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endParaRPr>
          </a:p>
          <a:p>
            <a:pPr marL="10800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da  </a:t>
            </a:r>
            <a:r>
              <a:rPr kumimoji="0" lang="it-IT" sz="2000" b="1"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Polidoro Barbara</a:t>
            </a:r>
          </a:p>
          <a:p>
            <a:pPr marL="10800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della classe 5°B </a:t>
            </a:r>
          </a:p>
          <a:p>
            <a:pPr marL="10800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endParaRPr>
          </a:p>
          <a:p>
            <a:pPr marL="10800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dell’Istituto Statale d’Arte</a:t>
            </a:r>
          </a:p>
          <a:p>
            <a:pPr marL="10800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‘’G. Mazara’’ di Sulmona</a:t>
            </a:r>
          </a:p>
          <a:p>
            <a:pPr marL="10800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endParaRPr>
          </a:p>
          <a:p>
            <a:pPr marL="10800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per la materia :</a:t>
            </a:r>
          </a:p>
          <a:p>
            <a:pPr marL="10800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Teoria e applicazioni di geometria descrittiva</a:t>
            </a:r>
          </a:p>
          <a:p>
            <a:pPr marL="10800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CD8041"/>
                </a:solidFill>
                <a:effectLst/>
                <a:uLnTx/>
                <a:uFillTx/>
                <a:latin typeface="Comic Sans MS" pitchFamily="66" charset="0"/>
                <a:ea typeface="+mn-ea"/>
                <a:cs typeface="Times New Roman" pitchFamily="18" charset="0"/>
              </a:rPr>
              <a:t>Insegnante: Prof. Elio Fragassi</a:t>
            </a:r>
            <a:endParaRPr kumimoji="0" lang="it-IT" sz="1600" b="0" i="0" u="none" strike="noStrike" kern="0" cap="none" spc="0" normalizeH="0" baseline="0" noProof="0" dirty="0">
              <a:ln>
                <a:noFill/>
              </a:ln>
              <a:solidFill>
                <a:srgbClr val="CD8041"/>
              </a:solidFill>
              <a:effectLst/>
              <a:uLnTx/>
              <a:uFillTx/>
              <a:latin typeface="Comic Sans MS" pitchFamily="66" charset="0"/>
              <a:ea typeface="+mn-ea"/>
              <a:cs typeface="Arial" panose="020B0604020202020204" pitchFamily="34" charset="0"/>
            </a:endParaRPr>
          </a:p>
        </p:txBody>
      </p:sp>
      <p:sp>
        <p:nvSpPr>
          <p:cNvPr id="8" name="Rectangle 8">
            <a:extLst>
              <a:ext uri="{FF2B5EF4-FFF2-40B4-BE49-F238E27FC236}">
                <a16:creationId xmlns:a16="http://schemas.microsoft.com/office/drawing/2014/main" id="{E3257921-9AFA-4F57-B603-CA688DE4B036}"/>
              </a:ext>
            </a:extLst>
          </p:cNvPr>
          <p:cNvSpPr>
            <a:spLocks noChangeArrowheads="1"/>
          </p:cNvSpPr>
          <p:nvPr/>
        </p:nvSpPr>
        <p:spPr bwMode="auto">
          <a:xfrm>
            <a:off x="3974763" y="1206500"/>
            <a:ext cx="5132726" cy="792000"/>
          </a:xfrm>
          <a:prstGeom prst="rect">
            <a:avLst/>
          </a:prstGeom>
          <a:solidFill>
            <a:schemeClr val="accent3">
              <a:lumMod val="40000"/>
              <a:lumOff val="60000"/>
            </a:schemeClr>
          </a:solidFill>
          <a:ln w="3175" algn="ctr">
            <a:solidFill>
              <a:srgbClr val="0000FF"/>
            </a:solidFill>
            <a:miter lim="800000"/>
            <a:headEnd/>
            <a:tailEnd/>
          </a:ln>
        </p:spPr>
        <p:txBody>
          <a:bodyPr wrap="square" lIns="0" bIns="0" anchor="ctr">
            <a:spAutoFit/>
          </a:bodyPr>
          <a:lstStyle/>
          <a:p>
            <a:pPr marL="10795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0" cap="none" spc="0" normalizeH="0" baseline="0" noProof="0" dirty="0">
              <a:ln>
                <a:noFill/>
              </a:ln>
              <a:solidFill>
                <a:sysClr val="windowText" lastClr="000000"/>
              </a:solidFill>
              <a:effectLst/>
              <a:uLnTx/>
              <a:uFillTx/>
              <a:latin typeface="Comic Sans MS" pitchFamily="66" charset="0"/>
              <a:ea typeface="+mn-ea"/>
              <a:cs typeface="Times New Roman" pitchFamily="18" charset="0"/>
            </a:endParaRPr>
          </a:p>
          <a:p>
            <a:pPr marL="10795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0066FF"/>
                </a:solidFill>
                <a:effectLst/>
                <a:uLnTx/>
                <a:uFillTx/>
                <a:latin typeface="Comic Sans MS" pitchFamily="66" charset="0"/>
                <a:ea typeface="+mn-ea"/>
                <a:cs typeface="Times New Roman" pitchFamily="18" charset="0"/>
              </a:rPr>
              <a:t>LE  OPERAZIONI  GEOMETRICHE</a:t>
            </a:r>
          </a:p>
          <a:p>
            <a:pPr marL="10795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pic>
        <p:nvPicPr>
          <p:cNvPr id="5" name="Immagine 4">
            <a:extLst>
              <a:ext uri="{FF2B5EF4-FFF2-40B4-BE49-F238E27FC236}">
                <a16:creationId xmlns:a16="http://schemas.microsoft.com/office/drawing/2014/main" id="{96F5A591-5DFD-4487-BD99-D063FD7F09D4}"/>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692" y="1206499"/>
            <a:ext cx="3888000" cy="5266683"/>
          </a:xfrm>
          <a:prstGeom prst="rect">
            <a:avLst/>
          </a:prstGeom>
          <a:ln>
            <a:solidFill>
              <a:srgbClr val="0066FF"/>
            </a:solidFill>
          </a:ln>
        </p:spPr>
      </p:pic>
      <p:sp>
        <p:nvSpPr>
          <p:cNvPr id="9" name="CasellaDiTesto 8">
            <a:extLst>
              <a:ext uri="{FF2B5EF4-FFF2-40B4-BE49-F238E27FC236}">
                <a16:creationId xmlns:a16="http://schemas.microsoft.com/office/drawing/2014/main" id="{FBE3B369-B478-4850-BCF0-ABF63F598604}"/>
              </a:ext>
            </a:extLst>
          </p:cNvPr>
          <p:cNvSpPr txBox="1"/>
          <p:nvPr/>
        </p:nvSpPr>
        <p:spPr>
          <a:xfrm>
            <a:off x="3984640" y="5868713"/>
            <a:ext cx="5132726" cy="584775"/>
          </a:xfrm>
          <a:prstGeom prst="rect">
            <a:avLst/>
          </a:prstGeom>
          <a:noFill/>
        </p:spPr>
        <p:txBody>
          <a:bodyPr wrap="square" rtlCol="0">
            <a:spAutoFit/>
          </a:bodyPr>
          <a:lstStyle/>
          <a:p>
            <a:pPr algn="ctr"/>
            <a:r>
              <a:rPr lang="it-IT" sz="1600" dirty="0">
                <a:solidFill>
                  <a:srgbClr val="CD8041"/>
                </a:solidFill>
                <a:latin typeface="Comic Sans MS" panose="030F0702030302020204" pitchFamily="66" charset="0"/>
              </a:rPr>
              <a:t>Costruzione e rappresentazione ortogonale dell’ ‘’Atomium’’ per l’expo di Bruxelles del 1958</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089C600-275F-445D-9A4A-FA64DE11A223}"/>
              </a:ext>
            </a:extLst>
          </p:cNvPr>
          <p:cNvSpPr txBox="1">
            <a:spLocks noGrp="1" noChangeArrowheads="1"/>
          </p:cNvSpPr>
          <p:nvPr>
            <p:ph type="title"/>
          </p:nvPr>
        </p:nvSpPr>
        <p:spPr>
          <a:xfrm>
            <a:off x="36513" y="14288"/>
            <a:ext cx="9070975" cy="720725"/>
          </a:xfrm>
          <a:ln w="3175" cmpd="dbl">
            <a:solidFill>
              <a:srgbClr val="0066FF"/>
            </a:solidFill>
          </a:ln>
        </p:spPr>
        <p:txBody>
          <a:bodyPr/>
          <a:lstStyle/>
          <a:p>
            <a:pPr eaLnBrk="1" hangingPunct="1">
              <a:defRPr/>
            </a:pPr>
            <a:r>
              <a:rPr lang="it-IT" sz="3200" kern="0" dirty="0">
                <a:solidFill>
                  <a:srgbClr val="0066FF"/>
                </a:solidFill>
                <a:latin typeface="Comic Sans MS" pitchFamily="66" charset="0"/>
              </a:rPr>
              <a:t>Geometria descrittiva dinamica</a:t>
            </a:r>
          </a:p>
        </p:txBody>
      </p:sp>
      <p:sp>
        <p:nvSpPr>
          <p:cNvPr id="2" name="CasellaDiTesto 1">
            <a:extLst>
              <a:ext uri="{FF2B5EF4-FFF2-40B4-BE49-F238E27FC236}">
                <a16:creationId xmlns:a16="http://schemas.microsoft.com/office/drawing/2014/main" id="{1FCA5B3D-8B55-4EB9-A481-C92ECDF489A0}"/>
              </a:ext>
            </a:extLst>
          </p:cNvPr>
          <p:cNvSpPr txBox="1"/>
          <p:nvPr/>
        </p:nvSpPr>
        <p:spPr>
          <a:xfrm>
            <a:off x="36000" y="1238774"/>
            <a:ext cx="9072000" cy="1477328"/>
          </a:xfrm>
          <a:prstGeom prst="rect">
            <a:avLst/>
          </a:prstGeom>
          <a:noFill/>
          <a:ln w="3175">
            <a:solidFill>
              <a:srgbClr val="0066FF"/>
            </a:solidFill>
          </a:ln>
        </p:spPr>
        <p:txBody>
          <a:bodyPr wrap="square" rtlCol="0">
            <a:spAutoFit/>
          </a:bodyPr>
          <a:lstStyle/>
          <a:p>
            <a:pPr algn="ctr"/>
            <a:r>
              <a:rPr lang="it-IT" dirty="0">
                <a:solidFill>
                  <a:srgbClr val="0066FF"/>
                </a:solidFill>
                <a:latin typeface="Comic Sans MS" panose="030F0702030302020204" pitchFamily="66" charset="0"/>
              </a:rPr>
              <a:t>Eseguire la rappresentazione ortogonale di un solido, di un gruppo di solidi, di un edificio, di un mobile, . . . di un oggetto qualsiasi, significa produrre l’immagine di come l’oggetto appare visto da un osservatore esterno quindi nella sua esteriorità, negli elementi del profilo, nell’articolazione e nel trattamento delle superfici di contorno.</a:t>
            </a:r>
            <a:endParaRPr lang="it-IT" dirty="0">
              <a:latin typeface="Comic Sans MS" panose="030F0702030302020204" pitchFamily="66" charset="0"/>
            </a:endParaRPr>
          </a:p>
        </p:txBody>
      </p:sp>
      <p:sp>
        <p:nvSpPr>
          <p:cNvPr id="10" name="Rectangle 6">
            <a:extLst>
              <a:ext uri="{FF2B5EF4-FFF2-40B4-BE49-F238E27FC236}">
                <a16:creationId xmlns:a16="http://schemas.microsoft.com/office/drawing/2014/main" id="{920BC88F-D71D-48A6-A998-1EAA042018FD}"/>
              </a:ext>
            </a:extLst>
          </p:cNvPr>
          <p:cNvSpPr txBox="1">
            <a:spLocks noChangeArrowheads="1"/>
          </p:cNvSpPr>
          <p:nvPr/>
        </p:nvSpPr>
        <p:spPr>
          <a:xfrm>
            <a:off x="36513" y="793750"/>
            <a:ext cx="9070975" cy="354013"/>
          </a:xfrm>
          <a:prstGeom prst="rect">
            <a:avLst/>
          </a:prstGeom>
          <a:noFill/>
          <a:ln>
            <a:solidFill>
              <a:srgbClr val="0066FF"/>
            </a:solidFill>
          </a:ln>
        </p:spPr>
        <p:txBody>
          <a:body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rPr>
              <a:t>Introduzione (1)</a:t>
            </a:r>
          </a:p>
        </p:txBody>
      </p:sp>
      <p:sp>
        <p:nvSpPr>
          <p:cNvPr id="6" name="CasellaDiTesto 5">
            <a:extLst>
              <a:ext uri="{FF2B5EF4-FFF2-40B4-BE49-F238E27FC236}">
                <a16:creationId xmlns:a16="http://schemas.microsoft.com/office/drawing/2014/main" id="{135F2EB8-849E-49D7-BA79-ED54D2C467D9}"/>
              </a:ext>
            </a:extLst>
          </p:cNvPr>
          <p:cNvSpPr txBox="1"/>
          <p:nvPr/>
        </p:nvSpPr>
        <p:spPr>
          <a:xfrm>
            <a:off x="36000" y="2832689"/>
            <a:ext cx="9072000" cy="1908000"/>
          </a:xfrm>
          <a:prstGeom prst="rect">
            <a:avLst/>
          </a:prstGeom>
          <a:noFill/>
          <a:ln w="3175">
            <a:solidFill>
              <a:srgbClr val="0066FF"/>
            </a:solidFill>
          </a:ln>
        </p:spPr>
        <p:txBody>
          <a:bodyPr wrap="square" rtlCol="0">
            <a:spAutoFit/>
          </a:bodyPr>
          <a:lstStyle/>
          <a:p>
            <a:pPr algn="ctr"/>
            <a:r>
              <a:rPr lang="it-IT" dirty="0">
                <a:solidFill>
                  <a:srgbClr val="0066FF"/>
                </a:solidFill>
                <a:latin typeface="Comic Sans MS" panose="030F0702030302020204" pitchFamily="66" charset="0"/>
              </a:rPr>
              <a:t>Se si vuole approfondire e completare la conoscenza dell’oggetto è necessario eseguire le “</a:t>
            </a:r>
            <a:r>
              <a:rPr lang="it-IT" b="1" i="1" dirty="0">
                <a:solidFill>
                  <a:srgbClr val="0066FF"/>
                </a:solidFill>
                <a:latin typeface="Comic Sans MS" panose="030F0702030302020204" pitchFamily="66" charset="0"/>
              </a:rPr>
              <a:t>operazioni geometriche</a:t>
            </a:r>
            <a:r>
              <a:rPr lang="it-IT" dirty="0">
                <a:solidFill>
                  <a:srgbClr val="0066FF"/>
                </a:solidFill>
                <a:latin typeface="Comic Sans MS" panose="030F0702030302020204" pitchFamily="66" charset="0"/>
              </a:rPr>
              <a:t>” </a:t>
            </a:r>
          </a:p>
          <a:p>
            <a:pPr algn="ctr"/>
            <a:endParaRPr lang="it-IT" dirty="0">
              <a:solidFill>
                <a:srgbClr val="0066FF"/>
              </a:solidFill>
              <a:latin typeface="Comic Sans MS" panose="030F0702030302020204" pitchFamily="66" charset="0"/>
            </a:endParaRPr>
          </a:p>
          <a:p>
            <a:pPr algn="ctr"/>
            <a:endParaRPr lang="it-IT" dirty="0">
              <a:solidFill>
                <a:srgbClr val="0066FF"/>
              </a:solidFill>
              <a:latin typeface="Comic Sans MS" panose="030F0702030302020204" pitchFamily="66" charset="0"/>
            </a:endParaRPr>
          </a:p>
        </p:txBody>
      </p:sp>
      <p:sp>
        <p:nvSpPr>
          <p:cNvPr id="9" name="CasellaDiTesto 8">
            <a:extLst>
              <a:ext uri="{FF2B5EF4-FFF2-40B4-BE49-F238E27FC236}">
                <a16:creationId xmlns:a16="http://schemas.microsoft.com/office/drawing/2014/main" id="{AC663456-38B4-49F6-B289-3D9199AA7343}"/>
              </a:ext>
            </a:extLst>
          </p:cNvPr>
          <p:cNvSpPr txBox="1"/>
          <p:nvPr/>
        </p:nvSpPr>
        <p:spPr>
          <a:xfrm>
            <a:off x="2958545" y="3567683"/>
            <a:ext cx="3226910" cy="369332"/>
          </a:xfrm>
          <a:prstGeom prst="rect">
            <a:avLst/>
          </a:prstGeom>
          <a:noFill/>
        </p:spPr>
        <p:txBody>
          <a:bodyPr wrap="square" rtlCol="0">
            <a:spAutoFit/>
          </a:bodyPr>
          <a:lstStyle/>
          <a:p>
            <a:r>
              <a:rPr lang="it-IT" dirty="0">
                <a:solidFill>
                  <a:srgbClr val="0066FF"/>
                </a:solidFill>
                <a:latin typeface="Comic Sans MS" panose="030F0702030302020204" pitchFamily="66" charset="0"/>
              </a:rPr>
              <a:t>intendendo con “</a:t>
            </a:r>
            <a:r>
              <a:rPr lang="it-IT" b="1" i="1" dirty="0">
                <a:solidFill>
                  <a:srgbClr val="0066FF"/>
                </a:solidFill>
                <a:latin typeface="Comic Sans MS" panose="030F0702030302020204" pitchFamily="66" charset="0"/>
              </a:rPr>
              <a:t>operazione</a:t>
            </a:r>
            <a:r>
              <a:rPr lang="it-IT" dirty="0">
                <a:solidFill>
                  <a:srgbClr val="0066FF"/>
                </a:solidFill>
                <a:latin typeface="Comic Sans MS" panose="030F0702030302020204" pitchFamily="66" charset="0"/>
              </a:rPr>
              <a:t>”</a:t>
            </a:r>
          </a:p>
        </p:txBody>
      </p:sp>
      <p:sp>
        <p:nvSpPr>
          <p:cNvPr id="11" name="CasellaDiTesto 10">
            <a:extLst>
              <a:ext uri="{FF2B5EF4-FFF2-40B4-BE49-F238E27FC236}">
                <a16:creationId xmlns:a16="http://schemas.microsoft.com/office/drawing/2014/main" id="{CC4B71A2-31D3-48A3-B6B8-1BC4AA208F2E}"/>
              </a:ext>
            </a:extLst>
          </p:cNvPr>
          <p:cNvSpPr txBox="1"/>
          <p:nvPr/>
        </p:nvSpPr>
        <p:spPr>
          <a:xfrm>
            <a:off x="0" y="3998436"/>
            <a:ext cx="9072000" cy="646331"/>
          </a:xfrm>
          <a:prstGeom prst="rect">
            <a:avLst/>
          </a:prstGeom>
          <a:noFill/>
        </p:spPr>
        <p:txBody>
          <a:bodyPr wrap="square" rtlCol="0">
            <a:spAutoFit/>
          </a:bodyPr>
          <a:lstStyle/>
          <a:p>
            <a:pPr algn="ctr"/>
            <a:r>
              <a:rPr lang="it-IT" dirty="0">
                <a:solidFill>
                  <a:srgbClr val="0066FF"/>
                </a:solidFill>
                <a:latin typeface="Comic Sans MS" panose="030F0702030302020204" pitchFamily="66" charset="0"/>
              </a:rPr>
              <a:t>quel processo “</a:t>
            </a:r>
            <a:r>
              <a:rPr lang="it-IT" b="1" i="1" dirty="0">
                <a:solidFill>
                  <a:srgbClr val="0066FF"/>
                </a:solidFill>
                <a:latin typeface="Comic Sans MS" panose="030F0702030302020204" pitchFamily="66" charset="0"/>
              </a:rPr>
              <a:t>che permette di ottenere, partendo dai dati</a:t>
            </a:r>
            <a:r>
              <a:rPr lang="it-IT" i="1" dirty="0">
                <a:solidFill>
                  <a:srgbClr val="0066FF"/>
                </a:solidFill>
                <a:latin typeface="Comic Sans MS" panose="030F0702030302020204" pitchFamily="66" charset="0"/>
              </a:rPr>
              <a:t> </a:t>
            </a:r>
            <a:r>
              <a:rPr lang="it-IT" dirty="0">
                <a:solidFill>
                  <a:srgbClr val="0066FF"/>
                </a:solidFill>
                <a:latin typeface="Comic Sans MS" panose="030F0702030302020204" pitchFamily="66" charset="0"/>
              </a:rPr>
              <a:t>[geometrici] </a:t>
            </a:r>
            <a:r>
              <a:rPr lang="it-IT" b="1" i="1" dirty="0">
                <a:solidFill>
                  <a:srgbClr val="0066FF"/>
                </a:solidFill>
                <a:latin typeface="Comic Sans MS" panose="030F0702030302020204" pitchFamily="66" charset="0"/>
              </a:rPr>
              <a:t>a disposizione</a:t>
            </a:r>
            <a:r>
              <a:rPr lang="it-IT" i="1" dirty="0">
                <a:solidFill>
                  <a:srgbClr val="0066FF"/>
                </a:solidFill>
                <a:latin typeface="Comic Sans MS" panose="030F0702030302020204" pitchFamily="66" charset="0"/>
              </a:rPr>
              <a:t>, </a:t>
            </a:r>
            <a:r>
              <a:rPr lang="it-IT" b="1" i="1" dirty="0">
                <a:solidFill>
                  <a:srgbClr val="0066FF"/>
                </a:solidFill>
                <a:latin typeface="Comic Sans MS" panose="030F0702030302020204" pitchFamily="66" charset="0"/>
              </a:rPr>
              <a:t>altri dati non noti’’ </a:t>
            </a:r>
            <a:r>
              <a:rPr lang="it-IT" sz="1200" dirty="0">
                <a:solidFill>
                  <a:srgbClr val="0066FF"/>
                </a:solidFill>
                <a:latin typeface="Comic Sans MS" panose="030F0702030302020204" pitchFamily="66" charset="0"/>
              </a:rPr>
              <a:t>(Dizionario De Agostani, Voce “operazione”)</a:t>
            </a:r>
            <a:endParaRPr lang="it-IT" sz="1200" i="1" dirty="0">
              <a:solidFill>
                <a:srgbClr val="0066FF"/>
              </a:solidFill>
              <a:latin typeface="Comic Sans MS" panose="030F0702030302020204" pitchFamily="66" charset="0"/>
            </a:endParaRPr>
          </a:p>
        </p:txBody>
      </p:sp>
      <p:sp>
        <p:nvSpPr>
          <p:cNvPr id="12" name="CasellaDiTesto 11">
            <a:extLst>
              <a:ext uri="{FF2B5EF4-FFF2-40B4-BE49-F238E27FC236}">
                <a16:creationId xmlns:a16="http://schemas.microsoft.com/office/drawing/2014/main" id="{3BD9FEF7-9CE8-4D1C-8BE3-C2A8368CF125}"/>
              </a:ext>
            </a:extLst>
          </p:cNvPr>
          <p:cNvSpPr txBox="1"/>
          <p:nvPr/>
        </p:nvSpPr>
        <p:spPr>
          <a:xfrm>
            <a:off x="36000" y="4809716"/>
            <a:ext cx="9072000" cy="1980000"/>
          </a:xfrm>
          <a:prstGeom prst="rect">
            <a:avLst/>
          </a:prstGeom>
          <a:noFill/>
          <a:ln w="3175">
            <a:solidFill>
              <a:srgbClr val="0066FF"/>
            </a:solidFill>
          </a:ln>
        </p:spPr>
        <p:txBody>
          <a:bodyPr wrap="square" rtlCol="0">
            <a:spAutoFit/>
          </a:bodyPr>
          <a:lstStyle/>
          <a:p>
            <a:pPr algn="ctr"/>
            <a:r>
              <a:rPr lang="it-IT" dirty="0">
                <a:solidFill>
                  <a:srgbClr val="0066FF"/>
                </a:solidFill>
                <a:latin typeface="Comic Sans MS" panose="030F0702030302020204" pitchFamily="66" charset="0"/>
              </a:rPr>
              <a:t>Il vocabolario Zingarelli esplicita la voce “</a:t>
            </a:r>
            <a:r>
              <a:rPr lang="it-IT" b="1" i="1" dirty="0">
                <a:solidFill>
                  <a:srgbClr val="0066FF"/>
                </a:solidFill>
                <a:latin typeface="Comic Sans MS" panose="030F0702030302020204" pitchFamily="66" charset="0"/>
              </a:rPr>
              <a:t>operazione</a:t>
            </a:r>
            <a:r>
              <a:rPr lang="it-IT" dirty="0">
                <a:solidFill>
                  <a:srgbClr val="0066FF"/>
                </a:solidFill>
                <a:latin typeface="Comic Sans MS" panose="030F0702030302020204" pitchFamily="66" charset="0"/>
              </a:rPr>
              <a:t>” come:</a:t>
            </a:r>
          </a:p>
        </p:txBody>
      </p:sp>
      <p:sp>
        <p:nvSpPr>
          <p:cNvPr id="13" name="CasellaDiTesto 12">
            <a:extLst>
              <a:ext uri="{FF2B5EF4-FFF2-40B4-BE49-F238E27FC236}">
                <a16:creationId xmlns:a16="http://schemas.microsoft.com/office/drawing/2014/main" id="{CDDB211D-8807-4E2B-99DE-2EA19FC6812C}"/>
              </a:ext>
            </a:extLst>
          </p:cNvPr>
          <p:cNvSpPr txBox="1"/>
          <p:nvPr/>
        </p:nvSpPr>
        <p:spPr>
          <a:xfrm>
            <a:off x="36000" y="5278874"/>
            <a:ext cx="9072000" cy="369332"/>
          </a:xfrm>
          <a:prstGeom prst="rect">
            <a:avLst/>
          </a:prstGeom>
          <a:noFill/>
        </p:spPr>
        <p:txBody>
          <a:bodyPr wrap="square" rtlCol="0">
            <a:spAutoFit/>
          </a:bodyPr>
          <a:lstStyle/>
          <a:p>
            <a:r>
              <a:rPr lang="it-IT" dirty="0">
                <a:solidFill>
                  <a:srgbClr val="0066FF"/>
                </a:solidFill>
                <a:latin typeface="Comic Sans MS" panose="030F0702030302020204" pitchFamily="66" charset="0"/>
              </a:rPr>
              <a:t>“</a:t>
            </a:r>
            <a:r>
              <a:rPr lang="it-IT" b="1" i="1" dirty="0">
                <a:solidFill>
                  <a:srgbClr val="0066FF"/>
                </a:solidFill>
                <a:latin typeface="Comic Sans MS" panose="030F0702030302020204" pitchFamily="66" charset="0"/>
              </a:rPr>
              <a:t>Azione che si prefigge uno scopo, che tende a produrre un effetto preciso</a:t>
            </a:r>
            <a:r>
              <a:rPr lang="it-IT" dirty="0">
                <a:solidFill>
                  <a:srgbClr val="0066FF"/>
                </a:solidFill>
                <a:latin typeface="Comic Sans MS" panose="030F0702030302020204" pitchFamily="66" charset="0"/>
              </a:rPr>
              <a:t>”</a:t>
            </a:r>
          </a:p>
        </p:txBody>
      </p:sp>
      <p:sp>
        <p:nvSpPr>
          <p:cNvPr id="14" name="CasellaDiTesto 13">
            <a:extLst>
              <a:ext uri="{FF2B5EF4-FFF2-40B4-BE49-F238E27FC236}">
                <a16:creationId xmlns:a16="http://schemas.microsoft.com/office/drawing/2014/main" id="{D4893251-BBAE-443B-AFC2-6575CB7EEB3F}"/>
              </a:ext>
            </a:extLst>
          </p:cNvPr>
          <p:cNvSpPr txBox="1"/>
          <p:nvPr/>
        </p:nvSpPr>
        <p:spPr>
          <a:xfrm>
            <a:off x="36000" y="5722764"/>
            <a:ext cx="9072000" cy="369332"/>
          </a:xfrm>
          <a:prstGeom prst="rect">
            <a:avLst/>
          </a:prstGeom>
          <a:noFill/>
        </p:spPr>
        <p:txBody>
          <a:bodyPr wrap="square" rtlCol="0">
            <a:spAutoFit/>
          </a:bodyPr>
          <a:lstStyle/>
          <a:p>
            <a:r>
              <a:rPr lang="it-IT" dirty="0">
                <a:solidFill>
                  <a:srgbClr val="0066FF"/>
                </a:solidFill>
                <a:latin typeface="Comic Sans MS" panose="030F0702030302020204" pitchFamily="66" charset="0"/>
              </a:rPr>
              <a:t>e con riferimento al campo della matematica precisa il medesimo termine come:</a:t>
            </a:r>
          </a:p>
        </p:txBody>
      </p:sp>
      <p:sp>
        <p:nvSpPr>
          <p:cNvPr id="15" name="CasellaDiTesto 14">
            <a:extLst>
              <a:ext uri="{FF2B5EF4-FFF2-40B4-BE49-F238E27FC236}">
                <a16:creationId xmlns:a16="http://schemas.microsoft.com/office/drawing/2014/main" id="{71085826-C950-44F9-B35D-A09532C7E56A}"/>
              </a:ext>
            </a:extLst>
          </p:cNvPr>
          <p:cNvSpPr txBox="1"/>
          <p:nvPr/>
        </p:nvSpPr>
        <p:spPr>
          <a:xfrm>
            <a:off x="36000" y="6058356"/>
            <a:ext cx="9072000" cy="646331"/>
          </a:xfrm>
          <a:prstGeom prst="rect">
            <a:avLst/>
          </a:prstGeom>
          <a:noFill/>
        </p:spPr>
        <p:txBody>
          <a:bodyPr wrap="square" rtlCol="0">
            <a:spAutoFit/>
          </a:bodyPr>
          <a:lstStyle/>
          <a:p>
            <a:pPr algn="ctr"/>
            <a:r>
              <a:rPr lang="it-IT" dirty="0">
                <a:solidFill>
                  <a:srgbClr val="0066FF"/>
                </a:solidFill>
                <a:latin typeface="Comic Sans MS" panose="030F0702030302020204" pitchFamily="66" charset="0"/>
              </a:rPr>
              <a:t>”</a:t>
            </a:r>
            <a:r>
              <a:rPr lang="it-IT" b="1" i="1" dirty="0">
                <a:solidFill>
                  <a:srgbClr val="0066FF"/>
                </a:solidFill>
                <a:latin typeface="Comic Sans MS" panose="030F0702030302020204" pitchFamily="66" charset="0"/>
              </a:rPr>
              <a:t>Processo di natura determinata che da uno o più enti noti permette di ottenerne un altro</a:t>
            </a:r>
            <a:r>
              <a:rPr lang="it-IT" dirty="0">
                <a:solidFill>
                  <a:srgbClr val="0066FF"/>
                </a:solidFill>
                <a:latin typeface="Comic Sans MS" panose="030F0702030302020204" pitchFamily="66" charset="0"/>
              </a:rPr>
              <a:t>”</a:t>
            </a:r>
            <a:endParaRPr lang="it-IT" dirty="0">
              <a:latin typeface="Comic Sans MS" panose="030F0702030302020204" pitchFamily="66" charset="0"/>
            </a:endParaRPr>
          </a:p>
        </p:txBody>
      </p:sp>
    </p:spTree>
    <p:extLst>
      <p:ext uri="{BB962C8B-B14F-4D97-AF65-F5344CB8AC3E}">
        <p14:creationId xmlns:p14="http://schemas.microsoft.com/office/powerpoint/2010/main" val="931851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6" grpId="0" animBg="1"/>
      <p:bldP spid="9" grpId="0"/>
      <p:bldP spid="11" grpId="0"/>
      <p:bldP spid="12"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089C600-275F-445D-9A4A-FA64DE11A223}"/>
              </a:ext>
            </a:extLst>
          </p:cNvPr>
          <p:cNvSpPr txBox="1">
            <a:spLocks noGrp="1" noChangeArrowheads="1"/>
          </p:cNvSpPr>
          <p:nvPr>
            <p:ph type="title"/>
          </p:nvPr>
        </p:nvSpPr>
        <p:spPr>
          <a:xfrm>
            <a:off x="36513" y="14288"/>
            <a:ext cx="9070975" cy="720725"/>
          </a:xfrm>
          <a:ln w="3175" cmpd="dbl">
            <a:solidFill>
              <a:srgbClr val="0066FF"/>
            </a:solidFill>
          </a:ln>
        </p:spPr>
        <p:txBody>
          <a:bodyPr/>
          <a:lstStyle/>
          <a:p>
            <a:pPr eaLnBrk="1" hangingPunct="1">
              <a:defRPr/>
            </a:pPr>
            <a:r>
              <a:rPr lang="it-IT" sz="3200" kern="0" dirty="0">
                <a:solidFill>
                  <a:srgbClr val="0066FF"/>
                </a:solidFill>
                <a:latin typeface="Comic Sans MS" pitchFamily="66" charset="0"/>
              </a:rPr>
              <a:t>Geometria descrittiva dinamica</a:t>
            </a:r>
          </a:p>
        </p:txBody>
      </p:sp>
      <p:sp>
        <p:nvSpPr>
          <p:cNvPr id="10" name="Rectangle 6">
            <a:extLst>
              <a:ext uri="{FF2B5EF4-FFF2-40B4-BE49-F238E27FC236}">
                <a16:creationId xmlns:a16="http://schemas.microsoft.com/office/drawing/2014/main" id="{920BC88F-D71D-48A6-A998-1EAA042018FD}"/>
              </a:ext>
            </a:extLst>
          </p:cNvPr>
          <p:cNvSpPr txBox="1">
            <a:spLocks noChangeArrowheads="1"/>
          </p:cNvSpPr>
          <p:nvPr/>
        </p:nvSpPr>
        <p:spPr>
          <a:xfrm>
            <a:off x="36513" y="793750"/>
            <a:ext cx="9070975" cy="354013"/>
          </a:xfrm>
          <a:prstGeom prst="rect">
            <a:avLst/>
          </a:prstGeom>
          <a:noFill/>
          <a:ln>
            <a:solidFill>
              <a:srgbClr val="0066FF"/>
            </a:solidFill>
          </a:ln>
        </p:spPr>
        <p:txBody>
          <a:body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rPr>
              <a:t>Introduzione (2)</a:t>
            </a:r>
          </a:p>
        </p:txBody>
      </p:sp>
      <p:sp>
        <p:nvSpPr>
          <p:cNvPr id="4" name="CasellaDiTesto 3">
            <a:extLst>
              <a:ext uri="{FF2B5EF4-FFF2-40B4-BE49-F238E27FC236}">
                <a16:creationId xmlns:a16="http://schemas.microsoft.com/office/drawing/2014/main" id="{DC76C40E-6EB4-49C2-9156-CAF8C2F404B5}"/>
              </a:ext>
            </a:extLst>
          </p:cNvPr>
          <p:cNvSpPr txBox="1"/>
          <p:nvPr/>
        </p:nvSpPr>
        <p:spPr>
          <a:xfrm>
            <a:off x="36000" y="1226365"/>
            <a:ext cx="9072000" cy="2246769"/>
          </a:xfrm>
          <a:prstGeom prst="rect">
            <a:avLst/>
          </a:prstGeom>
          <a:noFill/>
          <a:ln w="3175">
            <a:solidFill>
              <a:srgbClr val="0066FF"/>
            </a:solidFill>
          </a:ln>
        </p:spPr>
        <p:txBody>
          <a:bodyPr wrap="square" rtlCol="0">
            <a:spAutoFit/>
          </a:bodyPr>
          <a:lstStyle/>
          <a:p>
            <a:pPr algn="ctr"/>
            <a:r>
              <a:rPr lang="it-IT" sz="2000" dirty="0">
                <a:solidFill>
                  <a:srgbClr val="0066FF"/>
                </a:solidFill>
                <a:latin typeface="Comic Sans MS" panose="030F0702030302020204" pitchFamily="66" charset="0"/>
              </a:rPr>
              <a:t>Le operazioni geometriche hanno, quindi, lo scopo di arricchire e completare le conoscenze degli oggetti rappresentati per una descrizione più particolareggiata ed esaustiva degli stessi. Le fasi progettuali, di qualsiasi oggetto, (edificio, pezzo meccanico, mobile, gioiello, ecc. ecc.) ed a qualsiasi scala prevedono sempre la predisposizione di una o più immagini risultanti da "operazioni geometriche" in relazione alle differenti caratteristiche di queste. </a:t>
            </a:r>
            <a:endParaRPr lang="it-IT" sz="2000" dirty="0"/>
          </a:p>
        </p:txBody>
      </p:sp>
      <p:sp>
        <p:nvSpPr>
          <p:cNvPr id="5" name="CasellaDiTesto 4">
            <a:extLst>
              <a:ext uri="{FF2B5EF4-FFF2-40B4-BE49-F238E27FC236}">
                <a16:creationId xmlns:a16="http://schemas.microsoft.com/office/drawing/2014/main" id="{EAC44309-36C0-4196-B026-C29586F5A879}"/>
              </a:ext>
            </a:extLst>
          </p:cNvPr>
          <p:cNvSpPr txBox="1"/>
          <p:nvPr/>
        </p:nvSpPr>
        <p:spPr>
          <a:xfrm>
            <a:off x="36000" y="3561583"/>
            <a:ext cx="9072000" cy="2592000"/>
          </a:xfrm>
          <a:prstGeom prst="rect">
            <a:avLst/>
          </a:prstGeom>
          <a:noFill/>
          <a:ln>
            <a:solidFill>
              <a:srgbClr val="0066FF"/>
            </a:solidFill>
          </a:ln>
        </p:spPr>
        <p:txBody>
          <a:bodyPr wrap="square" rtlCol="0">
            <a:spAutoFit/>
          </a:bodyPr>
          <a:lstStyle/>
          <a:p>
            <a:r>
              <a:rPr lang="it-IT" dirty="0">
                <a:solidFill>
                  <a:srgbClr val="0066FF"/>
                </a:solidFill>
                <a:latin typeface="Comic Sans MS" panose="030F0702030302020204" pitchFamily="66" charset="0"/>
              </a:rPr>
              <a:t>Le operazioni fondamentali della “</a:t>
            </a:r>
            <a:r>
              <a:rPr lang="it-IT" b="1" dirty="0">
                <a:solidFill>
                  <a:srgbClr val="0066FF"/>
                </a:solidFill>
                <a:latin typeface="Comic Sans MS" panose="030F0702030302020204" pitchFamily="66" charset="0"/>
              </a:rPr>
              <a:t>Geometria descrittiva dinamica</a:t>
            </a:r>
            <a:r>
              <a:rPr lang="it-IT" dirty="0">
                <a:solidFill>
                  <a:srgbClr val="0066FF"/>
                </a:solidFill>
                <a:latin typeface="Comic Sans MS" panose="030F0702030302020204" pitchFamily="66" charset="0"/>
              </a:rPr>
              <a:t>” sono le seguenti </a:t>
            </a:r>
          </a:p>
        </p:txBody>
      </p:sp>
      <p:sp>
        <p:nvSpPr>
          <p:cNvPr id="7" name="CasellaDiTesto 6">
            <a:extLst>
              <a:ext uri="{FF2B5EF4-FFF2-40B4-BE49-F238E27FC236}">
                <a16:creationId xmlns:a16="http://schemas.microsoft.com/office/drawing/2014/main" id="{790A4023-4FD1-4B5F-8B1C-584B2F17FC62}"/>
              </a:ext>
            </a:extLst>
          </p:cNvPr>
          <p:cNvSpPr txBox="1"/>
          <p:nvPr/>
        </p:nvSpPr>
        <p:spPr>
          <a:xfrm>
            <a:off x="3600000" y="4070490"/>
            <a:ext cx="1944000" cy="432000"/>
          </a:xfrm>
          <a:prstGeom prst="rect">
            <a:avLst/>
          </a:prstGeom>
          <a:noFill/>
        </p:spPr>
        <p:txBody>
          <a:bodyPr wrap="square" rtlCol="0">
            <a:spAutoFit/>
          </a:bodyPr>
          <a:lstStyle/>
          <a:p>
            <a:r>
              <a:rPr lang="it-IT" sz="2000" b="1" dirty="0">
                <a:solidFill>
                  <a:srgbClr val="0066FF"/>
                </a:solidFill>
                <a:latin typeface="Comic Sans MS" panose="030F0702030302020204" pitchFamily="66" charset="0"/>
              </a:rPr>
              <a:t>L'intersezione</a:t>
            </a:r>
            <a:endParaRPr lang="it-IT" sz="2000" dirty="0">
              <a:solidFill>
                <a:srgbClr val="0066FF"/>
              </a:solidFill>
              <a:latin typeface="Comic Sans MS" panose="030F0702030302020204" pitchFamily="66" charset="0"/>
            </a:endParaRPr>
          </a:p>
        </p:txBody>
      </p:sp>
      <p:sp>
        <p:nvSpPr>
          <p:cNvPr id="8" name="CasellaDiTesto 7">
            <a:extLst>
              <a:ext uri="{FF2B5EF4-FFF2-40B4-BE49-F238E27FC236}">
                <a16:creationId xmlns:a16="http://schemas.microsoft.com/office/drawing/2014/main" id="{7B593EC3-5722-4E28-98BE-1AEA33B50728}"/>
              </a:ext>
            </a:extLst>
          </p:cNvPr>
          <p:cNvSpPr txBox="1"/>
          <p:nvPr/>
        </p:nvSpPr>
        <p:spPr>
          <a:xfrm>
            <a:off x="3816000" y="4545843"/>
            <a:ext cx="1512000" cy="432000"/>
          </a:xfrm>
          <a:prstGeom prst="rect">
            <a:avLst/>
          </a:prstGeom>
          <a:noFill/>
        </p:spPr>
        <p:txBody>
          <a:bodyPr wrap="square" rtlCol="0">
            <a:spAutoFit/>
          </a:bodyPr>
          <a:lstStyle/>
          <a:p>
            <a:r>
              <a:rPr lang="it-IT" sz="2000" b="1" dirty="0">
                <a:solidFill>
                  <a:srgbClr val="0066FF"/>
                </a:solidFill>
                <a:latin typeface="Comic Sans MS" panose="030F0702030302020204" pitchFamily="66" charset="0"/>
              </a:rPr>
              <a:t>La sezione</a:t>
            </a:r>
            <a:endParaRPr lang="it-IT" sz="2000" dirty="0">
              <a:solidFill>
                <a:srgbClr val="0066FF"/>
              </a:solidFill>
              <a:latin typeface="Comic Sans MS" panose="030F0702030302020204" pitchFamily="66" charset="0"/>
            </a:endParaRPr>
          </a:p>
        </p:txBody>
      </p:sp>
      <p:sp>
        <p:nvSpPr>
          <p:cNvPr id="16" name="CasellaDiTesto 15">
            <a:extLst>
              <a:ext uri="{FF2B5EF4-FFF2-40B4-BE49-F238E27FC236}">
                <a16:creationId xmlns:a16="http://schemas.microsoft.com/office/drawing/2014/main" id="{78F0D8A4-BE24-4BD6-A38F-BC03EEFEEABE}"/>
              </a:ext>
            </a:extLst>
          </p:cNvPr>
          <p:cNvSpPr txBox="1"/>
          <p:nvPr/>
        </p:nvSpPr>
        <p:spPr>
          <a:xfrm>
            <a:off x="3258000" y="5061427"/>
            <a:ext cx="2628000" cy="432000"/>
          </a:xfrm>
          <a:prstGeom prst="rect">
            <a:avLst/>
          </a:prstGeom>
          <a:noFill/>
        </p:spPr>
        <p:txBody>
          <a:bodyPr wrap="square" rtlCol="0">
            <a:spAutoFit/>
          </a:bodyPr>
          <a:lstStyle/>
          <a:p>
            <a:r>
              <a:rPr lang="it-IT" sz="2000" b="1" dirty="0">
                <a:solidFill>
                  <a:srgbClr val="0066FF"/>
                </a:solidFill>
                <a:latin typeface="Comic Sans MS" panose="030F0702030302020204" pitchFamily="66" charset="0"/>
              </a:rPr>
              <a:t>La compenetrazione</a:t>
            </a:r>
            <a:endParaRPr lang="it-IT" sz="2000" dirty="0">
              <a:solidFill>
                <a:srgbClr val="0066FF"/>
              </a:solidFill>
              <a:latin typeface="Comic Sans MS" panose="030F0702030302020204" pitchFamily="66" charset="0"/>
            </a:endParaRPr>
          </a:p>
        </p:txBody>
      </p:sp>
      <p:sp>
        <p:nvSpPr>
          <p:cNvPr id="17" name="CasellaDiTesto 16">
            <a:extLst>
              <a:ext uri="{FF2B5EF4-FFF2-40B4-BE49-F238E27FC236}">
                <a16:creationId xmlns:a16="http://schemas.microsoft.com/office/drawing/2014/main" id="{4A1F5ED9-559D-499B-939D-75BD693CC23C}"/>
              </a:ext>
            </a:extLst>
          </p:cNvPr>
          <p:cNvSpPr txBox="1"/>
          <p:nvPr/>
        </p:nvSpPr>
        <p:spPr>
          <a:xfrm>
            <a:off x="3546000" y="5581519"/>
            <a:ext cx="2052000" cy="432000"/>
          </a:xfrm>
          <a:prstGeom prst="rect">
            <a:avLst/>
          </a:prstGeom>
          <a:noFill/>
        </p:spPr>
        <p:txBody>
          <a:bodyPr wrap="square" rtlCol="0">
            <a:spAutoFit/>
          </a:bodyPr>
          <a:lstStyle/>
          <a:p>
            <a:r>
              <a:rPr lang="it-IT" sz="2000" b="1" dirty="0">
                <a:solidFill>
                  <a:srgbClr val="0066FF"/>
                </a:solidFill>
                <a:latin typeface="Comic Sans MS" panose="030F0702030302020204" pitchFamily="66" charset="0"/>
              </a:rPr>
              <a:t>Il ribaltamento</a:t>
            </a:r>
            <a:endParaRPr lang="it-IT" sz="2000" dirty="0">
              <a:solidFill>
                <a:srgbClr val="0066FF"/>
              </a:solidFill>
              <a:latin typeface="Comic Sans MS" panose="030F0702030302020204" pitchFamily="66" charset="0"/>
            </a:endParaRPr>
          </a:p>
        </p:txBody>
      </p:sp>
      <p:sp>
        <p:nvSpPr>
          <p:cNvPr id="18" name="CasellaDiTesto 17">
            <a:extLst>
              <a:ext uri="{FF2B5EF4-FFF2-40B4-BE49-F238E27FC236}">
                <a16:creationId xmlns:a16="http://schemas.microsoft.com/office/drawing/2014/main" id="{9C06F11B-7085-4555-8B47-7A13EE5E0E0D}"/>
              </a:ext>
            </a:extLst>
          </p:cNvPr>
          <p:cNvSpPr txBox="1"/>
          <p:nvPr/>
        </p:nvSpPr>
        <p:spPr>
          <a:xfrm>
            <a:off x="36000" y="6258762"/>
            <a:ext cx="9072000" cy="540000"/>
          </a:xfrm>
          <a:prstGeom prst="rect">
            <a:avLst/>
          </a:prstGeom>
          <a:noFill/>
        </p:spPr>
        <p:txBody>
          <a:bodyPr wrap="square" rtlCol="0">
            <a:spAutoFit/>
          </a:bodyPr>
          <a:lstStyle/>
          <a:p>
            <a:pPr algn="ctr"/>
            <a:r>
              <a:rPr lang="it-IT" sz="2000" dirty="0">
                <a:solidFill>
                  <a:srgbClr val="0066FF"/>
                </a:solidFill>
                <a:latin typeface="Comic Sans MS" panose="030F0702030302020204" pitchFamily="66" charset="0"/>
              </a:rPr>
              <a:t>che in forma sintetica possono essere così esplicitate</a:t>
            </a:r>
          </a:p>
          <a:p>
            <a:pPr algn="ctr"/>
            <a:endParaRPr lang="it-IT" dirty="0"/>
          </a:p>
        </p:txBody>
      </p:sp>
    </p:spTree>
    <p:extLst>
      <p:ext uri="{BB962C8B-B14F-4D97-AF65-F5344CB8AC3E}">
        <p14:creationId xmlns:p14="http://schemas.microsoft.com/office/powerpoint/2010/main" val="2066975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7" grpId="0"/>
      <p:bldP spid="8"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089C600-275F-445D-9A4A-FA64DE11A223}"/>
              </a:ext>
            </a:extLst>
          </p:cNvPr>
          <p:cNvSpPr txBox="1">
            <a:spLocks noGrp="1" noChangeArrowheads="1"/>
          </p:cNvSpPr>
          <p:nvPr>
            <p:ph type="title"/>
          </p:nvPr>
        </p:nvSpPr>
        <p:spPr>
          <a:xfrm>
            <a:off x="36513" y="14288"/>
            <a:ext cx="9070975" cy="720725"/>
          </a:xfrm>
          <a:ln w="3175" cmpd="dbl">
            <a:solidFill>
              <a:srgbClr val="0066FF"/>
            </a:solidFill>
          </a:ln>
        </p:spPr>
        <p:txBody>
          <a:bodyPr/>
          <a:lstStyle/>
          <a:p>
            <a:pPr eaLnBrk="1" hangingPunct="1">
              <a:defRPr/>
            </a:pPr>
            <a:r>
              <a:rPr lang="it-IT" sz="3200" kern="0" dirty="0">
                <a:solidFill>
                  <a:srgbClr val="0066FF"/>
                </a:solidFill>
                <a:latin typeface="Comic Sans MS" pitchFamily="66" charset="0"/>
              </a:rPr>
              <a:t>Geometria descrittiva dinamica</a:t>
            </a:r>
          </a:p>
        </p:txBody>
      </p:sp>
      <p:sp>
        <p:nvSpPr>
          <p:cNvPr id="10" name="Rectangle 6">
            <a:extLst>
              <a:ext uri="{FF2B5EF4-FFF2-40B4-BE49-F238E27FC236}">
                <a16:creationId xmlns:a16="http://schemas.microsoft.com/office/drawing/2014/main" id="{920BC88F-D71D-48A6-A998-1EAA042018FD}"/>
              </a:ext>
            </a:extLst>
          </p:cNvPr>
          <p:cNvSpPr txBox="1">
            <a:spLocks noChangeArrowheads="1"/>
          </p:cNvSpPr>
          <p:nvPr/>
        </p:nvSpPr>
        <p:spPr>
          <a:xfrm>
            <a:off x="36513" y="793750"/>
            <a:ext cx="9070975" cy="354013"/>
          </a:xfrm>
          <a:prstGeom prst="rect">
            <a:avLst/>
          </a:prstGeom>
          <a:noFill/>
          <a:ln>
            <a:solidFill>
              <a:srgbClr val="0066FF"/>
            </a:solidFill>
          </a:ln>
        </p:spPr>
        <p:txBody>
          <a:body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rPr>
              <a:t>Introduzione (3)</a:t>
            </a:r>
          </a:p>
        </p:txBody>
      </p:sp>
      <p:sp>
        <p:nvSpPr>
          <p:cNvPr id="2" name="CasellaDiTesto 1">
            <a:extLst>
              <a:ext uri="{FF2B5EF4-FFF2-40B4-BE49-F238E27FC236}">
                <a16:creationId xmlns:a16="http://schemas.microsoft.com/office/drawing/2014/main" id="{40947A19-39EE-4A10-8B63-BAC859A88773}"/>
              </a:ext>
            </a:extLst>
          </p:cNvPr>
          <p:cNvSpPr txBox="1"/>
          <p:nvPr/>
        </p:nvSpPr>
        <p:spPr>
          <a:xfrm>
            <a:off x="36513" y="1313895"/>
            <a:ext cx="9107487" cy="1908000"/>
          </a:xfrm>
          <a:prstGeom prst="rect">
            <a:avLst/>
          </a:prstGeom>
          <a:noFill/>
          <a:ln w="3175">
            <a:solidFill>
              <a:srgbClr val="0066FF"/>
            </a:solidFill>
          </a:ln>
        </p:spPr>
        <p:txBody>
          <a:bodyPr wrap="square" rtlCol="0">
            <a:spAutoFit/>
          </a:bodyPr>
          <a:lstStyle/>
          <a:p>
            <a:r>
              <a:rPr lang="it-IT" sz="2000" b="1" dirty="0">
                <a:solidFill>
                  <a:srgbClr val="0066FF"/>
                </a:solidFill>
                <a:latin typeface="Comic Sans MS" panose="030F0702030302020204" pitchFamily="66" charset="0"/>
              </a:rPr>
              <a:t>L'intersezione</a:t>
            </a:r>
            <a:endParaRPr lang="it-IT" sz="2000" dirty="0">
              <a:solidFill>
                <a:srgbClr val="0066FF"/>
              </a:solidFill>
              <a:latin typeface="Comic Sans MS" panose="030F0702030302020204" pitchFamily="66" charset="0"/>
            </a:endParaRPr>
          </a:p>
        </p:txBody>
      </p:sp>
      <p:sp>
        <p:nvSpPr>
          <p:cNvPr id="6" name="CasellaDiTesto 5">
            <a:extLst>
              <a:ext uri="{FF2B5EF4-FFF2-40B4-BE49-F238E27FC236}">
                <a16:creationId xmlns:a16="http://schemas.microsoft.com/office/drawing/2014/main" id="{1E2033BD-3337-4467-B6CA-8360E37C7E7E}"/>
              </a:ext>
            </a:extLst>
          </p:cNvPr>
          <p:cNvSpPr txBox="1"/>
          <p:nvPr/>
        </p:nvSpPr>
        <p:spPr>
          <a:xfrm>
            <a:off x="36000" y="1674237"/>
            <a:ext cx="9072000" cy="1477328"/>
          </a:xfrm>
          <a:prstGeom prst="rect">
            <a:avLst/>
          </a:prstGeom>
          <a:noFill/>
        </p:spPr>
        <p:txBody>
          <a:bodyPr wrap="square" rtlCol="0">
            <a:spAutoFit/>
          </a:bodyPr>
          <a:lstStyle/>
          <a:p>
            <a:r>
              <a:rPr lang="it-IT" dirty="0">
                <a:solidFill>
                  <a:srgbClr val="0066FF"/>
                </a:solidFill>
                <a:latin typeface="Comic Sans MS" panose="030F0702030302020204" pitchFamily="66" charset="0"/>
              </a:rPr>
              <a:t>Questa è l'operazione basilare riferita, essenzialmente, agli elementi geometrici fondamentali per definire i processi operativi e gli algoritmi grafici mediante i quali ricercare ed ottenere i risultati che sono, ancora, gli elementi fondamentali della geometria, connessi all’operazione stessa. Con l'operazione d'intersezione si identificano, esclusivamente, punti e rette.</a:t>
            </a:r>
            <a:endParaRPr lang="it-IT" dirty="0"/>
          </a:p>
        </p:txBody>
      </p:sp>
      <p:sp>
        <p:nvSpPr>
          <p:cNvPr id="9" name="CasellaDiTesto 8">
            <a:extLst>
              <a:ext uri="{FF2B5EF4-FFF2-40B4-BE49-F238E27FC236}">
                <a16:creationId xmlns:a16="http://schemas.microsoft.com/office/drawing/2014/main" id="{1282AD94-C3C5-4FD3-9237-FCC836CFEB78}"/>
              </a:ext>
            </a:extLst>
          </p:cNvPr>
          <p:cNvSpPr txBox="1"/>
          <p:nvPr/>
        </p:nvSpPr>
        <p:spPr>
          <a:xfrm>
            <a:off x="35488" y="3509763"/>
            <a:ext cx="9071488" cy="3312000"/>
          </a:xfrm>
          <a:prstGeom prst="rect">
            <a:avLst/>
          </a:prstGeom>
          <a:noFill/>
          <a:ln>
            <a:solidFill>
              <a:srgbClr val="0066FF"/>
            </a:solidFill>
          </a:ln>
        </p:spPr>
        <p:txBody>
          <a:bodyPr wrap="square" rtlCol="0">
            <a:spAutoFit/>
          </a:bodyPr>
          <a:lstStyle/>
          <a:p>
            <a:r>
              <a:rPr lang="it-IT" sz="2000" b="1" dirty="0">
                <a:solidFill>
                  <a:srgbClr val="0066FF"/>
                </a:solidFill>
                <a:latin typeface="Comic Sans MS" panose="030F0702030302020204" pitchFamily="66" charset="0"/>
              </a:rPr>
              <a:t>La sezione</a:t>
            </a:r>
          </a:p>
        </p:txBody>
      </p:sp>
      <p:sp>
        <p:nvSpPr>
          <p:cNvPr id="11" name="CasellaDiTesto 10">
            <a:extLst>
              <a:ext uri="{FF2B5EF4-FFF2-40B4-BE49-F238E27FC236}">
                <a16:creationId xmlns:a16="http://schemas.microsoft.com/office/drawing/2014/main" id="{B41F9B5B-78C5-4B80-9D50-535DDB57A4A0}"/>
              </a:ext>
            </a:extLst>
          </p:cNvPr>
          <p:cNvSpPr txBox="1"/>
          <p:nvPr/>
        </p:nvSpPr>
        <p:spPr>
          <a:xfrm>
            <a:off x="36000" y="3944777"/>
            <a:ext cx="9072000" cy="2862322"/>
          </a:xfrm>
          <a:prstGeom prst="rect">
            <a:avLst/>
          </a:prstGeom>
          <a:noFill/>
          <a:ln>
            <a:noFill/>
          </a:ln>
        </p:spPr>
        <p:txBody>
          <a:bodyPr wrap="square" rtlCol="0">
            <a:spAutoFit/>
          </a:bodyPr>
          <a:lstStyle/>
          <a:p>
            <a:r>
              <a:rPr lang="it-IT" dirty="0">
                <a:solidFill>
                  <a:srgbClr val="0066FF"/>
                </a:solidFill>
                <a:latin typeface="Comic Sans MS" panose="030F0702030302020204" pitchFamily="66" charset="0"/>
              </a:rPr>
              <a:t>E' l'operazione geometrica mediante la quale si analizza l’articolazione e la consistenza delle parti interne (spessori, materiali, dimensioni, rapporti vuoto/pieno, . . .) degli oggetti in trattazione. Poiché la sezione si esegue mediante il “</a:t>
            </a:r>
            <a:r>
              <a:rPr lang="it-IT" b="1" dirty="0">
                <a:solidFill>
                  <a:srgbClr val="0066FF"/>
                </a:solidFill>
                <a:latin typeface="Comic Sans MS" panose="030F0702030302020204" pitchFamily="66" charset="0"/>
              </a:rPr>
              <a:t>piano di sezione</a:t>
            </a:r>
            <a:r>
              <a:rPr lang="it-IT" dirty="0">
                <a:solidFill>
                  <a:srgbClr val="0066FF"/>
                </a:solidFill>
                <a:latin typeface="Comic Sans MS" panose="030F0702030302020204" pitchFamily="66" charset="0"/>
              </a:rPr>
              <a:t>”, il risultato che si ottiene è sempre una figura piana (poligonale chiusa). La sezione può essere riferita ai solidi a facce (piramidi, prismi, parallelepipedi, ecc.) ottenendo come risultato dell'operazione una poligonale chiusa, oppure ai solidi di rotazione (cilindro, cono, sfera) il cui risultato sarà una curva piana chiusa (circonferenza, ellisse, parabola, iperbole).</a:t>
            </a:r>
          </a:p>
          <a:p>
            <a:r>
              <a:rPr lang="it-IT" dirty="0">
                <a:solidFill>
                  <a:srgbClr val="0066FF"/>
                </a:solidFill>
                <a:latin typeface="Comic Sans MS" panose="030F0702030302020204" pitchFamily="66" charset="0"/>
              </a:rPr>
              <a:t>Questa operazione verrà studiata e definita nei caratteri geometrici, descrittivi e dinamici nelle pagine seguenti</a:t>
            </a:r>
            <a:r>
              <a:rPr lang="it-IT" dirty="0"/>
              <a:t>.</a:t>
            </a:r>
          </a:p>
        </p:txBody>
      </p:sp>
    </p:spTree>
    <p:extLst>
      <p:ext uri="{BB962C8B-B14F-4D97-AF65-F5344CB8AC3E}">
        <p14:creationId xmlns:p14="http://schemas.microsoft.com/office/powerpoint/2010/main" val="3495805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up)">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up)">
                                      <p:cBhvr>
                                        <p:cTn id="3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6"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089C600-275F-445D-9A4A-FA64DE11A223}"/>
              </a:ext>
            </a:extLst>
          </p:cNvPr>
          <p:cNvSpPr txBox="1">
            <a:spLocks noGrp="1" noChangeArrowheads="1"/>
          </p:cNvSpPr>
          <p:nvPr>
            <p:ph type="title"/>
          </p:nvPr>
        </p:nvSpPr>
        <p:spPr>
          <a:xfrm>
            <a:off x="36513" y="14288"/>
            <a:ext cx="9070975" cy="720725"/>
          </a:xfrm>
          <a:ln w="3175" cmpd="dbl">
            <a:solidFill>
              <a:srgbClr val="0066FF"/>
            </a:solidFill>
          </a:ln>
        </p:spPr>
        <p:txBody>
          <a:bodyPr/>
          <a:lstStyle/>
          <a:p>
            <a:pPr eaLnBrk="1" hangingPunct="1">
              <a:defRPr/>
            </a:pPr>
            <a:r>
              <a:rPr lang="it-IT" sz="3200" kern="0" dirty="0">
                <a:solidFill>
                  <a:srgbClr val="0066FF"/>
                </a:solidFill>
                <a:latin typeface="Comic Sans MS" pitchFamily="66" charset="0"/>
              </a:rPr>
              <a:t>Geometria descrittiva dinamica</a:t>
            </a:r>
          </a:p>
        </p:txBody>
      </p:sp>
      <p:sp>
        <p:nvSpPr>
          <p:cNvPr id="10" name="Rectangle 6">
            <a:extLst>
              <a:ext uri="{FF2B5EF4-FFF2-40B4-BE49-F238E27FC236}">
                <a16:creationId xmlns:a16="http://schemas.microsoft.com/office/drawing/2014/main" id="{920BC88F-D71D-48A6-A998-1EAA042018FD}"/>
              </a:ext>
            </a:extLst>
          </p:cNvPr>
          <p:cNvSpPr txBox="1">
            <a:spLocks noChangeArrowheads="1"/>
          </p:cNvSpPr>
          <p:nvPr/>
        </p:nvSpPr>
        <p:spPr>
          <a:xfrm>
            <a:off x="36513" y="793750"/>
            <a:ext cx="9070975" cy="354013"/>
          </a:xfrm>
          <a:prstGeom prst="rect">
            <a:avLst/>
          </a:prstGeom>
          <a:noFill/>
          <a:ln>
            <a:solidFill>
              <a:srgbClr val="0066FF"/>
            </a:solidFill>
          </a:ln>
        </p:spPr>
        <p:txBody>
          <a:bodyPr/>
          <a:lstStyle/>
          <a:p>
            <a:pPr marL="342900" marR="0" lvl="0" indent="-342900" algn="ctr" defTabSz="914400" rtl="0" eaLnBrk="1" fontAlgn="auto" latinLnBrk="0" hangingPunct="1">
              <a:lnSpc>
                <a:spcPct val="90000"/>
              </a:lnSpc>
              <a:spcBef>
                <a:spcPct val="20000"/>
              </a:spcBef>
              <a:spcAft>
                <a:spcPts val="0"/>
              </a:spcAft>
              <a:buClr>
                <a:srgbClr val="1F497D"/>
              </a:buClr>
              <a:buSzPct val="75000"/>
              <a:buFontTx/>
              <a:buNone/>
              <a:tabLst/>
              <a:defRPr/>
            </a:pPr>
            <a:r>
              <a:rPr kumimoji="0" lang="it-IT" sz="2000" b="0" i="0" u="none" strike="noStrike" kern="0" cap="none" spc="0" normalizeH="0" baseline="0" noProof="0" dirty="0">
                <a:ln>
                  <a:noFill/>
                </a:ln>
                <a:solidFill>
                  <a:srgbClr val="0066FF"/>
                </a:solidFill>
                <a:effectLst/>
                <a:uLnTx/>
                <a:uFillTx/>
                <a:latin typeface="Comic Sans MS" pitchFamily="66" charset="0"/>
                <a:ea typeface="+mn-ea"/>
                <a:cs typeface="Arial" panose="020B0604020202020204" pitchFamily="34" charset="0"/>
              </a:rPr>
              <a:t>Introduzione (4)</a:t>
            </a:r>
          </a:p>
        </p:txBody>
      </p:sp>
      <p:sp>
        <p:nvSpPr>
          <p:cNvPr id="4" name="CasellaDiTesto 3">
            <a:extLst>
              <a:ext uri="{FF2B5EF4-FFF2-40B4-BE49-F238E27FC236}">
                <a16:creationId xmlns:a16="http://schemas.microsoft.com/office/drawing/2014/main" id="{CD60B82A-81ED-4963-8BE4-51F1CF85DF67}"/>
              </a:ext>
            </a:extLst>
          </p:cNvPr>
          <p:cNvSpPr txBox="1"/>
          <p:nvPr/>
        </p:nvSpPr>
        <p:spPr>
          <a:xfrm>
            <a:off x="36000" y="1225113"/>
            <a:ext cx="9072000" cy="1656000"/>
          </a:xfrm>
          <a:prstGeom prst="rect">
            <a:avLst/>
          </a:prstGeom>
          <a:noFill/>
          <a:ln>
            <a:solidFill>
              <a:srgbClr val="0066FF"/>
            </a:solidFill>
          </a:ln>
        </p:spPr>
        <p:txBody>
          <a:bodyPr wrap="square" rtlCol="0">
            <a:spAutoFit/>
          </a:bodyPr>
          <a:lstStyle/>
          <a:p>
            <a:r>
              <a:rPr lang="it-IT" sz="2000" b="1" dirty="0">
                <a:solidFill>
                  <a:srgbClr val="0066FF"/>
                </a:solidFill>
                <a:latin typeface="Comic Sans MS" panose="030F0702030302020204" pitchFamily="66" charset="0"/>
              </a:rPr>
              <a:t>La compenetrazione</a:t>
            </a:r>
            <a:endParaRPr lang="it-IT" sz="2000" dirty="0">
              <a:solidFill>
                <a:srgbClr val="0066FF"/>
              </a:solidFill>
              <a:latin typeface="Comic Sans MS" panose="030F0702030302020204" pitchFamily="66" charset="0"/>
            </a:endParaRPr>
          </a:p>
        </p:txBody>
      </p:sp>
      <p:sp>
        <p:nvSpPr>
          <p:cNvPr id="5" name="CasellaDiTesto 4">
            <a:extLst>
              <a:ext uri="{FF2B5EF4-FFF2-40B4-BE49-F238E27FC236}">
                <a16:creationId xmlns:a16="http://schemas.microsoft.com/office/drawing/2014/main" id="{CBEB0B36-75FE-43F8-A93B-2F2A83DD6526}"/>
              </a:ext>
            </a:extLst>
          </p:cNvPr>
          <p:cNvSpPr txBox="1"/>
          <p:nvPr/>
        </p:nvSpPr>
        <p:spPr>
          <a:xfrm>
            <a:off x="36000" y="1651246"/>
            <a:ext cx="9072000" cy="1200329"/>
          </a:xfrm>
          <a:prstGeom prst="rect">
            <a:avLst/>
          </a:prstGeom>
          <a:noFill/>
        </p:spPr>
        <p:txBody>
          <a:bodyPr wrap="square" rtlCol="0">
            <a:spAutoFit/>
          </a:bodyPr>
          <a:lstStyle/>
          <a:p>
            <a:r>
              <a:rPr lang="it-IT" dirty="0">
                <a:solidFill>
                  <a:srgbClr val="0066FF"/>
                </a:solidFill>
                <a:latin typeface="Comic Sans MS" panose="030F0702030302020204" pitchFamily="66" charset="0"/>
              </a:rPr>
              <a:t>E' una operazione geometrica mediante la quale si analizza l’articolazione spaziale di forme solide che si compenetrano l'una nell'altra. Poiché la compenetrazione si verifica tra solidi, l’elemento risultante, dell'operazione geometrica, risponde alla ricerca ed alla rappresentazione un nuovo solido</a:t>
            </a:r>
          </a:p>
        </p:txBody>
      </p:sp>
      <p:sp>
        <p:nvSpPr>
          <p:cNvPr id="7" name="CasellaDiTesto 6">
            <a:extLst>
              <a:ext uri="{FF2B5EF4-FFF2-40B4-BE49-F238E27FC236}">
                <a16:creationId xmlns:a16="http://schemas.microsoft.com/office/drawing/2014/main" id="{E1C92CB4-7CFC-4820-8241-DCCA96135D14}"/>
              </a:ext>
            </a:extLst>
          </p:cNvPr>
          <p:cNvSpPr txBox="1"/>
          <p:nvPr/>
        </p:nvSpPr>
        <p:spPr>
          <a:xfrm>
            <a:off x="36000" y="3000644"/>
            <a:ext cx="9071488" cy="1764000"/>
          </a:xfrm>
          <a:prstGeom prst="rect">
            <a:avLst/>
          </a:prstGeom>
          <a:noFill/>
          <a:ln>
            <a:solidFill>
              <a:srgbClr val="0066FF"/>
            </a:solidFill>
          </a:ln>
        </p:spPr>
        <p:txBody>
          <a:bodyPr wrap="square" rtlCol="0">
            <a:spAutoFit/>
          </a:bodyPr>
          <a:lstStyle/>
          <a:p>
            <a:r>
              <a:rPr lang="it-IT" sz="2000" b="1" dirty="0">
                <a:solidFill>
                  <a:srgbClr val="0066FF"/>
                </a:solidFill>
                <a:latin typeface="Comic Sans MS" panose="030F0702030302020204" pitchFamily="66" charset="0"/>
              </a:rPr>
              <a:t>Il ribaltamento</a:t>
            </a:r>
          </a:p>
          <a:p>
            <a:endParaRPr lang="it-IT" sz="2000" b="1" dirty="0">
              <a:solidFill>
                <a:srgbClr val="0066FF"/>
              </a:solidFill>
              <a:latin typeface="Comic Sans MS" panose="030F0702030302020204" pitchFamily="66" charset="0"/>
            </a:endParaRPr>
          </a:p>
          <a:p>
            <a:endParaRPr lang="it-IT" sz="2000" dirty="0">
              <a:solidFill>
                <a:srgbClr val="0066FF"/>
              </a:solidFill>
              <a:latin typeface="Comic Sans MS" panose="030F0702030302020204" pitchFamily="66" charset="0"/>
            </a:endParaRPr>
          </a:p>
        </p:txBody>
      </p:sp>
      <p:sp>
        <p:nvSpPr>
          <p:cNvPr id="8" name="CasellaDiTesto 7">
            <a:extLst>
              <a:ext uri="{FF2B5EF4-FFF2-40B4-BE49-F238E27FC236}">
                <a16:creationId xmlns:a16="http://schemas.microsoft.com/office/drawing/2014/main" id="{C1C3F3AA-8E7D-45B1-AC2B-20670F68E5EA}"/>
              </a:ext>
            </a:extLst>
          </p:cNvPr>
          <p:cNvSpPr txBox="1"/>
          <p:nvPr/>
        </p:nvSpPr>
        <p:spPr>
          <a:xfrm>
            <a:off x="0" y="3395702"/>
            <a:ext cx="9072000" cy="1200329"/>
          </a:xfrm>
          <a:prstGeom prst="rect">
            <a:avLst/>
          </a:prstGeom>
          <a:noFill/>
        </p:spPr>
        <p:txBody>
          <a:bodyPr wrap="square" rtlCol="0">
            <a:spAutoFit/>
          </a:bodyPr>
          <a:lstStyle/>
          <a:p>
            <a:r>
              <a:rPr lang="it-IT" dirty="0">
                <a:solidFill>
                  <a:srgbClr val="0066FF"/>
                </a:solidFill>
                <a:latin typeface="Comic Sans MS" panose="030F0702030302020204" pitchFamily="66" charset="0"/>
              </a:rPr>
              <a:t>E’ una operazione geometrica mediante la quale si ricerca la vera forma e la vera dimensione di una figura piana, di un qualsiasi poligono piano rintracciabile su una immagine. Il ribaltamento è una operazione che si applica anche al risultato di una sezione per definirne, in modo univoco, vera forma e vere dimensioni</a:t>
            </a:r>
          </a:p>
        </p:txBody>
      </p:sp>
    </p:spTree>
    <p:extLst>
      <p:ext uri="{BB962C8B-B14F-4D97-AF65-F5344CB8AC3E}">
        <p14:creationId xmlns:p14="http://schemas.microsoft.com/office/powerpoint/2010/main" val="2694955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1">
            <a:extLst>
              <a:ext uri="{FF2B5EF4-FFF2-40B4-BE49-F238E27FC236}">
                <a16:creationId xmlns:a16="http://schemas.microsoft.com/office/drawing/2014/main" id="{60627CDF-5071-4EBA-AFB5-4CF041DAEECE}"/>
              </a:ext>
            </a:extLst>
          </p:cNvPr>
          <p:cNvSpPr>
            <a:spLocks noChangeArrowheads="1"/>
          </p:cNvSpPr>
          <p:nvPr/>
        </p:nvSpPr>
        <p:spPr bwMode="auto">
          <a:xfrm>
            <a:off x="36000" y="2751138"/>
            <a:ext cx="9072000" cy="1354217"/>
          </a:xfrm>
          <a:prstGeom prst="rect">
            <a:avLst/>
          </a:prstGeom>
          <a:noFill/>
          <a:ln w="31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dirty="0">
                <a:solidFill>
                  <a:srgbClr val="0066FF"/>
                </a:solidFill>
                <a:latin typeface="Comic Sans MS" panose="030F0702030302020204" pitchFamily="66" charset="0"/>
              </a:rPr>
              <a:t>Per maggiore completezza ed approfondimento degli argomenti si può</a:t>
            </a:r>
          </a:p>
          <a:p>
            <a:pPr algn="ctr" eaLnBrk="1" hangingPunct="1"/>
            <a:r>
              <a:rPr lang="it-IT" altLang="it-IT" dirty="0">
                <a:solidFill>
                  <a:srgbClr val="0066FF"/>
                </a:solidFill>
                <a:latin typeface="Comic Sans MS" panose="030F0702030302020204" pitchFamily="66" charset="0"/>
              </a:rPr>
              <a:t> consultare il seguente sito</a:t>
            </a:r>
          </a:p>
          <a:p>
            <a:pPr algn="ctr" eaLnBrk="1" hangingPunct="1"/>
            <a:endParaRPr lang="it-IT" altLang="it-IT" dirty="0">
              <a:solidFill>
                <a:srgbClr val="0066FF"/>
              </a:solidFill>
              <a:latin typeface="Comic Sans MS" panose="030F0702030302020204" pitchFamily="66" charset="0"/>
            </a:endParaRPr>
          </a:p>
          <a:p>
            <a:pPr algn="ctr" defTabSz="514350" eaLnBrk="1" hangingPunct="1">
              <a:defRPr/>
            </a:pPr>
            <a:r>
              <a:rPr lang="it-IT" sz="2800" dirty="0">
                <a:solidFill>
                  <a:srgbClr val="0066FF"/>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https://www.eliofragassi.it/</a:t>
            </a:r>
            <a:endParaRPr lang="it-IT" altLang="it-IT" sz="2800" kern="0" dirty="0">
              <a:solidFill>
                <a:srgbClr val="0066FF"/>
              </a:solidFill>
              <a:latin typeface="Comic Sans MS" panose="030F0702030302020204" pitchFamily="66" charset="0"/>
            </a:endParaRPr>
          </a:p>
        </p:txBody>
      </p:sp>
    </p:spTree>
    <p:extLst>
      <p:ext uri="{BB962C8B-B14F-4D97-AF65-F5344CB8AC3E}">
        <p14:creationId xmlns:p14="http://schemas.microsoft.com/office/powerpoint/2010/main" val="3550907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711</Words>
  <Application>Microsoft Office PowerPoint</Application>
  <PresentationFormat>Presentazione su schermo (4:3)</PresentationFormat>
  <Paragraphs>55</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Comic Sans MS</vt:lpstr>
      <vt:lpstr>1_Tema di Office</vt:lpstr>
      <vt:lpstr>Geometria descrittiva dinamica</vt:lpstr>
      <vt:lpstr>Geometria descrittiva dinamica</vt:lpstr>
      <vt:lpstr>Geometria descrittiva dinamica</vt:lpstr>
      <vt:lpstr>Geometria descrittiva dinamica</vt:lpstr>
      <vt:lpstr>Geometria descrittiva dinamica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operazioni geometriche</dc:title>
  <dc:creator>Elio Fragassi</dc:creator>
  <cp:lastModifiedBy>Elio Fragassi</cp:lastModifiedBy>
  <cp:revision>23</cp:revision>
  <dcterms:created xsi:type="dcterms:W3CDTF">2020-01-16T17:43:05Z</dcterms:created>
  <dcterms:modified xsi:type="dcterms:W3CDTF">2020-01-17T20:20:47Z</dcterms:modified>
</cp:coreProperties>
</file>