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B6ABF-A92C-46C3-BF4E-41026BEFA983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AB304-086C-46F4-8CFA-558C6EA053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5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>
            <a:extLst>
              <a:ext uri="{FF2B5EF4-FFF2-40B4-BE49-F238E27FC236}">
                <a16:creationId xmlns:a16="http://schemas.microsoft.com/office/drawing/2014/main" id="{455692A9-BBA4-4DCF-9540-7708597459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egnaposto note 2">
            <a:extLst>
              <a:ext uri="{FF2B5EF4-FFF2-40B4-BE49-F238E27FC236}">
                <a16:creationId xmlns:a16="http://schemas.microsoft.com/office/drawing/2014/main" id="{923900A6-F9F6-4B25-BCA6-A5B89052DD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DC80C33E-EB2B-4D1E-8353-F0720CB623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81937F-6096-4DA8-92F4-6AB7354666F3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>
            <a:extLst>
              <a:ext uri="{FF2B5EF4-FFF2-40B4-BE49-F238E27FC236}">
                <a16:creationId xmlns:a16="http://schemas.microsoft.com/office/drawing/2014/main" id="{E8EDAAB6-8A74-4E5C-9EAD-FDB7DA0FB3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>
            <a:extLst>
              <a:ext uri="{FF2B5EF4-FFF2-40B4-BE49-F238E27FC236}">
                <a16:creationId xmlns:a16="http://schemas.microsoft.com/office/drawing/2014/main" id="{F21C7C0C-C614-40AA-8C1A-A130EB489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/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06CDA42D-BC98-4F17-B9A7-BDB2433AFE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ACF63-80B7-4622-92B7-60764C32FC0A}" type="slidenum">
              <a:rPr lang="it-IT" altLang="it-IT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84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83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1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12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28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47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73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93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38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60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DDB5B-B37F-48A2-ABE0-F0791DFEE4B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40C84-5B7D-4AA6-AC1F-8259BE29A0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077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811FC3-9EFF-4399-9385-D06EAAAC845D}"/>
              </a:ext>
            </a:extLst>
          </p:cNvPr>
          <p:cNvSpPr txBox="1">
            <a:spLocks noChangeArrowheads="1"/>
          </p:cNvSpPr>
          <p:nvPr/>
        </p:nvSpPr>
        <p:spPr>
          <a:xfrm>
            <a:off x="36516" y="793753"/>
            <a:ext cx="9070975" cy="35401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/>
          <a:lstStyle/>
          <a:p>
            <a:pPr marL="342891" indent="-342891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it-IT" sz="2000" kern="0" dirty="0">
                <a:solidFill>
                  <a:srgbClr val="0000FF"/>
                </a:solidFill>
                <a:latin typeface="Comic Sans MS" pitchFamily="66" charset="0"/>
              </a:rPr>
              <a:t>Indagine insiemistica sulla doppia proiezione ortogonale di </a:t>
            </a:r>
            <a:r>
              <a:rPr lang="it-IT" sz="2000" kern="0" dirty="0" err="1">
                <a:solidFill>
                  <a:srgbClr val="0000FF"/>
                </a:solidFill>
                <a:latin typeface="Comic Sans MS" pitchFamily="66" charset="0"/>
              </a:rPr>
              <a:t>Monge</a:t>
            </a:r>
            <a:endParaRPr lang="it-IT" sz="2000" kern="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49C4F31-DE07-45E5-AAEC-24AC601BC57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36516" y="38103"/>
            <a:ext cx="9070975" cy="720725"/>
          </a:xfrm>
          <a:ln w="3175" cmpd="dbl">
            <a:solidFill>
              <a:srgbClr val="0000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it-IT" sz="3200" kern="0" dirty="0">
                <a:solidFill>
                  <a:srgbClr val="0000FF"/>
                </a:solidFill>
                <a:latin typeface="Comic Sans MS" pitchFamily="66" charset="0"/>
              </a:rPr>
              <a:t>Geometria descrittiva dinamica</a:t>
            </a:r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C689BB71-3068-4F92-9E32-E42201AE8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1" y="6427142"/>
            <a:ext cx="4319588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92075" tIns="46039" rIns="92075" bIns="460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600" b="1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Elio Fragassi</a:t>
            </a:r>
          </a:p>
        </p:txBody>
      </p:sp>
      <p:sp>
        <p:nvSpPr>
          <p:cNvPr id="4101" name="Text Box 9">
            <a:extLst>
              <a:ext uri="{FF2B5EF4-FFF2-40B4-BE49-F238E27FC236}">
                <a16:creationId xmlns:a16="http://schemas.microsoft.com/office/drawing/2014/main" id="{0321146E-6D5B-4933-B87C-D200C1D66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7" y="6434139"/>
            <a:ext cx="4679951" cy="360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9" rIns="92075" bIns="4603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1D3792-CA40-40B9-A79F-AB02F9DE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901" y="3946656"/>
            <a:ext cx="5081588" cy="23698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algn="ctr">
            <a:solidFill>
              <a:srgbClr val="00B0F0"/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7997"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Il disegno è stato  eseguito nell’a. s. 2004/05</a:t>
            </a:r>
          </a:p>
          <a:p>
            <a:pPr marL="107997"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da  </a:t>
            </a:r>
            <a:r>
              <a:rPr lang="it-IT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Giovannelli</a:t>
            </a:r>
            <a:r>
              <a:rPr lang="it-IT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Francesca</a:t>
            </a:r>
          </a:p>
          <a:p>
            <a:pPr marL="107997"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della classe 1°C </a:t>
            </a:r>
          </a:p>
          <a:p>
            <a:pPr marL="107997" algn="ctr">
              <a:defRPr/>
            </a:pPr>
            <a:endParaRPr lang="it-IT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97"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Liceo Artistico </a:t>
            </a:r>
            <a:r>
              <a:rPr lang="it-IT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G.Misticoni</a:t>
            </a:r>
            <a:r>
              <a:rPr lang="it-IT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di Pescara</a:t>
            </a:r>
          </a:p>
          <a:p>
            <a:pPr marL="107997"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per la materia :“</a:t>
            </a:r>
            <a:r>
              <a:rPr lang="it-IT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”</a:t>
            </a:r>
          </a:p>
          <a:p>
            <a:pPr marL="107997" algn="ctr">
              <a:defRPr/>
            </a:pPr>
            <a:endParaRPr lang="it-IT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Insegnante: Prof. Elio Fragassi</a:t>
            </a:r>
            <a:endParaRPr lang="it-IT" sz="1600" dirty="0">
              <a:solidFill>
                <a:srgbClr val="C000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CC54B8E7-6597-4936-B1B6-1C66D5501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902" y="1215524"/>
            <a:ext cx="5075239" cy="26314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 algn="ctr">
            <a:solidFill>
              <a:srgbClr val="00B0F0"/>
            </a:solidFill>
            <a:miter lim="800000"/>
            <a:headEnd/>
            <a:tailEnd/>
          </a:ln>
        </p:spPr>
        <p:txBody>
          <a:bodyPr lIns="0" bIns="0" anchor="ctr">
            <a:spAutoFit/>
          </a:bodyPr>
          <a:lstStyle/>
          <a:p>
            <a:pPr marL="107948" algn="ctr">
              <a:defRPr/>
            </a:pPr>
            <a:endParaRPr lang="it-IT" sz="2000" b="1" dirty="0">
              <a:latin typeface="Comic Sans MS" pitchFamily="66" charset="0"/>
              <a:cs typeface="Times New Roman" pitchFamily="18" charset="0"/>
            </a:endParaRPr>
          </a:p>
          <a:p>
            <a:pPr marL="107948" algn="ctr">
              <a:defRPr/>
            </a:pPr>
            <a:r>
              <a:rPr lang="it-IT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LE  OPERAZIONI  GEOMETRICHE</a:t>
            </a:r>
          </a:p>
          <a:p>
            <a:pPr marL="107948" algn="ctr">
              <a:defRPr/>
            </a:pPr>
            <a:endParaRPr lang="it-IT" sz="2400" b="1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48" algn="ctr">
              <a:defRPr/>
            </a:pPr>
            <a:r>
              <a:rPr lang="it-IT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INTERSEZIONE TRA RETTE PARALLELE</a:t>
            </a:r>
          </a:p>
          <a:p>
            <a:pPr marL="107948" algn="ctr">
              <a:defRPr/>
            </a:pPr>
            <a:endParaRPr lang="it-IT" sz="2000" b="1" dirty="0">
              <a:solidFill>
                <a:srgbClr val="C0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107948" algn="ctr">
              <a:defRPr/>
            </a:pPr>
            <a:r>
              <a:rPr lang="it-IT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RICERCA DEL PUNTO IMPROPRIO</a:t>
            </a:r>
          </a:p>
          <a:p>
            <a:pPr marL="107948" algn="ctr">
              <a:defRPr/>
            </a:pPr>
            <a:endParaRPr lang="it-IT" sz="2400" dirty="0">
              <a:latin typeface="Arial" charset="0"/>
              <a:cs typeface="Arial" charset="0"/>
            </a:endParaRP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73EECBD9-71D2-40CF-8E50-B33EA69CE909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1" y="1230315"/>
            <a:ext cx="3887787" cy="5111751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sellaDiTesto 2">
            <a:extLst>
              <a:ext uri="{FF2B5EF4-FFF2-40B4-BE49-F238E27FC236}">
                <a16:creationId xmlns:a16="http://schemas.microsoft.com/office/drawing/2014/main" id="{E8DFE429-46FB-429C-B146-EDB846DC3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792164"/>
            <a:ext cx="9070975" cy="646331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Tra le operazioni geometriche, la più semplice è quella relativa all’intersezione tra due o più rette. </a:t>
            </a:r>
          </a:p>
        </p:txBody>
      </p:sp>
      <p:sp>
        <p:nvSpPr>
          <p:cNvPr id="3075" name="CasellaDiTesto 3">
            <a:extLst>
              <a:ext uri="{FF2B5EF4-FFF2-40B4-BE49-F238E27FC236}">
                <a16:creationId xmlns:a16="http://schemas.microsoft.com/office/drawing/2014/main" id="{0D014A9A-2647-4DEE-B766-47CFBC60C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1485901"/>
            <a:ext cx="9070975" cy="3416320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Se, ad esempio, prendiamo le rette r ed s, essa, come operazione geometrico –descrittiva restituisce, al termine del processo un punto che ha la caratteristica di appartenere, contemporaneamente, ad entrambe le rette come esplicitato dalla seguente formalizzazione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</p:txBody>
      </p:sp>
      <p:sp>
        <p:nvSpPr>
          <p:cNvPr id="3087" name="Text Box 3">
            <a:extLst>
              <a:ext uri="{FF2B5EF4-FFF2-40B4-BE49-F238E27FC236}">
                <a16:creationId xmlns:a16="http://schemas.microsoft.com/office/drawing/2014/main" id="{77243095-BD18-4161-B952-4B4EDA7B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2825750"/>
            <a:ext cx="939800" cy="363539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r </a:t>
            </a:r>
            <a:r>
              <a:rPr lang="it-IT" altLang="it-IT" sz="2000">
                <a:latin typeface="Symbol" panose="05050102010706020507" pitchFamily="18" charset="2"/>
              </a:rPr>
              <a:t>Ç</a:t>
            </a:r>
            <a:r>
              <a:rPr lang="it-IT" altLang="it-IT" sz="2000">
                <a:latin typeface="Comic Sans MS" panose="030F0702030302020204" pitchFamily="66" charset="0"/>
              </a:rPr>
              <a:t> s</a:t>
            </a:r>
          </a:p>
        </p:txBody>
      </p:sp>
      <p:sp>
        <p:nvSpPr>
          <p:cNvPr id="3088" name="Text Box 4">
            <a:extLst>
              <a:ext uri="{FF2B5EF4-FFF2-40B4-BE49-F238E27FC236}">
                <a16:creationId xmlns:a16="http://schemas.microsoft.com/office/drawing/2014/main" id="{9E853C15-BD5E-4ECA-9949-9F24C189C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2816226"/>
            <a:ext cx="1409700" cy="363539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X </a:t>
            </a:r>
            <a:r>
              <a:rPr lang="it-IT" altLang="it-IT" sz="2000">
                <a:latin typeface="Symbol" panose="05050102010706020507" pitchFamily="18" charset="2"/>
              </a:rPr>
              <a:t>Î</a:t>
            </a:r>
            <a:r>
              <a:rPr lang="it-IT" altLang="it-IT" sz="2000">
                <a:latin typeface="Comic Sans MS" panose="030F0702030302020204" pitchFamily="66" charset="0"/>
              </a:rPr>
              <a:t> (r; s)</a:t>
            </a:r>
          </a:p>
        </p:txBody>
      </p:sp>
      <p:sp>
        <p:nvSpPr>
          <p:cNvPr id="3089" name="Text Box 5">
            <a:extLst>
              <a:ext uri="{FF2B5EF4-FFF2-40B4-BE49-F238E27FC236}">
                <a16:creationId xmlns:a16="http://schemas.microsoft.com/office/drawing/2014/main" id="{A4AEC835-1DAE-46A7-AB82-06D8FC8FC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326" y="2457450"/>
            <a:ext cx="1644651" cy="363539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X’ </a:t>
            </a:r>
            <a:r>
              <a:rPr lang="it-IT" altLang="it-IT" sz="2000">
                <a:latin typeface="Symbol" panose="05050102010706020507" pitchFamily="18" charset="2"/>
              </a:rPr>
              <a:t>Î</a:t>
            </a:r>
            <a:r>
              <a:rPr lang="it-IT" altLang="it-IT" sz="2000">
                <a:latin typeface="Comic Sans MS" panose="030F0702030302020204" pitchFamily="66" charset="0"/>
              </a:rPr>
              <a:t> (r’; s’)</a:t>
            </a:r>
          </a:p>
        </p:txBody>
      </p:sp>
      <p:sp>
        <p:nvSpPr>
          <p:cNvPr id="3090" name="Text Box 6">
            <a:extLst>
              <a:ext uri="{FF2B5EF4-FFF2-40B4-BE49-F238E27FC236}">
                <a16:creationId xmlns:a16="http://schemas.microsoft.com/office/drawing/2014/main" id="{E96E4F4E-6B18-4B72-B439-3B4424564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3038" y="3173417"/>
            <a:ext cx="1644651" cy="363537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X”</a:t>
            </a:r>
            <a:r>
              <a:rPr lang="it-IT" altLang="it-IT" sz="2000">
                <a:latin typeface="Symbol" panose="05050102010706020507" pitchFamily="18" charset="2"/>
              </a:rPr>
              <a:t>Î</a:t>
            </a:r>
            <a:r>
              <a:rPr lang="it-IT" altLang="it-IT" sz="2000">
                <a:latin typeface="Comic Sans MS" panose="030F0702030302020204" pitchFamily="66" charset="0"/>
              </a:rPr>
              <a:t> (r”;s”)</a:t>
            </a:r>
          </a:p>
        </p:txBody>
      </p:sp>
      <p:cxnSp>
        <p:nvCxnSpPr>
          <p:cNvPr id="3091" name="AutoShape 7">
            <a:extLst>
              <a:ext uri="{FF2B5EF4-FFF2-40B4-BE49-F238E27FC236}">
                <a16:creationId xmlns:a16="http://schemas.microsoft.com/office/drawing/2014/main" id="{7EAB6954-211D-4638-9A64-20359759A9F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06701" y="3008313"/>
            <a:ext cx="908051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2" name="AutoShape 8">
            <a:extLst>
              <a:ext uri="{FF2B5EF4-FFF2-40B4-BE49-F238E27FC236}">
                <a16:creationId xmlns:a16="http://schemas.microsoft.com/office/drawing/2014/main" id="{EF3AF5C8-8CA4-43A1-844F-4531CEC0B2C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421190" y="2630491"/>
            <a:ext cx="844551" cy="180975"/>
          </a:xfrm>
          <a:prstGeom prst="bentConnector3">
            <a:avLst>
              <a:gd name="adj1" fmla="val 546"/>
            </a:avLst>
          </a:prstGeom>
          <a:noFill/>
          <a:ln w="3175">
            <a:solidFill>
              <a:srgbClr val="0070C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AutoShape 9">
            <a:extLst>
              <a:ext uri="{FF2B5EF4-FFF2-40B4-BE49-F238E27FC236}">
                <a16:creationId xmlns:a16="http://schemas.microsoft.com/office/drawing/2014/main" id="{F0D34EAA-D901-41CD-827F-B2DEBFE901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06901" y="3179767"/>
            <a:ext cx="846139" cy="180975"/>
          </a:xfrm>
          <a:prstGeom prst="bentConnector3">
            <a:avLst>
              <a:gd name="adj1" fmla="val 657"/>
            </a:avLst>
          </a:prstGeom>
          <a:noFill/>
          <a:ln w="3175">
            <a:solidFill>
              <a:srgbClr val="0070C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CasellaDiTesto 12">
            <a:extLst>
              <a:ext uri="{FF2B5EF4-FFF2-40B4-BE49-F238E27FC236}">
                <a16:creationId xmlns:a16="http://schemas.microsoft.com/office/drawing/2014/main" id="{756D5417-A7B1-4327-9C2E-AA699A16C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322764"/>
            <a:ext cx="9070975" cy="2484000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Può essere anche un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punto reale unito</a:t>
            </a:r>
            <a:r>
              <a:rPr lang="it-IT" dirty="0">
                <a:latin typeface="Comic Sans MS" pitchFamily="66" charset="0"/>
                <a:cs typeface="Arial" charset="0"/>
              </a:rPr>
              <a:t> se risulta appartenere ad uno dei semipiani  che individuano i diedri della rappresentazione oppure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unito alla linea di terra</a:t>
            </a:r>
            <a:r>
              <a:rPr lang="it-IT" dirty="0">
                <a:latin typeface="Comic Sans MS" pitchFamily="66" charset="0"/>
                <a:cs typeface="Arial" charset="0"/>
              </a:rPr>
              <a:t>.</a:t>
            </a: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	</a:t>
            </a:r>
          </a:p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	</a:t>
            </a: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EE8CA34-3721-47F5-8468-AD431CE4582E}"/>
              </a:ext>
            </a:extLst>
          </p:cNvPr>
          <p:cNvSpPr txBox="1"/>
          <p:nvPr/>
        </p:nvSpPr>
        <p:spPr>
          <a:xfrm>
            <a:off x="36516" y="5516565"/>
            <a:ext cx="431958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1- Punto unito a </a:t>
            </a:r>
            <a:r>
              <a:rPr lang="it-IT" dirty="0">
                <a:latin typeface="Symbol" pitchFamily="18" charset="2"/>
                <a:cs typeface="Arial" charset="0"/>
              </a:rPr>
              <a:t>p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1</a:t>
            </a:r>
            <a:r>
              <a:rPr lang="it-IT" dirty="0">
                <a:latin typeface="Comic Sans MS" pitchFamily="66" charset="0"/>
                <a:cs typeface="Arial" charset="0"/>
              </a:rPr>
              <a:t>+   X(X’ </a:t>
            </a:r>
            <a:r>
              <a:rPr lang="it-IT" b="1" dirty="0">
                <a:latin typeface="Symbol" pitchFamily="18" charset="2"/>
                <a:cs typeface="Arial" charset="0"/>
              </a:rPr>
              <a:t>¹</a:t>
            </a:r>
            <a:r>
              <a:rPr lang="it-IT" dirty="0">
                <a:latin typeface="Comic Sans MS" pitchFamily="66" charset="0"/>
                <a:cs typeface="Arial" charset="0"/>
              </a:rPr>
              <a:t> 0; X”=0)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DA90A5F-8CD4-4AA7-8B98-DEB1365472BB}"/>
              </a:ext>
            </a:extLst>
          </p:cNvPr>
          <p:cNvSpPr txBox="1"/>
          <p:nvPr/>
        </p:nvSpPr>
        <p:spPr>
          <a:xfrm>
            <a:off x="4787903" y="5516565"/>
            <a:ext cx="432117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2- Punto unito a </a:t>
            </a:r>
            <a:r>
              <a:rPr lang="it-IT" dirty="0">
                <a:latin typeface="Symbol" pitchFamily="18" charset="2"/>
                <a:cs typeface="Arial" charset="0"/>
              </a:rPr>
              <a:t>p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2</a:t>
            </a:r>
            <a:r>
              <a:rPr lang="it-IT" dirty="0">
                <a:latin typeface="Comic Sans MS" pitchFamily="66" charset="0"/>
                <a:cs typeface="Arial" charset="0"/>
              </a:rPr>
              <a:t>+  X(X’ = 0; X”</a:t>
            </a:r>
            <a:r>
              <a:rPr lang="it-IT" b="1" dirty="0">
                <a:latin typeface="Symbol" pitchFamily="18" charset="2"/>
                <a:cs typeface="Arial" charset="0"/>
              </a:rPr>
              <a:t>¹</a:t>
            </a:r>
            <a:r>
              <a:rPr lang="it-IT" dirty="0">
                <a:latin typeface="Comic Sans MS" pitchFamily="66" charset="0"/>
                <a:cs typeface="Arial" charset="0"/>
              </a:rPr>
              <a:t> 0)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4FF0F668-FEC0-41D4-B057-773C6D1C3AD7}"/>
              </a:ext>
            </a:extLst>
          </p:cNvPr>
          <p:cNvSpPr txBox="1"/>
          <p:nvPr/>
        </p:nvSpPr>
        <p:spPr>
          <a:xfrm>
            <a:off x="36516" y="5945189"/>
            <a:ext cx="431958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3- Punto unito a </a:t>
            </a:r>
            <a:r>
              <a:rPr lang="it-IT" dirty="0">
                <a:latin typeface="Symbol" pitchFamily="18" charset="2"/>
                <a:cs typeface="Arial" charset="0"/>
              </a:rPr>
              <a:t>p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1</a:t>
            </a:r>
            <a:r>
              <a:rPr lang="it-IT" dirty="0">
                <a:latin typeface="Comic Sans MS" pitchFamily="66" charset="0"/>
                <a:cs typeface="Arial" charset="0"/>
              </a:rPr>
              <a:t>-   X(X’ </a:t>
            </a:r>
            <a:r>
              <a:rPr lang="it-IT" b="1" dirty="0">
                <a:latin typeface="Symbol" pitchFamily="18" charset="2"/>
                <a:cs typeface="Arial" charset="0"/>
              </a:rPr>
              <a:t>¹</a:t>
            </a:r>
            <a:r>
              <a:rPr lang="it-IT" dirty="0">
                <a:latin typeface="Comic Sans MS" pitchFamily="66" charset="0"/>
                <a:cs typeface="Arial" charset="0"/>
              </a:rPr>
              <a:t> 0; X”=0)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6FC2D6DD-8A8E-4FFA-BB4C-ED41FA1DA6D8}"/>
              </a:ext>
            </a:extLst>
          </p:cNvPr>
          <p:cNvSpPr txBox="1"/>
          <p:nvPr/>
        </p:nvSpPr>
        <p:spPr>
          <a:xfrm>
            <a:off x="4787903" y="5930901"/>
            <a:ext cx="432117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4- Punto unito a </a:t>
            </a:r>
            <a:r>
              <a:rPr lang="it-IT" dirty="0">
                <a:latin typeface="Symbol" pitchFamily="18" charset="2"/>
                <a:cs typeface="Arial" charset="0"/>
              </a:rPr>
              <a:t>p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2</a:t>
            </a:r>
            <a:r>
              <a:rPr lang="it-IT" dirty="0">
                <a:latin typeface="Comic Sans MS" pitchFamily="66" charset="0"/>
                <a:cs typeface="Arial" charset="0"/>
              </a:rPr>
              <a:t>-  X(X’ = 0; X”</a:t>
            </a:r>
            <a:r>
              <a:rPr lang="it-IT" b="1" dirty="0">
                <a:latin typeface="Symbol" pitchFamily="18" charset="2"/>
                <a:cs typeface="Arial" charset="0"/>
              </a:rPr>
              <a:t>¹</a:t>
            </a:r>
            <a:r>
              <a:rPr lang="it-IT" dirty="0">
                <a:latin typeface="Comic Sans MS" pitchFamily="66" charset="0"/>
                <a:cs typeface="Arial" charset="0"/>
              </a:rPr>
              <a:t> 0)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F7F2802-94AC-4036-8F5E-44BF00E82FF1}"/>
              </a:ext>
            </a:extLst>
          </p:cNvPr>
          <p:cNvSpPr txBox="1"/>
          <p:nvPr/>
        </p:nvSpPr>
        <p:spPr>
          <a:xfrm>
            <a:off x="2411416" y="6381750"/>
            <a:ext cx="432117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5- Punto unito a </a:t>
            </a:r>
            <a:r>
              <a:rPr lang="it-IT" dirty="0" err="1">
                <a:latin typeface="Comic Sans MS" pitchFamily="66" charset="0"/>
                <a:cs typeface="Arial" charset="0"/>
              </a:rPr>
              <a:t>lt</a:t>
            </a:r>
            <a:r>
              <a:rPr lang="it-IT" dirty="0">
                <a:latin typeface="Comic Sans MS" pitchFamily="66" charset="0"/>
                <a:cs typeface="Arial" charset="0"/>
              </a:rPr>
              <a:t>    X(X’ = 0; X”=0)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3083" name="CasellaDiTesto 28">
            <a:extLst>
              <a:ext uri="{FF2B5EF4-FFF2-40B4-BE49-F238E27FC236}">
                <a16:creationId xmlns:a16="http://schemas.microsoft.com/office/drawing/2014/main" id="{5BC695FF-573C-4CD5-BA23-64FDBA5A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981575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In questi casi avremo il punto d’intersezione i caratterizzato come di seguito</a:t>
            </a:r>
            <a:endParaRPr lang="it-IT" altLang="it-IT" sz="1800">
              <a:latin typeface="Arial" panose="020B0604020202020204" pitchFamily="34" charset="0"/>
            </a:endParaRPr>
          </a:p>
        </p:txBody>
      </p:sp>
      <p:sp>
        <p:nvSpPr>
          <p:cNvPr id="5138" name="CasellaDiTesto 24">
            <a:extLst>
              <a:ext uri="{FF2B5EF4-FFF2-40B4-BE49-F238E27FC236}">
                <a16:creationId xmlns:a16="http://schemas.microsoft.com/office/drawing/2014/main" id="{96E1D42D-886A-48E9-8D51-F930DB92B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28576"/>
            <a:ext cx="9070975" cy="400110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00FF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5139" name="CasellaDiTesto 25">
            <a:extLst>
              <a:ext uri="{FF2B5EF4-FFF2-40B4-BE49-F238E27FC236}">
                <a16:creationId xmlns:a16="http://schemas.microsoft.com/office/drawing/2014/main" id="{68E136FF-4B49-405A-B0FE-7DA7A4E00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98463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FF"/>
                </a:solidFill>
                <a:latin typeface="Comic Sans MS" panose="030F0702030302020204" pitchFamily="66" charset="0"/>
              </a:rPr>
              <a:t>Punto d’intersezione tra rette parallele : ricerca dinamica del punto improprio </a:t>
            </a:r>
          </a:p>
        </p:txBody>
      </p:sp>
      <p:sp>
        <p:nvSpPr>
          <p:cNvPr id="3086" name="CasellaDiTesto 24">
            <a:extLst>
              <a:ext uri="{FF2B5EF4-FFF2-40B4-BE49-F238E27FC236}">
                <a16:creationId xmlns:a16="http://schemas.microsoft.com/office/drawing/2014/main" id="{67876A8B-47EE-413F-AEA9-5A04A795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643314"/>
            <a:ext cx="9070975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Il punto può essere un </a:t>
            </a:r>
            <a:r>
              <a:rPr lang="it-IT" altLang="it-IT" sz="1800" b="1">
                <a:solidFill>
                  <a:srgbClr val="0070C0"/>
                </a:solidFill>
                <a:latin typeface="Comic Sans MS" panose="030F0702030302020204" pitchFamily="66" charset="0"/>
              </a:rPr>
              <a:t>punto reale</a:t>
            </a:r>
            <a:r>
              <a:rPr lang="it-IT" altLang="it-IT" sz="1800">
                <a:latin typeface="Comic Sans MS" panose="030F0702030302020204" pitchFamily="66" charset="0"/>
              </a:rPr>
              <a:t>, ed allora avrà i valori di quota ed aggetto diversi da zero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: X(X’</a:t>
            </a:r>
            <a:r>
              <a:rPr lang="it-IT" altLang="it-IT" sz="1800" b="1">
                <a:solidFill>
                  <a:srgbClr val="0070C0"/>
                </a:solidFill>
                <a:latin typeface="Symbol" panose="05050102010706020507" pitchFamily="18" charset="2"/>
              </a:rPr>
              <a:t>¹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0; X”</a:t>
            </a:r>
            <a:r>
              <a:rPr lang="it-IT" altLang="it-IT" sz="1800" b="1">
                <a:solidFill>
                  <a:srgbClr val="0070C0"/>
                </a:solidFill>
                <a:latin typeface="Symbol" panose="05050102010706020507" pitchFamily="18" charset="2"/>
              </a:rPr>
              <a:t>¹</a:t>
            </a:r>
            <a:r>
              <a:rPr lang="it-IT" altLang="it-IT" sz="1800">
                <a:solidFill>
                  <a:srgbClr val="0070C0"/>
                </a:solidFill>
                <a:latin typeface="Comic Sans MS" panose="030F0702030302020204" pitchFamily="66" charset="0"/>
              </a:rPr>
              <a:t> 0) </a:t>
            </a:r>
            <a:r>
              <a:rPr lang="it-IT" altLang="it-IT" sz="1800">
                <a:latin typeface="Comic Sans MS" panose="030F0702030302020204" pitchFamily="66" charset="0"/>
              </a:rPr>
              <a:t>perché posto nello spazio di uno dei quattro diedri.</a:t>
            </a:r>
            <a:endParaRPr lang="it-IT" altLang="it-IT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animBg="1"/>
      <p:bldP spid="3087" grpId="0" animBg="1"/>
      <p:bldP spid="3088" grpId="0" animBg="1"/>
      <p:bldP spid="3089" grpId="0" animBg="1"/>
      <p:bldP spid="3090" grpId="0" animBg="1"/>
      <p:bldP spid="307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3083" grpId="0"/>
      <p:bldP spid="30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sellaDiTesto 3">
            <a:extLst>
              <a:ext uri="{FF2B5EF4-FFF2-40B4-BE49-F238E27FC236}">
                <a16:creationId xmlns:a16="http://schemas.microsoft.com/office/drawing/2014/main" id="{3E3E4360-CC3E-467E-A071-3E3D22117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8100"/>
            <a:ext cx="9070975" cy="400110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00FF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6147" name="CasellaDiTesto 4">
            <a:extLst>
              <a:ext uri="{FF2B5EF4-FFF2-40B4-BE49-F238E27FC236}">
                <a16:creationId xmlns:a16="http://schemas.microsoft.com/office/drawing/2014/main" id="{04B8A235-CBE7-498A-97F4-9EB8C0DF6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34975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FF"/>
                </a:solidFill>
                <a:latin typeface="Comic Sans MS" panose="030F0702030302020204" pitchFamily="66" charset="0"/>
              </a:rPr>
              <a:t>Ricerca dinamica del punto improprio (1) </a:t>
            </a:r>
          </a:p>
        </p:txBody>
      </p:sp>
      <p:sp>
        <p:nvSpPr>
          <p:cNvPr id="4100" name="CasellaDiTesto 6">
            <a:extLst>
              <a:ext uri="{FF2B5EF4-FFF2-40B4-BE49-F238E27FC236}">
                <a16:creationId xmlns:a16="http://schemas.microsoft.com/office/drawing/2014/main" id="{01556749-55FB-4AB4-9389-DAED41C81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825501"/>
            <a:ext cx="9070975" cy="707886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Il “</a:t>
            </a:r>
            <a:r>
              <a:rPr lang="it-IT" altLang="it-IT" sz="2000">
                <a:solidFill>
                  <a:srgbClr val="FF0000"/>
                </a:solidFill>
                <a:latin typeface="Comic Sans MS" panose="030F0702030302020204" pitchFamily="66" charset="0"/>
              </a:rPr>
              <a:t>punto reale</a:t>
            </a:r>
            <a:r>
              <a:rPr lang="it-IT" altLang="it-IT" sz="2000">
                <a:latin typeface="Comic Sans MS" panose="030F0702030302020204" pitchFamily="66" charset="0"/>
              </a:rPr>
              <a:t>”, analizzato nella precedente slide, può trasformarsi in un  “</a:t>
            </a:r>
            <a:r>
              <a:rPr lang="it-IT" altLang="it-IT" sz="2000">
                <a:solidFill>
                  <a:srgbClr val="FF0000"/>
                </a:solidFill>
                <a:latin typeface="Comic Sans MS" panose="030F0702030302020204" pitchFamily="66" charset="0"/>
              </a:rPr>
              <a:t>punto improprio</a:t>
            </a:r>
            <a:r>
              <a:rPr lang="it-IT" altLang="it-IT" sz="2000">
                <a:latin typeface="Comic Sans MS" panose="030F0702030302020204" pitchFamily="66" charset="0"/>
              </a:rPr>
              <a:t>”. </a:t>
            </a:r>
          </a:p>
        </p:txBody>
      </p:sp>
      <p:sp>
        <p:nvSpPr>
          <p:cNvPr id="4101" name="CasellaDiTesto 7">
            <a:extLst>
              <a:ext uri="{FF2B5EF4-FFF2-40B4-BE49-F238E27FC236}">
                <a16:creationId xmlns:a16="http://schemas.microsoft.com/office/drawing/2014/main" id="{9F08F0B9-3E42-4AF3-BADC-FF5CB2661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1652590"/>
            <a:ext cx="9070975" cy="646331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Nei disegni che seguono analizziamo, quindi, come accade e cosa accade quando il punto d’intersezione di due rette diventa un punto improprio</a:t>
            </a:r>
          </a:p>
        </p:txBody>
      </p:sp>
      <p:pic>
        <p:nvPicPr>
          <p:cNvPr id="4102" name="Picture 5">
            <a:extLst>
              <a:ext uri="{FF2B5EF4-FFF2-40B4-BE49-F238E27FC236}">
                <a16:creationId xmlns:a16="http://schemas.microsoft.com/office/drawing/2014/main" id="{D4D3FFA1-ABC7-46AC-9C52-B1A227BA8C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5846" r="6010"/>
          <a:stretch>
            <a:fillRect/>
          </a:stretch>
        </p:blipFill>
        <p:spPr bwMode="auto">
          <a:xfrm>
            <a:off x="0" y="2397126"/>
            <a:ext cx="4394200" cy="21605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4103" name="Picture 5">
            <a:extLst>
              <a:ext uri="{FF2B5EF4-FFF2-40B4-BE49-F238E27FC236}">
                <a16:creationId xmlns:a16="http://schemas.microsoft.com/office/drawing/2014/main" id="{3E6D1E21-3CCF-4200-B915-5E09EEC03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5846" r="6010"/>
          <a:stretch>
            <a:fillRect/>
          </a:stretch>
        </p:blipFill>
        <p:spPr bwMode="auto">
          <a:xfrm>
            <a:off x="0" y="4630741"/>
            <a:ext cx="4394200" cy="2160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D44B496-EF8A-4572-84BC-D611440900A6}"/>
              </a:ext>
            </a:extLst>
          </p:cNvPr>
          <p:cNvSpPr txBox="1"/>
          <p:nvPr/>
        </p:nvSpPr>
        <p:spPr>
          <a:xfrm>
            <a:off x="6076951" y="4114801"/>
            <a:ext cx="11938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X(X’; X”)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48244B5-F794-4301-B7C2-80D556808FC3}"/>
              </a:ext>
            </a:extLst>
          </p:cNvPr>
          <p:cNvSpPr txBox="1"/>
          <p:nvPr/>
        </p:nvSpPr>
        <p:spPr>
          <a:xfrm>
            <a:off x="4454525" y="3317875"/>
            <a:ext cx="210820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r(r’;r”); (T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1</a:t>
            </a:r>
            <a:r>
              <a:rPr lang="it-IT" dirty="0">
                <a:latin typeface="Comic Sans MS" pitchFamily="66" charset="0"/>
                <a:cs typeface="Arial" charset="0"/>
              </a:rPr>
              <a:t>r; T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2</a:t>
            </a:r>
            <a:r>
              <a:rPr lang="it-IT" dirty="0">
                <a:latin typeface="Comic Sans MS" pitchFamily="66" charset="0"/>
                <a:cs typeface="Arial" charset="0"/>
              </a:rPr>
              <a:t>r)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0B5B54BE-2D27-48F9-9D54-7EADFA791FC3}"/>
              </a:ext>
            </a:extLst>
          </p:cNvPr>
          <p:cNvSpPr txBox="1"/>
          <p:nvPr/>
        </p:nvSpPr>
        <p:spPr>
          <a:xfrm>
            <a:off x="6938964" y="3317875"/>
            <a:ext cx="215265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s(s’;s”); (T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1</a:t>
            </a:r>
            <a:r>
              <a:rPr lang="it-IT" dirty="0">
                <a:latin typeface="Comic Sans MS" pitchFamily="66" charset="0"/>
                <a:cs typeface="Arial" charset="0"/>
              </a:rPr>
              <a:t>s; T</a:t>
            </a:r>
            <a:r>
              <a:rPr lang="it-IT" baseline="-25000" dirty="0">
                <a:latin typeface="Comic Sans MS" pitchFamily="66" charset="0"/>
                <a:cs typeface="Arial" charset="0"/>
              </a:rPr>
              <a:t>2</a:t>
            </a:r>
            <a:r>
              <a:rPr lang="it-IT" dirty="0">
                <a:latin typeface="Comic Sans MS" pitchFamily="66" charset="0"/>
                <a:cs typeface="Arial" charset="0"/>
              </a:rPr>
              <a:t>s)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4109" name="Text Box 8">
            <a:extLst>
              <a:ext uri="{FF2B5EF4-FFF2-40B4-BE49-F238E27FC236}">
                <a16:creationId xmlns:a16="http://schemas.microsoft.com/office/drawing/2014/main" id="{01A4FFDB-1EF5-49C6-893B-E670168A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078" y="6129338"/>
            <a:ext cx="122396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 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(r;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latin typeface="Comic Sans MS" panose="030F0702030302020204" pitchFamily="66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cxnSp>
        <p:nvCxnSpPr>
          <p:cNvPr id="4110" name="AutoShape 9">
            <a:extLst>
              <a:ext uri="{FF2B5EF4-FFF2-40B4-BE49-F238E27FC236}">
                <a16:creationId xmlns:a16="http://schemas.microsoft.com/office/drawing/2014/main" id="{076B6149-4FDA-4C5E-8B0E-774A810B6F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46914" y="6318251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1" name="Text Box 10">
            <a:extLst>
              <a:ext uri="{FF2B5EF4-FFF2-40B4-BE49-F238E27FC236}">
                <a16:creationId xmlns:a16="http://schemas.microsoft.com/office/drawing/2014/main" id="{4A55FDF9-A13E-45DB-8F2D-40CF30002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6129338"/>
            <a:ext cx="900112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(r</a:t>
            </a:r>
            <a:r>
              <a:rPr lang="it-IT" altLang="it-IT" sz="1800" dirty="0">
                <a:latin typeface="Symbol" panose="05050102010706020507" pitchFamily="18" charset="2"/>
              </a:rPr>
              <a:t>Ç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  <a:r>
              <a:rPr lang="it-IT" altLang="it-IT" sz="1800" dirty="0"/>
              <a:t> </a:t>
            </a:r>
            <a:endParaRPr lang="it-IT" altLang="it-IT" sz="1800" dirty="0">
              <a:latin typeface="MS Shell Dlg 2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12" name="Text Box 11">
            <a:extLst>
              <a:ext uri="{FF2B5EF4-FFF2-40B4-BE49-F238E27FC236}">
                <a16:creationId xmlns:a16="http://schemas.microsoft.com/office/drawing/2014/main" id="{57097404-A33B-48DE-A7A0-0D796E856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5" y="5964240"/>
            <a:ext cx="1439863" cy="646331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Symbol" panose="05050102010706020507" pitchFamily="18" charset="2"/>
              </a:rPr>
              <a:t>Î </a:t>
            </a:r>
            <a:r>
              <a:rPr lang="it-IT" altLang="it-IT" sz="1800" dirty="0">
                <a:latin typeface="Comic Sans MS" panose="030F0702030302020204" pitchFamily="66" charset="0"/>
              </a:rPr>
              <a:t>(r’; 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(r”;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4113" name="AutoShape 12">
            <a:extLst>
              <a:ext uri="{FF2B5EF4-FFF2-40B4-BE49-F238E27FC236}">
                <a16:creationId xmlns:a16="http://schemas.microsoft.com/office/drawing/2014/main" id="{9F06157B-8D58-47AB-8E5F-3FFB66D71D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51478" y="6327775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F71DDDA3-A4F1-4FC1-9BCF-05D0CC4AF3C1}"/>
              </a:ext>
            </a:extLst>
          </p:cNvPr>
          <p:cNvSpPr/>
          <p:nvPr/>
        </p:nvSpPr>
        <p:spPr>
          <a:xfrm>
            <a:off x="4079876" y="4073526"/>
            <a:ext cx="287339" cy="28733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:a16="http://schemas.microsoft.com/office/drawing/2014/main" id="{8E17B960-0533-46C9-909A-B19FADA8F8E9}"/>
              </a:ext>
            </a:extLst>
          </p:cNvPr>
          <p:cNvSpPr/>
          <p:nvPr/>
        </p:nvSpPr>
        <p:spPr>
          <a:xfrm>
            <a:off x="4033838" y="6262689"/>
            <a:ext cx="323851" cy="323851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46" name="Connettore 1 45">
            <a:extLst>
              <a:ext uri="{FF2B5EF4-FFF2-40B4-BE49-F238E27FC236}">
                <a16:creationId xmlns:a16="http://schemas.microsoft.com/office/drawing/2014/main" id="{E31A2B5B-21FE-4B7E-A355-E032C24F4E94}"/>
              </a:ext>
            </a:extLst>
          </p:cNvPr>
          <p:cNvCxnSpPr/>
          <p:nvPr/>
        </p:nvCxnSpPr>
        <p:spPr>
          <a:xfrm>
            <a:off x="2297113" y="5143503"/>
            <a:ext cx="0" cy="593725"/>
          </a:xfrm>
          <a:prstGeom prst="line">
            <a:avLst/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>
            <a:extLst>
              <a:ext uri="{FF2B5EF4-FFF2-40B4-BE49-F238E27FC236}">
                <a16:creationId xmlns:a16="http://schemas.microsoft.com/office/drawing/2014/main" id="{6D1CC250-DE21-4A0E-B255-CD2ACF17A04C}"/>
              </a:ext>
            </a:extLst>
          </p:cNvPr>
          <p:cNvCxnSpPr/>
          <p:nvPr/>
        </p:nvCxnSpPr>
        <p:spPr>
          <a:xfrm flipH="1" flipV="1">
            <a:off x="1825625" y="5470526"/>
            <a:ext cx="903288" cy="501651"/>
          </a:xfrm>
          <a:prstGeom prst="line">
            <a:avLst/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>
            <a:extLst>
              <a:ext uri="{FF2B5EF4-FFF2-40B4-BE49-F238E27FC236}">
                <a16:creationId xmlns:a16="http://schemas.microsoft.com/office/drawing/2014/main" id="{59DCB8EA-17B2-464A-A5B2-7CBDC412D1D9}"/>
              </a:ext>
            </a:extLst>
          </p:cNvPr>
          <p:cNvCxnSpPr/>
          <p:nvPr/>
        </p:nvCxnSpPr>
        <p:spPr>
          <a:xfrm flipH="1" flipV="1">
            <a:off x="1831978" y="4789490"/>
            <a:ext cx="900113" cy="687387"/>
          </a:xfrm>
          <a:prstGeom prst="line">
            <a:avLst/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>
            <a:extLst>
              <a:ext uri="{FF2B5EF4-FFF2-40B4-BE49-F238E27FC236}">
                <a16:creationId xmlns:a16="http://schemas.microsoft.com/office/drawing/2014/main" id="{6C8850A8-CA0C-452A-B434-0127B70EDFAE}"/>
              </a:ext>
            </a:extLst>
          </p:cNvPr>
          <p:cNvCxnSpPr/>
          <p:nvPr/>
        </p:nvCxnSpPr>
        <p:spPr>
          <a:xfrm flipV="1">
            <a:off x="1830388" y="4791076"/>
            <a:ext cx="0" cy="681039"/>
          </a:xfrm>
          <a:prstGeom prst="line">
            <a:avLst/>
          </a:prstGeom>
          <a:ln w="31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0" name="CasellaDiTesto 50">
            <a:extLst>
              <a:ext uri="{FF2B5EF4-FFF2-40B4-BE49-F238E27FC236}">
                <a16:creationId xmlns:a16="http://schemas.microsoft.com/office/drawing/2014/main" id="{4947764B-77AF-483B-9DD9-8D1ED66B4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1" y="5552692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121" name="Rettangolo 51">
            <a:extLst>
              <a:ext uri="{FF2B5EF4-FFF2-40B4-BE49-F238E27FC236}">
                <a16:creationId xmlns:a16="http://schemas.microsoft.com/office/drawing/2014/main" id="{D5EEB8AC-289B-42B9-8533-5A375EBF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88" y="4903791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122" name="CasellaDiTesto 52">
            <a:extLst>
              <a:ext uri="{FF2B5EF4-FFF2-40B4-BE49-F238E27FC236}">
                <a16:creationId xmlns:a16="http://schemas.microsoft.com/office/drawing/2014/main" id="{93DFD843-976D-4F21-81CF-2DBF3C77F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3951" y="5635629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123" name="Rettangolo 53">
            <a:extLst>
              <a:ext uri="{FF2B5EF4-FFF2-40B4-BE49-F238E27FC236}">
                <a16:creationId xmlns:a16="http://schemas.microsoft.com/office/drawing/2014/main" id="{C7796F41-64D6-4281-AD09-71DA76DC2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2" y="5103816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124" name="CasellaDiTesto 54">
            <a:extLst>
              <a:ext uri="{FF2B5EF4-FFF2-40B4-BE49-F238E27FC236}">
                <a16:creationId xmlns:a16="http://schemas.microsoft.com/office/drawing/2014/main" id="{52062BB2-86A0-45D4-A1AD-F49FE706E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41" y="4578353"/>
            <a:ext cx="5032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grpSp>
        <p:nvGrpSpPr>
          <p:cNvPr id="2" name="Gruppo 32">
            <a:extLst>
              <a:ext uri="{FF2B5EF4-FFF2-40B4-BE49-F238E27FC236}">
                <a16:creationId xmlns:a16="http://schemas.microsoft.com/office/drawing/2014/main" id="{2CF491F4-EC38-46A6-A4AC-D5EF6D08068C}"/>
              </a:ext>
            </a:extLst>
          </p:cNvPr>
          <p:cNvGrpSpPr>
            <a:grpSpLocks/>
          </p:cNvGrpSpPr>
          <p:nvPr/>
        </p:nvGrpSpPr>
        <p:grpSpPr bwMode="auto">
          <a:xfrm>
            <a:off x="4446591" y="4679626"/>
            <a:ext cx="4660900" cy="2091018"/>
            <a:chOff x="4446590" y="4399530"/>
            <a:chExt cx="4660900" cy="1003075"/>
          </a:xfrm>
        </p:grpSpPr>
        <p:sp>
          <p:nvSpPr>
            <p:cNvPr id="6176" name="CasellaDiTesto 29">
              <a:extLst>
                <a:ext uri="{FF2B5EF4-FFF2-40B4-BE49-F238E27FC236}">
                  <a16:creationId xmlns:a16="http://schemas.microsoft.com/office/drawing/2014/main" id="{6FB3FE06-7519-4B17-813E-BC26F42E5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6590" y="4400979"/>
              <a:ext cx="4660900" cy="1001626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Comic Sans MS" panose="030F0702030302020204" pitchFamily="66" charset="0"/>
                </a:rPr>
                <a:t>   Immaginiamo di tenere fissa la retta r e muovere la retta s nella posizione s</a:t>
              </a:r>
              <a:r>
                <a:rPr lang="it-IT" altLang="it-IT" sz="1800" baseline="-25000" dirty="0">
                  <a:latin typeface="Comic Sans MS" panose="030F0702030302020204" pitchFamily="66" charset="0"/>
                </a:rPr>
                <a:t>1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facendo in modo che il punto </a:t>
              </a:r>
              <a:r>
                <a:rPr lang="it-IT" altLang="it-IT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 sia sempre il punto d’intersezione tra le due rette in modo che sia: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56" name="Ovale 55">
              <a:extLst>
                <a:ext uri="{FF2B5EF4-FFF2-40B4-BE49-F238E27FC236}">
                  <a16:creationId xmlns:a16="http://schemas.microsoft.com/office/drawing/2014/main" id="{025F9FB0-4392-4F41-B056-256555C7EA37}"/>
                </a:ext>
              </a:extLst>
            </p:cNvPr>
            <p:cNvSpPr/>
            <p:nvPr/>
          </p:nvSpPr>
          <p:spPr>
            <a:xfrm>
              <a:off x="4448175" y="4399530"/>
              <a:ext cx="287338" cy="138156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3" name="Gruppo 31">
            <a:extLst>
              <a:ext uri="{FF2B5EF4-FFF2-40B4-BE49-F238E27FC236}">
                <a16:creationId xmlns:a16="http://schemas.microsoft.com/office/drawing/2014/main" id="{4ABBBD04-75D9-422D-AA2E-ACA1F5C413CB}"/>
              </a:ext>
            </a:extLst>
          </p:cNvPr>
          <p:cNvGrpSpPr>
            <a:grpSpLocks/>
          </p:cNvGrpSpPr>
          <p:nvPr/>
        </p:nvGrpSpPr>
        <p:grpSpPr bwMode="auto">
          <a:xfrm>
            <a:off x="4433890" y="2403477"/>
            <a:ext cx="4679951" cy="2160000"/>
            <a:chOff x="4433888" y="2403475"/>
            <a:chExt cx="4679950" cy="1754327"/>
          </a:xfrm>
        </p:grpSpPr>
        <p:sp>
          <p:nvSpPr>
            <p:cNvPr id="6174" name="CasellaDiTesto 25">
              <a:extLst>
                <a:ext uri="{FF2B5EF4-FFF2-40B4-BE49-F238E27FC236}">
                  <a16:creationId xmlns:a16="http://schemas.microsoft.com/office/drawing/2014/main" id="{83254C6F-DF8C-4BBA-A79F-AA0110A71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3888" y="2403475"/>
              <a:ext cx="4679950" cy="1754327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>
                  <a:latin typeface="Comic Sans MS" panose="030F0702030302020204" pitchFamily="66" charset="0"/>
                </a:rPr>
                <a:t>   Siano assegnate le due rette r ed s rappresentate  mediante le rispettive tracce e proiezioni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>
                <a:latin typeface="Comic Sans MS" panose="030F0702030302020204" pitchFamily="66" charset="0"/>
              </a:endParaRPr>
            </a:p>
          </p:txBody>
        </p:sp>
        <p:sp>
          <p:nvSpPr>
            <p:cNvPr id="57" name="Ovale 56">
              <a:extLst>
                <a:ext uri="{FF2B5EF4-FFF2-40B4-BE49-F238E27FC236}">
                  <a16:creationId xmlns:a16="http://schemas.microsoft.com/office/drawing/2014/main" id="{E04976CD-6572-4937-864A-4F8D53C98C5C}"/>
                </a:ext>
              </a:extLst>
            </p:cNvPr>
            <p:cNvSpPr/>
            <p:nvPr/>
          </p:nvSpPr>
          <p:spPr>
            <a:xfrm>
              <a:off x="4433888" y="2408238"/>
              <a:ext cx="287337" cy="23391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chemeClr val="tx1"/>
                  </a:solidFill>
                </a:rPr>
                <a:t>0</a:t>
              </a: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A723E6E-0DAE-45AF-8CF9-D19792FAB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6" y="3714750"/>
            <a:ext cx="4643439" cy="369332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e sia definito il loro punto d’intersezione</a:t>
            </a:r>
            <a:endParaRPr lang="it-IT" altLang="it-IT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1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1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5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 animBg="1"/>
      <p:bldP spid="27" grpId="0" animBg="1"/>
      <p:bldP spid="28" grpId="0" animBg="1"/>
      <p:bldP spid="29" grpId="0" animBg="1"/>
      <p:bldP spid="4109" grpId="0" animBg="1"/>
      <p:bldP spid="4111" grpId="0" animBg="1"/>
      <p:bldP spid="4112" grpId="0" animBg="1"/>
      <p:bldP spid="18" grpId="0" animBg="1"/>
      <p:bldP spid="19" grpId="0" animBg="1"/>
      <p:bldP spid="4120" grpId="0"/>
      <p:bldP spid="4121" grpId="0"/>
      <p:bldP spid="4122" grpId="0"/>
      <p:bldP spid="4123" grpId="0"/>
      <p:bldP spid="4124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>
            <a:extLst>
              <a:ext uri="{FF2B5EF4-FFF2-40B4-BE49-F238E27FC236}">
                <a16:creationId xmlns:a16="http://schemas.microsoft.com/office/drawing/2014/main" id="{4DDEBE8F-78CA-467B-8CAA-62CC0D77F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46" r="6010"/>
          <a:stretch>
            <a:fillRect/>
          </a:stretch>
        </p:blipFill>
        <p:spPr bwMode="auto">
          <a:xfrm>
            <a:off x="0" y="1084266"/>
            <a:ext cx="4394200" cy="2160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5123" name="Picture 5">
            <a:extLst>
              <a:ext uri="{FF2B5EF4-FFF2-40B4-BE49-F238E27FC236}">
                <a16:creationId xmlns:a16="http://schemas.microsoft.com/office/drawing/2014/main" id="{5889A6F3-EB28-41CA-9EF7-0B1703DC7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46" r="6010"/>
          <a:stretch>
            <a:fillRect/>
          </a:stretch>
        </p:blipFill>
        <p:spPr bwMode="auto">
          <a:xfrm>
            <a:off x="0" y="4451351"/>
            <a:ext cx="4394200" cy="21605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8196" name="CasellaDiTesto 5">
            <a:extLst>
              <a:ext uri="{FF2B5EF4-FFF2-40B4-BE49-F238E27FC236}">
                <a16:creationId xmlns:a16="http://schemas.microsoft.com/office/drawing/2014/main" id="{9A7672B8-ED2F-4A8C-A31E-30E023EE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8100"/>
            <a:ext cx="9070975" cy="400110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90BFE"/>
                </a:solidFill>
                <a:latin typeface="Comic Sans MS" panose="030F0702030302020204" pitchFamily="66" charset="0"/>
              </a:rPr>
              <a:t>GEOME</a:t>
            </a:r>
            <a:r>
              <a:rPr lang="it-IT" altLang="it-IT" sz="2000">
                <a:solidFill>
                  <a:srgbClr val="0000FF"/>
                </a:solidFill>
                <a:latin typeface="Comic Sans MS" panose="030F0702030302020204" pitchFamily="66" charset="0"/>
              </a:rPr>
              <a:t>TRIA  DESCRITTIVA  DINAMICA</a:t>
            </a:r>
          </a:p>
        </p:txBody>
      </p:sp>
      <p:sp>
        <p:nvSpPr>
          <p:cNvPr id="16389" name="CasellaDiTesto 6">
            <a:extLst>
              <a:ext uri="{FF2B5EF4-FFF2-40B4-BE49-F238E27FC236}">
                <a16:creationId xmlns:a16="http://schemas.microsoft.com/office/drawing/2014/main" id="{8AE165EC-6B76-4BC2-B27C-B6F107830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95371"/>
            <a:ext cx="9070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Ricerca dinamica del punto improprio (2)</a:t>
            </a:r>
            <a:endParaRPr lang="it-IT" altLang="it-IT" dirty="0">
              <a:ln>
                <a:solidFill>
                  <a:srgbClr val="0000FF"/>
                </a:solidFill>
              </a:ln>
              <a:solidFill>
                <a:srgbClr val="090BFE"/>
              </a:solidFill>
              <a:latin typeface="Comic Sans MS" panose="030F0702030302020204" pitchFamily="66" charset="0"/>
            </a:endParaRPr>
          </a:p>
        </p:txBody>
      </p:sp>
      <p:sp>
        <p:nvSpPr>
          <p:cNvPr id="5158" name="Text Box 8">
            <a:extLst>
              <a:ext uri="{FF2B5EF4-FFF2-40B4-BE49-F238E27FC236}">
                <a16:creationId xmlns:a16="http://schemas.microsoft.com/office/drawing/2014/main" id="{43A89611-FB6B-44C2-AF2F-A725F4FC7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078" y="2543178"/>
            <a:ext cx="122396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 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(r;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latin typeface="Comic Sans MS" panose="030F0702030302020204" pitchFamily="66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cxnSp>
        <p:nvCxnSpPr>
          <p:cNvPr id="5159" name="AutoShape 9">
            <a:extLst>
              <a:ext uri="{FF2B5EF4-FFF2-40B4-BE49-F238E27FC236}">
                <a16:creationId xmlns:a16="http://schemas.microsoft.com/office/drawing/2014/main" id="{BE011350-D796-4799-972E-4EF723C405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46914" y="2732088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60" name="Text Box 10">
            <a:extLst>
              <a:ext uri="{FF2B5EF4-FFF2-40B4-BE49-F238E27FC236}">
                <a16:creationId xmlns:a16="http://schemas.microsoft.com/office/drawing/2014/main" id="{0C80CD7F-86BA-4951-BA6E-7E58182D5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2543178"/>
            <a:ext cx="900112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(r</a:t>
            </a:r>
            <a:r>
              <a:rPr lang="it-IT" altLang="it-IT" sz="1800" dirty="0">
                <a:latin typeface="Symbol" panose="05050102010706020507" pitchFamily="18" charset="2"/>
              </a:rPr>
              <a:t>Ç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  <a:r>
              <a:rPr lang="it-IT" altLang="it-IT" sz="1800" dirty="0"/>
              <a:t> </a:t>
            </a:r>
            <a:endParaRPr lang="it-IT" altLang="it-IT" sz="1800" dirty="0">
              <a:latin typeface="MS Shell Dlg 2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sp>
        <p:nvSpPr>
          <p:cNvPr id="5161" name="Text Box 11">
            <a:extLst>
              <a:ext uri="{FF2B5EF4-FFF2-40B4-BE49-F238E27FC236}">
                <a16:creationId xmlns:a16="http://schemas.microsoft.com/office/drawing/2014/main" id="{C51536EE-A31F-44F4-934A-780C09466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5" y="2378079"/>
            <a:ext cx="1439863" cy="646331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Symbol" panose="05050102010706020507" pitchFamily="18" charset="2"/>
              </a:rPr>
              <a:t>Î </a:t>
            </a:r>
            <a:r>
              <a:rPr lang="it-IT" altLang="it-IT" sz="1800" dirty="0">
                <a:latin typeface="Comic Sans MS" panose="030F0702030302020204" pitchFamily="66" charset="0"/>
              </a:rPr>
              <a:t>(r’; 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(r”;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8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5162" name="AutoShape 12">
            <a:extLst>
              <a:ext uri="{FF2B5EF4-FFF2-40B4-BE49-F238E27FC236}">
                <a16:creationId xmlns:a16="http://schemas.microsoft.com/office/drawing/2014/main" id="{2C26631D-FE1B-4707-889D-F1C6CF61EF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51478" y="2741613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7" name="Text Box 8">
            <a:extLst>
              <a:ext uri="{FF2B5EF4-FFF2-40B4-BE49-F238E27FC236}">
                <a16:creationId xmlns:a16="http://schemas.microsoft.com/office/drawing/2014/main" id="{CC915BBF-FB23-4294-97FB-E4FB3AA97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078" y="5986464"/>
            <a:ext cx="122396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 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(r;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latin typeface="Comic Sans MS" panose="030F0702030302020204" pitchFamily="66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cxnSp>
        <p:nvCxnSpPr>
          <p:cNvPr id="2" name="AutoShape 9">
            <a:extLst>
              <a:ext uri="{FF2B5EF4-FFF2-40B4-BE49-F238E27FC236}">
                <a16:creationId xmlns:a16="http://schemas.microsoft.com/office/drawing/2014/main" id="{0303C0C2-BDFD-492E-8DCC-6198EA0F17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032902" y="6175375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Box 10">
            <a:extLst>
              <a:ext uri="{FF2B5EF4-FFF2-40B4-BE49-F238E27FC236}">
                <a16:creationId xmlns:a16="http://schemas.microsoft.com/office/drawing/2014/main" id="{7F053B03-B257-4901-81EC-517DDFD5B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5986464"/>
            <a:ext cx="900112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(r</a:t>
            </a:r>
            <a:r>
              <a:rPr lang="it-IT" altLang="it-IT" sz="1800" dirty="0">
                <a:latin typeface="Symbol" panose="05050102010706020507" pitchFamily="18" charset="2"/>
              </a:rPr>
              <a:t>Ç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  <a:r>
              <a:rPr lang="it-IT" altLang="it-IT" sz="1800" dirty="0"/>
              <a:t> </a:t>
            </a:r>
            <a:endParaRPr lang="it-IT" altLang="it-IT" sz="1800" dirty="0">
              <a:latin typeface="MS Shell Dlg 2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246DDBA0-4D43-4AD6-BF2D-CE973C274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0770" y="5852893"/>
            <a:ext cx="1439863" cy="646331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Symbol" panose="05050102010706020507" pitchFamily="18" charset="2"/>
              </a:rPr>
              <a:t>Î </a:t>
            </a:r>
            <a:r>
              <a:rPr lang="it-IT" altLang="it-IT" sz="1800" dirty="0">
                <a:latin typeface="Comic Sans MS" panose="030F0702030302020204" pitchFamily="66" charset="0"/>
              </a:rPr>
              <a:t>(r’; 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(r”;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F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800" dirty="0">
                <a:solidFill>
                  <a:srgbClr val="00B0F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5" name="AutoShape 12">
            <a:extLst>
              <a:ext uri="{FF2B5EF4-FFF2-40B4-BE49-F238E27FC236}">
                <a16:creationId xmlns:a16="http://schemas.microsoft.com/office/drawing/2014/main" id="{073614F0-1104-4DBF-877D-4BEB7CCA19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451478" y="6184900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4" name="CasellaDiTesto 25">
            <a:extLst>
              <a:ext uri="{FF2B5EF4-FFF2-40B4-BE49-F238E27FC236}">
                <a16:creationId xmlns:a16="http://schemas.microsoft.com/office/drawing/2014/main" id="{5CBE7982-9D31-424A-9497-9D4775C07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7791" y="3613150"/>
            <a:ext cx="1368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ed  ancora 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CCBDFA9B-DFE8-48AB-8609-BAE6867DC04A}"/>
              </a:ext>
            </a:extLst>
          </p:cNvPr>
          <p:cNvCxnSpPr/>
          <p:nvPr/>
        </p:nvCxnSpPr>
        <p:spPr>
          <a:xfrm>
            <a:off x="2589213" y="1539875"/>
            <a:ext cx="0" cy="5969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1 25">
            <a:extLst>
              <a:ext uri="{FF2B5EF4-FFF2-40B4-BE49-F238E27FC236}">
                <a16:creationId xmlns:a16="http://schemas.microsoft.com/office/drawing/2014/main" id="{0C0EB591-BE65-462A-8D79-D7C919B57BF9}"/>
              </a:ext>
            </a:extLst>
          </p:cNvPr>
          <p:cNvCxnSpPr/>
          <p:nvPr/>
        </p:nvCxnSpPr>
        <p:spPr>
          <a:xfrm flipH="1" flipV="1">
            <a:off x="2501903" y="1924051"/>
            <a:ext cx="220663" cy="50958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>
            <a:extLst>
              <a:ext uri="{FF2B5EF4-FFF2-40B4-BE49-F238E27FC236}">
                <a16:creationId xmlns:a16="http://schemas.microsoft.com/office/drawing/2014/main" id="{69176CB9-436F-46B9-8C67-BE5CBE47997E}"/>
              </a:ext>
            </a:extLst>
          </p:cNvPr>
          <p:cNvCxnSpPr/>
          <p:nvPr/>
        </p:nvCxnSpPr>
        <p:spPr>
          <a:xfrm flipV="1">
            <a:off x="2501900" y="1296990"/>
            <a:ext cx="0" cy="627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>
            <a:extLst>
              <a:ext uri="{FF2B5EF4-FFF2-40B4-BE49-F238E27FC236}">
                <a16:creationId xmlns:a16="http://schemas.microsoft.com/office/drawing/2014/main" id="{3DCB7875-9560-472F-8D56-6509CA4314F7}"/>
              </a:ext>
            </a:extLst>
          </p:cNvPr>
          <p:cNvCxnSpPr/>
          <p:nvPr/>
        </p:nvCxnSpPr>
        <p:spPr>
          <a:xfrm flipH="1" flipV="1">
            <a:off x="2500314" y="1300167"/>
            <a:ext cx="227012" cy="6238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0EC0EB6-758A-41EF-89A3-FE9AFB22A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1950654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CAD717E6-EE6A-42FD-8E15-664B6654E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6500" y="1335090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110E31B-7C9B-4F6E-A2B4-1B70262D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105029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1" name="Rettangolo 40">
            <a:extLst>
              <a:ext uri="{FF2B5EF4-FFF2-40B4-BE49-F238E27FC236}">
                <a16:creationId xmlns:a16="http://schemas.microsoft.com/office/drawing/2014/main" id="{4557FABA-A40B-48DC-83EB-C38AC5919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79566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07FF589F-DD10-477E-A0D1-906082509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9" y="104140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C0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id="{8F32AEF8-6E0F-4853-A844-D200E23037C8}"/>
              </a:ext>
            </a:extLst>
          </p:cNvPr>
          <p:cNvCxnSpPr/>
          <p:nvPr/>
        </p:nvCxnSpPr>
        <p:spPr>
          <a:xfrm>
            <a:off x="2911475" y="4857751"/>
            <a:ext cx="0" cy="5857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>
            <a:extLst>
              <a:ext uri="{FF2B5EF4-FFF2-40B4-BE49-F238E27FC236}">
                <a16:creationId xmlns:a16="http://schemas.microsoft.com/office/drawing/2014/main" id="{088C89A4-5929-49D1-A49D-0F12F6FDB141}"/>
              </a:ext>
            </a:extLst>
          </p:cNvPr>
          <p:cNvCxnSpPr/>
          <p:nvPr/>
        </p:nvCxnSpPr>
        <p:spPr>
          <a:xfrm flipV="1">
            <a:off x="2724154" y="5295902"/>
            <a:ext cx="265113" cy="4984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>
            <a:extLst>
              <a:ext uri="{FF2B5EF4-FFF2-40B4-BE49-F238E27FC236}">
                <a16:creationId xmlns:a16="http://schemas.microsoft.com/office/drawing/2014/main" id="{62EE4725-0E72-4A12-B97E-A65026EFC475}"/>
              </a:ext>
            </a:extLst>
          </p:cNvPr>
          <p:cNvCxnSpPr/>
          <p:nvPr/>
        </p:nvCxnSpPr>
        <p:spPr>
          <a:xfrm flipV="1">
            <a:off x="2728915" y="4664078"/>
            <a:ext cx="260351" cy="6318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>
            <a:extLst>
              <a:ext uri="{FF2B5EF4-FFF2-40B4-BE49-F238E27FC236}">
                <a16:creationId xmlns:a16="http://schemas.microsoft.com/office/drawing/2014/main" id="{6F1E3C7E-670B-4BBF-BADE-B07E2BCC98C1}"/>
              </a:ext>
            </a:extLst>
          </p:cNvPr>
          <p:cNvCxnSpPr/>
          <p:nvPr/>
        </p:nvCxnSpPr>
        <p:spPr>
          <a:xfrm flipV="1">
            <a:off x="2992439" y="4667250"/>
            <a:ext cx="0" cy="6286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270C2BEC-29FB-446F-BBBE-8B92B090BD2B}"/>
              </a:ext>
            </a:extLst>
          </p:cNvPr>
          <p:cNvSpPr txBox="1"/>
          <p:nvPr/>
        </p:nvSpPr>
        <p:spPr>
          <a:xfrm>
            <a:off x="2836867" y="5305042"/>
            <a:ext cx="395287" cy="276999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3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’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B744F669-DC38-41DB-98B8-A0E5D567F54C}"/>
              </a:ext>
            </a:extLst>
          </p:cNvPr>
          <p:cNvSpPr/>
          <p:nvPr/>
        </p:nvSpPr>
        <p:spPr>
          <a:xfrm>
            <a:off x="2808288" y="4724403"/>
            <a:ext cx="4187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3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”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9083E737-ED51-4172-8B7C-5F787AE1ADD8}"/>
              </a:ext>
            </a:extLst>
          </p:cNvPr>
          <p:cNvSpPr txBox="1"/>
          <p:nvPr/>
        </p:nvSpPr>
        <p:spPr>
          <a:xfrm>
            <a:off x="2565400" y="5468941"/>
            <a:ext cx="395288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3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’</a:t>
            </a: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743C968-8785-4CE6-AF9E-B0D28F9CA944}"/>
              </a:ext>
            </a:extLst>
          </p:cNvPr>
          <p:cNvSpPr/>
          <p:nvPr/>
        </p:nvSpPr>
        <p:spPr>
          <a:xfrm>
            <a:off x="2535239" y="4949828"/>
            <a:ext cx="3834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3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”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F2AAC42E-7128-4F68-BE59-3528D967AC3B}"/>
              </a:ext>
            </a:extLst>
          </p:cNvPr>
          <p:cNvSpPr txBox="1"/>
          <p:nvPr/>
        </p:nvSpPr>
        <p:spPr>
          <a:xfrm>
            <a:off x="2743203" y="4386265"/>
            <a:ext cx="5048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T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3</a:t>
            </a:r>
          </a:p>
        </p:txBody>
      </p:sp>
      <p:sp>
        <p:nvSpPr>
          <p:cNvPr id="44" name="Ovale 43">
            <a:extLst>
              <a:ext uri="{FF2B5EF4-FFF2-40B4-BE49-F238E27FC236}">
                <a16:creationId xmlns:a16="http://schemas.microsoft.com/office/drawing/2014/main" id="{2647B33F-2EDD-468D-9D83-4AA4261A8C76}"/>
              </a:ext>
            </a:extLst>
          </p:cNvPr>
          <p:cNvSpPr/>
          <p:nvPr/>
        </p:nvSpPr>
        <p:spPr>
          <a:xfrm>
            <a:off x="4075117" y="6121403"/>
            <a:ext cx="287337" cy="28892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Ovale 45">
            <a:extLst>
              <a:ext uri="{FF2B5EF4-FFF2-40B4-BE49-F238E27FC236}">
                <a16:creationId xmlns:a16="http://schemas.microsoft.com/office/drawing/2014/main" id="{9357666D-6D35-4A97-8EC7-72AC7F3EC81C}"/>
              </a:ext>
            </a:extLst>
          </p:cNvPr>
          <p:cNvSpPr/>
          <p:nvPr/>
        </p:nvSpPr>
        <p:spPr>
          <a:xfrm>
            <a:off x="4076701" y="2759076"/>
            <a:ext cx="287339" cy="287339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6" name="Gruppo 48">
            <a:extLst>
              <a:ext uri="{FF2B5EF4-FFF2-40B4-BE49-F238E27FC236}">
                <a16:creationId xmlns:a16="http://schemas.microsoft.com/office/drawing/2014/main" id="{ACDAEA99-CD9C-4A3F-9D05-4494BB6A49CC}"/>
              </a:ext>
            </a:extLst>
          </p:cNvPr>
          <p:cNvGrpSpPr>
            <a:grpSpLocks/>
          </p:cNvGrpSpPr>
          <p:nvPr/>
        </p:nvGrpSpPr>
        <p:grpSpPr bwMode="auto">
          <a:xfrm>
            <a:off x="4468816" y="1092200"/>
            <a:ext cx="4643437" cy="2160000"/>
            <a:chOff x="4468813" y="1092200"/>
            <a:chExt cx="4643437" cy="3408556"/>
          </a:xfrm>
        </p:grpSpPr>
        <p:sp>
          <p:nvSpPr>
            <p:cNvPr id="8233" name="CasellaDiTesto 4">
              <a:extLst>
                <a:ext uri="{FF2B5EF4-FFF2-40B4-BE49-F238E27FC236}">
                  <a16:creationId xmlns:a16="http://schemas.microsoft.com/office/drawing/2014/main" id="{D40E3FD7-D571-4237-9927-3CD46B50E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8813" y="1092200"/>
              <a:ext cx="4643437" cy="3408556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Comic Sans MS" panose="030F0702030302020204" pitchFamily="66" charset="0"/>
                </a:rPr>
                <a:t>    Immaginiamo di spostare ulteriormente la retta s  nella posizione 2 facendo in modo che si intersechi ancora con la retta r nel punto </a:t>
              </a:r>
              <a:r>
                <a:rPr lang="it-IT" altLang="it-IT" sz="1800" dirty="0">
                  <a:solidFill>
                    <a:schemeClr val="accent2">
                      <a:lumMod val="75000"/>
                    </a:schemeClr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800" baseline="-25000" dirty="0">
                  <a:solidFill>
                    <a:schemeClr val="accent2">
                      <a:lumMod val="75000"/>
                    </a:schemeClr>
                  </a:solidFill>
                  <a:latin typeface="Comic Sans MS" panose="030F0702030302020204" pitchFamily="66" charset="0"/>
                </a:rPr>
                <a:t>2</a:t>
              </a:r>
              <a:r>
                <a:rPr lang="it-IT" altLang="it-IT" sz="1800" baseline="-25000" dirty="0">
                  <a:latin typeface="Comic Sans MS" panose="030F0702030302020204" pitchFamily="66" charset="0"/>
                </a:rPr>
                <a:t>  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in modo da avere: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47" name="Ovale 46">
              <a:extLst>
                <a:ext uri="{FF2B5EF4-FFF2-40B4-BE49-F238E27FC236}">
                  <a16:creationId xmlns:a16="http://schemas.microsoft.com/office/drawing/2014/main" id="{A122DE24-418A-41F8-BDCC-592E7F63A4D9}"/>
                </a:ext>
              </a:extLst>
            </p:cNvPr>
            <p:cNvSpPr/>
            <p:nvPr/>
          </p:nvSpPr>
          <p:spPr>
            <a:xfrm>
              <a:off x="4470400" y="1096961"/>
              <a:ext cx="287338" cy="454474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7" name="Gruppo 49">
            <a:extLst>
              <a:ext uri="{FF2B5EF4-FFF2-40B4-BE49-F238E27FC236}">
                <a16:creationId xmlns:a16="http://schemas.microsoft.com/office/drawing/2014/main" id="{7B73B59D-46D8-499C-9DA0-0995BF9539A3}"/>
              </a:ext>
            </a:extLst>
          </p:cNvPr>
          <p:cNvGrpSpPr>
            <a:grpSpLocks/>
          </p:cNvGrpSpPr>
          <p:nvPr/>
        </p:nvGrpSpPr>
        <p:grpSpPr bwMode="auto">
          <a:xfrm>
            <a:off x="4478341" y="4467144"/>
            <a:ext cx="4643437" cy="2160000"/>
            <a:chOff x="4478338" y="3546463"/>
            <a:chExt cx="4643437" cy="1594274"/>
          </a:xfrm>
        </p:grpSpPr>
        <p:sp>
          <p:nvSpPr>
            <p:cNvPr id="8231" name="CasellaDiTesto 4">
              <a:extLst>
                <a:ext uri="{FF2B5EF4-FFF2-40B4-BE49-F238E27FC236}">
                  <a16:creationId xmlns:a16="http://schemas.microsoft.com/office/drawing/2014/main" id="{85C407BA-1F62-4C29-8BC7-91061B6DD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8338" y="3546463"/>
              <a:ext cx="4643437" cy="1594274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Comic Sans MS" panose="030F0702030302020204" pitchFamily="66" charset="0"/>
                </a:rPr>
                <a:t>    Immaginiamo di far scorrere ancora la retta s  nella posizione 3 facendo in modo che intersecandosi, ancora, con la retta r determini il punto </a:t>
              </a:r>
              <a:r>
                <a:rPr lang="it-IT" altLang="it-IT" sz="18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800" baseline="-25000" dirty="0">
                  <a:solidFill>
                    <a:srgbClr val="00B0F0"/>
                  </a:solidFill>
                  <a:latin typeface="Comic Sans MS" panose="030F0702030302020204" pitchFamily="66" charset="0"/>
                </a:rPr>
                <a:t>3</a:t>
              </a:r>
              <a:r>
                <a:rPr lang="it-IT" altLang="it-IT" sz="1800" baseline="-25000" dirty="0">
                  <a:latin typeface="Comic Sans MS" panose="030F0702030302020204" pitchFamily="66" charset="0"/>
                </a:rPr>
                <a:t>  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come di seguito sintetizzato: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48" name="Ovale 47">
              <a:extLst>
                <a:ext uri="{FF2B5EF4-FFF2-40B4-BE49-F238E27FC236}">
                  <a16:creationId xmlns:a16="http://schemas.microsoft.com/office/drawing/2014/main" id="{F706F8C9-AF14-433B-8578-2C0C04740EF5}"/>
                </a:ext>
              </a:extLst>
            </p:cNvPr>
            <p:cNvSpPr/>
            <p:nvPr/>
          </p:nvSpPr>
          <p:spPr>
            <a:xfrm>
              <a:off x="4478338" y="3554837"/>
              <a:ext cx="288925" cy="21257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0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8" grpId="0" animBg="1"/>
      <p:bldP spid="5160" grpId="0" animBg="1"/>
      <p:bldP spid="5161" grpId="0" animBg="1"/>
      <p:bldP spid="5157" grpId="0" animBg="1"/>
      <p:bldP spid="3" grpId="0" animBg="1"/>
      <p:bldP spid="4" grpId="0" animBg="1"/>
      <p:bldP spid="5134" grpId="0"/>
      <p:bldP spid="38" grpId="0"/>
      <p:bldP spid="39" grpId="0"/>
      <p:bldP spid="40" grpId="0"/>
      <p:bldP spid="41" grpId="0"/>
      <p:bldP spid="42" grpId="0"/>
      <p:bldP spid="58" grpId="0"/>
      <p:bldP spid="59" grpId="0"/>
      <p:bldP spid="60" grpId="0"/>
      <p:bldP spid="61" grpId="0"/>
      <p:bldP spid="62" grpId="0"/>
      <p:bldP spid="44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>
            <a:extLst>
              <a:ext uri="{FF2B5EF4-FFF2-40B4-BE49-F238E27FC236}">
                <a16:creationId xmlns:a16="http://schemas.microsoft.com/office/drawing/2014/main" id="{D84F43B5-C56E-4A88-AEF4-5E423CDC2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46" r="6010"/>
          <a:stretch>
            <a:fillRect/>
          </a:stretch>
        </p:blipFill>
        <p:spPr bwMode="auto">
          <a:xfrm>
            <a:off x="0" y="854075"/>
            <a:ext cx="4394200" cy="21605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6147" name="Picture 5">
            <a:extLst>
              <a:ext uri="{FF2B5EF4-FFF2-40B4-BE49-F238E27FC236}">
                <a16:creationId xmlns:a16="http://schemas.microsoft.com/office/drawing/2014/main" id="{B3F4A49A-139F-435C-9C7B-73278D797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46" r="6010"/>
          <a:stretch>
            <a:fillRect/>
          </a:stretch>
        </p:blipFill>
        <p:spPr bwMode="auto">
          <a:xfrm>
            <a:off x="0" y="3640141"/>
            <a:ext cx="4394200" cy="2160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9220" name="CasellaDiTesto 5">
            <a:extLst>
              <a:ext uri="{FF2B5EF4-FFF2-40B4-BE49-F238E27FC236}">
                <a16:creationId xmlns:a16="http://schemas.microsoft.com/office/drawing/2014/main" id="{7BD168CE-4226-4FD4-B241-2999816DA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8100"/>
            <a:ext cx="9070975" cy="400110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000FF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9221" name="CasellaDiTesto 6">
            <a:extLst>
              <a:ext uri="{FF2B5EF4-FFF2-40B4-BE49-F238E27FC236}">
                <a16:creationId xmlns:a16="http://schemas.microsoft.com/office/drawing/2014/main" id="{619C67B3-37E6-4127-836B-AD6940858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11164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FF"/>
                </a:solidFill>
                <a:latin typeface="Comic Sans MS" panose="030F0702030302020204" pitchFamily="66" charset="0"/>
              </a:rPr>
              <a:t>Ricerca dinamica del punto improprio (3)</a:t>
            </a:r>
          </a:p>
        </p:txBody>
      </p:sp>
      <p:sp>
        <p:nvSpPr>
          <p:cNvPr id="6186" name="Text Box 8">
            <a:extLst>
              <a:ext uri="{FF2B5EF4-FFF2-40B4-BE49-F238E27FC236}">
                <a16:creationId xmlns:a16="http://schemas.microsoft.com/office/drawing/2014/main" id="{D5433005-562B-478D-A4B9-FF5563EF8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089" y="2322514"/>
            <a:ext cx="122396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 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(r;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latin typeface="Comic Sans MS" panose="030F0702030302020204" pitchFamily="66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cxnSp>
        <p:nvCxnSpPr>
          <p:cNvPr id="6187" name="AutoShape 9">
            <a:extLst>
              <a:ext uri="{FF2B5EF4-FFF2-40B4-BE49-F238E27FC236}">
                <a16:creationId xmlns:a16="http://schemas.microsoft.com/office/drawing/2014/main" id="{E612D688-032F-404E-AD0C-B558A62249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46928" y="2511425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8" name="Text Box 10">
            <a:extLst>
              <a:ext uri="{FF2B5EF4-FFF2-40B4-BE49-F238E27FC236}">
                <a16:creationId xmlns:a16="http://schemas.microsoft.com/office/drawing/2014/main" id="{9BE61099-FDFC-4492-ADB9-9629FE9B8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8" y="2322514"/>
            <a:ext cx="90011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(r</a:t>
            </a:r>
            <a:r>
              <a:rPr lang="it-IT" altLang="it-IT" sz="1800" dirty="0">
                <a:latin typeface="Symbol" panose="05050102010706020507" pitchFamily="18" charset="2"/>
              </a:rPr>
              <a:t>Ç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  <a:r>
              <a:rPr lang="it-IT" altLang="it-IT" sz="1800" dirty="0"/>
              <a:t> </a:t>
            </a:r>
            <a:endParaRPr lang="it-IT" altLang="it-IT" sz="1800" dirty="0">
              <a:latin typeface="MS Shell Dlg 2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sp>
        <p:nvSpPr>
          <p:cNvPr id="6189" name="Text Box 11">
            <a:extLst>
              <a:ext uri="{FF2B5EF4-FFF2-40B4-BE49-F238E27FC236}">
                <a16:creationId xmlns:a16="http://schemas.microsoft.com/office/drawing/2014/main" id="{B80E839A-2F42-4CC1-9AF3-456B2B9E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328" y="2157415"/>
            <a:ext cx="1439863" cy="646331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Symbol" panose="05050102010706020507" pitchFamily="18" charset="2"/>
              </a:rPr>
              <a:t>Î </a:t>
            </a:r>
            <a:r>
              <a:rPr lang="it-IT" altLang="it-IT" sz="1800" dirty="0">
                <a:latin typeface="Comic Sans MS" panose="030F0702030302020204" pitchFamily="66" charset="0"/>
              </a:rPr>
              <a:t>(r’; 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(r”;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800" dirty="0">
                <a:solidFill>
                  <a:srgbClr val="0070C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6190" name="AutoShape 12">
            <a:extLst>
              <a:ext uri="{FF2B5EF4-FFF2-40B4-BE49-F238E27FC236}">
                <a16:creationId xmlns:a16="http://schemas.microsoft.com/office/drawing/2014/main" id="{1AC5796B-ADE7-48F0-9157-59BF855398E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51489" y="2520951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1" name="Text Box 8">
            <a:extLst>
              <a:ext uri="{FF2B5EF4-FFF2-40B4-BE49-F238E27FC236}">
                <a16:creationId xmlns:a16="http://schemas.microsoft.com/office/drawing/2014/main" id="{FBC09AE7-9141-4F17-8717-E50F94004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0738" y="6282425"/>
            <a:ext cx="122396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 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(r;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latin typeface="Comic Sans MS" panose="030F0702030302020204" pitchFamily="66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cxnSp>
        <p:nvCxnSpPr>
          <p:cNvPr id="6182" name="AutoShape 9">
            <a:extLst>
              <a:ext uri="{FF2B5EF4-FFF2-40B4-BE49-F238E27FC236}">
                <a16:creationId xmlns:a16="http://schemas.microsoft.com/office/drawing/2014/main" id="{3ABFB6A4-F38D-473B-AA78-23CF4EA6643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40578" y="6471336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3" name="Text Box 10">
            <a:extLst>
              <a:ext uri="{FF2B5EF4-FFF2-40B4-BE49-F238E27FC236}">
                <a16:creationId xmlns:a16="http://schemas.microsoft.com/office/drawing/2014/main" id="{17F0C115-3F9F-4613-896A-4B6A7CDC5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9" y="6282425"/>
            <a:ext cx="900113" cy="3603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(r</a:t>
            </a:r>
            <a:r>
              <a:rPr lang="it-IT" altLang="it-IT" sz="1800" dirty="0">
                <a:latin typeface="Symbol" panose="05050102010706020507" pitchFamily="18" charset="2"/>
              </a:rPr>
              <a:t>Ç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  <a:r>
              <a:rPr lang="it-IT" altLang="it-IT" sz="1800" dirty="0"/>
              <a:t> </a:t>
            </a:r>
            <a:endParaRPr lang="it-IT" altLang="it-IT" sz="1800" dirty="0">
              <a:latin typeface="MS Shell Dlg 2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Arial" panose="020B0604020202020204" pitchFamily="34" charset="0"/>
            </a:endParaRPr>
          </a:p>
        </p:txBody>
      </p:sp>
      <p:sp>
        <p:nvSpPr>
          <p:cNvPr id="6184" name="Text Box 11">
            <a:extLst>
              <a:ext uri="{FF2B5EF4-FFF2-40B4-BE49-F238E27FC236}">
                <a16:creationId xmlns:a16="http://schemas.microsoft.com/office/drawing/2014/main" id="{15A1614B-C5B9-4293-B6E3-6F385326F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79" y="6117326"/>
            <a:ext cx="1439863" cy="646331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Symbol" panose="05050102010706020507" pitchFamily="18" charset="2"/>
              </a:rPr>
              <a:t>Î </a:t>
            </a:r>
            <a:r>
              <a:rPr lang="it-IT" altLang="it-IT" sz="1800" dirty="0">
                <a:latin typeface="Comic Sans MS" panose="030F0702030302020204" pitchFamily="66" charset="0"/>
              </a:rPr>
              <a:t>(r’; 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Symbol" panose="05050102010706020507" pitchFamily="18" charset="2"/>
              </a:rPr>
              <a:t>Î</a:t>
            </a:r>
            <a:r>
              <a:rPr lang="it-IT" altLang="it-IT" sz="1800" dirty="0">
                <a:latin typeface="Comic Sans MS" panose="030F0702030302020204" pitchFamily="66" charset="0"/>
              </a:rPr>
              <a:t>(r”;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800" dirty="0">
                <a:solidFill>
                  <a:srgbClr val="00B050"/>
                </a:solidFill>
                <a:latin typeface="Comic Sans MS" panose="030F0702030302020204" pitchFamily="66" charset="0"/>
              </a:rPr>
              <a:t>”</a:t>
            </a:r>
            <a:r>
              <a:rPr lang="it-IT" altLang="it-IT" sz="18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6185" name="AutoShape 12">
            <a:extLst>
              <a:ext uri="{FF2B5EF4-FFF2-40B4-BE49-F238E27FC236}">
                <a16:creationId xmlns:a16="http://schemas.microsoft.com/office/drawing/2014/main" id="{9103414D-A5BA-4DFC-A186-92818F8137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45138" y="6480862"/>
            <a:ext cx="360363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4" name="CasellaDiTesto 25">
            <a:extLst>
              <a:ext uri="{FF2B5EF4-FFF2-40B4-BE49-F238E27FC236}">
                <a16:creationId xmlns:a16="http://schemas.microsoft.com/office/drawing/2014/main" id="{803CEE0B-C396-409E-8B6A-E4A9C2718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322" y="3080291"/>
            <a:ext cx="13033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ed  ancora 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A1AF9B38-B04B-4A3A-81CD-31F088FC7E80}"/>
              </a:ext>
            </a:extLst>
          </p:cNvPr>
          <p:cNvCxnSpPr/>
          <p:nvPr/>
        </p:nvCxnSpPr>
        <p:spPr>
          <a:xfrm flipV="1">
            <a:off x="2724150" y="1692278"/>
            <a:ext cx="693739" cy="5048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2B491C5C-A646-4D0F-BCCB-C60B878294E8}"/>
              </a:ext>
            </a:extLst>
          </p:cNvPr>
          <p:cNvCxnSpPr/>
          <p:nvPr/>
        </p:nvCxnSpPr>
        <p:spPr>
          <a:xfrm flipV="1">
            <a:off x="3303588" y="1189039"/>
            <a:ext cx="0" cy="5905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>
            <a:extLst>
              <a:ext uri="{FF2B5EF4-FFF2-40B4-BE49-F238E27FC236}">
                <a16:creationId xmlns:a16="http://schemas.microsoft.com/office/drawing/2014/main" id="{45DFCF76-ABBA-43B6-B48C-D1209F53EE64}"/>
              </a:ext>
            </a:extLst>
          </p:cNvPr>
          <p:cNvCxnSpPr/>
          <p:nvPr/>
        </p:nvCxnSpPr>
        <p:spPr>
          <a:xfrm flipV="1">
            <a:off x="3414713" y="1089026"/>
            <a:ext cx="0" cy="6032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5549E544-B916-4058-9437-65FC2F121E38}"/>
              </a:ext>
            </a:extLst>
          </p:cNvPr>
          <p:cNvCxnSpPr/>
          <p:nvPr/>
        </p:nvCxnSpPr>
        <p:spPr>
          <a:xfrm flipV="1">
            <a:off x="2719391" y="1089028"/>
            <a:ext cx="695325" cy="6143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5E89BBF-084C-4E25-B022-53C184770A7F}"/>
              </a:ext>
            </a:extLst>
          </p:cNvPr>
          <p:cNvSpPr txBox="1"/>
          <p:nvPr/>
        </p:nvSpPr>
        <p:spPr>
          <a:xfrm>
            <a:off x="3209925" y="1645854"/>
            <a:ext cx="395288" cy="276999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’</a:t>
            </a: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DDA599DB-D743-4A82-86AF-2B69E3E0DAD2}"/>
              </a:ext>
            </a:extLst>
          </p:cNvPr>
          <p:cNvSpPr/>
          <p:nvPr/>
        </p:nvSpPr>
        <p:spPr>
          <a:xfrm>
            <a:off x="3217863" y="1122364"/>
            <a:ext cx="4187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”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D8371AE9-2F24-44E0-91CE-0AFBADDA188C}"/>
              </a:ext>
            </a:extLst>
          </p:cNvPr>
          <p:cNvSpPr txBox="1"/>
          <p:nvPr/>
        </p:nvSpPr>
        <p:spPr>
          <a:xfrm>
            <a:off x="2659067" y="1868490"/>
            <a:ext cx="395287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’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751B5D43-3E19-45B0-B68D-9F0226063C6F}"/>
              </a:ext>
            </a:extLst>
          </p:cNvPr>
          <p:cNvSpPr/>
          <p:nvPr/>
        </p:nvSpPr>
        <p:spPr>
          <a:xfrm>
            <a:off x="2681289" y="1327152"/>
            <a:ext cx="3834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”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4967CAB8-DD64-45A1-966F-0B6AF04ED6F1}"/>
              </a:ext>
            </a:extLst>
          </p:cNvPr>
          <p:cNvSpPr txBox="1"/>
          <p:nvPr/>
        </p:nvSpPr>
        <p:spPr>
          <a:xfrm>
            <a:off x="3149603" y="838203"/>
            <a:ext cx="5048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T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it-IT" sz="12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1200" baseline="-250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Arial" charset="0"/>
              </a:rPr>
              <a:t>4</a:t>
            </a:r>
          </a:p>
        </p:txBody>
      </p:sp>
      <p:cxnSp>
        <p:nvCxnSpPr>
          <p:cNvPr id="45" name="Connettore 1 44">
            <a:extLst>
              <a:ext uri="{FF2B5EF4-FFF2-40B4-BE49-F238E27FC236}">
                <a16:creationId xmlns:a16="http://schemas.microsoft.com/office/drawing/2014/main" id="{144D74BB-CA50-47B6-A56E-3A2F0F76AE52}"/>
              </a:ext>
            </a:extLst>
          </p:cNvPr>
          <p:cNvCxnSpPr/>
          <p:nvPr/>
        </p:nvCxnSpPr>
        <p:spPr>
          <a:xfrm flipV="1">
            <a:off x="3763966" y="3349627"/>
            <a:ext cx="2994025" cy="5397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>
            <a:extLst>
              <a:ext uri="{FF2B5EF4-FFF2-40B4-BE49-F238E27FC236}">
                <a16:creationId xmlns:a16="http://schemas.microsoft.com/office/drawing/2014/main" id="{CBA6692A-D44F-4BC0-92F7-2597BF57745C}"/>
              </a:ext>
            </a:extLst>
          </p:cNvPr>
          <p:cNvCxnSpPr/>
          <p:nvPr/>
        </p:nvCxnSpPr>
        <p:spPr>
          <a:xfrm flipV="1">
            <a:off x="3767141" y="3956051"/>
            <a:ext cx="2905125" cy="5207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>
            <a:extLst>
              <a:ext uri="{FF2B5EF4-FFF2-40B4-BE49-F238E27FC236}">
                <a16:creationId xmlns:a16="http://schemas.microsoft.com/office/drawing/2014/main" id="{7C293776-A0EF-45CD-94D5-B32CEDA927E3}"/>
              </a:ext>
            </a:extLst>
          </p:cNvPr>
          <p:cNvCxnSpPr/>
          <p:nvPr/>
        </p:nvCxnSpPr>
        <p:spPr>
          <a:xfrm>
            <a:off x="4376741" y="4481513"/>
            <a:ext cx="231298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>
            <a:extLst>
              <a:ext uri="{FF2B5EF4-FFF2-40B4-BE49-F238E27FC236}">
                <a16:creationId xmlns:a16="http://schemas.microsoft.com/office/drawing/2014/main" id="{D63BB91B-4B63-4BEC-9FEB-66B738BAAADC}"/>
              </a:ext>
            </a:extLst>
          </p:cNvPr>
          <p:cNvCxnSpPr/>
          <p:nvPr/>
        </p:nvCxnSpPr>
        <p:spPr>
          <a:xfrm>
            <a:off x="5656263" y="3548064"/>
            <a:ext cx="0" cy="9334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>
            <a:extLst>
              <a:ext uri="{FF2B5EF4-FFF2-40B4-BE49-F238E27FC236}">
                <a16:creationId xmlns:a16="http://schemas.microsoft.com/office/drawing/2014/main" id="{16E9DAE2-7985-4B3C-8D10-12B601F02FF3}"/>
              </a:ext>
            </a:extLst>
          </p:cNvPr>
          <p:cNvCxnSpPr/>
          <p:nvPr/>
        </p:nvCxnSpPr>
        <p:spPr>
          <a:xfrm flipH="1">
            <a:off x="2724151" y="4141790"/>
            <a:ext cx="2933700" cy="84455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>
            <a:extLst>
              <a:ext uri="{FF2B5EF4-FFF2-40B4-BE49-F238E27FC236}">
                <a16:creationId xmlns:a16="http://schemas.microsoft.com/office/drawing/2014/main" id="{98CAD7F8-97A3-461E-A94B-A04E561556E1}"/>
              </a:ext>
            </a:extLst>
          </p:cNvPr>
          <p:cNvCxnSpPr/>
          <p:nvPr/>
        </p:nvCxnSpPr>
        <p:spPr>
          <a:xfrm flipV="1">
            <a:off x="2728914" y="3548064"/>
            <a:ext cx="2925763" cy="9318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0" name="CasellaDiTesto 66">
            <a:extLst>
              <a:ext uri="{FF2B5EF4-FFF2-40B4-BE49-F238E27FC236}">
                <a16:creationId xmlns:a16="http://schemas.microsoft.com/office/drawing/2014/main" id="{A1695677-FBB8-4BE7-AD19-6D36851C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291" y="3995354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6171" name="Rettangolo 67">
            <a:extLst>
              <a:ext uri="{FF2B5EF4-FFF2-40B4-BE49-F238E27FC236}">
                <a16:creationId xmlns:a16="http://schemas.microsoft.com/office/drawing/2014/main" id="{E04A726A-EA64-4EA7-8F19-9876A1D90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875" y="3408364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6172" name="CasellaDiTesto 68">
            <a:extLst>
              <a:ext uri="{FF2B5EF4-FFF2-40B4-BE49-F238E27FC236}">
                <a16:creationId xmlns:a16="http://schemas.microsoft.com/office/drawing/2014/main" id="{681F6966-BDB2-42C3-A79C-9F983DEF8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91" y="4678365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6173" name="Rettangolo 69">
            <a:extLst>
              <a:ext uri="{FF2B5EF4-FFF2-40B4-BE49-F238E27FC236}">
                <a16:creationId xmlns:a16="http://schemas.microsoft.com/office/drawing/2014/main" id="{C7F61A52-F355-4B6D-AA1B-2B4CF21B0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4051303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6174" name="CasellaDiTesto 70">
            <a:extLst>
              <a:ext uri="{FF2B5EF4-FFF2-40B4-BE49-F238E27FC236}">
                <a16:creationId xmlns:a16="http://schemas.microsoft.com/office/drawing/2014/main" id="{5D8EA45B-DBFC-44E7-8AE2-16833CDE6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891" y="3698878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73" name="Connettore 1 72">
            <a:extLst>
              <a:ext uri="{FF2B5EF4-FFF2-40B4-BE49-F238E27FC236}">
                <a16:creationId xmlns:a16="http://schemas.microsoft.com/office/drawing/2014/main" id="{4317A4CD-8967-407A-AEDA-B49AAA88021E}"/>
              </a:ext>
            </a:extLst>
          </p:cNvPr>
          <p:cNvCxnSpPr/>
          <p:nvPr/>
        </p:nvCxnSpPr>
        <p:spPr>
          <a:xfrm flipV="1">
            <a:off x="4478339" y="3921126"/>
            <a:ext cx="0" cy="56038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6" name="CasellaDiTesto 80">
            <a:extLst>
              <a:ext uri="{FF2B5EF4-FFF2-40B4-BE49-F238E27FC236}">
                <a16:creationId xmlns:a16="http://schemas.microsoft.com/office/drawing/2014/main" id="{D00D0532-AB0F-4772-8378-F6FFCEF73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6032502"/>
            <a:ext cx="42481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continuando ancora a spostare la retta  s accade che:</a:t>
            </a:r>
          </a:p>
        </p:txBody>
      </p:sp>
      <p:sp>
        <p:nvSpPr>
          <p:cNvPr id="43" name="Ovale 42">
            <a:extLst>
              <a:ext uri="{FF2B5EF4-FFF2-40B4-BE49-F238E27FC236}">
                <a16:creationId xmlns:a16="http://schemas.microsoft.com/office/drawing/2014/main" id="{59A434A8-CD48-475C-895B-03A37C14219A}"/>
              </a:ext>
            </a:extLst>
          </p:cNvPr>
          <p:cNvSpPr/>
          <p:nvPr/>
        </p:nvSpPr>
        <p:spPr>
          <a:xfrm>
            <a:off x="4083053" y="5310191"/>
            <a:ext cx="288925" cy="28892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</a:rPr>
              <a:t>5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07EF84F0-9FDD-4C8C-84DB-6EC801F15151}"/>
              </a:ext>
            </a:extLst>
          </p:cNvPr>
          <p:cNvGrpSpPr/>
          <p:nvPr/>
        </p:nvGrpSpPr>
        <p:grpSpPr>
          <a:xfrm>
            <a:off x="4436271" y="4573367"/>
            <a:ext cx="4643439" cy="2232000"/>
            <a:chOff x="4436271" y="4573367"/>
            <a:chExt cx="4643439" cy="2232000"/>
          </a:xfrm>
        </p:grpSpPr>
        <p:sp>
          <p:nvSpPr>
            <p:cNvPr id="9261" name="CasellaDiTesto 4">
              <a:extLst>
                <a:ext uri="{FF2B5EF4-FFF2-40B4-BE49-F238E27FC236}">
                  <a16:creationId xmlns:a16="http://schemas.microsoft.com/office/drawing/2014/main" id="{01631989-6CF3-4CE0-90EE-21AB9B9D9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6271" y="4573367"/>
              <a:ext cx="4643439" cy="2232000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Comic Sans MS" panose="030F0702030302020204" pitchFamily="66" charset="0"/>
                </a:rPr>
                <a:t>    Immaginiamo di spostare ancora la retta s  nella posizione 5 facendo in modo che intersecandosi, ancora, con la retta r determini il punto </a:t>
              </a:r>
              <a:r>
                <a:rPr lang="it-IT" altLang="it-IT" sz="18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8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5</a:t>
              </a:r>
              <a:r>
                <a:rPr lang="it-IT" altLang="it-IT" sz="1800" baseline="-25000" dirty="0">
                  <a:latin typeface="Comic Sans MS" panose="030F0702030302020204" pitchFamily="66" charset="0"/>
                </a:rPr>
                <a:t>  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come di seguito sintetizzato: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44" name="Ovale 43">
              <a:extLst>
                <a:ext uri="{FF2B5EF4-FFF2-40B4-BE49-F238E27FC236}">
                  <a16:creationId xmlns:a16="http://schemas.microsoft.com/office/drawing/2014/main" id="{57C6F7A4-A842-4719-884B-4445347C541E}"/>
                </a:ext>
              </a:extLst>
            </p:cNvPr>
            <p:cNvSpPr/>
            <p:nvPr/>
          </p:nvSpPr>
          <p:spPr bwMode="auto">
            <a:xfrm>
              <a:off x="4438649" y="4576434"/>
              <a:ext cx="287338" cy="288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grpSp>
        <p:nvGrpSpPr>
          <p:cNvPr id="3" name="Gruppo 48">
            <a:extLst>
              <a:ext uri="{FF2B5EF4-FFF2-40B4-BE49-F238E27FC236}">
                <a16:creationId xmlns:a16="http://schemas.microsoft.com/office/drawing/2014/main" id="{20652498-3B22-4E87-98B0-332C649871C6}"/>
              </a:ext>
            </a:extLst>
          </p:cNvPr>
          <p:cNvGrpSpPr>
            <a:grpSpLocks/>
          </p:cNvGrpSpPr>
          <p:nvPr/>
        </p:nvGrpSpPr>
        <p:grpSpPr bwMode="auto">
          <a:xfrm>
            <a:off x="4420834" y="867579"/>
            <a:ext cx="4678760" cy="2124000"/>
            <a:chOff x="6665120" y="-2063249"/>
            <a:chExt cx="4643437" cy="2481668"/>
          </a:xfrm>
        </p:grpSpPr>
        <p:sp>
          <p:nvSpPr>
            <p:cNvPr id="9259" name="CasellaDiTesto 4">
              <a:extLst>
                <a:ext uri="{FF2B5EF4-FFF2-40B4-BE49-F238E27FC236}">
                  <a16:creationId xmlns:a16="http://schemas.microsoft.com/office/drawing/2014/main" id="{C146CB63-983C-429C-9CC8-8D603D5F9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5120" y="-2048414"/>
              <a:ext cx="4643437" cy="2466833"/>
            </a:xfrm>
            <a:prstGeom prst="rect">
              <a:avLst/>
            </a:prstGeom>
            <a:noFill/>
            <a:ln w="3175">
              <a:solidFill>
                <a:srgbClr val="00B0F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dirty="0">
                  <a:latin typeface="Comic Sans MS" panose="030F0702030302020204" pitchFamily="66" charset="0"/>
                </a:rPr>
                <a:t>    Immaginiamo di spostare ulteriormente la retta s  nella posizione 4 facendo in modo che si intersechi ancora con la retta r nel punto </a:t>
              </a:r>
              <a:r>
                <a:rPr lang="it-IT" altLang="it-IT" sz="18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800" baseline="-250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4</a:t>
              </a:r>
              <a:r>
                <a:rPr lang="it-IT" altLang="it-IT" sz="1800" baseline="-25000" dirty="0">
                  <a:latin typeface="Comic Sans MS" panose="030F0702030302020204" pitchFamily="66" charset="0"/>
                </a:rPr>
                <a:t>  </a:t>
              </a:r>
              <a:r>
                <a:rPr lang="it-IT" altLang="it-IT" sz="1800" dirty="0">
                  <a:latin typeface="Comic Sans MS" panose="030F0702030302020204" pitchFamily="66" charset="0"/>
                </a:rPr>
                <a:t>in modo da avere: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1800" dirty="0">
                <a:latin typeface="Comic Sans MS" panose="030F0702030302020204" pitchFamily="66" charset="0"/>
              </a:endParaRPr>
            </a:p>
          </p:txBody>
        </p:sp>
        <p:sp>
          <p:nvSpPr>
            <p:cNvPr id="46" name="Ovale 45">
              <a:extLst>
                <a:ext uri="{FF2B5EF4-FFF2-40B4-BE49-F238E27FC236}">
                  <a16:creationId xmlns:a16="http://schemas.microsoft.com/office/drawing/2014/main" id="{E2EDE500-2AF0-4736-B3C0-1CF877FD1892}"/>
                </a:ext>
              </a:extLst>
            </p:cNvPr>
            <p:cNvSpPr/>
            <p:nvPr/>
          </p:nvSpPr>
          <p:spPr>
            <a:xfrm>
              <a:off x="6665120" y="-2063249"/>
              <a:ext cx="285826" cy="336497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it-IT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47" name="Ovale 46">
            <a:extLst>
              <a:ext uri="{FF2B5EF4-FFF2-40B4-BE49-F238E27FC236}">
                <a16:creationId xmlns:a16="http://schemas.microsoft.com/office/drawing/2014/main" id="{D02D2F90-012C-4F24-B1BC-D095369AFA91}"/>
              </a:ext>
            </a:extLst>
          </p:cNvPr>
          <p:cNvSpPr/>
          <p:nvPr/>
        </p:nvSpPr>
        <p:spPr>
          <a:xfrm>
            <a:off x="4083053" y="2533650"/>
            <a:ext cx="288925" cy="287339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2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7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7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1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6" grpId="0" animBg="1"/>
      <p:bldP spid="6188" grpId="0" animBg="1"/>
      <p:bldP spid="6189" grpId="0" animBg="1"/>
      <p:bldP spid="6181" grpId="0" animBg="1"/>
      <p:bldP spid="6183" grpId="0" animBg="1"/>
      <p:bldP spid="6184" grpId="0" animBg="1"/>
      <p:bldP spid="6154" grpId="0"/>
      <p:bldP spid="37" grpId="0"/>
      <p:bldP spid="38" grpId="0"/>
      <p:bldP spid="39" grpId="0"/>
      <p:bldP spid="40" grpId="0"/>
      <p:bldP spid="41" grpId="0"/>
      <p:bldP spid="6170" grpId="0"/>
      <p:bldP spid="6171" grpId="0"/>
      <p:bldP spid="6172" grpId="0"/>
      <p:bldP spid="6173" grpId="0"/>
      <p:bldP spid="6174" grpId="0"/>
      <p:bldP spid="6176" grpId="0"/>
      <p:bldP spid="43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sellaDiTesto 5">
            <a:extLst>
              <a:ext uri="{FF2B5EF4-FFF2-40B4-BE49-F238E27FC236}">
                <a16:creationId xmlns:a16="http://schemas.microsoft.com/office/drawing/2014/main" id="{34C6CD57-14D9-408A-A640-3F40EAAED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38100"/>
            <a:ext cx="9070975" cy="400110"/>
          </a:xfrm>
          <a:prstGeom prst="rect">
            <a:avLst/>
          </a:prstGeom>
          <a:noFill/>
          <a:ln w="3175">
            <a:solidFill>
              <a:srgbClr val="090B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90BFE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10243" name="CasellaDiTesto 6">
            <a:extLst>
              <a:ext uri="{FF2B5EF4-FFF2-40B4-BE49-F238E27FC236}">
                <a16:creationId xmlns:a16="http://schemas.microsoft.com/office/drawing/2014/main" id="{C3ACC440-53AB-48C0-8ED1-9365A0CD2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11164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90BFE"/>
                </a:solidFill>
                <a:latin typeface="Comic Sans MS" panose="030F0702030302020204" pitchFamily="66" charset="0"/>
              </a:rPr>
              <a:t>Ricerca dinamica del punto improprio (4)</a:t>
            </a:r>
          </a:p>
        </p:txBody>
      </p:sp>
      <p:sp>
        <p:nvSpPr>
          <p:cNvPr id="7172" name="CasellaDiTesto 15">
            <a:extLst>
              <a:ext uri="{FF2B5EF4-FFF2-40B4-BE49-F238E27FC236}">
                <a16:creationId xmlns:a16="http://schemas.microsoft.com/office/drawing/2014/main" id="{67517351-2F19-4D9A-AFD2-8BA5D23A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831852"/>
            <a:ext cx="9070975" cy="1368000"/>
          </a:xfrm>
          <a:prstGeom prst="rect">
            <a:avLst/>
          </a:prstGeom>
          <a:noFill/>
          <a:ln w="31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Immaginiamo di continuare a spostare la retta s fino ad una posizione  s</a:t>
            </a:r>
            <a:r>
              <a:rPr lang="it-IT" altLang="it-IT" sz="1800" baseline="-25000">
                <a:latin typeface="Comic Sans MS" panose="030F0702030302020204" pitchFamily="66" charset="0"/>
              </a:rPr>
              <a:t>n</a:t>
            </a:r>
            <a:r>
              <a:rPr lang="it-IT" altLang="it-IT" sz="1800">
                <a:latin typeface="Comic Sans MS" panose="030F0702030302020204" pitchFamily="66" charset="0"/>
              </a:rPr>
              <a:t> tale da collocarla in rapporto di parallelismo con la retta fissa r. Ricordando la condizione di parallelismo tra due rette possiamo esprimerla, con riferimento ad s</a:t>
            </a:r>
            <a:r>
              <a:rPr lang="it-IT" altLang="it-IT" sz="1800" baseline="-25000">
                <a:latin typeface="Comic Sans MS" panose="030F0702030302020204" pitchFamily="66" charset="0"/>
              </a:rPr>
              <a:t>n</a:t>
            </a:r>
            <a:r>
              <a:rPr lang="it-IT" altLang="it-IT" sz="1800">
                <a:latin typeface="Comic Sans MS" panose="030F0702030302020204" pitchFamily="66" charset="0"/>
              </a:rPr>
              <a:t> ed r nel modo seguente: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Comic Sans MS" panose="030F0702030302020204" pitchFamily="66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1AB1E65-192C-48CE-B75A-D3C46BFF29B0}"/>
              </a:ext>
            </a:extLst>
          </p:cNvPr>
          <p:cNvSpPr txBox="1"/>
          <p:nvPr/>
        </p:nvSpPr>
        <p:spPr>
          <a:xfrm>
            <a:off x="2566991" y="1746251"/>
            <a:ext cx="3959225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2000" dirty="0">
                <a:latin typeface="Comic Sans MS" pitchFamily="66" charset="0"/>
                <a:cs typeface="Arial" charset="0"/>
              </a:rPr>
              <a:t>(</a:t>
            </a:r>
            <a:r>
              <a:rPr lang="it-IT" sz="2000" dirty="0" err="1"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latin typeface="Comic Sans MS" pitchFamily="66" charset="0"/>
                <a:cs typeface="Arial" charset="0"/>
              </a:rPr>
              <a:t>//r) </a:t>
            </a:r>
            <a:r>
              <a:rPr lang="it-IT" sz="2000" dirty="0">
                <a:latin typeface="Symbol" pitchFamily="18" charset="2"/>
                <a:cs typeface="Arial" charset="0"/>
              </a:rPr>
              <a:t>®</a:t>
            </a:r>
            <a:r>
              <a:rPr lang="it-IT" sz="2000" dirty="0">
                <a:latin typeface="Comic Sans MS" pitchFamily="66" charset="0"/>
                <a:cs typeface="Arial" charset="0"/>
              </a:rPr>
              <a:t> (</a:t>
            </a:r>
            <a:r>
              <a:rPr lang="it-IT" sz="2000" dirty="0" err="1"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latin typeface="Comic Sans MS" pitchFamily="66" charset="0"/>
                <a:cs typeface="Arial" charset="0"/>
              </a:rPr>
              <a:t>’ // r’; </a:t>
            </a:r>
            <a:r>
              <a:rPr lang="it-IT" sz="2000" dirty="0" err="1"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latin typeface="Comic Sans MS" pitchFamily="66" charset="0"/>
                <a:cs typeface="Arial" charset="0"/>
              </a:rPr>
              <a:t>”// r”)</a:t>
            </a:r>
          </a:p>
        </p:txBody>
      </p:sp>
      <p:sp>
        <p:nvSpPr>
          <p:cNvPr id="7174" name="CasellaDiTesto 18">
            <a:extLst>
              <a:ext uri="{FF2B5EF4-FFF2-40B4-BE49-F238E27FC236}">
                <a16:creationId xmlns:a16="http://schemas.microsoft.com/office/drawing/2014/main" id="{05F1B36F-3224-46B2-8AB3-1F0FBAD61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2303466"/>
            <a:ext cx="9070975" cy="1188000"/>
          </a:xfrm>
          <a:prstGeom prst="rect">
            <a:avLst/>
          </a:prstGeom>
          <a:noFill/>
          <a:ln w="31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latin typeface="Comic Sans MS" panose="030F0702030302020204" pitchFamily="66" charset="0"/>
              </a:rPr>
              <a:t>    In questo caso, analizzando le varie posizioni della retta s nelle slide precedenti si può stabilire la presenza del concetto di invariante geometrico o di costanza d’intersezione tra le due rette per cui alla posizione ennesima di </a:t>
            </a:r>
            <a:r>
              <a:rPr lang="it-IT" altLang="it-IT" sz="1800" dirty="0" err="1">
                <a:latin typeface="Comic Sans MS" panose="030F0702030302020204" pitchFamily="66" charset="0"/>
              </a:rPr>
              <a:t>s</a:t>
            </a:r>
            <a:r>
              <a:rPr lang="it-IT" altLang="it-IT" sz="1800" baseline="-25000" dirty="0" err="1">
                <a:latin typeface="Comic Sans MS" panose="030F0702030302020204" pitchFamily="66" charset="0"/>
              </a:rPr>
              <a:t>n</a:t>
            </a:r>
            <a:r>
              <a:rPr lang="it-IT" altLang="it-IT" sz="1800" baseline="-25000" dirty="0">
                <a:latin typeface="Comic Sans MS" panose="030F0702030302020204" pitchFamily="66" charset="0"/>
              </a:rPr>
              <a:t> </a:t>
            </a:r>
            <a:r>
              <a:rPr lang="it-IT" altLang="it-IT" sz="1800" dirty="0">
                <a:latin typeface="Comic Sans MS" panose="030F0702030302020204" pitchFamily="66" charset="0"/>
              </a:rPr>
              <a:t>anche</a:t>
            </a:r>
            <a:r>
              <a:rPr lang="it-IT" altLang="it-IT" sz="1800" baseline="-25000" dirty="0">
                <a:latin typeface="Comic Sans MS" panose="030F0702030302020204" pitchFamily="66" charset="0"/>
              </a:rPr>
              <a:t> </a:t>
            </a:r>
            <a:r>
              <a:rPr lang="it-IT" altLang="it-IT" sz="1800" dirty="0">
                <a:latin typeface="Comic Sans MS" panose="030F0702030302020204" pitchFamily="66" charset="0"/>
              </a:rPr>
              <a:t>se le due rette risulteranno parallele avremo un punto d’intersezione così definito: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baseline="-25000" dirty="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baseline="-25000" dirty="0">
              <a:latin typeface="Comic Sans MS" panose="030F0702030302020204" pitchFamily="66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5788D689-F712-4A8C-A65C-15F155A99E4B}"/>
              </a:ext>
            </a:extLst>
          </p:cNvPr>
          <p:cNvSpPr txBox="1"/>
          <p:nvPr/>
        </p:nvSpPr>
        <p:spPr>
          <a:xfrm>
            <a:off x="2330451" y="3541715"/>
            <a:ext cx="467995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2000" dirty="0" err="1">
                <a:latin typeface="Comic Sans MS" pitchFamily="66" charset="0"/>
                <a:cs typeface="Arial" charset="0"/>
              </a:rPr>
              <a:t>r</a:t>
            </a:r>
            <a:r>
              <a:rPr lang="it-IT" sz="2000" dirty="0" err="1">
                <a:latin typeface="Symbol" pitchFamily="18" charset="2"/>
                <a:cs typeface="Arial" charset="0"/>
              </a:rPr>
              <a:t>Ç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latin typeface="Comic Sans MS" pitchFamily="66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’</a:t>
            </a:r>
            <a:r>
              <a:rPr lang="it-IT" sz="2000" dirty="0">
                <a:latin typeface="Comic Sans MS" pitchFamily="66" charset="0"/>
                <a:cs typeface="Arial" charset="0"/>
              </a:rPr>
              <a:t>; 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”</a:t>
            </a:r>
            <a:r>
              <a:rPr lang="it-IT" sz="2000" dirty="0">
                <a:latin typeface="Comic Sans MS" pitchFamily="66" charset="0"/>
                <a:cs typeface="Arial" charset="0"/>
              </a:rPr>
              <a:t>) </a:t>
            </a:r>
            <a:r>
              <a:rPr lang="it-IT" sz="2000" dirty="0">
                <a:latin typeface="Symbol" pitchFamily="18" charset="2"/>
                <a:cs typeface="Arial" charset="0"/>
              </a:rPr>
              <a:t>®</a:t>
            </a:r>
            <a:r>
              <a:rPr lang="it-IT" sz="2000" dirty="0">
                <a:latin typeface="Comic Sans MS" pitchFamily="66" charset="0"/>
                <a:cs typeface="Arial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latin typeface="Comic Sans MS" pitchFamily="66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’</a:t>
            </a:r>
            <a:r>
              <a:rPr lang="it-IT" sz="2000" baseline="30000" dirty="0">
                <a:solidFill>
                  <a:srgbClr val="FF0000"/>
                </a:solidFill>
                <a:latin typeface="Symbol" pitchFamily="18" charset="2"/>
                <a:cs typeface="Arial" charset="0"/>
              </a:rPr>
              <a:t> ¥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it-IT" sz="2000" dirty="0">
                <a:latin typeface="Comic Sans MS" pitchFamily="66" charset="0"/>
                <a:cs typeface="Arial" charset="0"/>
              </a:rPr>
              <a:t>;</a:t>
            </a:r>
            <a:r>
              <a:rPr lang="it-IT" sz="2000" baseline="30000" dirty="0">
                <a:latin typeface="Symbol" pitchFamily="18" charset="2"/>
                <a:cs typeface="Arial" charset="0"/>
              </a:rPr>
              <a:t> </a:t>
            </a:r>
            <a:r>
              <a:rPr lang="it-IT" sz="2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sz="2000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”</a:t>
            </a:r>
            <a:r>
              <a:rPr lang="it-IT" sz="2000" baseline="30000" dirty="0">
                <a:solidFill>
                  <a:srgbClr val="FF0000"/>
                </a:solidFill>
                <a:latin typeface="Symbol" pitchFamily="18" charset="2"/>
                <a:cs typeface="Arial" charset="0"/>
              </a:rPr>
              <a:t> ¥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sz="2000" dirty="0">
                <a:latin typeface="Symbol" pitchFamily="18" charset="2"/>
                <a:cs typeface="Arial" charset="0"/>
              </a:rPr>
              <a:t>Î</a:t>
            </a:r>
            <a:r>
              <a:rPr lang="it-IT" sz="2000" dirty="0">
                <a:latin typeface="Comic Sans MS" pitchFamily="66" charset="0"/>
                <a:cs typeface="Arial" charset="0"/>
              </a:rPr>
              <a:t> (r; </a:t>
            </a:r>
            <a:r>
              <a:rPr lang="it-IT" sz="2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it-IT" sz="2000" dirty="0">
                <a:latin typeface="Comic Sans MS" pitchFamily="66" charset="0"/>
                <a:cs typeface="Arial" charset="0"/>
              </a:rPr>
              <a:t>) </a:t>
            </a:r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E41415FF-73F1-4969-B114-1B5839EAD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46" r="6010"/>
          <a:stretch>
            <a:fillRect/>
          </a:stretch>
        </p:blipFill>
        <p:spPr bwMode="auto">
          <a:xfrm>
            <a:off x="269875" y="4627566"/>
            <a:ext cx="4394200" cy="2160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50D5D17F-C118-403F-87EA-6F036ABA152F}"/>
              </a:ext>
            </a:extLst>
          </p:cNvPr>
          <p:cNvCxnSpPr/>
          <p:nvPr/>
        </p:nvCxnSpPr>
        <p:spPr>
          <a:xfrm flipV="1">
            <a:off x="4033838" y="3951288"/>
            <a:ext cx="5110163" cy="92551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>
            <a:extLst>
              <a:ext uri="{FF2B5EF4-FFF2-40B4-BE49-F238E27FC236}">
                <a16:creationId xmlns:a16="http://schemas.microsoft.com/office/drawing/2014/main" id="{EED79C48-BEBE-4EEA-9B41-B37DBA133D06}"/>
              </a:ext>
            </a:extLst>
          </p:cNvPr>
          <p:cNvCxnSpPr/>
          <p:nvPr/>
        </p:nvCxnSpPr>
        <p:spPr>
          <a:xfrm flipV="1">
            <a:off x="4037016" y="4557715"/>
            <a:ext cx="5049837" cy="906463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CasellaDiTesto 12">
            <a:extLst>
              <a:ext uri="{FF2B5EF4-FFF2-40B4-BE49-F238E27FC236}">
                <a16:creationId xmlns:a16="http://schemas.microsoft.com/office/drawing/2014/main" id="{086102A9-F468-4C76-8A2B-B6E7A673C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3" y="5607053"/>
            <a:ext cx="612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’//r’</a:t>
            </a:r>
          </a:p>
        </p:txBody>
      </p:sp>
      <p:sp>
        <p:nvSpPr>
          <p:cNvPr id="7182" name="Rettangolo 13">
            <a:extLst>
              <a:ext uri="{FF2B5EF4-FFF2-40B4-BE49-F238E27FC236}">
                <a16:creationId xmlns:a16="http://schemas.microsoft.com/office/drawing/2014/main" id="{534AB122-6429-4426-9364-CE0DF4A4B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3301" y="4875216"/>
            <a:ext cx="6671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”//r”</a:t>
            </a:r>
          </a:p>
        </p:txBody>
      </p:sp>
      <p:sp>
        <p:nvSpPr>
          <p:cNvPr id="7183" name="CasellaDiTesto 14">
            <a:extLst>
              <a:ext uri="{FF2B5EF4-FFF2-40B4-BE49-F238E27FC236}">
                <a16:creationId xmlns:a16="http://schemas.microsoft.com/office/drawing/2014/main" id="{60197650-917F-4EA3-AFFA-78F65B845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329" y="464185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DD4A07E1-B03F-4994-9F3E-E47A03DE3439}"/>
              </a:ext>
            </a:extLst>
          </p:cNvPr>
          <p:cNvCxnSpPr/>
          <p:nvPr/>
        </p:nvCxnSpPr>
        <p:spPr>
          <a:xfrm>
            <a:off x="4646617" y="5468939"/>
            <a:ext cx="442753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>
            <a:extLst>
              <a:ext uri="{FF2B5EF4-FFF2-40B4-BE49-F238E27FC236}">
                <a16:creationId xmlns:a16="http://schemas.microsoft.com/office/drawing/2014/main" id="{54B7A3EE-D906-419A-B088-A5AA7BEAB458}"/>
              </a:ext>
            </a:extLst>
          </p:cNvPr>
          <p:cNvCxnSpPr/>
          <p:nvPr/>
        </p:nvCxnSpPr>
        <p:spPr>
          <a:xfrm flipV="1">
            <a:off x="2990854" y="4981577"/>
            <a:ext cx="5508625" cy="9890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5769D192-9672-4C98-AF3D-1A7178949515}"/>
              </a:ext>
            </a:extLst>
          </p:cNvPr>
          <p:cNvCxnSpPr/>
          <p:nvPr/>
        </p:nvCxnSpPr>
        <p:spPr>
          <a:xfrm flipV="1">
            <a:off x="2995617" y="4489451"/>
            <a:ext cx="5483225" cy="979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12767B39-72C1-461A-9688-2D42E5F9F199}"/>
              </a:ext>
            </a:extLst>
          </p:cNvPr>
          <p:cNvCxnSpPr/>
          <p:nvPr/>
        </p:nvCxnSpPr>
        <p:spPr>
          <a:xfrm flipV="1">
            <a:off x="5781675" y="4973639"/>
            <a:ext cx="0" cy="5000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08E2E749-61F9-4E9E-8D45-8ABE4AFD719F}"/>
              </a:ext>
            </a:extLst>
          </p:cNvPr>
          <p:cNvCxnSpPr/>
          <p:nvPr/>
        </p:nvCxnSpPr>
        <p:spPr>
          <a:xfrm flipV="1">
            <a:off x="2" y="4541842"/>
            <a:ext cx="8885239" cy="1589087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16187A9D-FA33-4A02-8057-213D1F96155D}"/>
              </a:ext>
            </a:extLst>
          </p:cNvPr>
          <p:cNvCxnSpPr/>
          <p:nvPr/>
        </p:nvCxnSpPr>
        <p:spPr>
          <a:xfrm flipV="1">
            <a:off x="2" y="3960817"/>
            <a:ext cx="8859839" cy="1597025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o 28">
            <a:extLst>
              <a:ext uri="{FF2B5EF4-FFF2-40B4-BE49-F238E27FC236}">
                <a16:creationId xmlns:a16="http://schemas.microsoft.com/office/drawing/2014/main" id="{89837612-2A2D-42B8-8F0D-C0369C8AF940}"/>
              </a:ext>
            </a:extLst>
          </p:cNvPr>
          <p:cNvGrpSpPr>
            <a:grpSpLocks/>
          </p:cNvGrpSpPr>
          <p:nvPr/>
        </p:nvGrpSpPr>
        <p:grpSpPr bwMode="auto">
          <a:xfrm>
            <a:off x="8372471" y="4006862"/>
            <a:ext cx="692817" cy="403756"/>
            <a:chOff x="8070850" y="4135438"/>
            <a:chExt cx="691898" cy="404530"/>
          </a:xfrm>
        </p:grpSpPr>
        <p:sp>
          <p:nvSpPr>
            <p:cNvPr id="10266" name="Rettangolo 11">
              <a:extLst>
                <a:ext uri="{FF2B5EF4-FFF2-40B4-BE49-F238E27FC236}">
                  <a16:creationId xmlns:a16="http://schemas.microsoft.com/office/drawing/2014/main" id="{031B30DC-9103-4FD2-A7D2-3ADC81C9D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0850" y="4262438"/>
              <a:ext cx="691898" cy="277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2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n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”</a:t>
              </a:r>
              <a:r>
                <a:rPr lang="it-IT" altLang="it-IT" sz="1200">
                  <a:latin typeface="Symbol" panose="05050102010706020507" pitchFamily="18" charset="2"/>
                </a:rPr>
                <a:t> </a:t>
              </a:r>
              <a:r>
                <a:rPr lang="it-IT" altLang="it-IT" sz="120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r”</a:t>
              </a:r>
            </a:p>
          </p:txBody>
        </p:sp>
        <p:sp>
          <p:nvSpPr>
            <p:cNvPr id="10267" name="CasellaDiTesto 28">
              <a:extLst>
                <a:ext uri="{FF2B5EF4-FFF2-40B4-BE49-F238E27FC236}">
                  <a16:creationId xmlns:a16="http://schemas.microsoft.com/office/drawing/2014/main" id="{15ED5F47-28E3-42AE-8CD4-E27C08550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3550" y="4135438"/>
              <a:ext cx="252412" cy="37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baseline="3000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altLang="it-IT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uppo 23">
            <a:extLst>
              <a:ext uri="{FF2B5EF4-FFF2-40B4-BE49-F238E27FC236}">
                <a16:creationId xmlns:a16="http://schemas.microsoft.com/office/drawing/2014/main" id="{42A9321E-927B-4FD2-8266-DA557327888F}"/>
              </a:ext>
            </a:extLst>
          </p:cNvPr>
          <p:cNvGrpSpPr>
            <a:grpSpLocks/>
          </p:cNvGrpSpPr>
          <p:nvPr/>
        </p:nvGrpSpPr>
        <p:grpSpPr bwMode="auto">
          <a:xfrm>
            <a:off x="8378828" y="4579951"/>
            <a:ext cx="688975" cy="406261"/>
            <a:chOff x="8105775" y="4637088"/>
            <a:chExt cx="688762" cy="405853"/>
          </a:xfrm>
        </p:grpSpPr>
        <p:sp>
          <p:nvSpPr>
            <p:cNvPr id="10264" name="CasellaDiTesto 10">
              <a:extLst>
                <a:ext uri="{FF2B5EF4-FFF2-40B4-BE49-F238E27FC236}">
                  <a16:creationId xmlns:a16="http://schemas.microsoft.com/office/drawing/2014/main" id="{53A54B7E-510E-46B4-9428-5A2B26243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0538" y="4766220"/>
              <a:ext cx="683999" cy="276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2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n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’</a:t>
              </a:r>
              <a:r>
                <a:rPr lang="it-IT" altLang="it-IT" sz="1200">
                  <a:latin typeface="Symbol" panose="05050102010706020507" pitchFamily="18" charset="2"/>
                </a:rPr>
                <a:t> </a:t>
              </a:r>
              <a:r>
                <a:rPr lang="it-IT" altLang="it-IT" sz="1200">
                  <a:solidFill>
                    <a:srgbClr val="FF0000"/>
                  </a:solidFill>
                  <a:latin typeface="Symbol" panose="05050102010706020507" pitchFamily="18" charset="2"/>
                </a:rPr>
                <a:t>Î</a:t>
              </a:r>
              <a:r>
                <a:rPr lang="it-IT" altLang="it-IT" sz="1200">
                  <a:latin typeface="Symbol" panose="05050102010706020507" pitchFamily="18" charset="2"/>
                </a:rPr>
                <a:t> 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r’</a:t>
              </a:r>
            </a:p>
          </p:txBody>
        </p:sp>
        <p:sp>
          <p:nvSpPr>
            <p:cNvPr id="10265" name="CasellaDiTesto 29">
              <a:extLst>
                <a:ext uri="{FF2B5EF4-FFF2-40B4-BE49-F238E27FC236}">
                  <a16:creationId xmlns:a16="http://schemas.microsoft.com/office/drawing/2014/main" id="{89CBE620-BA45-4AB3-AD53-423B5EA01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5775" y="4637088"/>
              <a:ext cx="252413" cy="368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baseline="3000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altLang="it-IT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" name="Ovale 29">
            <a:extLst>
              <a:ext uri="{FF2B5EF4-FFF2-40B4-BE49-F238E27FC236}">
                <a16:creationId xmlns:a16="http://schemas.microsoft.com/office/drawing/2014/main" id="{841042C1-C1EF-4F27-AA53-BD3A8BEAD49B}"/>
              </a:ext>
            </a:extLst>
          </p:cNvPr>
          <p:cNvSpPr/>
          <p:nvPr/>
        </p:nvSpPr>
        <p:spPr>
          <a:xfrm>
            <a:off x="4344991" y="6300791"/>
            <a:ext cx="288925" cy="288925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8F565704-BDF0-4AE2-B4C1-B420CE5B0160}"/>
              </a:ext>
            </a:extLst>
          </p:cNvPr>
          <p:cNvSpPr/>
          <p:nvPr/>
        </p:nvSpPr>
        <p:spPr>
          <a:xfrm>
            <a:off x="38101" y="2306642"/>
            <a:ext cx="287339" cy="287337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18" grpId="0" animBg="1"/>
      <p:bldP spid="7174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sellaDiTesto 5">
            <a:extLst>
              <a:ext uri="{FF2B5EF4-FFF2-40B4-BE49-F238E27FC236}">
                <a16:creationId xmlns:a16="http://schemas.microsoft.com/office/drawing/2014/main" id="{96F46E21-DE44-4D8B-AAEC-A81C0387E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28576"/>
            <a:ext cx="9070975" cy="400110"/>
          </a:xfrm>
          <a:prstGeom prst="rect">
            <a:avLst/>
          </a:prstGeom>
          <a:noFill/>
          <a:ln w="3175">
            <a:solidFill>
              <a:srgbClr val="090B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90BFE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11267" name="CasellaDiTesto 6">
            <a:extLst>
              <a:ext uri="{FF2B5EF4-FFF2-40B4-BE49-F238E27FC236}">
                <a16:creationId xmlns:a16="http://schemas.microsoft.com/office/drawing/2014/main" id="{AB0181E1-787E-40FB-B223-C256B2EFD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20689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90BFE"/>
                </a:solidFill>
                <a:latin typeface="Comic Sans MS" panose="030F0702030302020204" pitchFamily="66" charset="0"/>
              </a:rPr>
              <a:t>Ricerca dinamica del punto improprio (5)</a:t>
            </a:r>
          </a:p>
        </p:txBody>
      </p:sp>
      <p:pic>
        <p:nvPicPr>
          <p:cNvPr id="8208" name="Picture 5">
            <a:extLst>
              <a:ext uri="{FF2B5EF4-FFF2-40B4-BE49-F238E27FC236}">
                <a16:creationId xmlns:a16="http://schemas.microsoft.com/office/drawing/2014/main" id="{DF845FA7-A177-4858-81DB-7E86E4AA1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5846" r="6010"/>
          <a:stretch>
            <a:fillRect/>
          </a:stretch>
        </p:blipFill>
        <p:spPr bwMode="auto">
          <a:xfrm>
            <a:off x="271463" y="1452566"/>
            <a:ext cx="4394200" cy="21605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0CCD3768-2EA1-4706-9FDE-F55B9DF79B81}"/>
              </a:ext>
            </a:extLst>
          </p:cNvPr>
          <p:cNvCxnSpPr/>
          <p:nvPr/>
        </p:nvCxnSpPr>
        <p:spPr bwMode="auto">
          <a:xfrm flipV="1">
            <a:off x="4035428" y="908051"/>
            <a:ext cx="4384675" cy="79375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9D3606A-B90D-4C51-B29C-1D834DDBE61B}"/>
              </a:ext>
            </a:extLst>
          </p:cNvPr>
          <p:cNvCxnSpPr/>
          <p:nvPr/>
        </p:nvCxnSpPr>
        <p:spPr bwMode="auto">
          <a:xfrm flipV="1">
            <a:off x="4038602" y="1492253"/>
            <a:ext cx="4440239" cy="79692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3" name="Rettangolo 13">
            <a:extLst>
              <a:ext uri="{FF2B5EF4-FFF2-40B4-BE49-F238E27FC236}">
                <a16:creationId xmlns:a16="http://schemas.microsoft.com/office/drawing/2014/main" id="{46F1B10D-A658-437D-A31D-BE32BC193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1301752"/>
            <a:ext cx="3754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8214" name="CasellaDiTesto 14">
            <a:extLst>
              <a:ext uri="{FF2B5EF4-FFF2-40B4-BE49-F238E27FC236}">
                <a16:creationId xmlns:a16="http://schemas.microsoft.com/office/drawing/2014/main" id="{F5378C84-A2B5-4B46-81AC-258EDD218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329" y="1544641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CAA3CFD6-EEE1-4C9D-8156-A0D6B32775BB}"/>
              </a:ext>
            </a:extLst>
          </p:cNvPr>
          <p:cNvCxnSpPr/>
          <p:nvPr/>
        </p:nvCxnSpPr>
        <p:spPr bwMode="auto">
          <a:xfrm>
            <a:off x="4648201" y="2293939"/>
            <a:ext cx="400685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F899C2E5-46BA-44E3-9F24-4D66A6B2DC8A}"/>
              </a:ext>
            </a:extLst>
          </p:cNvPr>
          <p:cNvCxnSpPr/>
          <p:nvPr/>
        </p:nvCxnSpPr>
        <p:spPr bwMode="auto">
          <a:xfrm flipV="1">
            <a:off x="2992442" y="1806577"/>
            <a:ext cx="5508625" cy="9890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77A7E0CE-F841-4BE2-9AC8-BF3ACFFC4DAC}"/>
              </a:ext>
            </a:extLst>
          </p:cNvPr>
          <p:cNvCxnSpPr/>
          <p:nvPr/>
        </p:nvCxnSpPr>
        <p:spPr bwMode="auto">
          <a:xfrm flipV="1">
            <a:off x="2997203" y="1314451"/>
            <a:ext cx="5483225" cy="979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8C7CD8BE-5D0B-4337-9146-B768B02B0595}"/>
              </a:ext>
            </a:extLst>
          </p:cNvPr>
          <p:cNvCxnSpPr/>
          <p:nvPr/>
        </p:nvCxnSpPr>
        <p:spPr bwMode="auto">
          <a:xfrm flipV="1">
            <a:off x="5783263" y="1798639"/>
            <a:ext cx="0" cy="5000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093CB7A3-6A7D-4FE2-8D7E-D196B51B3F43}"/>
              </a:ext>
            </a:extLst>
          </p:cNvPr>
          <p:cNvCxnSpPr/>
          <p:nvPr/>
        </p:nvCxnSpPr>
        <p:spPr bwMode="auto">
          <a:xfrm flipV="1">
            <a:off x="61913" y="1377953"/>
            <a:ext cx="8864600" cy="1604963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D4C3494B-0480-4189-87E0-D199ABF55969}"/>
              </a:ext>
            </a:extLst>
          </p:cNvPr>
          <p:cNvCxnSpPr/>
          <p:nvPr/>
        </p:nvCxnSpPr>
        <p:spPr bwMode="auto">
          <a:xfrm flipV="1">
            <a:off x="44453" y="801688"/>
            <a:ext cx="8761413" cy="1585912"/>
          </a:xfrm>
          <a:prstGeom prst="straightConnector1">
            <a:avLst/>
          </a:prstGeom>
          <a:ln w="31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o 78">
            <a:extLst>
              <a:ext uri="{FF2B5EF4-FFF2-40B4-BE49-F238E27FC236}">
                <a16:creationId xmlns:a16="http://schemas.microsoft.com/office/drawing/2014/main" id="{BD9B9A8B-077B-4696-8DA1-F65295C8DFA4}"/>
              </a:ext>
            </a:extLst>
          </p:cNvPr>
          <p:cNvGrpSpPr>
            <a:grpSpLocks/>
          </p:cNvGrpSpPr>
          <p:nvPr/>
        </p:nvGrpSpPr>
        <p:grpSpPr bwMode="auto">
          <a:xfrm>
            <a:off x="8628062" y="746126"/>
            <a:ext cx="410690" cy="412466"/>
            <a:chOff x="8072437" y="865188"/>
            <a:chExt cx="410689" cy="386687"/>
          </a:xfrm>
        </p:grpSpPr>
        <p:sp>
          <p:nvSpPr>
            <p:cNvPr id="11341" name="Rettangolo 11">
              <a:extLst>
                <a:ext uri="{FF2B5EF4-FFF2-40B4-BE49-F238E27FC236}">
                  <a16:creationId xmlns:a16="http://schemas.microsoft.com/office/drawing/2014/main" id="{FB08BDB8-A8E2-4540-A27C-42FACD2B7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2437" y="992188"/>
              <a:ext cx="410689" cy="259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2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n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”</a:t>
              </a:r>
            </a:p>
          </p:txBody>
        </p:sp>
        <p:sp>
          <p:nvSpPr>
            <p:cNvPr id="11342" name="CasellaDiTesto 17">
              <a:extLst>
                <a:ext uri="{FF2B5EF4-FFF2-40B4-BE49-F238E27FC236}">
                  <a16:creationId xmlns:a16="http://schemas.microsoft.com/office/drawing/2014/main" id="{00859C0B-F359-4B43-995C-902E225F8A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85137" y="865188"/>
              <a:ext cx="252413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baseline="3000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altLang="it-IT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uppo 77">
            <a:extLst>
              <a:ext uri="{FF2B5EF4-FFF2-40B4-BE49-F238E27FC236}">
                <a16:creationId xmlns:a16="http://schemas.microsoft.com/office/drawing/2014/main" id="{96369618-B71F-4AD7-8DF4-A59CF2B6EB8C}"/>
              </a:ext>
            </a:extLst>
          </p:cNvPr>
          <p:cNvGrpSpPr>
            <a:grpSpLocks/>
          </p:cNvGrpSpPr>
          <p:nvPr/>
        </p:nvGrpSpPr>
        <p:grpSpPr bwMode="auto">
          <a:xfrm>
            <a:off x="8670926" y="1344614"/>
            <a:ext cx="400051" cy="405993"/>
            <a:chOff x="8107362" y="1368426"/>
            <a:chExt cx="400050" cy="405993"/>
          </a:xfrm>
        </p:grpSpPr>
        <p:sp>
          <p:nvSpPr>
            <p:cNvPr id="11339" name="CasellaDiTesto 10">
              <a:extLst>
                <a:ext uri="{FF2B5EF4-FFF2-40B4-BE49-F238E27FC236}">
                  <a16:creationId xmlns:a16="http://schemas.microsoft.com/office/drawing/2014/main" id="{298270EA-0A1A-437A-9B1A-BD265853C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12125" y="1497420"/>
              <a:ext cx="39528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altLang="it-IT" sz="1200" baseline="-25000">
                  <a:solidFill>
                    <a:srgbClr val="FF0000"/>
                  </a:solidFill>
                  <a:latin typeface="Comic Sans MS" panose="030F0702030302020204" pitchFamily="66" charset="0"/>
                </a:rPr>
                <a:t>n</a:t>
              </a:r>
              <a:r>
                <a:rPr lang="it-IT" altLang="it-IT" sz="1200">
                  <a:solidFill>
                    <a:srgbClr val="FF0000"/>
                  </a:solidFill>
                  <a:latin typeface="Comic Sans MS" panose="030F0702030302020204" pitchFamily="66" charset="0"/>
                </a:rPr>
                <a:t>’</a:t>
              </a:r>
            </a:p>
          </p:txBody>
        </p:sp>
        <p:sp>
          <p:nvSpPr>
            <p:cNvPr id="11340" name="CasellaDiTesto 18">
              <a:extLst>
                <a:ext uri="{FF2B5EF4-FFF2-40B4-BE49-F238E27FC236}">
                  <a16:creationId xmlns:a16="http://schemas.microsoft.com/office/drawing/2014/main" id="{8A7DD08D-0DA4-4BB0-A2D2-BD7CB143D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7362" y="1368426"/>
              <a:ext cx="25082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baseline="3000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altLang="it-IT" sz="1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CF758D32-0770-4D70-8C27-B8804EC2F86E}"/>
              </a:ext>
            </a:extLst>
          </p:cNvPr>
          <p:cNvCxnSpPr/>
          <p:nvPr/>
        </p:nvCxnSpPr>
        <p:spPr bwMode="auto">
          <a:xfrm>
            <a:off x="2573339" y="1960565"/>
            <a:ext cx="0" cy="5937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>
            <a:extLst>
              <a:ext uri="{FF2B5EF4-FFF2-40B4-BE49-F238E27FC236}">
                <a16:creationId xmlns:a16="http://schemas.microsoft.com/office/drawing/2014/main" id="{3CF8A905-5C10-4A6A-8C41-24A97DAC27C3}"/>
              </a:ext>
            </a:extLst>
          </p:cNvPr>
          <p:cNvCxnSpPr/>
          <p:nvPr/>
        </p:nvCxnSpPr>
        <p:spPr bwMode="auto">
          <a:xfrm flipH="1" flipV="1">
            <a:off x="2105026" y="2290763"/>
            <a:ext cx="896939" cy="5064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4B372AE0-BD0A-45D2-B12F-F5E81E9A5973}"/>
              </a:ext>
            </a:extLst>
          </p:cNvPr>
          <p:cNvCxnSpPr/>
          <p:nvPr/>
        </p:nvCxnSpPr>
        <p:spPr bwMode="auto">
          <a:xfrm flipH="1" flipV="1">
            <a:off x="2103439" y="1608139"/>
            <a:ext cx="895351" cy="6842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>
            <a:extLst>
              <a:ext uri="{FF2B5EF4-FFF2-40B4-BE49-F238E27FC236}">
                <a16:creationId xmlns:a16="http://schemas.microsoft.com/office/drawing/2014/main" id="{80C5FF96-4400-4B16-81E9-E2A0A2AFA179}"/>
              </a:ext>
            </a:extLst>
          </p:cNvPr>
          <p:cNvCxnSpPr/>
          <p:nvPr/>
        </p:nvCxnSpPr>
        <p:spPr bwMode="auto">
          <a:xfrm flipV="1">
            <a:off x="2105025" y="1606551"/>
            <a:ext cx="0" cy="6810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7" name="CasellaDiTesto 50">
            <a:extLst>
              <a:ext uri="{FF2B5EF4-FFF2-40B4-BE49-F238E27FC236}">
                <a16:creationId xmlns:a16="http://schemas.microsoft.com/office/drawing/2014/main" id="{EA4B082D-6499-44AC-8AD1-430AB9B7E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016" y="2368166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8228" name="Rettangolo 51">
            <a:extLst>
              <a:ext uri="{FF2B5EF4-FFF2-40B4-BE49-F238E27FC236}">
                <a16:creationId xmlns:a16="http://schemas.microsoft.com/office/drawing/2014/main" id="{A2B5A265-4864-49F3-9BCE-43350BF28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5851" y="1719266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8229" name="CasellaDiTesto 52">
            <a:extLst>
              <a:ext uri="{FF2B5EF4-FFF2-40B4-BE49-F238E27FC236}">
                <a16:creationId xmlns:a16="http://schemas.microsoft.com/office/drawing/2014/main" id="{71C3D9B9-7B77-4BFF-B5F3-33BBC5409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851" y="2498729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8230" name="Rettangolo 53">
            <a:extLst>
              <a:ext uri="{FF2B5EF4-FFF2-40B4-BE49-F238E27FC236}">
                <a16:creationId xmlns:a16="http://schemas.microsoft.com/office/drawing/2014/main" id="{D3A36674-37CE-4D8B-BB8F-0CEBA860F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4" y="1925640"/>
            <a:ext cx="3674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8231" name="CasellaDiTesto 54">
            <a:extLst>
              <a:ext uri="{FF2B5EF4-FFF2-40B4-BE49-F238E27FC236}">
                <a16:creationId xmlns:a16="http://schemas.microsoft.com/office/drawing/2014/main" id="{E35A20C7-9848-4B00-A4C8-58DA79E1A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41" y="1350966"/>
            <a:ext cx="5032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29" name="Connettore 1 28">
            <a:extLst>
              <a:ext uri="{FF2B5EF4-FFF2-40B4-BE49-F238E27FC236}">
                <a16:creationId xmlns:a16="http://schemas.microsoft.com/office/drawing/2014/main" id="{5A5876DB-2B8F-4310-BB88-A4C881F85192}"/>
              </a:ext>
            </a:extLst>
          </p:cNvPr>
          <p:cNvCxnSpPr/>
          <p:nvPr/>
        </p:nvCxnSpPr>
        <p:spPr bwMode="auto">
          <a:xfrm>
            <a:off x="2873375" y="1903414"/>
            <a:ext cx="0" cy="5969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>
            <a:extLst>
              <a:ext uri="{FF2B5EF4-FFF2-40B4-BE49-F238E27FC236}">
                <a16:creationId xmlns:a16="http://schemas.microsoft.com/office/drawing/2014/main" id="{EC3123B7-975B-4321-B638-505129446DC5}"/>
              </a:ext>
            </a:extLst>
          </p:cNvPr>
          <p:cNvCxnSpPr/>
          <p:nvPr/>
        </p:nvCxnSpPr>
        <p:spPr bwMode="auto">
          <a:xfrm flipH="1" flipV="1">
            <a:off x="2781303" y="2282826"/>
            <a:ext cx="220663" cy="5095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>
            <a:extLst>
              <a:ext uri="{FF2B5EF4-FFF2-40B4-BE49-F238E27FC236}">
                <a16:creationId xmlns:a16="http://schemas.microsoft.com/office/drawing/2014/main" id="{0B013CE4-836F-4984-A15D-85B06F226378}"/>
              </a:ext>
            </a:extLst>
          </p:cNvPr>
          <p:cNvCxnSpPr/>
          <p:nvPr/>
        </p:nvCxnSpPr>
        <p:spPr bwMode="auto">
          <a:xfrm flipV="1">
            <a:off x="2786063" y="1643065"/>
            <a:ext cx="0" cy="6445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>
            <a:extLst>
              <a:ext uri="{FF2B5EF4-FFF2-40B4-BE49-F238E27FC236}">
                <a16:creationId xmlns:a16="http://schemas.microsoft.com/office/drawing/2014/main" id="{FAD90B01-D2B7-4D4F-958D-38BD972FCC1F}"/>
              </a:ext>
            </a:extLst>
          </p:cNvPr>
          <p:cNvCxnSpPr/>
          <p:nvPr/>
        </p:nvCxnSpPr>
        <p:spPr bwMode="auto">
          <a:xfrm flipH="1" flipV="1">
            <a:off x="2779716" y="1627191"/>
            <a:ext cx="219075" cy="6699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DA066A8-2BAB-4224-B506-654C80AE3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7" y="2309430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41D068D3-C0A6-47E4-9ABF-6E37F9C93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613" y="1693864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98FC108-12FA-498B-BA29-3468D6F20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1" y="2463803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379B6261-97FE-4C43-88C8-FB764F448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749" y="1897066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C322233C-22F6-48A1-A970-B7BC1E827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4" y="1409703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C5503677-C47B-48C4-80A5-23B2EC9075FA}"/>
              </a:ext>
            </a:extLst>
          </p:cNvPr>
          <p:cNvCxnSpPr/>
          <p:nvPr/>
        </p:nvCxnSpPr>
        <p:spPr bwMode="auto">
          <a:xfrm>
            <a:off x="3182939" y="1860551"/>
            <a:ext cx="0" cy="5857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>
            <a:extLst>
              <a:ext uri="{FF2B5EF4-FFF2-40B4-BE49-F238E27FC236}">
                <a16:creationId xmlns:a16="http://schemas.microsoft.com/office/drawing/2014/main" id="{5A7A2BB1-BD65-464E-A567-B5B8DB440E67}"/>
              </a:ext>
            </a:extLst>
          </p:cNvPr>
          <p:cNvCxnSpPr/>
          <p:nvPr/>
        </p:nvCxnSpPr>
        <p:spPr bwMode="auto">
          <a:xfrm flipV="1">
            <a:off x="3003550" y="2286002"/>
            <a:ext cx="261939" cy="5032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>
            <a:extLst>
              <a:ext uri="{FF2B5EF4-FFF2-40B4-BE49-F238E27FC236}">
                <a16:creationId xmlns:a16="http://schemas.microsoft.com/office/drawing/2014/main" id="{26CD6151-5EC7-4BFE-80E8-D9DF21B06FA4}"/>
              </a:ext>
            </a:extLst>
          </p:cNvPr>
          <p:cNvCxnSpPr/>
          <p:nvPr/>
        </p:nvCxnSpPr>
        <p:spPr bwMode="auto">
          <a:xfrm flipV="1">
            <a:off x="3003550" y="1654178"/>
            <a:ext cx="261939" cy="6397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7B05B491-7085-4250-A985-39C0DAAD591C}"/>
              </a:ext>
            </a:extLst>
          </p:cNvPr>
          <p:cNvCxnSpPr/>
          <p:nvPr/>
        </p:nvCxnSpPr>
        <p:spPr bwMode="auto">
          <a:xfrm flipV="1">
            <a:off x="3260725" y="1662114"/>
            <a:ext cx="0" cy="628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7884A623-DC56-43CF-B555-52FADE758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1" y="2291966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3" name="Rettangolo 42">
            <a:extLst>
              <a:ext uri="{FF2B5EF4-FFF2-40B4-BE49-F238E27FC236}">
                <a16:creationId xmlns:a16="http://schemas.microsoft.com/office/drawing/2014/main" id="{DBD41881-39B6-4CBB-83C1-230FD17FC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75" y="1711328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3EB50BAB-465D-4519-B383-C17C0BB4F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591" y="2449515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10DAD933-44F9-4B75-8F8F-310733F71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639" y="1862140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23B9A360-607C-4F14-A922-5AE099B50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8791" y="1438278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47" name="Connettore 1 46">
            <a:extLst>
              <a:ext uri="{FF2B5EF4-FFF2-40B4-BE49-F238E27FC236}">
                <a16:creationId xmlns:a16="http://schemas.microsoft.com/office/drawing/2014/main" id="{B1A7E9F0-15C2-4776-B576-5AD1AA124D2D}"/>
              </a:ext>
            </a:extLst>
          </p:cNvPr>
          <p:cNvCxnSpPr/>
          <p:nvPr/>
        </p:nvCxnSpPr>
        <p:spPr bwMode="auto">
          <a:xfrm flipV="1">
            <a:off x="3003551" y="2290764"/>
            <a:ext cx="700088" cy="5016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>
            <a:extLst>
              <a:ext uri="{FF2B5EF4-FFF2-40B4-BE49-F238E27FC236}">
                <a16:creationId xmlns:a16="http://schemas.microsoft.com/office/drawing/2014/main" id="{9CC9D7AC-432D-48D2-B912-B57B3E2B9608}"/>
              </a:ext>
            </a:extLst>
          </p:cNvPr>
          <p:cNvCxnSpPr/>
          <p:nvPr/>
        </p:nvCxnSpPr>
        <p:spPr bwMode="auto">
          <a:xfrm flipV="1">
            <a:off x="3582988" y="1785938"/>
            <a:ext cx="0" cy="5889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>
            <a:extLst>
              <a:ext uri="{FF2B5EF4-FFF2-40B4-BE49-F238E27FC236}">
                <a16:creationId xmlns:a16="http://schemas.microsoft.com/office/drawing/2014/main" id="{C1851DAF-BD5A-4DEA-AA83-BF9CF30953C3}"/>
              </a:ext>
            </a:extLst>
          </p:cNvPr>
          <p:cNvCxnSpPr/>
          <p:nvPr/>
        </p:nvCxnSpPr>
        <p:spPr bwMode="auto">
          <a:xfrm flipV="1">
            <a:off x="3700463" y="1681166"/>
            <a:ext cx="0" cy="6111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>
            <a:extLst>
              <a:ext uri="{FF2B5EF4-FFF2-40B4-BE49-F238E27FC236}">
                <a16:creationId xmlns:a16="http://schemas.microsoft.com/office/drawing/2014/main" id="{750013B5-22FE-40CA-9222-C2D03B2DD2E8}"/>
              </a:ext>
            </a:extLst>
          </p:cNvPr>
          <p:cNvCxnSpPr/>
          <p:nvPr/>
        </p:nvCxnSpPr>
        <p:spPr bwMode="auto">
          <a:xfrm flipV="1">
            <a:off x="2998789" y="1681166"/>
            <a:ext cx="704851" cy="617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DE4838B-DF3C-4BA8-B145-95165788C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700" y="2307842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52" name="Rettangolo 51">
            <a:extLst>
              <a:ext uri="{FF2B5EF4-FFF2-40B4-BE49-F238E27FC236}">
                <a16:creationId xmlns:a16="http://schemas.microsoft.com/office/drawing/2014/main" id="{574EDAF8-1EE1-4AF9-BE69-3A5B28D5A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7" y="1644652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13EA739C-B8BA-447B-A114-8956E8551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2466978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54" name="Rettangolo 53">
            <a:extLst>
              <a:ext uri="{FF2B5EF4-FFF2-40B4-BE49-F238E27FC236}">
                <a16:creationId xmlns:a16="http://schemas.microsoft.com/office/drawing/2014/main" id="{8236DC57-1C2F-47DD-80D0-71E28FC19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4064" y="1843091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ABE5DD5C-412D-4D4E-BDB7-DEE89F33C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1" y="1436691"/>
            <a:ext cx="4892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cxnSp>
        <p:nvCxnSpPr>
          <p:cNvPr id="68" name="Connettore 1 67">
            <a:extLst>
              <a:ext uri="{FF2B5EF4-FFF2-40B4-BE49-F238E27FC236}">
                <a16:creationId xmlns:a16="http://schemas.microsoft.com/office/drawing/2014/main" id="{3BDDD6AB-724B-42AC-922A-EE976181144C}"/>
              </a:ext>
            </a:extLst>
          </p:cNvPr>
          <p:cNvCxnSpPr/>
          <p:nvPr/>
        </p:nvCxnSpPr>
        <p:spPr bwMode="auto">
          <a:xfrm>
            <a:off x="5935663" y="1357314"/>
            <a:ext cx="0" cy="9334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>
            <a:extLst>
              <a:ext uri="{FF2B5EF4-FFF2-40B4-BE49-F238E27FC236}">
                <a16:creationId xmlns:a16="http://schemas.microsoft.com/office/drawing/2014/main" id="{1953868A-917F-4D90-87D1-2449632265C7}"/>
              </a:ext>
            </a:extLst>
          </p:cNvPr>
          <p:cNvCxnSpPr/>
          <p:nvPr/>
        </p:nvCxnSpPr>
        <p:spPr bwMode="auto">
          <a:xfrm flipH="1">
            <a:off x="3003551" y="1951039"/>
            <a:ext cx="2933700" cy="8445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>
            <a:extLst>
              <a:ext uri="{FF2B5EF4-FFF2-40B4-BE49-F238E27FC236}">
                <a16:creationId xmlns:a16="http://schemas.microsoft.com/office/drawing/2014/main" id="{781997E6-C665-4D90-A9D8-7CCE98DCC539}"/>
              </a:ext>
            </a:extLst>
          </p:cNvPr>
          <p:cNvCxnSpPr/>
          <p:nvPr/>
        </p:nvCxnSpPr>
        <p:spPr bwMode="auto">
          <a:xfrm flipV="1">
            <a:off x="3008314" y="1357315"/>
            <a:ext cx="2925763" cy="931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62" name="CasellaDiTesto 66">
            <a:extLst>
              <a:ext uri="{FF2B5EF4-FFF2-40B4-BE49-F238E27FC236}">
                <a16:creationId xmlns:a16="http://schemas.microsoft.com/office/drawing/2014/main" id="{8EFA21B2-6B30-4560-A188-A7083D8E3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810954"/>
            <a:ext cx="3952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8263" name="Rettangolo 67">
            <a:extLst>
              <a:ext uri="{FF2B5EF4-FFF2-40B4-BE49-F238E27FC236}">
                <a16:creationId xmlns:a16="http://schemas.microsoft.com/office/drawing/2014/main" id="{905E8A3E-C35E-4F0F-9A48-73794FA9D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988" y="1223964"/>
            <a:ext cx="4187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8264" name="CasellaDiTesto 68">
            <a:extLst>
              <a:ext uri="{FF2B5EF4-FFF2-40B4-BE49-F238E27FC236}">
                <a16:creationId xmlns:a16="http://schemas.microsoft.com/office/drawing/2014/main" id="{60053DE0-C60F-41ED-A223-D5E29CB45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642" y="2289178"/>
            <a:ext cx="395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8265" name="Rettangolo 69">
            <a:extLst>
              <a:ext uri="{FF2B5EF4-FFF2-40B4-BE49-F238E27FC236}">
                <a16:creationId xmlns:a16="http://schemas.microsoft.com/office/drawing/2014/main" id="{B9C1DA76-3097-4325-BF8E-84382F74B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1598616"/>
            <a:ext cx="3834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”</a:t>
            </a:r>
          </a:p>
        </p:txBody>
      </p:sp>
      <p:sp>
        <p:nvSpPr>
          <p:cNvPr id="8266" name="CasellaDiTesto 70">
            <a:extLst>
              <a:ext uri="{FF2B5EF4-FFF2-40B4-BE49-F238E27FC236}">
                <a16:creationId xmlns:a16="http://schemas.microsoft.com/office/drawing/2014/main" id="{7ECE80F4-A5C4-4CCD-BDE0-60EC3D440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4" y="1508129"/>
            <a:ext cx="5048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76" name="Connettore 1 75">
            <a:extLst>
              <a:ext uri="{FF2B5EF4-FFF2-40B4-BE49-F238E27FC236}">
                <a16:creationId xmlns:a16="http://schemas.microsoft.com/office/drawing/2014/main" id="{CAF1E6BD-2946-40BB-9B3F-91BC11901618}"/>
              </a:ext>
            </a:extLst>
          </p:cNvPr>
          <p:cNvCxnSpPr/>
          <p:nvPr/>
        </p:nvCxnSpPr>
        <p:spPr bwMode="auto">
          <a:xfrm flipV="1">
            <a:off x="4743451" y="1735141"/>
            <a:ext cx="0" cy="5603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68" name="Rettangolo 13">
            <a:extLst>
              <a:ext uri="{FF2B5EF4-FFF2-40B4-BE49-F238E27FC236}">
                <a16:creationId xmlns:a16="http://schemas.microsoft.com/office/drawing/2014/main" id="{87AB15FD-DCCD-4934-8CFB-C99F94080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1966915"/>
            <a:ext cx="3417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it-IT" altLang="it-IT" sz="1200" baseline="-2500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it-IT" altLang="it-IT" sz="120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1162144C-86FA-4A48-9989-E8730CE8B6CB}"/>
              </a:ext>
            </a:extLst>
          </p:cNvPr>
          <p:cNvSpPr txBox="1"/>
          <p:nvPr/>
        </p:nvSpPr>
        <p:spPr>
          <a:xfrm>
            <a:off x="4789490" y="2525714"/>
            <a:ext cx="4319587" cy="1754326"/>
          </a:xfrm>
          <a:prstGeom prst="rect">
            <a:avLst/>
          </a:prstGeom>
          <a:noFill/>
          <a:ln w="3175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Il punto reale X si sposta nelle posizioni 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 X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 X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3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 X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 X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5</a:t>
            </a:r>
            <a:r>
              <a:rPr lang="it-IT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 </a:t>
            </a:r>
            <a:r>
              <a:rPr lang="it-IT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X</a:t>
            </a:r>
            <a:r>
              <a:rPr lang="it-IT" baseline="-25000" dirty="0" err="1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baseline="30000" dirty="0" err="1">
                <a:solidFill>
                  <a:srgbClr val="FF0000"/>
                </a:solidFill>
                <a:latin typeface="Symbol" pitchFamily="18" charset="2"/>
                <a:cs typeface="Arial" charset="0"/>
              </a:rPr>
              <a:t>¥</a:t>
            </a:r>
            <a:r>
              <a:rPr lang="it-IT" baseline="-25000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it-IT" dirty="0">
                <a:latin typeface="Comic Sans MS" pitchFamily="66" charset="0"/>
                <a:cs typeface="Arial" charset="0"/>
              </a:rPr>
              <a:t>fino a diventare, nella posizione ennesima, improprio quando le due rette si predisporranno in rapporto di parallelismo.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8E173356-9FC8-4020-95F4-33F3DC452550}"/>
              </a:ext>
            </a:extLst>
          </p:cNvPr>
          <p:cNvSpPr txBox="1"/>
          <p:nvPr/>
        </p:nvSpPr>
        <p:spPr>
          <a:xfrm>
            <a:off x="36516" y="4346577"/>
            <a:ext cx="9070975" cy="2412000"/>
          </a:xfrm>
          <a:prstGeom prst="rect">
            <a:avLst/>
          </a:prstGeom>
          <a:noFill/>
          <a:ln w="3175"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dirty="0">
                <a:latin typeface="Comic Sans MS" pitchFamily="66" charset="0"/>
                <a:cs typeface="Arial" charset="0"/>
              </a:rPr>
              <a:t>La legge descrittiva del parallelismo tra rette afferma che</a:t>
            </a:r>
            <a:r>
              <a:rPr lang="it-IT" b="1" dirty="0">
                <a:latin typeface="Comic Sans MS" pitchFamily="66" charset="0"/>
                <a:cs typeface="Arial" charset="0"/>
              </a:rPr>
              <a:t>:</a:t>
            </a:r>
          </a:p>
          <a:p>
            <a:pPr algn="ctr"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algn="ctr"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  <a:p>
            <a:pPr eaLnBrk="1" hangingPunct="1">
              <a:defRPr/>
            </a:pPr>
            <a:endParaRPr lang="it-IT" dirty="0">
              <a:latin typeface="Comic Sans MS" pitchFamily="66" charset="0"/>
              <a:cs typeface="Arial" charset="0"/>
            </a:endParaRPr>
          </a:p>
        </p:txBody>
      </p:sp>
      <p:sp>
        <p:nvSpPr>
          <p:cNvPr id="8201" name="Text Box 69">
            <a:extLst>
              <a:ext uri="{FF2B5EF4-FFF2-40B4-BE49-F238E27FC236}">
                <a16:creationId xmlns:a16="http://schemas.microsoft.com/office/drawing/2014/main" id="{3412C04A-98FC-4E7E-9D36-2C697AE92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4314" y="5911851"/>
            <a:ext cx="1619251" cy="503239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 </a:t>
            </a:r>
            <a:r>
              <a:rPr lang="it-IT" altLang="it-IT" sz="2000">
                <a:latin typeface="Comic Sans MS" panose="030F0702030302020204" pitchFamily="66" charset="0"/>
              </a:rPr>
              <a:t>[X</a:t>
            </a:r>
            <a:r>
              <a:rPr lang="it-IT" altLang="it-IT" sz="2000" baseline="30000">
                <a:latin typeface="Symbol" panose="05050102010706020507" pitchFamily="18" charset="2"/>
              </a:rPr>
              <a:t>¥</a:t>
            </a:r>
            <a:r>
              <a:rPr lang="it-IT" altLang="it-IT" sz="2000">
                <a:latin typeface="Symbol" panose="05050102010706020507" pitchFamily="18" charset="2"/>
              </a:rPr>
              <a:t>Î</a:t>
            </a:r>
            <a:r>
              <a:rPr lang="it-IT" altLang="it-IT" sz="2000">
                <a:latin typeface="Comic Sans MS" panose="030F0702030302020204" pitchFamily="66" charset="0"/>
              </a:rPr>
              <a:t> (r; s)]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Comic Sans MS" panose="030F0702030302020204" pitchFamily="66" charset="0"/>
            </a:endParaRPr>
          </a:p>
        </p:txBody>
      </p:sp>
      <p:cxnSp>
        <p:nvCxnSpPr>
          <p:cNvPr id="8202" name="AutoShape 70">
            <a:extLst>
              <a:ext uri="{FF2B5EF4-FFF2-40B4-BE49-F238E27FC236}">
                <a16:creationId xmlns:a16="http://schemas.microsoft.com/office/drawing/2014/main" id="{5C488BA6-B6AF-4539-A534-42DBA4CA2A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87716" y="6111875"/>
            <a:ext cx="720725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3" name="Text Box 71">
            <a:extLst>
              <a:ext uri="{FF2B5EF4-FFF2-40B4-BE49-F238E27FC236}">
                <a16:creationId xmlns:a16="http://schemas.microsoft.com/office/drawing/2014/main" id="{0C3E6D7A-6C6B-4562-8BB3-BC30BD5C5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89" y="5872165"/>
            <a:ext cx="1079500" cy="503237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(r </a:t>
            </a:r>
            <a:r>
              <a:rPr lang="it-IT" altLang="it-IT" sz="2000">
                <a:latin typeface="Symbol" panose="05050102010706020507" pitchFamily="18" charset="2"/>
              </a:rPr>
              <a:t>Ç</a:t>
            </a:r>
            <a:r>
              <a:rPr lang="it-IT" altLang="it-IT" sz="2000">
                <a:latin typeface="Comic Sans MS" panose="030F0702030302020204" pitchFamily="66" charset="0"/>
              </a:rPr>
              <a:t> 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</p:txBody>
      </p:sp>
      <p:sp>
        <p:nvSpPr>
          <p:cNvPr id="8204" name="Text Box 72">
            <a:extLst>
              <a:ext uri="{FF2B5EF4-FFF2-40B4-BE49-F238E27FC236}">
                <a16:creationId xmlns:a16="http://schemas.microsoft.com/office/drawing/2014/main" id="{CAC8D27C-797E-4E0D-95A6-CC0E4B41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1" y="5637215"/>
            <a:ext cx="1830388" cy="1008063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X’</a:t>
            </a:r>
            <a:r>
              <a:rPr lang="it-IT" altLang="it-IT" sz="2000">
                <a:latin typeface="Symbol" panose="05050102010706020507" pitchFamily="18" charset="2"/>
              </a:rPr>
              <a:t> </a:t>
            </a:r>
            <a:r>
              <a:rPr lang="it-IT" altLang="it-IT" sz="2000" baseline="30000">
                <a:latin typeface="Symbol" panose="05050102010706020507" pitchFamily="18" charset="2"/>
              </a:rPr>
              <a:t>¥</a:t>
            </a:r>
            <a:r>
              <a:rPr lang="it-IT" altLang="it-IT" sz="2000">
                <a:latin typeface="Symbol" panose="05050102010706020507" pitchFamily="18" charset="2"/>
              </a:rPr>
              <a:t> Î  </a:t>
            </a:r>
            <a:r>
              <a:rPr lang="it-IT" altLang="it-IT" sz="2000">
                <a:latin typeface="Comic Sans MS" panose="030F0702030302020204" pitchFamily="66" charset="0"/>
              </a:rPr>
              <a:t>(r’; s’)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X”</a:t>
            </a:r>
            <a:r>
              <a:rPr lang="it-IT" altLang="it-IT" sz="2000" baseline="30000">
                <a:latin typeface="Symbol" panose="05050102010706020507" pitchFamily="18" charset="2"/>
              </a:rPr>
              <a:t>¥</a:t>
            </a:r>
            <a:r>
              <a:rPr lang="it-IT" altLang="it-IT" sz="2000">
                <a:latin typeface="Symbol" panose="05050102010706020507" pitchFamily="18" charset="2"/>
              </a:rPr>
              <a:t> Î</a:t>
            </a:r>
            <a:r>
              <a:rPr lang="it-IT" altLang="it-IT" sz="2000">
                <a:latin typeface="Comic Sans MS" panose="030F0702030302020204" pitchFamily="66" charset="0"/>
              </a:rPr>
              <a:t>  (r”; s”)</a:t>
            </a:r>
          </a:p>
        </p:txBody>
      </p:sp>
      <p:cxnSp>
        <p:nvCxnSpPr>
          <p:cNvPr id="8205" name="AutoShape 73">
            <a:extLst>
              <a:ext uri="{FF2B5EF4-FFF2-40B4-BE49-F238E27FC236}">
                <a16:creationId xmlns:a16="http://schemas.microsoft.com/office/drawing/2014/main" id="{7B83C8D5-6F31-44A4-A36D-2490F4A4AD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48328" y="6113463"/>
            <a:ext cx="720725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6" name="Text Box 74">
            <a:extLst>
              <a:ext uri="{FF2B5EF4-FFF2-40B4-BE49-F238E27FC236}">
                <a16:creationId xmlns:a16="http://schemas.microsoft.com/office/drawing/2014/main" id="{ECA968FF-A22E-4F30-8420-E9D9EBFC4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4" y="5849941"/>
            <a:ext cx="1079500" cy="503237"/>
          </a:xfrm>
          <a:prstGeom prst="rect">
            <a:avLst/>
          </a:prstGeom>
          <a:solidFill>
            <a:srgbClr val="FABF8F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(r // s)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</p:txBody>
      </p:sp>
      <p:cxnSp>
        <p:nvCxnSpPr>
          <p:cNvPr id="8207" name="AutoShape 75">
            <a:extLst>
              <a:ext uri="{FF2B5EF4-FFF2-40B4-BE49-F238E27FC236}">
                <a16:creationId xmlns:a16="http://schemas.microsoft.com/office/drawing/2014/main" id="{D4908BC6-F1C0-4CF5-AC4B-BAB6CABB6E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65266" y="6111875"/>
            <a:ext cx="719137" cy="0"/>
          </a:xfrm>
          <a:prstGeom prst="straightConnector1">
            <a:avLst/>
          </a:prstGeom>
          <a:noFill/>
          <a:ln w="3175">
            <a:solidFill>
              <a:srgbClr val="0070C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BE52BC7A-BC14-4A36-8A69-26573AE7A322}"/>
              </a:ext>
            </a:extLst>
          </p:cNvPr>
          <p:cNvSpPr txBox="1"/>
          <p:nvPr/>
        </p:nvSpPr>
        <p:spPr>
          <a:xfrm>
            <a:off x="36516" y="4700590"/>
            <a:ext cx="9070975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b="1" dirty="0">
                <a:latin typeface="Comic Sans MS" pitchFamily="66" charset="0"/>
                <a:cs typeface="Arial" charset="0"/>
              </a:rPr>
              <a:t>due rette sono parallele se tali sono le rispettive omonime proiezioni</a:t>
            </a:r>
            <a:endParaRPr lang="it-IT" dirty="0">
              <a:latin typeface="Arial" charset="0"/>
              <a:cs typeface="Arial" charset="0"/>
            </a:endParaRP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A225CA7C-1DC8-4FD7-A5AC-3642B47E1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1" y="5176839"/>
            <a:ext cx="633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quindi poiché (r’//s</a:t>
            </a:r>
            <a:r>
              <a:rPr lang="it-IT" altLang="it-IT" sz="1800" baseline="-25000">
                <a:latin typeface="Comic Sans MS" panose="030F0702030302020204" pitchFamily="66" charset="0"/>
              </a:rPr>
              <a:t>n</a:t>
            </a:r>
            <a:r>
              <a:rPr lang="it-IT" altLang="it-IT" sz="1800">
                <a:latin typeface="Comic Sans MS" panose="030F0702030302020204" pitchFamily="66" charset="0"/>
              </a:rPr>
              <a:t>’; r”//s</a:t>
            </a:r>
            <a:r>
              <a:rPr lang="it-IT" altLang="it-IT" sz="1800" baseline="-25000">
                <a:latin typeface="Comic Sans MS" panose="030F0702030302020204" pitchFamily="66" charset="0"/>
              </a:rPr>
              <a:t>n</a:t>
            </a:r>
            <a:r>
              <a:rPr lang="it-IT" altLang="it-IT" sz="1800">
                <a:latin typeface="Comic Sans MS" panose="030F0702030302020204" pitchFamily="66" charset="0"/>
              </a:rPr>
              <a:t>”) sarà (r//s) e di conseguenza</a:t>
            </a:r>
            <a:endParaRPr lang="it-IT" altLang="it-IT" sz="1800">
              <a:latin typeface="Arial" panose="020B0604020202020204" pitchFamily="34" charset="0"/>
            </a:endParaRP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3969F97-6579-4454-BBC9-C3BCF996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877889"/>
            <a:ext cx="6365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Sintetizzando il movimento in un’unica immagine si ha: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9" dur="10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4" dur="10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4" dur="10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4" dur="1000"/>
                                        <p:tgtEl>
                                          <p:spTgt spid="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4" dur="10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4" dur="1000"/>
                                        <p:tgtEl>
                                          <p:spTgt spid="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4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4" dur="1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 nodeType="clickPar">
                      <p:stCondLst>
                        <p:cond delay="indefinite"/>
                      </p:stCondLst>
                      <p:childTnLst>
                        <p:par>
                          <p:cTn id="3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 nodeType="clickPar">
                      <p:stCondLst>
                        <p:cond delay="indefinite"/>
                      </p:stCondLst>
                      <p:childTnLst>
                        <p:par>
                          <p:cTn id="3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 nodeType="clickPar">
                      <p:stCondLst>
                        <p:cond delay="indefinite"/>
                      </p:stCondLst>
                      <p:childTnLst>
                        <p:par>
                          <p:cTn id="3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1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 nodeType="clickPar">
                      <p:stCondLst>
                        <p:cond delay="indefinite"/>
                      </p:stCondLst>
                      <p:childTnLst>
                        <p:par>
                          <p:cTn id="3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8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5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2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 nodeType="clickPar">
                      <p:stCondLst>
                        <p:cond delay="indefinite"/>
                      </p:stCondLst>
                      <p:childTnLst>
                        <p:par>
                          <p:cTn id="3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 nodeType="clickPar">
                      <p:stCondLst>
                        <p:cond delay="indefinite"/>
                      </p:stCondLst>
                      <p:childTnLst>
                        <p:par>
                          <p:cTn id="3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6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3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/>
      <p:bldP spid="8214" grpId="0"/>
      <p:bldP spid="8227" grpId="0"/>
      <p:bldP spid="8228" grpId="0"/>
      <p:bldP spid="8229" grpId="0"/>
      <p:bldP spid="8230" grpId="0"/>
      <p:bldP spid="8231" grpId="0"/>
      <p:bldP spid="33" grpId="0"/>
      <p:bldP spid="34" grpId="0"/>
      <p:bldP spid="35" grpId="0"/>
      <p:bldP spid="36" grpId="0"/>
      <p:bldP spid="37" grpId="0"/>
      <p:bldP spid="42" grpId="0"/>
      <p:bldP spid="43" grpId="0"/>
      <p:bldP spid="44" grpId="0"/>
      <p:bldP spid="45" grpId="0"/>
      <p:bldP spid="46" grpId="0"/>
      <p:bldP spid="51" grpId="0"/>
      <p:bldP spid="52" grpId="0"/>
      <p:bldP spid="53" grpId="0"/>
      <p:bldP spid="54" grpId="0"/>
      <p:bldP spid="55" grpId="0"/>
      <p:bldP spid="8262" grpId="0"/>
      <p:bldP spid="8263" grpId="0"/>
      <p:bldP spid="8264" grpId="0"/>
      <p:bldP spid="8265" grpId="0"/>
      <p:bldP spid="8266" grpId="0"/>
      <p:bldP spid="8268" grpId="0"/>
      <p:bldP spid="97" grpId="0" animBg="1"/>
      <p:bldP spid="99" grpId="0" animBg="1"/>
      <p:bldP spid="8201" grpId="0" animBg="1"/>
      <p:bldP spid="8203" grpId="0" animBg="1"/>
      <p:bldP spid="8204" grpId="0" animBg="1"/>
      <p:bldP spid="8206" grpId="0" animBg="1"/>
      <p:bldP spid="88" grpId="0" animBg="1"/>
      <p:bldP spid="80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sellaDiTesto 5">
            <a:extLst>
              <a:ext uri="{FF2B5EF4-FFF2-40B4-BE49-F238E27FC236}">
                <a16:creationId xmlns:a16="http://schemas.microsoft.com/office/drawing/2014/main" id="{01DB0071-6B99-467B-9B5A-7A6ACC1D1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28576"/>
            <a:ext cx="9070975" cy="400110"/>
          </a:xfrm>
          <a:prstGeom prst="rect">
            <a:avLst/>
          </a:prstGeom>
          <a:noFill/>
          <a:ln w="3175">
            <a:solidFill>
              <a:srgbClr val="090B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solidFill>
                  <a:srgbClr val="090BFE"/>
                </a:solidFill>
                <a:latin typeface="Comic Sans MS" panose="030F0702030302020204" pitchFamily="66" charset="0"/>
              </a:rPr>
              <a:t>GEOMETRIA  DESCRITTIVA  DINAMICA</a:t>
            </a:r>
          </a:p>
        </p:txBody>
      </p:sp>
      <p:sp>
        <p:nvSpPr>
          <p:cNvPr id="13315" name="CasellaDiTesto 6">
            <a:extLst>
              <a:ext uri="{FF2B5EF4-FFF2-40B4-BE49-F238E27FC236}">
                <a16:creationId xmlns:a16="http://schemas.microsoft.com/office/drawing/2014/main" id="{CDF7A517-3C38-4126-B3FE-D5133B0A6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01639"/>
            <a:ext cx="90709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90BFE"/>
                </a:solidFill>
                <a:latin typeface="Comic Sans MS" panose="030F0702030302020204" pitchFamily="66" charset="0"/>
              </a:rPr>
              <a:t>Ricerca dinamica del punto improprio (6)</a:t>
            </a:r>
          </a:p>
        </p:txBody>
      </p:sp>
      <p:sp>
        <p:nvSpPr>
          <p:cNvPr id="9220" name="CasellaDiTesto 5">
            <a:extLst>
              <a:ext uri="{FF2B5EF4-FFF2-40B4-BE49-F238E27FC236}">
                <a16:creationId xmlns:a16="http://schemas.microsoft.com/office/drawing/2014/main" id="{C57CB51D-2349-4CCB-AB2A-1058D31C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884240"/>
            <a:ext cx="9070975" cy="2246769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Possiamo sintetizzare il processo di ricerca con le seguenti definizioni verbali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9221" name="CasellaDiTesto 1">
            <a:extLst>
              <a:ext uri="{FF2B5EF4-FFF2-40B4-BE49-F238E27FC236}">
                <a16:creationId xmlns:a16="http://schemas.microsoft.com/office/drawing/2014/main" id="{BDE4DF90-B35F-4884-A439-7A53A1785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1651002"/>
            <a:ext cx="9070975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2000">
                <a:latin typeface="Comic Sans MS" pitchFamily="66" charset="0"/>
                <a:cs typeface="Arial" charset="0"/>
              </a:rPr>
              <a:t>Se due o più rette sono parallele esiste il relativo punto d’intersezione che è solo e solamente un punto improprio</a:t>
            </a:r>
          </a:p>
        </p:txBody>
      </p:sp>
      <p:sp>
        <p:nvSpPr>
          <p:cNvPr id="9222" name="CasellaDiTesto 7">
            <a:extLst>
              <a:ext uri="{FF2B5EF4-FFF2-40B4-BE49-F238E27FC236}">
                <a16:creationId xmlns:a16="http://schemas.microsoft.com/office/drawing/2014/main" id="{A6278A2B-AC5D-440E-9709-6DD06C57B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7" y="2398714"/>
            <a:ext cx="18605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reciprocamente</a:t>
            </a:r>
          </a:p>
        </p:txBody>
      </p:sp>
      <p:sp>
        <p:nvSpPr>
          <p:cNvPr id="9223" name="CasellaDiTesto 2">
            <a:extLst>
              <a:ext uri="{FF2B5EF4-FFF2-40B4-BE49-F238E27FC236}">
                <a16:creationId xmlns:a16="http://schemas.microsoft.com/office/drawing/2014/main" id="{777AF91A-A4C0-42F8-99D8-AD05C3B35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2941640"/>
            <a:ext cx="9070975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2000" dirty="0">
                <a:latin typeface="Comic Sans MS" pitchFamily="66" charset="0"/>
                <a:cs typeface="Arial" charset="0"/>
              </a:rPr>
              <a:t>Due o più rette  passanti per un punto improprio sono solo e solamente rette parallele tra esse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F9DB5FB-7DC0-4997-B94C-F66C9FDC1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0" y="3800475"/>
            <a:ext cx="241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latin typeface="Comic Sans MS" panose="030F0702030302020204" pitchFamily="66" charset="0"/>
              </a:rPr>
              <a:t>Inoltre dedurre che </a:t>
            </a:r>
          </a:p>
        </p:txBody>
      </p:sp>
      <p:sp>
        <p:nvSpPr>
          <p:cNvPr id="9225" name="CasellaDiTesto 11">
            <a:extLst>
              <a:ext uri="{FF2B5EF4-FFF2-40B4-BE49-F238E27FC236}">
                <a16:creationId xmlns:a16="http://schemas.microsoft.com/office/drawing/2014/main" id="{9734B9FF-AB70-42E2-A7DD-8C24525F7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6" y="4229101"/>
            <a:ext cx="9070975" cy="255454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2000" dirty="0">
                <a:latin typeface="Comic Sans MS" pitchFamily="66" charset="0"/>
                <a:cs typeface="Arial" charset="0"/>
              </a:rPr>
              <a:t>Se nell’esecuzione di una rappresentazione descrittiva ci troviamo in presenza di un punto improprio sappiamo che ad esso va associata la legge geometrica del parallelismo tra rette e, </a:t>
            </a:r>
          </a:p>
          <a:p>
            <a:pPr algn="ctr" eaLnBrk="1" hangingPunct="1">
              <a:defRPr/>
            </a:pPr>
            <a:endParaRPr lang="it-IT" sz="2000" dirty="0">
              <a:latin typeface="Comic Sans MS" pitchFamily="66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t-IT" sz="2000" dirty="0">
                <a:latin typeface="Comic Sans MS" pitchFamily="66" charset="0"/>
                <a:cs typeface="Arial" charset="0"/>
              </a:rPr>
              <a:t>reciprocamente, </a:t>
            </a:r>
          </a:p>
          <a:p>
            <a:pPr algn="ctr" eaLnBrk="1" hangingPunct="1">
              <a:defRPr/>
            </a:pPr>
            <a:endParaRPr lang="it-IT" sz="2000" dirty="0">
              <a:latin typeface="Comic Sans MS" pitchFamily="66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it-IT" sz="2000" dirty="0">
                <a:latin typeface="Comic Sans MS" pitchFamily="66" charset="0"/>
                <a:cs typeface="Arial" charset="0"/>
              </a:rPr>
              <a:t>alla legge sul parallelismo tra rette deve essere associato il concetto di punto improprio.</a:t>
            </a:r>
            <a:endParaRPr lang="it-IT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1" grpId="0" animBg="1"/>
      <p:bldP spid="9222" grpId="0"/>
      <p:bldP spid="9223" grpId="0" animBg="1"/>
      <p:bldP spid="10" grpId="0"/>
      <p:bldP spid="92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tangolo 1">
            <a:extLst>
              <a:ext uri="{FF2B5EF4-FFF2-40B4-BE49-F238E27FC236}">
                <a16:creationId xmlns:a16="http://schemas.microsoft.com/office/drawing/2014/main" id="{CB80862C-C5A5-4FDE-BF11-80442D842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6" y="2751140"/>
            <a:ext cx="9070975" cy="1354217"/>
          </a:xfrm>
          <a:prstGeom prst="rect">
            <a:avLst/>
          </a:prstGeom>
          <a:noFill/>
          <a:ln w="317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66FF"/>
                </a:solidFill>
                <a:latin typeface="Comic Sans MS" panose="030F0702030302020204" pitchFamily="66" charset="0"/>
              </a:rPr>
              <a:t>Per maggiore completezza ed approfondimento degli argomenti si può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66FF"/>
                </a:solidFill>
                <a:latin typeface="Comic Sans MS" panose="030F0702030302020204" pitchFamily="66" charset="0"/>
              </a:rPr>
              <a:t> consultare il seguente sito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solidFill>
                  <a:srgbClr val="0066FF"/>
                </a:solidFill>
                <a:latin typeface="Comic Sans MS" panose="030F0702030302020204" pitchFamily="66" charset="0"/>
                <a:hlinkClick r:id="rId2"/>
              </a:rPr>
              <a:t>https://www.eliofragassi.it/</a:t>
            </a:r>
            <a:endParaRPr lang="it-IT" altLang="it-IT" sz="2800">
              <a:solidFill>
                <a:srgbClr val="0066FF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1321</Words>
  <Application>Microsoft Office PowerPoint</Application>
  <PresentationFormat>Presentazione su schermo (4:3)</PresentationFormat>
  <Paragraphs>214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10</cp:revision>
  <dcterms:created xsi:type="dcterms:W3CDTF">2020-01-22T18:18:30Z</dcterms:created>
  <dcterms:modified xsi:type="dcterms:W3CDTF">2020-02-04T16:46:08Z</dcterms:modified>
</cp:coreProperties>
</file>