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  <a:srgbClr val="FFFFFF"/>
    <a:srgbClr val="D7E4BD"/>
    <a:srgbClr val="FF00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3" autoAdjust="0"/>
    <p:restoredTop sz="94353" autoAdjust="0"/>
  </p:normalViewPr>
  <p:slideViewPr>
    <p:cSldViewPr snapToGrid="0">
      <p:cViewPr varScale="1">
        <p:scale>
          <a:sx n="61" d="100"/>
          <a:sy n="61" d="100"/>
        </p:scale>
        <p:origin x="1786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8885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459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470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83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9809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854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507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571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524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791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439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7160-A720-4E4E-95C9-6378B1F89206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0E104-CC4B-4210-8689-63C0A8B531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45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8DE2F739-014B-41D4-A50F-A7E1B3996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6526288"/>
            <a:ext cx="6768000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98" algn="ctr"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Il disegno è stato  eseguito nell’a. s. 1991/1992</a:t>
            </a:r>
          </a:p>
          <a:p>
            <a:pPr marL="80998" algn="ctr"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da  </a:t>
            </a:r>
            <a:r>
              <a:rPr lang="it-IT" sz="2000" b="1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Mariani Pasquale </a:t>
            </a: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della classe 4°A</a:t>
            </a:r>
          </a:p>
          <a:p>
            <a:pPr marL="80998" algn="ctr">
              <a:defRPr/>
            </a:pPr>
            <a:endParaRPr lang="it-IT" sz="2000" kern="0" dirty="0">
              <a:solidFill>
                <a:srgbClr val="00B050"/>
              </a:solidFill>
              <a:latin typeface="Comic Sans MS"/>
              <a:cs typeface="Times New Roman" pitchFamily="18" charset="0"/>
            </a:endParaRPr>
          </a:p>
          <a:p>
            <a:pPr marL="80998" algn="ctr"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dell’ Istituto Statale d’Arte « </a:t>
            </a:r>
            <a:r>
              <a:rPr lang="it-IT" sz="2000" b="1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G. Mazara</a:t>
            </a: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» di Sulmona </a:t>
            </a:r>
          </a:p>
          <a:p>
            <a:pPr marL="80998" algn="ctr"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per la materia :“</a:t>
            </a:r>
            <a:r>
              <a:rPr lang="it-IT" sz="2000" b="1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Geometria descrittiva</a:t>
            </a: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”</a:t>
            </a:r>
          </a:p>
          <a:p>
            <a:pPr marL="80998" algn="ctr">
              <a:defRPr/>
            </a:pPr>
            <a:endParaRPr lang="it-IT" sz="2000" kern="0" dirty="0">
              <a:solidFill>
                <a:srgbClr val="00B050"/>
              </a:solidFill>
              <a:latin typeface="Comic Sans MS"/>
              <a:cs typeface="Times New Roman" pitchFamily="18" charset="0"/>
            </a:endParaRPr>
          </a:p>
          <a:p>
            <a:pPr algn="ctr"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/>
                <a:cs typeface="Times New Roman" pitchFamily="18" charset="0"/>
              </a:rPr>
              <a:t>Insegnante: Prof. Elio Fragassi</a:t>
            </a:r>
            <a:endParaRPr lang="it-IT" sz="2000" kern="0" dirty="0">
              <a:solidFill>
                <a:srgbClr val="00B050"/>
              </a:solidFill>
              <a:latin typeface="Comic Sans MS"/>
              <a:cs typeface="Arial" panose="020B060402020202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05D3509-7572-40FD-97E7-86262B6D9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716" y="8819637"/>
            <a:ext cx="2766284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4F81BD"/>
            </a:solidFill>
            <a:miter lim="800000"/>
            <a:headEnd/>
            <a:tailEnd/>
          </a:ln>
        </p:spPr>
        <p:txBody>
          <a:bodyPr wrap="square" lIns="69056" tIns="34529" rIns="69056" bIns="34529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376C0E94-442D-4019-9861-CF1BF2E4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8819400"/>
            <a:ext cx="3960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FFBAD90-46DB-4D16-A1CE-BF25D0B21E49}"/>
              </a:ext>
            </a:extLst>
          </p:cNvPr>
          <p:cNvSpPr txBox="1">
            <a:spLocks noChangeArrowheads="1"/>
          </p:cNvSpPr>
          <p:nvPr/>
        </p:nvSpPr>
        <p:spPr>
          <a:xfrm>
            <a:off x="45000" y="614435"/>
            <a:ext cx="6768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B050"/>
              </a:solidFill>
              <a:latin typeface="Comic Sans MS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1C1490F-7D06-492D-BA52-E426C1504BA9}"/>
              </a:ext>
            </a:extLst>
          </p:cNvPr>
          <p:cNvCxnSpPr>
            <a:cxnSpLocks/>
          </p:cNvCxnSpPr>
          <p:nvPr/>
        </p:nvCxnSpPr>
        <p:spPr>
          <a:xfrm>
            <a:off x="-10826" y="9089168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4A920886-3F2A-4238-A4A2-43759B86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" y="43580"/>
            <a:ext cx="6768000" cy="54000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defTabSz="342900">
              <a:lnSpc>
                <a:spcPct val="100000"/>
              </a:lnSpc>
              <a:spcBef>
                <a:spcPts val="0"/>
              </a:spcBef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D8A983A-9735-4C87-A8A1-BAC6FC32D5CA}"/>
              </a:ext>
            </a:extLst>
          </p:cNvPr>
          <p:cNvSpPr txBox="1"/>
          <p:nvPr/>
        </p:nvSpPr>
        <p:spPr>
          <a:xfrm>
            <a:off x="45000" y="941224"/>
            <a:ext cx="6768000" cy="1338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700" dirty="0">
                <a:solidFill>
                  <a:srgbClr val="00B050"/>
                </a:solidFill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endParaRPr lang="it-IT" sz="27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70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B87030C-6DCC-4BF8-931B-EC1C288ED81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9" y="2370481"/>
            <a:ext cx="5472000" cy="4068000"/>
          </a:xfrm>
          <a:prstGeom prst="rect">
            <a:avLst/>
          </a:prstGeom>
          <a:ln w="3175">
            <a:solidFill>
              <a:schemeClr val="accent1"/>
            </a:solidFill>
          </a:ln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774C387-E837-4552-9413-38E054CA9DED}"/>
              </a:ext>
            </a:extLst>
          </p:cNvPr>
          <p:cNvSpPr txBox="1"/>
          <p:nvPr/>
        </p:nvSpPr>
        <p:spPr>
          <a:xfrm>
            <a:off x="5617026" y="2370479"/>
            <a:ext cx="1169551" cy="406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latin typeface="Comic Sans MS" panose="030F0702030302020204" pitchFamily="66" charset="0"/>
              </a:rPr>
              <a:t>ESERCITAZIONI  GRAFICHE</a:t>
            </a:r>
            <a:endParaRPr lang="it-IT" sz="3200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39A4610-6AF2-46F6-BBB4-78FBB300C672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29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5BAEF39-C60B-4B6A-93B3-5DAC9FF678C9}"/>
              </a:ext>
            </a:extLst>
          </p:cNvPr>
          <p:cNvCxnSpPr>
            <a:cxnSpLocks/>
          </p:cNvCxnSpPr>
          <p:nvPr/>
        </p:nvCxnSpPr>
        <p:spPr>
          <a:xfrm>
            <a:off x="54002" y="9100420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8E1970B-E9D7-4E7A-8778-53B2261F4C9D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1">
            <a:extLst>
              <a:ext uri="{FF2B5EF4-FFF2-40B4-BE49-F238E27FC236}">
                <a16:creationId xmlns:a16="http://schemas.microsoft.com/office/drawing/2014/main" id="{FD3B0A7D-6079-42CD-A6C3-EA95C8755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0" y="3756392"/>
            <a:ext cx="6840000" cy="1354217"/>
          </a:xfrm>
          <a:prstGeom prst="rect">
            <a:avLst/>
          </a:prstGeom>
          <a:noFill/>
          <a:ln w="31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Per maggiore completezza ed approfondimento degli argomenti si può  consultare il seguente sito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800" dirty="0">
                <a:solidFill>
                  <a:srgbClr val="00B05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28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BFCA0A5D-DC1C-49D8-B2F5-E7F4805B4ED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3" r="15335"/>
          <a:stretch/>
        </p:blipFill>
        <p:spPr bwMode="auto">
          <a:xfrm>
            <a:off x="74160" y="4981575"/>
            <a:ext cx="3509963" cy="1757363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3EE6475-00EF-49E0-B516-7BD534A39089}"/>
              </a:ext>
            </a:extLst>
          </p:cNvPr>
          <p:cNvSpPr txBox="1"/>
          <p:nvPr/>
        </p:nvSpPr>
        <p:spPr>
          <a:xfrm>
            <a:off x="3662996" y="4990240"/>
            <a:ext cx="3132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BBA30F4-4CEF-4CA9-B1D2-BE348852FF8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2" r="12845"/>
          <a:stretch/>
        </p:blipFill>
        <p:spPr bwMode="auto">
          <a:xfrm>
            <a:off x="53684" y="7301011"/>
            <a:ext cx="3509963" cy="17626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39" y="6799131"/>
            <a:ext cx="5889544" cy="405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r>
              <a:rPr lang="it-IT" altLang="it-IT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 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(Esercizio 01-1)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31" y="769028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1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9" y="1229681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Ricercare l’intersezione della retta r generica con un piano generico </a:t>
            </a:r>
            <a:r>
              <a:rPr lang="it-IT" alt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9" y="1685730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957" y="1694471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22" y="216011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Definire, anzitutto, un piano </a:t>
            </a:r>
            <a:r>
              <a:rPr lang="it-IT" altLang="it-IT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9" y="2155201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16" y="2618392"/>
            <a:ext cx="6084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alibri" panose="020F0502020204030204" pitchFamily="34" charset="0"/>
              </a:rPr>
              <a:t>-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(Esercizio 01)</a:t>
            </a: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15" y="310671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9" y="3104471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564" y="355702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24" y="4031253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6" y="4031253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065" y="4494871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7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572"/>
            <a:ext cx="6804000" cy="720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 (1)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666518" y="7339096"/>
            <a:ext cx="3132000" cy="1692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01-1 risolve il medesimo problema mediante un piano </a:t>
            </a:r>
            <a:r>
              <a:rPr lang="it-IT" sz="1300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3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proiettante  prima proiezione che, intersecando il piano dato </a:t>
            </a:r>
            <a:r>
              <a:rPr lang="it-IT" sz="1300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3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generica x nel primo diedro che, intersecandosi con la retta r data determina il punto P con gli stessi valori dell’esercizio 01</a:t>
            </a:r>
            <a:endParaRPr lang="it-IT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01EFF0-0894-4D9E-BE7D-35C69689C355}"/>
              </a:ext>
            </a:extLst>
          </p:cNvPr>
          <p:cNvSpPr txBox="1"/>
          <p:nvPr/>
        </p:nvSpPr>
        <p:spPr>
          <a:xfrm>
            <a:off x="116749" y="5011218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AC4A53BA-59BE-4E04-8861-2471DB1ACC77}"/>
              </a:ext>
            </a:extLst>
          </p:cNvPr>
          <p:cNvSpPr txBox="1"/>
          <p:nvPr/>
        </p:nvSpPr>
        <p:spPr>
          <a:xfrm>
            <a:off x="1834323" y="5014226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E4594C3E-18F6-48B4-AB4A-BC1C6D4B697A}"/>
              </a:ext>
            </a:extLst>
          </p:cNvPr>
          <p:cNvSpPr/>
          <p:nvPr/>
        </p:nvSpPr>
        <p:spPr>
          <a:xfrm>
            <a:off x="681255" y="2677493"/>
            <a:ext cx="360000" cy="3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0004606E-9C66-4780-8736-6093505A3E8D}"/>
              </a:ext>
            </a:extLst>
          </p:cNvPr>
          <p:cNvSpPr/>
          <p:nvPr/>
        </p:nvSpPr>
        <p:spPr>
          <a:xfrm>
            <a:off x="2316746" y="5064297"/>
            <a:ext cx="360000" cy="3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25752C8C-A19A-409C-A0BE-DC36017E3CD0}"/>
              </a:ext>
            </a:extLst>
          </p:cNvPr>
          <p:cNvSpPr/>
          <p:nvPr/>
        </p:nvSpPr>
        <p:spPr>
          <a:xfrm>
            <a:off x="1772515" y="6056729"/>
            <a:ext cx="360000" cy="3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F82C10A2-30E1-4D74-B6D8-E93597DE5DFA}"/>
              </a:ext>
            </a:extLst>
          </p:cNvPr>
          <p:cNvCxnSpPr>
            <a:cxnSpLocks/>
            <a:stCxn id="5" idx="4"/>
            <a:endCxn id="34" idx="1"/>
          </p:cNvCxnSpPr>
          <p:nvPr/>
        </p:nvCxnSpPr>
        <p:spPr>
          <a:xfrm>
            <a:off x="861255" y="3037493"/>
            <a:ext cx="1508212" cy="2079525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06784B48-8AE9-4B5B-9012-9F6A33067CC7}"/>
              </a:ext>
            </a:extLst>
          </p:cNvPr>
          <p:cNvCxnSpPr>
            <a:cxnSpLocks/>
            <a:stCxn id="5" idx="4"/>
            <a:endCxn id="35" idx="1"/>
          </p:cNvCxnSpPr>
          <p:nvPr/>
        </p:nvCxnSpPr>
        <p:spPr>
          <a:xfrm>
            <a:off x="861255" y="3037493"/>
            <a:ext cx="963981" cy="3071957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>
            <a:extLst>
              <a:ext uri="{FF2B5EF4-FFF2-40B4-BE49-F238E27FC236}">
                <a16:creationId xmlns:a16="http://schemas.microsoft.com/office/drawing/2014/main" id="{78487A34-687C-4E18-AE37-C4460948AC0C}"/>
              </a:ext>
            </a:extLst>
          </p:cNvPr>
          <p:cNvSpPr/>
          <p:nvPr/>
        </p:nvSpPr>
        <p:spPr>
          <a:xfrm>
            <a:off x="846917" y="6814659"/>
            <a:ext cx="360000" cy="3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id="{5168ECC6-80CE-4AA4-A3B4-FA11491B0CB5}"/>
              </a:ext>
            </a:extLst>
          </p:cNvPr>
          <p:cNvSpPr/>
          <p:nvPr/>
        </p:nvSpPr>
        <p:spPr>
          <a:xfrm>
            <a:off x="2876244" y="7346465"/>
            <a:ext cx="360000" cy="3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>
            <a:extLst>
              <a:ext uri="{FF2B5EF4-FFF2-40B4-BE49-F238E27FC236}">
                <a16:creationId xmlns:a16="http://schemas.microsoft.com/office/drawing/2014/main" id="{C5BE847C-A5AA-49E0-902A-EBAEEFC3C68C}"/>
              </a:ext>
            </a:extLst>
          </p:cNvPr>
          <p:cNvSpPr/>
          <p:nvPr/>
        </p:nvSpPr>
        <p:spPr>
          <a:xfrm>
            <a:off x="1746143" y="8408581"/>
            <a:ext cx="360000" cy="3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4874F3F0-FE98-40D5-97D0-D680D35DAE33}"/>
              </a:ext>
            </a:extLst>
          </p:cNvPr>
          <p:cNvCxnSpPr>
            <a:stCxn id="38" idx="5"/>
            <a:endCxn id="39" idx="2"/>
          </p:cNvCxnSpPr>
          <p:nvPr/>
        </p:nvCxnSpPr>
        <p:spPr>
          <a:xfrm>
            <a:off x="1154196" y="7121938"/>
            <a:ext cx="1722048" cy="404527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94923A78-C6BA-43D1-A08E-3060D487A6F9}"/>
              </a:ext>
            </a:extLst>
          </p:cNvPr>
          <p:cNvCxnSpPr>
            <a:stCxn id="38" idx="5"/>
          </p:cNvCxnSpPr>
          <p:nvPr/>
        </p:nvCxnSpPr>
        <p:spPr>
          <a:xfrm>
            <a:off x="1154196" y="7121938"/>
            <a:ext cx="663302" cy="137141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080A15A-AF1C-4483-8607-E7AFC88889BF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id="{32A04080-25A0-4E13-B87C-7E574BA5EE6F}"/>
              </a:ext>
            </a:extLst>
          </p:cNvPr>
          <p:cNvSpPr/>
          <p:nvPr/>
        </p:nvSpPr>
        <p:spPr>
          <a:xfrm>
            <a:off x="4257390" y="4452476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677B4E6E-337D-40B2-A6F5-A01CB9BFA951}"/>
              </a:ext>
            </a:extLst>
          </p:cNvPr>
          <p:cNvSpPr/>
          <p:nvPr/>
        </p:nvSpPr>
        <p:spPr>
          <a:xfrm>
            <a:off x="2586123" y="7740063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0B384424-4AFB-4B58-B1FF-3479C60C6370}"/>
              </a:ext>
            </a:extLst>
          </p:cNvPr>
          <p:cNvSpPr/>
          <p:nvPr/>
        </p:nvSpPr>
        <p:spPr>
          <a:xfrm>
            <a:off x="2533252" y="5485166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7CAF5F5D-83D6-4575-9356-5E5A206203AD}"/>
              </a:ext>
            </a:extLst>
          </p:cNvPr>
          <p:cNvCxnSpPr>
            <a:cxnSpLocks/>
            <a:stCxn id="3" idx="4"/>
            <a:endCxn id="37" idx="6"/>
          </p:cNvCxnSpPr>
          <p:nvPr/>
        </p:nvCxnSpPr>
        <p:spPr>
          <a:xfrm flipH="1">
            <a:off x="2929252" y="4992476"/>
            <a:ext cx="1868138" cy="852690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F1D90728-7808-4B2E-AE01-755A390CF001}"/>
              </a:ext>
            </a:extLst>
          </p:cNvPr>
          <p:cNvCxnSpPr>
            <a:cxnSpLocks/>
            <a:stCxn id="3" idx="4"/>
            <a:endCxn id="8" idx="0"/>
          </p:cNvCxnSpPr>
          <p:nvPr/>
        </p:nvCxnSpPr>
        <p:spPr>
          <a:xfrm flipH="1">
            <a:off x="2784123" y="4992476"/>
            <a:ext cx="2013267" cy="2747587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982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build="p" animBg="1"/>
      <p:bldP spid="17" grpId="0" animBg="1"/>
      <p:bldP spid="18" grpId="0" animBg="1"/>
      <p:bldP spid="19" grpId="0" animBg="1"/>
      <p:bldP spid="20" grpId="0" build="p" animBg="1"/>
      <p:bldP spid="21" grpId="0" animBg="1"/>
      <p:bldP spid="22" grpId="0" animBg="1"/>
      <p:bldP spid="23" grpId="0" uiExpand="1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4" grpId="0" animBg="1"/>
      <p:bldP spid="4" grpId="2" animBg="1"/>
      <p:bldP spid="33" grpId="0" animBg="1"/>
      <p:bldP spid="33" grpId="2" animBg="1"/>
      <p:bldP spid="5" grpId="0" animBg="1"/>
      <p:bldP spid="5" grpId="1" animBg="1"/>
      <p:bldP spid="34" grpId="0" animBg="1"/>
      <p:bldP spid="34" grpId="1" animBg="1"/>
      <p:bldP spid="35" grpId="0" animBg="1"/>
      <p:bldP spid="35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3" grpId="0" animBg="1"/>
      <p:bldP spid="8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39" y="6799131"/>
            <a:ext cx="5889544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+; //</a:t>
            </a:r>
            <a:r>
              <a:rPr lang="it-IT" alt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lt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b="1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(Esercizio 02-1)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69029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2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48342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Ricercare l’intersezione della retta r generica con un piano generico </a:t>
            </a:r>
            <a:r>
              <a:rPr lang="it-IT" altLang="it-IT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6" y="1686956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39" y="168243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7" y="216011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6" y="2160802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544" y="2615594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–</a:t>
            </a:r>
            <a:r>
              <a:rPr lang="it-IT" altLang="it-IT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(Esercizio 02)</a:t>
            </a:r>
            <a:endParaRPr lang="it-IT" altLang="it-IT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233" y="3117350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6" y="3112976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78" y="3567662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03" y="404048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d’intersezione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6" y="4045577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314" y="450410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7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-9951"/>
            <a:ext cx="6804000" cy="720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(2)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63647" y="7339096"/>
            <a:ext cx="3240353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02-1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parallelo alla lt che,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generica x nel primo diedro che, intersecandosi con la retta r data determina il punto P con gli stessi valori di aggetto e quota dell’esercizio 02.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194024D-2AB4-4282-94B6-D609384E2B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46" r="14654"/>
          <a:stretch/>
        </p:blipFill>
        <p:spPr>
          <a:xfrm>
            <a:off x="54039" y="4998293"/>
            <a:ext cx="3492000" cy="1730552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CF94383-F8F7-41E5-97FA-D4CA52BB3B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065" r="15221"/>
          <a:stretch/>
        </p:blipFill>
        <p:spPr>
          <a:xfrm>
            <a:off x="36621" y="7304529"/>
            <a:ext cx="3492000" cy="17575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DFFB8C9-5CDA-42A1-8774-07B1C308AC9A}"/>
              </a:ext>
            </a:extLst>
          </p:cNvPr>
          <p:cNvSpPr txBox="1"/>
          <p:nvPr/>
        </p:nvSpPr>
        <p:spPr>
          <a:xfrm>
            <a:off x="3662996" y="4972655"/>
            <a:ext cx="3132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274864D-90C3-4905-82D8-34BC5D4670AA}"/>
              </a:ext>
            </a:extLst>
          </p:cNvPr>
          <p:cNvSpPr txBox="1"/>
          <p:nvPr/>
        </p:nvSpPr>
        <p:spPr>
          <a:xfrm>
            <a:off x="100355" y="5011218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CABCF670-0975-4D79-8AEB-E63A4C1F329C}"/>
              </a:ext>
            </a:extLst>
          </p:cNvPr>
          <p:cNvSpPr txBox="1"/>
          <p:nvPr/>
        </p:nvSpPr>
        <p:spPr>
          <a:xfrm>
            <a:off x="1803972" y="5003593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5AB3578B-36F5-45BF-8A1B-DAE078091AA0}"/>
              </a:ext>
            </a:extLst>
          </p:cNvPr>
          <p:cNvSpPr/>
          <p:nvPr/>
        </p:nvSpPr>
        <p:spPr>
          <a:xfrm>
            <a:off x="854750" y="685008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2AE1A737-897C-4B2B-BA17-C1B2BDE639F7}"/>
              </a:ext>
            </a:extLst>
          </p:cNvPr>
          <p:cNvSpPr/>
          <p:nvPr/>
        </p:nvSpPr>
        <p:spPr>
          <a:xfrm>
            <a:off x="1693793" y="7673897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593FA503-B49A-48EC-8FC9-49579A6E0DC9}"/>
              </a:ext>
            </a:extLst>
          </p:cNvPr>
          <p:cNvSpPr/>
          <p:nvPr/>
        </p:nvSpPr>
        <p:spPr>
          <a:xfrm>
            <a:off x="1714969" y="8375598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B852F6B6-BB92-42EE-B705-80E5B50268A1}"/>
              </a:ext>
            </a:extLst>
          </p:cNvPr>
          <p:cNvSpPr/>
          <p:nvPr/>
        </p:nvSpPr>
        <p:spPr>
          <a:xfrm>
            <a:off x="1640538" y="4926472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B8DD0FD4-A6B6-4428-9417-9C07F56BEB36}"/>
              </a:ext>
            </a:extLst>
          </p:cNvPr>
          <p:cNvSpPr/>
          <p:nvPr/>
        </p:nvSpPr>
        <p:spPr>
          <a:xfrm>
            <a:off x="2959395" y="6304166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id="{AE9EEAC7-4AE4-4BC3-81E3-3A2A8B6E9244}"/>
              </a:ext>
            </a:extLst>
          </p:cNvPr>
          <p:cNvSpPr/>
          <p:nvPr/>
        </p:nvSpPr>
        <p:spPr>
          <a:xfrm>
            <a:off x="666437" y="2665851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FE6518CA-5E9E-4069-9415-2E93E3DC1586}"/>
              </a:ext>
            </a:extLst>
          </p:cNvPr>
          <p:cNvCxnSpPr>
            <a:cxnSpLocks/>
            <a:stCxn id="39" idx="4"/>
            <a:endCxn id="38" idx="1"/>
          </p:cNvCxnSpPr>
          <p:nvPr/>
        </p:nvCxnSpPr>
        <p:spPr>
          <a:xfrm>
            <a:off x="846437" y="3025851"/>
            <a:ext cx="2165679" cy="3331036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312757B-F28C-45D2-8ABA-FC73DCF45A42}"/>
              </a:ext>
            </a:extLst>
          </p:cNvPr>
          <p:cNvCxnSpPr>
            <a:cxnSpLocks/>
            <a:stCxn id="39" idx="4"/>
            <a:endCxn id="37" idx="0"/>
          </p:cNvCxnSpPr>
          <p:nvPr/>
        </p:nvCxnSpPr>
        <p:spPr>
          <a:xfrm>
            <a:off x="846437" y="3025851"/>
            <a:ext cx="974101" cy="1900621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9112F93D-078A-4AAB-8794-753B5A925F04}"/>
              </a:ext>
            </a:extLst>
          </p:cNvPr>
          <p:cNvCxnSpPr>
            <a:cxnSpLocks/>
            <a:stCxn id="5" idx="5"/>
            <a:endCxn id="35" idx="1"/>
          </p:cNvCxnSpPr>
          <p:nvPr/>
        </p:nvCxnSpPr>
        <p:spPr>
          <a:xfrm>
            <a:off x="1162029" y="7157364"/>
            <a:ext cx="584485" cy="569254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41FD94B8-6E2E-4E25-A0AB-9D41BAA35C77}"/>
              </a:ext>
            </a:extLst>
          </p:cNvPr>
          <p:cNvCxnSpPr>
            <a:cxnSpLocks/>
            <a:stCxn id="5" idx="5"/>
            <a:endCxn id="36" idx="1"/>
          </p:cNvCxnSpPr>
          <p:nvPr/>
        </p:nvCxnSpPr>
        <p:spPr>
          <a:xfrm>
            <a:off x="1162029" y="7157364"/>
            <a:ext cx="605661" cy="1270955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568826AD-42D7-4684-A147-A474FE5E6812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e 41">
            <a:extLst>
              <a:ext uri="{FF2B5EF4-FFF2-40B4-BE49-F238E27FC236}">
                <a16:creationId xmlns:a16="http://schemas.microsoft.com/office/drawing/2014/main" id="{1C0B0251-0F01-4C3D-8C29-2F7712AE5308}"/>
              </a:ext>
            </a:extLst>
          </p:cNvPr>
          <p:cNvSpPr/>
          <p:nvPr/>
        </p:nvSpPr>
        <p:spPr>
          <a:xfrm>
            <a:off x="4233326" y="4464508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39B3EC51-A547-4FA0-8DF1-F50BD54AFC81}"/>
              </a:ext>
            </a:extLst>
          </p:cNvPr>
          <p:cNvSpPr/>
          <p:nvPr/>
        </p:nvSpPr>
        <p:spPr>
          <a:xfrm>
            <a:off x="2530140" y="7814707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>
            <a:extLst>
              <a:ext uri="{FF2B5EF4-FFF2-40B4-BE49-F238E27FC236}">
                <a16:creationId xmlns:a16="http://schemas.microsoft.com/office/drawing/2014/main" id="{2B544D93-4DE6-40B8-8E9A-62C3E30412A0}"/>
              </a:ext>
            </a:extLst>
          </p:cNvPr>
          <p:cNvSpPr/>
          <p:nvPr/>
        </p:nvSpPr>
        <p:spPr>
          <a:xfrm>
            <a:off x="2514591" y="5485166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A0FD7A93-5143-47C1-A8AE-D3811FF7AA60}"/>
              </a:ext>
            </a:extLst>
          </p:cNvPr>
          <p:cNvCxnSpPr>
            <a:cxnSpLocks/>
            <a:stCxn id="42" idx="4"/>
            <a:endCxn id="44" idx="6"/>
          </p:cNvCxnSpPr>
          <p:nvPr/>
        </p:nvCxnSpPr>
        <p:spPr>
          <a:xfrm flipH="1">
            <a:off x="2910591" y="5004508"/>
            <a:ext cx="1862735" cy="840658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8B9C66F3-62F8-42F5-80C9-CAF301C699A3}"/>
              </a:ext>
            </a:extLst>
          </p:cNvPr>
          <p:cNvCxnSpPr>
            <a:cxnSpLocks/>
            <a:stCxn id="42" idx="4"/>
            <a:endCxn id="43" idx="0"/>
          </p:cNvCxnSpPr>
          <p:nvPr/>
        </p:nvCxnSpPr>
        <p:spPr>
          <a:xfrm flipH="1">
            <a:off x="2728140" y="5004508"/>
            <a:ext cx="2045186" cy="281019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08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7" grpId="0" animBg="1"/>
      <p:bldP spid="18" grpId="0" animBg="1"/>
      <p:bldP spid="19" grpId="0" animBg="1"/>
      <p:bldP spid="20" grpId="0" build="p" animBg="1"/>
      <p:bldP spid="21" grpId="0" animBg="1"/>
      <p:bldP spid="22" grpId="0" animBg="1"/>
      <p:bldP spid="23" grpId="0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32" grpId="0" animBg="1"/>
      <p:bldP spid="33" grpId="0" animBg="1"/>
      <p:bldP spid="33" grpId="2" animBg="1"/>
      <p:bldP spid="34" grpId="0" animBg="1"/>
      <p:bldP spid="34" grpId="2" animBg="1"/>
      <p:bldP spid="5" grpId="0" animBg="1"/>
      <p:bldP spid="5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2" grpId="0" animBg="1"/>
      <p:bldP spid="4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39" y="6799131"/>
            <a:ext cx="5889544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(Esercizio 03-1)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87689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3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48342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Ricercare l’intersezione di r generica nel IV diedro con </a:t>
            </a:r>
            <a:r>
              <a:rPr lang="it-IT" altLang="it-IT" sz="16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generico nel I diedro</a:t>
            </a: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4" y="1685730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79" y="1685836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93" y="2173763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4" y="2168703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972" y="2626010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– (Esercizio 03)</a:t>
            </a: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98" y="3117350"/>
            <a:ext cx="608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4" y="3110456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195" y="3567662"/>
            <a:ext cx="608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33" y="4052519"/>
            <a:ext cx="608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" y="4048073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07" y="4502489"/>
            <a:ext cx="608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7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20742"/>
            <a:ext cx="6804000" cy="720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(3)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63647" y="7339096"/>
            <a:ext cx="3240353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03-1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proiettante in prima proiezione che,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generica x nel primo diedro che, intersecandosi con la retta r data determina il punto P con gli stessi valori di aggetto e quota dell’esercizio 03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C529203-0E3D-4195-A178-E341FE1C94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78" r="14960"/>
          <a:stretch/>
        </p:blipFill>
        <p:spPr>
          <a:xfrm>
            <a:off x="33920" y="4987206"/>
            <a:ext cx="3492000" cy="1753827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381D415-CBE1-42B7-BEF7-3FE1235F6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65" r="15313"/>
          <a:stretch/>
        </p:blipFill>
        <p:spPr>
          <a:xfrm>
            <a:off x="28595" y="7309407"/>
            <a:ext cx="3492000" cy="1757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Ovale 31">
            <a:extLst>
              <a:ext uri="{FF2B5EF4-FFF2-40B4-BE49-F238E27FC236}">
                <a16:creationId xmlns:a16="http://schemas.microsoft.com/office/drawing/2014/main" id="{6AF24B99-5E3C-44E7-8E8E-52A9AF4D29F4}"/>
              </a:ext>
            </a:extLst>
          </p:cNvPr>
          <p:cNvSpPr/>
          <p:nvPr/>
        </p:nvSpPr>
        <p:spPr>
          <a:xfrm>
            <a:off x="854750" y="685008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B7E66B48-945C-4894-A509-FB536921170D}"/>
              </a:ext>
            </a:extLst>
          </p:cNvPr>
          <p:cNvSpPr/>
          <p:nvPr/>
        </p:nvSpPr>
        <p:spPr>
          <a:xfrm>
            <a:off x="2959395" y="734090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65BEC47D-A35A-465F-9F30-F4B3F5679811}"/>
              </a:ext>
            </a:extLst>
          </p:cNvPr>
          <p:cNvSpPr/>
          <p:nvPr/>
        </p:nvSpPr>
        <p:spPr>
          <a:xfrm>
            <a:off x="1696948" y="8539402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BD257B36-3354-461E-ADFC-174163D50DFE}"/>
              </a:ext>
            </a:extLst>
          </p:cNvPr>
          <p:cNvSpPr/>
          <p:nvPr/>
        </p:nvSpPr>
        <p:spPr>
          <a:xfrm>
            <a:off x="683141" y="266261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41230E54-AFE3-4248-BD7C-EB8AFF89C9A0}"/>
              </a:ext>
            </a:extLst>
          </p:cNvPr>
          <p:cNvCxnSpPr>
            <a:cxnSpLocks/>
            <a:stCxn id="32" idx="5"/>
            <a:endCxn id="33" idx="1"/>
          </p:cNvCxnSpPr>
          <p:nvPr/>
        </p:nvCxnSpPr>
        <p:spPr>
          <a:xfrm>
            <a:off x="1162029" y="7157364"/>
            <a:ext cx="1850087" cy="236266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141F4357-A466-40F6-A6F3-8F35291485F9}"/>
              </a:ext>
            </a:extLst>
          </p:cNvPr>
          <p:cNvCxnSpPr>
            <a:cxnSpLocks/>
            <a:stCxn id="32" idx="5"/>
            <a:endCxn id="34" idx="1"/>
          </p:cNvCxnSpPr>
          <p:nvPr/>
        </p:nvCxnSpPr>
        <p:spPr>
          <a:xfrm>
            <a:off x="1162029" y="7157364"/>
            <a:ext cx="587640" cy="143475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DFB1C300-A952-4DFC-B22D-0B67FDFDB8FC}"/>
              </a:ext>
            </a:extLst>
          </p:cNvPr>
          <p:cNvSpPr txBox="1"/>
          <p:nvPr/>
        </p:nvSpPr>
        <p:spPr>
          <a:xfrm>
            <a:off x="3662996" y="4972655"/>
            <a:ext cx="3132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318067B7-0E3F-45AA-A9D0-93D0FFF9982F}"/>
              </a:ext>
            </a:extLst>
          </p:cNvPr>
          <p:cNvSpPr txBox="1"/>
          <p:nvPr/>
        </p:nvSpPr>
        <p:spPr>
          <a:xfrm>
            <a:off x="71146" y="5003267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C04B4775-FBBE-497C-820E-1C1F8854F3FC}"/>
              </a:ext>
            </a:extLst>
          </p:cNvPr>
          <p:cNvSpPr txBox="1"/>
          <p:nvPr/>
        </p:nvSpPr>
        <p:spPr>
          <a:xfrm>
            <a:off x="1798616" y="5003593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AFC006D9-2BC7-442B-A34D-994D2517DA81}"/>
              </a:ext>
            </a:extLst>
          </p:cNvPr>
          <p:cNvSpPr/>
          <p:nvPr/>
        </p:nvSpPr>
        <p:spPr>
          <a:xfrm>
            <a:off x="3139395" y="5107203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EA5C208F-840A-435E-BA7E-D43288ABFD80}"/>
              </a:ext>
            </a:extLst>
          </p:cNvPr>
          <p:cNvSpPr/>
          <p:nvPr/>
        </p:nvSpPr>
        <p:spPr>
          <a:xfrm>
            <a:off x="1683070" y="6016858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1C81F27-DF4F-4738-ABE5-219498C46FC5}"/>
              </a:ext>
            </a:extLst>
          </p:cNvPr>
          <p:cNvCxnSpPr>
            <a:cxnSpLocks/>
            <a:stCxn id="37" idx="4"/>
            <a:endCxn id="36" idx="0"/>
          </p:cNvCxnSpPr>
          <p:nvPr/>
        </p:nvCxnSpPr>
        <p:spPr>
          <a:xfrm>
            <a:off x="863141" y="3022619"/>
            <a:ext cx="999929" cy="299423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1660CFC7-9671-4BE4-80EE-2C40954986DC}"/>
              </a:ext>
            </a:extLst>
          </p:cNvPr>
          <p:cNvCxnSpPr>
            <a:cxnSpLocks/>
            <a:stCxn id="37" idx="4"/>
            <a:endCxn id="35" idx="0"/>
          </p:cNvCxnSpPr>
          <p:nvPr/>
        </p:nvCxnSpPr>
        <p:spPr>
          <a:xfrm>
            <a:off x="863141" y="3022619"/>
            <a:ext cx="2456254" cy="2084584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3199BEA7-D55D-47FC-BD6B-08E50696E4FB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e 45">
            <a:extLst>
              <a:ext uri="{FF2B5EF4-FFF2-40B4-BE49-F238E27FC236}">
                <a16:creationId xmlns:a16="http://schemas.microsoft.com/office/drawing/2014/main" id="{49864667-0713-4E47-9E6B-1FABC7111733}"/>
              </a:ext>
            </a:extLst>
          </p:cNvPr>
          <p:cNvSpPr/>
          <p:nvPr/>
        </p:nvSpPr>
        <p:spPr>
          <a:xfrm>
            <a:off x="4257390" y="4452476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C647A3E7-45F1-4199-B33F-1C5D7F9140C7}"/>
              </a:ext>
            </a:extLst>
          </p:cNvPr>
          <p:cNvSpPr/>
          <p:nvPr/>
        </p:nvSpPr>
        <p:spPr>
          <a:xfrm>
            <a:off x="2530140" y="7814707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B6C9569A-846C-4127-93A1-0953753AF046}"/>
              </a:ext>
            </a:extLst>
          </p:cNvPr>
          <p:cNvSpPr/>
          <p:nvPr/>
        </p:nvSpPr>
        <p:spPr>
          <a:xfrm>
            <a:off x="2514591" y="5485166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F50CD6DD-DBE7-489C-A1C9-382EB3553A84}"/>
              </a:ext>
            </a:extLst>
          </p:cNvPr>
          <p:cNvCxnSpPr>
            <a:cxnSpLocks/>
            <a:stCxn id="46" idx="4"/>
            <a:endCxn id="48" idx="6"/>
          </p:cNvCxnSpPr>
          <p:nvPr/>
        </p:nvCxnSpPr>
        <p:spPr>
          <a:xfrm flipH="1">
            <a:off x="2910591" y="4992476"/>
            <a:ext cx="1886799" cy="852690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1BB2B821-9DA7-426F-9364-2ACFF18DC07B}"/>
              </a:ext>
            </a:extLst>
          </p:cNvPr>
          <p:cNvCxnSpPr>
            <a:cxnSpLocks/>
            <a:stCxn id="46" idx="4"/>
            <a:endCxn id="47" idx="0"/>
          </p:cNvCxnSpPr>
          <p:nvPr/>
        </p:nvCxnSpPr>
        <p:spPr>
          <a:xfrm flipH="1">
            <a:off x="2728140" y="4992476"/>
            <a:ext cx="2069250" cy="2822231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785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7" grpId="0" animBg="1"/>
      <p:bldP spid="18" grpId="0" animBg="1"/>
      <p:bldP spid="19" grpId="0" animBg="1"/>
      <p:bldP spid="20" grpId="0" build="p" animBg="1"/>
      <p:bldP spid="21" grpId="0" animBg="1"/>
      <p:bldP spid="22" grpId="0" animBg="1"/>
      <p:bldP spid="23" grpId="0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7" grpId="0" animBg="1"/>
      <p:bldP spid="37" grpId="1" animBg="1"/>
      <p:bldP spid="42" grpId="0" animBg="1"/>
      <p:bldP spid="43" grpId="0" animBg="1"/>
      <p:bldP spid="43" grpId="2" animBg="1"/>
      <p:bldP spid="44" grpId="0" animBg="1"/>
      <p:bldP spid="44" grpId="2" animBg="1"/>
      <p:bldP spid="35" grpId="0" animBg="1"/>
      <p:bldP spid="35" grpId="1" animBg="1"/>
      <p:bldP spid="36" grpId="0" animBg="1"/>
      <p:bldP spid="36" grpId="1" animBg="1"/>
      <p:bldP spid="46" grpId="0" animBg="1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39" y="6799131"/>
            <a:ext cx="5889544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//p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(Esercizio 04.1)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69028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4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29681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Ricercare l’intersezione di r orizzontale con </a:t>
            </a:r>
            <a:r>
              <a:rPr lang="it-IT" altLang="it-IT" sz="16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 generico collocati nel I diedro </a:t>
            </a: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1685730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901" y="1694471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66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454" y="216011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2154261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17" y="2607759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1650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–</a:t>
            </a:r>
            <a:r>
              <a:rPr lang="it-IT" altLang="it-IT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(Esercizio 04)</a:t>
            </a:r>
            <a:endParaRPr lang="it-IT" altLang="it-IT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43" y="3096084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3093000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931" y="3546396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668" y="405251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4054901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2" y="451613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7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3804"/>
            <a:ext cx="6804000" cy="720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(4)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63647" y="7339096"/>
            <a:ext cx="3240353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04-1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nel I diedro che,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generica x nel primo diedro che, intersecandosi con la retta r data definisce il punto P con gli stessi valori di aggetto e quota dell’esercizio 04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FAF086A-0FF9-4535-BD1C-221FA33B3F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22" r="15294"/>
          <a:stretch/>
        </p:blipFill>
        <p:spPr>
          <a:xfrm>
            <a:off x="52970" y="4991468"/>
            <a:ext cx="3492000" cy="1760834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F18653CA-9883-422F-BB1D-996D1C03FC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67" r="15327"/>
          <a:stretch/>
        </p:blipFill>
        <p:spPr>
          <a:xfrm>
            <a:off x="56394" y="7296317"/>
            <a:ext cx="3456000" cy="17496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7E98491-E4B3-444B-9762-1951A525EBDB}"/>
              </a:ext>
            </a:extLst>
          </p:cNvPr>
          <p:cNvSpPr txBox="1"/>
          <p:nvPr/>
        </p:nvSpPr>
        <p:spPr>
          <a:xfrm>
            <a:off x="3662996" y="4972655"/>
            <a:ext cx="3132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171EFCF-5DE0-418C-870C-A583D6B7CFE3}"/>
              </a:ext>
            </a:extLst>
          </p:cNvPr>
          <p:cNvSpPr txBox="1"/>
          <p:nvPr/>
        </p:nvSpPr>
        <p:spPr>
          <a:xfrm>
            <a:off x="104755" y="4992557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8928F4E-CE6E-4257-B50B-7281B32619A6}"/>
              </a:ext>
            </a:extLst>
          </p:cNvPr>
          <p:cNvSpPr txBox="1"/>
          <p:nvPr/>
        </p:nvSpPr>
        <p:spPr>
          <a:xfrm>
            <a:off x="1822020" y="5003593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80FEE042-4334-4429-A882-38F54F897B5A}"/>
              </a:ext>
            </a:extLst>
          </p:cNvPr>
          <p:cNvSpPr/>
          <p:nvPr/>
        </p:nvSpPr>
        <p:spPr>
          <a:xfrm>
            <a:off x="854750" y="685008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E00F95E6-69DF-42FC-9133-258C05C3CAFB}"/>
              </a:ext>
            </a:extLst>
          </p:cNvPr>
          <p:cNvSpPr/>
          <p:nvPr/>
        </p:nvSpPr>
        <p:spPr>
          <a:xfrm>
            <a:off x="2239395" y="7296317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3A2DA83E-F993-4316-B2F9-A656873BCF6A}"/>
              </a:ext>
            </a:extLst>
          </p:cNvPr>
          <p:cNvSpPr/>
          <p:nvPr/>
        </p:nvSpPr>
        <p:spPr>
          <a:xfrm>
            <a:off x="2599395" y="8520352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47925034-44E5-4332-B74B-68C7E7B30674}"/>
              </a:ext>
            </a:extLst>
          </p:cNvPr>
          <p:cNvSpPr/>
          <p:nvPr/>
        </p:nvSpPr>
        <p:spPr>
          <a:xfrm>
            <a:off x="655523" y="2647383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59855AAF-CDF7-4A8B-9436-5AD7BA083FFB}"/>
              </a:ext>
            </a:extLst>
          </p:cNvPr>
          <p:cNvCxnSpPr>
            <a:cxnSpLocks/>
            <a:stCxn id="35" idx="5"/>
            <a:endCxn id="36" idx="1"/>
          </p:cNvCxnSpPr>
          <p:nvPr/>
        </p:nvCxnSpPr>
        <p:spPr>
          <a:xfrm>
            <a:off x="1162029" y="7157364"/>
            <a:ext cx="1130087" cy="191674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99BF9CD0-E5B2-425C-AC95-6D983965AAFB}"/>
              </a:ext>
            </a:extLst>
          </p:cNvPr>
          <p:cNvCxnSpPr>
            <a:cxnSpLocks/>
            <a:stCxn id="35" idx="5"/>
            <a:endCxn id="37" idx="1"/>
          </p:cNvCxnSpPr>
          <p:nvPr/>
        </p:nvCxnSpPr>
        <p:spPr>
          <a:xfrm>
            <a:off x="1162029" y="7157364"/>
            <a:ext cx="1490087" cy="141570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e 42">
            <a:extLst>
              <a:ext uri="{FF2B5EF4-FFF2-40B4-BE49-F238E27FC236}">
                <a16:creationId xmlns:a16="http://schemas.microsoft.com/office/drawing/2014/main" id="{02630AB5-F10B-447C-AED4-0087C3E46B18}"/>
              </a:ext>
            </a:extLst>
          </p:cNvPr>
          <p:cNvSpPr/>
          <p:nvPr/>
        </p:nvSpPr>
        <p:spPr>
          <a:xfrm>
            <a:off x="1924189" y="5320134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3B0AE79F-5097-4EA5-8612-83A731CFCAB4}"/>
              </a:ext>
            </a:extLst>
          </p:cNvPr>
          <p:cNvCxnSpPr>
            <a:cxnSpLocks/>
            <a:stCxn id="38" idx="4"/>
            <a:endCxn id="43" idx="0"/>
          </p:cNvCxnSpPr>
          <p:nvPr/>
        </p:nvCxnSpPr>
        <p:spPr>
          <a:xfrm>
            <a:off x="835523" y="3007383"/>
            <a:ext cx="1268666" cy="2312751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E6C8882-D3AA-4FC5-8DDC-ECF00AF4AB9D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e 41">
            <a:extLst>
              <a:ext uri="{FF2B5EF4-FFF2-40B4-BE49-F238E27FC236}">
                <a16:creationId xmlns:a16="http://schemas.microsoft.com/office/drawing/2014/main" id="{B47559B5-BF0B-48ED-AD48-9D2FBBA086A2}"/>
              </a:ext>
            </a:extLst>
          </p:cNvPr>
          <p:cNvSpPr/>
          <p:nvPr/>
        </p:nvSpPr>
        <p:spPr>
          <a:xfrm>
            <a:off x="4132166" y="4476540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1594F0BC-F91B-4F98-88C6-E22AC65C0FFE}"/>
              </a:ext>
            </a:extLst>
          </p:cNvPr>
          <p:cNvSpPr/>
          <p:nvPr/>
        </p:nvSpPr>
        <p:spPr>
          <a:xfrm>
            <a:off x="2642106" y="7684080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5067D8D1-08B6-4198-A77B-752D9D3FDA8D}"/>
              </a:ext>
            </a:extLst>
          </p:cNvPr>
          <p:cNvSpPr/>
          <p:nvPr/>
        </p:nvSpPr>
        <p:spPr>
          <a:xfrm>
            <a:off x="2663879" y="5410522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2A985BCB-F437-444C-8835-8B5FA4E64B7C}"/>
              </a:ext>
            </a:extLst>
          </p:cNvPr>
          <p:cNvCxnSpPr>
            <a:cxnSpLocks/>
            <a:stCxn id="42" idx="4"/>
            <a:endCxn id="46" idx="6"/>
          </p:cNvCxnSpPr>
          <p:nvPr/>
        </p:nvCxnSpPr>
        <p:spPr>
          <a:xfrm flipH="1">
            <a:off x="3059879" y="5016540"/>
            <a:ext cx="1612287" cy="753982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CD2EB4A2-B596-4CDA-BA1F-F71E2D4CAE20}"/>
              </a:ext>
            </a:extLst>
          </p:cNvPr>
          <p:cNvCxnSpPr>
            <a:cxnSpLocks/>
            <a:stCxn id="42" idx="4"/>
            <a:endCxn id="45" idx="0"/>
          </p:cNvCxnSpPr>
          <p:nvPr/>
        </p:nvCxnSpPr>
        <p:spPr>
          <a:xfrm flipH="1">
            <a:off x="2840106" y="5016540"/>
            <a:ext cx="1832060" cy="2667540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338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7" grpId="0" animBg="1"/>
      <p:bldP spid="18" grpId="0" animBg="1"/>
      <p:bldP spid="19" grpId="0" animBg="1"/>
      <p:bldP spid="20" grpId="0" build="p" animBg="1"/>
      <p:bldP spid="21" grpId="0" animBg="1"/>
      <p:bldP spid="22" grpId="0" animBg="1"/>
      <p:bldP spid="23" grpId="0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32" grpId="0" animBg="1"/>
      <p:bldP spid="33" grpId="0" animBg="1"/>
      <p:bldP spid="33" grpId="2" animBg="1"/>
      <p:bldP spid="34" grpId="0" animBg="1"/>
      <p:bldP spid="34" grpId="2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3" grpId="0" animBg="1"/>
      <p:bldP spid="43" grpId="1" animBg="1"/>
      <p:bldP spid="42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39" y="6799131"/>
            <a:ext cx="5889544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 (Esercizio 05.1)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69028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5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29681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Intersezione di r generica nel I diedro con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 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generico // lt nel II diedro</a:t>
            </a:r>
            <a:endParaRPr lang="it-IT" altLang="it-IT" sz="1400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" y="1685730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741" y="1694471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+; //</a:t>
            </a:r>
            <a:r>
              <a:rPr lang="it-IT" altLang="it-IT" sz="2000" dirty="0">
                <a:solidFill>
                  <a:srgbClr val="FF00FF"/>
                </a:solidFill>
                <a:latin typeface="Comic Sans MS" panose="030F0702030302020204" pitchFamily="66" charset="0"/>
              </a:rPr>
              <a:t>lt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01" y="216011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2161685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" y="2625119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9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9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*</a:t>
            </a:r>
            <a:r>
              <a:rPr lang="it-IT" altLang="it-IT" sz="19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19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19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19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19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19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19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1900" dirty="0">
                <a:solidFill>
                  <a:srgbClr val="FF0000"/>
                </a:solidFill>
                <a:latin typeface="Calibri" panose="020F0502020204030204" pitchFamily="34" charset="0"/>
              </a:rPr>
              <a:t>) </a:t>
            </a:r>
            <a:r>
              <a:rPr lang="it-IT" altLang="it-IT" sz="1900" dirty="0">
                <a:solidFill>
                  <a:prstClr val="black"/>
                </a:solidFill>
                <a:latin typeface="Symbol" panose="05050102010706020507" pitchFamily="18" charset="2"/>
              </a:rPr>
              <a:t>Ì </a:t>
            </a:r>
            <a:r>
              <a:rPr lang="it-IT" altLang="it-IT" sz="19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19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19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19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19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19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19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1900" dirty="0">
                <a:solidFill>
                  <a:srgbClr val="00B0F0"/>
                </a:solidFill>
                <a:latin typeface="Calibri" panose="020F0502020204030204" pitchFamily="34" charset="0"/>
              </a:rPr>
              <a:t>) </a:t>
            </a: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– (Esercizio 05) </a:t>
            </a:r>
            <a:r>
              <a:rPr lang="it-IT" altLang="it-IT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(*</a:t>
            </a:r>
            <a:r>
              <a:rPr lang="it-IT" altLang="it-IT" sz="10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000" dirty="0">
                <a:solidFill>
                  <a:prstClr val="black"/>
                </a:solidFill>
                <a:latin typeface="Comic Sans MS" panose="030F0702030302020204" pitchFamily="66" charset="0"/>
              </a:rPr>
              <a:t> con tracce allineate)</a:t>
            </a: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589" y="3105318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3103634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00" y="3562634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+; //</a:t>
            </a:r>
            <a:r>
              <a:rPr lang="it-IT" altLang="it-IT" sz="2000" dirty="0">
                <a:solidFill>
                  <a:srgbClr val="FF66FF"/>
                </a:solidFill>
                <a:latin typeface="Comic Sans MS" panose="030F0702030302020204" pitchFamily="66" charset="0"/>
              </a:rPr>
              <a:t>lt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46" y="403917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4042866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314" y="4504105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7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14113"/>
            <a:ext cx="6804000" cy="7200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(5)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63647" y="7339096"/>
            <a:ext cx="3240353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05-1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proiettante in seconda proiezione che,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generica x nel secondo diedro che, intersecandosi con la retta r data determina il punto P con gli stessi valori di aggetto e quota dell’esercizio 05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E968015-95A3-42A4-A31E-073C3E3D50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76" r="15379"/>
          <a:stretch/>
        </p:blipFill>
        <p:spPr>
          <a:xfrm>
            <a:off x="63917" y="4972418"/>
            <a:ext cx="3492000" cy="1764367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091A3EC-2F45-4EA8-A786-908DC49A96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03" r="15313"/>
          <a:stretch/>
        </p:blipFill>
        <p:spPr>
          <a:xfrm>
            <a:off x="44867" y="7266477"/>
            <a:ext cx="3492000" cy="17608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D680AF5A-2B43-4C32-BF27-AD2C33D362CD}"/>
              </a:ext>
            </a:extLst>
          </p:cNvPr>
          <p:cNvSpPr txBox="1"/>
          <p:nvPr/>
        </p:nvSpPr>
        <p:spPr>
          <a:xfrm>
            <a:off x="3662996" y="4972655"/>
            <a:ext cx="3132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2496160-4FB2-4A1C-AE06-630A8AFA0651}"/>
              </a:ext>
            </a:extLst>
          </p:cNvPr>
          <p:cNvSpPr txBox="1"/>
          <p:nvPr/>
        </p:nvSpPr>
        <p:spPr>
          <a:xfrm>
            <a:off x="112794" y="5011218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5C52FB92-C422-4DDB-BCA1-76282C3FBA21}"/>
              </a:ext>
            </a:extLst>
          </p:cNvPr>
          <p:cNvSpPr txBox="1"/>
          <p:nvPr/>
        </p:nvSpPr>
        <p:spPr>
          <a:xfrm>
            <a:off x="1816411" y="5003593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E488F833-0838-4C97-9D1F-143483C4ED01}"/>
              </a:ext>
            </a:extLst>
          </p:cNvPr>
          <p:cNvSpPr/>
          <p:nvPr/>
        </p:nvSpPr>
        <p:spPr>
          <a:xfrm>
            <a:off x="854750" y="685008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AA50272D-C1A1-45B4-9834-DA7C64844D89}"/>
              </a:ext>
            </a:extLst>
          </p:cNvPr>
          <p:cNvSpPr/>
          <p:nvPr/>
        </p:nvSpPr>
        <p:spPr>
          <a:xfrm>
            <a:off x="1796514" y="7159096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99CEBFD0-D916-4B52-9FA7-DD2703A50F29}"/>
              </a:ext>
            </a:extLst>
          </p:cNvPr>
          <p:cNvSpPr/>
          <p:nvPr/>
        </p:nvSpPr>
        <p:spPr>
          <a:xfrm>
            <a:off x="3147725" y="825129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BBE11447-50D3-4597-B59C-522072781789}"/>
              </a:ext>
            </a:extLst>
          </p:cNvPr>
          <p:cNvSpPr/>
          <p:nvPr/>
        </p:nvSpPr>
        <p:spPr>
          <a:xfrm>
            <a:off x="690501" y="265381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E8BF83C1-761E-45E4-8F6B-7F4C0BF44FFB}"/>
              </a:ext>
            </a:extLst>
          </p:cNvPr>
          <p:cNvCxnSpPr>
            <a:cxnSpLocks/>
            <a:stCxn id="38" idx="4"/>
            <a:endCxn id="42" idx="0"/>
          </p:cNvCxnSpPr>
          <p:nvPr/>
        </p:nvCxnSpPr>
        <p:spPr>
          <a:xfrm>
            <a:off x="870501" y="3013819"/>
            <a:ext cx="1157339" cy="1870867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BA70913B-5B63-4784-BFD4-A09028F40585}"/>
              </a:ext>
            </a:extLst>
          </p:cNvPr>
          <p:cNvCxnSpPr>
            <a:cxnSpLocks/>
            <a:stCxn id="35" idx="5"/>
            <a:endCxn id="36" idx="1"/>
          </p:cNvCxnSpPr>
          <p:nvPr/>
        </p:nvCxnSpPr>
        <p:spPr>
          <a:xfrm>
            <a:off x="1162029" y="7157364"/>
            <a:ext cx="687206" cy="54453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0FDDDD6F-FA7B-4BC3-9B46-31565DBFA7F8}"/>
              </a:ext>
            </a:extLst>
          </p:cNvPr>
          <p:cNvCxnSpPr>
            <a:cxnSpLocks/>
            <a:stCxn id="35" idx="5"/>
            <a:endCxn id="37" idx="1"/>
          </p:cNvCxnSpPr>
          <p:nvPr/>
        </p:nvCxnSpPr>
        <p:spPr>
          <a:xfrm>
            <a:off x="1162029" y="7157364"/>
            <a:ext cx="2038417" cy="1146652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e 41">
            <a:extLst>
              <a:ext uri="{FF2B5EF4-FFF2-40B4-BE49-F238E27FC236}">
                <a16:creationId xmlns:a16="http://schemas.microsoft.com/office/drawing/2014/main" id="{55DD5A2A-196F-4573-8A44-8ADB7BC918F5}"/>
              </a:ext>
            </a:extLst>
          </p:cNvPr>
          <p:cNvSpPr/>
          <p:nvPr/>
        </p:nvSpPr>
        <p:spPr>
          <a:xfrm>
            <a:off x="1847840" y="4884686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76360334-4A81-42A1-9F44-6FCFF06B330F}"/>
              </a:ext>
            </a:extLst>
          </p:cNvPr>
          <p:cNvSpPr/>
          <p:nvPr/>
        </p:nvSpPr>
        <p:spPr>
          <a:xfrm>
            <a:off x="2917180" y="5933097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4A410561-37E4-47FE-BACD-F3FB495F5D2F}"/>
              </a:ext>
            </a:extLst>
          </p:cNvPr>
          <p:cNvCxnSpPr>
            <a:cxnSpLocks/>
            <a:stCxn id="38" idx="4"/>
            <a:endCxn id="43" idx="0"/>
          </p:cNvCxnSpPr>
          <p:nvPr/>
        </p:nvCxnSpPr>
        <p:spPr>
          <a:xfrm>
            <a:off x="870501" y="3013819"/>
            <a:ext cx="2226679" cy="2919278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9D0B7956-0C85-44A2-A758-6F29A9D0175C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e 45">
            <a:extLst>
              <a:ext uri="{FF2B5EF4-FFF2-40B4-BE49-F238E27FC236}">
                <a16:creationId xmlns:a16="http://schemas.microsoft.com/office/drawing/2014/main" id="{9970FE91-FF21-4980-A886-616402A0E6C3}"/>
              </a:ext>
            </a:extLst>
          </p:cNvPr>
          <p:cNvSpPr/>
          <p:nvPr/>
        </p:nvSpPr>
        <p:spPr>
          <a:xfrm>
            <a:off x="4245358" y="4464508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C850BB94-F652-4A68-9F89-3E7085388559}"/>
              </a:ext>
            </a:extLst>
          </p:cNvPr>
          <p:cNvSpPr/>
          <p:nvPr/>
        </p:nvSpPr>
        <p:spPr>
          <a:xfrm>
            <a:off x="2121066" y="7321403"/>
            <a:ext cx="396000" cy="108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7D93A4E4-CAD9-46EB-AF40-CC5592C0F998}"/>
              </a:ext>
            </a:extLst>
          </p:cNvPr>
          <p:cNvSpPr/>
          <p:nvPr/>
        </p:nvSpPr>
        <p:spPr>
          <a:xfrm>
            <a:off x="2165673" y="5052028"/>
            <a:ext cx="396000" cy="108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14355C7F-53FB-4B32-A41F-1EA239E380C0}"/>
              </a:ext>
            </a:extLst>
          </p:cNvPr>
          <p:cNvCxnSpPr>
            <a:cxnSpLocks/>
            <a:stCxn id="46" idx="4"/>
            <a:endCxn id="48" idx="6"/>
          </p:cNvCxnSpPr>
          <p:nvPr/>
        </p:nvCxnSpPr>
        <p:spPr>
          <a:xfrm flipH="1">
            <a:off x="2561673" y="5004508"/>
            <a:ext cx="2223685" cy="587520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D5B820E2-213C-4362-A499-E4980461D45A}"/>
              </a:ext>
            </a:extLst>
          </p:cNvPr>
          <p:cNvCxnSpPr>
            <a:cxnSpLocks/>
            <a:stCxn id="46" idx="4"/>
            <a:endCxn id="47" idx="0"/>
          </p:cNvCxnSpPr>
          <p:nvPr/>
        </p:nvCxnSpPr>
        <p:spPr>
          <a:xfrm flipH="1">
            <a:off x="2319066" y="5004508"/>
            <a:ext cx="2466292" cy="2316895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708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7" grpId="0" animBg="1"/>
      <p:bldP spid="18" grpId="0" animBg="1"/>
      <p:bldP spid="19" grpId="0" animBg="1"/>
      <p:bldP spid="20" grpId="0" uiExpand="1" build="p" animBg="1"/>
      <p:bldP spid="21" grpId="0" animBg="1"/>
      <p:bldP spid="22" grpId="0" animBg="1"/>
      <p:bldP spid="23" grpId="0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32" grpId="0" animBg="1"/>
      <p:bldP spid="33" grpId="0" animBg="1"/>
      <p:bldP spid="33" grpId="2" animBg="1"/>
      <p:bldP spid="34" grpId="0" animBg="1"/>
      <p:bldP spid="34" grpId="2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2" grpId="0" animBg="1"/>
      <p:bldP spid="42" grpId="1" animBg="1"/>
      <p:bldP spid="43" grpId="0" animBg="1"/>
      <p:bldP spid="43" grpId="1" animBg="1"/>
      <p:bldP spid="46" grpId="0" animBg="1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39" y="6799131"/>
            <a:ext cx="5889544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//p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r>
              <a:rPr lang="it-IT" altLang="it-IT" sz="15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 (Esercizio 06.1)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94273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6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41713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Intersezione di r frontale nel IV diedro con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a 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proiettante nel II diedro</a:t>
            </a:r>
            <a:endParaRPr lang="it-IT" altLang="it-IT" sz="1500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1685730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39" y="1694471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726" y="217214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2175526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68" y="2627699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1650" dirty="0">
                <a:solidFill>
                  <a:srgbClr val="00B0F0"/>
                </a:solidFill>
                <a:latin typeface="Calibri" panose="020F0502020204030204" pitchFamily="34" charset="0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– (Esercizio 06)</a:t>
            </a: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734" y="3117350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3115668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48" y="3567662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693" y="405251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4" y="4054898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82" y="451613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-P’’)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7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2081"/>
            <a:ext cx="6804000" cy="720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(6)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63647" y="7339096"/>
            <a:ext cx="3240353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06-1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nel III diedro che,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generica x nel terzo diedro che, intersecandosi con la retta r data determina il punto P con gli stessi valori di aggetto e quota dell’esercizio 06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AA8D1D3-ABBC-4DA6-821B-CD4C5E2F1D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r="15374"/>
          <a:stretch/>
        </p:blipFill>
        <p:spPr>
          <a:xfrm>
            <a:off x="54392" y="4988879"/>
            <a:ext cx="3492000" cy="1767883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CD24606-99D0-4A30-92E6-ED06FA28C4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78" r="15238"/>
          <a:stretch/>
        </p:blipFill>
        <p:spPr>
          <a:xfrm>
            <a:off x="43445" y="7282163"/>
            <a:ext cx="3456000" cy="17426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A91304C-29B3-43AD-8253-B577AE67E965}"/>
              </a:ext>
            </a:extLst>
          </p:cNvPr>
          <p:cNvSpPr txBox="1"/>
          <p:nvPr/>
        </p:nvSpPr>
        <p:spPr>
          <a:xfrm>
            <a:off x="3662996" y="4972655"/>
            <a:ext cx="3132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EDF53B98-25F6-4376-8B85-10B22BF0F487}"/>
              </a:ext>
            </a:extLst>
          </p:cNvPr>
          <p:cNvSpPr/>
          <p:nvPr/>
        </p:nvSpPr>
        <p:spPr>
          <a:xfrm>
            <a:off x="854750" y="685008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A5FA1286-962F-4A86-A43D-73C7338FBA2F}"/>
              </a:ext>
            </a:extLst>
          </p:cNvPr>
          <p:cNvSpPr/>
          <p:nvPr/>
        </p:nvSpPr>
        <p:spPr>
          <a:xfrm>
            <a:off x="2647937" y="7145811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BDF30BD7-BB08-452E-9B48-A3D8BA07B1ED}"/>
              </a:ext>
            </a:extLst>
          </p:cNvPr>
          <p:cNvSpPr/>
          <p:nvPr/>
        </p:nvSpPr>
        <p:spPr>
          <a:xfrm>
            <a:off x="1669235" y="8305528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9C034DC1-831D-42A7-9B34-51FBEB87F03E}"/>
              </a:ext>
            </a:extLst>
          </p:cNvPr>
          <p:cNvSpPr/>
          <p:nvPr/>
        </p:nvSpPr>
        <p:spPr>
          <a:xfrm>
            <a:off x="690501" y="265381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02EAE29E-1170-4F26-87A9-A03DDE1FD386}"/>
              </a:ext>
            </a:extLst>
          </p:cNvPr>
          <p:cNvCxnSpPr>
            <a:cxnSpLocks/>
            <a:stCxn id="33" idx="5"/>
            <a:endCxn id="34" idx="2"/>
          </p:cNvCxnSpPr>
          <p:nvPr/>
        </p:nvCxnSpPr>
        <p:spPr>
          <a:xfrm>
            <a:off x="1162029" y="7157364"/>
            <a:ext cx="1485908" cy="168447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C4BA4C72-78F0-4737-949E-DB4AA6ED1D3A}"/>
              </a:ext>
            </a:extLst>
          </p:cNvPr>
          <p:cNvCxnSpPr>
            <a:cxnSpLocks/>
            <a:stCxn id="36" idx="4"/>
            <a:endCxn id="39" idx="0"/>
          </p:cNvCxnSpPr>
          <p:nvPr/>
        </p:nvCxnSpPr>
        <p:spPr>
          <a:xfrm>
            <a:off x="870501" y="3013819"/>
            <a:ext cx="1051607" cy="2002223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D0842B27-48B9-45F9-9545-0A34C45CF980}"/>
              </a:ext>
            </a:extLst>
          </p:cNvPr>
          <p:cNvCxnSpPr>
            <a:cxnSpLocks/>
            <a:stCxn id="33" idx="5"/>
            <a:endCxn id="35" idx="1"/>
          </p:cNvCxnSpPr>
          <p:nvPr/>
        </p:nvCxnSpPr>
        <p:spPr>
          <a:xfrm>
            <a:off x="1162029" y="7157364"/>
            <a:ext cx="559927" cy="1200885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64202282-DCC4-4950-BAC2-35D4021F22D6}"/>
              </a:ext>
            </a:extLst>
          </p:cNvPr>
          <p:cNvSpPr txBox="1"/>
          <p:nvPr/>
        </p:nvSpPr>
        <p:spPr>
          <a:xfrm>
            <a:off x="77046" y="5023217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09DB5E7A-010A-4BB6-8777-1100C8D07736}"/>
              </a:ext>
            </a:extLst>
          </p:cNvPr>
          <p:cNvSpPr txBox="1"/>
          <p:nvPr/>
        </p:nvSpPr>
        <p:spPr>
          <a:xfrm>
            <a:off x="1805372" y="5043206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A10E41A1-0608-4531-911C-9EB14A849B5E}"/>
              </a:ext>
            </a:extLst>
          </p:cNvPr>
          <p:cNvCxnSpPr>
            <a:cxnSpLocks/>
            <a:stCxn id="36" idx="4"/>
            <a:endCxn id="40" idx="0"/>
          </p:cNvCxnSpPr>
          <p:nvPr/>
        </p:nvCxnSpPr>
        <p:spPr>
          <a:xfrm>
            <a:off x="870501" y="3013819"/>
            <a:ext cx="1013570" cy="2889214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B3C4C068-7573-46C6-978C-AB71D12B9A91}"/>
              </a:ext>
            </a:extLst>
          </p:cNvPr>
          <p:cNvSpPr/>
          <p:nvPr/>
        </p:nvSpPr>
        <p:spPr>
          <a:xfrm>
            <a:off x="1742108" y="5016042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>
            <a:extLst>
              <a:ext uri="{FF2B5EF4-FFF2-40B4-BE49-F238E27FC236}">
                <a16:creationId xmlns:a16="http://schemas.microsoft.com/office/drawing/2014/main" id="{8FDA5CC9-C633-432F-B0A5-7B2BEBD67039}"/>
              </a:ext>
            </a:extLst>
          </p:cNvPr>
          <p:cNvSpPr/>
          <p:nvPr/>
        </p:nvSpPr>
        <p:spPr>
          <a:xfrm>
            <a:off x="1704071" y="5903033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E2875C4E-BA26-4D17-B4C4-3A6A722D03CA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e 44">
            <a:extLst>
              <a:ext uri="{FF2B5EF4-FFF2-40B4-BE49-F238E27FC236}">
                <a16:creationId xmlns:a16="http://schemas.microsoft.com/office/drawing/2014/main" id="{931879C1-6798-4A4C-AD2B-08BF84C00A68}"/>
              </a:ext>
            </a:extLst>
          </p:cNvPr>
          <p:cNvSpPr/>
          <p:nvPr/>
        </p:nvSpPr>
        <p:spPr>
          <a:xfrm>
            <a:off x="4269422" y="4464508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D20C19C0-E547-4A90-934B-37E22F6F1DCA}"/>
              </a:ext>
            </a:extLst>
          </p:cNvPr>
          <p:cNvSpPr/>
          <p:nvPr/>
        </p:nvSpPr>
        <p:spPr>
          <a:xfrm>
            <a:off x="1868396" y="7995187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98A7CE3A-9917-4F56-8EC1-AE96A92501C5}"/>
              </a:ext>
            </a:extLst>
          </p:cNvPr>
          <p:cNvSpPr/>
          <p:nvPr/>
        </p:nvSpPr>
        <p:spPr>
          <a:xfrm>
            <a:off x="1925036" y="5713770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EEDA4B82-3FB3-486A-9483-17F2184A95F6}"/>
              </a:ext>
            </a:extLst>
          </p:cNvPr>
          <p:cNvCxnSpPr>
            <a:cxnSpLocks/>
            <a:stCxn id="45" idx="4"/>
            <a:endCxn id="47" idx="6"/>
          </p:cNvCxnSpPr>
          <p:nvPr/>
        </p:nvCxnSpPr>
        <p:spPr>
          <a:xfrm flipH="1">
            <a:off x="2321036" y="5004508"/>
            <a:ext cx="2488386" cy="1069262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0D84F7-E801-4BC8-A0C0-2D239E04AE74}"/>
              </a:ext>
            </a:extLst>
          </p:cNvPr>
          <p:cNvCxnSpPr>
            <a:cxnSpLocks/>
            <a:stCxn id="45" idx="4"/>
            <a:endCxn id="46" idx="0"/>
          </p:cNvCxnSpPr>
          <p:nvPr/>
        </p:nvCxnSpPr>
        <p:spPr>
          <a:xfrm flipH="1">
            <a:off x="2066396" y="5004508"/>
            <a:ext cx="2743026" cy="2990679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074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7" grpId="0" animBg="1"/>
      <p:bldP spid="18" grpId="0" animBg="1"/>
      <p:bldP spid="19" grpId="0" animBg="1"/>
      <p:bldP spid="20" grpId="0" build="p" animBg="1"/>
      <p:bldP spid="21" grpId="0" animBg="1"/>
      <p:bldP spid="22" grpId="0" animBg="1"/>
      <p:bldP spid="23" grpId="0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42" grpId="0" animBg="1"/>
      <p:bldP spid="42" grpId="1" animBg="1"/>
      <p:bldP spid="43" grpId="0" animBg="1"/>
      <p:bldP spid="43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6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029" y="6822984"/>
            <a:ext cx="6012000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//p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 (Esercizio 07.1)</a:t>
            </a:r>
            <a:endParaRPr lang="it-IT" altLang="it-IT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82676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7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43329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Ricercare l’intersezione di r proiettante con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generico //lt nel IV diedro</a:t>
            </a:r>
            <a:endParaRPr lang="it-IT" altLang="it-IT" sz="1500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6" y="1699378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79" y="170811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//</a:t>
            </a:r>
            <a:r>
              <a:rPr lang="it-IT" altLang="it-IT" sz="2000" dirty="0">
                <a:solidFill>
                  <a:srgbClr val="FF00FF"/>
                </a:solidFill>
                <a:latin typeface="Comic Sans MS" panose="030F0702030302020204" pitchFamily="66" charset="0"/>
              </a:rPr>
              <a:t>lt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35" y="2173763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6" y="2168699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977" y="2626010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165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– (Esercizio 07)</a:t>
            </a: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34" y="310939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6" y="3110462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86" y="3567662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Ç 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66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66FF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; //</a:t>
            </a:r>
            <a:r>
              <a:rPr lang="it-IT" altLang="it-IT" sz="2000" dirty="0">
                <a:solidFill>
                  <a:srgbClr val="FF66FF"/>
                </a:solidFill>
                <a:latin typeface="Comic Sans MS" panose="030F0702030302020204" pitchFamily="66" charset="0"/>
              </a:rPr>
              <a:t>lt</a:t>
            </a:r>
            <a:r>
              <a:rPr lang="it-IT" altLang="it-IT" sz="2000" dirty="0">
                <a:solidFill>
                  <a:srgbClr val="FF66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66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38" y="405251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6" y="4048076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754" y="451613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-P’’)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2" y="6828650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14113"/>
            <a:ext cx="6804000" cy="7200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(7)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87689" y="7280662"/>
            <a:ext cx="3240000" cy="183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07-1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proiettante in prima proiezione nel IV diedro che,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la retta generica x nel quarto diedro che, intersecandosi con la retta r data determina il punto P con gli stessi valori di aggetto e quota dell’esercizio 07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375B7C0-560F-4AC2-AAC8-3F93ED0ADB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41" r="15531"/>
          <a:stretch/>
        </p:blipFill>
        <p:spPr>
          <a:xfrm>
            <a:off x="26535" y="4994314"/>
            <a:ext cx="3492000" cy="1775010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9BE299EF-CE73-4BD8-A793-54E85FD89C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096" r="15320"/>
          <a:stretch/>
        </p:blipFill>
        <p:spPr>
          <a:xfrm>
            <a:off x="26535" y="7313418"/>
            <a:ext cx="3492000" cy="17608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61519DD-AB87-4655-A6A8-2F601336ECD3}"/>
              </a:ext>
            </a:extLst>
          </p:cNvPr>
          <p:cNvSpPr txBox="1"/>
          <p:nvPr/>
        </p:nvSpPr>
        <p:spPr>
          <a:xfrm>
            <a:off x="40392" y="5020126"/>
            <a:ext cx="1728000" cy="1533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2A2E9BA-2133-418D-8582-6FC3EF046A68}"/>
              </a:ext>
            </a:extLst>
          </p:cNvPr>
          <p:cNvSpPr txBox="1"/>
          <p:nvPr/>
        </p:nvSpPr>
        <p:spPr>
          <a:xfrm>
            <a:off x="1790863" y="5034858"/>
            <a:ext cx="16992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500999E2-01EB-47AA-98AF-87ECE39AD3C3}"/>
              </a:ext>
            </a:extLst>
          </p:cNvPr>
          <p:cNvSpPr/>
          <p:nvPr/>
        </p:nvSpPr>
        <p:spPr>
          <a:xfrm>
            <a:off x="854750" y="685008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2FE7A146-3AAD-4E31-939D-456FAC567EFE}"/>
              </a:ext>
            </a:extLst>
          </p:cNvPr>
          <p:cNvSpPr/>
          <p:nvPr/>
        </p:nvSpPr>
        <p:spPr>
          <a:xfrm>
            <a:off x="2856942" y="855093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74CF766E-81C9-4BBF-AFEA-43EEE153E29A}"/>
              </a:ext>
            </a:extLst>
          </p:cNvPr>
          <p:cNvSpPr/>
          <p:nvPr/>
        </p:nvSpPr>
        <p:spPr>
          <a:xfrm>
            <a:off x="690501" y="265381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B92D5102-A619-48EA-A3BD-7D8F88DFAC82}"/>
              </a:ext>
            </a:extLst>
          </p:cNvPr>
          <p:cNvCxnSpPr>
            <a:cxnSpLocks/>
            <a:stCxn id="34" idx="5"/>
            <a:endCxn id="35" idx="2"/>
          </p:cNvCxnSpPr>
          <p:nvPr/>
        </p:nvCxnSpPr>
        <p:spPr>
          <a:xfrm>
            <a:off x="1162029" y="7157364"/>
            <a:ext cx="1694913" cy="1573575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B120A510-4805-45AC-9A31-2AE88E116EDB}"/>
              </a:ext>
            </a:extLst>
          </p:cNvPr>
          <p:cNvCxnSpPr>
            <a:cxnSpLocks/>
            <a:stCxn id="36" idx="4"/>
            <a:endCxn id="41" idx="0"/>
          </p:cNvCxnSpPr>
          <p:nvPr/>
        </p:nvCxnSpPr>
        <p:spPr>
          <a:xfrm>
            <a:off x="870501" y="3013819"/>
            <a:ext cx="2453414" cy="2103413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0E5B8319-D575-49F7-86CC-590720E53584}"/>
              </a:ext>
            </a:extLst>
          </p:cNvPr>
          <p:cNvCxnSpPr>
            <a:cxnSpLocks/>
            <a:stCxn id="34" idx="5"/>
            <a:endCxn id="43" idx="1"/>
          </p:cNvCxnSpPr>
          <p:nvPr/>
        </p:nvCxnSpPr>
        <p:spPr>
          <a:xfrm>
            <a:off x="1162029" y="7157364"/>
            <a:ext cx="698064" cy="1446296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B3DD6931-0FA1-4E39-A569-DA401D35D44C}"/>
              </a:ext>
            </a:extLst>
          </p:cNvPr>
          <p:cNvCxnSpPr>
            <a:cxnSpLocks/>
            <a:stCxn id="36" idx="4"/>
            <a:endCxn id="42" idx="0"/>
          </p:cNvCxnSpPr>
          <p:nvPr/>
        </p:nvCxnSpPr>
        <p:spPr>
          <a:xfrm>
            <a:off x="870501" y="3013819"/>
            <a:ext cx="1000222" cy="3255886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e 40">
            <a:extLst>
              <a:ext uri="{FF2B5EF4-FFF2-40B4-BE49-F238E27FC236}">
                <a16:creationId xmlns:a16="http://schemas.microsoft.com/office/drawing/2014/main" id="{DA9D1F93-E43F-48AD-8007-A07E3A0C2A0F}"/>
              </a:ext>
            </a:extLst>
          </p:cNvPr>
          <p:cNvSpPr/>
          <p:nvPr/>
        </p:nvSpPr>
        <p:spPr>
          <a:xfrm>
            <a:off x="3143915" y="5117232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>
            <a:extLst>
              <a:ext uri="{FF2B5EF4-FFF2-40B4-BE49-F238E27FC236}">
                <a16:creationId xmlns:a16="http://schemas.microsoft.com/office/drawing/2014/main" id="{E1690D93-D723-4AD3-93A4-7D478BED54AC}"/>
              </a:ext>
            </a:extLst>
          </p:cNvPr>
          <p:cNvSpPr/>
          <p:nvPr/>
        </p:nvSpPr>
        <p:spPr>
          <a:xfrm>
            <a:off x="1690723" y="626970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32996058-BDAC-448C-A548-27B4F127CBA7}"/>
              </a:ext>
            </a:extLst>
          </p:cNvPr>
          <p:cNvSpPr/>
          <p:nvPr/>
        </p:nvSpPr>
        <p:spPr>
          <a:xfrm>
            <a:off x="1807372" y="855093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1334313-5B91-403C-ABB4-2DC63D15A840}"/>
              </a:ext>
            </a:extLst>
          </p:cNvPr>
          <p:cNvSpPr txBox="1"/>
          <p:nvPr/>
        </p:nvSpPr>
        <p:spPr>
          <a:xfrm>
            <a:off x="3543731" y="4996508"/>
            <a:ext cx="3276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230D4365-7583-43D5-8557-CD61B37AB0DA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e 45">
            <a:extLst>
              <a:ext uri="{FF2B5EF4-FFF2-40B4-BE49-F238E27FC236}">
                <a16:creationId xmlns:a16="http://schemas.microsoft.com/office/drawing/2014/main" id="{9F063F35-D75D-4CCB-A85F-DBC79B18E302}"/>
              </a:ext>
            </a:extLst>
          </p:cNvPr>
          <p:cNvSpPr/>
          <p:nvPr/>
        </p:nvSpPr>
        <p:spPr>
          <a:xfrm>
            <a:off x="4209262" y="4464508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899B755C-5228-4121-AAC3-AE3EA731280E}"/>
              </a:ext>
            </a:extLst>
          </p:cNvPr>
          <p:cNvSpPr/>
          <p:nvPr/>
        </p:nvSpPr>
        <p:spPr>
          <a:xfrm>
            <a:off x="2397788" y="7971123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AE3DC971-120E-46BC-8EAF-18300235C69C}"/>
              </a:ext>
            </a:extLst>
          </p:cNvPr>
          <p:cNvSpPr/>
          <p:nvPr/>
        </p:nvSpPr>
        <p:spPr>
          <a:xfrm>
            <a:off x="2382239" y="5665646"/>
            <a:ext cx="396000" cy="72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AEE36268-7E9C-41A5-8D67-4FBD42C200D9}"/>
              </a:ext>
            </a:extLst>
          </p:cNvPr>
          <p:cNvCxnSpPr>
            <a:cxnSpLocks/>
            <a:stCxn id="46" idx="4"/>
            <a:endCxn id="48" idx="6"/>
          </p:cNvCxnSpPr>
          <p:nvPr/>
        </p:nvCxnSpPr>
        <p:spPr>
          <a:xfrm flipH="1">
            <a:off x="2778239" y="5004508"/>
            <a:ext cx="1971023" cy="1021138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172E4252-2DD0-491C-BB53-B9181A91CA73}"/>
              </a:ext>
            </a:extLst>
          </p:cNvPr>
          <p:cNvCxnSpPr>
            <a:cxnSpLocks/>
            <a:stCxn id="46" idx="4"/>
            <a:endCxn id="47" idx="0"/>
          </p:cNvCxnSpPr>
          <p:nvPr/>
        </p:nvCxnSpPr>
        <p:spPr>
          <a:xfrm flipH="1">
            <a:off x="2595788" y="5004508"/>
            <a:ext cx="2153474" cy="2966615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766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2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6" grpId="0" animBg="1"/>
      <p:bldP spid="47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1">
            <a:extLst>
              <a:ext uri="{FF2B5EF4-FFF2-40B4-BE49-F238E27FC236}">
                <a16:creationId xmlns:a16="http://schemas.microsoft.com/office/drawing/2014/main" id="{9BBF3027-2756-4E9E-A376-6D7209F1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64" y="6799131"/>
            <a:ext cx="5976000" cy="405000"/>
          </a:xfrm>
          <a:prstGeom prst="rect">
            <a:avLst/>
          </a:prstGeom>
          <a:solidFill>
            <a:srgbClr val="DAEEF3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altLang="it-IT" sz="2000" dirty="0">
                <a:solidFill>
                  <a:srgbClr val="00B0F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Ðp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//p</a:t>
            </a:r>
            <a:r>
              <a:rPr lang="it-IT" altLang="it-IT" sz="2000" baseline="-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  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 (Esercizio 08-1)</a:t>
            </a:r>
            <a:endParaRPr lang="it-IT" altLang="it-IT" sz="15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 Box 137">
            <a:extLst>
              <a:ext uri="{FF2B5EF4-FFF2-40B4-BE49-F238E27FC236}">
                <a16:creationId xmlns:a16="http://schemas.microsoft.com/office/drawing/2014/main" id="{9C469E3A-DB0A-4AE7-9B17-88CA62C9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790294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Esercitazione grafica n° 8</a:t>
            </a:r>
          </a:p>
        </p:txBody>
      </p:sp>
      <p:sp>
        <p:nvSpPr>
          <p:cNvPr id="18" name="Text Box 146">
            <a:extLst>
              <a:ext uri="{FF2B5EF4-FFF2-40B4-BE49-F238E27FC236}">
                <a16:creationId xmlns:a16="http://schemas.microsoft.com/office/drawing/2014/main" id="{C7E78238-3E5C-4446-AA7B-C5DDE42A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0" y="1250947"/>
            <a:ext cx="6804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Intersezione di r frontale nel IV diedro con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a 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orizzontale nel I diedro</a:t>
            </a:r>
            <a:endParaRPr lang="it-IT" altLang="it-IT" sz="1500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sp>
        <p:nvSpPr>
          <p:cNvPr id="19" name="Text Box 138">
            <a:extLst>
              <a:ext uri="{FF2B5EF4-FFF2-40B4-BE49-F238E27FC236}">
                <a16:creationId xmlns:a16="http://schemas.microsoft.com/office/drawing/2014/main" id="{29810654-C872-4B7F-96B7-8A38AC27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6" y="1695273"/>
            <a:ext cx="648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20" name="Text Box 139">
            <a:extLst>
              <a:ext uri="{FF2B5EF4-FFF2-40B4-BE49-F238E27FC236}">
                <a16:creationId xmlns:a16="http://schemas.microsoft.com/office/drawing/2014/main" id="{71B87D0F-C069-4B91-A8E8-94D4AD8FA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324" y="1697076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; 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endParaRPr lang="it-IT" altLang="it-IT" sz="20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47">
            <a:extLst>
              <a:ext uri="{FF2B5EF4-FFF2-40B4-BE49-F238E27FC236}">
                <a16:creationId xmlns:a16="http://schemas.microsoft.com/office/drawing/2014/main" id="{CDB918FB-BEBC-4EE6-AE4D-CB7B0307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12" y="2181381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anzitutto un piano </a:t>
            </a:r>
            <a:r>
              <a:rPr lang="it-IT" altLang="it-IT" sz="1500" dirty="0">
                <a:solidFill>
                  <a:prstClr val="black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500" dirty="0">
                <a:solidFill>
                  <a:prstClr val="black"/>
                </a:solidFill>
                <a:latin typeface="Comic Sans MS" panose="030F0702030302020204" pitchFamily="66" charset="0"/>
              </a:rPr>
              <a:t> contenente la retta assegnata r</a:t>
            </a:r>
          </a:p>
        </p:txBody>
      </p:sp>
      <p:sp>
        <p:nvSpPr>
          <p:cNvPr id="22" name="Text Box 140">
            <a:extLst>
              <a:ext uri="{FF2B5EF4-FFF2-40B4-BE49-F238E27FC236}">
                <a16:creationId xmlns:a16="http://schemas.microsoft.com/office/drawing/2014/main" id="{6450D5D3-1332-4B20-B4FF-EEFC82BB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2175525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E3E6C8CE-2DE7-43BE-B6E1-B291788E3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17" y="2629025"/>
            <a:ext cx="6120000" cy="405000"/>
          </a:xfrm>
          <a:prstGeom prst="rect">
            <a:avLst/>
          </a:prstGeom>
          <a:solidFill>
            <a:srgbClr val="D7E4BD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Ì 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 </a:t>
            </a:r>
            <a:r>
              <a:rPr lang="it-IT" alt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– (Esercizio 08)</a:t>
            </a:r>
          </a:p>
        </p:txBody>
      </p:sp>
      <p:sp>
        <p:nvSpPr>
          <p:cNvPr id="24" name="Text Box 148">
            <a:extLst>
              <a:ext uri="{FF2B5EF4-FFF2-40B4-BE49-F238E27FC236}">
                <a16:creationId xmlns:a16="http://schemas.microsoft.com/office/drawing/2014/main" id="{19FC937A-F4D9-497F-B87F-C7FE5EE3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06" y="3117350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Determinare la retta x quale risultato dell’intersezione tra i piani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  <a:cs typeface="Cordia New" panose="020B0304020202020204" pitchFamily="34" charset="-34"/>
              </a:rPr>
              <a:t>a</a:t>
            </a:r>
            <a:r>
              <a:rPr lang="it-IT" altLang="it-IT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1400" dirty="0">
                <a:solidFill>
                  <a:prstClr val="black"/>
                </a:solidFill>
                <a:latin typeface="Symbol" panose="05050102010706020507" pitchFamily="18" charset="2"/>
                <a:cs typeface="Cordia New" panose="020B0304020202020204" pitchFamily="34" charset="-34"/>
              </a:rPr>
              <a:t>b</a:t>
            </a:r>
          </a:p>
        </p:txBody>
      </p:sp>
      <p:sp>
        <p:nvSpPr>
          <p:cNvPr id="25" name="Text Box 142">
            <a:extLst>
              <a:ext uri="{FF2B5EF4-FFF2-40B4-BE49-F238E27FC236}">
                <a16:creationId xmlns:a16="http://schemas.microsoft.com/office/drawing/2014/main" id="{F41FE7A4-CFA3-45A2-A09D-E56C0B28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3114268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sp>
        <p:nvSpPr>
          <p:cNvPr id="26" name="Text Box 143">
            <a:extLst>
              <a:ext uri="{FF2B5EF4-FFF2-40B4-BE49-F238E27FC236}">
                <a16:creationId xmlns:a16="http://schemas.microsoft.com/office/drawing/2014/main" id="{A40556CC-8A1F-4AE9-973C-433BDF0C9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92" y="355702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; 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^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000" baseline="-25000" dirty="0">
                <a:solidFill>
                  <a:srgbClr val="FF00FF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FF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FF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FF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endParaRPr lang="it-IT" altLang="it-I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149">
            <a:extLst>
              <a:ext uri="{FF2B5EF4-FFF2-40B4-BE49-F238E27FC236}">
                <a16:creationId xmlns:a16="http://schemas.microsoft.com/office/drawing/2014/main" id="{3F2C993C-3C24-48EA-8978-A3DA73F9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07" y="4052519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it-IT" altLang="it-IT" sz="1300" dirty="0">
                <a:solidFill>
                  <a:prstClr val="black"/>
                </a:solidFill>
                <a:latin typeface="Comic Sans MS" panose="030F0702030302020204" pitchFamily="66" charset="0"/>
              </a:rPr>
              <a:t>Definire il punto P come intersezione della retta data r con la retta x trovata</a:t>
            </a:r>
          </a:p>
        </p:txBody>
      </p:sp>
      <p:sp>
        <p:nvSpPr>
          <p:cNvPr id="28" name="Text Box 144">
            <a:extLst>
              <a:ext uri="{FF2B5EF4-FFF2-40B4-BE49-F238E27FC236}">
                <a16:creationId xmlns:a16="http://schemas.microsoft.com/office/drawing/2014/main" id="{E8550D4B-2DBB-4B92-8DD2-6A748EC1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6" y="4054893"/>
            <a:ext cx="648000" cy="86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sp>
        <p:nvSpPr>
          <p:cNvPr id="29" name="Text Box 145">
            <a:extLst>
              <a:ext uri="{FF2B5EF4-FFF2-40B4-BE49-F238E27FC236}">
                <a16:creationId xmlns:a16="http://schemas.microsoft.com/office/drawing/2014/main" id="{321B32D4-9144-4032-9975-8DDCCDF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4" y="4516137"/>
            <a:ext cx="6120000" cy="4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r(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Ðp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; //p</a:t>
            </a:r>
            <a:r>
              <a:rPr lang="it-IT" altLang="it-IT" sz="2000" baseline="-25000" dirty="0">
                <a:solidFill>
                  <a:srgbClr val="00B0F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00B0F0"/>
                </a:solidFill>
                <a:latin typeface="Symbol" panose="05050102010706020507" pitchFamily="18" charset="2"/>
              </a:rPr>
              <a:t>-</a:t>
            </a:r>
            <a:r>
              <a:rPr lang="it-IT" altLang="it-IT" sz="2000" dirty="0">
                <a:solidFill>
                  <a:srgbClr val="00B0F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00B0F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alt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x (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//p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; Ðp</a:t>
            </a:r>
            <a:r>
              <a:rPr lang="it-IT" altLang="it-IT" sz="2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  <a:r>
              <a:rPr lang="it-IT" altLang="it-IT" sz="2000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+</a:t>
            </a:r>
            <a:r>
              <a:rPr lang="it-IT" alt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alt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alt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altLang="it-IT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P(P’; P’’)</a:t>
            </a:r>
          </a:p>
        </p:txBody>
      </p:sp>
      <p:sp>
        <p:nvSpPr>
          <p:cNvPr id="30" name="Text Box 140">
            <a:extLst>
              <a:ext uri="{FF2B5EF4-FFF2-40B4-BE49-F238E27FC236}">
                <a16:creationId xmlns:a16="http://schemas.microsoft.com/office/drawing/2014/main" id="{F9C5E920-AE8F-4777-8A47-3DE5B2A3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6788895"/>
            <a:ext cx="783000" cy="40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500">
                <a:solidFill>
                  <a:prstClr val="black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B3538EB0-BB86-44C8-BBC0-64895E403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0" y="14113"/>
            <a:ext cx="6804000" cy="7200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325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1650" dirty="0">
                <a:solidFill>
                  <a:srgbClr val="00B050"/>
                </a:solidFill>
                <a:latin typeface="Comic Sans MS" panose="030F0702030302020204" pitchFamily="66" charset="0"/>
              </a:rPr>
              <a:t>Intersezione tra retta e piano (8)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BB4D60-721D-4B81-A9E0-545DCC3621CF}"/>
              </a:ext>
            </a:extLst>
          </p:cNvPr>
          <p:cNvSpPr txBox="1"/>
          <p:nvPr/>
        </p:nvSpPr>
        <p:spPr>
          <a:xfrm>
            <a:off x="3563647" y="7339096"/>
            <a:ext cx="3240353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l’esercizio 08-1 risolve il medesimo problema mediante un piano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generico, con tracce allineate, che intersecando il piano dato </a:t>
            </a:r>
            <a:r>
              <a:rPr lang="it-IT" sz="1275" dirty="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75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 una retta orizzontale x nel primo diedro che, intersecandosi con la retta r data determina il punto P con gli stessi valori di aggetto e quota dell’esercizio 08</a:t>
            </a:r>
            <a:endParaRPr lang="it-IT" sz="1275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0D80C7C-38FB-421D-B100-564397F151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83" r="15372"/>
          <a:stretch/>
        </p:blipFill>
        <p:spPr>
          <a:xfrm>
            <a:off x="31899" y="4989466"/>
            <a:ext cx="3492000" cy="1764367"/>
          </a:xfrm>
          <a:prstGeom prst="rect">
            <a:avLst/>
          </a:prstGeom>
          <a:solidFill>
            <a:srgbClr val="D7E4BD"/>
          </a:solidFill>
          <a:ln>
            <a:solidFill>
              <a:schemeClr val="accent1"/>
            </a:solidFill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7A564F1-27C7-41E5-9333-5BEAB8D8C2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38" r="15417"/>
          <a:stretch/>
        </p:blipFill>
        <p:spPr>
          <a:xfrm>
            <a:off x="35169" y="7276252"/>
            <a:ext cx="3456000" cy="17461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49137245-39DF-4BB6-B027-E621F1467CE8}"/>
              </a:ext>
            </a:extLst>
          </p:cNvPr>
          <p:cNvSpPr txBox="1"/>
          <p:nvPr/>
        </p:nvSpPr>
        <p:spPr>
          <a:xfrm>
            <a:off x="3543731" y="4996508"/>
            <a:ext cx="3276000" cy="1754326"/>
          </a:xfrm>
          <a:prstGeom prst="rect">
            <a:avLst/>
          </a:prstGeom>
          <a:solidFill>
            <a:srgbClr val="D7E4BD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questo punto è necessario dimostrare che si ottiene lo stesso risultato (stesso punto P) anche utilizzando, per il primo passo dell’algoritmo grafico, piani completamente diversi con l’unica condizione che devono contenere la retta r data. 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07EEBD2B-DF1B-4229-8E00-0A2B76012403}"/>
              </a:ext>
            </a:extLst>
          </p:cNvPr>
          <p:cNvSpPr/>
          <p:nvPr/>
        </p:nvSpPr>
        <p:spPr>
          <a:xfrm>
            <a:off x="803977" y="6834183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87780B4E-99CB-4E95-B043-EBE0267565E2}"/>
              </a:ext>
            </a:extLst>
          </p:cNvPr>
          <p:cNvSpPr/>
          <p:nvPr/>
        </p:nvSpPr>
        <p:spPr>
          <a:xfrm>
            <a:off x="1627372" y="7270298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F682AB21-DA5C-442D-B1FF-DDB98AA65EAA}"/>
              </a:ext>
            </a:extLst>
          </p:cNvPr>
          <p:cNvSpPr/>
          <p:nvPr/>
        </p:nvSpPr>
        <p:spPr>
          <a:xfrm>
            <a:off x="690501" y="2653819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2E7F4E35-C122-4A1F-8D6E-00E4CAB093DF}"/>
              </a:ext>
            </a:extLst>
          </p:cNvPr>
          <p:cNvCxnSpPr>
            <a:cxnSpLocks/>
            <a:stCxn id="33" idx="5"/>
            <a:endCxn id="34" idx="1"/>
          </p:cNvCxnSpPr>
          <p:nvPr/>
        </p:nvCxnSpPr>
        <p:spPr>
          <a:xfrm>
            <a:off x="1111256" y="7141462"/>
            <a:ext cx="568837" cy="181557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27988A91-4FAC-4607-BB9B-E4AAEDDBB91B}"/>
              </a:ext>
            </a:extLst>
          </p:cNvPr>
          <p:cNvCxnSpPr>
            <a:cxnSpLocks/>
            <a:stCxn id="35" idx="4"/>
            <a:endCxn id="40" idx="0"/>
          </p:cNvCxnSpPr>
          <p:nvPr/>
        </p:nvCxnSpPr>
        <p:spPr>
          <a:xfrm>
            <a:off x="870501" y="3013819"/>
            <a:ext cx="2028417" cy="1906856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69CFEB5D-1686-44EC-8831-822422EC08EC}"/>
              </a:ext>
            </a:extLst>
          </p:cNvPr>
          <p:cNvCxnSpPr>
            <a:cxnSpLocks/>
            <a:stCxn id="33" idx="5"/>
            <a:endCxn id="42" idx="2"/>
          </p:cNvCxnSpPr>
          <p:nvPr/>
        </p:nvCxnSpPr>
        <p:spPr>
          <a:xfrm>
            <a:off x="1111256" y="7141462"/>
            <a:ext cx="1398393" cy="1613999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e 41">
            <a:extLst>
              <a:ext uri="{FF2B5EF4-FFF2-40B4-BE49-F238E27FC236}">
                <a16:creationId xmlns:a16="http://schemas.microsoft.com/office/drawing/2014/main" id="{21ACB0A3-35C4-4F5F-B62D-E772536E42E8}"/>
              </a:ext>
            </a:extLst>
          </p:cNvPr>
          <p:cNvSpPr/>
          <p:nvPr/>
        </p:nvSpPr>
        <p:spPr>
          <a:xfrm>
            <a:off x="2509649" y="8575461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EE405E3E-B885-4078-A722-35BFD8FFBD96}"/>
              </a:ext>
            </a:extLst>
          </p:cNvPr>
          <p:cNvSpPr txBox="1"/>
          <p:nvPr/>
        </p:nvSpPr>
        <p:spPr>
          <a:xfrm>
            <a:off x="60007" y="5020126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7EFB1A0E-B4B2-4995-AEBC-1971358EA9EB}"/>
              </a:ext>
            </a:extLst>
          </p:cNvPr>
          <p:cNvSpPr txBox="1"/>
          <p:nvPr/>
        </p:nvSpPr>
        <p:spPr>
          <a:xfrm>
            <a:off x="1807339" y="5034858"/>
            <a:ext cx="1692000" cy="15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Risoluzione</a:t>
            </a: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821DF417-6431-4BD9-A6B6-960105F38AFD}"/>
              </a:ext>
            </a:extLst>
          </p:cNvPr>
          <p:cNvCxnSpPr>
            <a:cxnSpLocks/>
            <a:stCxn id="35" idx="4"/>
            <a:endCxn id="41" idx="0"/>
          </p:cNvCxnSpPr>
          <p:nvPr/>
        </p:nvCxnSpPr>
        <p:spPr>
          <a:xfrm>
            <a:off x="870501" y="3013819"/>
            <a:ext cx="1406707" cy="3290014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e 39">
            <a:extLst>
              <a:ext uri="{FF2B5EF4-FFF2-40B4-BE49-F238E27FC236}">
                <a16:creationId xmlns:a16="http://schemas.microsoft.com/office/drawing/2014/main" id="{4764BB03-6C14-4FBC-91B9-EB171C09E711}"/>
              </a:ext>
            </a:extLst>
          </p:cNvPr>
          <p:cNvSpPr/>
          <p:nvPr/>
        </p:nvSpPr>
        <p:spPr>
          <a:xfrm>
            <a:off x="2718918" y="4920675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>
            <a:extLst>
              <a:ext uri="{FF2B5EF4-FFF2-40B4-BE49-F238E27FC236}">
                <a16:creationId xmlns:a16="http://schemas.microsoft.com/office/drawing/2014/main" id="{2D77855B-82E0-4079-B6FB-3F613E661F23}"/>
              </a:ext>
            </a:extLst>
          </p:cNvPr>
          <p:cNvSpPr/>
          <p:nvPr/>
        </p:nvSpPr>
        <p:spPr>
          <a:xfrm>
            <a:off x="2097208" y="6303833"/>
            <a:ext cx="360000" cy="3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AFC9689-6E75-4909-97FF-7BC7A030F96E}"/>
              </a:ext>
            </a:extLst>
          </p:cNvPr>
          <p:cNvCxnSpPr>
            <a:cxnSpLocks/>
          </p:cNvCxnSpPr>
          <p:nvPr/>
        </p:nvCxnSpPr>
        <p:spPr>
          <a:xfrm>
            <a:off x="54002" y="9090895"/>
            <a:ext cx="6770780" cy="0"/>
          </a:xfrm>
          <a:prstGeom prst="line">
            <a:avLst/>
          </a:prstGeom>
          <a:ln w="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e 45">
            <a:extLst>
              <a:ext uri="{FF2B5EF4-FFF2-40B4-BE49-F238E27FC236}">
                <a16:creationId xmlns:a16="http://schemas.microsoft.com/office/drawing/2014/main" id="{B3A26C9C-ECED-4BEB-896D-92A69DCB218E}"/>
              </a:ext>
            </a:extLst>
          </p:cNvPr>
          <p:cNvSpPr/>
          <p:nvPr/>
        </p:nvSpPr>
        <p:spPr>
          <a:xfrm>
            <a:off x="4161134" y="4476540"/>
            <a:ext cx="1080000" cy="5400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D10E3CAC-B702-4C7D-A164-D0FFA12C61EA}"/>
              </a:ext>
            </a:extLst>
          </p:cNvPr>
          <p:cNvSpPr/>
          <p:nvPr/>
        </p:nvSpPr>
        <p:spPr>
          <a:xfrm>
            <a:off x="2024810" y="7405625"/>
            <a:ext cx="396000" cy="12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07694133-19C1-4CFD-8935-F53E1122976E}"/>
              </a:ext>
            </a:extLst>
          </p:cNvPr>
          <p:cNvSpPr/>
          <p:nvPr/>
        </p:nvSpPr>
        <p:spPr>
          <a:xfrm>
            <a:off x="2057383" y="5124210"/>
            <a:ext cx="396000" cy="1260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0937E8EB-2062-4866-AD8B-669619D54D7A}"/>
              </a:ext>
            </a:extLst>
          </p:cNvPr>
          <p:cNvCxnSpPr>
            <a:cxnSpLocks/>
            <a:stCxn id="46" idx="4"/>
            <a:endCxn id="48" idx="6"/>
          </p:cNvCxnSpPr>
          <p:nvPr/>
        </p:nvCxnSpPr>
        <p:spPr>
          <a:xfrm flipH="1">
            <a:off x="2453383" y="5016540"/>
            <a:ext cx="2247751" cy="737670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E68B6BAE-4530-4788-8F20-30FA5A88627E}"/>
              </a:ext>
            </a:extLst>
          </p:cNvPr>
          <p:cNvCxnSpPr>
            <a:cxnSpLocks/>
            <a:stCxn id="46" idx="4"/>
            <a:endCxn id="47" idx="0"/>
          </p:cNvCxnSpPr>
          <p:nvPr/>
        </p:nvCxnSpPr>
        <p:spPr>
          <a:xfrm flipH="1">
            <a:off x="2222810" y="5016540"/>
            <a:ext cx="2478324" cy="2389085"/>
          </a:xfrm>
          <a:prstGeom prst="straightConnector1">
            <a:avLst/>
          </a:prstGeom>
          <a:ln w="31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290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7" grpId="0" animBg="1"/>
      <p:bldP spid="18" grpId="0" animBg="1"/>
      <p:bldP spid="19" grpId="0" animBg="1"/>
      <p:bldP spid="20" grpId="0" build="p" animBg="1"/>
      <p:bldP spid="21" grpId="0" animBg="1"/>
      <p:bldP spid="22" grpId="0" animBg="1"/>
      <p:bldP spid="23" grpId="0" build="p" animBg="1"/>
      <p:bldP spid="24" grpId="0" animBg="1"/>
      <p:bldP spid="25" grpId="0" animBg="1"/>
      <p:bldP spid="26" grpId="0" build="p" animBg="1"/>
      <p:bldP spid="27" grpId="0" animBg="1"/>
      <p:bldP spid="28" grpId="0" animBg="1"/>
      <p:bldP spid="29" grpId="0" build="p" animBg="1"/>
      <p:bldP spid="30" grpId="0" animBg="1"/>
      <p:bldP spid="2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0" grpId="0" animBg="1"/>
      <p:bldP spid="40" grpId="1" animBg="1"/>
      <p:bldP spid="41" grpId="0" animBg="1"/>
      <p:bldP spid="41" grpId="1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2221</Words>
  <Application>Microsoft Office PowerPoint</Application>
  <PresentationFormat>Presentazione su schermo (4:3)</PresentationFormat>
  <Paragraphs>179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Symbol</vt:lpstr>
      <vt:lpstr>Tema di Office</vt:lpstr>
      <vt:lpstr>Geometria descrittiva dinamica</vt:lpstr>
      <vt:lpstr>Geometria descrittiva dinamica Intersezione tra retta e piano  (1)</vt:lpstr>
      <vt:lpstr>Geometria descrittiva dinamica Intersezione tra retta e piano (2)</vt:lpstr>
      <vt:lpstr>Geometria descrittiva dinamica Intersezione tra retta e piano (3) </vt:lpstr>
      <vt:lpstr>Geometria descrittiva dinamica Intersezione tra retta e piano (4) </vt:lpstr>
      <vt:lpstr>Geometria descrittiva dinamica Intersezione tra retta e piano (5) </vt:lpstr>
      <vt:lpstr>Geometria descrittiva dinamica Intersezione tra retta e piano (6) </vt:lpstr>
      <vt:lpstr>Geometria descrittiva dinamica Intersezione tra retta e piano (7) </vt:lpstr>
      <vt:lpstr>Geometria descrittiva dinamica Intersezione tra retta e piano (8)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168</cp:revision>
  <dcterms:created xsi:type="dcterms:W3CDTF">2018-01-01T19:38:17Z</dcterms:created>
  <dcterms:modified xsi:type="dcterms:W3CDTF">2020-04-28T21:19:17Z</dcterms:modified>
</cp:coreProperties>
</file>