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dp" ContentType="image/vnd.ms-photo"/>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708" r:id="rId1"/>
  </p:sldMasterIdLst>
  <p:notesMasterIdLst>
    <p:notesMasterId r:id="rId11"/>
  </p:notesMasterIdLst>
  <p:handoutMasterIdLst>
    <p:handoutMasterId r:id="rId12"/>
  </p:handoutMasterIdLst>
  <p:sldIdLst>
    <p:sldId id="257" r:id="rId2"/>
    <p:sldId id="259" r:id="rId3"/>
    <p:sldId id="260" r:id="rId4"/>
    <p:sldId id="261" r:id="rId5"/>
    <p:sldId id="262" r:id="rId6"/>
    <p:sldId id="263" r:id="rId7"/>
    <p:sldId id="264" r:id="rId8"/>
    <p:sldId id="265" r:id="rId9"/>
    <p:sldId id="266" r:id="rId10"/>
  </p:sldIdLst>
  <p:sldSz cx="6858000" cy="9144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62" autoAdjust="0"/>
    <p:restoredTop sz="94353" autoAdjust="0"/>
  </p:normalViewPr>
  <p:slideViewPr>
    <p:cSldViewPr snapToGrid="0">
      <p:cViewPr varScale="1">
        <p:scale>
          <a:sx n="61" d="100"/>
          <a:sy n="61" d="100"/>
        </p:scale>
        <p:origin x="1800" y="4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E8D760AC-F06B-4F6E-8CF0-D85B0EF6304A}"/>
              </a:ext>
            </a:extLst>
          </p:cNvPr>
          <p:cNvSpPr>
            <a:spLocks noGrp="1"/>
          </p:cNvSpPr>
          <p:nvPr>
            <p:ph type="hdr" sz="quarter"/>
          </p:nvPr>
        </p:nvSpPr>
        <p:spPr>
          <a:xfrm>
            <a:off x="0" y="1"/>
            <a:ext cx="2945659" cy="498056"/>
          </a:xfrm>
          <a:prstGeom prst="rect">
            <a:avLst/>
          </a:prstGeom>
        </p:spPr>
        <p:txBody>
          <a:bodyPr vert="horz" lIns="91440" tIns="45720" rIns="91440" bIns="45720" rtlCol="0"/>
          <a:lstStyle>
            <a:lvl1pPr algn="l">
              <a:defRPr sz="1200"/>
            </a:lvl1pPr>
          </a:lstStyle>
          <a:p>
            <a:endParaRPr lang="it-IT"/>
          </a:p>
        </p:txBody>
      </p:sp>
      <p:sp>
        <p:nvSpPr>
          <p:cNvPr id="3" name="Segnaposto data 2">
            <a:extLst>
              <a:ext uri="{FF2B5EF4-FFF2-40B4-BE49-F238E27FC236}">
                <a16:creationId xmlns:a16="http://schemas.microsoft.com/office/drawing/2014/main" id="{A8FC1612-98E2-4987-BA5A-A55F78AA4189}"/>
              </a:ext>
            </a:extLst>
          </p:cNvPr>
          <p:cNvSpPr>
            <a:spLocks noGrp="1"/>
          </p:cNvSpPr>
          <p:nvPr>
            <p:ph type="dt" sz="quarter" idx="1"/>
          </p:nvPr>
        </p:nvSpPr>
        <p:spPr>
          <a:xfrm>
            <a:off x="3850443" y="1"/>
            <a:ext cx="2945659" cy="498056"/>
          </a:xfrm>
          <a:prstGeom prst="rect">
            <a:avLst/>
          </a:prstGeom>
        </p:spPr>
        <p:txBody>
          <a:bodyPr vert="horz" lIns="91440" tIns="45720" rIns="91440" bIns="45720" rtlCol="0"/>
          <a:lstStyle>
            <a:lvl1pPr algn="r">
              <a:defRPr sz="1200"/>
            </a:lvl1pPr>
          </a:lstStyle>
          <a:p>
            <a:fld id="{9A800BA9-AC6F-42B0-A7AA-ED1D264FECB9}" type="datetimeFigureOut">
              <a:rPr lang="it-IT" smtClean="0"/>
              <a:t>28/04/2020</a:t>
            </a:fld>
            <a:endParaRPr lang="it-IT"/>
          </a:p>
        </p:txBody>
      </p:sp>
      <p:sp>
        <p:nvSpPr>
          <p:cNvPr id="4" name="Segnaposto piè di pagina 3">
            <a:extLst>
              <a:ext uri="{FF2B5EF4-FFF2-40B4-BE49-F238E27FC236}">
                <a16:creationId xmlns:a16="http://schemas.microsoft.com/office/drawing/2014/main" id="{63F8072B-EF7E-443B-968D-059E614DE548}"/>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a:extLst>
              <a:ext uri="{FF2B5EF4-FFF2-40B4-BE49-F238E27FC236}">
                <a16:creationId xmlns:a16="http://schemas.microsoft.com/office/drawing/2014/main" id="{96DFA148-CA41-4B19-96FE-5CC464E8C7D1}"/>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785773B2-3B06-4787-948E-88DED75CABD8}" type="slidenum">
              <a:rPr lang="it-IT" smtClean="0"/>
              <a:t>‹N›</a:t>
            </a:fld>
            <a:endParaRPr lang="it-IT"/>
          </a:p>
        </p:txBody>
      </p:sp>
    </p:spTree>
    <p:extLst>
      <p:ext uri="{BB962C8B-B14F-4D97-AF65-F5344CB8AC3E}">
        <p14:creationId xmlns:p14="http://schemas.microsoft.com/office/powerpoint/2010/main" val="26610109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1"/>
            <a:ext cx="2945659" cy="49805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1"/>
            <a:ext cx="2945659" cy="498056"/>
          </a:xfrm>
          <a:prstGeom prst="rect">
            <a:avLst/>
          </a:prstGeom>
        </p:spPr>
        <p:txBody>
          <a:bodyPr vert="horz" lIns="91440" tIns="45720" rIns="91440" bIns="45720" rtlCol="0"/>
          <a:lstStyle>
            <a:lvl1pPr algn="r">
              <a:defRPr sz="1200"/>
            </a:lvl1pPr>
          </a:lstStyle>
          <a:p>
            <a:fld id="{A9A63339-470E-4BDE-A390-C54E6498F2E7}" type="datetimeFigureOut">
              <a:rPr lang="it-IT" smtClean="0"/>
              <a:t>28/04/2020</a:t>
            </a:fld>
            <a:endParaRPr lang="it-IT"/>
          </a:p>
        </p:txBody>
      </p:sp>
      <p:sp>
        <p:nvSpPr>
          <p:cNvPr id="4" name="Segnaposto immagine diapositiva 3"/>
          <p:cNvSpPr>
            <a:spLocks noGrp="1" noRot="1" noChangeAspect="1"/>
          </p:cNvSpPr>
          <p:nvPr>
            <p:ph type="sldImg" idx="2"/>
          </p:nvPr>
        </p:nvSpPr>
        <p:spPr>
          <a:xfrm>
            <a:off x="2143125" y="1241425"/>
            <a:ext cx="2511425"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77194"/>
            <a:ext cx="5438140" cy="3908615"/>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B6EE43A6-CE41-41DA-A268-C025B4CE0E87}" type="slidenum">
              <a:rPr lang="it-IT" smtClean="0"/>
              <a:t>‹N›</a:t>
            </a:fld>
            <a:endParaRPr lang="it-IT"/>
          </a:p>
        </p:txBody>
      </p:sp>
    </p:spTree>
    <p:extLst>
      <p:ext uri="{BB962C8B-B14F-4D97-AF65-F5344CB8AC3E}">
        <p14:creationId xmlns:p14="http://schemas.microsoft.com/office/powerpoint/2010/main" val="3046538606"/>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B6EE43A6-CE41-41DA-A268-C025B4CE0E87}" type="slidenum">
              <a:rPr lang="it-IT" smtClean="0"/>
              <a:t>1</a:t>
            </a:fld>
            <a:endParaRPr lang="it-IT"/>
          </a:p>
        </p:txBody>
      </p:sp>
    </p:spTree>
    <p:extLst>
      <p:ext uri="{BB962C8B-B14F-4D97-AF65-F5344CB8AC3E}">
        <p14:creationId xmlns:p14="http://schemas.microsoft.com/office/powerpoint/2010/main" val="33814599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ED530B43-3F3A-4E63-9431-52AD0E188358}" type="datetimeFigureOut">
              <a:rPr lang="it-IT" smtClean="0"/>
              <a:t>28/04/2020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CBF536F-B623-431E-A0B3-35531D180B58}" type="slidenum">
              <a:rPr lang="it-IT" smtClean="0"/>
              <a:t>‹N›</a:t>
            </a:fld>
            <a:endParaRPr lang="it-IT"/>
          </a:p>
        </p:txBody>
      </p:sp>
    </p:spTree>
    <p:extLst>
      <p:ext uri="{BB962C8B-B14F-4D97-AF65-F5344CB8AC3E}">
        <p14:creationId xmlns:p14="http://schemas.microsoft.com/office/powerpoint/2010/main" val="287322527"/>
      </p:ext>
    </p:extLst>
  </p:cSld>
  <p:clrMapOvr>
    <a:masterClrMapping/>
  </p:clrMapOvr>
  <mc:AlternateContent xmlns:mc="http://schemas.openxmlformats.org/markup-compatibility/2006">
    <mc:Choice xmlns:p15="http://schemas.microsoft.com/office/powerpoint/2012/main" Requires="p15">
      <p:transition spd="slow">
        <p15:prstTrans prst="peelOff"/>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ED530B43-3F3A-4E63-9431-52AD0E188358}" type="datetimeFigureOut">
              <a:rPr lang="it-IT" smtClean="0"/>
              <a:t>28/04/2020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CBF536F-B623-431E-A0B3-35531D180B58}" type="slidenum">
              <a:rPr lang="it-IT" smtClean="0"/>
              <a:t>‹N›</a:t>
            </a:fld>
            <a:endParaRPr lang="it-IT"/>
          </a:p>
        </p:txBody>
      </p:sp>
    </p:spTree>
    <p:extLst>
      <p:ext uri="{BB962C8B-B14F-4D97-AF65-F5344CB8AC3E}">
        <p14:creationId xmlns:p14="http://schemas.microsoft.com/office/powerpoint/2010/main" val="859872476"/>
      </p:ext>
    </p:extLst>
  </p:cSld>
  <p:clrMapOvr>
    <a:masterClrMapping/>
  </p:clrMapOvr>
  <mc:AlternateContent xmlns:mc="http://schemas.openxmlformats.org/markup-compatibility/2006">
    <mc:Choice xmlns:p15="http://schemas.microsoft.com/office/powerpoint/2012/main" Requires="p15">
      <p:transition spd="slow">
        <p15:prstTrans prst="peelOff"/>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ED530B43-3F3A-4E63-9431-52AD0E188358}" type="datetimeFigureOut">
              <a:rPr lang="it-IT" smtClean="0"/>
              <a:t>28/04/2020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CBF536F-B623-431E-A0B3-35531D180B58}" type="slidenum">
              <a:rPr lang="it-IT" smtClean="0"/>
              <a:t>‹N›</a:t>
            </a:fld>
            <a:endParaRPr lang="it-IT"/>
          </a:p>
        </p:txBody>
      </p:sp>
    </p:spTree>
    <p:extLst>
      <p:ext uri="{BB962C8B-B14F-4D97-AF65-F5344CB8AC3E}">
        <p14:creationId xmlns:p14="http://schemas.microsoft.com/office/powerpoint/2010/main" val="3326515023"/>
      </p:ext>
    </p:extLst>
  </p:cSld>
  <p:clrMapOvr>
    <a:masterClrMapping/>
  </p:clrMapOvr>
  <mc:AlternateContent xmlns:mc="http://schemas.openxmlformats.org/markup-compatibility/2006">
    <mc:Choice xmlns:p15="http://schemas.microsoft.com/office/powerpoint/2012/main" Requires="p15">
      <p:transition spd="slow">
        <p15:prstTrans prst="peelOff"/>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ED530B43-3F3A-4E63-9431-52AD0E188358}" type="datetimeFigureOut">
              <a:rPr lang="it-IT" smtClean="0"/>
              <a:t>28/04/2020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CBF536F-B623-431E-A0B3-35531D180B58}" type="slidenum">
              <a:rPr lang="it-IT" smtClean="0"/>
              <a:t>‹N›</a:t>
            </a:fld>
            <a:endParaRPr lang="it-IT"/>
          </a:p>
        </p:txBody>
      </p:sp>
    </p:spTree>
    <p:extLst>
      <p:ext uri="{BB962C8B-B14F-4D97-AF65-F5344CB8AC3E}">
        <p14:creationId xmlns:p14="http://schemas.microsoft.com/office/powerpoint/2010/main" val="2687707459"/>
      </p:ext>
    </p:extLst>
  </p:cSld>
  <p:clrMapOvr>
    <a:masterClrMapping/>
  </p:clrMapOvr>
  <mc:AlternateContent xmlns:mc="http://schemas.openxmlformats.org/markup-compatibility/2006">
    <mc:Choice xmlns:p15="http://schemas.microsoft.com/office/powerpoint/2012/main" Requires="p15">
      <p:transition spd="slow">
        <p15:prstTrans prst="peelOff"/>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ED530B43-3F3A-4E63-9431-52AD0E188358}" type="datetimeFigureOut">
              <a:rPr lang="it-IT" smtClean="0"/>
              <a:t>28/04/2020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CBF536F-B623-431E-A0B3-35531D180B58}" type="slidenum">
              <a:rPr lang="it-IT" smtClean="0"/>
              <a:t>‹N›</a:t>
            </a:fld>
            <a:endParaRPr lang="it-IT"/>
          </a:p>
        </p:txBody>
      </p:sp>
    </p:spTree>
    <p:extLst>
      <p:ext uri="{BB962C8B-B14F-4D97-AF65-F5344CB8AC3E}">
        <p14:creationId xmlns:p14="http://schemas.microsoft.com/office/powerpoint/2010/main" val="2088100373"/>
      </p:ext>
    </p:extLst>
  </p:cSld>
  <p:clrMapOvr>
    <a:masterClrMapping/>
  </p:clrMapOvr>
  <mc:AlternateContent xmlns:mc="http://schemas.openxmlformats.org/markup-compatibility/2006">
    <mc:Choice xmlns:p15="http://schemas.microsoft.com/office/powerpoint/2012/main" Requires="p15">
      <p:transition spd="slow">
        <p15:prstTrans prst="peelOff"/>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ED530B43-3F3A-4E63-9431-52AD0E188358}" type="datetimeFigureOut">
              <a:rPr lang="it-IT" smtClean="0"/>
              <a:t>28/04/2020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CBF536F-B623-431E-A0B3-35531D180B58}" type="slidenum">
              <a:rPr lang="it-IT" smtClean="0"/>
              <a:t>‹N›</a:t>
            </a:fld>
            <a:endParaRPr lang="it-IT"/>
          </a:p>
        </p:txBody>
      </p:sp>
    </p:spTree>
    <p:extLst>
      <p:ext uri="{BB962C8B-B14F-4D97-AF65-F5344CB8AC3E}">
        <p14:creationId xmlns:p14="http://schemas.microsoft.com/office/powerpoint/2010/main" val="424908575"/>
      </p:ext>
    </p:extLst>
  </p:cSld>
  <p:clrMapOvr>
    <a:masterClrMapping/>
  </p:clrMapOvr>
  <mc:AlternateContent xmlns:mc="http://schemas.openxmlformats.org/markup-compatibility/2006">
    <mc:Choice xmlns:p15="http://schemas.microsoft.com/office/powerpoint/2012/main" Requires="p15">
      <p:transition spd="slow">
        <p15:prstTrans prst="peelOff"/>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Modifica gli stili del testo dello schema</a:t>
            </a:r>
          </a:p>
        </p:txBody>
      </p:sp>
      <p:sp>
        <p:nvSpPr>
          <p:cNvPr id="4" name="Content Placeholder 3"/>
          <p:cNvSpPr>
            <a:spLocks noGrp="1"/>
          </p:cNvSpPr>
          <p:nvPr>
            <p:ph sz="half" idx="2"/>
          </p:nvPr>
        </p:nvSpPr>
        <p:spPr>
          <a:xfrm>
            <a:off x="472381" y="3340100"/>
            <a:ext cx="2901255" cy="4912784"/>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Modifica gli stili del testo dello schema</a:t>
            </a:r>
          </a:p>
        </p:txBody>
      </p:sp>
      <p:sp>
        <p:nvSpPr>
          <p:cNvPr id="6" name="Content Placeholder 5"/>
          <p:cNvSpPr>
            <a:spLocks noGrp="1"/>
          </p:cNvSpPr>
          <p:nvPr>
            <p:ph sz="quarter" idx="4"/>
          </p:nvPr>
        </p:nvSpPr>
        <p:spPr>
          <a:xfrm>
            <a:off x="3471863" y="3340100"/>
            <a:ext cx="2915543" cy="4912784"/>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ED530B43-3F3A-4E63-9431-52AD0E188358}" type="datetimeFigureOut">
              <a:rPr lang="it-IT" smtClean="0"/>
              <a:t>28/04/2020</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2CBF536F-B623-431E-A0B3-35531D180B58}" type="slidenum">
              <a:rPr lang="it-IT" smtClean="0"/>
              <a:t>‹N›</a:t>
            </a:fld>
            <a:endParaRPr lang="it-IT"/>
          </a:p>
        </p:txBody>
      </p:sp>
    </p:spTree>
    <p:extLst>
      <p:ext uri="{BB962C8B-B14F-4D97-AF65-F5344CB8AC3E}">
        <p14:creationId xmlns:p14="http://schemas.microsoft.com/office/powerpoint/2010/main" val="2617479889"/>
      </p:ext>
    </p:extLst>
  </p:cSld>
  <p:clrMapOvr>
    <a:masterClrMapping/>
  </p:clrMapOvr>
  <mc:AlternateContent xmlns:mc="http://schemas.openxmlformats.org/markup-compatibility/2006">
    <mc:Choice xmlns:p15="http://schemas.microsoft.com/office/powerpoint/2012/main" Requires="p15">
      <p:transition spd="slow">
        <p15:prstTrans prst="peelOff"/>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ED530B43-3F3A-4E63-9431-52AD0E188358}" type="datetimeFigureOut">
              <a:rPr lang="it-IT" smtClean="0"/>
              <a:t>28/04/2020</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2CBF536F-B623-431E-A0B3-35531D180B58}" type="slidenum">
              <a:rPr lang="it-IT" smtClean="0"/>
              <a:t>‹N›</a:t>
            </a:fld>
            <a:endParaRPr lang="it-IT"/>
          </a:p>
        </p:txBody>
      </p:sp>
    </p:spTree>
    <p:extLst>
      <p:ext uri="{BB962C8B-B14F-4D97-AF65-F5344CB8AC3E}">
        <p14:creationId xmlns:p14="http://schemas.microsoft.com/office/powerpoint/2010/main" val="364141250"/>
      </p:ext>
    </p:extLst>
  </p:cSld>
  <p:clrMapOvr>
    <a:masterClrMapping/>
  </p:clrMapOvr>
  <mc:AlternateContent xmlns:mc="http://schemas.openxmlformats.org/markup-compatibility/2006">
    <mc:Choice xmlns:p15="http://schemas.microsoft.com/office/powerpoint/2012/main" Requires="p15">
      <p:transition spd="slow">
        <p15:prstTrans prst="peelOff"/>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530B43-3F3A-4E63-9431-52AD0E188358}" type="datetimeFigureOut">
              <a:rPr lang="it-IT" smtClean="0"/>
              <a:t>28/04/2020</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2CBF536F-B623-431E-A0B3-35531D180B58}" type="slidenum">
              <a:rPr lang="it-IT" smtClean="0"/>
              <a:t>‹N›</a:t>
            </a:fld>
            <a:endParaRPr lang="it-IT"/>
          </a:p>
        </p:txBody>
      </p:sp>
    </p:spTree>
    <p:extLst>
      <p:ext uri="{BB962C8B-B14F-4D97-AF65-F5344CB8AC3E}">
        <p14:creationId xmlns:p14="http://schemas.microsoft.com/office/powerpoint/2010/main" val="3583112993"/>
      </p:ext>
    </p:extLst>
  </p:cSld>
  <p:clrMapOvr>
    <a:masterClrMapping/>
  </p:clrMapOvr>
  <mc:AlternateContent xmlns:mc="http://schemas.openxmlformats.org/markup-compatibility/2006">
    <mc:Choice xmlns:p15="http://schemas.microsoft.com/office/powerpoint/2012/main" Requires="p15">
      <p:transition spd="slow">
        <p15:prstTrans prst="peelOff"/>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ED530B43-3F3A-4E63-9431-52AD0E188358}" type="datetimeFigureOut">
              <a:rPr lang="it-IT" smtClean="0"/>
              <a:t>28/04/2020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CBF536F-B623-431E-A0B3-35531D180B58}" type="slidenum">
              <a:rPr lang="it-IT" smtClean="0"/>
              <a:t>‹N›</a:t>
            </a:fld>
            <a:endParaRPr lang="it-IT"/>
          </a:p>
        </p:txBody>
      </p:sp>
    </p:spTree>
    <p:extLst>
      <p:ext uri="{BB962C8B-B14F-4D97-AF65-F5344CB8AC3E}">
        <p14:creationId xmlns:p14="http://schemas.microsoft.com/office/powerpoint/2010/main" val="413178049"/>
      </p:ext>
    </p:extLst>
  </p:cSld>
  <p:clrMapOvr>
    <a:masterClrMapping/>
  </p:clrMapOvr>
  <mc:AlternateContent xmlns:mc="http://schemas.openxmlformats.org/markup-compatibility/2006">
    <mc:Choice xmlns:p15="http://schemas.microsoft.com/office/powerpoint/2012/main" Requires="p15">
      <p:transition spd="slow">
        <p15:prstTrans prst="peelOff"/>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it-IT"/>
              <a:t>Fare clic sull'icona per inserire un'immagine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ED530B43-3F3A-4E63-9431-52AD0E188358}" type="datetimeFigureOut">
              <a:rPr lang="it-IT" smtClean="0"/>
              <a:t>28/04/2020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CBF536F-B623-431E-A0B3-35531D180B58}" type="slidenum">
              <a:rPr lang="it-IT" smtClean="0"/>
              <a:t>‹N›</a:t>
            </a:fld>
            <a:endParaRPr lang="it-IT"/>
          </a:p>
        </p:txBody>
      </p:sp>
    </p:spTree>
    <p:extLst>
      <p:ext uri="{BB962C8B-B14F-4D97-AF65-F5344CB8AC3E}">
        <p14:creationId xmlns:p14="http://schemas.microsoft.com/office/powerpoint/2010/main" val="3798569247"/>
      </p:ext>
    </p:extLst>
  </p:cSld>
  <p:clrMapOvr>
    <a:masterClrMapping/>
  </p:clrMapOvr>
  <mc:AlternateContent xmlns:mc="http://schemas.openxmlformats.org/markup-compatibility/2006">
    <mc:Choice xmlns:p15="http://schemas.microsoft.com/office/powerpoint/2012/main" Requires="p15">
      <p:transition spd="slow">
        <p15:prstTrans prst="peelOff"/>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ED530B43-3F3A-4E63-9431-52AD0E188358}" type="datetimeFigureOut">
              <a:rPr lang="it-IT" smtClean="0"/>
              <a:t>28/04/2020</a:t>
            </a:fld>
            <a:endParaRPr lang="it-IT"/>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2CBF536F-B623-431E-A0B3-35531D180B58}" type="slidenum">
              <a:rPr lang="it-IT" smtClean="0"/>
              <a:t>‹N›</a:t>
            </a:fld>
            <a:endParaRPr lang="it-IT"/>
          </a:p>
        </p:txBody>
      </p:sp>
    </p:spTree>
    <p:extLst>
      <p:ext uri="{BB962C8B-B14F-4D97-AF65-F5344CB8AC3E}">
        <p14:creationId xmlns:p14="http://schemas.microsoft.com/office/powerpoint/2010/main" val="213434015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mc:AlternateContent xmlns:mc="http://schemas.openxmlformats.org/markup-compatibility/2006">
    <mc:Choice xmlns:p15="http://schemas.microsoft.com/office/powerpoint/2012/main" Requires="p15">
      <p:transition spd="slow">
        <p15:prstTrans prst="peelOff"/>
      </p:transition>
    </mc:Choice>
    <mc:Fallback>
      <p:transition spd="slow">
        <p:fade/>
      </p:transition>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4.emf"/><Relationship Id="rId7" Type="http://schemas.openxmlformats.org/officeDocument/2006/relationships/image" Target="../media/image3.wmf"/><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2.w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image" Target="../media/image7.emf"/><Relationship Id="rId7" Type="http://schemas.openxmlformats.org/officeDocument/2006/relationships/image" Target="../media/image6.wmf"/><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image" Target="../media/image5.wmf"/><Relationship Id="rId4" Type="http://schemas.openxmlformats.org/officeDocument/2006/relationships/oleObject" Target="../embeddings/oleObject3.bin"/></Relationships>
</file>

<file path=ppt/slides/_rels/slide4.xml.rels><?xml version="1.0" encoding="UTF-8" standalone="yes"?>
<Relationships xmlns="http://schemas.openxmlformats.org/package/2006/relationships"><Relationship Id="rId3" Type="http://schemas.openxmlformats.org/officeDocument/2006/relationships/image" Target="../media/image10.emf"/><Relationship Id="rId7" Type="http://schemas.openxmlformats.org/officeDocument/2006/relationships/image" Target="../media/image9.wmf"/><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oleObject" Target="../embeddings/oleObject6.bin"/><Relationship Id="rId5" Type="http://schemas.openxmlformats.org/officeDocument/2006/relationships/image" Target="../media/image8.wmf"/><Relationship Id="rId4" Type="http://schemas.openxmlformats.org/officeDocument/2006/relationships/oleObject" Target="../embeddings/oleObject5.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hyperlink" Target="https://www.eliofragassi.it/"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5" name="Rectangle 5">
            <a:extLst>
              <a:ext uri="{FF2B5EF4-FFF2-40B4-BE49-F238E27FC236}">
                <a16:creationId xmlns:a16="http://schemas.microsoft.com/office/drawing/2014/main" id="{8DE2F739-014B-41D4-A50F-A7E1B3996701}"/>
              </a:ext>
            </a:extLst>
          </p:cNvPr>
          <p:cNvSpPr>
            <a:spLocks noChangeArrowheads="1"/>
          </p:cNvSpPr>
          <p:nvPr/>
        </p:nvSpPr>
        <p:spPr bwMode="auto">
          <a:xfrm>
            <a:off x="54000" y="6693646"/>
            <a:ext cx="6750000" cy="2031325"/>
          </a:xfrm>
          <a:prstGeom prst="rect">
            <a:avLst/>
          </a:prstGeom>
          <a:solidFill>
            <a:schemeClr val="accent4">
              <a:lumMod val="20000"/>
              <a:lumOff val="80000"/>
            </a:schemeClr>
          </a:solidFill>
          <a:ln w="3175" algn="ctr">
            <a:solidFill>
              <a:schemeClr val="accent1"/>
            </a:solidFill>
            <a:miter lim="800000"/>
            <a:headEnd/>
            <a:tailEnd/>
          </a:ln>
        </p:spPr>
        <p:txBody>
          <a:bodyPr wrap="square" lIns="0" anchor="ctr">
            <a:spAutoFit/>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80998" algn="ctr">
              <a:defRPr/>
            </a:pPr>
            <a:r>
              <a:rPr lang="it-IT" kern="0" dirty="0">
                <a:solidFill>
                  <a:srgbClr val="00B050"/>
                </a:solidFill>
                <a:latin typeface="Comic Sans MS"/>
                <a:cs typeface="Times New Roman" pitchFamily="18" charset="0"/>
              </a:rPr>
              <a:t>Il disegno è stato  eseguito nell’a. s. 1992/93</a:t>
            </a:r>
          </a:p>
          <a:p>
            <a:pPr marL="80998" algn="ctr">
              <a:defRPr/>
            </a:pPr>
            <a:r>
              <a:rPr lang="it-IT" kern="0" dirty="0">
                <a:solidFill>
                  <a:srgbClr val="00B050"/>
                </a:solidFill>
                <a:latin typeface="Comic Sans MS"/>
                <a:cs typeface="Times New Roman" pitchFamily="18" charset="0"/>
              </a:rPr>
              <a:t>da  </a:t>
            </a:r>
            <a:r>
              <a:rPr lang="it-IT" b="1" kern="0" dirty="0" err="1">
                <a:solidFill>
                  <a:srgbClr val="00B050"/>
                </a:solidFill>
                <a:latin typeface="Comic Sans MS"/>
                <a:cs typeface="Times New Roman" pitchFamily="18" charset="0"/>
              </a:rPr>
              <a:t>Scuderi</a:t>
            </a:r>
            <a:r>
              <a:rPr lang="it-IT" b="1" kern="0" dirty="0">
                <a:solidFill>
                  <a:srgbClr val="00B050"/>
                </a:solidFill>
                <a:latin typeface="Comic Sans MS"/>
                <a:cs typeface="Times New Roman" pitchFamily="18" charset="0"/>
              </a:rPr>
              <a:t> Marco </a:t>
            </a:r>
            <a:r>
              <a:rPr lang="it-IT" kern="0" dirty="0">
                <a:solidFill>
                  <a:srgbClr val="00B050"/>
                </a:solidFill>
                <a:latin typeface="Comic Sans MS"/>
                <a:cs typeface="Times New Roman" pitchFamily="18" charset="0"/>
              </a:rPr>
              <a:t>della classe 5°A</a:t>
            </a:r>
          </a:p>
          <a:p>
            <a:pPr marL="80998" algn="ctr">
              <a:defRPr/>
            </a:pPr>
            <a:endParaRPr lang="it-IT" kern="0" dirty="0">
              <a:solidFill>
                <a:srgbClr val="00B050"/>
              </a:solidFill>
              <a:latin typeface="Comic Sans MS"/>
              <a:cs typeface="Times New Roman" pitchFamily="18" charset="0"/>
            </a:endParaRPr>
          </a:p>
          <a:p>
            <a:pPr marL="80998" algn="ctr">
              <a:defRPr/>
            </a:pPr>
            <a:r>
              <a:rPr lang="it-IT" kern="0" dirty="0">
                <a:solidFill>
                  <a:srgbClr val="00B050"/>
                </a:solidFill>
                <a:latin typeface="Comic Sans MS"/>
                <a:cs typeface="Times New Roman" pitchFamily="18" charset="0"/>
              </a:rPr>
              <a:t>dell’ Istituto Statale d’Arte « </a:t>
            </a:r>
            <a:r>
              <a:rPr lang="it-IT" b="1" kern="0" dirty="0">
                <a:solidFill>
                  <a:srgbClr val="00B050"/>
                </a:solidFill>
                <a:latin typeface="Comic Sans MS"/>
                <a:cs typeface="Times New Roman" pitchFamily="18" charset="0"/>
              </a:rPr>
              <a:t>G. Mazara</a:t>
            </a:r>
            <a:r>
              <a:rPr lang="it-IT" kern="0" dirty="0">
                <a:solidFill>
                  <a:srgbClr val="00B050"/>
                </a:solidFill>
                <a:latin typeface="Comic Sans MS"/>
                <a:cs typeface="Times New Roman" pitchFamily="18" charset="0"/>
              </a:rPr>
              <a:t>» di Sulmona </a:t>
            </a:r>
          </a:p>
          <a:p>
            <a:pPr marL="80998" algn="ctr">
              <a:defRPr/>
            </a:pPr>
            <a:endParaRPr lang="it-IT" kern="0" dirty="0">
              <a:solidFill>
                <a:srgbClr val="00B050"/>
              </a:solidFill>
              <a:latin typeface="Comic Sans MS"/>
              <a:cs typeface="Times New Roman" pitchFamily="18" charset="0"/>
            </a:endParaRPr>
          </a:p>
          <a:p>
            <a:pPr marL="80998" algn="ctr">
              <a:defRPr/>
            </a:pPr>
            <a:r>
              <a:rPr lang="it-IT" kern="0" dirty="0">
                <a:solidFill>
                  <a:srgbClr val="00B050"/>
                </a:solidFill>
                <a:latin typeface="Comic Sans MS"/>
                <a:cs typeface="Times New Roman" pitchFamily="18" charset="0"/>
              </a:rPr>
              <a:t>per la materia :“</a:t>
            </a:r>
            <a:r>
              <a:rPr lang="it-IT" b="1" kern="0" dirty="0">
                <a:solidFill>
                  <a:srgbClr val="00B050"/>
                </a:solidFill>
                <a:latin typeface="Comic Sans MS"/>
                <a:cs typeface="Times New Roman" pitchFamily="18" charset="0"/>
              </a:rPr>
              <a:t>Geometria descrittiva</a:t>
            </a:r>
            <a:r>
              <a:rPr lang="it-IT" kern="0" dirty="0">
                <a:solidFill>
                  <a:srgbClr val="00B050"/>
                </a:solidFill>
                <a:latin typeface="Comic Sans MS"/>
                <a:cs typeface="Times New Roman" pitchFamily="18" charset="0"/>
              </a:rPr>
              <a:t>”</a:t>
            </a:r>
          </a:p>
          <a:p>
            <a:pPr algn="ctr">
              <a:defRPr/>
            </a:pPr>
            <a:r>
              <a:rPr lang="it-IT" kern="0" dirty="0">
                <a:solidFill>
                  <a:srgbClr val="00B050"/>
                </a:solidFill>
                <a:latin typeface="Comic Sans MS"/>
                <a:cs typeface="Times New Roman" pitchFamily="18" charset="0"/>
              </a:rPr>
              <a:t>Insegnante: Prof. Elio Fragassi</a:t>
            </a:r>
            <a:endParaRPr lang="it-IT" kern="0" dirty="0">
              <a:solidFill>
                <a:srgbClr val="00B050"/>
              </a:solidFill>
              <a:latin typeface="Comic Sans MS"/>
              <a:cs typeface="Arial" panose="020B0604020202020204" pitchFamily="34" charset="0"/>
            </a:endParaRPr>
          </a:p>
        </p:txBody>
      </p:sp>
      <p:sp>
        <p:nvSpPr>
          <p:cNvPr id="6" name="Text Box 6">
            <a:extLst>
              <a:ext uri="{FF2B5EF4-FFF2-40B4-BE49-F238E27FC236}">
                <a16:creationId xmlns:a16="http://schemas.microsoft.com/office/drawing/2014/main" id="{605D3509-7572-40FD-97E7-86262B6D9086}"/>
              </a:ext>
            </a:extLst>
          </p:cNvPr>
          <p:cNvSpPr txBox="1">
            <a:spLocks noChangeArrowheads="1"/>
          </p:cNvSpPr>
          <p:nvPr/>
        </p:nvSpPr>
        <p:spPr bwMode="auto">
          <a:xfrm>
            <a:off x="3585089" y="8781301"/>
            <a:ext cx="3204000" cy="288000"/>
          </a:xfrm>
          <a:prstGeom prst="rect">
            <a:avLst/>
          </a:prstGeom>
          <a:solidFill>
            <a:srgbClr val="FFFF00"/>
          </a:solidFill>
          <a:ln w="9525">
            <a:solidFill>
              <a:srgbClr val="4F81BD"/>
            </a:solidFill>
            <a:miter lim="800000"/>
            <a:headEnd/>
            <a:tailEnd/>
          </a:ln>
        </p:spPr>
        <p:txBody>
          <a:bodyPr lIns="69056" tIns="34529" rIns="69056" bIns="34529">
            <a:spAutoFit/>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ct val="0"/>
              </a:spcBef>
              <a:buNone/>
              <a:defRPr/>
            </a:pPr>
            <a:r>
              <a:rPr lang="it-IT" altLang="it-IT" sz="1200" b="1" kern="0" dirty="0">
                <a:solidFill>
                  <a:srgbClr val="C00000"/>
                </a:solidFill>
                <a:latin typeface="Comic Sans MS" panose="030F0702030302020204" pitchFamily="66" charset="0"/>
                <a:cs typeface="Courier New" panose="02070309020205020404" pitchFamily="49" charset="0"/>
              </a:rPr>
              <a:t>Autore   Prof. Arch. Elio Fragassi</a:t>
            </a:r>
          </a:p>
        </p:txBody>
      </p:sp>
      <p:sp>
        <p:nvSpPr>
          <p:cNvPr id="7" name="Text Box 9">
            <a:extLst>
              <a:ext uri="{FF2B5EF4-FFF2-40B4-BE49-F238E27FC236}">
                <a16:creationId xmlns:a16="http://schemas.microsoft.com/office/drawing/2014/main" id="{376C0E94-442D-4019-9861-CF1BF2E4F455}"/>
              </a:ext>
            </a:extLst>
          </p:cNvPr>
          <p:cNvSpPr txBox="1">
            <a:spLocks noChangeArrowheads="1"/>
          </p:cNvSpPr>
          <p:nvPr/>
        </p:nvSpPr>
        <p:spPr bwMode="auto">
          <a:xfrm>
            <a:off x="46052" y="8781301"/>
            <a:ext cx="3492000" cy="288000"/>
          </a:xfrm>
          <a:prstGeom prst="rect">
            <a:avLst/>
          </a:prstGeom>
          <a:solidFill>
            <a:srgbClr val="FFFF00"/>
          </a:solidFill>
          <a:ln w="12700">
            <a:solidFill>
              <a:srgbClr val="0070C0"/>
            </a:solidFill>
            <a:miter lim="800000"/>
            <a:headEnd/>
            <a:tailEnd/>
          </a:ln>
        </p:spPr>
        <p:txBody>
          <a:bodyPr lIns="69056" tIns="34529" rIns="69056" bIns="34529">
            <a:spAutoFit/>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Bef>
                <a:spcPct val="0"/>
              </a:spcBef>
              <a:buNone/>
              <a:defRPr/>
            </a:pPr>
            <a:r>
              <a:rPr lang="it-IT" altLang="it-IT" sz="1050" b="1" kern="0" dirty="0">
                <a:solidFill>
                  <a:prstClr val="black"/>
                </a:solidFill>
                <a:latin typeface="Comic Sans MS" panose="030F0702030302020204" pitchFamily="66" charset="0"/>
                <a:cs typeface="Courier New" panose="02070309020205020404" pitchFamily="49" charset="0"/>
              </a:rPr>
              <a:t>Il materiale può essere riprodotto citando la fonte</a:t>
            </a:r>
          </a:p>
        </p:txBody>
      </p:sp>
      <p:sp>
        <p:nvSpPr>
          <p:cNvPr id="8" name="Rectangle 6">
            <a:extLst>
              <a:ext uri="{FF2B5EF4-FFF2-40B4-BE49-F238E27FC236}">
                <a16:creationId xmlns:a16="http://schemas.microsoft.com/office/drawing/2014/main" id="{6FFBAD90-46DB-4D16-A1CE-BF25D0B21E49}"/>
              </a:ext>
            </a:extLst>
          </p:cNvPr>
          <p:cNvSpPr txBox="1">
            <a:spLocks noChangeArrowheads="1"/>
          </p:cNvSpPr>
          <p:nvPr/>
        </p:nvSpPr>
        <p:spPr>
          <a:xfrm>
            <a:off x="54000" y="652147"/>
            <a:ext cx="6750000" cy="324000"/>
          </a:xfrm>
          <a:prstGeom prst="rect">
            <a:avLst/>
          </a:prstGeom>
          <a:noFill/>
          <a:ln>
            <a:solidFill>
              <a:schemeClr val="accent1"/>
            </a:solidFill>
          </a:ln>
        </p:spPr>
        <p:txBody>
          <a:bodyPr/>
          <a:lstStyle/>
          <a:p>
            <a:pPr marL="257175" indent="-257175" algn="ctr" defTabSz="685800">
              <a:lnSpc>
                <a:spcPct val="90000"/>
              </a:lnSpc>
              <a:spcBef>
                <a:spcPct val="20000"/>
              </a:spcBef>
              <a:buClr>
                <a:srgbClr val="1F497D"/>
              </a:buClr>
              <a:buSzPct val="75000"/>
              <a:defRPr/>
            </a:pPr>
            <a:r>
              <a:rPr lang="it-IT" sz="1500" kern="0" dirty="0">
                <a:solidFill>
                  <a:srgbClr val="00B050"/>
                </a:solidFill>
                <a:latin typeface="Comic Sans MS"/>
                <a:cs typeface="Arial" panose="020B0604020202020204" pitchFamily="34" charset="0"/>
              </a:rPr>
              <a:t>Indagine insiemistica sulla doppia proiezione ortogonale di </a:t>
            </a:r>
            <a:r>
              <a:rPr lang="it-IT" sz="1500" kern="0" dirty="0" err="1">
                <a:solidFill>
                  <a:srgbClr val="00B050"/>
                </a:solidFill>
                <a:latin typeface="Comic Sans MS"/>
                <a:cs typeface="Arial" panose="020B0604020202020204" pitchFamily="34" charset="0"/>
              </a:rPr>
              <a:t>Monge</a:t>
            </a:r>
            <a:endParaRPr lang="it-IT" sz="1500" kern="0" dirty="0">
              <a:solidFill>
                <a:srgbClr val="00B050"/>
              </a:solidFill>
              <a:latin typeface="Comic Sans MS"/>
              <a:cs typeface="Arial" panose="020B0604020202020204" pitchFamily="34" charset="0"/>
            </a:endParaRPr>
          </a:p>
        </p:txBody>
      </p:sp>
      <p:cxnSp>
        <p:nvCxnSpPr>
          <p:cNvPr id="9" name="Connettore diritto 8">
            <a:extLst>
              <a:ext uri="{FF2B5EF4-FFF2-40B4-BE49-F238E27FC236}">
                <a16:creationId xmlns:a16="http://schemas.microsoft.com/office/drawing/2014/main" id="{71C1490F-7D06-492D-BA52-E426C1504BA9}"/>
              </a:ext>
            </a:extLst>
          </p:cNvPr>
          <p:cNvCxnSpPr>
            <a:cxnSpLocks/>
          </p:cNvCxnSpPr>
          <p:nvPr/>
        </p:nvCxnSpPr>
        <p:spPr>
          <a:xfrm>
            <a:off x="54002" y="9090895"/>
            <a:ext cx="6770780" cy="0"/>
          </a:xfrm>
          <a:prstGeom prst="line">
            <a:avLst/>
          </a:prstGeom>
          <a:ln w="0">
            <a:solidFill>
              <a:schemeClr val="accent6">
                <a:lumMod val="20000"/>
                <a:lumOff val="80000"/>
              </a:schemeClr>
            </a:solidFill>
          </a:ln>
        </p:spPr>
        <p:style>
          <a:lnRef idx="1">
            <a:schemeClr val="accent1"/>
          </a:lnRef>
          <a:fillRef idx="0">
            <a:schemeClr val="accent1"/>
          </a:fillRef>
          <a:effectRef idx="0">
            <a:schemeClr val="accent1"/>
          </a:effectRef>
          <a:fontRef idx="minor">
            <a:schemeClr val="tx1"/>
          </a:fontRef>
        </p:style>
      </p:cxnSp>
      <p:pic>
        <p:nvPicPr>
          <p:cNvPr id="11" name="Immagine 10">
            <a:extLst>
              <a:ext uri="{FF2B5EF4-FFF2-40B4-BE49-F238E27FC236}">
                <a16:creationId xmlns:a16="http://schemas.microsoft.com/office/drawing/2014/main" id="{FBAF2AFE-A725-471E-B09F-EB0727BA9659}"/>
              </a:ext>
            </a:extLst>
          </p:cNvPr>
          <p:cNvPicPr>
            <a:picLocks/>
          </p:cNvPicPr>
          <p:nvPr/>
        </p:nvPicPr>
        <p:blipFill>
          <a:blip r:embed="rId3">
            <a:extLst>
              <a:ext uri="{BEBA8EAE-BF5A-486C-A8C5-ECC9F3942E4B}">
                <a14:imgProps xmlns:a14="http://schemas.microsoft.com/office/drawing/2010/main">
                  <a14:imgLayer r:embed="rId4">
                    <a14:imgEffect>
                      <a14:sharpenSoften amount="50000"/>
                    </a14:imgEffect>
                    <a14:imgEffect>
                      <a14:colorTemperature colorTemp="8800"/>
                    </a14:imgEffect>
                  </a14:imgLayer>
                </a14:imgProps>
              </a:ext>
              <a:ext uri="{28A0092B-C50C-407E-A947-70E740481C1C}">
                <a14:useLocalDpi xmlns:a14="http://schemas.microsoft.com/office/drawing/2010/main" val="0"/>
              </a:ext>
            </a:extLst>
          </a:blip>
          <a:stretch>
            <a:fillRect/>
          </a:stretch>
        </p:blipFill>
        <p:spPr>
          <a:xfrm>
            <a:off x="54000" y="2437492"/>
            <a:ext cx="6750000" cy="4192205"/>
          </a:xfrm>
          <a:prstGeom prst="rect">
            <a:avLst/>
          </a:prstGeom>
          <a:ln w="3175">
            <a:solidFill>
              <a:schemeClr val="accent1"/>
            </a:solidFill>
          </a:ln>
        </p:spPr>
      </p:pic>
      <p:sp>
        <p:nvSpPr>
          <p:cNvPr id="2" name="Titolo 1">
            <a:extLst>
              <a:ext uri="{FF2B5EF4-FFF2-40B4-BE49-F238E27FC236}">
                <a16:creationId xmlns:a16="http://schemas.microsoft.com/office/drawing/2014/main" id="{4A920886-3F2A-4238-A4A2-43759B866C98}"/>
              </a:ext>
            </a:extLst>
          </p:cNvPr>
          <p:cNvSpPr>
            <a:spLocks noGrp="1"/>
          </p:cNvSpPr>
          <p:nvPr>
            <p:ph type="title"/>
          </p:nvPr>
        </p:nvSpPr>
        <p:spPr>
          <a:xfrm>
            <a:off x="54000" y="43580"/>
            <a:ext cx="6750000" cy="540000"/>
          </a:xfrm>
          <a:ln>
            <a:solidFill>
              <a:schemeClr val="accent1"/>
            </a:solidFill>
          </a:ln>
        </p:spPr>
        <p:txBody>
          <a:bodyPr>
            <a:normAutofit fontScale="90000"/>
          </a:bodyPr>
          <a:lstStyle/>
          <a:p>
            <a:pPr algn="ctr" defTabSz="342900">
              <a:lnSpc>
                <a:spcPct val="100000"/>
              </a:lnSpc>
              <a:spcBef>
                <a:spcPts val="0"/>
              </a:spcBef>
            </a:pPr>
            <a:r>
              <a:rPr lang="it-IT">
                <a:solidFill>
                  <a:srgbClr val="00B050"/>
                </a:solidFill>
                <a:latin typeface="Comic Sans MS" panose="030F0702030302020204" pitchFamily="66" charset="0"/>
                <a:ea typeface="+mn-ea"/>
                <a:cs typeface="+mn-cs"/>
              </a:rPr>
              <a:t>Geometria descrittiva dinamica</a:t>
            </a:r>
            <a:endParaRPr lang="it-IT" dirty="0"/>
          </a:p>
        </p:txBody>
      </p:sp>
      <p:sp>
        <p:nvSpPr>
          <p:cNvPr id="13" name="CasellaDiTesto 12">
            <a:extLst>
              <a:ext uri="{FF2B5EF4-FFF2-40B4-BE49-F238E27FC236}">
                <a16:creationId xmlns:a16="http://schemas.microsoft.com/office/drawing/2014/main" id="{6D8A983A-9735-4C87-A8A1-BAC6FC32D5CA}"/>
              </a:ext>
            </a:extLst>
          </p:cNvPr>
          <p:cNvSpPr txBox="1"/>
          <p:nvPr/>
        </p:nvSpPr>
        <p:spPr>
          <a:xfrm>
            <a:off x="54000" y="1043966"/>
            <a:ext cx="6750000" cy="1338828"/>
          </a:xfrm>
          <a:prstGeom prst="rect">
            <a:avLst/>
          </a:prstGeom>
          <a:noFill/>
          <a:ln>
            <a:solidFill>
              <a:schemeClr val="accent1"/>
            </a:solidFill>
          </a:ln>
        </p:spPr>
        <p:txBody>
          <a:bodyPr wrap="square" rtlCol="0">
            <a:spAutoFit/>
          </a:bodyPr>
          <a:lstStyle/>
          <a:p>
            <a:pPr algn="ctr"/>
            <a:r>
              <a:rPr lang="it-IT" sz="2700" dirty="0">
                <a:solidFill>
                  <a:srgbClr val="00B050"/>
                </a:solidFill>
                <a:latin typeface="Comic Sans MS" panose="030F0702030302020204" pitchFamily="66" charset="0"/>
              </a:rPr>
              <a:t>LE OPERAZIONI GEOMETRICHE</a:t>
            </a:r>
          </a:p>
          <a:p>
            <a:pPr algn="ctr"/>
            <a:endParaRPr lang="it-IT" sz="2700" dirty="0">
              <a:solidFill>
                <a:srgbClr val="00B050"/>
              </a:solidFill>
              <a:latin typeface="Comic Sans MS" panose="030F0702030302020204" pitchFamily="66" charset="0"/>
            </a:endParaRPr>
          </a:p>
          <a:p>
            <a:pPr algn="ctr"/>
            <a:r>
              <a:rPr lang="it-IT" sz="2700" dirty="0">
                <a:solidFill>
                  <a:srgbClr val="00B050"/>
                </a:solidFill>
                <a:latin typeface="Comic Sans MS" panose="030F0702030302020204" pitchFamily="66" charset="0"/>
              </a:rPr>
              <a:t>INTERSEZIONE TRA RETTA E PIANO</a:t>
            </a:r>
          </a:p>
        </p:txBody>
      </p:sp>
    </p:spTree>
    <p:extLst>
      <p:ext uri="{BB962C8B-B14F-4D97-AF65-F5344CB8AC3E}">
        <p14:creationId xmlns:p14="http://schemas.microsoft.com/office/powerpoint/2010/main" val="2124229051"/>
      </p:ext>
    </p:extLst>
  </p:cSld>
  <p:clrMapOvr>
    <a:masterClrMapping/>
  </p:clrMapOvr>
  <mc:AlternateContent xmlns:mc="http://schemas.openxmlformats.org/markup-compatibility/2006">
    <mc:Choice xmlns:p15="http://schemas.microsoft.com/office/powerpoint/2012/main" Requires="p15">
      <p:transition spd="slow">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500"/>
                                        <p:tgtEl>
                                          <p:spTgt spid="5"/>
                                        </p:tgtEl>
                                      </p:cBhvr>
                                    </p:animEffect>
                                    <p:anim calcmode="lin" valueType="num">
                                      <p:cBhvr>
                                        <p:cTn id="19" dur="500" fill="hold"/>
                                        <p:tgtEl>
                                          <p:spTgt spid="5"/>
                                        </p:tgtEl>
                                        <p:attrNameLst>
                                          <p:attrName>ppt_x</p:attrName>
                                        </p:attrNameLst>
                                      </p:cBhvr>
                                      <p:tavLst>
                                        <p:tav tm="0">
                                          <p:val>
                                            <p:strVal val="#ppt_x"/>
                                          </p:val>
                                        </p:tav>
                                        <p:tav tm="100000">
                                          <p:val>
                                            <p:strVal val="#ppt_x"/>
                                          </p:val>
                                        </p:tav>
                                      </p:tavLst>
                                    </p:anim>
                                    <p:anim calcmode="lin" valueType="num">
                                      <p:cBhvr>
                                        <p:cTn id="20" dur="5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ED128F94-5365-43E2-9593-F3E29FF40852}"/>
              </a:ext>
            </a:extLst>
          </p:cNvPr>
          <p:cNvSpPr txBox="1"/>
          <p:nvPr/>
        </p:nvSpPr>
        <p:spPr>
          <a:xfrm>
            <a:off x="27000" y="635149"/>
            <a:ext cx="6804000" cy="517065"/>
          </a:xfrm>
          <a:prstGeom prst="rect">
            <a:avLst/>
          </a:prstGeom>
          <a:noFill/>
          <a:ln>
            <a:solidFill>
              <a:schemeClr val="accent1"/>
            </a:solidFill>
          </a:ln>
        </p:spPr>
        <p:txBody>
          <a:bodyPr wrap="square" rtlCol="0" anchor="ctr">
            <a:spAutoFit/>
          </a:bodyPr>
          <a:lstStyle/>
          <a:p>
            <a:pPr>
              <a:lnSpc>
                <a:spcPct val="115000"/>
              </a:lnSpc>
              <a:spcAft>
                <a:spcPts val="750"/>
              </a:spcAft>
            </a:pPr>
            <a:r>
              <a:rPr lang="it-IT" sz="2400" dirty="0">
                <a:solidFill>
                  <a:srgbClr val="0070C0"/>
                </a:solidFill>
                <a:latin typeface="Comic Sans MS" panose="030F0702030302020204" pitchFamily="66" charset="0"/>
                <a:ea typeface="Calibri" panose="020F0502020204030204" pitchFamily="34" charset="0"/>
                <a:cs typeface="Times New Roman" panose="02020603050405020304" pitchFamily="18" charset="0"/>
              </a:rPr>
              <a:t>Introduzione</a:t>
            </a:r>
            <a:endParaRPr lang="it-IT" sz="2400" dirty="0">
              <a:solidFill>
                <a:srgbClr val="0070C0"/>
              </a:solidFill>
            </a:endParaRPr>
          </a:p>
        </p:txBody>
      </p:sp>
      <p:sp>
        <p:nvSpPr>
          <p:cNvPr id="4" name="CasellaDiTesto 3">
            <a:extLst>
              <a:ext uri="{FF2B5EF4-FFF2-40B4-BE49-F238E27FC236}">
                <a16:creationId xmlns:a16="http://schemas.microsoft.com/office/drawing/2014/main" id="{51762B07-ACA8-43D8-9421-372EF69FDCDD}"/>
              </a:ext>
            </a:extLst>
          </p:cNvPr>
          <p:cNvSpPr txBox="1"/>
          <p:nvPr/>
        </p:nvSpPr>
        <p:spPr>
          <a:xfrm>
            <a:off x="54000" y="1279826"/>
            <a:ext cx="6750000" cy="1708160"/>
          </a:xfrm>
          <a:prstGeom prst="rect">
            <a:avLst/>
          </a:prstGeom>
          <a:noFill/>
          <a:ln>
            <a:solidFill>
              <a:schemeClr val="accent1"/>
            </a:solidFill>
          </a:ln>
        </p:spPr>
        <p:txBody>
          <a:bodyPr wrap="square" rtlCol="0">
            <a:spAutoFit/>
          </a:bodyPr>
          <a:lstStyle/>
          <a:p>
            <a:r>
              <a:rPr lang="it-IT" sz="21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Anche nell’affrontare il caso dell’intersezione tra retta e piano è necessario, anzitutto, avere ben chiara sia l’operazione geometrica da compiere sia l’elemento geometrico da ricercare ed ottenere come risultato</a:t>
            </a:r>
            <a:endParaRPr lang="it-IT" sz="2100" dirty="0">
              <a:solidFill>
                <a:srgbClr val="00B050"/>
              </a:solidFill>
              <a:latin typeface="Comic Sans MS" panose="030F0702030302020204" pitchFamily="66" charset="0"/>
            </a:endParaRPr>
          </a:p>
        </p:txBody>
      </p:sp>
      <p:sp>
        <p:nvSpPr>
          <p:cNvPr id="5" name="CasellaDiTesto 4">
            <a:extLst>
              <a:ext uri="{FF2B5EF4-FFF2-40B4-BE49-F238E27FC236}">
                <a16:creationId xmlns:a16="http://schemas.microsoft.com/office/drawing/2014/main" id="{888D8B25-D549-4742-8B1F-3A2F5015172A}"/>
              </a:ext>
            </a:extLst>
          </p:cNvPr>
          <p:cNvSpPr txBox="1"/>
          <p:nvPr/>
        </p:nvSpPr>
        <p:spPr>
          <a:xfrm>
            <a:off x="54000" y="3068955"/>
            <a:ext cx="6750000" cy="1207254"/>
          </a:xfrm>
          <a:prstGeom prst="rect">
            <a:avLst/>
          </a:prstGeom>
          <a:noFill/>
          <a:ln>
            <a:solidFill>
              <a:schemeClr val="accent1"/>
            </a:solidFill>
          </a:ln>
        </p:spPr>
        <p:txBody>
          <a:bodyPr wrap="square" rtlCol="0">
            <a:spAutoFit/>
          </a:bodyPr>
          <a:lstStyle/>
          <a:p>
            <a:pPr>
              <a:lnSpc>
                <a:spcPct val="115000"/>
              </a:lnSpc>
            </a:pPr>
            <a:r>
              <a:rPr lang="it-IT" sz="21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Ricordiamo, pertanto, quelle che sono le formalizzazioni insiemistiche e descrittive dei due elementi retta e punto.</a:t>
            </a:r>
            <a:endParaRPr lang="it-IT" sz="1800" dirty="0"/>
          </a:p>
        </p:txBody>
      </p:sp>
      <p:sp>
        <p:nvSpPr>
          <p:cNvPr id="7" name="CasellaDiTesto 6">
            <a:extLst>
              <a:ext uri="{FF2B5EF4-FFF2-40B4-BE49-F238E27FC236}">
                <a16:creationId xmlns:a16="http://schemas.microsoft.com/office/drawing/2014/main" id="{413494B9-7318-4DC7-A3D9-FCC4B7E72AE8}"/>
              </a:ext>
            </a:extLst>
          </p:cNvPr>
          <p:cNvSpPr txBox="1"/>
          <p:nvPr/>
        </p:nvSpPr>
        <p:spPr>
          <a:xfrm>
            <a:off x="27000" y="4338631"/>
            <a:ext cx="2700000" cy="3168000"/>
          </a:xfrm>
          <a:prstGeom prst="rect">
            <a:avLst/>
          </a:prstGeom>
          <a:noFill/>
          <a:ln>
            <a:solidFill>
              <a:schemeClr val="accent1"/>
            </a:solidFill>
          </a:ln>
        </p:spPr>
        <p:txBody>
          <a:bodyPr wrap="square" rtlCol="0">
            <a:spAutoFit/>
          </a:bodyPr>
          <a:lstStyle/>
          <a:p>
            <a:pPr algn="ctr"/>
            <a:r>
              <a:rPr lang="it-IT" sz="21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Per la retta  (Fig. 01), quale elemento punteggiato, ricordiamo la seguente</a:t>
            </a:r>
          </a:p>
          <a:p>
            <a:pPr algn="ctr"/>
            <a:r>
              <a:rPr lang="it-IT" sz="21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formalizzazione insiemistica </a:t>
            </a:r>
            <a:endParaRPr lang="it-IT" sz="2100" dirty="0">
              <a:solidFill>
                <a:srgbClr val="00B050"/>
              </a:solidFill>
            </a:endParaRPr>
          </a:p>
        </p:txBody>
      </p:sp>
      <p:pic>
        <p:nvPicPr>
          <p:cNvPr id="14" name="Immagine 13">
            <a:extLst>
              <a:ext uri="{FF2B5EF4-FFF2-40B4-BE49-F238E27FC236}">
                <a16:creationId xmlns:a16="http://schemas.microsoft.com/office/drawing/2014/main" id="{2959BCAB-6509-409E-89C2-50BEC71F2466}"/>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9886" t="7621" r="13456" b="11685"/>
          <a:stretch/>
        </p:blipFill>
        <p:spPr bwMode="auto">
          <a:xfrm>
            <a:off x="2824929" y="4330958"/>
            <a:ext cx="3996000" cy="2344449"/>
          </a:xfrm>
          <a:prstGeom prst="rect">
            <a:avLst/>
          </a:prstGeom>
          <a:solidFill>
            <a:schemeClr val="accent6">
              <a:lumMod val="20000"/>
              <a:lumOff val="80000"/>
              <a:alpha val="99000"/>
            </a:schemeClr>
          </a:solidFill>
          <a:ln w="3175">
            <a:solidFill>
              <a:schemeClr val="accent1"/>
            </a:solidFill>
          </a:ln>
          <a:extLst>
            <a:ext uri="{53640926-AAD7-44D8-BBD7-CCE9431645EC}">
              <a14:shadowObscured xmlns:a14="http://schemas.microsoft.com/office/drawing/2010/main"/>
            </a:ext>
          </a:extLst>
        </p:spPr>
      </p:pic>
      <p:graphicFrame>
        <p:nvGraphicFramePr>
          <p:cNvPr id="18" name="Oggetto 17">
            <a:extLst>
              <a:ext uri="{FF2B5EF4-FFF2-40B4-BE49-F238E27FC236}">
                <a16:creationId xmlns:a16="http://schemas.microsoft.com/office/drawing/2014/main" id="{B89E9803-2714-4C48-A399-8EFA2EE14579}"/>
              </a:ext>
            </a:extLst>
          </p:cNvPr>
          <p:cNvGraphicFramePr>
            <a:graphicFrameLocks/>
          </p:cNvGraphicFramePr>
          <p:nvPr>
            <p:extLst>
              <p:ext uri="{D42A27DB-BD31-4B8C-83A1-F6EECF244321}">
                <p14:modId xmlns:p14="http://schemas.microsoft.com/office/powerpoint/2010/main" val="2225118483"/>
              </p:ext>
            </p:extLst>
          </p:nvPr>
        </p:nvGraphicFramePr>
        <p:xfrm>
          <a:off x="1404001" y="6832872"/>
          <a:ext cx="4050000" cy="675000"/>
        </p:xfrm>
        <a:graphic>
          <a:graphicData uri="http://schemas.openxmlformats.org/presentationml/2006/ole">
            <mc:AlternateContent xmlns:mc="http://schemas.openxmlformats.org/markup-compatibility/2006">
              <mc:Choice xmlns:v="urn:schemas-microsoft-com:vml" Requires="v">
                <p:oleObj spid="_x0000_s1199" name="Equazione" r:id="rId4" imgW="1866900" imgH="254000" progId="Equation.3">
                  <p:embed/>
                </p:oleObj>
              </mc:Choice>
              <mc:Fallback>
                <p:oleObj name="Equazione" r:id="rId4" imgW="1866900" imgH="254000" progId="Equation.3">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04001" y="6832872"/>
                        <a:ext cx="4050000" cy="675000"/>
                      </a:xfrm>
                      <a:prstGeom prst="rect">
                        <a:avLst/>
                      </a:prstGeom>
                      <a:solidFill>
                        <a:schemeClr val="accent5">
                          <a:lumMod val="20000"/>
                          <a:lumOff val="80000"/>
                        </a:schemeClr>
                      </a:solidFill>
                      <a:ln w="3175">
                        <a:solidFill>
                          <a:schemeClr val="accent1"/>
                        </a:solidFill>
                      </a:ln>
                    </p:spPr>
                  </p:pic>
                </p:oleObj>
              </mc:Fallback>
            </mc:AlternateContent>
          </a:graphicData>
        </a:graphic>
      </p:graphicFrame>
      <p:sp>
        <p:nvSpPr>
          <p:cNvPr id="21" name="CasellaDiTesto 20">
            <a:extLst>
              <a:ext uri="{FF2B5EF4-FFF2-40B4-BE49-F238E27FC236}">
                <a16:creationId xmlns:a16="http://schemas.microsoft.com/office/drawing/2014/main" id="{DF014CF6-01C8-489B-B9DA-2118C810F52A}"/>
              </a:ext>
            </a:extLst>
          </p:cNvPr>
          <p:cNvSpPr txBox="1"/>
          <p:nvPr/>
        </p:nvSpPr>
        <p:spPr>
          <a:xfrm>
            <a:off x="27000" y="7621182"/>
            <a:ext cx="6804000" cy="1404000"/>
          </a:xfrm>
          <a:prstGeom prst="rect">
            <a:avLst/>
          </a:prstGeom>
          <a:noFill/>
          <a:ln>
            <a:solidFill>
              <a:schemeClr val="accent1"/>
            </a:solidFill>
          </a:ln>
        </p:spPr>
        <p:txBody>
          <a:bodyPr wrap="square" rtlCol="0">
            <a:spAutoFit/>
          </a:bodyPr>
          <a:lstStyle/>
          <a:p>
            <a:pPr algn="ctr"/>
            <a:r>
              <a:rPr lang="it-IT" sz="21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e la relativa formalizzazione descrittiva</a:t>
            </a:r>
            <a:endParaRPr lang="it-IT" sz="2100" dirty="0">
              <a:solidFill>
                <a:srgbClr val="00B050"/>
              </a:solidFill>
            </a:endParaRPr>
          </a:p>
        </p:txBody>
      </p:sp>
      <p:graphicFrame>
        <p:nvGraphicFramePr>
          <p:cNvPr id="24" name="Oggetto 23">
            <a:extLst>
              <a:ext uri="{FF2B5EF4-FFF2-40B4-BE49-F238E27FC236}">
                <a16:creationId xmlns:a16="http://schemas.microsoft.com/office/drawing/2014/main" id="{63F08595-2606-4A4D-99A7-C7C52E761A2C}"/>
              </a:ext>
            </a:extLst>
          </p:cNvPr>
          <p:cNvGraphicFramePr>
            <a:graphicFrameLocks noChangeAspect="1"/>
          </p:cNvGraphicFramePr>
          <p:nvPr>
            <p:extLst>
              <p:ext uri="{D42A27DB-BD31-4B8C-83A1-F6EECF244321}">
                <p14:modId xmlns:p14="http://schemas.microsoft.com/office/powerpoint/2010/main" val="4170041436"/>
              </p:ext>
            </p:extLst>
          </p:nvPr>
        </p:nvGraphicFramePr>
        <p:xfrm>
          <a:off x="2524500" y="8120780"/>
          <a:ext cx="1809000" cy="904500"/>
        </p:xfrm>
        <a:graphic>
          <a:graphicData uri="http://schemas.openxmlformats.org/presentationml/2006/ole">
            <mc:AlternateContent xmlns:mc="http://schemas.openxmlformats.org/markup-compatibility/2006">
              <mc:Choice xmlns:v="urn:schemas-microsoft-com:vml" Requires="v">
                <p:oleObj spid="_x0000_s1200" name="Equazione" r:id="rId6" imgW="850531" imgH="431613" progId="Equation.3">
                  <p:embed/>
                </p:oleObj>
              </mc:Choice>
              <mc:Fallback>
                <p:oleObj name="Equazione" r:id="rId6" imgW="850531" imgH="431613" progId="Equation.3">
                  <p:embed/>
                  <p:pic>
                    <p:nvPicPr>
                      <p:cNvPr id="0" name="Object 15"/>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24500" y="8120780"/>
                        <a:ext cx="1809000" cy="904500"/>
                      </a:xfrm>
                      <a:prstGeom prst="rect">
                        <a:avLst/>
                      </a:prstGeom>
                      <a:solidFill>
                        <a:schemeClr val="accent5">
                          <a:lumMod val="20000"/>
                          <a:lumOff val="80000"/>
                        </a:schemeClr>
                      </a:solidFill>
                      <a:ln>
                        <a:solidFill>
                          <a:schemeClr val="accent1"/>
                        </a:solidFill>
                      </a:ln>
                    </p:spPr>
                  </p:pic>
                </p:oleObj>
              </mc:Fallback>
            </mc:AlternateContent>
          </a:graphicData>
        </a:graphic>
      </p:graphicFrame>
      <p:sp>
        <p:nvSpPr>
          <p:cNvPr id="6" name="Titolo 5">
            <a:extLst>
              <a:ext uri="{FF2B5EF4-FFF2-40B4-BE49-F238E27FC236}">
                <a16:creationId xmlns:a16="http://schemas.microsoft.com/office/drawing/2014/main" id="{E8CDA4D9-6A99-45D9-9C14-8ADC4FB0DABF}"/>
              </a:ext>
            </a:extLst>
          </p:cNvPr>
          <p:cNvSpPr>
            <a:spLocks noGrp="1"/>
          </p:cNvSpPr>
          <p:nvPr>
            <p:ph type="title"/>
          </p:nvPr>
        </p:nvSpPr>
        <p:spPr>
          <a:xfrm>
            <a:off x="27000" y="32153"/>
            <a:ext cx="6804000" cy="540000"/>
          </a:xfrm>
          <a:ln>
            <a:solidFill>
              <a:schemeClr val="accent1"/>
            </a:solidFill>
          </a:ln>
        </p:spPr>
        <p:txBody>
          <a:bodyPr anchor="t">
            <a:normAutofit fontScale="90000"/>
          </a:bodyPr>
          <a:lstStyle/>
          <a:p>
            <a:pPr algn="ctr"/>
            <a:r>
              <a:rPr lang="it-IT" sz="2325" dirty="0">
                <a:solidFill>
                  <a:srgbClr val="00B050"/>
                </a:solidFill>
                <a:latin typeface="Comic Sans MS" panose="030F0702030302020204" pitchFamily="66" charset="0"/>
              </a:rPr>
              <a:t>Geometria descrittiva dinamica</a:t>
            </a:r>
            <a:br>
              <a:rPr lang="it-IT" sz="2400" dirty="0">
                <a:solidFill>
                  <a:srgbClr val="00B050"/>
                </a:solidFill>
                <a:latin typeface="Comic Sans MS" panose="030F0702030302020204" pitchFamily="66" charset="0"/>
              </a:rPr>
            </a:br>
            <a:r>
              <a:rPr lang="it-IT" sz="1650" dirty="0">
                <a:solidFill>
                  <a:srgbClr val="00B050"/>
                </a:solidFill>
                <a:latin typeface="Comic Sans MS" panose="030F0702030302020204" pitchFamily="66" charset="0"/>
              </a:rPr>
              <a:t>Intersezione tra retta e piano (1)</a:t>
            </a:r>
            <a:endParaRPr lang="it-IT" sz="1650" dirty="0"/>
          </a:p>
        </p:txBody>
      </p:sp>
      <p:cxnSp>
        <p:nvCxnSpPr>
          <p:cNvPr id="12" name="Connettore diritto 11">
            <a:extLst>
              <a:ext uri="{FF2B5EF4-FFF2-40B4-BE49-F238E27FC236}">
                <a16:creationId xmlns:a16="http://schemas.microsoft.com/office/drawing/2014/main" id="{98558EAD-79F2-47DA-A8EA-494D7A434A1A}"/>
              </a:ext>
            </a:extLst>
          </p:cNvPr>
          <p:cNvCxnSpPr>
            <a:cxnSpLocks/>
          </p:cNvCxnSpPr>
          <p:nvPr/>
        </p:nvCxnSpPr>
        <p:spPr>
          <a:xfrm>
            <a:off x="54002" y="9100420"/>
            <a:ext cx="6770780" cy="0"/>
          </a:xfrm>
          <a:prstGeom prst="line">
            <a:avLst/>
          </a:prstGeom>
          <a:ln w="0">
            <a:solidFill>
              <a:schemeClr val="accent6">
                <a:lumMod val="20000"/>
                <a:lumOff val="8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2155159"/>
      </p:ext>
    </p:extLst>
  </p:cSld>
  <p:clrMapOvr>
    <a:masterClrMapping/>
  </p:clrMapOvr>
  <mc:AlternateContent xmlns:mc="http://schemas.openxmlformats.org/markup-compatibility/2006">
    <mc:Choice xmlns:p15="http://schemas.microsoft.com/office/powerpoint/2012/main" Requires="p15">
      <p:transition spd="slow">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bg/>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0-#ppt_w/2"/>
                                          </p:val>
                                        </p:tav>
                                        <p:tav tm="100000">
                                          <p:val>
                                            <p:strVal val="#ppt_x"/>
                                          </p:val>
                                        </p:tav>
                                      </p:tavLst>
                                    </p:anim>
                                    <p:anim calcmode="lin" valueType="num">
                                      <p:cBhvr additive="base">
                                        <p:cTn id="32"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nodeType="click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500" fill="hold"/>
                                        <p:tgtEl>
                                          <p:spTgt spid="14"/>
                                        </p:tgtEl>
                                        <p:attrNameLst>
                                          <p:attrName>ppt_x</p:attrName>
                                        </p:attrNameLst>
                                      </p:cBhvr>
                                      <p:tavLst>
                                        <p:tav tm="0">
                                          <p:val>
                                            <p:strVal val="1+#ppt_w/2"/>
                                          </p:val>
                                        </p:tav>
                                        <p:tav tm="100000">
                                          <p:val>
                                            <p:strVal val="#ppt_x"/>
                                          </p:val>
                                        </p:tav>
                                      </p:tavLst>
                                    </p:anim>
                                    <p:anim calcmode="lin" valueType="num">
                                      <p:cBhvr additive="base">
                                        <p:cTn id="38"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nodeType="clickEffect">
                                  <p:stCondLst>
                                    <p:cond delay="0"/>
                                  </p:stCondLst>
                                  <p:childTnLst>
                                    <p:set>
                                      <p:cBhvr>
                                        <p:cTn id="42" dur="1" fill="hold">
                                          <p:stCondLst>
                                            <p:cond delay="0"/>
                                          </p:stCondLst>
                                        </p:cTn>
                                        <p:tgtEl>
                                          <p:spTgt spid="18"/>
                                        </p:tgtEl>
                                        <p:attrNameLst>
                                          <p:attrName>style.visibility</p:attrName>
                                        </p:attrNameLst>
                                      </p:cBhvr>
                                      <p:to>
                                        <p:strVal val="visible"/>
                                      </p:to>
                                    </p:set>
                                    <p:anim calcmode="lin" valueType="num">
                                      <p:cBhvr additive="base">
                                        <p:cTn id="43" dur="500" fill="hold"/>
                                        <p:tgtEl>
                                          <p:spTgt spid="18"/>
                                        </p:tgtEl>
                                        <p:attrNameLst>
                                          <p:attrName>ppt_x</p:attrName>
                                        </p:attrNameLst>
                                      </p:cBhvr>
                                      <p:tavLst>
                                        <p:tav tm="0">
                                          <p:val>
                                            <p:strVal val="1+#ppt_w/2"/>
                                          </p:val>
                                        </p:tav>
                                        <p:tav tm="100000">
                                          <p:val>
                                            <p:strVal val="#ppt_x"/>
                                          </p:val>
                                        </p:tav>
                                      </p:tavLst>
                                    </p:anim>
                                    <p:anim calcmode="lin" valueType="num">
                                      <p:cBhvr additive="base">
                                        <p:cTn id="44"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1"/>
                                        </p:tgtEl>
                                        <p:attrNameLst>
                                          <p:attrName>style.visibility</p:attrName>
                                        </p:attrNameLst>
                                      </p:cBhvr>
                                      <p:to>
                                        <p:strVal val="visible"/>
                                      </p:to>
                                    </p:set>
                                    <p:anim calcmode="lin" valueType="num">
                                      <p:cBhvr additive="base">
                                        <p:cTn id="49" dur="500" fill="hold"/>
                                        <p:tgtEl>
                                          <p:spTgt spid="21"/>
                                        </p:tgtEl>
                                        <p:attrNameLst>
                                          <p:attrName>ppt_x</p:attrName>
                                        </p:attrNameLst>
                                      </p:cBhvr>
                                      <p:tavLst>
                                        <p:tav tm="0">
                                          <p:val>
                                            <p:strVal val="#ppt_x"/>
                                          </p:val>
                                        </p:tav>
                                        <p:tav tm="100000">
                                          <p:val>
                                            <p:strVal val="#ppt_x"/>
                                          </p:val>
                                        </p:tav>
                                      </p:tavLst>
                                    </p:anim>
                                    <p:anim calcmode="lin" valueType="num">
                                      <p:cBhvr additive="base">
                                        <p:cTn id="5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2" fill="hold" nodeType="clickEffect">
                                  <p:stCondLst>
                                    <p:cond delay="0"/>
                                  </p:stCondLst>
                                  <p:childTnLst>
                                    <p:set>
                                      <p:cBhvr>
                                        <p:cTn id="54" dur="1" fill="hold">
                                          <p:stCondLst>
                                            <p:cond delay="0"/>
                                          </p:stCondLst>
                                        </p:cTn>
                                        <p:tgtEl>
                                          <p:spTgt spid="24"/>
                                        </p:tgtEl>
                                        <p:attrNameLst>
                                          <p:attrName>style.visibility</p:attrName>
                                        </p:attrNameLst>
                                      </p:cBhvr>
                                      <p:to>
                                        <p:strVal val="visible"/>
                                      </p:to>
                                    </p:set>
                                    <p:anim calcmode="lin" valueType="num">
                                      <p:cBhvr additive="base">
                                        <p:cTn id="55" dur="500" fill="hold"/>
                                        <p:tgtEl>
                                          <p:spTgt spid="24"/>
                                        </p:tgtEl>
                                        <p:attrNameLst>
                                          <p:attrName>ppt_x</p:attrName>
                                        </p:attrNameLst>
                                      </p:cBhvr>
                                      <p:tavLst>
                                        <p:tav tm="0">
                                          <p:val>
                                            <p:strVal val="1+#ppt_w/2"/>
                                          </p:val>
                                        </p:tav>
                                        <p:tav tm="100000">
                                          <p:val>
                                            <p:strVal val="#ppt_x"/>
                                          </p:val>
                                        </p:tav>
                                      </p:tavLst>
                                    </p:anim>
                                    <p:anim calcmode="lin" valueType="num">
                                      <p:cBhvr additive="base">
                                        <p:cTn id="56" dur="500" fill="hold"/>
                                        <p:tgtEl>
                                          <p:spTgt spid="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P spid="4" grpId="0" animBg="1"/>
      <p:bldP spid="5" grpId="0" animBg="1"/>
      <p:bldP spid="7" grpId="0" animBg="1"/>
      <p:bldP spid="2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5" name="Rectangle 16">
            <a:extLst>
              <a:ext uri="{FF2B5EF4-FFF2-40B4-BE49-F238E27FC236}">
                <a16:creationId xmlns:a16="http://schemas.microsoft.com/office/drawing/2014/main" id="{805EDC4C-EBFA-45FF-BED1-C669FC121E7E}"/>
              </a:ext>
            </a:extLst>
          </p:cNvPr>
          <p:cNvSpPr>
            <a:spLocks noChangeArrowheads="1"/>
          </p:cNvSpPr>
          <p:nvPr/>
        </p:nvSpPr>
        <p:spPr bwMode="auto">
          <a:xfrm>
            <a:off x="2686050" y="8200836"/>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t" anchorCtr="0" compatLnSpc="1">
            <a:prstTxWarp prst="textNoShape">
              <a:avLst/>
            </a:prstTxWarp>
          </a:bodyPr>
          <a:lstStyle/>
          <a:p>
            <a:endParaRPr lang="it-IT" sz="1013"/>
          </a:p>
        </p:txBody>
      </p:sp>
      <p:sp>
        <p:nvSpPr>
          <p:cNvPr id="6" name="Titolo 5">
            <a:extLst>
              <a:ext uri="{FF2B5EF4-FFF2-40B4-BE49-F238E27FC236}">
                <a16:creationId xmlns:a16="http://schemas.microsoft.com/office/drawing/2014/main" id="{E8CDA4D9-6A99-45D9-9C14-8ADC4FB0DABF}"/>
              </a:ext>
            </a:extLst>
          </p:cNvPr>
          <p:cNvSpPr>
            <a:spLocks noGrp="1"/>
          </p:cNvSpPr>
          <p:nvPr>
            <p:ph type="title"/>
          </p:nvPr>
        </p:nvSpPr>
        <p:spPr>
          <a:xfrm>
            <a:off x="27000" y="32153"/>
            <a:ext cx="6804000" cy="540000"/>
          </a:xfrm>
          <a:ln>
            <a:solidFill>
              <a:schemeClr val="accent1"/>
            </a:solidFill>
          </a:ln>
        </p:spPr>
        <p:txBody>
          <a:bodyPr anchor="t">
            <a:normAutofit fontScale="90000"/>
          </a:bodyPr>
          <a:lstStyle/>
          <a:p>
            <a:pPr algn="ctr"/>
            <a:r>
              <a:rPr lang="it-IT" sz="2325" dirty="0">
                <a:solidFill>
                  <a:srgbClr val="00B050"/>
                </a:solidFill>
                <a:latin typeface="Comic Sans MS" panose="030F0702030302020204" pitchFamily="66" charset="0"/>
              </a:rPr>
              <a:t>Geometria descrittiva dinamica</a:t>
            </a:r>
            <a:br>
              <a:rPr lang="it-IT" sz="2400" dirty="0">
                <a:solidFill>
                  <a:srgbClr val="00B050"/>
                </a:solidFill>
                <a:latin typeface="Comic Sans MS" panose="030F0702030302020204" pitchFamily="66" charset="0"/>
              </a:rPr>
            </a:br>
            <a:r>
              <a:rPr lang="it-IT" sz="1650" dirty="0">
                <a:solidFill>
                  <a:srgbClr val="00B050"/>
                </a:solidFill>
                <a:latin typeface="Comic Sans MS" panose="030F0702030302020204" pitchFamily="66" charset="0"/>
              </a:rPr>
              <a:t>Intersezione tra retta e piano (2)</a:t>
            </a:r>
            <a:endParaRPr lang="it-IT" sz="1650" dirty="0"/>
          </a:p>
        </p:txBody>
      </p:sp>
      <p:sp>
        <p:nvSpPr>
          <p:cNvPr id="2" name="CasellaDiTesto 1">
            <a:extLst>
              <a:ext uri="{FF2B5EF4-FFF2-40B4-BE49-F238E27FC236}">
                <a16:creationId xmlns:a16="http://schemas.microsoft.com/office/drawing/2014/main" id="{AF07A235-4D65-45A6-99B3-AC633F54ABC3}"/>
              </a:ext>
            </a:extLst>
          </p:cNvPr>
          <p:cNvSpPr txBox="1"/>
          <p:nvPr/>
        </p:nvSpPr>
        <p:spPr>
          <a:xfrm>
            <a:off x="55609" y="656344"/>
            <a:ext cx="2860394" cy="3132000"/>
          </a:xfrm>
          <a:prstGeom prst="rect">
            <a:avLst/>
          </a:prstGeom>
          <a:noFill/>
          <a:ln>
            <a:solidFill>
              <a:schemeClr val="accent1"/>
            </a:solidFill>
          </a:ln>
        </p:spPr>
        <p:txBody>
          <a:bodyPr wrap="square" rtlCol="0">
            <a:spAutoFit/>
          </a:bodyPr>
          <a:lstStyle/>
          <a:p>
            <a:pPr algn="ctr"/>
            <a:r>
              <a:rPr lang="it-IT" sz="21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mentre per il piano (Fig. 02), immaginato costituito da rette (detto piano rigato), si hanno  </a:t>
            </a:r>
            <a:r>
              <a:rPr lang="it-IT" sz="2100" dirty="0">
                <a:solidFill>
                  <a:srgbClr val="00B050"/>
                </a:solidFill>
                <a:latin typeface="Comic Sans MS" panose="030F0702030302020204" pitchFamily="66" charset="0"/>
              </a:rPr>
              <a:t>la seguente formalizzazione insiemistica</a:t>
            </a:r>
          </a:p>
        </p:txBody>
      </p:sp>
      <p:pic>
        <p:nvPicPr>
          <p:cNvPr id="13" name="Immagine 12">
            <a:extLst>
              <a:ext uri="{FF2B5EF4-FFF2-40B4-BE49-F238E27FC236}">
                <a16:creationId xmlns:a16="http://schemas.microsoft.com/office/drawing/2014/main" id="{5CF58D90-AEED-4B2E-8460-059B5EBCF709}"/>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30042" t="9863" r="13456" b="9892"/>
          <a:stretch/>
        </p:blipFill>
        <p:spPr bwMode="auto">
          <a:xfrm>
            <a:off x="2998607" y="674881"/>
            <a:ext cx="3780000" cy="2329511"/>
          </a:xfrm>
          <a:prstGeom prst="rect">
            <a:avLst/>
          </a:prstGeom>
          <a:solidFill>
            <a:schemeClr val="accent6">
              <a:lumMod val="20000"/>
              <a:lumOff val="80000"/>
            </a:schemeClr>
          </a:solidFill>
          <a:ln>
            <a:solidFill>
              <a:schemeClr val="accent1"/>
            </a:solidFill>
          </a:ln>
          <a:extLst>
            <a:ext uri="{53640926-AAD7-44D8-BBD7-CCE9431645EC}">
              <a14:shadowObscured xmlns:a14="http://schemas.microsoft.com/office/drawing/2010/main"/>
            </a:ext>
          </a:extLst>
        </p:spPr>
      </p:pic>
      <p:graphicFrame>
        <p:nvGraphicFramePr>
          <p:cNvPr id="8" name="Oggetto 7">
            <a:extLst>
              <a:ext uri="{FF2B5EF4-FFF2-40B4-BE49-F238E27FC236}">
                <a16:creationId xmlns:a16="http://schemas.microsoft.com/office/drawing/2014/main" id="{7C49B325-32F3-4566-B961-90418E6EBF1B}"/>
              </a:ext>
            </a:extLst>
          </p:cNvPr>
          <p:cNvGraphicFramePr>
            <a:graphicFrameLocks/>
          </p:cNvGraphicFramePr>
          <p:nvPr>
            <p:extLst>
              <p:ext uri="{D42A27DB-BD31-4B8C-83A1-F6EECF244321}">
                <p14:modId xmlns:p14="http://schemas.microsoft.com/office/powerpoint/2010/main" val="2742427096"/>
              </p:ext>
            </p:extLst>
          </p:nvPr>
        </p:nvGraphicFramePr>
        <p:xfrm>
          <a:off x="1404000" y="3114547"/>
          <a:ext cx="4050000" cy="675000"/>
        </p:xfrm>
        <a:graphic>
          <a:graphicData uri="http://schemas.openxmlformats.org/presentationml/2006/ole">
            <mc:AlternateContent xmlns:mc="http://schemas.openxmlformats.org/markup-compatibility/2006">
              <mc:Choice xmlns:v="urn:schemas-microsoft-com:vml" Requires="v">
                <p:oleObj spid="_x0000_s2205" name="Equazione" r:id="rId4" imgW="1612900" imgH="266700" progId="Equation.3">
                  <p:embed/>
                </p:oleObj>
              </mc:Choice>
              <mc:Fallback>
                <p:oleObj name="Equazione" r:id="rId4" imgW="1612900" imgH="266700" progId="Equation.3">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04000" y="3114547"/>
                        <a:ext cx="4050000" cy="675000"/>
                      </a:xfrm>
                      <a:prstGeom prst="rect">
                        <a:avLst/>
                      </a:prstGeom>
                      <a:solidFill>
                        <a:schemeClr val="accent5">
                          <a:lumMod val="20000"/>
                          <a:lumOff val="80000"/>
                        </a:schemeClr>
                      </a:solidFill>
                      <a:ln w="3175">
                        <a:solidFill>
                          <a:schemeClr val="accent1"/>
                        </a:solidFill>
                      </a:ln>
                    </p:spPr>
                  </p:pic>
                </p:oleObj>
              </mc:Fallback>
            </mc:AlternateContent>
          </a:graphicData>
        </a:graphic>
      </p:graphicFrame>
      <p:sp>
        <p:nvSpPr>
          <p:cNvPr id="11" name="CasellaDiTesto 10">
            <a:extLst>
              <a:ext uri="{FF2B5EF4-FFF2-40B4-BE49-F238E27FC236}">
                <a16:creationId xmlns:a16="http://schemas.microsoft.com/office/drawing/2014/main" id="{0CDD3840-C957-4BCF-8A2F-A90F28296F36}"/>
              </a:ext>
            </a:extLst>
          </p:cNvPr>
          <p:cNvSpPr txBox="1"/>
          <p:nvPr/>
        </p:nvSpPr>
        <p:spPr>
          <a:xfrm>
            <a:off x="55608" y="3830267"/>
            <a:ext cx="6723001" cy="1152000"/>
          </a:xfrm>
          <a:prstGeom prst="rect">
            <a:avLst/>
          </a:prstGeom>
          <a:noFill/>
          <a:ln w="3175">
            <a:solidFill>
              <a:schemeClr val="accent1"/>
            </a:solidFill>
          </a:ln>
        </p:spPr>
        <p:txBody>
          <a:bodyPr wrap="square" rtlCol="0">
            <a:spAutoFit/>
          </a:bodyPr>
          <a:lstStyle/>
          <a:p>
            <a:pPr algn="ctr"/>
            <a:r>
              <a:rPr lang="it-IT" sz="21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e la relativa formalizzazione descrittiva</a:t>
            </a:r>
            <a:endParaRPr lang="it-IT" sz="2100" dirty="0">
              <a:solidFill>
                <a:srgbClr val="00B050"/>
              </a:solidFill>
            </a:endParaRPr>
          </a:p>
        </p:txBody>
      </p:sp>
      <p:graphicFrame>
        <p:nvGraphicFramePr>
          <p:cNvPr id="16" name="Oggetto 15">
            <a:extLst>
              <a:ext uri="{FF2B5EF4-FFF2-40B4-BE49-F238E27FC236}">
                <a16:creationId xmlns:a16="http://schemas.microsoft.com/office/drawing/2014/main" id="{BD8CB445-5303-4F42-AE57-BC1ACA6BFD27}"/>
              </a:ext>
            </a:extLst>
          </p:cNvPr>
          <p:cNvGraphicFramePr>
            <a:graphicFrameLocks/>
          </p:cNvGraphicFramePr>
          <p:nvPr>
            <p:extLst>
              <p:ext uri="{D42A27DB-BD31-4B8C-83A1-F6EECF244321}">
                <p14:modId xmlns:p14="http://schemas.microsoft.com/office/powerpoint/2010/main" val="2746734861"/>
              </p:ext>
            </p:extLst>
          </p:nvPr>
        </p:nvGraphicFramePr>
        <p:xfrm>
          <a:off x="2709000" y="4265907"/>
          <a:ext cx="1440000" cy="720000"/>
        </p:xfrm>
        <a:graphic>
          <a:graphicData uri="http://schemas.openxmlformats.org/presentationml/2006/ole">
            <mc:AlternateContent xmlns:mc="http://schemas.openxmlformats.org/markup-compatibility/2006">
              <mc:Choice xmlns:v="urn:schemas-microsoft-com:vml" Requires="v">
                <p:oleObj spid="_x0000_s2206" name="Equazione" r:id="rId6" imgW="1104900" imgH="431800" progId="Equation.3">
                  <p:embed/>
                </p:oleObj>
              </mc:Choice>
              <mc:Fallback>
                <p:oleObj name="Equazione" r:id="rId6" imgW="1104900" imgH="431800" progId="Equation.3">
                  <p:embed/>
                  <p:pic>
                    <p:nvPicPr>
                      <p:cNvPr id="0" name="Object 1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09000" y="4265907"/>
                        <a:ext cx="1440000" cy="720000"/>
                      </a:xfrm>
                      <a:prstGeom prst="rect">
                        <a:avLst/>
                      </a:prstGeom>
                      <a:solidFill>
                        <a:schemeClr val="accent5">
                          <a:lumMod val="20000"/>
                          <a:lumOff val="80000"/>
                        </a:schemeClr>
                      </a:solidFill>
                      <a:ln w="3175">
                        <a:solidFill>
                          <a:schemeClr val="accent1"/>
                        </a:solidFill>
                      </a:ln>
                    </p:spPr>
                  </p:pic>
                </p:oleObj>
              </mc:Fallback>
            </mc:AlternateContent>
          </a:graphicData>
        </a:graphic>
      </p:graphicFrame>
      <p:sp>
        <p:nvSpPr>
          <p:cNvPr id="17" name="Rectangle 12">
            <a:extLst>
              <a:ext uri="{FF2B5EF4-FFF2-40B4-BE49-F238E27FC236}">
                <a16:creationId xmlns:a16="http://schemas.microsoft.com/office/drawing/2014/main" id="{8E1E71C0-5A52-4FD1-964F-03E858F0F6D8}"/>
              </a:ext>
            </a:extLst>
          </p:cNvPr>
          <p:cNvSpPr>
            <a:spLocks noChangeArrowheads="1"/>
          </p:cNvSpPr>
          <p:nvPr/>
        </p:nvSpPr>
        <p:spPr bwMode="auto">
          <a:xfrm>
            <a:off x="3224373" y="564142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t" anchorCtr="0" compatLnSpc="1">
            <a:prstTxWarp prst="textNoShape">
              <a:avLst/>
            </a:prstTxWarp>
          </a:bodyPr>
          <a:lstStyle/>
          <a:p>
            <a:endParaRPr lang="it-IT" sz="1013"/>
          </a:p>
        </p:txBody>
      </p:sp>
      <p:sp>
        <p:nvSpPr>
          <p:cNvPr id="19" name="CasellaDiTesto 18">
            <a:extLst>
              <a:ext uri="{FF2B5EF4-FFF2-40B4-BE49-F238E27FC236}">
                <a16:creationId xmlns:a16="http://schemas.microsoft.com/office/drawing/2014/main" id="{4524AF00-1608-465A-B7E6-350163523829}"/>
              </a:ext>
            </a:extLst>
          </p:cNvPr>
          <p:cNvSpPr txBox="1"/>
          <p:nvPr/>
        </p:nvSpPr>
        <p:spPr>
          <a:xfrm>
            <a:off x="54000" y="5023016"/>
            <a:ext cx="6750000" cy="738664"/>
          </a:xfrm>
          <a:prstGeom prst="rect">
            <a:avLst/>
          </a:prstGeom>
          <a:noFill/>
          <a:ln>
            <a:solidFill>
              <a:schemeClr val="accent1"/>
            </a:solidFill>
          </a:ln>
        </p:spPr>
        <p:txBody>
          <a:bodyPr wrap="square" rtlCol="0">
            <a:spAutoFit/>
          </a:bodyPr>
          <a:lstStyle/>
          <a:p>
            <a:pPr algn="ctr"/>
            <a:r>
              <a:rPr lang="it-IT" sz="21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Ricordiamo, inoltre, che gli elementi grafici per la rappresentazione dei due enti fondamentali sono: </a:t>
            </a:r>
            <a:endParaRPr lang="it-IT" sz="2100" dirty="0">
              <a:solidFill>
                <a:srgbClr val="00B050"/>
              </a:solidFill>
            </a:endParaRPr>
          </a:p>
        </p:txBody>
      </p:sp>
      <p:graphicFrame>
        <p:nvGraphicFramePr>
          <p:cNvPr id="23" name="Tabella 22">
            <a:extLst>
              <a:ext uri="{FF2B5EF4-FFF2-40B4-BE49-F238E27FC236}">
                <a16:creationId xmlns:a16="http://schemas.microsoft.com/office/drawing/2014/main" id="{755B51F4-9456-4EA5-B525-6D0FAE6FDDF3}"/>
              </a:ext>
            </a:extLst>
          </p:cNvPr>
          <p:cNvGraphicFramePr>
            <a:graphicFrameLocks noGrp="1"/>
          </p:cNvGraphicFramePr>
          <p:nvPr>
            <p:extLst>
              <p:ext uri="{D42A27DB-BD31-4B8C-83A1-F6EECF244321}">
                <p14:modId xmlns:p14="http://schemas.microsoft.com/office/powerpoint/2010/main" val="2845254960"/>
              </p:ext>
            </p:extLst>
          </p:nvPr>
        </p:nvGraphicFramePr>
        <p:xfrm>
          <a:off x="54000" y="5869266"/>
          <a:ext cx="6750000" cy="1740252"/>
        </p:xfrm>
        <a:graphic>
          <a:graphicData uri="http://schemas.openxmlformats.org/drawingml/2006/table">
            <a:tbl>
              <a:tblPr firstRow="1" bandRow="1">
                <a:tableStyleId>{5C22544A-7EE6-4342-B048-85BDC9FD1C3A}</a:tableStyleId>
              </a:tblPr>
              <a:tblGrid>
                <a:gridCol w="3375000">
                  <a:extLst>
                    <a:ext uri="{9D8B030D-6E8A-4147-A177-3AD203B41FA5}">
                      <a16:colId xmlns:a16="http://schemas.microsoft.com/office/drawing/2014/main" val="2082612874"/>
                    </a:ext>
                  </a:extLst>
                </a:gridCol>
                <a:gridCol w="3375000">
                  <a:extLst>
                    <a:ext uri="{9D8B030D-6E8A-4147-A177-3AD203B41FA5}">
                      <a16:colId xmlns:a16="http://schemas.microsoft.com/office/drawing/2014/main" val="456401428"/>
                    </a:ext>
                  </a:extLst>
                </a:gridCol>
              </a:tblGrid>
              <a:tr h="444852">
                <a:tc>
                  <a:txBody>
                    <a:bodyPr/>
                    <a:lstStyle/>
                    <a:p>
                      <a:pPr algn="ctr"/>
                      <a:endParaRPr lang="it-IT" sz="1900" b="0" i="0" dirty="0">
                        <a:solidFill>
                          <a:srgbClr val="00B050"/>
                        </a:solidFill>
                      </a:endParaRPr>
                    </a:p>
                  </a:txBody>
                  <a:tcPr marL="68580" marR="68580" marT="34290" marB="3429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algn="ctr"/>
                      <a:endParaRPr lang="it-IT" sz="1900" b="0" i="0" dirty="0">
                        <a:solidFill>
                          <a:srgbClr val="00B050"/>
                        </a:solidFill>
                      </a:endParaRPr>
                    </a:p>
                  </a:txBody>
                  <a:tcPr marL="68580" marR="68580" marT="34290" marB="3429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val="3204983621"/>
                  </a:ext>
                </a:extLst>
              </a:tr>
              <a:tr h="640080">
                <a:tc>
                  <a:txBody>
                    <a:bodyPr/>
                    <a:lstStyle/>
                    <a:p>
                      <a:endParaRPr lang="it-IT" sz="1900" dirty="0">
                        <a:solidFill>
                          <a:srgbClr val="00B050"/>
                        </a:solidFill>
                      </a:endParaRPr>
                    </a:p>
                    <a:p>
                      <a:endParaRPr lang="it-IT" sz="1900" dirty="0">
                        <a:solidFill>
                          <a:srgbClr val="00B050"/>
                        </a:solidFill>
                      </a:endParaRPr>
                    </a:p>
                  </a:txBody>
                  <a:tcPr marL="68580" marR="68580" marT="34290" marB="3429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rowSpan="2">
                  <a:txBody>
                    <a:bodyPr/>
                    <a:lstStyle/>
                    <a:p>
                      <a:endParaRPr lang="it-IT" sz="1900" dirty="0">
                        <a:solidFill>
                          <a:srgbClr val="00B050"/>
                        </a:solidFill>
                      </a:endParaRPr>
                    </a:p>
                  </a:txBody>
                  <a:tcPr marL="68580" marR="68580" marT="34290" marB="3429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val="4079246295"/>
                  </a:ext>
                </a:extLst>
              </a:tr>
              <a:tr h="640080">
                <a:tc>
                  <a:txBody>
                    <a:bodyPr/>
                    <a:lstStyle/>
                    <a:p>
                      <a:endParaRPr lang="it-IT" sz="1900" dirty="0">
                        <a:solidFill>
                          <a:srgbClr val="00B050"/>
                        </a:solidFill>
                      </a:endParaRPr>
                    </a:p>
                    <a:p>
                      <a:endParaRPr lang="it-IT" sz="1900" dirty="0">
                        <a:solidFill>
                          <a:srgbClr val="00B050"/>
                        </a:solidFill>
                      </a:endParaRPr>
                    </a:p>
                  </a:txBody>
                  <a:tcPr marL="68580" marR="68580" marT="34290" marB="34290"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vMerge="1">
                  <a:txBody>
                    <a:bodyPr/>
                    <a:lstStyle/>
                    <a:p>
                      <a:endParaRPr lang="it-IT" sz="2500" dirty="0">
                        <a:solidFill>
                          <a:srgbClr val="00B050"/>
                        </a:solidFill>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val="1247445278"/>
                  </a:ext>
                </a:extLst>
              </a:tr>
            </a:tbl>
          </a:graphicData>
        </a:graphic>
      </p:graphicFrame>
      <p:sp>
        <p:nvSpPr>
          <p:cNvPr id="26" name="CasellaDiTesto 25">
            <a:extLst>
              <a:ext uri="{FF2B5EF4-FFF2-40B4-BE49-F238E27FC236}">
                <a16:creationId xmlns:a16="http://schemas.microsoft.com/office/drawing/2014/main" id="{062A4E82-9E72-4878-B82C-D8094F1F3F50}"/>
              </a:ext>
            </a:extLst>
          </p:cNvPr>
          <p:cNvSpPr txBox="1"/>
          <p:nvPr/>
        </p:nvSpPr>
        <p:spPr>
          <a:xfrm>
            <a:off x="54000" y="7673532"/>
            <a:ext cx="6750000" cy="1384995"/>
          </a:xfrm>
          <a:prstGeom prst="rect">
            <a:avLst/>
          </a:prstGeom>
          <a:noFill/>
          <a:ln>
            <a:solidFill>
              <a:schemeClr val="accent1"/>
            </a:solidFill>
          </a:ln>
        </p:spPr>
        <p:txBody>
          <a:bodyPr wrap="square" rtlCol="0">
            <a:spAutoFit/>
          </a:bodyPr>
          <a:lstStyle/>
          <a:p>
            <a:pPr algn="ctr"/>
            <a:r>
              <a:rPr lang="it-IT" sz="21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La retta r e il piano </a:t>
            </a:r>
            <a:r>
              <a:rPr lang="it-IT" sz="2100" dirty="0">
                <a:solidFill>
                  <a:srgbClr val="00B050"/>
                </a:solidFill>
                <a:latin typeface="Symbol" panose="05050102010706020507" pitchFamily="18" charset="2"/>
                <a:ea typeface="Calibri" panose="020F0502020204030204" pitchFamily="34" charset="0"/>
                <a:cs typeface="Times New Roman" panose="02020603050405020304" pitchFamily="18" charset="0"/>
              </a:rPr>
              <a:t>p, </a:t>
            </a:r>
            <a:r>
              <a:rPr lang="it-IT" sz="21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esaminati singolarmente, come si evince dalla tabella precedente non hanno in comune elementi geometrici né per forma né per caratteristiche fisiche.</a:t>
            </a:r>
            <a:endParaRPr lang="it-IT" sz="2100" dirty="0">
              <a:solidFill>
                <a:srgbClr val="00B050"/>
              </a:solidFill>
            </a:endParaRPr>
          </a:p>
        </p:txBody>
      </p:sp>
      <p:sp>
        <p:nvSpPr>
          <p:cNvPr id="3" name="CasellaDiTesto 2">
            <a:extLst>
              <a:ext uri="{FF2B5EF4-FFF2-40B4-BE49-F238E27FC236}">
                <a16:creationId xmlns:a16="http://schemas.microsoft.com/office/drawing/2014/main" id="{7C436802-D64B-4868-BC49-713BCB98878D}"/>
              </a:ext>
            </a:extLst>
          </p:cNvPr>
          <p:cNvSpPr txBox="1"/>
          <p:nvPr/>
        </p:nvSpPr>
        <p:spPr>
          <a:xfrm>
            <a:off x="80132" y="5835696"/>
            <a:ext cx="3373394" cy="380873"/>
          </a:xfrm>
          <a:prstGeom prst="rect">
            <a:avLst/>
          </a:prstGeom>
          <a:noFill/>
        </p:spPr>
        <p:txBody>
          <a:bodyPr wrap="square" rtlCol="0" anchor="ctr">
            <a:spAutoFit/>
          </a:bodyPr>
          <a:lstStyle/>
          <a:p>
            <a:pPr algn="ctr" defTabSz="685800"/>
            <a:r>
              <a:rPr lang="it-IT" sz="1875"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Per la retta</a:t>
            </a:r>
            <a:endParaRPr lang="it-IT" sz="1013" dirty="0"/>
          </a:p>
        </p:txBody>
      </p:sp>
      <p:sp>
        <p:nvSpPr>
          <p:cNvPr id="4" name="CasellaDiTesto 3">
            <a:extLst>
              <a:ext uri="{FF2B5EF4-FFF2-40B4-BE49-F238E27FC236}">
                <a16:creationId xmlns:a16="http://schemas.microsoft.com/office/drawing/2014/main" id="{D77624DB-ACE6-4224-8A8E-45ED2B65252E}"/>
              </a:ext>
            </a:extLst>
          </p:cNvPr>
          <p:cNvSpPr txBox="1"/>
          <p:nvPr/>
        </p:nvSpPr>
        <p:spPr>
          <a:xfrm>
            <a:off x="3453518" y="5897691"/>
            <a:ext cx="3324350" cy="380873"/>
          </a:xfrm>
          <a:prstGeom prst="rect">
            <a:avLst/>
          </a:prstGeom>
          <a:noFill/>
        </p:spPr>
        <p:txBody>
          <a:bodyPr wrap="square" rtlCol="0">
            <a:spAutoFit/>
          </a:bodyPr>
          <a:lstStyle/>
          <a:p>
            <a:pPr algn="ctr" defTabSz="685800"/>
            <a:r>
              <a:rPr lang="it-IT" sz="1875"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Per il piano</a:t>
            </a:r>
            <a:endParaRPr lang="it-IT" sz="1013" dirty="0"/>
          </a:p>
        </p:txBody>
      </p:sp>
      <p:sp>
        <p:nvSpPr>
          <p:cNvPr id="5" name="CasellaDiTesto 4">
            <a:extLst>
              <a:ext uri="{FF2B5EF4-FFF2-40B4-BE49-F238E27FC236}">
                <a16:creationId xmlns:a16="http://schemas.microsoft.com/office/drawing/2014/main" id="{132DBE4F-D220-4D72-9A81-A74DF4AE7CDE}"/>
              </a:ext>
            </a:extLst>
          </p:cNvPr>
          <p:cNvSpPr txBox="1"/>
          <p:nvPr/>
        </p:nvSpPr>
        <p:spPr>
          <a:xfrm>
            <a:off x="81874" y="6295748"/>
            <a:ext cx="3321000" cy="669414"/>
          </a:xfrm>
          <a:prstGeom prst="rect">
            <a:avLst/>
          </a:prstGeom>
          <a:noFill/>
        </p:spPr>
        <p:txBody>
          <a:bodyPr wrap="square" rtlCol="0">
            <a:spAutoFit/>
          </a:bodyPr>
          <a:lstStyle/>
          <a:p>
            <a:pPr defTabSz="685800"/>
            <a:r>
              <a:rPr lang="it-IT" sz="1875"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Le proiezioni che sono rette virtuali ( r’; r’’)</a:t>
            </a:r>
            <a:endParaRPr lang="it-IT" sz="1013" dirty="0"/>
          </a:p>
        </p:txBody>
      </p:sp>
      <p:sp>
        <p:nvSpPr>
          <p:cNvPr id="7" name="CasellaDiTesto 6">
            <a:extLst>
              <a:ext uri="{FF2B5EF4-FFF2-40B4-BE49-F238E27FC236}">
                <a16:creationId xmlns:a16="http://schemas.microsoft.com/office/drawing/2014/main" id="{7BD9C9B4-8747-4FCD-9C65-6BC9BE6C890D}"/>
              </a:ext>
            </a:extLst>
          </p:cNvPr>
          <p:cNvSpPr txBox="1"/>
          <p:nvPr/>
        </p:nvSpPr>
        <p:spPr>
          <a:xfrm>
            <a:off x="88590" y="6957448"/>
            <a:ext cx="3402000" cy="669414"/>
          </a:xfrm>
          <a:prstGeom prst="rect">
            <a:avLst/>
          </a:prstGeom>
          <a:noFill/>
        </p:spPr>
        <p:txBody>
          <a:bodyPr wrap="square" rtlCol="0">
            <a:spAutoFit/>
          </a:bodyPr>
          <a:lstStyle/>
          <a:p>
            <a:pPr defTabSz="685800"/>
            <a:r>
              <a:rPr lang="it-IT" sz="1875"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Le tracce che sono punti reali  (T</a:t>
            </a:r>
            <a:r>
              <a:rPr lang="it-IT" sz="1875" baseline="-250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1</a:t>
            </a:r>
            <a:r>
              <a:rPr lang="it-IT" sz="1875"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r; T</a:t>
            </a:r>
            <a:r>
              <a:rPr lang="it-IT" sz="1875" baseline="-250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2</a:t>
            </a:r>
            <a:r>
              <a:rPr lang="it-IT" sz="1875"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r)</a:t>
            </a:r>
            <a:endParaRPr lang="it-IT" sz="1013" dirty="0"/>
          </a:p>
        </p:txBody>
      </p:sp>
      <p:sp>
        <p:nvSpPr>
          <p:cNvPr id="9" name="CasellaDiTesto 8">
            <a:extLst>
              <a:ext uri="{FF2B5EF4-FFF2-40B4-BE49-F238E27FC236}">
                <a16:creationId xmlns:a16="http://schemas.microsoft.com/office/drawing/2014/main" id="{68CE9B02-20B9-4C11-8553-38F304391F7E}"/>
              </a:ext>
            </a:extLst>
          </p:cNvPr>
          <p:cNvSpPr txBox="1"/>
          <p:nvPr/>
        </p:nvSpPr>
        <p:spPr>
          <a:xfrm>
            <a:off x="3484091" y="6606249"/>
            <a:ext cx="3294000" cy="750205"/>
          </a:xfrm>
          <a:prstGeom prst="rect">
            <a:avLst/>
          </a:prstGeom>
          <a:noFill/>
        </p:spPr>
        <p:txBody>
          <a:bodyPr wrap="square" rtlCol="0">
            <a:spAutoFit/>
          </a:bodyPr>
          <a:lstStyle/>
          <a:p>
            <a:pPr defTabSz="685800"/>
            <a:r>
              <a:rPr lang="it-IT" sz="1875"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Le tracce che sono rette reali (t</a:t>
            </a:r>
            <a:r>
              <a:rPr lang="it-IT" sz="1875" baseline="-250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1</a:t>
            </a:r>
            <a:r>
              <a:rPr lang="it-IT" sz="2400" dirty="0">
                <a:solidFill>
                  <a:srgbClr val="00B050"/>
                </a:solidFill>
                <a:latin typeface="Symbol" panose="05050102010706020507" pitchFamily="18" charset="2"/>
                <a:ea typeface="Calibri" panose="020F0502020204030204" pitchFamily="34" charset="0"/>
                <a:cs typeface="Times New Roman" panose="02020603050405020304" pitchFamily="18" charset="0"/>
              </a:rPr>
              <a:t>p</a:t>
            </a:r>
            <a:r>
              <a:rPr lang="it-IT" sz="1875"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 t</a:t>
            </a:r>
            <a:r>
              <a:rPr lang="it-IT" sz="1875" baseline="-250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2</a:t>
            </a:r>
            <a:r>
              <a:rPr lang="it-IT" sz="2400" dirty="0">
                <a:solidFill>
                  <a:srgbClr val="00B050"/>
                </a:solidFill>
                <a:latin typeface="Symbol" panose="05050102010706020507" pitchFamily="18" charset="2"/>
                <a:ea typeface="Calibri" panose="020F0502020204030204" pitchFamily="34" charset="0"/>
                <a:cs typeface="Times New Roman" panose="02020603050405020304" pitchFamily="18" charset="0"/>
              </a:rPr>
              <a:t>p</a:t>
            </a:r>
            <a:r>
              <a:rPr lang="it-IT" sz="1875"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a:t>
            </a:r>
            <a:endParaRPr lang="it-IT" sz="1013" dirty="0"/>
          </a:p>
        </p:txBody>
      </p:sp>
      <p:cxnSp>
        <p:nvCxnSpPr>
          <p:cNvPr id="18" name="Connettore diritto 17">
            <a:extLst>
              <a:ext uri="{FF2B5EF4-FFF2-40B4-BE49-F238E27FC236}">
                <a16:creationId xmlns:a16="http://schemas.microsoft.com/office/drawing/2014/main" id="{79ED8B87-8174-43E6-B89D-B073ADF00C50}"/>
              </a:ext>
            </a:extLst>
          </p:cNvPr>
          <p:cNvCxnSpPr>
            <a:cxnSpLocks/>
          </p:cNvCxnSpPr>
          <p:nvPr/>
        </p:nvCxnSpPr>
        <p:spPr>
          <a:xfrm>
            <a:off x="54002" y="9100420"/>
            <a:ext cx="6770780" cy="0"/>
          </a:xfrm>
          <a:prstGeom prst="line">
            <a:avLst/>
          </a:prstGeom>
          <a:ln w="0">
            <a:solidFill>
              <a:schemeClr val="accent6">
                <a:lumMod val="20000"/>
                <a:lumOff val="8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8064853"/>
      </p:ext>
    </p:extLst>
  </p:cSld>
  <p:clrMapOvr>
    <a:masterClrMapping/>
  </p:clrMapOvr>
  <mc:AlternateContent xmlns:mc="http://schemas.openxmlformats.org/markup-compatibility/2006">
    <mc:Choice xmlns:p15="http://schemas.microsoft.com/office/powerpoint/2012/main" Requires="p15">
      <p:transition spd="slow">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1+#ppt_w/2"/>
                                          </p:val>
                                        </p:tav>
                                        <p:tav tm="100000">
                                          <p:val>
                                            <p:strVal val="#ppt_x"/>
                                          </p:val>
                                        </p:tav>
                                      </p:tavLst>
                                    </p:anim>
                                    <p:anim calcmode="lin" valueType="num">
                                      <p:cBhvr additive="base">
                                        <p:cTn id="14"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1+#ppt_w/2"/>
                                          </p:val>
                                        </p:tav>
                                        <p:tav tm="100000">
                                          <p:val>
                                            <p:strVal val="#ppt_x"/>
                                          </p:val>
                                        </p:tav>
                                      </p:tavLst>
                                    </p:anim>
                                    <p:anim calcmode="lin" valueType="num">
                                      <p:cBhvr additive="base">
                                        <p:cTn id="20"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0-#ppt_w/2"/>
                                          </p:val>
                                        </p:tav>
                                        <p:tav tm="100000">
                                          <p:val>
                                            <p:strVal val="#ppt_x"/>
                                          </p:val>
                                        </p:tav>
                                      </p:tavLst>
                                    </p:anim>
                                    <p:anim calcmode="lin" valueType="num">
                                      <p:cBhvr additive="base">
                                        <p:cTn id="26"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nodeType="click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additive="base">
                                        <p:cTn id="31" dur="500" fill="hold"/>
                                        <p:tgtEl>
                                          <p:spTgt spid="16"/>
                                        </p:tgtEl>
                                        <p:attrNameLst>
                                          <p:attrName>ppt_x</p:attrName>
                                        </p:attrNameLst>
                                      </p:cBhvr>
                                      <p:tavLst>
                                        <p:tav tm="0">
                                          <p:val>
                                            <p:strVal val="1+#ppt_w/2"/>
                                          </p:val>
                                        </p:tav>
                                        <p:tav tm="100000">
                                          <p:val>
                                            <p:strVal val="#ppt_x"/>
                                          </p:val>
                                        </p:tav>
                                      </p:tavLst>
                                    </p:anim>
                                    <p:anim calcmode="lin" valueType="num">
                                      <p:cBhvr additive="base">
                                        <p:cTn id="32"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anim calcmode="lin" valueType="num">
                                      <p:cBhvr additive="base">
                                        <p:cTn id="37" dur="500" fill="hold"/>
                                        <p:tgtEl>
                                          <p:spTgt spid="19"/>
                                        </p:tgtEl>
                                        <p:attrNameLst>
                                          <p:attrName>ppt_x</p:attrName>
                                        </p:attrNameLst>
                                      </p:cBhvr>
                                      <p:tavLst>
                                        <p:tav tm="0">
                                          <p:val>
                                            <p:strVal val="0-#ppt_w/2"/>
                                          </p:val>
                                        </p:tav>
                                        <p:tav tm="100000">
                                          <p:val>
                                            <p:strVal val="#ppt_x"/>
                                          </p:val>
                                        </p:tav>
                                      </p:tavLst>
                                    </p:anim>
                                    <p:anim calcmode="lin" valueType="num">
                                      <p:cBhvr additive="base">
                                        <p:cTn id="38" dur="500" fill="hold"/>
                                        <p:tgtEl>
                                          <p:spTgt spid="19"/>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3"/>
                                        </p:tgtEl>
                                        <p:attrNameLst>
                                          <p:attrName>style.visibility</p:attrName>
                                        </p:attrNameLst>
                                      </p:cBhvr>
                                      <p:to>
                                        <p:strVal val="visible"/>
                                      </p:to>
                                    </p:set>
                                    <p:anim calcmode="lin" valueType="num">
                                      <p:cBhvr additive="base">
                                        <p:cTn id="43" dur="500" fill="hold"/>
                                        <p:tgtEl>
                                          <p:spTgt spid="23"/>
                                        </p:tgtEl>
                                        <p:attrNameLst>
                                          <p:attrName>ppt_x</p:attrName>
                                        </p:attrNameLst>
                                      </p:cBhvr>
                                      <p:tavLst>
                                        <p:tav tm="0">
                                          <p:val>
                                            <p:strVal val="#ppt_x"/>
                                          </p:val>
                                        </p:tav>
                                        <p:tav tm="100000">
                                          <p:val>
                                            <p:strVal val="#ppt_x"/>
                                          </p:val>
                                        </p:tav>
                                      </p:tavLst>
                                    </p:anim>
                                    <p:anim calcmode="lin" valueType="num">
                                      <p:cBhvr additive="base">
                                        <p:cTn id="4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gtEl>
                                        <p:attrNameLst>
                                          <p:attrName>style.visibility</p:attrName>
                                        </p:attrNameLst>
                                      </p:cBhvr>
                                      <p:to>
                                        <p:strVal val="visible"/>
                                      </p:to>
                                    </p:set>
                                    <p:animEffect transition="in" filter="fade">
                                      <p:cBhvr>
                                        <p:cTn id="49" dur="500"/>
                                        <p:tgtEl>
                                          <p:spTgt spid="3"/>
                                        </p:tgtEl>
                                      </p:cBhvr>
                                    </p:animEffect>
                                    <p:anim calcmode="lin" valueType="num">
                                      <p:cBhvr>
                                        <p:cTn id="50" dur="500" fill="hold"/>
                                        <p:tgtEl>
                                          <p:spTgt spid="3"/>
                                        </p:tgtEl>
                                        <p:attrNameLst>
                                          <p:attrName>ppt_x</p:attrName>
                                        </p:attrNameLst>
                                      </p:cBhvr>
                                      <p:tavLst>
                                        <p:tav tm="0">
                                          <p:val>
                                            <p:strVal val="#ppt_x"/>
                                          </p:val>
                                        </p:tav>
                                        <p:tav tm="100000">
                                          <p:val>
                                            <p:strVal val="#ppt_x"/>
                                          </p:val>
                                        </p:tav>
                                      </p:tavLst>
                                    </p:anim>
                                    <p:anim calcmode="lin" valueType="num">
                                      <p:cBhvr>
                                        <p:cTn id="51" dur="5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5"/>
                                        </p:tgtEl>
                                        <p:attrNameLst>
                                          <p:attrName>style.visibility</p:attrName>
                                        </p:attrNameLst>
                                      </p:cBhvr>
                                      <p:to>
                                        <p:strVal val="visible"/>
                                      </p:to>
                                    </p:set>
                                    <p:animEffect transition="in" filter="fade">
                                      <p:cBhvr>
                                        <p:cTn id="56" dur="500"/>
                                        <p:tgtEl>
                                          <p:spTgt spid="5"/>
                                        </p:tgtEl>
                                      </p:cBhvr>
                                    </p:animEffect>
                                    <p:anim calcmode="lin" valueType="num">
                                      <p:cBhvr>
                                        <p:cTn id="57" dur="500" fill="hold"/>
                                        <p:tgtEl>
                                          <p:spTgt spid="5"/>
                                        </p:tgtEl>
                                        <p:attrNameLst>
                                          <p:attrName>ppt_x</p:attrName>
                                        </p:attrNameLst>
                                      </p:cBhvr>
                                      <p:tavLst>
                                        <p:tav tm="0">
                                          <p:val>
                                            <p:strVal val="#ppt_x"/>
                                          </p:val>
                                        </p:tav>
                                        <p:tav tm="100000">
                                          <p:val>
                                            <p:strVal val="#ppt_x"/>
                                          </p:val>
                                        </p:tav>
                                      </p:tavLst>
                                    </p:anim>
                                    <p:anim calcmode="lin" valueType="num">
                                      <p:cBhvr>
                                        <p:cTn id="58" dur="5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7"/>
                                        </p:tgtEl>
                                        <p:attrNameLst>
                                          <p:attrName>style.visibility</p:attrName>
                                        </p:attrNameLst>
                                      </p:cBhvr>
                                      <p:to>
                                        <p:strVal val="visible"/>
                                      </p:to>
                                    </p:set>
                                    <p:animEffect transition="in" filter="fade">
                                      <p:cBhvr>
                                        <p:cTn id="63" dur="500"/>
                                        <p:tgtEl>
                                          <p:spTgt spid="7"/>
                                        </p:tgtEl>
                                      </p:cBhvr>
                                    </p:animEffect>
                                    <p:anim calcmode="lin" valueType="num">
                                      <p:cBhvr>
                                        <p:cTn id="64" dur="500" fill="hold"/>
                                        <p:tgtEl>
                                          <p:spTgt spid="7"/>
                                        </p:tgtEl>
                                        <p:attrNameLst>
                                          <p:attrName>ppt_x</p:attrName>
                                        </p:attrNameLst>
                                      </p:cBhvr>
                                      <p:tavLst>
                                        <p:tav tm="0">
                                          <p:val>
                                            <p:strVal val="#ppt_x"/>
                                          </p:val>
                                        </p:tav>
                                        <p:tav tm="100000">
                                          <p:val>
                                            <p:strVal val="#ppt_x"/>
                                          </p:val>
                                        </p:tav>
                                      </p:tavLst>
                                    </p:anim>
                                    <p:anim calcmode="lin" valueType="num">
                                      <p:cBhvr>
                                        <p:cTn id="65" dur="5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4"/>
                                        </p:tgtEl>
                                        <p:attrNameLst>
                                          <p:attrName>style.visibility</p:attrName>
                                        </p:attrNameLst>
                                      </p:cBhvr>
                                      <p:to>
                                        <p:strVal val="visible"/>
                                      </p:to>
                                    </p:set>
                                    <p:animEffect transition="in" filter="fade">
                                      <p:cBhvr>
                                        <p:cTn id="70" dur="500"/>
                                        <p:tgtEl>
                                          <p:spTgt spid="4"/>
                                        </p:tgtEl>
                                      </p:cBhvr>
                                    </p:animEffect>
                                    <p:anim calcmode="lin" valueType="num">
                                      <p:cBhvr>
                                        <p:cTn id="71" dur="500" fill="hold"/>
                                        <p:tgtEl>
                                          <p:spTgt spid="4"/>
                                        </p:tgtEl>
                                        <p:attrNameLst>
                                          <p:attrName>ppt_x</p:attrName>
                                        </p:attrNameLst>
                                      </p:cBhvr>
                                      <p:tavLst>
                                        <p:tav tm="0">
                                          <p:val>
                                            <p:strVal val="#ppt_x"/>
                                          </p:val>
                                        </p:tav>
                                        <p:tav tm="100000">
                                          <p:val>
                                            <p:strVal val="#ppt_x"/>
                                          </p:val>
                                        </p:tav>
                                      </p:tavLst>
                                    </p:anim>
                                    <p:anim calcmode="lin" valueType="num">
                                      <p:cBhvr>
                                        <p:cTn id="72" dur="5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9"/>
                                        </p:tgtEl>
                                        <p:attrNameLst>
                                          <p:attrName>style.visibility</p:attrName>
                                        </p:attrNameLst>
                                      </p:cBhvr>
                                      <p:to>
                                        <p:strVal val="visible"/>
                                      </p:to>
                                    </p:set>
                                    <p:animEffect transition="in" filter="fade">
                                      <p:cBhvr>
                                        <p:cTn id="77" dur="500"/>
                                        <p:tgtEl>
                                          <p:spTgt spid="9"/>
                                        </p:tgtEl>
                                      </p:cBhvr>
                                    </p:animEffect>
                                    <p:anim calcmode="lin" valueType="num">
                                      <p:cBhvr>
                                        <p:cTn id="78" dur="500" fill="hold"/>
                                        <p:tgtEl>
                                          <p:spTgt spid="9"/>
                                        </p:tgtEl>
                                        <p:attrNameLst>
                                          <p:attrName>ppt_x</p:attrName>
                                        </p:attrNameLst>
                                      </p:cBhvr>
                                      <p:tavLst>
                                        <p:tav tm="0">
                                          <p:val>
                                            <p:strVal val="#ppt_x"/>
                                          </p:val>
                                        </p:tav>
                                        <p:tav tm="100000">
                                          <p:val>
                                            <p:strVal val="#ppt_x"/>
                                          </p:val>
                                        </p:tav>
                                      </p:tavLst>
                                    </p:anim>
                                    <p:anim calcmode="lin" valueType="num">
                                      <p:cBhvr>
                                        <p:cTn id="79" dur="5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2" presetClass="entr" presetSubtype="4" fill="hold" grpId="0" nodeType="clickEffect">
                                  <p:stCondLst>
                                    <p:cond delay="0"/>
                                  </p:stCondLst>
                                  <p:childTnLst>
                                    <p:set>
                                      <p:cBhvr>
                                        <p:cTn id="83" dur="1" fill="hold">
                                          <p:stCondLst>
                                            <p:cond delay="0"/>
                                          </p:stCondLst>
                                        </p:cTn>
                                        <p:tgtEl>
                                          <p:spTgt spid="26"/>
                                        </p:tgtEl>
                                        <p:attrNameLst>
                                          <p:attrName>style.visibility</p:attrName>
                                        </p:attrNameLst>
                                      </p:cBhvr>
                                      <p:to>
                                        <p:strVal val="visible"/>
                                      </p:to>
                                    </p:set>
                                    <p:anim calcmode="lin" valueType="num">
                                      <p:cBhvr additive="base">
                                        <p:cTn id="84" dur="500" fill="hold"/>
                                        <p:tgtEl>
                                          <p:spTgt spid="26"/>
                                        </p:tgtEl>
                                        <p:attrNameLst>
                                          <p:attrName>ppt_x</p:attrName>
                                        </p:attrNameLst>
                                      </p:cBhvr>
                                      <p:tavLst>
                                        <p:tav tm="0">
                                          <p:val>
                                            <p:strVal val="#ppt_x"/>
                                          </p:val>
                                        </p:tav>
                                        <p:tav tm="100000">
                                          <p:val>
                                            <p:strVal val="#ppt_x"/>
                                          </p:val>
                                        </p:tav>
                                      </p:tavLst>
                                    </p:anim>
                                    <p:anim calcmode="lin" valueType="num">
                                      <p:cBhvr additive="base">
                                        <p:cTn id="85"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1" grpId="0" animBg="1"/>
      <p:bldP spid="19" grpId="0" animBg="1"/>
      <p:bldP spid="26" grpId="0" animBg="1"/>
      <p:bldP spid="3" grpId="0"/>
      <p:bldP spid="4" grpId="0"/>
      <p:bldP spid="5" grpId="0"/>
      <p:bldP spid="7"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73118D3F-1588-43B8-AECB-613F183BF41B}"/>
              </a:ext>
            </a:extLst>
          </p:cNvPr>
          <p:cNvSpPr txBox="1"/>
          <p:nvPr/>
        </p:nvSpPr>
        <p:spPr>
          <a:xfrm>
            <a:off x="40500" y="3188042"/>
            <a:ext cx="6771600" cy="1656000"/>
          </a:xfrm>
          <a:prstGeom prst="rect">
            <a:avLst/>
          </a:prstGeom>
          <a:noFill/>
          <a:ln>
            <a:solidFill>
              <a:schemeClr val="accent1"/>
            </a:solidFill>
          </a:ln>
        </p:spPr>
        <p:txBody>
          <a:bodyPr wrap="square" rtlCol="0">
            <a:spAutoFit/>
          </a:bodyPr>
          <a:lstStyle/>
          <a:p>
            <a:pPr algn="r"/>
            <a:r>
              <a:rPr lang="it-IT" sz="21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Formalizzazione insiemistica</a:t>
            </a:r>
            <a:endParaRPr lang="it-IT" sz="2100" dirty="0">
              <a:solidFill>
                <a:srgbClr val="00B050"/>
              </a:solidFill>
            </a:endParaRPr>
          </a:p>
        </p:txBody>
      </p:sp>
      <p:sp>
        <p:nvSpPr>
          <p:cNvPr id="25" name="Rectangle 16">
            <a:extLst>
              <a:ext uri="{FF2B5EF4-FFF2-40B4-BE49-F238E27FC236}">
                <a16:creationId xmlns:a16="http://schemas.microsoft.com/office/drawing/2014/main" id="{805EDC4C-EBFA-45FF-BED1-C669FC121E7E}"/>
              </a:ext>
            </a:extLst>
          </p:cNvPr>
          <p:cNvSpPr>
            <a:spLocks noChangeArrowheads="1"/>
          </p:cNvSpPr>
          <p:nvPr/>
        </p:nvSpPr>
        <p:spPr bwMode="auto">
          <a:xfrm>
            <a:off x="2686050" y="8200836"/>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t" anchorCtr="0" compatLnSpc="1">
            <a:prstTxWarp prst="textNoShape">
              <a:avLst/>
            </a:prstTxWarp>
          </a:bodyPr>
          <a:lstStyle/>
          <a:p>
            <a:endParaRPr lang="it-IT" sz="1013"/>
          </a:p>
        </p:txBody>
      </p:sp>
      <p:sp>
        <p:nvSpPr>
          <p:cNvPr id="6" name="Titolo 5">
            <a:extLst>
              <a:ext uri="{FF2B5EF4-FFF2-40B4-BE49-F238E27FC236}">
                <a16:creationId xmlns:a16="http://schemas.microsoft.com/office/drawing/2014/main" id="{E8CDA4D9-6A99-45D9-9C14-8ADC4FB0DABF}"/>
              </a:ext>
            </a:extLst>
          </p:cNvPr>
          <p:cNvSpPr>
            <a:spLocks noGrp="1"/>
          </p:cNvSpPr>
          <p:nvPr>
            <p:ph type="title"/>
          </p:nvPr>
        </p:nvSpPr>
        <p:spPr>
          <a:xfrm>
            <a:off x="27000" y="32153"/>
            <a:ext cx="6804000" cy="540000"/>
          </a:xfrm>
          <a:ln>
            <a:solidFill>
              <a:schemeClr val="accent1"/>
            </a:solidFill>
          </a:ln>
        </p:spPr>
        <p:txBody>
          <a:bodyPr anchor="t">
            <a:normAutofit fontScale="90000"/>
          </a:bodyPr>
          <a:lstStyle/>
          <a:p>
            <a:pPr algn="ctr"/>
            <a:r>
              <a:rPr lang="it-IT" sz="2325" dirty="0">
                <a:solidFill>
                  <a:srgbClr val="00B050"/>
                </a:solidFill>
                <a:latin typeface="Comic Sans MS" panose="030F0702030302020204" pitchFamily="66" charset="0"/>
              </a:rPr>
              <a:t>Geometria descrittiva dinamica</a:t>
            </a:r>
            <a:br>
              <a:rPr lang="it-IT" sz="2400" dirty="0">
                <a:solidFill>
                  <a:srgbClr val="00B050"/>
                </a:solidFill>
                <a:latin typeface="Comic Sans MS" panose="030F0702030302020204" pitchFamily="66" charset="0"/>
              </a:rPr>
            </a:br>
            <a:r>
              <a:rPr lang="it-IT" sz="1650" dirty="0">
                <a:solidFill>
                  <a:srgbClr val="00B050"/>
                </a:solidFill>
                <a:latin typeface="Comic Sans MS" panose="030F0702030302020204" pitchFamily="66" charset="0"/>
              </a:rPr>
              <a:t>Intersezione tra retta e piano (3)</a:t>
            </a:r>
            <a:endParaRPr lang="it-IT" sz="1650" dirty="0"/>
          </a:p>
        </p:txBody>
      </p:sp>
      <p:sp>
        <p:nvSpPr>
          <p:cNvPr id="17" name="Rectangle 12">
            <a:extLst>
              <a:ext uri="{FF2B5EF4-FFF2-40B4-BE49-F238E27FC236}">
                <a16:creationId xmlns:a16="http://schemas.microsoft.com/office/drawing/2014/main" id="{8E1E71C0-5A52-4FD1-964F-03E858F0F6D8}"/>
              </a:ext>
            </a:extLst>
          </p:cNvPr>
          <p:cNvSpPr>
            <a:spLocks noChangeArrowheads="1"/>
          </p:cNvSpPr>
          <p:nvPr/>
        </p:nvSpPr>
        <p:spPr bwMode="auto">
          <a:xfrm>
            <a:off x="3224373" y="564142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t" anchorCtr="0" compatLnSpc="1">
            <a:prstTxWarp prst="textNoShape">
              <a:avLst/>
            </a:prstTxWarp>
          </a:bodyPr>
          <a:lstStyle/>
          <a:p>
            <a:endParaRPr lang="it-IT" sz="1013"/>
          </a:p>
        </p:txBody>
      </p:sp>
      <p:pic>
        <p:nvPicPr>
          <p:cNvPr id="14" name="Immagine 13">
            <a:extLst>
              <a:ext uri="{FF2B5EF4-FFF2-40B4-BE49-F238E27FC236}">
                <a16:creationId xmlns:a16="http://schemas.microsoft.com/office/drawing/2014/main" id="{A9A0362B-BEAA-4F08-80D0-5D20C0DA8C85}"/>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0700" t="6725" r="22494" b="11686"/>
          <a:stretch/>
        </p:blipFill>
        <p:spPr bwMode="auto">
          <a:xfrm>
            <a:off x="3132437" y="683365"/>
            <a:ext cx="3645000" cy="2403614"/>
          </a:xfrm>
          <a:prstGeom prst="rect">
            <a:avLst/>
          </a:prstGeom>
          <a:solidFill>
            <a:schemeClr val="accent6">
              <a:lumMod val="20000"/>
              <a:lumOff val="80000"/>
            </a:schemeClr>
          </a:solidFill>
          <a:ln>
            <a:solidFill>
              <a:schemeClr val="accent1"/>
            </a:solidFill>
          </a:ln>
          <a:extLst>
            <a:ext uri="{53640926-AAD7-44D8-BBD7-CCE9431645EC}">
              <a14:shadowObscured xmlns:a14="http://schemas.microsoft.com/office/drawing/2010/main"/>
            </a:ext>
          </a:extLst>
        </p:spPr>
      </p:pic>
      <p:graphicFrame>
        <p:nvGraphicFramePr>
          <p:cNvPr id="7" name="Oggetto 6">
            <a:extLst>
              <a:ext uri="{FF2B5EF4-FFF2-40B4-BE49-F238E27FC236}">
                <a16:creationId xmlns:a16="http://schemas.microsoft.com/office/drawing/2014/main" id="{A0B0DB04-A5BB-44B2-8ADB-4176F5C70E54}"/>
              </a:ext>
            </a:extLst>
          </p:cNvPr>
          <p:cNvGraphicFramePr>
            <a:graphicFrameLocks/>
          </p:cNvGraphicFramePr>
          <p:nvPr>
            <p:extLst>
              <p:ext uri="{D42A27DB-BD31-4B8C-83A1-F6EECF244321}">
                <p14:modId xmlns:p14="http://schemas.microsoft.com/office/powerpoint/2010/main" val="871321350"/>
              </p:ext>
            </p:extLst>
          </p:nvPr>
        </p:nvGraphicFramePr>
        <p:xfrm>
          <a:off x="43200" y="4052956"/>
          <a:ext cx="6771600" cy="810000"/>
        </p:xfrm>
        <a:graphic>
          <a:graphicData uri="http://schemas.openxmlformats.org/presentationml/2006/ole">
            <mc:AlternateContent xmlns:mc="http://schemas.openxmlformats.org/markup-compatibility/2006">
              <mc:Choice xmlns:v="urn:schemas-microsoft-com:vml" Requires="v">
                <p:oleObj spid="_x0000_s4244" name="Equazione" r:id="rId4" imgW="2692400" imgH="266700" progId="Equation.3">
                  <p:embed/>
                </p:oleObj>
              </mc:Choice>
              <mc:Fallback>
                <p:oleObj name="Equazione" r:id="rId4" imgW="2692400" imgH="266700"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200" y="4052956"/>
                        <a:ext cx="6771600" cy="810000"/>
                      </a:xfrm>
                      <a:prstGeom prst="rect">
                        <a:avLst/>
                      </a:prstGeom>
                      <a:solidFill>
                        <a:schemeClr val="accent5">
                          <a:lumMod val="20000"/>
                          <a:lumOff val="80000"/>
                        </a:schemeClr>
                      </a:solidFill>
                      <a:ln w="3175">
                        <a:solidFill>
                          <a:schemeClr val="accent1"/>
                        </a:solidFill>
                      </a:ln>
                    </p:spPr>
                  </p:pic>
                </p:oleObj>
              </mc:Fallback>
            </mc:AlternateContent>
          </a:graphicData>
        </a:graphic>
      </p:graphicFrame>
      <p:sp>
        <p:nvSpPr>
          <p:cNvPr id="9" name="Rectangle 3">
            <a:extLst>
              <a:ext uri="{FF2B5EF4-FFF2-40B4-BE49-F238E27FC236}">
                <a16:creationId xmlns:a16="http://schemas.microsoft.com/office/drawing/2014/main" id="{8EA4F6A8-1EAC-41BF-BB8A-570737D0DBA3}"/>
              </a:ext>
            </a:extLst>
          </p:cNvPr>
          <p:cNvSpPr>
            <a:spLocks noChangeArrowheads="1"/>
          </p:cNvSpPr>
          <p:nvPr/>
        </p:nvSpPr>
        <p:spPr bwMode="auto">
          <a:xfrm>
            <a:off x="1833326" y="540724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t" anchorCtr="0" compatLnSpc="1">
            <a:prstTxWarp prst="textNoShape">
              <a:avLst/>
            </a:prstTxWarp>
          </a:bodyPr>
          <a:lstStyle/>
          <a:p>
            <a:endParaRPr lang="it-IT" sz="1013"/>
          </a:p>
        </p:txBody>
      </p:sp>
      <p:sp>
        <p:nvSpPr>
          <p:cNvPr id="10" name="CasellaDiTesto 9">
            <a:extLst>
              <a:ext uri="{FF2B5EF4-FFF2-40B4-BE49-F238E27FC236}">
                <a16:creationId xmlns:a16="http://schemas.microsoft.com/office/drawing/2014/main" id="{E1CC49F0-8F6F-4428-B00B-03C635EB415A}"/>
              </a:ext>
            </a:extLst>
          </p:cNvPr>
          <p:cNvSpPr txBox="1"/>
          <p:nvPr/>
        </p:nvSpPr>
        <p:spPr>
          <a:xfrm>
            <a:off x="54000" y="5022647"/>
            <a:ext cx="6750000" cy="1476000"/>
          </a:xfrm>
          <a:prstGeom prst="rect">
            <a:avLst/>
          </a:prstGeom>
          <a:noFill/>
          <a:ln>
            <a:solidFill>
              <a:schemeClr val="accent1"/>
            </a:solidFill>
          </a:ln>
        </p:spPr>
        <p:txBody>
          <a:bodyPr wrap="square" rtlCol="0">
            <a:spAutoFit/>
          </a:bodyPr>
          <a:lstStyle/>
          <a:p>
            <a:pPr algn="ctr"/>
            <a:r>
              <a:rPr lang="it-IT" sz="21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Formalizzazione descrittiva :</a:t>
            </a:r>
            <a:endParaRPr lang="it-IT" sz="2100" dirty="0">
              <a:solidFill>
                <a:srgbClr val="00B050"/>
              </a:solidFill>
            </a:endParaRPr>
          </a:p>
        </p:txBody>
      </p:sp>
      <p:graphicFrame>
        <p:nvGraphicFramePr>
          <p:cNvPr id="12" name="Oggetto 11">
            <a:extLst>
              <a:ext uri="{FF2B5EF4-FFF2-40B4-BE49-F238E27FC236}">
                <a16:creationId xmlns:a16="http://schemas.microsoft.com/office/drawing/2014/main" id="{9F562F20-336A-4D33-95B9-A05B37E2BB65}"/>
              </a:ext>
            </a:extLst>
          </p:cNvPr>
          <p:cNvGraphicFramePr>
            <a:graphicFrameLocks/>
          </p:cNvGraphicFramePr>
          <p:nvPr>
            <p:extLst>
              <p:ext uri="{D42A27DB-BD31-4B8C-83A1-F6EECF244321}">
                <p14:modId xmlns:p14="http://schemas.microsoft.com/office/powerpoint/2010/main" val="2769339811"/>
              </p:ext>
            </p:extLst>
          </p:nvPr>
        </p:nvGraphicFramePr>
        <p:xfrm>
          <a:off x="2349000" y="5552658"/>
          <a:ext cx="2160000" cy="945000"/>
        </p:xfrm>
        <a:graphic>
          <a:graphicData uri="http://schemas.openxmlformats.org/presentationml/2006/ole">
            <mc:AlternateContent xmlns:mc="http://schemas.openxmlformats.org/markup-compatibility/2006">
              <mc:Choice xmlns:v="urn:schemas-microsoft-com:vml" Requires="v">
                <p:oleObj spid="_x0000_s4245" name="Equazione" r:id="rId6" imgW="1269449" imgH="431613" progId="Equation.3">
                  <p:embed/>
                </p:oleObj>
              </mc:Choice>
              <mc:Fallback>
                <p:oleObj name="Equazione" r:id="rId6" imgW="1269449" imgH="431613" progId="Equation.3">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349000" y="5552658"/>
                        <a:ext cx="2160000" cy="945000"/>
                      </a:xfrm>
                      <a:prstGeom prst="rect">
                        <a:avLst/>
                      </a:prstGeom>
                      <a:solidFill>
                        <a:schemeClr val="accent5">
                          <a:lumMod val="20000"/>
                          <a:lumOff val="80000"/>
                        </a:schemeClr>
                      </a:solidFill>
                      <a:ln>
                        <a:solidFill>
                          <a:schemeClr val="accent1"/>
                        </a:solidFill>
                      </a:ln>
                    </p:spPr>
                  </p:pic>
                </p:oleObj>
              </mc:Fallback>
            </mc:AlternateContent>
          </a:graphicData>
        </a:graphic>
      </p:graphicFrame>
      <p:sp>
        <p:nvSpPr>
          <p:cNvPr id="20" name="CasellaDiTesto 19">
            <a:extLst>
              <a:ext uri="{FF2B5EF4-FFF2-40B4-BE49-F238E27FC236}">
                <a16:creationId xmlns:a16="http://schemas.microsoft.com/office/drawing/2014/main" id="{C290859A-C3EC-47F3-9C90-8A5F436637BE}"/>
              </a:ext>
            </a:extLst>
          </p:cNvPr>
          <p:cNvSpPr txBox="1"/>
          <p:nvPr/>
        </p:nvSpPr>
        <p:spPr>
          <a:xfrm>
            <a:off x="45000" y="6662937"/>
            <a:ext cx="6768000" cy="1061829"/>
          </a:xfrm>
          <a:prstGeom prst="rect">
            <a:avLst/>
          </a:prstGeom>
          <a:noFill/>
          <a:ln>
            <a:solidFill>
              <a:schemeClr val="accent1"/>
            </a:solidFill>
          </a:ln>
        </p:spPr>
        <p:txBody>
          <a:bodyPr wrap="square" rtlCol="0">
            <a:spAutoFit/>
          </a:bodyPr>
          <a:lstStyle/>
          <a:p>
            <a:pPr algn="ctr"/>
            <a:r>
              <a:rPr lang="it-IT" sz="21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Così operando accade che sia la retta che il piano possono essere considerati come elementi geometrici punteggiati</a:t>
            </a:r>
            <a:endParaRPr lang="it-IT" sz="2100" dirty="0">
              <a:solidFill>
                <a:srgbClr val="00B050"/>
              </a:solidFill>
            </a:endParaRPr>
          </a:p>
        </p:txBody>
      </p:sp>
      <p:sp>
        <p:nvSpPr>
          <p:cNvPr id="21" name="CasellaDiTesto 20">
            <a:extLst>
              <a:ext uri="{FF2B5EF4-FFF2-40B4-BE49-F238E27FC236}">
                <a16:creationId xmlns:a16="http://schemas.microsoft.com/office/drawing/2014/main" id="{9AE4D720-9F78-4088-8763-A4CB9B0D4074}"/>
              </a:ext>
            </a:extLst>
          </p:cNvPr>
          <p:cNvSpPr txBox="1"/>
          <p:nvPr/>
        </p:nvSpPr>
        <p:spPr>
          <a:xfrm>
            <a:off x="45000" y="7821708"/>
            <a:ext cx="6768000" cy="1207254"/>
          </a:xfrm>
          <a:prstGeom prst="rect">
            <a:avLst/>
          </a:prstGeom>
          <a:noFill/>
          <a:ln>
            <a:solidFill>
              <a:schemeClr val="accent1"/>
            </a:solidFill>
          </a:ln>
        </p:spPr>
        <p:txBody>
          <a:bodyPr wrap="square" rtlCol="0">
            <a:spAutoFit/>
          </a:bodyPr>
          <a:lstStyle/>
          <a:p>
            <a:pPr algn="ctr">
              <a:lnSpc>
                <a:spcPct val="115000"/>
              </a:lnSpc>
            </a:pPr>
            <a:r>
              <a:rPr lang="it-IT" sz="21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Il punto, quindi, è l’elemento geometrico comune sia alla retta (retta punteggiata), sia al piano (piano punteggiato)</a:t>
            </a:r>
            <a:endParaRPr lang="it-IT" sz="1013" dirty="0"/>
          </a:p>
        </p:txBody>
      </p:sp>
      <p:sp>
        <p:nvSpPr>
          <p:cNvPr id="3" name="CasellaDiTesto 2">
            <a:extLst>
              <a:ext uri="{FF2B5EF4-FFF2-40B4-BE49-F238E27FC236}">
                <a16:creationId xmlns:a16="http://schemas.microsoft.com/office/drawing/2014/main" id="{6B99DCAD-2F0D-4DFC-986A-BA05A5CB5A8C}"/>
              </a:ext>
            </a:extLst>
          </p:cNvPr>
          <p:cNvSpPr txBox="1"/>
          <p:nvPr/>
        </p:nvSpPr>
        <p:spPr>
          <a:xfrm>
            <a:off x="36512" y="664832"/>
            <a:ext cx="2970000" cy="3323987"/>
          </a:xfrm>
          <a:prstGeom prst="rect">
            <a:avLst/>
          </a:prstGeom>
          <a:solidFill>
            <a:schemeClr val="accent6">
              <a:lumMod val="20000"/>
              <a:lumOff val="80000"/>
            </a:schemeClr>
          </a:solidFill>
          <a:ln>
            <a:solidFill>
              <a:schemeClr val="accent1"/>
            </a:solidFill>
          </a:ln>
        </p:spPr>
        <p:txBody>
          <a:bodyPr wrap="square" rtlCol="0">
            <a:spAutoFit/>
          </a:bodyPr>
          <a:lstStyle/>
          <a:p>
            <a:pPr algn="ctr"/>
            <a:r>
              <a:rPr lang="it-IT" sz="21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Se completiamo lo studio del piano esplicitando la retta generatrice r come elemento geometrico punteggiato otterremo il piano punteggiato (Fig. 03) con le seguenti formalizzazioni</a:t>
            </a:r>
            <a:endParaRPr lang="it-IT" sz="2100" dirty="0">
              <a:solidFill>
                <a:srgbClr val="00B050"/>
              </a:solidFill>
            </a:endParaRPr>
          </a:p>
        </p:txBody>
      </p:sp>
      <p:cxnSp>
        <p:nvCxnSpPr>
          <p:cNvPr id="15" name="Connettore diritto 14">
            <a:extLst>
              <a:ext uri="{FF2B5EF4-FFF2-40B4-BE49-F238E27FC236}">
                <a16:creationId xmlns:a16="http://schemas.microsoft.com/office/drawing/2014/main" id="{72EC2E47-8ECB-4CA4-B6B2-E305BE1D2586}"/>
              </a:ext>
            </a:extLst>
          </p:cNvPr>
          <p:cNvCxnSpPr>
            <a:cxnSpLocks/>
          </p:cNvCxnSpPr>
          <p:nvPr/>
        </p:nvCxnSpPr>
        <p:spPr>
          <a:xfrm>
            <a:off x="54002" y="9100420"/>
            <a:ext cx="6770780" cy="0"/>
          </a:xfrm>
          <a:prstGeom prst="line">
            <a:avLst/>
          </a:prstGeom>
          <a:ln w="0">
            <a:solidFill>
              <a:schemeClr val="accent6">
                <a:lumMod val="20000"/>
                <a:lumOff val="8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64287703"/>
      </p:ext>
    </p:extLst>
  </p:cSld>
  <p:clrMapOvr>
    <a:masterClrMapping/>
  </p:clrMapOvr>
  <mc:AlternateContent xmlns:mc="http://schemas.openxmlformats.org/markup-compatibility/2006">
    <mc:Choice xmlns:p15="http://schemas.microsoft.com/office/powerpoint/2012/main" Requires="p15">
      <p:transition spd="slow">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1+#ppt_w/2"/>
                                          </p:val>
                                        </p:tav>
                                        <p:tav tm="100000">
                                          <p:val>
                                            <p:strVal val="#ppt_x"/>
                                          </p:val>
                                        </p:tav>
                                      </p:tavLst>
                                    </p:anim>
                                    <p:anim calcmode="lin" valueType="num">
                                      <p:cBhvr additive="base">
                                        <p:cTn id="14"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1+#ppt_w/2"/>
                                          </p:val>
                                        </p:tav>
                                        <p:tav tm="100000">
                                          <p:val>
                                            <p:strVal val="#ppt_x"/>
                                          </p:val>
                                        </p:tav>
                                      </p:tavLst>
                                    </p:anim>
                                    <p:anim calcmode="lin" valueType="num">
                                      <p:cBhvr additive="base">
                                        <p:cTn id="20"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0-#ppt_w/2"/>
                                          </p:val>
                                        </p:tav>
                                        <p:tav tm="100000">
                                          <p:val>
                                            <p:strVal val="#ppt_x"/>
                                          </p:val>
                                        </p:tav>
                                      </p:tavLst>
                                    </p:anim>
                                    <p:anim calcmode="lin" valueType="num">
                                      <p:cBhvr additive="base">
                                        <p:cTn id="32"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nodeType="click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additive="base">
                                        <p:cTn id="37" dur="500" fill="hold"/>
                                        <p:tgtEl>
                                          <p:spTgt spid="12"/>
                                        </p:tgtEl>
                                        <p:attrNameLst>
                                          <p:attrName>ppt_x</p:attrName>
                                        </p:attrNameLst>
                                      </p:cBhvr>
                                      <p:tavLst>
                                        <p:tav tm="0">
                                          <p:val>
                                            <p:strVal val="1+#ppt_w/2"/>
                                          </p:val>
                                        </p:tav>
                                        <p:tav tm="100000">
                                          <p:val>
                                            <p:strVal val="#ppt_x"/>
                                          </p:val>
                                        </p:tav>
                                      </p:tavLst>
                                    </p:anim>
                                    <p:anim calcmode="lin" valueType="num">
                                      <p:cBhvr additive="base">
                                        <p:cTn id="38"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0"/>
                                        </p:tgtEl>
                                        <p:attrNameLst>
                                          <p:attrName>style.visibility</p:attrName>
                                        </p:attrNameLst>
                                      </p:cBhvr>
                                      <p:to>
                                        <p:strVal val="visible"/>
                                      </p:to>
                                    </p:set>
                                    <p:anim calcmode="lin" valueType="num">
                                      <p:cBhvr additive="base">
                                        <p:cTn id="43" dur="500" fill="hold"/>
                                        <p:tgtEl>
                                          <p:spTgt spid="20"/>
                                        </p:tgtEl>
                                        <p:attrNameLst>
                                          <p:attrName>ppt_x</p:attrName>
                                        </p:attrNameLst>
                                      </p:cBhvr>
                                      <p:tavLst>
                                        <p:tav tm="0">
                                          <p:val>
                                            <p:strVal val="#ppt_x"/>
                                          </p:val>
                                        </p:tav>
                                        <p:tav tm="100000">
                                          <p:val>
                                            <p:strVal val="#ppt_x"/>
                                          </p:val>
                                        </p:tav>
                                      </p:tavLst>
                                    </p:anim>
                                    <p:anim calcmode="lin" valueType="num">
                                      <p:cBhvr additive="base">
                                        <p:cTn id="4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1"/>
                                        </p:tgtEl>
                                        <p:attrNameLst>
                                          <p:attrName>style.visibility</p:attrName>
                                        </p:attrNameLst>
                                      </p:cBhvr>
                                      <p:to>
                                        <p:strVal val="visible"/>
                                      </p:to>
                                    </p:set>
                                    <p:anim calcmode="lin" valueType="num">
                                      <p:cBhvr additive="base">
                                        <p:cTn id="49" dur="500" fill="hold"/>
                                        <p:tgtEl>
                                          <p:spTgt spid="21"/>
                                        </p:tgtEl>
                                        <p:attrNameLst>
                                          <p:attrName>ppt_x</p:attrName>
                                        </p:attrNameLst>
                                      </p:cBhvr>
                                      <p:tavLst>
                                        <p:tav tm="0">
                                          <p:val>
                                            <p:strVal val="#ppt_x"/>
                                          </p:val>
                                        </p:tav>
                                        <p:tav tm="100000">
                                          <p:val>
                                            <p:strVal val="#ppt_x"/>
                                          </p:val>
                                        </p:tav>
                                      </p:tavLst>
                                    </p:anim>
                                    <p:anim calcmode="lin" valueType="num">
                                      <p:cBhvr additive="base">
                                        <p:cTn id="5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0" grpId="0" animBg="1"/>
      <p:bldP spid="20" grpId="0" animBg="1"/>
      <p:bldP spid="21" grpId="0" animBg="1"/>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5" name="Rectangle 16">
            <a:extLst>
              <a:ext uri="{FF2B5EF4-FFF2-40B4-BE49-F238E27FC236}">
                <a16:creationId xmlns:a16="http://schemas.microsoft.com/office/drawing/2014/main" id="{805EDC4C-EBFA-45FF-BED1-C669FC121E7E}"/>
              </a:ext>
            </a:extLst>
          </p:cNvPr>
          <p:cNvSpPr>
            <a:spLocks noChangeArrowheads="1"/>
          </p:cNvSpPr>
          <p:nvPr/>
        </p:nvSpPr>
        <p:spPr bwMode="auto">
          <a:xfrm>
            <a:off x="2686050" y="8200836"/>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t" anchorCtr="0" compatLnSpc="1">
            <a:prstTxWarp prst="textNoShape">
              <a:avLst/>
            </a:prstTxWarp>
          </a:bodyPr>
          <a:lstStyle/>
          <a:p>
            <a:endParaRPr lang="it-IT" sz="1013"/>
          </a:p>
        </p:txBody>
      </p:sp>
      <p:sp>
        <p:nvSpPr>
          <p:cNvPr id="6" name="Titolo 5">
            <a:extLst>
              <a:ext uri="{FF2B5EF4-FFF2-40B4-BE49-F238E27FC236}">
                <a16:creationId xmlns:a16="http://schemas.microsoft.com/office/drawing/2014/main" id="{E8CDA4D9-6A99-45D9-9C14-8ADC4FB0DABF}"/>
              </a:ext>
            </a:extLst>
          </p:cNvPr>
          <p:cNvSpPr>
            <a:spLocks noGrp="1"/>
          </p:cNvSpPr>
          <p:nvPr>
            <p:ph type="title"/>
          </p:nvPr>
        </p:nvSpPr>
        <p:spPr>
          <a:xfrm>
            <a:off x="27000" y="32153"/>
            <a:ext cx="6804000" cy="540000"/>
          </a:xfrm>
          <a:ln>
            <a:solidFill>
              <a:schemeClr val="accent1"/>
            </a:solidFill>
          </a:ln>
        </p:spPr>
        <p:txBody>
          <a:bodyPr anchor="t">
            <a:normAutofit fontScale="90000"/>
          </a:bodyPr>
          <a:lstStyle/>
          <a:p>
            <a:pPr algn="ctr"/>
            <a:r>
              <a:rPr lang="it-IT" sz="2325" dirty="0">
                <a:solidFill>
                  <a:srgbClr val="00B050"/>
                </a:solidFill>
                <a:latin typeface="Comic Sans MS" panose="030F0702030302020204" pitchFamily="66" charset="0"/>
              </a:rPr>
              <a:t>Geometria descrittiva dinamica</a:t>
            </a:r>
            <a:br>
              <a:rPr lang="it-IT" sz="2400" dirty="0">
                <a:solidFill>
                  <a:srgbClr val="00B050"/>
                </a:solidFill>
                <a:latin typeface="Comic Sans MS" panose="030F0702030302020204" pitchFamily="66" charset="0"/>
              </a:rPr>
            </a:br>
            <a:r>
              <a:rPr lang="it-IT" sz="1650" dirty="0">
                <a:solidFill>
                  <a:srgbClr val="00B050"/>
                </a:solidFill>
                <a:latin typeface="Comic Sans MS" panose="030F0702030302020204" pitchFamily="66" charset="0"/>
              </a:rPr>
              <a:t>Intersezione tra retta e piano (4)</a:t>
            </a:r>
            <a:endParaRPr lang="it-IT" sz="1650" dirty="0"/>
          </a:p>
        </p:txBody>
      </p:sp>
      <p:sp>
        <p:nvSpPr>
          <p:cNvPr id="2" name="CasellaDiTesto 1">
            <a:extLst>
              <a:ext uri="{FF2B5EF4-FFF2-40B4-BE49-F238E27FC236}">
                <a16:creationId xmlns:a16="http://schemas.microsoft.com/office/drawing/2014/main" id="{C89E0CC8-BBB4-46AA-8D5A-098DC84D585A}"/>
              </a:ext>
            </a:extLst>
          </p:cNvPr>
          <p:cNvSpPr txBox="1"/>
          <p:nvPr/>
        </p:nvSpPr>
        <p:spPr>
          <a:xfrm>
            <a:off x="54000" y="629943"/>
            <a:ext cx="6750000" cy="3065455"/>
          </a:xfrm>
          <a:prstGeom prst="rect">
            <a:avLst/>
          </a:prstGeom>
          <a:noFill/>
          <a:ln>
            <a:solidFill>
              <a:schemeClr val="accent1"/>
            </a:solidFill>
          </a:ln>
        </p:spPr>
        <p:txBody>
          <a:bodyPr wrap="square" rtlCol="0">
            <a:spAutoFit/>
          </a:bodyPr>
          <a:lstStyle/>
          <a:p>
            <a:pPr>
              <a:lnSpc>
                <a:spcPct val="115000"/>
              </a:lnSpc>
            </a:pPr>
            <a:r>
              <a:rPr lang="it-IT" sz="21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Poiché l’intersezione è una operazione geometrica mediante la quale si ricercano gli elementi comuni ai due enti che s’intersecano, per definirne uno nuovo come risultato dell’operazione, si deduce che in detta operazione deve essere ricercato un punto che deve appartenere, contemporaneamente, sia alla retta sia al piano, cioè ad entrambi gli elementi del problema in discussione.</a:t>
            </a:r>
            <a:endParaRPr lang="it-IT" sz="2100" dirty="0"/>
          </a:p>
        </p:txBody>
      </p:sp>
      <p:sp>
        <p:nvSpPr>
          <p:cNvPr id="3" name="CasellaDiTesto 2">
            <a:extLst>
              <a:ext uri="{FF2B5EF4-FFF2-40B4-BE49-F238E27FC236}">
                <a16:creationId xmlns:a16="http://schemas.microsoft.com/office/drawing/2014/main" id="{6D32D6FE-E1CE-4418-9768-FF2A42DC08B1}"/>
              </a:ext>
            </a:extLst>
          </p:cNvPr>
          <p:cNvSpPr txBox="1"/>
          <p:nvPr/>
        </p:nvSpPr>
        <p:spPr>
          <a:xfrm>
            <a:off x="54000" y="3753125"/>
            <a:ext cx="6750000" cy="2354491"/>
          </a:xfrm>
          <a:prstGeom prst="rect">
            <a:avLst/>
          </a:prstGeom>
          <a:noFill/>
          <a:ln>
            <a:solidFill>
              <a:schemeClr val="accent1"/>
            </a:solidFill>
          </a:ln>
        </p:spPr>
        <p:txBody>
          <a:bodyPr wrap="square" rtlCol="0">
            <a:spAutoFit/>
          </a:bodyPr>
          <a:lstStyle/>
          <a:p>
            <a:r>
              <a:rPr lang="it-IT" sz="21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Per quanto attiene il punto è bene precisare che esso lo possiamo considerare o come un dato del problema descrittivo mediante l’assegnazione dei valori di quota ed aggetto o come risultato di una operazione geometrica di intersezione di due rette complanari come esplicitato nel capitolo relativo a questo ente primitivo.</a:t>
            </a:r>
            <a:endParaRPr lang="it-IT" sz="2100" dirty="0">
              <a:solidFill>
                <a:srgbClr val="00B050"/>
              </a:solidFill>
            </a:endParaRPr>
          </a:p>
        </p:txBody>
      </p:sp>
      <p:sp>
        <p:nvSpPr>
          <p:cNvPr id="4" name="CasellaDiTesto 3">
            <a:extLst>
              <a:ext uri="{FF2B5EF4-FFF2-40B4-BE49-F238E27FC236}">
                <a16:creationId xmlns:a16="http://schemas.microsoft.com/office/drawing/2014/main" id="{89A6B6E8-7F4F-41BA-8419-64D437F1F2B2}"/>
              </a:ext>
            </a:extLst>
          </p:cNvPr>
          <p:cNvSpPr txBox="1"/>
          <p:nvPr/>
        </p:nvSpPr>
        <p:spPr>
          <a:xfrm>
            <a:off x="54000" y="6150623"/>
            <a:ext cx="6750000" cy="2844000"/>
          </a:xfrm>
          <a:prstGeom prst="rect">
            <a:avLst/>
          </a:prstGeom>
          <a:noFill/>
          <a:ln>
            <a:solidFill>
              <a:schemeClr val="accent1"/>
            </a:solidFill>
          </a:ln>
        </p:spPr>
        <p:txBody>
          <a:bodyPr wrap="square" rtlCol="0">
            <a:spAutoFit/>
          </a:bodyPr>
          <a:lstStyle/>
          <a:p>
            <a:r>
              <a:rPr lang="it-IT" sz="21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A questo punto abbiamo definito due concetti fondamentali:</a:t>
            </a:r>
          </a:p>
          <a:p>
            <a:endParaRPr lang="it-IT" sz="2100" dirty="0">
              <a:solidFill>
                <a:srgbClr val="00B050"/>
              </a:solidFill>
              <a:latin typeface="Comic Sans MS" panose="030F0702030302020204" pitchFamily="66" charset="0"/>
              <a:cs typeface="Times New Roman" panose="02020603050405020304" pitchFamily="18" charset="0"/>
            </a:endParaRPr>
          </a:p>
          <a:p>
            <a:endParaRPr lang="it-IT" sz="2100" dirty="0">
              <a:solidFill>
                <a:srgbClr val="00B050"/>
              </a:solidFill>
              <a:latin typeface="Comic Sans MS" panose="030F0702030302020204" pitchFamily="66" charset="0"/>
              <a:cs typeface="Times New Roman" panose="02020603050405020304" pitchFamily="18" charset="0"/>
            </a:endParaRPr>
          </a:p>
          <a:p>
            <a:endParaRPr lang="it-IT" sz="2100" dirty="0">
              <a:solidFill>
                <a:srgbClr val="00B050"/>
              </a:solidFill>
              <a:latin typeface="Comic Sans MS" panose="030F0702030302020204" pitchFamily="66" charset="0"/>
              <a:cs typeface="Times New Roman" panose="02020603050405020304" pitchFamily="18" charset="0"/>
            </a:endParaRPr>
          </a:p>
          <a:p>
            <a:endParaRPr lang="it-IT" sz="2100" dirty="0">
              <a:solidFill>
                <a:srgbClr val="00B050"/>
              </a:solidFill>
              <a:latin typeface="Comic Sans MS" panose="030F0702030302020204" pitchFamily="66" charset="0"/>
              <a:cs typeface="Times New Roman" panose="02020603050405020304" pitchFamily="18" charset="0"/>
            </a:endParaRPr>
          </a:p>
          <a:p>
            <a:endParaRPr lang="it-IT" sz="2100" dirty="0">
              <a:solidFill>
                <a:srgbClr val="00B050"/>
              </a:solidFill>
              <a:latin typeface="Comic Sans MS" panose="030F0702030302020204" pitchFamily="66" charset="0"/>
              <a:cs typeface="Times New Roman" panose="02020603050405020304" pitchFamily="18" charset="0"/>
            </a:endParaRPr>
          </a:p>
          <a:p>
            <a:endParaRPr lang="it-IT" sz="2100" dirty="0">
              <a:solidFill>
                <a:srgbClr val="00B050"/>
              </a:solidFill>
              <a:latin typeface="Comic Sans MS" panose="030F0702030302020204" pitchFamily="66" charset="0"/>
              <a:cs typeface="Times New Roman" panose="02020603050405020304" pitchFamily="18" charset="0"/>
            </a:endParaRPr>
          </a:p>
          <a:p>
            <a:endParaRPr lang="it-IT" sz="2100" dirty="0">
              <a:solidFill>
                <a:srgbClr val="00B050"/>
              </a:solidFill>
            </a:endParaRPr>
          </a:p>
        </p:txBody>
      </p:sp>
      <p:sp>
        <p:nvSpPr>
          <p:cNvPr id="5" name="CasellaDiTesto 4">
            <a:extLst>
              <a:ext uri="{FF2B5EF4-FFF2-40B4-BE49-F238E27FC236}">
                <a16:creationId xmlns:a16="http://schemas.microsoft.com/office/drawing/2014/main" id="{98639DDA-BD81-495B-9D28-D284E12DBDF7}"/>
              </a:ext>
            </a:extLst>
          </p:cNvPr>
          <p:cNvSpPr txBox="1"/>
          <p:nvPr/>
        </p:nvSpPr>
        <p:spPr>
          <a:xfrm>
            <a:off x="54000" y="6895070"/>
            <a:ext cx="6750000" cy="2031325"/>
          </a:xfrm>
          <a:prstGeom prst="rect">
            <a:avLst/>
          </a:prstGeom>
          <a:noFill/>
        </p:spPr>
        <p:txBody>
          <a:bodyPr wrap="square" rtlCol="0">
            <a:spAutoFit/>
          </a:bodyPr>
          <a:lstStyle/>
          <a:p>
            <a:pPr marL="385763" indent="-385763">
              <a:buFont typeface="+mj-lt"/>
              <a:buAutoNum type="arabicPeriod"/>
            </a:pPr>
            <a:r>
              <a:rPr lang="it-IT" sz="21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L’intersezione tra una retta ed un piano determina l’elemento geometrico punto P che possiamo sintetizzare con la seguente formalizzazione insiemistica</a:t>
            </a:r>
          </a:p>
          <a:p>
            <a:pPr marL="385763" indent="-385763">
              <a:buFont typeface="+mj-lt"/>
              <a:buAutoNum type="arabicPeriod"/>
            </a:pPr>
            <a:endParaRPr lang="it-IT" sz="2100" dirty="0">
              <a:solidFill>
                <a:srgbClr val="00B050"/>
              </a:solidFill>
              <a:latin typeface="Comic Sans MS" panose="030F0702030302020204" pitchFamily="66" charset="0"/>
              <a:cs typeface="Times New Roman" panose="02020603050405020304" pitchFamily="18" charset="0"/>
            </a:endParaRPr>
          </a:p>
          <a:p>
            <a:endParaRPr lang="it-IT" sz="2100" dirty="0">
              <a:solidFill>
                <a:srgbClr val="00B050"/>
              </a:solidFill>
            </a:endParaRPr>
          </a:p>
        </p:txBody>
      </p:sp>
      <p:sp>
        <p:nvSpPr>
          <p:cNvPr id="7" name="Casella di testo 8">
            <a:extLst>
              <a:ext uri="{FF2B5EF4-FFF2-40B4-BE49-F238E27FC236}">
                <a16:creationId xmlns:a16="http://schemas.microsoft.com/office/drawing/2014/main" id="{3A79C72A-1213-46B7-9A1E-08086C80FB60}"/>
              </a:ext>
            </a:extLst>
          </p:cNvPr>
          <p:cNvSpPr txBox="1">
            <a:spLocks noChangeArrowheads="1"/>
          </p:cNvSpPr>
          <p:nvPr/>
        </p:nvSpPr>
        <p:spPr bwMode="auto">
          <a:xfrm>
            <a:off x="2470500" y="8317802"/>
            <a:ext cx="1917000" cy="675000"/>
          </a:xfrm>
          <a:prstGeom prst="rect">
            <a:avLst/>
          </a:prstGeom>
          <a:solidFill>
            <a:schemeClr val="accent5">
              <a:lumMod val="20000"/>
              <a:lumOff val="80000"/>
            </a:schemeClr>
          </a:solidFill>
          <a:ln w="6350">
            <a:solidFill>
              <a:schemeClr val="accent1"/>
            </a:solidFill>
            <a:miter lim="800000"/>
            <a:headEnd/>
            <a:tailEnd/>
          </a:ln>
        </p:spPr>
        <p:txBody>
          <a:bodyPr vert="horz" wrap="square" lIns="68580" tIns="34290" rIns="68580" bIns="34290" numCol="1" anchor="ctr" anchorCtr="0" compatLnSpc="1">
            <a:prstTxWarp prst="textNoShape">
              <a:avLst/>
            </a:prstTxWarp>
          </a:bodyPr>
          <a:lstStyle/>
          <a:p>
            <a:pPr defTabSz="685800" eaLnBrk="0" fontAlgn="base" hangingPunct="0">
              <a:spcBef>
                <a:spcPct val="0"/>
              </a:spcBef>
              <a:spcAft>
                <a:spcPct val="0"/>
              </a:spcAft>
            </a:pPr>
            <a:r>
              <a:rPr lang="it-IT" altLang="it-IT" sz="3300" dirty="0">
                <a:latin typeface="Calibri" panose="020F0502020204030204" pitchFamily="34" charset="0"/>
                <a:ea typeface="Times New Roman" panose="02020603050405020304" pitchFamily="18" charset="0"/>
                <a:cs typeface="Times New Roman" panose="02020603050405020304" pitchFamily="18" charset="0"/>
              </a:rPr>
              <a:t>r </a:t>
            </a:r>
            <a:r>
              <a:rPr lang="it-IT" altLang="it-IT" sz="3300" dirty="0">
                <a:latin typeface="Symbol" panose="05050102010706020507" pitchFamily="18" charset="2"/>
                <a:ea typeface="Times New Roman" panose="02020603050405020304" pitchFamily="18" charset="0"/>
                <a:cs typeface="Times New Roman" panose="02020603050405020304" pitchFamily="18" charset="0"/>
              </a:rPr>
              <a:t>Ç a ® </a:t>
            </a:r>
            <a:r>
              <a:rPr lang="it-IT" altLang="it-IT" sz="3300" dirty="0">
                <a:latin typeface="Comic Sans MS" panose="030F0702030302020204" pitchFamily="66" charset="0"/>
                <a:ea typeface="Times New Roman" panose="02020603050405020304" pitchFamily="18" charset="0"/>
                <a:cs typeface="Times New Roman" panose="02020603050405020304" pitchFamily="18" charset="0"/>
              </a:rPr>
              <a:t>P </a:t>
            </a:r>
            <a:endParaRPr lang="it-IT" altLang="it-IT" sz="3300" dirty="0">
              <a:latin typeface="Comic Sans MS" panose="030F0702030302020204" pitchFamily="66" charset="0"/>
            </a:endParaRPr>
          </a:p>
        </p:txBody>
      </p:sp>
      <p:cxnSp>
        <p:nvCxnSpPr>
          <p:cNvPr id="9" name="Connettore diritto 8">
            <a:extLst>
              <a:ext uri="{FF2B5EF4-FFF2-40B4-BE49-F238E27FC236}">
                <a16:creationId xmlns:a16="http://schemas.microsoft.com/office/drawing/2014/main" id="{4E1EB3D7-AC2E-4DD8-915A-1E4690F99BCB}"/>
              </a:ext>
            </a:extLst>
          </p:cNvPr>
          <p:cNvCxnSpPr>
            <a:cxnSpLocks/>
          </p:cNvCxnSpPr>
          <p:nvPr/>
        </p:nvCxnSpPr>
        <p:spPr>
          <a:xfrm>
            <a:off x="54002" y="9100420"/>
            <a:ext cx="6770780" cy="0"/>
          </a:xfrm>
          <a:prstGeom prst="line">
            <a:avLst/>
          </a:prstGeom>
          <a:ln w="0">
            <a:solidFill>
              <a:schemeClr val="accent6">
                <a:lumMod val="20000"/>
                <a:lumOff val="8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52633088"/>
      </p:ext>
    </p:extLst>
  </p:cSld>
  <p:clrMapOvr>
    <a:masterClrMapping/>
  </p:clrMapOvr>
  <mc:AlternateContent xmlns:mc="http://schemas.openxmlformats.org/markup-compatibility/2006">
    <mc:Choice xmlns:p15="http://schemas.microsoft.com/office/powerpoint/2012/main" Requires="p15">
      <p:transition spd="slow">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1+#ppt_w/2"/>
                                          </p:val>
                                        </p:tav>
                                        <p:tav tm="100000">
                                          <p:val>
                                            <p:strVal val="#ppt_x"/>
                                          </p:val>
                                        </p:tav>
                                      </p:tavLst>
                                    </p:anim>
                                    <p:anim calcmode="lin" valueType="num">
                                      <p:cBhvr additive="base">
                                        <p:cTn id="32"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6" name="Titolo 5">
            <a:extLst>
              <a:ext uri="{FF2B5EF4-FFF2-40B4-BE49-F238E27FC236}">
                <a16:creationId xmlns:a16="http://schemas.microsoft.com/office/drawing/2014/main" id="{E8CDA4D9-6A99-45D9-9C14-8ADC4FB0DABF}"/>
              </a:ext>
            </a:extLst>
          </p:cNvPr>
          <p:cNvSpPr>
            <a:spLocks noGrp="1"/>
          </p:cNvSpPr>
          <p:nvPr>
            <p:ph type="title"/>
          </p:nvPr>
        </p:nvSpPr>
        <p:spPr>
          <a:xfrm>
            <a:off x="27000" y="32153"/>
            <a:ext cx="6804000" cy="540000"/>
          </a:xfrm>
          <a:ln>
            <a:solidFill>
              <a:schemeClr val="accent1"/>
            </a:solidFill>
          </a:ln>
        </p:spPr>
        <p:txBody>
          <a:bodyPr anchor="t">
            <a:normAutofit fontScale="90000"/>
          </a:bodyPr>
          <a:lstStyle/>
          <a:p>
            <a:pPr algn="ctr"/>
            <a:r>
              <a:rPr lang="it-IT" sz="2325" dirty="0">
                <a:solidFill>
                  <a:srgbClr val="00B050"/>
                </a:solidFill>
                <a:latin typeface="Comic Sans MS" panose="030F0702030302020204" pitchFamily="66" charset="0"/>
              </a:rPr>
              <a:t>Geometria descrittiva dinamica</a:t>
            </a:r>
            <a:br>
              <a:rPr lang="it-IT" sz="2400" dirty="0">
                <a:solidFill>
                  <a:srgbClr val="00B050"/>
                </a:solidFill>
                <a:latin typeface="Comic Sans MS" panose="030F0702030302020204" pitchFamily="66" charset="0"/>
              </a:rPr>
            </a:br>
            <a:r>
              <a:rPr lang="it-IT" sz="1650" dirty="0">
                <a:solidFill>
                  <a:srgbClr val="00B050"/>
                </a:solidFill>
                <a:latin typeface="Comic Sans MS" panose="030F0702030302020204" pitchFamily="66" charset="0"/>
              </a:rPr>
              <a:t>Intersezione tra retta e piano (5)</a:t>
            </a:r>
            <a:endParaRPr lang="it-IT" sz="1650" dirty="0"/>
          </a:p>
        </p:txBody>
      </p:sp>
      <p:sp>
        <p:nvSpPr>
          <p:cNvPr id="8" name="CasellaDiTesto 7">
            <a:extLst>
              <a:ext uri="{FF2B5EF4-FFF2-40B4-BE49-F238E27FC236}">
                <a16:creationId xmlns:a16="http://schemas.microsoft.com/office/drawing/2014/main" id="{86EC97C8-4CAB-43C7-8817-752F2D2818F0}"/>
              </a:ext>
            </a:extLst>
          </p:cNvPr>
          <p:cNvSpPr txBox="1"/>
          <p:nvPr/>
        </p:nvSpPr>
        <p:spPr>
          <a:xfrm>
            <a:off x="54000" y="648729"/>
            <a:ext cx="6750000" cy="1692000"/>
          </a:xfrm>
          <a:prstGeom prst="rect">
            <a:avLst/>
          </a:prstGeom>
          <a:noFill/>
          <a:ln>
            <a:solidFill>
              <a:schemeClr val="accent1"/>
            </a:solidFill>
          </a:ln>
        </p:spPr>
        <p:txBody>
          <a:bodyPr wrap="square" rtlCol="0">
            <a:spAutoFit/>
          </a:bodyPr>
          <a:lstStyle/>
          <a:p>
            <a:pPr marL="385763" indent="-385763">
              <a:buFont typeface="+mj-lt"/>
              <a:buAutoNum type="arabicPeriod" startAt="2"/>
            </a:pPr>
            <a:r>
              <a:rPr lang="it-IT" sz="21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L’elemento geometrico punto P lo si ottiene mediante l’intersezione di due rette r ed s che devono essere complanari</a:t>
            </a:r>
          </a:p>
          <a:p>
            <a:pPr marL="385763" indent="-385763">
              <a:buFont typeface="+mj-lt"/>
              <a:buAutoNum type="arabicPeriod" startAt="2"/>
            </a:pPr>
            <a:endParaRPr lang="it-IT" sz="2100" dirty="0">
              <a:solidFill>
                <a:srgbClr val="00B050"/>
              </a:solidFill>
              <a:latin typeface="Comic Sans MS" panose="030F0702030302020204" pitchFamily="66" charset="0"/>
              <a:cs typeface="Times New Roman" panose="02020603050405020304" pitchFamily="18" charset="0"/>
            </a:endParaRPr>
          </a:p>
          <a:p>
            <a:pPr marL="385763" indent="-385763">
              <a:buFont typeface="+mj-lt"/>
              <a:buAutoNum type="arabicPeriod" startAt="2"/>
            </a:pPr>
            <a:endParaRPr lang="it-IT" sz="2100" dirty="0">
              <a:solidFill>
                <a:srgbClr val="00B050"/>
              </a:solidFill>
              <a:latin typeface="Comic Sans MS" panose="030F0702030302020204" pitchFamily="66" charset="0"/>
              <a:cs typeface="Times New Roman" panose="02020603050405020304" pitchFamily="18" charset="0"/>
            </a:endParaRPr>
          </a:p>
          <a:p>
            <a:pPr marL="385763" indent="-385763">
              <a:buFont typeface="+mj-lt"/>
              <a:buAutoNum type="arabicPeriod" startAt="2"/>
            </a:pPr>
            <a:endParaRPr lang="it-IT" sz="2100" dirty="0">
              <a:solidFill>
                <a:srgbClr val="00B050"/>
              </a:solidFill>
              <a:latin typeface="Comic Sans MS" panose="030F0702030302020204" pitchFamily="66" charset="0"/>
              <a:cs typeface="Times New Roman" panose="02020603050405020304" pitchFamily="18" charset="0"/>
            </a:endParaRPr>
          </a:p>
          <a:p>
            <a:pPr marL="385763" indent="-385763">
              <a:buFont typeface="+mj-lt"/>
              <a:buAutoNum type="arabicPeriod" startAt="2"/>
            </a:pPr>
            <a:endParaRPr lang="it-IT" sz="2100" dirty="0">
              <a:solidFill>
                <a:srgbClr val="00B050"/>
              </a:solidFill>
            </a:endParaRPr>
          </a:p>
        </p:txBody>
      </p:sp>
      <p:sp>
        <p:nvSpPr>
          <p:cNvPr id="10" name="Casella di testo 4">
            <a:extLst>
              <a:ext uri="{FF2B5EF4-FFF2-40B4-BE49-F238E27FC236}">
                <a16:creationId xmlns:a16="http://schemas.microsoft.com/office/drawing/2014/main" id="{2DBEE724-3881-42BD-BF99-692D1A572A95}"/>
              </a:ext>
            </a:extLst>
          </p:cNvPr>
          <p:cNvSpPr txBox="1">
            <a:spLocks noChangeArrowheads="1"/>
          </p:cNvSpPr>
          <p:nvPr/>
        </p:nvSpPr>
        <p:spPr bwMode="auto">
          <a:xfrm>
            <a:off x="2484000" y="1730514"/>
            <a:ext cx="1890000" cy="612000"/>
          </a:xfrm>
          <a:prstGeom prst="rect">
            <a:avLst/>
          </a:prstGeom>
          <a:solidFill>
            <a:schemeClr val="accent5">
              <a:lumMod val="20000"/>
              <a:lumOff val="80000"/>
            </a:schemeClr>
          </a:solidFill>
          <a:ln w="6350">
            <a:solidFill>
              <a:schemeClr val="accent1"/>
            </a:solidFill>
            <a:miter lim="800000"/>
            <a:headEnd/>
            <a:tailEnd/>
          </a:ln>
        </p:spPr>
        <p:txBody>
          <a:bodyPr vert="horz" wrap="none" lIns="68580" tIns="34290" rIns="68580" bIns="34290" numCol="1" anchor="ctr" anchorCtr="0" compatLnSpc="1">
            <a:prstTxWarp prst="textNoShape">
              <a:avLst/>
            </a:prstTxWarp>
          </a:bodyPr>
          <a:lstStyle/>
          <a:p>
            <a:pPr defTabSz="685800" eaLnBrk="0" fontAlgn="base" hangingPunct="0">
              <a:spcBef>
                <a:spcPct val="0"/>
              </a:spcBef>
              <a:spcAft>
                <a:spcPct val="0"/>
              </a:spcAft>
            </a:pPr>
            <a:r>
              <a:rPr lang="it-IT" altLang="it-IT" sz="3000" dirty="0">
                <a:latin typeface="Calibri" panose="020F0502020204030204" pitchFamily="34" charset="0"/>
                <a:ea typeface="Times New Roman" panose="02020603050405020304" pitchFamily="18" charset="0"/>
                <a:cs typeface="Times New Roman" panose="02020603050405020304" pitchFamily="18" charset="0"/>
              </a:rPr>
              <a:t> </a:t>
            </a:r>
            <a:r>
              <a:rPr lang="it-IT" altLang="it-IT" sz="3000" dirty="0">
                <a:latin typeface="Comic Sans MS" panose="030F0702030302020204" pitchFamily="66" charset="0"/>
                <a:ea typeface="Times New Roman" panose="02020603050405020304" pitchFamily="18" charset="0"/>
                <a:cs typeface="Times New Roman" panose="02020603050405020304" pitchFamily="18" charset="0"/>
              </a:rPr>
              <a:t>r</a:t>
            </a:r>
            <a:r>
              <a:rPr lang="it-IT" altLang="it-IT" sz="3000" dirty="0">
                <a:latin typeface="Symbol" panose="05050102010706020507" pitchFamily="18" charset="2"/>
                <a:ea typeface="Times New Roman" panose="02020603050405020304" pitchFamily="18" charset="0"/>
                <a:cs typeface="Times New Roman" panose="02020603050405020304" pitchFamily="18" charset="0"/>
              </a:rPr>
              <a:t> Ç </a:t>
            </a:r>
            <a:r>
              <a:rPr lang="it-IT" altLang="it-IT" sz="3000" dirty="0">
                <a:latin typeface="Comic Sans MS" panose="030F0702030302020204" pitchFamily="66" charset="0"/>
                <a:ea typeface="Times New Roman" panose="02020603050405020304" pitchFamily="18" charset="0"/>
                <a:cs typeface="Times New Roman" panose="02020603050405020304" pitchFamily="18" charset="0"/>
              </a:rPr>
              <a:t>s</a:t>
            </a:r>
            <a:r>
              <a:rPr lang="it-IT" altLang="it-IT" sz="3000" dirty="0">
                <a:latin typeface="Symbol" panose="05050102010706020507" pitchFamily="18" charset="2"/>
                <a:ea typeface="Times New Roman" panose="02020603050405020304" pitchFamily="18" charset="0"/>
                <a:cs typeface="Times New Roman" panose="02020603050405020304" pitchFamily="18" charset="0"/>
              </a:rPr>
              <a:t> ® </a:t>
            </a:r>
            <a:r>
              <a:rPr lang="it-IT" altLang="it-IT" sz="3000" dirty="0">
                <a:latin typeface="Comic Sans MS" panose="030F0702030302020204" pitchFamily="66" charset="0"/>
                <a:ea typeface="Times New Roman" panose="02020603050405020304" pitchFamily="18" charset="0"/>
                <a:cs typeface="Times New Roman" panose="02020603050405020304" pitchFamily="18" charset="0"/>
              </a:rPr>
              <a:t>P</a:t>
            </a:r>
            <a:endParaRPr lang="it-IT" altLang="it-IT" sz="3000" dirty="0">
              <a:latin typeface="Comic Sans MS" panose="030F0702030302020204" pitchFamily="66" charset="0"/>
            </a:endParaRPr>
          </a:p>
        </p:txBody>
      </p:sp>
      <p:sp>
        <p:nvSpPr>
          <p:cNvPr id="11" name="CasellaDiTesto 10">
            <a:extLst>
              <a:ext uri="{FF2B5EF4-FFF2-40B4-BE49-F238E27FC236}">
                <a16:creationId xmlns:a16="http://schemas.microsoft.com/office/drawing/2014/main" id="{CEDE4A91-A79E-4EAE-B2AD-FD73D0485CC4}"/>
              </a:ext>
            </a:extLst>
          </p:cNvPr>
          <p:cNvSpPr txBox="1"/>
          <p:nvPr/>
        </p:nvSpPr>
        <p:spPr>
          <a:xfrm>
            <a:off x="54000" y="2433996"/>
            <a:ext cx="6750000" cy="2031325"/>
          </a:xfrm>
          <a:prstGeom prst="rect">
            <a:avLst/>
          </a:prstGeom>
          <a:noFill/>
          <a:ln>
            <a:solidFill>
              <a:schemeClr val="accent1"/>
            </a:solidFill>
          </a:ln>
        </p:spPr>
        <p:txBody>
          <a:bodyPr wrap="square" rtlCol="0">
            <a:spAutoFit/>
          </a:bodyPr>
          <a:lstStyle/>
          <a:p>
            <a:pPr algn="ctr"/>
            <a:r>
              <a:rPr lang="it-IT" sz="21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Sorge, quindi, il problema di come individuare le due rette complanari di cui una nota</a:t>
            </a:r>
            <a:endParaRPr lang="it-IT" sz="2100" dirty="0">
              <a:solidFill>
                <a:srgbClr val="00B050"/>
              </a:solidFill>
              <a:latin typeface="Comic Sans MS" panose="030F0702030302020204" pitchFamily="66" charset="0"/>
              <a:cs typeface="Times New Roman" panose="02020603050405020304" pitchFamily="18" charset="0"/>
            </a:endParaRPr>
          </a:p>
          <a:p>
            <a:pPr algn="ctr"/>
            <a:endParaRPr lang="it-IT" sz="2100" dirty="0">
              <a:solidFill>
                <a:srgbClr val="00B050"/>
              </a:solidFill>
              <a:latin typeface="Comic Sans MS" panose="030F0702030302020204" pitchFamily="66" charset="0"/>
              <a:cs typeface="Times New Roman" panose="02020603050405020304" pitchFamily="18" charset="0"/>
            </a:endParaRPr>
          </a:p>
          <a:p>
            <a:pPr algn="ctr"/>
            <a:endParaRPr lang="it-IT" sz="2100" dirty="0">
              <a:solidFill>
                <a:srgbClr val="00B050"/>
              </a:solidFill>
              <a:latin typeface="Comic Sans MS" panose="030F0702030302020204" pitchFamily="66" charset="0"/>
              <a:cs typeface="Times New Roman" panose="02020603050405020304" pitchFamily="18" charset="0"/>
            </a:endParaRPr>
          </a:p>
          <a:p>
            <a:pPr algn="ctr"/>
            <a:endParaRPr lang="it-IT" sz="2100" dirty="0">
              <a:solidFill>
                <a:srgbClr val="00B050"/>
              </a:solidFill>
              <a:latin typeface="Comic Sans MS" panose="030F0702030302020204" pitchFamily="66" charset="0"/>
              <a:cs typeface="Times New Roman" panose="02020603050405020304" pitchFamily="18" charset="0"/>
            </a:endParaRPr>
          </a:p>
          <a:p>
            <a:pPr algn="ctr"/>
            <a:endParaRPr lang="it-IT" sz="2100" dirty="0">
              <a:solidFill>
                <a:srgbClr val="00B050"/>
              </a:solidFill>
            </a:endParaRPr>
          </a:p>
        </p:txBody>
      </p:sp>
      <p:sp>
        <p:nvSpPr>
          <p:cNvPr id="12" name="CasellaDiTesto 11">
            <a:extLst>
              <a:ext uri="{FF2B5EF4-FFF2-40B4-BE49-F238E27FC236}">
                <a16:creationId xmlns:a16="http://schemas.microsoft.com/office/drawing/2014/main" id="{41566066-D2E1-4B61-8C6B-73715DB23A7C}"/>
              </a:ext>
            </a:extLst>
          </p:cNvPr>
          <p:cNvSpPr txBox="1"/>
          <p:nvPr/>
        </p:nvSpPr>
        <p:spPr>
          <a:xfrm>
            <a:off x="54000" y="3229965"/>
            <a:ext cx="6750000" cy="1207254"/>
          </a:xfrm>
          <a:prstGeom prst="rect">
            <a:avLst/>
          </a:prstGeom>
          <a:noFill/>
        </p:spPr>
        <p:txBody>
          <a:bodyPr wrap="square" rtlCol="0">
            <a:spAutoFit/>
          </a:bodyPr>
          <a:lstStyle/>
          <a:p>
            <a:pPr algn="ctr">
              <a:lnSpc>
                <a:spcPct val="115000"/>
              </a:lnSpc>
              <a:spcAft>
                <a:spcPts val="750"/>
              </a:spcAft>
            </a:pPr>
            <a:r>
              <a:rPr lang="it-IT" sz="21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Si ricorda, a tal proposito, che data una retta per essa è possibile condurre un fascio di piani di cui la retta ne costituisce il sostegno.</a:t>
            </a:r>
            <a:endParaRPr lang="it-IT" sz="1013" dirty="0">
              <a:solidFill>
                <a:srgbClr val="00B050"/>
              </a:solidFill>
            </a:endParaRPr>
          </a:p>
        </p:txBody>
      </p:sp>
      <p:pic>
        <p:nvPicPr>
          <p:cNvPr id="16" name="Immagine 15">
            <a:extLst>
              <a:ext uri="{FF2B5EF4-FFF2-40B4-BE49-F238E27FC236}">
                <a16:creationId xmlns:a16="http://schemas.microsoft.com/office/drawing/2014/main" id="{8DE472B1-5A08-4162-9B34-474E07D712B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5566" t="13897" r="29332" b="5394"/>
          <a:stretch/>
        </p:blipFill>
        <p:spPr bwMode="auto">
          <a:xfrm>
            <a:off x="75962" y="6679200"/>
            <a:ext cx="4536000" cy="2307206"/>
          </a:xfrm>
          <a:prstGeom prst="rect">
            <a:avLst/>
          </a:prstGeom>
          <a:solidFill>
            <a:schemeClr val="accent6">
              <a:lumMod val="20000"/>
              <a:lumOff val="80000"/>
            </a:schemeClr>
          </a:solidFill>
          <a:ln>
            <a:solidFill>
              <a:schemeClr val="accent1"/>
            </a:solidFill>
          </a:ln>
          <a:extLst>
            <a:ext uri="{53640926-AAD7-44D8-BBD7-CCE9431645EC}">
              <a14:shadowObscured xmlns:a14="http://schemas.microsoft.com/office/drawing/2010/main"/>
            </a:ext>
          </a:extLst>
        </p:spPr>
      </p:pic>
      <p:sp>
        <p:nvSpPr>
          <p:cNvPr id="13" name="CasellaDiTesto 12">
            <a:extLst>
              <a:ext uri="{FF2B5EF4-FFF2-40B4-BE49-F238E27FC236}">
                <a16:creationId xmlns:a16="http://schemas.microsoft.com/office/drawing/2014/main" id="{40D2C661-5D4B-47A1-ACF6-97086377E28C}"/>
              </a:ext>
            </a:extLst>
          </p:cNvPr>
          <p:cNvSpPr txBox="1"/>
          <p:nvPr/>
        </p:nvSpPr>
        <p:spPr>
          <a:xfrm>
            <a:off x="94501" y="4556742"/>
            <a:ext cx="6699428" cy="2031325"/>
          </a:xfrm>
          <a:prstGeom prst="rect">
            <a:avLst/>
          </a:prstGeom>
          <a:noFill/>
          <a:ln>
            <a:solidFill>
              <a:schemeClr val="accent1"/>
            </a:solidFill>
          </a:ln>
        </p:spPr>
        <p:txBody>
          <a:bodyPr wrap="square" rtlCol="0">
            <a:spAutoFit/>
          </a:bodyPr>
          <a:lstStyle/>
          <a:p>
            <a:pPr algn="ctr"/>
            <a:r>
              <a:rPr lang="it-IT" sz="21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Anche in questo caso è bene ricordare che una retta (Fig. 04), se non è un dato del problema, esplicitato mediante le tracce e/o le proiezioni, ma il risultato di una operazione geometrica, essa deve essere ottenuta mediante l’operazione di intersezione di due piani.</a:t>
            </a:r>
            <a:endParaRPr lang="it-IT" sz="2100" dirty="0">
              <a:solidFill>
                <a:srgbClr val="00B050"/>
              </a:solidFill>
            </a:endParaRPr>
          </a:p>
        </p:txBody>
      </p:sp>
      <p:sp>
        <p:nvSpPr>
          <p:cNvPr id="14" name="CasellaDiTesto 13">
            <a:extLst>
              <a:ext uri="{FF2B5EF4-FFF2-40B4-BE49-F238E27FC236}">
                <a16:creationId xmlns:a16="http://schemas.microsoft.com/office/drawing/2014/main" id="{3F2EBDBA-BAC0-4252-BDB7-0868B04DEF8C}"/>
              </a:ext>
            </a:extLst>
          </p:cNvPr>
          <p:cNvSpPr txBox="1"/>
          <p:nvPr/>
        </p:nvSpPr>
        <p:spPr>
          <a:xfrm>
            <a:off x="4699388" y="6667221"/>
            <a:ext cx="2106000" cy="2354491"/>
          </a:xfrm>
          <a:prstGeom prst="rect">
            <a:avLst/>
          </a:prstGeom>
          <a:noFill/>
          <a:ln>
            <a:solidFill>
              <a:schemeClr val="accent1"/>
            </a:solidFill>
          </a:ln>
        </p:spPr>
        <p:txBody>
          <a:bodyPr wrap="square" rtlCol="0">
            <a:spAutoFit/>
          </a:bodyPr>
          <a:lstStyle/>
          <a:p>
            <a:pPr algn="ctr"/>
            <a:r>
              <a:rPr lang="it-IT" sz="21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Il problema è stato già ampiamente trattato nei lavori riferiti all’intersezione di piani</a:t>
            </a:r>
            <a:endParaRPr lang="it-IT" sz="2100" dirty="0">
              <a:solidFill>
                <a:srgbClr val="00B050"/>
              </a:solidFill>
            </a:endParaRPr>
          </a:p>
        </p:txBody>
      </p:sp>
      <p:cxnSp>
        <p:nvCxnSpPr>
          <p:cNvPr id="15" name="Connettore diritto 14">
            <a:extLst>
              <a:ext uri="{FF2B5EF4-FFF2-40B4-BE49-F238E27FC236}">
                <a16:creationId xmlns:a16="http://schemas.microsoft.com/office/drawing/2014/main" id="{1FCDC0E1-CE86-4CDF-96C2-0199FF3CDA46}"/>
              </a:ext>
            </a:extLst>
          </p:cNvPr>
          <p:cNvCxnSpPr>
            <a:cxnSpLocks/>
          </p:cNvCxnSpPr>
          <p:nvPr/>
        </p:nvCxnSpPr>
        <p:spPr>
          <a:xfrm>
            <a:off x="54002" y="9100420"/>
            <a:ext cx="6770780" cy="0"/>
          </a:xfrm>
          <a:prstGeom prst="line">
            <a:avLst/>
          </a:prstGeom>
          <a:ln w="0">
            <a:solidFill>
              <a:schemeClr val="accent6">
                <a:lumMod val="20000"/>
                <a:lumOff val="8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5231825"/>
      </p:ext>
    </p:extLst>
  </p:cSld>
  <p:clrMapOvr>
    <a:masterClrMapping/>
  </p:clrMapOvr>
  <mc:AlternateContent xmlns:mc="http://schemas.openxmlformats.org/markup-compatibility/2006">
    <mc:Choice xmlns:p15="http://schemas.microsoft.com/office/powerpoint/2012/main" Requires="p15">
      <p:transition spd="slow">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1+#ppt_w/2"/>
                                          </p:val>
                                        </p:tav>
                                        <p:tav tm="100000">
                                          <p:val>
                                            <p:strVal val="#ppt_x"/>
                                          </p:val>
                                        </p:tav>
                                      </p:tavLst>
                                    </p:anim>
                                    <p:anim calcmode="lin" valueType="num">
                                      <p:cBhvr additive="base">
                                        <p:cTn id="14"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16"/>
                                        </p:tgtEl>
                                        <p:attrNameLst>
                                          <p:attrName>style.visibility</p:attrName>
                                        </p:attrNameLst>
                                      </p:cBhvr>
                                      <p:to>
                                        <p:strVal val="visible"/>
                                      </p:to>
                                    </p:set>
                                    <p:anim calcmode="lin" valueType="num">
                                      <p:cBhvr additive="base">
                                        <p:cTn id="37" dur="500" fill="hold"/>
                                        <p:tgtEl>
                                          <p:spTgt spid="16"/>
                                        </p:tgtEl>
                                        <p:attrNameLst>
                                          <p:attrName>ppt_x</p:attrName>
                                        </p:attrNameLst>
                                      </p:cBhvr>
                                      <p:tavLst>
                                        <p:tav tm="0">
                                          <p:val>
                                            <p:strVal val="0-#ppt_w/2"/>
                                          </p:val>
                                        </p:tav>
                                        <p:tav tm="100000">
                                          <p:val>
                                            <p:strVal val="#ppt_x"/>
                                          </p:val>
                                        </p:tav>
                                      </p:tavLst>
                                    </p:anim>
                                    <p:anim calcmode="lin" valueType="num">
                                      <p:cBhvr additive="base">
                                        <p:cTn id="38"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additive="base">
                                        <p:cTn id="43" dur="500" fill="hold"/>
                                        <p:tgtEl>
                                          <p:spTgt spid="14"/>
                                        </p:tgtEl>
                                        <p:attrNameLst>
                                          <p:attrName>ppt_x</p:attrName>
                                        </p:attrNameLst>
                                      </p:cBhvr>
                                      <p:tavLst>
                                        <p:tav tm="0">
                                          <p:val>
                                            <p:strVal val="1+#ppt_w/2"/>
                                          </p:val>
                                        </p:tav>
                                        <p:tav tm="100000">
                                          <p:val>
                                            <p:strVal val="#ppt_x"/>
                                          </p:val>
                                        </p:tav>
                                      </p:tavLst>
                                    </p:anim>
                                    <p:anim calcmode="lin" valueType="num">
                                      <p:cBhvr additive="base">
                                        <p:cTn id="44" dur="500" fill="hold"/>
                                        <p:tgtEl>
                                          <p:spTgt spid="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P spid="11" grpId="0" animBg="1"/>
      <p:bldP spid="12" grpId="0"/>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6" name="Titolo 5">
            <a:extLst>
              <a:ext uri="{FF2B5EF4-FFF2-40B4-BE49-F238E27FC236}">
                <a16:creationId xmlns:a16="http://schemas.microsoft.com/office/drawing/2014/main" id="{E8CDA4D9-6A99-45D9-9C14-8ADC4FB0DABF}"/>
              </a:ext>
            </a:extLst>
          </p:cNvPr>
          <p:cNvSpPr>
            <a:spLocks noGrp="1"/>
          </p:cNvSpPr>
          <p:nvPr>
            <p:ph type="title"/>
          </p:nvPr>
        </p:nvSpPr>
        <p:spPr>
          <a:xfrm>
            <a:off x="27000" y="32153"/>
            <a:ext cx="6804000" cy="540000"/>
          </a:xfrm>
          <a:ln>
            <a:solidFill>
              <a:schemeClr val="accent1"/>
            </a:solidFill>
          </a:ln>
        </p:spPr>
        <p:txBody>
          <a:bodyPr anchor="t">
            <a:normAutofit fontScale="90000"/>
          </a:bodyPr>
          <a:lstStyle/>
          <a:p>
            <a:pPr algn="ctr"/>
            <a:r>
              <a:rPr lang="it-IT" sz="2325" dirty="0">
                <a:solidFill>
                  <a:srgbClr val="00B050"/>
                </a:solidFill>
                <a:latin typeface="Comic Sans MS" panose="030F0702030302020204" pitchFamily="66" charset="0"/>
              </a:rPr>
              <a:t>Geometria descrittiva dinamica</a:t>
            </a:r>
            <a:br>
              <a:rPr lang="it-IT" sz="2400" dirty="0">
                <a:solidFill>
                  <a:srgbClr val="00B050"/>
                </a:solidFill>
                <a:latin typeface="Comic Sans MS" panose="030F0702030302020204" pitchFamily="66" charset="0"/>
              </a:rPr>
            </a:br>
            <a:r>
              <a:rPr lang="it-IT" sz="1650" dirty="0">
                <a:solidFill>
                  <a:srgbClr val="00B050"/>
                </a:solidFill>
                <a:latin typeface="Comic Sans MS" panose="030F0702030302020204" pitchFamily="66" charset="0"/>
              </a:rPr>
              <a:t>Intersezione tra retta e piano (6)</a:t>
            </a:r>
            <a:endParaRPr lang="it-IT" sz="1650" dirty="0"/>
          </a:p>
        </p:txBody>
      </p:sp>
      <p:sp>
        <p:nvSpPr>
          <p:cNvPr id="2" name="CasellaDiTesto 1">
            <a:extLst>
              <a:ext uri="{FF2B5EF4-FFF2-40B4-BE49-F238E27FC236}">
                <a16:creationId xmlns:a16="http://schemas.microsoft.com/office/drawing/2014/main" id="{F7FEA40E-5A80-40CD-BE67-22073555F67D}"/>
              </a:ext>
            </a:extLst>
          </p:cNvPr>
          <p:cNvSpPr txBox="1"/>
          <p:nvPr/>
        </p:nvSpPr>
        <p:spPr>
          <a:xfrm>
            <a:off x="54000" y="611658"/>
            <a:ext cx="6750000" cy="2677656"/>
          </a:xfrm>
          <a:prstGeom prst="rect">
            <a:avLst/>
          </a:prstGeom>
          <a:noFill/>
          <a:ln>
            <a:solidFill>
              <a:schemeClr val="accent1"/>
            </a:solidFill>
          </a:ln>
        </p:spPr>
        <p:txBody>
          <a:bodyPr wrap="square" rtlCol="0">
            <a:spAutoFit/>
          </a:bodyPr>
          <a:lstStyle/>
          <a:p>
            <a:pPr algn="ctr"/>
            <a:r>
              <a:rPr lang="it-IT" sz="21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Per quanto detto sopra, scelto un piano del fascio passante per la retta data r, se si costruisce l’intersezione tra il piano dato </a:t>
            </a:r>
            <a:r>
              <a:rPr lang="it-IT" sz="2100" dirty="0">
                <a:solidFill>
                  <a:srgbClr val="00B050"/>
                </a:solidFill>
                <a:latin typeface="Symbol" panose="05050102010706020507" pitchFamily="18" charset="2"/>
                <a:ea typeface="Calibri" panose="020F0502020204030204" pitchFamily="34" charset="0"/>
                <a:cs typeface="Times New Roman" panose="02020603050405020304" pitchFamily="18" charset="0"/>
              </a:rPr>
              <a:t>a</a:t>
            </a:r>
            <a:r>
              <a:rPr lang="it-IT" sz="21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 ed il piano </a:t>
            </a:r>
            <a:r>
              <a:rPr lang="it-IT" sz="2100" dirty="0">
                <a:solidFill>
                  <a:srgbClr val="00B050"/>
                </a:solidFill>
                <a:latin typeface="Symbol" panose="05050102010706020507" pitchFamily="18" charset="2"/>
                <a:ea typeface="Calibri" panose="020F0502020204030204" pitchFamily="34" charset="0"/>
                <a:cs typeface="Times New Roman" panose="02020603050405020304" pitchFamily="18" charset="0"/>
              </a:rPr>
              <a:t>b</a:t>
            </a:r>
            <a:r>
              <a:rPr lang="it-IT" sz="21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 scelto nel fascio si esegue una operazione geometrica che determina l’individuazione di una retta la cui caratteristica è quella di essere complanare alla retta data ed essere appartenente, contemporaneamente, ai due piani.</a:t>
            </a:r>
            <a:endParaRPr lang="it-IT" sz="2100" dirty="0">
              <a:solidFill>
                <a:srgbClr val="00B050"/>
              </a:solidFill>
            </a:endParaRPr>
          </a:p>
        </p:txBody>
      </p:sp>
      <p:sp>
        <p:nvSpPr>
          <p:cNvPr id="3" name="CasellaDiTesto 2">
            <a:extLst>
              <a:ext uri="{FF2B5EF4-FFF2-40B4-BE49-F238E27FC236}">
                <a16:creationId xmlns:a16="http://schemas.microsoft.com/office/drawing/2014/main" id="{C71DF0D6-B4E2-4E33-8467-EFD30BB3EC63}"/>
              </a:ext>
            </a:extLst>
          </p:cNvPr>
          <p:cNvSpPr txBox="1"/>
          <p:nvPr/>
        </p:nvSpPr>
        <p:spPr>
          <a:xfrm>
            <a:off x="54000" y="3340196"/>
            <a:ext cx="6750000" cy="1061829"/>
          </a:xfrm>
          <a:prstGeom prst="rect">
            <a:avLst/>
          </a:prstGeom>
          <a:noFill/>
          <a:ln>
            <a:solidFill>
              <a:schemeClr val="accent1"/>
            </a:solidFill>
          </a:ln>
        </p:spPr>
        <p:txBody>
          <a:bodyPr wrap="square" rtlCol="0">
            <a:spAutoFit/>
          </a:bodyPr>
          <a:lstStyle/>
          <a:p>
            <a:pPr algn="ctr"/>
            <a:r>
              <a:rPr lang="it-IT" sz="21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Essendo le due rette complanari al piano del fascio esse si intersecano determinando il punto P d’intersezione tra la retta ed il piano.</a:t>
            </a:r>
            <a:endParaRPr lang="it-IT" sz="2100" dirty="0">
              <a:solidFill>
                <a:srgbClr val="00B050"/>
              </a:solidFill>
            </a:endParaRPr>
          </a:p>
        </p:txBody>
      </p:sp>
      <p:sp>
        <p:nvSpPr>
          <p:cNvPr id="4" name="CasellaDiTesto 3">
            <a:extLst>
              <a:ext uri="{FF2B5EF4-FFF2-40B4-BE49-F238E27FC236}">
                <a16:creationId xmlns:a16="http://schemas.microsoft.com/office/drawing/2014/main" id="{6B623248-C2CA-4B61-8173-73B18B26D336}"/>
              </a:ext>
            </a:extLst>
          </p:cNvPr>
          <p:cNvSpPr txBox="1"/>
          <p:nvPr/>
        </p:nvSpPr>
        <p:spPr>
          <a:xfrm>
            <a:off x="54000" y="4446124"/>
            <a:ext cx="6750000" cy="1207254"/>
          </a:xfrm>
          <a:prstGeom prst="rect">
            <a:avLst/>
          </a:prstGeom>
          <a:noFill/>
          <a:ln>
            <a:solidFill>
              <a:schemeClr val="accent1"/>
            </a:solidFill>
          </a:ln>
        </p:spPr>
        <p:txBody>
          <a:bodyPr wrap="square" rtlCol="0">
            <a:spAutoFit/>
          </a:bodyPr>
          <a:lstStyle/>
          <a:p>
            <a:pPr algn="ctr">
              <a:lnSpc>
                <a:spcPct val="115000"/>
              </a:lnSpc>
            </a:pPr>
            <a:r>
              <a:rPr lang="it-IT" sz="21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A conclusione dell’analisi possiamo sintetizzare, come di seguito i passaggi fondamentali necessari per la risoluzione del problema in discussione</a:t>
            </a:r>
            <a:endParaRPr lang="it-IT" sz="1013" dirty="0"/>
          </a:p>
        </p:txBody>
      </p:sp>
      <p:sp>
        <p:nvSpPr>
          <p:cNvPr id="29" name="Casella di testo 11">
            <a:extLst>
              <a:ext uri="{FF2B5EF4-FFF2-40B4-BE49-F238E27FC236}">
                <a16:creationId xmlns:a16="http://schemas.microsoft.com/office/drawing/2014/main" id="{FFD5F556-A1F2-4C5A-BC7B-622E9157036C}"/>
              </a:ext>
            </a:extLst>
          </p:cNvPr>
          <p:cNvSpPr txBox="1">
            <a:spLocks noChangeArrowheads="1"/>
          </p:cNvSpPr>
          <p:nvPr/>
        </p:nvSpPr>
        <p:spPr bwMode="auto">
          <a:xfrm>
            <a:off x="34673" y="7124373"/>
            <a:ext cx="810000" cy="405000"/>
          </a:xfrm>
          <a:prstGeom prst="rect">
            <a:avLst/>
          </a:prstGeom>
          <a:solidFill>
            <a:schemeClr val="accent5">
              <a:lumMod val="20000"/>
              <a:lumOff val="80000"/>
            </a:schemeClr>
          </a:solidFill>
          <a:ln w="6350">
            <a:solidFill>
              <a:schemeClr val="accent1"/>
            </a:solidFill>
            <a:miter lim="800000"/>
            <a:headEnd/>
            <a:tailEnd/>
          </a:ln>
        </p:spPr>
        <p:txBody>
          <a:bodyPr vert="horz" wrap="square" lIns="68580" tIns="34290" rIns="68580" bIns="34290" numCol="1" anchor="ctr" anchorCtr="0" compatLnSpc="1">
            <a:prstTxWarp prst="textNoShape">
              <a:avLst/>
            </a:prstTxWarp>
          </a:bodyPr>
          <a:lstStyle/>
          <a:p>
            <a:pPr defTabSz="685800" eaLnBrk="0" fontAlgn="base" hangingPunct="0">
              <a:spcBef>
                <a:spcPct val="0"/>
              </a:spcBef>
              <a:spcAft>
                <a:spcPct val="0"/>
              </a:spcAft>
            </a:pPr>
            <a:r>
              <a:rPr lang="it-IT" altLang="it-IT" sz="2100" dirty="0">
                <a:latin typeface="Calibri" panose="020F0502020204030204" pitchFamily="34" charset="0"/>
                <a:ea typeface="Times New Roman" panose="02020603050405020304" pitchFamily="18" charset="0"/>
                <a:cs typeface="Times New Roman" panose="02020603050405020304" pitchFamily="18" charset="0"/>
              </a:rPr>
              <a:t>r </a:t>
            </a:r>
            <a:r>
              <a:rPr lang="it-IT" altLang="it-IT" sz="2100" dirty="0">
                <a:latin typeface="Symbol" panose="05050102010706020507" pitchFamily="18" charset="2"/>
                <a:ea typeface="Times New Roman" panose="02020603050405020304" pitchFamily="18" charset="0"/>
                <a:cs typeface="Times New Roman" panose="02020603050405020304" pitchFamily="18" charset="0"/>
              </a:rPr>
              <a:t>Ç a    </a:t>
            </a:r>
            <a:endParaRPr lang="it-IT" altLang="it-IT" sz="2100" dirty="0">
              <a:latin typeface="Arial" panose="020B0604020202020204" pitchFamily="34" charset="0"/>
            </a:endParaRPr>
          </a:p>
        </p:txBody>
      </p:sp>
      <p:sp>
        <p:nvSpPr>
          <p:cNvPr id="30" name="Casella di testo 12">
            <a:extLst>
              <a:ext uri="{FF2B5EF4-FFF2-40B4-BE49-F238E27FC236}">
                <a16:creationId xmlns:a16="http://schemas.microsoft.com/office/drawing/2014/main" id="{74382EF2-0D92-4850-82C1-DB1B93954136}"/>
              </a:ext>
            </a:extLst>
          </p:cNvPr>
          <p:cNvSpPr txBox="1">
            <a:spLocks noChangeArrowheads="1"/>
          </p:cNvSpPr>
          <p:nvPr/>
        </p:nvSpPr>
        <p:spPr bwMode="auto">
          <a:xfrm>
            <a:off x="1918839" y="5941481"/>
            <a:ext cx="1215000" cy="405000"/>
          </a:xfrm>
          <a:prstGeom prst="rect">
            <a:avLst/>
          </a:prstGeom>
          <a:solidFill>
            <a:schemeClr val="accent5">
              <a:lumMod val="20000"/>
              <a:lumOff val="80000"/>
            </a:schemeClr>
          </a:solidFill>
          <a:ln w="6350">
            <a:solidFill>
              <a:schemeClr val="accent1"/>
            </a:solidFill>
            <a:miter lim="800000"/>
            <a:headEnd/>
            <a:tailEnd/>
          </a:ln>
        </p:spPr>
        <p:txBody>
          <a:bodyPr vert="horz" wrap="square" lIns="68580" tIns="34290" rIns="68580" bIns="34290" numCol="1" anchor="ctr" anchorCtr="0" compatLnSpc="1">
            <a:prstTxWarp prst="textNoShape">
              <a:avLst/>
            </a:prstTxWarp>
          </a:bodyPr>
          <a:lstStyle/>
          <a:p>
            <a:pPr algn="ctr" defTabSz="685800" eaLnBrk="0" fontAlgn="base" hangingPunct="0">
              <a:spcBef>
                <a:spcPct val="0"/>
              </a:spcBef>
              <a:spcAft>
                <a:spcPct val="0"/>
              </a:spcAft>
            </a:pPr>
            <a:r>
              <a:rPr lang="it-IT" altLang="it-IT" sz="2100" dirty="0">
                <a:latin typeface="Calibri" panose="020F0502020204030204" pitchFamily="34" charset="0"/>
                <a:ea typeface="Times New Roman" panose="02020603050405020304" pitchFamily="18" charset="0"/>
                <a:cs typeface="Times New Roman" panose="02020603050405020304" pitchFamily="18" charset="0"/>
              </a:rPr>
              <a:t>r </a:t>
            </a:r>
            <a:r>
              <a:rPr lang="it-IT" altLang="it-IT" sz="2100" dirty="0">
                <a:latin typeface="Symbol" panose="05050102010706020507" pitchFamily="18" charset="2"/>
                <a:ea typeface="Times New Roman" panose="02020603050405020304" pitchFamily="18" charset="0"/>
                <a:cs typeface="Symbol" panose="05050102010706020507" pitchFamily="18" charset="2"/>
              </a:rPr>
              <a:t>Î b</a:t>
            </a:r>
            <a:endParaRPr lang="it-IT" altLang="it-IT" sz="2100" dirty="0">
              <a:latin typeface="Symbol" panose="05050102010706020507" pitchFamily="18" charset="2"/>
            </a:endParaRPr>
          </a:p>
        </p:txBody>
      </p:sp>
      <p:sp>
        <p:nvSpPr>
          <p:cNvPr id="31" name="Casella di testo 13">
            <a:extLst>
              <a:ext uri="{FF2B5EF4-FFF2-40B4-BE49-F238E27FC236}">
                <a16:creationId xmlns:a16="http://schemas.microsoft.com/office/drawing/2014/main" id="{019E5359-B6F3-4C26-BBD0-2B7EEC6F0FDA}"/>
              </a:ext>
            </a:extLst>
          </p:cNvPr>
          <p:cNvSpPr txBox="1">
            <a:spLocks noChangeArrowheads="1"/>
          </p:cNvSpPr>
          <p:nvPr/>
        </p:nvSpPr>
        <p:spPr bwMode="auto">
          <a:xfrm>
            <a:off x="1918839" y="7118561"/>
            <a:ext cx="1215000" cy="405000"/>
          </a:xfrm>
          <a:prstGeom prst="rect">
            <a:avLst/>
          </a:prstGeom>
          <a:solidFill>
            <a:schemeClr val="accent5">
              <a:lumMod val="20000"/>
              <a:lumOff val="80000"/>
            </a:schemeClr>
          </a:solidFill>
          <a:ln w="6350">
            <a:solidFill>
              <a:schemeClr val="accent1"/>
            </a:solidFill>
            <a:miter lim="800000"/>
            <a:headEnd/>
            <a:tailEnd/>
          </a:ln>
        </p:spPr>
        <p:txBody>
          <a:bodyPr vert="horz" wrap="square" lIns="68580" tIns="34290" rIns="68580" bIns="34290" numCol="1" anchor="ctr" anchorCtr="0" compatLnSpc="1">
            <a:prstTxWarp prst="textNoShape">
              <a:avLst/>
            </a:prstTxWarp>
          </a:bodyPr>
          <a:lstStyle/>
          <a:p>
            <a:pPr algn="ctr" defTabSz="685800" eaLnBrk="0" fontAlgn="base" hangingPunct="0">
              <a:spcBef>
                <a:spcPct val="0"/>
              </a:spcBef>
              <a:spcAft>
                <a:spcPct val="0"/>
              </a:spcAft>
            </a:pPr>
            <a:r>
              <a:rPr lang="it-IT" altLang="it-IT" sz="2100" dirty="0">
                <a:latin typeface="Symbol" panose="05050102010706020507" pitchFamily="18" charset="2"/>
                <a:ea typeface="Times New Roman" panose="02020603050405020304" pitchFamily="18" charset="0"/>
                <a:cs typeface="Times New Roman" panose="02020603050405020304" pitchFamily="18" charset="0"/>
              </a:rPr>
              <a:t>a Ç </a:t>
            </a:r>
            <a:r>
              <a:rPr lang="it-IT" altLang="it-IT" sz="2100" dirty="0" err="1">
                <a:latin typeface="Symbol" panose="05050102010706020507" pitchFamily="18" charset="2"/>
                <a:ea typeface="Times New Roman" panose="02020603050405020304" pitchFamily="18" charset="0"/>
                <a:cs typeface="Times New Roman" panose="02020603050405020304" pitchFamily="18" charset="0"/>
              </a:rPr>
              <a:t>b®</a:t>
            </a:r>
            <a:r>
              <a:rPr lang="it-IT" altLang="it-IT" sz="2100" dirty="0" err="1">
                <a:latin typeface="Comic Sans MS" panose="030F0702030302020204" pitchFamily="66" charset="0"/>
                <a:ea typeface="Times New Roman" panose="02020603050405020304" pitchFamily="18" charset="0"/>
                <a:cs typeface="Times New Roman" panose="02020603050405020304" pitchFamily="18" charset="0"/>
              </a:rPr>
              <a:t>s</a:t>
            </a:r>
            <a:endParaRPr lang="it-IT" altLang="it-IT" sz="2100" dirty="0">
              <a:latin typeface="Comic Sans MS" panose="030F0702030302020204" pitchFamily="66" charset="0"/>
            </a:endParaRPr>
          </a:p>
        </p:txBody>
      </p:sp>
      <p:sp>
        <p:nvSpPr>
          <p:cNvPr id="32" name="Casella di testo 14">
            <a:extLst>
              <a:ext uri="{FF2B5EF4-FFF2-40B4-BE49-F238E27FC236}">
                <a16:creationId xmlns:a16="http://schemas.microsoft.com/office/drawing/2014/main" id="{92E29103-7DAF-4169-810E-242C08C9DFDF}"/>
              </a:ext>
            </a:extLst>
          </p:cNvPr>
          <p:cNvSpPr txBox="1">
            <a:spLocks noChangeArrowheads="1"/>
          </p:cNvSpPr>
          <p:nvPr/>
        </p:nvSpPr>
        <p:spPr bwMode="auto">
          <a:xfrm>
            <a:off x="1918964" y="8324632"/>
            <a:ext cx="1215000" cy="405000"/>
          </a:xfrm>
          <a:prstGeom prst="rect">
            <a:avLst/>
          </a:prstGeom>
          <a:solidFill>
            <a:schemeClr val="accent5">
              <a:lumMod val="20000"/>
              <a:lumOff val="80000"/>
            </a:schemeClr>
          </a:solidFill>
          <a:ln w="6350">
            <a:solidFill>
              <a:schemeClr val="accent1"/>
            </a:solidFill>
            <a:miter lim="800000"/>
            <a:headEnd/>
            <a:tailEnd/>
          </a:ln>
        </p:spPr>
        <p:txBody>
          <a:bodyPr vert="horz" wrap="square" lIns="68580" tIns="34290" rIns="68580" bIns="34290" numCol="1" anchor="ctr" anchorCtr="0" compatLnSpc="1">
            <a:prstTxWarp prst="textNoShape">
              <a:avLst/>
            </a:prstTxWarp>
          </a:bodyPr>
          <a:lstStyle/>
          <a:p>
            <a:pPr defTabSz="685800" eaLnBrk="0" fontAlgn="base" hangingPunct="0">
              <a:spcBef>
                <a:spcPct val="0"/>
              </a:spcBef>
              <a:spcAft>
                <a:spcPct val="0"/>
              </a:spcAft>
            </a:pPr>
            <a:r>
              <a:rPr lang="it-IT" altLang="it-IT" sz="2100" dirty="0">
                <a:latin typeface="Calibri" panose="020F0502020204030204" pitchFamily="34" charset="0"/>
                <a:ea typeface="Times New Roman" panose="02020603050405020304" pitchFamily="18" charset="0"/>
                <a:cs typeface="Times New Roman" panose="02020603050405020304" pitchFamily="18" charset="0"/>
              </a:rPr>
              <a:t>r </a:t>
            </a:r>
            <a:r>
              <a:rPr lang="it-IT" altLang="it-IT" sz="2100" dirty="0">
                <a:latin typeface="Symbol" panose="05050102010706020507" pitchFamily="18" charset="2"/>
                <a:ea typeface="Times New Roman" panose="02020603050405020304" pitchFamily="18" charset="0"/>
                <a:cs typeface="Times New Roman" panose="02020603050405020304" pitchFamily="18" charset="0"/>
              </a:rPr>
              <a:t>Ç </a:t>
            </a:r>
            <a:r>
              <a:rPr lang="it-IT" altLang="it-IT" sz="2100" dirty="0">
                <a:latin typeface="Comic Sans MS" panose="030F0702030302020204" pitchFamily="66" charset="0"/>
                <a:ea typeface="Times New Roman" panose="02020603050405020304" pitchFamily="18" charset="0"/>
                <a:cs typeface="Times New Roman" panose="02020603050405020304" pitchFamily="18" charset="0"/>
              </a:rPr>
              <a:t>s</a:t>
            </a:r>
            <a:r>
              <a:rPr lang="it-IT" altLang="it-IT" sz="2100" dirty="0">
                <a:latin typeface="Symbol" panose="05050102010706020507" pitchFamily="18" charset="2"/>
                <a:ea typeface="Times New Roman" panose="02020603050405020304" pitchFamily="18" charset="0"/>
                <a:cs typeface="Times New Roman" panose="02020603050405020304" pitchFamily="18" charset="0"/>
              </a:rPr>
              <a:t>® </a:t>
            </a:r>
            <a:r>
              <a:rPr lang="it-IT" altLang="it-IT" sz="2100" dirty="0">
                <a:latin typeface="Comic Sans MS" panose="030F0702030302020204" pitchFamily="66" charset="0"/>
                <a:ea typeface="Times New Roman" panose="02020603050405020304" pitchFamily="18" charset="0"/>
                <a:cs typeface="Times New Roman" panose="02020603050405020304" pitchFamily="18" charset="0"/>
              </a:rPr>
              <a:t>P</a:t>
            </a:r>
            <a:endParaRPr lang="it-IT" altLang="it-IT" sz="2100" dirty="0">
              <a:latin typeface="Comic Sans MS" panose="030F0702030302020204" pitchFamily="66" charset="0"/>
            </a:endParaRPr>
          </a:p>
        </p:txBody>
      </p:sp>
      <p:sp>
        <p:nvSpPr>
          <p:cNvPr id="33" name="Connettore a gomito 16">
            <a:extLst>
              <a:ext uri="{FF2B5EF4-FFF2-40B4-BE49-F238E27FC236}">
                <a16:creationId xmlns:a16="http://schemas.microsoft.com/office/drawing/2014/main" id="{A417393C-9AD6-4A4A-8A02-8E7539C3382E}"/>
              </a:ext>
            </a:extLst>
          </p:cNvPr>
          <p:cNvSpPr>
            <a:spLocks noChangeShapeType="1"/>
          </p:cNvSpPr>
          <p:nvPr/>
        </p:nvSpPr>
        <p:spPr bwMode="auto">
          <a:xfrm flipV="1">
            <a:off x="418745" y="6144648"/>
            <a:ext cx="698588" cy="979725"/>
          </a:xfrm>
          <a:prstGeom prst="bentConnector3">
            <a:avLst>
              <a:gd name="adj1" fmla="val -588"/>
            </a:avLst>
          </a:prstGeom>
          <a:noFill/>
          <a:ln w="9525">
            <a:solidFill>
              <a:schemeClr val="accent1"/>
            </a:solidFill>
            <a:miter lim="800000"/>
            <a:headEnd/>
            <a:tailEnd type="stealth" w="lg" len="lg"/>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it-IT" sz="1013"/>
          </a:p>
        </p:txBody>
      </p:sp>
      <p:sp>
        <p:nvSpPr>
          <p:cNvPr id="34" name="Connettore 2 17">
            <a:extLst>
              <a:ext uri="{FF2B5EF4-FFF2-40B4-BE49-F238E27FC236}">
                <a16:creationId xmlns:a16="http://schemas.microsoft.com/office/drawing/2014/main" id="{4EF4DCC1-4C5E-4599-8B60-FBADFE64E7B5}"/>
              </a:ext>
            </a:extLst>
          </p:cNvPr>
          <p:cNvSpPr>
            <a:spLocks noChangeShapeType="1"/>
          </p:cNvSpPr>
          <p:nvPr/>
        </p:nvSpPr>
        <p:spPr bwMode="auto">
          <a:xfrm rot="600000" flipV="1">
            <a:off x="846204" y="7302054"/>
            <a:ext cx="283183" cy="53683"/>
          </a:xfrm>
          <a:prstGeom prst="straightConnector1">
            <a:avLst/>
          </a:prstGeom>
          <a:noFill/>
          <a:ln w="9525">
            <a:solidFill>
              <a:schemeClr val="accent1"/>
            </a:solidFill>
            <a:round/>
            <a:headEnd/>
            <a:tailEnd type="stealth" w="lg" len="lg"/>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it-IT" sz="1013"/>
          </a:p>
        </p:txBody>
      </p:sp>
      <p:sp>
        <p:nvSpPr>
          <p:cNvPr id="35" name="Connettore a gomito 18">
            <a:extLst>
              <a:ext uri="{FF2B5EF4-FFF2-40B4-BE49-F238E27FC236}">
                <a16:creationId xmlns:a16="http://schemas.microsoft.com/office/drawing/2014/main" id="{82007B8F-9CFC-4A35-B091-184A77BCD261}"/>
              </a:ext>
            </a:extLst>
          </p:cNvPr>
          <p:cNvSpPr>
            <a:spLocks noChangeShapeType="1"/>
          </p:cNvSpPr>
          <p:nvPr/>
        </p:nvSpPr>
        <p:spPr bwMode="auto">
          <a:xfrm>
            <a:off x="418743" y="7547407"/>
            <a:ext cx="702963" cy="979725"/>
          </a:xfrm>
          <a:prstGeom prst="bentConnector3">
            <a:avLst>
              <a:gd name="adj1" fmla="val 0"/>
            </a:avLst>
          </a:prstGeom>
          <a:noFill/>
          <a:ln w="9525">
            <a:solidFill>
              <a:schemeClr val="accent1"/>
            </a:solidFill>
            <a:miter lim="800000"/>
            <a:headEnd/>
            <a:tailEnd type="stealth" w="lg" len="lg"/>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it-IT" sz="1013"/>
          </a:p>
        </p:txBody>
      </p:sp>
      <p:sp>
        <p:nvSpPr>
          <p:cNvPr id="36" name="Casella di testo 19">
            <a:extLst>
              <a:ext uri="{FF2B5EF4-FFF2-40B4-BE49-F238E27FC236}">
                <a16:creationId xmlns:a16="http://schemas.microsoft.com/office/drawing/2014/main" id="{AA9ED77F-9969-4229-A241-D7341E5D7162}"/>
              </a:ext>
            </a:extLst>
          </p:cNvPr>
          <p:cNvSpPr txBox="1">
            <a:spLocks noChangeArrowheads="1"/>
          </p:cNvSpPr>
          <p:nvPr/>
        </p:nvSpPr>
        <p:spPr bwMode="auto">
          <a:xfrm>
            <a:off x="1116689" y="5945183"/>
            <a:ext cx="540000" cy="405000"/>
          </a:xfrm>
          <a:prstGeom prst="rect">
            <a:avLst/>
          </a:prstGeom>
          <a:solidFill>
            <a:schemeClr val="accent5">
              <a:lumMod val="20000"/>
              <a:lumOff val="80000"/>
            </a:schemeClr>
          </a:solidFill>
          <a:ln w="6350">
            <a:solidFill>
              <a:schemeClr val="accent1"/>
            </a:solidFill>
            <a:miter lim="800000"/>
            <a:headEnd/>
            <a:tailEnd/>
          </a:ln>
        </p:spPr>
        <p:txBody>
          <a:bodyPr vert="horz" wrap="square" lIns="68580" tIns="34290" rIns="68580" bIns="34290" numCol="1" anchor="ctr" anchorCtr="0" compatLnSpc="1">
            <a:prstTxWarp prst="textNoShape">
              <a:avLst/>
            </a:prstTxWarp>
          </a:bodyPr>
          <a:lstStyle/>
          <a:p>
            <a:pPr algn="ctr" defTabSz="685800" eaLnBrk="0" fontAlgn="base" hangingPunct="0">
              <a:spcBef>
                <a:spcPct val="0"/>
              </a:spcBef>
              <a:spcAft>
                <a:spcPct val="0"/>
              </a:spcAft>
            </a:pPr>
            <a:r>
              <a:rPr lang="it-IT" altLang="it-IT" sz="1200" dirty="0">
                <a:latin typeface="Comic Sans MS" panose="030F0702030302020204" pitchFamily="66" charset="0"/>
                <a:ea typeface="Times New Roman" panose="02020603050405020304" pitchFamily="18" charset="0"/>
                <a:cs typeface="Times New Roman" panose="02020603050405020304" pitchFamily="18" charset="0"/>
              </a:rPr>
              <a:t>passo 1</a:t>
            </a:r>
            <a:endParaRPr lang="it-IT" altLang="it-IT" sz="1200" dirty="0">
              <a:latin typeface="Comic Sans MS" panose="030F0702030302020204" pitchFamily="66" charset="0"/>
            </a:endParaRPr>
          </a:p>
        </p:txBody>
      </p:sp>
      <p:sp>
        <p:nvSpPr>
          <p:cNvPr id="37" name="Casella di testo 20">
            <a:extLst>
              <a:ext uri="{FF2B5EF4-FFF2-40B4-BE49-F238E27FC236}">
                <a16:creationId xmlns:a16="http://schemas.microsoft.com/office/drawing/2014/main" id="{DFBA11B2-D383-417A-B125-3A78576D8F72}"/>
              </a:ext>
            </a:extLst>
          </p:cNvPr>
          <p:cNvSpPr txBox="1">
            <a:spLocks noChangeArrowheads="1"/>
          </p:cNvSpPr>
          <p:nvPr/>
        </p:nvSpPr>
        <p:spPr bwMode="auto">
          <a:xfrm>
            <a:off x="1114414" y="7123993"/>
            <a:ext cx="540000" cy="405000"/>
          </a:xfrm>
          <a:prstGeom prst="rect">
            <a:avLst/>
          </a:prstGeom>
          <a:solidFill>
            <a:schemeClr val="accent5">
              <a:lumMod val="20000"/>
              <a:lumOff val="80000"/>
            </a:schemeClr>
          </a:solidFill>
          <a:ln w="6350">
            <a:solidFill>
              <a:schemeClr val="accent1"/>
            </a:solidFill>
            <a:miter lim="800000"/>
            <a:headEnd/>
            <a:tailEnd/>
          </a:ln>
        </p:spPr>
        <p:txBody>
          <a:bodyPr vert="horz" wrap="square" lIns="68580" tIns="34290" rIns="68580" bIns="34290" numCol="1" anchor="ctr" anchorCtr="0" compatLnSpc="1">
            <a:prstTxWarp prst="textNoShape">
              <a:avLst/>
            </a:prstTxWarp>
          </a:bodyPr>
          <a:lstStyle/>
          <a:p>
            <a:pPr algn="ctr" defTabSz="685800" eaLnBrk="0" fontAlgn="base" hangingPunct="0">
              <a:spcBef>
                <a:spcPct val="0"/>
              </a:spcBef>
              <a:spcAft>
                <a:spcPct val="0"/>
              </a:spcAft>
            </a:pPr>
            <a:r>
              <a:rPr lang="it-IT" altLang="it-IT" sz="1200" dirty="0">
                <a:latin typeface="Comic Sans MS" panose="030F0702030302020204" pitchFamily="66" charset="0"/>
                <a:ea typeface="Times New Roman" panose="02020603050405020304" pitchFamily="18" charset="0"/>
                <a:cs typeface="Times New Roman" panose="02020603050405020304" pitchFamily="18" charset="0"/>
              </a:rPr>
              <a:t>passo 2</a:t>
            </a:r>
            <a:endParaRPr lang="it-IT" altLang="it-IT" sz="1200" dirty="0">
              <a:latin typeface="Comic Sans MS" panose="030F0702030302020204" pitchFamily="66" charset="0"/>
            </a:endParaRPr>
          </a:p>
        </p:txBody>
      </p:sp>
      <p:sp>
        <p:nvSpPr>
          <p:cNvPr id="38" name="Casella di testo 21">
            <a:extLst>
              <a:ext uri="{FF2B5EF4-FFF2-40B4-BE49-F238E27FC236}">
                <a16:creationId xmlns:a16="http://schemas.microsoft.com/office/drawing/2014/main" id="{6DDCF2E8-B228-4B38-AE47-0DBD44DC5862}"/>
              </a:ext>
            </a:extLst>
          </p:cNvPr>
          <p:cNvSpPr txBox="1">
            <a:spLocks noChangeArrowheads="1"/>
          </p:cNvSpPr>
          <p:nvPr/>
        </p:nvSpPr>
        <p:spPr bwMode="auto">
          <a:xfrm>
            <a:off x="1116774" y="8322984"/>
            <a:ext cx="540000" cy="405000"/>
          </a:xfrm>
          <a:prstGeom prst="rect">
            <a:avLst/>
          </a:prstGeom>
          <a:solidFill>
            <a:schemeClr val="accent5">
              <a:lumMod val="20000"/>
              <a:lumOff val="80000"/>
            </a:schemeClr>
          </a:solidFill>
          <a:ln w="6350">
            <a:solidFill>
              <a:schemeClr val="accent1"/>
            </a:solidFill>
            <a:miter lim="800000"/>
            <a:headEnd/>
            <a:tailEnd/>
          </a:ln>
        </p:spPr>
        <p:txBody>
          <a:bodyPr vert="horz" wrap="square" lIns="68580" tIns="34290" rIns="68580" bIns="34290" numCol="1" anchor="ctr" anchorCtr="0" compatLnSpc="1">
            <a:prstTxWarp prst="textNoShape">
              <a:avLst/>
            </a:prstTxWarp>
          </a:bodyPr>
          <a:lstStyle/>
          <a:p>
            <a:pPr algn="ctr" defTabSz="685800" eaLnBrk="0" fontAlgn="base" hangingPunct="0">
              <a:spcBef>
                <a:spcPct val="0"/>
              </a:spcBef>
              <a:spcAft>
                <a:spcPct val="0"/>
              </a:spcAft>
            </a:pPr>
            <a:r>
              <a:rPr lang="it-IT" altLang="it-IT" sz="1200" dirty="0">
                <a:latin typeface="Comic Sans MS" panose="030F0702030302020204" pitchFamily="66" charset="0"/>
                <a:ea typeface="Times New Roman" panose="02020603050405020304" pitchFamily="18" charset="0"/>
                <a:cs typeface="Times New Roman" panose="02020603050405020304" pitchFamily="18" charset="0"/>
              </a:rPr>
              <a:t>passo 3</a:t>
            </a:r>
            <a:endParaRPr lang="it-IT" altLang="it-IT" sz="1200" dirty="0">
              <a:latin typeface="Comic Sans MS" panose="030F0702030302020204" pitchFamily="66" charset="0"/>
            </a:endParaRPr>
          </a:p>
        </p:txBody>
      </p:sp>
      <p:sp>
        <p:nvSpPr>
          <p:cNvPr id="39" name="Connettore 2 23">
            <a:extLst>
              <a:ext uri="{FF2B5EF4-FFF2-40B4-BE49-F238E27FC236}">
                <a16:creationId xmlns:a16="http://schemas.microsoft.com/office/drawing/2014/main" id="{13FDE3CA-1AE1-4AF9-B518-E3FE206FBE1B}"/>
              </a:ext>
            </a:extLst>
          </p:cNvPr>
          <p:cNvSpPr>
            <a:spLocks noChangeShapeType="1"/>
          </p:cNvSpPr>
          <p:nvPr/>
        </p:nvSpPr>
        <p:spPr bwMode="auto">
          <a:xfrm rot="-60000">
            <a:off x="1664789" y="6136839"/>
            <a:ext cx="270000" cy="7144"/>
          </a:xfrm>
          <a:prstGeom prst="straightConnector1">
            <a:avLst/>
          </a:prstGeom>
          <a:noFill/>
          <a:ln w="9525">
            <a:solidFill>
              <a:schemeClr val="accent1"/>
            </a:solidFill>
            <a:round/>
            <a:headEnd/>
            <a:tailEnd type="stealth" w="lg" len="lg"/>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it-IT" sz="1013"/>
          </a:p>
        </p:txBody>
      </p:sp>
      <p:sp>
        <p:nvSpPr>
          <p:cNvPr id="40" name="Connettore 2 24">
            <a:extLst>
              <a:ext uri="{FF2B5EF4-FFF2-40B4-BE49-F238E27FC236}">
                <a16:creationId xmlns:a16="http://schemas.microsoft.com/office/drawing/2014/main" id="{5BE0A563-91FE-4C76-9C4E-194F395ACCC4}"/>
              </a:ext>
            </a:extLst>
          </p:cNvPr>
          <p:cNvSpPr>
            <a:spLocks noChangeShapeType="1"/>
          </p:cNvSpPr>
          <p:nvPr/>
        </p:nvSpPr>
        <p:spPr bwMode="auto">
          <a:xfrm rot="-180000">
            <a:off x="1656814" y="7326765"/>
            <a:ext cx="270000" cy="7144"/>
          </a:xfrm>
          <a:prstGeom prst="straightConnector1">
            <a:avLst/>
          </a:prstGeom>
          <a:noFill/>
          <a:ln w="9525">
            <a:solidFill>
              <a:schemeClr val="accent1"/>
            </a:solidFill>
            <a:round/>
            <a:headEnd/>
            <a:tailEnd type="stealth" w="lg" len="lg"/>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it-IT" sz="1013"/>
          </a:p>
        </p:txBody>
      </p:sp>
      <p:sp>
        <p:nvSpPr>
          <p:cNvPr id="41" name="Connettore 2 25">
            <a:extLst>
              <a:ext uri="{FF2B5EF4-FFF2-40B4-BE49-F238E27FC236}">
                <a16:creationId xmlns:a16="http://schemas.microsoft.com/office/drawing/2014/main" id="{14DF65FC-7395-45D9-BB66-A1F7879556DC}"/>
              </a:ext>
            </a:extLst>
          </p:cNvPr>
          <p:cNvSpPr>
            <a:spLocks noChangeShapeType="1"/>
          </p:cNvSpPr>
          <p:nvPr/>
        </p:nvSpPr>
        <p:spPr bwMode="auto">
          <a:xfrm rot="-180000">
            <a:off x="1662743" y="8528034"/>
            <a:ext cx="270000" cy="7144"/>
          </a:xfrm>
          <a:prstGeom prst="straightConnector1">
            <a:avLst/>
          </a:prstGeom>
          <a:noFill/>
          <a:ln w="9525">
            <a:solidFill>
              <a:schemeClr val="accent1"/>
            </a:solidFill>
            <a:round/>
            <a:headEnd/>
            <a:tailEnd type="stealth" w="lg" len="lg"/>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it-IT" sz="1013"/>
          </a:p>
        </p:txBody>
      </p:sp>
      <p:sp>
        <p:nvSpPr>
          <p:cNvPr id="42" name="CasellaDiTesto 41">
            <a:extLst>
              <a:ext uri="{FF2B5EF4-FFF2-40B4-BE49-F238E27FC236}">
                <a16:creationId xmlns:a16="http://schemas.microsoft.com/office/drawing/2014/main" id="{05C011C3-D724-4464-9E7A-0A9960C9F05E}"/>
              </a:ext>
            </a:extLst>
          </p:cNvPr>
          <p:cNvSpPr txBox="1"/>
          <p:nvPr/>
        </p:nvSpPr>
        <p:spPr>
          <a:xfrm>
            <a:off x="3203713" y="5698094"/>
            <a:ext cx="3600000" cy="1080000"/>
          </a:xfrm>
          <a:prstGeom prst="rect">
            <a:avLst/>
          </a:prstGeom>
          <a:solidFill>
            <a:schemeClr val="accent5">
              <a:lumMod val="20000"/>
              <a:lumOff val="80000"/>
            </a:schemeClr>
          </a:solidFill>
          <a:ln>
            <a:solidFill>
              <a:schemeClr val="accent1"/>
            </a:solidFill>
          </a:ln>
        </p:spPr>
        <p:txBody>
          <a:bodyPr wrap="square" rtlCol="0">
            <a:spAutoFit/>
          </a:bodyPr>
          <a:lstStyle/>
          <a:p>
            <a:pPr algn="ctr"/>
            <a:r>
              <a:rPr lang="it-IT" sz="21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Individuare un piano </a:t>
            </a:r>
            <a:r>
              <a:rPr lang="it-IT" sz="2100" dirty="0">
                <a:solidFill>
                  <a:srgbClr val="00B050"/>
                </a:solidFill>
                <a:latin typeface="Symbol" panose="05050102010706020507" pitchFamily="18" charset="2"/>
                <a:ea typeface="Calibri" panose="020F0502020204030204" pitchFamily="34" charset="0"/>
                <a:cs typeface="Times New Roman" panose="02020603050405020304" pitchFamily="18" charset="0"/>
              </a:rPr>
              <a:t>b</a:t>
            </a:r>
            <a:r>
              <a:rPr lang="it-IT" sz="21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 del fascio che ha la retta r come sostegno</a:t>
            </a:r>
            <a:endParaRPr lang="it-IT" sz="2100" dirty="0">
              <a:solidFill>
                <a:srgbClr val="00B050"/>
              </a:solidFill>
            </a:endParaRPr>
          </a:p>
        </p:txBody>
      </p:sp>
      <p:sp>
        <p:nvSpPr>
          <p:cNvPr id="43" name="CasellaDiTesto 42">
            <a:extLst>
              <a:ext uri="{FF2B5EF4-FFF2-40B4-BE49-F238E27FC236}">
                <a16:creationId xmlns:a16="http://schemas.microsoft.com/office/drawing/2014/main" id="{850F137D-CD65-47BA-AE03-5A1F02054F2D}"/>
              </a:ext>
            </a:extLst>
          </p:cNvPr>
          <p:cNvSpPr txBox="1"/>
          <p:nvPr/>
        </p:nvSpPr>
        <p:spPr>
          <a:xfrm>
            <a:off x="3212473" y="6844514"/>
            <a:ext cx="3600000" cy="1080000"/>
          </a:xfrm>
          <a:prstGeom prst="rect">
            <a:avLst/>
          </a:prstGeom>
          <a:solidFill>
            <a:schemeClr val="accent5">
              <a:lumMod val="20000"/>
              <a:lumOff val="80000"/>
            </a:schemeClr>
          </a:solidFill>
          <a:ln>
            <a:solidFill>
              <a:schemeClr val="accent1"/>
            </a:solidFill>
          </a:ln>
        </p:spPr>
        <p:txBody>
          <a:bodyPr wrap="square" rtlCol="0">
            <a:spAutoFit/>
          </a:bodyPr>
          <a:lstStyle/>
          <a:p>
            <a:pPr algn="ctr">
              <a:lnSpc>
                <a:spcPct val="115000"/>
              </a:lnSpc>
              <a:spcAft>
                <a:spcPts val="750"/>
              </a:spcAft>
            </a:pPr>
            <a:r>
              <a:rPr lang="it-IT" sz="2025"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Definire la retta d’intersezione tra il piano dato </a:t>
            </a:r>
            <a:r>
              <a:rPr lang="it-IT" sz="2025" dirty="0">
                <a:solidFill>
                  <a:srgbClr val="00B050"/>
                </a:solidFill>
                <a:latin typeface="Symbol" panose="05050102010706020507" pitchFamily="18" charset="2"/>
                <a:ea typeface="Calibri" panose="020F0502020204030204" pitchFamily="34" charset="0"/>
                <a:cs typeface="Times New Roman" panose="02020603050405020304" pitchFamily="18" charset="0"/>
              </a:rPr>
              <a:t>a</a:t>
            </a:r>
            <a:r>
              <a:rPr lang="it-IT" sz="2025"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 e il piano </a:t>
            </a:r>
            <a:r>
              <a:rPr lang="it-IT" sz="2025" dirty="0">
                <a:solidFill>
                  <a:srgbClr val="00B050"/>
                </a:solidFill>
                <a:latin typeface="Symbol" panose="05050102010706020507" pitchFamily="18" charset="2"/>
                <a:ea typeface="Calibri" panose="020F0502020204030204" pitchFamily="34" charset="0"/>
                <a:cs typeface="Times New Roman" panose="02020603050405020304" pitchFamily="18" charset="0"/>
              </a:rPr>
              <a:t>b</a:t>
            </a:r>
            <a:r>
              <a:rPr lang="it-IT" sz="2025"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 del fascio</a:t>
            </a:r>
            <a:endParaRPr lang="it-IT" sz="2025" dirty="0"/>
          </a:p>
        </p:txBody>
      </p:sp>
      <p:sp>
        <p:nvSpPr>
          <p:cNvPr id="44" name="CasellaDiTesto 43">
            <a:extLst>
              <a:ext uri="{FF2B5EF4-FFF2-40B4-BE49-F238E27FC236}">
                <a16:creationId xmlns:a16="http://schemas.microsoft.com/office/drawing/2014/main" id="{87516F1C-CB61-45EF-B43B-FA415D9A792F}"/>
              </a:ext>
            </a:extLst>
          </p:cNvPr>
          <p:cNvSpPr txBox="1"/>
          <p:nvPr/>
        </p:nvSpPr>
        <p:spPr>
          <a:xfrm>
            <a:off x="3212473" y="7995302"/>
            <a:ext cx="3600000" cy="1080000"/>
          </a:xfrm>
          <a:prstGeom prst="rect">
            <a:avLst/>
          </a:prstGeom>
          <a:solidFill>
            <a:schemeClr val="accent5">
              <a:lumMod val="20000"/>
              <a:lumOff val="80000"/>
            </a:schemeClr>
          </a:solidFill>
          <a:ln>
            <a:solidFill>
              <a:schemeClr val="accent1"/>
            </a:solidFill>
          </a:ln>
        </p:spPr>
        <p:txBody>
          <a:bodyPr wrap="square" rtlCol="0">
            <a:spAutoFit/>
          </a:bodyPr>
          <a:lstStyle/>
          <a:p>
            <a:pPr algn="ctr">
              <a:lnSpc>
                <a:spcPct val="115000"/>
              </a:lnSpc>
              <a:spcAft>
                <a:spcPts val="750"/>
              </a:spcAft>
            </a:pPr>
            <a:r>
              <a:rPr lang="it-IT" sz="21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Definire l’intersezione tra la retta  r data e quella definita al passo 2</a:t>
            </a:r>
            <a:endParaRPr lang="it-IT" sz="1013" dirty="0"/>
          </a:p>
        </p:txBody>
      </p:sp>
      <p:cxnSp>
        <p:nvCxnSpPr>
          <p:cNvPr id="22" name="Connettore diritto 21">
            <a:extLst>
              <a:ext uri="{FF2B5EF4-FFF2-40B4-BE49-F238E27FC236}">
                <a16:creationId xmlns:a16="http://schemas.microsoft.com/office/drawing/2014/main" id="{30C5DB5B-584D-45E4-A604-9EAA0C6196B8}"/>
              </a:ext>
            </a:extLst>
          </p:cNvPr>
          <p:cNvCxnSpPr>
            <a:cxnSpLocks/>
          </p:cNvCxnSpPr>
          <p:nvPr/>
        </p:nvCxnSpPr>
        <p:spPr>
          <a:xfrm>
            <a:off x="54002" y="9100420"/>
            <a:ext cx="6770780" cy="0"/>
          </a:xfrm>
          <a:prstGeom prst="line">
            <a:avLst/>
          </a:prstGeom>
          <a:ln w="0">
            <a:solidFill>
              <a:schemeClr val="accent6">
                <a:lumMod val="20000"/>
                <a:lumOff val="8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4896319"/>
      </p:ext>
    </p:extLst>
  </p:cSld>
  <p:clrMapOvr>
    <a:masterClrMapping/>
  </p:clrMapOvr>
  <mc:AlternateContent xmlns:mc="http://schemas.openxmlformats.org/markup-compatibility/2006">
    <mc:Choice xmlns:p15="http://schemas.microsoft.com/office/powerpoint/2012/main" Requires="p15">
      <p:transition spd="slow">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9"/>
                                        </p:tgtEl>
                                        <p:attrNameLst>
                                          <p:attrName>style.visibility</p:attrName>
                                        </p:attrNameLst>
                                      </p:cBhvr>
                                      <p:to>
                                        <p:strVal val="visible"/>
                                      </p:to>
                                    </p:set>
                                    <p:anim calcmode="lin" valueType="num">
                                      <p:cBhvr additive="base">
                                        <p:cTn id="25" dur="500" fill="hold"/>
                                        <p:tgtEl>
                                          <p:spTgt spid="29"/>
                                        </p:tgtEl>
                                        <p:attrNameLst>
                                          <p:attrName>ppt_x</p:attrName>
                                        </p:attrNameLst>
                                      </p:cBhvr>
                                      <p:tavLst>
                                        <p:tav tm="0">
                                          <p:val>
                                            <p:strVal val="0-#ppt_w/2"/>
                                          </p:val>
                                        </p:tav>
                                        <p:tav tm="100000">
                                          <p:val>
                                            <p:strVal val="#ppt_x"/>
                                          </p:val>
                                        </p:tav>
                                      </p:tavLst>
                                    </p:anim>
                                    <p:anim calcmode="lin" valueType="num">
                                      <p:cBhvr additive="base">
                                        <p:cTn id="26" dur="500" fill="hold"/>
                                        <p:tgtEl>
                                          <p:spTgt spid="29"/>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3"/>
                                        </p:tgtEl>
                                        <p:attrNameLst>
                                          <p:attrName>style.visibility</p:attrName>
                                        </p:attrNameLst>
                                      </p:cBhvr>
                                      <p:to>
                                        <p:strVal val="visible"/>
                                      </p:to>
                                    </p:set>
                                    <p:anim calcmode="lin" valueType="num">
                                      <p:cBhvr additive="base">
                                        <p:cTn id="31" dur="500" fill="hold"/>
                                        <p:tgtEl>
                                          <p:spTgt spid="33"/>
                                        </p:tgtEl>
                                        <p:attrNameLst>
                                          <p:attrName>ppt_x</p:attrName>
                                        </p:attrNameLst>
                                      </p:cBhvr>
                                      <p:tavLst>
                                        <p:tav tm="0">
                                          <p:val>
                                            <p:strVal val="0-#ppt_w/2"/>
                                          </p:val>
                                        </p:tav>
                                        <p:tav tm="100000">
                                          <p:val>
                                            <p:strVal val="#ppt_x"/>
                                          </p:val>
                                        </p:tav>
                                      </p:tavLst>
                                    </p:anim>
                                    <p:anim calcmode="lin" valueType="num">
                                      <p:cBhvr additive="base">
                                        <p:cTn id="32" dur="500" fill="hold"/>
                                        <p:tgtEl>
                                          <p:spTgt spid="33"/>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6"/>
                                        </p:tgtEl>
                                        <p:attrNameLst>
                                          <p:attrName>style.visibility</p:attrName>
                                        </p:attrNameLst>
                                      </p:cBhvr>
                                      <p:to>
                                        <p:strVal val="visible"/>
                                      </p:to>
                                    </p:set>
                                    <p:anim calcmode="lin" valueType="num">
                                      <p:cBhvr additive="base">
                                        <p:cTn id="37" dur="500" fill="hold"/>
                                        <p:tgtEl>
                                          <p:spTgt spid="36"/>
                                        </p:tgtEl>
                                        <p:attrNameLst>
                                          <p:attrName>ppt_x</p:attrName>
                                        </p:attrNameLst>
                                      </p:cBhvr>
                                      <p:tavLst>
                                        <p:tav tm="0">
                                          <p:val>
                                            <p:strVal val="0-#ppt_w/2"/>
                                          </p:val>
                                        </p:tav>
                                        <p:tav tm="100000">
                                          <p:val>
                                            <p:strVal val="#ppt_x"/>
                                          </p:val>
                                        </p:tav>
                                      </p:tavLst>
                                    </p:anim>
                                    <p:anim calcmode="lin" valueType="num">
                                      <p:cBhvr additive="base">
                                        <p:cTn id="38" dur="500" fill="hold"/>
                                        <p:tgtEl>
                                          <p:spTgt spid="36"/>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39"/>
                                        </p:tgtEl>
                                        <p:attrNameLst>
                                          <p:attrName>style.visibility</p:attrName>
                                        </p:attrNameLst>
                                      </p:cBhvr>
                                      <p:to>
                                        <p:strVal val="visible"/>
                                      </p:to>
                                    </p:set>
                                    <p:anim calcmode="lin" valueType="num">
                                      <p:cBhvr additive="base">
                                        <p:cTn id="43" dur="500" fill="hold"/>
                                        <p:tgtEl>
                                          <p:spTgt spid="39"/>
                                        </p:tgtEl>
                                        <p:attrNameLst>
                                          <p:attrName>ppt_x</p:attrName>
                                        </p:attrNameLst>
                                      </p:cBhvr>
                                      <p:tavLst>
                                        <p:tav tm="0">
                                          <p:val>
                                            <p:strVal val="0-#ppt_w/2"/>
                                          </p:val>
                                        </p:tav>
                                        <p:tav tm="100000">
                                          <p:val>
                                            <p:strVal val="#ppt_x"/>
                                          </p:val>
                                        </p:tav>
                                      </p:tavLst>
                                    </p:anim>
                                    <p:anim calcmode="lin" valueType="num">
                                      <p:cBhvr additive="base">
                                        <p:cTn id="44" dur="500" fill="hold"/>
                                        <p:tgtEl>
                                          <p:spTgt spid="39"/>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30"/>
                                        </p:tgtEl>
                                        <p:attrNameLst>
                                          <p:attrName>style.visibility</p:attrName>
                                        </p:attrNameLst>
                                      </p:cBhvr>
                                      <p:to>
                                        <p:strVal val="visible"/>
                                      </p:to>
                                    </p:set>
                                    <p:anim calcmode="lin" valueType="num">
                                      <p:cBhvr additive="base">
                                        <p:cTn id="49" dur="500" fill="hold"/>
                                        <p:tgtEl>
                                          <p:spTgt spid="30"/>
                                        </p:tgtEl>
                                        <p:attrNameLst>
                                          <p:attrName>ppt_x</p:attrName>
                                        </p:attrNameLst>
                                      </p:cBhvr>
                                      <p:tavLst>
                                        <p:tav tm="0">
                                          <p:val>
                                            <p:strVal val="0-#ppt_w/2"/>
                                          </p:val>
                                        </p:tav>
                                        <p:tav tm="100000">
                                          <p:val>
                                            <p:strVal val="#ppt_x"/>
                                          </p:val>
                                        </p:tav>
                                      </p:tavLst>
                                    </p:anim>
                                    <p:anim calcmode="lin" valueType="num">
                                      <p:cBhvr additive="base">
                                        <p:cTn id="50" dur="500" fill="hold"/>
                                        <p:tgtEl>
                                          <p:spTgt spid="30"/>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42"/>
                                        </p:tgtEl>
                                        <p:attrNameLst>
                                          <p:attrName>style.visibility</p:attrName>
                                        </p:attrNameLst>
                                      </p:cBhvr>
                                      <p:to>
                                        <p:strVal val="visible"/>
                                      </p:to>
                                    </p:set>
                                    <p:anim calcmode="lin" valueType="num">
                                      <p:cBhvr additive="base">
                                        <p:cTn id="55" dur="500" fill="hold"/>
                                        <p:tgtEl>
                                          <p:spTgt spid="42"/>
                                        </p:tgtEl>
                                        <p:attrNameLst>
                                          <p:attrName>ppt_x</p:attrName>
                                        </p:attrNameLst>
                                      </p:cBhvr>
                                      <p:tavLst>
                                        <p:tav tm="0">
                                          <p:val>
                                            <p:strVal val="1+#ppt_w/2"/>
                                          </p:val>
                                        </p:tav>
                                        <p:tav tm="100000">
                                          <p:val>
                                            <p:strVal val="#ppt_x"/>
                                          </p:val>
                                        </p:tav>
                                      </p:tavLst>
                                    </p:anim>
                                    <p:anim calcmode="lin" valueType="num">
                                      <p:cBhvr additive="base">
                                        <p:cTn id="56" dur="500" fill="hold"/>
                                        <p:tgtEl>
                                          <p:spTgt spid="42"/>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34"/>
                                        </p:tgtEl>
                                        <p:attrNameLst>
                                          <p:attrName>style.visibility</p:attrName>
                                        </p:attrNameLst>
                                      </p:cBhvr>
                                      <p:to>
                                        <p:strVal val="visible"/>
                                      </p:to>
                                    </p:set>
                                    <p:anim calcmode="lin" valueType="num">
                                      <p:cBhvr additive="base">
                                        <p:cTn id="61" dur="500" fill="hold"/>
                                        <p:tgtEl>
                                          <p:spTgt spid="34"/>
                                        </p:tgtEl>
                                        <p:attrNameLst>
                                          <p:attrName>ppt_x</p:attrName>
                                        </p:attrNameLst>
                                      </p:cBhvr>
                                      <p:tavLst>
                                        <p:tav tm="0">
                                          <p:val>
                                            <p:strVal val="0-#ppt_w/2"/>
                                          </p:val>
                                        </p:tav>
                                        <p:tav tm="100000">
                                          <p:val>
                                            <p:strVal val="#ppt_x"/>
                                          </p:val>
                                        </p:tav>
                                      </p:tavLst>
                                    </p:anim>
                                    <p:anim calcmode="lin" valueType="num">
                                      <p:cBhvr additive="base">
                                        <p:cTn id="62" dur="500" fill="hold"/>
                                        <p:tgtEl>
                                          <p:spTgt spid="34"/>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37"/>
                                        </p:tgtEl>
                                        <p:attrNameLst>
                                          <p:attrName>style.visibility</p:attrName>
                                        </p:attrNameLst>
                                      </p:cBhvr>
                                      <p:to>
                                        <p:strVal val="visible"/>
                                      </p:to>
                                    </p:set>
                                    <p:anim calcmode="lin" valueType="num">
                                      <p:cBhvr additive="base">
                                        <p:cTn id="67" dur="500" fill="hold"/>
                                        <p:tgtEl>
                                          <p:spTgt spid="37"/>
                                        </p:tgtEl>
                                        <p:attrNameLst>
                                          <p:attrName>ppt_x</p:attrName>
                                        </p:attrNameLst>
                                      </p:cBhvr>
                                      <p:tavLst>
                                        <p:tav tm="0">
                                          <p:val>
                                            <p:strVal val="0-#ppt_w/2"/>
                                          </p:val>
                                        </p:tav>
                                        <p:tav tm="100000">
                                          <p:val>
                                            <p:strVal val="#ppt_x"/>
                                          </p:val>
                                        </p:tav>
                                      </p:tavLst>
                                    </p:anim>
                                    <p:anim calcmode="lin" valueType="num">
                                      <p:cBhvr additive="base">
                                        <p:cTn id="68" dur="500" fill="hold"/>
                                        <p:tgtEl>
                                          <p:spTgt spid="37"/>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40"/>
                                        </p:tgtEl>
                                        <p:attrNameLst>
                                          <p:attrName>style.visibility</p:attrName>
                                        </p:attrNameLst>
                                      </p:cBhvr>
                                      <p:to>
                                        <p:strVal val="visible"/>
                                      </p:to>
                                    </p:set>
                                    <p:anim calcmode="lin" valueType="num">
                                      <p:cBhvr additive="base">
                                        <p:cTn id="73" dur="500" fill="hold"/>
                                        <p:tgtEl>
                                          <p:spTgt spid="40"/>
                                        </p:tgtEl>
                                        <p:attrNameLst>
                                          <p:attrName>ppt_x</p:attrName>
                                        </p:attrNameLst>
                                      </p:cBhvr>
                                      <p:tavLst>
                                        <p:tav tm="0">
                                          <p:val>
                                            <p:strVal val="0-#ppt_w/2"/>
                                          </p:val>
                                        </p:tav>
                                        <p:tav tm="100000">
                                          <p:val>
                                            <p:strVal val="#ppt_x"/>
                                          </p:val>
                                        </p:tav>
                                      </p:tavLst>
                                    </p:anim>
                                    <p:anim calcmode="lin" valueType="num">
                                      <p:cBhvr additive="base">
                                        <p:cTn id="74" dur="500" fill="hold"/>
                                        <p:tgtEl>
                                          <p:spTgt spid="40"/>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8" fill="hold" grpId="0" nodeType="clickEffect">
                                  <p:stCondLst>
                                    <p:cond delay="0"/>
                                  </p:stCondLst>
                                  <p:childTnLst>
                                    <p:set>
                                      <p:cBhvr>
                                        <p:cTn id="78" dur="1" fill="hold">
                                          <p:stCondLst>
                                            <p:cond delay="0"/>
                                          </p:stCondLst>
                                        </p:cTn>
                                        <p:tgtEl>
                                          <p:spTgt spid="31"/>
                                        </p:tgtEl>
                                        <p:attrNameLst>
                                          <p:attrName>style.visibility</p:attrName>
                                        </p:attrNameLst>
                                      </p:cBhvr>
                                      <p:to>
                                        <p:strVal val="visible"/>
                                      </p:to>
                                    </p:set>
                                    <p:anim calcmode="lin" valueType="num">
                                      <p:cBhvr additive="base">
                                        <p:cTn id="79" dur="500" fill="hold"/>
                                        <p:tgtEl>
                                          <p:spTgt spid="31"/>
                                        </p:tgtEl>
                                        <p:attrNameLst>
                                          <p:attrName>ppt_x</p:attrName>
                                        </p:attrNameLst>
                                      </p:cBhvr>
                                      <p:tavLst>
                                        <p:tav tm="0">
                                          <p:val>
                                            <p:strVal val="0-#ppt_w/2"/>
                                          </p:val>
                                        </p:tav>
                                        <p:tav tm="100000">
                                          <p:val>
                                            <p:strVal val="#ppt_x"/>
                                          </p:val>
                                        </p:tav>
                                      </p:tavLst>
                                    </p:anim>
                                    <p:anim calcmode="lin" valueType="num">
                                      <p:cBhvr additive="base">
                                        <p:cTn id="80" dur="500" fill="hold"/>
                                        <p:tgtEl>
                                          <p:spTgt spid="31"/>
                                        </p:tgtEl>
                                        <p:attrNameLst>
                                          <p:attrName>ppt_y</p:attrName>
                                        </p:attrNameLst>
                                      </p:cBhvr>
                                      <p:tavLst>
                                        <p:tav tm="0">
                                          <p:val>
                                            <p:strVal val="#ppt_y"/>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2" fill="hold" grpId="0" nodeType="clickEffect">
                                  <p:stCondLst>
                                    <p:cond delay="0"/>
                                  </p:stCondLst>
                                  <p:childTnLst>
                                    <p:set>
                                      <p:cBhvr>
                                        <p:cTn id="84" dur="1" fill="hold">
                                          <p:stCondLst>
                                            <p:cond delay="0"/>
                                          </p:stCondLst>
                                        </p:cTn>
                                        <p:tgtEl>
                                          <p:spTgt spid="43"/>
                                        </p:tgtEl>
                                        <p:attrNameLst>
                                          <p:attrName>style.visibility</p:attrName>
                                        </p:attrNameLst>
                                      </p:cBhvr>
                                      <p:to>
                                        <p:strVal val="visible"/>
                                      </p:to>
                                    </p:set>
                                    <p:anim calcmode="lin" valueType="num">
                                      <p:cBhvr additive="base">
                                        <p:cTn id="85" dur="500" fill="hold"/>
                                        <p:tgtEl>
                                          <p:spTgt spid="43"/>
                                        </p:tgtEl>
                                        <p:attrNameLst>
                                          <p:attrName>ppt_x</p:attrName>
                                        </p:attrNameLst>
                                      </p:cBhvr>
                                      <p:tavLst>
                                        <p:tav tm="0">
                                          <p:val>
                                            <p:strVal val="1+#ppt_w/2"/>
                                          </p:val>
                                        </p:tav>
                                        <p:tav tm="100000">
                                          <p:val>
                                            <p:strVal val="#ppt_x"/>
                                          </p:val>
                                        </p:tav>
                                      </p:tavLst>
                                    </p:anim>
                                    <p:anim calcmode="lin" valueType="num">
                                      <p:cBhvr additive="base">
                                        <p:cTn id="86" dur="500" fill="hold"/>
                                        <p:tgtEl>
                                          <p:spTgt spid="43"/>
                                        </p:tgtEl>
                                        <p:attrNameLst>
                                          <p:attrName>ppt_y</p:attrName>
                                        </p:attrNameLst>
                                      </p:cBhvr>
                                      <p:tavLst>
                                        <p:tav tm="0">
                                          <p:val>
                                            <p:strVal val="#ppt_y"/>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8" fill="hold" grpId="0" nodeType="clickEffect">
                                  <p:stCondLst>
                                    <p:cond delay="0"/>
                                  </p:stCondLst>
                                  <p:childTnLst>
                                    <p:set>
                                      <p:cBhvr>
                                        <p:cTn id="90" dur="1" fill="hold">
                                          <p:stCondLst>
                                            <p:cond delay="0"/>
                                          </p:stCondLst>
                                        </p:cTn>
                                        <p:tgtEl>
                                          <p:spTgt spid="35"/>
                                        </p:tgtEl>
                                        <p:attrNameLst>
                                          <p:attrName>style.visibility</p:attrName>
                                        </p:attrNameLst>
                                      </p:cBhvr>
                                      <p:to>
                                        <p:strVal val="visible"/>
                                      </p:to>
                                    </p:set>
                                    <p:anim calcmode="lin" valueType="num">
                                      <p:cBhvr additive="base">
                                        <p:cTn id="91" dur="500" fill="hold"/>
                                        <p:tgtEl>
                                          <p:spTgt spid="35"/>
                                        </p:tgtEl>
                                        <p:attrNameLst>
                                          <p:attrName>ppt_x</p:attrName>
                                        </p:attrNameLst>
                                      </p:cBhvr>
                                      <p:tavLst>
                                        <p:tav tm="0">
                                          <p:val>
                                            <p:strVal val="0-#ppt_w/2"/>
                                          </p:val>
                                        </p:tav>
                                        <p:tav tm="100000">
                                          <p:val>
                                            <p:strVal val="#ppt_x"/>
                                          </p:val>
                                        </p:tav>
                                      </p:tavLst>
                                    </p:anim>
                                    <p:anim calcmode="lin" valueType="num">
                                      <p:cBhvr additive="base">
                                        <p:cTn id="92" dur="500" fill="hold"/>
                                        <p:tgtEl>
                                          <p:spTgt spid="35"/>
                                        </p:tgtEl>
                                        <p:attrNameLst>
                                          <p:attrName>ppt_y</p:attrName>
                                        </p:attrNameLst>
                                      </p:cBhvr>
                                      <p:tavLst>
                                        <p:tav tm="0">
                                          <p:val>
                                            <p:strVal val="#ppt_y"/>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8" fill="hold" grpId="0" nodeType="clickEffect">
                                  <p:stCondLst>
                                    <p:cond delay="0"/>
                                  </p:stCondLst>
                                  <p:childTnLst>
                                    <p:set>
                                      <p:cBhvr>
                                        <p:cTn id="96" dur="1" fill="hold">
                                          <p:stCondLst>
                                            <p:cond delay="0"/>
                                          </p:stCondLst>
                                        </p:cTn>
                                        <p:tgtEl>
                                          <p:spTgt spid="38"/>
                                        </p:tgtEl>
                                        <p:attrNameLst>
                                          <p:attrName>style.visibility</p:attrName>
                                        </p:attrNameLst>
                                      </p:cBhvr>
                                      <p:to>
                                        <p:strVal val="visible"/>
                                      </p:to>
                                    </p:set>
                                    <p:anim calcmode="lin" valueType="num">
                                      <p:cBhvr additive="base">
                                        <p:cTn id="97" dur="500" fill="hold"/>
                                        <p:tgtEl>
                                          <p:spTgt spid="38"/>
                                        </p:tgtEl>
                                        <p:attrNameLst>
                                          <p:attrName>ppt_x</p:attrName>
                                        </p:attrNameLst>
                                      </p:cBhvr>
                                      <p:tavLst>
                                        <p:tav tm="0">
                                          <p:val>
                                            <p:strVal val="0-#ppt_w/2"/>
                                          </p:val>
                                        </p:tav>
                                        <p:tav tm="100000">
                                          <p:val>
                                            <p:strVal val="#ppt_x"/>
                                          </p:val>
                                        </p:tav>
                                      </p:tavLst>
                                    </p:anim>
                                    <p:anim calcmode="lin" valueType="num">
                                      <p:cBhvr additive="base">
                                        <p:cTn id="98" dur="500" fill="hold"/>
                                        <p:tgtEl>
                                          <p:spTgt spid="38"/>
                                        </p:tgtEl>
                                        <p:attrNameLst>
                                          <p:attrName>ppt_y</p:attrName>
                                        </p:attrNameLst>
                                      </p:cBhvr>
                                      <p:tavLst>
                                        <p:tav tm="0">
                                          <p:val>
                                            <p:strVal val="#ppt_y"/>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8" fill="hold" grpId="0" nodeType="clickEffect">
                                  <p:stCondLst>
                                    <p:cond delay="0"/>
                                  </p:stCondLst>
                                  <p:childTnLst>
                                    <p:set>
                                      <p:cBhvr>
                                        <p:cTn id="102" dur="1" fill="hold">
                                          <p:stCondLst>
                                            <p:cond delay="0"/>
                                          </p:stCondLst>
                                        </p:cTn>
                                        <p:tgtEl>
                                          <p:spTgt spid="41"/>
                                        </p:tgtEl>
                                        <p:attrNameLst>
                                          <p:attrName>style.visibility</p:attrName>
                                        </p:attrNameLst>
                                      </p:cBhvr>
                                      <p:to>
                                        <p:strVal val="visible"/>
                                      </p:to>
                                    </p:set>
                                    <p:anim calcmode="lin" valueType="num">
                                      <p:cBhvr additive="base">
                                        <p:cTn id="103" dur="500" fill="hold"/>
                                        <p:tgtEl>
                                          <p:spTgt spid="41"/>
                                        </p:tgtEl>
                                        <p:attrNameLst>
                                          <p:attrName>ppt_x</p:attrName>
                                        </p:attrNameLst>
                                      </p:cBhvr>
                                      <p:tavLst>
                                        <p:tav tm="0">
                                          <p:val>
                                            <p:strVal val="0-#ppt_w/2"/>
                                          </p:val>
                                        </p:tav>
                                        <p:tav tm="100000">
                                          <p:val>
                                            <p:strVal val="#ppt_x"/>
                                          </p:val>
                                        </p:tav>
                                      </p:tavLst>
                                    </p:anim>
                                    <p:anim calcmode="lin" valueType="num">
                                      <p:cBhvr additive="base">
                                        <p:cTn id="104" dur="500" fill="hold"/>
                                        <p:tgtEl>
                                          <p:spTgt spid="41"/>
                                        </p:tgtEl>
                                        <p:attrNameLst>
                                          <p:attrName>ppt_y</p:attrName>
                                        </p:attrNameLst>
                                      </p:cBhvr>
                                      <p:tavLst>
                                        <p:tav tm="0">
                                          <p:val>
                                            <p:strVal val="#ppt_y"/>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8" fill="hold" grpId="0" nodeType="clickEffect">
                                  <p:stCondLst>
                                    <p:cond delay="0"/>
                                  </p:stCondLst>
                                  <p:childTnLst>
                                    <p:set>
                                      <p:cBhvr>
                                        <p:cTn id="108" dur="1" fill="hold">
                                          <p:stCondLst>
                                            <p:cond delay="0"/>
                                          </p:stCondLst>
                                        </p:cTn>
                                        <p:tgtEl>
                                          <p:spTgt spid="32"/>
                                        </p:tgtEl>
                                        <p:attrNameLst>
                                          <p:attrName>style.visibility</p:attrName>
                                        </p:attrNameLst>
                                      </p:cBhvr>
                                      <p:to>
                                        <p:strVal val="visible"/>
                                      </p:to>
                                    </p:set>
                                    <p:anim calcmode="lin" valueType="num">
                                      <p:cBhvr additive="base">
                                        <p:cTn id="109" dur="500" fill="hold"/>
                                        <p:tgtEl>
                                          <p:spTgt spid="32"/>
                                        </p:tgtEl>
                                        <p:attrNameLst>
                                          <p:attrName>ppt_x</p:attrName>
                                        </p:attrNameLst>
                                      </p:cBhvr>
                                      <p:tavLst>
                                        <p:tav tm="0">
                                          <p:val>
                                            <p:strVal val="0-#ppt_w/2"/>
                                          </p:val>
                                        </p:tav>
                                        <p:tav tm="100000">
                                          <p:val>
                                            <p:strVal val="#ppt_x"/>
                                          </p:val>
                                        </p:tav>
                                      </p:tavLst>
                                    </p:anim>
                                    <p:anim calcmode="lin" valueType="num">
                                      <p:cBhvr additive="base">
                                        <p:cTn id="110" dur="500" fill="hold"/>
                                        <p:tgtEl>
                                          <p:spTgt spid="32"/>
                                        </p:tgtEl>
                                        <p:attrNameLst>
                                          <p:attrName>ppt_y</p:attrName>
                                        </p:attrNameLst>
                                      </p:cBhvr>
                                      <p:tavLst>
                                        <p:tav tm="0">
                                          <p:val>
                                            <p:strVal val="#ppt_y"/>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2" fill="hold" grpId="0" nodeType="clickEffect">
                                  <p:stCondLst>
                                    <p:cond delay="0"/>
                                  </p:stCondLst>
                                  <p:childTnLst>
                                    <p:set>
                                      <p:cBhvr>
                                        <p:cTn id="114" dur="1" fill="hold">
                                          <p:stCondLst>
                                            <p:cond delay="0"/>
                                          </p:stCondLst>
                                        </p:cTn>
                                        <p:tgtEl>
                                          <p:spTgt spid="44"/>
                                        </p:tgtEl>
                                        <p:attrNameLst>
                                          <p:attrName>style.visibility</p:attrName>
                                        </p:attrNameLst>
                                      </p:cBhvr>
                                      <p:to>
                                        <p:strVal val="visible"/>
                                      </p:to>
                                    </p:set>
                                    <p:anim calcmode="lin" valueType="num">
                                      <p:cBhvr additive="base">
                                        <p:cTn id="115" dur="500" fill="hold"/>
                                        <p:tgtEl>
                                          <p:spTgt spid="44"/>
                                        </p:tgtEl>
                                        <p:attrNameLst>
                                          <p:attrName>ppt_x</p:attrName>
                                        </p:attrNameLst>
                                      </p:cBhvr>
                                      <p:tavLst>
                                        <p:tav tm="0">
                                          <p:val>
                                            <p:strVal val="1+#ppt_w/2"/>
                                          </p:val>
                                        </p:tav>
                                        <p:tav tm="100000">
                                          <p:val>
                                            <p:strVal val="#ppt_x"/>
                                          </p:val>
                                        </p:tav>
                                      </p:tavLst>
                                    </p:anim>
                                    <p:anim calcmode="lin" valueType="num">
                                      <p:cBhvr additive="base">
                                        <p:cTn id="116" dur="500" fill="hold"/>
                                        <p:tgtEl>
                                          <p:spTgt spid="4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6" name="Titolo 5">
            <a:extLst>
              <a:ext uri="{FF2B5EF4-FFF2-40B4-BE49-F238E27FC236}">
                <a16:creationId xmlns:a16="http://schemas.microsoft.com/office/drawing/2014/main" id="{E8CDA4D9-6A99-45D9-9C14-8ADC4FB0DABF}"/>
              </a:ext>
            </a:extLst>
          </p:cNvPr>
          <p:cNvSpPr>
            <a:spLocks noGrp="1"/>
          </p:cNvSpPr>
          <p:nvPr>
            <p:ph type="title"/>
          </p:nvPr>
        </p:nvSpPr>
        <p:spPr>
          <a:xfrm>
            <a:off x="27000" y="32153"/>
            <a:ext cx="6804000" cy="540000"/>
          </a:xfrm>
          <a:ln>
            <a:solidFill>
              <a:schemeClr val="accent1"/>
            </a:solidFill>
          </a:ln>
        </p:spPr>
        <p:txBody>
          <a:bodyPr anchor="t">
            <a:normAutofit fontScale="90000"/>
          </a:bodyPr>
          <a:lstStyle/>
          <a:p>
            <a:pPr algn="ctr"/>
            <a:r>
              <a:rPr lang="it-IT" sz="2325" dirty="0">
                <a:solidFill>
                  <a:srgbClr val="00B050"/>
                </a:solidFill>
                <a:latin typeface="Comic Sans MS" panose="030F0702030302020204" pitchFamily="66" charset="0"/>
              </a:rPr>
              <a:t>Geometria descrittiva dinamica</a:t>
            </a:r>
            <a:br>
              <a:rPr lang="it-IT" sz="2400" dirty="0">
                <a:solidFill>
                  <a:srgbClr val="00B050"/>
                </a:solidFill>
                <a:latin typeface="Comic Sans MS" panose="030F0702030302020204" pitchFamily="66" charset="0"/>
              </a:rPr>
            </a:br>
            <a:r>
              <a:rPr lang="it-IT" sz="1650" dirty="0">
                <a:solidFill>
                  <a:srgbClr val="00B050"/>
                </a:solidFill>
                <a:latin typeface="Comic Sans MS" panose="030F0702030302020204" pitchFamily="66" charset="0"/>
              </a:rPr>
              <a:t>Intersezione tra retta e piano (7)</a:t>
            </a:r>
            <a:endParaRPr lang="it-IT" sz="1650" dirty="0"/>
          </a:p>
        </p:txBody>
      </p:sp>
      <p:sp>
        <p:nvSpPr>
          <p:cNvPr id="5" name="CasellaDiTesto 4">
            <a:extLst>
              <a:ext uri="{FF2B5EF4-FFF2-40B4-BE49-F238E27FC236}">
                <a16:creationId xmlns:a16="http://schemas.microsoft.com/office/drawing/2014/main" id="{81988FB9-DB24-4BA2-AB84-ECB4D16B6054}"/>
              </a:ext>
            </a:extLst>
          </p:cNvPr>
          <p:cNvSpPr txBox="1"/>
          <p:nvPr/>
        </p:nvSpPr>
        <p:spPr>
          <a:xfrm>
            <a:off x="54000" y="648727"/>
            <a:ext cx="6750000" cy="1578894"/>
          </a:xfrm>
          <a:prstGeom prst="rect">
            <a:avLst/>
          </a:prstGeom>
          <a:noFill/>
          <a:ln>
            <a:solidFill>
              <a:schemeClr val="accent1"/>
            </a:solidFill>
          </a:ln>
        </p:spPr>
        <p:txBody>
          <a:bodyPr wrap="square" rtlCol="0">
            <a:spAutoFit/>
          </a:bodyPr>
          <a:lstStyle/>
          <a:p>
            <a:pPr algn="ctr">
              <a:lnSpc>
                <a:spcPct val="115000"/>
              </a:lnSpc>
            </a:pPr>
            <a:r>
              <a:rPr lang="it-IT" sz="21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Sviluppando ed esplicitando quanto sopra si definisce l’algoritmo grafico, nella formalizzazione insiemistica, relativo all’operazione d’intersezione tra elementi geometrici diversi quali piano e retta.</a:t>
            </a:r>
            <a:endParaRPr lang="it-IT" sz="1013" dirty="0"/>
          </a:p>
        </p:txBody>
      </p:sp>
      <p:sp>
        <p:nvSpPr>
          <p:cNvPr id="7" name="CasellaDiTesto 6">
            <a:extLst>
              <a:ext uri="{FF2B5EF4-FFF2-40B4-BE49-F238E27FC236}">
                <a16:creationId xmlns:a16="http://schemas.microsoft.com/office/drawing/2014/main" id="{390DAB93-3613-4215-B6BF-61855D147945}"/>
              </a:ext>
            </a:extLst>
          </p:cNvPr>
          <p:cNvSpPr txBox="1"/>
          <p:nvPr/>
        </p:nvSpPr>
        <p:spPr>
          <a:xfrm>
            <a:off x="54000" y="2256080"/>
            <a:ext cx="6750000" cy="1708160"/>
          </a:xfrm>
          <a:prstGeom prst="rect">
            <a:avLst/>
          </a:prstGeom>
          <a:noFill/>
          <a:ln>
            <a:solidFill>
              <a:schemeClr val="accent1"/>
            </a:solidFill>
          </a:ln>
        </p:spPr>
        <p:txBody>
          <a:bodyPr wrap="square" rtlCol="0">
            <a:spAutoFit/>
          </a:bodyPr>
          <a:lstStyle/>
          <a:p>
            <a:pPr algn="ctr"/>
            <a:r>
              <a:rPr lang="it-IT" sz="21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Dati la retta  r ed il piano </a:t>
            </a:r>
            <a:r>
              <a:rPr lang="it-IT" sz="21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a </a:t>
            </a:r>
            <a:r>
              <a:rPr lang="it-IT" sz="21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definiamo la sequenza dei tre passaggi fondamentali per la ricerca e definizione del punto risultante dalla intersezione tra i due enti differenti: retta e piano. </a:t>
            </a:r>
          </a:p>
          <a:p>
            <a:pPr algn="ctr"/>
            <a:r>
              <a:rPr lang="it-IT" sz="2100" b="1" u="sng" dirty="0">
                <a:solidFill>
                  <a:srgbClr val="002060"/>
                </a:solidFill>
                <a:latin typeface="Comic Sans MS" panose="030F0702030302020204" pitchFamily="66" charset="0"/>
                <a:cs typeface="Times New Roman" panose="02020603050405020304" pitchFamily="18" charset="0"/>
              </a:rPr>
              <a:t>La retta incognita viene indicata con la lettera x</a:t>
            </a:r>
            <a:endParaRPr lang="it-IT" sz="2100" b="1" u="sng" dirty="0">
              <a:solidFill>
                <a:srgbClr val="002060"/>
              </a:solidFill>
            </a:endParaRPr>
          </a:p>
        </p:txBody>
      </p:sp>
      <p:sp>
        <p:nvSpPr>
          <p:cNvPr id="49" name="CasellaDiTesto 48">
            <a:extLst>
              <a:ext uri="{FF2B5EF4-FFF2-40B4-BE49-F238E27FC236}">
                <a16:creationId xmlns:a16="http://schemas.microsoft.com/office/drawing/2014/main" id="{DD890482-7360-4C10-91C3-C3D37EEE2914}"/>
              </a:ext>
            </a:extLst>
          </p:cNvPr>
          <p:cNvSpPr txBox="1"/>
          <p:nvPr/>
        </p:nvSpPr>
        <p:spPr>
          <a:xfrm>
            <a:off x="306662" y="6337339"/>
            <a:ext cx="936000" cy="370800"/>
          </a:xfrm>
          <a:prstGeom prst="rect">
            <a:avLst/>
          </a:prstGeom>
          <a:solidFill>
            <a:schemeClr val="accent5">
              <a:lumMod val="20000"/>
              <a:lumOff val="80000"/>
            </a:schemeClr>
          </a:solidFill>
          <a:ln>
            <a:solidFill>
              <a:schemeClr val="accent1"/>
            </a:solidFill>
          </a:ln>
        </p:spPr>
        <p:txBody>
          <a:bodyPr wrap="square" rtlCol="0" anchor="ctr">
            <a:spAutoFit/>
          </a:bodyPr>
          <a:lstStyle/>
          <a:p>
            <a:pPr algn="ctr"/>
            <a:r>
              <a:rPr lang="it-IT" sz="1800" dirty="0">
                <a:latin typeface="Comic Sans MS" panose="030F0702030302020204" pitchFamily="66" charset="0"/>
                <a:ea typeface="Times New Roman" panose="02020603050405020304" pitchFamily="18" charset="0"/>
                <a:cs typeface="Times New Roman" panose="02020603050405020304" pitchFamily="18" charset="0"/>
              </a:rPr>
              <a:t>(r </a:t>
            </a:r>
            <a:r>
              <a:rPr lang="it-IT" sz="1800" dirty="0">
                <a:latin typeface="Symbol" panose="05050102010706020507" pitchFamily="18" charset="2"/>
                <a:ea typeface="Times New Roman" panose="02020603050405020304" pitchFamily="18" charset="0"/>
                <a:cs typeface="Symbol" panose="05050102010706020507" pitchFamily="18" charset="2"/>
              </a:rPr>
              <a:t>Ç a</a:t>
            </a:r>
            <a:r>
              <a:rPr lang="it-IT" sz="1800" dirty="0">
                <a:latin typeface="Comic Sans MS" panose="030F0702030302020204" pitchFamily="66" charset="0"/>
                <a:ea typeface="Times New Roman" panose="02020603050405020304" pitchFamily="18" charset="0"/>
                <a:cs typeface="Symbol" panose="05050102010706020507" pitchFamily="18" charset="2"/>
              </a:rPr>
              <a:t>)</a:t>
            </a:r>
            <a:endParaRPr lang="it-IT" sz="1800" dirty="0">
              <a:latin typeface="Comic Sans MS" panose="030F0702030302020204" pitchFamily="66" charset="0"/>
            </a:endParaRPr>
          </a:p>
        </p:txBody>
      </p:sp>
      <p:sp>
        <p:nvSpPr>
          <p:cNvPr id="2" name="CasellaDiTesto 1">
            <a:extLst>
              <a:ext uri="{FF2B5EF4-FFF2-40B4-BE49-F238E27FC236}">
                <a16:creationId xmlns:a16="http://schemas.microsoft.com/office/drawing/2014/main" id="{DE7AE59D-2670-425B-AD79-AB118502D201}"/>
              </a:ext>
            </a:extLst>
          </p:cNvPr>
          <p:cNvSpPr txBox="1"/>
          <p:nvPr/>
        </p:nvSpPr>
        <p:spPr>
          <a:xfrm>
            <a:off x="2468220" y="4649837"/>
            <a:ext cx="675000" cy="369332"/>
          </a:xfrm>
          <a:prstGeom prst="rect">
            <a:avLst/>
          </a:prstGeom>
          <a:solidFill>
            <a:schemeClr val="accent5">
              <a:lumMod val="20000"/>
              <a:lumOff val="80000"/>
            </a:schemeClr>
          </a:solidFill>
          <a:ln>
            <a:solidFill>
              <a:schemeClr val="accent1"/>
            </a:solidFill>
          </a:ln>
        </p:spPr>
        <p:txBody>
          <a:bodyPr wrap="square" rtlCol="0">
            <a:spAutoFit/>
          </a:bodyPr>
          <a:lstStyle/>
          <a:p>
            <a:pPr algn="ctr"/>
            <a:r>
              <a:rPr lang="it-IT" sz="1800" dirty="0" err="1">
                <a:latin typeface="Symbol" panose="05050102010706020507" pitchFamily="18" charset="2"/>
                <a:ea typeface="Times New Roman" panose="02020603050405020304" pitchFamily="18" charset="0"/>
                <a:cs typeface="Symbol" panose="05050102010706020507" pitchFamily="18" charset="2"/>
              </a:rPr>
              <a:t>bÌ</a:t>
            </a:r>
            <a:r>
              <a:rPr lang="it-IT" sz="1800" dirty="0" err="1">
                <a:latin typeface="Comic Sans MS" panose="030F0702030302020204" pitchFamily="66" charset="0"/>
                <a:ea typeface="Times New Roman" panose="02020603050405020304" pitchFamily="18" charset="0"/>
                <a:cs typeface="Symbol" panose="05050102010706020507" pitchFamily="18" charset="2"/>
              </a:rPr>
              <a:t>r</a:t>
            </a:r>
            <a:endParaRPr lang="it-IT" sz="1800" dirty="0"/>
          </a:p>
        </p:txBody>
      </p:sp>
      <p:sp>
        <p:nvSpPr>
          <p:cNvPr id="3" name="CasellaDiTesto 2">
            <a:extLst>
              <a:ext uri="{FF2B5EF4-FFF2-40B4-BE49-F238E27FC236}">
                <a16:creationId xmlns:a16="http://schemas.microsoft.com/office/drawing/2014/main" id="{EA7E3C36-457C-4859-83E6-AAF8169B17CC}"/>
              </a:ext>
            </a:extLst>
          </p:cNvPr>
          <p:cNvSpPr txBox="1"/>
          <p:nvPr/>
        </p:nvSpPr>
        <p:spPr>
          <a:xfrm>
            <a:off x="2468220" y="6327248"/>
            <a:ext cx="675000" cy="369332"/>
          </a:xfrm>
          <a:prstGeom prst="rect">
            <a:avLst/>
          </a:prstGeom>
          <a:solidFill>
            <a:schemeClr val="accent5">
              <a:lumMod val="20000"/>
              <a:lumOff val="80000"/>
            </a:schemeClr>
          </a:solidFill>
          <a:ln>
            <a:solidFill>
              <a:schemeClr val="accent1"/>
            </a:solidFill>
          </a:ln>
        </p:spPr>
        <p:txBody>
          <a:bodyPr wrap="square" rtlCol="0">
            <a:spAutoFit/>
          </a:bodyPr>
          <a:lstStyle/>
          <a:p>
            <a:pPr algn="ctr"/>
            <a:r>
              <a:rPr lang="it-IT" sz="1800" dirty="0" err="1">
                <a:latin typeface="Symbol" panose="05050102010706020507" pitchFamily="18" charset="2"/>
                <a:ea typeface="Times New Roman" panose="02020603050405020304" pitchFamily="18" charset="0"/>
                <a:cs typeface="Symbol" panose="05050102010706020507" pitchFamily="18" charset="2"/>
              </a:rPr>
              <a:t>bÇa</a:t>
            </a:r>
            <a:endParaRPr lang="it-IT" sz="1800" dirty="0"/>
          </a:p>
        </p:txBody>
      </p:sp>
      <p:sp>
        <p:nvSpPr>
          <p:cNvPr id="4" name="CasellaDiTesto 3">
            <a:extLst>
              <a:ext uri="{FF2B5EF4-FFF2-40B4-BE49-F238E27FC236}">
                <a16:creationId xmlns:a16="http://schemas.microsoft.com/office/drawing/2014/main" id="{670E8BA5-92B9-4815-8FF6-0CCAB144F72F}"/>
              </a:ext>
            </a:extLst>
          </p:cNvPr>
          <p:cNvSpPr txBox="1"/>
          <p:nvPr/>
        </p:nvSpPr>
        <p:spPr>
          <a:xfrm>
            <a:off x="2466283" y="8039983"/>
            <a:ext cx="675000" cy="369332"/>
          </a:xfrm>
          <a:prstGeom prst="rect">
            <a:avLst/>
          </a:prstGeom>
          <a:solidFill>
            <a:schemeClr val="accent5">
              <a:lumMod val="20000"/>
              <a:lumOff val="80000"/>
            </a:schemeClr>
          </a:solidFill>
          <a:ln>
            <a:solidFill>
              <a:schemeClr val="accent1"/>
            </a:solidFill>
          </a:ln>
        </p:spPr>
        <p:txBody>
          <a:bodyPr wrap="square" rtlCol="0">
            <a:spAutoFit/>
          </a:bodyPr>
          <a:lstStyle/>
          <a:p>
            <a:pPr algn="ctr"/>
            <a:r>
              <a:rPr lang="it-IT" sz="1800" dirty="0" err="1">
                <a:latin typeface="Comic Sans MS" panose="030F0702030302020204" pitchFamily="66" charset="0"/>
                <a:ea typeface="Calibri" panose="020F0502020204030204" pitchFamily="34" charset="0"/>
                <a:cs typeface="Symbol" panose="05050102010706020507" pitchFamily="18" charset="2"/>
              </a:rPr>
              <a:t>r</a:t>
            </a:r>
            <a:r>
              <a:rPr lang="it-IT" sz="1800" dirty="0" err="1">
                <a:latin typeface="Symbol" panose="05050102010706020507" pitchFamily="18" charset="2"/>
                <a:ea typeface="Calibri" panose="020F0502020204030204" pitchFamily="34" charset="0"/>
                <a:cs typeface="Symbol" panose="05050102010706020507" pitchFamily="18" charset="2"/>
              </a:rPr>
              <a:t>Ç</a:t>
            </a:r>
            <a:r>
              <a:rPr lang="it-IT" sz="1800" dirty="0" err="1">
                <a:latin typeface="Comic Sans MS" panose="030F0702030302020204" pitchFamily="66" charset="0"/>
                <a:ea typeface="Calibri" panose="020F0502020204030204" pitchFamily="34" charset="0"/>
                <a:cs typeface="Symbol" panose="05050102010706020507" pitchFamily="18" charset="2"/>
              </a:rPr>
              <a:t>x</a:t>
            </a:r>
            <a:endParaRPr lang="it-IT" sz="1800" dirty="0"/>
          </a:p>
        </p:txBody>
      </p:sp>
      <p:cxnSp>
        <p:nvCxnSpPr>
          <p:cNvPr id="11" name="Connettore 2 10">
            <a:extLst>
              <a:ext uri="{FF2B5EF4-FFF2-40B4-BE49-F238E27FC236}">
                <a16:creationId xmlns:a16="http://schemas.microsoft.com/office/drawing/2014/main" id="{E79B4E12-2E58-47BD-B4B9-F4EA741B21D5}"/>
              </a:ext>
            </a:extLst>
          </p:cNvPr>
          <p:cNvCxnSpPr>
            <a:cxnSpLocks/>
          </p:cNvCxnSpPr>
          <p:nvPr/>
        </p:nvCxnSpPr>
        <p:spPr>
          <a:xfrm>
            <a:off x="1254684" y="6522124"/>
            <a:ext cx="270000" cy="2588"/>
          </a:xfrm>
          <a:prstGeom prst="straightConnector1">
            <a:avLst/>
          </a:prstGeom>
          <a:ln>
            <a:solidFill>
              <a:srgbClr val="0070C0"/>
            </a:solidFill>
            <a:tailEnd type="stealth"/>
          </a:ln>
        </p:spPr>
        <p:style>
          <a:lnRef idx="1">
            <a:schemeClr val="accent1"/>
          </a:lnRef>
          <a:fillRef idx="0">
            <a:schemeClr val="accent1"/>
          </a:fillRef>
          <a:effectRef idx="0">
            <a:schemeClr val="accent1"/>
          </a:effectRef>
          <a:fontRef idx="minor">
            <a:schemeClr val="tx1"/>
          </a:fontRef>
        </p:style>
      </p:cxnSp>
      <p:sp>
        <p:nvSpPr>
          <p:cNvPr id="13" name="CasellaDiTesto 12">
            <a:extLst>
              <a:ext uri="{FF2B5EF4-FFF2-40B4-BE49-F238E27FC236}">
                <a16:creationId xmlns:a16="http://schemas.microsoft.com/office/drawing/2014/main" id="{5E579F5B-D445-4130-BD0B-1B9A5C9CE82C}"/>
              </a:ext>
            </a:extLst>
          </p:cNvPr>
          <p:cNvSpPr txBox="1"/>
          <p:nvPr/>
        </p:nvSpPr>
        <p:spPr>
          <a:xfrm>
            <a:off x="1524598" y="6325253"/>
            <a:ext cx="288000" cy="369332"/>
          </a:xfrm>
          <a:prstGeom prst="rect">
            <a:avLst/>
          </a:prstGeom>
          <a:solidFill>
            <a:schemeClr val="accent5">
              <a:lumMod val="20000"/>
              <a:lumOff val="80000"/>
            </a:schemeClr>
          </a:solidFill>
          <a:ln>
            <a:solidFill>
              <a:schemeClr val="accent1"/>
            </a:solidFill>
          </a:ln>
        </p:spPr>
        <p:txBody>
          <a:bodyPr wrap="square" rtlCol="0" anchor="ctr">
            <a:spAutoFit/>
          </a:bodyPr>
          <a:lstStyle/>
          <a:p>
            <a:pPr algn="ctr"/>
            <a:r>
              <a:rPr lang="it-IT" sz="1800" dirty="0">
                <a:latin typeface="Comic Sans MS" panose="030F0702030302020204" pitchFamily="66" charset="0"/>
              </a:rPr>
              <a:t>P</a:t>
            </a:r>
          </a:p>
        </p:txBody>
      </p:sp>
      <p:sp>
        <p:nvSpPr>
          <p:cNvPr id="15" name="Parentesi graffa aperta 55">
            <a:extLst>
              <a:ext uri="{FF2B5EF4-FFF2-40B4-BE49-F238E27FC236}">
                <a16:creationId xmlns:a16="http://schemas.microsoft.com/office/drawing/2014/main" id="{272D4BAE-253E-4874-8562-A1C806AD7B0E}"/>
              </a:ext>
            </a:extLst>
          </p:cNvPr>
          <p:cNvSpPr>
            <a:spLocks/>
          </p:cNvSpPr>
          <p:nvPr/>
        </p:nvSpPr>
        <p:spPr bwMode="auto">
          <a:xfrm>
            <a:off x="1840678" y="4606418"/>
            <a:ext cx="340346" cy="3834000"/>
          </a:xfrm>
          <a:prstGeom prst="leftBrace">
            <a:avLst>
              <a:gd name="adj1" fmla="val 56597"/>
              <a:gd name="adj2" fmla="val 50000"/>
            </a:avLst>
          </a:prstGeom>
          <a:noFill/>
          <a:ln w="0">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pPr algn="ctr"/>
            <a:endParaRPr lang="it-IT" sz="1013"/>
          </a:p>
        </p:txBody>
      </p:sp>
      <p:sp>
        <p:nvSpPr>
          <p:cNvPr id="17" name="Parentesi graffa aperta 54">
            <a:extLst>
              <a:ext uri="{FF2B5EF4-FFF2-40B4-BE49-F238E27FC236}">
                <a16:creationId xmlns:a16="http://schemas.microsoft.com/office/drawing/2014/main" id="{ED1F567B-5025-43BB-895C-9425705FF114}"/>
              </a:ext>
            </a:extLst>
          </p:cNvPr>
          <p:cNvSpPr>
            <a:spLocks/>
          </p:cNvSpPr>
          <p:nvPr/>
        </p:nvSpPr>
        <p:spPr bwMode="auto">
          <a:xfrm>
            <a:off x="3161755" y="4153784"/>
            <a:ext cx="185936" cy="1350000"/>
          </a:xfrm>
          <a:prstGeom prst="leftBrace">
            <a:avLst>
              <a:gd name="adj1" fmla="val 39683"/>
              <a:gd name="adj2" fmla="val 50000"/>
            </a:avLst>
          </a:prstGeom>
          <a:noFill/>
          <a:ln w="0">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pPr algn="ctr"/>
            <a:endParaRPr lang="it-IT" sz="1013"/>
          </a:p>
        </p:txBody>
      </p:sp>
      <p:sp>
        <p:nvSpPr>
          <p:cNvPr id="21" name="Parentesi graffa aperta 54">
            <a:extLst>
              <a:ext uri="{FF2B5EF4-FFF2-40B4-BE49-F238E27FC236}">
                <a16:creationId xmlns:a16="http://schemas.microsoft.com/office/drawing/2014/main" id="{24E5BBEC-47F8-4884-B85A-16F4BE0F8A3C}"/>
              </a:ext>
            </a:extLst>
          </p:cNvPr>
          <p:cNvSpPr>
            <a:spLocks/>
          </p:cNvSpPr>
          <p:nvPr/>
        </p:nvSpPr>
        <p:spPr bwMode="auto">
          <a:xfrm>
            <a:off x="3142467" y="5906246"/>
            <a:ext cx="185936" cy="1239817"/>
          </a:xfrm>
          <a:prstGeom prst="leftBrace">
            <a:avLst>
              <a:gd name="adj1" fmla="val 39683"/>
              <a:gd name="adj2" fmla="val 50000"/>
            </a:avLst>
          </a:prstGeom>
          <a:noFill/>
          <a:ln w="0">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pPr algn="ctr"/>
            <a:endParaRPr lang="it-IT" sz="1013"/>
          </a:p>
        </p:txBody>
      </p:sp>
      <p:sp>
        <p:nvSpPr>
          <p:cNvPr id="22" name="Parentesi graffa aperta 54">
            <a:extLst>
              <a:ext uri="{FF2B5EF4-FFF2-40B4-BE49-F238E27FC236}">
                <a16:creationId xmlns:a16="http://schemas.microsoft.com/office/drawing/2014/main" id="{BFE60479-1BB2-4F61-B707-3E804BDDAF59}"/>
              </a:ext>
            </a:extLst>
          </p:cNvPr>
          <p:cNvSpPr>
            <a:spLocks/>
          </p:cNvSpPr>
          <p:nvPr/>
        </p:nvSpPr>
        <p:spPr bwMode="auto">
          <a:xfrm>
            <a:off x="3155868" y="7601650"/>
            <a:ext cx="185936" cy="1239817"/>
          </a:xfrm>
          <a:prstGeom prst="leftBrace">
            <a:avLst>
              <a:gd name="adj1" fmla="val 39683"/>
              <a:gd name="adj2" fmla="val 50000"/>
            </a:avLst>
          </a:prstGeom>
          <a:noFill/>
          <a:ln w="0">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pPr algn="ctr"/>
            <a:endParaRPr lang="it-IT" sz="1013"/>
          </a:p>
        </p:txBody>
      </p:sp>
      <p:sp>
        <p:nvSpPr>
          <p:cNvPr id="24" name="CasellaDiTesto 23">
            <a:extLst>
              <a:ext uri="{FF2B5EF4-FFF2-40B4-BE49-F238E27FC236}">
                <a16:creationId xmlns:a16="http://schemas.microsoft.com/office/drawing/2014/main" id="{910E20AA-75D2-44EB-9249-BE7E1CEF215C}"/>
              </a:ext>
            </a:extLst>
          </p:cNvPr>
          <p:cNvSpPr txBox="1"/>
          <p:nvPr/>
        </p:nvSpPr>
        <p:spPr>
          <a:xfrm>
            <a:off x="3360857" y="4164737"/>
            <a:ext cx="1152000" cy="369332"/>
          </a:xfrm>
          <a:prstGeom prst="rect">
            <a:avLst/>
          </a:prstGeom>
          <a:solidFill>
            <a:schemeClr val="accent5">
              <a:lumMod val="20000"/>
              <a:lumOff val="80000"/>
            </a:schemeClr>
          </a:solidFill>
          <a:ln>
            <a:solidFill>
              <a:schemeClr val="accent1"/>
            </a:solidFill>
          </a:ln>
        </p:spPr>
        <p:txBody>
          <a:bodyPr wrap="square" rtlCol="0">
            <a:spAutoFit/>
          </a:bodyPr>
          <a:lstStyle/>
          <a:p>
            <a:pPr algn="ctr"/>
            <a:r>
              <a:rPr lang="it-IT" sz="1800" dirty="0">
                <a:latin typeface="Comic Sans MS" panose="030F0702030302020204" pitchFamily="66" charset="0"/>
                <a:ea typeface="Times New Roman" panose="02020603050405020304" pitchFamily="18" charset="0"/>
                <a:cs typeface="Times New Roman" panose="02020603050405020304" pitchFamily="18" charset="0"/>
              </a:rPr>
              <a:t>(t</a:t>
            </a:r>
            <a:r>
              <a:rPr lang="it-IT" sz="1800" baseline="-25000" dirty="0">
                <a:latin typeface="Comic Sans MS" panose="030F0702030302020204" pitchFamily="66" charset="0"/>
                <a:ea typeface="Times New Roman" panose="02020603050405020304" pitchFamily="18" charset="0"/>
                <a:cs typeface="Times New Roman" panose="02020603050405020304" pitchFamily="18" charset="0"/>
              </a:rPr>
              <a:t>1</a:t>
            </a:r>
            <a:r>
              <a:rPr lang="it-IT" sz="1800" baseline="-25000" dirty="0">
                <a:latin typeface="Symbol" panose="05050102010706020507" pitchFamily="18" charset="2"/>
                <a:ea typeface="Times New Roman" panose="02020603050405020304" pitchFamily="18" charset="0"/>
                <a:cs typeface="Symbol" panose="05050102010706020507" pitchFamily="18" charset="2"/>
              </a:rPr>
              <a:t>b</a:t>
            </a:r>
            <a:r>
              <a:rPr lang="it-IT" sz="1800" dirty="0">
                <a:latin typeface="Symbol" panose="05050102010706020507" pitchFamily="18" charset="2"/>
                <a:ea typeface="Times New Roman" panose="02020603050405020304" pitchFamily="18" charset="0"/>
                <a:cs typeface="Symbol" panose="05050102010706020507" pitchFamily="18" charset="2"/>
              </a:rPr>
              <a:t>Ì</a:t>
            </a:r>
            <a:r>
              <a:rPr lang="it-IT" sz="1800" dirty="0">
                <a:latin typeface="Comic Sans MS" panose="030F0702030302020204" pitchFamily="66" charset="0"/>
                <a:ea typeface="Times New Roman" panose="02020603050405020304" pitchFamily="18" charset="0"/>
                <a:cs typeface="Times New Roman" panose="02020603050405020304" pitchFamily="18" charset="0"/>
              </a:rPr>
              <a:t>T</a:t>
            </a:r>
            <a:r>
              <a:rPr lang="it-IT" sz="1800" baseline="-25000" dirty="0">
                <a:latin typeface="Comic Sans MS" panose="030F0702030302020204" pitchFamily="66" charset="0"/>
                <a:ea typeface="Times New Roman" panose="02020603050405020304" pitchFamily="18" charset="0"/>
                <a:cs typeface="Times New Roman" panose="02020603050405020304" pitchFamily="18" charset="0"/>
              </a:rPr>
              <a:t>1r</a:t>
            </a:r>
            <a:r>
              <a:rPr lang="it-IT" sz="1800" dirty="0">
                <a:latin typeface="Comic Sans MS" panose="030F0702030302020204" pitchFamily="66" charset="0"/>
                <a:ea typeface="Times New Roman" panose="02020603050405020304" pitchFamily="18" charset="0"/>
                <a:cs typeface="Times New Roman" panose="02020603050405020304" pitchFamily="18" charset="0"/>
              </a:rPr>
              <a:t>)</a:t>
            </a:r>
            <a:endParaRPr lang="it-IT" sz="1800" dirty="0"/>
          </a:p>
        </p:txBody>
      </p:sp>
      <p:sp>
        <p:nvSpPr>
          <p:cNvPr id="26" name="CasellaDiTesto 25">
            <a:extLst>
              <a:ext uri="{FF2B5EF4-FFF2-40B4-BE49-F238E27FC236}">
                <a16:creationId xmlns:a16="http://schemas.microsoft.com/office/drawing/2014/main" id="{80A1848E-CAF5-4626-A55B-FA22C2D23B57}"/>
              </a:ext>
            </a:extLst>
          </p:cNvPr>
          <p:cNvSpPr txBox="1"/>
          <p:nvPr/>
        </p:nvSpPr>
        <p:spPr>
          <a:xfrm>
            <a:off x="3360857" y="5106464"/>
            <a:ext cx="1152000" cy="370800"/>
          </a:xfrm>
          <a:prstGeom prst="rect">
            <a:avLst/>
          </a:prstGeom>
          <a:solidFill>
            <a:schemeClr val="accent5">
              <a:lumMod val="20000"/>
              <a:lumOff val="80000"/>
            </a:schemeClr>
          </a:solidFill>
          <a:ln>
            <a:solidFill>
              <a:schemeClr val="accent1"/>
            </a:solidFill>
          </a:ln>
        </p:spPr>
        <p:txBody>
          <a:bodyPr wrap="square" rtlCol="0">
            <a:spAutoFit/>
          </a:bodyPr>
          <a:lstStyle/>
          <a:p>
            <a:pPr algn="ctr"/>
            <a:r>
              <a:rPr lang="it-IT" sz="1800" dirty="0">
                <a:latin typeface="Comic Sans MS" panose="030F0702030302020204" pitchFamily="66" charset="0"/>
                <a:ea typeface="Times New Roman" panose="02020603050405020304" pitchFamily="18" charset="0"/>
                <a:cs typeface="Times New Roman" panose="02020603050405020304" pitchFamily="18" charset="0"/>
              </a:rPr>
              <a:t>(t</a:t>
            </a:r>
            <a:r>
              <a:rPr lang="it-IT" sz="1800" baseline="-25000" dirty="0">
                <a:latin typeface="Comic Sans MS" panose="030F0702030302020204" pitchFamily="66" charset="0"/>
                <a:ea typeface="Times New Roman" panose="02020603050405020304" pitchFamily="18" charset="0"/>
                <a:cs typeface="Times New Roman" panose="02020603050405020304" pitchFamily="18" charset="0"/>
              </a:rPr>
              <a:t>2</a:t>
            </a:r>
            <a:r>
              <a:rPr lang="it-IT" sz="1800" baseline="-25000" dirty="0">
                <a:latin typeface="Symbol" panose="05050102010706020507" pitchFamily="18" charset="2"/>
                <a:ea typeface="Times New Roman" panose="02020603050405020304" pitchFamily="18" charset="0"/>
                <a:cs typeface="Symbol" panose="05050102010706020507" pitchFamily="18" charset="2"/>
              </a:rPr>
              <a:t>b</a:t>
            </a:r>
            <a:r>
              <a:rPr lang="it-IT" sz="1800" dirty="0">
                <a:latin typeface="Symbol" panose="05050102010706020507" pitchFamily="18" charset="2"/>
                <a:ea typeface="Times New Roman" panose="02020603050405020304" pitchFamily="18" charset="0"/>
                <a:cs typeface="Symbol" panose="05050102010706020507" pitchFamily="18" charset="2"/>
              </a:rPr>
              <a:t>Ì</a:t>
            </a:r>
            <a:r>
              <a:rPr lang="it-IT" sz="1800" dirty="0">
                <a:latin typeface="Comic Sans MS" panose="030F0702030302020204" pitchFamily="66" charset="0"/>
                <a:ea typeface="Times New Roman" panose="02020603050405020304" pitchFamily="18" charset="0"/>
                <a:cs typeface="Times New Roman" panose="02020603050405020304" pitchFamily="18" charset="0"/>
              </a:rPr>
              <a:t>T</a:t>
            </a:r>
            <a:r>
              <a:rPr lang="it-IT" sz="1800" baseline="-25000" dirty="0">
                <a:latin typeface="Comic Sans MS" panose="030F0702030302020204" pitchFamily="66" charset="0"/>
                <a:ea typeface="Times New Roman" panose="02020603050405020304" pitchFamily="18" charset="0"/>
                <a:cs typeface="Times New Roman" panose="02020603050405020304" pitchFamily="18" charset="0"/>
              </a:rPr>
              <a:t>2r</a:t>
            </a:r>
            <a:r>
              <a:rPr lang="it-IT" sz="1800" dirty="0">
                <a:latin typeface="Comic Sans MS" panose="030F0702030302020204" pitchFamily="66" charset="0"/>
                <a:ea typeface="Times New Roman" panose="02020603050405020304" pitchFamily="18" charset="0"/>
                <a:cs typeface="Times New Roman" panose="02020603050405020304" pitchFamily="18" charset="0"/>
              </a:rPr>
              <a:t>)</a:t>
            </a:r>
            <a:endParaRPr lang="it-IT" sz="1800" dirty="0"/>
          </a:p>
        </p:txBody>
      </p:sp>
      <p:sp>
        <p:nvSpPr>
          <p:cNvPr id="27" name="CasellaDiTesto 26">
            <a:extLst>
              <a:ext uri="{FF2B5EF4-FFF2-40B4-BE49-F238E27FC236}">
                <a16:creationId xmlns:a16="http://schemas.microsoft.com/office/drawing/2014/main" id="{12F5851D-F8A8-4B18-8941-E9F4AB74A9A5}"/>
              </a:ext>
            </a:extLst>
          </p:cNvPr>
          <p:cNvSpPr txBox="1"/>
          <p:nvPr/>
        </p:nvSpPr>
        <p:spPr>
          <a:xfrm>
            <a:off x="3360857" y="5907023"/>
            <a:ext cx="1152000" cy="369332"/>
          </a:xfrm>
          <a:prstGeom prst="rect">
            <a:avLst/>
          </a:prstGeom>
          <a:solidFill>
            <a:schemeClr val="accent5">
              <a:lumMod val="20000"/>
              <a:lumOff val="80000"/>
            </a:schemeClr>
          </a:solidFill>
          <a:ln>
            <a:solidFill>
              <a:schemeClr val="accent1"/>
            </a:solidFill>
          </a:ln>
        </p:spPr>
        <p:txBody>
          <a:bodyPr wrap="square" rtlCol="0">
            <a:spAutoFit/>
          </a:bodyPr>
          <a:lstStyle/>
          <a:p>
            <a:pPr algn="ctr"/>
            <a:r>
              <a:rPr lang="it-IT" sz="1800" dirty="0">
                <a:latin typeface="Comic Sans MS" panose="030F0702030302020204" pitchFamily="66" charset="0"/>
                <a:ea typeface="Times New Roman" panose="02020603050405020304" pitchFamily="18" charset="0"/>
                <a:cs typeface="Times New Roman" panose="02020603050405020304" pitchFamily="18" charset="0"/>
              </a:rPr>
              <a:t>(t</a:t>
            </a:r>
            <a:r>
              <a:rPr lang="it-IT" sz="1800" baseline="-25000" dirty="0">
                <a:latin typeface="Comic Sans MS" panose="030F0702030302020204" pitchFamily="66" charset="0"/>
                <a:ea typeface="Times New Roman" panose="02020603050405020304" pitchFamily="18" charset="0"/>
                <a:cs typeface="Times New Roman" panose="02020603050405020304" pitchFamily="18" charset="0"/>
              </a:rPr>
              <a:t>1</a:t>
            </a:r>
            <a:r>
              <a:rPr lang="it-IT" sz="1800" baseline="-25000" dirty="0">
                <a:latin typeface="Symbol" panose="05050102010706020507" pitchFamily="18" charset="2"/>
                <a:ea typeface="Times New Roman" panose="02020603050405020304" pitchFamily="18" charset="0"/>
                <a:cs typeface="Symbol" panose="05050102010706020507" pitchFamily="18" charset="2"/>
              </a:rPr>
              <a:t>b</a:t>
            </a:r>
            <a:r>
              <a:rPr lang="it-IT" sz="1800" dirty="0">
                <a:solidFill>
                  <a:prstClr val="black"/>
                </a:solidFill>
                <a:latin typeface="Symbol" panose="05050102010706020507" pitchFamily="18" charset="2"/>
                <a:ea typeface="Times New Roman" panose="02020603050405020304" pitchFamily="18" charset="0"/>
                <a:cs typeface="Symbol" panose="05050102010706020507" pitchFamily="18" charset="2"/>
              </a:rPr>
              <a:t>Ç</a:t>
            </a:r>
            <a:r>
              <a:rPr lang="it-IT" sz="1800" dirty="0">
                <a:latin typeface="Comic Sans MS" panose="030F0702030302020204" pitchFamily="66" charset="0"/>
                <a:ea typeface="Times New Roman" panose="02020603050405020304" pitchFamily="18" charset="0"/>
                <a:cs typeface="Times New Roman" panose="02020603050405020304" pitchFamily="18" charset="0"/>
              </a:rPr>
              <a:t>t</a:t>
            </a:r>
            <a:r>
              <a:rPr lang="it-IT" sz="1800" baseline="-25000" dirty="0">
                <a:latin typeface="Comic Sans MS" panose="030F0702030302020204" pitchFamily="66" charset="0"/>
                <a:ea typeface="Times New Roman" panose="02020603050405020304" pitchFamily="18" charset="0"/>
                <a:cs typeface="Times New Roman" panose="02020603050405020304" pitchFamily="18" charset="0"/>
              </a:rPr>
              <a:t>1</a:t>
            </a:r>
            <a:r>
              <a:rPr lang="it-IT" sz="1800" baseline="-25000" dirty="0">
                <a:latin typeface="Symbol" panose="05050102010706020507" pitchFamily="18" charset="2"/>
                <a:ea typeface="Times New Roman" panose="02020603050405020304" pitchFamily="18" charset="0"/>
                <a:cs typeface="Times New Roman" panose="02020603050405020304" pitchFamily="18" charset="0"/>
              </a:rPr>
              <a:t>a</a:t>
            </a:r>
            <a:r>
              <a:rPr lang="it-IT" sz="1800" dirty="0">
                <a:latin typeface="Comic Sans MS" panose="030F0702030302020204" pitchFamily="66" charset="0"/>
                <a:ea typeface="Times New Roman" panose="02020603050405020304" pitchFamily="18" charset="0"/>
                <a:cs typeface="Times New Roman" panose="02020603050405020304" pitchFamily="18" charset="0"/>
              </a:rPr>
              <a:t>)</a:t>
            </a:r>
            <a:endParaRPr lang="it-IT" sz="1800" dirty="0"/>
          </a:p>
        </p:txBody>
      </p:sp>
      <p:sp>
        <p:nvSpPr>
          <p:cNvPr id="28" name="CasellaDiTesto 27">
            <a:extLst>
              <a:ext uri="{FF2B5EF4-FFF2-40B4-BE49-F238E27FC236}">
                <a16:creationId xmlns:a16="http://schemas.microsoft.com/office/drawing/2014/main" id="{3F3F886C-4548-492F-B13C-3B72553C0297}"/>
              </a:ext>
            </a:extLst>
          </p:cNvPr>
          <p:cNvSpPr txBox="1"/>
          <p:nvPr/>
        </p:nvSpPr>
        <p:spPr>
          <a:xfrm>
            <a:off x="3360857" y="6756624"/>
            <a:ext cx="1152000" cy="370800"/>
          </a:xfrm>
          <a:prstGeom prst="rect">
            <a:avLst/>
          </a:prstGeom>
          <a:solidFill>
            <a:schemeClr val="accent5">
              <a:lumMod val="20000"/>
              <a:lumOff val="80000"/>
            </a:schemeClr>
          </a:solidFill>
          <a:ln>
            <a:solidFill>
              <a:schemeClr val="accent1"/>
            </a:solidFill>
          </a:ln>
        </p:spPr>
        <p:txBody>
          <a:bodyPr wrap="square" rtlCol="0">
            <a:spAutoFit/>
          </a:bodyPr>
          <a:lstStyle/>
          <a:p>
            <a:pPr algn="ctr"/>
            <a:r>
              <a:rPr lang="it-IT" sz="1800" dirty="0">
                <a:latin typeface="Comic Sans MS" panose="030F0702030302020204" pitchFamily="66" charset="0"/>
                <a:ea typeface="Times New Roman" panose="02020603050405020304" pitchFamily="18" charset="0"/>
                <a:cs typeface="Times New Roman" panose="02020603050405020304" pitchFamily="18" charset="0"/>
              </a:rPr>
              <a:t>(t</a:t>
            </a:r>
            <a:r>
              <a:rPr lang="it-IT" sz="1800" baseline="-25000" dirty="0">
                <a:latin typeface="Comic Sans MS" panose="030F0702030302020204" pitchFamily="66" charset="0"/>
                <a:ea typeface="Times New Roman" panose="02020603050405020304" pitchFamily="18" charset="0"/>
                <a:cs typeface="Times New Roman" panose="02020603050405020304" pitchFamily="18" charset="0"/>
              </a:rPr>
              <a:t>2</a:t>
            </a:r>
            <a:r>
              <a:rPr lang="it-IT" sz="1800" baseline="-25000" dirty="0">
                <a:latin typeface="Symbol" panose="05050102010706020507" pitchFamily="18" charset="2"/>
                <a:ea typeface="Times New Roman" panose="02020603050405020304" pitchFamily="18" charset="0"/>
                <a:cs typeface="Symbol" panose="05050102010706020507" pitchFamily="18" charset="2"/>
              </a:rPr>
              <a:t>b</a:t>
            </a:r>
            <a:r>
              <a:rPr lang="it-IT" sz="1800" dirty="0">
                <a:solidFill>
                  <a:prstClr val="black"/>
                </a:solidFill>
                <a:latin typeface="Symbol" panose="05050102010706020507" pitchFamily="18" charset="2"/>
                <a:ea typeface="Times New Roman" panose="02020603050405020304" pitchFamily="18" charset="0"/>
                <a:cs typeface="Symbol" panose="05050102010706020507" pitchFamily="18" charset="2"/>
              </a:rPr>
              <a:t>Ç</a:t>
            </a:r>
            <a:r>
              <a:rPr lang="it-IT" sz="1800" dirty="0">
                <a:latin typeface="Comic Sans MS" panose="030F0702030302020204" pitchFamily="66" charset="0"/>
                <a:ea typeface="Times New Roman" panose="02020603050405020304" pitchFamily="18" charset="0"/>
                <a:cs typeface="Times New Roman" panose="02020603050405020304" pitchFamily="18" charset="0"/>
              </a:rPr>
              <a:t>t</a:t>
            </a:r>
            <a:r>
              <a:rPr lang="it-IT" sz="1800" baseline="-25000" dirty="0">
                <a:latin typeface="Comic Sans MS" panose="030F0702030302020204" pitchFamily="66" charset="0"/>
                <a:ea typeface="Times New Roman" panose="02020603050405020304" pitchFamily="18" charset="0"/>
                <a:cs typeface="Times New Roman" panose="02020603050405020304" pitchFamily="18" charset="0"/>
              </a:rPr>
              <a:t>2</a:t>
            </a:r>
            <a:r>
              <a:rPr lang="it-IT" sz="1800" baseline="-25000" dirty="0">
                <a:latin typeface="Symbol" panose="05050102010706020507" pitchFamily="18" charset="2"/>
                <a:ea typeface="Times New Roman" panose="02020603050405020304" pitchFamily="18" charset="0"/>
                <a:cs typeface="Times New Roman" panose="02020603050405020304" pitchFamily="18" charset="0"/>
              </a:rPr>
              <a:t>a</a:t>
            </a:r>
            <a:r>
              <a:rPr lang="it-IT" sz="1800" dirty="0">
                <a:latin typeface="Comic Sans MS" panose="030F0702030302020204" pitchFamily="66" charset="0"/>
                <a:ea typeface="Times New Roman" panose="02020603050405020304" pitchFamily="18" charset="0"/>
                <a:cs typeface="Times New Roman" panose="02020603050405020304" pitchFamily="18" charset="0"/>
              </a:rPr>
              <a:t>)</a:t>
            </a:r>
            <a:endParaRPr lang="it-IT" sz="1800" dirty="0"/>
          </a:p>
        </p:txBody>
      </p:sp>
      <p:sp>
        <p:nvSpPr>
          <p:cNvPr id="29" name="CasellaDiTesto 28">
            <a:extLst>
              <a:ext uri="{FF2B5EF4-FFF2-40B4-BE49-F238E27FC236}">
                <a16:creationId xmlns:a16="http://schemas.microsoft.com/office/drawing/2014/main" id="{A2DEE54B-B5EB-45C4-B411-A8E213F0D445}"/>
              </a:ext>
            </a:extLst>
          </p:cNvPr>
          <p:cNvSpPr txBox="1"/>
          <p:nvPr/>
        </p:nvSpPr>
        <p:spPr>
          <a:xfrm>
            <a:off x="3360857" y="7609682"/>
            <a:ext cx="1152000" cy="369332"/>
          </a:xfrm>
          <a:prstGeom prst="rect">
            <a:avLst/>
          </a:prstGeom>
          <a:solidFill>
            <a:schemeClr val="accent5">
              <a:lumMod val="20000"/>
              <a:lumOff val="80000"/>
            </a:schemeClr>
          </a:solidFill>
          <a:ln>
            <a:solidFill>
              <a:schemeClr val="accent1"/>
            </a:solidFill>
          </a:ln>
        </p:spPr>
        <p:txBody>
          <a:bodyPr wrap="square" rtlCol="0">
            <a:spAutoFit/>
          </a:bodyPr>
          <a:lstStyle/>
          <a:p>
            <a:pPr algn="ctr"/>
            <a:r>
              <a:rPr lang="it-IT" sz="1800" dirty="0">
                <a:latin typeface="Comic Sans MS" panose="030F0702030302020204" pitchFamily="66" charset="0"/>
                <a:ea typeface="Times New Roman" panose="02020603050405020304" pitchFamily="18" charset="0"/>
                <a:cs typeface="Times New Roman" panose="02020603050405020304" pitchFamily="18" charset="0"/>
              </a:rPr>
              <a:t>(r’</a:t>
            </a:r>
            <a:r>
              <a:rPr lang="it-IT" sz="1800" baseline="-25000" dirty="0">
                <a:latin typeface="Symbol" panose="05050102010706020507" pitchFamily="18" charset="2"/>
                <a:ea typeface="Times New Roman" panose="02020603050405020304" pitchFamily="18" charset="0"/>
                <a:cs typeface="Symbol" panose="05050102010706020507" pitchFamily="18" charset="2"/>
              </a:rPr>
              <a:t> </a:t>
            </a:r>
            <a:r>
              <a:rPr lang="it-IT" sz="1800" dirty="0">
                <a:solidFill>
                  <a:prstClr val="black"/>
                </a:solidFill>
                <a:latin typeface="Symbol" panose="05050102010706020507" pitchFamily="18" charset="2"/>
                <a:ea typeface="Times New Roman" panose="02020603050405020304" pitchFamily="18" charset="0"/>
                <a:cs typeface="Symbol" panose="05050102010706020507" pitchFamily="18" charset="2"/>
              </a:rPr>
              <a:t>Ç</a:t>
            </a:r>
            <a:r>
              <a:rPr lang="it-IT" sz="1800" dirty="0">
                <a:latin typeface="Symbol" panose="05050102010706020507" pitchFamily="18" charset="2"/>
                <a:ea typeface="Times New Roman" panose="02020603050405020304" pitchFamily="18" charset="0"/>
                <a:cs typeface="Symbol" panose="05050102010706020507" pitchFamily="18" charset="2"/>
              </a:rPr>
              <a:t> </a:t>
            </a:r>
            <a:r>
              <a:rPr lang="it-IT" sz="1800" dirty="0">
                <a:latin typeface="Comic Sans MS" panose="030F0702030302020204" pitchFamily="66" charset="0"/>
                <a:ea typeface="Times New Roman" panose="02020603050405020304" pitchFamily="18" charset="0"/>
                <a:cs typeface="Times New Roman" panose="02020603050405020304" pitchFamily="18" charset="0"/>
              </a:rPr>
              <a:t>x’)</a:t>
            </a:r>
            <a:endParaRPr lang="it-IT" sz="1800" dirty="0"/>
          </a:p>
        </p:txBody>
      </p:sp>
      <p:sp>
        <p:nvSpPr>
          <p:cNvPr id="30" name="CasellaDiTesto 29">
            <a:extLst>
              <a:ext uri="{FF2B5EF4-FFF2-40B4-BE49-F238E27FC236}">
                <a16:creationId xmlns:a16="http://schemas.microsoft.com/office/drawing/2014/main" id="{3D51D8B7-1C96-49D5-B9F8-7692E6121DF6}"/>
              </a:ext>
            </a:extLst>
          </p:cNvPr>
          <p:cNvSpPr txBox="1"/>
          <p:nvPr/>
        </p:nvSpPr>
        <p:spPr>
          <a:xfrm>
            <a:off x="3360857" y="8459286"/>
            <a:ext cx="1152000" cy="369332"/>
          </a:xfrm>
          <a:prstGeom prst="rect">
            <a:avLst/>
          </a:prstGeom>
          <a:solidFill>
            <a:schemeClr val="accent5">
              <a:lumMod val="20000"/>
              <a:lumOff val="80000"/>
            </a:schemeClr>
          </a:solidFill>
          <a:ln>
            <a:solidFill>
              <a:schemeClr val="accent1"/>
            </a:solidFill>
          </a:ln>
        </p:spPr>
        <p:txBody>
          <a:bodyPr wrap="square" rtlCol="0">
            <a:spAutoFit/>
          </a:bodyPr>
          <a:lstStyle/>
          <a:p>
            <a:pPr algn="ctr"/>
            <a:r>
              <a:rPr lang="it-IT" sz="1800" dirty="0">
                <a:latin typeface="Comic Sans MS" panose="030F0702030302020204" pitchFamily="66" charset="0"/>
                <a:ea typeface="Times New Roman" panose="02020603050405020304" pitchFamily="18" charset="0"/>
                <a:cs typeface="Times New Roman" panose="02020603050405020304" pitchFamily="18" charset="0"/>
              </a:rPr>
              <a:t>(r’’</a:t>
            </a:r>
            <a:r>
              <a:rPr lang="it-IT" sz="1800" baseline="-25000" dirty="0">
                <a:latin typeface="Symbol" panose="05050102010706020507" pitchFamily="18" charset="2"/>
                <a:ea typeface="Times New Roman" panose="02020603050405020304" pitchFamily="18" charset="0"/>
                <a:cs typeface="Symbol" panose="05050102010706020507" pitchFamily="18" charset="2"/>
              </a:rPr>
              <a:t> </a:t>
            </a:r>
            <a:r>
              <a:rPr lang="it-IT" sz="1800" dirty="0" err="1">
                <a:solidFill>
                  <a:prstClr val="black"/>
                </a:solidFill>
                <a:latin typeface="Symbol" panose="05050102010706020507" pitchFamily="18" charset="2"/>
                <a:ea typeface="Times New Roman" panose="02020603050405020304" pitchFamily="18" charset="0"/>
                <a:cs typeface="Symbol" panose="05050102010706020507" pitchFamily="18" charset="2"/>
              </a:rPr>
              <a:t>Ç</a:t>
            </a:r>
            <a:r>
              <a:rPr lang="it-IT" sz="1800" dirty="0" err="1">
                <a:latin typeface="Comic Sans MS" panose="030F0702030302020204" pitchFamily="66" charset="0"/>
                <a:ea typeface="Times New Roman" panose="02020603050405020304" pitchFamily="18" charset="0"/>
                <a:cs typeface="Times New Roman" panose="02020603050405020304" pitchFamily="18" charset="0"/>
              </a:rPr>
              <a:t>x</a:t>
            </a:r>
            <a:r>
              <a:rPr lang="it-IT" sz="1800" dirty="0">
                <a:latin typeface="Comic Sans MS" panose="030F0702030302020204" pitchFamily="66" charset="0"/>
                <a:ea typeface="Times New Roman" panose="02020603050405020304" pitchFamily="18" charset="0"/>
                <a:cs typeface="Times New Roman" panose="02020603050405020304" pitchFamily="18" charset="0"/>
              </a:rPr>
              <a:t>’’)</a:t>
            </a:r>
            <a:endParaRPr lang="it-IT" sz="1800" dirty="0"/>
          </a:p>
        </p:txBody>
      </p:sp>
      <p:cxnSp>
        <p:nvCxnSpPr>
          <p:cNvPr id="31" name="Connettore 2 30">
            <a:extLst>
              <a:ext uri="{FF2B5EF4-FFF2-40B4-BE49-F238E27FC236}">
                <a16:creationId xmlns:a16="http://schemas.microsoft.com/office/drawing/2014/main" id="{4F742674-DF9C-4390-8D61-E56701E865C9}"/>
              </a:ext>
            </a:extLst>
          </p:cNvPr>
          <p:cNvCxnSpPr>
            <a:cxnSpLocks/>
          </p:cNvCxnSpPr>
          <p:nvPr/>
        </p:nvCxnSpPr>
        <p:spPr>
          <a:xfrm>
            <a:off x="4495449" y="6091876"/>
            <a:ext cx="270000" cy="2588"/>
          </a:xfrm>
          <a:prstGeom prst="straightConnector1">
            <a:avLst/>
          </a:prstGeom>
          <a:ln>
            <a:solidFill>
              <a:srgbClr val="0070C0"/>
            </a:solidFill>
            <a:tailEnd type="stealth"/>
          </a:ln>
        </p:spPr>
        <p:style>
          <a:lnRef idx="1">
            <a:schemeClr val="accent1"/>
          </a:lnRef>
          <a:fillRef idx="0">
            <a:schemeClr val="accent1"/>
          </a:fillRef>
          <a:effectRef idx="0">
            <a:schemeClr val="accent1"/>
          </a:effectRef>
          <a:fontRef idx="minor">
            <a:schemeClr val="tx1"/>
          </a:fontRef>
        </p:style>
      </p:cxnSp>
      <p:cxnSp>
        <p:nvCxnSpPr>
          <p:cNvPr id="32" name="Connettore 2 31">
            <a:extLst>
              <a:ext uri="{FF2B5EF4-FFF2-40B4-BE49-F238E27FC236}">
                <a16:creationId xmlns:a16="http://schemas.microsoft.com/office/drawing/2014/main" id="{E1FBAEB7-DD18-4818-A1F4-62C546FF036B}"/>
              </a:ext>
            </a:extLst>
          </p:cNvPr>
          <p:cNvCxnSpPr>
            <a:cxnSpLocks/>
          </p:cNvCxnSpPr>
          <p:nvPr/>
        </p:nvCxnSpPr>
        <p:spPr>
          <a:xfrm>
            <a:off x="4535283" y="6935616"/>
            <a:ext cx="270000" cy="2588"/>
          </a:xfrm>
          <a:prstGeom prst="straightConnector1">
            <a:avLst/>
          </a:prstGeom>
          <a:ln>
            <a:solidFill>
              <a:srgbClr val="0070C0"/>
            </a:solidFill>
            <a:tailEnd type="stealth"/>
          </a:ln>
        </p:spPr>
        <p:style>
          <a:lnRef idx="1">
            <a:schemeClr val="accent1"/>
          </a:lnRef>
          <a:fillRef idx="0">
            <a:schemeClr val="accent1"/>
          </a:fillRef>
          <a:effectRef idx="0">
            <a:schemeClr val="accent1"/>
          </a:effectRef>
          <a:fontRef idx="minor">
            <a:schemeClr val="tx1"/>
          </a:fontRef>
        </p:style>
      </p:cxnSp>
      <p:sp>
        <p:nvSpPr>
          <p:cNvPr id="33" name="CasellaDiTesto 32">
            <a:extLst>
              <a:ext uri="{FF2B5EF4-FFF2-40B4-BE49-F238E27FC236}">
                <a16:creationId xmlns:a16="http://schemas.microsoft.com/office/drawing/2014/main" id="{634125DB-BED2-4EF4-AAAD-BEA9F58B4A43}"/>
              </a:ext>
            </a:extLst>
          </p:cNvPr>
          <p:cNvSpPr txBox="1"/>
          <p:nvPr/>
        </p:nvSpPr>
        <p:spPr>
          <a:xfrm>
            <a:off x="4804173" y="5899029"/>
            <a:ext cx="1152000" cy="369332"/>
          </a:xfrm>
          <a:prstGeom prst="rect">
            <a:avLst/>
          </a:prstGeom>
          <a:solidFill>
            <a:schemeClr val="accent5">
              <a:lumMod val="20000"/>
              <a:lumOff val="80000"/>
            </a:schemeClr>
          </a:solidFill>
          <a:ln>
            <a:solidFill>
              <a:schemeClr val="accent1"/>
            </a:solidFill>
          </a:ln>
        </p:spPr>
        <p:txBody>
          <a:bodyPr wrap="square" rtlCol="0">
            <a:spAutoFit/>
          </a:bodyPr>
          <a:lstStyle/>
          <a:p>
            <a:pPr algn="ctr"/>
            <a:r>
              <a:rPr lang="it-IT" sz="1800" dirty="0">
                <a:latin typeface="Comic Sans MS" panose="030F0702030302020204" pitchFamily="66" charset="0"/>
                <a:ea typeface="Times New Roman" panose="02020603050405020304" pitchFamily="18" charset="0"/>
                <a:cs typeface="Times New Roman" panose="02020603050405020304" pitchFamily="18" charset="0"/>
              </a:rPr>
              <a:t>(T</a:t>
            </a:r>
            <a:r>
              <a:rPr lang="it-IT" sz="1800" baseline="-25000" dirty="0">
                <a:latin typeface="Comic Sans MS" panose="030F0702030302020204" pitchFamily="66" charset="0"/>
                <a:ea typeface="Times New Roman" panose="02020603050405020304" pitchFamily="18" charset="0"/>
                <a:cs typeface="Times New Roman" panose="02020603050405020304" pitchFamily="18" charset="0"/>
              </a:rPr>
              <a:t>1</a:t>
            </a:r>
            <a:r>
              <a:rPr lang="it-IT" sz="1800" dirty="0">
                <a:latin typeface="Comic Sans MS" panose="030F0702030302020204" pitchFamily="66" charset="0"/>
                <a:ea typeface="Times New Roman" panose="02020603050405020304" pitchFamily="18" charset="0"/>
                <a:cs typeface="Times New Roman" panose="02020603050405020304" pitchFamily="18" charset="0"/>
              </a:rPr>
              <a:t>x</a:t>
            </a:r>
            <a:r>
              <a:rPr lang="it-IT" sz="1800" dirty="0">
                <a:latin typeface="Symbol" panose="05050102010706020507" pitchFamily="18" charset="2"/>
              </a:rPr>
              <a:t>Î</a:t>
            </a:r>
            <a:r>
              <a:rPr lang="it-IT" sz="1800" dirty="0">
                <a:latin typeface="Comic Sans MS" panose="030F0702030302020204" pitchFamily="66" charset="0"/>
                <a:ea typeface="Times New Roman" panose="02020603050405020304" pitchFamily="18" charset="0"/>
                <a:cs typeface="Times New Roman" panose="02020603050405020304" pitchFamily="18" charset="0"/>
              </a:rPr>
              <a:t>x’)</a:t>
            </a:r>
            <a:endParaRPr lang="it-IT" sz="1800" dirty="0"/>
          </a:p>
        </p:txBody>
      </p:sp>
      <p:sp>
        <p:nvSpPr>
          <p:cNvPr id="34" name="CasellaDiTesto 33">
            <a:extLst>
              <a:ext uri="{FF2B5EF4-FFF2-40B4-BE49-F238E27FC236}">
                <a16:creationId xmlns:a16="http://schemas.microsoft.com/office/drawing/2014/main" id="{F860768E-2BCE-4839-B69C-ED001259AB4C}"/>
              </a:ext>
            </a:extLst>
          </p:cNvPr>
          <p:cNvSpPr txBox="1"/>
          <p:nvPr/>
        </p:nvSpPr>
        <p:spPr>
          <a:xfrm>
            <a:off x="4804173" y="6758867"/>
            <a:ext cx="1152000" cy="370800"/>
          </a:xfrm>
          <a:prstGeom prst="rect">
            <a:avLst/>
          </a:prstGeom>
          <a:solidFill>
            <a:schemeClr val="accent5">
              <a:lumMod val="20000"/>
              <a:lumOff val="80000"/>
            </a:schemeClr>
          </a:solidFill>
          <a:ln>
            <a:solidFill>
              <a:schemeClr val="accent1"/>
            </a:solidFill>
          </a:ln>
        </p:spPr>
        <p:txBody>
          <a:bodyPr wrap="square" rtlCol="0">
            <a:spAutoFit/>
          </a:bodyPr>
          <a:lstStyle/>
          <a:p>
            <a:pPr algn="ctr"/>
            <a:r>
              <a:rPr lang="it-IT" sz="1800" dirty="0">
                <a:latin typeface="Comic Sans MS" panose="030F0702030302020204" pitchFamily="66" charset="0"/>
                <a:ea typeface="Times New Roman" panose="02020603050405020304" pitchFamily="18" charset="0"/>
                <a:cs typeface="Times New Roman" panose="02020603050405020304" pitchFamily="18" charset="0"/>
              </a:rPr>
              <a:t>(T</a:t>
            </a:r>
            <a:r>
              <a:rPr lang="it-IT" sz="1800" baseline="-25000" dirty="0">
                <a:latin typeface="Comic Sans MS" panose="030F0702030302020204" pitchFamily="66" charset="0"/>
                <a:ea typeface="Times New Roman" panose="02020603050405020304" pitchFamily="18" charset="0"/>
                <a:cs typeface="Times New Roman" panose="02020603050405020304" pitchFamily="18" charset="0"/>
              </a:rPr>
              <a:t>2</a:t>
            </a:r>
            <a:r>
              <a:rPr lang="it-IT" sz="1800" dirty="0">
                <a:latin typeface="Comic Sans MS" panose="030F0702030302020204" pitchFamily="66" charset="0"/>
                <a:ea typeface="Times New Roman" panose="02020603050405020304" pitchFamily="18" charset="0"/>
                <a:cs typeface="Times New Roman" panose="02020603050405020304" pitchFamily="18" charset="0"/>
              </a:rPr>
              <a:t>x</a:t>
            </a:r>
            <a:r>
              <a:rPr lang="it-IT" sz="1800" dirty="0">
                <a:latin typeface="Symbol" panose="05050102010706020507" pitchFamily="18" charset="2"/>
                <a:ea typeface="Times New Roman" panose="02020603050405020304" pitchFamily="18" charset="0"/>
                <a:cs typeface="Symbol" panose="05050102010706020507" pitchFamily="18" charset="2"/>
              </a:rPr>
              <a:t>Î</a:t>
            </a:r>
            <a:r>
              <a:rPr lang="it-IT" sz="1800" dirty="0">
                <a:latin typeface="Comic Sans MS" panose="030F0702030302020204" pitchFamily="66" charset="0"/>
                <a:ea typeface="Times New Roman" panose="02020603050405020304" pitchFamily="18" charset="0"/>
                <a:cs typeface="Times New Roman" panose="02020603050405020304" pitchFamily="18" charset="0"/>
              </a:rPr>
              <a:t>x’’)</a:t>
            </a:r>
            <a:endParaRPr lang="it-IT" sz="1800" dirty="0"/>
          </a:p>
        </p:txBody>
      </p:sp>
      <p:sp>
        <p:nvSpPr>
          <p:cNvPr id="35" name="Parentesi graffa aperta 54">
            <a:extLst>
              <a:ext uri="{FF2B5EF4-FFF2-40B4-BE49-F238E27FC236}">
                <a16:creationId xmlns:a16="http://schemas.microsoft.com/office/drawing/2014/main" id="{688C68AE-50F3-45DE-85F0-2CA3E2E83479}"/>
              </a:ext>
            </a:extLst>
          </p:cNvPr>
          <p:cNvSpPr>
            <a:spLocks/>
          </p:cNvSpPr>
          <p:nvPr/>
        </p:nvSpPr>
        <p:spPr bwMode="auto">
          <a:xfrm flipH="1">
            <a:off x="5976683" y="5884978"/>
            <a:ext cx="187200" cy="1239817"/>
          </a:xfrm>
          <a:prstGeom prst="leftBrace">
            <a:avLst>
              <a:gd name="adj1" fmla="val 39683"/>
              <a:gd name="adj2" fmla="val 50000"/>
            </a:avLst>
          </a:prstGeom>
          <a:noFill/>
          <a:ln w="0">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pPr algn="ctr"/>
            <a:endParaRPr lang="it-IT" sz="1013"/>
          </a:p>
        </p:txBody>
      </p:sp>
      <p:sp>
        <p:nvSpPr>
          <p:cNvPr id="25" name="CasellaDiTesto 24">
            <a:extLst>
              <a:ext uri="{FF2B5EF4-FFF2-40B4-BE49-F238E27FC236}">
                <a16:creationId xmlns:a16="http://schemas.microsoft.com/office/drawing/2014/main" id="{E683A889-3BFB-448C-817C-7E93001AD6DB}"/>
              </a:ext>
            </a:extLst>
          </p:cNvPr>
          <p:cNvSpPr txBox="1"/>
          <p:nvPr/>
        </p:nvSpPr>
        <p:spPr>
          <a:xfrm>
            <a:off x="6211542" y="6313547"/>
            <a:ext cx="297000" cy="369332"/>
          </a:xfrm>
          <a:prstGeom prst="rect">
            <a:avLst/>
          </a:prstGeom>
          <a:solidFill>
            <a:schemeClr val="accent5">
              <a:lumMod val="20000"/>
              <a:lumOff val="80000"/>
            </a:schemeClr>
          </a:solidFill>
          <a:ln>
            <a:solidFill>
              <a:schemeClr val="accent1"/>
            </a:solidFill>
          </a:ln>
        </p:spPr>
        <p:txBody>
          <a:bodyPr wrap="square" rtlCol="0">
            <a:spAutoFit/>
          </a:bodyPr>
          <a:lstStyle/>
          <a:p>
            <a:pPr algn="ctr"/>
            <a:r>
              <a:rPr lang="it-IT" sz="1800" dirty="0">
                <a:latin typeface="Comic Sans MS" panose="030F0702030302020204" pitchFamily="66" charset="0"/>
              </a:rPr>
              <a:t>x</a:t>
            </a:r>
          </a:p>
        </p:txBody>
      </p:sp>
      <p:cxnSp>
        <p:nvCxnSpPr>
          <p:cNvPr id="37" name="Connettore 2 36">
            <a:extLst>
              <a:ext uri="{FF2B5EF4-FFF2-40B4-BE49-F238E27FC236}">
                <a16:creationId xmlns:a16="http://schemas.microsoft.com/office/drawing/2014/main" id="{4F7C358F-6CD6-4EBE-A82D-8D259FABC0D9}"/>
              </a:ext>
            </a:extLst>
          </p:cNvPr>
          <p:cNvCxnSpPr>
            <a:cxnSpLocks/>
          </p:cNvCxnSpPr>
          <p:nvPr/>
        </p:nvCxnSpPr>
        <p:spPr>
          <a:xfrm>
            <a:off x="4503757" y="7810123"/>
            <a:ext cx="270000" cy="2588"/>
          </a:xfrm>
          <a:prstGeom prst="straightConnector1">
            <a:avLst/>
          </a:prstGeom>
          <a:ln>
            <a:solidFill>
              <a:srgbClr val="0070C0"/>
            </a:solidFill>
            <a:tailEnd type="stealth"/>
          </a:ln>
        </p:spPr>
        <p:style>
          <a:lnRef idx="1">
            <a:schemeClr val="accent1"/>
          </a:lnRef>
          <a:fillRef idx="0">
            <a:schemeClr val="accent1"/>
          </a:fillRef>
          <a:effectRef idx="0">
            <a:schemeClr val="accent1"/>
          </a:effectRef>
          <a:fontRef idx="minor">
            <a:schemeClr val="tx1"/>
          </a:fontRef>
        </p:style>
      </p:cxnSp>
      <p:cxnSp>
        <p:nvCxnSpPr>
          <p:cNvPr id="38" name="Connettore 2 37">
            <a:extLst>
              <a:ext uri="{FF2B5EF4-FFF2-40B4-BE49-F238E27FC236}">
                <a16:creationId xmlns:a16="http://schemas.microsoft.com/office/drawing/2014/main" id="{66FF850E-077A-4186-8844-794CC3E22BDD}"/>
              </a:ext>
            </a:extLst>
          </p:cNvPr>
          <p:cNvCxnSpPr>
            <a:cxnSpLocks/>
          </p:cNvCxnSpPr>
          <p:nvPr/>
        </p:nvCxnSpPr>
        <p:spPr>
          <a:xfrm>
            <a:off x="4502647" y="8643626"/>
            <a:ext cx="270000" cy="2588"/>
          </a:xfrm>
          <a:prstGeom prst="straightConnector1">
            <a:avLst/>
          </a:prstGeom>
          <a:ln>
            <a:solidFill>
              <a:srgbClr val="0070C0"/>
            </a:solidFill>
            <a:tailEnd type="stealth"/>
          </a:ln>
        </p:spPr>
        <p:style>
          <a:lnRef idx="1">
            <a:schemeClr val="accent1"/>
          </a:lnRef>
          <a:fillRef idx="0">
            <a:schemeClr val="accent1"/>
          </a:fillRef>
          <a:effectRef idx="0">
            <a:schemeClr val="accent1"/>
          </a:effectRef>
          <a:fontRef idx="minor">
            <a:schemeClr val="tx1"/>
          </a:fontRef>
        </p:style>
      </p:cxnSp>
      <p:sp>
        <p:nvSpPr>
          <p:cNvPr id="39" name="CasellaDiTesto 38">
            <a:extLst>
              <a:ext uri="{FF2B5EF4-FFF2-40B4-BE49-F238E27FC236}">
                <a16:creationId xmlns:a16="http://schemas.microsoft.com/office/drawing/2014/main" id="{7BFFF981-4FC7-4034-98D5-FAEEABB89784}"/>
              </a:ext>
            </a:extLst>
          </p:cNvPr>
          <p:cNvSpPr txBox="1"/>
          <p:nvPr/>
        </p:nvSpPr>
        <p:spPr>
          <a:xfrm>
            <a:off x="4797484" y="7613262"/>
            <a:ext cx="405000" cy="369332"/>
          </a:xfrm>
          <a:prstGeom prst="rect">
            <a:avLst/>
          </a:prstGeom>
          <a:solidFill>
            <a:schemeClr val="accent5">
              <a:lumMod val="20000"/>
              <a:lumOff val="80000"/>
            </a:schemeClr>
          </a:solidFill>
          <a:ln>
            <a:solidFill>
              <a:schemeClr val="accent1"/>
            </a:solidFill>
          </a:ln>
        </p:spPr>
        <p:txBody>
          <a:bodyPr wrap="square" rtlCol="0" anchor="ctr">
            <a:spAutoFit/>
          </a:bodyPr>
          <a:lstStyle/>
          <a:p>
            <a:pPr algn="ctr"/>
            <a:r>
              <a:rPr lang="it-IT" sz="1800" dirty="0">
                <a:latin typeface="Comic Sans MS" panose="030F0702030302020204" pitchFamily="66" charset="0"/>
              </a:rPr>
              <a:t>P’</a:t>
            </a:r>
          </a:p>
        </p:txBody>
      </p:sp>
      <p:sp>
        <p:nvSpPr>
          <p:cNvPr id="40" name="CasellaDiTesto 39">
            <a:extLst>
              <a:ext uri="{FF2B5EF4-FFF2-40B4-BE49-F238E27FC236}">
                <a16:creationId xmlns:a16="http://schemas.microsoft.com/office/drawing/2014/main" id="{0C53EC13-2D92-4A4B-9B80-8DD6D95B6F52}"/>
              </a:ext>
            </a:extLst>
          </p:cNvPr>
          <p:cNvSpPr txBox="1"/>
          <p:nvPr/>
        </p:nvSpPr>
        <p:spPr>
          <a:xfrm>
            <a:off x="4804173" y="8467678"/>
            <a:ext cx="405000" cy="369332"/>
          </a:xfrm>
          <a:prstGeom prst="rect">
            <a:avLst/>
          </a:prstGeom>
          <a:solidFill>
            <a:schemeClr val="accent5">
              <a:lumMod val="20000"/>
              <a:lumOff val="80000"/>
            </a:schemeClr>
          </a:solidFill>
          <a:ln>
            <a:solidFill>
              <a:schemeClr val="accent1"/>
            </a:solidFill>
          </a:ln>
        </p:spPr>
        <p:txBody>
          <a:bodyPr wrap="square" rtlCol="0" anchor="ctr">
            <a:spAutoFit/>
          </a:bodyPr>
          <a:lstStyle/>
          <a:p>
            <a:pPr algn="ctr"/>
            <a:r>
              <a:rPr lang="it-IT" sz="1800" dirty="0">
                <a:latin typeface="Comic Sans MS" panose="030F0702030302020204" pitchFamily="66" charset="0"/>
              </a:rPr>
              <a:t>P’’</a:t>
            </a:r>
          </a:p>
        </p:txBody>
      </p:sp>
      <p:sp>
        <p:nvSpPr>
          <p:cNvPr id="41" name="Parentesi graffa aperta 54">
            <a:extLst>
              <a:ext uri="{FF2B5EF4-FFF2-40B4-BE49-F238E27FC236}">
                <a16:creationId xmlns:a16="http://schemas.microsoft.com/office/drawing/2014/main" id="{64FC40ED-05C6-4993-924D-9EA13E111DCC}"/>
              </a:ext>
            </a:extLst>
          </p:cNvPr>
          <p:cNvSpPr>
            <a:spLocks/>
          </p:cNvSpPr>
          <p:nvPr/>
        </p:nvSpPr>
        <p:spPr bwMode="auto">
          <a:xfrm flipH="1">
            <a:off x="5238861" y="7597685"/>
            <a:ext cx="238092" cy="1239817"/>
          </a:xfrm>
          <a:prstGeom prst="leftBrace">
            <a:avLst>
              <a:gd name="adj1" fmla="val 39683"/>
              <a:gd name="adj2" fmla="val 50000"/>
            </a:avLst>
          </a:prstGeom>
          <a:noFill/>
          <a:ln w="0">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pPr algn="ctr"/>
            <a:endParaRPr lang="it-IT" sz="1013"/>
          </a:p>
        </p:txBody>
      </p:sp>
      <p:sp>
        <p:nvSpPr>
          <p:cNvPr id="42" name="CasellaDiTesto 41">
            <a:extLst>
              <a:ext uri="{FF2B5EF4-FFF2-40B4-BE49-F238E27FC236}">
                <a16:creationId xmlns:a16="http://schemas.microsoft.com/office/drawing/2014/main" id="{6E6AF9EB-5C96-4C19-A93F-87B05F44C51D}"/>
              </a:ext>
            </a:extLst>
          </p:cNvPr>
          <p:cNvSpPr txBox="1"/>
          <p:nvPr/>
        </p:nvSpPr>
        <p:spPr>
          <a:xfrm>
            <a:off x="5513330" y="8026617"/>
            <a:ext cx="270000" cy="369332"/>
          </a:xfrm>
          <a:prstGeom prst="rect">
            <a:avLst/>
          </a:prstGeom>
          <a:solidFill>
            <a:schemeClr val="accent5">
              <a:lumMod val="20000"/>
              <a:lumOff val="80000"/>
            </a:schemeClr>
          </a:solidFill>
          <a:ln>
            <a:solidFill>
              <a:schemeClr val="accent1"/>
            </a:solidFill>
          </a:ln>
        </p:spPr>
        <p:txBody>
          <a:bodyPr wrap="square" rtlCol="0" anchor="ctr">
            <a:spAutoFit/>
          </a:bodyPr>
          <a:lstStyle/>
          <a:p>
            <a:pPr algn="ctr"/>
            <a:r>
              <a:rPr lang="it-IT" sz="1800" dirty="0">
                <a:latin typeface="Comic Sans MS" panose="030F0702030302020204" pitchFamily="66" charset="0"/>
              </a:rPr>
              <a:t>P</a:t>
            </a:r>
          </a:p>
        </p:txBody>
      </p:sp>
      <p:cxnSp>
        <p:nvCxnSpPr>
          <p:cNvPr id="57" name="Connettore a gomito 56">
            <a:extLst>
              <a:ext uri="{FF2B5EF4-FFF2-40B4-BE49-F238E27FC236}">
                <a16:creationId xmlns:a16="http://schemas.microsoft.com/office/drawing/2014/main" id="{00D99C3C-08B9-496E-9E65-76EB0A090D7D}"/>
              </a:ext>
            </a:extLst>
          </p:cNvPr>
          <p:cNvCxnSpPr>
            <a:cxnSpLocks/>
            <a:stCxn id="42" idx="2"/>
            <a:endCxn id="13" idx="2"/>
          </p:cNvCxnSpPr>
          <p:nvPr/>
        </p:nvCxnSpPr>
        <p:spPr>
          <a:xfrm rot="5400000" flipH="1">
            <a:off x="2807782" y="5555401"/>
            <a:ext cx="1701364" cy="3979732"/>
          </a:xfrm>
          <a:prstGeom prst="bentConnector3">
            <a:avLst>
              <a:gd name="adj1" fmla="val -31911"/>
            </a:avLst>
          </a:prstGeom>
          <a:ln w="3175">
            <a:tailEnd type="stealth"/>
          </a:ln>
        </p:spPr>
        <p:style>
          <a:lnRef idx="1">
            <a:schemeClr val="accent1"/>
          </a:lnRef>
          <a:fillRef idx="0">
            <a:schemeClr val="accent1"/>
          </a:fillRef>
          <a:effectRef idx="0">
            <a:schemeClr val="accent1"/>
          </a:effectRef>
          <a:fontRef idx="minor">
            <a:schemeClr val="tx1"/>
          </a:fontRef>
        </p:style>
      </p:cxnSp>
      <p:cxnSp>
        <p:nvCxnSpPr>
          <p:cNvPr id="43" name="Connettore diritto 42">
            <a:extLst>
              <a:ext uri="{FF2B5EF4-FFF2-40B4-BE49-F238E27FC236}">
                <a16:creationId xmlns:a16="http://schemas.microsoft.com/office/drawing/2014/main" id="{0F5B3D14-8B19-4468-9086-C362CC668745}"/>
              </a:ext>
            </a:extLst>
          </p:cNvPr>
          <p:cNvCxnSpPr>
            <a:cxnSpLocks/>
          </p:cNvCxnSpPr>
          <p:nvPr/>
        </p:nvCxnSpPr>
        <p:spPr>
          <a:xfrm>
            <a:off x="122242" y="9100420"/>
            <a:ext cx="6770780" cy="0"/>
          </a:xfrm>
          <a:prstGeom prst="line">
            <a:avLst/>
          </a:prstGeom>
          <a:ln w="0">
            <a:solidFill>
              <a:schemeClr val="accent6">
                <a:lumMod val="20000"/>
                <a:lumOff val="80000"/>
              </a:schemeClr>
            </a:solidFill>
          </a:ln>
        </p:spPr>
        <p:style>
          <a:lnRef idx="1">
            <a:schemeClr val="accent1"/>
          </a:lnRef>
          <a:fillRef idx="0">
            <a:schemeClr val="accent1"/>
          </a:fillRef>
          <a:effectRef idx="0">
            <a:schemeClr val="accent1"/>
          </a:effectRef>
          <a:fontRef idx="minor">
            <a:schemeClr val="tx1"/>
          </a:fontRef>
        </p:style>
      </p:cxnSp>
      <p:grpSp>
        <p:nvGrpSpPr>
          <p:cNvPr id="44" name="Gruppo 43">
            <a:extLst>
              <a:ext uri="{FF2B5EF4-FFF2-40B4-BE49-F238E27FC236}">
                <a16:creationId xmlns:a16="http://schemas.microsoft.com/office/drawing/2014/main" id="{C57E45EF-6BA1-4DF9-A48C-1F4055418CA9}"/>
              </a:ext>
            </a:extLst>
          </p:cNvPr>
          <p:cNvGrpSpPr/>
          <p:nvPr/>
        </p:nvGrpSpPr>
        <p:grpSpPr>
          <a:xfrm>
            <a:off x="2095654" y="4645740"/>
            <a:ext cx="345600" cy="369332"/>
            <a:chOff x="4333874" y="8061378"/>
            <a:chExt cx="460800" cy="492443"/>
          </a:xfrm>
        </p:grpSpPr>
        <p:sp>
          <p:nvSpPr>
            <p:cNvPr id="45" name="Ovale 44">
              <a:extLst>
                <a:ext uri="{FF2B5EF4-FFF2-40B4-BE49-F238E27FC236}">
                  <a16:creationId xmlns:a16="http://schemas.microsoft.com/office/drawing/2014/main" id="{E9E55B8B-9DD0-44CA-8BAF-859A68B45AAF}"/>
                </a:ext>
              </a:extLst>
            </p:cNvPr>
            <p:cNvSpPr/>
            <p:nvPr/>
          </p:nvSpPr>
          <p:spPr>
            <a:xfrm>
              <a:off x="4333874" y="8077199"/>
              <a:ext cx="460800" cy="460800"/>
            </a:xfrm>
            <a:prstGeom prst="ellipse">
              <a:avLst/>
            </a:prstGeom>
            <a:noFill/>
            <a:ln w="31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latin typeface="Comic Sans MS" panose="030F0702030302020204" pitchFamily="66" charset="0"/>
              </a:endParaRPr>
            </a:p>
          </p:txBody>
        </p:sp>
        <p:sp>
          <p:nvSpPr>
            <p:cNvPr id="46" name="CasellaDiTesto 45">
              <a:extLst>
                <a:ext uri="{FF2B5EF4-FFF2-40B4-BE49-F238E27FC236}">
                  <a16:creationId xmlns:a16="http://schemas.microsoft.com/office/drawing/2014/main" id="{0B99D36E-E604-406E-8BAE-83590D8EE906}"/>
                </a:ext>
              </a:extLst>
            </p:cNvPr>
            <p:cNvSpPr txBox="1"/>
            <p:nvPr/>
          </p:nvSpPr>
          <p:spPr>
            <a:xfrm>
              <a:off x="4333874" y="8061378"/>
              <a:ext cx="460800" cy="492443"/>
            </a:xfrm>
            <a:prstGeom prst="rect">
              <a:avLst/>
            </a:prstGeom>
            <a:noFill/>
          </p:spPr>
          <p:txBody>
            <a:bodyPr wrap="square" rtlCol="0" anchor="ctr">
              <a:spAutoFit/>
            </a:bodyPr>
            <a:lstStyle/>
            <a:p>
              <a:pPr algn="ctr"/>
              <a:r>
                <a:rPr lang="it-IT" dirty="0">
                  <a:latin typeface="Comic Sans MS" panose="030F0702030302020204" pitchFamily="66" charset="0"/>
                </a:rPr>
                <a:t>1</a:t>
              </a:r>
            </a:p>
          </p:txBody>
        </p:sp>
      </p:grpSp>
      <p:grpSp>
        <p:nvGrpSpPr>
          <p:cNvPr id="47" name="Gruppo 46">
            <a:extLst>
              <a:ext uri="{FF2B5EF4-FFF2-40B4-BE49-F238E27FC236}">
                <a16:creationId xmlns:a16="http://schemas.microsoft.com/office/drawing/2014/main" id="{709E5844-BF70-4AA8-8818-A3B954025CAA}"/>
              </a:ext>
            </a:extLst>
          </p:cNvPr>
          <p:cNvGrpSpPr/>
          <p:nvPr/>
        </p:nvGrpSpPr>
        <p:grpSpPr>
          <a:xfrm>
            <a:off x="2095654" y="6318796"/>
            <a:ext cx="345600" cy="369332"/>
            <a:chOff x="4333874" y="8061378"/>
            <a:chExt cx="460800" cy="492443"/>
          </a:xfrm>
        </p:grpSpPr>
        <p:sp>
          <p:nvSpPr>
            <p:cNvPr id="48" name="Ovale 47">
              <a:extLst>
                <a:ext uri="{FF2B5EF4-FFF2-40B4-BE49-F238E27FC236}">
                  <a16:creationId xmlns:a16="http://schemas.microsoft.com/office/drawing/2014/main" id="{C3210BF4-1EF3-4F77-B489-438B947A204D}"/>
                </a:ext>
              </a:extLst>
            </p:cNvPr>
            <p:cNvSpPr/>
            <p:nvPr/>
          </p:nvSpPr>
          <p:spPr>
            <a:xfrm>
              <a:off x="4333874" y="8077199"/>
              <a:ext cx="460800" cy="460800"/>
            </a:xfrm>
            <a:prstGeom prst="ellipse">
              <a:avLst/>
            </a:prstGeom>
            <a:noFill/>
            <a:ln w="31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latin typeface="Comic Sans MS" panose="030F0702030302020204" pitchFamily="66" charset="0"/>
              </a:endParaRPr>
            </a:p>
          </p:txBody>
        </p:sp>
        <p:sp>
          <p:nvSpPr>
            <p:cNvPr id="50" name="CasellaDiTesto 49">
              <a:extLst>
                <a:ext uri="{FF2B5EF4-FFF2-40B4-BE49-F238E27FC236}">
                  <a16:creationId xmlns:a16="http://schemas.microsoft.com/office/drawing/2014/main" id="{F6CBE965-2BBC-4402-AC2E-76C31B54D066}"/>
                </a:ext>
              </a:extLst>
            </p:cNvPr>
            <p:cNvSpPr txBox="1"/>
            <p:nvPr/>
          </p:nvSpPr>
          <p:spPr>
            <a:xfrm>
              <a:off x="4333874" y="8061378"/>
              <a:ext cx="460800" cy="492443"/>
            </a:xfrm>
            <a:prstGeom prst="rect">
              <a:avLst/>
            </a:prstGeom>
            <a:noFill/>
          </p:spPr>
          <p:txBody>
            <a:bodyPr wrap="square" rtlCol="0" anchor="ctr">
              <a:spAutoFit/>
            </a:bodyPr>
            <a:lstStyle/>
            <a:p>
              <a:pPr algn="ctr"/>
              <a:r>
                <a:rPr lang="it-IT" dirty="0">
                  <a:latin typeface="Comic Sans MS" panose="030F0702030302020204" pitchFamily="66" charset="0"/>
                </a:rPr>
                <a:t>2</a:t>
              </a:r>
            </a:p>
          </p:txBody>
        </p:sp>
      </p:grpSp>
      <p:grpSp>
        <p:nvGrpSpPr>
          <p:cNvPr id="51" name="Gruppo 50">
            <a:extLst>
              <a:ext uri="{FF2B5EF4-FFF2-40B4-BE49-F238E27FC236}">
                <a16:creationId xmlns:a16="http://schemas.microsoft.com/office/drawing/2014/main" id="{98B59248-ED99-4C28-B85F-8531017F6CBD}"/>
              </a:ext>
            </a:extLst>
          </p:cNvPr>
          <p:cNvGrpSpPr/>
          <p:nvPr/>
        </p:nvGrpSpPr>
        <p:grpSpPr>
          <a:xfrm>
            <a:off x="2104755" y="8026287"/>
            <a:ext cx="345600" cy="369332"/>
            <a:chOff x="4333874" y="8061378"/>
            <a:chExt cx="460800" cy="492443"/>
          </a:xfrm>
        </p:grpSpPr>
        <p:sp>
          <p:nvSpPr>
            <p:cNvPr id="52" name="Ovale 51">
              <a:extLst>
                <a:ext uri="{FF2B5EF4-FFF2-40B4-BE49-F238E27FC236}">
                  <a16:creationId xmlns:a16="http://schemas.microsoft.com/office/drawing/2014/main" id="{6083FFC1-D106-4F0C-90C3-5E5D4533710C}"/>
                </a:ext>
              </a:extLst>
            </p:cNvPr>
            <p:cNvSpPr/>
            <p:nvPr/>
          </p:nvSpPr>
          <p:spPr>
            <a:xfrm>
              <a:off x="4333874" y="8077199"/>
              <a:ext cx="460800" cy="460800"/>
            </a:xfrm>
            <a:prstGeom prst="ellipse">
              <a:avLst/>
            </a:prstGeom>
            <a:noFill/>
            <a:ln w="31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latin typeface="Comic Sans MS" panose="030F0702030302020204" pitchFamily="66" charset="0"/>
              </a:endParaRPr>
            </a:p>
          </p:txBody>
        </p:sp>
        <p:sp>
          <p:nvSpPr>
            <p:cNvPr id="53" name="CasellaDiTesto 52">
              <a:extLst>
                <a:ext uri="{FF2B5EF4-FFF2-40B4-BE49-F238E27FC236}">
                  <a16:creationId xmlns:a16="http://schemas.microsoft.com/office/drawing/2014/main" id="{83D39CF5-B9B2-4526-AB31-22EC7F5CF0CA}"/>
                </a:ext>
              </a:extLst>
            </p:cNvPr>
            <p:cNvSpPr txBox="1"/>
            <p:nvPr/>
          </p:nvSpPr>
          <p:spPr>
            <a:xfrm>
              <a:off x="4333874" y="8061378"/>
              <a:ext cx="460800" cy="492443"/>
            </a:xfrm>
            <a:prstGeom prst="rect">
              <a:avLst/>
            </a:prstGeom>
            <a:noFill/>
          </p:spPr>
          <p:txBody>
            <a:bodyPr wrap="square" rtlCol="0" anchor="ctr">
              <a:spAutoFit/>
            </a:bodyPr>
            <a:lstStyle/>
            <a:p>
              <a:pPr algn="ctr"/>
              <a:r>
                <a:rPr lang="it-IT" dirty="0">
                  <a:latin typeface="Comic Sans MS" panose="030F0702030302020204" pitchFamily="66" charset="0"/>
                </a:rPr>
                <a:t>3</a:t>
              </a:r>
            </a:p>
          </p:txBody>
        </p:sp>
      </p:grpSp>
    </p:spTree>
    <p:extLst>
      <p:ext uri="{BB962C8B-B14F-4D97-AF65-F5344CB8AC3E}">
        <p14:creationId xmlns:p14="http://schemas.microsoft.com/office/powerpoint/2010/main" val="2589047206"/>
      </p:ext>
    </p:extLst>
  </p:cSld>
  <p:clrMapOvr>
    <a:masterClrMapping/>
  </p:clrMapOvr>
  <mc:AlternateContent xmlns:mc="http://schemas.openxmlformats.org/markup-compatibility/2006">
    <mc:Choice xmlns:p15="http://schemas.microsoft.com/office/powerpoint/2012/main" Requires="p15">
      <p:transition spd="slow">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
                                            <p:bg/>
                                          </p:spTgt>
                                        </p:tgtEl>
                                        <p:attrNameLst>
                                          <p:attrName>style.visibility</p:attrName>
                                        </p:attrNameLst>
                                      </p:cBhvr>
                                      <p:to>
                                        <p:strVal val="visible"/>
                                      </p:to>
                                    </p:set>
                                    <p:anim calcmode="lin" valueType="num">
                                      <p:cBhvr additive="base">
                                        <p:cTn id="13" dur="500" fill="hold"/>
                                        <p:tgtEl>
                                          <p:spTgt spid="7">
                                            <p:bg/>
                                          </p:spTgt>
                                        </p:tgtEl>
                                        <p:attrNameLst>
                                          <p:attrName>ppt_x</p:attrName>
                                        </p:attrNameLst>
                                      </p:cBhvr>
                                      <p:tavLst>
                                        <p:tav tm="0">
                                          <p:val>
                                            <p:strVal val="0-#ppt_w/2"/>
                                          </p:val>
                                        </p:tav>
                                        <p:tav tm="100000">
                                          <p:val>
                                            <p:strVal val="#ppt_x"/>
                                          </p:val>
                                        </p:tav>
                                      </p:tavLst>
                                    </p:anim>
                                    <p:anim calcmode="lin" valueType="num">
                                      <p:cBhvr additive="base">
                                        <p:cTn id="14" dur="500" fill="hold"/>
                                        <p:tgtEl>
                                          <p:spTgt spid="7">
                                            <p:bg/>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anim calcmode="lin" valueType="num">
                                      <p:cBhvr additive="base">
                                        <p:cTn id="19" dur="5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7">
                                            <p:txEl>
                                              <p:pRg st="1" end="1"/>
                                            </p:txEl>
                                          </p:spTgt>
                                        </p:tgtEl>
                                        <p:attrNameLst>
                                          <p:attrName>style.visibility</p:attrName>
                                        </p:attrNameLst>
                                      </p:cBhvr>
                                      <p:to>
                                        <p:strVal val="visible"/>
                                      </p:to>
                                    </p:set>
                                    <p:anim calcmode="lin" valueType="num">
                                      <p:cBhvr additive="base">
                                        <p:cTn id="25" dur="500" fill="hold"/>
                                        <p:tgtEl>
                                          <p:spTgt spid="7">
                                            <p:txEl>
                                              <p:pRg st="1" end="1"/>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9"/>
                                        </p:tgtEl>
                                        <p:attrNameLst>
                                          <p:attrName>style.visibility</p:attrName>
                                        </p:attrNameLst>
                                      </p:cBhvr>
                                      <p:to>
                                        <p:strVal val="visible"/>
                                      </p:to>
                                    </p:set>
                                    <p:anim calcmode="lin" valueType="num">
                                      <p:cBhvr additive="base">
                                        <p:cTn id="31" dur="500" fill="hold"/>
                                        <p:tgtEl>
                                          <p:spTgt spid="49"/>
                                        </p:tgtEl>
                                        <p:attrNameLst>
                                          <p:attrName>ppt_x</p:attrName>
                                        </p:attrNameLst>
                                      </p:cBhvr>
                                      <p:tavLst>
                                        <p:tav tm="0">
                                          <p:val>
                                            <p:strVal val="0-#ppt_w/2"/>
                                          </p:val>
                                        </p:tav>
                                        <p:tav tm="100000">
                                          <p:val>
                                            <p:strVal val="#ppt_x"/>
                                          </p:val>
                                        </p:tav>
                                      </p:tavLst>
                                    </p:anim>
                                    <p:anim calcmode="lin" valueType="num">
                                      <p:cBhvr additive="base">
                                        <p:cTn id="32" dur="500" fill="hold"/>
                                        <p:tgtEl>
                                          <p:spTgt spid="49"/>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0-#ppt_w/2"/>
                                          </p:val>
                                        </p:tav>
                                        <p:tav tm="100000">
                                          <p:val>
                                            <p:strVal val="#ppt_x"/>
                                          </p:val>
                                        </p:tav>
                                      </p:tavLst>
                                    </p:anim>
                                    <p:anim calcmode="lin" valueType="num">
                                      <p:cBhvr additive="base">
                                        <p:cTn id="38"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0-#ppt_w/2"/>
                                          </p:val>
                                        </p:tav>
                                        <p:tav tm="100000">
                                          <p:val>
                                            <p:strVal val="#ppt_x"/>
                                          </p:val>
                                        </p:tav>
                                      </p:tavLst>
                                    </p:anim>
                                    <p:anim calcmode="lin" valueType="num">
                                      <p:cBhvr additive="base">
                                        <p:cTn id="44"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additive="base">
                                        <p:cTn id="49" dur="500" fill="hold"/>
                                        <p:tgtEl>
                                          <p:spTgt spid="15"/>
                                        </p:tgtEl>
                                        <p:attrNameLst>
                                          <p:attrName>ppt_x</p:attrName>
                                        </p:attrNameLst>
                                      </p:cBhvr>
                                      <p:tavLst>
                                        <p:tav tm="0">
                                          <p:val>
                                            <p:strVal val="0-#ppt_w/2"/>
                                          </p:val>
                                        </p:tav>
                                        <p:tav tm="100000">
                                          <p:val>
                                            <p:strVal val="#ppt_x"/>
                                          </p:val>
                                        </p:tav>
                                      </p:tavLst>
                                    </p:anim>
                                    <p:anim calcmode="lin" valueType="num">
                                      <p:cBhvr additive="base">
                                        <p:cTn id="50" dur="5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nodeType="clickEffect">
                                  <p:stCondLst>
                                    <p:cond delay="0"/>
                                  </p:stCondLst>
                                  <p:childTnLst>
                                    <p:set>
                                      <p:cBhvr>
                                        <p:cTn id="54" dur="1" fill="hold">
                                          <p:stCondLst>
                                            <p:cond delay="0"/>
                                          </p:stCondLst>
                                        </p:cTn>
                                        <p:tgtEl>
                                          <p:spTgt spid="44"/>
                                        </p:tgtEl>
                                        <p:attrNameLst>
                                          <p:attrName>style.visibility</p:attrName>
                                        </p:attrNameLst>
                                      </p:cBhvr>
                                      <p:to>
                                        <p:strVal val="visible"/>
                                      </p:to>
                                    </p:set>
                                    <p:animEffect transition="in" filter="fade">
                                      <p:cBhvr>
                                        <p:cTn id="55" dur="500"/>
                                        <p:tgtEl>
                                          <p:spTgt spid="44"/>
                                        </p:tgtEl>
                                      </p:cBhvr>
                                    </p:animEffect>
                                  </p:childTnLst>
                                </p:cTn>
                              </p:par>
                            </p:childTnLst>
                          </p:cTn>
                        </p:par>
                      </p:childTnLst>
                    </p:cTn>
                  </p:par>
                  <p:par>
                    <p:cTn id="56" fill="hold">
                      <p:stCondLst>
                        <p:cond delay="indefinite"/>
                      </p:stCondLst>
                      <p:childTnLst>
                        <p:par>
                          <p:cTn id="57" fill="hold">
                            <p:stCondLst>
                              <p:cond delay="0"/>
                            </p:stCondLst>
                            <p:childTnLst>
                              <p:par>
                                <p:cTn id="58" presetID="2" presetClass="entr" presetSubtype="8" fill="hold" grpId="0" nodeType="clickEffect">
                                  <p:stCondLst>
                                    <p:cond delay="0"/>
                                  </p:stCondLst>
                                  <p:childTnLst>
                                    <p:set>
                                      <p:cBhvr>
                                        <p:cTn id="59" dur="1" fill="hold">
                                          <p:stCondLst>
                                            <p:cond delay="0"/>
                                          </p:stCondLst>
                                        </p:cTn>
                                        <p:tgtEl>
                                          <p:spTgt spid="2"/>
                                        </p:tgtEl>
                                        <p:attrNameLst>
                                          <p:attrName>style.visibility</p:attrName>
                                        </p:attrNameLst>
                                      </p:cBhvr>
                                      <p:to>
                                        <p:strVal val="visible"/>
                                      </p:to>
                                    </p:set>
                                    <p:anim calcmode="lin" valueType="num">
                                      <p:cBhvr additive="base">
                                        <p:cTn id="60" dur="500" fill="hold"/>
                                        <p:tgtEl>
                                          <p:spTgt spid="2"/>
                                        </p:tgtEl>
                                        <p:attrNameLst>
                                          <p:attrName>ppt_x</p:attrName>
                                        </p:attrNameLst>
                                      </p:cBhvr>
                                      <p:tavLst>
                                        <p:tav tm="0">
                                          <p:val>
                                            <p:strVal val="0-#ppt_w/2"/>
                                          </p:val>
                                        </p:tav>
                                        <p:tav tm="100000">
                                          <p:val>
                                            <p:strVal val="#ppt_x"/>
                                          </p:val>
                                        </p:tav>
                                      </p:tavLst>
                                    </p:anim>
                                    <p:anim calcmode="lin" valueType="num">
                                      <p:cBhvr additive="base">
                                        <p:cTn id="61"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8" fill="hold" grpId="0" nodeType="clickEffect">
                                  <p:stCondLst>
                                    <p:cond delay="0"/>
                                  </p:stCondLst>
                                  <p:childTnLst>
                                    <p:set>
                                      <p:cBhvr>
                                        <p:cTn id="65" dur="1" fill="hold">
                                          <p:stCondLst>
                                            <p:cond delay="0"/>
                                          </p:stCondLst>
                                        </p:cTn>
                                        <p:tgtEl>
                                          <p:spTgt spid="17"/>
                                        </p:tgtEl>
                                        <p:attrNameLst>
                                          <p:attrName>style.visibility</p:attrName>
                                        </p:attrNameLst>
                                      </p:cBhvr>
                                      <p:to>
                                        <p:strVal val="visible"/>
                                      </p:to>
                                    </p:set>
                                    <p:anim calcmode="lin" valueType="num">
                                      <p:cBhvr additive="base">
                                        <p:cTn id="66" dur="500" fill="hold"/>
                                        <p:tgtEl>
                                          <p:spTgt spid="17"/>
                                        </p:tgtEl>
                                        <p:attrNameLst>
                                          <p:attrName>ppt_x</p:attrName>
                                        </p:attrNameLst>
                                      </p:cBhvr>
                                      <p:tavLst>
                                        <p:tav tm="0">
                                          <p:val>
                                            <p:strVal val="0-#ppt_w/2"/>
                                          </p:val>
                                        </p:tav>
                                        <p:tav tm="100000">
                                          <p:val>
                                            <p:strVal val="#ppt_x"/>
                                          </p:val>
                                        </p:tav>
                                      </p:tavLst>
                                    </p:anim>
                                    <p:anim calcmode="lin" valueType="num">
                                      <p:cBhvr additive="base">
                                        <p:cTn id="67"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2" presetClass="entr" presetSubtype="8" fill="hold" grpId="0" nodeType="clickEffect">
                                  <p:stCondLst>
                                    <p:cond delay="0"/>
                                  </p:stCondLst>
                                  <p:childTnLst>
                                    <p:set>
                                      <p:cBhvr>
                                        <p:cTn id="71" dur="1" fill="hold">
                                          <p:stCondLst>
                                            <p:cond delay="0"/>
                                          </p:stCondLst>
                                        </p:cTn>
                                        <p:tgtEl>
                                          <p:spTgt spid="24"/>
                                        </p:tgtEl>
                                        <p:attrNameLst>
                                          <p:attrName>style.visibility</p:attrName>
                                        </p:attrNameLst>
                                      </p:cBhvr>
                                      <p:to>
                                        <p:strVal val="visible"/>
                                      </p:to>
                                    </p:set>
                                    <p:anim calcmode="lin" valueType="num">
                                      <p:cBhvr additive="base">
                                        <p:cTn id="72" dur="500" fill="hold"/>
                                        <p:tgtEl>
                                          <p:spTgt spid="24"/>
                                        </p:tgtEl>
                                        <p:attrNameLst>
                                          <p:attrName>ppt_x</p:attrName>
                                        </p:attrNameLst>
                                      </p:cBhvr>
                                      <p:tavLst>
                                        <p:tav tm="0">
                                          <p:val>
                                            <p:strVal val="0-#ppt_w/2"/>
                                          </p:val>
                                        </p:tav>
                                        <p:tav tm="100000">
                                          <p:val>
                                            <p:strVal val="#ppt_x"/>
                                          </p:val>
                                        </p:tav>
                                      </p:tavLst>
                                    </p:anim>
                                    <p:anim calcmode="lin" valueType="num">
                                      <p:cBhvr additive="base">
                                        <p:cTn id="73" dur="500" fill="hold"/>
                                        <p:tgtEl>
                                          <p:spTgt spid="24"/>
                                        </p:tgtEl>
                                        <p:attrNameLst>
                                          <p:attrName>ppt_y</p:attrName>
                                        </p:attrNameLst>
                                      </p:cBhvr>
                                      <p:tavLst>
                                        <p:tav tm="0">
                                          <p:val>
                                            <p:strVal val="#ppt_y"/>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2" presetClass="entr" presetSubtype="8" fill="hold" grpId="0" nodeType="clickEffect">
                                  <p:stCondLst>
                                    <p:cond delay="0"/>
                                  </p:stCondLst>
                                  <p:childTnLst>
                                    <p:set>
                                      <p:cBhvr>
                                        <p:cTn id="77" dur="1" fill="hold">
                                          <p:stCondLst>
                                            <p:cond delay="0"/>
                                          </p:stCondLst>
                                        </p:cTn>
                                        <p:tgtEl>
                                          <p:spTgt spid="26"/>
                                        </p:tgtEl>
                                        <p:attrNameLst>
                                          <p:attrName>style.visibility</p:attrName>
                                        </p:attrNameLst>
                                      </p:cBhvr>
                                      <p:to>
                                        <p:strVal val="visible"/>
                                      </p:to>
                                    </p:set>
                                    <p:anim calcmode="lin" valueType="num">
                                      <p:cBhvr additive="base">
                                        <p:cTn id="78" dur="500" fill="hold"/>
                                        <p:tgtEl>
                                          <p:spTgt spid="26"/>
                                        </p:tgtEl>
                                        <p:attrNameLst>
                                          <p:attrName>ppt_x</p:attrName>
                                        </p:attrNameLst>
                                      </p:cBhvr>
                                      <p:tavLst>
                                        <p:tav tm="0">
                                          <p:val>
                                            <p:strVal val="0-#ppt_w/2"/>
                                          </p:val>
                                        </p:tav>
                                        <p:tav tm="100000">
                                          <p:val>
                                            <p:strVal val="#ppt_x"/>
                                          </p:val>
                                        </p:tav>
                                      </p:tavLst>
                                    </p:anim>
                                    <p:anim calcmode="lin" valueType="num">
                                      <p:cBhvr additive="base">
                                        <p:cTn id="79" dur="500" fill="hold"/>
                                        <p:tgtEl>
                                          <p:spTgt spid="26"/>
                                        </p:tgtEl>
                                        <p:attrNameLst>
                                          <p:attrName>ppt_y</p:attrName>
                                        </p:attrNameLst>
                                      </p:cBhvr>
                                      <p:tavLst>
                                        <p:tav tm="0">
                                          <p:val>
                                            <p:strVal val="#ppt_y"/>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10" presetClass="entr" presetSubtype="0" fill="hold" nodeType="clickEffect">
                                  <p:stCondLst>
                                    <p:cond delay="0"/>
                                  </p:stCondLst>
                                  <p:childTnLst>
                                    <p:set>
                                      <p:cBhvr>
                                        <p:cTn id="83" dur="1" fill="hold">
                                          <p:stCondLst>
                                            <p:cond delay="0"/>
                                          </p:stCondLst>
                                        </p:cTn>
                                        <p:tgtEl>
                                          <p:spTgt spid="47"/>
                                        </p:tgtEl>
                                        <p:attrNameLst>
                                          <p:attrName>style.visibility</p:attrName>
                                        </p:attrNameLst>
                                      </p:cBhvr>
                                      <p:to>
                                        <p:strVal val="visible"/>
                                      </p:to>
                                    </p:set>
                                    <p:animEffect transition="in" filter="fade">
                                      <p:cBhvr>
                                        <p:cTn id="84" dur="500"/>
                                        <p:tgtEl>
                                          <p:spTgt spid="47"/>
                                        </p:tgtEl>
                                      </p:cBhvr>
                                    </p:animEffect>
                                  </p:childTnLst>
                                </p:cTn>
                              </p:par>
                            </p:childTnLst>
                          </p:cTn>
                        </p:par>
                      </p:childTnLst>
                    </p:cTn>
                  </p:par>
                  <p:par>
                    <p:cTn id="85" fill="hold">
                      <p:stCondLst>
                        <p:cond delay="indefinite"/>
                      </p:stCondLst>
                      <p:childTnLst>
                        <p:par>
                          <p:cTn id="86" fill="hold">
                            <p:stCondLst>
                              <p:cond delay="0"/>
                            </p:stCondLst>
                            <p:childTnLst>
                              <p:par>
                                <p:cTn id="87" presetID="2" presetClass="entr" presetSubtype="8" fill="hold" grpId="0" nodeType="clickEffect">
                                  <p:stCondLst>
                                    <p:cond delay="0"/>
                                  </p:stCondLst>
                                  <p:childTnLst>
                                    <p:set>
                                      <p:cBhvr>
                                        <p:cTn id="88" dur="1" fill="hold">
                                          <p:stCondLst>
                                            <p:cond delay="0"/>
                                          </p:stCondLst>
                                        </p:cTn>
                                        <p:tgtEl>
                                          <p:spTgt spid="3"/>
                                        </p:tgtEl>
                                        <p:attrNameLst>
                                          <p:attrName>style.visibility</p:attrName>
                                        </p:attrNameLst>
                                      </p:cBhvr>
                                      <p:to>
                                        <p:strVal val="visible"/>
                                      </p:to>
                                    </p:set>
                                    <p:anim calcmode="lin" valueType="num">
                                      <p:cBhvr additive="base">
                                        <p:cTn id="89" dur="500" fill="hold"/>
                                        <p:tgtEl>
                                          <p:spTgt spid="3"/>
                                        </p:tgtEl>
                                        <p:attrNameLst>
                                          <p:attrName>ppt_x</p:attrName>
                                        </p:attrNameLst>
                                      </p:cBhvr>
                                      <p:tavLst>
                                        <p:tav tm="0">
                                          <p:val>
                                            <p:strVal val="0-#ppt_w/2"/>
                                          </p:val>
                                        </p:tav>
                                        <p:tav tm="100000">
                                          <p:val>
                                            <p:strVal val="#ppt_x"/>
                                          </p:val>
                                        </p:tav>
                                      </p:tavLst>
                                    </p:anim>
                                    <p:anim calcmode="lin" valueType="num">
                                      <p:cBhvr additive="base">
                                        <p:cTn id="90"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2" presetClass="entr" presetSubtype="8" fill="hold" grpId="0" nodeType="clickEffect">
                                  <p:stCondLst>
                                    <p:cond delay="0"/>
                                  </p:stCondLst>
                                  <p:childTnLst>
                                    <p:set>
                                      <p:cBhvr>
                                        <p:cTn id="94" dur="1" fill="hold">
                                          <p:stCondLst>
                                            <p:cond delay="0"/>
                                          </p:stCondLst>
                                        </p:cTn>
                                        <p:tgtEl>
                                          <p:spTgt spid="21"/>
                                        </p:tgtEl>
                                        <p:attrNameLst>
                                          <p:attrName>style.visibility</p:attrName>
                                        </p:attrNameLst>
                                      </p:cBhvr>
                                      <p:to>
                                        <p:strVal val="visible"/>
                                      </p:to>
                                    </p:set>
                                    <p:anim calcmode="lin" valueType="num">
                                      <p:cBhvr additive="base">
                                        <p:cTn id="95" dur="500" fill="hold"/>
                                        <p:tgtEl>
                                          <p:spTgt spid="21"/>
                                        </p:tgtEl>
                                        <p:attrNameLst>
                                          <p:attrName>ppt_x</p:attrName>
                                        </p:attrNameLst>
                                      </p:cBhvr>
                                      <p:tavLst>
                                        <p:tav tm="0">
                                          <p:val>
                                            <p:strVal val="0-#ppt_w/2"/>
                                          </p:val>
                                        </p:tav>
                                        <p:tav tm="100000">
                                          <p:val>
                                            <p:strVal val="#ppt_x"/>
                                          </p:val>
                                        </p:tav>
                                      </p:tavLst>
                                    </p:anim>
                                    <p:anim calcmode="lin" valueType="num">
                                      <p:cBhvr additive="base">
                                        <p:cTn id="96"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2" presetClass="entr" presetSubtype="8" fill="hold" grpId="0" nodeType="clickEffect">
                                  <p:stCondLst>
                                    <p:cond delay="0"/>
                                  </p:stCondLst>
                                  <p:childTnLst>
                                    <p:set>
                                      <p:cBhvr>
                                        <p:cTn id="100" dur="1" fill="hold">
                                          <p:stCondLst>
                                            <p:cond delay="0"/>
                                          </p:stCondLst>
                                        </p:cTn>
                                        <p:tgtEl>
                                          <p:spTgt spid="27"/>
                                        </p:tgtEl>
                                        <p:attrNameLst>
                                          <p:attrName>style.visibility</p:attrName>
                                        </p:attrNameLst>
                                      </p:cBhvr>
                                      <p:to>
                                        <p:strVal val="visible"/>
                                      </p:to>
                                    </p:set>
                                    <p:anim calcmode="lin" valueType="num">
                                      <p:cBhvr additive="base">
                                        <p:cTn id="101" dur="500" fill="hold"/>
                                        <p:tgtEl>
                                          <p:spTgt spid="27"/>
                                        </p:tgtEl>
                                        <p:attrNameLst>
                                          <p:attrName>ppt_x</p:attrName>
                                        </p:attrNameLst>
                                      </p:cBhvr>
                                      <p:tavLst>
                                        <p:tav tm="0">
                                          <p:val>
                                            <p:strVal val="0-#ppt_w/2"/>
                                          </p:val>
                                        </p:tav>
                                        <p:tav tm="100000">
                                          <p:val>
                                            <p:strVal val="#ppt_x"/>
                                          </p:val>
                                        </p:tav>
                                      </p:tavLst>
                                    </p:anim>
                                    <p:anim calcmode="lin" valueType="num">
                                      <p:cBhvr additive="base">
                                        <p:cTn id="102" dur="500" fill="hold"/>
                                        <p:tgtEl>
                                          <p:spTgt spid="27"/>
                                        </p:tgtEl>
                                        <p:attrNameLst>
                                          <p:attrName>ppt_y</p:attrName>
                                        </p:attrNameLst>
                                      </p:cBhvr>
                                      <p:tavLst>
                                        <p:tav tm="0">
                                          <p:val>
                                            <p:strVal val="#ppt_y"/>
                                          </p:val>
                                        </p:tav>
                                        <p:tav tm="100000">
                                          <p:val>
                                            <p:strVal val="#ppt_y"/>
                                          </p:val>
                                        </p:tav>
                                      </p:tavLst>
                                    </p:anim>
                                  </p:childTnLst>
                                </p:cTn>
                              </p:par>
                            </p:childTnLst>
                          </p:cTn>
                        </p:par>
                      </p:childTnLst>
                    </p:cTn>
                  </p:par>
                  <p:par>
                    <p:cTn id="103" fill="hold">
                      <p:stCondLst>
                        <p:cond delay="indefinite"/>
                      </p:stCondLst>
                      <p:childTnLst>
                        <p:par>
                          <p:cTn id="104" fill="hold">
                            <p:stCondLst>
                              <p:cond delay="0"/>
                            </p:stCondLst>
                            <p:childTnLst>
                              <p:par>
                                <p:cTn id="105" presetID="2" presetClass="entr" presetSubtype="8" fill="hold" nodeType="clickEffect">
                                  <p:stCondLst>
                                    <p:cond delay="0"/>
                                  </p:stCondLst>
                                  <p:childTnLst>
                                    <p:set>
                                      <p:cBhvr>
                                        <p:cTn id="106" dur="1" fill="hold">
                                          <p:stCondLst>
                                            <p:cond delay="0"/>
                                          </p:stCondLst>
                                        </p:cTn>
                                        <p:tgtEl>
                                          <p:spTgt spid="31"/>
                                        </p:tgtEl>
                                        <p:attrNameLst>
                                          <p:attrName>style.visibility</p:attrName>
                                        </p:attrNameLst>
                                      </p:cBhvr>
                                      <p:to>
                                        <p:strVal val="visible"/>
                                      </p:to>
                                    </p:set>
                                    <p:anim calcmode="lin" valueType="num">
                                      <p:cBhvr additive="base">
                                        <p:cTn id="107" dur="500" fill="hold"/>
                                        <p:tgtEl>
                                          <p:spTgt spid="31"/>
                                        </p:tgtEl>
                                        <p:attrNameLst>
                                          <p:attrName>ppt_x</p:attrName>
                                        </p:attrNameLst>
                                      </p:cBhvr>
                                      <p:tavLst>
                                        <p:tav tm="0">
                                          <p:val>
                                            <p:strVal val="0-#ppt_w/2"/>
                                          </p:val>
                                        </p:tav>
                                        <p:tav tm="100000">
                                          <p:val>
                                            <p:strVal val="#ppt_x"/>
                                          </p:val>
                                        </p:tav>
                                      </p:tavLst>
                                    </p:anim>
                                    <p:anim calcmode="lin" valueType="num">
                                      <p:cBhvr additive="base">
                                        <p:cTn id="108" dur="500" fill="hold"/>
                                        <p:tgtEl>
                                          <p:spTgt spid="31"/>
                                        </p:tgtEl>
                                        <p:attrNameLst>
                                          <p:attrName>ppt_y</p:attrName>
                                        </p:attrNameLst>
                                      </p:cBhvr>
                                      <p:tavLst>
                                        <p:tav tm="0">
                                          <p:val>
                                            <p:strVal val="#ppt_y"/>
                                          </p:val>
                                        </p:tav>
                                        <p:tav tm="100000">
                                          <p:val>
                                            <p:strVal val="#ppt_y"/>
                                          </p:val>
                                        </p:tav>
                                      </p:tavLst>
                                    </p:anim>
                                  </p:childTnLst>
                                </p:cTn>
                              </p:par>
                            </p:childTnLst>
                          </p:cTn>
                        </p:par>
                      </p:childTnLst>
                    </p:cTn>
                  </p:par>
                  <p:par>
                    <p:cTn id="109" fill="hold">
                      <p:stCondLst>
                        <p:cond delay="indefinite"/>
                      </p:stCondLst>
                      <p:childTnLst>
                        <p:par>
                          <p:cTn id="110" fill="hold">
                            <p:stCondLst>
                              <p:cond delay="0"/>
                            </p:stCondLst>
                            <p:childTnLst>
                              <p:par>
                                <p:cTn id="111" presetID="2" presetClass="entr" presetSubtype="8" fill="hold" grpId="0" nodeType="clickEffect">
                                  <p:stCondLst>
                                    <p:cond delay="0"/>
                                  </p:stCondLst>
                                  <p:childTnLst>
                                    <p:set>
                                      <p:cBhvr>
                                        <p:cTn id="112" dur="1" fill="hold">
                                          <p:stCondLst>
                                            <p:cond delay="0"/>
                                          </p:stCondLst>
                                        </p:cTn>
                                        <p:tgtEl>
                                          <p:spTgt spid="33"/>
                                        </p:tgtEl>
                                        <p:attrNameLst>
                                          <p:attrName>style.visibility</p:attrName>
                                        </p:attrNameLst>
                                      </p:cBhvr>
                                      <p:to>
                                        <p:strVal val="visible"/>
                                      </p:to>
                                    </p:set>
                                    <p:anim calcmode="lin" valueType="num">
                                      <p:cBhvr additive="base">
                                        <p:cTn id="113" dur="500" fill="hold"/>
                                        <p:tgtEl>
                                          <p:spTgt spid="33"/>
                                        </p:tgtEl>
                                        <p:attrNameLst>
                                          <p:attrName>ppt_x</p:attrName>
                                        </p:attrNameLst>
                                      </p:cBhvr>
                                      <p:tavLst>
                                        <p:tav tm="0">
                                          <p:val>
                                            <p:strVal val="0-#ppt_w/2"/>
                                          </p:val>
                                        </p:tav>
                                        <p:tav tm="100000">
                                          <p:val>
                                            <p:strVal val="#ppt_x"/>
                                          </p:val>
                                        </p:tav>
                                      </p:tavLst>
                                    </p:anim>
                                    <p:anim calcmode="lin" valueType="num">
                                      <p:cBhvr additive="base">
                                        <p:cTn id="114" dur="500" fill="hold"/>
                                        <p:tgtEl>
                                          <p:spTgt spid="33"/>
                                        </p:tgtEl>
                                        <p:attrNameLst>
                                          <p:attrName>ppt_y</p:attrName>
                                        </p:attrNameLst>
                                      </p:cBhvr>
                                      <p:tavLst>
                                        <p:tav tm="0">
                                          <p:val>
                                            <p:strVal val="#ppt_y"/>
                                          </p:val>
                                        </p:tav>
                                        <p:tav tm="100000">
                                          <p:val>
                                            <p:strVal val="#ppt_y"/>
                                          </p:val>
                                        </p:tav>
                                      </p:tavLst>
                                    </p:anim>
                                  </p:childTnLst>
                                </p:cTn>
                              </p:par>
                            </p:childTnLst>
                          </p:cTn>
                        </p:par>
                      </p:childTnLst>
                    </p:cTn>
                  </p:par>
                  <p:par>
                    <p:cTn id="115" fill="hold">
                      <p:stCondLst>
                        <p:cond delay="indefinite"/>
                      </p:stCondLst>
                      <p:childTnLst>
                        <p:par>
                          <p:cTn id="116" fill="hold">
                            <p:stCondLst>
                              <p:cond delay="0"/>
                            </p:stCondLst>
                            <p:childTnLst>
                              <p:par>
                                <p:cTn id="117" presetID="2" presetClass="entr" presetSubtype="8" fill="hold" grpId="0" nodeType="clickEffect">
                                  <p:stCondLst>
                                    <p:cond delay="0"/>
                                  </p:stCondLst>
                                  <p:childTnLst>
                                    <p:set>
                                      <p:cBhvr>
                                        <p:cTn id="118" dur="1" fill="hold">
                                          <p:stCondLst>
                                            <p:cond delay="0"/>
                                          </p:stCondLst>
                                        </p:cTn>
                                        <p:tgtEl>
                                          <p:spTgt spid="28"/>
                                        </p:tgtEl>
                                        <p:attrNameLst>
                                          <p:attrName>style.visibility</p:attrName>
                                        </p:attrNameLst>
                                      </p:cBhvr>
                                      <p:to>
                                        <p:strVal val="visible"/>
                                      </p:to>
                                    </p:set>
                                    <p:anim calcmode="lin" valueType="num">
                                      <p:cBhvr additive="base">
                                        <p:cTn id="119" dur="500" fill="hold"/>
                                        <p:tgtEl>
                                          <p:spTgt spid="28"/>
                                        </p:tgtEl>
                                        <p:attrNameLst>
                                          <p:attrName>ppt_x</p:attrName>
                                        </p:attrNameLst>
                                      </p:cBhvr>
                                      <p:tavLst>
                                        <p:tav tm="0">
                                          <p:val>
                                            <p:strVal val="0-#ppt_w/2"/>
                                          </p:val>
                                        </p:tav>
                                        <p:tav tm="100000">
                                          <p:val>
                                            <p:strVal val="#ppt_x"/>
                                          </p:val>
                                        </p:tav>
                                      </p:tavLst>
                                    </p:anim>
                                    <p:anim calcmode="lin" valueType="num">
                                      <p:cBhvr additive="base">
                                        <p:cTn id="120" dur="500" fill="hold"/>
                                        <p:tgtEl>
                                          <p:spTgt spid="28"/>
                                        </p:tgtEl>
                                        <p:attrNameLst>
                                          <p:attrName>ppt_y</p:attrName>
                                        </p:attrNameLst>
                                      </p:cBhvr>
                                      <p:tavLst>
                                        <p:tav tm="0">
                                          <p:val>
                                            <p:strVal val="#ppt_y"/>
                                          </p:val>
                                        </p:tav>
                                        <p:tav tm="100000">
                                          <p:val>
                                            <p:strVal val="#ppt_y"/>
                                          </p:val>
                                        </p:tav>
                                      </p:tavLst>
                                    </p:anim>
                                  </p:childTnLst>
                                </p:cTn>
                              </p:par>
                            </p:childTnLst>
                          </p:cTn>
                        </p:par>
                      </p:childTnLst>
                    </p:cTn>
                  </p:par>
                  <p:par>
                    <p:cTn id="121" fill="hold">
                      <p:stCondLst>
                        <p:cond delay="indefinite"/>
                      </p:stCondLst>
                      <p:childTnLst>
                        <p:par>
                          <p:cTn id="122" fill="hold">
                            <p:stCondLst>
                              <p:cond delay="0"/>
                            </p:stCondLst>
                            <p:childTnLst>
                              <p:par>
                                <p:cTn id="123" presetID="2" presetClass="entr" presetSubtype="8" fill="hold" nodeType="clickEffect">
                                  <p:stCondLst>
                                    <p:cond delay="0"/>
                                  </p:stCondLst>
                                  <p:childTnLst>
                                    <p:set>
                                      <p:cBhvr>
                                        <p:cTn id="124" dur="1" fill="hold">
                                          <p:stCondLst>
                                            <p:cond delay="0"/>
                                          </p:stCondLst>
                                        </p:cTn>
                                        <p:tgtEl>
                                          <p:spTgt spid="32"/>
                                        </p:tgtEl>
                                        <p:attrNameLst>
                                          <p:attrName>style.visibility</p:attrName>
                                        </p:attrNameLst>
                                      </p:cBhvr>
                                      <p:to>
                                        <p:strVal val="visible"/>
                                      </p:to>
                                    </p:set>
                                    <p:anim calcmode="lin" valueType="num">
                                      <p:cBhvr additive="base">
                                        <p:cTn id="125" dur="500" fill="hold"/>
                                        <p:tgtEl>
                                          <p:spTgt spid="32"/>
                                        </p:tgtEl>
                                        <p:attrNameLst>
                                          <p:attrName>ppt_x</p:attrName>
                                        </p:attrNameLst>
                                      </p:cBhvr>
                                      <p:tavLst>
                                        <p:tav tm="0">
                                          <p:val>
                                            <p:strVal val="0-#ppt_w/2"/>
                                          </p:val>
                                        </p:tav>
                                        <p:tav tm="100000">
                                          <p:val>
                                            <p:strVal val="#ppt_x"/>
                                          </p:val>
                                        </p:tav>
                                      </p:tavLst>
                                    </p:anim>
                                    <p:anim calcmode="lin" valueType="num">
                                      <p:cBhvr additive="base">
                                        <p:cTn id="126" dur="500" fill="hold"/>
                                        <p:tgtEl>
                                          <p:spTgt spid="32"/>
                                        </p:tgtEl>
                                        <p:attrNameLst>
                                          <p:attrName>ppt_y</p:attrName>
                                        </p:attrNameLst>
                                      </p:cBhvr>
                                      <p:tavLst>
                                        <p:tav tm="0">
                                          <p:val>
                                            <p:strVal val="#ppt_y"/>
                                          </p:val>
                                        </p:tav>
                                        <p:tav tm="100000">
                                          <p:val>
                                            <p:strVal val="#ppt_y"/>
                                          </p:val>
                                        </p:tav>
                                      </p:tavLst>
                                    </p:anim>
                                  </p:childTnLst>
                                </p:cTn>
                              </p:par>
                            </p:childTnLst>
                          </p:cTn>
                        </p:par>
                      </p:childTnLst>
                    </p:cTn>
                  </p:par>
                  <p:par>
                    <p:cTn id="127" fill="hold">
                      <p:stCondLst>
                        <p:cond delay="indefinite"/>
                      </p:stCondLst>
                      <p:childTnLst>
                        <p:par>
                          <p:cTn id="128" fill="hold">
                            <p:stCondLst>
                              <p:cond delay="0"/>
                            </p:stCondLst>
                            <p:childTnLst>
                              <p:par>
                                <p:cTn id="129" presetID="2" presetClass="entr" presetSubtype="8" fill="hold" grpId="0" nodeType="clickEffect">
                                  <p:stCondLst>
                                    <p:cond delay="0"/>
                                  </p:stCondLst>
                                  <p:childTnLst>
                                    <p:set>
                                      <p:cBhvr>
                                        <p:cTn id="130" dur="1" fill="hold">
                                          <p:stCondLst>
                                            <p:cond delay="0"/>
                                          </p:stCondLst>
                                        </p:cTn>
                                        <p:tgtEl>
                                          <p:spTgt spid="34"/>
                                        </p:tgtEl>
                                        <p:attrNameLst>
                                          <p:attrName>style.visibility</p:attrName>
                                        </p:attrNameLst>
                                      </p:cBhvr>
                                      <p:to>
                                        <p:strVal val="visible"/>
                                      </p:to>
                                    </p:set>
                                    <p:anim calcmode="lin" valueType="num">
                                      <p:cBhvr additive="base">
                                        <p:cTn id="131" dur="500" fill="hold"/>
                                        <p:tgtEl>
                                          <p:spTgt spid="34"/>
                                        </p:tgtEl>
                                        <p:attrNameLst>
                                          <p:attrName>ppt_x</p:attrName>
                                        </p:attrNameLst>
                                      </p:cBhvr>
                                      <p:tavLst>
                                        <p:tav tm="0">
                                          <p:val>
                                            <p:strVal val="0-#ppt_w/2"/>
                                          </p:val>
                                        </p:tav>
                                        <p:tav tm="100000">
                                          <p:val>
                                            <p:strVal val="#ppt_x"/>
                                          </p:val>
                                        </p:tav>
                                      </p:tavLst>
                                    </p:anim>
                                    <p:anim calcmode="lin" valueType="num">
                                      <p:cBhvr additive="base">
                                        <p:cTn id="132" dur="500" fill="hold"/>
                                        <p:tgtEl>
                                          <p:spTgt spid="34"/>
                                        </p:tgtEl>
                                        <p:attrNameLst>
                                          <p:attrName>ppt_y</p:attrName>
                                        </p:attrNameLst>
                                      </p:cBhvr>
                                      <p:tavLst>
                                        <p:tav tm="0">
                                          <p:val>
                                            <p:strVal val="#ppt_y"/>
                                          </p:val>
                                        </p:tav>
                                        <p:tav tm="100000">
                                          <p:val>
                                            <p:strVal val="#ppt_y"/>
                                          </p:val>
                                        </p:tav>
                                      </p:tavLst>
                                    </p:anim>
                                  </p:childTnLst>
                                </p:cTn>
                              </p:par>
                            </p:childTnLst>
                          </p:cTn>
                        </p:par>
                      </p:childTnLst>
                    </p:cTn>
                  </p:par>
                  <p:par>
                    <p:cTn id="133" fill="hold">
                      <p:stCondLst>
                        <p:cond delay="indefinite"/>
                      </p:stCondLst>
                      <p:childTnLst>
                        <p:par>
                          <p:cTn id="134" fill="hold">
                            <p:stCondLst>
                              <p:cond delay="0"/>
                            </p:stCondLst>
                            <p:childTnLst>
                              <p:par>
                                <p:cTn id="135" presetID="2" presetClass="entr" presetSubtype="2" fill="hold" grpId="0" nodeType="clickEffect">
                                  <p:stCondLst>
                                    <p:cond delay="0"/>
                                  </p:stCondLst>
                                  <p:childTnLst>
                                    <p:set>
                                      <p:cBhvr>
                                        <p:cTn id="136" dur="1" fill="hold">
                                          <p:stCondLst>
                                            <p:cond delay="0"/>
                                          </p:stCondLst>
                                        </p:cTn>
                                        <p:tgtEl>
                                          <p:spTgt spid="35"/>
                                        </p:tgtEl>
                                        <p:attrNameLst>
                                          <p:attrName>style.visibility</p:attrName>
                                        </p:attrNameLst>
                                      </p:cBhvr>
                                      <p:to>
                                        <p:strVal val="visible"/>
                                      </p:to>
                                    </p:set>
                                    <p:anim calcmode="lin" valueType="num">
                                      <p:cBhvr additive="base">
                                        <p:cTn id="137" dur="500" fill="hold"/>
                                        <p:tgtEl>
                                          <p:spTgt spid="35"/>
                                        </p:tgtEl>
                                        <p:attrNameLst>
                                          <p:attrName>ppt_x</p:attrName>
                                        </p:attrNameLst>
                                      </p:cBhvr>
                                      <p:tavLst>
                                        <p:tav tm="0">
                                          <p:val>
                                            <p:strVal val="1+#ppt_w/2"/>
                                          </p:val>
                                        </p:tav>
                                        <p:tav tm="100000">
                                          <p:val>
                                            <p:strVal val="#ppt_x"/>
                                          </p:val>
                                        </p:tav>
                                      </p:tavLst>
                                    </p:anim>
                                    <p:anim calcmode="lin" valueType="num">
                                      <p:cBhvr additive="base">
                                        <p:cTn id="138" dur="500" fill="hold"/>
                                        <p:tgtEl>
                                          <p:spTgt spid="35"/>
                                        </p:tgtEl>
                                        <p:attrNameLst>
                                          <p:attrName>ppt_y</p:attrName>
                                        </p:attrNameLst>
                                      </p:cBhvr>
                                      <p:tavLst>
                                        <p:tav tm="0">
                                          <p:val>
                                            <p:strVal val="#ppt_y"/>
                                          </p:val>
                                        </p:tav>
                                        <p:tav tm="100000">
                                          <p:val>
                                            <p:strVal val="#ppt_y"/>
                                          </p:val>
                                        </p:tav>
                                      </p:tavLst>
                                    </p:anim>
                                  </p:childTnLst>
                                </p:cTn>
                              </p:par>
                            </p:childTnLst>
                          </p:cTn>
                        </p:par>
                      </p:childTnLst>
                    </p:cTn>
                  </p:par>
                  <p:par>
                    <p:cTn id="139" fill="hold">
                      <p:stCondLst>
                        <p:cond delay="indefinite"/>
                      </p:stCondLst>
                      <p:childTnLst>
                        <p:par>
                          <p:cTn id="140" fill="hold">
                            <p:stCondLst>
                              <p:cond delay="0"/>
                            </p:stCondLst>
                            <p:childTnLst>
                              <p:par>
                                <p:cTn id="141" presetID="2" presetClass="entr" presetSubtype="8" fill="hold" grpId="0" nodeType="clickEffect">
                                  <p:stCondLst>
                                    <p:cond delay="0"/>
                                  </p:stCondLst>
                                  <p:childTnLst>
                                    <p:set>
                                      <p:cBhvr>
                                        <p:cTn id="142" dur="1" fill="hold">
                                          <p:stCondLst>
                                            <p:cond delay="0"/>
                                          </p:stCondLst>
                                        </p:cTn>
                                        <p:tgtEl>
                                          <p:spTgt spid="25"/>
                                        </p:tgtEl>
                                        <p:attrNameLst>
                                          <p:attrName>style.visibility</p:attrName>
                                        </p:attrNameLst>
                                      </p:cBhvr>
                                      <p:to>
                                        <p:strVal val="visible"/>
                                      </p:to>
                                    </p:set>
                                    <p:anim calcmode="lin" valueType="num">
                                      <p:cBhvr additive="base">
                                        <p:cTn id="143" dur="500" fill="hold"/>
                                        <p:tgtEl>
                                          <p:spTgt spid="25"/>
                                        </p:tgtEl>
                                        <p:attrNameLst>
                                          <p:attrName>ppt_x</p:attrName>
                                        </p:attrNameLst>
                                      </p:cBhvr>
                                      <p:tavLst>
                                        <p:tav tm="0">
                                          <p:val>
                                            <p:strVal val="0-#ppt_w/2"/>
                                          </p:val>
                                        </p:tav>
                                        <p:tav tm="100000">
                                          <p:val>
                                            <p:strVal val="#ppt_x"/>
                                          </p:val>
                                        </p:tav>
                                      </p:tavLst>
                                    </p:anim>
                                    <p:anim calcmode="lin" valueType="num">
                                      <p:cBhvr additive="base">
                                        <p:cTn id="144" dur="500" fill="hold"/>
                                        <p:tgtEl>
                                          <p:spTgt spid="25"/>
                                        </p:tgtEl>
                                        <p:attrNameLst>
                                          <p:attrName>ppt_y</p:attrName>
                                        </p:attrNameLst>
                                      </p:cBhvr>
                                      <p:tavLst>
                                        <p:tav tm="0">
                                          <p:val>
                                            <p:strVal val="#ppt_y"/>
                                          </p:val>
                                        </p:tav>
                                        <p:tav tm="100000">
                                          <p:val>
                                            <p:strVal val="#ppt_y"/>
                                          </p:val>
                                        </p:tav>
                                      </p:tavLst>
                                    </p:anim>
                                  </p:childTnLst>
                                </p:cTn>
                              </p:par>
                            </p:childTnLst>
                          </p:cTn>
                        </p:par>
                      </p:childTnLst>
                    </p:cTn>
                  </p:par>
                  <p:par>
                    <p:cTn id="145" fill="hold">
                      <p:stCondLst>
                        <p:cond delay="indefinite"/>
                      </p:stCondLst>
                      <p:childTnLst>
                        <p:par>
                          <p:cTn id="146" fill="hold">
                            <p:stCondLst>
                              <p:cond delay="0"/>
                            </p:stCondLst>
                            <p:childTnLst>
                              <p:par>
                                <p:cTn id="147" presetID="10" presetClass="entr" presetSubtype="0" fill="hold" nodeType="clickEffect">
                                  <p:stCondLst>
                                    <p:cond delay="0"/>
                                  </p:stCondLst>
                                  <p:childTnLst>
                                    <p:set>
                                      <p:cBhvr>
                                        <p:cTn id="148" dur="1" fill="hold">
                                          <p:stCondLst>
                                            <p:cond delay="0"/>
                                          </p:stCondLst>
                                        </p:cTn>
                                        <p:tgtEl>
                                          <p:spTgt spid="51"/>
                                        </p:tgtEl>
                                        <p:attrNameLst>
                                          <p:attrName>style.visibility</p:attrName>
                                        </p:attrNameLst>
                                      </p:cBhvr>
                                      <p:to>
                                        <p:strVal val="visible"/>
                                      </p:to>
                                    </p:set>
                                    <p:animEffect transition="in" filter="fade">
                                      <p:cBhvr>
                                        <p:cTn id="149" dur="500"/>
                                        <p:tgtEl>
                                          <p:spTgt spid="51"/>
                                        </p:tgtEl>
                                      </p:cBhvr>
                                    </p:animEffect>
                                  </p:childTnLst>
                                </p:cTn>
                              </p:par>
                            </p:childTnLst>
                          </p:cTn>
                        </p:par>
                      </p:childTnLst>
                    </p:cTn>
                  </p:par>
                  <p:par>
                    <p:cTn id="150" fill="hold">
                      <p:stCondLst>
                        <p:cond delay="indefinite"/>
                      </p:stCondLst>
                      <p:childTnLst>
                        <p:par>
                          <p:cTn id="151" fill="hold">
                            <p:stCondLst>
                              <p:cond delay="0"/>
                            </p:stCondLst>
                            <p:childTnLst>
                              <p:par>
                                <p:cTn id="152" presetID="2" presetClass="entr" presetSubtype="8" fill="hold" grpId="0" nodeType="clickEffect">
                                  <p:stCondLst>
                                    <p:cond delay="0"/>
                                  </p:stCondLst>
                                  <p:childTnLst>
                                    <p:set>
                                      <p:cBhvr>
                                        <p:cTn id="153" dur="1" fill="hold">
                                          <p:stCondLst>
                                            <p:cond delay="0"/>
                                          </p:stCondLst>
                                        </p:cTn>
                                        <p:tgtEl>
                                          <p:spTgt spid="4"/>
                                        </p:tgtEl>
                                        <p:attrNameLst>
                                          <p:attrName>style.visibility</p:attrName>
                                        </p:attrNameLst>
                                      </p:cBhvr>
                                      <p:to>
                                        <p:strVal val="visible"/>
                                      </p:to>
                                    </p:set>
                                    <p:anim calcmode="lin" valueType="num">
                                      <p:cBhvr additive="base">
                                        <p:cTn id="154" dur="500" fill="hold"/>
                                        <p:tgtEl>
                                          <p:spTgt spid="4"/>
                                        </p:tgtEl>
                                        <p:attrNameLst>
                                          <p:attrName>ppt_x</p:attrName>
                                        </p:attrNameLst>
                                      </p:cBhvr>
                                      <p:tavLst>
                                        <p:tav tm="0">
                                          <p:val>
                                            <p:strVal val="0-#ppt_w/2"/>
                                          </p:val>
                                        </p:tav>
                                        <p:tav tm="100000">
                                          <p:val>
                                            <p:strVal val="#ppt_x"/>
                                          </p:val>
                                        </p:tav>
                                      </p:tavLst>
                                    </p:anim>
                                    <p:anim calcmode="lin" valueType="num">
                                      <p:cBhvr additive="base">
                                        <p:cTn id="155"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56" fill="hold">
                      <p:stCondLst>
                        <p:cond delay="indefinite"/>
                      </p:stCondLst>
                      <p:childTnLst>
                        <p:par>
                          <p:cTn id="157" fill="hold">
                            <p:stCondLst>
                              <p:cond delay="0"/>
                            </p:stCondLst>
                            <p:childTnLst>
                              <p:par>
                                <p:cTn id="158" presetID="2" presetClass="entr" presetSubtype="8" fill="hold" grpId="0" nodeType="clickEffect">
                                  <p:stCondLst>
                                    <p:cond delay="0"/>
                                  </p:stCondLst>
                                  <p:childTnLst>
                                    <p:set>
                                      <p:cBhvr>
                                        <p:cTn id="159" dur="1" fill="hold">
                                          <p:stCondLst>
                                            <p:cond delay="0"/>
                                          </p:stCondLst>
                                        </p:cTn>
                                        <p:tgtEl>
                                          <p:spTgt spid="22"/>
                                        </p:tgtEl>
                                        <p:attrNameLst>
                                          <p:attrName>style.visibility</p:attrName>
                                        </p:attrNameLst>
                                      </p:cBhvr>
                                      <p:to>
                                        <p:strVal val="visible"/>
                                      </p:to>
                                    </p:set>
                                    <p:anim calcmode="lin" valueType="num">
                                      <p:cBhvr additive="base">
                                        <p:cTn id="160" dur="500" fill="hold"/>
                                        <p:tgtEl>
                                          <p:spTgt spid="22"/>
                                        </p:tgtEl>
                                        <p:attrNameLst>
                                          <p:attrName>ppt_x</p:attrName>
                                        </p:attrNameLst>
                                      </p:cBhvr>
                                      <p:tavLst>
                                        <p:tav tm="0">
                                          <p:val>
                                            <p:strVal val="0-#ppt_w/2"/>
                                          </p:val>
                                        </p:tav>
                                        <p:tav tm="100000">
                                          <p:val>
                                            <p:strVal val="#ppt_x"/>
                                          </p:val>
                                        </p:tav>
                                      </p:tavLst>
                                    </p:anim>
                                    <p:anim calcmode="lin" valueType="num">
                                      <p:cBhvr additive="base">
                                        <p:cTn id="161" dur="500" fill="hold"/>
                                        <p:tgtEl>
                                          <p:spTgt spid="22"/>
                                        </p:tgtEl>
                                        <p:attrNameLst>
                                          <p:attrName>ppt_y</p:attrName>
                                        </p:attrNameLst>
                                      </p:cBhvr>
                                      <p:tavLst>
                                        <p:tav tm="0">
                                          <p:val>
                                            <p:strVal val="#ppt_y"/>
                                          </p:val>
                                        </p:tav>
                                        <p:tav tm="100000">
                                          <p:val>
                                            <p:strVal val="#ppt_y"/>
                                          </p:val>
                                        </p:tav>
                                      </p:tavLst>
                                    </p:anim>
                                  </p:childTnLst>
                                </p:cTn>
                              </p:par>
                            </p:childTnLst>
                          </p:cTn>
                        </p:par>
                      </p:childTnLst>
                    </p:cTn>
                  </p:par>
                  <p:par>
                    <p:cTn id="162" fill="hold">
                      <p:stCondLst>
                        <p:cond delay="indefinite"/>
                      </p:stCondLst>
                      <p:childTnLst>
                        <p:par>
                          <p:cTn id="163" fill="hold">
                            <p:stCondLst>
                              <p:cond delay="0"/>
                            </p:stCondLst>
                            <p:childTnLst>
                              <p:par>
                                <p:cTn id="164" presetID="2" presetClass="entr" presetSubtype="8" fill="hold" grpId="0" nodeType="clickEffect">
                                  <p:stCondLst>
                                    <p:cond delay="0"/>
                                  </p:stCondLst>
                                  <p:childTnLst>
                                    <p:set>
                                      <p:cBhvr>
                                        <p:cTn id="165" dur="1" fill="hold">
                                          <p:stCondLst>
                                            <p:cond delay="0"/>
                                          </p:stCondLst>
                                        </p:cTn>
                                        <p:tgtEl>
                                          <p:spTgt spid="29"/>
                                        </p:tgtEl>
                                        <p:attrNameLst>
                                          <p:attrName>style.visibility</p:attrName>
                                        </p:attrNameLst>
                                      </p:cBhvr>
                                      <p:to>
                                        <p:strVal val="visible"/>
                                      </p:to>
                                    </p:set>
                                    <p:anim calcmode="lin" valueType="num">
                                      <p:cBhvr additive="base">
                                        <p:cTn id="166" dur="500" fill="hold"/>
                                        <p:tgtEl>
                                          <p:spTgt spid="29"/>
                                        </p:tgtEl>
                                        <p:attrNameLst>
                                          <p:attrName>ppt_x</p:attrName>
                                        </p:attrNameLst>
                                      </p:cBhvr>
                                      <p:tavLst>
                                        <p:tav tm="0">
                                          <p:val>
                                            <p:strVal val="0-#ppt_w/2"/>
                                          </p:val>
                                        </p:tav>
                                        <p:tav tm="100000">
                                          <p:val>
                                            <p:strVal val="#ppt_x"/>
                                          </p:val>
                                        </p:tav>
                                      </p:tavLst>
                                    </p:anim>
                                    <p:anim calcmode="lin" valueType="num">
                                      <p:cBhvr additive="base">
                                        <p:cTn id="167" dur="500" fill="hold"/>
                                        <p:tgtEl>
                                          <p:spTgt spid="29"/>
                                        </p:tgtEl>
                                        <p:attrNameLst>
                                          <p:attrName>ppt_y</p:attrName>
                                        </p:attrNameLst>
                                      </p:cBhvr>
                                      <p:tavLst>
                                        <p:tav tm="0">
                                          <p:val>
                                            <p:strVal val="#ppt_y"/>
                                          </p:val>
                                        </p:tav>
                                        <p:tav tm="100000">
                                          <p:val>
                                            <p:strVal val="#ppt_y"/>
                                          </p:val>
                                        </p:tav>
                                      </p:tavLst>
                                    </p:anim>
                                  </p:childTnLst>
                                </p:cTn>
                              </p:par>
                            </p:childTnLst>
                          </p:cTn>
                        </p:par>
                      </p:childTnLst>
                    </p:cTn>
                  </p:par>
                  <p:par>
                    <p:cTn id="168" fill="hold">
                      <p:stCondLst>
                        <p:cond delay="indefinite"/>
                      </p:stCondLst>
                      <p:childTnLst>
                        <p:par>
                          <p:cTn id="169" fill="hold">
                            <p:stCondLst>
                              <p:cond delay="0"/>
                            </p:stCondLst>
                            <p:childTnLst>
                              <p:par>
                                <p:cTn id="170" presetID="2" presetClass="entr" presetSubtype="8" fill="hold" nodeType="clickEffect">
                                  <p:stCondLst>
                                    <p:cond delay="0"/>
                                  </p:stCondLst>
                                  <p:childTnLst>
                                    <p:set>
                                      <p:cBhvr>
                                        <p:cTn id="171" dur="1" fill="hold">
                                          <p:stCondLst>
                                            <p:cond delay="0"/>
                                          </p:stCondLst>
                                        </p:cTn>
                                        <p:tgtEl>
                                          <p:spTgt spid="37"/>
                                        </p:tgtEl>
                                        <p:attrNameLst>
                                          <p:attrName>style.visibility</p:attrName>
                                        </p:attrNameLst>
                                      </p:cBhvr>
                                      <p:to>
                                        <p:strVal val="visible"/>
                                      </p:to>
                                    </p:set>
                                    <p:anim calcmode="lin" valueType="num">
                                      <p:cBhvr additive="base">
                                        <p:cTn id="172" dur="500" fill="hold"/>
                                        <p:tgtEl>
                                          <p:spTgt spid="37"/>
                                        </p:tgtEl>
                                        <p:attrNameLst>
                                          <p:attrName>ppt_x</p:attrName>
                                        </p:attrNameLst>
                                      </p:cBhvr>
                                      <p:tavLst>
                                        <p:tav tm="0">
                                          <p:val>
                                            <p:strVal val="0-#ppt_w/2"/>
                                          </p:val>
                                        </p:tav>
                                        <p:tav tm="100000">
                                          <p:val>
                                            <p:strVal val="#ppt_x"/>
                                          </p:val>
                                        </p:tav>
                                      </p:tavLst>
                                    </p:anim>
                                    <p:anim calcmode="lin" valueType="num">
                                      <p:cBhvr additive="base">
                                        <p:cTn id="173" dur="500" fill="hold"/>
                                        <p:tgtEl>
                                          <p:spTgt spid="37"/>
                                        </p:tgtEl>
                                        <p:attrNameLst>
                                          <p:attrName>ppt_y</p:attrName>
                                        </p:attrNameLst>
                                      </p:cBhvr>
                                      <p:tavLst>
                                        <p:tav tm="0">
                                          <p:val>
                                            <p:strVal val="#ppt_y"/>
                                          </p:val>
                                        </p:tav>
                                        <p:tav tm="100000">
                                          <p:val>
                                            <p:strVal val="#ppt_y"/>
                                          </p:val>
                                        </p:tav>
                                      </p:tavLst>
                                    </p:anim>
                                  </p:childTnLst>
                                </p:cTn>
                              </p:par>
                            </p:childTnLst>
                          </p:cTn>
                        </p:par>
                      </p:childTnLst>
                    </p:cTn>
                  </p:par>
                  <p:par>
                    <p:cTn id="174" fill="hold">
                      <p:stCondLst>
                        <p:cond delay="indefinite"/>
                      </p:stCondLst>
                      <p:childTnLst>
                        <p:par>
                          <p:cTn id="175" fill="hold">
                            <p:stCondLst>
                              <p:cond delay="0"/>
                            </p:stCondLst>
                            <p:childTnLst>
                              <p:par>
                                <p:cTn id="176" presetID="2" presetClass="entr" presetSubtype="8" fill="hold" grpId="0" nodeType="clickEffect">
                                  <p:stCondLst>
                                    <p:cond delay="0"/>
                                  </p:stCondLst>
                                  <p:childTnLst>
                                    <p:set>
                                      <p:cBhvr>
                                        <p:cTn id="177" dur="1" fill="hold">
                                          <p:stCondLst>
                                            <p:cond delay="0"/>
                                          </p:stCondLst>
                                        </p:cTn>
                                        <p:tgtEl>
                                          <p:spTgt spid="39"/>
                                        </p:tgtEl>
                                        <p:attrNameLst>
                                          <p:attrName>style.visibility</p:attrName>
                                        </p:attrNameLst>
                                      </p:cBhvr>
                                      <p:to>
                                        <p:strVal val="visible"/>
                                      </p:to>
                                    </p:set>
                                    <p:anim calcmode="lin" valueType="num">
                                      <p:cBhvr additive="base">
                                        <p:cTn id="178" dur="500" fill="hold"/>
                                        <p:tgtEl>
                                          <p:spTgt spid="39"/>
                                        </p:tgtEl>
                                        <p:attrNameLst>
                                          <p:attrName>ppt_x</p:attrName>
                                        </p:attrNameLst>
                                      </p:cBhvr>
                                      <p:tavLst>
                                        <p:tav tm="0">
                                          <p:val>
                                            <p:strVal val="0-#ppt_w/2"/>
                                          </p:val>
                                        </p:tav>
                                        <p:tav tm="100000">
                                          <p:val>
                                            <p:strVal val="#ppt_x"/>
                                          </p:val>
                                        </p:tav>
                                      </p:tavLst>
                                    </p:anim>
                                    <p:anim calcmode="lin" valueType="num">
                                      <p:cBhvr additive="base">
                                        <p:cTn id="179" dur="500" fill="hold"/>
                                        <p:tgtEl>
                                          <p:spTgt spid="39"/>
                                        </p:tgtEl>
                                        <p:attrNameLst>
                                          <p:attrName>ppt_y</p:attrName>
                                        </p:attrNameLst>
                                      </p:cBhvr>
                                      <p:tavLst>
                                        <p:tav tm="0">
                                          <p:val>
                                            <p:strVal val="#ppt_y"/>
                                          </p:val>
                                        </p:tav>
                                        <p:tav tm="100000">
                                          <p:val>
                                            <p:strVal val="#ppt_y"/>
                                          </p:val>
                                        </p:tav>
                                      </p:tavLst>
                                    </p:anim>
                                  </p:childTnLst>
                                </p:cTn>
                              </p:par>
                            </p:childTnLst>
                          </p:cTn>
                        </p:par>
                      </p:childTnLst>
                    </p:cTn>
                  </p:par>
                  <p:par>
                    <p:cTn id="180" fill="hold">
                      <p:stCondLst>
                        <p:cond delay="indefinite"/>
                      </p:stCondLst>
                      <p:childTnLst>
                        <p:par>
                          <p:cTn id="181" fill="hold">
                            <p:stCondLst>
                              <p:cond delay="0"/>
                            </p:stCondLst>
                            <p:childTnLst>
                              <p:par>
                                <p:cTn id="182" presetID="2" presetClass="entr" presetSubtype="8" fill="hold" grpId="0" nodeType="clickEffect">
                                  <p:stCondLst>
                                    <p:cond delay="0"/>
                                  </p:stCondLst>
                                  <p:childTnLst>
                                    <p:set>
                                      <p:cBhvr>
                                        <p:cTn id="183" dur="1" fill="hold">
                                          <p:stCondLst>
                                            <p:cond delay="0"/>
                                          </p:stCondLst>
                                        </p:cTn>
                                        <p:tgtEl>
                                          <p:spTgt spid="30"/>
                                        </p:tgtEl>
                                        <p:attrNameLst>
                                          <p:attrName>style.visibility</p:attrName>
                                        </p:attrNameLst>
                                      </p:cBhvr>
                                      <p:to>
                                        <p:strVal val="visible"/>
                                      </p:to>
                                    </p:set>
                                    <p:anim calcmode="lin" valueType="num">
                                      <p:cBhvr additive="base">
                                        <p:cTn id="184" dur="500" fill="hold"/>
                                        <p:tgtEl>
                                          <p:spTgt spid="30"/>
                                        </p:tgtEl>
                                        <p:attrNameLst>
                                          <p:attrName>ppt_x</p:attrName>
                                        </p:attrNameLst>
                                      </p:cBhvr>
                                      <p:tavLst>
                                        <p:tav tm="0">
                                          <p:val>
                                            <p:strVal val="0-#ppt_w/2"/>
                                          </p:val>
                                        </p:tav>
                                        <p:tav tm="100000">
                                          <p:val>
                                            <p:strVal val="#ppt_x"/>
                                          </p:val>
                                        </p:tav>
                                      </p:tavLst>
                                    </p:anim>
                                    <p:anim calcmode="lin" valueType="num">
                                      <p:cBhvr additive="base">
                                        <p:cTn id="185" dur="500" fill="hold"/>
                                        <p:tgtEl>
                                          <p:spTgt spid="30"/>
                                        </p:tgtEl>
                                        <p:attrNameLst>
                                          <p:attrName>ppt_y</p:attrName>
                                        </p:attrNameLst>
                                      </p:cBhvr>
                                      <p:tavLst>
                                        <p:tav tm="0">
                                          <p:val>
                                            <p:strVal val="#ppt_y"/>
                                          </p:val>
                                        </p:tav>
                                        <p:tav tm="100000">
                                          <p:val>
                                            <p:strVal val="#ppt_y"/>
                                          </p:val>
                                        </p:tav>
                                      </p:tavLst>
                                    </p:anim>
                                  </p:childTnLst>
                                </p:cTn>
                              </p:par>
                            </p:childTnLst>
                          </p:cTn>
                        </p:par>
                      </p:childTnLst>
                    </p:cTn>
                  </p:par>
                  <p:par>
                    <p:cTn id="186" fill="hold">
                      <p:stCondLst>
                        <p:cond delay="indefinite"/>
                      </p:stCondLst>
                      <p:childTnLst>
                        <p:par>
                          <p:cTn id="187" fill="hold">
                            <p:stCondLst>
                              <p:cond delay="0"/>
                            </p:stCondLst>
                            <p:childTnLst>
                              <p:par>
                                <p:cTn id="188" presetID="2" presetClass="entr" presetSubtype="8" fill="hold" nodeType="clickEffect">
                                  <p:stCondLst>
                                    <p:cond delay="0"/>
                                  </p:stCondLst>
                                  <p:childTnLst>
                                    <p:set>
                                      <p:cBhvr>
                                        <p:cTn id="189" dur="1" fill="hold">
                                          <p:stCondLst>
                                            <p:cond delay="0"/>
                                          </p:stCondLst>
                                        </p:cTn>
                                        <p:tgtEl>
                                          <p:spTgt spid="38"/>
                                        </p:tgtEl>
                                        <p:attrNameLst>
                                          <p:attrName>style.visibility</p:attrName>
                                        </p:attrNameLst>
                                      </p:cBhvr>
                                      <p:to>
                                        <p:strVal val="visible"/>
                                      </p:to>
                                    </p:set>
                                    <p:anim calcmode="lin" valueType="num">
                                      <p:cBhvr additive="base">
                                        <p:cTn id="190" dur="500" fill="hold"/>
                                        <p:tgtEl>
                                          <p:spTgt spid="38"/>
                                        </p:tgtEl>
                                        <p:attrNameLst>
                                          <p:attrName>ppt_x</p:attrName>
                                        </p:attrNameLst>
                                      </p:cBhvr>
                                      <p:tavLst>
                                        <p:tav tm="0">
                                          <p:val>
                                            <p:strVal val="0-#ppt_w/2"/>
                                          </p:val>
                                        </p:tav>
                                        <p:tav tm="100000">
                                          <p:val>
                                            <p:strVal val="#ppt_x"/>
                                          </p:val>
                                        </p:tav>
                                      </p:tavLst>
                                    </p:anim>
                                    <p:anim calcmode="lin" valueType="num">
                                      <p:cBhvr additive="base">
                                        <p:cTn id="191" dur="500" fill="hold"/>
                                        <p:tgtEl>
                                          <p:spTgt spid="38"/>
                                        </p:tgtEl>
                                        <p:attrNameLst>
                                          <p:attrName>ppt_y</p:attrName>
                                        </p:attrNameLst>
                                      </p:cBhvr>
                                      <p:tavLst>
                                        <p:tav tm="0">
                                          <p:val>
                                            <p:strVal val="#ppt_y"/>
                                          </p:val>
                                        </p:tav>
                                        <p:tav tm="100000">
                                          <p:val>
                                            <p:strVal val="#ppt_y"/>
                                          </p:val>
                                        </p:tav>
                                      </p:tavLst>
                                    </p:anim>
                                  </p:childTnLst>
                                </p:cTn>
                              </p:par>
                            </p:childTnLst>
                          </p:cTn>
                        </p:par>
                      </p:childTnLst>
                    </p:cTn>
                  </p:par>
                  <p:par>
                    <p:cTn id="192" fill="hold">
                      <p:stCondLst>
                        <p:cond delay="indefinite"/>
                      </p:stCondLst>
                      <p:childTnLst>
                        <p:par>
                          <p:cTn id="193" fill="hold">
                            <p:stCondLst>
                              <p:cond delay="0"/>
                            </p:stCondLst>
                            <p:childTnLst>
                              <p:par>
                                <p:cTn id="194" presetID="2" presetClass="entr" presetSubtype="8" fill="hold" grpId="0" nodeType="clickEffect">
                                  <p:stCondLst>
                                    <p:cond delay="0"/>
                                  </p:stCondLst>
                                  <p:childTnLst>
                                    <p:set>
                                      <p:cBhvr>
                                        <p:cTn id="195" dur="1" fill="hold">
                                          <p:stCondLst>
                                            <p:cond delay="0"/>
                                          </p:stCondLst>
                                        </p:cTn>
                                        <p:tgtEl>
                                          <p:spTgt spid="40"/>
                                        </p:tgtEl>
                                        <p:attrNameLst>
                                          <p:attrName>style.visibility</p:attrName>
                                        </p:attrNameLst>
                                      </p:cBhvr>
                                      <p:to>
                                        <p:strVal val="visible"/>
                                      </p:to>
                                    </p:set>
                                    <p:anim calcmode="lin" valueType="num">
                                      <p:cBhvr additive="base">
                                        <p:cTn id="196" dur="500" fill="hold"/>
                                        <p:tgtEl>
                                          <p:spTgt spid="40"/>
                                        </p:tgtEl>
                                        <p:attrNameLst>
                                          <p:attrName>ppt_x</p:attrName>
                                        </p:attrNameLst>
                                      </p:cBhvr>
                                      <p:tavLst>
                                        <p:tav tm="0">
                                          <p:val>
                                            <p:strVal val="0-#ppt_w/2"/>
                                          </p:val>
                                        </p:tav>
                                        <p:tav tm="100000">
                                          <p:val>
                                            <p:strVal val="#ppt_x"/>
                                          </p:val>
                                        </p:tav>
                                      </p:tavLst>
                                    </p:anim>
                                    <p:anim calcmode="lin" valueType="num">
                                      <p:cBhvr additive="base">
                                        <p:cTn id="197" dur="500" fill="hold"/>
                                        <p:tgtEl>
                                          <p:spTgt spid="40"/>
                                        </p:tgtEl>
                                        <p:attrNameLst>
                                          <p:attrName>ppt_y</p:attrName>
                                        </p:attrNameLst>
                                      </p:cBhvr>
                                      <p:tavLst>
                                        <p:tav tm="0">
                                          <p:val>
                                            <p:strVal val="#ppt_y"/>
                                          </p:val>
                                        </p:tav>
                                        <p:tav tm="100000">
                                          <p:val>
                                            <p:strVal val="#ppt_y"/>
                                          </p:val>
                                        </p:tav>
                                      </p:tavLst>
                                    </p:anim>
                                  </p:childTnLst>
                                </p:cTn>
                              </p:par>
                            </p:childTnLst>
                          </p:cTn>
                        </p:par>
                      </p:childTnLst>
                    </p:cTn>
                  </p:par>
                  <p:par>
                    <p:cTn id="198" fill="hold">
                      <p:stCondLst>
                        <p:cond delay="indefinite"/>
                      </p:stCondLst>
                      <p:childTnLst>
                        <p:par>
                          <p:cTn id="199" fill="hold">
                            <p:stCondLst>
                              <p:cond delay="0"/>
                            </p:stCondLst>
                            <p:childTnLst>
                              <p:par>
                                <p:cTn id="200" presetID="2" presetClass="entr" presetSubtype="2" fill="hold" grpId="0" nodeType="clickEffect">
                                  <p:stCondLst>
                                    <p:cond delay="0"/>
                                  </p:stCondLst>
                                  <p:childTnLst>
                                    <p:set>
                                      <p:cBhvr>
                                        <p:cTn id="201" dur="1" fill="hold">
                                          <p:stCondLst>
                                            <p:cond delay="0"/>
                                          </p:stCondLst>
                                        </p:cTn>
                                        <p:tgtEl>
                                          <p:spTgt spid="41"/>
                                        </p:tgtEl>
                                        <p:attrNameLst>
                                          <p:attrName>style.visibility</p:attrName>
                                        </p:attrNameLst>
                                      </p:cBhvr>
                                      <p:to>
                                        <p:strVal val="visible"/>
                                      </p:to>
                                    </p:set>
                                    <p:anim calcmode="lin" valueType="num">
                                      <p:cBhvr additive="base">
                                        <p:cTn id="202" dur="500" fill="hold"/>
                                        <p:tgtEl>
                                          <p:spTgt spid="41"/>
                                        </p:tgtEl>
                                        <p:attrNameLst>
                                          <p:attrName>ppt_x</p:attrName>
                                        </p:attrNameLst>
                                      </p:cBhvr>
                                      <p:tavLst>
                                        <p:tav tm="0">
                                          <p:val>
                                            <p:strVal val="1+#ppt_w/2"/>
                                          </p:val>
                                        </p:tav>
                                        <p:tav tm="100000">
                                          <p:val>
                                            <p:strVal val="#ppt_x"/>
                                          </p:val>
                                        </p:tav>
                                      </p:tavLst>
                                    </p:anim>
                                    <p:anim calcmode="lin" valueType="num">
                                      <p:cBhvr additive="base">
                                        <p:cTn id="203" dur="500" fill="hold"/>
                                        <p:tgtEl>
                                          <p:spTgt spid="41"/>
                                        </p:tgtEl>
                                        <p:attrNameLst>
                                          <p:attrName>ppt_y</p:attrName>
                                        </p:attrNameLst>
                                      </p:cBhvr>
                                      <p:tavLst>
                                        <p:tav tm="0">
                                          <p:val>
                                            <p:strVal val="#ppt_y"/>
                                          </p:val>
                                        </p:tav>
                                        <p:tav tm="100000">
                                          <p:val>
                                            <p:strVal val="#ppt_y"/>
                                          </p:val>
                                        </p:tav>
                                      </p:tavLst>
                                    </p:anim>
                                  </p:childTnLst>
                                </p:cTn>
                              </p:par>
                            </p:childTnLst>
                          </p:cTn>
                        </p:par>
                      </p:childTnLst>
                    </p:cTn>
                  </p:par>
                  <p:par>
                    <p:cTn id="204" fill="hold">
                      <p:stCondLst>
                        <p:cond delay="indefinite"/>
                      </p:stCondLst>
                      <p:childTnLst>
                        <p:par>
                          <p:cTn id="205" fill="hold">
                            <p:stCondLst>
                              <p:cond delay="0"/>
                            </p:stCondLst>
                            <p:childTnLst>
                              <p:par>
                                <p:cTn id="206" presetID="2" presetClass="entr" presetSubtype="8" fill="hold" grpId="0" nodeType="clickEffect">
                                  <p:stCondLst>
                                    <p:cond delay="0"/>
                                  </p:stCondLst>
                                  <p:childTnLst>
                                    <p:set>
                                      <p:cBhvr>
                                        <p:cTn id="207" dur="1" fill="hold">
                                          <p:stCondLst>
                                            <p:cond delay="0"/>
                                          </p:stCondLst>
                                        </p:cTn>
                                        <p:tgtEl>
                                          <p:spTgt spid="42"/>
                                        </p:tgtEl>
                                        <p:attrNameLst>
                                          <p:attrName>style.visibility</p:attrName>
                                        </p:attrNameLst>
                                      </p:cBhvr>
                                      <p:to>
                                        <p:strVal val="visible"/>
                                      </p:to>
                                    </p:set>
                                    <p:anim calcmode="lin" valueType="num">
                                      <p:cBhvr additive="base">
                                        <p:cTn id="208" dur="500" fill="hold"/>
                                        <p:tgtEl>
                                          <p:spTgt spid="42"/>
                                        </p:tgtEl>
                                        <p:attrNameLst>
                                          <p:attrName>ppt_x</p:attrName>
                                        </p:attrNameLst>
                                      </p:cBhvr>
                                      <p:tavLst>
                                        <p:tav tm="0">
                                          <p:val>
                                            <p:strVal val="0-#ppt_w/2"/>
                                          </p:val>
                                        </p:tav>
                                        <p:tav tm="100000">
                                          <p:val>
                                            <p:strVal val="#ppt_x"/>
                                          </p:val>
                                        </p:tav>
                                      </p:tavLst>
                                    </p:anim>
                                    <p:anim calcmode="lin" valueType="num">
                                      <p:cBhvr additive="base">
                                        <p:cTn id="209" dur="500" fill="hold"/>
                                        <p:tgtEl>
                                          <p:spTgt spid="42"/>
                                        </p:tgtEl>
                                        <p:attrNameLst>
                                          <p:attrName>ppt_y</p:attrName>
                                        </p:attrNameLst>
                                      </p:cBhvr>
                                      <p:tavLst>
                                        <p:tav tm="0">
                                          <p:val>
                                            <p:strVal val="#ppt_y"/>
                                          </p:val>
                                        </p:tav>
                                        <p:tav tm="100000">
                                          <p:val>
                                            <p:strVal val="#ppt_y"/>
                                          </p:val>
                                        </p:tav>
                                      </p:tavLst>
                                    </p:anim>
                                  </p:childTnLst>
                                </p:cTn>
                              </p:par>
                            </p:childTnLst>
                          </p:cTn>
                        </p:par>
                      </p:childTnLst>
                    </p:cTn>
                  </p:par>
                  <p:par>
                    <p:cTn id="210" fill="hold">
                      <p:stCondLst>
                        <p:cond delay="indefinite"/>
                      </p:stCondLst>
                      <p:childTnLst>
                        <p:par>
                          <p:cTn id="211" fill="hold">
                            <p:stCondLst>
                              <p:cond delay="0"/>
                            </p:stCondLst>
                            <p:childTnLst>
                              <p:par>
                                <p:cTn id="212" presetID="2" presetClass="entr" presetSubtype="4" fill="hold" nodeType="clickEffect">
                                  <p:stCondLst>
                                    <p:cond delay="0"/>
                                  </p:stCondLst>
                                  <p:childTnLst>
                                    <p:set>
                                      <p:cBhvr>
                                        <p:cTn id="213" dur="1" fill="hold">
                                          <p:stCondLst>
                                            <p:cond delay="0"/>
                                          </p:stCondLst>
                                        </p:cTn>
                                        <p:tgtEl>
                                          <p:spTgt spid="57"/>
                                        </p:tgtEl>
                                        <p:attrNameLst>
                                          <p:attrName>style.visibility</p:attrName>
                                        </p:attrNameLst>
                                      </p:cBhvr>
                                      <p:to>
                                        <p:strVal val="visible"/>
                                      </p:to>
                                    </p:set>
                                    <p:anim calcmode="lin" valueType="num">
                                      <p:cBhvr additive="base">
                                        <p:cTn id="214" dur="500" fill="hold"/>
                                        <p:tgtEl>
                                          <p:spTgt spid="57"/>
                                        </p:tgtEl>
                                        <p:attrNameLst>
                                          <p:attrName>ppt_x</p:attrName>
                                        </p:attrNameLst>
                                      </p:cBhvr>
                                      <p:tavLst>
                                        <p:tav tm="0">
                                          <p:val>
                                            <p:strVal val="#ppt_x"/>
                                          </p:val>
                                        </p:tav>
                                        <p:tav tm="100000">
                                          <p:val>
                                            <p:strVal val="#ppt_x"/>
                                          </p:val>
                                        </p:tav>
                                      </p:tavLst>
                                    </p:anim>
                                    <p:anim calcmode="lin" valueType="num">
                                      <p:cBhvr additive="base">
                                        <p:cTn id="215" dur="500" fill="hold"/>
                                        <p:tgtEl>
                                          <p:spTgt spid="5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uiExpand="1" build="p" animBg="1"/>
      <p:bldP spid="49" grpId="0" animBg="1"/>
      <p:bldP spid="2" grpId="0" animBg="1"/>
      <p:bldP spid="3" grpId="0" animBg="1"/>
      <p:bldP spid="4" grpId="0" animBg="1"/>
      <p:bldP spid="13" grpId="0" animBg="1"/>
      <p:bldP spid="15" grpId="0" animBg="1"/>
      <p:bldP spid="17" grpId="0" animBg="1"/>
      <p:bldP spid="21" grpId="0" animBg="1"/>
      <p:bldP spid="22" grpId="0" animBg="1"/>
      <p:bldP spid="24" grpId="0" animBg="1"/>
      <p:bldP spid="26" grpId="0" animBg="1"/>
      <p:bldP spid="27" grpId="0" animBg="1"/>
      <p:bldP spid="28" grpId="0" animBg="1"/>
      <p:bldP spid="29" grpId="0" animBg="1"/>
      <p:bldP spid="30" grpId="0" animBg="1"/>
      <p:bldP spid="33" grpId="0" animBg="1"/>
      <p:bldP spid="34" grpId="0" animBg="1"/>
      <p:bldP spid="35" grpId="0" animBg="1"/>
      <p:bldP spid="25" grpId="0" animBg="1"/>
      <p:bldP spid="39" grpId="0" animBg="1"/>
      <p:bldP spid="40" grpId="0" animBg="1"/>
      <p:bldP spid="41" grpId="0" animBg="1"/>
      <p:bldP spid="4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cxnSp>
        <p:nvCxnSpPr>
          <p:cNvPr id="6" name="Connettore diritto 5">
            <a:extLst>
              <a:ext uri="{FF2B5EF4-FFF2-40B4-BE49-F238E27FC236}">
                <a16:creationId xmlns:a16="http://schemas.microsoft.com/office/drawing/2014/main" id="{75BAEF39-C60B-4B6A-93B3-5DAC9FF678C9}"/>
              </a:ext>
            </a:extLst>
          </p:cNvPr>
          <p:cNvCxnSpPr>
            <a:cxnSpLocks/>
          </p:cNvCxnSpPr>
          <p:nvPr/>
        </p:nvCxnSpPr>
        <p:spPr>
          <a:xfrm>
            <a:off x="54002" y="9100420"/>
            <a:ext cx="6770780" cy="0"/>
          </a:xfrm>
          <a:prstGeom prst="line">
            <a:avLst/>
          </a:prstGeom>
          <a:ln w="0">
            <a:solidFill>
              <a:schemeClr val="accent6">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4" name="Rettangolo 1">
            <a:extLst>
              <a:ext uri="{FF2B5EF4-FFF2-40B4-BE49-F238E27FC236}">
                <a16:creationId xmlns:a16="http://schemas.microsoft.com/office/drawing/2014/main" id="{AC114BDB-EB12-41A5-911E-7BF6D2A5E0BD}"/>
              </a:ext>
            </a:extLst>
          </p:cNvPr>
          <p:cNvSpPr>
            <a:spLocks noChangeArrowheads="1"/>
          </p:cNvSpPr>
          <p:nvPr/>
        </p:nvSpPr>
        <p:spPr bwMode="auto">
          <a:xfrm>
            <a:off x="9000" y="3756392"/>
            <a:ext cx="6840000" cy="1354217"/>
          </a:xfrm>
          <a:prstGeom prst="rect">
            <a:avLst/>
          </a:prstGeom>
          <a:noFill/>
          <a:ln w="3175">
            <a:solidFill>
              <a:srgbClr val="00B0F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fontAlgn="auto" hangingPunct="1">
              <a:spcBef>
                <a:spcPct val="0"/>
              </a:spcBef>
              <a:spcAft>
                <a:spcPts val="0"/>
              </a:spcAft>
              <a:buFontTx/>
              <a:buNone/>
            </a:pPr>
            <a:r>
              <a:rPr lang="it-IT" altLang="it-IT" sz="1800" dirty="0">
                <a:solidFill>
                  <a:srgbClr val="00B050"/>
                </a:solidFill>
                <a:latin typeface="Comic Sans MS" panose="030F0702030302020204" pitchFamily="66" charset="0"/>
              </a:rPr>
              <a:t>Per maggiore completezza ed approfondimento degli argomenti si può  consultare il seguente sito</a:t>
            </a:r>
          </a:p>
          <a:p>
            <a:pPr algn="ctr" eaLnBrk="1" fontAlgn="auto" hangingPunct="1">
              <a:spcBef>
                <a:spcPct val="0"/>
              </a:spcBef>
              <a:spcAft>
                <a:spcPts val="0"/>
              </a:spcAft>
              <a:buFontTx/>
              <a:buNone/>
            </a:pPr>
            <a:endParaRPr lang="it-IT" altLang="it-IT" sz="1800" dirty="0">
              <a:solidFill>
                <a:srgbClr val="00B050"/>
              </a:solidFill>
              <a:latin typeface="Comic Sans MS" panose="030F0702030302020204" pitchFamily="66" charset="0"/>
            </a:endParaRPr>
          </a:p>
          <a:p>
            <a:pPr algn="ctr" eaLnBrk="1" fontAlgn="auto" hangingPunct="1">
              <a:spcBef>
                <a:spcPct val="0"/>
              </a:spcBef>
              <a:spcAft>
                <a:spcPts val="0"/>
              </a:spcAft>
              <a:buFontTx/>
              <a:buNone/>
            </a:pPr>
            <a:r>
              <a:rPr lang="it-IT" altLang="it-IT" sz="2800" dirty="0">
                <a:solidFill>
                  <a:srgbClr val="00B050"/>
                </a:solidFill>
                <a:latin typeface="Comic Sans MS" panose="030F0702030302020204" pitchFamily="66" charset="0"/>
                <a:hlinkClick r:id="rId2">
                  <a:extLst>
                    <a:ext uri="{A12FA001-AC4F-418D-AE19-62706E023703}">
                      <ahyp:hlinkClr xmlns:ahyp="http://schemas.microsoft.com/office/drawing/2018/hyperlinkcolor" val="tx"/>
                    </a:ext>
                  </a:extLst>
                </a:hlinkClick>
              </a:rPr>
              <a:t>https://www.eliofragassi.it/</a:t>
            </a:r>
            <a:endParaRPr lang="it-IT" altLang="it-IT" sz="2800" dirty="0">
              <a:solidFill>
                <a:srgbClr val="00B050"/>
              </a:solidFill>
              <a:latin typeface="Comic Sans MS" panose="030F0702030302020204" pitchFamily="66" charset="0"/>
            </a:endParaRPr>
          </a:p>
        </p:txBody>
      </p:sp>
    </p:spTree>
    <p:extLst>
      <p:ext uri="{BB962C8B-B14F-4D97-AF65-F5344CB8AC3E}">
        <p14:creationId xmlns:p14="http://schemas.microsoft.com/office/powerpoint/2010/main" val="1102728127"/>
      </p:ext>
    </p:extLst>
  </p:cSld>
  <p:clrMapOvr>
    <a:masterClrMapping/>
  </p:clrMapOvr>
  <mc:AlternateContent xmlns:mc="http://schemas.openxmlformats.org/markup-compatibility/2006">
    <mc:Choice xmlns:p15="http://schemas.microsoft.com/office/powerpoint/2012/main" Requires="p15">
      <p:transition spd="slow">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0-#ppt_w/2"/>
                                          </p:val>
                                        </p:tav>
                                        <p:tav tm="100000">
                                          <p:val>
                                            <p:strVal val="#ppt_x"/>
                                          </p:val>
                                        </p:tav>
                                      </p:tavLst>
                                    </p:anim>
                                    <p:anim calcmode="lin" valueType="num">
                                      <p:cBhvr additive="base">
                                        <p:cTn id="8" dur="2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1018</Words>
  <Application>Microsoft Office PowerPoint</Application>
  <PresentationFormat>Presentazione su schermo (4:3)</PresentationFormat>
  <Paragraphs>101</Paragraphs>
  <Slides>9</Slides>
  <Notes>1</Notes>
  <HiddenSlides>0</HiddenSlides>
  <MMClips>0</MMClips>
  <ScaleCrop>false</ScaleCrop>
  <HeadingPairs>
    <vt:vector size="8" baseType="variant">
      <vt:variant>
        <vt:lpstr>Caratteri utilizzati</vt:lpstr>
      </vt:variant>
      <vt:variant>
        <vt:i4>5</vt:i4>
      </vt:variant>
      <vt:variant>
        <vt:lpstr>Tema</vt:lpstr>
      </vt:variant>
      <vt:variant>
        <vt:i4>1</vt:i4>
      </vt:variant>
      <vt:variant>
        <vt:lpstr>Server OLE incorporati</vt:lpstr>
      </vt:variant>
      <vt:variant>
        <vt:i4>1</vt:i4>
      </vt:variant>
      <vt:variant>
        <vt:lpstr>Titoli diapositive</vt:lpstr>
      </vt:variant>
      <vt:variant>
        <vt:i4>9</vt:i4>
      </vt:variant>
    </vt:vector>
  </HeadingPairs>
  <TitlesOfParts>
    <vt:vector size="16" baseType="lpstr">
      <vt:lpstr>Arial</vt:lpstr>
      <vt:lpstr>Calibri</vt:lpstr>
      <vt:lpstr>Calibri Light</vt:lpstr>
      <vt:lpstr>Comic Sans MS</vt:lpstr>
      <vt:lpstr>Symbol</vt:lpstr>
      <vt:lpstr>Tema di Office</vt:lpstr>
      <vt:lpstr>Equazione</vt:lpstr>
      <vt:lpstr>Geometria descrittiva dinamica</vt:lpstr>
      <vt:lpstr>Geometria descrittiva dinamica Intersezione tra retta e piano (1)</vt:lpstr>
      <vt:lpstr>Geometria descrittiva dinamica Intersezione tra retta e piano (2)</vt:lpstr>
      <vt:lpstr>Geometria descrittiva dinamica Intersezione tra retta e piano (3)</vt:lpstr>
      <vt:lpstr>Geometria descrittiva dinamica Intersezione tra retta e piano (4)</vt:lpstr>
      <vt:lpstr>Geometria descrittiva dinamica Intersezione tra retta e piano (5)</vt:lpstr>
      <vt:lpstr>Geometria descrittiva dinamica Intersezione tra retta e piano (6)</vt:lpstr>
      <vt:lpstr>Geometria descrittiva dinamica Intersezione tra retta e piano (7)</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ELIO</dc:creator>
  <cp:lastModifiedBy>Elio Fragassi</cp:lastModifiedBy>
  <cp:revision>121</cp:revision>
  <cp:lastPrinted>2018-01-13T18:27:34Z</cp:lastPrinted>
  <dcterms:created xsi:type="dcterms:W3CDTF">2017-12-29T11:44:37Z</dcterms:created>
  <dcterms:modified xsi:type="dcterms:W3CDTF">2020-04-28T21:19:24Z</dcterms:modified>
</cp:coreProperties>
</file>