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notesMasterIdLst>
    <p:notesMasterId r:id="rId19"/>
  </p:notesMasterIdLst>
  <p:sldIdLst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343F7"/>
    <a:srgbClr val="FF00FF"/>
    <a:srgbClr val="0000FF"/>
    <a:srgbClr val="F683EE"/>
    <a:srgbClr val="2D2CF9"/>
    <a:srgbClr val="FF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882" autoAdjust="0"/>
    <p:restoredTop sz="94384" autoAdjust="0"/>
  </p:normalViewPr>
  <p:slideViewPr>
    <p:cSldViewPr snapToGrid="0">
      <p:cViewPr varScale="1">
        <p:scale>
          <a:sx n="81" d="100"/>
          <a:sy n="81" d="100"/>
        </p:scale>
        <p:origin x="1810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A82188-1FB9-4668-9FA9-BA8BCCE07C25}" type="datetimeFigureOut">
              <a:rPr lang="it-IT" smtClean="0"/>
              <a:pPr/>
              <a:t>27/03/2020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5FE59D-A099-4AF8-A12F-670CCC597798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036369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3DDFC4E-42A1-45C4-A94C-D0388BB70755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207499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3DDFC4E-42A1-45C4-A94C-D0388BB70755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832856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5DB50-92B6-45C5-93F5-517500AAA06B}" type="datetimeFigureOut">
              <a:rPr lang="it-IT" smtClean="0"/>
              <a:pPr/>
              <a:t>27/03/2020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270B2-B497-4A1D-A497-DCEDEC575875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9667040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5DB50-92B6-45C5-93F5-517500AAA06B}" type="datetimeFigureOut">
              <a:rPr lang="it-IT" smtClean="0"/>
              <a:pPr/>
              <a:t>27/03/2020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270B2-B497-4A1D-A497-DCEDEC575875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1191803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5DB50-92B6-45C5-93F5-517500AAA06B}" type="datetimeFigureOut">
              <a:rPr lang="it-IT" smtClean="0"/>
              <a:pPr/>
              <a:t>27/03/2020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270B2-B497-4A1D-A497-DCEDEC575875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2442152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F0A415-10B4-40E5-87E8-AED942B112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AD4A95-A242-4399-8CE3-4AE739E107AF}" type="datetimeFigureOut">
              <a:rPr lang="it-IT"/>
              <a:pPr>
                <a:defRPr/>
              </a:pPr>
              <a:t>27/03/2020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4F740A-9C66-47BB-8A58-E93EF91F19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7E5CC0-5BF1-42DF-8741-642611BEB8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DB2294-BFF0-4053-A69D-104B1B6881B9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9996766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E5DED2-9652-4AF8-85D7-90BF0512DF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365251-E805-453A-B038-E665F72AD449}" type="datetimeFigureOut">
              <a:rPr lang="it-IT"/>
              <a:pPr>
                <a:defRPr/>
              </a:pPr>
              <a:t>27/03/2020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634EDF-4CEF-4340-9CB0-7ED3BB50FF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482EE3-EF1D-477D-A7D3-50872E4723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0B4589-1A97-4C18-82F7-ACBA12B4CD7F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2612347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EF4C97-DE0A-410E-BB98-4E6FA9DDF7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F831C0-8821-413B-8363-BB514FB4650F}" type="datetimeFigureOut">
              <a:rPr lang="it-IT"/>
              <a:pPr>
                <a:defRPr/>
              </a:pPr>
              <a:t>27/03/2020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5D514B-C3F8-414B-B230-F723BAD74D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9A8FF1-DFA7-405C-9595-5AD7B2E5F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A1C3C1-C87D-40D2-A5C1-9FDD7504DA59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0302163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7184E6F4-641E-48C7-A5EF-5AE8703B8B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AFE8D3-83C4-4F2A-8E48-025ED1560409}" type="datetimeFigureOut">
              <a:rPr lang="it-IT"/>
              <a:pPr>
                <a:defRPr/>
              </a:pPr>
              <a:t>27/03/2020</a:t>
            </a:fld>
            <a:endParaRPr lang="it-IT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2252CB91-621A-4E6F-8C33-5B4A710203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EAF57AB6-9E1E-4083-84AA-0619FADA90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C661FC-71A5-4517-84C2-967FAD3735C6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9695133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9AB2F6B-3D4D-4D88-A980-D79418B220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31E421-60A0-4B06-B94F-5476B3B534EF}" type="datetimeFigureOut">
              <a:rPr lang="it-IT"/>
              <a:pPr>
                <a:defRPr/>
              </a:pPr>
              <a:t>27/03/2020</a:t>
            </a:fld>
            <a:endParaRPr lang="it-IT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D77D700F-E1BE-4961-A636-8F22900A8F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C6A695EB-66D8-46D4-B8E0-0DFA78B325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96C6B0-663F-4110-A817-0F95AAFFAE1E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5254651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622F0FF9-56B6-434A-94A2-E85293F684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C3068E-7C56-4E05-92B4-DA724099568E}" type="datetimeFigureOut">
              <a:rPr lang="it-IT"/>
              <a:pPr>
                <a:defRPr/>
              </a:pPr>
              <a:t>27/03/2020</a:t>
            </a:fld>
            <a:endParaRPr lang="it-IT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DD920BA3-1EC6-43DA-9194-E570294109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A5060E01-A985-4424-852A-2BA348C0FF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752469-3BEE-4966-9BB8-B07C14AF9CF0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1942881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354FAFF8-6A9D-483A-B561-9C044B31B4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0917B0-7C3A-43D8-BFE2-762E07E0D68C}" type="datetimeFigureOut">
              <a:rPr lang="it-IT"/>
              <a:pPr>
                <a:defRPr/>
              </a:pPr>
              <a:t>27/03/2020</a:t>
            </a:fld>
            <a:endParaRPr lang="it-IT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398D8FC1-C3C4-442E-992B-2F174195D5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F59679C7-8837-4B56-ABA6-F1668D4BCC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70CA26-2412-42D7-B68A-8015C6E51BC4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5102257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0277B653-BF88-4797-8C7E-B9FE1D7D5B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559338-5744-4FAF-BC55-1F68A890F960}" type="datetimeFigureOut">
              <a:rPr lang="it-IT"/>
              <a:pPr>
                <a:defRPr/>
              </a:pPr>
              <a:t>27/03/2020</a:t>
            </a:fld>
            <a:endParaRPr lang="it-IT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10CB9DBA-1FD8-4457-9BA4-CC836076CB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0AA3B77B-3E37-43FD-BCE6-491074BF90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50CE7B-C346-43A9-A369-BB5D0F55934A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4013534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5DB50-92B6-45C5-93F5-517500AAA06B}" type="datetimeFigureOut">
              <a:rPr lang="it-IT" smtClean="0"/>
              <a:pPr/>
              <a:t>27/03/2020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270B2-B497-4A1D-A497-DCEDEC575875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5977916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it-IT" noProof="0"/>
              <a:t>Fare clic sull'icona per inserire un'immagine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466701A1-5B36-4C3B-A2E9-87BDB562AF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CB353F-DF73-4E5B-B1A0-11E5EB15CA58}" type="datetimeFigureOut">
              <a:rPr lang="it-IT"/>
              <a:pPr>
                <a:defRPr/>
              </a:pPr>
              <a:t>27/03/2020</a:t>
            </a:fld>
            <a:endParaRPr lang="it-IT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D1E1EA4-4E43-4F21-9165-988DFD6AE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F98022A-98A6-4737-82DE-E68DDD4685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0EFCD6-52C0-4F8C-B2B7-41F16CCC6400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5673993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14E083-4F15-4167-BE53-FF7CEC66A8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D931A7-0279-4E35-9F02-7DDC5E73C6F2}" type="datetimeFigureOut">
              <a:rPr lang="it-IT"/>
              <a:pPr>
                <a:defRPr/>
              </a:pPr>
              <a:t>27/03/2020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851ADF-4364-4423-BBF4-380C2D12F2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F5245E-0822-40A6-8134-A8D003E843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BC3A67-D137-4482-9205-752E65A713A2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5190681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E279C8-4196-4686-AA28-92BF2AD06B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004DA3-E7FF-4C90-8729-7C55D772E754}" type="datetimeFigureOut">
              <a:rPr lang="it-IT"/>
              <a:pPr>
                <a:defRPr/>
              </a:pPr>
              <a:t>27/03/2020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F3DAE5-4C3D-4338-85BA-7D61DF21DC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7EC8A5-3C1D-42FC-844E-BB2AEAE448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C3A20F-13BA-4D95-A6EE-0495FB78DEE4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6624393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5DB50-92B6-45C5-93F5-517500AAA06B}" type="datetimeFigureOut">
              <a:rPr lang="it-IT" smtClean="0"/>
              <a:pPr/>
              <a:t>27/03/2020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270B2-B497-4A1D-A497-DCEDEC575875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0446312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5DB50-92B6-45C5-93F5-517500AAA06B}" type="datetimeFigureOut">
              <a:rPr lang="it-IT" smtClean="0"/>
              <a:pPr/>
              <a:t>27/03/2020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270B2-B497-4A1D-A497-DCEDEC575875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7858482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5DB50-92B6-45C5-93F5-517500AAA06B}" type="datetimeFigureOut">
              <a:rPr lang="it-IT" smtClean="0"/>
              <a:pPr/>
              <a:t>27/03/2020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270B2-B497-4A1D-A497-DCEDEC575875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4532406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5DB50-92B6-45C5-93F5-517500AAA06B}" type="datetimeFigureOut">
              <a:rPr lang="it-IT" smtClean="0"/>
              <a:pPr/>
              <a:t>27/03/2020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270B2-B497-4A1D-A497-DCEDEC575875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7559216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5DB50-92B6-45C5-93F5-517500AAA06B}" type="datetimeFigureOut">
              <a:rPr lang="it-IT" smtClean="0"/>
              <a:pPr/>
              <a:t>27/03/2020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270B2-B497-4A1D-A497-DCEDEC575875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1602360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5DB50-92B6-45C5-93F5-517500AAA06B}" type="datetimeFigureOut">
              <a:rPr lang="it-IT" smtClean="0"/>
              <a:pPr/>
              <a:t>27/03/2020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270B2-B497-4A1D-A497-DCEDEC575875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160891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5DB50-92B6-45C5-93F5-517500AAA06B}" type="datetimeFigureOut">
              <a:rPr lang="it-IT" smtClean="0"/>
              <a:pPr/>
              <a:t>27/03/2020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270B2-B497-4A1D-A497-DCEDEC575875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7469955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15DB50-92B6-45C5-93F5-517500AAA06B}" type="datetimeFigureOut">
              <a:rPr lang="it-IT" smtClean="0"/>
              <a:pPr/>
              <a:t>27/03/2020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9270B2-B497-4A1D-A497-DCEDEC575875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79761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354AEA84-8043-4993-AD8A-6323D7C097B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lo stile del titolo</a:t>
            </a:r>
            <a:endParaRPr lang="en-US" altLang="it-IT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484FCAF4-CE7A-4152-AD0B-F40F73CE288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Modifica gli stili del testo dello schema</a:t>
            </a:r>
          </a:p>
          <a:p>
            <a:pPr lvl="1"/>
            <a:r>
              <a:rPr lang="it-IT" altLang="it-IT"/>
              <a:t>Secondo livello</a:t>
            </a:r>
          </a:p>
          <a:p>
            <a:pPr lvl="2"/>
            <a:r>
              <a:rPr lang="it-IT" altLang="it-IT"/>
              <a:t>Terzo livello</a:t>
            </a:r>
          </a:p>
          <a:p>
            <a:pPr lvl="3"/>
            <a:r>
              <a:rPr lang="it-IT" altLang="it-IT"/>
              <a:t>Quarto livello</a:t>
            </a:r>
          </a:p>
          <a:p>
            <a:pPr lvl="4"/>
            <a:r>
              <a:rPr lang="it-IT" altLang="it-IT"/>
              <a:t>Quinto livello</a:t>
            </a:r>
            <a:endParaRPr lang="en-US" altLang="it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00E8E9-CA54-4B37-B902-B76419DB878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76AFBCC-6893-4849-887A-0A803D761EBD}" type="datetimeFigureOut">
              <a:rPr lang="it-IT"/>
              <a:pPr>
                <a:defRPr/>
              </a:pPr>
              <a:t>27/03/2020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8457B6-2B2B-48AC-86E6-4F1BA9C979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AFD042-5A29-4A1D-888D-E0FB17321E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82A9228-ACAC-413F-BD2F-3320D4FF47EF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4663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liofragassi.it/" TargetMode="Externa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6">
            <a:extLst>
              <a:ext uri="{FF2B5EF4-FFF2-40B4-BE49-F238E27FC236}">
                <a16:creationId xmlns:a16="http://schemas.microsoft.com/office/drawing/2014/main" id="{99001421-0E25-49F0-A8C5-F53CA97812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" y="0"/>
            <a:ext cx="9072000" cy="720000"/>
          </a:xfrm>
          <a:noFill/>
          <a:ln>
            <a:solidFill>
              <a:srgbClr val="0070C0"/>
            </a:solidFill>
            <a:miter lim="800000"/>
            <a:headEnd/>
            <a:tailEnd/>
          </a:ln>
        </p:spPr>
        <p:txBody>
          <a:bodyPr>
            <a:normAutofit/>
          </a:bodyPr>
          <a:lstStyle/>
          <a:p>
            <a:pPr algn="ctr" eaLnBrk="1" hangingPunct="1"/>
            <a:r>
              <a:rPr lang="it-IT" altLang="it-IT" dirty="0">
                <a:solidFill>
                  <a:srgbClr val="002060"/>
                </a:solidFill>
                <a:latin typeface="Comic Sans MS" panose="030F0702030302020204" pitchFamily="66" charset="0"/>
              </a:rPr>
              <a:t>Geometria descrittiva dinamica</a:t>
            </a:r>
            <a:endParaRPr lang="it-IT" altLang="it-IT" sz="2200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5548A1E7-0A49-4CEE-9F2F-0901DE9077A8}"/>
              </a:ext>
            </a:extLst>
          </p:cNvPr>
          <p:cNvSpPr txBox="1">
            <a:spLocks noChangeArrowheads="1"/>
          </p:cNvSpPr>
          <p:nvPr/>
        </p:nvSpPr>
        <p:spPr>
          <a:xfrm>
            <a:off x="36513" y="793750"/>
            <a:ext cx="9070975" cy="354013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/>
          <a:lstStyle/>
          <a:p>
            <a:pPr marL="342900" marR="0" lvl="0" indent="-342900" algn="ctr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rgbClr val="1F497D"/>
              </a:buClr>
              <a:buSzPct val="75000"/>
              <a:buFontTx/>
              <a:buNone/>
              <a:tabLst/>
              <a:defRPr/>
            </a:pPr>
            <a:r>
              <a:rPr kumimoji="0" lang="it-IT" sz="2000" b="0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/>
                <a:ea typeface="+mn-ea"/>
                <a:cs typeface="Arial" panose="020B0604020202020204" pitchFamily="34" charset="0"/>
              </a:rPr>
              <a:t>Indagine insiemistica sulla doppia proiezione ortogonale di </a:t>
            </a:r>
            <a:r>
              <a:rPr kumimoji="0" lang="it-IT" sz="2000" b="0" i="0" u="none" strike="noStrike" kern="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/>
                <a:ea typeface="+mn-ea"/>
                <a:cs typeface="Arial" panose="020B0604020202020204" pitchFamily="34" charset="0"/>
              </a:rPr>
              <a:t>Monge</a:t>
            </a:r>
            <a:endParaRPr kumimoji="0" lang="it-IT" sz="20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omic Sans MS"/>
              <a:ea typeface="+mn-ea"/>
              <a:cs typeface="Arial" panose="020B0604020202020204" pitchFamily="34" charset="0"/>
            </a:endParaRPr>
          </a:p>
        </p:txBody>
      </p:sp>
      <p:sp>
        <p:nvSpPr>
          <p:cNvPr id="12" name="Rectangle 5">
            <a:extLst>
              <a:ext uri="{FF2B5EF4-FFF2-40B4-BE49-F238E27FC236}">
                <a16:creationId xmlns:a16="http://schemas.microsoft.com/office/drawing/2014/main" id="{6DE86614-83E6-44EC-8144-BA464F1636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78238" y="3959533"/>
            <a:ext cx="5400675" cy="2431435"/>
          </a:xfrm>
          <a:prstGeom prst="rect">
            <a:avLst/>
          </a:prstGeom>
          <a:solidFill>
            <a:srgbClr val="9BBB59">
              <a:lumMod val="40000"/>
              <a:lumOff val="60000"/>
            </a:srgbClr>
          </a:solidFill>
          <a:ln w="3175" algn="ctr">
            <a:solidFill>
              <a:schemeClr val="accent1"/>
            </a:solidFill>
            <a:miter lim="800000"/>
            <a:headEnd/>
            <a:tailEnd/>
          </a:ln>
        </p:spPr>
        <p:txBody>
          <a:bodyPr lIns="0" anchor="ctr">
            <a:spAutoFit/>
          </a:bodyPr>
          <a:lstStyle/>
          <a:p>
            <a:pPr marL="10800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/>
                <a:ea typeface="+mn-ea"/>
                <a:cs typeface="Times New Roman" pitchFamily="18" charset="0"/>
              </a:rPr>
              <a:t>Il disegno è stato  eseguito nell’a. s. 2008/09</a:t>
            </a:r>
          </a:p>
          <a:p>
            <a:pPr marL="10800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/>
                <a:ea typeface="+mn-ea"/>
                <a:cs typeface="Times New Roman" pitchFamily="18" charset="0"/>
              </a:rPr>
              <a:t>da  </a:t>
            </a:r>
            <a:r>
              <a:rPr kumimoji="0" lang="it-IT" sz="2000" b="1" i="0" u="none" strike="noStrike" kern="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/>
                <a:ea typeface="+mn-ea"/>
                <a:cs typeface="Times New Roman" pitchFamily="18" charset="0"/>
              </a:rPr>
              <a:t>Tenisci</a:t>
            </a:r>
            <a:r>
              <a:rPr kumimoji="0" lang="it-IT" sz="20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/>
                <a:ea typeface="+mn-ea"/>
                <a:cs typeface="Times New Roman" pitchFamily="18" charset="0"/>
              </a:rPr>
              <a:t> Leonardo </a:t>
            </a:r>
            <a:r>
              <a:rPr kumimoji="0" lang="it-IT" sz="1800" b="0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/>
                <a:ea typeface="+mn-ea"/>
                <a:cs typeface="Times New Roman" pitchFamily="18" charset="0"/>
              </a:rPr>
              <a:t>della classe 2°E</a:t>
            </a:r>
          </a:p>
          <a:p>
            <a:pPr marL="10800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omic Sans MS"/>
              <a:ea typeface="+mn-ea"/>
              <a:cs typeface="Times New Roman" pitchFamily="18" charset="0"/>
            </a:endParaRPr>
          </a:p>
          <a:p>
            <a:pPr marL="10800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0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/>
                <a:ea typeface="+mn-ea"/>
                <a:cs typeface="Times New Roman" pitchFamily="18" charset="0"/>
              </a:rPr>
              <a:t>del Liceo</a:t>
            </a:r>
            <a:r>
              <a:rPr kumimoji="0" lang="it-IT" sz="2000" b="0" i="0" u="none" strike="noStrike" kern="0" cap="none" spc="0" normalizeH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/>
                <a:ea typeface="+mn-ea"/>
                <a:cs typeface="Times New Roman" pitchFamily="18" charset="0"/>
              </a:rPr>
              <a:t> artistico “</a:t>
            </a:r>
            <a:r>
              <a:rPr kumimoji="0" lang="it-IT" sz="2000" b="1" i="0" u="none" strike="noStrike" kern="0" cap="none" spc="0" normalizeH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/>
                <a:ea typeface="+mn-ea"/>
                <a:cs typeface="Times New Roman" pitchFamily="18" charset="0"/>
              </a:rPr>
              <a:t>G. </a:t>
            </a:r>
            <a:r>
              <a:rPr kumimoji="0" lang="it-IT" sz="2000" b="1" i="0" u="none" strike="noStrike" kern="0" cap="none" spc="0" normalizeH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/>
                <a:ea typeface="+mn-ea"/>
                <a:cs typeface="Times New Roman" pitchFamily="18" charset="0"/>
              </a:rPr>
              <a:t>Misticoni</a:t>
            </a:r>
            <a:r>
              <a:rPr kumimoji="0" lang="it-IT" sz="2000" b="0" i="0" u="none" strike="noStrike" kern="0" cap="none" spc="0" normalizeH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/>
                <a:ea typeface="+mn-ea"/>
                <a:cs typeface="Times New Roman" pitchFamily="18" charset="0"/>
              </a:rPr>
              <a:t>” </a:t>
            </a:r>
          </a:p>
          <a:p>
            <a:pPr marL="10800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0" i="0" u="none" strike="noStrike" kern="0" cap="none" spc="0" normalizeH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/>
                <a:ea typeface="+mn-ea"/>
                <a:cs typeface="Times New Roman" pitchFamily="18" charset="0"/>
              </a:rPr>
              <a:t>di Pescara</a:t>
            </a:r>
            <a:endParaRPr kumimoji="0" lang="it-IT" sz="20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omic Sans MS"/>
              <a:ea typeface="+mn-ea"/>
              <a:cs typeface="Times New Roman" pitchFamily="18" charset="0"/>
            </a:endParaRPr>
          </a:p>
          <a:p>
            <a:pPr marL="10800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/>
                <a:ea typeface="+mn-ea"/>
                <a:cs typeface="Times New Roman" pitchFamily="18" charset="0"/>
              </a:rPr>
              <a:t>per la materia :“</a:t>
            </a:r>
            <a:r>
              <a:rPr kumimoji="0" lang="it-IT" sz="20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/>
                <a:ea typeface="+mn-ea"/>
                <a:cs typeface="Times New Roman" pitchFamily="18" charset="0"/>
              </a:rPr>
              <a:t>Discipline geometriche</a:t>
            </a:r>
            <a:r>
              <a:rPr kumimoji="0" lang="it-IT" sz="1800" b="0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/>
                <a:ea typeface="+mn-ea"/>
                <a:cs typeface="Times New Roman" pitchFamily="18" charset="0"/>
              </a:rPr>
              <a:t>”</a:t>
            </a:r>
          </a:p>
          <a:p>
            <a:pPr marL="10800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omic Sans MS"/>
              <a:ea typeface="+mn-ea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/>
                <a:ea typeface="+mn-ea"/>
                <a:cs typeface="Times New Roman" pitchFamily="18" charset="0"/>
              </a:rPr>
              <a:t>Insegnante: Prof. Elio Fragassi</a:t>
            </a:r>
            <a:endParaRPr kumimoji="0" lang="it-IT" sz="16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omic Sans MS"/>
              <a:ea typeface="+mn-ea"/>
              <a:cs typeface="Arial" panose="020B0604020202020204" pitchFamily="34" charset="0"/>
            </a:endParaRPr>
          </a:p>
        </p:txBody>
      </p:sp>
      <p:sp>
        <p:nvSpPr>
          <p:cNvPr id="13" name="Rectangle 8">
            <a:extLst>
              <a:ext uri="{FF2B5EF4-FFF2-40B4-BE49-F238E27FC236}">
                <a16:creationId xmlns:a16="http://schemas.microsoft.com/office/drawing/2014/main" id="{A402D66E-0799-4590-B4CC-40CAF505D4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69962" y="1197971"/>
            <a:ext cx="5400000" cy="2628000"/>
          </a:xfrm>
          <a:prstGeom prst="rect">
            <a:avLst/>
          </a:prstGeom>
          <a:solidFill>
            <a:srgbClr val="9BBB59">
              <a:lumMod val="40000"/>
              <a:lumOff val="60000"/>
            </a:srgbClr>
          </a:solidFill>
          <a:ln w="3175" algn="ctr">
            <a:solidFill>
              <a:srgbClr val="00B0F0"/>
            </a:solidFill>
            <a:miter lim="800000"/>
            <a:headEnd/>
            <a:tailEnd/>
          </a:ln>
        </p:spPr>
        <p:txBody>
          <a:bodyPr lIns="0" bIns="0" anchor="t">
            <a:spAutoFit/>
          </a:bodyPr>
          <a:lstStyle/>
          <a:p>
            <a:pPr marL="10795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0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omic Sans MS"/>
              <a:ea typeface="+mn-ea"/>
              <a:cs typeface="Times New Roman" pitchFamily="18" charset="0"/>
            </a:endParaRPr>
          </a:p>
          <a:p>
            <a:pPr marL="10795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/>
                <a:ea typeface="+mn-ea"/>
                <a:cs typeface="Times New Roman" pitchFamily="18" charset="0"/>
              </a:rPr>
              <a:t>LE OPERAZIONI GEOMETRICHE</a:t>
            </a:r>
          </a:p>
          <a:p>
            <a:pPr marL="10795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8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omic Sans MS"/>
              <a:ea typeface="+mn-ea"/>
              <a:cs typeface="Times New Roman" pitchFamily="18" charset="0"/>
            </a:endParaRPr>
          </a:p>
          <a:p>
            <a:pPr marL="10795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/>
                <a:ea typeface="+mn-ea"/>
                <a:cs typeface="Times New Roman" pitchFamily="18" charset="0"/>
              </a:rPr>
              <a:t>INTERSEZIONE DI TRE  PIANI</a:t>
            </a:r>
          </a:p>
          <a:p>
            <a:pPr marL="10795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0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omic Sans MS"/>
              <a:ea typeface="+mn-ea"/>
              <a:cs typeface="Times New Roman" pitchFamily="18" charset="0"/>
            </a:endParaRPr>
          </a:p>
          <a:p>
            <a:pPr marL="10795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/>
                <a:ea typeface="+mn-ea"/>
                <a:cs typeface="Times New Roman" pitchFamily="18" charset="0"/>
              </a:rPr>
              <a:t>RICERCA DEL PUNTO IMPROPRIO</a:t>
            </a:r>
          </a:p>
          <a:p>
            <a:pPr marL="10795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pic>
        <p:nvPicPr>
          <p:cNvPr id="1026" name="Picture 2" descr="C:\Users\UTENTE\Documents\Elio dati\GeometriaDescrittivaDinamica\Le operazioni geometriche\Operazioni geometriche\Intersezioni\Intersezione tra piani\Intersezione fra tre piani\4Tenisci L. 2E 0809.jpg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588" y="1216426"/>
            <a:ext cx="3528000" cy="5184000"/>
          </a:xfrm>
          <a:prstGeom prst="rect">
            <a:avLst/>
          </a:prstGeom>
          <a:noFill/>
          <a:ln w="3175">
            <a:solidFill>
              <a:schemeClr val="accent1"/>
            </a:solidFill>
          </a:ln>
        </p:spPr>
      </p:pic>
      <p:sp>
        <p:nvSpPr>
          <p:cNvPr id="10" name="Text Box 6">
            <a:extLst>
              <a:ext uri="{FF2B5EF4-FFF2-40B4-BE49-F238E27FC236}">
                <a16:creationId xmlns:a16="http://schemas.microsoft.com/office/drawing/2014/main" id="{EE0CE17A-0B2A-4C43-9ECE-C6A7E6F092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87900" y="6480175"/>
            <a:ext cx="4319588" cy="339196"/>
          </a:xfrm>
          <a:prstGeom prst="rect">
            <a:avLst/>
          </a:prstGeom>
          <a:solidFill>
            <a:srgbClr val="FFFF00"/>
          </a:solidFill>
          <a:ln w="9525">
            <a:solidFill>
              <a:srgbClr val="4F81BD"/>
            </a:solidFill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16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Courier New" panose="02070309020205020404" pitchFamily="49" charset="0"/>
              </a:rPr>
              <a:t>Autore   Prof. Arch. Elio Fragassi</a:t>
            </a:r>
          </a:p>
        </p:txBody>
      </p:sp>
      <p:sp>
        <p:nvSpPr>
          <p:cNvPr id="11" name="Text Box 9">
            <a:extLst>
              <a:ext uri="{FF2B5EF4-FFF2-40B4-BE49-F238E27FC236}">
                <a16:creationId xmlns:a16="http://schemas.microsoft.com/office/drawing/2014/main" id="{689DC867-7C09-496A-8B04-DABA7C3644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25" y="6481763"/>
            <a:ext cx="4679950" cy="323850"/>
          </a:xfrm>
          <a:prstGeom prst="rect">
            <a:avLst/>
          </a:prstGeom>
          <a:solidFill>
            <a:srgbClr val="FFFF00"/>
          </a:solidFill>
          <a:ln w="12700">
            <a:solidFill>
              <a:srgbClr val="0070C0"/>
            </a:solidFill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1400" b="1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Courier New" panose="02070309020205020404" pitchFamily="49" charset="0"/>
              </a:rPr>
              <a:t>Il materiale può essere riprodotto citando la fonte</a:t>
            </a:r>
          </a:p>
        </p:txBody>
      </p:sp>
    </p:spTree>
    <p:extLst>
      <p:ext uri="{BB962C8B-B14F-4D97-AF65-F5344CB8AC3E}">
        <p14:creationId xmlns:p14="http://schemas.microsoft.com/office/powerpoint/2010/main" val="95345327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2" grpId="0" animBg="1"/>
      <p:bldP spid="13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>
            <a:extLst>
              <a:ext uri="{FF2B5EF4-FFF2-40B4-BE49-F238E27FC236}">
                <a16:creationId xmlns:a16="http://schemas.microsoft.com/office/drawing/2014/main" id="{667C8B2C-5029-4398-9C34-5BEDDCB4D5EB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>
          <a:xfrm>
            <a:off x="36000" y="0"/>
            <a:ext cx="9072000" cy="720000"/>
          </a:xfrm>
          <a:ln w="12700" cmpd="dbl">
            <a:solidFill>
              <a:srgbClr val="0070C0"/>
            </a:solidFill>
          </a:ln>
        </p:spPr>
        <p:txBody>
          <a:bodyPr>
            <a:normAutofit fontScale="90000"/>
          </a:bodyPr>
          <a:lstStyle/>
          <a:p>
            <a:pPr algn="ctr" defTabSz="457200">
              <a:lnSpc>
                <a:spcPct val="100000"/>
              </a:lnSpc>
              <a:defRPr/>
            </a:pPr>
            <a:r>
              <a:rPr lang="it-IT" sz="2800" kern="0" dirty="0">
                <a:solidFill>
                  <a:srgbClr val="002060"/>
                </a:solidFill>
                <a:latin typeface="Comic Sans MS" panose="030F0702030302020204" pitchFamily="66" charset="0"/>
              </a:rPr>
              <a:t>Geometria descrittiva dinamica</a:t>
            </a:r>
            <a:br>
              <a:rPr lang="it-IT" sz="2800" kern="0" dirty="0">
                <a:solidFill>
                  <a:srgbClr val="002060"/>
                </a:solidFill>
                <a:latin typeface="Comic Sans MS" panose="030F0702030302020204" pitchFamily="66" charset="0"/>
              </a:rPr>
            </a:br>
            <a:r>
              <a:rPr lang="it-IT" altLang="it-IT" sz="2000" dirty="0">
                <a:solidFill>
                  <a:srgbClr val="002060"/>
                </a:solidFill>
                <a:latin typeface="Comic Sans MS" panose="030F0702030302020204" pitchFamily="66" charset="0"/>
                <a:ea typeface="+mn-ea"/>
                <a:cs typeface="+mn-cs"/>
              </a:rPr>
              <a:t>Intersezione di tre piani: esempi applicativi sulla ricerca del punto improprio (9)</a:t>
            </a:r>
            <a:endParaRPr lang="it-IT" sz="2000" kern="0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21" name="CasellaDiTesto 20">
            <a:extLst>
              <a:ext uri="{FF2B5EF4-FFF2-40B4-BE49-F238E27FC236}">
                <a16:creationId xmlns:a16="http://schemas.microsoft.com/office/drawing/2014/main" id="{0861A0DD-C8D3-44C8-B223-6DE2F752A1D3}"/>
              </a:ext>
            </a:extLst>
          </p:cNvPr>
          <p:cNvSpPr txBox="1"/>
          <p:nvPr/>
        </p:nvSpPr>
        <p:spPr>
          <a:xfrm>
            <a:off x="54000" y="835692"/>
            <a:ext cx="9036000" cy="19800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Passo 3: intersezione tra r ed s</a:t>
            </a: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2" name="CasellaDiTesto 21">
            <a:extLst>
              <a:ext uri="{FF2B5EF4-FFF2-40B4-BE49-F238E27FC236}">
                <a16:creationId xmlns:a16="http://schemas.microsoft.com/office/drawing/2014/main" id="{787566F7-88A8-4D45-8FEF-E92D70743B3C}"/>
              </a:ext>
            </a:extLst>
          </p:cNvPr>
          <p:cNvSpPr txBox="1"/>
          <p:nvPr/>
        </p:nvSpPr>
        <p:spPr>
          <a:xfrm>
            <a:off x="36000" y="2934264"/>
            <a:ext cx="9072000" cy="1154162"/>
          </a:xfrm>
          <a:prstGeom prst="rect">
            <a:avLst/>
          </a:prstGeom>
          <a:noFill/>
          <a:ln>
            <a:solidFill>
              <a:schemeClr val="accent5"/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it-IT" sz="2000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Poiché le rispettive proiezioni delle due rette sono parallele, in ossequio alla condizione di parallelismo tra rette, si evince che il relativo punto d’intersezione è un punto improprio P </a:t>
            </a:r>
            <a:r>
              <a:rPr lang="it-IT" sz="2000" baseline="30000" dirty="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¥</a:t>
            </a:r>
            <a:endParaRPr lang="it-IT" sz="2000" dirty="0">
              <a:solidFill>
                <a:srgbClr val="002060"/>
              </a:solidFill>
            </a:endParaRPr>
          </a:p>
        </p:txBody>
      </p:sp>
      <p:sp>
        <p:nvSpPr>
          <p:cNvPr id="23" name="CasellaDiTesto 22">
            <a:extLst>
              <a:ext uri="{FF2B5EF4-FFF2-40B4-BE49-F238E27FC236}">
                <a16:creationId xmlns:a16="http://schemas.microsoft.com/office/drawing/2014/main" id="{F7542920-1470-4936-B68E-87704810EC0B}"/>
              </a:ext>
            </a:extLst>
          </p:cNvPr>
          <p:cNvSpPr txBox="1"/>
          <p:nvPr/>
        </p:nvSpPr>
        <p:spPr>
          <a:xfrm>
            <a:off x="109182" y="4271759"/>
            <a:ext cx="1146412" cy="396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>
                <a:solidFill>
                  <a:srgbClr val="002060"/>
                </a:solidFill>
              </a:rPr>
              <a:t>Verifica</a:t>
            </a:r>
          </a:p>
          <a:p>
            <a:endParaRPr lang="it-IT" dirty="0"/>
          </a:p>
        </p:txBody>
      </p:sp>
      <p:sp>
        <p:nvSpPr>
          <p:cNvPr id="24" name="CasellaDiTesto 23">
            <a:extLst>
              <a:ext uri="{FF2B5EF4-FFF2-40B4-BE49-F238E27FC236}">
                <a16:creationId xmlns:a16="http://schemas.microsoft.com/office/drawing/2014/main" id="{9E90687C-923E-46C6-B1CE-6F241EAA99CE}"/>
              </a:ext>
            </a:extLst>
          </p:cNvPr>
          <p:cNvSpPr txBox="1"/>
          <p:nvPr/>
        </p:nvSpPr>
        <p:spPr>
          <a:xfrm>
            <a:off x="36000" y="4735781"/>
            <a:ext cx="9072000" cy="774251"/>
          </a:xfrm>
          <a:prstGeom prst="rect">
            <a:avLst/>
          </a:prstGeom>
          <a:noFill/>
          <a:ln>
            <a:solidFill>
              <a:schemeClr val="accent5"/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it-IT" sz="2000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La verifica ci è fornita dalla retta impropria x</a:t>
            </a:r>
            <a:r>
              <a:rPr lang="it-IT" sz="2000" baseline="30000" dirty="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¥ </a:t>
            </a:r>
            <a:r>
              <a:rPr lang="it-IT" sz="2000" dirty="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= </a:t>
            </a:r>
            <a:r>
              <a:rPr lang="it-IT" sz="2000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it-IT" sz="2000" dirty="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it-IT" sz="2000" dirty="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 Ç b</a:t>
            </a:r>
            <a:r>
              <a:rPr lang="it-IT" sz="2000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Symbol" panose="05050102010706020507" pitchFamily="18" charset="2"/>
              </a:rPr>
              <a:t>) che, per sua natura, dovrà passare per </a:t>
            </a:r>
            <a:r>
              <a:rPr lang="it-IT" sz="2000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P </a:t>
            </a:r>
            <a:r>
              <a:rPr lang="it-IT" sz="2000" baseline="30000" dirty="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¥</a:t>
            </a:r>
            <a:r>
              <a:rPr lang="it-IT" sz="2000" dirty="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it-IT" dirty="0"/>
          </a:p>
        </p:txBody>
      </p:sp>
      <p:sp>
        <p:nvSpPr>
          <p:cNvPr id="25" name="CasellaDiTesto 24">
            <a:extLst>
              <a:ext uri="{FF2B5EF4-FFF2-40B4-BE49-F238E27FC236}">
                <a16:creationId xmlns:a16="http://schemas.microsoft.com/office/drawing/2014/main" id="{C6A590F9-EDDD-4339-9750-6C2B76E5FE7C}"/>
              </a:ext>
            </a:extLst>
          </p:cNvPr>
          <p:cNvSpPr txBox="1"/>
          <p:nvPr/>
        </p:nvSpPr>
        <p:spPr>
          <a:xfrm>
            <a:off x="2412000" y="5595591"/>
            <a:ext cx="4320000" cy="1188000"/>
          </a:xfrm>
          <a:prstGeom prst="rect">
            <a:avLst/>
          </a:prstGeom>
          <a:noFill/>
          <a:ln>
            <a:solidFill>
              <a:schemeClr val="accent5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Si può concludere, quindi, che</a:t>
            </a:r>
          </a:p>
          <a:p>
            <a:pPr algn="ctr"/>
            <a:endParaRPr lang="it-IT" dirty="0">
              <a:solidFill>
                <a:srgbClr val="002060"/>
              </a:solidFill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it-IT" dirty="0">
              <a:solidFill>
                <a:srgbClr val="002060"/>
              </a:solidFill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it-IT" dirty="0">
              <a:solidFill>
                <a:srgbClr val="002060"/>
              </a:solidFill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it-IT" dirty="0">
              <a:solidFill>
                <a:srgbClr val="002060"/>
              </a:solidFill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it-IT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it-IT" dirty="0">
              <a:solidFill>
                <a:srgbClr val="002060"/>
              </a:solidFill>
            </a:endParaRPr>
          </a:p>
        </p:txBody>
      </p:sp>
      <p:sp>
        <p:nvSpPr>
          <p:cNvPr id="26" name="CasellaDiTesto 25">
            <a:extLst>
              <a:ext uri="{FF2B5EF4-FFF2-40B4-BE49-F238E27FC236}">
                <a16:creationId xmlns:a16="http://schemas.microsoft.com/office/drawing/2014/main" id="{4DE41E1E-321F-4FDC-AB7F-DCA428254676}"/>
              </a:ext>
            </a:extLst>
          </p:cNvPr>
          <p:cNvSpPr txBox="1"/>
          <p:nvPr/>
        </p:nvSpPr>
        <p:spPr>
          <a:xfrm>
            <a:off x="3024000" y="5991373"/>
            <a:ext cx="3096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dirty="0">
                <a:solidFill>
                  <a:srgbClr val="FF000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P </a:t>
            </a:r>
            <a:r>
              <a:rPr lang="it-IT" sz="3200" baseline="30000" dirty="0">
                <a:solidFill>
                  <a:srgbClr val="FF000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¥</a:t>
            </a:r>
            <a:r>
              <a:rPr lang="it-IT" sz="3200" dirty="0">
                <a:solidFill>
                  <a:srgbClr val="FF000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Î </a:t>
            </a:r>
            <a:r>
              <a:rPr lang="it-IT" sz="3200" dirty="0">
                <a:solidFill>
                  <a:srgbClr val="FF000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it-IT" sz="3200" dirty="0">
                <a:solidFill>
                  <a:srgbClr val="FF000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a </a:t>
            </a:r>
            <a:r>
              <a:rPr lang="it-IT" sz="3200" dirty="0">
                <a:solidFill>
                  <a:srgbClr val="FF0000"/>
                </a:solidFill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Ç </a:t>
            </a:r>
            <a:r>
              <a:rPr lang="it-IT" sz="3200" dirty="0">
                <a:solidFill>
                  <a:srgbClr val="FF000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b </a:t>
            </a:r>
            <a:r>
              <a:rPr lang="it-IT" sz="3200" dirty="0">
                <a:solidFill>
                  <a:srgbClr val="FF0000"/>
                </a:solidFill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Ç </a:t>
            </a:r>
            <a:r>
              <a:rPr lang="it-IT" sz="3200" dirty="0">
                <a:solidFill>
                  <a:srgbClr val="FF000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g</a:t>
            </a:r>
            <a:r>
              <a:rPr lang="it-IT" sz="3200" dirty="0">
                <a:solidFill>
                  <a:srgbClr val="FF000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it-IT" sz="3200" dirty="0">
              <a:solidFill>
                <a:srgbClr val="FF0000"/>
              </a:solidFill>
            </a:endParaRPr>
          </a:p>
        </p:txBody>
      </p:sp>
      <p:sp>
        <p:nvSpPr>
          <p:cNvPr id="28" name="Casella di testo 48">
            <a:extLst>
              <a:ext uri="{FF2B5EF4-FFF2-40B4-BE49-F238E27FC236}">
                <a16:creationId xmlns:a16="http://schemas.microsoft.com/office/drawing/2014/main" id="{0484A6FE-AA15-4F14-A540-0A05F01C19DF}"/>
              </a:ext>
            </a:extLst>
          </p:cNvPr>
          <p:cNvSpPr txBox="1"/>
          <p:nvPr/>
        </p:nvSpPr>
        <p:spPr>
          <a:xfrm>
            <a:off x="1668231" y="1754464"/>
            <a:ext cx="1259997" cy="4517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solidFill>
              <a:schemeClr val="accent1"/>
            </a:solidFill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r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Ç 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s)</a:t>
            </a:r>
          </a:p>
        </p:txBody>
      </p:sp>
      <p:sp>
        <p:nvSpPr>
          <p:cNvPr id="29" name="Casella di testo 49">
            <a:extLst>
              <a:ext uri="{FF2B5EF4-FFF2-40B4-BE49-F238E27FC236}">
                <a16:creationId xmlns:a16="http://schemas.microsoft.com/office/drawing/2014/main" id="{76536417-4D1A-44BC-A2BD-5A38C8CA0958}"/>
              </a:ext>
            </a:extLst>
          </p:cNvPr>
          <p:cNvSpPr txBox="1"/>
          <p:nvPr/>
        </p:nvSpPr>
        <p:spPr>
          <a:xfrm>
            <a:off x="2942928" y="1274043"/>
            <a:ext cx="1259997" cy="4517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solidFill>
              <a:schemeClr val="accent1"/>
            </a:solidFill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r’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Ç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s’)</a:t>
            </a:r>
          </a:p>
        </p:txBody>
      </p:sp>
      <p:sp>
        <p:nvSpPr>
          <p:cNvPr id="30" name="Casella di testo 50">
            <a:extLst>
              <a:ext uri="{FF2B5EF4-FFF2-40B4-BE49-F238E27FC236}">
                <a16:creationId xmlns:a16="http://schemas.microsoft.com/office/drawing/2014/main" id="{4059F6BC-4B27-45B9-BF7A-870A041FC574}"/>
              </a:ext>
            </a:extLst>
          </p:cNvPr>
          <p:cNvSpPr txBox="1"/>
          <p:nvPr/>
        </p:nvSpPr>
        <p:spPr>
          <a:xfrm>
            <a:off x="2942936" y="2252207"/>
            <a:ext cx="1259997" cy="4517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solidFill>
              <a:schemeClr val="accent1"/>
            </a:solidFill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r”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Ç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s”)</a:t>
            </a:r>
          </a:p>
        </p:txBody>
      </p:sp>
      <p:sp>
        <p:nvSpPr>
          <p:cNvPr id="31" name="Casella di testo 53">
            <a:extLst>
              <a:ext uri="{FF2B5EF4-FFF2-40B4-BE49-F238E27FC236}">
                <a16:creationId xmlns:a16="http://schemas.microsoft.com/office/drawing/2014/main" id="{B9D92652-9CA1-474B-9E11-D687678545A0}"/>
              </a:ext>
            </a:extLst>
          </p:cNvPr>
          <p:cNvSpPr txBox="1"/>
          <p:nvPr/>
        </p:nvSpPr>
        <p:spPr>
          <a:xfrm>
            <a:off x="6267568" y="1263927"/>
            <a:ext cx="612000" cy="4517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solidFill>
              <a:schemeClr val="accent1"/>
            </a:solidFill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>
              <a:lnSpc>
                <a:spcPct val="115000"/>
              </a:lnSpc>
              <a:spcAft>
                <a:spcPts val="1000"/>
              </a:spcAft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P’</a:t>
            </a:r>
            <a:r>
              <a:rPr lang="it-IT" sz="2000" baseline="30000" dirty="0">
                <a:solidFill>
                  <a:srgbClr val="FF000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 ¥</a:t>
            </a:r>
            <a:endParaRPr kumimoji="0" lang="it-IT" sz="2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2" name="Casella di testo 54">
            <a:extLst>
              <a:ext uri="{FF2B5EF4-FFF2-40B4-BE49-F238E27FC236}">
                <a16:creationId xmlns:a16="http://schemas.microsoft.com/office/drawing/2014/main" id="{3944A848-A047-46F4-9635-5A091EBCBB38}"/>
              </a:ext>
            </a:extLst>
          </p:cNvPr>
          <p:cNvSpPr txBox="1"/>
          <p:nvPr/>
        </p:nvSpPr>
        <p:spPr>
          <a:xfrm>
            <a:off x="6261429" y="2245781"/>
            <a:ext cx="612000" cy="4517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solidFill>
              <a:schemeClr val="accent1"/>
            </a:solidFill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>
              <a:lnSpc>
                <a:spcPct val="115000"/>
              </a:lnSpc>
              <a:spcAft>
                <a:spcPts val="1000"/>
              </a:spcAft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P”</a:t>
            </a:r>
            <a:r>
              <a:rPr lang="it-IT" sz="2000" baseline="30000" dirty="0">
                <a:solidFill>
                  <a:srgbClr val="FF000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 ¥</a:t>
            </a:r>
            <a:endParaRPr kumimoji="0" lang="it-IT" sz="2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3" name="Casella di testo 55">
            <a:extLst>
              <a:ext uri="{FF2B5EF4-FFF2-40B4-BE49-F238E27FC236}">
                <a16:creationId xmlns:a16="http://schemas.microsoft.com/office/drawing/2014/main" id="{C9539749-B1B5-4406-8009-D08DDF189253}"/>
              </a:ext>
            </a:extLst>
          </p:cNvPr>
          <p:cNvSpPr txBox="1"/>
          <p:nvPr/>
        </p:nvSpPr>
        <p:spPr>
          <a:xfrm>
            <a:off x="6971769" y="1737949"/>
            <a:ext cx="504000" cy="4517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solidFill>
              <a:srgbClr val="FF0000"/>
            </a:solidFill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>
              <a:lnSpc>
                <a:spcPct val="115000"/>
              </a:lnSpc>
              <a:spcAft>
                <a:spcPts val="1000"/>
              </a:spcAft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it-IT" sz="2000" baseline="30000" dirty="0">
                <a:solidFill>
                  <a:srgbClr val="FF000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¥</a:t>
            </a:r>
            <a:endParaRPr kumimoji="0" lang="it-IT" sz="2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34" name="Connettore a gomito 33">
            <a:extLst>
              <a:ext uri="{FF2B5EF4-FFF2-40B4-BE49-F238E27FC236}">
                <a16:creationId xmlns:a16="http://schemas.microsoft.com/office/drawing/2014/main" id="{1DCDA396-4F1B-4F16-ABD1-BD697F6BA973}"/>
              </a:ext>
            </a:extLst>
          </p:cNvPr>
          <p:cNvCxnSpPr/>
          <p:nvPr/>
        </p:nvCxnSpPr>
        <p:spPr>
          <a:xfrm flipV="1">
            <a:off x="2241430" y="1513399"/>
            <a:ext cx="719999" cy="271032"/>
          </a:xfrm>
          <a:prstGeom prst="bentConnector3">
            <a:avLst>
              <a:gd name="adj1" fmla="val -1064"/>
            </a:avLst>
          </a:prstGeom>
          <a:solidFill>
            <a:schemeClr val="accent6">
              <a:lumMod val="20000"/>
              <a:lumOff val="80000"/>
            </a:schemeClr>
          </a:solidFill>
          <a:ln w="3175" cap="flat" cmpd="sng" algn="ctr">
            <a:solidFill>
              <a:schemeClr val="accent1"/>
            </a:solidFill>
            <a:prstDash val="solid"/>
            <a:tailEnd type="stealth"/>
          </a:ln>
          <a:effectLst/>
        </p:spPr>
      </p:cxnSp>
      <p:cxnSp>
        <p:nvCxnSpPr>
          <p:cNvPr id="35" name="Connettore a gomito 34">
            <a:extLst>
              <a:ext uri="{FF2B5EF4-FFF2-40B4-BE49-F238E27FC236}">
                <a16:creationId xmlns:a16="http://schemas.microsoft.com/office/drawing/2014/main" id="{B34BCC63-9D97-4F81-8B84-2977A54112DC}"/>
              </a:ext>
            </a:extLst>
          </p:cNvPr>
          <p:cNvCxnSpPr/>
          <p:nvPr/>
        </p:nvCxnSpPr>
        <p:spPr>
          <a:xfrm>
            <a:off x="2216861" y="2204439"/>
            <a:ext cx="719999" cy="271032"/>
          </a:xfrm>
          <a:prstGeom prst="bentConnector3">
            <a:avLst>
              <a:gd name="adj1" fmla="val -1020"/>
            </a:avLst>
          </a:prstGeom>
          <a:solidFill>
            <a:schemeClr val="accent6">
              <a:lumMod val="20000"/>
              <a:lumOff val="80000"/>
            </a:schemeClr>
          </a:solidFill>
          <a:ln w="3175" cap="flat" cmpd="sng" algn="ctr">
            <a:solidFill>
              <a:schemeClr val="accent1"/>
            </a:solidFill>
            <a:prstDash val="solid"/>
            <a:tailEnd type="stealth"/>
          </a:ln>
          <a:effectLst/>
        </p:spPr>
      </p:cxnSp>
      <p:cxnSp>
        <p:nvCxnSpPr>
          <p:cNvPr id="36" name="Connettore 2 35">
            <a:extLst>
              <a:ext uri="{FF2B5EF4-FFF2-40B4-BE49-F238E27FC236}">
                <a16:creationId xmlns:a16="http://schemas.microsoft.com/office/drawing/2014/main" id="{BD9E5AFC-B2D6-472D-9B5A-1EE890BDDE16}"/>
              </a:ext>
            </a:extLst>
          </p:cNvPr>
          <p:cNvCxnSpPr/>
          <p:nvPr/>
        </p:nvCxnSpPr>
        <p:spPr>
          <a:xfrm>
            <a:off x="4205021" y="1533878"/>
            <a:ext cx="396000" cy="0"/>
          </a:xfrm>
          <a:prstGeom prst="straightConnector1">
            <a:avLst/>
          </a:prstGeom>
          <a:solidFill>
            <a:schemeClr val="accent6">
              <a:lumMod val="20000"/>
              <a:lumOff val="80000"/>
            </a:schemeClr>
          </a:solidFill>
          <a:ln w="3175" cap="flat" cmpd="sng" algn="ctr">
            <a:solidFill>
              <a:schemeClr val="accent1"/>
            </a:solidFill>
            <a:prstDash val="solid"/>
            <a:tailEnd type="stealth"/>
          </a:ln>
          <a:effectLst/>
        </p:spPr>
      </p:cxnSp>
      <p:cxnSp>
        <p:nvCxnSpPr>
          <p:cNvPr id="37" name="Connettore 2 36">
            <a:extLst>
              <a:ext uri="{FF2B5EF4-FFF2-40B4-BE49-F238E27FC236}">
                <a16:creationId xmlns:a16="http://schemas.microsoft.com/office/drawing/2014/main" id="{6B16D45D-9C1C-4C26-961B-FC5E4CBF9A8C}"/>
              </a:ext>
            </a:extLst>
          </p:cNvPr>
          <p:cNvCxnSpPr/>
          <p:nvPr/>
        </p:nvCxnSpPr>
        <p:spPr>
          <a:xfrm>
            <a:off x="4195817" y="2529329"/>
            <a:ext cx="396000" cy="0"/>
          </a:xfrm>
          <a:prstGeom prst="straightConnector1">
            <a:avLst/>
          </a:prstGeom>
          <a:solidFill>
            <a:schemeClr val="accent6">
              <a:lumMod val="20000"/>
              <a:lumOff val="80000"/>
            </a:schemeClr>
          </a:solidFill>
          <a:ln w="3175" cap="flat" cmpd="sng" algn="ctr">
            <a:solidFill>
              <a:schemeClr val="accent1"/>
            </a:solidFill>
            <a:prstDash val="solid"/>
            <a:tailEnd type="stealth"/>
          </a:ln>
          <a:effectLst/>
        </p:spPr>
      </p:cxnSp>
      <p:cxnSp>
        <p:nvCxnSpPr>
          <p:cNvPr id="38" name="Connettore a gomito 37">
            <a:extLst>
              <a:ext uri="{FF2B5EF4-FFF2-40B4-BE49-F238E27FC236}">
                <a16:creationId xmlns:a16="http://schemas.microsoft.com/office/drawing/2014/main" id="{7EFADDCE-195E-42FB-BA55-CF0A06BBC069}"/>
              </a:ext>
            </a:extLst>
          </p:cNvPr>
          <p:cNvCxnSpPr/>
          <p:nvPr/>
        </p:nvCxnSpPr>
        <p:spPr>
          <a:xfrm>
            <a:off x="6870771" y="1497332"/>
            <a:ext cx="360000" cy="252000"/>
          </a:xfrm>
          <a:prstGeom prst="bentConnector2">
            <a:avLst/>
          </a:prstGeom>
          <a:solidFill>
            <a:schemeClr val="accent6">
              <a:lumMod val="20000"/>
              <a:lumOff val="80000"/>
            </a:schemeClr>
          </a:solidFill>
          <a:ln w="3175" cap="flat" cmpd="sng" algn="ctr">
            <a:solidFill>
              <a:schemeClr val="accent1"/>
            </a:solidFill>
            <a:prstDash val="solid"/>
            <a:tailEnd type="stealth"/>
          </a:ln>
          <a:effectLst/>
        </p:spPr>
      </p:cxnSp>
      <p:cxnSp>
        <p:nvCxnSpPr>
          <p:cNvPr id="39" name="Connettore a gomito 38">
            <a:extLst>
              <a:ext uri="{FF2B5EF4-FFF2-40B4-BE49-F238E27FC236}">
                <a16:creationId xmlns:a16="http://schemas.microsoft.com/office/drawing/2014/main" id="{BCA939A1-11AF-4DCD-A8EB-1F2DD76468D0}"/>
              </a:ext>
            </a:extLst>
          </p:cNvPr>
          <p:cNvCxnSpPr/>
          <p:nvPr/>
        </p:nvCxnSpPr>
        <p:spPr>
          <a:xfrm flipV="1">
            <a:off x="6873549" y="2148463"/>
            <a:ext cx="360000" cy="252000"/>
          </a:xfrm>
          <a:prstGeom prst="bentConnector2">
            <a:avLst/>
          </a:prstGeom>
          <a:solidFill>
            <a:schemeClr val="accent6">
              <a:lumMod val="20000"/>
              <a:lumOff val="80000"/>
            </a:schemeClr>
          </a:solidFill>
          <a:ln w="3175" cap="flat" cmpd="sng" algn="ctr">
            <a:solidFill>
              <a:schemeClr val="accent1"/>
            </a:solidFill>
            <a:prstDash val="solid"/>
            <a:tailEnd type="stealth"/>
          </a:ln>
          <a:effectLst/>
        </p:spPr>
      </p:cxnSp>
      <p:sp>
        <p:nvSpPr>
          <p:cNvPr id="40" name="Casella di testo 49">
            <a:extLst>
              <a:ext uri="{FF2B5EF4-FFF2-40B4-BE49-F238E27FC236}">
                <a16:creationId xmlns:a16="http://schemas.microsoft.com/office/drawing/2014/main" id="{290D1A1A-C4EB-4748-B4F1-CAF0B7E214F2}"/>
              </a:ext>
            </a:extLst>
          </p:cNvPr>
          <p:cNvSpPr txBox="1"/>
          <p:nvPr/>
        </p:nvSpPr>
        <p:spPr>
          <a:xfrm>
            <a:off x="4610230" y="1289965"/>
            <a:ext cx="1259997" cy="4517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solidFill>
              <a:schemeClr val="accent1"/>
            </a:solidFill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r’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//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s’)</a:t>
            </a:r>
          </a:p>
        </p:txBody>
      </p:sp>
      <p:sp>
        <p:nvSpPr>
          <p:cNvPr id="41" name="Casella di testo 50">
            <a:extLst>
              <a:ext uri="{FF2B5EF4-FFF2-40B4-BE49-F238E27FC236}">
                <a16:creationId xmlns:a16="http://schemas.microsoft.com/office/drawing/2014/main" id="{4419D537-9A6E-45B3-AD3E-E0FF78390747}"/>
              </a:ext>
            </a:extLst>
          </p:cNvPr>
          <p:cNvSpPr txBox="1"/>
          <p:nvPr/>
        </p:nvSpPr>
        <p:spPr>
          <a:xfrm>
            <a:off x="4582942" y="2268130"/>
            <a:ext cx="1259997" cy="4517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solidFill>
              <a:schemeClr val="accent1"/>
            </a:solidFill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r”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//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s”)</a:t>
            </a:r>
          </a:p>
        </p:txBody>
      </p:sp>
      <p:cxnSp>
        <p:nvCxnSpPr>
          <p:cNvPr id="42" name="Connettore 2 41">
            <a:extLst>
              <a:ext uri="{FF2B5EF4-FFF2-40B4-BE49-F238E27FC236}">
                <a16:creationId xmlns:a16="http://schemas.microsoft.com/office/drawing/2014/main" id="{05D39A3A-0A11-488D-9671-BEC177E0BFBC}"/>
              </a:ext>
            </a:extLst>
          </p:cNvPr>
          <p:cNvCxnSpPr/>
          <p:nvPr/>
        </p:nvCxnSpPr>
        <p:spPr>
          <a:xfrm>
            <a:off x="5885970" y="1522506"/>
            <a:ext cx="360000" cy="0"/>
          </a:xfrm>
          <a:prstGeom prst="straightConnector1">
            <a:avLst/>
          </a:prstGeom>
          <a:solidFill>
            <a:schemeClr val="accent6">
              <a:lumMod val="20000"/>
              <a:lumOff val="80000"/>
            </a:schemeClr>
          </a:solidFill>
          <a:ln w="3175" cap="flat" cmpd="sng" algn="ctr">
            <a:solidFill>
              <a:schemeClr val="accent1"/>
            </a:solidFill>
            <a:prstDash val="solid"/>
            <a:tailEnd type="stealth"/>
          </a:ln>
          <a:effectLst/>
        </p:spPr>
      </p:cxnSp>
      <p:cxnSp>
        <p:nvCxnSpPr>
          <p:cNvPr id="43" name="Connettore 2 42">
            <a:extLst>
              <a:ext uri="{FF2B5EF4-FFF2-40B4-BE49-F238E27FC236}">
                <a16:creationId xmlns:a16="http://schemas.microsoft.com/office/drawing/2014/main" id="{5E045FC0-3FD3-4158-B0AA-C784D6856E03}"/>
              </a:ext>
            </a:extLst>
          </p:cNvPr>
          <p:cNvCxnSpPr/>
          <p:nvPr/>
        </p:nvCxnSpPr>
        <p:spPr>
          <a:xfrm>
            <a:off x="5876766" y="2490661"/>
            <a:ext cx="360000" cy="0"/>
          </a:xfrm>
          <a:prstGeom prst="straightConnector1">
            <a:avLst/>
          </a:prstGeom>
          <a:solidFill>
            <a:schemeClr val="accent6">
              <a:lumMod val="20000"/>
              <a:lumOff val="80000"/>
            </a:schemeClr>
          </a:solidFill>
          <a:ln w="3175" cap="flat" cmpd="sng" algn="ctr">
            <a:solidFill>
              <a:schemeClr val="accent1"/>
            </a:solidFill>
            <a:prstDash val="solid"/>
            <a:tailEnd type="stealth"/>
          </a:ln>
          <a:effectLst/>
        </p:spPr>
      </p:cxnSp>
      <p:cxnSp>
        <p:nvCxnSpPr>
          <p:cNvPr id="4" name="Connettore diritto 3">
            <a:extLst>
              <a:ext uri="{FF2B5EF4-FFF2-40B4-BE49-F238E27FC236}">
                <a16:creationId xmlns:a16="http://schemas.microsoft.com/office/drawing/2014/main" id="{E9619BDD-BA4B-4506-B411-9F40E45D7D17}"/>
              </a:ext>
            </a:extLst>
          </p:cNvPr>
          <p:cNvCxnSpPr/>
          <p:nvPr/>
        </p:nvCxnSpPr>
        <p:spPr>
          <a:xfrm>
            <a:off x="2412000" y="6619164"/>
            <a:ext cx="432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7096725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2" grpId="0" animBg="1"/>
      <p:bldP spid="23" grpId="0"/>
      <p:bldP spid="24" grpId="0" animBg="1"/>
      <p:bldP spid="25" grpId="0" animBg="1"/>
      <p:bldP spid="26" grpId="0" bldLvl="5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40" grpId="0" animBg="1"/>
      <p:bldP spid="4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>
            <a:extLst>
              <a:ext uri="{FF2B5EF4-FFF2-40B4-BE49-F238E27FC236}">
                <a16:creationId xmlns:a16="http://schemas.microsoft.com/office/drawing/2014/main" id="{667C8B2C-5029-4398-9C34-5BEDDCB4D5EB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>
          <a:xfrm>
            <a:off x="36000" y="0"/>
            <a:ext cx="9072000" cy="720000"/>
          </a:xfrm>
          <a:ln w="12700" cmpd="dbl">
            <a:solidFill>
              <a:srgbClr val="0070C0"/>
            </a:solidFill>
          </a:ln>
        </p:spPr>
        <p:txBody>
          <a:bodyPr>
            <a:normAutofit fontScale="90000"/>
          </a:bodyPr>
          <a:lstStyle/>
          <a:p>
            <a:pPr algn="ctr" defTabSz="457200">
              <a:lnSpc>
                <a:spcPct val="100000"/>
              </a:lnSpc>
              <a:defRPr/>
            </a:pPr>
            <a:r>
              <a:rPr lang="it-IT" sz="2800" kern="0" dirty="0">
                <a:solidFill>
                  <a:srgbClr val="002060"/>
                </a:solidFill>
                <a:latin typeface="Comic Sans MS" panose="030F0702030302020204" pitchFamily="66" charset="0"/>
              </a:rPr>
              <a:t>Geometria descrittiva dinamica</a:t>
            </a:r>
            <a:br>
              <a:rPr lang="it-IT" sz="2800" kern="0" dirty="0">
                <a:solidFill>
                  <a:srgbClr val="002060"/>
                </a:solidFill>
                <a:latin typeface="Comic Sans MS" panose="030F0702030302020204" pitchFamily="66" charset="0"/>
              </a:rPr>
            </a:br>
            <a:r>
              <a:rPr lang="it-IT" altLang="it-IT" sz="2000" dirty="0">
                <a:solidFill>
                  <a:srgbClr val="002060"/>
                </a:solidFill>
                <a:latin typeface="Comic Sans MS" panose="030F0702030302020204" pitchFamily="66" charset="0"/>
                <a:ea typeface="+mn-ea"/>
                <a:cs typeface="+mn-cs"/>
              </a:rPr>
              <a:t>Intersezione di tre piani: esempi applicativi sulla ricerca del punto improprio (10)</a:t>
            </a:r>
            <a:endParaRPr lang="it-IT" sz="2000" kern="0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28" name="CasellaDiTesto 1">
            <a:extLst>
              <a:ext uri="{FF2B5EF4-FFF2-40B4-BE49-F238E27FC236}">
                <a16:creationId xmlns:a16="http://schemas.microsoft.com/office/drawing/2014/main" id="{1B8513A7-F191-47FB-99F1-770CB9E3E839}"/>
              </a:ext>
            </a:extLst>
          </p:cNvPr>
          <p:cNvSpPr txBox="1"/>
          <p:nvPr/>
        </p:nvSpPr>
        <p:spPr>
          <a:xfrm>
            <a:off x="36000" y="797619"/>
            <a:ext cx="9072000" cy="707886"/>
          </a:xfrm>
          <a:prstGeom prst="rect">
            <a:avLst/>
          </a:prstGeom>
          <a:solidFill>
            <a:schemeClr val="bg2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/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Esempio 12:  </a:t>
            </a:r>
            <a:r>
              <a:rPr lang="it-IT" sz="2000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Intersezione tra due piani di profilo</a:t>
            </a:r>
            <a:r>
              <a:rPr lang="it-IT" sz="2000" dirty="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 a</a:t>
            </a:r>
            <a:r>
              <a:rPr lang="it-IT" sz="2000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it-IT" sz="2000" dirty="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it-IT" sz="2000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, tra loro paralleli, con il piano generico </a:t>
            </a:r>
            <a:r>
              <a:rPr lang="it-IT" sz="2000" dirty="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g</a:t>
            </a:r>
            <a:r>
              <a:rPr lang="it-IT" sz="2000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kumimoji="0" lang="it-IT" sz="20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omic Sans MS"/>
            </a:endParaRPr>
          </a:p>
        </p:txBody>
      </p:sp>
      <p:sp>
        <p:nvSpPr>
          <p:cNvPr id="30" name="CasellaDiTesto 29">
            <a:extLst>
              <a:ext uri="{FF2B5EF4-FFF2-40B4-BE49-F238E27FC236}">
                <a16:creationId xmlns:a16="http://schemas.microsoft.com/office/drawing/2014/main" id="{A9696781-55AE-4BE4-BDED-AD48D6D091F7}"/>
              </a:ext>
            </a:extLst>
          </p:cNvPr>
          <p:cNvSpPr txBox="1"/>
          <p:nvPr/>
        </p:nvSpPr>
        <p:spPr>
          <a:xfrm>
            <a:off x="5468632" y="1528717"/>
            <a:ext cx="3635612" cy="40680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Assegnati i seguenti piani</a:t>
            </a:r>
          </a:p>
          <a:p>
            <a:pPr marL="0" marR="0" lvl="0" indent="0" algn="ctr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(Es. 12) con le relative caratteristiche geometrico-descrittive:</a:t>
            </a:r>
          </a:p>
          <a:p>
            <a:pPr marL="0" marR="0" lvl="0" indent="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1" name="CasellaDiTesto 30">
            <a:extLst>
              <a:ext uri="{FF2B5EF4-FFF2-40B4-BE49-F238E27FC236}">
                <a16:creationId xmlns:a16="http://schemas.microsoft.com/office/drawing/2014/main" id="{02CF5C7D-7BD6-426D-98E8-9C8889E40688}"/>
              </a:ext>
            </a:extLst>
          </p:cNvPr>
          <p:cNvSpPr txBox="1"/>
          <p:nvPr/>
        </p:nvSpPr>
        <p:spPr>
          <a:xfrm>
            <a:off x="5503199" y="2897252"/>
            <a:ext cx="3600000" cy="147732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it-IT" sz="2000" dirty="0">
                <a:solidFill>
                  <a:srgbClr val="FF000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it-IT" sz="1400" dirty="0">
                <a:solidFill>
                  <a:srgbClr val="FF000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it-IT" sz="2000" dirty="0">
                <a:solidFill>
                  <a:srgbClr val="FF000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^p</a:t>
            </a:r>
            <a:r>
              <a:rPr lang="it-IT" sz="2000" baseline="-25000" dirty="0">
                <a:solidFill>
                  <a:srgbClr val="FF000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it-IT" sz="2000" dirty="0">
                <a:solidFill>
                  <a:srgbClr val="FF000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+; </a:t>
            </a:r>
            <a:r>
              <a:rPr lang="it-IT" sz="2000" dirty="0">
                <a:solidFill>
                  <a:srgbClr val="FF000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^p</a:t>
            </a:r>
            <a:r>
              <a:rPr lang="it-IT" sz="2000" baseline="-25000" dirty="0">
                <a:solidFill>
                  <a:srgbClr val="FF000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it-IT" sz="2000" dirty="0">
                <a:solidFill>
                  <a:srgbClr val="FF000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it-IT" sz="1400" dirty="0">
                <a:solidFill>
                  <a:srgbClr val="FF000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it-IT" sz="2000" dirty="0">
                <a:solidFill>
                  <a:srgbClr val="0000FF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it-IT" sz="1400" dirty="0">
                <a:solidFill>
                  <a:srgbClr val="0000FF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it-IT" sz="2000" dirty="0">
                <a:solidFill>
                  <a:srgbClr val="0000FF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^p</a:t>
            </a:r>
            <a:r>
              <a:rPr lang="it-IT" sz="2000" baseline="-25000" dirty="0">
                <a:solidFill>
                  <a:srgbClr val="0000FF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it-IT" sz="2000" dirty="0">
                <a:solidFill>
                  <a:srgbClr val="0000FF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+; </a:t>
            </a:r>
            <a:r>
              <a:rPr lang="it-IT" sz="2000" dirty="0">
                <a:solidFill>
                  <a:srgbClr val="0000FF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^p</a:t>
            </a:r>
            <a:r>
              <a:rPr lang="it-IT" sz="2000" baseline="-25000" dirty="0">
                <a:solidFill>
                  <a:srgbClr val="0000FF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it-IT" sz="2000" dirty="0">
                <a:solidFill>
                  <a:srgbClr val="0000FF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it-IT" sz="1400" dirty="0">
                <a:solidFill>
                  <a:srgbClr val="0000FF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it-IT" sz="2000" dirty="0">
                <a:solidFill>
                  <a:srgbClr val="FF00FF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g</a:t>
            </a:r>
            <a:r>
              <a:rPr lang="it-IT" sz="1400" dirty="0">
                <a:solidFill>
                  <a:srgbClr val="FF00FF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it-IT" sz="2000" dirty="0">
                <a:solidFill>
                  <a:srgbClr val="FF00FF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Ðp</a:t>
            </a:r>
            <a:r>
              <a:rPr lang="it-IT" sz="2000" baseline="-25000" dirty="0">
                <a:solidFill>
                  <a:srgbClr val="FF00FF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it-IT" sz="2000" dirty="0">
                <a:solidFill>
                  <a:srgbClr val="FF00FF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+; </a:t>
            </a:r>
            <a:r>
              <a:rPr lang="it-IT" sz="2000" dirty="0">
                <a:solidFill>
                  <a:srgbClr val="FF00FF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Ðp</a:t>
            </a:r>
            <a:r>
              <a:rPr lang="it-IT" sz="2000" baseline="-25000" dirty="0">
                <a:solidFill>
                  <a:srgbClr val="FF00FF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it-IT" sz="2000" dirty="0">
                <a:solidFill>
                  <a:srgbClr val="FF00FF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it-IT" sz="2000" baseline="-25000" dirty="0">
                <a:solidFill>
                  <a:srgbClr val="FF00FF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r>
              <a:rPr lang="it-IT" sz="1400" dirty="0">
                <a:solidFill>
                  <a:srgbClr val="FF00FF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it-IT" sz="1400" dirty="0">
              <a:solidFill>
                <a:srgbClr val="FF00FF"/>
              </a:solidFill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3" name="Rettangolo 32">
            <a:extLst>
              <a:ext uri="{FF2B5EF4-FFF2-40B4-BE49-F238E27FC236}">
                <a16:creationId xmlns:a16="http://schemas.microsoft.com/office/drawing/2014/main" id="{C934495D-9A7B-448A-B2FB-F45D2229C254}"/>
              </a:ext>
            </a:extLst>
          </p:cNvPr>
          <p:cNvSpPr/>
          <p:nvPr/>
        </p:nvSpPr>
        <p:spPr>
          <a:xfrm>
            <a:off x="5532781" y="4413043"/>
            <a:ext cx="3564000" cy="1047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occorre ricercare e definire il punto d’intersezione P</a:t>
            </a:r>
            <a:r>
              <a:rPr kumimoji="0" lang="it-IT" sz="1800" b="0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Î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kumimoji="0" lang="it-IT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kumimoji="0" lang="it-IT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Ç</a:t>
            </a:r>
            <a:r>
              <a:rPr kumimoji="0" lang="it-IT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kumimoji="0" lang="it-IT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Ç</a:t>
            </a:r>
            <a:r>
              <a:rPr kumimoji="0" lang="it-IT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g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) tra i tre piani.</a:t>
            </a:r>
            <a:endParaRPr kumimoji="0" lang="it-IT" sz="20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05E54E31-644E-4B23-B7F9-4ECD3ED111C1}"/>
              </a:ext>
            </a:extLst>
          </p:cNvPr>
          <p:cNvSpPr txBox="1"/>
          <p:nvPr/>
        </p:nvSpPr>
        <p:spPr>
          <a:xfrm>
            <a:off x="27293" y="4858602"/>
            <a:ext cx="5400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it-IT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Poiché i piani assegnati </a:t>
            </a:r>
            <a:r>
              <a:rPr lang="it-IT" dirty="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it-IT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it-IT" dirty="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it-IT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sono paralleli il risultato della loro intersezione sarà una retta impropria, per cui avremmo: (</a:t>
            </a:r>
            <a:r>
              <a:rPr lang="it-IT" dirty="0" err="1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it-IT" dirty="0" err="1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Ç</a:t>
            </a:r>
            <a:r>
              <a:rPr lang="it-IT" dirty="0" err="1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it-IT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it-IT" dirty="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®</a:t>
            </a:r>
            <a:r>
              <a:rPr lang="it-IT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x</a:t>
            </a:r>
            <a:r>
              <a:rPr lang="it-IT" baseline="30000" dirty="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¥</a:t>
            </a:r>
            <a:endParaRPr kumimoji="0" lang="it-IT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omic Sans MS"/>
            </a:endParaRPr>
          </a:p>
        </p:txBody>
      </p:sp>
      <p:pic>
        <p:nvPicPr>
          <p:cNvPr id="11" name="Immagine 10">
            <a:extLst>
              <a:ext uri="{FF2B5EF4-FFF2-40B4-BE49-F238E27FC236}">
                <a16:creationId xmlns:a16="http://schemas.microsoft.com/office/drawing/2014/main" id="{AB215A6F-33F8-445D-8D71-595C630BFCBC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237" r="20610"/>
          <a:stretch/>
        </p:blipFill>
        <p:spPr bwMode="auto">
          <a:xfrm>
            <a:off x="42537" y="1585230"/>
            <a:ext cx="5400000" cy="3197705"/>
          </a:xfrm>
          <a:prstGeom prst="rect">
            <a:avLst/>
          </a:prstGeom>
          <a:solidFill>
            <a:srgbClr val="EEECE1"/>
          </a:solidFill>
          <a:ln>
            <a:solidFill>
              <a:srgbClr val="4BACC6"/>
            </a:solidFill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CasellaDiTesto 4">
            <a:extLst>
              <a:ext uri="{FF2B5EF4-FFF2-40B4-BE49-F238E27FC236}">
                <a16:creationId xmlns:a16="http://schemas.microsoft.com/office/drawing/2014/main" id="{163E3662-0EF7-4D5F-81F8-BAA13FE97614}"/>
              </a:ext>
            </a:extLst>
          </p:cNvPr>
          <p:cNvSpPr txBox="1"/>
          <p:nvPr/>
        </p:nvSpPr>
        <p:spPr>
          <a:xfrm>
            <a:off x="36000" y="5841240"/>
            <a:ext cx="9072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Non potendo sviluppare le operazioni per la ricerca del punto d’intersezione su questi due piani, i passi dell’algoritmo grafico verranno svolti come nella figura dell’Es. 12-a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9165859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1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1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30" grpId="0" animBg="1"/>
      <p:bldP spid="31" grpId="0" uiExpand="1" build="p" animBg="1"/>
      <p:bldP spid="33" grpId="0"/>
      <p:bldP spid="2" grpId="0"/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>
            <a:extLst>
              <a:ext uri="{FF2B5EF4-FFF2-40B4-BE49-F238E27FC236}">
                <a16:creationId xmlns:a16="http://schemas.microsoft.com/office/drawing/2014/main" id="{667C8B2C-5029-4398-9C34-5BEDDCB4D5EB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>
          <a:xfrm>
            <a:off x="36000" y="0"/>
            <a:ext cx="9072000" cy="720000"/>
          </a:xfrm>
          <a:ln w="12700" cmpd="dbl">
            <a:solidFill>
              <a:srgbClr val="0070C0"/>
            </a:solidFill>
          </a:ln>
        </p:spPr>
        <p:txBody>
          <a:bodyPr>
            <a:normAutofit fontScale="90000"/>
          </a:bodyPr>
          <a:lstStyle/>
          <a:p>
            <a:pPr algn="ctr" defTabSz="457200">
              <a:lnSpc>
                <a:spcPct val="100000"/>
              </a:lnSpc>
              <a:defRPr/>
            </a:pPr>
            <a:r>
              <a:rPr lang="it-IT" sz="2800" kern="0" dirty="0">
                <a:solidFill>
                  <a:srgbClr val="002060"/>
                </a:solidFill>
                <a:latin typeface="Comic Sans MS" panose="030F0702030302020204" pitchFamily="66" charset="0"/>
              </a:rPr>
              <a:t>Geometria descrittiva dinamica</a:t>
            </a:r>
            <a:br>
              <a:rPr lang="it-IT" sz="2800" kern="0" dirty="0">
                <a:solidFill>
                  <a:srgbClr val="002060"/>
                </a:solidFill>
                <a:latin typeface="Comic Sans MS" panose="030F0702030302020204" pitchFamily="66" charset="0"/>
              </a:rPr>
            </a:br>
            <a:r>
              <a:rPr lang="it-IT" altLang="it-IT" sz="2000" dirty="0">
                <a:solidFill>
                  <a:srgbClr val="002060"/>
                </a:solidFill>
                <a:latin typeface="Comic Sans MS" panose="030F0702030302020204" pitchFamily="66" charset="0"/>
                <a:ea typeface="+mn-ea"/>
                <a:cs typeface="+mn-cs"/>
              </a:rPr>
              <a:t>Intersezione di tre piani: esempi applicativi sulla ricerca del punto improprio (11)</a:t>
            </a:r>
            <a:endParaRPr lang="it-IT" sz="2000" kern="0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32" name="CasellaDiTesto 31">
            <a:extLst>
              <a:ext uri="{FF2B5EF4-FFF2-40B4-BE49-F238E27FC236}">
                <a16:creationId xmlns:a16="http://schemas.microsoft.com/office/drawing/2014/main" id="{AF20FFB7-6F5D-4825-B05E-05ADFF703178}"/>
              </a:ext>
            </a:extLst>
          </p:cNvPr>
          <p:cNvSpPr txBox="1"/>
          <p:nvPr/>
        </p:nvSpPr>
        <p:spPr>
          <a:xfrm>
            <a:off x="5486403" y="828859"/>
            <a:ext cx="3600000" cy="15480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Passo 1: intersezione tra 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g</a:t>
            </a: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9" name="Casella di testo 206">
            <a:extLst>
              <a:ext uri="{FF2B5EF4-FFF2-40B4-BE49-F238E27FC236}">
                <a16:creationId xmlns:a16="http://schemas.microsoft.com/office/drawing/2014/main" id="{87F6E704-7A04-4578-965B-05366C967CCA}"/>
              </a:ext>
            </a:extLst>
          </p:cNvPr>
          <p:cNvSpPr txBox="1"/>
          <p:nvPr/>
        </p:nvSpPr>
        <p:spPr>
          <a:xfrm>
            <a:off x="5780456" y="1338130"/>
            <a:ext cx="1393313" cy="432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solidFill>
              <a:srgbClr val="0070C0"/>
            </a:solidFill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kumimoji="0" lang="it-IT" sz="2000" b="0" i="0" u="none" strike="noStrike" kern="120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Ç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kumimoji="0" lang="it-IT" sz="2000" b="0" i="0" u="none" strike="noStrike" kern="1200" cap="none" spc="0" normalizeH="0" baseline="-25000" noProof="0" dirty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g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40" name="Casella di testo 205">
            <a:extLst>
              <a:ext uri="{FF2B5EF4-FFF2-40B4-BE49-F238E27FC236}">
                <a16:creationId xmlns:a16="http://schemas.microsoft.com/office/drawing/2014/main" id="{105AE9CC-3CEC-4978-A652-ECCE10602077}"/>
              </a:ext>
            </a:extLst>
          </p:cNvPr>
          <p:cNvSpPr txBox="1"/>
          <p:nvPr/>
        </p:nvSpPr>
        <p:spPr>
          <a:xfrm>
            <a:off x="5780456" y="1848936"/>
            <a:ext cx="1418853" cy="432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solidFill>
              <a:srgbClr val="0070C0"/>
            </a:solidFill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kumimoji="0" lang="it-IT" sz="2000" b="0" i="0" u="none" strike="noStrike" kern="120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Ç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kumimoji="0" lang="it-IT" sz="2000" b="0" i="0" u="none" strike="noStrike" kern="1200" cap="none" spc="0" normalizeH="0" baseline="-25000" noProof="0" dirty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g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41" name="Casella di testo 204">
            <a:extLst>
              <a:ext uri="{FF2B5EF4-FFF2-40B4-BE49-F238E27FC236}">
                <a16:creationId xmlns:a16="http://schemas.microsoft.com/office/drawing/2014/main" id="{697B4081-E984-45C7-8A60-EDF0B1DE98DC}"/>
              </a:ext>
            </a:extLst>
          </p:cNvPr>
          <p:cNvSpPr txBox="1"/>
          <p:nvPr/>
        </p:nvSpPr>
        <p:spPr>
          <a:xfrm>
            <a:off x="7446979" y="1338130"/>
            <a:ext cx="651726" cy="432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solidFill>
              <a:srgbClr val="0070C0"/>
            </a:solidFill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kumimoji="0" lang="it-IT" sz="2000" b="0" i="0" u="none" strike="noStrike" kern="1200" cap="none" spc="0" normalizeH="0" baseline="-25000" noProof="0" dirty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r</a:t>
            </a:r>
          </a:p>
        </p:txBody>
      </p:sp>
      <p:sp>
        <p:nvSpPr>
          <p:cNvPr id="42" name="Casella di testo 203">
            <a:extLst>
              <a:ext uri="{FF2B5EF4-FFF2-40B4-BE49-F238E27FC236}">
                <a16:creationId xmlns:a16="http://schemas.microsoft.com/office/drawing/2014/main" id="{B8F98C09-5295-4BFE-B187-9E8C85CCD74D}"/>
              </a:ext>
            </a:extLst>
          </p:cNvPr>
          <p:cNvSpPr txBox="1"/>
          <p:nvPr/>
        </p:nvSpPr>
        <p:spPr>
          <a:xfrm>
            <a:off x="8358992" y="1327706"/>
            <a:ext cx="481464" cy="432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solidFill>
              <a:srgbClr val="0070C0"/>
            </a:solidFill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r’</a:t>
            </a:r>
          </a:p>
        </p:txBody>
      </p:sp>
      <p:sp>
        <p:nvSpPr>
          <p:cNvPr id="43" name="Casella di testo 202">
            <a:extLst>
              <a:ext uri="{FF2B5EF4-FFF2-40B4-BE49-F238E27FC236}">
                <a16:creationId xmlns:a16="http://schemas.microsoft.com/office/drawing/2014/main" id="{FD3D8796-F16D-43B0-9C76-8ECCFD25062A}"/>
              </a:ext>
            </a:extLst>
          </p:cNvPr>
          <p:cNvSpPr txBox="1"/>
          <p:nvPr/>
        </p:nvSpPr>
        <p:spPr>
          <a:xfrm>
            <a:off x="7446979" y="1850574"/>
            <a:ext cx="665915" cy="432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solidFill>
              <a:srgbClr val="0070C0"/>
            </a:solidFill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kumimoji="0" lang="it-IT" sz="2000" b="0" i="0" u="none" strike="noStrike" kern="1200" cap="none" spc="0" normalizeH="0" baseline="-25000" noProof="0" dirty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r</a:t>
            </a:r>
          </a:p>
        </p:txBody>
      </p:sp>
      <p:sp>
        <p:nvSpPr>
          <p:cNvPr id="44" name="Casella di testo 201">
            <a:extLst>
              <a:ext uri="{FF2B5EF4-FFF2-40B4-BE49-F238E27FC236}">
                <a16:creationId xmlns:a16="http://schemas.microsoft.com/office/drawing/2014/main" id="{77B6F633-D3CE-4071-A9CB-C649010CFFF6}"/>
              </a:ext>
            </a:extLst>
          </p:cNvPr>
          <p:cNvSpPr txBox="1"/>
          <p:nvPr/>
        </p:nvSpPr>
        <p:spPr>
          <a:xfrm>
            <a:off x="8358992" y="1850573"/>
            <a:ext cx="481464" cy="432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solidFill>
              <a:srgbClr val="0070C0"/>
            </a:solidFill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r”</a:t>
            </a:r>
          </a:p>
        </p:txBody>
      </p:sp>
      <p:cxnSp>
        <p:nvCxnSpPr>
          <p:cNvPr id="35" name="Connettore 2 34">
            <a:extLst>
              <a:ext uri="{FF2B5EF4-FFF2-40B4-BE49-F238E27FC236}">
                <a16:creationId xmlns:a16="http://schemas.microsoft.com/office/drawing/2014/main" id="{A67B0BD6-2973-4A61-8D21-7920DE5C6AF1}"/>
              </a:ext>
            </a:extLst>
          </p:cNvPr>
          <p:cNvCxnSpPr/>
          <p:nvPr/>
        </p:nvCxnSpPr>
        <p:spPr>
          <a:xfrm>
            <a:off x="7197039" y="2037414"/>
            <a:ext cx="241205" cy="0"/>
          </a:xfrm>
          <a:prstGeom prst="straightConnector1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rgbClr val="0070C0"/>
            </a:solidFill>
            <a:prstDash val="solid"/>
            <a:tailEnd type="stealth"/>
          </a:ln>
          <a:effectLst/>
        </p:spPr>
      </p:cxnSp>
      <p:cxnSp>
        <p:nvCxnSpPr>
          <p:cNvPr id="36" name="Connettore 2 35">
            <a:extLst>
              <a:ext uri="{FF2B5EF4-FFF2-40B4-BE49-F238E27FC236}">
                <a16:creationId xmlns:a16="http://schemas.microsoft.com/office/drawing/2014/main" id="{CDFA09BD-5E6B-411D-9147-1F56A7F48D73}"/>
              </a:ext>
            </a:extLst>
          </p:cNvPr>
          <p:cNvCxnSpPr/>
          <p:nvPr/>
        </p:nvCxnSpPr>
        <p:spPr>
          <a:xfrm>
            <a:off x="7186142" y="1538701"/>
            <a:ext cx="241205" cy="0"/>
          </a:xfrm>
          <a:prstGeom prst="straightConnector1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rgbClr val="0070C0"/>
            </a:solidFill>
            <a:prstDash val="solid"/>
            <a:tailEnd type="stealth"/>
          </a:ln>
          <a:effectLst/>
        </p:spPr>
      </p:cxnSp>
      <p:cxnSp>
        <p:nvCxnSpPr>
          <p:cNvPr id="37" name="Connettore 2 36">
            <a:extLst>
              <a:ext uri="{FF2B5EF4-FFF2-40B4-BE49-F238E27FC236}">
                <a16:creationId xmlns:a16="http://schemas.microsoft.com/office/drawing/2014/main" id="{7C35CED8-A2C0-4080-A811-109660E098ED}"/>
              </a:ext>
            </a:extLst>
          </p:cNvPr>
          <p:cNvCxnSpPr/>
          <p:nvPr/>
        </p:nvCxnSpPr>
        <p:spPr>
          <a:xfrm>
            <a:off x="8117841" y="1529109"/>
            <a:ext cx="241205" cy="0"/>
          </a:xfrm>
          <a:prstGeom prst="straightConnector1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rgbClr val="0070C0"/>
            </a:solidFill>
            <a:prstDash val="solid"/>
            <a:tailEnd type="stealth"/>
          </a:ln>
          <a:effectLst/>
        </p:spPr>
      </p:cxnSp>
      <p:cxnSp>
        <p:nvCxnSpPr>
          <p:cNvPr id="38" name="Connettore 2 37">
            <a:extLst>
              <a:ext uri="{FF2B5EF4-FFF2-40B4-BE49-F238E27FC236}">
                <a16:creationId xmlns:a16="http://schemas.microsoft.com/office/drawing/2014/main" id="{142A459C-DDFA-402E-88D8-4E4129E4D3F9}"/>
              </a:ext>
            </a:extLst>
          </p:cNvPr>
          <p:cNvCxnSpPr/>
          <p:nvPr/>
        </p:nvCxnSpPr>
        <p:spPr>
          <a:xfrm>
            <a:off x="8096045" y="2027824"/>
            <a:ext cx="241205" cy="0"/>
          </a:xfrm>
          <a:prstGeom prst="straightConnector1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rgbClr val="0070C0"/>
            </a:solidFill>
            <a:prstDash val="solid"/>
            <a:tailEnd type="stealth"/>
          </a:ln>
          <a:effectLst/>
        </p:spPr>
      </p:cxnSp>
      <p:sp>
        <p:nvSpPr>
          <p:cNvPr id="45" name="CasellaDiTesto 44">
            <a:extLst>
              <a:ext uri="{FF2B5EF4-FFF2-40B4-BE49-F238E27FC236}">
                <a16:creationId xmlns:a16="http://schemas.microsoft.com/office/drawing/2014/main" id="{FC175017-B81E-4F04-A515-F223663771B5}"/>
              </a:ext>
            </a:extLst>
          </p:cNvPr>
          <p:cNvSpPr txBox="1"/>
          <p:nvPr/>
        </p:nvSpPr>
        <p:spPr>
          <a:xfrm>
            <a:off x="5472755" y="2478868"/>
            <a:ext cx="3600000" cy="15480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Passo 2: intersezione tra 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g</a:t>
            </a: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52" name="Casella di testo 206">
            <a:extLst>
              <a:ext uri="{FF2B5EF4-FFF2-40B4-BE49-F238E27FC236}">
                <a16:creationId xmlns:a16="http://schemas.microsoft.com/office/drawing/2014/main" id="{BFFDAE06-402B-47C6-983E-A6E514DAF4A5}"/>
              </a:ext>
            </a:extLst>
          </p:cNvPr>
          <p:cNvSpPr txBox="1"/>
          <p:nvPr/>
        </p:nvSpPr>
        <p:spPr>
          <a:xfrm>
            <a:off x="5781552" y="2980789"/>
            <a:ext cx="1387968" cy="432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solidFill>
              <a:srgbClr val="0070C0"/>
            </a:solidFill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4343F7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kumimoji="0" lang="it-IT" sz="2000" b="0" i="0" u="none" strike="noStrike" kern="1200" cap="none" spc="0" normalizeH="0" baseline="-25000" noProof="0" dirty="0">
                <a:ln>
                  <a:noFill/>
                </a:ln>
                <a:solidFill>
                  <a:srgbClr val="4343F7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4343F7"/>
                </a:solidFill>
                <a:effectLst/>
                <a:uLnTx/>
                <a:uFillTx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Ç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kumimoji="0" lang="it-IT" sz="2000" b="0" i="0" u="none" strike="noStrike" kern="1200" cap="none" spc="0" normalizeH="0" baseline="-25000" noProof="0" dirty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g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53" name="Casella di testo 205">
            <a:extLst>
              <a:ext uri="{FF2B5EF4-FFF2-40B4-BE49-F238E27FC236}">
                <a16:creationId xmlns:a16="http://schemas.microsoft.com/office/drawing/2014/main" id="{68B6AB74-44C8-4283-AA00-F79AD69A9142}"/>
              </a:ext>
            </a:extLst>
          </p:cNvPr>
          <p:cNvSpPr txBox="1"/>
          <p:nvPr/>
        </p:nvSpPr>
        <p:spPr>
          <a:xfrm>
            <a:off x="5781552" y="3491595"/>
            <a:ext cx="1413410" cy="432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solidFill>
              <a:srgbClr val="0070C0"/>
            </a:solidFill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4343F7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kumimoji="0" lang="it-IT" sz="2000" b="0" i="0" u="none" strike="noStrike" kern="1200" cap="none" spc="0" normalizeH="0" baseline="-25000" noProof="0" dirty="0">
                <a:ln>
                  <a:noFill/>
                </a:ln>
                <a:solidFill>
                  <a:srgbClr val="4343F7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4343F7"/>
                </a:solidFill>
                <a:effectLst/>
                <a:uLnTx/>
                <a:uFillTx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Ç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kumimoji="0" lang="it-IT" sz="2000" b="0" i="0" u="none" strike="noStrike" kern="1200" cap="none" spc="0" normalizeH="0" baseline="-25000" noProof="0" dirty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g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54" name="Casella di testo 204">
            <a:extLst>
              <a:ext uri="{FF2B5EF4-FFF2-40B4-BE49-F238E27FC236}">
                <a16:creationId xmlns:a16="http://schemas.microsoft.com/office/drawing/2014/main" id="{C3B95135-C604-4D28-9823-B0A420E581A8}"/>
              </a:ext>
            </a:extLst>
          </p:cNvPr>
          <p:cNvSpPr txBox="1"/>
          <p:nvPr/>
        </p:nvSpPr>
        <p:spPr>
          <a:xfrm>
            <a:off x="7428120" y="2980789"/>
            <a:ext cx="649226" cy="432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solidFill>
              <a:srgbClr val="0070C0"/>
            </a:solidFill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kumimoji="0" lang="it-IT" sz="2000" b="0" i="0" u="none" strike="noStrike" kern="1200" cap="none" spc="0" normalizeH="0" baseline="-2500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</a:p>
        </p:txBody>
      </p:sp>
      <p:sp>
        <p:nvSpPr>
          <p:cNvPr id="55" name="Casella di testo 203">
            <a:extLst>
              <a:ext uri="{FF2B5EF4-FFF2-40B4-BE49-F238E27FC236}">
                <a16:creationId xmlns:a16="http://schemas.microsoft.com/office/drawing/2014/main" id="{2BE93D10-53FF-420C-893C-8730AFF710B3}"/>
              </a:ext>
            </a:extLst>
          </p:cNvPr>
          <p:cNvSpPr txBox="1"/>
          <p:nvPr/>
        </p:nvSpPr>
        <p:spPr>
          <a:xfrm>
            <a:off x="8336638" y="2970365"/>
            <a:ext cx="504913" cy="432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solidFill>
              <a:srgbClr val="0070C0"/>
            </a:solidFill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s’</a:t>
            </a:r>
          </a:p>
        </p:txBody>
      </p:sp>
      <p:sp>
        <p:nvSpPr>
          <p:cNvPr id="56" name="Casella di testo 202">
            <a:extLst>
              <a:ext uri="{FF2B5EF4-FFF2-40B4-BE49-F238E27FC236}">
                <a16:creationId xmlns:a16="http://schemas.microsoft.com/office/drawing/2014/main" id="{6633ABC8-9272-4630-A7FA-98377175A90F}"/>
              </a:ext>
            </a:extLst>
          </p:cNvPr>
          <p:cNvSpPr txBox="1"/>
          <p:nvPr/>
        </p:nvSpPr>
        <p:spPr>
          <a:xfrm>
            <a:off x="7428120" y="3493233"/>
            <a:ext cx="663360" cy="432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solidFill>
              <a:srgbClr val="0070C0"/>
            </a:solidFill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kumimoji="0" lang="it-IT" sz="2000" b="0" i="0" u="none" strike="noStrike" kern="1200" cap="none" spc="0" normalizeH="0" baseline="-2500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</a:p>
        </p:txBody>
      </p:sp>
      <p:sp>
        <p:nvSpPr>
          <p:cNvPr id="57" name="Casella di testo 201">
            <a:extLst>
              <a:ext uri="{FF2B5EF4-FFF2-40B4-BE49-F238E27FC236}">
                <a16:creationId xmlns:a16="http://schemas.microsoft.com/office/drawing/2014/main" id="{A6BCB304-4B80-4D21-A129-C81F5C7EEC63}"/>
              </a:ext>
            </a:extLst>
          </p:cNvPr>
          <p:cNvSpPr txBox="1"/>
          <p:nvPr/>
        </p:nvSpPr>
        <p:spPr>
          <a:xfrm>
            <a:off x="8336639" y="3493232"/>
            <a:ext cx="504913" cy="432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solidFill>
              <a:srgbClr val="0070C0"/>
            </a:solidFill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s”</a:t>
            </a:r>
          </a:p>
        </p:txBody>
      </p:sp>
      <p:cxnSp>
        <p:nvCxnSpPr>
          <p:cNvPr id="48" name="Connettore 2 47">
            <a:extLst>
              <a:ext uri="{FF2B5EF4-FFF2-40B4-BE49-F238E27FC236}">
                <a16:creationId xmlns:a16="http://schemas.microsoft.com/office/drawing/2014/main" id="{93C14915-C5C7-4E3E-8274-5A7D9ED4E7D5}"/>
              </a:ext>
            </a:extLst>
          </p:cNvPr>
          <p:cNvCxnSpPr/>
          <p:nvPr/>
        </p:nvCxnSpPr>
        <p:spPr>
          <a:xfrm>
            <a:off x="7192700" y="3680073"/>
            <a:ext cx="240280" cy="0"/>
          </a:xfrm>
          <a:prstGeom prst="straightConnector1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rgbClr val="0070C0"/>
            </a:solidFill>
            <a:prstDash val="solid"/>
            <a:tailEnd type="stealth"/>
          </a:ln>
          <a:effectLst/>
        </p:spPr>
      </p:cxnSp>
      <p:cxnSp>
        <p:nvCxnSpPr>
          <p:cNvPr id="49" name="Connettore 2 48">
            <a:extLst>
              <a:ext uri="{FF2B5EF4-FFF2-40B4-BE49-F238E27FC236}">
                <a16:creationId xmlns:a16="http://schemas.microsoft.com/office/drawing/2014/main" id="{BE35AFB1-502C-42C4-9CB7-F09CAE311043}"/>
              </a:ext>
            </a:extLst>
          </p:cNvPr>
          <p:cNvCxnSpPr/>
          <p:nvPr/>
        </p:nvCxnSpPr>
        <p:spPr>
          <a:xfrm>
            <a:off x="7181846" y="3181360"/>
            <a:ext cx="240280" cy="0"/>
          </a:xfrm>
          <a:prstGeom prst="straightConnector1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rgbClr val="0070C0"/>
            </a:solidFill>
            <a:prstDash val="solid"/>
            <a:tailEnd type="stealth"/>
          </a:ln>
          <a:effectLst/>
        </p:spPr>
      </p:cxnSp>
      <p:cxnSp>
        <p:nvCxnSpPr>
          <p:cNvPr id="50" name="Connettore 2 49">
            <a:extLst>
              <a:ext uri="{FF2B5EF4-FFF2-40B4-BE49-F238E27FC236}">
                <a16:creationId xmlns:a16="http://schemas.microsoft.com/office/drawing/2014/main" id="{F7B2998F-6B6E-4FF7-9917-E7FCC57D0FD6}"/>
              </a:ext>
            </a:extLst>
          </p:cNvPr>
          <p:cNvCxnSpPr/>
          <p:nvPr/>
        </p:nvCxnSpPr>
        <p:spPr>
          <a:xfrm>
            <a:off x="8096411" y="3171768"/>
            <a:ext cx="240280" cy="0"/>
          </a:xfrm>
          <a:prstGeom prst="straightConnector1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rgbClr val="0070C0"/>
            </a:solidFill>
            <a:prstDash val="solid"/>
            <a:tailEnd type="stealth"/>
          </a:ln>
          <a:effectLst/>
        </p:spPr>
      </p:cxnSp>
      <p:cxnSp>
        <p:nvCxnSpPr>
          <p:cNvPr id="51" name="Connettore 2 50">
            <a:extLst>
              <a:ext uri="{FF2B5EF4-FFF2-40B4-BE49-F238E27FC236}">
                <a16:creationId xmlns:a16="http://schemas.microsoft.com/office/drawing/2014/main" id="{466081D2-4B09-4359-9179-95AB7F583898}"/>
              </a:ext>
            </a:extLst>
          </p:cNvPr>
          <p:cNvCxnSpPr/>
          <p:nvPr/>
        </p:nvCxnSpPr>
        <p:spPr>
          <a:xfrm>
            <a:off x="8074703" y="3670483"/>
            <a:ext cx="240280" cy="0"/>
          </a:xfrm>
          <a:prstGeom prst="straightConnector1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rgbClr val="0070C0"/>
            </a:solidFill>
            <a:prstDash val="solid"/>
            <a:tailEnd type="stealth"/>
          </a:ln>
          <a:effectLst/>
        </p:spPr>
      </p:cxnSp>
      <p:pic>
        <p:nvPicPr>
          <p:cNvPr id="28" name="Immagine 27">
            <a:extLst>
              <a:ext uri="{FF2B5EF4-FFF2-40B4-BE49-F238E27FC236}">
                <a16:creationId xmlns:a16="http://schemas.microsoft.com/office/drawing/2014/main" id="{008ABCD9-E29C-4833-9FE7-1EBC24B078F8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388" r="20626"/>
          <a:stretch/>
        </p:blipFill>
        <p:spPr bwMode="auto">
          <a:xfrm>
            <a:off x="28889" y="804425"/>
            <a:ext cx="5400000" cy="3206270"/>
          </a:xfrm>
          <a:prstGeom prst="rect">
            <a:avLst/>
          </a:prstGeom>
          <a:solidFill>
            <a:srgbClr val="EEECE1"/>
          </a:solidFill>
          <a:ln>
            <a:solidFill>
              <a:srgbClr val="4BACC6"/>
            </a:solidFill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" name="CasellaDiTesto 1">
            <a:extLst>
              <a:ext uri="{FF2B5EF4-FFF2-40B4-BE49-F238E27FC236}">
                <a16:creationId xmlns:a16="http://schemas.microsoft.com/office/drawing/2014/main" id="{EA3AD30F-59E3-4E48-9F9D-D92D16C25CD2}"/>
              </a:ext>
            </a:extLst>
          </p:cNvPr>
          <p:cNvSpPr txBox="1"/>
          <p:nvPr/>
        </p:nvSpPr>
        <p:spPr>
          <a:xfrm>
            <a:off x="36000" y="4189863"/>
            <a:ext cx="9072000" cy="17083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  <a:tabLst>
                <a:tab pos="5514975" algn="l"/>
              </a:tabLst>
            </a:pPr>
            <a:r>
              <a:rPr lang="it-IT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Come evidenziato nell’immagine le proiezioni delle due rette r ed s appartenendo ai rispettivi piani di profilo </a:t>
            </a:r>
            <a:r>
              <a:rPr lang="it-IT" dirty="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it-IT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it-IT" dirty="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it-IT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non consentono di sviluppare il terzo passo dell’algoritmo in quanto non è possibile determinare né l’orientamento né la posizione delle due rette, per cui l’esercizio si presenta insoluto</a:t>
            </a:r>
            <a:endParaRPr lang="it-IT" dirty="0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30084B0D-531C-4927-A1E2-E0836157BDDC}"/>
              </a:ext>
            </a:extLst>
          </p:cNvPr>
          <p:cNvSpPr txBox="1"/>
          <p:nvPr/>
        </p:nvSpPr>
        <p:spPr>
          <a:xfrm>
            <a:off x="0" y="5882180"/>
            <a:ext cx="9072000" cy="8756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it-IT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Per rimuovere questo problema grafico operiamo il ribaltamento dei due piani di profilo </a:t>
            </a:r>
            <a:r>
              <a:rPr lang="it-IT" dirty="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it-IT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it-IT" dirty="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it-IT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 su </a:t>
            </a:r>
            <a:r>
              <a:rPr lang="it-IT" dirty="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it-IT" baseline="-25000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it-IT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come mostrato nella figura dell’Es. 12-b</a:t>
            </a:r>
            <a:endParaRPr lang="it-IT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659287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2" grpId="0"/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>
            <a:extLst>
              <a:ext uri="{FF2B5EF4-FFF2-40B4-BE49-F238E27FC236}">
                <a16:creationId xmlns:a16="http://schemas.microsoft.com/office/drawing/2014/main" id="{667C8B2C-5029-4398-9C34-5BEDDCB4D5EB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>
          <a:xfrm>
            <a:off x="36000" y="0"/>
            <a:ext cx="9072000" cy="720000"/>
          </a:xfrm>
          <a:ln w="12700" cmpd="dbl">
            <a:solidFill>
              <a:srgbClr val="0070C0"/>
            </a:solidFill>
          </a:ln>
        </p:spPr>
        <p:txBody>
          <a:bodyPr>
            <a:normAutofit fontScale="90000"/>
          </a:bodyPr>
          <a:lstStyle/>
          <a:p>
            <a:pPr algn="ctr" defTabSz="457200">
              <a:lnSpc>
                <a:spcPct val="100000"/>
              </a:lnSpc>
              <a:defRPr/>
            </a:pPr>
            <a:r>
              <a:rPr lang="it-IT" sz="2800" kern="0" dirty="0">
                <a:solidFill>
                  <a:srgbClr val="002060"/>
                </a:solidFill>
                <a:latin typeface="Comic Sans MS" panose="030F0702030302020204" pitchFamily="66" charset="0"/>
              </a:rPr>
              <a:t>Geometria descrittiva dinamica</a:t>
            </a:r>
            <a:br>
              <a:rPr lang="it-IT" sz="2800" kern="0" dirty="0">
                <a:solidFill>
                  <a:srgbClr val="002060"/>
                </a:solidFill>
                <a:latin typeface="Comic Sans MS" panose="030F0702030302020204" pitchFamily="66" charset="0"/>
              </a:rPr>
            </a:br>
            <a:r>
              <a:rPr lang="it-IT" altLang="it-IT" sz="2000" dirty="0">
                <a:solidFill>
                  <a:srgbClr val="002060"/>
                </a:solidFill>
                <a:latin typeface="Comic Sans MS" panose="030F0702030302020204" pitchFamily="66" charset="0"/>
                <a:ea typeface="+mn-ea"/>
                <a:cs typeface="+mn-cs"/>
              </a:rPr>
              <a:t>Intersezione di tre piani: esempi applicativi sulla ricerca del punto improprio (12)</a:t>
            </a:r>
            <a:endParaRPr lang="it-IT" sz="2000" kern="0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pic>
        <p:nvPicPr>
          <p:cNvPr id="22" name="Immagine 21">
            <a:extLst>
              <a:ext uri="{FF2B5EF4-FFF2-40B4-BE49-F238E27FC236}">
                <a16:creationId xmlns:a16="http://schemas.microsoft.com/office/drawing/2014/main" id="{8BE5FC88-1010-4FEA-8633-C6442F424DB2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392" r="20454"/>
          <a:stretch/>
        </p:blipFill>
        <p:spPr bwMode="auto">
          <a:xfrm>
            <a:off x="83482" y="780011"/>
            <a:ext cx="5400000" cy="3197705"/>
          </a:xfrm>
          <a:prstGeom prst="rect">
            <a:avLst/>
          </a:prstGeom>
          <a:solidFill>
            <a:srgbClr val="EEECE1"/>
          </a:solidFill>
          <a:ln>
            <a:solidFill>
              <a:srgbClr val="4BACC6"/>
            </a:solidFill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" name="CasellaDiTesto 1">
            <a:extLst>
              <a:ext uri="{FF2B5EF4-FFF2-40B4-BE49-F238E27FC236}">
                <a16:creationId xmlns:a16="http://schemas.microsoft.com/office/drawing/2014/main" id="{2230FF82-BCB1-494C-BAF4-6D6A96B75628}"/>
              </a:ext>
            </a:extLst>
          </p:cNvPr>
          <p:cNvSpPr txBox="1"/>
          <p:nvPr/>
        </p:nvSpPr>
        <p:spPr>
          <a:xfrm>
            <a:off x="5581934" y="955343"/>
            <a:ext cx="34920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0"/>
              </a:spcAft>
              <a:tabLst>
                <a:tab pos="5514975" algn="l"/>
              </a:tabLst>
            </a:pPr>
            <a:r>
              <a:rPr lang="it-IT" sz="2000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Ribaltando t</a:t>
            </a:r>
            <a:r>
              <a:rPr lang="it-IT" sz="2000" baseline="-25000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it-IT" sz="2000" dirty="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it-IT" sz="2000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 su </a:t>
            </a:r>
            <a:r>
              <a:rPr lang="it-IT" sz="2000" dirty="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it-IT" sz="2000" baseline="-25000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 </a:t>
            </a:r>
            <a:r>
              <a:rPr lang="it-IT" sz="2000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determiniamo la posizione ribaltata della seconda traccia della retta (T</a:t>
            </a:r>
            <a:r>
              <a:rPr lang="it-IT" sz="2000" baseline="-25000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it-IT" sz="2000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r) sulla linea di terra. Allo stesso modo ribaltando t</a:t>
            </a:r>
            <a:r>
              <a:rPr lang="it-IT" sz="2000" baseline="-25000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it-IT" sz="2000" dirty="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it-IT" sz="2000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su </a:t>
            </a:r>
            <a:r>
              <a:rPr lang="it-IT" sz="2000" dirty="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it-IT" sz="2000" baseline="-25000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 </a:t>
            </a:r>
            <a:r>
              <a:rPr lang="it-IT" sz="2000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si determina la posizione della (T</a:t>
            </a:r>
            <a:r>
              <a:rPr lang="it-IT" sz="2000" baseline="-25000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it-IT" sz="2000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s) sulla linea di terra</a:t>
            </a:r>
            <a:endParaRPr lang="it-IT" sz="2000" dirty="0"/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C5B65E5C-F3D0-42BA-A6E1-83CE963F2F68}"/>
              </a:ext>
            </a:extLst>
          </p:cNvPr>
          <p:cNvSpPr txBox="1"/>
          <p:nvPr/>
        </p:nvSpPr>
        <p:spPr>
          <a:xfrm>
            <a:off x="36000" y="3985144"/>
            <a:ext cx="9072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Collegando, poi, T</a:t>
            </a:r>
            <a:r>
              <a:rPr lang="it-IT" baseline="-25000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it-IT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r con (T</a:t>
            </a:r>
            <a:r>
              <a:rPr lang="it-IT" baseline="-25000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it-IT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r) si ottiene (r) che descrive sia la posizione che l’orientamento della retta nella sua posizione reale nello spazio del primo diedro. Allo stesso modo collegando, poi, T</a:t>
            </a:r>
            <a:r>
              <a:rPr lang="it-IT" baseline="-25000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it-IT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s con (T</a:t>
            </a:r>
            <a:r>
              <a:rPr lang="it-IT" baseline="-25000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it-IT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s) si ottiene (s) che descrive sia la posizione che l’orientamento della retta nella sua posizione reale nello spazio del primo diedro</a:t>
            </a:r>
            <a:endParaRPr lang="it-IT" dirty="0">
              <a:solidFill>
                <a:srgbClr val="002060"/>
              </a:solidFill>
            </a:endParaRP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D26D1EFA-1201-46D6-A78D-DFCAC1A62254}"/>
              </a:ext>
            </a:extLst>
          </p:cNvPr>
          <p:cNvSpPr txBox="1"/>
          <p:nvPr/>
        </p:nvSpPr>
        <p:spPr>
          <a:xfrm>
            <a:off x="36000" y="5363567"/>
            <a:ext cx="9072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Definito quanto sopra è possibile applicare il terzo passo dell’algoritmo grafico intersecando le rette r ed s, che, in questo caso, vengono considerate nella posizione ribaltata. Dall’analisi grafica, che qualifica le due rette parallele (s)//(r), si evince che tali saranno anche le relative proiezioni per cui il terzo passo si svilupperà come di seguito</a:t>
            </a:r>
            <a:endParaRPr lang="it-IT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219748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/>
      <p:bldP spid="1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>
            <a:extLst>
              <a:ext uri="{FF2B5EF4-FFF2-40B4-BE49-F238E27FC236}">
                <a16:creationId xmlns:a16="http://schemas.microsoft.com/office/drawing/2014/main" id="{667C8B2C-5029-4398-9C34-5BEDDCB4D5EB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>
          <a:xfrm>
            <a:off x="36000" y="0"/>
            <a:ext cx="9072000" cy="720000"/>
          </a:xfrm>
          <a:ln w="12700" cmpd="dbl">
            <a:solidFill>
              <a:srgbClr val="0070C0"/>
            </a:solidFill>
          </a:ln>
        </p:spPr>
        <p:txBody>
          <a:bodyPr>
            <a:normAutofit fontScale="90000"/>
          </a:bodyPr>
          <a:lstStyle/>
          <a:p>
            <a:pPr algn="ctr" defTabSz="457200">
              <a:lnSpc>
                <a:spcPct val="100000"/>
              </a:lnSpc>
              <a:defRPr/>
            </a:pPr>
            <a:r>
              <a:rPr lang="it-IT" sz="2800" kern="0" dirty="0">
                <a:solidFill>
                  <a:srgbClr val="002060"/>
                </a:solidFill>
                <a:latin typeface="Comic Sans MS" panose="030F0702030302020204" pitchFamily="66" charset="0"/>
              </a:rPr>
              <a:t>Geometria descrittiva dinamica</a:t>
            </a:r>
            <a:br>
              <a:rPr lang="it-IT" sz="2800" kern="0" dirty="0">
                <a:solidFill>
                  <a:srgbClr val="002060"/>
                </a:solidFill>
                <a:latin typeface="Comic Sans MS" panose="030F0702030302020204" pitchFamily="66" charset="0"/>
              </a:rPr>
            </a:br>
            <a:r>
              <a:rPr lang="it-IT" altLang="it-IT" sz="2000" dirty="0">
                <a:solidFill>
                  <a:srgbClr val="002060"/>
                </a:solidFill>
                <a:latin typeface="Comic Sans MS" panose="030F0702030302020204" pitchFamily="66" charset="0"/>
                <a:ea typeface="+mn-ea"/>
                <a:cs typeface="+mn-cs"/>
              </a:rPr>
              <a:t>Intersezione di tre piani: esempi applicativi sulla ricerca del punto improprio (13)</a:t>
            </a:r>
            <a:endParaRPr lang="it-IT" sz="2000" kern="0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58" name="CasellaDiTesto 57">
            <a:extLst>
              <a:ext uri="{FF2B5EF4-FFF2-40B4-BE49-F238E27FC236}">
                <a16:creationId xmlns:a16="http://schemas.microsoft.com/office/drawing/2014/main" id="{B58E9C3D-A2CD-4943-861B-D60FDAF61371}"/>
              </a:ext>
            </a:extLst>
          </p:cNvPr>
          <p:cNvSpPr txBox="1"/>
          <p:nvPr/>
        </p:nvSpPr>
        <p:spPr>
          <a:xfrm>
            <a:off x="95534" y="835691"/>
            <a:ext cx="6372000" cy="21600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Passo 3: intersezione tra r ed s</a:t>
            </a: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3" name="Casella di testo 48">
            <a:extLst>
              <a:ext uri="{FF2B5EF4-FFF2-40B4-BE49-F238E27FC236}">
                <a16:creationId xmlns:a16="http://schemas.microsoft.com/office/drawing/2014/main" id="{E5ADB8BB-2EE8-4B04-B5B3-EB0804676CDD}"/>
              </a:ext>
            </a:extLst>
          </p:cNvPr>
          <p:cNvSpPr txBox="1"/>
          <p:nvPr/>
        </p:nvSpPr>
        <p:spPr>
          <a:xfrm>
            <a:off x="1801223" y="1845646"/>
            <a:ext cx="828000" cy="392875"/>
          </a:xfrm>
          <a:prstGeom prst="rect">
            <a:avLst/>
          </a:prstGeom>
          <a:solidFill>
            <a:sysClr val="window" lastClr="FFFFFF"/>
          </a:solidFill>
          <a:ln w="3175">
            <a:solidFill>
              <a:schemeClr val="accent1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it-IT" dirty="0">
                <a:solidFill>
                  <a:srgbClr val="00206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it-IT" dirty="0" err="1">
                <a:solidFill>
                  <a:srgbClr val="92D05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r</a:t>
            </a:r>
            <a:r>
              <a:rPr lang="it-IT" dirty="0" err="1">
                <a:solidFill>
                  <a:srgbClr val="002060"/>
                </a:solidFill>
                <a:effectLst/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Ç</a:t>
            </a:r>
            <a:r>
              <a:rPr lang="it-IT" dirty="0">
                <a:solidFill>
                  <a:srgbClr val="002060"/>
                </a:solidFill>
                <a:effectLst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dirty="0">
                <a:solidFill>
                  <a:srgbClr val="00206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s)</a:t>
            </a:r>
          </a:p>
        </p:txBody>
      </p:sp>
      <p:sp>
        <p:nvSpPr>
          <p:cNvPr id="24" name="Casella di testo 49">
            <a:extLst>
              <a:ext uri="{FF2B5EF4-FFF2-40B4-BE49-F238E27FC236}">
                <a16:creationId xmlns:a16="http://schemas.microsoft.com/office/drawing/2014/main" id="{0EC2C7B6-8190-4562-9D5E-C751102BB42D}"/>
              </a:ext>
            </a:extLst>
          </p:cNvPr>
          <p:cNvSpPr txBox="1"/>
          <p:nvPr/>
        </p:nvSpPr>
        <p:spPr>
          <a:xfrm>
            <a:off x="2643887" y="1309908"/>
            <a:ext cx="936000" cy="392875"/>
          </a:xfrm>
          <a:prstGeom prst="rect">
            <a:avLst/>
          </a:prstGeom>
          <a:solidFill>
            <a:sysClr val="window" lastClr="FFFFFF"/>
          </a:solidFill>
          <a:ln w="3175">
            <a:solidFill>
              <a:schemeClr val="accent1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it-IT" dirty="0">
                <a:solidFill>
                  <a:srgbClr val="00206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it-IT" dirty="0" err="1">
                <a:solidFill>
                  <a:srgbClr val="92D05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r’</a:t>
            </a:r>
            <a:r>
              <a:rPr lang="it-IT" dirty="0" err="1">
                <a:solidFill>
                  <a:srgbClr val="002060"/>
                </a:solidFill>
                <a:effectLst/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Ç</a:t>
            </a:r>
            <a:r>
              <a:rPr lang="it-IT" dirty="0" err="1">
                <a:solidFill>
                  <a:srgbClr val="00206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it-IT" dirty="0">
                <a:solidFill>
                  <a:srgbClr val="00206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’)</a:t>
            </a:r>
          </a:p>
        </p:txBody>
      </p:sp>
      <p:sp>
        <p:nvSpPr>
          <p:cNvPr id="25" name="Casella di testo 50">
            <a:extLst>
              <a:ext uri="{FF2B5EF4-FFF2-40B4-BE49-F238E27FC236}">
                <a16:creationId xmlns:a16="http://schemas.microsoft.com/office/drawing/2014/main" id="{861130DF-14DC-4723-BDB2-C0F48468A3E4}"/>
              </a:ext>
            </a:extLst>
          </p:cNvPr>
          <p:cNvSpPr txBox="1"/>
          <p:nvPr/>
        </p:nvSpPr>
        <p:spPr>
          <a:xfrm>
            <a:off x="2643887" y="2329737"/>
            <a:ext cx="936000" cy="392875"/>
          </a:xfrm>
          <a:prstGeom prst="rect">
            <a:avLst/>
          </a:prstGeom>
          <a:solidFill>
            <a:sysClr val="window" lastClr="FFFFFF"/>
          </a:solidFill>
          <a:ln w="3175">
            <a:solidFill>
              <a:schemeClr val="accent1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it-IT" dirty="0">
                <a:solidFill>
                  <a:srgbClr val="00206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it-IT" dirty="0" err="1">
                <a:solidFill>
                  <a:srgbClr val="92D05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r”</a:t>
            </a:r>
            <a:r>
              <a:rPr lang="it-IT" dirty="0" err="1">
                <a:solidFill>
                  <a:srgbClr val="002060"/>
                </a:solidFill>
                <a:effectLst/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Ç</a:t>
            </a:r>
            <a:r>
              <a:rPr lang="it-IT" dirty="0" err="1">
                <a:solidFill>
                  <a:srgbClr val="00206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it-IT" dirty="0">
                <a:solidFill>
                  <a:srgbClr val="00206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”)</a:t>
            </a:r>
          </a:p>
        </p:txBody>
      </p:sp>
      <p:sp>
        <p:nvSpPr>
          <p:cNvPr id="26" name="Casella di testo 53">
            <a:extLst>
              <a:ext uri="{FF2B5EF4-FFF2-40B4-BE49-F238E27FC236}">
                <a16:creationId xmlns:a16="http://schemas.microsoft.com/office/drawing/2014/main" id="{0455633F-824D-4D45-8030-4284BB5501A9}"/>
              </a:ext>
            </a:extLst>
          </p:cNvPr>
          <p:cNvSpPr txBox="1"/>
          <p:nvPr/>
        </p:nvSpPr>
        <p:spPr>
          <a:xfrm>
            <a:off x="5264717" y="1309908"/>
            <a:ext cx="540000" cy="392875"/>
          </a:xfrm>
          <a:prstGeom prst="rect">
            <a:avLst/>
          </a:prstGeom>
          <a:solidFill>
            <a:sysClr val="window" lastClr="FFFFFF"/>
          </a:solidFill>
          <a:ln w="3175">
            <a:solidFill>
              <a:schemeClr val="accent1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it-IT" dirty="0">
                <a:solidFill>
                  <a:srgbClr val="FF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P’ </a:t>
            </a:r>
            <a:r>
              <a:rPr lang="it-IT" baseline="30000" dirty="0">
                <a:solidFill>
                  <a:srgbClr val="FF0000"/>
                </a:solidFill>
                <a:effectLst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¥</a:t>
            </a:r>
            <a:endParaRPr lang="it-IT" dirty="0">
              <a:solidFill>
                <a:srgbClr val="FF0000"/>
              </a:solidFill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7" name="Casella di testo 54">
            <a:extLst>
              <a:ext uri="{FF2B5EF4-FFF2-40B4-BE49-F238E27FC236}">
                <a16:creationId xmlns:a16="http://schemas.microsoft.com/office/drawing/2014/main" id="{6AC19BFE-D9EC-43CD-A62B-11683572B35B}"/>
              </a:ext>
            </a:extLst>
          </p:cNvPr>
          <p:cNvSpPr txBox="1"/>
          <p:nvPr/>
        </p:nvSpPr>
        <p:spPr>
          <a:xfrm>
            <a:off x="5264479" y="2357033"/>
            <a:ext cx="540000" cy="392875"/>
          </a:xfrm>
          <a:prstGeom prst="rect">
            <a:avLst/>
          </a:prstGeom>
          <a:solidFill>
            <a:sysClr val="window" lastClr="FFFFFF"/>
          </a:solidFill>
          <a:ln w="3175">
            <a:solidFill>
              <a:schemeClr val="accent1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it-IT" dirty="0">
                <a:solidFill>
                  <a:srgbClr val="FF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P”</a:t>
            </a:r>
            <a:r>
              <a:rPr lang="it-IT" baseline="30000" dirty="0">
                <a:solidFill>
                  <a:srgbClr val="FF0000"/>
                </a:solidFill>
                <a:effectLst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 ¥</a:t>
            </a:r>
            <a:endParaRPr lang="it-IT" dirty="0">
              <a:solidFill>
                <a:srgbClr val="FF0000"/>
              </a:solidFill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8" name="Casella di testo 55">
            <a:extLst>
              <a:ext uri="{FF2B5EF4-FFF2-40B4-BE49-F238E27FC236}">
                <a16:creationId xmlns:a16="http://schemas.microsoft.com/office/drawing/2014/main" id="{F7A89595-8846-446F-AA68-3C874C651C76}"/>
              </a:ext>
            </a:extLst>
          </p:cNvPr>
          <p:cNvSpPr txBox="1"/>
          <p:nvPr/>
        </p:nvSpPr>
        <p:spPr>
          <a:xfrm>
            <a:off x="5833116" y="1845646"/>
            <a:ext cx="571800" cy="392875"/>
          </a:xfrm>
          <a:prstGeom prst="rect">
            <a:avLst/>
          </a:prstGeom>
          <a:solidFill>
            <a:sysClr val="window" lastClr="FFFFFF"/>
          </a:solidFill>
          <a:ln w="3175">
            <a:solidFill>
              <a:srgbClr val="FF0000"/>
            </a:solidFill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it-IT" dirty="0">
                <a:solidFill>
                  <a:srgbClr val="FF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P </a:t>
            </a:r>
            <a:r>
              <a:rPr lang="it-IT" baseline="30000" dirty="0">
                <a:solidFill>
                  <a:srgbClr val="FF0000"/>
                </a:solidFill>
                <a:effectLst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¥</a:t>
            </a:r>
            <a:r>
              <a:rPr lang="it-IT" dirty="0">
                <a:solidFill>
                  <a:srgbClr val="00206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</p:txBody>
      </p:sp>
      <p:cxnSp>
        <p:nvCxnSpPr>
          <p:cNvPr id="29" name="Connettore a gomito 28">
            <a:extLst>
              <a:ext uri="{FF2B5EF4-FFF2-40B4-BE49-F238E27FC236}">
                <a16:creationId xmlns:a16="http://schemas.microsoft.com/office/drawing/2014/main" id="{CC0833BD-958B-4529-BB6D-596F0325FD7C}"/>
              </a:ext>
            </a:extLst>
          </p:cNvPr>
          <p:cNvCxnSpPr/>
          <p:nvPr/>
        </p:nvCxnSpPr>
        <p:spPr>
          <a:xfrm flipV="1">
            <a:off x="2188137" y="1503250"/>
            <a:ext cx="468000" cy="321443"/>
          </a:xfrm>
          <a:prstGeom prst="bentConnector3">
            <a:avLst>
              <a:gd name="adj1" fmla="val -1064"/>
            </a:avLst>
          </a:prstGeom>
          <a:noFill/>
          <a:ln w="3175" cap="flat" cmpd="sng" algn="ctr">
            <a:solidFill>
              <a:schemeClr val="accent1"/>
            </a:solidFill>
            <a:prstDash val="solid"/>
            <a:tailEnd type="stealth"/>
          </a:ln>
          <a:effectLst/>
        </p:spPr>
      </p:cxnSp>
      <p:cxnSp>
        <p:nvCxnSpPr>
          <p:cNvPr id="30" name="Connettore a gomito 29">
            <a:extLst>
              <a:ext uri="{FF2B5EF4-FFF2-40B4-BE49-F238E27FC236}">
                <a16:creationId xmlns:a16="http://schemas.microsoft.com/office/drawing/2014/main" id="{93D72710-1341-4315-984D-4FB3A34F92CD}"/>
              </a:ext>
            </a:extLst>
          </p:cNvPr>
          <p:cNvCxnSpPr/>
          <p:nvPr/>
        </p:nvCxnSpPr>
        <p:spPr>
          <a:xfrm>
            <a:off x="2160602" y="2209451"/>
            <a:ext cx="468000" cy="322133"/>
          </a:xfrm>
          <a:prstGeom prst="bentConnector3">
            <a:avLst>
              <a:gd name="adj1" fmla="val -1020"/>
            </a:avLst>
          </a:prstGeom>
          <a:noFill/>
          <a:ln w="3175" cap="flat" cmpd="sng" algn="ctr">
            <a:solidFill>
              <a:schemeClr val="accent1"/>
            </a:solidFill>
            <a:prstDash val="solid"/>
            <a:tailEnd type="stealth"/>
          </a:ln>
          <a:effectLst/>
        </p:spPr>
      </p:cxnSp>
      <p:cxnSp>
        <p:nvCxnSpPr>
          <p:cNvPr id="31" name="Connettore 2 30">
            <a:extLst>
              <a:ext uri="{FF2B5EF4-FFF2-40B4-BE49-F238E27FC236}">
                <a16:creationId xmlns:a16="http://schemas.microsoft.com/office/drawing/2014/main" id="{244181D4-3D7B-4EE9-A9C0-7993D5FD6237}"/>
              </a:ext>
            </a:extLst>
          </p:cNvPr>
          <p:cNvCxnSpPr/>
          <p:nvPr/>
        </p:nvCxnSpPr>
        <p:spPr>
          <a:xfrm>
            <a:off x="3622922" y="1515427"/>
            <a:ext cx="360000" cy="0"/>
          </a:xfrm>
          <a:prstGeom prst="straightConnector1">
            <a:avLst/>
          </a:prstGeom>
          <a:noFill/>
          <a:ln w="3175" cap="flat" cmpd="sng" algn="ctr">
            <a:solidFill>
              <a:schemeClr val="accent1"/>
            </a:solidFill>
            <a:prstDash val="solid"/>
            <a:tailEnd type="stealth"/>
          </a:ln>
          <a:effectLst/>
        </p:spPr>
      </p:cxnSp>
      <p:cxnSp>
        <p:nvCxnSpPr>
          <p:cNvPr id="32" name="Connettore 2 31">
            <a:extLst>
              <a:ext uri="{FF2B5EF4-FFF2-40B4-BE49-F238E27FC236}">
                <a16:creationId xmlns:a16="http://schemas.microsoft.com/office/drawing/2014/main" id="{8640022B-3C78-43F1-A22E-C2C25EC5F835}"/>
              </a:ext>
            </a:extLst>
          </p:cNvPr>
          <p:cNvCxnSpPr/>
          <p:nvPr/>
        </p:nvCxnSpPr>
        <p:spPr>
          <a:xfrm>
            <a:off x="3595268" y="2550376"/>
            <a:ext cx="360000" cy="0"/>
          </a:xfrm>
          <a:prstGeom prst="straightConnector1">
            <a:avLst/>
          </a:prstGeom>
          <a:noFill/>
          <a:ln w="3175" cap="flat" cmpd="sng" algn="ctr">
            <a:solidFill>
              <a:schemeClr val="accent1"/>
            </a:solidFill>
            <a:prstDash val="solid"/>
            <a:tailEnd type="stealth"/>
          </a:ln>
          <a:effectLst/>
        </p:spPr>
      </p:cxnSp>
      <p:cxnSp>
        <p:nvCxnSpPr>
          <p:cNvPr id="33" name="Connettore a gomito 32">
            <a:extLst>
              <a:ext uri="{FF2B5EF4-FFF2-40B4-BE49-F238E27FC236}">
                <a16:creationId xmlns:a16="http://schemas.microsoft.com/office/drawing/2014/main" id="{BAED9605-820D-4609-B4FA-6EABBDB30E02}"/>
              </a:ext>
            </a:extLst>
          </p:cNvPr>
          <p:cNvCxnSpPr/>
          <p:nvPr/>
        </p:nvCxnSpPr>
        <p:spPr>
          <a:xfrm>
            <a:off x="5816129" y="1516898"/>
            <a:ext cx="288000" cy="321443"/>
          </a:xfrm>
          <a:prstGeom prst="bentConnector2">
            <a:avLst/>
          </a:prstGeom>
          <a:noFill/>
          <a:ln w="3175" cap="flat" cmpd="sng" algn="ctr">
            <a:solidFill>
              <a:schemeClr val="accent1"/>
            </a:solidFill>
            <a:prstDash val="solid"/>
            <a:tailEnd type="stealth"/>
          </a:ln>
          <a:effectLst/>
        </p:spPr>
      </p:cxnSp>
      <p:cxnSp>
        <p:nvCxnSpPr>
          <p:cNvPr id="34" name="Connettore a gomito 33">
            <a:extLst>
              <a:ext uri="{FF2B5EF4-FFF2-40B4-BE49-F238E27FC236}">
                <a16:creationId xmlns:a16="http://schemas.microsoft.com/office/drawing/2014/main" id="{015E7C80-82A3-446F-9D67-6633B6E8D65F}"/>
              </a:ext>
            </a:extLst>
          </p:cNvPr>
          <p:cNvCxnSpPr/>
          <p:nvPr/>
        </p:nvCxnSpPr>
        <p:spPr>
          <a:xfrm flipV="1">
            <a:off x="5857070" y="2247450"/>
            <a:ext cx="288000" cy="321443"/>
          </a:xfrm>
          <a:prstGeom prst="bentConnector2">
            <a:avLst/>
          </a:prstGeom>
          <a:noFill/>
          <a:ln w="3175" cap="flat" cmpd="sng" algn="ctr">
            <a:solidFill>
              <a:schemeClr val="accent1"/>
            </a:solidFill>
            <a:prstDash val="solid"/>
            <a:tailEnd type="stealth"/>
          </a:ln>
          <a:effectLst/>
        </p:spPr>
      </p:cxnSp>
      <p:sp>
        <p:nvSpPr>
          <p:cNvPr id="35" name="Casella di testo 467">
            <a:extLst>
              <a:ext uri="{FF2B5EF4-FFF2-40B4-BE49-F238E27FC236}">
                <a16:creationId xmlns:a16="http://schemas.microsoft.com/office/drawing/2014/main" id="{C3F0C7D3-5224-4673-85E1-9F79C51AAFE3}"/>
              </a:ext>
            </a:extLst>
          </p:cNvPr>
          <p:cNvSpPr txBox="1"/>
          <p:nvPr/>
        </p:nvSpPr>
        <p:spPr>
          <a:xfrm>
            <a:off x="175734" y="1845646"/>
            <a:ext cx="1248230" cy="392875"/>
          </a:xfrm>
          <a:prstGeom prst="rect">
            <a:avLst/>
          </a:prstGeom>
          <a:solidFill>
            <a:sysClr val="window" lastClr="FFFFFF"/>
          </a:solidFill>
          <a:ln w="3175">
            <a:solidFill>
              <a:schemeClr val="accent1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it-IT" dirty="0">
                <a:solidFill>
                  <a:srgbClr val="00206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it-IT" dirty="0">
                <a:solidFill>
                  <a:srgbClr val="92D05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r</a:t>
            </a:r>
            <a:r>
              <a:rPr lang="it-IT" dirty="0">
                <a:solidFill>
                  <a:srgbClr val="00206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it-IT" dirty="0">
                <a:solidFill>
                  <a:srgbClr val="00206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Symbol" panose="05050102010706020507" pitchFamily="18" charset="2"/>
              </a:rPr>
              <a:t>// (</a:t>
            </a:r>
            <a:r>
              <a:rPr lang="it-IT" dirty="0">
                <a:solidFill>
                  <a:srgbClr val="00206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s)</a:t>
            </a:r>
          </a:p>
        </p:txBody>
      </p:sp>
      <p:cxnSp>
        <p:nvCxnSpPr>
          <p:cNvPr id="36" name="Connettore 2 35">
            <a:extLst>
              <a:ext uri="{FF2B5EF4-FFF2-40B4-BE49-F238E27FC236}">
                <a16:creationId xmlns:a16="http://schemas.microsoft.com/office/drawing/2014/main" id="{88F5C87C-7C91-4B03-83D8-429BD2AC2FD9}"/>
              </a:ext>
            </a:extLst>
          </p:cNvPr>
          <p:cNvCxnSpPr/>
          <p:nvPr/>
        </p:nvCxnSpPr>
        <p:spPr>
          <a:xfrm>
            <a:off x="1442321" y="2076988"/>
            <a:ext cx="360000" cy="0"/>
          </a:xfrm>
          <a:prstGeom prst="straightConnector1">
            <a:avLst/>
          </a:prstGeom>
          <a:noFill/>
          <a:ln w="3175" cap="flat" cmpd="sng" algn="ctr">
            <a:solidFill>
              <a:schemeClr val="accent1"/>
            </a:solidFill>
            <a:prstDash val="solid"/>
            <a:tailEnd type="stealth"/>
          </a:ln>
          <a:effectLst/>
        </p:spPr>
      </p:cxn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384EB291-2AA0-4A8A-A4E4-1EDFB2222C32}"/>
              </a:ext>
            </a:extLst>
          </p:cNvPr>
          <p:cNvSpPr txBox="1"/>
          <p:nvPr/>
        </p:nvSpPr>
        <p:spPr>
          <a:xfrm>
            <a:off x="6550922" y="900753"/>
            <a:ext cx="2520000" cy="205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Poiché le due rette nella posizione ribaltata su </a:t>
            </a:r>
            <a:r>
              <a:rPr lang="it-IT" dirty="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it-IT" baseline="-25000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it-IT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sono parallele, tali saranno anche le rispettive proiezioni (r’//s’) ed (r’’//s’’)</a:t>
            </a:r>
            <a:endParaRPr lang="it-IT" dirty="0">
              <a:solidFill>
                <a:srgbClr val="002060"/>
              </a:solidFill>
            </a:endParaRP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423108C3-F5A3-4F78-9BA2-4A161F965409}"/>
              </a:ext>
            </a:extLst>
          </p:cNvPr>
          <p:cNvSpPr txBox="1"/>
          <p:nvPr/>
        </p:nvSpPr>
        <p:spPr>
          <a:xfrm>
            <a:off x="0" y="2975209"/>
            <a:ext cx="907200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700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Per questo motivo le relative intersezioni determineranno le proiezioni del punto improprio P </a:t>
            </a:r>
            <a:r>
              <a:rPr lang="it-IT" sz="1700" baseline="30000" dirty="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¥</a:t>
            </a:r>
            <a:endParaRPr lang="it-IT" sz="1700" dirty="0">
              <a:solidFill>
                <a:srgbClr val="002060"/>
              </a:solidFill>
            </a:endParaRPr>
          </a:p>
        </p:txBody>
      </p:sp>
      <p:pic>
        <p:nvPicPr>
          <p:cNvPr id="39" name="Immagine 38">
            <a:extLst>
              <a:ext uri="{FF2B5EF4-FFF2-40B4-BE49-F238E27FC236}">
                <a16:creationId xmlns:a16="http://schemas.microsoft.com/office/drawing/2014/main" id="{96ED3170-AD3C-469B-84F0-E427187484E8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393" r="20610"/>
          <a:stretch/>
        </p:blipFill>
        <p:spPr bwMode="auto">
          <a:xfrm>
            <a:off x="56186" y="3588570"/>
            <a:ext cx="5400000" cy="3206270"/>
          </a:xfrm>
          <a:prstGeom prst="rect">
            <a:avLst/>
          </a:prstGeom>
          <a:solidFill>
            <a:srgbClr val="EEECE1"/>
          </a:solidFill>
          <a:ln>
            <a:solidFill>
              <a:srgbClr val="4BACC6"/>
            </a:solidFill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9147D426-2BDA-444F-9AD2-327DF15AFAB6}"/>
              </a:ext>
            </a:extLst>
          </p:cNvPr>
          <p:cNvSpPr txBox="1"/>
          <p:nvPr/>
        </p:nvSpPr>
        <p:spPr>
          <a:xfrm>
            <a:off x="5527343" y="3425584"/>
            <a:ext cx="3564000" cy="18769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  <a:tabLst>
                <a:tab pos="5514975" algn="l"/>
              </a:tabLst>
            </a:pPr>
            <a:r>
              <a:rPr lang="it-IT" sz="1700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L’operazione di ribaltamento dei piani </a:t>
            </a:r>
            <a:r>
              <a:rPr lang="it-IT" sz="1700" dirty="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it-IT" sz="1700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it-IT" sz="1700" dirty="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it-IT" sz="1700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può essere eseguita anche su </a:t>
            </a:r>
            <a:r>
              <a:rPr lang="it-IT" sz="1700" dirty="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it-IT" sz="1700" baseline="-25000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it-IT" sz="1700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come nella figura dell’Es.12-c. Si determineranno, così, le posizioni ribaltate (T</a:t>
            </a:r>
            <a:r>
              <a:rPr lang="it-IT" sz="1700" baseline="-25000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it-IT" sz="1700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r) e (T</a:t>
            </a:r>
            <a:r>
              <a:rPr lang="it-IT" sz="1700" baseline="-25000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it-IT" sz="1700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s) sulla linea di terra</a:t>
            </a:r>
            <a:endParaRPr lang="it-IT" sz="1700" dirty="0">
              <a:solidFill>
                <a:srgbClr val="002060"/>
              </a:solidFill>
            </a:endParaRPr>
          </a:p>
        </p:txBody>
      </p: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77AC82AB-0EBF-4F52-A936-197FE50E2107}"/>
              </a:ext>
            </a:extLst>
          </p:cNvPr>
          <p:cNvSpPr txBox="1"/>
          <p:nvPr/>
        </p:nvSpPr>
        <p:spPr>
          <a:xfrm>
            <a:off x="5527342" y="5254380"/>
            <a:ext cx="3521122" cy="15965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  <a:tabLst>
                <a:tab pos="5514975" algn="l"/>
              </a:tabLst>
            </a:pPr>
            <a:r>
              <a:rPr lang="it-IT" sz="1700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Collegando T</a:t>
            </a:r>
            <a:r>
              <a:rPr lang="it-IT" sz="1700" baseline="-25000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it-IT" sz="1700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r con (T</a:t>
            </a:r>
            <a:r>
              <a:rPr lang="it-IT" sz="1700" baseline="-25000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it-IT" sz="1700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r) e T</a:t>
            </a:r>
            <a:r>
              <a:rPr lang="it-IT" sz="1700" baseline="-25000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it-IT" sz="1700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s con (T</a:t>
            </a:r>
            <a:r>
              <a:rPr lang="it-IT" sz="1700" baseline="-25000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it-IT" sz="1700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s) si determina sia la posizione che l’orientamento delle due rette reali nello spazio del diedro.</a:t>
            </a:r>
            <a:endParaRPr lang="it-IT" dirty="0"/>
          </a:p>
        </p:txBody>
      </p:sp>
      <p:sp>
        <p:nvSpPr>
          <p:cNvPr id="37" name="Casella di testo 49">
            <a:extLst>
              <a:ext uri="{FF2B5EF4-FFF2-40B4-BE49-F238E27FC236}">
                <a16:creationId xmlns:a16="http://schemas.microsoft.com/office/drawing/2014/main" id="{DD8FC0A3-F5A9-4F63-BC14-53E7FBD44BC8}"/>
              </a:ext>
            </a:extLst>
          </p:cNvPr>
          <p:cNvSpPr txBox="1"/>
          <p:nvPr/>
        </p:nvSpPr>
        <p:spPr>
          <a:xfrm>
            <a:off x="3956351" y="1325825"/>
            <a:ext cx="936000" cy="392875"/>
          </a:xfrm>
          <a:prstGeom prst="rect">
            <a:avLst/>
          </a:prstGeom>
          <a:solidFill>
            <a:sysClr val="window" lastClr="FFFFFF"/>
          </a:solidFill>
          <a:ln w="3175">
            <a:solidFill>
              <a:schemeClr val="accent1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it-IT" dirty="0">
                <a:solidFill>
                  <a:srgbClr val="00206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it-IT" dirty="0">
                <a:solidFill>
                  <a:srgbClr val="92D05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r’</a:t>
            </a:r>
            <a:r>
              <a:rPr lang="it-IT" dirty="0">
                <a:solidFill>
                  <a:srgbClr val="002060"/>
                </a:solidFill>
                <a:effectLst/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//</a:t>
            </a:r>
            <a:r>
              <a:rPr lang="it-IT" dirty="0">
                <a:solidFill>
                  <a:srgbClr val="00206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s’)</a:t>
            </a:r>
          </a:p>
        </p:txBody>
      </p:sp>
      <p:sp>
        <p:nvSpPr>
          <p:cNvPr id="38" name="Casella di testo 50">
            <a:extLst>
              <a:ext uri="{FF2B5EF4-FFF2-40B4-BE49-F238E27FC236}">
                <a16:creationId xmlns:a16="http://schemas.microsoft.com/office/drawing/2014/main" id="{1910B215-4C44-49FC-AF3A-74A0F975BBE6}"/>
              </a:ext>
            </a:extLst>
          </p:cNvPr>
          <p:cNvSpPr txBox="1"/>
          <p:nvPr/>
        </p:nvSpPr>
        <p:spPr>
          <a:xfrm>
            <a:off x="3929052" y="2359307"/>
            <a:ext cx="936000" cy="392875"/>
          </a:xfrm>
          <a:prstGeom prst="rect">
            <a:avLst/>
          </a:prstGeom>
          <a:solidFill>
            <a:sysClr val="window" lastClr="FFFFFF"/>
          </a:solidFill>
          <a:ln w="3175">
            <a:solidFill>
              <a:schemeClr val="accent1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it-IT" dirty="0">
                <a:solidFill>
                  <a:srgbClr val="00206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it-IT" dirty="0">
                <a:solidFill>
                  <a:srgbClr val="92D05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r”</a:t>
            </a:r>
            <a:r>
              <a:rPr lang="it-IT" dirty="0">
                <a:solidFill>
                  <a:srgbClr val="002060"/>
                </a:solidFill>
                <a:effectLst/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//</a:t>
            </a:r>
            <a:r>
              <a:rPr lang="it-IT" dirty="0">
                <a:solidFill>
                  <a:srgbClr val="00206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s”)</a:t>
            </a:r>
          </a:p>
        </p:txBody>
      </p:sp>
      <p:cxnSp>
        <p:nvCxnSpPr>
          <p:cNvPr id="40" name="Connettore 2 39">
            <a:extLst>
              <a:ext uri="{FF2B5EF4-FFF2-40B4-BE49-F238E27FC236}">
                <a16:creationId xmlns:a16="http://schemas.microsoft.com/office/drawing/2014/main" id="{EF9451B3-0F86-46F1-AC7B-D325FB566D9F}"/>
              </a:ext>
            </a:extLst>
          </p:cNvPr>
          <p:cNvCxnSpPr/>
          <p:nvPr/>
        </p:nvCxnSpPr>
        <p:spPr>
          <a:xfrm>
            <a:off x="4880790" y="1517702"/>
            <a:ext cx="360000" cy="0"/>
          </a:xfrm>
          <a:prstGeom prst="straightConnector1">
            <a:avLst/>
          </a:prstGeom>
          <a:noFill/>
          <a:ln w="3175" cap="flat" cmpd="sng" algn="ctr">
            <a:solidFill>
              <a:schemeClr val="accent1"/>
            </a:solidFill>
            <a:prstDash val="solid"/>
            <a:tailEnd type="stealth"/>
          </a:ln>
          <a:effectLst/>
        </p:spPr>
      </p:cxnSp>
      <p:cxnSp>
        <p:nvCxnSpPr>
          <p:cNvPr id="41" name="Connettore 2 40">
            <a:extLst>
              <a:ext uri="{FF2B5EF4-FFF2-40B4-BE49-F238E27FC236}">
                <a16:creationId xmlns:a16="http://schemas.microsoft.com/office/drawing/2014/main" id="{7438E662-0607-4FE3-98DC-A3D4499EA535}"/>
              </a:ext>
            </a:extLst>
          </p:cNvPr>
          <p:cNvCxnSpPr/>
          <p:nvPr/>
        </p:nvCxnSpPr>
        <p:spPr>
          <a:xfrm>
            <a:off x="4853136" y="2552651"/>
            <a:ext cx="360000" cy="0"/>
          </a:xfrm>
          <a:prstGeom prst="straightConnector1">
            <a:avLst/>
          </a:prstGeom>
          <a:noFill/>
          <a:ln w="3175" cap="flat" cmpd="sng" algn="ctr">
            <a:solidFill>
              <a:schemeClr val="accent1"/>
            </a:solidFill>
            <a:prstDash val="solid"/>
            <a:tailEnd type="stealth"/>
          </a:ln>
          <a:effectLst/>
        </p:spPr>
      </p:cxnSp>
    </p:spTree>
    <p:extLst>
      <p:ext uri="{BB962C8B-B14F-4D97-AF65-F5344CB8AC3E}">
        <p14:creationId xmlns:p14="http://schemas.microsoft.com/office/powerpoint/2010/main" val="368528295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35" grpId="0" animBg="1"/>
      <p:bldP spid="2" grpId="0"/>
      <p:bldP spid="9" grpId="0"/>
      <p:bldP spid="14" grpId="0"/>
      <p:bldP spid="15" grpId="0"/>
      <p:bldP spid="37" grpId="0" animBg="1"/>
      <p:bldP spid="3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>
            <a:extLst>
              <a:ext uri="{FF2B5EF4-FFF2-40B4-BE49-F238E27FC236}">
                <a16:creationId xmlns:a16="http://schemas.microsoft.com/office/drawing/2014/main" id="{667C8B2C-5029-4398-9C34-5BEDDCB4D5EB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>
          <a:xfrm>
            <a:off x="36000" y="0"/>
            <a:ext cx="9072000" cy="720000"/>
          </a:xfrm>
          <a:ln w="12700" cmpd="dbl">
            <a:solidFill>
              <a:srgbClr val="0070C0"/>
            </a:solidFill>
          </a:ln>
        </p:spPr>
        <p:txBody>
          <a:bodyPr>
            <a:normAutofit fontScale="90000"/>
          </a:bodyPr>
          <a:lstStyle/>
          <a:p>
            <a:pPr algn="ctr" defTabSz="457200">
              <a:lnSpc>
                <a:spcPct val="100000"/>
              </a:lnSpc>
              <a:defRPr/>
            </a:pPr>
            <a:r>
              <a:rPr lang="it-IT" sz="2800" kern="0" dirty="0">
                <a:solidFill>
                  <a:srgbClr val="002060"/>
                </a:solidFill>
                <a:latin typeface="Comic Sans MS" panose="030F0702030302020204" pitchFamily="66" charset="0"/>
              </a:rPr>
              <a:t>Geometria descrittiva dinamica</a:t>
            </a:r>
            <a:br>
              <a:rPr lang="it-IT" sz="2800" kern="0" dirty="0">
                <a:solidFill>
                  <a:srgbClr val="002060"/>
                </a:solidFill>
                <a:latin typeface="Comic Sans MS" panose="030F0702030302020204" pitchFamily="66" charset="0"/>
              </a:rPr>
            </a:br>
            <a:r>
              <a:rPr lang="it-IT" altLang="it-IT" sz="2000" dirty="0">
                <a:solidFill>
                  <a:srgbClr val="002060"/>
                </a:solidFill>
                <a:latin typeface="Comic Sans MS" panose="030F0702030302020204" pitchFamily="66" charset="0"/>
                <a:ea typeface="+mn-ea"/>
                <a:cs typeface="+mn-cs"/>
              </a:rPr>
              <a:t>Intersezione di tre piani: esempi applicativi sulla ricerca del punto improprio (14)</a:t>
            </a:r>
            <a:endParaRPr lang="it-IT" sz="2000" kern="0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58" name="CasellaDiTesto 57">
            <a:extLst>
              <a:ext uri="{FF2B5EF4-FFF2-40B4-BE49-F238E27FC236}">
                <a16:creationId xmlns:a16="http://schemas.microsoft.com/office/drawing/2014/main" id="{B58E9C3D-A2CD-4943-861B-D60FDAF61371}"/>
              </a:ext>
            </a:extLst>
          </p:cNvPr>
          <p:cNvSpPr txBox="1"/>
          <p:nvPr/>
        </p:nvSpPr>
        <p:spPr>
          <a:xfrm>
            <a:off x="36000" y="1845624"/>
            <a:ext cx="9072000" cy="21240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Passo 3: intersezione tra r ed s</a:t>
            </a: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E1FF2DA4-7AF0-40AD-BAAB-9802C0CD8F22}"/>
              </a:ext>
            </a:extLst>
          </p:cNvPr>
          <p:cNvSpPr txBox="1"/>
          <p:nvPr/>
        </p:nvSpPr>
        <p:spPr>
          <a:xfrm>
            <a:off x="36000" y="723329"/>
            <a:ext cx="9072000" cy="1080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Si evidenzia come, anche in questo caso, le due posizioni ribaltate su </a:t>
            </a:r>
            <a:r>
              <a:rPr lang="it-IT" sz="2800" dirty="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it-IT" baseline="-25000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 </a:t>
            </a:r>
            <a:r>
              <a:rPr lang="it-IT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sono parallele tra loro per cui tali saranno anche le rispettive proiezioni</a:t>
            </a:r>
          </a:p>
          <a:p>
            <a:pPr algn="ctr"/>
            <a:r>
              <a:rPr lang="it-IT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(r’//s’) ed (r’’//s’’)</a:t>
            </a:r>
            <a:endParaRPr lang="it-IT" dirty="0">
              <a:solidFill>
                <a:srgbClr val="002060"/>
              </a:solidFill>
            </a:endParaRP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08F0A57C-C4E8-490B-9D05-871E703E24F8}"/>
              </a:ext>
            </a:extLst>
          </p:cNvPr>
          <p:cNvSpPr txBox="1"/>
          <p:nvPr/>
        </p:nvSpPr>
        <p:spPr>
          <a:xfrm>
            <a:off x="36000" y="4080679"/>
            <a:ext cx="9072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Per questo motivo il passo 3 può essere applicato anche al risultato ottenuto dalle operazioni di ribaltamento dei due piani di profilo su </a:t>
            </a:r>
            <a:r>
              <a:rPr lang="it-IT" dirty="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it-IT" baseline="-25000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 </a:t>
            </a:r>
            <a:r>
              <a:rPr lang="it-IT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perché essendo parallele le rette ribaltate, tali saranno anche le rispettive proiezioni.</a:t>
            </a:r>
            <a:endParaRPr lang="it-IT" dirty="0">
              <a:solidFill>
                <a:srgbClr val="002060"/>
              </a:solidFill>
            </a:endParaRP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FBC89F0D-0AF4-4A95-80CB-7563CA962E30}"/>
              </a:ext>
            </a:extLst>
          </p:cNvPr>
          <p:cNvSpPr txBox="1"/>
          <p:nvPr/>
        </p:nvSpPr>
        <p:spPr>
          <a:xfrm>
            <a:off x="68235" y="5036022"/>
            <a:ext cx="6696000" cy="3891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  <a:tabLst>
                <a:tab pos="5514975" algn="l"/>
              </a:tabLst>
            </a:pPr>
            <a:r>
              <a:rPr lang="it-IT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Ciò conferma quanto già evidenziato nella figura dell’Es.12-b</a:t>
            </a:r>
            <a:endParaRPr lang="it-IT" dirty="0">
              <a:solidFill>
                <a:srgbClr val="002060"/>
              </a:solidFill>
            </a:endParaRP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E9902177-93F8-43B9-BA97-71131EBCB3F7}"/>
              </a:ext>
            </a:extLst>
          </p:cNvPr>
          <p:cNvSpPr txBox="1"/>
          <p:nvPr/>
        </p:nvSpPr>
        <p:spPr>
          <a:xfrm>
            <a:off x="0" y="5622879"/>
            <a:ext cx="483130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La verifica, implicita, della correttezza esecutiva ci è data dalla retta impropria x</a:t>
            </a:r>
            <a:r>
              <a:rPr lang="it-IT" baseline="30000" dirty="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¥</a:t>
            </a:r>
            <a:r>
              <a:rPr lang="it-IT" dirty="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= </a:t>
            </a:r>
            <a:r>
              <a:rPr lang="it-IT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it-IT" dirty="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it-IT" dirty="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 Ç b</a:t>
            </a:r>
            <a:r>
              <a:rPr lang="it-IT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Symbol" panose="05050102010706020507" pitchFamily="18" charset="2"/>
              </a:rPr>
              <a:t>) che, per sua natura dovrà passare per </a:t>
            </a:r>
            <a:r>
              <a:rPr lang="it-IT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P </a:t>
            </a:r>
            <a:r>
              <a:rPr lang="it-IT" baseline="30000" dirty="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¥</a:t>
            </a:r>
            <a:endParaRPr lang="it-IT" dirty="0">
              <a:solidFill>
                <a:srgbClr val="002060"/>
              </a:solidFill>
            </a:endParaRPr>
          </a:p>
        </p:txBody>
      </p:sp>
      <p:sp>
        <p:nvSpPr>
          <p:cNvPr id="37" name="CasellaDiTesto 36">
            <a:extLst>
              <a:ext uri="{FF2B5EF4-FFF2-40B4-BE49-F238E27FC236}">
                <a16:creationId xmlns:a16="http://schemas.microsoft.com/office/drawing/2014/main" id="{FCC681E4-0412-49F1-AD02-AAF7D2CBE059}"/>
              </a:ext>
            </a:extLst>
          </p:cNvPr>
          <p:cNvSpPr txBox="1"/>
          <p:nvPr/>
        </p:nvSpPr>
        <p:spPr>
          <a:xfrm>
            <a:off x="4756251" y="5541004"/>
            <a:ext cx="4320000" cy="1260000"/>
          </a:xfrm>
          <a:prstGeom prst="rect">
            <a:avLst/>
          </a:prstGeom>
          <a:noFill/>
          <a:ln>
            <a:solidFill>
              <a:schemeClr val="accent5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Si può concludere, quindi, che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8" name="CasellaDiTesto 37">
            <a:extLst>
              <a:ext uri="{FF2B5EF4-FFF2-40B4-BE49-F238E27FC236}">
                <a16:creationId xmlns:a16="http://schemas.microsoft.com/office/drawing/2014/main" id="{3AF2FA03-1E80-4A9E-B3BB-144012BD0FB2}"/>
              </a:ext>
            </a:extLst>
          </p:cNvPr>
          <p:cNvSpPr txBox="1"/>
          <p:nvPr/>
        </p:nvSpPr>
        <p:spPr>
          <a:xfrm>
            <a:off x="5480015" y="5977730"/>
            <a:ext cx="3096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P </a:t>
            </a:r>
            <a:r>
              <a:rPr kumimoji="0" lang="it-IT" sz="3200" b="0" i="0" u="none" strike="noStrike" kern="1200" cap="none" spc="0" normalizeH="0" baseline="30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¥</a:t>
            </a:r>
            <a:r>
              <a:rPr kumimoji="0" lang="it-IT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Î </a:t>
            </a:r>
            <a:r>
              <a:rPr kumimoji="0" lang="it-IT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kumimoji="0" lang="it-IT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a </a:t>
            </a:r>
            <a:r>
              <a:rPr kumimoji="0" lang="it-IT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Ç </a:t>
            </a:r>
            <a:r>
              <a:rPr kumimoji="0" lang="it-IT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b </a:t>
            </a:r>
            <a:r>
              <a:rPr kumimoji="0" lang="it-IT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Ç </a:t>
            </a:r>
            <a:r>
              <a:rPr kumimoji="0" lang="it-IT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g</a:t>
            </a:r>
            <a:r>
              <a:rPr kumimoji="0" lang="it-IT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kumimoji="0" lang="it-IT" sz="32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omic Sans MS"/>
            </a:endParaRPr>
          </a:p>
        </p:txBody>
      </p:sp>
      <p:sp>
        <p:nvSpPr>
          <p:cNvPr id="23" name="Casella di testo 48">
            <a:extLst>
              <a:ext uri="{FF2B5EF4-FFF2-40B4-BE49-F238E27FC236}">
                <a16:creationId xmlns:a16="http://schemas.microsoft.com/office/drawing/2014/main" id="{E5ADB8BB-2EE8-4B04-B5B3-EB0804676CDD}"/>
              </a:ext>
            </a:extLst>
          </p:cNvPr>
          <p:cNvSpPr txBox="1"/>
          <p:nvPr/>
        </p:nvSpPr>
        <p:spPr>
          <a:xfrm>
            <a:off x="2612051" y="2937470"/>
            <a:ext cx="1105969" cy="392875"/>
          </a:xfrm>
          <a:prstGeom prst="rect">
            <a:avLst/>
          </a:prstGeom>
          <a:solidFill>
            <a:sysClr val="window" lastClr="FFFFFF"/>
          </a:solidFill>
          <a:ln w="3175">
            <a:solidFill>
              <a:schemeClr val="accent1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r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Ç 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s)</a:t>
            </a:r>
          </a:p>
        </p:txBody>
      </p:sp>
      <p:sp>
        <p:nvSpPr>
          <p:cNvPr id="24" name="Casella di testo 49">
            <a:extLst>
              <a:ext uri="{FF2B5EF4-FFF2-40B4-BE49-F238E27FC236}">
                <a16:creationId xmlns:a16="http://schemas.microsoft.com/office/drawing/2014/main" id="{0EC2C7B6-8190-4562-9D5E-C751102BB42D}"/>
              </a:ext>
            </a:extLst>
          </p:cNvPr>
          <p:cNvSpPr txBox="1"/>
          <p:nvPr/>
        </p:nvSpPr>
        <p:spPr>
          <a:xfrm>
            <a:off x="3782267" y="2401732"/>
            <a:ext cx="1135339" cy="392875"/>
          </a:xfrm>
          <a:prstGeom prst="rect">
            <a:avLst/>
          </a:prstGeom>
          <a:solidFill>
            <a:sysClr val="window" lastClr="FFFFFF"/>
          </a:solidFill>
          <a:ln w="3175">
            <a:solidFill>
              <a:schemeClr val="accent1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r’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Ç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s’)</a:t>
            </a:r>
          </a:p>
        </p:txBody>
      </p:sp>
      <p:sp>
        <p:nvSpPr>
          <p:cNvPr id="25" name="Casella di testo 50">
            <a:extLst>
              <a:ext uri="{FF2B5EF4-FFF2-40B4-BE49-F238E27FC236}">
                <a16:creationId xmlns:a16="http://schemas.microsoft.com/office/drawing/2014/main" id="{861130DF-14DC-4723-BDB2-C0F48468A3E4}"/>
              </a:ext>
            </a:extLst>
          </p:cNvPr>
          <p:cNvSpPr txBox="1"/>
          <p:nvPr/>
        </p:nvSpPr>
        <p:spPr>
          <a:xfrm>
            <a:off x="3782267" y="3448857"/>
            <a:ext cx="1135339" cy="392875"/>
          </a:xfrm>
          <a:prstGeom prst="rect">
            <a:avLst/>
          </a:prstGeom>
          <a:solidFill>
            <a:sysClr val="window" lastClr="FFFFFF"/>
          </a:solidFill>
          <a:ln w="3175">
            <a:solidFill>
              <a:schemeClr val="accent1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r”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Ç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s”)</a:t>
            </a:r>
          </a:p>
        </p:txBody>
      </p:sp>
      <p:sp>
        <p:nvSpPr>
          <p:cNvPr id="26" name="Casella di testo 53">
            <a:extLst>
              <a:ext uri="{FF2B5EF4-FFF2-40B4-BE49-F238E27FC236}">
                <a16:creationId xmlns:a16="http://schemas.microsoft.com/office/drawing/2014/main" id="{0455633F-824D-4D45-8030-4284BB5501A9}"/>
              </a:ext>
            </a:extLst>
          </p:cNvPr>
          <p:cNvSpPr txBox="1"/>
          <p:nvPr/>
        </p:nvSpPr>
        <p:spPr>
          <a:xfrm>
            <a:off x="6839822" y="2401732"/>
            <a:ext cx="627786" cy="392875"/>
          </a:xfrm>
          <a:prstGeom prst="rect">
            <a:avLst/>
          </a:prstGeom>
          <a:solidFill>
            <a:sysClr val="window" lastClr="FFFFFF"/>
          </a:solidFill>
          <a:ln w="3175">
            <a:solidFill>
              <a:schemeClr val="accent1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P’ </a:t>
            </a:r>
            <a:r>
              <a:rPr kumimoji="0" lang="it-IT" sz="1800" b="0" i="0" u="none" strike="noStrike" kern="1200" cap="none" spc="0" normalizeH="0" baseline="30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¥</a:t>
            </a: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7" name="Casella di testo 54">
            <a:extLst>
              <a:ext uri="{FF2B5EF4-FFF2-40B4-BE49-F238E27FC236}">
                <a16:creationId xmlns:a16="http://schemas.microsoft.com/office/drawing/2014/main" id="{6AC19BFE-D9EC-43CD-A62B-11683572B35B}"/>
              </a:ext>
            </a:extLst>
          </p:cNvPr>
          <p:cNvSpPr txBox="1"/>
          <p:nvPr/>
        </p:nvSpPr>
        <p:spPr>
          <a:xfrm>
            <a:off x="6812288" y="3448857"/>
            <a:ext cx="641554" cy="392875"/>
          </a:xfrm>
          <a:prstGeom prst="rect">
            <a:avLst/>
          </a:prstGeom>
          <a:solidFill>
            <a:sysClr val="window" lastClr="FFFFFF"/>
          </a:solidFill>
          <a:ln w="3175">
            <a:solidFill>
              <a:schemeClr val="accent1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P”</a:t>
            </a:r>
            <a:r>
              <a:rPr kumimoji="0" lang="it-IT" sz="1800" b="0" i="0" u="none" strike="noStrike" kern="1200" cap="none" spc="0" normalizeH="0" baseline="30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 ¥</a:t>
            </a: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8" name="Casella di testo 55">
            <a:extLst>
              <a:ext uri="{FF2B5EF4-FFF2-40B4-BE49-F238E27FC236}">
                <a16:creationId xmlns:a16="http://schemas.microsoft.com/office/drawing/2014/main" id="{F7A89595-8846-446F-AA68-3C874C651C76}"/>
              </a:ext>
            </a:extLst>
          </p:cNvPr>
          <p:cNvSpPr txBox="1"/>
          <p:nvPr/>
        </p:nvSpPr>
        <p:spPr>
          <a:xfrm>
            <a:off x="7694822" y="2937470"/>
            <a:ext cx="571800" cy="392875"/>
          </a:xfrm>
          <a:prstGeom prst="rect">
            <a:avLst/>
          </a:prstGeom>
          <a:solidFill>
            <a:sysClr val="window" lastClr="FFFFFF"/>
          </a:solidFill>
          <a:ln w="3175">
            <a:solidFill>
              <a:srgbClr val="FF0000"/>
            </a:solidFill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P </a:t>
            </a:r>
            <a:r>
              <a:rPr kumimoji="0" lang="it-IT" sz="1800" b="0" i="0" u="none" strike="noStrike" kern="1200" cap="none" spc="0" normalizeH="0" baseline="30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¥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</p:txBody>
      </p:sp>
      <p:cxnSp>
        <p:nvCxnSpPr>
          <p:cNvPr id="29" name="Connettore a gomito 28">
            <a:extLst>
              <a:ext uri="{FF2B5EF4-FFF2-40B4-BE49-F238E27FC236}">
                <a16:creationId xmlns:a16="http://schemas.microsoft.com/office/drawing/2014/main" id="{CC0833BD-958B-4529-BB6D-596F0325FD7C}"/>
              </a:ext>
            </a:extLst>
          </p:cNvPr>
          <p:cNvCxnSpPr/>
          <p:nvPr/>
        </p:nvCxnSpPr>
        <p:spPr>
          <a:xfrm flipV="1">
            <a:off x="3162741" y="2608722"/>
            <a:ext cx="641554" cy="321443"/>
          </a:xfrm>
          <a:prstGeom prst="bentConnector3">
            <a:avLst>
              <a:gd name="adj1" fmla="val -1064"/>
            </a:avLst>
          </a:prstGeom>
          <a:noFill/>
          <a:ln w="3175" cap="flat" cmpd="sng" algn="ctr">
            <a:solidFill>
              <a:schemeClr val="accent1"/>
            </a:solidFill>
            <a:prstDash val="solid"/>
            <a:tailEnd type="stealth"/>
          </a:ln>
          <a:effectLst/>
        </p:spPr>
      </p:cxnSp>
      <p:cxnSp>
        <p:nvCxnSpPr>
          <p:cNvPr id="30" name="Connettore a gomito 29">
            <a:extLst>
              <a:ext uri="{FF2B5EF4-FFF2-40B4-BE49-F238E27FC236}">
                <a16:creationId xmlns:a16="http://schemas.microsoft.com/office/drawing/2014/main" id="{93D72710-1341-4315-984D-4FB3A34F92CD}"/>
              </a:ext>
            </a:extLst>
          </p:cNvPr>
          <p:cNvCxnSpPr/>
          <p:nvPr/>
        </p:nvCxnSpPr>
        <p:spPr>
          <a:xfrm>
            <a:off x="3135206" y="3314923"/>
            <a:ext cx="669088" cy="322133"/>
          </a:xfrm>
          <a:prstGeom prst="bentConnector3">
            <a:avLst>
              <a:gd name="adj1" fmla="val -1020"/>
            </a:avLst>
          </a:prstGeom>
          <a:noFill/>
          <a:ln w="3175" cap="flat" cmpd="sng" algn="ctr">
            <a:solidFill>
              <a:schemeClr val="accent1"/>
            </a:solidFill>
            <a:prstDash val="solid"/>
            <a:tailEnd type="stealth"/>
          </a:ln>
          <a:effectLst/>
        </p:spPr>
      </p:cxnSp>
      <p:cxnSp>
        <p:nvCxnSpPr>
          <p:cNvPr id="31" name="Connettore 2 30">
            <a:extLst>
              <a:ext uri="{FF2B5EF4-FFF2-40B4-BE49-F238E27FC236}">
                <a16:creationId xmlns:a16="http://schemas.microsoft.com/office/drawing/2014/main" id="{244181D4-3D7B-4EE9-A9C0-7993D5FD6237}"/>
              </a:ext>
            </a:extLst>
          </p:cNvPr>
          <p:cNvCxnSpPr/>
          <p:nvPr/>
        </p:nvCxnSpPr>
        <p:spPr>
          <a:xfrm>
            <a:off x="4938716" y="2620898"/>
            <a:ext cx="360000" cy="0"/>
          </a:xfrm>
          <a:prstGeom prst="straightConnector1">
            <a:avLst/>
          </a:prstGeom>
          <a:noFill/>
          <a:ln w="3175" cap="flat" cmpd="sng" algn="ctr">
            <a:solidFill>
              <a:schemeClr val="accent1"/>
            </a:solidFill>
            <a:prstDash val="solid"/>
            <a:tailEnd type="stealth"/>
          </a:ln>
          <a:effectLst/>
        </p:spPr>
      </p:cxnSp>
      <p:cxnSp>
        <p:nvCxnSpPr>
          <p:cNvPr id="32" name="Connettore 2 31">
            <a:extLst>
              <a:ext uri="{FF2B5EF4-FFF2-40B4-BE49-F238E27FC236}">
                <a16:creationId xmlns:a16="http://schemas.microsoft.com/office/drawing/2014/main" id="{8640022B-3C78-43F1-A22E-C2C25EC5F835}"/>
              </a:ext>
            </a:extLst>
          </p:cNvPr>
          <p:cNvCxnSpPr/>
          <p:nvPr/>
        </p:nvCxnSpPr>
        <p:spPr>
          <a:xfrm>
            <a:off x="4897414" y="3655847"/>
            <a:ext cx="360000" cy="0"/>
          </a:xfrm>
          <a:prstGeom prst="straightConnector1">
            <a:avLst/>
          </a:prstGeom>
          <a:noFill/>
          <a:ln w="3175" cap="flat" cmpd="sng" algn="ctr">
            <a:solidFill>
              <a:schemeClr val="accent1"/>
            </a:solidFill>
            <a:prstDash val="solid"/>
            <a:tailEnd type="stealth"/>
          </a:ln>
          <a:effectLst/>
        </p:spPr>
      </p:cxnSp>
      <p:cxnSp>
        <p:nvCxnSpPr>
          <p:cNvPr id="33" name="Connettore a gomito 32">
            <a:extLst>
              <a:ext uri="{FF2B5EF4-FFF2-40B4-BE49-F238E27FC236}">
                <a16:creationId xmlns:a16="http://schemas.microsoft.com/office/drawing/2014/main" id="{BAED9605-820D-4609-B4FA-6EABBDB30E02}"/>
              </a:ext>
            </a:extLst>
          </p:cNvPr>
          <p:cNvCxnSpPr/>
          <p:nvPr/>
        </p:nvCxnSpPr>
        <p:spPr>
          <a:xfrm>
            <a:off x="7473115" y="2608722"/>
            <a:ext cx="540000" cy="321443"/>
          </a:xfrm>
          <a:prstGeom prst="bentConnector2">
            <a:avLst/>
          </a:prstGeom>
          <a:noFill/>
          <a:ln w="3175" cap="flat" cmpd="sng" algn="ctr">
            <a:solidFill>
              <a:schemeClr val="accent1"/>
            </a:solidFill>
            <a:prstDash val="solid"/>
            <a:tailEnd type="stealth"/>
          </a:ln>
          <a:effectLst/>
        </p:spPr>
      </p:cxnSp>
      <p:cxnSp>
        <p:nvCxnSpPr>
          <p:cNvPr id="34" name="Connettore a gomito 33">
            <a:extLst>
              <a:ext uri="{FF2B5EF4-FFF2-40B4-BE49-F238E27FC236}">
                <a16:creationId xmlns:a16="http://schemas.microsoft.com/office/drawing/2014/main" id="{015E7C80-82A3-446F-9D67-6633B6E8D65F}"/>
              </a:ext>
            </a:extLst>
          </p:cNvPr>
          <p:cNvCxnSpPr/>
          <p:nvPr/>
        </p:nvCxnSpPr>
        <p:spPr>
          <a:xfrm flipV="1">
            <a:off x="7473115" y="3339274"/>
            <a:ext cx="540000" cy="321443"/>
          </a:xfrm>
          <a:prstGeom prst="bentConnector2">
            <a:avLst/>
          </a:prstGeom>
          <a:noFill/>
          <a:ln w="3175" cap="flat" cmpd="sng" algn="ctr">
            <a:solidFill>
              <a:schemeClr val="accent1"/>
            </a:solidFill>
            <a:prstDash val="solid"/>
            <a:tailEnd type="stealth"/>
          </a:ln>
          <a:effectLst/>
        </p:spPr>
      </p:cxnSp>
      <p:sp>
        <p:nvSpPr>
          <p:cNvPr id="35" name="Casella di testo 467">
            <a:extLst>
              <a:ext uri="{FF2B5EF4-FFF2-40B4-BE49-F238E27FC236}">
                <a16:creationId xmlns:a16="http://schemas.microsoft.com/office/drawing/2014/main" id="{C3F0C7D3-5224-4673-85E1-9F79C51AAFE3}"/>
              </a:ext>
            </a:extLst>
          </p:cNvPr>
          <p:cNvSpPr txBox="1"/>
          <p:nvPr/>
        </p:nvSpPr>
        <p:spPr>
          <a:xfrm>
            <a:off x="877378" y="2937470"/>
            <a:ext cx="1248230" cy="392875"/>
          </a:xfrm>
          <a:prstGeom prst="rect">
            <a:avLst/>
          </a:prstGeom>
          <a:solidFill>
            <a:sysClr val="window" lastClr="FFFFFF"/>
          </a:solidFill>
          <a:ln w="3175">
            <a:solidFill>
              <a:schemeClr val="accent1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r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Symbol" panose="05050102010706020507" pitchFamily="18" charset="2"/>
              </a:rPr>
              <a:t>// (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s)</a:t>
            </a:r>
          </a:p>
        </p:txBody>
      </p:sp>
      <p:cxnSp>
        <p:nvCxnSpPr>
          <p:cNvPr id="36" name="Connettore 2 35">
            <a:extLst>
              <a:ext uri="{FF2B5EF4-FFF2-40B4-BE49-F238E27FC236}">
                <a16:creationId xmlns:a16="http://schemas.microsoft.com/office/drawing/2014/main" id="{88F5C87C-7C91-4B03-83D8-429BD2AC2FD9}"/>
              </a:ext>
            </a:extLst>
          </p:cNvPr>
          <p:cNvCxnSpPr/>
          <p:nvPr/>
        </p:nvCxnSpPr>
        <p:spPr>
          <a:xfrm>
            <a:off x="2143965" y="3168812"/>
            <a:ext cx="491032" cy="0"/>
          </a:xfrm>
          <a:prstGeom prst="straightConnector1">
            <a:avLst/>
          </a:prstGeom>
          <a:noFill/>
          <a:ln w="3175" cap="flat" cmpd="sng" algn="ctr">
            <a:solidFill>
              <a:schemeClr val="accent1"/>
            </a:solidFill>
            <a:prstDash val="solid"/>
            <a:tailEnd type="stealth"/>
          </a:ln>
          <a:effectLst/>
        </p:spPr>
      </p:cxnSp>
      <p:sp>
        <p:nvSpPr>
          <p:cNvPr id="39" name="Casella di testo 49">
            <a:extLst>
              <a:ext uri="{FF2B5EF4-FFF2-40B4-BE49-F238E27FC236}">
                <a16:creationId xmlns:a16="http://schemas.microsoft.com/office/drawing/2014/main" id="{D4F2810D-EF35-46F9-84D0-7C6C2854254F}"/>
              </a:ext>
            </a:extLst>
          </p:cNvPr>
          <p:cNvSpPr txBox="1"/>
          <p:nvPr/>
        </p:nvSpPr>
        <p:spPr>
          <a:xfrm>
            <a:off x="5326737" y="2431303"/>
            <a:ext cx="1135339" cy="392875"/>
          </a:xfrm>
          <a:prstGeom prst="rect">
            <a:avLst/>
          </a:prstGeom>
          <a:solidFill>
            <a:sysClr val="window" lastClr="FFFFFF"/>
          </a:solidFill>
          <a:ln w="3175">
            <a:solidFill>
              <a:schemeClr val="accent1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r’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 // 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s’)</a:t>
            </a:r>
          </a:p>
        </p:txBody>
      </p:sp>
      <p:sp>
        <p:nvSpPr>
          <p:cNvPr id="40" name="Casella di testo 50">
            <a:extLst>
              <a:ext uri="{FF2B5EF4-FFF2-40B4-BE49-F238E27FC236}">
                <a16:creationId xmlns:a16="http://schemas.microsoft.com/office/drawing/2014/main" id="{8E0BE87B-D2BC-477D-9BDD-1655895BDE0E}"/>
              </a:ext>
            </a:extLst>
          </p:cNvPr>
          <p:cNvSpPr txBox="1"/>
          <p:nvPr/>
        </p:nvSpPr>
        <p:spPr>
          <a:xfrm>
            <a:off x="5272146" y="3451131"/>
            <a:ext cx="1135339" cy="392875"/>
          </a:xfrm>
          <a:prstGeom prst="rect">
            <a:avLst/>
          </a:prstGeom>
          <a:solidFill>
            <a:sysClr val="window" lastClr="FFFFFF"/>
          </a:solidFill>
          <a:ln w="3175">
            <a:solidFill>
              <a:schemeClr val="accent1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r”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 // 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s”)</a:t>
            </a:r>
          </a:p>
        </p:txBody>
      </p:sp>
      <p:cxnSp>
        <p:nvCxnSpPr>
          <p:cNvPr id="41" name="Connettore 2 40">
            <a:extLst>
              <a:ext uri="{FF2B5EF4-FFF2-40B4-BE49-F238E27FC236}">
                <a16:creationId xmlns:a16="http://schemas.microsoft.com/office/drawing/2014/main" id="{B08F7B4D-CE50-40EC-9A45-189DC65F1864}"/>
              </a:ext>
            </a:extLst>
          </p:cNvPr>
          <p:cNvCxnSpPr/>
          <p:nvPr/>
        </p:nvCxnSpPr>
        <p:spPr>
          <a:xfrm>
            <a:off x="6455892" y="2609526"/>
            <a:ext cx="360000" cy="0"/>
          </a:xfrm>
          <a:prstGeom prst="straightConnector1">
            <a:avLst/>
          </a:prstGeom>
          <a:noFill/>
          <a:ln w="3175" cap="flat" cmpd="sng" algn="ctr">
            <a:solidFill>
              <a:schemeClr val="accent1"/>
            </a:solidFill>
            <a:prstDash val="solid"/>
            <a:tailEnd type="stealth"/>
          </a:ln>
          <a:effectLst/>
        </p:spPr>
      </p:cxnSp>
      <p:cxnSp>
        <p:nvCxnSpPr>
          <p:cNvPr id="42" name="Connettore 2 41">
            <a:extLst>
              <a:ext uri="{FF2B5EF4-FFF2-40B4-BE49-F238E27FC236}">
                <a16:creationId xmlns:a16="http://schemas.microsoft.com/office/drawing/2014/main" id="{840FA1A8-CE4E-4904-8547-7F5250550D4F}"/>
              </a:ext>
            </a:extLst>
          </p:cNvPr>
          <p:cNvCxnSpPr/>
          <p:nvPr/>
        </p:nvCxnSpPr>
        <p:spPr>
          <a:xfrm>
            <a:off x="6414590" y="3644475"/>
            <a:ext cx="360000" cy="0"/>
          </a:xfrm>
          <a:prstGeom prst="straightConnector1">
            <a:avLst/>
          </a:prstGeom>
          <a:noFill/>
          <a:ln w="3175" cap="flat" cmpd="sng" algn="ctr">
            <a:solidFill>
              <a:schemeClr val="accent1"/>
            </a:solidFill>
            <a:prstDash val="solid"/>
            <a:tailEnd type="stealth"/>
          </a:ln>
          <a:effectLst/>
        </p:spPr>
      </p:cxnSp>
      <p:cxnSp>
        <p:nvCxnSpPr>
          <p:cNvPr id="8" name="Connettore diritto 7">
            <a:extLst>
              <a:ext uri="{FF2B5EF4-FFF2-40B4-BE49-F238E27FC236}">
                <a16:creationId xmlns:a16="http://schemas.microsoft.com/office/drawing/2014/main" id="{C7FBBE71-9C82-43C2-B109-AD29BC042E33}"/>
              </a:ext>
            </a:extLst>
          </p:cNvPr>
          <p:cNvCxnSpPr/>
          <p:nvPr/>
        </p:nvCxnSpPr>
        <p:spPr>
          <a:xfrm>
            <a:off x="4763071" y="6646461"/>
            <a:ext cx="432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518597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 animBg="1"/>
      <p:bldP spid="4" grpId="0"/>
      <p:bldP spid="5" grpId="0"/>
      <p:bldP spid="6" grpId="0"/>
      <p:bldP spid="7" grpId="0"/>
      <p:bldP spid="37" grpId="0" animBg="1"/>
      <p:bldP spid="38" grpId="0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35" grpId="0" animBg="1"/>
      <p:bldP spid="39" grpId="0" animBg="1"/>
      <p:bldP spid="40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5E0B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1">
            <a:extLst>
              <a:ext uri="{FF2B5EF4-FFF2-40B4-BE49-F238E27FC236}">
                <a16:creationId xmlns:a16="http://schemas.microsoft.com/office/drawing/2014/main" id="{6BD1E9C2-4D5D-4FF6-884F-83E8955A1F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13" y="2751140"/>
            <a:ext cx="9070975" cy="1354137"/>
          </a:xfrm>
          <a:prstGeom prst="rect">
            <a:avLst/>
          </a:prstGeom>
          <a:noFill/>
          <a:ln w="3175">
            <a:solidFill>
              <a:srgbClr val="00B0F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</a:pPr>
            <a:r>
              <a:rPr lang="it-IT" altLang="it-IT" sz="1800" dirty="0">
                <a:solidFill>
                  <a:srgbClr val="0066FF"/>
                </a:solidFill>
                <a:latin typeface="Comic Sans MS" panose="030F0702030302020204" pitchFamily="66" charset="0"/>
              </a:rPr>
              <a:t>Per maggiore completezza ed approfondimento degli argomenti si può</a:t>
            </a:r>
          </a:p>
          <a:p>
            <a:pPr algn="ctr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</a:pPr>
            <a:r>
              <a:rPr lang="it-IT" altLang="it-IT" sz="1800" dirty="0">
                <a:solidFill>
                  <a:srgbClr val="0066FF"/>
                </a:solidFill>
                <a:latin typeface="Comic Sans MS" panose="030F0702030302020204" pitchFamily="66" charset="0"/>
              </a:rPr>
              <a:t> consultare il seguente sito</a:t>
            </a:r>
          </a:p>
          <a:p>
            <a:pPr algn="ctr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</a:pPr>
            <a:endParaRPr lang="it-IT" altLang="it-IT" sz="1800" dirty="0">
              <a:solidFill>
                <a:srgbClr val="0066FF"/>
              </a:solidFill>
              <a:latin typeface="Comic Sans MS" panose="030F0702030302020204" pitchFamily="66" charset="0"/>
            </a:endParaRPr>
          </a:p>
          <a:p>
            <a:pPr algn="ctr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</a:pPr>
            <a:r>
              <a:rPr lang="it-IT" altLang="it-IT" sz="2800" dirty="0">
                <a:solidFill>
                  <a:srgbClr val="0070C0"/>
                </a:solidFill>
                <a:latin typeface="Comic Sans MS" panose="030F0702030302020204" pitchFamily="66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https://www.eliofragassi.it/</a:t>
            </a:r>
            <a:endParaRPr lang="it-IT" altLang="it-IT" sz="2800" dirty="0">
              <a:solidFill>
                <a:srgbClr val="0070C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082385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6">
            <a:extLst>
              <a:ext uri="{FF2B5EF4-FFF2-40B4-BE49-F238E27FC236}">
                <a16:creationId xmlns:a16="http://schemas.microsoft.com/office/drawing/2014/main" id="{99001421-0E25-49F0-A8C5-F53CA97812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" y="0"/>
            <a:ext cx="9072000" cy="720000"/>
          </a:xfrm>
          <a:noFill/>
          <a:ln>
            <a:solidFill>
              <a:srgbClr val="0070C0"/>
            </a:solidFill>
            <a:miter lim="800000"/>
            <a:headEnd/>
            <a:tailEnd/>
          </a:ln>
        </p:spPr>
        <p:txBody>
          <a:bodyPr>
            <a:normAutofit/>
          </a:bodyPr>
          <a:lstStyle/>
          <a:p>
            <a:pPr algn="ctr"/>
            <a:r>
              <a:rPr lang="it-IT" sz="2500" kern="0" dirty="0">
                <a:solidFill>
                  <a:srgbClr val="002060"/>
                </a:solidFill>
                <a:latin typeface="Comic Sans MS" panose="030F0702030302020204" pitchFamily="66" charset="0"/>
              </a:rPr>
              <a:t>Geometria descrittiva dinamica</a:t>
            </a:r>
            <a:br>
              <a:rPr lang="it-IT" sz="2500" kern="0" dirty="0">
                <a:solidFill>
                  <a:srgbClr val="002060"/>
                </a:solidFill>
                <a:latin typeface="Comic Sans MS" panose="030F0702030302020204" pitchFamily="66" charset="0"/>
              </a:rPr>
            </a:br>
            <a:r>
              <a:rPr lang="it-IT" altLang="it-IT" sz="1800" dirty="0">
                <a:solidFill>
                  <a:srgbClr val="002060"/>
                </a:solidFill>
                <a:latin typeface="Comic Sans MS" panose="030F0702030302020204" pitchFamily="66" charset="0"/>
              </a:rPr>
              <a:t>Intersezione di tre piani: esempi applicativi sulla ricerca del punto improprio (1)</a:t>
            </a:r>
            <a:endParaRPr lang="it-IT" altLang="it-IT" sz="2200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786F45A8-A5CE-4688-9D1D-04B92C8350E3}"/>
              </a:ext>
            </a:extLst>
          </p:cNvPr>
          <p:cNvSpPr txBox="1"/>
          <p:nvPr/>
        </p:nvSpPr>
        <p:spPr>
          <a:xfrm>
            <a:off x="5468632" y="2784311"/>
            <a:ext cx="3635612" cy="40320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Assegnati i seguenti piani</a:t>
            </a:r>
          </a:p>
          <a:p>
            <a:pPr marL="0" marR="0" lvl="0" indent="0" algn="ctr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(Es. 09) con le relative caratteristiche geometrico-descrittive:</a:t>
            </a:r>
          </a:p>
          <a:p>
            <a:pPr marL="0" marR="0" lvl="0" indent="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09EA9BA8-E571-4D36-8C26-D17BC9071F0D}"/>
              </a:ext>
            </a:extLst>
          </p:cNvPr>
          <p:cNvSpPr txBox="1"/>
          <p:nvPr/>
        </p:nvSpPr>
        <p:spPr>
          <a:xfrm>
            <a:off x="5503199" y="4152846"/>
            <a:ext cx="3600000" cy="147732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it-IT" sz="2000" dirty="0">
                <a:solidFill>
                  <a:srgbClr val="FF000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it-IT" sz="2000" dirty="0">
                <a:solidFill>
                  <a:srgbClr val="FF000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it-IT" sz="2000" dirty="0">
                <a:solidFill>
                  <a:srgbClr val="FF000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^p</a:t>
            </a:r>
            <a:r>
              <a:rPr lang="it-IT" sz="2000" baseline="-25000" dirty="0">
                <a:solidFill>
                  <a:srgbClr val="FF000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it-IT" sz="2000" dirty="0">
                <a:solidFill>
                  <a:srgbClr val="FF000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+; </a:t>
            </a:r>
            <a:r>
              <a:rPr lang="it-IT" sz="2000" dirty="0">
                <a:solidFill>
                  <a:srgbClr val="FF000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Ðp</a:t>
            </a:r>
            <a:r>
              <a:rPr lang="it-IT" sz="2000" baseline="-25000" dirty="0">
                <a:solidFill>
                  <a:srgbClr val="FF000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it-IT" sz="2000" dirty="0">
                <a:solidFill>
                  <a:srgbClr val="FF000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-)</a:t>
            </a: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it-IT" sz="2000" dirty="0">
                <a:solidFill>
                  <a:srgbClr val="2D2CF9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it-IT" sz="2000" dirty="0">
                <a:solidFill>
                  <a:srgbClr val="2D2CF9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it-IT" sz="2000" dirty="0">
                <a:solidFill>
                  <a:srgbClr val="2D2CF9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^p</a:t>
            </a:r>
            <a:r>
              <a:rPr lang="it-IT" sz="2000" baseline="-25000" dirty="0">
                <a:solidFill>
                  <a:srgbClr val="2D2CF9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it-IT" sz="2000" dirty="0">
                <a:solidFill>
                  <a:srgbClr val="2D2CF9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+; </a:t>
            </a:r>
            <a:r>
              <a:rPr lang="it-IT" sz="2000" dirty="0">
                <a:solidFill>
                  <a:srgbClr val="2D2CF9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Ðp</a:t>
            </a:r>
            <a:r>
              <a:rPr lang="it-IT" sz="2000" baseline="-25000" dirty="0">
                <a:solidFill>
                  <a:srgbClr val="2D2CF9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it-IT" sz="2000" dirty="0">
                <a:solidFill>
                  <a:srgbClr val="2D2CF9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+)</a:t>
            </a: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it-IT" sz="2000" dirty="0">
                <a:solidFill>
                  <a:srgbClr val="F683EE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g</a:t>
            </a:r>
            <a:r>
              <a:rPr lang="it-IT" sz="2000" dirty="0">
                <a:solidFill>
                  <a:srgbClr val="F683EE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it-IT" sz="2000" dirty="0">
                <a:solidFill>
                  <a:srgbClr val="F683EE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Ðp</a:t>
            </a:r>
            <a:r>
              <a:rPr lang="it-IT" sz="2000" baseline="-25000" dirty="0">
                <a:solidFill>
                  <a:srgbClr val="F683EE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it-IT" sz="2000" dirty="0">
                <a:solidFill>
                  <a:srgbClr val="F683EE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+; </a:t>
            </a:r>
            <a:r>
              <a:rPr lang="it-IT" sz="2000" dirty="0">
                <a:solidFill>
                  <a:srgbClr val="F683EE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Ðp</a:t>
            </a:r>
            <a:r>
              <a:rPr lang="it-IT" sz="2000" baseline="-25000" dirty="0">
                <a:solidFill>
                  <a:srgbClr val="F683EE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it-IT" sz="2000" dirty="0">
                <a:solidFill>
                  <a:srgbClr val="F683EE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+)</a:t>
            </a:r>
            <a:endParaRPr lang="it-IT" sz="2000" dirty="0">
              <a:solidFill>
                <a:srgbClr val="F683EE"/>
              </a:solidFill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Rettangolo 2">
            <a:extLst>
              <a:ext uri="{FF2B5EF4-FFF2-40B4-BE49-F238E27FC236}">
                <a16:creationId xmlns:a16="http://schemas.microsoft.com/office/drawing/2014/main" id="{A5F51A29-BA21-419F-9383-BE996334112C}"/>
              </a:ext>
            </a:extLst>
          </p:cNvPr>
          <p:cNvSpPr/>
          <p:nvPr/>
        </p:nvSpPr>
        <p:spPr>
          <a:xfrm>
            <a:off x="5532781" y="5668637"/>
            <a:ext cx="3564000" cy="1047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occorre ricercare e definire il punto d’intersezione P</a:t>
            </a:r>
            <a:r>
              <a:rPr kumimoji="0" lang="it-IT" sz="1800" b="0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Î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kumimoji="0" lang="it-IT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kumimoji="0" lang="it-IT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Ç</a:t>
            </a:r>
            <a:r>
              <a:rPr kumimoji="0" lang="it-IT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kumimoji="0" lang="it-IT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Ç</a:t>
            </a:r>
            <a:r>
              <a:rPr kumimoji="0" lang="it-IT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g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) tra i tre piani.</a:t>
            </a:r>
            <a:endParaRPr kumimoji="0" lang="it-IT" sz="20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024D6E65-B8B7-4CCE-A833-1CEBFE98C8EC}"/>
              </a:ext>
            </a:extLst>
          </p:cNvPr>
          <p:cNvSpPr txBox="1"/>
          <p:nvPr/>
        </p:nvSpPr>
        <p:spPr>
          <a:xfrm>
            <a:off x="36000" y="764273"/>
            <a:ext cx="9072000" cy="1260000"/>
          </a:xfrm>
          <a:prstGeom prst="rect">
            <a:avLst/>
          </a:prstGeom>
          <a:noFill/>
          <a:ln>
            <a:solidFill>
              <a:schemeClr val="accent5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400" dirty="0">
                <a:solidFill>
                  <a:srgbClr val="002060"/>
                </a:solidFill>
              </a:rPr>
              <a:t>Passiamo ora, mediante quattro esempi, a presentare alcuni casi relativi alla ricerca e definizione del punto improprio P</a:t>
            </a:r>
            <a:r>
              <a:rPr lang="it-IT" sz="1400" baseline="30000" dirty="0">
                <a:solidFill>
                  <a:srgbClr val="002060"/>
                </a:solidFill>
                <a:latin typeface="Symbol" panose="05050102010706020507" pitchFamily="18" charset="2"/>
              </a:rPr>
              <a:t>¥</a:t>
            </a:r>
            <a:r>
              <a:rPr lang="it-IT" sz="1400" baseline="30000" dirty="0">
                <a:solidFill>
                  <a:srgbClr val="002060"/>
                </a:solidFill>
              </a:rPr>
              <a:t> </a:t>
            </a:r>
            <a:r>
              <a:rPr lang="it-IT" sz="1400" dirty="0">
                <a:solidFill>
                  <a:srgbClr val="002060"/>
                </a:solidFill>
              </a:rPr>
              <a:t> dell'intersezione di tre piani.</a:t>
            </a:r>
          </a:p>
          <a:p>
            <a:endParaRPr lang="it-IT" dirty="0"/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CCE49B3B-C6C5-4EA1-9444-12CB051BC6D6}"/>
              </a:ext>
            </a:extLst>
          </p:cNvPr>
          <p:cNvSpPr txBox="1"/>
          <p:nvPr/>
        </p:nvSpPr>
        <p:spPr>
          <a:xfrm>
            <a:off x="0" y="1146407"/>
            <a:ext cx="9072000" cy="9554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it-IT" sz="1600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it-IT" sz="1400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’ solo il caso di accennare che dei tre piani, in trattazione, due devono essere paralleli. 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it-IT" sz="1400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Ricordo, quindi, la relativa condizione che stabilisce: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it-IT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600" dirty="0">
                <a:solidFill>
                  <a:srgbClr val="FF000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“Due piani sono paralleli se tali sono le rispettive tracce”</a:t>
            </a:r>
            <a:endParaRPr lang="it-IT" sz="1600" dirty="0">
              <a:solidFill>
                <a:srgbClr val="FF0000"/>
              </a:solidFill>
            </a:endParaRPr>
          </a:p>
        </p:txBody>
      </p:sp>
      <p:pic>
        <p:nvPicPr>
          <p:cNvPr id="9" name="Immagine 8">
            <a:extLst>
              <a:ext uri="{FF2B5EF4-FFF2-40B4-BE49-F238E27FC236}">
                <a16:creationId xmlns:a16="http://schemas.microsoft.com/office/drawing/2014/main" id="{443FC957-57C0-4E80-B548-82053E30FDAE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237" r="20610"/>
          <a:stretch/>
        </p:blipFill>
        <p:spPr bwMode="auto">
          <a:xfrm>
            <a:off x="40943" y="2772590"/>
            <a:ext cx="5400000" cy="3197705"/>
          </a:xfrm>
          <a:prstGeom prst="rect">
            <a:avLst/>
          </a:prstGeom>
          <a:solidFill>
            <a:srgbClr val="EEECE1"/>
          </a:solidFill>
          <a:ln>
            <a:solidFill>
              <a:srgbClr val="4BACC6"/>
            </a:solidFill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" name="CasellaDiTesto 1">
            <a:extLst>
              <a:ext uri="{FF2B5EF4-FFF2-40B4-BE49-F238E27FC236}">
                <a16:creationId xmlns:a16="http://schemas.microsoft.com/office/drawing/2014/main" id="{A6B864D0-2E17-40B2-8676-AB8860F4C34D}"/>
              </a:ext>
            </a:extLst>
          </p:cNvPr>
          <p:cNvSpPr txBox="1"/>
          <p:nvPr/>
        </p:nvSpPr>
        <p:spPr>
          <a:xfrm>
            <a:off x="0" y="5991371"/>
            <a:ext cx="5436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Poiché i piani assegnati </a:t>
            </a:r>
            <a:r>
              <a:rPr lang="it-IT" sz="1600" dirty="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it-IT" sz="1600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it-IT" sz="1600" dirty="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it-IT" sz="1600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sono paralleli è implicito, per le condizioni di parallelismo, che essi avranno la retta d’intersezione impropria e quindi sarà (</a:t>
            </a:r>
            <a:r>
              <a:rPr lang="it-IT" sz="1600" dirty="0" err="1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it-IT" sz="1600" dirty="0" err="1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Ç</a:t>
            </a:r>
            <a:r>
              <a:rPr lang="it-IT" sz="1600" dirty="0" err="1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it-IT" sz="1600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r>
              <a:rPr lang="it-IT" sz="1600" dirty="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®</a:t>
            </a:r>
            <a:r>
              <a:rPr lang="it-IT" sz="1600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x</a:t>
            </a:r>
            <a:r>
              <a:rPr lang="it-IT" sz="1600" baseline="30000" dirty="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¥</a:t>
            </a:r>
            <a:endParaRPr lang="it-IT" dirty="0">
              <a:solidFill>
                <a:srgbClr val="002060"/>
              </a:solidFill>
            </a:endParaRPr>
          </a:p>
        </p:txBody>
      </p:sp>
      <p:sp>
        <p:nvSpPr>
          <p:cNvPr id="11" name="CasellaDiTesto 1">
            <a:extLst>
              <a:ext uri="{FF2B5EF4-FFF2-40B4-BE49-F238E27FC236}">
                <a16:creationId xmlns:a16="http://schemas.microsoft.com/office/drawing/2014/main" id="{24DFE092-EAFE-4FBC-BC3F-A999A56138D3}"/>
              </a:ext>
            </a:extLst>
          </p:cNvPr>
          <p:cNvSpPr txBox="1"/>
          <p:nvPr/>
        </p:nvSpPr>
        <p:spPr>
          <a:xfrm>
            <a:off x="36000" y="2066861"/>
            <a:ext cx="9072000" cy="646331"/>
          </a:xfrm>
          <a:prstGeom prst="rect">
            <a:avLst/>
          </a:prstGeom>
          <a:solidFill>
            <a:schemeClr val="bg2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/>
            <a:r>
              <a:rPr kumimoji="0" lang="it-IT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Esempio 9: </a:t>
            </a:r>
            <a:r>
              <a:rPr kumimoji="0" lang="it-IT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Intersezione di </a:t>
            </a:r>
            <a:r>
              <a:rPr lang="it-IT" dirty="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it-IT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proiettante in 1</a:t>
            </a:r>
            <a:r>
              <a:rPr lang="it-IT" baseline="30000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a </a:t>
            </a:r>
            <a:r>
              <a:rPr lang="it-IT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nel IV D parallelo a </a:t>
            </a:r>
            <a:r>
              <a:rPr lang="it-IT" dirty="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it-IT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proiettante in 1</a:t>
            </a:r>
            <a:r>
              <a:rPr lang="it-IT" baseline="30000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it-IT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nel I D e </a:t>
            </a:r>
            <a:r>
              <a:rPr lang="it-IT" dirty="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g</a:t>
            </a:r>
            <a:r>
              <a:rPr lang="it-IT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generico nel I D</a:t>
            </a:r>
            <a:endParaRPr kumimoji="0" lang="it-IT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64298656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uiExpand="1" build="p" animBg="1"/>
      <p:bldP spid="3" grpId="0"/>
      <p:bldP spid="4" grpId="0" animBg="1"/>
      <p:bldP spid="5" grpId="0"/>
      <p:bldP spid="2" grpId="0"/>
      <p:bldP spid="1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>
            <a:extLst>
              <a:ext uri="{FF2B5EF4-FFF2-40B4-BE49-F238E27FC236}">
                <a16:creationId xmlns:a16="http://schemas.microsoft.com/office/drawing/2014/main" id="{667C8B2C-5029-4398-9C34-5BEDDCB4D5EB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>
          <a:xfrm>
            <a:off x="36000" y="0"/>
            <a:ext cx="9072000" cy="720000"/>
          </a:xfrm>
          <a:ln w="12700" cmpd="dbl">
            <a:solidFill>
              <a:srgbClr val="0070C0"/>
            </a:solidFill>
          </a:ln>
        </p:spPr>
        <p:txBody>
          <a:bodyPr>
            <a:normAutofit fontScale="90000"/>
          </a:bodyPr>
          <a:lstStyle/>
          <a:p>
            <a:pPr algn="ctr" defTabSz="457200">
              <a:lnSpc>
                <a:spcPct val="100000"/>
              </a:lnSpc>
              <a:defRPr/>
            </a:pPr>
            <a:r>
              <a:rPr lang="it-IT" sz="2800" kern="0" dirty="0">
                <a:solidFill>
                  <a:srgbClr val="002060"/>
                </a:solidFill>
                <a:latin typeface="Comic Sans MS" panose="030F0702030302020204" pitchFamily="66" charset="0"/>
              </a:rPr>
              <a:t>Geometria descrittiva dinamica</a:t>
            </a:r>
            <a:br>
              <a:rPr lang="it-IT" sz="2800" kern="0" dirty="0">
                <a:solidFill>
                  <a:srgbClr val="002060"/>
                </a:solidFill>
                <a:latin typeface="Comic Sans MS" panose="030F0702030302020204" pitchFamily="66" charset="0"/>
              </a:rPr>
            </a:br>
            <a:r>
              <a:rPr lang="it-IT" altLang="it-IT" sz="2000" dirty="0">
                <a:solidFill>
                  <a:srgbClr val="002060"/>
                </a:solidFill>
                <a:latin typeface="Comic Sans MS" panose="030F0702030302020204" pitchFamily="66" charset="0"/>
                <a:ea typeface="+mn-ea"/>
                <a:cs typeface="+mn-cs"/>
              </a:rPr>
              <a:t>Intersezione di tre piani: esempi applicativi sulla ricerca del punto improprio (2)</a:t>
            </a:r>
            <a:endParaRPr lang="it-IT" sz="2000" kern="0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32" name="CasellaDiTesto 31">
            <a:extLst>
              <a:ext uri="{FF2B5EF4-FFF2-40B4-BE49-F238E27FC236}">
                <a16:creationId xmlns:a16="http://schemas.microsoft.com/office/drawing/2014/main" id="{AF20FFB7-6F5D-4825-B05E-05ADFF703178}"/>
              </a:ext>
            </a:extLst>
          </p:cNvPr>
          <p:cNvSpPr txBox="1"/>
          <p:nvPr/>
        </p:nvSpPr>
        <p:spPr>
          <a:xfrm>
            <a:off x="5472755" y="2057162"/>
            <a:ext cx="3600000" cy="15480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Passo 1: intersezione tra 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g</a:t>
            </a: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9" name="Casella di testo 206">
            <a:extLst>
              <a:ext uri="{FF2B5EF4-FFF2-40B4-BE49-F238E27FC236}">
                <a16:creationId xmlns:a16="http://schemas.microsoft.com/office/drawing/2014/main" id="{87F6E704-7A04-4578-965B-05366C967CCA}"/>
              </a:ext>
            </a:extLst>
          </p:cNvPr>
          <p:cNvSpPr txBox="1"/>
          <p:nvPr/>
        </p:nvSpPr>
        <p:spPr>
          <a:xfrm>
            <a:off x="5766808" y="2566432"/>
            <a:ext cx="1393313" cy="432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solidFill>
              <a:srgbClr val="0070C0"/>
            </a:solidFill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kumimoji="0" lang="it-IT" sz="2000" b="0" i="0" u="none" strike="noStrike" kern="120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Ç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kumimoji="0" lang="it-IT" sz="2000" b="0" i="0" u="none" strike="noStrike" kern="1200" cap="none" spc="0" normalizeH="0" baseline="-25000" noProof="0" dirty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g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40" name="Casella di testo 205">
            <a:extLst>
              <a:ext uri="{FF2B5EF4-FFF2-40B4-BE49-F238E27FC236}">
                <a16:creationId xmlns:a16="http://schemas.microsoft.com/office/drawing/2014/main" id="{105AE9CC-3CEC-4978-A652-ECCE10602077}"/>
              </a:ext>
            </a:extLst>
          </p:cNvPr>
          <p:cNvSpPr txBox="1"/>
          <p:nvPr/>
        </p:nvSpPr>
        <p:spPr>
          <a:xfrm>
            <a:off x="5766808" y="3077238"/>
            <a:ext cx="1418853" cy="432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solidFill>
              <a:srgbClr val="0070C0"/>
            </a:solidFill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kumimoji="0" lang="it-IT" sz="2000" b="0" i="0" u="none" strike="noStrike" kern="120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Ç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kumimoji="0" lang="it-IT" sz="2000" b="0" i="0" u="none" strike="noStrike" kern="1200" cap="none" spc="0" normalizeH="0" baseline="-25000" noProof="0" dirty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g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41" name="Casella di testo 204">
            <a:extLst>
              <a:ext uri="{FF2B5EF4-FFF2-40B4-BE49-F238E27FC236}">
                <a16:creationId xmlns:a16="http://schemas.microsoft.com/office/drawing/2014/main" id="{697B4081-E984-45C7-8A60-EDF0B1DE98DC}"/>
              </a:ext>
            </a:extLst>
          </p:cNvPr>
          <p:cNvSpPr txBox="1"/>
          <p:nvPr/>
        </p:nvSpPr>
        <p:spPr>
          <a:xfrm>
            <a:off x="7433331" y="2566432"/>
            <a:ext cx="651726" cy="432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solidFill>
              <a:srgbClr val="0070C0"/>
            </a:solidFill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kumimoji="0" lang="it-IT" sz="2000" b="0" i="0" u="none" strike="noStrike" kern="1200" cap="none" spc="0" normalizeH="0" baseline="-25000" noProof="0" dirty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r</a:t>
            </a:r>
          </a:p>
        </p:txBody>
      </p:sp>
      <p:sp>
        <p:nvSpPr>
          <p:cNvPr id="42" name="Casella di testo 203">
            <a:extLst>
              <a:ext uri="{FF2B5EF4-FFF2-40B4-BE49-F238E27FC236}">
                <a16:creationId xmlns:a16="http://schemas.microsoft.com/office/drawing/2014/main" id="{B8F98C09-5295-4BFE-B187-9E8C85CCD74D}"/>
              </a:ext>
            </a:extLst>
          </p:cNvPr>
          <p:cNvSpPr txBox="1"/>
          <p:nvPr/>
        </p:nvSpPr>
        <p:spPr>
          <a:xfrm>
            <a:off x="8345344" y="2556008"/>
            <a:ext cx="481464" cy="432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solidFill>
              <a:srgbClr val="0070C0"/>
            </a:solidFill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r’</a:t>
            </a:r>
          </a:p>
        </p:txBody>
      </p:sp>
      <p:sp>
        <p:nvSpPr>
          <p:cNvPr id="43" name="Casella di testo 202">
            <a:extLst>
              <a:ext uri="{FF2B5EF4-FFF2-40B4-BE49-F238E27FC236}">
                <a16:creationId xmlns:a16="http://schemas.microsoft.com/office/drawing/2014/main" id="{FD3D8796-F16D-43B0-9C76-8ECCFD25062A}"/>
              </a:ext>
            </a:extLst>
          </p:cNvPr>
          <p:cNvSpPr txBox="1"/>
          <p:nvPr/>
        </p:nvSpPr>
        <p:spPr>
          <a:xfrm>
            <a:off x="7433331" y="3078876"/>
            <a:ext cx="665915" cy="432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solidFill>
              <a:srgbClr val="0070C0"/>
            </a:solidFill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kumimoji="0" lang="it-IT" sz="2000" b="0" i="0" u="none" strike="noStrike" kern="1200" cap="none" spc="0" normalizeH="0" baseline="-25000" noProof="0" dirty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r</a:t>
            </a:r>
          </a:p>
        </p:txBody>
      </p:sp>
      <p:sp>
        <p:nvSpPr>
          <p:cNvPr id="44" name="Casella di testo 201">
            <a:extLst>
              <a:ext uri="{FF2B5EF4-FFF2-40B4-BE49-F238E27FC236}">
                <a16:creationId xmlns:a16="http://schemas.microsoft.com/office/drawing/2014/main" id="{77B6F633-D3CE-4071-A9CB-C649010CFFF6}"/>
              </a:ext>
            </a:extLst>
          </p:cNvPr>
          <p:cNvSpPr txBox="1"/>
          <p:nvPr/>
        </p:nvSpPr>
        <p:spPr>
          <a:xfrm>
            <a:off x="8345344" y="3078875"/>
            <a:ext cx="481464" cy="432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solidFill>
              <a:srgbClr val="0070C0"/>
            </a:solidFill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r”</a:t>
            </a:r>
          </a:p>
        </p:txBody>
      </p:sp>
      <p:cxnSp>
        <p:nvCxnSpPr>
          <p:cNvPr id="35" name="Connettore 2 34">
            <a:extLst>
              <a:ext uri="{FF2B5EF4-FFF2-40B4-BE49-F238E27FC236}">
                <a16:creationId xmlns:a16="http://schemas.microsoft.com/office/drawing/2014/main" id="{A67B0BD6-2973-4A61-8D21-7920DE5C6AF1}"/>
              </a:ext>
            </a:extLst>
          </p:cNvPr>
          <p:cNvCxnSpPr/>
          <p:nvPr/>
        </p:nvCxnSpPr>
        <p:spPr>
          <a:xfrm>
            <a:off x="7183391" y="3265716"/>
            <a:ext cx="241205" cy="0"/>
          </a:xfrm>
          <a:prstGeom prst="straightConnector1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rgbClr val="0070C0"/>
            </a:solidFill>
            <a:prstDash val="solid"/>
            <a:tailEnd type="stealth"/>
          </a:ln>
          <a:effectLst/>
        </p:spPr>
      </p:cxnSp>
      <p:cxnSp>
        <p:nvCxnSpPr>
          <p:cNvPr id="36" name="Connettore 2 35">
            <a:extLst>
              <a:ext uri="{FF2B5EF4-FFF2-40B4-BE49-F238E27FC236}">
                <a16:creationId xmlns:a16="http://schemas.microsoft.com/office/drawing/2014/main" id="{CDFA09BD-5E6B-411D-9147-1F56A7F48D73}"/>
              </a:ext>
            </a:extLst>
          </p:cNvPr>
          <p:cNvCxnSpPr/>
          <p:nvPr/>
        </p:nvCxnSpPr>
        <p:spPr>
          <a:xfrm>
            <a:off x="7172494" y="2767003"/>
            <a:ext cx="241205" cy="0"/>
          </a:xfrm>
          <a:prstGeom prst="straightConnector1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rgbClr val="0070C0"/>
            </a:solidFill>
            <a:prstDash val="solid"/>
            <a:tailEnd type="stealth"/>
          </a:ln>
          <a:effectLst/>
        </p:spPr>
      </p:cxnSp>
      <p:cxnSp>
        <p:nvCxnSpPr>
          <p:cNvPr id="37" name="Connettore 2 36">
            <a:extLst>
              <a:ext uri="{FF2B5EF4-FFF2-40B4-BE49-F238E27FC236}">
                <a16:creationId xmlns:a16="http://schemas.microsoft.com/office/drawing/2014/main" id="{7C35CED8-A2C0-4080-A811-109660E098ED}"/>
              </a:ext>
            </a:extLst>
          </p:cNvPr>
          <p:cNvCxnSpPr/>
          <p:nvPr/>
        </p:nvCxnSpPr>
        <p:spPr>
          <a:xfrm>
            <a:off x="8104193" y="2757411"/>
            <a:ext cx="241205" cy="0"/>
          </a:xfrm>
          <a:prstGeom prst="straightConnector1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rgbClr val="0070C0"/>
            </a:solidFill>
            <a:prstDash val="solid"/>
            <a:tailEnd type="stealth"/>
          </a:ln>
          <a:effectLst/>
        </p:spPr>
      </p:cxnSp>
      <p:cxnSp>
        <p:nvCxnSpPr>
          <p:cNvPr id="38" name="Connettore 2 37">
            <a:extLst>
              <a:ext uri="{FF2B5EF4-FFF2-40B4-BE49-F238E27FC236}">
                <a16:creationId xmlns:a16="http://schemas.microsoft.com/office/drawing/2014/main" id="{142A459C-DDFA-402E-88D8-4E4129E4D3F9}"/>
              </a:ext>
            </a:extLst>
          </p:cNvPr>
          <p:cNvCxnSpPr/>
          <p:nvPr/>
        </p:nvCxnSpPr>
        <p:spPr>
          <a:xfrm>
            <a:off x="8082397" y="3256126"/>
            <a:ext cx="241205" cy="0"/>
          </a:xfrm>
          <a:prstGeom prst="straightConnector1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rgbClr val="0070C0"/>
            </a:solidFill>
            <a:prstDash val="solid"/>
            <a:tailEnd type="stealth"/>
          </a:ln>
          <a:effectLst/>
        </p:spPr>
      </p:cxnSp>
      <p:sp>
        <p:nvSpPr>
          <p:cNvPr id="45" name="CasellaDiTesto 44">
            <a:extLst>
              <a:ext uri="{FF2B5EF4-FFF2-40B4-BE49-F238E27FC236}">
                <a16:creationId xmlns:a16="http://schemas.microsoft.com/office/drawing/2014/main" id="{FC175017-B81E-4F04-A515-F223663771B5}"/>
              </a:ext>
            </a:extLst>
          </p:cNvPr>
          <p:cNvSpPr txBox="1"/>
          <p:nvPr/>
        </p:nvSpPr>
        <p:spPr>
          <a:xfrm>
            <a:off x="5459107" y="3802706"/>
            <a:ext cx="3600000" cy="15480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Passo 2: intersezione tra 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g</a:t>
            </a: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52" name="Casella di testo 206">
            <a:extLst>
              <a:ext uri="{FF2B5EF4-FFF2-40B4-BE49-F238E27FC236}">
                <a16:creationId xmlns:a16="http://schemas.microsoft.com/office/drawing/2014/main" id="{BFFDAE06-402B-47C6-983E-A6E514DAF4A5}"/>
              </a:ext>
            </a:extLst>
          </p:cNvPr>
          <p:cNvSpPr txBox="1"/>
          <p:nvPr/>
        </p:nvSpPr>
        <p:spPr>
          <a:xfrm>
            <a:off x="5767904" y="4304627"/>
            <a:ext cx="1387968" cy="432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solidFill>
              <a:srgbClr val="0070C0"/>
            </a:solidFill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kumimoji="0" lang="it-IT" sz="2000" b="0" i="0" u="none" strike="noStrike" kern="1200" cap="none" spc="0" normalizeH="0" baseline="-2500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Ç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kumimoji="0" lang="it-IT" sz="2000" b="0" i="0" u="none" strike="noStrike" kern="1200" cap="none" spc="0" normalizeH="0" baseline="-25000" noProof="0" dirty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g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53" name="Casella di testo 205">
            <a:extLst>
              <a:ext uri="{FF2B5EF4-FFF2-40B4-BE49-F238E27FC236}">
                <a16:creationId xmlns:a16="http://schemas.microsoft.com/office/drawing/2014/main" id="{68B6AB74-44C8-4283-AA00-F79AD69A9142}"/>
              </a:ext>
            </a:extLst>
          </p:cNvPr>
          <p:cNvSpPr txBox="1"/>
          <p:nvPr/>
        </p:nvSpPr>
        <p:spPr>
          <a:xfrm>
            <a:off x="5767904" y="4815433"/>
            <a:ext cx="1413410" cy="432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solidFill>
              <a:srgbClr val="0070C0"/>
            </a:solidFill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kumimoji="0" lang="it-IT" sz="2000" b="0" i="0" u="none" strike="noStrike" kern="1200" cap="none" spc="0" normalizeH="0" baseline="-2500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Ç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kumimoji="0" lang="it-IT" sz="2000" b="0" i="0" u="none" strike="noStrike" kern="1200" cap="none" spc="0" normalizeH="0" baseline="-25000" noProof="0" dirty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g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54" name="Casella di testo 204">
            <a:extLst>
              <a:ext uri="{FF2B5EF4-FFF2-40B4-BE49-F238E27FC236}">
                <a16:creationId xmlns:a16="http://schemas.microsoft.com/office/drawing/2014/main" id="{C3B95135-C604-4D28-9823-B0A420E581A8}"/>
              </a:ext>
            </a:extLst>
          </p:cNvPr>
          <p:cNvSpPr txBox="1"/>
          <p:nvPr/>
        </p:nvSpPr>
        <p:spPr>
          <a:xfrm>
            <a:off x="7414472" y="4304627"/>
            <a:ext cx="649226" cy="432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solidFill>
              <a:srgbClr val="0070C0"/>
            </a:solidFill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kumimoji="0" lang="it-IT" sz="20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</a:p>
        </p:txBody>
      </p:sp>
      <p:sp>
        <p:nvSpPr>
          <p:cNvPr id="55" name="Casella di testo 203">
            <a:extLst>
              <a:ext uri="{FF2B5EF4-FFF2-40B4-BE49-F238E27FC236}">
                <a16:creationId xmlns:a16="http://schemas.microsoft.com/office/drawing/2014/main" id="{2BE93D10-53FF-420C-893C-8730AFF710B3}"/>
              </a:ext>
            </a:extLst>
          </p:cNvPr>
          <p:cNvSpPr txBox="1"/>
          <p:nvPr/>
        </p:nvSpPr>
        <p:spPr>
          <a:xfrm>
            <a:off x="8322990" y="4294203"/>
            <a:ext cx="504913" cy="432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solidFill>
              <a:srgbClr val="0070C0"/>
            </a:solidFill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s’</a:t>
            </a:r>
          </a:p>
        </p:txBody>
      </p:sp>
      <p:sp>
        <p:nvSpPr>
          <p:cNvPr id="56" name="Casella di testo 202">
            <a:extLst>
              <a:ext uri="{FF2B5EF4-FFF2-40B4-BE49-F238E27FC236}">
                <a16:creationId xmlns:a16="http://schemas.microsoft.com/office/drawing/2014/main" id="{6633ABC8-9272-4630-A7FA-98377175A90F}"/>
              </a:ext>
            </a:extLst>
          </p:cNvPr>
          <p:cNvSpPr txBox="1"/>
          <p:nvPr/>
        </p:nvSpPr>
        <p:spPr>
          <a:xfrm>
            <a:off x="7414472" y="4817071"/>
            <a:ext cx="663360" cy="432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solidFill>
              <a:srgbClr val="0070C0"/>
            </a:solidFill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kumimoji="0" lang="it-IT" sz="20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</a:p>
        </p:txBody>
      </p:sp>
      <p:sp>
        <p:nvSpPr>
          <p:cNvPr id="57" name="Casella di testo 201">
            <a:extLst>
              <a:ext uri="{FF2B5EF4-FFF2-40B4-BE49-F238E27FC236}">
                <a16:creationId xmlns:a16="http://schemas.microsoft.com/office/drawing/2014/main" id="{A6BCB304-4B80-4D21-A129-C81F5C7EEC63}"/>
              </a:ext>
            </a:extLst>
          </p:cNvPr>
          <p:cNvSpPr txBox="1"/>
          <p:nvPr/>
        </p:nvSpPr>
        <p:spPr>
          <a:xfrm>
            <a:off x="8322991" y="4817070"/>
            <a:ext cx="504913" cy="432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solidFill>
              <a:srgbClr val="0070C0"/>
            </a:solidFill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s”</a:t>
            </a:r>
          </a:p>
        </p:txBody>
      </p:sp>
      <p:cxnSp>
        <p:nvCxnSpPr>
          <p:cNvPr id="48" name="Connettore 2 47">
            <a:extLst>
              <a:ext uri="{FF2B5EF4-FFF2-40B4-BE49-F238E27FC236}">
                <a16:creationId xmlns:a16="http://schemas.microsoft.com/office/drawing/2014/main" id="{93C14915-C5C7-4E3E-8274-5A7D9ED4E7D5}"/>
              </a:ext>
            </a:extLst>
          </p:cNvPr>
          <p:cNvCxnSpPr/>
          <p:nvPr/>
        </p:nvCxnSpPr>
        <p:spPr>
          <a:xfrm>
            <a:off x="7179052" y="5003911"/>
            <a:ext cx="240280" cy="0"/>
          </a:xfrm>
          <a:prstGeom prst="straightConnector1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rgbClr val="0070C0"/>
            </a:solidFill>
            <a:prstDash val="solid"/>
            <a:tailEnd type="stealth"/>
          </a:ln>
          <a:effectLst/>
        </p:spPr>
      </p:cxnSp>
      <p:cxnSp>
        <p:nvCxnSpPr>
          <p:cNvPr id="49" name="Connettore 2 48">
            <a:extLst>
              <a:ext uri="{FF2B5EF4-FFF2-40B4-BE49-F238E27FC236}">
                <a16:creationId xmlns:a16="http://schemas.microsoft.com/office/drawing/2014/main" id="{BE35AFB1-502C-42C4-9CB7-F09CAE311043}"/>
              </a:ext>
            </a:extLst>
          </p:cNvPr>
          <p:cNvCxnSpPr/>
          <p:nvPr/>
        </p:nvCxnSpPr>
        <p:spPr>
          <a:xfrm>
            <a:off x="7168198" y="4505198"/>
            <a:ext cx="240280" cy="0"/>
          </a:xfrm>
          <a:prstGeom prst="straightConnector1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rgbClr val="0070C0"/>
            </a:solidFill>
            <a:prstDash val="solid"/>
            <a:tailEnd type="stealth"/>
          </a:ln>
          <a:effectLst/>
        </p:spPr>
      </p:cxnSp>
      <p:cxnSp>
        <p:nvCxnSpPr>
          <p:cNvPr id="50" name="Connettore 2 49">
            <a:extLst>
              <a:ext uri="{FF2B5EF4-FFF2-40B4-BE49-F238E27FC236}">
                <a16:creationId xmlns:a16="http://schemas.microsoft.com/office/drawing/2014/main" id="{F7B2998F-6B6E-4FF7-9917-E7FCC57D0FD6}"/>
              </a:ext>
            </a:extLst>
          </p:cNvPr>
          <p:cNvCxnSpPr/>
          <p:nvPr/>
        </p:nvCxnSpPr>
        <p:spPr>
          <a:xfrm>
            <a:off x="8082763" y="4495606"/>
            <a:ext cx="240280" cy="0"/>
          </a:xfrm>
          <a:prstGeom prst="straightConnector1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rgbClr val="0070C0"/>
            </a:solidFill>
            <a:prstDash val="solid"/>
            <a:tailEnd type="stealth"/>
          </a:ln>
          <a:effectLst/>
        </p:spPr>
      </p:cxnSp>
      <p:cxnSp>
        <p:nvCxnSpPr>
          <p:cNvPr id="51" name="Connettore 2 50">
            <a:extLst>
              <a:ext uri="{FF2B5EF4-FFF2-40B4-BE49-F238E27FC236}">
                <a16:creationId xmlns:a16="http://schemas.microsoft.com/office/drawing/2014/main" id="{466081D2-4B09-4359-9179-95AB7F583898}"/>
              </a:ext>
            </a:extLst>
          </p:cNvPr>
          <p:cNvCxnSpPr/>
          <p:nvPr/>
        </p:nvCxnSpPr>
        <p:spPr>
          <a:xfrm>
            <a:off x="8061055" y="4994321"/>
            <a:ext cx="240280" cy="0"/>
          </a:xfrm>
          <a:prstGeom prst="straightConnector1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rgbClr val="0070C0"/>
            </a:solidFill>
            <a:prstDash val="solid"/>
            <a:tailEnd type="stealth"/>
          </a:ln>
          <a:effectLst/>
        </p:spPr>
      </p:cxnSp>
      <p:pic>
        <p:nvPicPr>
          <p:cNvPr id="47" name="Immagine 46">
            <a:extLst>
              <a:ext uri="{FF2B5EF4-FFF2-40B4-BE49-F238E27FC236}">
                <a16:creationId xmlns:a16="http://schemas.microsoft.com/office/drawing/2014/main" id="{7D10CA6F-5E33-4AEE-B186-6F296D45D257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393" r="20610"/>
          <a:stretch/>
        </p:blipFill>
        <p:spPr bwMode="auto">
          <a:xfrm>
            <a:off x="27293" y="2060030"/>
            <a:ext cx="5400000" cy="3206270"/>
          </a:xfrm>
          <a:prstGeom prst="rect">
            <a:avLst/>
          </a:prstGeom>
          <a:solidFill>
            <a:srgbClr val="EEECE1"/>
          </a:solidFill>
          <a:ln>
            <a:solidFill>
              <a:srgbClr val="4BACC6"/>
            </a:solidFill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6" name="CasellaDiTesto 45">
            <a:extLst>
              <a:ext uri="{FF2B5EF4-FFF2-40B4-BE49-F238E27FC236}">
                <a16:creationId xmlns:a16="http://schemas.microsoft.com/office/drawing/2014/main" id="{35209587-CC7D-42AA-A611-E0038D3F7BFE}"/>
              </a:ext>
            </a:extLst>
          </p:cNvPr>
          <p:cNvSpPr txBox="1"/>
          <p:nvPr/>
        </p:nvSpPr>
        <p:spPr>
          <a:xfrm>
            <a:off x="0" y="846161"/>
            <a:ext cx="9144000" cy="9627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it-IT" sz="2000" dirty="0">
                <a:solidFill>
                  <a:srgbClr val="002060"/>
                </a:solidFill>
              </a:rPr>
              <a:t>Non resta, quindi, che sviluppare i passi dell’algoritmo grafico intersecando questi due piani </a:t>
            </a:r>
            <a:r>
              <a:rPr lang="it-IT" sz="2000" dirty="0">
                <a:solidFill>
                  <a:srgbClr val="002060"/>
                </a:solidFill>
                <a:latin typeface="Symbol" panose="05050102010706020507" pitchFamily="18" charset="2"/>
              </a:rPr>
              <a:t>a</a:t>
            </a:r>
            <a:r>
              <a:rPr lang="it-IT" sz="2000" dirty="0">
                <a:solidFill>
                  <a:srgbClr val="002060"/>
                </a:solidFill>
              </a:rPr>
              <a:t> e </a:t>
            </a:r>
            <a:r>
              <a:rPr lang="it-IT" sz="2000" dirty="0">
                <a:solidFill>
                  <a:srgbClr val="002060"/>
                </a:solidFill>
                <a:latin typeface="Symbol" panose="05050102010706020507" pitchFamily="18" charset="2"/>
              </a:rPr>
              <a:t>b</a:t>
            </a:r>
            <a:r>
              <a:rPr lang="it-IT" sz="2000" dirty="0">
                <a:solidFill>
                  <a:srgbClr val="002060"/>
                </a:solidFill>
              </a:rPr>
              <a:t> con </a:t>
            </a:r>
            <a:r>
              <a:rPr lang="it-IT" sz="2000" dirty="0">
                <a:solidFill>
                  <a:srgbClr val="002060"/>
                </a:solidFill>
                <a:latin typeface="Symbol" panose="05050102010706020507" pitchFamily="18" charset="2"/>
              </a:rPr>
              <a:t>g</a:t>
            </a:r>
            <a:r>
              <a:rPr lang="it-IT" sz="2000" dirty="0">
                <a:solidFill>
                  <a:srgbClr val="002060"/>
                </a:solidFill>
              </a:rPr>
              <a:t> come nella figura dell’Es.9-a</a:t>
            </a:r>
          </a:p>
        </p:txBody>
      </p:sp>
      <p:sp>
        <p:nvSpPr>
          <p:cNvPr id="59" name="CasellaDiTesto 58">
            <a:extLst>
              <a:ext uri="{FF2B5EF4-FFF2-40B4-BE49-F238E27FC236}">
                <a16:creationId xmlns:a16="http://schemas.microsoft.com/office/drawing/2014/main" id="{E18DC485-611E-43C1-BE29-23CEA04923CD}"/>
              </a:ext>
            </a:extLst>
          </p:cNvPr>
          <p:cNvSpPr txBox="1"/>
          <p:nvPr/>
        </p:nvSpPr>
        <p:spPr>
          <a:xfrm>
            <a:off x="36000" y="5486408"/>
            <a:ext cx="9072000" cy="96462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it-IT" sz="2000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Determinate le proiezioni delle due rette, ne ricerchiamo il punto d’intersezione sviluppando il terzo passaggio dell’algoritmo grafico</a:t>
            </a:r>
            <a:endParaRPr lang="it-IT" sz="2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749823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2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46" grpId="0"/>
      <p:bldP spid="5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>
            <a:extLst>
              <a:ext uri="{FF2B5EF4-FFF2-40B4-BE49-F238E27FC236}">
                <a16:creationId xmlns:a16="http://schemas.microsoft.com/office/drawing/2014/main" id="{667C8B2C-5029-4398-9C34-5BEDDCB4D5EB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>
          <a:xfrm>
            <a:off x="36000" y="0"/>
            <a:ext cx="9072000" cy="720000"/>
          </a:xfrm>
          <a:ln w="12700" cmpd="dbl">
            <a:solidFill>
              <a:srgbClr val="0070C0"/>
            </a:solidFill>
          </a:ln>
        </p:spPr>
        <p:txBody>
          <a:bodyPr>
            <a:normAutofit fontScale="90000"/>
          </a:bodyPr>
          <a:lstStyle/>
          <a:p>
            <a:pPr algn="ctr" defTabSz="457200">
              <a:lnSpc>
                <a:spcPct val="100000"/>
              </a:lnSpc>
              <a:defRPr/>
            </a:pPr>
            <a:r>
              <a:rPr lang="it-IT" sz="2800" kern="0" dirty="0">
                <a:solidFill>
                  <a:srgbClr val="002060"/>
                </a:solidFill>
                <a:latin typeface="Comic Sans MS" panose="030F0702030302020204" pitchFamily="66" charset="0"/>
              </a:rPr>
              <a:t>Geometria descrittiva dinamica</a:t>
            </a:r>
            <a:br>
              <a:rPr lang="it-IT" sz="2800" kern="0" dirty="0">
                <a:solidFill>
                  <a:srgbClr val="002060"/>
                </a:solidFill>
                <a:latin typeface="Comic Sans MS" panose="030F0702030302020204" pitchFamily="66" charset="0"/>
              </a:rPr>
            </a:br>
            <a:r>
              <a:rPr lang="it-IT" altLang="it-IT" sz="2000" dirty="0">
                <a:solidFill>
                  <a:srgbClr val="002060"/>
                </a:solidFill>
                <a:latin typeface="Comic Sans MS" panose="030F0702030302020204" pitchFamily="66" charset="0"/>
                <a:ea typeface="+mn-ea"/>
                <a:cs typeface="+mn-cs"/>
              </a:rPr>
              <a:t>Intersezione di tre piani: esempi applicativi sulla ricerca del punto improprio (3)</a:t>
            </a:r>
            <a:endParaRPr lang="it-IT" sz="2000" kern="0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58" name="CasellaDiTesto 57">
            <a:extLst>
              <a:ext uri="{FF2B5EF4-FFF2-40B4-BE49-F238E27FC236}">
                <a16:creationId xmlns:a16="http://schemas.microsoft.com/office/drawing/2014/main" id="{B58E9C3D-A2CD-4943-861B-D60FDAF61371}"/>
              </a:ext>
            </a:extLst>
          </p:cNvPr>
          <p:cNvSpPr txBox="1"/>
          <p:nvPr/>
        </p:nvSpPr>
        <p:spPr>
          <a:xfrm>
            <a:off x="54000" y="835692"/>
            <a:ext cx="9036000" cy="19800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Passo 3: intersezione tra r ed s</a:t>
            </a: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B481CD3E-EB9B-4A94-AADC-EF2544437DFC}"/>
              </a:ext>
            </a:extLst>
          </p:cNvPr>
          <p:cNvSpPr txBox="1"/>
          <p:nvPr/>
        </p:nvSpPr>
        <p:spPr>
          <a:xfrm>
            <a:off x="36000" y="2934264"/>
            <a:ext cx="9072000" cy="1154162"/>
          </a:xfrm>
          <a:prstGeom prst="rect">
            <a:avLst/>
          </a:prstGeom>
          <a:noFill/>
          <a:ln>
            <a:solidFill>
              <a:schemeClr val="accent5"/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it-IT" sz="2000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Poiché le rispettive proiezioni delle due rette sono parallele, in ossequio alla condizione di parallelismo tra rette, si evince che il relativo punto d’intersezione è un punto improprio P </a:t>
            </a:r>
            <a:r>
              <a:rPr lang="it-IT" sz="2000" baseline="30000" dirty="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¥</a:t>
            </a:r>
            <a:endParaRPr lang="it-IT" sz="2000" dirty="0">
              <a:solidFill>
                <a:srgbClr val="002060"/>
              </a:solidFill>
            </a:endParaRP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F463D27B-4CFF-4228-BB4D-DB21765696E4}"/>
              </a:ext>
            </a:extLst>
          </p:cNvPr>
          <p:cNvSpPr txBox="1"/>
          <p:nvPr/>
        </p:nvSpPr>
        <p:spPr>
          <a:xfrm>
            <a:off x="109182" y="4271759"/>
            <a:ext cx="1146412" cy="396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>
                <a:solidFill>
                  <a:srgbClr val="002060"/>
                </a:solidFill>
              </a:rPr>
              <a:t>Verifica</a:t>
            </a:r>
          </a:p>
          <a:p>
            <a:endParaRPr lang="it-IT" dirty="0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CD2E661F-BEA8-4BAF-8AB5-1FF8C3A4699B}"/>
              </a:ext>
            </a:extLst>
          </p:cNvPr>
          <p:cNvSpPr txBox="1"/>
          <p:nvPr/>
        </p:nvSpPr>
        <p:spPr>
          <a:xfrm>
            <a:off x="36000" y="4735781"/>
            <a:ext cx="9072000" cy="774251"/>
          </a:xfrm>
          <a:prstGeom prst="rect">
            <a:avLst/>
          </a:prstGeom>
          <a:noFill/>
          <a:ln>
            <a:solidFill>
              <a:schemeClr val="accent5"/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it-IT" sz="2000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La verifica ci è fornita dalla retta impropria x</a:t>
            </a:r>
            <a:r>
              <a:rPr lang="it-IT" sz="2000" baseline="30000" dirty="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¥ </a:t>
            </a:r>
            <a:r>
              <a:rPr lang="it-IT" sz="2000" dirty="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= </a:t>
            </a:r>
            <a:r>
              <a:rPr lang="it-IT" sz="2000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it-IT" sz="2000" dirty="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it-IT" sz="2000" dirty="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 Ç b</a:t>
            </a:r>
            <a:r>
              <a:rPr lang="it-IT" sz="2000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Symbol" panose="05050102010706020507" pitchFamily="18" charset="2"/>
              </a:rPr>
              <a:t>) che, per sua natura, dovrà passare per </a:t>
            </a:r>
            <a:r>
              <a:rPr lang="it-IT" sz="2000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P </a:t>
            </a:r>
            <a:r>
              <a:rPr lang="it-IT" sz="2000" baseline="30000" dirty="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¥</a:t>
            </a:r>
            <a:r>
              <a:rPr lang="it-IT" sz="2000" dirty="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it-IT" dirty="0"/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8D3F5CF7-C5CA-462C-A42C-8EFC1C0F7C21}"/>
              </a:ext>
            </a:extLst>
          </p:cNvPr>
          <p:cNvSpPr txBox="1"/>
          <p:nvPr/>
        </p:nvSpPr>
        <p:spPr>
          <a:xfrm>
            <a:off x="2412000" y="5595591"/>
            <a:ext cx="4320000" cy="1188000"/>
          </a:xfrm>
          <a:prstGeom prst="rect">
            <a:avLst/>
          </a:prstGeom>
          <a:noFill/>
          <a:ln>
            <a:solidFill>
              <a:schemeClr val="accent5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Si può concludere, quindi, che</a:t>
            </a:r>
          </a:p>
          <a:p>
            <a:pPr algn="ctr"/>
            <a:endParaRPr lang="it-IT" dirty="0">
              <a:solidFill>
                <a:srgbClr val="002060"/>
              </a:solidFill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it-IT" dirty="0">
              <a:solidFill>
                <a:srgbClr val="002060"/>
              </a:solidFill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it-IT" dirty="0">
              <a:solidFill>
                <a:srgbClr val="002060"/>
              </a:solidFill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it-IT" dirty="0">
              <a:solidFill>
                <a:srgbClr val="002060"/>
              </a:solidFill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it-IT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it-IT" dirty="0">
              <a:solidFill>
                <a:srgbClr val="002060"/>
              </a:solidFill>
            </a:endParaRP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8329FEE2-4583-4D26-BBE5-095C356C4265}"/>
              </a:ext>
            </a:extLst>
          </p:cNvPr>
          <p:cNvSpPr txBox="1"/>
          <p:nvPr/>
        </p:nvSpPr>
        <p:spPr>
          <a:xfrm>
            <a:off x="3024000" y="5964077"/>
            <a:ext cx="3096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dirty="0">
                <a:solidFill>
                  <a:srgbClr val="FF000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P </a:t>
            </a:r>
            <a:r>
              <a:rPr lang="it-IT" sz="3200" baseline="30000" dirty="0">
                <a:solidFill>
                  <a:srgbClr val="FF000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¥</a:t>
            </a:r>
            <a:r>
              <a:rPr lang="it-IT" sz="3200" dirty="0">
                <a:solidFill>
                  <a:srgbClr val="FF000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Î </a:t>
            </a:r>
            <a:r>
              <a:rPr lang="it-IT" sz="3200" dirty="0">
                <a:solidFill>
                  <a:srgbClr val="FF000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it-IT" sz="3200" dirty="0">
                <a:solidFill>
                  <a:srgbClr val="FF000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a </a:t>
            </a:r>
            <a:r>
              <a:rPr lang="it-IT" sz="3200" dirty="0">
                <a:solidFill>
                  <a:srgbClr val="FF0000"/>
                </a:solidFill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Ç </a:t>
            </a:r>
            <a:r>
              <a:rPr lang="it-IT" sz="3200" dirty="0">
                <a:solidFill>
                  <a:srgbClr val="FF000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b </a:t>
            </a:r>
            <a:r>
              <a:rPr lang="it-IT" sz="3200" dirty="0">
                <a:solidFill>
                  <a:srgbClr val="FF0000"/>
                </a:solidFill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Ç </a:t>
            </a:r>
            <a:r>
              <a:rPr lang="it-IT" sz="3200" dirty="0">
                <a:solidFill>
                  <a:srgbClr val="FF000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g</a:t>
            </a:r>
            <a:r>
              <a:rPr lang="it-IT" sz="3200" dirty="0">
                <a:solidFill>
                  <a:srgbClr val="FF000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it-IT" sz="3200" dirty="0">
              <a:solidFill>
                <a:srgbClr val="FF0000"/>
              </a:solidFill>
            </a:endParaRPr>
          </a:p>
        </p:txBody>
      </p:sp>
      <p:sp>
        <p:nvSpPr>
          <p:cNvPr id="60" name="Casella di testo 48">
            <a:extLst>
              <a:ext uri="{FF2B5EF4-FFF2-40B4-BE49-F238E27FC236}">
                <a16:creationId xmlns:a16="http://schemas.microsoft.com/office/drawing/2014/main" id="{1E3729DA-FE92-4F02-AA25-5E7700EAA31E}"/>
              </a:ext>
            </a:extLst>
          </p:cNvPr>
          <p:cNvSpPr txBox="1"/>
          <p:nvPr/>
        </p:nvSpPr>
        <p:spPr>
          <a:xfrm>
            <a:off x="1668231" y="1754464"/>
            <a:ext cx="1259997" cy="4517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solidFill>
              <a:schemeClr val="accent1"/>
            </a:solidFill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r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Ç 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s)</a:t>
            </a:r>
          </a:p>
        </p:txBody>
      </p:sp>
      <p:sp>
        <p:nvSpPr>
          <p:cNvPr id="61" name="Casella di testo 49">
            <a:extLst>
              <a:ext uri="{FF2B5EF4-FFF2-40B4-BE49-F238E27FC236}">
                <a16:creationId xmlns:a16="http://schemas.microsoft.com/office/drawing/2014/main" id="{8741F75E-4AD2-43A9-8ABF-F63701BAB1C8}"/>
              </a:ext>
            </a:extLst>
          </p:cNvPr>
          <p:cNvSpPr txBox="1"/>
          <p:nvPr/>
        </p:nvSpPr>
        <p:spPr>
          <a:xfrm>
            <a:off x="2942928" y="1274043"/>
            <a:ext cx="1259997" cy="4517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solidFill>
              <a:schemeClr val="accent1"/>
            </a:solidFill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r’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Ç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s’)</a:t>
            </a:r>
          </a:p>
        </p:txBody>
      </p:sp>
      <p:sp>
        <p:nvSpPr>
          <p:cNvPr id="62" name="Casella di testo 50">
            <a:extLst>
              <a:ext uri="{FF2B5EF4-FFF2-40B4-BE49-F238E27FC236}">
                <a16:creationId xmlns:a16="http://schemas.microsoft.com/office/drawing/2014/main" id="{26DC9D04-21BA-434B-A403-E01FB0BE8312}"/>
              </a:ext>
            </a:extLst>
          </p:cNvPr>
          <p:cNvSpPr txBox="1"/>
          <p:nvPr/>
        </p:nvSpPr>
        <p:spPr>
          <a:xfrm>
            <a:off x="2942936" y="2252207"/>
            <a:ext cx="1259997" cy="4517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solidFill>
              <a:schemeClr val="accent1"/>
            </a:solidFill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r”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Ç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s”)</a:t>
            </a:r>
          </a:p>
        </p:txBody>
      </p:sp>
      <p:sp>
        <p:nvSpPr>
          <p:cNvPr id="63" name="Casella di testo 53">
            <a:extLst>
              <a:ext uri="{FF2B5EF4-FFF2-40B4-BE49-F238E27FC236}">
                <a16:creationId xmlns:a16="http://schemas.microsoft.com/office/drawing/2014/main" id="{DDBD12ED-9868-46F4-8574-CA89E351376E}"/>
              </a:ext>
            </a:extLst>
          </p:cNvPr>
          <p:cNvSpPr txBox="1"/>
          <p:nvPr/>
        </p:nvSpPr>
        <p:spPr>
          <a:xfrm>
            <a:off x="6267568" y="1263927"/>
            <a:ext cx="612000" cy="4517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solidFill>
              <a:schemeClr val="accent1"/>
            </a:solidFill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>
              <a:lnSpc>
                <a:spcPct val="115000"/>
              </a:lnSpc>
              <a:spcAft>
                <a:spcPts val="1000"/>
              </a:spcAft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P’</a:t>
            </a:r>
            <a:r>
              <a:rPr lang="it-IT" sz="2000" baseline="30000" dirty="0">
                <a:solidFill>
                  <a:srgbClr val="FF000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 ¥</a:t>
            </a:r>
            <a:endParaRPr kumimoji="0" lang="it-IT" sz="2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4" name="Casella di testo 54">
            <a:extLst>
              <a:ext uri="{FF2B5EF4-FFF2-40B4-BE49-F238E27FC236}">
                <a16:creationId xmlns:a16="http://schemas.microsoft.com/office/drawing/2014/main" id="{EBE29198-BC77-4608-AA4F-90AA0EA52FAE}"/>
              </a:ext>
            </a:extLst>
          </p:cNvPr>
          <p:cNvSpPr txBox="1"/>
          <p:nvPr/>
        </p:nvSpPr>
        <p:spPr>
          <a:xfrm>
            <a:off x="6261429" y="2245781"/>
            <a:ext cx="612000" cy="4517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solidFill>
              <a:schemeClr val="accent1"/>
            </a:solidFill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>
              <a:lnSpc>
                <a:spcPct val="115000"/>
              </a:lnSpc>
              <a:spcAft>
                <a:spcPts val="1000"/>
              </a:spcAft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P”</a:t>
            </a:r>
            <a:r>
              <a:rPr lang="it-IT" sz="2000" baseline="30000" dirty="0">
                <a:solidFill>
                  <a:srgbClr val="FF000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 ¥</a:t>
            </a:r>
            <a:endParaRPr kumimoji="0" lang="it-IT" sz="2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5" name="Casella di testo 55">
            <a:extLst>
              <a:ext uri="{FF2B5EF4-FFF2-40B4-BE49-F238E27FC236}">
                <a16:creationId xmlns:a16="http://schemas.microsoft.com/office/drawing/2014/main" id="{ED4065F1-7CA7-4785-9798-A59143E24557}"/>
              </a:ext>
            </a:extLst>
          </p:cNvPr>
          <p:cNvSpPr txBox="1"/>
          <p:nvPr/>
        </p:nvSpPr>
        <p:spPr>
          <a:xfrm>
            <a:off x="6971769" y="1737949"/>
            <a:ext cx="504000" cy="4517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solidFill>
              <a:srgbClr val="FF0000"/>
            </a:solidFill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>
              <a:lnSpc>
                <a:spcPct val="115000"/>
              </a:lnSpc>
              <a:spcAft>
                <a:spcPts val="1000"/>
              </a:spcAft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it-IT" sz="2000" baseline="30000" dirty="0">
                <a:solidFill>
                  <a:srgbClr val="FF000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¥</a:t>
            </a:r>
            <a:endParaRPr kumimoji="0" lang="it-IT" sz="2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66" name="Connettore a gomito 65">
            <a:extLst>
              <a:ext uri="{FF2B5EF4-FFF2-40B4-BE49-F238E27FC236}">
                <a16:creationId xmlns:a16="http://schemas.microsoft.com/office/drawing/2014/main" id="{509F22B8-BBDF-498D-8DD3-ABAE7C57DB2D}"/>
              </a:ext>
            </a:extLst>
          </p:cNvPr>
          <p:cNvCxnSpPr/>
          <p:nvPr/>
        </p:nvCxnSpPr>
        <p:spPr>
          <a:xfrm flipV="1">
            <a:off x="2241430" y="1513399"/>
            <a:ext cx="719999" cy="271032"/>
          </a:xfrm>
          <a:prstGeom prst="bentConnector3">
            <a:avLst>
              <a:gd name="adj1" fmla="val -1064"/>
            </a:avLst>
          </a:prstGeom>
          <a:solidFill>
            <a:schemeClr val="accent6">
              <a:lumMod val="20000"/>
              <a:lumOff val="80000"/>
            </a:schemeClr>
          </a:solidFill>
          <a:ln w="3175" cap="flat" cmpd="sng" algn="ctr">
            <a:solidFill>
              <a:schemeClr val="accent1"/>
            </a:solidFill>
            <a:prstDash val="solid"/>
            <a:tailEnd type="stealth"/>
          </a:ln>
          <a:effectLst/>
        </p:spPr>
      </p:cxnSp>
      <p:cxnSp>
        <p:nvCxnSpPr>
          <p:cNvPr id="67" name="Connettore a gomito 66">
            <a:extLst>
              <a:ext uri="{FF2B5EF4-FFF2-40B4-BE49-F238E27FC236}">
                <a16:creationId xmlns:a16="http://schemas.microsoft.com/office/drawing/2014/main" id="{5F7992CC-A8E8-4635-ACAF-6671B78CC7BB}"/>
              </a:ext>
            </a:extLst>
          </p:cNvPr>
          <p:cNvCxnSpPr/>
          <p:nvPr/>
        </p:nvCxnSpPr>
        <p:spPr>
          <a:xfrm>
            <a:off x="2216861" y="2204439"/>
            <a:ext cx="719999" cy="271032"/>
          </a:xfrm>
          <a:prstGeom prst="bentConnector3">
            <a:avLst>
              <a:gd name="adj1" fmla="val -1020"/>
            </a:avLst>
          </a:prstGeom>
          <a:solidFill>
            <a:schemeClr val="accent6">
              <a:lumMod val="20000"/>
              <a:lumOff val="80000"/>
            </a:schemeClr>
          </a:solidFill>
          <a:ln w="3175" cap="flat" cmpd="sng" algn="ctr">
            <a:solidFill>
              <a:schemeClr val="accent1"/>
            </a:solidFill>
            <a:prstDash val="solid"/>
            <a:tailEnd type="stealth"/>
          </a:ln>
          <a:effectLst/>
        </p:spPr>
      </p:cxnSp>
      <p:cxnSp>
        <p:nvCxnSpPr>
          <p:cNvPr id="68" name="Connettore 2 67">
            <a:extLst>
              <a:ext uri="{FF2B5EF4-FFF2-40B4-BE49-F238E27FC236}">
                <a16:creationId xmlns:a16="http://schemas.microsoft.com/office/drawing/2014/main" id="{8301986C-08D0-4BA1-847F-15FAFDD50018}"/>
              </a:ext>
            </a:extLst>
          </p:cNvPr>
          <p:cNvCxnSpPr/>
          <p:nvPr/>
        </p:nvCxnSpPr>
        <p:spPr>
          <a:xfrm>
            <a:off x="4205021" y="1533878"/>
            <a:ext cx="396000" cy="0"/>
          </a:xfrm>
          <a:prstGeom prst="straightConnector1">
            <a:avLst/>
          </a:prstGeom>
          <a:solidFill>
            <a:schemeClr val="accent6">
              <a:lumMod val="20000"/>
              <a:lumOff val="80000"/>
            </a:schemeClr>
          </a:solidFill>
          <a:ln w="3175" cap="flat" cmpd="sng" algn="ctr">
            <a:solidFill>
              <a:schemeClr val="accent1"/>
            </a:solidFill>
            <a:prstDash val="solid"/>
            <a:tailEnd type="stealth"/>
          </a:ln>
          <a:effectLst/>
        </p:spPr>
      </p:cxnSp>
      <p:cxnSp>
        <p:nvCxnSpPr>
          <p:cNvPr id="69" name="Connettore 2 68">
            <a:extLst>
              <a:ext uri="{FF2B5EF4-FFF2-40B4-BE49-F238E27FC236}">
                <a16:creationId xmlns:a16="http://schemas.microsoft.com/office/drawing/2014/main" id="{CB5B4B45-2670-478F-A251-DABCCDCD2B7C}"/>
              </a:ext>
            </a:extLst>
          </p:cNvPr>
          <p:cNvCxnSpPr/>
          <p:nvPr/>
        </p:nvCxnSpPr>
        <p:spPr>
          <a:xfrm>
            <a:off x="4195817" y="2529329"/>
            <a:ext cx="396000" cy="0"/>
          </a:xfrm>
          <a:prstGeom prst="straightConnector1">
            <a:avLst/>
          </a:prstGeom>
          <a:solidFill>
            <a:schemeClr val="accent6">
              <a:lumMod val="20000"/>
              <a:lumOff val="80000"/>
            </a:schemeClr>
          </a:solidFill>
          <a:ln w="3175" cap="flat" cmpd="sng" algn="ctr">
            <a:solidFill>
              <a:schemeClr val="accent1"/>
            </a:solidFill>
            <a:prstDash val="solid"/>
            <a:tailEnd type="stealth"/>
          </a:ln>
          <a:effectLst/>
        </p:spPr>
      </p:cxnSp>
      <p:cxnSp>
        <p:nvCxnSpPr>
          <p:cNvPr id="70" name="Connettore a gomito 69">
            <a:extLst>
              <a:ext uri="{FF2B5EF4-FFF2-40B4-BE49-F238E27FC236}">
                <a16:creationId xmlns:a16="http://schemas.microsoft.com/office/drawing/2014/main" id="{1B99254A-E95E-4254-9077-819B0521085B}"/>
              </a:ext>
            </a:extLst>
          </p:cNvPr>
          <p:cNvCxnSpPr/>
          <p:nvPr/>
        </p:nvCxnSpPr>
        <p:spPr>
          <a:xfrm>
            <a:off x="6870771" y="1497332"/>
            <a:ext cx="360000" cy="252000"/>
          </a:xfrm>
          <a:prstGeom prst="bentConnector2">
            <a:avLst/>
          </a:prstGeom>
          <a:solidFill>
            <a:schemeClr val="accent6">
              <a:lumMod val="20000"/>
              <a:lumOff val="80000"/>
            </a:schemeClr>
          </a:solidFill>
          <a:ln w="3175" cap="flat" cmpd="sng" algn="ctr">
            <a:solidFill>
              <a:schemeClr val="accent1"/>
            </a:solidFill>
            <a:prstDash val="solid"/>
            <a:tailEnd type="stealth"/>
          </a:ln>
          <a:effectLst/>
        </p:spPr>
      </p:cxnSp>
      <p:cxnSp>
        <p:nvCxnSpPr>
          <p:cNvPr id="71" name="Connettore a gomito 70">
            <a:extLst>
              <a:ext uri="{FF2B5EF4-FFF2-40B4-BE49-F238E27FC236}">
                <a16:creationId xmlns:a16="http://schemas.microsoft.com/office/drawing/2014/main" id="{992DEF2B-6CC6-4959-B743-28B36EFBC07E}"/>
              </a:ext>
            </a:extLst>
          </p:cNvPr>
          <p:cNvCxnSpPr/>
          <p:nvPr/>
        </p:nvCxnSpPr>
        <p:spPr>
          <a:xfrm flipV="1">
            <a:off x="6873549" y="2148463"/>
            <a:ext cx="360000" cy="252000"/>
          </a:xfrm>
          <a:prstGeom prst="bentConnector2">
            <a:avLst/>
          </a:prstGeom>
          <a:solidFill>
            <a:schemeClr val="accent6">
              <a:lumMod val="20000"/>
              <a:lumOff val="80000"/>
            </a:schemeClr>
          </a:solidFill>
          <a:ln w="3175" cap="flat" cmpd="sng" algn="ctr">
            <a:solidFill>
              <a:schemeClr val="accent1"/>
            </a:solidFill>
            <a:prstDash val="solid"/>
            <a:tailEnd type="stealth"/>
          </a:ln>
          <a:effectLst/>
        </p:spPr>
      </p:cxnSp>
      <p:sp>
        <p:nvSpPr>
          <p:cNvPr id="21" name="Casella di testo 49">
            <a:extLst>
              <a:ext uri="{FF2B5EF4-FFF2-40B4-BE49-F238E27FC236}">
                <a16:creationId xmlns:a16="http://schemas.microsoft.com/office/drawing/2014/main" id="{6C5C908F-E13C-4602-830B-F3495406EFFA}"/>
              </a:ext>
            </a:extLst>
          </p:cNvPr>
          <p:cNvSpPr txBox="1"/>
          <p:nvPr/>
        </p:nvSpPr>
        <p:spPr>
          <a:xfrm>
            <a:off x="4610230" y="1289965"/>
            <a:ext cx="1259997" cy="4517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solidFill>
              <a:schemeClr val="accent1"/>
            </a:solidFill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r’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//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s’)</a:t>
            </a:r>
          </a:p>
        </p:txBody>
      </p:sp>
      <p:sp>
        <p:nvSpPr>
          <p:cNvPr id="22" name="Casella di testo 50">
            <a:extLst>
              <a:ext uri="{FF2B5EF4-FFF2-40B4-BE49-F238E27FC236}">
                <a16:creationId xmlns:a16="http://schemas.microsoft.com/office/drawing/2014/main" id="{51D34EB0-ADC1-4244-AA67-25CB9E78FC7F}"/>
              </a:ext>
            </a:extLst>
          </p:cNvPr>
          <p:cNvSpPr txBox="1"/>
          <p:nvPr/>
        </p:nvSpPr>
        <p:spPr>
          <a:xfrm>
            <a:off x="4582942" y="2268130"/>
            <a:ext cx="1259997" cy="4517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solidFill>
              <a:schemeClr val="accent1"/>
            </a:solidFill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r”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//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s”)</a:t>
            </a:r>
          </a:p>
        </p:txBody>
      </p:sp>
      <p:cxnSp>
        <p:nvCxnSpPr>
          <p:cNvPr id="23" name="Connettore 2 22">
            <a:extLst>
              <a:ext uri="{FF2B5EF4-FFF2-40B4-BE49-F238E27FC236}">
                <a16:creationId xmlns:a16="http://schemas.microsoft.com/office/drawing/2014/main" id="{37E183DA-DBD7-4503-A006-7D8F3FB9F57F}"/>
              </a:ext>
            </a:extLst>
          </p:cNvPr>
          <p:cNvCxnSpPr/>
          <p:nvPr/>
        </p:nvCxnSpPr>
        <p:spPr>
          <a:xfrm>
            <a:off x="5885970" y="1522506"/>
            <a:ext cx="360000" cy="0"/>
          </a:xfrm>
          <a:prstGeom prst="straightConnector1">
            <a:avLst/>
          </a:prstGeom>
          <a:solidFill>
            <a:schemeClr val="accent6">
              <a:lumMod val="20000"/>
              <a:lumOff val="80000"/>
            </a:schemeClr>
          </a:solidFill>
          <a:ln w="3175" cap="flat" cmpd="sng" algn="ctr">
            <a:solidFill>
              <a:schemeClr val="accent1"/>
            </a:solidFill>
            <a:prstDash val="solid"/>
            <a:tailEnd type="stealth"/>
          </a:ln>
          <a:effectLst/>
        </p:spPr>
      </p:cxnSp>
      <p:cxnSp>
        <p:nvCxnSpPr>
          <p:cNvPr id="24" name="Connettore 2 23">
            <a:extLst>
              <a:ext uri="{FF2B5EF4-FFF2-40B4-BE49-F238E27FC236}">
                <a16:creationId xmlns:a16="http://schemas.microsoft.com/office/drawing/2014/main" id="{C350648F-5A7B-4B03-A9FE-56ABB4E5E921}"/>
              </a:ext>
            </a:extLst>
          </p:cNvPr>
          <p:cNvCxnSpPr/>
          <p:nvPr/>
        </p:nvCxnSpPr>
        <p:spPr>
          <a:xfrm>
            <a:off x="5876766" y="2490661"/>
            <a:ext cx="360000" cy="0"/>
          </a:xfrm>
          <a:prstGeom prst="straightConnector1">
            <a:avLst/>
          </a:prstGeom>
          <a:solidFill>
            <a:schemeClr val="accent6">
              <a:lumMod val="20000"/>
              <a:lumOff val="80000"/>
            </a:schemeClr>
          </a:solidFill>
          <a:ln w="3175" cap="flat" cmpd="sng" algn="ctr">
            <a:solidFill>
              <a:schemeClr val="accent1"/>
            </a:solidFill>
            <a:prstDash val="solid"/>
            <a:tailEnd type="stealth"/>
          </a:ln>
          <a:effectLst/>
        </p:spPr>
      </p:cxnSp>
      <p:cxnSp>
        <p:nvCxnSpPr>
          <p:cNvPr id="5" name="Connettore diritto 4">
            <a:extLst>
              <a:ext uri="{FF2B5EF4-FFF2-40B4-BE49-F238E27FC236}">
                <a16:creationId xmlns:a16="http://schemas.microsoft.com/office/drawing/2014/main" id="{14018D8B-78C2-4502-9D72-546DDE423A38}"/>
              </a:ext>
            </a:extLst>
          </p:cNvPr>
          <p:cNvCxnSpPr/>
          <p:nvPr/>
        </p:nvCxnSpPr>
        <p:spPr>
          <a:xfrm>
            <a:off x="2412000" y="6550925"/>
            <a:ext cx="432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7407491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 animBg="1"/>
      <p:bldP spid="4" grpId="0" animBg="1"/>
      <p:bldP spid="6" grpId="0"/>
      <p:bldP spid="7" grpId="0" animBg="1"/>
      <p:bldP spid="8" grpId="0" animBg="1"/>
      <p:bldP spid="10" grpId="0" bldLvl="5"/>
      <p:bldP spid="60" grpId="0" animBg="1"/>
      <p:bldP spid="61" grpId="0" animBg="1"/>
      <p:bldP spid="62" grpId="0" animBg="1"/>
      <p:bldP spid="63" grpId="0" animBg="1"/>
      <p:bldP spid="64" grpId="0" animBg="1"/>
      <p:bldP spid="65" grpId="0" animBg="1"/>
      <p:bldP spid="21" grpId="0" animBg="1"/>
      <p:bldP spid="2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>
            <a:extLst>
              <a:ext uri="{FF2B5EF4-FFF2-40B4-BE49-F238E27FC236}">
                <a16:creationId xmlns:a16="http://schemas.microsoft.com/office/drawing/2014/main" id="{667C8B2C-5029-4398-9C34-5BEDDCB4D5EB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>
          <a:xfrm>
            <a:off x="36000" y="0"/>
            <a:ext cx="9072000" cy="720000"/>
          </a:xfrm>
          <a:ln w="12700" cmpd="dbl">
            <a:solidFill>
              <a:srgbClr val="0070C0"/>
            </a:solidFill>
          </a:ln>
        </p:spPr>
        <p:txBody>
          <a:bodyPr>
            <a:normAutofit fontScale="90000"/>
          </a:bodyPr>
          <a:lstStyle/>
          <a:p>
            <a:pPr algn="ctr" defTabSz="457200">
              <a:lnSpc>
                <a:spcPct val="100000"/>
              </a:lnSpc>
              <a:defRPr/>
            </a:pPr>
            <a:r>
              <a:rPr lang="it-IT" sz="2800" kern="0" dirty="0">
                <a:solidFill>
                  <a:srgbClr val="002060"/>
                </a:solidFill>
                <a:latin typeface="Comic Sans MS" panose="030F0702030302020204" pitchFamily="66" charset="0"/>
              </a:rPr>
              <a:t>Geometria descrittiva dinamica</a:t>
            </a:r>
            <a:br>
              <a:rPr lang="it-IT" sz="2800" kern="0" dirty="0">
                <a:solidFill>
                  <a:srgbClr val="002060"/>
                </a:solidFill>
                <a:latin typeface="Comic Sans MS" panose="030F0702030302020204" pitchFamily="66" charset="0"/>
              </a:rPr>
            </a:br>
            <a:r>
              <a:rPr lang="it-IT" altLang="it-IT" sz="2000" dirty="0">
                <a:solidFill>
                  <a:srgbClr val="002060"/>
                </a:solidFill>
                <a:latin typeface="Comic Sans MS" panose="030F0702030302020204" pitchFamily="66" charset="0"/>
                <a:ea typeface="+mn-ea"/>
                <a:cs typeface="+mn-cs"/>
              </a:rPr>
              <a:t>Intersezione di tre piani: esempi applicativi sulla ricerca del punto improprio (4)</a:t>
            </a:r>
            <a:endParaRPr lang="it-IT" sz="2000" kern="0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28" name="CasellaDiTesto 1">
            <a:extLst>
              <a:ext uri="{FF2B5EF4-FFF2-40B4-BE49-F238E27FC236}">
                <a16:creationId xmlns:a16="http://schemas.microsoft.com/office/drawing/2014/main" id="{1B8513A7-F191-47FB-99F1-770CB9E3E839}"/>
              </a:ext>
            </a:extLst>
          </p:cNvPr>
          <p:cNvSpPr txBox="1"/>
          <p:nvPr/>
        </p:nvSpPr>
        <p:spPr>
          <a:xfrm>
            <a:off x="36000" y="797619"/>
            <a:ext cx="9072000" cy="646331"/>
          </a:xfrm>
          <a:prstGeom prst="rect">
            <a:avLst/>
          </a:prstGeom>
          <a:solidFill>
            <a:schemeClr val="bg2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/>
            <a:r>
              <a:rPr kumimoji="0" lang="it-IT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Esempio 10: </a:t>
            </a:r>
            <a:r>
              <a:rPr kumimoji="0" lang="it-IT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Intersezione tra </a:t>
            </a:r>
            <a:r>
              <a:rPr lang="it-IT" dirty="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it-IT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generico nel II D parallelo a </a:t>
            </a:r>
            <a:r>
              <a:rPr lang="it-IT" dirty="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it-IT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generico nel IV D e </a:t>
            </a:r>
            <a:r>
              <a:rPr lang="it-IT" dirty="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g</a:t>
            </a:r>
            <a:r>
              <a:rPr lang="it-IT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generico //lt nel I D</a:t>
            </a:r>
            <a:endParaRPr kumimoji="0" lang="it-IT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omic Sans MS"/>
            </a:endParaRPr>
          </a:p>
        </p:txBody>
      </p:sp>
      <p:pic>
        <p:nvPicPr>
          <p:cNvPr id="29" name="Immagine 28">
            <a:extLst>
              <a:ext uri="{FF2B5EF4-FFF2-40B4-BE49-F238E27FC236}">
                <a16:creationId xmlns:a16="http://schemas.microsoft.com/office/drawing/2014/main" id="{E7880A78-396E-49BE-AD67-97A2EEA1122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393" r="20610"/>
          <a:stretch/>
        </p:blipFill>
        <p:spPr bwMode="auto">
          <a:xfrm>
            <a:off x="28889" y="1514108"/>
            <a:ext cx="5400000" cy="3206270"/>
          </a:xfrm>
          <a:prstGeom prst="rect">
            <a:avLst/>
          </a:prstGeom>
          <a:solidFill>
            <a:srgbClr val="EEECE1"/>
          </a:solidFill>
          <a:ln>
            <a:solidFill>
              <a:srgbClr val="4BACC6"/>
            </a:solidFill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30" name="CasellaDiTesto 29">
            <a:extLst>
              <a:ext uri="{FF2B5EF4-FFF2-40B4-BE49-F238E27FC236}">
                <a16:creationId xmlns:a16="http://schemas.microsoft.com/office/drawing/2014/main" id="{A9696781-55AE-4BE4-BDED-AD48D6D091F7}"/>
              </a:ext>
            </a:extLst>
          </p:cNvPr>
          <p:cNvSpPr txBox="1"/>
          <p:nvPr/>
        </p:nvSpPr>
        <p:spPr>
          <a:xfrm>
            <a:off x="5468632" y="1528717"/>
            <a:ext cx="3635612" cy="39600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Assegnati i seguenti piani</a:t>
            </a:r>
          </a:p>
          <a:p>
            <a:pPr marL="0" marR="0" lvl="0" indent="0" algn="ctr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(Es. 10) con le relative caratteristiche geometrico-descrittive:</a:t>
            </a:r>
          </a:p>
          <a:p>
            <a:pPr marL="0" marR="0" lvl="0" indent="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1" name="CasellaDiTesto 30">
            <a:extLst>
              <a:ext uri="{FF2B5EF4-FFF2-40B4-BE49-F238E27FC236}">
                <a16:creationId xmlns:a16="http://schemas.microsoft.com/office/drawing/2014/main" id="{02CF5C7D-7BD6-426D-98E8-9C8889E40688}"/>
              </a:ext>
            </a:extLst>
          </p:cNvPr>
          <p:cNvSpPr txBox="1"/>
          <p:nvPr/>
        </p:nvSpPr>
        <p:spPr>
          <a:xfrm>
            <a:off x="5503199" y="2897251"/>
            <a:ext cx="3600000" cy="142442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it-IT" sz="2000" dirty="0">
                <a:solidFill>
                  <a:srgbClr val="FF000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it-IT" sz="2000" dirty="0">
                <a:solidFill>
                  <a:srgbClr val="FF000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it-IT" sz="2000" dirty="0">
                <a:solidFill>
                  <a:srgbClr val="FF000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Ðp</a:t>
            </a:r>
            <a:r>
              <a:rPr lang="it-IT" sz="2000" baseline="-25000" dirty="0">
                <a:solidFill>
                  <a:srgbClr val="FF000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it-IT" sz="2000" dirty="0">
                <a:solidFill>
                  <a:srgbClr val="FF000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-; </a:t>
            </a:r>
            <a:r>
              <a:rPr lang="it-IT" sz="2000" dirty="0">
                <a:solidFill>
                  <a:srgbClr val="FF000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Ðp</a:t>
            </a:r>
            <a:r>
              <a:rPr lang="it-IT" sz="2000" baseline="-25000" dirty="0">
                <a:solidFill>
                  <a:srgbClr val="FF000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it-IT" sz="2000" dirty="0">
                <a:solidFill>
                  <a:srgbClr val="FF000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+)</a:t>
            </a: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it-IT" sz="2000" dirty="0">
                <a:solidFill>
                  <a:srgbClr val="4343F7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it-IT" sz="2000" dirty="0">
                <a:solidFill>
                  <a:srgbClr val="4343F7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it-IT" sz="2000" dirty="0">
                <a:solidFill>
                  <a:srgbClr val="4343F7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Ðp</a:t>
            </a:r>
            <a:r>
              <a:rPr lang="it-IT" sz="2000" baseline="-25000" dirty="0">
                <a:solidFill>
                  <a:srgbClr val="4343F7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it-IT" sz="2000" dirty="0">
                <a:solidFill>
                  <a:srgbClr val="4343F7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+; </a:t>
            </a:r>
            <a:r>
              <a:rPr lang="it-IT" sz="2000" dirty="0">
                <a:solidFill>
                  <a:srgbClr val="4343F7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Ðp</a:t>
            </a:r>
            <a:r>
              <a:rPr lang="it-IT" sz="2000" baseline="-25000" dirty="0">
                <a:solidFill>
                  <a:srgbClr val="4343F7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it-IT" sz="2000" dirty="0">
                <a:solidFill>
                  <a:srgbClr val="4343F7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-)</a:t>
            </a:r>
          </a:p>
          <a:p>
            <a:pPr algn="ctr">
              <a:lnSpc>
                <a:spcPct val="150000"/>
              </a:lnSpc>
            </a:pPr>
            <a:r>
              <a:rPr lang="it-IT" sz="2000" dirty="0">
                <a:solidFill>
                  <a:srgbClr val="FF00FF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g</a:t>
            </a:r>
            <a:r>
              <a:rPr lang="it-IT" sz="2000" dirty="0">
                <a:solidFill>
                  <a:srgbClr val="FF00FF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it-IT" sz="2000" dirty="0">
                <a:solidFill>
                  <a:srgbClr val="FF00FF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Ðp</a:t>
            </a:r>
            <a:r>
              <a:rPr lang="it-IT" sz="2000" baseline="-25000" dirty="0">
                <a:solidFill>
                  <a:srgbClr val="FF00FF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it-IT" sz="2000" dirty="0">
                <a:solidFill>
                  <a:srgbClr val="FF00FF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+; </a:t>
            </a:r>
            <a:r>
              <a:rPr lang="it-IT" sz="2000" dirty="0">
                <a:solidFill>
                  <a:srgbClr val="FF00FF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Ðp</a:t>
            </a:r>
            <a:r>
              <a:rPr lang="it-IT" sz="2000" baseline="-25000" dirty="0">
                <a:solidFill>
                  <a:srgbClr val="FF00FF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it-IT" sz="2000" dirty="0">
                <a:solidFill>
                  <a:srgbClr val="FF00FF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it-IT" sz="2000" baseline="-25000" dirty="0">
                <a:solidFill>
                  <a:srgbClr val="FF00FF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; // </a:t>
            </a:r>
            <a:r>
              <a:rPr lang="it-IT" sz="2000" dirty="0">
                <a:solidFill>
                  <a:srgbClr val="FF00FF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lt)</a:t>
            </a:r>
            <a:endParaRPr lang="it-IT" sz="2000" dirty="0">
              <a:solidFill>
                <a:srgbClr val="FF00FF"/>
              </a:solidFill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3" name="Rettangolo 32">
            <a:extLst>
              <a:ext uri="{FF2B5EF4-FFF2-40B4-BE49-F238E27FC236}">
                <a16:creationId xmlns:a16="http://schemas.microsoft.com/office/drawing/2014/main" id="{C934495D-9A7B-448A-B2FB-F45D2229C254}"/>
              </a:ext>
            </a:extLst>
          </p:cNvPr>
          <p:cNvSpPr/>
          <p:nvPr/>
        </p:nvSpPr>
        <p:spPr>
          <a:xfrm>
            <a:off x="5532781" y="4413043"/>
            <a:ext cx="3564000" cy="1047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occorre ricercare e definire il punto d’intersezione P</a:t>
            </a:r>
            <a:r>
              <a:rPr kumimoji="0" lang="it-IT" sz="1800" b="0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Î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kumimoji="0" lang="it-IT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kumimoji="0" lang="it-IT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Ç</a:t>
            </a:r>
            <a:r>
              <a:rPr kumimoji="0" lang="it-IT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kumimoji="0" lang="it-IT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Ç</a:t>
            </a:r>
            <a:r>
              <a:rPr kumimoji="0" lang="it-IT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g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) tra i tre piani.</a:t>
            </a:r>
            <a:endParaRPr kumimoji="0" lang="it-IT" sz="20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05E54E31-644E-4B23-B7F9-4ECD3ED111C1}"/>
              </a:ext>
            </a:extLst>
          </p:cNvPr>
          <p:cNvSpPr txBox="1"/>
          <p:nvPr/>
        </p:nvSpPr>
        <p:spPr>
          <a:xfrm>
            <a:off x="27293" y="4858602"/>
            <a:ext cx="5400000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Poiché i piani </a:t>
            </a:r>
            <a:r>
              <a:rPr lang="it-IT" dirty="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it-IT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it-IT" dirty="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it-IT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, pur essendo collocati in due diedri opposti, presentano le tracce omonime parallele, per le relative condizioni di parallelismo, si deduce che essi sono paralleli e pertanto la relativa retta d’intersezione sarà una retta impropria cioè: </a:t>
            </a:r>
            <a:r>
              <a:rPr lang="it-IT" sz="2000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it-IT" sz="2000" dirty="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a </a:t>
            </a:r>
            <a:r>
              <a:rPr lang="it-IT" sz="2000" dirty="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Ç </a:t>
            </a:r>
            <a:r>
              <a:rPr lang="it-IT" sz="2000" dirty="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it-IT" sz="2000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it-IT" sz="2000" dirty="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®</a:t>
            </a:r>
            <a:r>
              <a:rPr lang="it-IT" sz="2000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x</a:t>
            </a:r>
            <a:r>
              <a:rPr lang="it-IT" sz="2000" baseline="30000" dirty="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¥ </a:t>
            </a:r>
            <a:endParaRPr lang="it-IT" sz="2000" dirty="0">
              <a:solidFill>
                <a:srgbClr val="002060"/>
              </a:solidFill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5A06003C-1805-4B1A-8790-026FC615B304}"/>
              </a:ext>
            </a:extLst>
          </p:cNvPr>
          <p:cNvSpPr txBox="1"/>
          <p:nvPr/>
        </p:nvSpPr>
        <p:spPr>
          <a:xfrm>
            <a:off x="5459102" y="5581934"/>
            <a:ext cx="3636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Data l’impossibilità di operare con questi due piani, sviluppiamo i passi dell’algoritmo grafico come nella figura dell’Es.10-a</a:t>
            </a:r>
            <a:endParaRPr lang="it-IT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712419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1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1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30" grpId="0" animBg="1"/>
      <p:bldP spid="31" grpId="0" uiExpand="1" build="p" animBg="1"/>
      <p:bldP spid="33" grpId="0"/>
      <p:bldP spid="2" grpId="0"/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>
            <a:extLst>
              <a:ext uri="{FF2B5EF4-FFF2-40B4-BE49-F238E27FC236}">
                <a16:creationId xmlns:a16="http://schemas.microsoft.com/office/drawing/2014/main" id="{667C8B2C-5029-4398-9C34-5BEDDCB4D5EB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>
          <a:xfrm>
            <a:off x="36000" y="0"/>
            <a:ext cx="9072000" cy="720000"/>
          </a:xfrm>
          <a:ln w="12700" cmpd="dbl">
            <a:solidFill>
              <a:srgbClr val="0070C0"/>
            </a:solidFill>
          </a:ln>
        </p:spPr>
        <p:txBody>
          <a:bodyPr>
            <a:normAutofit fontScale="90000"/>
          </a:bodyPr>
          <a:lstStyle/>
          <a:p>
            <a:pPr algn="ctr" defTabSz="457200">
              <a:lnSpc>
                <a:spcPct val="100000"/>
              </a:lnSpc>
              <a:defRPr/>
            </a:pPr>
            <a:r>
              <a:rPr lang="it-IT" sz="2800" kern="0" dirty="0">
                <a:solidFill>
                  <a:srgbClr val="002060"/>
                </a:solidFill>
                <a:latin typeface="Comic Sans MS" panose="030F0702030302020204" pitchFamily="66" charset="0"/>
              </a:rPr>
              <a:t>Geometria descrittiva dinamica</a:t>
            </a:r>
            <a:br>
              <a:rPr lang="it-IT" sz="2800" kern="0" dirty="0">
                <a:solidFill>
                  <a:srgbClr val="002060"/>
                </a:solidFill>
                <a:latin typeface="Comic Sans MS" panose="030F0702030302020204" pitchFamily="66" charset="0"/>
              </a:rPr>
            </a:br>
            <a:r>
              <a:rPr lang="it-IT" altLang="it-IT" sz="2000" dirty="0">
                <a:solidFill>
                  <a:srgbClr val="002060"/>
                </a:solidFill>
                <a:latin typeface="Comic Sans MS" panose="030F0702030302020204" pitchFamily="66" charset="0"/>
                <a:ea typeface="+mn-ea"/>
                <a:cs typeface="+mn-cs"/>
              </a:rPr>
              <a:t>Intersezione di tre piani: esempi applicativi sulla ricerca del punto improprio (5)</a:t>
            </a:r>
            <a:endParaRPr lang="it-IT" sz="2000" kern="0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32" name="CasellaDiTesto 31">
            <a:extLst>
              <a:ext uri="{FF2B5EF4-FFF2-40B4-BE49-F238E27FC236}">
                <a16:creationId xmlns:a16="http://schemas.microsoft.com/office/drawing/2014/main" id="{AF20FFB7-6F5D-4825-B05E-05ADFF703178}"/>
              </a:ext>
            </a:extLst>
          </p:cNvPr>
          <p:cNvSpPr txBox="1"/>
          <p:nvPr/>
        </p:nvSpPr>
        <p:spPr>
          <a:xfrm>
            <a:off x="5472755" y="1838793"/>
            <a:ext cx="3600000" cy="15480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Passo 1: intersezione tra 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g</a:t>
            </a: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9" name="Casella di testo 206">
            <a:extLst>
              <a:ext uri="{FF2B5EF4-FFF2-40B4-BE49-F238E27FC236}">
                <a16:creationId xmlns:a16="http://schemas.microsoft.com/office/drawing/2014/main" id="{87F6E704-7A04-4578-965B-05366C967CCA}"/>
              </a:ext>
            </a:extLst>
          </p:cNvPr>
          <p:cNvSpPr txBox="1"/>
          <p:nvPr/>
        </p:nvSpPr>
        <p:spPr>
          <a:xfrm>
            <a:off x="5766808" y="2348064"/>
            <a:ext cx="1393313" cy="432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solidFill>
              <a:srgbClr val="0070C0"/>
            </a:solidFill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kumimoji="0" lang="it-IT" sz="2000" b="0" i="0" u="none" strike="noStrike" kern="120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Ç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kumimoji="0" lang="it-IT" sz="2000" b="0" i="0" u="none" strike="noStrike" kern="1200" cap="none" spc="0" normalizeH="0" baseline="-25000" noProof="0" dirty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g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40" name="Casella di testo 205">
            <a:extLst>
              <a:ext uri="{FF2B5EF4-FFF2-40B4-BE49-F238E27FC236}">
                <a16:creationId xmlns:a16="http://schemas.microsoft.com/office/drawing/2014/main" id="{105AE9CC-3CEC-4978-A652-ECCE10602077}"/>
              </a:ext>
            </a:extLst>
          </p:cNvPr>
          <p:cNvSpPr txBox="1"/>
          <p:nvPr/>
        </p:nvSpPr>
        <p:spPr>
          <a:xfrm>
            <a:off x="5766808" y="2858870"/>
            <a:ext cx="1418853" cy="432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solidFill>
              <a:srgbClr val="0070C0"/>
            </a:solidFill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kumimoji="0" lang="it-IT" sz="2000" b="0" i="0" u="none" strike="noStrike" kern="120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Ç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kumimoji="0" lang="it-IT" sz="2000" b="0" i="0" u="none" strike="noStrike" kern="1200" cap="none" spc="0" normalizeH="0" baseline="-25000" noProof="0" dirty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g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41" name="Casella di testo 204">
            <a:extLst>
              <a:ext uri="{FF2B5EF4-FFF2-40B4-BE49-F238E27FC236}">
                <a16:creationId xmlns:a16="http://schemas.microsoft.com/office/drawing/2014/main" id="{697B4081-E984-45C7-8A60-EDF0B1DE98DC}"/>
              </a:ext>
            </a:extLst>
          </p:cNvPr>
          <p:cNvSpPr txBox="1"/>
          <p:nvPr/>
        </p:nvSpPr>
        <p:spPr>
          <a:xfrm>
            <a:off x="7433331" y="2348064"/>
            <a:ext cx="651726" cy="432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solidFill>
              <a:srgbClr val="0070C0"/>
            </a:solidFill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kumimoji="0" lang="it-IT" sz="2000" b="0" i="0" u="none" strike="noStrike" kern="1200" cap="none" spc="0" normalizeH="0" baseline="-2500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</a:p>
        </p:txBody>
      </p:sp>
      <p:sp>
        <p:nvSpPr>
          <p:cNvPr id="42" name="Casella di testo 203">
            <a:extLst>
              <a:ext uri="{FF2B5EF4-FFF2-40B4-BE49-F238E27FC236}">
                <a16:creationId xmlns:a16="http://schemas.microsoft.com/office/drawing/2014/main" id="{B8F98C09-5295-4BFE-B187-9E8C85CCD74D}"/>
              </a:ext>
            </a:extLst>
          </p:cNvPr>
          <p:cNvSpPr txBox="1"/>
          <p:nvPr/>
        </p:nvSpPr>
        <p:spPr>
          <a:xfrm>
            <a:off x="8345344" y="2337640"/>
            <a:ext cx="481464" cy="432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solidFill>
              <a:srgbClr val="0070C0"/>
            </a:solidFill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s’</a:t>
            </a:r>
          </a:p>
        </p:txBody>
      </p:sp>
      <p:sp>
        <p:nvSpPr>
          <p:cNvPr id="43" name="Casella di testo 202">
            <a:extLst>
              <a:ext uri="{FF2B5EF4-FFF2-40B4-BE49-F238E27FC236}">
                <a16:creationId xmlns:a16="http://schemas.microsoft.com/office/drawing/2014/main" id="{FD3D8796-F16D-43B0-9C76-8ECCFD25062A}"/>
              </a:ext>
            </a:extLst>
          </p:cNvPr>
          <p:cNvSpPr txBox="1"/>
          <p:nvPr/>
        </p:nvSpPr>
        <p:spPr>
          <a:xfrm>
            <a:off x="7433331" y="2860508"/>
            <a:ext cx="665915" cy="432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solidFill>
              <a:srgbClr val="0070C0"/>
            </a:solidFill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kumimoji="0" lang="it-IT" sz="2000" b="0" i="0" u="none" strike="noStrike" kern="1200" cap="none" spc="0" normalizeH="0" baseline="-2500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</a:p>
        </p:txBody>
      </p:sp>
      <p:sp>
        <p:nvSpPr>
          <p:cNvPr id="44" name="Casella di testo 201">
            <a:extLst>
              <a:ext uri="{FF2B5EF4-FFF2-40B4-BE49-F238E27FC236}">
                <a16:creationId xmlns:a16="http://schemas.microsoft.com/office/drawing/2014/main" id="{77B6F633-D3CE-4071-A9CB-C649010CFFF6}"/>
              </a:ext>
            </a:extLst>
          </p:cNvPr>
          <p:cNvSpPr txBox="1"/>
          <p:nvPr/>
        </p:nvSpPr>
        <p:spPr>
          <a:xfrm>
            <a:off x="8345344" y="2860507"/>
            <a:ext cx="481464" cy="432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solidFill>
              <a:srgbClr val="0070C0"/>
            </a:solidFill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s”</a:t>
            </a:r>
          </a:p>
        </p:txBody>
      </p:sp>
      <p:cxnSp>
        <p:nvCxnSpPr>
          <p:cNvPr id="35" name="Connettore 2 34">
            <a:extLst>
              <a:ext uri="{FF2B5EF4-FFF2-40B4-BE49-F238E27FC236}">
                <a16:creationId xmlns:a16="http://schemas.microsoft.com/office/drawing/2014/main" id="{A67B0BD6-2973-4A61-8D21-7920DE5C6AF1}"/>
              </a:ext>
            </a:extLst>
          </p:cNvPr>
          <p:cNvCxnSpPr/>
          <p:nvPr/>
        </p:nvCxnSpPr>
        <p:spPr>
          <a:xfrm>
            <a:off x="7183391" y="3047348"/>
            <a:ext cx="241205" cy="0"/>
          </a:xfrm>
          <a:prstGeom prst="straightConnector1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rgbClr val="0070C0"/>
            </a:solidFill>
            <a:prstDash val="solid"/>
            <a:tailEnd type="stealth"/>
          </a:ln>
          <a:effectLst/>
        </p:spPr>
      </p:cxnSp>
      <p:cxnSp>
        <p:nvCxnSpPr>
          <p:cNvPr id="36" name="Connettore 2 35">
            <a:extLst>
              <a:ext uri="{FF2B5EF4-FFF2-40B4-BE49-F238E27FC236}">
                <a16:creationId xmlns:a16="http://schemas.microsoft.com/office/drawing/2014/main" id="{CDFA09BD-5E6B-411D-9147-1F56A7F48D73}"/>
              </a:ext>
            </a:extLst>
          </p:cNvPr>
          <p:cNvCxnSpPr/>
          <p:nvPr/>
        </p:nvCxnSpPr>
        <p:spPr>
          <a:xfrm>
            <a:off x="7172494" y="2548635"/>
            <a:ext cx="241205" cy="0"/>
          </a:xfrm>
          <a:prstGeom prst="straightConnector1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rgbClr val="0070C0"/>
            </a:solidFill>
            <a:prstDash val="solid"/>
            <a:tailEnd type="stealth"/>
          </a:ln>
          <a:effectLst/>
        </p:spPr>
      </p:cxnSp>
      <p:cxnSp>
        <p:nvCxnSpPr>
          <p:cNvPr id="37" name="Connettore 2 36">
            <a:extLst>
              <a:ext uri="{FF2B5EF4-FFF2-40B4-BE49-F238E27FC236}">
                <a16:creationId xmlns:a16="http://schemas.microsoft.com/office/drawing/2014/main" id="{7C35CED8-A2C0-4080-A811-109660E098ED}"/>
              </a:ext>
            </a:extLst>
          </p:cNvPr>
          <p:cNvCxnSpPr/>
          <p:nvPr/>
        </p:nvCxnSpPr>
        <p:spPr>
          <a:xfrm>
            <a:off x="8104193" y="2539043"/>
            <a:ext cx="241205" cy="0"/>
          </a:xfrm>
          <a:prstGeom prst="straightConnector1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rgbClr val="0070C0"/>
            </a:solidFill>
            <a:prstDash val="solid"/>
            <a:tailEnd type="stealth"/>
          </a:ln>
          <a:effectLst/>
        </p:spPr>
      </p:cxnSp>
      <p:cxnSp>
        <p:nvCxnSpPr>
          <p:cNvPr id="38" name="Connettore 2 37">
            <a:extLst>
              <a:ext uri="{FF2B5EF4-FFF2-40B4-BE49-F238E27FC236}">
                <a16:creationId xmlns:a16="http://schemas.microsoft.com/office/drawing/2014/main" id="{142A459C-DDFA-402E-88D8-4E4129E4D3F9}"/>
              </a:ext>
            </a:extLst>
          </p:cNvPr>
          <p:cNvCxnSpPr/>
          <p:nvPr/>
        </p:nvCxnSpPr>
        <p:spPr>
          <a:xfrm>
            <a:off x="8082397" y="3037758"/>
            <a:ext cx="241205" cy="0"/>
          </a:xfrm>
          <a:prstGeom prst="straightConnector1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rgbClr val="0070C0"/>
            </a:solidFill>
            <a:prstDash val="solid"/>
            <a:tailEnd type="stealth"/>
          </a:ln>
          <a:effectLst/>
        </p:spPr>
      </p:cxnSp>
      <p:sp>
        <p:nvSpPr>
          <p:cNvPr id="45" name="CasellaDiTesto 44">
            <a:extLst>
              <a:ext uri="{FF2B5EF4-FFF2-40B4-BE49-F238E27FC236}">
                <a16:creationId xmlns:a16="http://schemas.microsoft.com/office/drawing/2014/main" id="{FC175017-B81E-4F04-A515-F223663771B5}"/>
              </a:ext>
            </a:extLst>
          </p:cNvPr>
          <p:cNvSpPr txBox="1"/>
          <p:nvPr/>
        </p:nvSpPr>
        <p:spPr>
          <a:xfrm>
            <a:off x="5459107" y="3488802"/>
            <a:ext cx="3600000" cy="15840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Passo 2: intersezione tra 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g</a:t>
            </a: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52" name="Casella di testo 206">
            <a:extLst>
              <a:ext uri="{FF2B5EF4-FFF2-40B4-BE49-F238E27FC236}">
                <a16:creationId xmlns:a16="http://schemas.microsoft.com/office/drawing/2014/main" id="{BFFDAE06-402B-47C6-983E-A6E514DAF4A5}"/>
              </a:ext>
            </a:extLst>
          </p:cNvPr>
          <p:cNvSpPr txBox="1"/>
          <p:nvPr/>
        </p:nvSpPr>
        <p:spPr>
          <a:xfrm>
            <a:off x="5767904" y="3990723"/>
            <a:ext cx="1387968" cy="432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solidFill>
              <a:srgbClr val="0070C0"/>
            </a:solidFill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kumimoji="0" lang="it-IT" sz="2000" b="0" i="0" u="none" strike="noStrike" kern="1200" cap="none" spc="0" normalizeH="0" baseline="-2500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Ç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kumimoji="0" lang="it-IT" sz="2000" b="0" i="0" u="none" strike="noStrike" kern="1200" cap="none" spc="0" normalizeH="0" baseline="-25000" noProof="0" dirty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g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53" name="Casella di testo 205">
            <a:extLst>
              <a:ext uri="{FF2B5EF4-FFF2-40B4-BE49-F238E27FC236}">
                <a16:creationId xmlns:a16="http://schemas.microsoft.com/office/drawing/2014/main" id="{68B6AB74-44C8-4283-AA00-F79AD69A9142}"/>
              </a:ext>
            </a:extLst>
          </p:cNvPr>
          <p:cNvSpPr txBox="1"/>
          <p:nvPr/>
        </p:nvSpPr>
        <p:spPr>
          <a:xfrm>
            <a:off x="5767904" y="4501529"/>
            <a:ext cx="1413410" cy="432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solidFill>
              <a:srgbClr val="0070C0"/>
            </a:solidFill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kumimoji="0" lang="it-IT" sz="2000" b="0" i="0" u="none" strike="noStrike" kern="1200" cap="none" spc="0" normalizeH="0" baseline="-2500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Ç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kumimoji="0" lang="it-IT" sz="2000" b="0" i="0" u="none" strike="noStrike" kern="1200" cap="none" spc="0" normalizeH="0" baseline="-25000" noProof="0" dirty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g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54" name="Casella di testo 204">
            <a:extLst>
              <a:ext uri="{FF2B5EF4-FFF2-40B4-BE49-F238E27FC236}">
                <a16:creationId xmlns:a16="http://schemas.microsoft.com/office/drawing/2014/main" id="{C3B95135-C604-4D28-9823-B0A420E581A8}"/>
              </a:ext>
            </a:extLst>
          </p:cNvPr>
          <p:cNvSpPr txBox="1"/>
          <p:nvPr/>
        </p:nvSpPr>
        <p:spPr>
          <a:xfrm>
            <a:off x="7414472" y="3990723"/>
            <a:ext cx="649226" cy="432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solidFill>
              <a:srgbClr val="0070C0"/>
            </a:solidFill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kumimoji="0" lang="it-IT" sz="2000" b="0" i="0" u="none" strike="noStrike" kern="1200" cap="none" spc="0" normalizeH="0" baseline="-25000" noProof="0" dirty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r</a:t>
            </a:r>
          </a:p>
        </p:txBody>
      </p:sp>
      <p:sp>
        <p:nvSpPr>
          <p:cNvPr id="55" name="Casella di testo 203">
            <a:extLst>
              <a:ext uri="{FF2B5EF4-FFF2-40B4-BE49-F238E27FC236}">
                <a16:creationId xmlns:a16="http://schemas.microsoft.com/office/drawing/2014/main" id="{2BE93D10-53FF-420C-893C-8730AFF710B3}"/>
              </a:ext>
            </a:extLst>
          </p:cNvPr>
          <p:cNvSpPr txBox="1"/>
          <p:nvPr/>
        </p:nvSpPr>
        <p:spPr>
          <a:xfrm>
            <a:off x="8322990" y="3980299"/>
            <a:ext cx="504913" cy="432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solidFill>
              <a:srgbClr val="0070C0"/>
            </a:solidFill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r’</a:t>
            </a:r>
          </a:p>
        </p:txBody>
      </p:sp>
      <p:sp>
        <p:nvSpPr>
          <p:cNvPr id="56" name="Casella di testo 202">
            <a:extLst>
              <a:ext uri="{FF2B5EF4-FFF2-40B4-BE49-F238E27FC236}">
                <a16:creationId xmlns:a16="http://schemas.microsoft.com/office/drawing/2014/main" id="{6633ABC8-9272-4630-A7FA-98377175A90F}"/>
              </a:ext>
            </a:extLst>
          </p:cNvPr>
          <p:cNvSpPr txBox="1"/>
          <p:nvPr/>
        </p:nvSpPr>
        <p:spPr>
          <a:xfrm>
            <a:off x="7414472" y="4503167"/>
            <a:ext cx="663360" cy="432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solidFill>
              <a:srgbClr val="0070C0"/>
            </a:solidFill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kumimoji="0" lang="it-IT" sz="2000" b="0" i="0" u="none" strike="noStrike" kern="1200" cap="none" spc="0" normalizeH="0" baseline="-25000" noProof="0" dirty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r</a:t>
            </a:r>
          </a:p>
        </p:txBody>
      </p:sp>
      <p:sp>
        <p:nvSpPr>
          <p:cNvPr id="57" name="Casella di testo 201">
            <a:extLst>
              <a:ext uri="{FF2B5EF4-FFF2-40B4-BE49-F238E27FC236}">
                <a16:creationId xmlns:a16="http://schemas.microsoft.com/office/drawing/2014/main" id="{A6BCB304-4B80-4D21-A129-C81F5C7EEC63}"/>
              </a:ext>
            </a:extLst>
          </p:cNvPr>
          <p:cNvSpPr txBox="1"/>
          <p:nvPr/>
        </p:nvSpPr>
        <p:spPr>
          <a:xfrm>
            <a:off x="8322991" y="4503166"/>
            <a:ext cx="504913" cy="432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solidFill>
              <a:srgbClr val="0070C0"/>
            </a:solidFill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r”</a:t>
            </a:r>
          </a:p>
        </p:txBody>
      </p:sp>
      <p:cxnSp>
        <p:nvCxnSpPr>
          <p:cNvPr id="48" name="Connettore 2 47">
            <a:extLst>
              <a:ext uri="{FF2B5EF4-FFF2-40B4-BE49-F238E27FC236}">
                <a16:creationId xmlns:a16="http://schemas.microsoft.com/office/drawing/2014/main" id="{93C14915-C5C7-4E3E-8274-5A7D9ED4E7D5}"/>
              </a:ext>
            </a:extLst>
          </p:cNvPr>
          <p:cNvCxnSpPr/>
          <p:nvPr/>
        </p:nvCxnSpPr>
        <p:spPr>
          <a:xfrm>
            <a:off x="7179052" y="4690007"/>
            <a:ext cx="240280" cy="0"/>
          </a:xfrm>
          <a:prstGeom prst="straightConnector1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rgbClr val="0070C0"/>
            </a:solidFill>
            <a:prstDash val="solid"/>
            <a:tailEnd type="stealth"/>
          </a:ln>
          <a:effectLst/>
        </p:spPr>
      </p:cxnSp>
      <p:cxnSp>
        <p:nvCxnSpPr>
          <p:cNvPr id="49" name="Connettore 2 48">
            <a:extLst>
              <a:ext uri="{FF2B5EF4-FFF2-40B4-BE49-F238E27FC236}">
                <a16:creationId xmlns:a16="http://schemas.microsoft.com/office/drawing/2014/main" id="{BE35AFB1-502C-42C4-9CB7-F09CAE311043}"/>
              </a:ext>
            </a:extLst>
          </p:cNvPr>
          <p:cNvCxnSpPr/>
          <p:nvPr/>
        </p:nvCxnSpPr>
        <p:spPr>
          <a:xfrm>
            <a:off x="7168198" y="4191294"/>
            <a:ext cx="240280" cy="0"/>
          </a:xfrm>
          <a:prstGeom prst="straightConnector1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rgbClr val="0070C0"/>
            </a:solidFill>
            <a:prstDash val="solid"/>
            <a:tailEnd type="stealth"/>
          </a:ln>
          <a:effectLst/>
        </p:spPr>
      </p:cxnSp>
      <p:cxnSp>
        <p:nvCxnSpPr>
          <p:cNvPr id="50" name="Connettore 2 49">
            <a:extLst>
              <a:ext uri="{FF2B5EF4-FFF2-40B4-BE49-F238E27FC236}">
                <a16:creationId xmlns:a16="http://schemas.microsoft.com/office/drawing/2014/main" id="{F7B2998F-6B6E-4FF7-9917-E7FCC57D0FD6}"/>
              </a:ext>
            </a:extLst>
          </p:cNvPr>
          <p:cNvCxnSpPr/>
          <p:nvPr/>
        </p:nvCxnSpPr>
        <p:spPr>
          <a:xfrm>
            <a:off x="8082763" y="4181702"/>
            <a:ext cx="240280" cy="0"/>
          </a:xfrm>
          <a:prstGeom prst="straightConnector1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rgbClr val="0070C0"/>
            </a:solidFill>
            <a:prstDash val="solid"/>
            <a:tailEnd type="stealth"/>
          </a:ln>
          <a:effectLst/>
        </p:spPr>
      </p:cxnSp>
      <p:cxnSp>
        <p:nvCxnSpPr>
          <p:cNvPr id="51" name="Connettore 2 50">
            <a:extLst>
              <a:ext uri="{FF2B5EF4-FFF2-40B4-BE49-F238E27FC236}">
                <a16:creationId xmlns:a16="http://schemas.microsoft.com/office/drawing/2014/main" id="{466081D2-4B09-4359-9179-95AB7F583898}"/>
              </a:ext>
            </a:extLst>
          </p:cNvPr>
          <p:cNvCxnSpPr/>
          <p:nvPr/>
        </p:nvCxnSpPr>
        <p:spPr>
          <a:xfrm>
            <a:off x="8061055" y="4680417"/>
            <a:ext cx="240280" cy="0"/>
          </a:xfrm>
          <a:prstGeom prst="straightConnector1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rgbClr val="0070C0"/>
            </a:solidFill>
            <a:prstDash val="solid"/>
            <a:tailEnd type="stealth"/>
          </a:ln>
          <a:effectLst/>
        </p:spPr>
      </p:cxnSp>
      <p:sp>
        <p:nvSpPr>
          <p:cNvPr id="46" name="CasellaDiTesto 45">
            <a:extLst>
              <a:ext uri="{FF2B5EF4-FFF2-40B4-BE49-F238E27FC236}">
                <a16:creationId xmlns:a16="http://schemas.microsoft.com/office/drawing/2014/main" id="{35209587-CC7D-42AA-A611-E0038D3F7BFE}"/>
              </a:ext>
            </a:extLst>
          </p:cNvPr>
          <p:cNvSpPr txBox="1"/>
          <p:nvPr/>
        </p:nvSpPr>
        <p:spPr>
          <a:xfrm>
            <a:off x="0" y="846161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Non resta, quindi, che sviluppare i passi dell’algoritmo grafico intersecando questi due piani 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a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e 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b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con 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g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come nella figura dell’Es.10-a</a:t>
            </a:r>
          </a:p>
        </p:txBody>
      </p:sp>
      <p:sp>
        <p:nvSpPr>
          <p:cNvPr id="59" name="CasellaDiTesto 58">
            <a:extLst>
              <a:ext uri="{FF2B5EF4-FFF2-40B4-BE49-F238E27FC236}">
                <a16:creationId xmlns:a16="http://schemas.microsoft.com/office/drawing/2014/main" id="{E18DC485-611E-43C1-BE29-23CEA04923CD}"/>
              </a:ext>
            </a:extLst>
          </p:cNvPr>
          <p:cNvSpPr txBox="1"/>
          <p:nvPr/>
        </p:nvSpPr>
        <p:spPr>
          <a:xfrm>
            <a:off x="36000" y="5486408"/>
            <a:ext cx="9072000" cy="101566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lvl="0" algn="ctr"/>
            <a:r>
              <a:rPr lang="it-IT" sz="2000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Determinate le proiezioni delle due rette ne ricerchiamo il loro punto d’intersezione mediante lo sviluppo del terzo passaggio dell’algoritmo grafico</a:t>
            </a:r>
            <a:endParaRPr kumimoji="0" lang="it-IT" sz="20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omic Sans MS"/>
            </a:endParaRPr>
          </a:p>
        </p:txBody>
      </p:sp>
      <p:pic>
        <p:nvPicPr>
          <p:cNvPr id="28" name="Immagine 27">
            <a:extLst>
              <a:ext uri="{FF2B5EF4-FFF2-40B4-BE49-F238E27FC236}">
                <a16:creationId xmlns:a16="http://schemas.microsoft.com/office/drawing/2014/main" id="{7E65358D-8160-4A40-B3A4-DB075BCBCAD0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395" r="20454"/>
          <a:stretch/>
        </p:blipFill>
        <p:spPr bwMode="auto">
          <a:xfrm>
            <a:off x="28889" y="1857872"/>
            <a:ext cx="5400000" cy="3198640"/>
          </a:xfrm>
          <a:prstGeom prst="rect">
            <a:avLst/>
          </a:prstGeom>
          <a:solidFill>
            <a:srgbClr val="EEECE1"/>
          </a:solidFill>
          <a:ln w="9525" cap="flat" cmpd="sng" algn="ctr">
            <a:solidFill>
              <a:srgbClr val="4BACC6"/>
            </a:solidFill>
            <a:prstDash val="solid"/>
            <a:round/>
            <a:headEnd type="none" w="med" len="med"/>
            <a:tailEnd type="none" w="med" len="med"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17943099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1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7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3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46" grpId="0"/>
      <p:bldP spid="5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>
            <a:extLst>
              <a:ext uri="{FF2B5EF4-FFF2-40B4-BE49-F238E27FC236}">
                <a16:creationId xmlns:a16="http://schemas.microsoft.com/office/drawing/2014/main" id="{667C8B2C-5029-4398-9C34-5BEDDCB4D5EB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>
          <a:xfrm>
            <a:off x="36000" y="0"/>
            <a:ext cx="9072000" cy="720000"/>
          </a:xfrm>
          <a:ln w="12700" cmpd="dbl">
            <a:solidFill>
              <a:srgbClr val="0070C0"/>
            </a:solidFill>
          </a:ln>
        </p:spPr>
        <p:txBody>
          <a:bodyPr>
            <a:normAutofit fontScale="90000"/>
          </a:bodyPr>
          <a:lstStyle/>
          <a:p>
            <a:pPr algn="ctr" defTabSz="457200">
              <a:lnSpc>
                <a:spcPct val="100000"/>
              </a:lnSpc>
              <a:defRPr/>
            </a:pPr>
            <a:r>
              <a:rPr lang="it-IT" sz="2800" kern="0" dirty="0">
                <a:solidFill>
                  <a:srgbClr val="002060"/>
                </a:solidFill>
                <a:latin typeface="Comic Sans MS" panose="030F0702030302020204" pitchFamily="66" charset="0"/>
              </a:rPr>
              <a:t>Geometria descrittiva dinamica</a:t>
            </a:r>
            <a:br>
              <a:rPr lang="it-IT" sz="2800" kern="0" dirty="0">
                <a:solidFill>
                  <a:srgbClr val="002060"/>
                </a:solidFill>
                <a:latin typeface="Comic Sans MS" panose="030F0702030302020204" pitchFamily="66" charset="0"/>
              </a:rPr>
            </a:br>
            <a:r>
              <a:rPr lang="it-IT" altLang="it-IT" sz="2000" dirty="0">
                <a:solidFill>
                  <a:srgbClr val="002060"/>
                </a:solidFill>
                <a:latin typeface="Comic Sans MS" panose="030F0702030302020204" pitchFamily="66" charset="0"/>
                <a:ea typeface="+mn-ea"/>
                <a:cs typeface="+mn-cs"/>
              </a:rPr>
              <a:t>Intersezione di tre piani: esempi applicativi sulla ricerca del punto improprio (6)</a:t>
            </a:r>
            <a:endParaRPr lang="it-IT" sz="2000" kern="0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21" name="CasellaDiTesto 20">
            <a:extLst>
              <a:ext uri="{FF2B5EF4-FFF2-40B4-BE49-F238E27FC236}">
                <a16:creationId xmlns:a16="http://schemas.microsoft.com/office/drawing/2014/main" id="{8F9F13B4-86F6-4589-BE24-B8E675E6B223}"/>
              </a:ext>
            </a:extLst>
          </p:cNvPr>
          <p:cNvSpPr txBox="1"/>
          <p:nvPr/>
        </p:nvSpPr>
        <p:spPr>
          <a:xfrm>
            <a:off x="54000" y="835692"/>
            <a:ext cx="9036000" cy="19800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Passo 3: intersezione tra r ed s</a:t>
            </a: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2" name="CasellaDiTesto 21">
            <a:extLst>
              <a:ext uri="{FF2B5EF4-FFF2-40B4-BE49-F238E27FC236}">
                <a16:creationId xmlns:a16="http://schemas.microsoft.com/office/drawing/2014/main" id="{DA06DA49-E0A3-418A-97BF-A937464BF5DA}"/>
              </a:ext>
            </a:extLst>
          </p:cNvPr>
          <p:cNvSpPr txBox="1"/>
          <p:nvPr/>
        </p:nvSpPr>
        <p:spPr>
          <a:xfrm>
            <a:off x="36000" y="2934264"/>
            <a:ext cx="9072000" cy="1154162"/>
          </a:xfrm>
          <a:prstGeom prst="rect">
            <a:avLst/>
          </a:prstGeom>
          <a:noFill/>
          <a:ln>
            <a:solidFill>
              <a:schemeClr val="accent5"/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it-IT" sz="2000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Poiché le rispettive proiezioni delle due rette sono parallele, in ossequio alla condizione di parallelismo tra rette, si evince che il relativo punto d’intersezione è un punto improprio P </a:t>
            </a:r>
            <a:r>
              <a:rPr lang="it-IT" sz="2000" baseline="30000" dirty="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¥</a:t>
            </a:r>
            <a:endParaRPr lang="it-IT" sz="2000" dirty="0">
              <a:solidFill>
                <a:srgbClr val="002060"/>
              </a:solidFill>
            </a:endParaRPr>
          </a:p>
        </p:txBody>
      </p:sp>
      <p:sp>
        <p:nvSpPr>
          <p:cNvPr id="23" name="CasellaDiTesto 22">
            <a:extLst>
              <a:ext uri="{FF2B5EF4-FFF2-40B4-BE49-F238E27FC236}">
                <a16:creationId xmlns:a16="http://schemas.microsoft.com/office/drawing/2014/main" id="{AB0E917A-7754-45D1-8F96-55AF84AAFE01}"/>
              </a:ext>
            </a:extLst>
          </p:cNvPr>
          <p:cNvSpPr txBox="1"/>
          <p:nvPr/>
        </p:nvSpPr>
        <p:spPr>
          <a:xfrm>
            <a:off x="109182" y="4271759"/>
            <a:ext cx="1146412" cy="396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>
                <a:solidFill>
                  <a:srgbClr val="002060"/>
                </a:solidFill>
              </a:rPr>
              <a:t>Verifica</a:t>
            </a:r>
          </a:p>
          <a:p>
            <a:endParaRPr lang="it-IT" dirty="0"/>
          </a:p>
        </p:txBody>
      </p:sp>
      <p:sp>
        <p:nvSpPr>
          <p:cNvPr id="24" name="CasellaDiTesto 23">
            <a:extLst>
              <a:ext uri="{FF2B5EF4-FFF2-40B4-BE49-F238E27FC236}">
                <a16:creationId xmlns:a16="http://schemas.microsoft.com/office/drawing/2014/main" id="{F96D6ABF-00A8-4795-AE46-B6ACFD09AAB9}"/>
              </a:ext>
            </a:extLst>
          </p:cNvPr>
          <p:cNvSpPr txBox="1"/>
          <p:nvPr/>
        </p:nvSpPr>
        <p:spPr>
          <a:xfrm>
            <a:off x="36000" y="4735781"/>
            <a:ext cx="9072000" cy="774251"/>
          </a:xfrm>
          <a:prstGeom prst="rect">
            <a:avLst/>
          </a:prstGeom>
          <a:noFill/>
          <a:ln>
            <a:solidFill>
              <a:schemeClr val="accent5"/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it-IT" sz="2000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La verifica ci è fornita dalla retta impropria x</a:t>
            </a:r>
            <a:r>
              <a:rPr lang="it-IT" sz="2000" baseline="30000" dirty="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¥ </a:t>
            </a:r>
            <a:r>
              <a:rPr lang="it-IT" sz="2000" dirty="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= </a:t>
            </a:r>
            <a:r>
              <a:rPr lang="it-IT" sz="2000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it-IT" sz="2000" dirty="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it-IT" sz="2000" dirty="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 Ç b</a:t>
            </a:r>
            <a:r>
              <a:rPr lang="it-IT" sz="2000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Symbol" panose="05050102010706020507" pitchFamily="18" charset="2"/>
              </a:rPr>
              <a:t>) che, per sua natura, dovrà passare per </a:t>
            </a:r>
            <a:r>
              <a:rPr lang="it-IT" sz="2000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P </a:t>
            </a:r>
            <a:r>
              <a:rPr lang="it-IT" sz="2000" baseline="30000" dirty="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¥</a:t>
            </a:r>
            <a:r>
              <a:rPr lang="it-IT" sz="2000" dirty="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it-IT" dirty="0"/>
          </a:p>
        </p:txBody>
      </p:sp>
      <p:sp>
        <p:nvSpPr>
          <p:cNvPr id="25" name="CasellaDiTesto 24">
            <a:extLst>
              <a:ext uri="{FF2B5EF4-FFF2-40B4-BE49-F238E27FC236}">
                <a16:creationId xmlns:a16="http://schemas.microsoft.com/office/drawing/2014/main" id="{21D3E969-9EA9-4089-81EE-A18C5227FE4F}"/>
              </a:ext>
            </a:extLst>
          </p:cNvPr>
          <p:cNvSpPr txBox="1"/>
          <p:nvPr/>
        </p:nvSpPr>
        <p:spPr>
          <a:xfrm>
            <a:off x="2412000" y="5595591"/>
            <a:ext cx="4320000" cy="1188000"/>
          </a:xfrm>
          <a:prstGeom prst="rect">
            <a:avLst/>
          </a:prstGeom>
          <a:noFill/>
          <a:ln>
            <a:solidFill>
              <a:schemeClr val="accent5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Si può concludere, quindi, che</a:t>
            </a:r>
          </a:p>
          <a:p>
            <a:pPr algn="ctr"/>
            <a:endParaRPr lang="it-IT" dirty="0">
              <a:solidFill>
                <a:srgbClr val="002060"/>
              </a:solidFill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it-IT" dirty="0">
              <a:solidFill>
                <a:srgbClr val="002060"/>
              </a:solidFill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it-IT" dirty="0">
              <a:solidFill>
                <a:srgbClr val="002060"/>
              </a:solidFill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it-IT" dirty="0">
              <a:solidFill>
                <a:srgbClr val="002060"/>
              </a:solidFill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it-IT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it-IT" dirty="0">
              <a:solidFill>
                <a:srgbClr val="002060"/>
              </a:solidFill>
            </a:endParaRPr>
          </a:p>
        </p:txBody>
      </p:sp>
      <p:sp>
        <p:nvSpPr>
          <p:cNvPr id="26" name="CasellaDiTesto 25">
            <a:extLst>
              <a:ext uri="{FF2B5EF4-FFF2-40B4-BE49-F238E27FC236}">
                <a16:creationId xmlns:a16="http://schemas.microsoft.com/office/drawing/2014/main" id="{84A7A959-48F9-4545-B3CD-551E1682F0D5}"/>
              </a:ext>
            </a:extLst>
          </p:cNvPr>
          <p:cNvSpPr txBox="1"/>
          <p:nvPr/>
        </p:nvSpPr>
        <p:spPr>
          <a:xfrm>
            <a:off x="3024000" y="5977725"/>
            <a:ext cx="3096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dirty="0">
                <a:solidFill>
                  <a:srgbClr val="FF000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P </a:t>
            </a:r>
            <a:r>
              <a:rPr lang="it-IT" sz="3200" baseline="30000" dirty="0">
                <a:solidFill>
                  <a:srgbClr val="FF000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¥</a:t>
            </a:r>
            <a:r>
              <a:rPr lang="it-IT" sz="3200" dirty="0">
                <a:solidFill>
                  <a:srgbClr val="FF000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Î </a:t>
            </a:r>
            <a:r>
              <a:rPr lang="it-IT" sz="3200" dirty="0">
                <a:solidFill>
                  <a:srgbClr val="FF000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it-IT" sz="3200" dirty="0">
                <a:solidFill>
                  <a:srgbClr val="FF000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a </a:t>
            </a:r>
            <a:r>
              <a:rPr lang="it-IT" sz="3200" dirty="0">
                <a:solidFill>
                  <a:srgbClr val="FF0000"/>
                </a:solidFill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Ç </a:t>
            </a:r>
            <a:r>
              <a:rPr lang="it-IT" sz="3200" dirty="0">
                <a:solidFill>
                  <a:srgbClr val="FF000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b </a:t>
            </a:r>
            <a:r>
              <a:rPr lang="it-IT" sz="3200" dirty="0">
                <a:solidFill>
                  <a:srgbClr val="FF0000"/>
                </a:solidFill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Ç </a:t>
            </a:r>
            <a:r>
              <a:rPr lang="it-IT" sz="3200" dirty="0">
                <a:solidFill>
                  <a:srgbClr val="FF000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g</a:t>
            </a:r>
            <a:r>
              <a:rPr lang="it-IT" sz="3200" dirty="0">
                <a:solidFill>
                  <a:srgbClr val="FF000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it-IT" sz="3200" dirty="0">
              <a:solidFill>
                <a:srgbClr val="FF0000"/>
              </a:solidFill>
            </a:endParaRPr>
          </a:p>
        </p:txBody>
      </p:sp>
      <p:sp>
        <p:nvSpPr>
          <p:cNvPr id="28" name="Casella di testo 48">
            <a:extLst>
              <a:ext uri="{FF2B5EF4-FFF2-40B4-BE49-F238E27FC236}">
                <a16:creationId xmlns:a16="http://schemas.microsoft.com/office/drawing/2014/main" id="{38214F6B-13A9-4396-9727-9A80E91B475D}"/>
              </a:ext>
            </a:extLst>
          </p:cNvPr>
          <p:cNvSpPr txBox="1"/>
          <p:nvPr/>
        </p:nvSpPr>
        <p:spPr>
          <a:xfrm>
            <a:off x="1668231" y="1754464"/>
            <a:ext cx="1259997" cy="4517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solidFill>
              <a:schemeClr val="accent1"/>
            </a:solidFill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r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Ç 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s)</a:t>
            </a:r>
          </a:p>
        </p:txBody>
      </p:sp>
      <p:sp>
        <p:nvSpPr>
          <p:cNvPr id="29" name="Casella di testo 49">
            <a:extLst>
              <a:ext uri="{FF2B5EF4-FFF2-40B4-BE49-F238E27FC236}">
                <a16:creationId xmlns:a16="http://schemas.microsoft.com/office/drawing/2014/main" id="{588569F2-092B-4133-8D56-CCF1AD27F6A0}"/>
              </a:ext>
            </a:extLst>
          </p:cNvPr>
          <p:cNvSpPr txBox="1"/>
          <p:nvPr/>
        </p:nvSpPr>
        <p:spPr>
          <a:xfrm>
            <a:off x="2942928" y="1274043"/>
            <a:ext cx="1259997" cy="4517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solidFill>
              <a:schemeClr val="accent1"/>
            </a:solidFill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r’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Ç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s’)</a:t>
            </a:r>
          </a:p>
        </p:txBody>
      </p:sp>
      <p:sp>
        <p:nvSpPr>
          <p:cNvPr id="30" name="Casella di testo 50">
            <a:extLst>
              <a:ext uri="{FF2B5EF4-FFF2-40B4-BE49-F238E27FC236}">
                <a16:creationId xmlns:a16="http://schemas.microsoft.com/office/drawing/2014/main" id="{89AF67D1-BBD3-4C55-B99D-5DDD7F7C09CC}"/>
              </a:ext>
            </a:extLst>
          </p:cNvPr>
          <p:cNvSpPr txBox="1"/>
          <p:nvPr/>
        </p:nvSpPr>
        <p:spPr>
          <a:xfrm>
            <a:off x="2942936" y="2252207"/>
            <a:ext cx="1259997" cy="4517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solidFill>
              <a:schemeClr val="accent1"/>
            </a:solidFill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r”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Ç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s”)</a:t>
            </a:r>
          </a:p>
        </p:txBody>
      </p:sp>
      <p:sp>
        <p:nvSpPr>
          <p:cNvPr id="31" name="Casella di testo 53">
            <a:extLst>
              <a:ext uri="{FF2B5EF4-FFF2-40B4-BE49-F238E27FC236}">
                <a16:creationId xmlns:a16="http://schemas.microsoft.com/office/drawing/2014/main" id="{726230B1-22B9-4DEC-BC3F-B03C42CCAEFE}"/>
              </a:ext>
            </a:extLst>
          </p:cNvPr>
          <p:cNvSpPr txBox="1"/>
          <p:nvPr/>
        </p:nvSpPr>
        <p:spPr>
          <a:xfrm>
            <a:off x="6267568" y="1263927"/>
            <a:ext cx="612000" cy="4517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solidFill>
              <a:schemeClr val="accent1"/>
            </a:solidFill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>
              <a:lnSpc>
                <a:spcPct val="115000"/>
              </a:lnSpc>
              <a:spcAft>
                <a:spcPts val="1000"/>
              </a:spcAft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P’</a:t>
            </a:r>
            <a:r>
              <a:rPr lang="it-IT" sz="2000" baseline="30000" dirty="0">
                <a:solidFill>
                  <a:srgbClr val="FF000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 ¥</a:t>
            </a:r>
            <a:endParaRPr kumimoji="0" lang="it-IT" sz="2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2" name="Casella di testo 54">
            <a:extLst>
              <a:ext uri="{FF2B5EF4-FFF2-40B4-BE49-F238E27FC236}">
                <a16:creationId xmlns:a16="http://schemas.microsoft.com/office/drawing/2014/main" id="{0DDE836F-3AAE-4DD7-89E3-8FF366EB819D}"/>
              </a:ext>
            </a:extLst>
          </p:cNvPr>
          <p:cNvSpPr txBox="1"/>
          <p:nvPr/>
        </p:nvSpPr>
        <p:spPr>
          <a:xfrm>
            <a:off x="6261429" y="2245781"/>
            <a:ext cx="612000" cy="4517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solidFill>
              <a:schemeClr val="accent1"/>
            </a:solidFill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>
              <a:lnSpc>
                <a:spcPct val="115000"/>
              </a:lnSpc>
              <a:spcAft>
                <a:spcPts val="1000"/>
              </a:spcAft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P”</a:t>
            </a:r>
            <a:r>
              <a:rPr lang="it-IT" sz="2000" baseline="30000" dirty="0">
                <a:solidFill>
                  <a:srgbClr val="FF000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 ¥</a:t>
            </a:r>
            <a:endParaRPr kumimoji="0" lang="it-IT" sz="2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3" name="Casella di testo 55">
            <a:extLst>
              <a:ext uri="{FF2B5EF4-FFF2-40B4-BE49-F238E27FC236}">
                <a16:creationId xmlns:a16="http://schemas.microsoft.com/office/drawing/2014/main" id="{96C1DC87-1709-4CE9-ADAC-F879F82676A5}"/>
              </a:ext>
            </a:extLst>
          </p:cNvPr>
          <p:cNvSpPr txBox="1"/>
          <p:nvPr/>
        </p:nvSpPr>
        <p:spPr>
          <a:xfrm>
            <a:off x="6971769" y="1737949"/>
            <a:ext cx="504000" cy="4517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solidFill>
              <a:srgbClr val="FF0000"/>
            </a:solidFill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>
              <a:lnSpc>
                <a:spcPct val="115000"/>
              </a:lnSpc>
              <a:spcAft>
                <a:spcPts val="1000"/>
              </a:spcAft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it-IT" sz="2000" baseline="30000" dirty="0">
                <a:solidFill>
                  <a:srgbClr val="FF000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¥</a:t>
            </a:r>
            <a:endParaRPr kumimoji="0" lang="it-IT" sz="2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34" name="Connettore a gomito 33">
            <a:extLst>
              <a:ext uri="{FF2B5EF4-FFF2-40B4-BE49-F238E27FC236}">
                <a16:creationId xmlns:a16="http://schemas.microsoft.com/office/drawing/2014/main" id="{24A32FB6-2BCA-4A47-98A3-A543E6C79408}"/>
              </a:ext>
            </a:extLst>
          </p:cNvPr>
          <p:cNvCxnSpPr/>
          <p:nvPr/>
        </p:nvCxnSpPr>
        <p:spPr>
          <a:xfrm flipV="1">
            <a:off x="2241430" y="1513399"/>
            <a:ext cx="719999" cy="271032"/>
          </a:xfrm>
          <a:prstGeom prst="bentConnector3">
            <a:avLst>
              <a:gd name="adj1" fmla="val -1064"/>
            </a:avLst>
          </a:prstGeom>
          <a:solidFill>
            <a:schemeClr val="accent6">
              <a:lumMod val="20000"/>
              <a:lumOff val="80000"/>
            </a:schemeClr>
          </a:solidFill>
          <a:ln w="3175" cap="flat" cmpd="sng" algn="ctr">
            <a:solidFill>
              <a:schemeClr val="accent1"/>
            </a:solidFill>
            <a:prstDash val="solid"/>
            <a:tailEnd type="stealth"/>
          </a:ln>
          <a:effectLst/>
        </p:spPr>
      </p:cxnSp>
      <p:cxnSp>
        <p:nvCxnSpPr>
          <p:cNvPr id="35" name="Connettore a gomito 34">
            <a:extLst>
              <a:ext uri="{FF2B5EF4-FFF2-40B4-BE49-F238E27FC236}">
                <a16:creationId xmlns:a16="http://schemas.microsoft.com/office/drawing/2014/main" id="{EB052939-1465-4088-BE45-601D7ABDCBB3}"/>
              </a:ext>
            </a:extLst>
          </p:cNvPr>
          <p:cNvCxnSpPr/>
          <p:nvPr/>
        </p:nvCxnSpPr>
        <p:spPr>
          <a:xfrm>
            <a:off x="2216861" y="2204439"/>
            <a:ext cx="719999" cy="271032"/>
          </a:xfrm>
          <a:prstGeom prst="bentConnector3">
            <a:avLst>
              <a:gd name="adj1" fmla="val -1020"/>
            </a:avLst>
          </a:prstGeom>
          <a:solidFill>
            <a:schemeClr val="accent6">
              <a:lumMod val="20000"/>
              <a:lumOff val="80000"/>
            </a:schemeClr>
          </a:solidFill>
          <a:ln w="3175" cap="flat" cmpd="sng" algn="ctr">
            <a:solidFill>
              <a:schemeClr val="accent1"/>
            </a:solidFill>
            <a:prstDash val="solid"/>
            <a:tailEnd type="stealth"/>
          </a:ln>
          <a:effectLst/>
        </p:spPr>
      </p:cxnSp>
      <p:cxnSp>
        <p:nvCxnSpPr>
          <p:cNvPr id="36" name="Connettore 2 35">
            <a:extLst>
              <a:ext uri="{FF2B5EF4-FFF2-40B4-BE49-F238E27FC236}">
                <a16:creationId xmlns:a16="http://schemas.microsoft.com/office/drawing/2014/main" id="{15E75CCC-CA6A-411B-BFCC-E46E479B2009}"/>
              </a:ext>
            </a:extLst>
          </p:cNvPr>
          <p:cNvCxnSpPr/>
          <p:nvPr/>
        </p:nvCxnSpPr>
        <p:spPr>
          <a:xfrm>
            <a:off x="4205021" y="1533878"/>
            <a:ext cx="396000" cy="0"/>
          </a:xfrm>
          <a:prstGeom prst="straightConnector1">
            <a:avLst/>
          </a:prstGeom>
          <a:solidFill>
            <a:schemeClr val="accent6">
              <a:lumMod val="20000"/>
              <a:lumOff val="80000"/>
            </a:schemeClr>
          </a:solidFill>
          <a:ln w="3175" cap="flat" cmpd="sng" algn="ctr">
            <a:solidFill>
              <a:schemeClr val="accent1"/>
            </a:solidFill>
            <a:prstDash val="solid"/>
            <a:tailEnd type="stealth"/>
          </a:ln>
          <a:effectLst/>
        </p:spPr>
      </p:cxnSp>
      <p:cxnSp>
        <p:nvCxnSpPr>
          <p:cNvPr id="37" name="Connettore 2 36">
            <a:extLst>
              <a:ext uri="{FF2B5EF4-FFF2-40B4-BE49-F238E27FC236}">
                <a16:creationId xmlns:a16="http://schemas.microsoft.com/office/drawing/2014/main" id="{072841F5-6A40-48D1-A062-E9D9FCEA451D}"/>
              </a:ext>
            </a:extLst>
          </p:cNvPr>
          <p:cNvCxnSpPr/>
          <p:nvPr/>
        </p:nvCxnSpPr>
        <p:spPr>
          <a:xfrm>
            <a:off x="4195817" y="2529329"/>
            <a:ext cx="396000" cy="0"/>
          </a:xfrm>
          <a:prstGeom prst="straightConnector1">
            <a:avLst/>
          </a:prstGeom>
          <a:solidFill>
            <a:schemeClr val="accent6">
              <a:lumMod val="20000"/>
              <a:lumOff val="80000"/>
            </a:schemeClr>
          </a:solidFill>
          <a:ln w="3175" cap="flat" cmpd="sng" algn="ctr">
            <a:solidFill>
              <a:schemeClr val="accent1"/>
            </a:solidFill>
            <a:prstDash val="solid"/>
            <a:tailEnd type="stealth"/>
          </a:ln>
          <a:effectLst/>
        </p:spPr>
      </p:cxnSp>
      <p:cxnSp>
        <p:nvCxnSpPr>
          <p:cNvPr id="38" name="Connettore a gomito 37">
            <a:extLst>
              <a:ext uri="{FF2B5EF4-FFF2-40B4-BE49-F238E27FC236}">
                <a16:creationId xmlns:a16="http://schemas.microsoft.com/office/drawing/2014/main" id="{29F67E97-74E1-492E-9EDF-B05A8A633BC0}"/>
              </a:ext>
            </a:extLst>
          </p:cNvPr>
          <p:cNvCxnSpPr/>
          <p:nvPr/>
        </p:nvCxnSpPr>
        <p:spPr>
          <a:xfrm>
            <a:off x="6870771" y="1497332"/>
            <a:ext cx="360000" cy="252000"/>
          </a:xfrm>
          <a:prstGeom prst="bentConnector2">
            <a:avLst/>
          </a:prstGeom>
          <a:solidFill>
            <a:schemeClr val="accent6">
              <a:lumMod val="20000"/>
              <a:lumOff val="80000"/>
            </a:schemeClr>
          </a:solidFill>
          <a:ln w="3175" cap="flat" cmpd="sng" algn="ctr">
            <a:solidFill>
              <a:schemeClr val="accent1"/>
            </a:solidFill>
            <a:prstDash val="solid"/>
            <a:tailEnd type="stealth"/>
          </a:ln>
          <a:effectLst/>
        </p:spPr>
      </p:cxnSp>
      <p:cxnSp>
        <p:nvCxnSpPr>
          <p:cNvPr id="39" name="Connettore a gomito 38">
            <a:extLst>
              <a:ext uri="{FF2B5EF4-FFF2-40B4-BE49-F238E27FC236}">
                <a16:creationId xmlns:a16="http://schemas.microsoft.com/office/drawing/2014/main" id="{74404AAD-E4C7-40BB-8718-1B29A32A31EA}"/>
              </a:ext>
            </a:extLst>
          </p:cNvPr>
          <p:cNvCxnSpPr/>
          <p:nvPr/>
        </p:nvCxnSpPr>
        <p:spPr>
          <a:xfrm flipV="1">
            <a:off x="6873549" y="2148463"/>
            <a:ext cx="360000" cy="252000"/>
          </a:xfrm>
          <a:prstGeom prst="bentConnector2">
            <a:avLst/>
          </a:prstGeom>
          <a:solidFill>
            <a:schemeClr val="accent6">
              <a:lumMod val="20000"/>
              <a:lumOff val="80000"/>
            </a:schemeClr>
          </a:solidFill>
          <a:ln w="3175" cap="flat" cmpd="sng" algn="ctr">
            <a:solidFill>
              <a:schemeClr val="accent1"/>
            </a:solidFill>
            <a:prstDash val="solid"/>
            <a:tailEnd type="stealth"/>
          </a:ln>
          <a:effectLst/>
        </p:spPr>
      </p:cxnSp>
      <p:sp>
        <p:nvSpPr>
          <p:cNvPr id="40" name="Casella di testo 49">
            <a:extLst>
              <a:ext uri="{FF2B5EF4-FFF2-40B4-BE49-F238E27FC236}">
                <a16:creationId xmlns:a16="http://schemas.microsoft.com/office/drawing/2014/main" id="{552F6F1C-97F0-4FAC-97E5-942620700228}"/>
              </a:ext>
            </a:extLst>
          </p:cNvPr>
          <p:cNvSpPr txBox="1"/>
          <p:nvPr/>
        </p:nvSpPr>
        <p:spPr>
          <a:xfrm>
            <a:off x="4610230" y="1289965"/>
            <a:ext cx="1259997" cy="4517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solidFill>
              <a:schemeClr val="accent1"/>
            </a:solidFill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r’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//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s’)</a:t>
            </a:r>
          </a:p>
        </p:txBody>
      </p:sp>
      <p:sp>
        <p:nvSpPr>
          <p:cNvPr id="41" name="Casella di testo 50">
            <a:extLst>
              <a:ext uri="{FF2B5EF4-FFF2-40B4-BE49-F238E27FC236}">
                <a16:creationId xmlns:a16="http://schemas.microsoft.com/office/drawing/2014/main" id="{67E22EF8-385E-4A33-8C58-B156D0286E36}"/>
              </a:ext>
            </a:extLst>
          </p:cNvPr>
          <p:cNvSpPr txBox="1"/>
          <p:nvPr/>
        </p:nvSpPr>
        <p:spPr>
          <a:xfrm>
            <a:off x="4582942" y="2268130"/>
            <a:ext cx="1259997" cy="4517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solidFill>
              <a:schemeClr val="accent1"/>
            </a:solidFill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r”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//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s”)</a:t>
            </a:r>
          </a:p>
        </p:txBody>
      </p:sp>
      <p:cxnSp>
        <p:nvCxnSpPr>
          <p:cNvPr id="42" name="Connettore 2 41">
            <a:extLst>
              <a:ext uri="{FF2B5EF4-FFF2-40B4-BE49-F238E27FC236}">
                <a16:creationId xmlns:a16="http://schemas.microsoft.com/office/drawing/2014/main" id="{E4D1CF20-3B14-4976-8AD6-51A8555E5914}"/>
              </a:ext>
            </a:extLst>
          </p:cNvPr>
          <p:cNvCxnSpPr/>
          <p:nvPr/>
        </p:nvCxnSpPr>
        <p:spPr>
          <a:xfrm>
            <a:off x="5885970" y="1522506"/>
            <a:ext cx="360000" cy="0"/>
          </a:xfrm>
          <a:prstGeom prst="straightConnector1">
            <a:avLst/>
          </a:prstGeom>
          <a:solidFill>
            <a:schemeClr val="accent6">
              <a:lumMod val="20000"/>
              <a:lumOff val="80000"/>
            </a:schemeClr>
          </a:solidFill>
          <a:ln w="3175" cap="flat" cmpd="sng" algn="ctr">
            <a:solidFill>
              <a:schemeClr val="accent1"/>
            </a:solidFill>
            <a:prstDash val="solid"/>
            <a:tailEnd type="stealth"/>
          </a:ln>
          <a:effectLst/>
        </p:spPr>
      </p:cxnSp>
      <p:cxnSp>
        <p:nvCxnSpPr>
          <p:cNvPr id="43" name="Connettore 2 42">
            <a:extLst>
              <a:ext uri="{FF2B5EF4-FFF2-40B4-BE49-F238E27FC236}">
                <a16:creationId xmlns:a16="http://schemas.microsoft.com/office/drawing/2014/main" id="{F5B422B9-9EDB-4AEC-B51F-8CD44EBF1A65}"/>
              </a:ext>
            </a:extLst>
          </p:cNvPr>
          <p:cNvCxnSpPr/>
          <p:nvPr/>
        </p:nvCxnSpPr>
        <p:spPr>
          <a:xfrm>
            <a:off x="5876766" y="2490661"/>
            <a:ext cx="360000" cy="0"/>
          </a:xfrm>
          <a:prstGeom prst="straightConnector1">
            <a:avLst/>
          </a:prstGeom>
          <a:solidFill>
            <a:schemeClr val="accent6">
              <a:lumMod val="20000"/>
              <a:lumOff val="80000"/>
            </a:schemeClr>
          </a:solidFill>
          <a:ln w="3175" cap="flat" cmpd="sng" algn="ctr">
            <a:solidFill>
              <a:schemeClr val="accent1"/>
            </a:solidFill>
            <a:prstDash val="solid"/>
            <a:tailEnd type="stealth"/>
          </a:ln>
          <a:effectLst/>
        </p:spPr>
      </p:cxnSp>
      <p:cxnSp>
        <p:nvCxnSpPr>
          <p:cNvPr id="4" name="Connettore diritto 3">
            <a:extLst>
              <a:ext uri="{FF2B5EF4-FFF2-40B4-BE49-F238E27FC236}">
                <a16:creationId xmlns:a16="http://schemas.microsoft.com/office/drawing/2014/main" id="{1072C531-698A-41DA-8599-F6AC2D031F10}"/>
              </a:ext>
            </a:extLst>
          </p:cNvPr>
          <p:cNvCxnSpPr>
            <a:cxnSpLocks/>
          </p:cNvCxnSpPr>
          <p:nvPr/>
        </p:nvCxnSpPr>
        <p:spPr>
          <a:xfrm>
            <a:off x="2412000" y="6619166"/>
            <a:ext cx="432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7128497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2" grpId="0" animBg="1"/>
      <p:bldP spid="23" grpId="0"/>
      <p:bldP spid="24" grpId="0" animBg="1"/>
      <p:bldP spid="25" grpId="0" animBg="1"/>
      <p:bldP spid="26" grpId="0" bldLvl="5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40" grpId="0" animBg="1"/>
      <p:bldP spid="4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>
            <a:extLst>
              <a:ext uri="{FF2B5EF4-FFF2-40B4-BE49-F238E27FC236}">
                <a16:creationId xmlns:a16="http://schemas.microsoft.com/office/drawing/2014/main" id="{667C8B2C-5029-4398-9C34-5BEDDCB4D5EB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>
          <a:xfrm>
            <a:off x="36000" y="0"/>
            <a:ext cx="9072000" cy="720000"/>
          </a:xfrm>
          <a:ln w="12700" cmpd="dbl">
            <a:solidFill>
              <a:srgbClr val="0070C0"/>
            </a:solidFill>
          </a:ln>
        </p:spPr>
        <p:txBody>
          <a:bodyPr>
            <a:normAutofit fontScale="90000"/>
          </a:bodyPr>
          <a:lstStyle/>
          <a:p>
            <a:pPr algn="ctr" defTabSz="457200">
              <a:lnSpc>
                <a:spcPct val="100000"/>
              </a:lnSpc>
              <a:defRPr/>
            </a:pPr>
            <a:r>
              <a:rPr lang="it-IT" sz="2800" kern="0" dirty="0">
                <a:solidFill>
                  <a:srgbClr val="002060"/>
                </a:solidFill>
                <a:latin typeface="Comic Sans MS" panose="030F0702030302020204" pitchFamily="66" charset="0"/>
              </a:rPr>
              <a:t>Geometria descrittiva dinamica</a:t>
            </a:r>
            <a:br>
              <a:rPr lang="it-IT" sz="2800" kern="0" dirty="0">
                <a:solidFill>
                  <a:srgbClr val="002060"/>
                </a:solidFill>
                <a:latin typeface="Comic Sans MS" panose="030F0702030302020204" pitchFamily="66" charset="0"/>
              </a:rPr>
            </a:br>
            <a:r>
              <a:rPr lang="it-IT" altLang="it-IT" sz="2000" dirty="0">
                <a:solidFill>
                  <a:srgbClr val="002060"/>
                </a:solidFill>
                <a:latin typeface="Comic Sans MS" panose="030F0702030302020204" pitchFamily="66" charset="0"/>
                <a:ea typeface="+mn-ea"/>
                <a:cs typeface="+mn-cs"/>
              </a:rPr>
              <a:t>Intersezione di tre piani: esempi applicativi sulla ricerca del punto improprio (7)</a:t>
            </a:r>
            <a:endParaRPr lang="it-IT" sz="2000" kern="0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28" name="CasellaDiTesto 1">
            <a:extLst>
              <a:ext uri="{FF2B5EF4-FFF2-40B4-BE49-F238E27FC236}">
                <a16:creationId xmlns:a16="http://schemas.microsoft.com/office/drawing/2014/main" id="{1B8513A7-F191-47FB-99F1-770CB9E3E839}"/>
              </a:ext>
            </a:extLst>
          </p:cNvPr>
          <p:cNvSpPr txBox="1"/>
          <p:nvPr/>
        </p:nvSpPr>
        <p:spPr>
          <a:xfrm>
            <a:off x="36000" y="797619"/>
            <a:ext cx="9072000" cy="400110"/>
          </a:xfrm>
          <a:prstGeom prst="rect">
            <a:avLst/>
          </a:prstGeom>
          <a:solidFill>
            <a:schemeClr val="bg2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/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Esempio 11:  </a:t>
            </a:r>
            <a:r>
              <a:rPr lang="it-IT" sz="2000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Intersezione di tre piani generici </a:t>
            </a:r>
            <a:r>
              <a:rPr lang="it-IT" sz="2000" dirty="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it-IT" sz="2000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it-IT" sz="2000" dirty="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it-IT" sz="2000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it-IT" sz="2000" dirty="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g</a:t>
            </a:r>
            <a:r>
              <a:rPr lang="it-IT" sz="2000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con </a:t>
            </a:r>
            <a:r>
              <a:rPr lang="it-IT" sz="2000" dirty="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it-IT" sz="2000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// </a:t>
            </a:r>
            <a:r>
              <a:rPr lang="it-IT" sz="2000" dirty="0">
                <a:solidFill>
                  <a:srgbClr val="00206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endParaRPr kumimoji="0" lang="it-IT" sz="20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omic Sans MS"/>
            </a:endParaRPr>
          </a:p>
        </p:txBody>
      </p:sp>
      <p:sp>
        <p:nvSpPr>
          <p:cNvPr id="30" name="CasellaDiTesto 29">
            <a:extLst>
              <a:ext uri="{FF2B5EF4-FFF2-40B4-BE49-F238E27FC236}">
                <a16:creationId xmlns:a16="http://schemas.microsoft.com/office/drawing/2014/main" id="{A9696781-55AE-4BE4-BDED-AD48D6D091F7}"/>
              </a:ext>
            </a:extLst>
          </p:cNvPr>
          <p:cNvSpPr txBox="1"/>
          <p:nvPr/>
        </p:nvSpPr>
        <p:spPr>
          <a:xfrm>
            <a:off x="5468632" y="1528717"/>
            <a:ext cx="3635612" cy="39600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Assegnati i seguenti piani</a:t>
            </a:r>
          </a:p>
          <a:p>
            <a:pPr marL="0" marR="0" lvl="0" indent="0" algn="ctr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(Es. 11) con le relative caratteristiche geometrico-descrittive:</a:t>
            </a:r>
          </a:p>
          <a:p>
            <a:pPr marL="0" marR="0" lvl="0" indent="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1" name="CasellaDiTesto 30">
            <a:extLst>
              <a:ext uri="{FF2B5EF4-FFF2-40B4-BE49-F238E27FC236}">
                <a16:creationId xmlns:a16="http://schemas.microsoft.com/office/drawing/2014/main" id="{02CF5C7D-7BD6-426D-98E8-9C8889E40688}"/>
              </a:ext>
            </a:extLst>
          </p:cNvPr>
          <p:cNvSpPr txBox="1"/>
          <p:nvPr/>
        </p:nvSpPr>
        <p:spPr>
          <a:xfrm>
            <a:off x="5503199" y="2897252"/>
            <a:ext cx="3600000" cy="142442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it-IT" sz="2000" dirty="0">
                <a:solidFill>
                  <a:srgbClr val="FF000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it-IT" sz="1400" dirty="0">
                <a:solidFill>
                  <a:srgbClr val="FF000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it-IT" sz="2000" dirty="0">
                <a:solidFill>
                  <a:srgbClr val="FF000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Ðp</a:t>
            </a:r>
            <a:r>
              <a:rPr lang="it-IT" sz="2000" baseline="-25000" dirty="0">
                <a:solidFill>
                  <a:srgbClr val="FF000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it-IT" sz="2000" dirty="0">
                <a:solidFill>
                  <a:srgbClr val="FF000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+; </a:t>
            </a:r>
            <a:r>
              <a:rPr lang="it-IT" sz="2000" dirty="0">
                <a:solidFill>
                  <a:srgbClr val="FF000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Ðp</a:t>
            </a:r>
            <a:r>
              <a:rPr lang="it-IT" sz="2000" baseline="-25000" dirty="0">
                <a:solidFill>
                  <a:srgbClr val="FF000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it-IT" sz="2000" dirty="0">
                <a:solidFill>
                  <a:srgbClr val="FF000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it-IT" sz="1400" dirty="0">
                <a:solidFill>
                  <a:srgbClr val="FF000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it-IT" sz="2000" dirty="0">
                <a:solidFill>
                  <a:srgbClr val="0000FF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it-IT" sz="1400" dirty="0">
                <a:solidFill>
                  <a:srgbClr val="0000FF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it-IT" sz="2000" dirty="0">
                <a:solidFill>
                  <a:srgbClr val="0000FF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Ðp</a:t>
            </a:r>
            <a:r>
              <a:rPr lang="it-IT" sz="2000" baseline="-25000" dirty="0">
                <a:solidFill>
                  <a:srgbClr val="0000FF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it-IT" sz="2000" dirty="0">
                <a:solidFill>
                  <a:srgbClr val="0000FF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-; </a:t>
            </a:r>
            <a:r>
              <a:rPr lang="it-IT" sz="2000" dirty="0">
                <a:solidFill>
                  <a:srgbClr val="0000FF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Ðp</a:t>
            </a:r>
            <a:r>
              <a:rPr lang="it-IT" sz="2000" baseline="-25000" dirty="0">
                <a:solidFill>
                  <a:srgbClr val="0000FF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it-IT" sz="2000" dirty="0">
                <a:solidFill>
                  <a:srgbClr val="0000FF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it-IT" sz="1400" dirty="0">
                <a:solidFill>
                  <a:srgbClr val="0000FF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it-IT" sz="2000" dirty="0">
                <a:solidFill>
                  <a:srgbClr val="FF00FF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g</a:t>
            </a:r>
            <a:r>
              <a:rPr lang="it-IT" sz="1400" dirty="0">
                <a:solidFill>
                  <a:srgbClr val="FF00FF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it-IT" sz="2000" dirty="0">
                <a:solidFill>
                  <a:srgbClr val="FF00FF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Ðp</a:t>
            </a:r>
            <a:r>
              <a:rPr lang="it-IT" sz="2000" baseline="-25000" dirty="0">
                <a:solidFill>
                  <a:srgbClr val="FF00FF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it-IT" sz="2000" dirty="0">
                <a:solidFill>
                  <a:srgbClr val="FF00FF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+; </a:t>
            </a:r>
            <a:r>
              <a:rPr lang="it-IT" sz="2000" dirty="0">
                <a:solidFill>
                  <a:srgbClr val="FF00FF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Ðp</a:t>
            </a:r>
            <a:r>
              <a:rPr lang="it-IT" sz="2000" baseline="-25000" dirty="0">
                <a:solidFill>
                  <a:srgbClr val="FF00FF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it-IT" sz="2000" dirty="0">
                <a:solidFill>
                  <a:srgbClr val="FF00FF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it-IT" sz="2000" baseline="-25000" dirty="0">
                <a:solidFill>
                  <a:srgbClr val="FF00FF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r>
              <a:rPr lang="it-IT" sz="1400" dirty="0">
                <a:solidFill>
                  <a:srgbClr val="FF00FF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it-IT" sz="1400" dirty="0">
              <a:solidFill>
                <a:srgbClr val="FF00FF"/>
              </a:solidFill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3" name="Rettangolo 32">
            <a:extLst>
              <a:ext uri="{FF2B5EF4-FFF2-40B4-BE49-F238E27FC236}">
                <a16:creationId xmlns:a16="http://schemas.microsoft.com/office/drawing/2014/main" id="{C934495D-9A7B-448A-B2FB-F45D2229C254}"/>
              </a:ext>
            </a:extLst>
          </p:cNvPr>
          <p:cNvSpPr/>
          <p:nvPr/>
        </p:nvSpPr>
        <p:spPr>
          <a:xfrm>
            <a:off x="5532781" y="4413043"/>
            <a:ext cx="3564000" cy="1047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occorre ricercare e definire il punto d’intersezione P</a:t>
            </a:r>
            <a:r>
              <a:rPr kumimoji="0" lang="it-IT" sz="1800" b="0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Î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kumimoji="0" lang="it-IT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kumimoji="0" lang="it-IT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Ç</a:t>
            </a:r>
            <a:r>
              <a:rPr kumimoji="0" lang="it-IT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kumimoji="0" lang="it-IT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Ç</a:t>
            </a:r>
            <a:r>
              <a:rPr kumimoji="0" lang="it-IT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g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) tra i tre piani.</a:t>
            </a:r>
            <a:endParaRPr kumimoji="0" lang="it-IT" sz="20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05E54E31-644E-4B23-B7F9-4ECD3ED111C1}"/>
              </a:ext>
            </a:extLst>
          </p:cNvPr>
          <p:cNvSpPr txBox="1"/>
          <p:nvPr/>
        </p:nvSpPr>
        <p:spPr>
          <a:xfrm>
            <a:off x="27293" y="4954138"/>
            <a:ext cx="5400000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Poiché i piani </a:t>
            </a:r>
            <a:r>
              <a:rPr kumimoji="0" lang="it-IT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kumimoji="0" lang="it-IT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kumimoji="0" lang="it-IT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kumimoji="0" lang="it-IT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, pur 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essendo collocati in due diedri opposti, presentano le tracce omonime parallele, per le relative condizioni di parallelismo, si deduce che essi sono paralleli e pertanto la relativa retta d’intersezione sarà una retta impropria cioè: 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a 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Ç 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®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x</a:t>
            </a:r>
            <a:r>
              <a:rPr kumimoji="0" lang="it-IT" sz="2000" b="0" i="0" u="none" strike="noStrike" kern="1200" cap="none" spc="0" normalizeH="0" baseline="3000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¥ </a:t>
            </a:r>
            <a:endParaRPr kumimoji="0" lang="it-IT" sz="20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5A06003C-1805-4B1A-8790-026FC615B304}"/>
              </a:ext>
            </a:extLst>
          </p:cNvPr>
          <p:cNvSpPr txBox="1"/>
          <p:nvPr/>
        </p:nvSpPr>
        <p:spPr>
          <a:xfrm>
            <a:off x="5459102" y="5581934"/>
            <a:ext cx="3636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Data l’impossibilità di operare con questi due piani, sviluppiamo i passi dell’algoritmo grafico come nella figura dell’Es.11-a</a:t>
            </a: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pic>
        <p:nvPicPr>
          <p:cNvPr id="10" name="Immagine 9">
            <a:extLst>
              <a:ext uri="{FF2B5EF4-FFF2-40B4-BE49-F238E27FC236}">
                <a16:creationId xmlns:a16="http://schemas.microsoft.com/office/drawing/2014/main" id="{3216F685-1B26-4872-87EE-4A6DFEFF2ABC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237" r="20610"/>
          <a:stretch/>
        </p:blipFill>
        <p:spPr bwMode="auto">
          <a:xfrm>
            <a:off x="0" y="1516995"/>
            <a:ext cx="5400000" cy="3197705"/>
          </a:xfrm>
          <a:prstGeom prst="rect">
            <a:avLst/>
          </a:prstGeom>
          <a:solidFill>
            <a:srgbClr val="EEECE1"/>
          </a:solidFill>
          <a:ln>
            <a:solidFill>
              <a:srgbClr val="4BACC6"/>
            </a:solidFill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59209116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1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1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30" grpId="0" animBg="1"/>
      <p:bldP spid="31" grpId="0" uiExpand="1" build="p" animBg="1"/>
      <p:bldP spid="33" grpId="0"/>
      <p:bldP spid="2" grpId="0"/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>
            <a:extLst>
              <a:ext uri="{FF2B5EF4-FFF2-40B4-BE49-F238E27FC236}">
                <a16:creationId xmlns:a16="http://schemas.microsoft.com/office/drawing/2014/main" id="{667C8B2C-5029-4398-9C34-5BEDDCB4D5EB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>
          <a:xfrm>
            <a:off x="36000" y="0"/>
            <a:ext cx="9072000" cy="720000"/>
          </a:xfrm>
          <a:ln w="12700" cmpd="dbl">
            <a:solidFill>
              <a:srgbClr val="0070C0"/>
            </a:solidFill>
          </a:ln>
        </p:spPr>
        <p:txBody>
          <a:bodyPr>
            <a:normAutofit fontScale="90000"/>
          </a:bodyPr>
          <a:lstStyle/>
          <a:p>
            <a:pPr algn="ctr" defTabSz="457200">
              <a:lnSpc>
                <a:spcPct val="100000"/>
              </a:lnSpc>
              <a:defRPr/>
            </a:pPr>
            <a:r>
              <a:rPr lang="it-IT" sz="2800" kern="0" dirty="0">
                <a:solidFill>
                  <a:srgbClr val="002060"/>
                </a:solidFill>
                <a:latin typeface="Comic Sans MS" panose="030F0702030302020204" pitchFamily="66" charset="0"/>
              </a:rPr>
              <a:t>Geometria descrittiva dinamica</a:t>
            </a:r>
            <a:br>
              <a:rPr lang="it-IT" sz="2800" kern="0" dirty="0">
                <a:solidFill>
                  <a:srgbClr val="002060"/>
                </a:solidFill>
                <a:latin typeface="Comic Sans MS" panose="030F0702030302020204" pitchFamily="66" charset="0"/>
              </a:rPr>
            </a:br>
            <a:r>
              <a:rPr lang="it-IT" altLang="it-IT" sz="2000" dirty="0">
                <a:solidFill>
                  <a:srgbClr val="002060"/>
                </a:solidFill>
                <a:latin typeface="Comic Sans MS" panose="030F0702030302020204" pitchFamily="66" charset="0"/>
                <a:ea typeface="+mn-ea"/>
                <a:cs typeface="+mn-cs"/>
              </a:rPr>
              <a:t>Intersezione di tre piani: esempi applicativi sulla ricerca del punto improprio (8)</a:t>
            </a:r>
            <a:endParaRPr lang="it-IT" sz="2000" kern="0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32" name="CasellaDiTesto 31">
            <a:extLst>
              <a:ext uri="{FF2B5EF4-FFF2-40B4-BE49-F238E27FC236}">
                <a16:creationId xmlns:a16="http://schemas.microsoft.com/office/drawing/2014/main" id="{AF20FFB7-6F5D-4825-B05E-05ADFF703178}"/>
              </a:ext>
            </a:extLst>
          </p:cNvPr>
          <p:cNvSpPr txBox="1"/>
          <p:nvPr/>
        </p:nvSpPr>
        <p:spPr>
          <a:xfrm>
            <a:off x="5472755" y="1838793"/>
            <a:ext cx="3600000" cy="15480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Passo 1: intersezione tra 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g</a:t>
            </a: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9" name="Casella di testo 206">
            <a:extLst>
              <a:ext uri="{FF2B5EF4-FFF2-40B4-BE49-F238E27FC236}">
                <a16:creationId xmlns:a16="http://schemas.microsoft.com/office/drawing/2014/main" id="{87F6E704-7A04-4578-965B-05366C967CCA}"/>
              </a:ext>
            </a:extLst>
          </p:cNvPr>
          <p:cNvSpPr txBox="1"/>
          <p:nvPr/>
        </p:nvSpPr>
        <p:spPr>
          <a:xfrm>
            <a:off x="5766808" y="2348064"/>
            <a:ext cx="1393313" cy="432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solidFill>
              <a:srgbClr val="0070C0"/>
            </a:solidFill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kumimoji="0" lang="it-IT" sz="2000" b="0" i="0" u="none" strike="noStrike" kern="120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Ç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kumimoji="0" lang="it-IT" sz="2000" b="0" i="0" u="none" strike="noStrike" kern="1200" cap="none" spc="0" normalizeH="0" baseline="-25000" noProof="0" dirty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g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40" name="Casella di testo 205">
            <a:extLst>
              <a:ext uri="{FF2B5EF4-FFF2-40B4-BE49-F238E27FC236}">
                <a16:creationId xmlns:a16="http://schemas.microsoft.com/office/drawing/2014/main" id="{105AE9CC-3CEC-4978-A652-ECCE10602077}"/>
              </a:ext>
            </a:extLst>
          </p:cNvPr>
          <p:cNvSpPr txBox="1"/>
          <p:nvPr/>
        </p:nvSpPr>
        <p:spPr>
          <a:xfrm>
            <a:off x="5766808" y="2858870"/>
            <a:ext cx="1418853" cy="432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solidFill>
              <a:srgbClr val="0070C0"/>
            </a:solidFill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kumimoji="0" lang="it-IT" sz="2000" b="0" i="0" u="none" strike="noStrike" kern="120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Ç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kumimoji="0" lang="it-IT" sz="2000" b="0" i="0" u="none" strike="noStrike" kern="1200" cap="none" spc="0" normalizeH="0" baseline="-25000" noProof="0" dirty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g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41" name="Casella di testo 204">
            <a:extLst>
              <a:ext uri="{FF2B5EF4-FFF2-40B4-BE49-F238E27FC236}">
                <a16:creationId xmlns:a16="http://schemas.microsoft.com/office/drawing/2014/main" id="{697B4081-E984-45C7-8A60-EDF0B1DE98DC}"/>
              </a:ext>
            </a:extLst>
          </p:cNvPr>
          <p:cNvSpPr txBox="1"/>
          <p:nvPr/>
        </p:nvSpPr>
        <p:spPr>
          <a:xfrm>
            <a:off x="7433331" y="2348064"/>
            <a:ext cx="651726" cy="432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solidFill>
              <a:srgbClr val="0070C0"/>
            </a:solidFill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kumimoji="0" lang="it-IT" sz="2000" b="0" i="0" u="none" strike="noStrike" kern="1200" cap="none" spc="0" normalizeH="0" baseline="-25000" noProof="0" dirty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it-IT" sz="2000" dirty="0">
                <a:solidFill>
                  <a:srgbClr val="92D05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r</a:t>
            </a:r>
            <a:endParaRPr kumimoji="0" lang="it-IT" sz="2000" b="0" i="0" u="none" strike="noStrike" kern="1200" cap="none" spc="0" normalizeH="0" baseline="0" noProof="0" dirty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2" name="Casella di testo 203">
            <a:extLst>
              <a:ext uri="{FF2B5EF4-FFF2-40B4-BE49-F238E27FC236}">
                <a16:creationId xmlns:a16="http://schemas.microsoft.com/office/drawing/2014/main" id="{B8F98C09-5295-4BFE-B187-9E8C85CCD74D}"/>
              </a:ext>
            </a:extLst>
          </p:cNvPr>
          <p:cNvSpPr txBox="1"/>
          <p:nvPr/>
        </p:nvSpPr>
        <p:spPr>
          <a:xfrm>
            <a:off x="8345344" y="2337640"/>
            <a:ext cx="481464" cy="432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solidFill>
              <a:srgbClr val="0070C0"/>
            </a:solidFill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r’</a:t>
            </a:r>
          </a:p>
        </p:txBody>
      </p:sp>
      <p:sp>
        <p:nvSpPr>
          <p:cNvPr id="43" name="Casella di testo 202">
            <a:extLst>
              <a:ext uri="{FF2B5EF4-FFF2-40B4-BE49-F238E27FC236}">
                <a16:creationId xmlns:a16="http://schemas.microsoft.com/office/drawing/2014/main" id="{FD3D8796-F16D-43B0-9C76-8ECCFD25062A}"/>
              </a:ext>
            </a:extLst>
          </p:cNvPr>
          <p:cNvSpPr txBox="1"/>
          <p:nvPr/>
        </p:nvSpPr>
        <p:spPr>
          <a:xfrm>
            <a:off x="7433331" y="2860508"/>
            <a:ext cx="665915" cy="432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solidFill>
              <a:srgbClr val="0070C0"/>
            </a:solidFill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kumimoji="0" lang="it-IT" sz="2000" b="0" i="0" u="none" strike="noStrike" kern="1200" cap="none" spc="0" normalizeH="0" baseline="-25000" noProof="0" dirty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r</a:t>
            </a:r>
          </a:p>
        </p:txBody>
      </p:sp>
      <p:sp>
        <p:nvSpPr>
          <p:cNvPr id="44" name="Casella di testo 201">
            <a:extLst>
              <a:ext uri="{FF2B5EF4-FFF2-40B4-BE49-F238E27FC236}">
                <a16:creationId xmlns:a16="http://schemas.microsoft.com/office/drawing/2014/main" id="{77B6F633-D3CE-4071-A9CB-C649010CFFF6}"/>
              </a:ext>
            </a:extLst>
          </p:cNvPr>
          <p:cNvSpPr txBox="1"/>
          <p:nvPr/>
        </p:nvSpPr>
        <p:spPr>
          <a:xfrm>
            <a:off x="8345344" y="2860507"/>
            <a:ext cx="481464" cy="432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solidFill>
              <a:srgbClr val="0070C0"/>
            </a:solidFill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r”</a:t>
            </a:r>
          </a:p>
        </p:txBody>
      </p:sp>
      <p:cxnSp>
        <p:nvCxnSpPr>
          <p:cNvPr id="35" name="Connettore 2 34">
            <a:extLst>
              <a:ext uri="{FF2B5EF4-FFF2-40B4-BE49-F238E27FC236}">
                <a16:creationId xmlns:a16="http://schemas.microsoft.com/office/drawing/2014/main" id="{A67B0BD6-2973-4A61-8D21-7920DE5C6AF1}"/>
              </a:ext>
            </a:extLst>
          </p:cNvPr>
          <p:cNvCxnSpPr/>
          <p:nvPr/>
        </p:nvCxnSpPr>
        <p:spPr>
          <a:xfrm>
            <a:off x="7183391" y="3047348"/>
            <a:ext cx="241205" cy="0"/>
          </a:xfrm>
          <a:prstGeom prst="straightConnector1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rgbClr val="0070C0"/>
            </a:solidFill>
            <a:prstDash val="solid"/>
            <a:tailEnd type="stealth"/>
          </a:ln>
          <a:effectLst/>
        </p:spPr>
      </p:cxnSp>
      <p:cxnSp>
        <p:nvCxnSpPr>
          <p:cNvPr id="36" name="Connettore 2 35">
            <a:extLst>
              <a:ext uri="{FF2B5EF4-FFF2-40B4-BE49-F238E27FC236}">
                <a16:creationId xmlns:a16="http://schemas.microsoft.com/office/drawing/2014/main" id="{CDFA09BD-5E6B-411D-9147-1F56A7F48D73}"/>
              </a:ext>
            </a:extLst>
          </p:cNvPr>
          <p:cNvCxnSpPr/>
          <p:nvPr/>
        </p:nvCxnSpPr>
        <p:spPr>
          <a:xfrm>
            <a:off x="7172494" y="2548635"/>
            <a:ext cx="241205" cy="0"/>
          </a:xfrm>
          <a:prstGeom prst="straightConnector1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rgbClr val="0070C0"/>
            </a:solidFill>
            <a:prstDash val="solid"/>
            <a:tailEnd type="stealth"/>
          </a:ln>
          <a:effectLst/>
        </p:spPr>
      </p:cxnSp>
      <p:cxnSp>
        <p:nvCxnSpPr>
          <p:cNvPr id="37" name="Connettore 2 36">
            <a:extLst>
              <a:ext uri="{FF2B5EF4-FFF2-40B4-BE49-F238E27FC236}">
                <a16:creationId xmlns:a16="http://schemas.microsoft.com/office/drawing/2014/main" id="{7C35CED8-A2C0-4080-A811-109660E098ED}"/>
              </a:ext>
            </a:extLst>
          </p:cNvPr>
          <p:cNvCxnSpPr/>
          <p:nvPr/>
        </p:nvCxnSpPr>
        <p:spPr>
          <a:xfrm>
            <a:off x="8104193" y="2539043"/>
            <a:ext cx="241205" cy="0"/>
          </a:xfrm>
          <a:prstGeom prst="straightConnector1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rgbClr val="0070C0"/>
            </a:solidFill>
            <a:prstDash val="solid"/>
            <a:tailEnd type="stealth"/>
          </a:ln>
          <a:effectLst/>
        </p:spPr>
      </p:cxnSp>
      <p:cxnSp>
        <p:nvCxnSpPr>
          <p:cNvPr id="38" name="Connettore 2 37">
            <a:extLst>
              <a:ext uri="{FF2B5EF4-FFF2-40B4-BE49-F238E27FC236}">
                <a16:creationId xmlns:a16="http://schemas.microsoft.com/office/drawing/2014/main" id="{142A459C-DDFA-402E-88D8-4E4129E4D3F9}"/>
              </a:ext>
            </a:extLst>
          </p:cNvPr>
          <p:cNvCxnSpPr/>
          <p:nvPr/>
        </p:nvCxnSpPr>
        <p:spPr>
          <a:xfrm>
            <a:off x="8082397" y="3037758"/>
            <a:ext cx="241205" cy="0"/>
          </a:xfrm>
          <a:prstGeom prst="straightConnector1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rgbClr val="0070C0"/>
            </a:solidFill>
            <a:prstDash val="solid"/>
            <a:tailEnd type="stealth"/>
          </a:ln>
          <a:effectLst/>
        </p:spPr>
      </p:cxnSp>
      <p:sp>
        <p:nvSpPr>
          <p:cNvPr id="45" name="CasellaDiTesto 44">
            <a:extLst>
              <a:ext uri="{FF2B5EF4-FFF2-40B4-BE49-F238E27FC236}">
                <a16:creationId xmlns:a16="http://schemas.microsoft.com/office/drawing/2014/main" id="{FC175017-B81E-4F04-A515-F223663771B5}"/>
              </a:ext>
            </a:extLst>
          </p:cNvPr>
          <p:cNvSpPr txBox="1"/>
          <p:nvPr/>
        </p:nvSpPr>
        <p:spPr>
          <a:xfrm>
            <a:off x="5459107" y="3488802"/>
            <a:ext cx="3600000" cy="15480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Passo 2: intersezione tra 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g</a:t>
            </a: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52" name="Casella di testo 206">
            <a:extLst>
              <a:ext uri="{FF2B5EF4-FFF2-40B4-BE49-F238E27FC236}">
                <a16:creationId xmlns:a16="http://schemas.microsoft.com/office/drawing/2014/main" id="{BFFDAE06-402B-47C6-983E-A6E514DAF4A5}"/>
              </a:ext>
            </a:extLst>
          </p:cNvPr>
          <p:cNvSpPr txBox="1"/>
          <p:nvPr/>
        </p:nvSpPr>
        <p:spPr>
          <a:xfrm>
            <a:off x="5767904" y="3990723"/>
            <a:ext cx="1387968" cy="432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solidFill>
              <a:srgbClr val="0070C0"/>
            </a:solidFill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kumimoji="0" lang="it-IT" sz="2000" b="0" i="0" u="none" strike="noStrike" kern="1200" cap="none" spc="0" normalizeH="0" baseline="-2500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Ç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kumimoji="0" lang="it-IT" sz="2000" b="0" i="0" u="none" strike="noStrike" kern="1200" cap="none" spc="0" normalizeH="0" baseline="-25000" noProof="0" dirty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g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53" name="Casella di testo 205">
            <a:extLst>
              <a:ext uri="{FF2B5EF4-FFF2-40B4-BE49-F238E27FC236}">
                <a16:creationId xmlns:a16="http://schemas.microsoft.com/office/drawing/2014/main" id="{68B6AB74-44C8-4283-AA00-F79AD69A9142}"/>
              </a:ext>
            </a:extLst>
          </p:cNvPr>
          <p:cNvSpPr txBox="1"/>
          <p:nvPr/>
        </p:nvSpPr>
        <p:spPr>
          <a:xfrm>
            <a:off x="5767904" y="4501529"/>
            <a:ext cx="1413410" cy="432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solidFill>
              <a:srgbClr val="0070C0"/>
            </a:solidFill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kumimoji="0" lang="it-IT" sz="2000" b="0" i="0" u="none" strike="noStrike" kern="1200" cap="none" spc="0" normalizeH="0" baseline="-2500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Ç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kumimoji="0" lang="it-IT" sz="2000" b="0" i="0" u="none" strike="noStrike" kern="1200" cap="none" spc="0" normalizeH="0" baseline="-25000" noProof="0" dirty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g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54" name="Casella di testo 204">
            <a:extLst>
              <a:ext uri="{FF2B5EF4-FFF2-40B4-BE49-F238E27FC236}">
                <a16:creationId xmlns:a16="http://schemas.microsoft.com/office/drawing/2014/main" id="{C3B95135-C604-4D28-9823-B0A420E581A8}"/>
              </a:ext>
            </a:extLst>
          </p:cNvPr>
          <p:cNvSpPr txBox="1"/>
          <p:nvPr/>
        </p:nvSpPr>
        <p:spPr>
          <a:xfrm>
            <a:off x="7414472" y="3990723"/>
            <a:ext cx="649226" cy="432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solidFill>
              <a:srgbClr val="0070C0"/>
            </a:solidFill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kumimoji="0" lang="it-IT" sz="2000" b="0" i="0" u="none" strike="noStrike" kern="1200" cap="none" spc="0" normalizeH="0" baseline="-2500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</a:p>
        </p:txBody>
      </p:sp>
      <p:sp>
        <p:nvSpPr>
          <p:cNvPr id="55" name="Casella di testo 203">
            <a:extLst>
              <a:ext uri="{FF2B5EF4-FFF2-40B4-BE49-F238E27FC236}">
                <a16:creationId xmlns:a16="http://schemas.microsoft.com/office/drawing/2014/main" id="{2BE93D10-53FF-420C-893C-8730AFF710B3}"/>
              </a:ext>
            </a:extLst>
          </p:cNvPr>
          <p:cNvSpPr txBox="1"/>
          <p:nvPr/>
        </p:nvSpPr>
        <p:spPr>
          <a:xfrm>
            <a:off x="8322990" y="3980299"/>
            <a:ext cx="504913" cy="432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solidFill>
              <a:srgbClr val="0070C0"/>
            </a:solidFill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s’</a:t>
            </a:r>
          </a:p>
        </p:txBody>
      </p:sp>
      <p:sp>
        <p:nvSpPr>
          <p:cNvPr id="56" name="Casella di testo 202">
            <a:extLst>
              <a:ext uri="{FF2B5EF4-FFF2-40B4-BE49-F238E27FC236}">
                <a16:creationId xmlns:a16="http://schemas.microsoft.com/office/drawing/2014/main" id="{6633ABC8-9272-4630-A7FA-98377175A90F}"/>
              </a:ext>
            </a:extLst>
          </p:cNvPr>
          <p:cNvSpPr txBox="1"/>
          <p:nvPr/>
        </p:nvSpPr>
        <p:spPr>
          <a:xfrm>
            <a:off x="7414472" y="4503167"/>
            <a:ext cx="663360" cy="432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solidFill>
              <a:srgbClr val="0070C0"/>
            </a:solidFill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kumimoji="0" lang="it-IT" sz="2000" b="0" i="0" u="none" strike="noStrike" kern="1200" cap="none" spc="0" normalizeH="0" baseline="-2500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</a:p>
        </p:txBody>
      </p:sp>
      <p:sp>
        <p:nvSpPr>
          <p:cNvPr id="57" name="Casella di testo 201">
            <a:extLst>
              <a:ext uri="{FF2B5EF4-FFF2-40B4-BE49-F238E27FC236}">
                <a16:creationId xmlns:a16="http://schemas.microsoft.com/office/drawing/2014/main" id="{A6BCB304-4B80-4D21-A129-C81F5C7EEC63}"/>
              </a:ext>
            </a:extLst>
          </p:cNvPr>
          <p:cNvSpPr txBox="1"/>
          <p:nvPr/>
        </p:nvSpPr>
        <p:spPr>
          <a:xfrm>
            <a:off x="8322991" y="4503166"/>
            <a:ext cx="504913" cy="432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solidFill>
              <a:srgbClr val="0070C0"/>
            </a:solidFill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s”</a:t>
            </a:r>
          </a:p>
        </p:txBody>
      </p:sp>
      <p:cxnSp>
        <p:nvCxnSpPr>
          <p:cNvPr id="48" name="Connettore 2 47">
            <a:extLst>
              <a:ext uri="{FF2B5EF4-FFF2-40B4-BE49-F238E27FC236}">
                <a16:creationId xmlns:a16="http://schemas.microsoft.com/office/drawing/2014/main" id="{93C14915-C5C7-4E3E-8274-5A7D9ED4E7D5}"/>
              </a:ext>
            </a:extLst>
          </p:cNvPr>
          <p:cNvCxnSpPr/>
          <p:nvPr/>
        </p:nvCxnSpPr>
        <p:spPr>
          <a:xfrm>
            <a:off x="7179052" y="4690007"/>
            <a:ext cx="240280" cy="0"/>
          </a:xfrm>
          <a:prstGeom prst="straightConnector1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rgbClr val="0070C0"/>
            </a:solidFill>
            <a:prstDash val="solid"/>
            <a:tailEnd type="stealth"/>
          </a:ln>
          <a:effectLst/>
        </p:spPr>
      </p:cxnSp>
      <p:cxnSp>
        <p:nvCxnSpPr>
          <p:cNvPr id="49" name="Connettore 2 48">
            <a:extLst>
              <a:ext uri="{FF2B5EF4-FFF2-40B4-BE49-F238E27FC236}">
                <a16:creationId xmlns:a16="http://schemas.microsoft.com/office/drawing/2014/main" id="{BE35AFB1-502C-42C4-9CB7-F09CAE311043}"/>
              </a:ext>
            </a:extLst>
          </p:cNvPr>
          <p:cNvCxnSpPr/>
          <p:nvPr/>
        </p:nvCxnSpPr>
        <p:spPr>
          <a:xfrm>
            <a:off x="7168198" y="4191294"/>
            <a:ext cx="240280" cy="0"/>
          </a:xfrm>
          <a:prstGeom prst="straightConnector1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rgbClr val="0070C0"/>
            </a:solidFill>
            <a:prstDash val="solid"/>
            <a:tailEnd type="stealth"/>
          </a:ln>
          <a:effectLst/>
        </p:spPr>
      </p:cxnSp>
      <p:cxnSp>
        <p:nvCxnSpPr>
          <p:cNvPr id="50" name="Connettore 2 49">
            <a:extLst>
              <a:ext uri="{FF2B5EF4-FFF2-40B4-BE49-F238E27FC236}">
                <a16:creationId xmlns:a16="http://schemas.microsoft.com/office/drawing/2014/main" id="{F7B2998F-6B6E-4FF7-9917-E7FCC57D0FD6}"/>
              </a:ext>
            </a:extLst>
          </p:cNvPr>
          <p:cNvCxnSpPr/>
          <p:nvPr/>
        </p:nvCxnSpPr>
        <p:spPr>
          <a:xfrm>
            <a:off x="8082763" y="4181702"/>
            <a:ext cx="240280" cy="0"/>
          </a:xfrm>
          <a:prstGeom prst="straightConnector1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rgbClr val="0070C0"/>
            </a:solidFill>
            <a:prstDash val="solid"/>
            <a:tailEnd type="stealth"/>
          </a:ln>
          <a:effectLst/>
        </p:spPr>
      </p:cxnSp>
      <p:cxnSp>
        <p:nvCxnSpPr>
          <p:cNvPr id="51" name="Connettore 2 50">
            <a:extLst>
              <a:ext uri="{FF2B5EF4-FFF2-40B4-BE49-F238E27FC236}">
                <a16:creationId xmlns:a16="http://schemas.microsoft.com/office/drawing/2014/main" id="{466081D2-4B09-4359-9179-95AB7F583898}"/>
              </a:ext>
            </a:extLst>
          </p:cNvPr>
          <p:cNvCxnSpPr/>
          <p:nvPr/>
        </p:nvCxnSpPr>
        <p:spPr>
          <a:xfrm>
            <a:off x="8061055" y="4680417"/>
            <a:ext cx="240280" cy="0"/>
          </a:xfrm>
          <a:prstGeom prst="straightConnector1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rgbClr val="0070C0"/>
            </a:solidFill>
            <a:prstDash val="solid"/>
            <a:tailEnd type="stealth"/>
          </a:ln>
          <a:effectLst/>
        </p:spPr>
      </p:cxnSp>
      <p:sp>
        <p:nvSpPr>
          <p:cNvPr id="46" name="CasellaDiTesto 45">
            <a:extLst>
              <a:ext uri="{FF2B5EF4-FFF2-40B4-BE49-F238E27FC236}">
                <a16:creationId xmlns:a16="http://schemas.microsoft.com/office/drawing/2014/main" id="{35209587-CC7D-42AA-A611-E0038D3F7BFE}"/>
              </a:ext>
            </a:extLst>
          </p:cNvPr>
          <p:cNvSpPr txBox="1"/>
          <p:nvPr/>
        </p:nvSpPr>
        <p:spPr>
          <a:xfrm>
            <a:off x="0" y="846161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it-IT" sz="2000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Data l’impossibilità di operare con questi due piani, sviluppiamo i passi dell’algoritmo grafico come nella figura dell’Es.11-a</a:t>
            </a:r>
            <a:endParaRPr kumimoji="0" lang="it-IT" sz="20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omic Sans MS"/>
            </a:endParaRPr>
          </a:p>
        </p:txBody>
      </p:sp>
      <p:sp>
        <p:nvSpPr>
          <p:cNvPr id="59" name="CasellaDiTesto 58">
            <a:extLst>
              <a:ext uri="{FF2B5EF4-FFF2-40B4-BE49-F238E27FC236}">
                <a16:creationId xmlns:a16="http://schemas.microsoft.com/office/drawing/2014/main" id="{E18DC485-611E-43C1-BE29-23CEA04923CD}"/>
              </a:ext>
            </a:extLst>
          </p:cNvPr>
          <p:cNvSpPr txBox="1"/>
          <p:nvPr/>
        </p:nvSpPr>
        <p:spPr>
          <a:xfrm>
            <a:off x="36000" y="5486408"/>
            <a:ext cx="9072000" cy="101566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Determinate le proiezioni delle due rette ne ricerchiamo il loro punto d’intersezione mediante lo sviluppo del terzo passaggio dell’algoritmo grafico</a:t>
            </a:r>
            <a:endParaRPr kumimoji="0" lang="it-IT" sz="20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pic>
        <p:nvPicPr>
          <p:cNvPr id="29" name="Immagine 28">
            <a:extLst>
              <a:ext uri="{FF2B5EF4-FFF2-40B4-BE49-F238E27FC236}">
                <a16:creationId xmlns:a16="http://schemas.microsoft.com/office/drawing/2014/main" id="{B7C23E24-BBE7-41F1-ADF0-BF47DC6B16A1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237" r="20610"/>
          <a:stretch/>
        </p:blipFill>
        <p:spPr bwMode="auto">
          <a:xfrm>
            <a:off x="28889" y="1844541"/>
            <a:ext cx="5400000" cy="3197705"/>
          </a:xfrm>
          <a:prstGeom prst="rect">
            <a:avLst/>
          </a:prstGeom>
          <a:solidFill>
            <a:srgbClr val="EEECE1"/>
          </a:solidFill>
          <a:ln>
            <a:solidFill>
              <a:srgbClr val="4BACC6"/>
            </a:solidFill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90589424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2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46" grpId="0"/>
      <p:bldP spid="59" grpId="0"/>
    </p:bldLst>
  </p:timing>
</p:sld>
</file>

<file path=ppt/theme/theme1.xml><?xml version="1.0" encoding="utf-8"?>
<a:theme xmlns:a="http://schemas.openxmlformats.org/drawingml/2006/main" name="2_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ersonalizzato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2236</Words>
  <Application>Microsoft Office PowerPoint</Application>
  <PresentationFormat>Presentazione su schermo (4:3)</PresentationFormat>
  <Paragraphs>241</Paragraphs>
  <Slides>16</Slides>
  <Notes>2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2</vt:i4>
      </vt:variant>
      <vt:variant>
        <vt:lpstr>Titoli diapositive</vt:lpstr>
      </vt:variant>
      <vt:variant>
        <vt:i4>16</vt:i4>
      </vt:variant>
    </vt:vector>
  </HeadingPairs>
  <TitlesOfParts>
    <vt:vector size="23" baseType="lpstr">
      <vt:lpstr>Arial</vt:lpstr>
      <vt:lpstr>Calibri</vt:lpstr>
      <vt:lpstr>Calibri Light</vt:lpstr>
      <vt:lpstr>Comic Sans MS</vt:lpstr>
      <vt:lpstr>Symbol</vt:lpstr>
      <vt:lpstr>2_Tema di Office</vt:lpstr>
      <vt:lpstr>1_Tema di Office</vt:lpstr>
      <vt:lpstr>Geometria descrittiva dinamica</vt:lpstr>
      <vt:lpstr>Geometria descrittiva dinamica Intersezione di tre piani: esempi applicativi sulla ricerca del punto improprio (1)</vt:lpstr>
      <vt:lpstr>Geometria descrittiva dinamica Intersezione di tre piani: esempi applicativi sulla ricerca del punto improprio (2)</vt:lpstr>
      <vt:lpstr>Geometria descrittiva dinamica Intersezione di tre piani: esempi applicativi sulla ricerca del punto improprio (3)</vt:lpstr>
      <vt:lpstr>Geometria descrittiva dinamica Intersezione di tre piani: esempi applicativi sulla ricerca del punto improprio (4)</vt:lpstr>
      <vt:lpstr>Geometria descrittiva dinamica Intersezione di tre piani: esempi applicativi sulla ricerca del punto improprio (5)</vt:lpstr>
      <vt:lpstr>Geometria descrittiva dinamica Intersezione di tre piani: esempi applicativi sulla ricerca del punto improprio (6)</vt:lpstr>
      <vt:lpstr>Geometria descrittiva dinamica Intersezione di tre piani: esempi applicativi sulla ricerca del punto improprio (7)</vt:lpstr>
      <vt:lpstr>Geometria descrittiva dinamica Intersezione di tre piani: esempi applicativi sulla ricerca del punto improprio (8)</vt:lpstr>
      <vt:lpstr>Geometria descrittiva dinamica Intersezione di tre piani: esempi applicativi sulla ricerca del punto improprio (9)</vt:lpstr>
      <vt:lpstr>Geometria descrittiva dinamica Intersezione di tre piani: esempi applicativi sulla ricerca del punto improprio (10)</vt:lpstr>
      <vt:lpstr>Geometria descrittiva dinamica Intersezione di tre piani: esempi applicativi sulla ricerca del punto improprio (11)</vt:lpstr>
      <vt:lpstr>Geometria descrittiva dinamica Intersezione di tre piani: esempi applicativi sulla ricerca del punto improprio (12)</vt:lpstr>
      <vt:lpstr>Geometria descrittiva dinamica Intersezione di tre piani: esempi applicativi sulla ricerca del punto improprio (13)</vt:lpstr>
      <vt:lpstr>Geometria descrittiva dinamica Intersezione di tre piani: esempi applicativi sulla ricerca del punto improprio (14)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Elio Fragassi</dc:creator>
  <cp:lastModifiedBy>Elio Fragassi</cp:lastModifiedBy>
  <cp:revision>68</cp:revision>
  <dcterms:created xsi:type="dcterms:W3CDTF">2017-07-29T20:44:48Z</dcterms:created>
  <dcterms:modified xsi:type="dcterms:W3CDTF">2020-03-27T21:59:39Z</dcterms:modified>
</cp:coreProperties>
</file>