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1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FF"/>
    <a:srgbClr val="79B676"/>
    <a:srgbClr val="00FF00"/>
    <a:srgbClr val="70B26D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00" autoAdjust="0"/>
    <p:restoredTop sz="94384" autoAdjust="0"/>
  </p:normalViewPr>
  <p:slideViewPr>
    <p:cSldViewPr snapToGrid="0">
      <p:cViewPr varScale="1">
        <p:scale>
          <a:sx n="86" d="100"/>
          <a:sy n="86" d="100"/>
        </p:scale>
        <p:origin x="691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66AA2-04CE-46B7-B8B7-EDBBCDE2B445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75285-C08B-4FA9-9373-8B9E163FE4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11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DFC4E-42A1-45C4-A94C-D0388BB7075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687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DFC4E-42A1-45C4-A94C-D0388BB7075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22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DFC4E-42A1-45C4-A94C-D0388BB7075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136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DFC4E-42A1-45C4-A94C-D0388BB7075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989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DFC4E-42A1-45C4-A94C-D0388BB7075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895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DFC4E-42A1-45C4-A94C-D0388BB7075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DFC4E-42A1-45C4-A94C-D0388BB7075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68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DB50-92B6-45C5-93F5-517500AAA06B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70B2-B497-4A1D-A497-DCEDEC5758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126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DB50-92B6-45C5-93F5-517500AAA06B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70B2-B497-4A1D-A497-DCEDEC5758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224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DB50-92B6-45C5-93F5-517500AAA06B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70B2-B497-4A1D-A497-DCEDEC5758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126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0A415-10B4-40E5-87E8-AED942B1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4A95-A242-4399-8CE3-4AE739E107AF}" type="datetimeFigureOut">
              <a:rPr lang="it-IT"/>
              <a:pPr>
                <a:defRPr/>
              </a:pPr>
              <a:t>22/03/2020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F740A-9C66-47BB-8A58-E93EF91F1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E5CC0-5BF1-42DF-8741-642611BE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B2294-BFF0-4053-A69D-104B1B6881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308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5DED2-9652-4AF8-85D7-90BF0512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65251-E805-453A-B038-E665F72AD449}" type="datetimeFigureOut">
              <a:rPr lang="it-IT"/>
              <a:pPr>
                <a:defRPr/>
              </a:pPr>
              <a:t>22/03/2020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34EDF-4CEF-4340-9CB0-7ED3BB50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82EE3-EF1D-477D-A7D3-50872E47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B4589-1A97-4C18-82F7-ACBA12B4CD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7517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F4C97-DE0A-410E-BB98-4E6FA9DDF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831C0-8821-413B-8363-BB514FB4650F}" type="datetimeFigureOut">
              <a:rPr lang="it-IT"/>
              <a:pPr>
                <a:defRPr/>
              </a:pPr>
              <a:t>22/03/2020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D514B-C3F8-414B-B230-F723BAD7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A8FF1-DFA7-405C-9595-5AD7B2E5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1C3C1-C87D-40D2-A5C1-9FDD7504DA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0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84E6F4-641E-48C7-A5EF-5AE8703B8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FE8D3-83C4-4F2A-8E48-025ED1560409}" type="datetimeFigureOut">
              <a:rPr lang="it-IT"/>
              <a:pPr>
                <a:defRPr/>
              </a:pPr>
              <a:t>22/03/2020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52CB91-621A-4E6F-8C33-5B4A7102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F57AB6-9E1E-4083-84AA-0619FADA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61FC-71A5-4517-84C2-967FAD3735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046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9AB2F6B-3D4D-4D88-A980-D79418B22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1E421-60A0-4B06-B94F-5476B3B534EF}" type="datetimeFigureOut">
              <a:rPr lang="it-IT"/>
              <a:pPr>
                <a:defRPr/>
              </a:pPr>
              <a:t>22/03/2020</a:t>
            </a:fld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7D700F-E1BE-4961-A636-8F22900A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A695EB-66D8-46D4-B8E0-0DFA78B3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6C6B0-663F-4110-A817-0F95AAFFAE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312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22F0FF9-56B6-434A-94A2-E85293F6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3068E-7C56-4E05-92B4-DA724099568E}" type="datetimeFigureOut">
              <a:rPr lang="it-IT"/>
              <a:pPr>
                <a:defRPr/>
              </a:pPr>
              <a:t>22/03/2020</a:t>
            </a:fld>
            <a:endParaRPr 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D920BA3-1EC6-43DA-9194-E5702941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060E01-A985-4424-852A-2BA348C0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52469-3BEE-4966-9BB8-B07C14AF9C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9477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54FAFF8-6A9D-483A-B561-9C044B31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917B0-7C3A-43D8-BFE2-762E07E0D68C}" type="datetimeFigureOut">
              <a:rPr lang="it-IT"/>
              <a:pPr>
                <a:defRPr/>
              </a:pPr>
              <a:t>22/03/2020</a:t>
            </a:fld>
            <a:endParaRPr lang="it-I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8D8FC1-C3C4-442E-992B-2F174195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9679C7-8837-4B56-ABA6-F1668D4B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0CA26-2412-42D7-B68A-8015C6E51B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358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77B653-BF88-4797-8C7E-B9FE1D7D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59338-5744-4FAF-BC55-1F68A890F960}" type="datetimeFigureOut">
              <a:rPr lang="it-IT"/>
              <a:pPr>
                <a:defRPr/>
              </a:pPr>
              <a:t>22/03/2020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CB9DBA-1FD8-4457-9BA4-CC836076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A3B77B-3E37-43FD-BCE6-491074BF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CE7B-C346-43A9-A369-BB5D0F5593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844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DB50-92B6-45C5-93F5-517500AAA06B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70B2-B497-4A1D-A497-DCEDEC5758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640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6701A1-5B36-4C3B-A2E9-87BDB562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353F-DF73-4E5B-B1A0-11E5EB15CA58}" type="datetimeFigureOut">
              <a:rPr lang="it-IT"/>
              <a:pPr>
                <a:defRPr/>
              </a:pPr>
              <a:t>22/03/2020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1E1EA4-4E43-4F21-9165-988DFD6AE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98022A-98A6-4737-82DE-E68DDD46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CD6-52C0-4F8C-B2B7-41F16CCC64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233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4E083-4F15-4167-BE53-FF7CEC66A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931A7-0279-4E35-9F02-7DDC5E73C6F2}" type="datetimeFigureOut">
              <a:rPr lang="it-IT"/>
              <a:pPr>
                <a:defRPr/>
              </a:pPr>
              <a:t>22/03/2020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51ADF-4364-4423-BBF4-380C2D12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5245E-0822-40A6-8134-A8D003E8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3A67-D137-4482-9205-752E65A713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049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279C8-4196-4686-AA28-92BF2AD0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04DA3-E7FF-4C90-8729-7C55D772E754}" type="datetimeFigureOut">
              <a:rPr lang="it-IT"/>
              <a:pPr>
                <a:defRPr/>
              </a:pPr>
              <a:t>22/03/2020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3DAE5-4C3D-4338-85BA-7D61DF21D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EC8A5-3C1D-42FC-844E-BB2AEAE4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A20F-13BA-4D95-A6EE-0495FB78DE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604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DB50-92B6-45C5-93F5-517500AAA06B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70B2-B497-4A1D-A497-DCEDEC5758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284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DB50-92B6-45C5-93F5-517500AAA06B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70B2-B497-4A1D-A497-DCEDEC5758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558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DB50-92B6-45C5-93F5-517500AAA06B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70B2-B497-4A1D-A497-DCEDEC5758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713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DB50-92B6-45C5-93F5-517500AAA06B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70B2-B497-4A1D-A497-DCEDEC5758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834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DB50-92B6-45C5-93F5-517500AAA06B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70B2-B497-4A1D-A497-DCEDEC5758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599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DB50-92B6-45C5-93F5-517500AAA06B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70B2-B497-4A1D-A497-DCEDEC5758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772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DB50-92B6-45C5-93F5-517500AAA06B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70B2-B497-4A1D-A497-DCEDEC5758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675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5DB50-92B6-45C5-93F5-517500AAA06B}" type="datetimeFigureOut">
              <a:rPr lang="it-IT" smtClean="0"/>
              <a:t>22/03/2020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270B2-B497-4A1D-A497-DCEDEC5758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09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54AEA84-8043-4993-AD8A-6323D7C097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84FCAF4-CE7A-4152-AD0B-F40F73CE2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Modifica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0E8E9-CA54-4B37-B902-B76419DB8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6AFBCC-6893-4849-887A-0A803D761EBD}" type="datetimeFigureOut">
              <a:rPr lang="it-IT"/>
              <a:pPr>
                <a:defRPr/>
              </a:pPr>
              <a:t>22/03/2020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457B6-2B2B-48AC-86E6-4F1BA9C97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FD042-5A29-4A1D-888D-E0FB17321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2A9228-ACAC-413F-BD2F-3320D4FF47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44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iofragassi.it/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6">
            <a:extLst>
              <a:ext uri="{FF2B5EF4-FFF2-40B4-BE49-F238E27FC236}">
                <a16:creationId xmlns:a16="http://schemas.microsoft.com/office/drawing/2014/main" id="{99001421-0E25-49F0-A8C5-F53CA978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" y="0"/>
            <a:ext cx="9072000" cy="720000"/>
          </a:xfrm>
          <a:noFill/>
          <a:ln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dirty="0">
                <a:solidFill>
                  <a:srgbClr val="002060"/>
                </a:solidFill>
                <a:latin typeface="Comic Sans MS" panose="030F0702030302020204" pitchFamily="66" charset="0"/>
              </a:rPr>
              <a:t>Geometria descrittiva dinamica</a:t>
            </a:r>
            <a:endParaRPr lang="it-IT" altLang="it-IT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548A1E7-0A49-4CEE-9F2F-0901DE9077A8}"/>
              </a:ext>
            </a:extLst>
          </p:cNvPr>
          <p:cNvSpPr txBox="1">
            <a:spLocks noChangeArrowheads="1"/>
          </p:cNvSpPr>
          <p:nvPr/>
        </p:nvSpPr>
        <p:spPr>
          <a:xfrm>
            <a:off x="36513" y="793750"/>
            <a:ext cx="9070975" cy="35401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t>Indagine insiemistica sulla doppia proiezione ortogonale di </a:t>
            </a:r>
            <a:r>
              <a:rPr kumimoji="0" 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t>Monge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E0CE17A-0B2A-4C43-9ECE-C6A7E6F09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6480175"/>
            <a:ext cx="4319588" cy="339196"/>
          </a:xfrm>
          <a:prstGeom prst="rect">
            <a:avLst/>
          </a:prstGeom>
          <a:solidFill>
            <a:srgbClr val="FFFF00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ourier New" panose="02070309020205020404" pitchFamily="49" charset="0"/>
              </a:rPr>
              <a:t>Autore   Prof. Arch. Elio Fragassi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689DC867-7C09-496A-8B04-DABA7C36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6481763"/>
            <a:ext cx="4679950" cy="3238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ourier New" panose="02070309020205020404" pitchFamily="49" charset="0"/>
              </a:rPr>
              <a:t>Il materiale può essere riprodotto citando la fonte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6DE86614-83E6-44EC-8144-BA464F163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238" y="3959533"/>
            <a:ext cx="5400675" cy="2431435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3175" algn="ctr">
            <a:solidFill>
              <a:srgbClr val="002060"/>
            </a:solidFill>
            <a:miter lim="800000"/>
            <a:headEnd/>
            <a:tailEnd/>
          </a:ln>
        </p:spPr>
        <p:txBody>
          <a:bodyPr lIns="0" anchor="ctr">
            <a:spAutoFit/>
          </a:bodyPr>
          <a:lstStyle/>
          <a:p>
            <a:pPr marL="108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+mn-ea"/>
                <a:cs typeface="Times New Roman" pitchFamily="18" charset="0"/>
              </a:rPr>
              <a:t>Il disegno è stato  eseguito nell’a. s. 1993/94</a:t>
            </a:r>
          </a:p>
          <a:p>
            <a:pPr marL="108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+mn-ea"/>
                <a:cs typeface="Times New Roman" pitchFamily="18" charset="0"/>
              </a:rPr>
              <a:t>da  </a:t>
            </a:r>
            <a:r>
              <a:rPr kumimoji="0" lang="it-IT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+mn-ea"/>
                <a:cs typeface="Times New Roman" pitchFamily="18" charset="0"/>
              </a:rPr>
              <a:t>Iezzi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+mn-ea"/>
                <a:cs typeface="Times New Roman" pitchFamily="18" charset="0"/>
              </a:rPr>
              <a:t> Iolanda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+mn-ea"/>
                <a:cs typeface="Times New Roman" pitchFamily="18" charset="0"/>
              </a:rPr>
              <a:t>della classe 3°B </a:t>
            </a:r>
          </a:p>
          <a:p>
            <a:pPr marL="108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ea typeface="+mn-ea"/>
              <a:cs typeface="Times New Roman" pitchFamily="18" charset="0"/>
            </a:endParaRPr>
          </a:p>
          <a:p>
            <a:pPr marL="108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+mn-ea"/>
                <a:cs typeface="Times New Roman" pitchFamily="18" charset="0"/>
              </a:rPr>
              <a:t>dell’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+mn-ea"/>
                <a:cs typeface="Times New Roman" pitchFamily="18" charset="0"/>
              </a:rPr>
              <a:t>Istituto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+mn-ea"/>
                <a:cs typeface="Times New Roman" pitchFamily="18" charset="0"/>
              </a:rPr>
              <a:t>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+mn-ea"/>
                <a:cs typeface="Times New Roman" pitchFamily="18" charset="0"/>
              </a:rPr>
              <a:t>Statale d’Arte ‘’G. Mazara’’  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+mn-ea"/>
                <a:cs typeface="Times New Roman" pitchFamily="18" charset="0"/>
              </a:rPr>
              <a:t>di Sulmona </a:t>
            </a:r>
          </a:p>
          <a:p>
            <a:pPr marL="108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+mn-ea"/>
                <a:cs typeface="Times New Roman" pitchFamily="18" charset="0"/>
              </a:rPr>
              <a:t>per la materia :“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+mn-ea"/>
                <a:cs typeface="Times New Roman" pitchFamily="18" charset="0"/>
              </a:rPr>
              <a:t>Discipline geometriche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+mn-ea"/>
                <a:cs typeface="Times New Roman" pitchFamily="18" charset="0"/>
              </a:rPr>
              <a:t>”</a:t>
            </a:r>
          </a:p>
          <a:p>
            <a:pPr marL="108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+mn-ea"/>
                <a:cs typeface="Times New Roman" pitchFamily="18" charset="0"/>
              </a:rPr>
              <a:t>Insegnante: Prof. Elio Fragassi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A402D66E-0799-4590-B4CC-40CAF505D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962" y="1211619"/>
            <a:ext cx="5399088" cy="2569934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3175" algn="ctr">
            <a:solidFill>
              <a:srgbClr val="00B0F0"/>
            </a:solidFill>
            <a:miter lim="800000"/>
            <a:headEnd/>
            <a:tailEnd/>
          </a:ln>
        </p:spPr>
        <p:txBody>
          <a:bodyPr lIns="0" bIns="0" anchor="t">
            <a:spAutoFit/>
          </a:bodyPr>
          <a:lstStyle/>
          <a:p>
            <a:pPr marL="1079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/>
              <a:ea typeface="+mn-ea"/>
              <a:cs typeface="Times New Roman" pitchFamily="18" charset="0"/>
            </a:endParaRPr>
          </a:p>
          <a:p>
            <a:pPr marL="1079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+mn-ea"/>
                <a:cs typeface="Times New Roman" pitchFamily="18" charset="0"/>
              </a:rPr>
              <a:t>LE OPERAZIONI GEOMETRICHE</a:t>
            </a:r>
          </a:p>
          <a:p>
            <a:pPr marL="1079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ea typeface="+mn-ea"/>
              <a:cs typeface="Times New Roman" pitchFamily="18" charset="0"/>
            </a:endParaRPr>
          </a:p>
          <a:p>
            <a:pPr marL="1079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+mn-ea"/>
                <a:cs typeface="Times New Roman" pitchFamily="18" charset="0"/>
              </a:rPr>
              <a:t>INTERSEZIONE DI TRE  PIANI</a:t>
            </a:r>
          </a:p>
          <a:p>
            <a:pPr marL="1079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ea typeface="+mn-ea"/>
              <a:cs typeface="Times New Roman" pitchFamily="18" charset="0"/>
            </a:endParaRPr>
          </a:p>
          <a:p>
            <a:pPr marL="1079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kern="0" dirty="0">
                <a:solidFill>
                  <a:srgbClr val="0070C0"/>
                </a:solidFill>
                <a:latin typeface="Comic Sans MS"/>
                <a:cs typeface="Times New Roman" pitchFamily="18" charset="0"/>
              </a:rPr>
              <a:t>ALCUNI  CASI  PARTICOLARI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ea typeface="+mn-ea"/>
              <a:cs typeface="Times New Roman" pitchFamily="18" charset="0"/>
            </a:endParaRPr>
          </a:p>
          <a:p>
            <a:pPr marL="1079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698CBAA-FC19-4FD1-B204-7B5D07061F4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" y="1232142"/>
            <a:ext cx="3528000" cy="514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53453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667C8B2C-5029-4398-9C34-5BEDDCB4D5E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6000" y="0"/>
            <a:ext cx="9072000" cy="720000"/>
          </a:xfrm>
          <a:ln w="12700" cmpd="dbl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defRPr/>
            </a:pPr>
            <a:r>
              <a:rPr lang="it-IT" sz="2800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kern="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it-IT" alt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Intersezione di tre piani: esempi applicativi su casi particolari(9)</a:t>
            </a:r>
            <a:endParaRPr lang="it-IT" sz="2000" kern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F20FFB7-6F5D-4825-B05E-05ADFF703178}"/>
              </a:ext>
            </a:extLst>
          </p:cNvPr>
          <p:cNvSpPr txBox="1"/>
          <p:nvPr/>
        </p:nvSpPr>
        <p:spPr>
          <a:xfrm>
            <a:off x="5505236" y="774264"/>
            <a:ext cx="3600000" cy="144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Passo 1: intersezione tra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9" name="Casella di testo 206">
            <a:extLst>
              <a:ext uri="{FF2B5EF4-FFF2-40B4-BE49-F238E27FC236}">
                <a16:creationId xmlns:a16="http://schemas.microsoft.com/office/drawing/2014/main" id="{87F6E704-7A04-4578-965B-05366C967CCA}"/>
              </a:ext>
            </a:extLst>
          </p:cNvPr>
          <p:cNvSpPr txBox="1"/>
          <p:nvPr/>
        </p:nvSpPr>
        <p:spPr>
          <a:xfrm>
            <a:off x="5766808" y="1283534"/>
            <a:ext cx="1393313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0" name="Casella di testo 205">
            <a:extLst>
              <a:ext uri="{FF2B5EF4-FFF2-40B4-BE49-F238E27FC236}">
                <a16:creationId xmlns:a16="http://schemas.microsoft.com/office/drawing/2014/main" id="{105AE9CC-3CEC-4978-A652-ECCE10602077}"/>
              </a:ext>
            </a:extLst>
          </p:cNvPr>
          <p:cNvSpPr txBox="1"/>
          <p:nvPr/>
        </p:nvSpPr>
        <p:spPr>
          <a:xfrm>
            <a:off x="5766808" y="1794340"/>
            <a:ext cx="1418853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" name="Casella di testo 204">
            <a:extLst>
              <a:ext uri="{FF2B5EF4-FFF2-40B4-BE49-F238E27FC236}">
                <a16:creationId xmlns:a16="http://schemas.microsoft.com/office/drawing/2014/main" id="{697B4081-E984-45C7-8A60-EDF0B1DE98DC}"/>
              </a:ext>
            </a:extLst>
          </p:cNvPr>
          <p:cNvSpPr txBox="1"/>
          <p:nvPr/>
        </p:nvSpPr>
        <p:spPr>
          <a:xfrm>
            <a:off x="7433331" y="1283534"/>
            <a:ext cx="651726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42" name="Casella di testo 203">
            <a:extLst>
              <a:ext uri="{FF2B5EF4-FFF2-40B4-BE49-F238E27FC236}">
                <a16:creationId xmlns:a16="http://schemas.microsoft.com/office/drawing/2014/main" id="{B8F98C09-5295-4BFE-B187-9E8C85CCD74D}"/>
              </a:ext>
            </a:extLst>
          </p:cNvPr>
          <p:cNvSpPr txBox="1"/>
          <p:nvPr/>
        </p:nvSpPr>
        <p:spPr>
          <a:xfrm>
            <a:off x="8345344" y="1273110"/>
            <a:ext cx="481464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r’</a:t>
            </a:r>
          </a:p>
        </p:txBody>
      </p:sp>
      <p:sp>
        <p:nvSpPr>
          <p:cNvPr id="43" name="Casella di testo 202">
            <a:extLst>
              <a:ext uri="{FF2B5EF4-FFF2-40B4-BE49-F238E27FC236}">
                <a16:creationId xmlns:a16="http://schemas.microsoft.com/office/drawing/2014/main" id="{FD3D8796-F16D-43B0-9C76-8ECCFD25062A}"/>
              </a:ext>
            </a:extLst>
          </p:cNvPr>
          <p:cNvSpPr txBox="1"/>
          <p:nvPr/>
        </p:nvSpPr>
        <p:spPr>
          <a:xfrm>
            <a:off x="7433331" y="1795978"/>
            <a:ext cx="665915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44" name="Casella di testo 201">
            <a:extLst>
              <a:ext uri="{FF2B5EF4-FFF2-40B4-BE49-F238E27FC236}">
                <a16:creationId xmlns:a16="http://schemas.microsoft.com/office/drawing/2014/main" id="{77B6F633-D3CE-4071-A9CB-C649010CFFF6}"/>
              </a:ext>
            </a:extLst>
          </p:cNvPr>
          <p:cNvSpPr txBox="1"/>
          <p:nvPr/>
        </p:nvSpPr>
        <p:spPr>
          <a:xfrm>
            <a:off x="8345344" y="1795977"/>
            <a:ext cx="481464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r”</a:t>
            </a: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A67B0BD6-2973-4A61-8D21-7920DE5C6AF1}"/>
              </a:ext>
            </a:extLst>
          </p:cNvPr>
          <p:cNvCxnSpPr/>
          <p:nvPr/>
        </p:nvCxnSpPr>
        <p:spPr>
          <a:xfrm>
            <a:off x="7183391" y="1982818"/>
            <a:ext cx="241205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CDFA09BD-5E6B-411D-9147-1F56A7F48D73}"/>
              </a:ext>
            </a:extLst>
          </p:cNvPr>
          <p:cNvCxnSpPr/>
          <p:nvPr/>
        </p:nvCxnSpPr>
        <p:spPr>
          <a:xfrm>
            <a:off x="7172494" y="1484105"/>
            <a:ext cx="241205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7C35CED8-A2C0-4080-A811-109660E098ED}"/>
              </a:ext>
            </a:extLst>
          </p:cNvPr>
          <p:cNvCxnSpPr/>
          <p:nvPr/>
        </p:nvCxnSpPr>
        <p:spPr>
          <a:xfrm>
            <a:off x="8104193" y="1474513"/>
            <a:ext cx="241205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142A459C-DDFA-402E-88D8-4E4129E4D3F9}"/>
              </a:ext>
            </a:extLst>
          </p:cNvPr>
          <p:cNvCxnSpPr/>
          <p:nvPr/>
        </p:nvCxnSpPr>
        <p:spPr>
          <a:xfrm>
            <a:off x="8082397" y="1973228"/>
            <a:ext cx="241205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C175017-B81E-4F04-A515-F223663771B5}"/>
              </a:ext>
            </a:extLst>
          </p:cNvPr>
          <p:cNvSpPr txBox="1"/>
          <p:nvPr/>
        </p:nvSpPr>
        <p:spPr>
          <a:xfrm>
            <a:off x="5509356" y="2547106"/>
            <a:ext cx="3600000" cy="144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Passo 2: intersezione tra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2" name="Casella di testo 206">
            <a:extLst>
              <a:ext uri="{FF2B5EF4-FFF2-40B4-BE49-F238E27FC236}">
                <a16:creationId xmlns:a16="http://schemas.microsoft.com/office/drawing/2014/main" id="{BFFDAE06-402B-47C6-983E-A6E514DAF4A5}"/>
              </a:ext>
            </a:extLst>
          </p:cNvPr>
          <p:cNvSpPr txBox="1"/>
          <p:nvPr/>
        </p:nvSpPr>
        <p:spPr>
          <a:xfrm>
            <a:off x="5535888" y="3021729"/>
            <a:ext cx="1387968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3" name="Casella di testo 205">
            <a:extLst>
              <a:ext uri="{FF2B5EF4-FFF2-40B4-BE49-F238E27FC236}">
                <a16:creationId xmlns:a16="http://schemas.microsoft.com/office/drawing/2014/main" id="{68B6AB74-44C8-4283-AA00-F79AD69A9142}"/>
              </a:ext>
            </a:extLst>
          </p:cNvPr>
          <p:cNvSpPr txBox="1"/>
          <p:nvPr/>
        </p:nvSpPr>
        <p:spPr>
          <a:xfrm>
            <a:off x="5535888" y="3532535"/>
            <a:ext cx="1413410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Casella di testo 204">
            <a:extLst>
              <a:ext uri="{FF2B5EF4-FFF2-40B4-BE49-F238E27FC236}">
                <a16:creationId xmlns:a16="http://schemas.microsoft.com/office/drawing/2014/main" id="{C3B95135-C604-4D28-9823-B0A420E581A8}"/>
              </a:ext>
            </a:extLst>
          </p:cNvPr>
          <p:cNvSpPr txBox="1"/>
          <p:nvPr/>
        </p:nvSpPr>
        <p:spPr>
          <a:xfrm>
            <a:off x="7223400" y="3008081"/>
            <a:ext cx="1152000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457200">
              <a:lnSpc>
                <a:spcPct val="115000"/>
              </a:lnSpc>
              <a:spcAft>
                <a:spcPts val="1000"/>
              </a:spcAft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24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º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6" name="Casella di testo 202">
            <a:extLst>
              <a:ext uri="{FF2B5EF4-FFF2-40B4-BE49-F238E27FC236}">
                <a16:creationId xmlns:a16="http://schemas.microsoft.com/office/drawing/2014/main" id="{6633ABC8-9272-4630-A7FA-98377175A90F}"/>
              </a:ext>
            </a:extLst>
          </p:cNvPr>
          <p:cNvSpPr txBox="1"/>
          <p:nvPr/>
        </p:nvSpPr>
        <p:spPr>
          <a:xfrm>
            <a:off x="7196104" y="3520525"/>
            <a:ext cx="1188000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457200">
              <a:lnSpc>
                <a:spcPct val="115000"/>
              </a:lnSpc>
              <a:spcAft>
                <a:spcPts val="1000"/>
              </a:spcAft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24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º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93C14915-C5C7-4E3E-8274-5A7D9ED4E7D5}"/>
              </a:ext>
            </a:extLst>
          </p:cNvPr>
          <p:cNvCxnSpPr/>
          <p:nvPr/>
        </p:nvCxnSpPr>
        <p:spPr>
          <a:xfrm>
            <a:off x="6933388" y="3721013"/>
            <a:ext cx="252000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BE35AFB1-502C-42C4-9CB7-F09CAE311043}"/>
              </a:ext>
            </a:extLst>
          </p:cNvPr>
          <p:cNvCxnSpPr/>
          <p:nvPr/>
        </p:nvCxnSpPr>
        <p:spPr>
          <a:xfrm>
            <a:off x="6949830" y="3222300"/>
            <a:ext cx="252000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pic>
        <p:nvPicPr>
          <p:cNvPr id="47" name="Immagine 46">
            <a:extLst>
              <a:ext uri="{FF2B5EF4-FFF2-40B4-BE49-F238E27FC236}">
                <a16:creationId xmlns:a16="http://schemas.microsoft.com/office/drawing/2014/main" id="{AF9BA390-AA74-4E10-B2F8-0CCF5DC806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r="20776"/>
          <a:stretch/>
        </p:blipFill>
        <p:spPr bwMode="auto">
          <a:xfrm>
            <a:off x="29659" y="768240"/>
            <a:ext cx="5400000" cy="3232951"/>
          </a:xfrm>
          <a:prstGeom prst="rect">
            <a:avLst/>
          </a:prstGeom>
          <a:solidFill>
            <a:srgbClr val="EEECE1"/>
          </a:solidFill>
          <a:ln>
            <a:solidFill>
              <a:srgbClr val="4F81B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B679BB-4811-4EED-AB6D-434222302E43}"/>
              </a:ext>
            </a:extLst>
          </p:cNvPr>
          <p:cNvSpPr txBox="1"/>
          <p:nvPr/>
        </p:nvSpPr>
        <p:spPr>
          <a:xfrm>
            <a:off x="8379724" y="3002506"/>
            <a:ext cx="720000" cy="90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060"/>
                </a:solidFill>
              </a:rPr>
              <a:t>Punto unito alla lt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06BE1CBD-1E76-4D15-A9A5-653651C0FAED}"/>
              </a:ext>
            </a:extLst>
          </p:cNvPr>
          <p:cNvCxnSpPr/>
          <p:nvPr/>
        </p:nvCxnSpPr>
        <p:spPr>
          <a:xfrm>
            <a:off x="6897796" y="5764119"/>
            <a:ext cx="266906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tailEnd type="stealth"/>
          </a:ln>
          <a:effectLst/>
        </p:spPr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6776C6A-D694-4BA2-99D3-6106EBE20B3E}"/>
              </a:ext>
            </a:extLst>
          </p:cNvPr>
          <p:cNvSpPr txBox="1"/>
          <p:nvPr/>
        </p:nvSpPr>
        <p:spPr>
          <a:xfrm>
            <a:off x="36000" y="4039736"/>
            <a:ext cx="9072000" cy="14019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Il carattere geometrico-descrittivo del piano </a:t>
            </a:r>
            <a:r>
              <a:rPr lang="it-IT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conduce alla indeterminatezza della retta s(s’; s’’) in quanto le due tracce della retta sono tra loro coincidenti (T</a:t>
            </a:r>
            <a:r>
              <a:rPr lang="it-IT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20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º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s) e unite alla linea di terra. Da ciò ne deriva l’impossibilità di stabilire sia la posizione che la direzione della retta tanto che nell’Es.07-a mancano le due proiezioni s’ ed s’’</a:t>
            </a:r>
            <a:endParaRPr lang="it-IT" dirty="0">
              <a:solidFill>
                <a:srgbClr val="002060"/>
              </a:solidFill>
            </a:endParaRP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93F21E40-5358-4927-8F21-D77F596431B0}"/>
              </a:ext>
            </a:extLst>
          </p:cNvPr>
          <p:cNvCxnSpPr/>
          <p:nvPr/>
        </p:nvCxnSpPr>
        <p:spPr>
          <a:xfrm>
            <a:off x="6882034" y="6501178"/>
            <a:ext cx="266906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tailEnd type="stealth"/>
          </a:ln>
          <a:effectLst/>
        </p:spPr>
      </p:cxnSp>
      <p:sp>
        <p:nvSpPr>
          <p:cNvPr id="28" name="Casella di testo 424">
            <a:extLst>
              <a:ext uri="{FF2B5EF4-FFF2-40B4-BE49-F238E27FC236}">
                <a16:creationId xmlns:a16="http://schemas.microsoft.com/office/drawing/2014/main" id="{8EB5A068-0C31-4F7B-962F-4BB5899D54F6}"/>
              </a:ext>
            </a:extLst>
          </p:cNvPr>
          <p:cNvSpPr txBox="1"/>
          <p:nvPr/>
        </p:nvSpPr>
        <p:spPr>
          <a:xfrm>
            <a:off x="5526288" y="5543001"/>
            <a:ext cx="1331999" cy="450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(t</a:t>
            </a:r>
            <a:r>
              <a:rPr kumimoji="0" lang="it-IT" sz="2000" b="0" i="0" u="none" strike="noStrike" kern="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it-IT" sz="2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2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sz="2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" name="Casella di testo 423">
            <a:extLst>
              <a:ext uri="{FF2B5EF4-FFF2-40B4-BE49-F238E27FC236}">
                <a16:creationId xmlns:a16="http://schemas.microsoft.com/office/drawing/2014/main" id="{D9AA34A2-9536-4C9B-96B6-8732B8C482B2}"/>
              </a:ext>
            </a:extLst>
          </p:cNvPr>
          <p:cNvSpPr txBox="1"/>
          <p:nvPr/>
        </p:nvSpPr>
        <p:spPr>
          <a:xfrm>
            <a:off x="5526288" y="6280060"/>
            <a:ext cx="1368002" cy="450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(t</a:t>
            </a:r>
            <a:r>
              <a:rPr kumimoji="0" lang="it-IT" sz="2000" b="0" i="0" u="none" strike="noStrike" kern="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it-IT" sz="2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2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sz="2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" name="Casella di testo 422">
            <a:extLst>
              <a:ext uri="{FF2B5EF4-FFF2-40B4-BE49-F238E27FC236}">
                <a16:creationId xmlns:a16="http://schemas.microsoft.com/office/drawing/2014/main" id="{70FA7D34-4642-4C8D-93F5-B65E15CBCE38}"/>
              </a:ext>
            </a:extLst>
          </p:cNvPr>
          <p:cNvSpPr txBox="1"/>
          <p:nvPr/>
        </p:nvSpPr>
        <p:spPr>
          <a:xfrm>
            <a:off x="7134229" y="5543001"/>
            <a:ext cx="1190444" cy="474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º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1" name="Casella di testo 421">
            <a:extLst>
              <a:ext uri="{FF2B5EF4-FFF2-40B4-BE49-F238E27FC236}">
                <a16:creationId xmlns:a16="http://schemas.microsoft.com/office/drawing/2014/main" id="{81A040BC-9B72-4F37-869D-9D8EC54AAA5F}"/>
              </a:ext>
            </a:extLst>
          </p:cNvPr>
          <p:cNvSpPr txBox="1"/>
          <p:nvPr/>
        </p:nvSpPr>
        <p:spPr>
          <a:xfrm>
            <a:off x="7134229" y="6250578"/>
            <a:ext cx="1190444" cy="474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º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3" name="Casella di testo 402">
            <a:extLst>
              <a:ext uri="{FF2B5EF4-FFF2-40B4-BE49-F238E27FC236}">
                <a16:creationId xmlns:a16="http://schemas.microsoft.com/office/drawing/2014/main" id="{CA024140-87A3-4352-9F4C-A2F3F7AC7569}"/>
              </a:ext>
            </a:extLst>
          </p:cNvPr>
          <p:cNvSpPr txBox="1"/>
          <p:nvPr/>
        </p:nvSpPr>
        <p:spPr>
          <a:xfrm>
            <a:off x="8316391" y="5543001"/>
            <a:ext cx="791999" cy="118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Punto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unito alla lt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01A05DA6-6251-4F96-A7BD-9AE7281D92BE}"/>
              </a:ext>
            </a:extLst>
          </p:cNvPr>
          <p:cNvSpPr/>
          <p:nvPr/>
        </p:nvSpPr>
        <p:spPr>
          <a:xfrm>
            <a:off x="68240" y="1978925"/>
            <a:ext cx="828000" cy="600502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FDCFEA00-BB16-4925-8267-422E955D73E1}"/>
              </a:ext>
            </a:extLst>
          </p:cNvPr>
          <p:cNvSpPr/>
          <p:nvPr/>
        </p:nvSpPr>
        <p:spPr>
          <a:xfrm>
            <a:off x="7877034" y="4314967"/>
            <a:ext cx="1224000" cy="600502"/>
          </a:xfrm>
          <a:prstGeom prst="ellipse">
            <a:avLst/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A4537C63-E652-4DD7-A957-14D048AC2BD0}"/>
              </a:ext>
            </a:extLst>
          </p:cNvPr>
          <p:cNvCxnSpPr>
            <a:cxnSpLocks/>
            <a:stCxn id="34" idx="2"/>
            <a:endCxn id="6" idx="6"/>
          </p:cNvCxnSpPr>
          <p:nvPr/>
        </p:nvCxnSpPr>
        <p:spPr>
          <a:xfrm flipH="1" flipV="1">
            <a:off x="896240" y="2279176"/>
            <a:ext cx="6980794" cy="2336042"/>
          </a:xfrm>
          <a:prstGeom prst="straightConnector1">
            <a:avLst/>
          </a:prstGeom>
          <a:ln w="3175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e 45">
            <a:extLst>
              <a:ext uri="{FF2B5EF4-FFF2-40B4-BE49-F238E27FC236}">
                <a16:creationId xmlns:a16="http://schemas.microsoft.com/office/drawing/2014/main" id="{770798C4-1AB8-4CD5-A1B3-E103F3AAD010}"/>
              </a:ext>
            </a:extLst>
          </p:cNvPr>
          <p:cNvSpPr/>
          <p:nvPr/>
        </p:nvSpPr>
        <p:spPr>
          <a:xfrm>
            <a:off x="2841010" y="1994847"/>
            <a:ext cx="828000" cy="600502"/>
          </a:xfrm>
          <a:prstGeom prst="ellipse">
            <a:avLst/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44A4B639-4ADC-4025-B5EA-544655219CB0}"/>
              </a:ext>
            </a:extLst>
          </p:cNvPr>
          <p:cNvSpPr/>
          <p:nvPr/>
        </p:nvSpPr>
        <p:spPr>
          <a:xfrm>
            <a:off x="1107743" y="5966346"/>
            <a:ext cx="1144137" cy="600502"/>
          </a:xfrm>
          <a:prstGeom prst="ellipse">
            <a:avLst/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2060"/>
              </a:solidFill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4E6CFC67-FF7A-4C5E-9FA3-F89DAC489E6F}"/>
              </a:ext>
            </a:extLst>
          </p:cNvPr>
          <p:cNvCxnSpPr>
            <a:cxnSpLocks/>
            <a:stCxn id="50" idx="0"/>
          </p:cNvCxnSpPr>
          <p:nvPr/>
        </p:nvCxnSpPr>
        <p:spPr>
          <a:xfrm flipV="1">
            <a:off x="1679812" y="2606722"/>
            <a:ext cx="1486469" cy="3359624"/>
          </a:xfrm>
          <a:prstGeom prst="straightConnector1">
            <a:avLst/>
          </a:prstGeom>
          <a:ln w="3175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2AA571-5BC4-4175-9ECC-AB7E77D9C92B}"/>
              </a:ext>
            </a:extLst>
          </p:cNvPr>
          <p:cNvSpPr txBox="1"/>
          <p:nvPr/>
        </p:nvSpPr>
        <p:spPr>
          <a:xfrm>
            <a:off x="54589" y="5540993"/>
            <a:ext cx="5400000" cy="12926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medesima situazione grafica si riscontra sviluppando l’intersezione tra i piani </a:t>
            </a:r>
            <a:r>
              <a:rPr lang="it-IT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  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 cui trovate (T</a:t>
            </a:r>
            <a:r>
              <a:rPr lang="it-IT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400" b="1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º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a) restano indeterminati sia la posizione che la direzione della retta a(</a:t>
            </a:r>
            <a:r>
              <a:rPr lang="it-IT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a’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it-IT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a’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’)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43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2" grpId="0" animBg="1"/>
      <p:bldP spid="53" grpId="0" animBg="1"/>
      <p:bldP spid="54" grpId="0" animBg="1"/>
      <p:bldP spid="56" grpId="0" animBg="1"/>
      <p:bldP spid="2" grpId="0" animBg="1"/>
      <p:bldP spid="4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6" grpId="0" animBg="1"/>
      <p:bldP spid="34" grpId="0" animBg="1"/>
      <p:bldP spid="46" grpId="0" animBg="1"/>
      <p:bldP spid="50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6">
            <a:extLst>
              <a:ext uri="{FF2B5EF4-FFF2-40B4-BE49-F238E27FC236}">
                <a16:creationId xmlns:a16="http://schemas.microsoft.com/office/drawing/2014/main" id="{99001421-0E25-49F0-A8C5-F53CA978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" y="0"/>
            <a:ext cx="9072000" cy="720000"/>
          </a:xfrm>
          <a:noFill/>
          <a:ln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it-IT" sz="2500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500" kern="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it-IT" altLang="it-IT" sz="1800" dirty="0">
                <a:solidFill>
                  <a:srgbClr val="002060"/>
                </a:solidFill>
                <a:latin typeface="Comic Sans MS" panose="030F0702030302020204" pitchFamily="66" charset="0"/>
              </a:rPr>
              <a:t>Intersezione di tre piani: esempi applicativi su casi particolari (10)</a:t>
            </a:r>
            <a:endParaRPr lang="it-IT" altLang="it-IT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9D0768E-31F2-43D2-8841-8EBEF0159529}"/>
              </a:ext>
            </a:extLst>
          </p:cNvPr>
          <p:cNvSpPr txBox="1"/>
          <p:nvPr/>
        </p:nvSpPr>
        <p:spPr>
          <a:xfrm>
            <a:off x="36000" y="791567"/>
            <a:ext cx="9072000" cy="4068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Passo 3: Intersezione tra due rette risultanti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t-IT" sz="2000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t-IT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6266FD-0DF4-4517-8393-A22B2141D26E}"/>
              </a:ext>
            </a:extLst>
          </p:cNvPr>
          <p:cNvSpPr txBox="1"/>
          <p:nvPr/>
        </p:nvSpPr>
        <p:spPr>
          <a:xfrm>
            <a:off x="36000" y="1214644"/>
            <a:ext cx="907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Il piano </a:t>
            </a:r>
            <a:r>
              <a:rPr lang="it-IT" sz="20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it-IT" sz="20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quindi, presentando le tracce coincidenti sia tra loro sia con la linea di terra, conduce all’impossibilità grafica di determinare sia l’orientamento delle proiezioni della retta s=(</a:t>
            </a:r>
            <a:r>
              <a:rPr lang="it-IT" sz="20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 </a:t>
            </a:r>
            <a:r>
              <a:rPr lang="it-IT" sz="20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sia l’orientamento delle proiezioni della retta a=(</a:t>
            </a:r>
            <a:r>
              <a:rPr lang="it-IT" sz="20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 </a:t>
            </a:r>
            <a:r>
              <a:rPr lang="it-IT" sz="20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in quanto le tracce delle rette, risultanti dalle intersezioni, sono coincidenti tra loro e si collocano tutte sulla linea di terra quale luogo dei punti uniti. </a:t>
            </a:r>
            <a:endParaRPr lang="it-IT" sz="20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BFD35E5-AF2D-44B3-8F68-61127335A66C}"/>
              </a:ext>
            </a:extLst>
          </p:cNvPr>
          <p:cNvSpPr txBox="1"/>
          <p:nvPr/>
        </p:nvSpPr>
        <p:spPr>
          <a:xfrm>
            <a:off x="36000" y="3398287"/>
            <a:ext cx="9072000" cy="1483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Essendo impossibile determinare la posizione spaziale di nessuna di queste due rette, e quindi l’intersezione con la retta r, la ricerca del punto P, come intersezione dei tre piani distinti, rimane, mediante questa procedura, graficamente irrisolta. </a:t>
            </a:r>
            <a:endParaRPr lang="it-IT" sz="2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F10A4F1-CBA3-40D9-A57A-4C4E7498A6C1}"/>
              </a:ext>
            </a:extLst>
          </p:cNvPr>
          <p:cNvSpPr txBox="1"/>
          <p:nvPr/>
        </p:nvSpPr>
        <p:spPr>
          <a:xfrm>
            <a:off x="36000" y="4981432"/>
            <a:ext cx="9072000" cy="1836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Passo 4: Risoluzione del problema</a:t>
            </a:r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2F5053-A383-440E-9326-B33297310DE4}"/>
              </a:ext>
            </a:extLst>
          </p:cNvPr>
          <p:cNvSpPr txBox="1"/>
          <p:nvPr/>
        </p:nvSpPr>
        <p:spPr>
          <a:xfrm>
            <a:off x="36000" y="5486392"/>
            <a:ext cx="90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 risolvere il problema grafico si rende necessaria, quindi, un’operazione di ribaltamento, (come nella figura dell’ Es.07-b), della retta r su un piano laterale che ci permette, anche, di definire il valore di obliquità del piano </a:t>
            </a:r>
            <a:r>
              <a:rPr lang="it-IT" sz="20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mediante la definizione della terza traccia t</a:t>
            </a:r>
            <a:r>
              <a:rPr lang="it-IT" sz="20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20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73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6">
            <a:extLst>
              <a:ext uri="{FF2B5EF4-FFF2-40B4-BE49-F238E27FC236}">
                <a16:creationId xmlns:a16="http://schemas.microsoft.com/office/drawing/2014/main" id="{99001421-0E25-49F0-A8C5-F53CA978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" y="0"/>
            <a:ext cx="9072000" cy="720000"/>
          </a:xfrm>
          <a:noFill/>
          <a:ln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it-IT" sz="2500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500" kern="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it-IT" altLang="it-IT" sz="1800" dirty="0">
                <a:solidFill>
                  <a:srgbClr val="002060"/>
                </a:solidFill>
                <a:latin typeface="Comic Sans MS" panose="030F0702030302020204" pitchFamily="66" charset="0"/>
              </a:rPr>
              <a:t>Intersezione di tre piani: esempi applicativi su casi particolari (11)</a:t>
            </a:r>
            <a:endParaRPr lang="it-IT" altLang="it-IT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2F2C34C-BC9B-4CE6-AA32-671A1EC461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3" r="20766"/>
          <a:stretch/>
        </p:blipFill>
        <p:spPr bwMode="auto">
          <a:xfrm>
            <a:off x="42222" y="760326"/>
            <a:ext cx="3960000" cy="2357842"/>
          </a:xfrm>
          <a:prstGeom prst="rect">
            <a:avLst/>
          </a:prstGeom>
          <a:solidFill>
            <a:srgbClr val="EEECE1"/>
          </a:solidFill>
          <a:ln>
            <a:solidFill>
              <a:srgbClr val="4BACC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622BF8-F5B0-4F64-BFD3-584FDD1B07DB}"/>
              </a:ext>
            </a:extLst>
          </p:cNvPr>
          <p:cNvSpPr txBox="1"/>
          <p:nvPr/>
        </p:nvSpPr>
        <p:spPr>
          <a:xfrm>
            <a:off x="4037573" y="777920"/>
            <a:ext cx="5076000" cy="1080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Proiettando T</a:t>
            </a:r>
            <a:r>
              <a:rPr lang="it-IT" sz="16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 sul piano laterale si ottiene T</a:t>
            </a:r>
            <a:r>
              <a:rPr lang="it-IT" sz="16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r, e ribaltando, nel contempo, (T</a:t>
            </a:r>
            <a:r>
              <a:rPr lang="it-IT" sz="16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r) sul medesimo piano laterale si determina la proiezione r’’’ che interseca la traccia t</a:t>
            </a:r>
            <a:r>
              <a:rPr lang="it-IT" sz="16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nel punto P’’’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824307-9C14-4BF4-865A-D9716E3F646E}"/>
              </a:ext>
            </a:extLst>
          </p:cNvPr>
          <p:cNvSpPr txBox="1"/>
          <p:nvPr/>
        </p:nvSpPr>
        <p:spPr>
          <a:xfrm>
            <a:off x="4053369" y="1897034"/>
            <a:ext cx="5076000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Mediante un’operazione inversa di proiezione si ottiene P’’ su r’’ mentre, con una procedura inversa di ribaltamento, si ottiene P’ su r’</a:t>
            </a:r>
            <a:endParaRPr lang="it-IT" sz="1600" dirty="0">
              <a:solidFill>
                <a:srgbClr val="002060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CA0FD4A-DA5C-4C29-A891-92498DD891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8" r="20609"/>
          <a:stretch/>
        </p:blipFill>
        <p:spPr bwMode="auto">
          <a:xfrm>
            <a:off x="55868" y="4472529"/>
            <a:ext cx="3960000" cy="2357842"/>
          </a:xfrm>
          <a:prstGeom prst="rect">
            <a:avLst/>
          </a:prstGeom>
          <a:solidFill>
            <a:srgbClr val="EEECE1"/>
          </a:solidFill>
          <a:ln>
            <a:solidFill>
              <a:srgbClr val="4BACC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589759C-6A7D-478D-8A43-04CF2DCB9DCD}"/>
              </a:ext>
            </a:extLst>
          </p:cNvPr>
          <p:cNvSpPr txBox="1"/>
          <p:nvPr/>
        </p:nvSpPr>
        <p:spPr>
          <a:xfrm>
            <a:off x="4048438" y="2770494"/>
            <a:ext cx="5076000" cy="150810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Poiché le proiezioni P’ e P” appartengono alla stessa retta di richiamo si conviene nella correttezza delle operazioni sviluppate che hanno definito aggetto e quota del punto P(P’=x; P”=y) collocandolo nello spazio del primo diedro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17BEA02-3458-46FF-8950-8785959CA0A4}"/>
              </a:ext>
            </a:extLst>
          </p:cNvPr>
          <p:cNvSpPr txBox="1"/>
          <p:nvPr/>
        </p:nvSpPr>
        <p:spPr>
          <a:xfrm>
            <a:off x="4039730" y="5227104"/>
            <a:ext cx="5076000" cy="156966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Allo stesso modo, (Es. 07-c) conducendo una retta passante per le tracce coincidenti T</a:t>
            </a:r>
            <a:r>
              <a:rPr lang="it-IT" sz="16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º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e per le proiezioni P’ e P”, si definiscono sia la posizione che la direzione della retta a=(</a:t>
            </a:r>
            <a:r>
              <a:rPr lang="it-IT" sz="1600" dirty="0" err="1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 err="1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1600" dirty="0" err="1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). Anche questa risulta avere le caratteristiche geometriche sia di genericità sia di incidenza sulla linea di terra.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FD9ABF4-A984-442A-82DF-8DADB83CE7D0}"/>
              </a:ext>
            </a:extLst>
          </p:cNvPr>
          <p:cNvSpPr txBox="1"/>
          <p:nvPr/>
        </p:nvSpPr>
        <p:spPr>
          <a:xfrm>
            <a:off x="54592" y="3193574"/>
            <a:ext cx="3960000" cy="1188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due proiezioni s’ ed s” passanti per P’ e P” e incidenti sulla linea di terra nel punto T</a:t>
            </a:r>
            <a:r>
              <a:rPr lang="it-IT" sz="16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º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 definiscono la geometria della retta s=(</a:t>
            </a:r>
            <a:r>
              <a:rPr lang="it-IT" sz="1600" dirty="0" err="1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 err="1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1600" dirty="0" err="1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). (Es. 07-b)</a:t>
            </a:r>
          </a:p>
          <a:p>
            <a:pPr algn="ctr"/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B9BA04A-D2D9-483B-8CD9-D3955518B9EF}"/>
              </a:ext>
            </a:extLst>
          </p:cNvPr>
          <p:cNvSpPr txBox="1"/>
          <p:nvPr/>
        </p:nvSpPr>
        <p:spPr>
          <a:xfrm>
            <a:off x="4053382" y="4326339"/>
            <a:ext cx="5076000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retta s, infatti, ha le caratteristiche geometriche sia di genericità, dei due piani, sia quelle di incidenza sulla linea di terra.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1699CCFC-AE0F-45BD-A130-317074850434}"/>
              </a:ext>
            </a:extLst>
          </p:cNvPr>
          <p:cNvSpPr/>
          <p:nvPr/>
        </p:nvSpPr>
        <p:spPr>
          <a:xfrm>
            <a:off x="7451678" y="1460310"/>
            <a:ext cx="409433" cy="409433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B3ACA250-5522-435E-8659-655DCF940732}"/>
              </a:ext>
            </a:extLst>
          </p:cNvPr>
          <p:cNvSpPr/>
          <p:nvPr/>
        </p:nvSpPr>
        <p:spPr>
          <a:xfrm>
            <a:off x="2636292" y="1244221"/>
            <a:ext cx="409433" cy="409433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93EB0DC6-9FB6-442C-A73F-4B212A982C56}"/>
              </a:ext>
            </a:extLst>
          </p:cNvPr>
          <p:cNvCxnSpPr>
            <a:stCxn id="16" idx="2"/>
            <a:endCxn id="17" idx="6"/>
          </p:cNvCxnSpPr>
          <p:nvPr/>
        </p:nvCxnSpPr>
        <p:spPr>
          <a:xfrm flipH="1" flipV="1">
            <a:off x="3045725" y="1448938"/>
            <a:ext cx="4405953" cy="216089"/>
          </a:xfrm>
          <a:prstGeom prst="straightConnector1">
            <a:avLst/>
          </a:prstGeom>
          <a:ln w="3175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95FA751E-F4A9-4D00-AA09-EC96FDD3156E}"/>
              </a:ext>
            </a:extLst>
          </p:cNvPr>
          <p:cNvSpPr/>
          <p:nvPr/>
        </p:nvSpPr>
        <p:spPr>
          <a:xfrm>
            <a:off x="4885898" y="2074460"/>
            <a:ext cx="873457" cy="395784"/>
          </a:xfrm>
          <a:prstGeom prst="ellipse">
            <a:avLst/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4C2AF561-FC8A-4316-A150-C6C07E60B45B}"/>
              </a:ext>
            </a:extLst>
          </p:cNvPr>
          <p:cNvSpPr/>
          <p:nvPr/>
        </p:nvSpPr>
        <p:spPr>
          <a:xfrm>
            <a:off x="1025856" y="1244222"/>
            <a:ext cx="409433" cy="900000"/>
          </a:xfrm>
          <a:prstGeom prst="ellipse">
            <a:avLst/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3EA67391-A488-42F3-A193-8A31CA028A99}"/>
              </a:ext>
            </a:extLst>
          </p:cNvPr>
          <p:cNvCxnSpPr>
            <a:cxnSpLocks/>
            <a:stCxn id="20" idx="3"/>
            <a:endCxn id="21" idx="6"/>
          </p:cNvCxnSpPr>
          <p:nvPr/>
        </p:nvCxnSpPr>
        <p:spPr>
          <a:xfrm flipH="1" flipV="1">
            <a:off x="1435289" y="1694222"/>
            <a:ext cx="3578524" cy="718061"/>
          </a:xfrm>
          <a:prstGeom prst="straightConnector1">
            <a:avLst/>
          </a:prstGeom>
          <a:ln w="3175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e 24">
            <a:extLst>
              <a:ext uri="{FF2B5EF4-FFF2-40B4-BE49-F238E27FC236}">
                <a16:creationId xmlns:a16="http://schemas.microsoft.com/office/drawing/2014/main" id="{B8829CEE-5BD0-4EC0-946F-B614FFB75355}"/>
              </a:ext>
            </a:extLst>
          </p:cNvPr>
          <p:cNvSpPr/>
          <p:nvPr/>
        </p:nvSpPr>
        <p:spPr>
          <a:xfrm>
            <a:off x="7372065" y="2336042"/>
            <a:ext cx="873457" cy="395784"/>
          </a:xfrm>
          <a:prstGeom prst="ellipse">
            <a:avLst/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D8A64D2D-F315-4BB5-B4E3-64373D46E74D}"/>
              </a:ext>
            </a:extLst>
          </p:cNvPr>
          <p:cNvCxnSpPr>
            <a:cxnSpLocks/>
            <a:stCxn id="25" idx="2"/>
            <a:endCxn id="21" idx="6"/>
          </p:cNvCxnSpPr>
          <p:nvPr/>
        </p:nvCxnSpPr>
        <p:spPr>
          <a:xfrm flipH="1" flipV="1">
            <a:off x="1435289" y="1694222"/>
            <a:ext cx="5936776" cy="839712"/>
          </a:xfrm>
          <a:prstGeom prst="straightConnector1">
            <a:avLst/>
          </a:prstGeom>
          <a:ln w="3175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e 32">
            <a:extLst>
              <a:ext uri="{FF2B5EF4-FFF2-40B4-BE49-F238E27FC236}">
                <a16:creationId xmlns:a16="http://schemas.microsoft.com/office/drawing/2014/main" id="{6867412C-E284-4D82-8210-15EC1C31F3D1}"/>
              </a:ext>
            </a:extLst>
          </p:cNvPr>
          <p:cNvSpPr/>
          <p:nvPr/>
        </p:nvSpPr>
        <p:spPr>
          <a:xfrm>
            <a:off x="4985981" y="5682018"/>
            <a:ext cx="873457" cy="395784"/>
          </a:xfrm>
          <a:prstGeom prst="ellipse">
            <a:avLst/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ECF465B4-6A8E-4F84-983C-BDDF02170246}"/>
              </a:ext>
            </a:extLst>
          </p:cNvPr>
          <p:cNvSpPr/>
          <p:nvPr/>
        </p:nvSpPr>
        <p:spPr>
          <a:xfrm>
            <a:off x="1028130" y="4972335"/>
            <a:ext cx="409433" cy="900000"/>
          </a:xfrm>
          <a:prstGeom prst="ellipse">
            <a:avLst/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42EDB2DB-85F8-41D7-B338-C2E69B991F77}"/>
              </a:ext>
            </a:extLst>
          </p:cNvPr>
          <p:cNvCxnSpPr>
            <a:cxnSpLocks/>
            <a:stCxn id="33" idx="2"/>
            <a:endCxn id="39" idx="6"/>
          </p:cNvCxnSpPr>
          <p:nvPr/>
        </p:nvCxnSpPr>
        <p:spPr>
          <a:xfrm flipH="1" flipV="1">
            <a:off x="1437563" y="5422335"/>
            <a:ext cx="3548418" cy="457575"/>
          </a:xfrm>
          <a:prstGeom prst="straightConnector1">
            <a:avLst/>
          </a:prstGeom>
          <a:ln w="3175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70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5" grpId="0" animBg="1"/>
      <p:bldP spid="33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6">
            <a:extLst>
              <a:ext uri="{FF2B5EF4-FFF2-40B4-BE49-F238E27FC236}">
                <a16:creationId xmlns:a16="http://schemas.microsoft.com/office/drawing/2014/main" id="{99001421-0E25-49F0-A8C5-F53CA978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" y="0"/>
            <a:ext cx="9072000" cy="720000"/>
          </a:xfrm>
          <a:noFill/>
          <a:ln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it-IT" sz="2500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500" kern="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it-IT" altLang="it-IT" sz="1800" dirty="0">
                <a:solidFill>
                  <a:srgbClr val="002060"/>
                </a:solidFill>
                <a:latin typeface="Comic Sans MS" panose="030F0702030302020204" pitchFamily="66" charset="0"/>
              </a:rPr>
              <a:t>Intersezione di tre piani: esempi applicativi su casi particolari (12)</a:t>
            </a:r>
            <a:endParaRPr lang="it-IT" altLang="it-IT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DFE092-EAFE-4FBC-BC3F-A999A56138D3}"/>
              </a:ext>
            </a:extLst>
          </p:cNvPr>
          <p:cNvSpPr txBox="1"/>
          <p:nvPr/>
        </p:nvSpPr>
        <p:spPr>
          <a:xfrm>
            <a:off x="36000" y="777533"/>
            <a:ext cx="9072000" cy="67710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Esempio 8: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Intersezione tra </a:t>
            </a:r>
            <a:r>
              <a:rPr lang="it-IT" sz="2000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generico parallelo lt nel IID, </a:t>
            </a:r>
            <a:r>
              <a:rPr lang="it-IT" sz="2000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di profilo nel ID e </a:t>
            </a:r>
            <a:r>
              <a:rPr lang="it-IT" sz="2000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generico parallelo lt nel ID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86F45A8-A5CE-4688-9D1D-04B92C8350E3}"/>
              </a:ext>
            </a:extLst>
          </p:cNvPr>
          <p:cNvSpPr txBox="1"/>
          <p:nvPr/>
        </p:nvSpPr>
        <p:spPr>
          <a:xfrm>
            <a:off x="5468632" y="1487762"/>
            <a:ext cx="3636000" cy="450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Assegnati i seguenti piani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(Es. 08) con le relative caratteristiche geometrico-descrittive: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9EA9BA8-E571-4D36-8C26-D17BC9071F0D}"/>
              </a:ext>
            </a:extLst>
          </p:cNvPr>
          <p:cNvSpPr txBox="1"/>
          <p:nvPr/>
        </p:nvSpPr>
        <p:spPr>
          <a:xfrm>
            <a:off x="5516847" y="2804213"/>
            <a:ext cx="3564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 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-; 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+;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// lt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^ p</a:t>
            </a:r>
            <a:r>
              <a:rPr lang="it-IT" sz="20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+; 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^p</a:t>
            </a:r>
            <a:r>
              <a:rPr lang="it-IT" sz="20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+;)</a:t>
            </a:r>
            <a:endParaRPr lang="it-IT" sz="1400" dirty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it-IT" sz="2000" dirty="0">
                <a:solidFill>
                  <a:srgbClr val="FF33CC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2000" dirty="0">
                <a:solidFill>
                  <a:srgbClr val="FF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000" dirty="0">
                <a:solidFill>
                  <a:srgbClr val="FF33CC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sz="2000" baseline="-25000" dirty="0">
                <a:solidFill>
                  <a:srgbClr val="FF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FF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+; </a:t>
            </a:r>
            <a:r>
              <a:rPr lang="it-IT" sz="2000" dirty="0">
                <a:solidFill>
                  <a:srgbClr val="FF33CC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sz="2000" baseline="-25000" dirty="0">
                <a:solidFill>
                  <a:srgbClr val="FF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FF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+; </a:t>
            </a:r>
            <a:r>
              <a:rPr lang="it-IT" sz="1400" dirty="0">
                <a:solidFill>
                  <a:srgbClr val="FF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// lt</a:t>
            </a:r>
            <a:r>
              <a:rPr lang="it-IT" sz="2000" dirty="0">
                <a:solidFill>
                  <a:srgbClr val="FF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5F51A29-BA21-419F-9383-BE996334112C}"/>
              </a:ext>
            </a:extLst>
          </p:cNvPr>
          <p:cNvSpPr/>
          <p:nvPr/>
        </p:nvSpPr>
        <p:spPr>
          <a:xfrm>
            <a:off x="5540990" y="4795172"/>
            <a:ext cx="3567009" cy="104797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occorre ricercare e definire il punto d’intersezione P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Î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tra i tre piani.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78AF2FF-8943-456A-8DF0-E792B6C48662}"/>
              </a:ext>
            </a:extLst>
          </p:cNvPr>
          <p:cNvSpPr txBox="1"/>
          <p:nvPr/>
        </p:nvSpPr>
        <p:spPr>
          <a:xfrm>
            <a:off x="36000" y="6103827"/>
            <a:ext cx="9072000" cy="7294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 ricercare detto punto si sviluppano i relativi passaggi dell’algoritmo grafico ottenendo il risultato della figura dell’ Es.08-a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CD90F9D-6081-48F6-9782-64B3ADEA86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8" r="20609"/>
          <a:stretch/>
        </p:blipFill>
        <p:spPr bwMode="auto">
          <a:xfrm>
            <a:off x="55870" y="2206977"/>
            <a:ext cx="5328000" cy="3172372"/>
          </a:xfrm>
          <a:prstGeom prst="rect">
            <a:avLst/>
          </a:prstGeom>
          <a:solidFill>
            <a:srgbClr val="EEECE1"/>
          </a:solidFill>
          <a:ln>
            <a:solidFill>
              <a:srgbClr val="4F81B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7972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uiExpand="1" build="p" animBg="1"/>
      <p:bldP spid="3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667C8B2C-5029-4398-9C34-5BEDDCB4D5E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6000" y="0"/>
            <a:ext cx="9072000" cy="720000"/>
          </a:xfrm>
          <a:ln w="12700" cmpd="dbl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defRPr/>
            </a:pPr>
            <a:r>
              <a:rPr lang="it-IT" sz="2800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kern="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it-IT" alt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Intersezione di tre piani: esempi applicativi su casi particolari(13)</a:t>
            </a:r>
            <a:endParaRPr lang="it-IT" sz="2000" kern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F20FFB7-6F5D-4825-B05E-05ADFF703178}"/>
              </a:ext>
            </a:extLst>
          </p:cNvPr>
          <p:cNvSpPr txBox="1"/>
          <p:nvPr/>
        </p:nvSpPr>
        <p:spPr>
          <a:xfrm>
            <a:off x="5505236" y="774264"/>
            <a:ext cx="3600000" cy="1476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Passo 1: intersezione tra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9" name="Casella di testo 206">
            <a:extLst>
              <a:ext uri="{FF2B5EF4-FFF2-40B4-BE49-F238E27FC236}">
                <a16:creationId xmlns:a16="http://schemas.microsoft.com/office/drawing/2014/main" id="{87F6E704-7A04-4578-965B-05366C967CCA}"/>
              </a:ext>
            </a:extLst>
          </p:cNvPr>
          <p:cNvSpPr txBox="1"/>
          <p:nvPr/>
        </p:nvSpPr>
        <p:spPr>
          <a:xfrm>
            <a:off x="5766808" y="1283534"/>
            <a:ext cx="1393313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0" name="Casella di testo 205">
            <a:extLst>
              <a:ext uri="{FF2B5EF4-FFF2-40B4-BE49-F238E27FC236}">
                <a16:creationId xmlns:a16="http://schemas.microsoft.com/office/drawing/2014/main" id="{105AE9CC-3CEC-4978-A652-ECCE10602077}"/>
              </a:ext>
            </a:extLst>
          </p:cNvPr>
          <p:cNvSpPr txBox="1"/>
          <p:nvPr/>
        </p:nvSpPr>
        <p:spPr>
          <a:xfrm>
            <a:off x="5766808" y="1794340"/>
            <a:ext cx="1418853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" name="Casella di testo 204">
            <a:extLst>
              <a:ext uri="{FF2B5EF4-FFF2-40B4-BE49-F238E27FC236}">
                <a16:creationId xmlns:a16="http://schemas.microsoft.com/office/drawing/2014/main" id="{697B4081-E984-45C7-8A60-EDF0B1DE98DC}"/>
              </a:ext>
            </a:extLst>
          </p:cNvPr>
          <p:cNvSpPr txBox="1"/>
          <p:nvPr/>
        </p:nvSpPr>
        <p:spPr>
          <a:xfrm>
            <a:off x="7433331" y="1283534"/>
            <a:ext cx="651726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42" name="Casella di testo 203">
            <a:extLst>
              <a:ext uri="{FF2B5EF4-FFF2-40B4-BE49-F238E27FC236}">
                <a16:creationId xmlns:a16="http://schemas.microsoft.com/office/drawing/2014/main" id="{B8F98C09-5295-4BFE-B187-9E8C85CCD74D}"/>
              </a:ext>
            </a:extLst>
          </p:cNvPr>
          <p:cNvSpPr txBox="1"/>
          <p:nvPr/>
        </p:nvSpPr>
        <p:spPr>
          <a:xfrm>
            <a:off x="8345344" y="1273110"/>
            <a:ext cx="481464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r’</a:t>
            </a:r>
          </a:p>
        </p:txBody>
      </p:sp>
      <p:sp>
        <p:nvSpPr>
          <p:cNvPr id="43" name="Casella di testo 202">
            <a:extLst>
              <a:ext uri="{FF2B5EF4-FFF2-40B4-BE49-F238E27FC236}">
                <a16:creationId xmlns:a16="http://schemas.microsoft.com/office/drawing/2014/main" id="{FD3D8796-F16D-43B0-9C76-8ECCFD25062A}"/>
              </a:ext>
            </a:extLst>
          </p:cNvPr>
          <p:cNvSpPr txBox="1"/>
          <p:nvPr/>
        </p:nvSpPr>
        <p:spPr>
          <a:xfrm>
            <a:off x="7433331" y="1795978"/>
            <a:ext cx="665915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44" name="Casella di testo 201">
            <a:extLst>
              <a:ext uri="{FF2B5EF4-FFF2-40B4-BE49-F238E27FC236}">
                <a16:creationId xmlns:a16="http://schemas.microsoft.com/office/drawing/2014/main" id="{77B6F633-D3CE-4071-A9CB-C649010CFFF6}"/>
              </a:ext>
            </a:extLst>
          </p:cNvPr>
          <p:cNvSpPr txBox="1"/>
          <p:nvPr/>
        </p:nvSpPr>
        <p:spPr>
          <a:xfrm>
            <a:off x="8345344" y="1795977"/>
            <a:ext cx="481464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r”</a:t>
            </a: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A67B0BD6-2973-4A61-8D21-7920DE5C6AF1}"/>
              </a:ext>
            </a:extLst>
          </p:cNvPr>
          <p:cNvCxnSpPr/>
          <p:nvPr/>
        </p:nvCxnSpPr>
        <p:spPr>
          <a:xfrm>
            <a:off x="7183391" y="1982818"/>
            <a:ext cx="241205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CDFA09BD-5E6B-411D-9147-1F56A7F48D73}"/>
              </a:ext>
            </a:extLst>
          </p:cNvPr>
          <p:cNvCxnSpPr/>
          <p:nvPr/>
        </p:nvCxnSpPr>
        <p:spPr>
          <a:xfrm>
            <a:off x="7172494" y="1484105"/>
            <a:ext cx="241205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7C35CED8-A2C0-4080-A811-109660E098ED}"/>
              </a:ext>
            </a:extLst>
          </p:cNvPr>
          <p:cNvCxnSpPr/>
          <p:nvPr/>
        </p:nvCxnSpPr>
        <p:spPr>
          <a:xfrm>
            <a:off x="8104193" y="1474513"/>
            <a:ext cx="241205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142A459C-DDFA-402E-88D8-4E4129E4D3F9}"/>
              </a:ext>
            </a:extLst>
          </p:cNvPr>
          <p:cNvCxnSpPr/>
          <p:nvPr/>
        </p:nvCxnSpPr>
        <p:spPr>
          <a:xfrm>
            <a:off x="8082397" y="1973228"/>
            <a:ext cx="241205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C175017-B81E-4F04-A515-F223663771B5}"/>
              </a:ext>
            </a:extLst>
          </p:cNvPr>
          <p:cNvSpPr txBox="1"/>
          <p:nvPr/>
        </p:nvSpPr>
        <p:spPr>
          <a:xfrm>
            <a:off x="5509356" y="2519809"/>
            <a:ext cx="3600000" cy="144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Passo 2: intersezione tra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2" name="Casella di testo 206">
            <a:extLst>
              <a:ext uri="{FF2B5EF4-FFF2-40B4-BE49-F238E27FC236}">
                <a16:creationId xmlns:a16="http://schemas.microsoft.com/office/drawing/2014/main" id="{BFFDAE06-402B-47C6-983E-A6E514DAF4A5}"/>
              </a:ext>
            </a:extLst>
          </p:cNvPr>
          <p:cNvSpPr txBox="1"/>
          <p:nvPr/>
        </p:nvSpPr>
        <p:spPr>
          <a:xfrm>
            <a:off x="5767904" y="2980785"/>
            <a:ext cx="1387968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3" name="Casella di testo 205">
            <a:extLst>
              <a:ext uri="{FF2B5EF4-FFF2-40B4-BE49-F238E27FC236}">
                <a16:creationId xmlns:a16="http://schemas.microsoft.com/office/drawing/2014/main" id="{68B6AB74-44C8-4283-AA00-F79AD69A9142}"/>
              </a:ext>
            </a:extLst>
          </p:cNvPr>
          <p:cNvSpPr txBox="1"/>
          <p:nvPr/>
        </p:nvSpPr>
        <p:spPr>
          <a:xfrm>
            <a:off x="5767904" y="3491591"/>
            <a:ext cx="1413410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Casella di testo 204">
            <a:extLst>
              <a:ext uri="{FF2B5EF4-FFF2-40B4-BE49-F238E27FC236}">
                <a16:creationId xmlns:a16="http://schemas.microsoft.com/office/drawing/2014/main" id="{C3B95135-C604-4D28-9823-B0A420E581A8}"/>
              </a:ext>
            </a:extLst>
          </p:cNvPr>
          <p:cNvSpPr txBox="1"/>
          <p:nvPr/>
        </p:nvSpPr>
        <p:spPr>
          <a:xfrm>
            <a:off x="7414472" y="2980785"/>
            <a:ext cx="649226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5" name="Casella di testo 203">
            <a:extLst>
              <a:ext uri="{FF2B5EF4-FFF2-40B4-BE49-F238E27FC236}">
                <a16:creationId xmlns:a16="http://schemas.microsoft.com/office/drawing/2014/main" id="{2BE93D10-53FF-420C-893C-8730AFF710B3}"/>
              </a:ext>
            </a:extLst>
          </p:cNvPr>
          <p:cNvSpPr txBox="1"/>
          <p:nvPr/>
        </p:nvSpPr>
        <p:spPr>
          <a:xfrm>
            <a:off x="8322990" y="2970361"/>
            <a:ext cx="504913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s’</a:t>
            </a:r>
          </a:p>
        </p:txBody>
      </p:sp>
      <p:sp>
        <p:nvSpPr>
          <p:cNvPr id="56" name="Casella di testo 202">
            <a:extLst>
              <a:ext uri="{FF2B5EF4-FFF2-40B4-BE49-F238E27FC236}">
                <a16:creationId xmlns:a16="http://schemas.microsoft.com/office/drawing/2014/main" id="{6633ABC8-9272-4630-A7FA-98377175A90F}"/>
              </a:ext>
            </a:extLst>
          </p:cNvPr>
          <p:cNvSpPr txBox="1"/>
          <p:nvPr/>
        </p:nvSpPr>
        <p:spPr>
          <a:xfrm>
            <a:off x="7414472" y="3493229"/>
            <a:ext cx="663360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7" name="Casella di testo 201">
            <a:extLst>
              <a:ext uri="{FF2B5EF4-FFF2-40B4-BE49-F238E27FC236}">
                <a16:creationId xmlns:a16="http://schemas.microsoft.com/office/drawing/2014/main" id="{A6BCB304-4B80-4D21-A129-C81F5C7EEC63}"/>
              </a:ext>
            </a:extLst>
          </p:cNvPr>
          <p:cNvSpPr txBox="1"/>
          <p:nvPr/>
        </p:nvSpPr>
        <p:spPr>
          <a:xfrm>
            <a:off x="8322991" y="3493228"/>
            <a:ext cx="504913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s”</a:t>
            </a:r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93C14915-C5C7-4E3E-8274-5A7D9ED4E7D5}"/>
              </a:ext>
            </a:extLst>
          </p:cNvPr>
          <p:cNvCxnSpPr/>
          <p:nvPr/>
        </p:nvCxnSpPr>
        <p:spPr>
          <a:xfrm>
            <a:off x="7179052" y="3680069"/>
            <a:ext cx="240280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BE35AFB1-502C-42C4-9CB7-F09CAE311043}"/>
              </a:ext>
            </a:extLst>
          </p:cNvPr>
          <p:cNvCxnSpPr/>
          <p:nvPr/>
        </p:nvCxnSpPr>
        <p:spPr>
          <a:xfrm>
            <a:off x="7168198" y="3181356"/>
            <a:ext cx="240280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F7B2998F-6B6E-4FF7-9917-E7FCC57D0FD6}"/>
              </a:ext>
            </a:extLst>
          </p:cNvPr>
          <p:cNvCxnSpPr/>
          <p:nvPr/>
        </p:nvCxnSpPr>
        <p:spPr>
          <a:xfrm>
            <a:off x="8082763" y="3171764"/>
            <a:ext cx="240280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466081D2-4B09-4359-9179-95AB7F583898}"/>
              </a:ext>
            </a:extLst>
          </p:cNvPr>
          <p:cNvCxnSpPr/>
          <p:nvPr/>
        </p:nvCxnSpPr>
        <p:spPr>
          <a:xfrm>
            <a:off x="8061055" y="3670479"/>
            <a:ext cx="240280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pic>
        <p:nvPicPr>
          <p:cNvPr id="47" name="Immagine 46">
            <a:extLst>
              <a:ext uri="{FF2B5EF4-FFF2-40B4-BE49-F238E27FC236}">
                <a16:creationId xmlns:a16="http://schemas.microsoft.com/office/drawing/2014/main" id="{E374163D-8B79-4C85-9763-29D6DE2871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 r="20610"/>
          <a:stretch/>
        </p:blipFill>
        <p:spPr bwMode="auto">
          <a:xfrm>
            <a:off x="56185" y="757791"/>
            <a:ext cx="5400000" cy="3223450"/>
          </a:xfrm>
          <a:prstGeom prst="rect">
            <a:avLst/>
          </a:prstGeom>
          <a:solidFill>
            <a:srgbClr val="EEECE1"/>
          </a:solidFill>
          <a:ln>
            <a:solidFill>
              <a:srgbClr val="4F81B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5ABB901-4FC2-484F-9CBA-0AFE34612211}"/>
              </a:ext>
            </a:extLst>
          </p:cNvPr>
          <p:cNvSpPr txBox="1"/>
          <p:nvPr/>
        </p:nvSpPr>
        <p:spPr>
          <a:xfrm>
            <a:off x="36000" y="4067033"/>
            <a:ext cx="9072000" cy="198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Date le caratteristiche geometriche del piano </a:t>
            </a:r>
            <a:r>
              <a:rPr lang="it-IT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le due rette r (r’; r”) ed s (s’; s”) si configurano come due rette di profilo appartenenti al medesimo piano </a:t>
            </a:r>
            <a:r>
              <a:rPr lang="it-IT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quindi coincidenti sia nel profilo reale che nelle proiezioni, e sono 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così caratterizzate:</a:t>
            </a:r>
          </a:p>
          <a:p>
            <a:pPr algn="ctr"/>
            <a:endParaRPr lang="it-IT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endParaRPr lang="it-IT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BA1395-454C-4B9E-8435-F5DBCB9D2B14}"/>
              </a:ext>
            </a:extLst>
          </p:cNvPr>
          <p:cNvSpPr txBox="1"/>
          <p:nvPr/>
        </p:nvSpPr>
        <p:spPr>
          <a:xfrm>
            <a:off x="1584254" y="5049674"/>
            <a:ext cx="27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 (</a:t>
            </a:r>
            <a:r>
              <a:rPr lang="it-IT" sz="2000" dirty="0">
                <a:solidFill>
                  <a:srgbClr val="92D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sz="2000" baseline="-25000" dirty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-; </a:t>
            </a:r>
            <a:r>
              <a:rPr lang="it-IT" sz="2000" dirty="0">
                <a:solidFill>
                  <a:srgbClr val="92D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sz="2000" baseline="-25000" dirty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+; </a:t>
            </a:r>
            <a:r>
              <a:rPr lang="it-IT" sz="2000" dirty="0">
                <a:solidFill>
                  <a:srgbClr val="92D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^</a:t>
            </a:r>
            <a:r>
              <a:rPr lang="it-IT" sz="2000" dirty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lt)</a:t>
            </a:r>
            <a:r>
              <a:rPr lang="it-IT" sz="2000" dirty="0" err="1">
                <a:solidFill>
                  <a:srgbClr val="92D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Îb</a:t>
            </a:r>
            <a:endParaRPr lang="it-IT" sz="2000" dirty="0">
              <a:solidFill>
                <a:srgbClr val="92D05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5F443E-26E3-4A4B-890F-6339ACAC8C47}"/>
              </a:ext>
            </a:extLst>
          </p:cNvPr>
          <p:cNvSpPr txBox="1"/>
          <p:nvPr/>
        </p:nvSpPr>
        <p:spPr>
          <a:xfrm>
            <a:off x="3222000" y="5568288"/>
            <a:ext cx="2700000" cy="3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 (</a:t>
            </a:r>
            <a:r>
              <a:rPr lang="it-IT" sz="2000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sz="2000" baseline="-25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+; </a:t>
            </a:r>
            <a:r>
              <a:rPr lang="it-IT" sz="2000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sz="2000" baseline="-25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+; </a:t>
            </a:r>
            <a:r>
              <a:rPr lang="it-IT" sz="2000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^</a:t>
            </a:r>
            <a:r>
              <a:rPr lang="it-IT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lt)</a:t>
            </a:r>
            <a:r>
              <a:rPr lang="it-IT" sz="2000" dirty="0" err="1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Îb</a:t>
            </a:r>
            <a:r>
              <a:rPr lang="it-IT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D37271-9724-47CF-BEED-9B950B29E287}"/>
              </a:ext>
            </a:extLst>
          </p:cNvPr>
          <p:cNvSpPr txBox="1"/>
          <p:nvPr/>
        </p:nvSpPr>
        <p:spPr>
          <a:xfrm>
            <a:off x="36000" y="6168791"/>
            <a:ext cx="9072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Date queste caratteristiche geometrico-descrittive il problema resta irrisolto in quanto è impossibile determinare il punto d’intersezione delle due rette r ed s.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" name="Parentesi graffa aperta 1">
            <a:extLst>
              <a:ext uri="{FF2B5EF4-FFF2-40B4-BE49-F238E27FC236}">
                <a16:creationId xmlns:a16="http://schemas.microsoft.com/office/drawing/2014/main" id="{CC5C2AF5-5B35-41A4-BB45-DAC6CBB7E186}"/>
              </a:ext>
            </a:extLst>
          </p:cNvPr>
          <p:cNvSpPr/>
          <p:nvPr/>
        </p:nvSpPr>
        <p:spPr>
          <a:xfrm>
            <a:off x="1201003" y="955342"/>
            <a:ext cx="468000" cy="972000"/>
          </a:xfrm>
          <a:prstGeom prst="leftBrace">
            <a:avLst>
              <a:gd name="adj1" fmla="val 18010"/>
              <a:gd name="adj2" fmla="val 50000"/>
            </a:avLst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a gomito 8">
            <a:extLst>
              <a:ext uri="{FF2B5EF4-FFF2-40B4-BE49-F238E27FC236}">
                <a16:creationId xmlns:a16="http://schemas.microsoft.com/office/drawing/2014/main" id="{9A03B539-EF82-4B3F-829C-CA5046FFCA3C}"/>
              </a:ext>
            </a:extLst>
          </p:cNvPr>
          <p:cNvCxnSpPr>
            <a:cxnSpLocks/>
            <a:stCxn id="5" idx="1"/>
            <a:endCxn id="2" idx="1"/>
          </p:cNvCxnSpPr>
          <p:nvPr/>
        </p:nvCxnSpPr>
        <p:spPr>
          <a:xfrm rot="10800000">
            <a:off x="1201004" y="1441343"/>
            <a:ext cx="383251" cy="3808387"/>
          </a:xfrm>
          <a:prstGeom prst="bentConnector3">
            <a:avLst>
              <a:gd name="adj1" fmla="val 159648"/>
            </a:avLst>
          </a:prstGeom>
          <a:ln w="3175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entesi graffa chiusa 11">
            <a:extLst>
              <a:ext uri="{FF2B5EF4-FFF2-40B4-BE49-F238E27FC236}">
                <a16:creationId xmlns:a16="http://schemas.microsoft.com/office/drawing/2014/main" id="{FE855680-6A87-4D77-9549-E6501F87F4AB}"/>
              </a:ext>
            </a:extLst>
          </p:cNvPr>
          <p:cNvSpPr/>
          <p:nvPr/>
        </p:nvSpPr>
        <p:spPr>
          <a:xfrm>
            <a:off x="2169994" y="1282890"/>
            <a:ext cx="396000" cy="2306471"/>
          </a:xfrm>
          <a:prstGeom prst="rightBrace">
            <a:avLst>
              <a:gd name="adj1" fmla="val 27845"/>
              <a:gd name="adj2" fmla="val 50000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6" name="Connettore a gomito 45">
            <a:extLst>
              <a:ext uri="{FF2B5EF4-FFF2-40B4-BE49-F238E27FC236}">
                <a16:creationId xmlns:a16="http://schemas.microsoft.com/office/drawing/2014/main" id="{04CAE40D-46D2-466C-B95F-24B29F28243F}"/>
              </a:ext>
            </a:extLst>
          </p:cNvPr>
          <p:cNvCxnSpPr>
            <a:cxnSpLocks/>
            <a:stCxn id="6" idx="0"/>
            <a:endCxn id="12" idx="1"/>
          </p:cNvCxnSpPr>
          <p:nvPr/>
        </p:nvCxnSpPr>
        <p:spPr>
          <a:xfrm rot="16200000" flipV="1">
            <a:off x="2002916" y="2999204"/>
            <a:ext cx="3132162" cy="2006006"/>
          </a:xfrm>
          <a:prstGeom prst="bentConnector4">
            <a:avLst>
              <a:gd name="adj1" fmla="val 31590"/>
              <a:gd name="adj2" fmla="val -64"/>
            </a:avLst>
          </a:prstGeom>
          <a:ln w="31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e 65">
            <a:extLst>
              <a:ext uri="{FF2B5EF4-FFF2-40B4-BE49-F238E27FC236}">
                <a16:creationId xmlns:a16="http://schemas.microsoft.com/office/drawing/2014/main" id="{727D674D-E2CB-4027-A353-7D2282AE8BB5}"/>
              </a:ext>
            </a:extLst>
          </p:cNvPr>
          <p:cNvSpPr/>
          <p:nvPr/>
        </p:nvSpPr>
        <p:spPr>
          <a:xfrm>
            <a:off x="1719617" y="2456596"/>
            <a:ext cx="540000" cy="5400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Ovale 66">
            <a:extLst>
              <a:ext uri="{FF2B5EF4-FFF2-40B4-BE49-F238E27FC236}">
                <a16:creationId xmlns:a16="http://schemas.microsoft.com/office/drawing/2014/main" id="{8B8D0DFD-5D41-4EB1-A904-EDB9648D886D}"/>
              </a:ext>
            </a:extLst>
          </p:cNvPr>
          <p:cNvSpPr/>
          <p:nvPr/>
        </p:nvSpPr>
        <p:spPr>
          <a:xfrm>
            <a:off x="1394346" y="1094094"/>
            <a:ext cx="540000" cy="5400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A7E97699-A4F7-4DA6-B2D8-D7DBB4A8D863}"/>
              </a:ext>
            </a:extLst>
          </p:cNvPr>
          <p:cNvSpPr/>
          <p:nvPr/>
        </p:nvSpPr>
        <p:spPr>
          <a:xfrm>
            <a:off x="7849737" y="3960124"/>
            <a:ext cx="972000" cy="5400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Ovale 68">
            <a:extLst>
              <a:ext uri="{FF2B5EF4-FFF2-40B4-BE49-F238E27FC236}">
                <a16:creationId xmlns:a16="http://schemas.microsoft.com/office/drawing/2014/main" id="{9207937C-8325-4B8E-8D1E-31B05DD97C75}"/>
              </a:ext>
            </a:extLst>
          </p:cNvPr>
          <p:cNvSpPr/>
          <p:nvPr/>
        </p:nvSpPr>
        <p:spPr>
          <a:xfrm>
            <a:off x="6623706" y="3976046"/>
            <a:ext cx="972000" cy="5400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1735F8FC-9FF9-440C-BEA3-9C9D799EDF39}"/>
              </a:ext>
            </a:extLst>
          </p:cNvPr>
          <p:cNvCxnSpPr>
            <a:cxnSpLocks/>
            <a:stCxn id="69" idx="2"/>
            <a:endCxn id="67" idx="5"/>
          </p:cNvCxnSpPr>
          <p:nvPr/>
        </p:nvCxnSpPr>
        <p:spPr>
          <a:xfrm flipH="1" flipV="1">
            <a:off x="1855265" y="1555013"/>
            <a:ext cx="4768441" cy="2691033"/>
          </a:xfrm>
          <a:prstGeom prst="straightConnector1">
            <a:avLst/>
          </a:prstGeom>
          <a:ln w="3175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2 74">
            <a:extLst>
              <a:ext uri="{FF2B5EF4-FFF2-40B4-BE49-F238E27FC236}">
                <a16:creationId xmlns:a16="http://schemas.microsoft.com/office/drawing/2014/main" id="{DFCB7101-1DCF-4614-9C98-B7854EB141D1}"/>
              </a:ext>
            </a:extLst>
          </p:cNvPr>
          <p:cNvCxnSpPr>
            <a:cxnSpLocks/>
            <a:stCxn id="68" idx="2"/>
            <a:endCxn id="66" idx="6"/>
          </p:cNvCxnSpPr>
          <p:nvPr/>
        </p:nvCxnSpPr>
        <p:spPr>
          <a:xfrm flipH="1" flipV="1">
            <a:off x="2259617" y="2726596"/>
            <a:ext cx="5590120" cy="1503528"/>
          </a:xfrm>
          <a:prstGeom prst="straightConnector1">
            <a:avLst/>
          </a:prstGeom>
          <a:ln w="31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487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4" grpId="0" animBg="1"/>
      <p:bldP spid="5" grpId="0" animBg="1"/>
      <p:bldP spid="6" grpId="0" animBg="1"/>
      <p:bldP spid="7" grpId="0" animBg="1"/>
      <p:bldP spid="2" grpId="0" animBg="1"/>
      <p:bldP spid="12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667C8B2C-5029-4398-9C34-5BEDDCB4D5E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6000" y="0"/>
            <a:ext cx="9072000" cy="720000"/>
          </a:xfrm>
          <a:ln w="12700" cmpd="dbl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defRPr/>
            </a:pPr>
            <a:r>
              <a:rPr lang="it-IT" sz="2800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kern="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it-IT" alt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Intersezione di tre piani: esempi applicativi su casi particolari(14)</a:t>
            </a:r>
            <a:endParaRPr lang="it-IT" sz="2000" kern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BDD6198-9ED0-4B6B-A858-96AAAE569722}"/>
              </a:ext>
            </a:extLst>
          </p:cNvPr>
          <p:cNvSpPr txBox="1"/>
          <p:nvPr/>
        </p:nvSpPr>
        <p:spPr>
          <a:xfrm>
            <a:off x="36000" y="791570"/>
            <a:ext cx="9072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Passo 3: Rimozione dell’indeterminatezza</a:t>
            </a:r>
            <a:endParaRPr lang="it-IT" sz="2000" dirty="0">
              <a:solidFill>
                <a:srgbClr val="002060"/>
              </a:solidFill>
            </a:endParaRP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DD4055ED-5276-4DD2-B59A-0858DA4F62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5" r="20895"/>
          <a:stretch/>
        </p:blipFill>
        <p:spPr bwMode="auto">
          <a:xfrm>
            <a:off x="28891" y="1550638"/>
            <a:ext cx="5400000" cy="3219610"/>
          </a:xfrm>
          <a:prstGeom prst="rect">
            <a:avLst/>
          </a:prstGeom>
          <a:solidFill>
            <a:srgbClr val="EEECE1"/>
          </a:solidFill>
          <a:ln>
            <a:solidFill>
              <a:srgbClr val="4F81B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4AB0172-00D6-411F-842F-4A9B8BC98874}"/>
              </a:ext>
            </a:extLst>
          </p:cNvPr>
          <p:cNvSpPr txBox="1"/>
          <p:nvPr/>
        </p:nvSpPr>
        <p:spPr>
          <a:xfrm>
            <a:off x="5500048" y="1228302"/>
            <a:ext cx="3600000" cy="19236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7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 superare l’indeterminatezza grafica generatasi operiamo il ribaltamento (Es.08-b) del piano </a:t>
            </a:r>
            <a:r>
              <a:rPr lang="it-IT" sz="17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7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 modo da individuare sia la posizione geometrica delle due rette nello spazio sia il relativo punto d’intersezione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54528F9-0DAF-4AEF-B43A-BD6DCC47409E}"/>
              </a:ext>
            </a:extLst>
          </p:cNvPr>
          <p:cNvSpPr txBox="1"/>
          <p:nvPr/>
        </p:nvSpPr>
        <p:spPr>
          <a:xfrm>
            <a:off x="5500048" y="3175805"/>
            <a:ext cx="3600000" cy="212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7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Il ribaltamento del piano </a:t>
            </a:r>
            <a:r>
              <a:rPr lang="it-IT" sz="17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7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su </a:t>
            </a:r>
            <a:r>
              <a:rPr lang="it-IT" sz="17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7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it-IT" sz="17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mentre mantiene fissa la posizione delle due tracce seconde T</a:t>
            </a:r>
            <a:r>
              <a:rPr lang="it-IT" sz="17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7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 e T</a:t>
            </a:r>
            <a:r>
              <a:rPr lang="it-IT" sz="17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7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 ci conduce ad individuare le due posizioni ribaltate delle prime tracce (T</a:t>
            </a:r>
            <a:r>
              <a:rPr lang="it-IT" sz="17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7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r),(T</a:t>
            </a:r>
            <a:r>
              <a:rPr lang="it-IT" sz="17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7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s) sulla linea di terra</a:t>
            </a:r>
            <a:endParaRPr lang="it-IT" sz="1700" dirty="0">
              <a:solidFill>
                <a:srgbClr val="00206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393A403-7B55-4E08-9AAE-3D70AB2A5581}"/>
              </a:ext>
            </a:extLst>
          </p:cNvPr>
          <p:cNvSpPr txBox="1"/>
          <p:nvPr/>
        </p:nvSpPr>
        <p:spPr>
          <a:xfrm>
            <a:off x="36000" y="5363576"/>
            <a:ext cx="90720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Determinate queste due prime tracce è possibile definire le posizioni delle rette r ed s, complanari al piano </a:t>
            </a:r>
            <a:r>
              <a:rPr lang="it-IT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collegando le seconde tracce fisse con le prime tracce ribaltate. </a:t>
            </a:r>
          </a:p>
          <a:p>
            <a:pPr algn="ctr"/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rette r ed s così individuate sono le rette reali, nelle corrispondenti posizioni spaziali, appartenenti al piano di profilo </a:t>
            </a:r>
            <a:r>
              <a:rPr lang="it-IT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20BFECE4-97E9-40EE-A9EA-E6B6175F8969}"/>
              </a:ext>
            </a:extLst>
          </p:cNvPr>
          <p:cNvSpPr/>
          <p:nvPr/>
        </p:nvSpPr>
        <p:spPr>
          <a:xfrm>
            <a:off x="545911" y="2606724"/>
            <a:ext cx="612000" cy="4680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BC10044A-7A7E-4FEC-81EA-D1990DD42B59}"/>
              </a:ext>
            </a:extLst>
          </p:cNvPr>
          <p:cNvSpPr/>
          <p:nvPr/>
        </p:nvSpPr>
        <p:spPr>
          <a:xfrm>
            <a:off x="3127611" y="2636293"/>
            <a:ext cx="612000" cy="4680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3A83B9DA-ECF9-4F69-8536-381BD7E5E931}"/>
              </a:ext>
            </a:extLst>
          </p:cNvPr>
          <p:cNvSpPr/>
          <p:nvPr/>
        </p:nvSpPr>
        <p:spPr>
          <a:xfrm>
            <a:off x="5720687" y="4915470"/>
            <a:ext cx="612000" cy="4680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9DC67427-A033-4997-8CF3-4BDBD996CDD3}"/>
              </a:ext>
            </a:extLst>
          </p:cNvPr>
          <p:cNvSpPr/>
          <p:nvPr/>
        </p:nvSpPr>
        <p:spPr>
          <a:xfrm>
            <a:off x="6364405" y="4931391"/>
            <a:ext cx="612000" cy="4680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cxnSp>
        <p:nvCxnSpPr>
          <p:cNvPr id="6" name="Connettore curvo 5">
            <a:extLst>
              <a:ext uri="{FF2B5EF4-FFF2-40B4-BE49-F238E27FC236}">
                <a16:creationId xmlns:a16="http://schemas.microsoft.com/office/drawing/2014/main" id="{05E00536-8967-4EEA-A551-25227E460B00}"/>
              </a:ext>
            </a:extLst>
          </p:cNvPr>
          <p:cNvCxnSpPr>
            <a:cxnSpLocks/>
            <a:stCxn id="12" idx="2"/>
            <a:endCxn id="4" idx="4"/>
          </p:cNvCxnSpPr>
          <p:nvPr/>
        </p:nvCxnSpPr>
        <p:spPr>
          <a:xfrm rot="10800000">
            <a:off x="851911" y="3074724"/>
            <a:ext cx="4868776" cy="2074746"/>
          </a:xfrm>
          <a:prstGeom prst="curvedConnector2">
            <a:avLst/>
          </a:prstGeom>
          <a:ln w="3175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curvo 14">
            <a:extLst>
              <a:ext uri="{FF2B5EF4-FFF2-40B4-BE49-F238E27FC236}">
                <a16:creationId xmlns:a16="http://schemas.microsoft.com/office/drawing/2014/main" id="{1E31DDE1-1B7D-473B-BEFC-DBCEBB2C90D0}"/>
              </a:ext>
            </a:extLst>
          </p:cNvPr>
          <p:cNvCxnSpPr>
            <a:cxnSpLocks/>
            <a:stCxn id="13" idx="0"/>
            <a:endCxn id="11" idx="6"/>
          </p:cNvCxnSpPr>
          <p:nvPr/>
        </p:nvCxnSpPr>
        <p:spPr>
          <a:xfrm rot="16200000" flipV="1">
            <a:off x="4174459" y="2435445"/>
            <a:ext cx="2061098" cy="2930794"/>
          </a:xfrm>
          <a:prstGeom prst="curvedConnector2">
            <a:avLst/>
          </a:prstGeom>
          <a:ln w="31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e 15">
            <a:extLst>
              <a:ext uri="{FF2B5EF4-FFF2-40B4-BE49-F238E27FC236}">
                <a16:creationId xmlns:a16="http://schemas.microsoft.com/office/drawing/2014/main" id="{591878C6-60D5-4AAD-A998-C3D93763C8B5}"/>
              </a:ext>
            </a:extLst>
          </p:cNvPr>
          <p:cNvSpPr/>
          <p:nvPr/>
        </p:nvSpPr>
        <p:spPr>
          <a:xfrm>
            <a:off x="1870932" y="1937982"/>
            <a:ext cx="468000" cy="4680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A9AD5128-7A72-485C-B4C9-965EA2BD6619}"/>
              </a:ext>
            </a:extLst>
          </p:cNvPr>
          <p:cNvSpPr/>
          <p:nvPr/>
        </p:nvSpPr>
        <p:spPr>
          <a:xfrm>
            <a:off x="7112759" y="4042013"/>
            <a:ext cx="468000" cy="4680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4E3C395E-7375-4280-B253-E536A2715D9F}"/>
              </a:ext>
            </a:extLst>
          </p:cNvPr>
          <p:cNvSpPr/>
          <p:nvPr/>
        </p:nvSpPr>
        <p:spPr>
          <a:xfrm>
            <a:off x="1628633" y="2379260"/>
            <a:ext cx="468000" cy="4680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78958F64-CA02-4A72-A907-5B510EDFEB68}"/>
              </a:ext>
            </a:extLst>
          </p:cNvPr>
          <p:cNvSpPr/>
          <p:nvPr/>
        </p:nvSpPr>
        <p:spPr>
          <a:xfrm>
            <a:off x="6503158" y="3991970"/>
            <a:ext cx="468000" cy="4680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curvo 20">
            <a:extLst>
              <a:ext uri="{FF2B5EF4-FFF2-40B4-BE49-F238E27FC236}">
                <a16:creationId xmlns:a16="http://schemas.microsoft.com/office/drawing/2014/main" id="{F2A61518-6560-431F-AC44-344109702CD2}"/>
              </a:ext>
            </a:extLst>
          </p:cNvPr>
          <p:cNvCxnSpPr>
            <a:stCxn id="20" idx="2"/>
            <a:endCxn id="19" idx="4"/>
          </p:cNvCxnSpPr>
          <p:nvPr/>
        </p:nvCxnSpPr>
        <p:spPr>
          <a:xfrm rot="10800000">
            <a:off x="1862634" y="2847260"/>
            <a:ext cx="4640525" cy="1378710"/>
          </a:xfrm>
          <a:prstGeom prst="curvedConnector2">
            <a:avLst/>
          </a:prstGeom>
          <a:ln w="3175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curvo 22">
            <a:extLst>
              <a:ext uri="{FF2B5EF4-FFF2-40B4-BE49-F238E27FC236}">
                <a16:creationId xmlns:a16="http://schemas.microsoft.com/office/drawing/2014/main" id="{8C91276D-7C6C-4A43-87A5-69893DA4DCE9}"/>
              </a:ext>
            </a:extLst>
          </p:cNvPr>
          <p:cNvCxnSpPr>
            <a:stCxn id="18" idx="0"/>
            <a:endCxn id="16" idx="6"/>
          </p:cNvCxnSpPr>
          <p:nvPr/>
        </p:nvCxnSpPr>
        <p:spPr>
          <a:xfrm rot="16200000" flipV="1">
            <a:off x="3907831" y="603084"/>
            <a:ext cx="1870031" cy="5007827"/>
          </a:xfrm>
          <a:prstGeom prst="curvedConnector2">
            <a:avLst/>
          </a:prstGeom>
          <a:ln w="31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188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4" grpId="0" animBg="1"/>
      <p:bldP spid="11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667C8B2C-5029-4398-9C34-5BEDDCB4D5E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6000" y="0"/>
            <a:ext cx="9072000" cy="720000"/>
          </a:xfrm>
          <a:ln w="12700" cmpd="dbl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defRPr/>
            </a:pPr>
            <a:r>
              <a:rPr lang="it-IT" sz="2800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kern="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it-IT" alt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Intersezione di tre piani: esempi applicativi su casi particolari(15)</a:t>
            </a:r>
            <a:endParaRPr lang="it-IT" sz="2000" kern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BDD6198-9ED0-4B6B-A858-96AAAE569722}"/>
              </a:ext>
            </a:extLst>
          </p:cNvPr>
          <p:cNvSpPr txBox="1"/>
          <p:nvPr/>
        </p:nvSpPr>
        <p:spPr>
          <a:xfrm>
            <a:off x="36000" y="750626"/>
            <a:ext cx="5220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Passo 4: Intersezione tra le due rette r ed s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DFCF17C-3E02-4288-BEF5-E44916F0E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5" r="20895"/>
          <a:stretch/>
        </p:blipFill>
        <p:spPr bwMode="auto">
          <a:xfrm>
            <a:off x="54592" y="1141204"/>
            <a:ext cx="5220000" cy="3112290"/>
          </a:xfrm>
          <a:prstGeom prst="rect">
            <a:avLst/>
          </a:prstGeom>
          <a:solidFill>
            <a:srgbClr val="EEECE1"/>
          </a:solidFill>
          <a:ln>
            <a:solidFill>
              <a:srgbClr val="4F81B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A4FE738-93C2-4EF1-99AF-FBF642C7E1F7}"/>
              </a:ext>
            </a:extLst>
          </p:cNvPr>
          <p:cNvSpPr txBox="1"/>
          <p:nvPr/>
        </p:nvSpPr>
        <p:spPr>
          <a:xfrm>
            <a:off x="5349918" y="750623"/>
            <a:ext cx="3744000" cy="349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Esplicitate le posizioni di queste due rette complanari di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(vedi Es.08-b) si può individuare il loro punto d’intersezione nel punto reale P così caratterizzato: [P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(s; r)]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Î b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Definito il punto P=(r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 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s) si ottengono, con i processi inversi di proiezione e ribaltamento, le sue proiezioni P’ e P”, che collocano il punto reale d’intersezione nello spazio del primo diedro, così caratterizzato P(P’=x; P”=y) dove x ed y rappresentano i valori numerici di aggetto e quota</a:t>
            </a:r>
            <a:endParaRPr lang="it-IT" sz="16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F0638A9-779F-490A-8214-22045874C3B8}"/>
              </a:ext>
            </a:extLst>
          </p:cNvPr>
          <p:cNvSpPr txBox="1"/>
          <p:nvPr/>
        </p:nvSpPr>
        <p:spPr>
          <a:xfrm>
            <a:off x="36000" y="4285394"/>
            <a:ext cx="9072000" cy="3547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Fissato ciò è necessario verificare che il punto sia valido anche per l’intersezione tra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C103734-7633-4396-A58F-03D6CA7183BD}"/>
              </a:ext>
            </a:extLst>
          </p:cNvPr>
          <p:cNvSpPr txBox="1"/>
          <p:nvPr/>
        </p:nvSpPr>
        <p:spPr>
          <a:xfrm>
            <a:off x="27296" y="4667531"/>
            <a:ext cx="5256000" cy="12464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5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Poiché i piani </a:t>
            </a:r>
            <a:r>
              <a:rPr lang="it-IT" sz="15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5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15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 </a:t>
            </a:r>
            <a:r>
              <a:rPr lang="it-IT" sz="15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hanno le medesime caratteristiche geometrico-descrittive con le tracce parallele, significa che la retta x d’intersezione è una retta che ha le tracce improprie e le proiezioni parallele alle tracce medesime quindi avremo i seguenti elementi rappresentativi</a:t>
            </a:r>
            <a:endParaRPr lang="it-IT" sz="1500" dirty="0">
              <a:solidFill>
                <a:srgbClr val="00206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4244BC2-53B1-4BAE-AA9A-233BEAAD0BE4}"/>
              </a:ext>
            </a:extLst>
          </p:cNvPr>
          <p:cNvSpPr txBox="1"/>
          <p:nvPr/>
        </p:nvSpPr>
        <p:spPr>
          <a:xfrm>
            <a:off x="36000" y="5950421"/>
            <a:ext cx="9072000" cy="86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5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Date queste caratteristiche descrittive, della retta x si conosce la direzione ma non la posizione. Per superare questo problema e verificare, contemporaneamente, le caratteristiche del punto P si agisce nel modo seguente</a:t>
            </a:r>
            <a:endParaRPr lang="it-IT" sz="1500" dirty="0">
              <a:solidFill>
                <a:srgbClr val="002060"/>
              </a:solidFill>
            </a:endParaRPr>
          </a:p>
        </p:txBody>
      </p:sp>
      <p:sp>
        <p:nvSpPr>
          <p:cNvPr id="17" name="Casella di testo 417">
            <a:extLst>
              <a:ext uri="{FF2B5EF4-FFF2-40B4-BE49-F238E27FC236}">
                <a16:creationId xmlns:a16="http://schemas.microsoft.com/office/drawing/2014/main" id="{5F57EADB-A07B-4F3B-9C30-FE068B61411F}"/>
              </a:ext>
            </a:extLst>
          </p:cNvPr>
          <p:cNvSpPr txBox="1"/>
          <p:nvPr/>
        </p:nvSpPr>
        <p:spPr>
          <a:xfrm>
            <a:off x="6546778" y="4741910"/>
            <a:ext cx="1351970" cy="415732"/>
          </a:xfrm>
          <a:prstGeom prst="rect">
            <a:avLst/>
          </a:prstGeom>
          <a:solidFill>
            <a:sysClr val="window" lastClr="FFFFFF"/>
          </a:solidFill>
          <a:ln w="3175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(t</a:t>
            </a:r>
            <a:r>
              <a:rPr kumimoji="0" lang="it-IT" sz="2000" b="0" i="0" u="none" strike="noStrike" kern="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Casella di testo 416">
            <a:extLst>
              <a:ext uri="{FF2B5EF4-FFF2-40B4-BE49-F238E27FC236}">
                <a16:creationId xmlns:a16="http://schemas.microsoft.com/office/drawing/2014/main" id="{7FA2FD8E-A484-4A9C-A740-774414356572}"/>
              </a:ext>
            </a:extLst>
          </p:cNvPr>
          <p:cNvSpPr txBox="1"/>
          <p:nvPr/>
        </p:nvSpPr>
        <p:spPr>
          <a:xfrm>
            <a:off x="6546778" y="5406178"/>
            <a:ext cx="1352888" cy="415732"/>
          </a:xfrm>
          <a:prstGeom prst="rect">
            <a:avLst/>
          </a:prstGeom>
          <a:solidFill>
            <a:sysClr val="window" lastClr="FFFFFF"/>
          </a:solidFill>
          <a:ln w="3175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(t</a:t>
            </a:r>
            <a:r>
              <a:rPr kumimoji="0" lang="it-IT" sz="2000" b="0" i="0" u="none" strike="noStrike" kern="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Casella di testo 415">
            <a:extLst>
              <a:ext uri="{FF2B5EF4-FFF2-40B4-BE49-F238E27FC236}">
                <a16:creationId xmlns:a16="http://schemas.microsoft.com/office/drawing/2014/main" id="{C1BD165B-C521-4E2D-AA0B-AF3EF236268C}"/>
              </a:ext>
            </a:extLst>
          </p:cNvPr>
          <p:cNvSpPr txBox="1"/>
          <p:nvPr/>
        </p:nvSpPr>
        <p:spPr>
          <a:xfrm>
            <a:off x="8295251" y="4741910"/>
            <a:ext cx="780823" cy="438326"/>
          </a:xfrm>
          <a:prstGeom prst="rect">
            <a:avLst/>
          </a:prstGeom>
          <a:solidFill>
            <a:sysClr val="window" lastClr="FFFFFF"/>
          </a:solidFill>
          <a:ln w="3175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¥</a:t>
            </a:r>
            <a:r>
              <a:rPr kumimoji="0" lang="it-IT" sz="2000" b="0" i="0" u="none" strike="noStrike" kern="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0" name="Casella di testo 413">
            <a:extLst>
              <a:ext uri="{FF2B5EF4-FFF2-40B4-BE49-F238E27FC236}">
                <a16:creationId xmlns:a16="http://schemas.microsoft.com/office/drawing/2014/main" id="{FF174359-E649-4C53-B353-C7B4EB8AF9E1}"/>
              </a:ext>
            </a:extLst>
          </p:cNvPr>
          <p:cNvSpPr txBox="1"/>
          <p:nvPr/>
        </p:nvSpPr>
        <p:spPr>
          <a:xfrm>
            <a:off x="8281485" y="5379065"/>
            <a:ext cx="780659" cy="438326"/>
          </a:xfrm>
          <a:prstGeom prst="rect">
            <a:avLst/>
          </a:prstGeom>
          <a:solidFill>
            <a:sysClr val="window" lastClr="FFFFFF"/>
          </a:solidFill>
          <a:ln w="3175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¥</a:t>
            </a:r>
            <a:r>
              <a:rPr kumimoji="0" lang="it-IT" sz="2000" b="0" i="0" u="none" strike="noStrike" kern="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2B0F3616-7F5A-455D-92C8-B1F821544E2B}"/>
              </a:ext>
            </a:extLst>
          </p:cNvPr>
          <p:cNvCxnSpPr/>
          <p:nvPr/>
        </p:nvCxnSpPr>
        <p:spPr>
          <a:xfrm>
            <a:off x="7909762" y="5609525"/>
            <a:ext cx="363462" cy="0"/>
          </a:xfrm>
          <a:prstGeom prst="straightConnector1">
            <a:avLst/>
          </a:prstGeom>
          <a:noFill/>
          <a:ln w="3175" cap="flat" cmpd="sng" algn="ctr">
            <a:solidFill>
              <a:schemeClr val="accent1"/>
            </a:solidFill>
            <a:prstDash val="solid"/>
            <a:tailEnd type="stealth"/>
          </a:ln>
          <a:effectLst/>
        </p:spPr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FD6895B7-949D-40FB-8F07-2965AD15652E}"/>
              </a:ext>
            </a:extLst>
          </p:cNvPr>
          <p:cNvCxnSpPr/>
          <p:nvPr/>
        </p:nvCxnSpPr>
        <p:spPr>
          <a:xfrm>
            <a:off x="7909762" y="4958814"/>
            <a:ext cx="363462" cy="0"/>
          </a:xfrm>
          <a:prstGeom prst="straightConnector1">
            <a:avLst/>
          </a:prstGeom>
          <a:noFill/>
          <a:ln w="3175" cap="flat" cmpd="sng" algn="ctr">
            <a:solidFill>
              <a:schemeClr val="accent1"/>
            </a:solidFill>
            <a:prstDash val="solid"/>
            <a:tailEnd type="stealth"/>
          </a:ln>
          <a:effectLst/>
        </p:spPr>
      </p:cxnSp>
      <p:sp>
        <p:nvSpPr>
          <p:cNvPr id="23" name="Casella di testo 327">
            <a:extLst>
              <a:ext uri="{FF2B5EF4-FFF2-40B4-BE49-F238E27FC236}">
                <a16:creationId xmlns:a16="http://schemas.microsoft.com/office/drawing/2014/main" id="{2D23A875-F361-413F-BF3A-0CC2838DEB91}"/>
              </a:ext>
            </a:extLst>
          </p:cNvPr>
          <p:cNvSpPr txBox="1"/>
          <p:nvPr/>
        </p:nvSpPr>
        <p:spPr>
          <a:xfrm>
            <a:off x="5404074" y="5067266"/>
            <a:ext cx="988660" cy="438326"/>
          </a:xfrm>
          <a:prstGeom prst="rect">
            <a:avLst/>
          </a:prstGeom>
          <a:solidFill>
            <a:sysClr val="window" lastClr="FFFFFF"/>
          </a:solidFill>
          <a:ln w="3175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 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 g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Connettore a gomito 14">
            <a:extLst>
              <a:ext uri="{FF2B5EF4-FFF2-40B4-BE49-F238E27FC236}">
                <a16:creationId xmlns:a16="http://schemas.microsoft.com/office/drawing/2014/main" id="{8348B401-64D8-4B14-AC12-85424EE7DC8B}"/>
              </a:ext>
            </a:extLst>
          </p:cNvPr>
          <p:cNvCxnSpPr/>
          <p:nvPr/>
        </p:nvCxnSpPr>
        <p:spPr>
          <a:xfrm flipV="1">
            <a:off x="5858483" y="4904588"/>
            <a:ext cx="676564" cy="153640"/>
          </a:xfrm>
          <a:prstGeom prst="bentConnector3">
            <a:avLst>
              <a:gd name="adj1" fmla="val -980"/>
            </a:avLst>
          </a:prstGeom>
          <a:noFill/>
          <a:ln w="3175" cap="flat" cmpd="sng" algn="ctr">
            <a:solidFill>
              <a:schemeClr val="accent1"/>
            </a:solidFill>
            <a:prstDash val="solid"/>
            <a:headEnd type="none"/>
            <a:tailEnd type="stealth"/>
          </a:ln>
          <a:effectLst/>
        </p:spPr>
      </p:cxnSp>
      <p:cxnSp>
        <p:nvCxnSpPr>
          <p:cNvPr id="16" name="Connettore a gomito 15">
            <a:extLst>
              <a:ext uri="{FF2B5EF4-FFF2-40B4-BE49-F238E27FC236}">
                <a16:creationId xmlns:a16="http://schemas.microsoft.com/office/drawing/2014/main" id="{3BDA7FFD-7B0E-49EA-8A5F-C7E12BD1BD00}"/>
              </a:ext>
            </a:extLst>
          </p:cNvPr>
          <p:cNvCxnSpPr/>
          <p:nvPr/>
        </p:nvCxnSpPr>
        <p:spPr>
          <a:xfrm>
            <a:off x="5858483" y="5501073"/>
            <a:ext cx="676564" cy="153640"/>
          </a:xfrm>
          <a:prstGeom prst="bentConnector3">
            <a:avLst>
              <a:gd name="adj1" fmla="val 4167"/>
            </a:avLst>
          </a:prstGeom>
          <a:noFill/>
          <a:ln w="3175" cap="flat" cmpd="sng" algn="ctr">
            <a:solidFill>
              <a:schemeClr val="accent1"/>
            </a:solidFill>
            <a:prstDash val="solid"/>
            <a:headEnd type="none"/>
            <a:tailEnd type="stealth"/>
          </a:ln>
          <a:effectLst/>
        </p:spPr>
      </p:cxnSp>
      <p:sp>
        <p:nvSpPr>
          <p:cNvPr id="8" name="Ovale 7">
            <a:extLst>
              <a:ext uri="{FF2B5EF4-FFF2-40B4-BE49-F238E27FC236}">
                <a16:creationId xmlns:a16="http://schemas.microsoft.com/office/drawing/2014/main" id="{83229865-FC49-4EC4-88F6-ED4DE388E5F6}"/>
              </a:ext>
            </a:extLst>
          </p:cNvPr>
          <p:cNvSpPr/>
          <p:nvPr/>
        </p:nvSpPr>
        <p:spPr>
          <a:xfrm>
            <a:off x="2031952" y="1779611"/>
            <a:ext cx="288000" cy="2880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F002F132-EB1E-4C31-9056-0A47E1124849}"/>
              </a:ext>
            </a:extLst>
          </p:cNvPr>
          <p:cNvSpPr/>
          <p:nvPr/>
        </p:nvSpPr>
        <p:spPr>
          <a:xfrm>
            <a:off x="7276531" y="1596788"/>
            <a:ext cx="1266967" cy="887105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97BAF721-518B-421A-9175-658E31ACE4C6}"/>
              </a:ext>
            </a:extLst>
          </p:cNvPr>
          <p:cNvCxnSpPr>
            <a:stCxn id="24" idx="2"/>
            <a:endCxn id="8" idx="6"/>
          </p:cNvCxnSpPr>
          <p:nvPr/>
        </p:nvCxnSpPr>
        <p:spPr>
          <a:xfrm flipH="1" flipV="1">
            <a:off x="2319952" y="1923611"/>
            <a:ext cx="4956579" cy="116730"/>
          </a:xfrm>
          <a:prstGeom prst="straightConnector1">
            <a:avLst/>
          </a:prstGeom>
          <a:ln w="3175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e 24">
            <a:extLst>
              <a:ext uri="{FF2B5EF4-FFF2-40B4-BE49-F238E27FC236}">
                <a16:creationId xmlns:a16="http://schemas.microsoft.com/office/drawing/2014/main" id="{A2E367CD-DD65-44ED-9EC3-BF42A98C1EC1}"/>
              </a:ext>
            </a:extLst>
          </p:cNvPr>
          <p:cNvSpPr/>
          <p:nvPr/>
        </p:nvSpPr>
        <p:spPr>
          <a:xfrm>
            <a:off x="1698577" y="1789136"/>
            <a:ext cx="288000" cy="2880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58E39D9F-03D9-40F7-971F-9B2EE1F2B3C3}"/>
              </a:ext>
            </a:extLst>
          </p:cNvPr>
          <p:cNvSpPr/>
          <p:nvPr/>
        </p:nvSpPr>
        <p:spPr>
          <a:xfrm>
            <a:off x="1727152" y="2503511"/>
            <a:ext cx="288000" cy="2880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364EC6DC-AB27-46E7-947F-273B8DCDB1D2}"/>
              </a:ext>
            </a:extLst>
          </p:cNvPr>
          <p:cNvSpPr/>
          <p:nvPr/>
        </p:nvSpPr>
        <p:spPr>
          <a:xfrm>
            <a:off x="6819331" y="3400424"/>
            <a:ext cx="1266967" cy="447675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08994F9C-9D84-45C4-B429-FE7BC660A89A}"/>
              </a:ext>
            </a:extLst>
          </p:cNvPr>
          <p:cNvCxnSpPr>
            <a:stCxn id="27" idx="2"/>
            <a:endCxn id="25" idx="5"/>
          </p:cNvCxnSpPr>
          <p:nvPr/>
        </p:nvCxnSpPr>
        <p:spPr>
          <a:xfrm flipH="1" flipV="1">
            <a:off x="1944400" y="2034959"/>
            <a:ext cx="4874931" cy="1589303"/>
          </a:xfrm>
          <a:prstGeom prst="straightConnector1">
            <a:avLst/>
          </a:prstGeom>
          <a:ln w="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F31B32C9-2294-4351-B991-68EEE35DE702}"/>
              </a:ext>
            </a:extLst>
          </p:cNvPr>
          <p:cNvCxnSpPr>
            <a:endCxn id="26" idx="6"/>
          </p:cNvCxnSpPr>
          <p:nvPr/>
        </p:nvCxnSpPr>
        <p:spPr>
          <a:xfrm flipH="1" flipV="1">
            <a:off x="2015152" y="2647511"/>
            <a:ext cx="4766648" cy="991039"/>
          </a:xfrm>
          <a:prstGeom prst="straightConnector1">
            <a:avLst/>
          </a:prstGeom>
          <a:ln w="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40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8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667C8B2C-5029-4398-9C34-5BEDDCB4D5E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6000" y="0"/>
            <a:ext cx="9072000" cy="720000"/>
          </a:xfrm>
          <a:ln w="12700" cmpd="dbl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defRPr/>
            </a:pPr>
            <a:r>
              <a:rPr lang="it-IT" sz="2800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kern="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it-IT" alt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Intersezione di tre piani: esempi applicativi su casi particolari(15)</a:t>
            </a:r>
            <a:endParaRPr lang="it-IT" sz="2000" kern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BDD6198-9ED0-4B6B-A858-96AAAE569722}"/>
              </a:ext>
            </a:extLst>
          </p:cNvPr>
          <p:cNvSpPr txBox="1"/>
          <p:nvPr/>
        </p:nvSpPr>
        <p:spPr>
          <a:xfrm>
            <a:off x="36000" y="750626"/>
            <a:ext cx="5400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Passo 5: Verifica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37056DDB-D347-49EB-A634-684A3D4E6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3" r="20610"/>
          <a:stretch/>
        </p:blipFill>
        <p:spPr bwMode="auto">
          <a:xfrm>
            <a:off x="28890" y="1159266"/>
            <a:ext cx="5400000" cy="3206270"/>
          </a:xfrm>
          <a:prstGeom prst="rect">
            <a:avLst/>
          </a:prstGeom>
          <a:solidFill>
            <a:srgbClr val="EEECE1"/>
          </a:solidFill>
          <a:ln>
            <a:solidFill>
              <a:srgbClr val="4F81B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1E447F6-2639-4066-9B12-4F11355EEC43}"/>
              </a:ext>
            </a:extLst>
          </p:cNvPr>
          <p:cNvSpPr txBox="1"/>
          <p:nvPr/>
        </p:nvSpPr>
        <p:spPr>
          <a:xfrm>
            <a:off x="5486398" y="750625"/>
            <a:ext cx="3600000" cy="160043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Sapendo che la retta x = (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g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deve essere parallela alle tracce dei piani e passare per il punto P già determinato, definiamo un piano ausiliario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 le stesse caratteristiche di </a:t>
            </a:r>
            <a:r>
              <a:rPr lang="it-IT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(Es. 08-c)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7B659FA-48F3-4C42-AC3B-3120EF1CC78A}"/>
              </a:ext>
            </a:extLst>
          </p:cNvPr>
          <p:cNvSpPr txBox="1"/>
          <p:nvPr/>
        </p:nvSpPr>
        <p:spPr>
          <a:xfrm>
            <a:off x="5500047" y="2333764"/>
            <a:ext cx="3600000" cy="2052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Usando e sviluppando la procedura precedente intersechiamo questo piano ausiliario con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ottenendo gli elementi descrittivi delle seguenti due rette di profilo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23A7490-5EE6-4254-A16A-DE3C3F7E323B}"/>
              </a:ext>
            </a:extLst>
          </p:cNvPr>
          <p:cNvSpPr txBox="1"/>
          <p:nvPr/>
        </p:nvSpPr>
        <p:spPr>
          <a:xfrm>
            <a:off x="5500044" y="3630305"/>
            <a:ext cx="20520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a(T</a:t>
            </a:r>
            <a:r>
              <a:rPr lang="it-IT" baseline="-25000" dirty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a; T</a:t>
            </a:r>
            <a:r>
              <a:rPr lang="it-IT" baseline="-25000" dirty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a; </a:t>
            </a:r>
            <a:r>
              <a:rPr lang="it-IT" dirty="0" err="1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a’</a:t>
            </a:r>
            <a:r>
              <a:rPr lang="it-IT" dirty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 a”) </a:t>
            </a:r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15FAF0C-EEE4-462B-9C1D-FE76586399CE}"/>
              </a:ext>
            </a:extLst>
          </p:cNvPr>
          <p:cNvSpPr txBox="1"/>
          <p:nvPr/>
        </p:nvSpPr>
        <p:spPr>
          <a:xfrm>
            <a:off x="5500042" y="4026090"/>
            <a:ext cx="20520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b(T</a:t>
            </a:r>
            <a:r>
              <a:rPr lang="it-IT" baseline="-25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b; T</a:t>
            </a:r>
            <a:r>
              <a:rPr lang="it-IT" baseline="-25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b; b’; b”)</a:t>
            </a:r>
            <a:endParaRPr lang="it-IT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FCF50403-BE64-48A3-939C-1454564B3FBE}"/>
              </a:ext>
            </a:extLst>
          </p:cNvPr>
          <p:cNvSpPr txBox="1"/>
          <p:nvPr/>
        </p:nvSpPr>
        <p:spPr>
          <a:xfrm>
            <a:off x="7560858" y="3684899"/>
            <a:ext cx="1548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appartenenti al piano </a:t>
            </a:r>
            <a:r>
              <a:rPr lang="it-IT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0B47D606-2001-4138-98D9-960CC42E7C61}"/>
              </a:ext>
            </a:extLst>
          </p:cNvPr>
          <p:cNvSpPr/>
          <p:nvPr/>
        </p:nvSpPr>
        <p:spPr>
          <a:xfrm>
            <a:off x="3002508" y="2088107"/>
            <a:ext cx="360000" cy="3600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E48C221E-85CE-46C4-82EB-DCF8AF4B7EA2}"/>
              </a:ext>
            </a:extLst>
          </p:cNvPr>
          <p:cNvSpPr/>
          <p:nvPr/>
        </p:nvSpPr>
        <p:spPr>
          <a:xfrm>
            <a:off x="4205785" y="2035791"/>
            <a:ext cx="360000" cy="3600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38" name="Connettore curvo 37">
            <a:extLst>
              <a:ext uri="{FF2B5EF4-FFF2-40B4-BE49-F238E27FC236}">
                <a16:creationId xmlns:a16="http://schemas.microsoft.com/office/drawing/2014/main" id="{7073C74B-EA88-465B-A8AF-35DF7E1E9F0D}"/>
              </a:ext>
            </a:extLst>
          </p:cNvPr>
          <p:cNvCxnSpPr>
            <a:cxnSpLocks/>
            <a:stCxn id="32" idx="1"/>
            <a:endCxn id="35" idx="5"/>
          </p:cNvCxnSpPr>
          <p:nvPr/>
        </p:nvCxnSpPr>
        <p:spPr>
          <a:xfrm rot="10800000">
            <a:off x="3309788" y="2395387"/>
            <a:ext cx="2190257" cy="1414919"/>
          </a:xfrm>
          <a:prstGeom prst="curvedConnector2">
            <a:avLst/>
          </a:prstGeom>
          <a:ln w="3175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curvo 39">
            <a:extLst>
              <a:ext uri="{FF2B5EF4-FFF2-40B4-BE49-F238E27FC236}">
                <a16:creationId xmlns:a16="http://schemas.microsoft.com/office/drawing/2014/main" id="{22C6A8CE-D01E-4F40-90E1-C23ECD3CFB81}"/>
              </a:ext>
            </a:extLst>
          </p:cNvPr>
          <p:cNvCxnSpPr>
            <a:stCxn id="33" idx="1"/>
            <a:endCxn id="36" idx="4"/>
          </p:cNvCxnSpPr>
          <p:nvPr/>
        </p:nvCxnSpPr>
        <p:spPr>
          <a:xfrm rot="10800000">
            <a:off x="4385786" y="2395792"/>
            <a:ext cx="1114257" cy="1810299"/>
          </a:xfrm>
          <a:prstGeom prst="curvedConnector2">
            <a:avLst/>
          </a:prstGeom>
          <a:ln w="31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1E14963-2365-4CA9-B828-8582C5CF4DE2}"/>
              </a:ext>
            </a:extLst>
          </p:cNvPr>
          <p:cNvSpPr txBox="1"/>
          <p:nvPr/>
        </p:nvSpPr>
        <p:spPr>
          <a:xfrm>
            <a:off x="36000" y="4408221"/>
            <a:ext cx="9072000" cy="2412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Eseguendo il ribaltamento di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su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6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 determinano le posizioni reali delle due rette a e b che risultano essere parallele alle rette r ed s del piano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Le rette a e b essendo complanari sul piano ausiliario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s’intersecano individuando il punto reale [Q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(a; b)]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Îb</a:t>
            </a:r>
            <a:r>
              <a:rPr lang="it-IT" sz="16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che ha i valori di aggetto e quota uguali ai valori del punto (P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Î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endParaRPr lang="it-IT" sz="1600" dirty="0">
              <a:solidFill>
                <a:srgbClr val="002060"/>
              </a:solidFill>
            </a:endParaRPr>
          </a:p>
          <a:p>
            <a:pPr algn="ctr"/>
            <a:endParaRPr lang="it-IT" sz="1600" dirty="0"/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3156B32A-3DEA-4829-8603-AEE74BF6B348}"/>
              </a:ext>
            </a:extLst>
          </p:cNvPr>
          <p:cNvSpPr txBox="1"/>
          <p:nvPr/>
        </p:nvSpPr>
        <p:spPr>
          <a:xfrm>
            <a:off x="36000" y="5445453"/>
            <a:ext cx="9072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Collegando i punti P e Q si ottiene un segmento parallelo alle tracce dei piani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0282A0B-CC40-41B6-9357-7257DAFF3CFA}"/>
              </a:ext>
            </a:extLst>
          </p:cNvPr>
          <p:cNvSpPr txBox="1"/>
          <p:nvPr/>
        </p:nvSpPr>
        <p:spPr>
          <a:xfrm>
            <a:off x="36000" y="5745706"/>
            <a:ext cx="90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Estendendo questo segmento all’infinito si ottiene la retta x(T</a:t>
            </a:r>
            <a:r>
              <a:rPr lang="it-IT" sz="1600" baseline="300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¥</a:t>
            </a:r>
            <a:r>
              <a:rPr lang="it-IT" sz="16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x; T</a:t>
            </a:r>
            <a:r>
              <a:rPr lang="it-IT" sz="1600" baseline="300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¥</a:t>
            </a:r>
            <a:r>
              <a:rPr lang="it-IT" sz="16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x; x’; x”) che rappresenta sia la posizione spaziale sia l’andamento della retta d’intersezione tra i piani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2344F35E-7356-4551-801A-C9BB80CB384B}"/>
              </a:ext>
            </a:extLst>
          </p:cNvPr>
          <p:cNvSpPr txBox="1"/>
          <p:nvPr/>
        </p:nvSpPr>
        <p:spPr>
          <a:xfrm>
            <a:off x="36000" y="6237024"/>
            <a:ext cx="90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 verifica, con questa procedura, che il punto P (P’; P”) è il punto in sui si intersecano i tre piani assegnati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 quanto P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Î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(r; s; x) dove r=(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), s=(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g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), x=(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g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37958B3F-59DD-4353-A751-3ACEC8A42526}"/>
              </a:ext>
            </a:extLst>
          </p:cNvPr>
          <p:cNvSpPr/>
          <p:nvPr/>
        </p:nvSpPr>
        <p:spPr>
          <a:xfrm>
            <a:off x="2320119" y="5445457"/>
            <a:ext cx="720000" cy="3240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9BFD3895-7CDD-43C9-9B64-002F585C015D}"/>
              </a:ext>
            </a:extLst>
          </p:cNvPr>
          <p:cNvSpPr/>
          <p:nvPr/>
        </p:nvSpPr>
        <p:spPr>
          <a:xfrm>
            <a:off x="3522557" y="1815153"/>
            <a:ext cx="360000" cy="3600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A61C4B20-BCBA-423E-B83A-196CE7583F78}"/>
              </a:ext>
            </a:extLst>
          </p:cNvPr>
          <p:cNvSpPr/>
          <p:nvPr/>
        </p:nvSpPr>
        <p:spPr>
          <a:xfrm>
            <a:off x="1709525" y="1805059"/>
            <a:ext cx="360000" cy="3600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EFBFA327-71BF-4538-B3E3-57013A6234CD}"/>
              </a:ext>
            </a:extLst>
          </p:cNvPr>
          <p:cNvCxnSpPr>
            <a:stCxn id="49" idx="0"/>
            <a:endCxn id="51" idx="4"/>
          </p:cNvCxnSpPr>
          <p:nvPr/>
        </p:nvCxnSpPr>
        <p:spPr>
          <a:xfrm flipH="1" flipV="1">
            <a:off x="1889525" y="2165059"/>
            <a:ext cx="790594" cy="3280398"/>
          </a:xfrm>
          <a:prstGeom prst="straightConnector1">
            <a:avLst/>
          </a:prstGeom>
          <a:ln w="3175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C5E7FE44-C8D6-4F0A-8A37-FA71324BF0B2}"/>
              </a:ext>
            </a:extLst>
          </p:cNvPr>
          <p:cNvCxnSpPr>
            <a:cxnSpLocks/>
            <a:endCxn id="50" idx="4"/>
          </p:cNvCxnSpPr>
          <p:nvPr/>
        </p:nvCxnSpPr>
        <p:spPr>
          <a:xfrm flipV="1">
            <a:off x="2686050" y="2175153"/>
            <a:ext cx="1016507" cy="3263624"/>
          </a:xfrm>
          <a:prstGeom prst="straightConnector1">
            <a:avLst/>
          </a:prstGeom>
          <a:ln w="3175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e 56">
            <a:extLst>
              <a:ext uri="{FF2B5EF4-FFF2-40B4-BE49-F238E27FC236}">
                <a16:creationId xmlns:a16="http://schemas.microsoft.com/office/drawing/2014/main" id="{6A5D1639-0FD2-41BA-8EAE-B7C8CDBD85E5}"/>
              </a:ext>
            </a:extLst>
          </p:cNvPr>
          <p:cNvSpPr/>
          <p:nvPr/>
        </p:nvSpPr>
        <p:spPr>
          <a:xfrm>
            <a:off x="6127844" y="5650174"/>
            <a:ext cx="2156347" cy="532263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3BAC6123-AB9A-4AD5-B297-2FDF997B504C}"/>
              </a:ext>
            </a:extLst>
          </p:cNvPr>
          <p:cNvSpPr/>
          <p:nvPr/>
        </p:nvSpPr>
        <p:spPr>
          <a:xfrm>
            <a:off x="4954135" y="1815152"/>
            <a:ext cx="540000" cy="11880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9B02BFAE-1DCE-4BA8-AF28-31FA8A687A97}"/>
              </a:ext>
            </a:extLst>
          </p:cNvPr>
          <p:cNvSpPr/>
          <p:nvPr/>
        </p:nvSpPr>
        <p:spPr>
          <a:xfrm>
            <a:off x="4492387" y="1721895"/>
            <a:ext cx="477671" cy="11160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Connettore curvo 60">
            <a:extLst>
              <a:ext uri="{FF2B5EF4-FFF2-40B4-BE49-F238E27FC236}">
                <a16:creationId xmlns:a16="http://schemas.microsoft.com/office/drawing/2014/main" id="{F78BC06A-0BFE-4E48-A334-AD9CFEAEAD22}"/>
              </a:ext>
            </a:extLst>
          </p:cNvPr>
          <p:cNvCxnSpPr>
            <a:stCxn id="57" idx="2"/>
            <a:endCxn id="58" idx="4"/>
          </p:cNvCxnSpPr>
          <p:nvPr/>
        </p:nvCxnSpPr>
        <p:spPr>
          <a:xfrm rot="10800000">
            <a:off x="5224136" y="3003152"/>
            <a:ext cx="903709" cy="2913154"/>
          </a:xfrm>
          <a:prstGeom prst="curvedConnector2">
            <a:avLst/>
          </a:prstGeom>
          <a:ln w="3175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curvo 62">
            <a:extLst>
              <a:ext uri="{FF2B5EF4-FFF2-40B4-BE49-F238E27FC236}">
                <a16:creationId xmlns:a16="http://schemas.microsoft.com/office/drawing/2014/main" id="{2D04665D-AA56-422E-94AB-9A5BDB8FA71E}"/>
              </a:ext>
            </a:extLst>
          </p:cNvPr>
          <p:cNvCxnSpPr>
            <a:stCxn id="57" idx="2"/>
            <a:endCxn id="59" idx="4"/>
          </p:cNvCxnSpPr>
          <p:nvPr/>
        </p:nvCxnSpPr>
        <p:spPr>
          <a:xfrm rot="10800000">
            <a:off x="4731224" y="2837896"/>
            <a:ext cx="1396621" cy="3078411"/>
          </a:xfrm>
          <a:prstGeom prst="curvedConnector2">
            <a:avLst/>
          </a:prstGeom>
          <a:ln w="3175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e 4">
            <a:extLst>
              <a:ext uri="{FF2B5EF4-FFF2-40B4-BE49-F238E27FC236}">
                <a16:creationId xmlns:a16="http://schemas.microsoft.com/office/drawing/2014/main" id="{EC6DBD9F-D339-4E35-BEFE-1210FD79A3EE}"/>
              </a:ext>
            </a:extLst>
          </p:cNvPr>
          <p:cNvSpPr/>
          <p:nvPr/>
        </p:nvSpPr>
        <p:spPr>
          <a:xfrm>
            <a:off x="6919416" y="1719618"/>
            <a:ext cx="360000" cy="36000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00589C26-CA4B-45AD-AC0A-36D98C01CE22}"/>
              </a:ext>
            </a:extLst>
          </p:cNvPr>
          <p:cNvSpPr/>
          <p:nvPr/>
        </p:nvSpPr>
        <p:spPr>
          <a:xfrm>
            <a:off x="3441511" y="1080448"/>
            <a:ext cx="360000" cy="36000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349FB2F0-8AE2-4EDE-8282-7780D22C8670}"/>
              </a:ext>
            </a:extLst>
          </p:cNvPr>
          <p:cNvSpPr/>
          <p:nvPr/>
        </p:nvSpPr>
        <p:spPr>
          <a:xfrm>
            <a:off x="3400568" y="3414215"/>
            <a:ext cx="360000" cy="36000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32C5B8E-51C9-4663-8389-0190AAE9E848}"/>
              </a:ext>
            </a:extLst>
          </p:cNvPr>
          <p:cNvCxnSpPr>
            <a:cxnSpLocks/>
            <a:stCxn id="5" idx="2"/>
            <a:endCxn id="30" idx="6"/>
          </p:cNvCxnSpPr>
          <p:nvPr/>
        </p:nvCxnSpPr>
        <p:spPr>
          <a:xfrm flipH="1" flipV="1">
            <a:off x="3801511" y="1260448"/>
            <a:ext cx="3117905" cy="639170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D6567B60-0B4E-4ABF-9A1A-EE913ABDE303}"/>
              </a:ext>
            </a:extLst>
          </p:cNvPr>
          <p:cNvCxnSpPr>
            <a:cxnSpLocks/>
            <a:stCxn id="5" idx="2"/>
            <a:endCxn id="37" idx="7"/>
          </p:cNvCxnSpPr>
          <p:nvPr/>
        </p:nvCxnSpPr>
        <p:spPr>
          <a:xfrm flipH="1">
            <a:off x="3707847" y="1899618"/>
            <a:ext cx="3211569" cy="1567318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746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  <p:bldP spid="32" grpId="0" animBg="1"/>
      <p:bldP spid="33" grpId="0" animBg="1"/>
      <p:bldP spid="34" grpId="0"/>
      <p:bldP spid="35" grpId="0" animBg="1"/>
      <p:bldP spid="36" grpId="0" animBg="1"/>
      <p:bldP spid="44" grpId="0" animBg="1"/>
      <p:bldP spid="46" grpId="0" animBg="1"/>
      <p:bldP spid="48" grpId="0"/>
      <p:bldP spid="49" grpId="0" animBg="1"/>
      <p:bldP spid="50" grpId="0" animBg="1"/>
      <p:bldP spid="51" grpId="0" animBg="1"/>
      <p:bldP spid="57" grpId="0" animBg="1"/>
      <p:bldP spid="58" grpId="0" animBg="1"/>
      <p:bldP spid="59" grpId="0" animBg="1"/>
      <p:bldP spid="5" grpId="0" animBg="1"/>
      <p:bldP spid="30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1">
            <a:extLst>
              <a:ext uri="{FF2B5EF4-FFF2-40B4-BE49-F238E27FC236}">
                <a16:creationId xmlns:a16="http://schemas.microsoft.com/office/drawing/2014/main" id="{62C876A3-773D-4543-A211-B0CFC7C01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3" y="2751140"/>
            <a:ext cx="9070975" cy="1354137"/>
          </a:xfrm>
          <a:prstGeom prst="rect">
            <a:avLst/>
          </a:prstGeom>
          <a:noFill/>
          <a:ln w="31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it-IT" altLang="it-IT" sz="1800" dirty="0">
                <a:solidFill>
                  <a:srgbClr val="0066FF"/>
                </a:solidFill>
                <a:latin typeface="Comic Sans MS" panose="030F0702030302020204" pitchFamily="66" charset="0"/>
              </a:rPr>
              <a:t>Per maggiore completezza ed approfondimento degli argomenti si può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it-IT" altLang="it-IT" sz="1800" dirty="0">
                <a:solidFill>
                  <a:srgbClr val="0066FF"/>
                </a:solidFill>
                <a:latin typeface="Comic Sans MS" panose="030F0702030302020204" pitchFamily="66" charset="0"/>
              </a:rPr>
              <a:t> consultare il seguente sito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it-IT" altLang="it-IT" sz="1800" dirty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it-IT" altLang="it-IT" sz="2800" dirty="0">
                <a:solidFill>
                  <a:srgbClr val="0070C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https://www.eliofragassi.it/</a:t>
            </a:r>
            <a:endParaRPr lang="it-IT" altLang="it-IT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23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6">
            <a:extLst>
              <a:ext uri="{FF2B5EF4-FFF2-40B4-BE49-F238E27FC236}">
                <a16:creationId xmlns:a16="http://schemas.microsoft.com/office/drawing/2014/main" id="{99001421-0E25-49F0-A8C5-F53CA978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" y="0"/>
            <a:ext cx="9072000" cy="720000"/>
          </a:xfrm>
          <a:noFill/>
          <a:ln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dirty="0">
                <a:solidFill>
                  <a:srgbClr val="002060"/>
                </a:solidFill>
                <a:latin typeface="Comic Sans MS" panose="030F0702030302020204" pitchFamily="66" charset="0"/>
              </a:rPr>
              <a:t>Geometria descrittiva dinamica</a:t>
            </a:r>
            <a:endParaRPr lang="it-IT" altLang="it-IT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C74C55D-B475-4ABB-AE27-BE6D197DF5ED}"/>
              </a:ext>
            </a:extLst>
          </p:cNvPr>
          <p:cNvSpPr txBox="1"/>
          <p:nvPr/>
        </p:nvSpPr>
        <p:spPr>
          <a:xfrm>
            <a:off x="36000" y="758229"/>
            <a:ext cx="907200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060"/>
                </a:solidFill>
              </a:rPr>
              <a:t>La videolezione sviluppa alcuni esempi di casi particolari (per tipologia e/o collocazione) di ricerca e verifica del punto d’intersezione di tre piani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DFE092-EAFE-4FBC-BC3F-A999A56138D3}"/>
              </a:ext>
            </a:extLst>
          </p:cNvPr>
          <p:cNvSpPr txBox="1"/>
          <p:nvPr/>
        </p:nvSpPr>
        <p:spPr>
          <a:xfrm>
            <a:off x="36000" y="1378039"/>
            <a:ext cx="90720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Esempio 5:Intersezione tra un piano generico nel IV diedro con tracce coincidenti, un piano generico nel II diedro ed un piano generico parallelo lt nel IV diedro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86F45A8-A5CE-4688-9D1D-04B92C8350E3}"/>
              </a:ext>
            </a:extLst>
          </p:cNvPr>
          <p:cNvSpPr txBox="1"/>
          <p:nvPr/>
        </p:nvSpPr>
        <p:spPr>
          <a:xfrm>
            <a:off x="5468632" y="2074620"/>
            <a:ext cx="3635612" cy="3996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Assegnati i seguenti piani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(Es. 05) con le relative caratteristiche geometrico-descrittive: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t-IT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t-IT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9EA9BA8-E571-4D36-8C26-D17BC9071F0D}"/>
              </a:ext>
            </a:extLst>
          </p:cNvPr>
          <p:cNvSpPr txBox="1"/>
          <p:nvPr/>
        </p:nvSpPr>
        <p:spPr>
          <a:xfrm>
            <a:off x="5503199" y="3374915"/>
            <a:ext cx="3600000" cy="1692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0"/>
              </a:spcAft>
              <a:buFont typeface="Symbol" panose="05050102010706020507" pitchFamily="18" charset="2"/>
              <a:buChar char="a"/>
            </a:pP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 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+; 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-)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 tracce allineate e coincidenti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 p</a:t>
            </a:r>
            <a:r>
              <a:rPr lang="it-IT" sz="20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-; 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sz="20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+)</a:t>
            </a:r>
            <a:endParaRPr lang="it-IT" sz="1400" dirty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rgbClr val="FF33CC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2000" dirty="0">
                <a:solidFill>
                  <a:srgbClr val="FF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000" dirty="0">
                <a:solidFill>
                  <a:srgbClr val="FF33CC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sz="2000" baseline="-25000" dirty="0">
                <a:solidFill>
                  <a:srgbClr val="FF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FF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+; </a:t>
            </a:r>
            <a:r>
              <a:rPr lang="it-IT" sz="2000" dirty="0">
                <a:solidFill>
                  <a:srgbClr val="FF33CC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sz="2000" baseline="-25000" dirty="0">
                <a:solidFill>
                  <a:srgbClr val="FF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FF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-; //lt)</a:t>
            </a:r>
            <a:endParaRPr lang="it-IT" sz="2000" dirty="0">
              <a:solidFill>
                <a:srgbClr val="FF33CC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5F51A29-BA21-419F-9383-BE996334112C}"/>
              </a:ext>
            </a:extLst>
          </p:cNvPr>
          <p:cNvSpPr/>
          <p:nvPr/>
        </p:nvSpPr>
        <p:spPr>
          <a:xfrm>
            <a:off x="5532781" y="5027187"/>
            <a:ext cx="35640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occorre ricercare e definire il punto d’intersezione P</a:t>
            </a:r>
            <a:r>
              <a:rPr lang="it-IT" kern="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Î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 err="1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 err="1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dirty="0" err="1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 err="1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dirty="0" err="1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tra i tre piani.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78AF2FF-8943-456A-8DF0-E792B6C48662}"/>
              </a:ext>
            </a:extLst>
          </p:cNvPr>
          <p:cNvSpPr txBox="1"/>
          <p:nvPr/>
        </p:nvSpPr>
        <p:spPr>
          <a:xfrm>
            <a:off x="36000" y="6103827"/>
            <a:ext cx="9072000" cy="7294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 ricercare detto punto si sviluppano i relativi passaggi dell’algoritmo grafico ottenendo il risultato della figura dell’ Es.05-a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BF6DD70-954B-4AE0-A72E-DC2C349D56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 r="20454"/>
          <a:stretch/>
        </p:blipFill>
        <p:spPr bwMode="auto">
          <a:xfrm>
            <a:off x="-1" y="2325042"/>
            <a:ext cx="5400000" cy="3189139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7034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15" grpId="0" animBg="1"/>
      <p:bldP spid="16" grpId="0" uiExpand="1" build="p" animBg="1"/>
      <p:bldP spid="3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667C8B2C-5029-4398-9C34-5BEDDCB4D5E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6000" y="0"/>
            <a:ext cx="9072000" cy="720000"/>
          </a:xfrm>
          <a:ln w="12700" cmpd="dbl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defRPr/>
            </a:pPr>
            <a:r>
              <a:rPr lang="it-IT" sz="2800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kern="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it-IT" alt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Intersezione di tre piani: esempi applicativi su casi particolari(2)</a:t>
            </a:r>
            <a:endParaRPr lang="it-IT" sz="2000" kern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F20FFB7-6F5D-4825-B05E-05ADFF703178}"/>
              </a:ext>
            </a:extLst>
          </p:cNvPr>
          <p:cNvSpPr txBox="1"/>
          <p:nvPr/>
        </p:nvSpPr>
        <p:spPr>
          <a:xfrm>
            <a:off x="5505236" y="774265"/>
            <a:ext cx="3600000" cy="144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Passo 1: intersezione tra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9" name="Casella di testo 206">
            <a:extLst>
              <a:ext uri="{FF2B5EF4-FFF2-40B4-BE49-F238E27FC236}">
                <a16:creationId xmlns:a16="http://schemas.microsoft.com/office/drawing/2014/main" id="{87F6E704-7A04-4578-965B-05366C967CCA}"/>
              </a:ext>
            </a:extLst>
          </p:cNvPr>
          <p:cNvSpPr txBox="1"/>
          <p:nvPr/>
        </p:nvSpPr>
        <p:spPr>
          <a:xfrm>
            <a:off x="5766808" y="1283534"/>
            <a:ext cx="1393313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0" name="Casella di testo 205">
            <a:extLst>
              <a:ext uri="{FF2B5EF4-FFF2-40B4-BE49-F238E27FC236}">
                <a16:creationId xmlns:a16="http://schemas.microsoft.com/office/drawing/2014/main" id="{105AE9CC-3CEC-4978-A652-ECCE10602077}"/>
              </a:ext>
            </a:extLst>
          </p:cNvPr>
          <p:cNvSpPr txBox="1"/>
          <p:nvPr/>
        </p:nvSpPr>
        <p:spPr>
          <a:xfrm>
            <a:off x="5766808" y="1794340"/>
            <a:ext cx="1418853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" name="Casella di testo 204">
            <a:extLst>
              <a:ext uri="{FF2B5EF4-FFF2-40B4-BE49-F238E27FC236}">
                <a16:creationId xmlns:a16="http://schemas.microsoft.com/office/drawing/2014/main" id="{697B4081-E984-45C7-8A60-EDF0B1DE98DC}"/>
              </a:ext>
            </a:extLst>
          </p:cNvPr>
          <p:cNvSpPr txBox="1"/>
          <p:nvPr/>
        </p:nvSpPr>
        <p:spPr>
          <a:xfrm>
            <a:off x="7433331" y="1283534"/>
            <a:ext cx="651726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42" name="Casella di testo 203">
            <a:extLst>
              <a:ext uri="{FF2B5EF4-FFF2-40B4-BE49-F238E27FC236}">
                <a16:creationId xmlns:a16="http://schemas.microsoft.com/office/drawing/2014/main" id="{B8F98C09-5295-4BFE-B187-9E8C85CCD74D}"/>
              </a:ext>
            </a:extLst>
          </p:cNvPr>
          <p:cNvSpPr txBox="1"/>
          <p:nvPr/>
        </p:nvSpPr>
        <p:spPr>
          <a:xfrm>
            <a:off x="8345344" y="1273110"/>
            <a:ext cx="481464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r’</a:t>
            </a:r>
          </a:p>
        </p:txBody>
      </p:sp>
      <p:sp>
        <p:nvSpPr>
          <p:cNvPr id="43" name="Casella di testo 202">
            <a:extLst>
              <a:ext uri="{FF2B5EF4-FFF2-40B4-BE49-F238E27FC236}">
                <a16:creationId xmlns:a16="http://schemas.microsoft.com/office/drawing/2014/main" id="{FD3D8796-F16D-43B0-9C76-8ECCFD25062A}"/>
              </a:ext>
            </a:extLst>
          </p:cNvPr>
          <p:cNvSpPr txBox="1"/>
          <p:nvPr/>
        </p:nvSpPr>
        <p:spPr>
          <a:xfrm>
            <a:off x="7433331" y="1795978"/>
            <a:ext cx="665915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44" name="Casella di testo 201">
            <a:extLst>
              <a:ext uri="{FF2B5EF4-FFF2-40B4-BE49-F238E27FC236}">
                <a16:creationId xmlns:a16="http://schemas.microsoft.com/office/drawing/2014/main" id="{77B6F633-D3CE-4071-A9CB-C649010CFFF6}"/>
              </a:ext>
            </a:extLst>
          </p:cNvPr>
          <p:cNvSpPr txBox="1"/>
          <p:nvPr/>
        </p:nvSpPr>
        <p:spPr>
          <a:xfrm>
            <a:off x="8345344" y="1795977"/>
            <a:ext cx="481464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r”</a:t>
            </a: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A67B0BD6-2973-4A61-8D21-7920DE5C6AF1}"/>
              </a:ext>
            </a:extLst>
          </p:cNvPr>
          <p:cNvCxnSpPr/>
          <p:nvPr/>
        </p:nvCxnSpPr>
        <p:spPr>
          <a:xfrm>
            <a:off x="7183391" y="1982818"/>
            <a:ext cx="241205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CDFA09BD-5E6B-411D-9147-1F56A7F48D73}"/>
              </a:ext>
            </a:extLst>
          </p:cNvPr>
          <p:cNvCxnSpPr/>
          <p:nvPr/>
        </p:nvCxnSpPr>
        <p:spPr>
          <a:xfrm>
            <a:off x="7172494" y="1484105"/>
            <a:ext cx="241205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7C35CED8-A2C0-4080-A811-109660E098ED}"/>
              </a:ext>
            </a:extLst>
          </p:cNvPr>
          <p:cNvCxnSpPr/>
          <p:nvPr/>
        </p:nvCxnSpPr>
        <p:spPr>
          <a:xfrm>
            <a:off x="8104193" y="1474513"/>
            <a:ext cx="241205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142A459C-DDFA-402E-88D8-4E4129E4D3F9}"/>
              </a:ext>
            </a:extLst>
          </p:cNvPr>
          <p:cNvCxnSpPr/>
          <p:nvPr/>
        </p:nvCxnSpPr>
        <p:spPr>
          <a:xfrm>
            <a:off x="8082397" y="1973228"/>
            <a:ext cx="241205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C175017-B81E-4F04-A515-F223663771B5}"/>
              </a:ext>
            </a:extLst>
          </p:cNvPr>
          <p:cNvSpPr txBox="1"/>
          <p:nvPr/>
        </p:nvSpPr>
        <p:spPr>
          <a:xfrm>
            <a:off x="5509356" y="2506161"/>
            <a:ext cx="3600000" cy="1476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Passo 2: intersezione tra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2" name="Casella di testo 206">
            <a:extLst>
              <a:ext uri="{FF2B5EF4-FFF2-40B4-BE49-F238E27FC236}">
                <a16:creationId xmlns:a16="http://schemas.microsoft.com/office/drawing/2014/main" id="{BFFDAE06-402B-47C6-983E-A6E514DAF4A5}"/>
              </a:ext>
            </a:extLst>
          </p:cNvPr>
          <p:cNvSpPr txBox="1"/>
          <p:nvPr/>
        </p:nvSpPr>
        <p:spPr>
          <a:xfrm>
            <a:off x="5767904" y="2980785"/>
            <a:ext cx="1387968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3" name="Casella di testo 205">
            <a:extLst>
              <a:ext uri="{FF2B5EF4-FFF2-40B4-BE49-F238E27FC236}">
                <a16:creationId xmlns:a16="http://schemas.microsoft.com/office/drawing/2014/main" id="{68B6AB74-44C8-4283-AA00-F79AD69A9142}"/>
              </a:ext>
            </a:extLst>
          </p:cNvPr>
          <p:cNvSpPr txBox="1"/>
          <p:nvPr/>
        </p:nvSpPr>
        <p:spPr>
          <a:xfrm>
            <a:off x="5767904" y="3491591"/>
            <a:ext cx="1413410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Casella di testo 204">
            <a:extLst>
              <a:ext uri="{FF2B5EF4-FFF2-40B4-BE49-F238E27FC236}">
                <a16:creationId xmlns:a16="http://schemas.microsoft.com/office/drawing/2014/main" id="{C3B95135-C604-4D28-9823-B0A420E581A8}"/>
              </a:ext>
            </a:extLst>
          </p:cNvPr>
          <p:cNvSpPr txBox="1"/>
          <p:nvPr/>
        </p:nvSpPr>
        <p:spPr>
          <a:xfrm>
            <a:off x="7414472" y="2980785"/>
            <a:ext cx="649226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5" name="Casella di testo 203">
            <a:extLst>
              <a:ext uri="{FF2B5EF4-FFF2-40B4-BE49-F238E27FC236}">
                <a16:creationId xmlns:a16="http://schemas.microsoft.com/office/drawing/2014/main" id="{2BE93D10-53FF-420C-893C-8730AFF710B3}"/>
              </a:ext>
            </a:extLst>
          </p:cNvPr>
          <p:cNvSpPr txBox="1"/>
          <p:nvPr/>
        </p:nvSpPr>
        <p:spPr>
          <a:xfrm>
            <a:off x="8322990" y="2970361"/>
            <a:ext cx="504913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s’</a:t>
            </a:r>
          </a:p>
        </p:txBody>
      </p:sp>
      <p:sp>
        <p:nvSpPr>
          <p:cNvPr id="56" name="Casella di testo 202">
            <a:extLst>
              <a:ext uri="{FF2B5EF4-FFF2-40B4-BE49-F238E27FC236}">
                <a16:creationId xmlns:a16="http://schemas.microsoft.com/office/drawing/2014/main" id="{6633ABC8-9272-4630-A7FA-98377175A90F}"/>
              </a:ext>
            </a:extLst>
          </p:cNvPr>
          <p:cNvSpPr txBox="1"/>
          <p:nvPr/>
        </p:nvSpPr>
        <p:spPr>
          <a:xfrm>
            <a:off x="7414472" y="3493229"/>
            <a:ext cx="663360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7" name="Casella di testo 201">
            <a:extLst>
              <a:ext uri="{FF2B5EF4-FFF2-40B4-BE49-F238E27FC236}">
                <a16:creationId xmlns:a16="http://schemas.microsoft.com/office/drawing/2014/main" id="{A6BCB304-4B80-4D21-A129-C81F5C7EEC63}"/>
              </a:ext>
            </a:extLst>
          </p:cNvPr>
          <p:cNvSpPr txBox="1"/>
          <p:nvPr/>
        </p:nvSpPr>
        <p:spPr>
          <a:xfrm>
            <a:off x="8322991" y="3493228"/>
            <a:ext cx="504913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s”</a:t>
            </a:r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93C14915-C5C7-4E3E-8274-5A7D9ED4E7D5}"/>
              </a:ext>
            </a:extLst>
          </p:cNvPr>
          <p:cNvCxnSpPr/>
          <p:nvPr/>
        </p:nvCxnSpPr>
        <p:spPr>
          <a:xfrm>
            <a:off x="7179052" y="3680069"/>
            <a:ext cx="240280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BE35AFB1-502C-42C4-9CB7-F09CAE311043}"/>
              </a:ext>
            </a:extLst>
          </p:cNvPr>
          <p:cNvCxnSpPr/>
          <p:nvPr/>
        </p:nvCxnSpPr>
        <p:spPr>
          <a:xfrm>
            <a:off x="7168198" y="3181356"/>
            <a:ext cx="240280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F7B2998F-6B6E-4FF7-9917-E7FCC57D0FD6}"/>
              </a:ext>
            </a:extLst>
          </p:cNvPr>
          <p:cNvCxnSpPr/>
          <p:nvPr/>
        </p:nvCxnSpPr>
        <p:spPr>
          <a:xfrm>
            <a:off x="8082763" y="3171764"/>
            <a:ext cx="240280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466081D2-4B09-4359-9179-95AB7F583898}"/>
              </a:ext>
            </a:extLst>
          </p:cNvPr>
          <p:cNvCxnSpPr/>
          <p:nvPr/>
        </p:nvCxnSpPr>
        <p:spPr>
          <a:xfrm>
            <a:off x="8061055" y="3670479"/>
            <a:ext cx="240280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B58E9C3D-A2CD-4943-861B-D60FDAF61371}"/>
              </a:ext>
            </a:extLst>
          </p:cNvPr>
          <p:cNvSpPr txBox="1"/>
          <p:nvPr/>
        </p:nvSpPr>
        <p:spPr>
          <a:xfrm>
            <a:off x="0" y="4634704"/>
            <a:ext cx="5400000" cy="216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Passo 3: intersezione tra r ed 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0" name="Casella di testo 48">
            <a:extLst>
              <a:ext uri="{FF2B5EF4-FFF2-40B4-BE49-F238E27FC236}">
                <a16:creationId xmlns:a16="http://schemas.microsoft.com/office/drawing/2014/main" id="{1E3729DA-FE92-4F02-AA25-5E7700EAA31E}"/>
              </a:ext>
            </a:extLst>
          </p:cNvPr>
          <p:cNvSpPr txBox="1"/>
          <p:nvPr/>
        </p:nvSpPr>
        <p:spPr>
          <a:xfrm>
            <a:off x="86956" y="5664528"/>
            <a:ext cx="1259997" cy="477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s)</a:t>
            </a:r>
          </a:p>
        </p:txBody>
      </p:sp>
      <p:sp>
        <p:nvSpPr>
          <p:cNvPr id="61" name="Casella di testo 49">
            <a:extLst>
              <a:ext uri="{FF2B5EF4-FFF2-40B4-BE49-F238E27FC236}">
                <a16:creationId xmlns:a16="http://schemas.microsoft.com/office/drawing/2014/main" id="{8741F75E-4AD2-43A9-8ABF-F63701BAB1C8}"/>
              </a:ext>
            </a:extLst>
          </p:cNvPr>
          <p:cNvSpPr txBox="1"/>
          <p:nvPr/>
        </p:nvSpPr>
        <p:spPr>
          <a:xfrm>
            <a:off x="1361653" y="5093354"/>
            <a:ext cx="1259997" cy="477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r’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s’)</a:t>
            </a:r>
          </a:p>
        </p:txBody>
      </p:sp>
      <p:sp>
        <p:nvSpPr>
          <p:cNvPr id="62" name="Casella di testo 50">
            <a:extLst>
              <a:ext uri="{FF2B5EF4-FFF2-40B4-BE49-F238E27FC236}">
                <a16:creationId xmlns:a16="http://schemas.microsoft.com/office/drawing/2014/main" id="{26DC9D04-21BA-434B-A403-E01FB0BE8312}"/>
              </a:ext>
            </a:extLst>
          </p:cNvPr>
          <p:cNvSpPr txBox="1"/>
          <p:nvPr/>
        </p:nvSpPr>
        <p:spPr>
          <a:xfrm>
            <a:off x="1361661" y="6227754"/>
            <a:ext cx="1259997" cy="477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r”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s”)</a:t>
            </a:r>
          </a:p>
        </p:txBody>
      </p:sp>
      <p:sp>
        <p:nvSpPr>
          <p:cNvPr id="63" name="Casella di testo 53">
            <a:extLst>
              <a:ext uri="{FF2B5EF4-FFF2-40B4-BE49-F238E27FC236}">
                <a16:creationId xmlns:a16="http://schemas.microsoft.com/office/drawing/2014/main" id="{DDBD12ED-9868-46F4-8574-CA89E351376E}"/>
              </a:ext>
            </a:extLst>
          </p:cNvPr>
          <p:cNvSpPr txBox="1"/>
          <p:nvPr/>
        </p:nvSpPr>
        <p:spPr>
          <a:xfrm>
            <a:off x="2993967" y="5085292"/>
            <a:ext cx="540000" cy="477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70B26D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P’</a:t>
            </a:r>
          </a:p>
        </p:txBody>
      </p:sp>
      <p:sp>
        <p:nvSpPr>
          <p:cNvPr id="64" name="Casella di testo 54">
            <a:extLst>
              <a:ext uri="{FF2B5EF4-FFF2-40B4-BE49-F238E27FC236}">
                <a16:creationId xmlns:a16="http://schemas.microsoft.com/office/drawing/2014/main" id="{EBE29198-BC77-4608-AA4F-90AA0EA52FAE}"/>
              </a:ext>
            </a:extLst>
          </p:cNvPr>
          <p:cNvSpPr txBox="1"/>
          <p:nvPr/>
        </p:nvSpPr>
        <p:spPr>
          <a:xfrm>
            <a:off x="2987828" y="6208985"/>
            <a:ext cx="540000" cy="477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70B26D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P”</a:t>
            </a:r>
          </a:p>
        </p:txBody>
      </p:sp>
      <p:sp>
        <p:nvSpPr>
          <p:cNvPr id="65" name="Casella di testo 55">
            <a:extLst>
              <a:ext uri="{FF2B5EF4-FFF2-40B4-BE49-F238E27FC236}">
                <a16:creationId xmlns:a16="http://schemas.microsoft.com/office/drawing/2014/main" id="{ED4065F1-7CA7-4785-9798-A59143E24557}"/>
              </a:ext>
            </a:extLst>
          </p:cNvPr>
          <p:cNvSpPr txBox="1"/>
          <p:nvPr/>
        </p:nvSpPr>
        <p:spPr>
          <a:xfrm>
            <a:off x="3534392" y="5640490"/>
            <a:ext cx="1800000" cy="4776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79B676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 (P’=x; P”=y)</a:t>
            </a:r>
          </a:p>
        </p:txBody>
      </p:sp>
      <p:cxnSp>
        <p:nvCxnSpPr>
          <p:cNvPr id="66" name="Connettore a gomito 65">
            <a:extLst>
              <a:ext uri="{FF2B5EF4-FFF2-40B4-BE49-F238E27FC236}">
                <a16:creationId xmlns:a16="http://schemas.microsoft.com/office/drawing/2014/main" id="{509F22B8-BBDF-498D-8DD3-ABAE7C57DB2D}"/>
              </a:ext>
            </a:extLst>
          </p:cNvPr>
          <p:cNvCxnSpPr/>
          <p:nvPr/>
        </p:nvCxnSpPr>
        <p:spPr>
          <a:xfrm flipV="1">
            <a:off x="660155" y="5325054"/>
            <a:ext cx="719999" cy="353455"/>
          </a:xfrm>
          <a:prstGeom prst="bentConnector3">
            <a:avLst>
              <a:gd name="adj1" fmla="val -1064"/>
            </a:avLst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solidFill>
              <a:schemeClr val="accent1"/>
            </a:solidFill>
            <a:prstDash val="solid"/>
            <a:tailEnd type="stealth"/>
          </a:ln>
          <a:effectLst/>
        </p:spPr>
      </p:cxnSp>
      <p:cxnSp>
        <p:nvCxnSpPr>
          <p:cNvPr id="67" name="Connettore a gomito 66">
            <a:extLst>
              <a:ext uri="{FF2B5EF4-FFF2-40B4-BE49-F238E27FC236}">
                <a16:creationId xmlns:a16="http://schemas.microsoft.com/office/drawing/2014/main" id="{5F7992CC-A8E8-4635-ACAF-6671B78CC7BB}"/>
              </a:ext>
            </a:extLst>
          </p:cNvPr>
          <p:cNvCxnSpPr/>
          <p:nvPr/>
        </p:nvCxnSpPr>
        <p:spPr>
          <a:xfrm>
            <a:off x="635586" y="6148741"/>
            <a:ext cx="719999" cy="298649"/>
          </a:xfrm>
          <a:prstGeom prst="bentConnector3">
            <a:avLst>
              <a:gd name="adj1" fmla="val -1020"/>
            </a:avLst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solidFill>
              <a:schemeClr val="accent1"/>
            </a:solidFill>
            <a:prstDash val="solid"/>
            <a:tailEnd type="stealth"/>
          </a:ln>
          <a:effectLst/>
        </p:spPr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8301986C-08D0-4BA1-847F-15FAFDD50018}"/>
              </a:ext>
            </a:extLst>
          </p:cNvPr>
          <p:cNvCxnSpPr/>
          <p:nvPr/>
        </p:nvCxnSpPr>
        <p:spPr>
          <a:xfrm>
            <a:off x="2623746" y="5322184"/>
            <a:ext cx="360000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solidFill>
              <a:schemeClr val="accent1"/>
            </a:solidFill>
            <a:prstDash val="solid"/>
            <a:tailEnd type="stealth"/>
          </a:ln>
          <a:effectLst/>
        </p:spPr>
      </p:cxn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id="{CB5B4B45-2670-478F-A251-DABCCDCD2B7C}"/>
              </a:ext>
            </a:extLst>
          </p:cNvPr>
          <p:cNvCxnSpPr/>
          <p:nvPr/>
        </p:nvCxnSpPr>
        <p:spPr>
          <a:xfrm>
            <a:off x="2614542" y="6434959"/>
            <a:ext cx="360000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solidFill>
              <a:schemeClr val="accent1"/>
            </a:solidFill>
            <a:prstDash val="solid"/>
            <a:tailEnd type="stealth"/>
          </a:ln>
          <a:effectLst/>
        </p:spPr>
      </p:cxnSp>
      <p:cxnSp>
        <p:nvCxnSpPr>
          <p:cNvPr id="70" name="Connettore a gomito 69">
            <a:extLst>
              <a:ext uri="{FF2B5EF4-FFF2-40B4-BE49-F238E27FC236}">
                <a16:creationId xmlns:a16="http://schemas.microsoft.com/office/drawing/2014/main" id="{1B99254A-E95E-4254-9077-819B0521085B}"/>
              </a:ext>
            </a:extLst>
          </p:cNvPr>
          <p:cNvCxnSpPr/>
          <p:nvPr/>
        </p:nvCxnSpPr>
        <p:spPr>
          <a:xfrm>
            <a:off x="3542578" y="5298601"/>
            <a:ext cx="900000" cy="359575"/>
          </a:xfrm>
          <a:prstGeom prst="bentConnector2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solidFill>
              <a:schemeClr val="accent1"/>
            </a:solidFill>
            <a:prstDash val="solid"/>
            <a:tailEnd type="stealth"/>
          </a:ln>
          <a:effectLst/>
        </p:spPr>
      </p:cxnSp>
      <p:cxnSp>
        <p:nvCxnSpPr>
          <p:cNvPr id="71" name="Connettore a gomito 70">
            <a:extLst>
              <a:ext uri="{FF2B5EF4-FFF2-40B4-BE49-F238E27FC236}">
                <a16:creationId xmlns:a16="http://schemas.microsoft.com/office/drawing/2014/main" id="{992DEF2B-6CC6-4959-B743-28B36EFBC07E}"/>
              </a:ext>
            </a:extLst>
          </p:cNvPr>
          <p:cNvCxnSpPr/>
          <p:nvPr/>
        </p:nvCxnSpPr>
        <p:spPr>
          <a:xfrm flipV="1">
            <a:off x="3531708" y="6131427"/>
            <a:ext cx="900000" cy="299747"/>
          </a:xfrm>
          <a:prstGeom prst="bentConnector2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solidFill>
              <a:schemeClr val="accent1"/>
            </a:solidFill>
            <a:prstDash val="solid"/>
            <a:tailEnd type="stealth"/>
          </a:ln>
          <a:effectLst/>
        </p:spPr>
      </p:cxn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C0960C1E-93ED-42CC-B8D8-EC9318064C29}"/>
              </a:ext>
            </a:extLst>
          </p:cNvPr>
          <p:cNvSpPr txBox="1"/>
          <p:nvPr/>
        </p:nvSpPr>
        <p:spPr>
          <a:xfrm>
            <a:off x="5544000" y="4040831"/>
            <a:ext cx="3600000" cy="273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Dalle intersezioni delle rispettive proiezioni delle due rette si ricavano le proiezioni del punto che, in questo caso, risulta essere un punto P collocato nello spazio del primo diedro avendo i valori di aggetto e quota positivi</a:t>
            </a: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it-IT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75" name="Connettore 2 74">
            <a:extLst>
              <a:ext uri="{FF2B5EF4-FFF2-40B4-BE49-F238E27FC236}">
                <a16:creationId xmlns:a16="http://schemas.microsoft.com/office/drawing/2014/main" id="{30E62D07-B869-4021-82C0-B3484FB43615}"/>
              </a:ext>
            </a:extLst>
          </p:cNvPr>
          <p:cNvCxnSpPr>
            <a:cxnSpLocks/>
            <a:stCxn id="65" idx="0"/>
            <a:endCxn id="73" idx="4"/>
          </p:cNvCxnSpPr>
          <p:nvPr/>
        </p:nvCxnSpPr>
        <p:spPr>
          <a:xfrm flipV="1">
            <a:off x="4434392" y="4784157"/>
            <a:ext cx="166184" cy="856333"/>
          </a:xfrm>
          <a:prstGeom prst="straightConnector1">
            <a:avLst/>
          </a:prstGeom>
          <a:ln w="3175">
            <a:solidFill>
              <a:schemeClr val="accent6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magine 45">
            <a:extLst>
              <a:ext uri="{FF2B5EF4-FFF2-40B4-BE49-F238E27FC236}">
                <a16:creationId xmlns:a16="http://schemas.microsoft.com/office/drawing/2014/main" id="{EFA2454F-D855-48F0-970A-2FB22A306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8" r="24969"/>
          <a:stretch/>
        </p:blipFill>
        <p:spPr bwMode="auto">
          <a:xfrm>
            <a:off x="28888" y="797691"/>
            <a:ext cx="5400000" cy="3799695"/>
          </a:xfrm>
          <a:prstGeom prst="rect">
            <a:avLst/>
          </a:prstGeom>
          <a:solidFill>
            <a:srgbClr val="EEECE1"/>
          </a:solidFill>
          <a:ln>
            <a:solidFill>
              <a:srgbClr val="4BACC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3" name="Ovale 72">
            <a:extLst>
              <a:ext uri="{FF2B5EF4-FFF2-40B4-BE49-F238E27FC236}">
                <a16:creationId xmlns:a16="http://schemas.microsoft.com/office/drawing/2014/main" id="{6C5C24A5-2D1C-47E7-BC49-BAD573B4BD7A}"/>
              </a:ext>
            </a:extLst>
          </p:cNvPr>
          <p:cNvSpPr/>
          <p:nvPr/>
        </p:nvSpPr>
        <p:spPr>
          <a:xfrm>
            <a:off x="4129088" y="1184157"/>
            <a:ext cx="942975" cy="3600000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498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2" grpId="0" animBg="1"/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EF903EFE-03EF-480B-8F36-C4652C6D158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6000" y="0"/>
            <a:ext cx="9072000" cy="720000"/>
          </a:xfrm>
          <a:ln w="12700" cmpd="dbl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defRPr/>
            </a:pPr>
            <a:r>
              <a:rPr lang="it-IT" sz="2800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kern="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it-IT" alt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Intersezione di tre piani: esempi applicativi su casi particolari (3)</a:t>
            </a:r>
            <a:endParaRPr lang="it-IT" sz="2000" kern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043129-0D5D-47A9-8BC2-87ED4BC4F191}"/>
              </a:ext>
            </a:extLst>
          </p:cNvPr>
          <p:cNvSpPr txBox="1"/>
          <p:nvPr/>
        </p:nvSpPr>
        <p:spPr>
          <a:xfrm>
            <a:off x="36000" y="790927"/>
            <a:ext cx="9072000" cy="4500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Verifica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22C834B-A1E4-4219-AAC3-051FC3E2204E}"/>
              </a:ext>
            </a:extLst>
          </p:cNvPr>
          <p:cNvSpPr txBox="1"/>
          <p:nvPr/>
        </p:nvSpPr>
        <p:spPr>
          <a:xfrm>
            <a:off x="5538364" y="1431349"/>
            <a:ext cx="3564000" cy="3780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 la figura dell’es.05-b si dimostra che si ottiene lo stesso risultato (il medesimo punto P(P’=x; P”=y)  nello stesso diedro) individuando la retta orizzontale r(T</a:t>
            </a:r>
            <a:r>
              <a:rPr lang="it-IT" sz="2000" baseline="300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¥</a:t>
            </a:r>
            <a:r>
              <a:rPr lang="it-IT" sz="20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r;T</a:t>
            </a:r>
            <a:r>
              <a:rPr lang="it-IT" sz="20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r; r’; r’’) come risultato dell’intersezione dei due piani </a:t>
            </a:r>
            <a:r>
              <a:rPr lang="it-IT" sz="20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0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2000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FC5420B9-E5A9-43D4-965D-0F3A3EA5D1C7}"/>
              </a:ext>
            </a:extLst>
          </p:cNvPr>
          <p:cNvSpPr/>
          <p:nvPr/>
        </p:nvSpPr>
        <p:spPr>
          <a:xfrm>
            <a:off x="7486654" y="2357438"/>
            <a:ext cx="1585911" cy="685800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7913F36-681F-4DC8-AB91-F1AB168114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8" r="25279"/>
          <a:stretch/>
        </p:blipFill>
        <p:spPr bwMode="auto">
          <a:xfrm>
            <a:off x="51749" y="1418242"/>
            <a:ext cx="5400000" cy="3797562"/>
          </a:xfrm>
          <a:prstGeom prst="rect">
            <a:avLst/>
          </a:prstGeom>
          <a:solidFill>
            <a:srgbClr val="EEECE1"/>
          </a:solidFill>
          <a:ln>
            <a:solidFill>
              <a:srgbClr val="4BACC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CED896D-1A49-49E2-8EC9-0E81D33ACB02}"/>
              </a:ext>
            </a:extLst>
          </p:cNvPr>
          <p:cNvSpPr txBox="1"/>
          <p:nvPr/>
        </p:nvSpPr>
        <p:spPr>
          <a:xfrm>
            <a:off x="36000" y="5414963"/>
            <a:ext cx="9072000" cy="77425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 ricorda che il parallelismo esistente tra la t</a:t>
            </a:r>
            <a:r>
              <a:rPr lang="it-IT" sz="20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 la</a:t>
            </a:r>
            <a:r>
              <a:rPr lang="it-IT" sz="20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determina T</a:t>
            </a:r>
            <a:r>
              <a:rPr lang="it-IT" sz="2000" baseline="300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¥</a:t>
            </a:r>
            <a:r>
              <a:rPr lang="it-IT" sz="20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r, quindi la retta r (//</a:t>
            </a:r>
            <a:r>
              <a:rPr lang="it-IT" sz="20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20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+; </a:t>
            </a:r>
            <a:r>
              <a:rPr lang="it-IT" sz="20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Ðp</a:t>
            </a:r>
            <a:r>
              <a:rPr lang="it-IT" sz="20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2</a:t>
            </a: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+).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A788B8B2-79DB-4FE1-BC37-238168042764}"/>
              </a:ext>
            </a:extLst>
          </p:cNvPr>
          <p:cNvSpPr/>
          <p:nvPr/>
        </p:nvSpPr>
        <p:spPr>
          <a:xfrm>
            <a:off x="4136853" y="1893697"/>
            <a:ext cx="900000" cy="3420000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DB22B11-F689-4D06-93FE-D9DDF639853A}"/>
              </a:ext>
            </a:extLst>
          </p:cNvPr>
          <p:cNvCxnSpPr>
            <a:cxnSpLocks/>
            <a:stCxn id="7" idx="2"/>
            <a:endCxn id="8" idx="6"/>
          </p:cNvCxnSpPr>
          <p:nvPr/>
        </p:nvCxnSpPr>
        <p:spPr>
          <a:xfrm flipH="1">
            <a:off x="5036853" y="2700338"/>
            <a:ext cx="2449801" cy="903359"/>
          </a:xfrm>
          <a:prstGeom prst="straightConnector1">
            <a:avLst/>
          </a:prstGeom>
          <a:ln w="317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833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6">
            <a:extLst>
              <a:ext uri="{FF2B5EF4-FFF2-40B4-BE49-F238E27FC236}">
                <a16:creationId xmlns:a16="http://schemas.microsoft.com/office/drawing/2014/main" id="{99001421-0E25-49F0-A8C5-F53CA978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" y="0"/>
            <a:ext cx="9072000" cy="720000"/>
          </a:xfrm>
          <a:noFill/>
          <a:ln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it-IT" sz="2500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500" kern="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it-IT" altLang="it-IT" sz="1800" dirty="0">
                <a:solidFill>
                  <a:srgbClr val="002060"/>
                </a:solidFill>
                <a:latin typeface="Comic Sans MS" panose="030F0702030302020204" pitchFamily="66" charset="0"/>
              </a:rPr>
              <a:t>Intersezione di tre piani: esempi applicativi su casi particolari (4)</a:t>
            </a:r>
            <a:endParaRPr lang="it-IT" altLang="it-IT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DFE092-EAFE-4FBC-BC3F-A999A56138D3}"/>
              </a:ext>
            </a:extLst>
          </p:cNvPr>
          <p:cNvSpPr txBox="1"/>
          <p:nvPr/>
        </p:nvSpPr>
        <p:spPr>
          <a:xfrm>
            <a:off x="36000" y="777533"/>
            <a:ext cx="90720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Esempio 6:</a:t>
            </a:r>
            <a:r>
              <a:rPr lang="it-IT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Intersezione tra piano generico con le tracce allineate nel I diedro e due piani generici paralleli alla lt nel II e IV diedro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86F45A8-A5CE-4688-9D1D-04B92C8350E3}"/>
              </a:ext>
            </a:extLst>
          </p:cNvPr>
          <p:cNvSpPr txBox="1"/>
          <p:nvPr/>
        </p:nvSpPr>
        <p:spPr>
          <a:xfrm>
            <a:off x="5468632" y="1487762"/>
            <a:ext cx="3636000" cy="450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Assegnati i seguenti piani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(Es. 06) con le relative caratteristiche geometrico-descrittive: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t-IT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t-IT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9EA9BA8-E571-4D36-8C26-D17BC9071F0D}"/>
              </a:ext>
            </a:extLst>
          </p:cNvPr>
          <p:cNvSpPr txBox="1"/>
          <p:nvPr/>
        </p:nvSpPr>
        <p:spPr>
          <a:xfrm>
            <a:off x="5516847" y="2850378"/>
            <a:ext cx="3564000" cy="18466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 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+; 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+)</a:t>
            </a:r>
          </a:p>
          <a:p>
            <a:pPr algn="ctr">
              <a:spcAft>
                <a:spcPts val="0"/>
              </a:spcAft>
            </a:pP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 tracce allineate</a:t>
            </a:r>
          </a:p>
          <a:p>
            <a:pPr algn="ctr">
              <a:spcAft>
                <a:spcPts val="0"/>
              </a:spcAft>
            </a:pPr>
            <a:endParaRPr lang="it-IT" sz="14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 p</a:t>
            </a:r>
            <a:r>
              <a:rPr lang="it-IT" sz="20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-; 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sz="20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+;//lt)</a:t>
            </a:r>
            <a:endParaRPr lang="it-IT" sz="1400" dirty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000" dirty="0">
                <a:solidFill>
                  <a:srgbClr val="FF33CC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2000" dirty="0">
                <a:solidFill>
                  <a:srgbClr val="FF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it-IT" sz="2000" dirty="0">
                <a:solidFill>
                  <a:srgbClr val="FF33CC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sz="2000" baseline="-25000" dirty="0">
                <a:solidFill>
                  <a:srgbClr val="FF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FF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+; </a:t>
            </a:r>
            <a:r>
              <a:rPr lang="it-IT" sz="2000" dirty="0">
                <a:solidFill>
                  <a:srgbClr val="FF33CC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sz="2000" baseline="-25000" dirty="0">
                <a:solidFill>
                  <a:srgbClr val="FF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FF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-;//lt)</a:t>
            </a:r>
            <a:endParaRPr lang="it-IT" sz="1400" dirty="0">
              <a:solidFill>
                <a:srgbClr val="FF33CC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5F51A29-BA21-419F-9383-BE996334112C}"/>
              </a:ext>
            </a:extLst>
          </p:cNvPr>
          <p:cNvSpPr/>
          <p:nvPr/>
        </p:nvSpPr>
        <p:spPr>
          <a:xfrm>
            <a:off x="5540990" y="4795172"/>
            <a:ext cx="3567009" cy="104797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occorre ricercare e definire il punto d’intersezione P</a:t>
            </a:r>
            <a:r>
              <a:rPr lang="it-IT" kern="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Î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 err="1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 err="1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dirty="0" err="1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 err="1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dirty="0" err="1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tra i tre piani.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78AF2FF-8943-456A-8DF0-E792B6C48662}"/>
              </a:ext>
            </a:extLst>
          </p:cNvPr>
          <p:cNvSpPr txBox="1"/>
          <p:nvPr/>
        </p:nvSpPr>
        <p:spPr>
          <a:xfrm>
            <a:off x="36000" y="6103827"/>
            <a:ext cx="9072000" cy="7294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 ricercare detto punto si sviluppano i relativi passaggi dell’algoritmo grafico ottenendo il risultato della figura dell’ Es.06-a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46676FF-5ECB-4FB6-9F2C-460566775E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8" r="20609"/>
          <a:stretch/>
        </p:blipFill>
        <p:spPr bwMode="auto">
          <a:xfrm>
            <a:off x="0" y="2193320"/>
            <a:ext cx="5400000" cy="3215242"/>
          </a:xfrm>
          <a:prstGeom prst="rect">
            <a:avLst/>
          </a:prstGeom>
          <a:solidFill>
            <a:srgbClr val="EEECE1"/>
          </a:solidFill>
          <a:ln>
            <a:solidFill>
              <a:srgbClr val="4F81B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4336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uiExpand="1" build="p" animBg="1"/>
      <p:bldP spid="3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667C8B2C-5029-4398-9C34-5BEDDCB4D5E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6000" y="0"/>
            <a:ext cx="9072000" cy="720000"/>
          </a:xfrm>
          <a:ln w="12700" cmpd="dbl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defRPr/>
            </a:pPr>
            <a:r>
              <a:rPr lang="it-IT" sz="2800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kern="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it-IT" alt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Intersezione di tre piani: esempi applicativi su casi particolari(5)</a:t>
            </a:r>
            <a:endParaRPr lang="it-IT" sz="2000" kern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F20FFB7-6F5D-4825-B05E-05ADFF703178}"/>
              </a:ext>
            </a:extLst>
          </p:cNvPr>
          <p:cNvSpPr txBox="1"/>
          <p:nvPr/>
        </p:nvSpPr>
        <p:spPr>
          <a:xfrm>
            <a:off x="5505236" y="774265"/>
            <a:ext cx="3600000" cy="144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Passo 1: intersezione tra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9" name="Casella di testo 206">
            <a:extLst>
              <a:ext uri="{FF2B5EF4-FFF2-40B4-BE49-F238E27FC236}">
                <a16:creationId xmlns:a16="http://schemas.microsoft.com/office/drawing/2014/main" id="{87F6E704-7A04-4578-965B-05366C967CCA}"/>
              </a:ext>
            </a:extLst>
          </p:cNvPr>
          <p:cNvSpPr txBox="1"/>
          <p:nvPr/>
        </p:nvSpPr>
        <p:spPr>
          <a:xfrm>
            <a:off x="5766808" y="1283534"/>
            <a:ext cx="1393313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0" name="Casella di testo 205">
            <a:extLst>
              <a:ext uri="{FF2B5EF4-FFF2-40B4-BE49-F238E27FC236}">
                <a16:creationId xmlns:a16="http://schemas.microsoft.com/office/drawing/2014/main" id="{105AE9CC-3CEC-4978-A652-ECCE10602077}"/>
              </a:ext>
            </a:extLst>
          </p:cNvPr>
          <p:cNvSpPr txBox="1"/>
          <p:nvPr/>
        </p:nvSpPr>
        <p:spPr>
          <a:xfrm>
            <a:off x="5766808" y="1794340"/>
            <a:ext cx="1418853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" name="Casella di testo 204">
            <a:extLst>
              <a:ext uri="{FF2B5EF4-FFF2-40B4-BE49-F238E27FC236}">
                <a16:creationId xmlns:a16="http://schemas.microsoft.com/office/drawing/2014/main" id="{697B4081-E984-45C7-8A60-EDF0B1DE98DC}"/>
              </a:ext>
            </a:extLst>
          </p:cNvPr>
          <p:cNvSpPr txBox="1"/>
          <p:nvPr/>
        </p:nvSpPr>
        <p:spPr>
          <a:xfrm>
            <a:off x="7433331" y="1283534"/>
            <a:ext cx="651726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42" name="Casella di testo 203">
            <a:extLst>
              <a:ext uri="{FF2B5EF4-FFF2-40B4-BE49-F238E27FC236}">
                <a16:creationId xmlns:a16="http://schemas.microsoft.com/office/drawing/2014/main" id="{B8F98C09-5295-4BFE-B187-9E8C85CCD74D}"/>
              </a:ext>
            </a:extLst>
          </p:cNvPr>
          <p:cNvSpPr txBox="1"/>
          <p:nvPr/>
        </p:nvSpPr>
        <p:spPr>
          <a:xfrm>
            <a:off x="8345344" y="1273110"/>
            <a:ext cx="481464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r’</a:t>
            </a:r>
          </a:p>
        </p:txBody>
      </p:sp>
      <p:sp>
        <p:nvSpPr>
          <p:cNvPr id="43" name="Casella di testo 202">
            <a:extLst>
              <a:ext uri="{FF2B5EF4-FFF2-40B4-BE49-F238E27FC236}">
                <a16:creationId xmlns:a16="http://schemas.microsoft.com/office/drawing/2014/main" id="{FD3D8796-F16D-43B0-9C76-8ECCFD25062A}"/>
              </a:ext>
            </a:extLst>
          </p:cNvPr>
          <p:cNvSpPr txBox="1"/>
          <p:nvPr/>
        </p:nvSpPr>
        <p:spPr>
          <a:xfrm>
            <a:off x="7433331" y="1795978"/>
            <a:ext cx="665915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44" name="Casella di testo 201">
            <a:extLst>
              <a:ext uri="{FF2B5EF4-FFF2-40B4-BE49-F238E27FC236}">
                <a16:creationId xmlns:a16="http://schemas.microsoft.com/office/drawing/2014/main" id="{77B6F633-D3CE-4071-A9CB-C649010CFFF6}"/>
              </a:ext>
            </a:extLst>
          </p:cNvPr>
          <p:cNvSpPr txBox="1"/>
          <p:nvPr/>
        </p:nvSpPr>
        <p:spPr>
          <a:xfrm>
            <a:off x="8345344" y="1795977"/>
            <a:ext cx="481464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r”</a:t>
            </a: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A67B0BD6-2973-4A61-8D21-7920DE5C6AF1}"/>
              </a:ext>
            </a:extLst>
          </p:cNvPr>
          <p:cNvCxnSpPr/>
          <p:nvPr/>
        </p:nvCxnSpPr>
        <p:spPr>
          <a:xfrm>
            <a:off x="7183391" y="1982818"/>
            <a:ext cx="241205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CDFA09BD-5E6B-411D-9147-1F56A7F48D73}"/>
              </a:ext>
            </a:extLst>
          </p:cNvPr>
          <p:cNvCxnSpPr/>
          <p:nvPr/>
        </p:nvCxnSpPr>
        <p:spPr>
          <a:xfrm>
            <a:off x="7172494" y="1484105"/>
            <a:ext cx="241205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7C35CED8-A2C0-4080-A811-109660E098ED}"/>
              </a:ext>
            </a:extLst>
          </p:cNvPr>
          <p:cNvCxnSpPr/>
          <p:nvPr/>
        </p:nvCxnSpPr>
        <p:spPr>
          <a:xfrm>
            <a:off x="8104193" y="1474513"/>
            <a:ext cx="241205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142A459C-DDFA-402E-88D8-4E4129E4D3F9}"/>
              </a:ext>
            </a:extLst>
          </p:cNvPr>
          <p:cNvCxnSpPr/>
          <p:nvPr/>
        </p:nvCxnSpPr>
        <p:spPr>
          <a:xfrm>
            <a:off x="8082397" y="1973228"/>
            <a:ext cx="241205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C175017-B81E-4F04-A515-F223663771B5}"/>
              </a:ext>
            </a:extLst>
          </p:cNvPr>
          <p:cNvSpPr txBox="1"/>
          <p:nvPr/>
        </p:nvSpPr>
        <p:spPr>
          <a:xfrm>
            <a:off x="5509356" y="2506162"/>
            <a:ext cx="3600000" cy="144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Passo 2: intersezione tra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2" name="Casella di testo 206">
            <a:extLst>
              <a:ext uri="{FF2B5EF4-FFF2-40B4-BE49-F238E27FC236}">
                <a16:creationId xmlns:a16="http://schemas.microsoft.com/office/drawing/2014/main" id="{BFFDAE06-402B-47C6-983E-A6E514DAF4A5}"/>
              </a:ext>
            </a:extLst>
          </p:cNvPr>
          <p:cNvSpPr txBox="1"/>
          <p:nvPr/>
        </p:nvSpPr>
        <p:spPr>
          <a:xfrm>
            <a:off x="5767904" y="2980785"/>
            <a:ext cx="1387968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3" name="Casella di testo 205">
            <a:extLst>
              <a:ext uri="{FF2B5EF4-FFF2-40B4-BE49-F238E27FC236}">
                <a16:creationId xmlns:a16="http://schemas.microsoft.com/office/drawing/2014/main" id="{68B6AB74-44C8-4283-AA00-F79AD69A9142}"/>
              </a:ext>
            </a:extLst>
          </p:cNvPr>
          <p:cNvSpPr txBox="1"/>
          <p:nvPr/>
        </p:nvSpPr>
        <p:spPr>
          <a:xfrm>
            <a:off x="5767904" y="3491591"/>
            <a:ext cx="1413410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Casella di testo 204">
            <a:extLst>
              <a:ext uri="{FF2B5EF4-FFF2-40B4-BE49-F238E27FC236}">
                <a16:creationId xmlns:a16="http://schemas.microsoft.com/office/drawing/2014/main" id="{C3B95135-C604-4D28-9823-B0A420E581A8}"/>
              </a:ext>
            </a:extLst>
          </p:cNvPr>
          <p:cNvSpPr txBox="1"/>
          <p:nvPr/>
        </p:nvSpPr>
        <p:spPr>
          <a:xfrm>
            <a:off x="7414472" y="2980785"/>
            <a:ext cx="649226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5" name="Casella di testo 203">
            <a:extLst>
              <a:ext uri="{FF2B5EF4-FFF2-40B4-BE49-F238E27FC236}">
                <a16:creationId xmlns:a16="http://schemas.microsoft.com/office/drawing/2014/main" id="{2BE93D10-53FF-420C-893C-8730AFF710B3}"/>
              </a:ext>
            </a:extLst>
          </p:cNvPr>
          <p:cNvSpPr txBox="1"/>
          <p:nvPr/>
        </p:nvSpPr>
        <p:spPr>
          <a:xfrm>
            <a:off x="8322990" y="2970361"/>
            <a:ext cx="504913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s’</a:t>
            </a:r>
          </a:p>
        </p:txBody>
      </p:sp>
      <p:sp>
        <p:nvSpPr>
          <p:cNvPr id="56" name="Casella di testo 202">
            <a:extLst>
              <a:ext uri="{FF2B5EF4-FFF2-40B4-BE49-F238E27FC236}">
                <a16:creationId xmlns:a16="http://schemas.microsoft.com/office/drawing/2014/main" id="{6633ABC8-9272-4630-A7FA-98377175A90F}"/>
              </a:ext>
            </a:extLst>
          </p:cNvPr>
          <p:cNvSpPr txBox="1"/>
          <p:nvPr/>
        </p:nvSpPr>
        <p:spPr>
          <a:xfrm>
            <a:off x="7414472" y="3493229"/>
            <a:ext cx="663360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7" name="Casella di testo 201">
            <a:extLst>
              <a:ext uri="{FF2B5EF4-FFF2-40B4-BE49-F238E27FC236}">
                <a16:creationId xmlns:a16="http://schemas.microsoft.com/office/drawing/2014/main" id="{A6BCB304-4B80-4D21-A129-C81F5C7EEC63}"/>
              </a:ext>
            </a:extLst>
          </p:cNvPr>
          <p:cNvSpPr txBox="1"/>
          <p:nvPr/>
        </p:nvSpPr>
        <p:spPr>
          <a:xfrm>
            <a:off x="8322991" y="3493228"/>
            <a:ext cx="504913" cy="377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s”</a:t>
            </a:r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93C14915-C5C7-4E3E-8274-5A7D9ED4E7D5}"/>
              </a:ext>
            </a:extLst>
          </p:cNvPr>
          <p:cNvCxnSpPr/>
          <p:nvPr/>
        </p:nvCxnSpPr>
        <p:spPr>
          <a:xfrm>
            <a:off x="7179052" y="3680069"/>
            <a:ext cx="240280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BE35AFB1-502C-42C4-9CB7-F09CAE311043}"/>
              </a:ext>
            </a:extLst>
          </p:cNvPr>
          <p:cNvCxnSpPr/>
          <p:nvPr/>
        </p:nvCxnSpPr>
        <p:spPr>
          <a:xfrm>
            <a:off x="7168198" y="3181356"/>
            <a:ext cx="240280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F7B2998F-6B6E-4FF7-9917-E7FCC57D0FD6}"/>
              </a:ext>
            </a:extLst>
          </p:cNvPr>
          <p:cNvCxnSpPr/>
          <p:nvPr/>
        </p:nvCxnSpPr>
        <p:spPr>
          <a:xfrm>
            <a:off x="8082763" y="3171764"/>
            <a:ext cx="240280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466081D2-4B09-4359-9179-95AB7F583898}"/>
              </a:ext>
            </a:extLst>
          </p:cNvPr>
          <p:cNvCxnSpPr/>
          <p:nvPr/>
        </p:nvCxnSpPr>
        <p:spPr>
          <a:xfrm>
            <a:off x="8061055" y="3670479"/>
            <a:ext cx="240280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tailEnd type="stealth"/>
          </a:ln>
          <a:effectLst/>
        </p:spPr>
      </p:cxn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B58E9C3D-A2CD-4943-861B-D60FDAF61371}"/>
              </a:ext>
            </a:extLst>
          </p:cNvPr>
          <p:cNvSpPr txBox="1"/>
          <p:nvPr/>
        </p:nvSpPr>
        <p:spPr>
          <a:xfrm>
            <a:off x="36000" y="3998484"/>
            <a:ext cx="9072000" cy="280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Passo 3: intersezione tra r ed 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0" name="Casella di testo 48">
            <a:extLst>
              <a:ext uri="{FF2B5EF4-FFF2-40B4-BE49-F238E27FC236}">
                <a16:creationId xmlns:a16="http://schemas.microsoft.com/office/drawing/2014/main" id="{1E3729DA-FE92-4F02-AA25-5E7700EAA31E}"/>
              </a:ext>
            </a:extLst>
          </p:cNvPr>
          <p:cNvSpPr txBox="1"/>
          <p:nvPr/>
        </p:nvSpPr>
        <p:spPr>
          <a:xfrm>
            <a:off x="86956" y="5356511"/>
            <a:ext cx="1259997" cy="58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s)</a:t>
            </a:r>
          </a:p>
        </p:txBody>
      </p:sp>
      <p:sp>
        <p:nvSpPr>
          <p:cNvPr id="61" name="Casella di testo 49">
            <a:extLst>
              <a:ext uri="{FF2B5EF4-FFF2-40B4-BE49-F238E27FC236}">
                <a16:creationId xmlns:a16="http://schemas.microsoft.com/office/drawing/2014/main" id="{8741F75E-4AD2-43A9-8ABF-F63701BAB1C8}"/>
              </a:ext>
            </a:extLst>
          </p:cNvPr>
          <p:cNvSpPr txBox="1"/>
          <p:nvPr/>
        </p:nvSpPr>
        <p:spPr>
          <a:xfrm>
            <a:off x="1361653" y="4658409"/>
            <a:ext cx="1259997" cy="58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r’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s’)</a:t>
            </a:r>
          </a:p>
        </p:txBody>
      </p:sp>
      <p:sp>
        <p:nvSpPr>
          <p:cNvPr id="62" name="Casella di testo 50">
            <a:extLst>
              <a:ext uri="{FF2B5EF4-FFF2-40B4-BE49-F238E27FC236}">
                <a16:creationId xmlns:a16="http://schemas.microsoft.com/office/drawing/2014/main" id="{26DC9D04-21BA-434B-A403-E01FB0BE8312}"/>
              </a:ext>
            </a:extLst>
          </p:cNvPr>
          <p:cNvSpPr txBox="1"/>
          <p:nvPr/>
        </p:nvSpPr>
        <p:spPr>
          <a:xfrm>
            <a:off x="1361661" y="6044898"/>
            <a:ext cx="1259997" cy="58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r”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s”)</a:t>
            </a:r>
          </a:p>
        </p:txBody>
      </p:sp>
      <p:sp>
        <p:nvSpPr>
          <p:cNvPr id="63" name="Casella di testo 53">
            <a:extLst>
              <a:ext uri="{FF2B5EF4-FFF2-40B4-BE49-F238E27FC236}">
                <a16:creationId xmlns:a16="http://schemas.microsoft.com/office/drawing/2014/main" id="{DDBD12ED-9868-46F4-8574-CA89E351376E}"/>
              </a:ext>
            </a:extLst>
          </p:cNvPr>
          <p:cNvSpPr txBox="1"/>
          <p:nvPr/>
        </p:nvSpPr>
        <p:spPr>
          <a:xfrm>
            <a:off x="2993967" y="4648556"/>
            <a:ext cx="540000" cy="58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79B676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P’</a:t>
            </a:r>
          </a:p>
        </p:txBody>
      </p:sp>
      <p:sp>
        <p:nvSpPr>
          <p:cNvPr id="64" name="Casella di testo 54">
            <a:extLst>
              <a:ext uri="{FF2B5EF4-FFF2-40B4-BE49-F238E27FC236}">
                <a16:creationId xmlns:a16="http://schemas.microsoft.com/office/drawing/2014/main" id="{EBE29198-BC77-4608-AA4F-90AA0EA52FAE}"/>
              </a:ext>
            </a:extLst>
          </p:cNvPr>
          <p:cNvSpPr txBox="1"/>
          <p:nvPr/>
        </p:nvSpPr>
        <p:spPr>
          <a:xfrm>
            <a:off x="2987828" y="6021959"/>
            <a:ext cx="540000" cy="58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79B676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P”</a:t>
            </a:r>
          </a:p>
        </p:txBody>
      </p:sp>
      <p:sp>
        <p:nvSpPr>
          <p:cNvPr id="65" name="Casella di testo 55">
            <a:extLst>
              <a:ext uri="{FF2B5EF4-FFF2-40B4-BE49-F238E27FC236}">
                <a16:creationId xmlns:a16="http://schemas.microsoft.com/office/drawing/2014/main" id="{ED4065F1-7CA7-4785-9798-A59143E24557}"/>
              </a:ext>
            </a:extLst>
          </p:cNvPr>
          <p:cNvSpPr txBox="1"/>
          <p:nvPr/>
        </p:nvSpPr>
        <p:spPr>
          <a:xfrm>
            <a:off x="3534392" y="5327131"/>
            <a:ext cx="1908000" cy="5838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79B676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 (P’=-x; P”=-y)</a:t>
            </a:r>
          </a:p>
        </p:txBody>
      </p:sp>
      <p:cxnSp>
        <p:nvCxnSpPr>
          <p:cNvPr id="66" name="Connettore a gomito 65">
            <a:extLst>
              <a:ext uri="{FF2B5EF4-FFF2-40B4-BE49-F238E27FC236}">
                <a16:creationId xmlns:a16="http://schemas.microsoft.com/office/drawing/2014/main" id="{509F22B8-BBDF-498D-8DD3-ABAE7C57DB2D}"/>
              </a:ext>
            </a:extLst>
          </p:cNvPr>
          <p:cNvCxnSpPr/>
          <p:nvPr/>
        </p:nvCxnSpPr>
        <p:spPr>
          <a:xfrm flipV="1">
            <a:off x="660155" y="4941598"/>
            <a:ext cx="719999" cy="432000"/>
          </a:xfrm>
          <a:prstGeom prst="bentConnector3">
            <a:avLst>
              <a:gd name="adj1" fmla="val -1064"/>
            </a:avLst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solidFill>
              <a:schemeClr val="accent1"/>
            </a:solidFill>
            <a:prstDash val="solid"/>
            <a:tailEnd type="stealth"/>
          </a:ln>
          <a:effectLst/>
        </p:spPr>
      </p:cxnSp>
      <p:cxnSp>
        <p:nvCxnSpPr>
          <p:cNvPr id="67" name="Connettore a gomito 66">
            <a:extLst>
              <a:ext uri="{FF2B5EF4-FFF2-40B4-BE49-F238E27FC236}">
                <a16:creationId xmlns:a16="http://schemas.microsoft.com/office/drawing/2014/main" id="{5F7992CC-A8E8-4635-ACAF-6671B78CC7BB}"/>
              </a:ext>
            </a:extLst>
          </p:cNvPr>
          <p:cNvCxnSpPr/>
          <p:nvPr/>
        </p:nvCxnSpPr>
        <p:spPr>
          <a:xfrm>
            <a:off x="635586" y="5948327"/>
            <a:ext cx="719999" cy="365015"/>
          </a:xfrm>
          <a:prstGeom prst="bentConnector3">
            <a:avLst>
              <a:gd name="adj1" fmla="val -1020"/>
            </a:avLst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solidFill>
              <a:schemeClr val="accent1"/>
            </a:solidFill>
            <a:prstDash val="solid"/>
            <a:tailEnd type="stealth"/>
          </a:ln>
          <a:effectLst/>
        </p:spPr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8301986C-08D0-4BA1-847F-15FAFDD50018}"/>
              </a:ext>
            </a:extLst>
          </p:cNvPr>
          <p:cNvCxnSpPr/>
          <p:nvPr/>
        </p:nvCxnSpPr>
        <p:spPr>
          <a:xfrm>
            <a:off x="2623746" y="4938091"/>
            <a:ext cx="360000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solidFill>
              <a:schemeClr val="accent1"/>
            </a:solidFill>
            <a:prstDash val="solid"/>
            <a:tailEnd type="stealth"/>
          </a:ln>
          <a:effectLst/>
        </p:spPr>
      </p:cxn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id="{CB5B4B45-2670-478F-A251-DABCCDCD2B7C}"/>
              </a:ext>
            </a:extLst>
          </p:cNvPr>
          <p:cNvCxnSpPr/>
          <p:nvPr/>
        </p:nvCxnSpPr>
        <p:spPr>
          <a:xfrm>
            <a:off x="2614542" y="6298149"/>
            <a:ext cx="360000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solidFill>
              <a:schemeClr val="accent1"/>
            </a:solidFill>
            <a:prstDash val="solid"/>
            <a:tailEnd type="stealth"/>
          </a:ln>
          <a:effectLst/>
        </p:spPr>
      </p:cxnSp>
      <p:cxnSp>
        <p:nvCxnSpPr>
          <p:cNvPr id="70" name="Connettore a gomito 69">
            <a:extLst>
              <a:ext uri="{FF2B5EF4-FFF2-40B4-BE49-F238E27FC236}">
                <a16:creationId xmlns:a16="http://schemas.microsoft.com/office/drawing/2014/main" id="{1B99254A-E95E-4254-9077-819B0521085B}"/>
              </a:ext>
            </a:extLst>
          </p:cNvPr>
          <p:cNvCxnSpPr/>
          <p:nvPr/>
        </p:nvCxnSpPr>
        <p:spPr>
          <a:xfrm>
            <a:off x="3542578" y="4909267"/>
            <a:ext cx="900000" cy="439480"/>
          </a:xfrm>
          <a:prstGeom prst="bentConnector2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solidFill>
              <a:schemeClr val="accent1"/>
            </a:solidFill>
            <a:prstDash val="solid"/>
            <a:tailEnd type="stealth"/>
          </a:ln>
          <a:effectLst/>
        </p:spPr>
      </p:cxnSp>
      <p:cxnSp>
        <p:nvCxnSpPr>
          <p:cNvPr id="71" name="Connettore a gomito 70">
            <a:extLst>
              <a:ext uri="{FF2B5EF4-FFF2-40B4-BE49-F238E27FC236}">
                <a16:creationId xmlns:a16="http://schemas.microsoft.com/office/drawing/2014/main" id="{992DEF2B-6CC6-4959-B743-28B36EFBC07E}"/>
              </a:ext>
            </a:extLst>
          </p:cNvPr>
          <p:cNvCxnSpPr/>
          <p:nvPr/>
        </p:nvCxnSpPr>
        <p:spPr>
          <a:xfrm flipV="1">
            <a:off x="3531708" y="5927166"/>
            <a:ext cx="900000" cy="366357"/>
          </a:xfrm>
          <a:prstGeom prst="bentConnector2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solidFill>
              <a:schemeClr val="accent1"/>
            </a:solidFill>
            <a:prstDash val="solid"/>
            <a:tailEnd type="stealth"/>
          </a:ln>
          <a:effectLst/>
        </p:spPr>
      </p:cxn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C0960C1E-93ED-42CC-B8D8-EC9318064C29}"/>
              </a:ext>
            </a:extLst>
          </p:cNvPr>
          <p:cNvSpPr txBox="1"/>
          <p:nvPr/>
        </p:nvSpPr>
        <p:spPr>
          <a:xfrm>
            <a:off x="5499280" y="4041465"/>
            <a:ext cx="3600000" cy="280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Dalle intersezioni delle rispettive proiezioni delle due rette si ricavano le proiezioni del punto che, in questo caso, risulta essere un punto P collocato nello spazio del quarto diedro avendo il valore della quota negativo.</a:t>
            </a:r>
            <a:endParaRPr kumimoji="0" lang="it-IT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46" name="Immagine 45">
            <a:extLst>
              <a:ext uri="{FF2B5EF4-FFF2-40B4-BE49-F238E27FC236}">
                <a16:creationId xmlns:a16="http://schemas.microsoft.com/office/drawing/2014/main" id="{202B7AE6-C7A3-4B8A-BA51-80699479C7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3" r="20610"/>
          <a:stretch/>
        </p:blipFill>
        <p:spPr bwMode="auto">
          <a:xfrm>
            <a:off x="-1" y="763482"/>
            <a:ext cx="5400000" cy="3206270"/>
          </a:xfrm>
          <a:prstGeom prst="rect">
            <a:avLst/>
          </a:prstGeom>
          <a:solidFill>
            <a:srgbClr val="EEECE1"/>
          </a:solidFill>
          <a:ln>
            <a:solidFill>
              <a:srgbClr val="4F81B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3" name="Ovale 72">
            <a:extLst>
              <a:ext uri="{FF2B5EF4-FFF2-40B4-BE49-F238E27FC236}">
                <a16:creationId xmlns:a16="http://schemas.microsoft.com/office/drawing/2014/main" id="{6C5C24A5-2D1C-47E7-BC49-BAD573B4BD7A}"/>
              </a:ext>
            </a:extLst>
          </p:cNvPr>
          <p:cNvSpPr/>
          <p:nvPr/>
        </p:nvSpPr>
        <p:spPr>
          <a:xfrm>
            <a:off x="2323742" y="995858"/>
            <a:ext cx="576000" cy="2211366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75" name="Connettore 2 74">
            <a:extLst>
              <a:ext uri="{FF2B5EF4-FFF2-40B4-BE49-F238E27FC236}">
                <a16:creationId xmlns:a16="http://schemas.microsoft.com/office/drawing/2014/main" id="{30E62D07-B869-4021-82C0-B3484FB43615}"/>
              </a:ext>
            </a:extLst>
          </p:cNvPr>
          <p:cNvCxnSpPr>
            <a:cxnSpLocks/>
          </p:cNvCxnSpPr>
          <p:nvPr/>
        </p:nvCxnSpPr>
        <p:spPr>
          <a:xfrm flipH="1" flipV="1">
            <a:off x="2606722" y="3220872"/>
            <a:ext cx="1842451" cy="2074461"/>
          </a:xfrm>
          <a:prstGeom prst="straightConnector1">
            <a:avLst/>
          </a:prstGeom>
          <a:ln w="3175">
            <a:solidFill>
              <a:schemeClr val="accent6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180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2" grpId="0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EF903EFE-03EF-480B-8F36-C4652C6D158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6000" y="0"/>
            <a:ext cx="9072000" cy="720000"/>
          </a:xfrm>
          <a:ln w="12700" cmpd="dbl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defRPr/>
            </a:pPr>
            <a:r>
              <a:rPr lang="it-IT" sz="2800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kern="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it-IT" alt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Intersezione di tre piani: esempi applicativi su casi particolari (6)</a:t>
            </a:r>
            <a:endParaRPr lang="it-IT" sz="2000" kern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043129-0D5D-47A9-8BC2-87ED4BC4F191}"/>
              </a:ext>
            </a:extLst>
          </p:cNvPr>
          <p:cNvSpPr txBox="1"/>
          <p:nvPr/>
        </p:nvSpPr>
        <p:spPr>
          <a:xfrm>
            <a:off x="36000" y="763631"/>
            <a:ext cx="9072000" cy="396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Verifica (1)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22C834B-A1E4-4219-AAC3-051FC3E2204E}"/>
              </a:ext>
            </a:extLst>
          </p:cNvPr>
          <p:cNvSpPr txBox="1"/>
          <p:nvPr/>
        </p:nvSpPr>
        <p:spPr>
          <a:xfrm>
            <a:off x="5497420" y="1226629"/>
            <a:ext cx="3600000" cy="3240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Poiché i piani </a:t>
            </a:r>
            <a:r>
              <a:rPr lang="it-IT" sz="20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0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hanno le tracce parallele tra loro e alla linea di terra, non si riesce ad ottenere le due specifiche tracce della retta d’intersezione in quanto sono punti impropri come riscontrabile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dall’Es.06-b. </a:t>
            </a:r>
            <a:endParaRPr lang="it-IT" sz="2000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872A9F7-DCDE-43D8-B0A0-6BB0090799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 r="20610"/>
          <a:stretch/>
        </p:blipFill>
        <p:spPr bwMode="auto">
          <a:xfrm>
            <a:off x="69833" y="1235460"/>
            <a:ext cx="5400000" cy="3223450"/>
          </a:xfrm>
          <a:prstGeom prst="rect">
            <a:avLst/>
          </a:prstGeom>
          <a:solidFill>
            <a:srgbClr val="EEECE1"/>
          </a:solidFill>
          <a:ln>
            <a:solidFill>
              <a:srgbClr val="4F81B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9B31AF-DB4A-4677-AAE3-ABF2326F2B14}"/>
              </a:ext>
            </a:extLst>
          </p:cNvPr>
          <p:cNvSpPr txBox="1"/>
          <p:nvPr/>
        </p:nvSpPr>
        <p:spPr>
          <a:xfrm>
            <a:off x="36000" y="4544700"/>
            <a:ext cx="9072000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 ricorda, a tal proposito, che al concetto di parallelismo deve essere sempre associato il concetto di elemento-punto o retta- improprio e, viceversa al concetto di elemento improprio deve sempre essere associato il concetto di parallelismo)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C4D3FD2-4F11-4C1E-B842-395125CCB4DA}"/>
              </a:ext>
            </a:extLst>
          </p:cNvPr>
          <p:cNvSpPr txBox="1"/>
          <p:nvPr/>
        </p:nvSpPr>
        <p:spPr>
          <a:xfrm>
            <a:off x="36000" y="5375108"/>
            <a:ext cx="9072000" cy="67351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it-IT" sz="17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Pertanto, intersecando </a:t>
            </a:r>
            <a:r>
              <a:rPr lang="it-IT" sz="17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7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17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17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solo con il piano </a:t>
            </a:r>
            <a:r>
              <a:rPr lang="it-IT" sz="17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7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si ottengono le rette r ed s che intersecandosi individuano il punto P(P’=-x; P’’=-y) collocato nello spazio del terzo diedro.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FC5420B9-E5A9-43D4-965D-0F3A3EA5D1C7}"/>
              </a:ext>
            </a:extLst>
          </p:cNvPr>
          <p:cNvSpPr/>
          <p:nvPr/>
        </p:nvSpPr>
        <p:spPr>
          <a:xfrm>
            <a:off x="2238235" y="1528548"/>
            <a:ext cx="832514" cy="2087896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DB22B11-F689-4D06-93FE-D9DDF639853A}"/>
              </a:ext>
            </a:extLst>
          </p:cNvPr>
          <p:cNvCxnSpPr>
            <a:cxnSpLocks/>
            <a:stCxn id="8" idx="0"/>
            <a:endCxn id="7" idx="6"/>
          </p:cNvCxnSpPr>
          <p:nvPr/>
        </p:nvCxnSpPr>
        <p:spPr>
          <a:xfrm flipH="1" flipV="1">
            <a:off x="3070749" y="2572496"/>
            <a:ext cx="1282726" cy="2927555"/>
          </a:xfrm>
          <a:prstGeom prst="straightConnector1">
            <a:avLst/>
          </a:prstGeom>
          <a:ln w="317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e 7">
            <a:extLst>
              <a:ext uri="{FF2B5EF4-FFF2-40B4-BE49-F238E27FC236}">
                <a16:creationId xmlns:a16="http://schemas.microsoft.com/office/drawing/2014/main" id="{A788B8B2-79DB-4FE1-BC37-238168042764}"/>
              </a:ext>
            </a:extLst>
          </p:cNvPr>
          <p:cNvSpPr/>
          <p:nvPr/>
        </p:nvSpPr>
        <p:spPr>
          <a:xfrm>
            <a:off x="3507475" y="5500051"/>
            <a:ext cx="1692000" cy="720000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477704C0-7364-4E13-B39D-DC91A479E8AD}"/>
              </a:ext>
            </a:extLst>
          </p:cNvPr>
          <p:cNvSpPr txBox="1"/>
          <p:nvPr/>
        </p:nvSpPr>
        <p:spPr>
          <a:xfrm>
            <a:off x="36000" y="6100548"/>
            <a:ext cx="9072000" cy="69403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it-IT" sz="17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 questo punto, quindi deve passare la retta x, di intersezione tra </a:t>
            </a:r>
            <a:r>
              <a:rPr lang="it-IT" sz="17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7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17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17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che avendo le tracce improprie si dispone parallela alle tracce dei piani </a:t>
            </a:r>
            <a:r>
              <a:rPr lang="it-IT" sz="17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7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17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17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alla linea di terra.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2588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  <p:bldP spid="14" grpId="0" animBg="1"/>
      <p:bldP spid="7" grpId="0" animBg="1"/>
      <p:bldP spid="8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EF903EFE-03EF-480B-8F36-C4652C6D158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6000" y="0"/>
            <a:ext cx="9072000" cy="720000"/>
          </a:xfrm>
          <a:ln w="12700" cmpd="dbl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defRPr/>
            </a:pPr>
            <a:r>
              <a:rPr lang="it-IT" sz="2800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kern="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it-IT" alt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Intersezione di tre piani: esempi applicativi su casi particolari (7)</a:t>
            </a:r>
            <a:endParaRPr lang="it-IT" sz="2000" kern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043129-0D5D-47A9-8BC2-87ED4BC4F191}"/>
              </a:ext>
            </a:extLst>
          </p:cNvPr>
          <p:cNvSpPr txBox="1"/>
          <p:nvPr/>
        </p:nvSpPr>
        <p:spPr>
          <a:xfrm>
            <a:off x="36000" y="763631"/>
            <a:ext cx="9072000" cy="396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Verifica (2)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46759EB-028A-4BC6-B682-D59327F928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r="20454"/>
          <a:stretch/>
        </p:blipFill>
        <p:spPr bwMode="auto">
          <a:xfrm>
            <a:off x="55869" y="1210707"/>
            <a:ext cx="5220000" cy="3108470"/>
          </a:xfrm>
          <a:prstGeom prst="rect">
            <a:avLst/>
          </a:prstGeom>
          <a:solidFill>
            <a:srgbClr val="EEECE1"/>
          </a:solidFill>
          <a:ln>
            <a:solidFill>
              <a:srgbClr val="4F81B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6253C6-56E1-4DEC-BAA6-D09239B7CEF6}"/>
              </a:ext>
            </a:extLst>
          </p:cNvPr>
          <p:cNvSpPr txBox="1"/>
          <p:nvPr/>
        </p:nvSpPr>
        <p:spPr>
          <a:xfrm>
            <a:off x="5336270" y="1214649"/>
            <a:ext cx="3780000" cy="132343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 verificare quanto detto sopra e, quindi, che il punto P(P’=-x; P’’=-y) sia l’unico punto dell’intersezione dei tre piani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procediamo nel modo seguente come mostrato con l’Es.06-c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B0D138-9254-4610-A6BA-9A1F4FCBDAED}"/>
              </a:ext>
            </a:extLst>
          </p:cNvPr>
          <p:cNvSpPr txBox="1"/>
          <p:nvPr/>
        </p:nvSpPr>
        <p:spPr>
          <a:xfrm>
            <a:off x="5336272" y="2579423"/>
            <a:ext cx="3780000" cy="2412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Definito un piano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parallelo al piano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assegnato, intersechiamo questo nuovo piano con i piani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assegnati determinando le due rette a e b. Sviluppando, poi, l’intersezione tra queste due rette si determina un punto Q(Q’=-x; Q’’=-y) nel terzo diedro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1035FF8-0BB9-4CFB-B417-5CF77F441819}"/>
              </a:ext>
            </a:extLst>
          </p:cNvPr>
          <p:cNvSpPr txBox="1"/>
          <p:nvPr/>
        </p:nvSpPr>
        <p:spPr>
          <a:xfrm>
            <a:off x="40941" y="4339984"/>
            <a:ext cx="5220000" cy="65864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Il punto Q, così determinato, ha i valori di aggetto e quota uguali a quelli di P in precedenza individuato.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5C0168E-6CE2-4B6B-B0AA-87A1E733BC3F}"/>
              </a:ext>
            </a:extLst>
          </p:cNvPr>
          <p:cNvSpPr txBox="1"/>
          <p:nvPr/>
        </p:nvSpPr>
        <p:spPr>
          <a:xfrm>
            <a:off x="36000" y="5036019"/>
            <a:ext cx="9072000" cy="179126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Collegando i punti P e Q, aventi stessa quota e stesso aggetto, si ottiene un segmento che, esteso all’infinito, determina la retta x(x’; x’’) coincidente con quella già individuata per P e parallela sia alle tracce dei piani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sia alla linea di terra. </a:t>
            </a:r>
          </a:p>
          <a:p>
            <a:pPr lvl="0" algn="ctr">
              <a:lnSpc>
                <a:spcPct val="115000"/>
              </a:lnSpc>
            </a:pP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 dimostra in questo modo che la retta x, passante per P e per Q, è la terza retta di verifica per cui il punto P è effettivamente il punto d’intersezione tra i tre piani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con le caratteristiche geometrico-descrittive esposte all’inizio dell’esercizio.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7DA35745-2F7A-4CCE-92B2-137A57E4A91A}"/>
              </a:ext>
            </a:extLst>
          </p:cNvPr>
          <p:cNvSpPr/>
          <p:nvPr/>
        </p:nvSpPr>
        <p:spPr>
          <a:xfrm>
            <a:off x="1596785" y="1596788"/>
            <a:ext cx="540000" cy="1937982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00F00047-21F7-4B5D-9513-BE3675CA04AF}"/>
              </a:ext>
            </a:extLst>
          </p:cNvPr>
          <p:cNvSpPr/>
          <p:nvPr/>
        </p:nvSpPr>
        <p:spPr>
          <a:xfrm>
            <a:off x="6182432" y="4039735"/>
            <a:ext cx="1728000" cy="805218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3DC030CC-7980-43C5-9AF5-88F8EFC6E524}"/>
              </a:ext>
            </a:extLst>
          </p:cNvPr>
          <p:cNvCxnSpPr>
            <a:cxnSpLocks/>
            <a:endCxn id="17" idx="6"/>
          </p:cNvCxnSpPr>
          <p:nvPr/>
        </p:nvCxnSpPr>
        <p:spPr>
          <a:xfrm flipH="1" flipV="1">
            <a:off x="2136785" y="2565779"/>
            <a:ext cx="4032004" cy="1869744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e 22">
            <a:extLst>
              <a:ext uri="{FF2B5EF4-FFF2-40B4-BE49-F238E27FC236}">
                <a16:creationId xmlns:a16="http://schemas.microsoft.com/office/drawing/2014/main" id="{54919939-A664-4410-9928-17E6278B041A}"/>
              </a:ext>
            </a:extLst>
          </p:cNvPr>
          <p:cNvSpPr/>
          <p:nvPr/>
        </p:nvSpPr>
        <p:spPr>
          <a:xfrm>
            <a:off x="2267799" y="1503527"/>
            <a:ext cx="612000" cy="2016000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C4ECC4EC-F4A5-4E30-94DF-2592E2E386AD}"/>
              </a:ext>
            </a:extLst>
          </p:cNvPr>
          <p:cNvSpPr/>
          <p:nvPr/>
        </p:nvSpPr>
        <p:spPr>
          <a:xfrm>
            <a:off x="7071811" y="1216923"/>
            <a:ext cx="1728000" cy="805218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7A82647A-4568-462C-A1EE-167D53033261}"/>
              </a:ext>
            </a:extLst>
          </p:cNvPr>
          <p:cNvCxnSpPr>
            <a:endCxn id="23" idx="6"/>
          </p:cNvCxnSpPr>
          <p:nvPr/>
        </p:nvCxnSpPr>
        <p:spPr>
          <a:xfrm flipH="1">
            <a:off x="2879799" y="1555844"/>
            <a:ext cx="4121502" cy="955683"/>
          </a:xfrm>
          <a:prstGeom prst="straightConnector1">
            <a:avLst/>
          </a:prstGeom>
          <a:ln w="31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e 25">
            <a:extLst>
              <a:ext uri="{FF2B5EF4-FFF2-40B4-BE49-F238E27FC236}">
                <a16:creationId xmlns:a16="http://schemas.microsoft.com/office/drawing/2014/main" id="{BE93C66F-5EAE-4580-B2CF-C8EAF6583A95}"/>
              </a:ext>
            </a:extLst>
          </p:cNvPr>
          <p:cNvSpPr/>
          <p:nvPr/>
        </p:nvSpPr>
        <p:spPr>
          <a:xfrm>
            <a:off x="3780430" y="5268036"/>
            <a:ext cx="818866" cy="491319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16849104-6722-4E0E-9849-52516B2F67F1}"/>
              </a:ext>
            </a:extLst>
          </p:cNvPr>
          <p:cNvSpPr/>
          <p:nvPr/>
        </p:nvSpPr>
        <p:spPr>
          <a:xfrm>
            <a:off x="4353636" y="1514901"/>
            <a:ext cx="468000" cy="4680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64220564-556C-451E-939A-7EB8CCAD5D06}"/>
              </a:ext>
            </a:extLst>
          </p:cNvPr>
          <p:cNvSpPr/>
          <p:nvPr/>
        </p:nvSpPr>
        <p:spPr>
          <a:xfrm>
            <a:off x="4342263" y="2868304"/>
            <a:ext cx="468000" cy="4680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91312752-9951-4845-ADF8-219C7904DF48}"/>
              </a:ext>
            </a:extLst>
          </p:cNvPr>
          <p:cNvCxnSpPr>
            <a:stCxn id="26" idx="0"/>
          </p:cNvCxnSpPr>
          <p:nvPr/>
        </p:nvCxnSpPr>
        <p:spPr>
          <a:xfrm flipV="1">
            <a:off x="4189863" y="3343701"/>
            <a:ext cx="382137" cy="1924335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5FA67E67-F48C-47C5-A317-DE7BDDD70062}"/>
              </a:ext>
            </a:extLst>
          </p:cNvPr>
          <p:cNvCxnSpPr/>
          <p:nvPr/>
        </p:nvCxnSpPr>
        <p:spPr>
          <a:xfrm flipV="1">
            <a:off x="4176215" y="1992573"/>
            <a:ext cx="382137" cy="3261815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03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9" grpId="0" animBg="1"/>
      <p:bldP spid="15" grpId="0" animBg="1"/>
      <p:bldP spid="17" grpId="0" animBg="1"/>
      <p:bldP spid="18" grpId="0" animBg="1"/>
      <p:bldP spid="23" grpId="0" animBg="1"/>
      <p:bldP spid="24" grpId="0" animBg="1"/>
      <p:bldP spid="26" grpId="0" animBg="1"/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6">
            <a:extLst>
              <a:ext uri="{FF2B5EF4-FFF2-40B4-BE49-F238E27FC236}">
                <a16:creationId xmlns:a16="http://schemas.microsoft.com/office/drawing/2014/main" id="{99001421-0E25-49F0-A8C5-F53CA978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" y="0"/>
            <a:ext cx="9072000" cy="720000"/>
          </a:xfrm>
          <a:noFill/>
          <a:ln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it-IT" sz="2500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500" kern="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it-IT" altLang="it-IT" sz="1800" dirty="0">
                <a:solidFill>
                  <a:srgbClr val="002060"/>
                </a:solidFill>
                <a:latin typeface="Comic Sans MS" panose="030F0702030302020204" pitchFamily="66" charset="0"/>
              </a:rPr>
              <a:t>Intersezione di tre piani: esempi applicativi su casi particolari (8)</a:t>
            </a:r>
            <a:endParaRPr lang="it-IT" altLang="it-IT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DFE092-EAFE-4FBC-BC3F-A999A56138D3}"/>
              </a:ext>
            </a:extLst>
          </p:cNvPr>
          <p:cNvSpPr txBox="1"/>
          <p:nvPr/>
        </p:nvSpPr>
        <p:spPr>
          <a:xfrm>
            <a:off x="36000" y="777533"/>
            <a:ext cx="90720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Esempio 7: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Intersezione tra piano incidente la linea di terra e due piani generici nel ID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86F45A8-A5CE-4688-9D1D-04B92C8350E3}"/>
              </a:ext>
            </a:extLst>
          </p:cNvPr>
          <p:cNvSpPr txBox="1"/>
          <p:nvPr/>
        </p:nvSpPr>
        <p:spPr>
          <a:xfrm>
            <a:off x="5468632" y="1487762"/>
            <a:ext cx="3636000" cy="442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Assegnati i seguenti piani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(Es. 07) con le relative caratteristiche geometrico-descrittive: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9EA9BA8-E571-4D36-8C26-D17BC9071F0D}"/>
              </a:ext>
            </a:extLst>
          </p:cNvPr>
          <p:cNvSpPr txBox="1"/>
          <p:nvPr/>
        </p:nvSpPr>
        <p:spPr>
          <a:xfrm>
            <a:off x="5516847" y="2804213"/>
            <a:ext cx="3564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 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+; 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incidente lt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it-IT" sz="2000" dirty="0">
                <a:solidFill>
                  <a:srgbClr val="00B0F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2000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000" dirty="0">
                <a:solidFill>
                  <a:srgbClr val="00B0F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 p</a:t>
            </a:r>
            <a:r>
              <a:rPr lang="it-IT" sz="2000" baseline="-25000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+; </a:t>
            </a:r>
            <a:r>
              <a:rPr lang="it-IT" sz="2000" dirty="0">
                <a:solidFill>
                  <a:srgbClr val="00B0F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sz="2000" baseline="-25000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+;)</a:t>
            </a:r>
          </a:p>
          <a:p>
            <a:pPr algn="ctr">
              <a:lnSpc>
                <a:spcPct val="200000"/>
              </a:lnSpc>
            </a:pPr>
            <a:r>
              <a:rPr lang="it-IT" sz="2000" dirty="0">
                <a:solidFill>
                  <a:srgbClr val="FF33CC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2000" dirty="0">
                <a:solidFill>
                  <a:srgbClr val="FF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000" dirty="0">
                <a:solidFill>
                  <a:srgbClr val="FF33CC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sz="2000" baseline="-25000" dirty="0">
                <a:solidFill>
                  <a:srgbClr val="FF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FF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+; </a:t>
            </a:r>
            <a:r>
              <a:rPr lang="it-IT" sz="2000" dirty="0">
                <a:solidFill>
                  <a:srgbClr val="FF33CC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sz="2000" baseline="-25000" dirty="0">
                <a:solidFill>
                  <a:srgbClr val="FF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FF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+;)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5F51A29-BA21-419F-9383-BE996334112C}"/>
              </a:ext>
            </a:extLst>
          </p:cNvPr>
          <p:cNvSpPr/>
          <p:nvPr/>
        </p:nvSpPr>
        <p:spPr>
          <a:xfrm>
            <a:off x="5540990" y="4795172"/>
            <a:ext cx="3567009" cy="104797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occorre ricercare e definire il punto d’intersezione P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Î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tra i tre piani.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78AF2FF-8943-456A-8DF0-E792B6C48662}"/>
              </a:ext>
            </a:extLst>
          </p:cNvPr>
          <p:cNvSpPr txBox="1"/>
          <p:nvPr/>
        </p:nvSpPr>
        <p:spPr>
          <a:xfrm>
            <a:off x="36000" y="6103827"/>
            <a:ext cx="9072000" cy="7294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 ricercare detto punto si sviluppano i relativi passaggi dell’algoritmo grafico ottenendo il risultato della figura dell’ Es.07-a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D0D2043-BC93-4168-99E8-8BD228C8C7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 r="20610"/>
          <a:stretch/>
        </p:blipFill>
        <p:spPr bwMode="auto">
          <a:xfrm>
            <a:off x="42538" y="2149867"/>
            <a:ext cx="5400000" cy="3223450"/>
          </a:xfrm>
          <a:prstGeom prst="rect">
            <a:avLst/>
          </a:prstGeom>
          <a:solidFill>
            <a:srgbClr val="EEECE1"/>
          </a:solidFill>
          <a:ln>
            <a:solidFill>
              <a:srgbClr val="4F81B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148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uiExpand="1" build="p" animBg="1"/>
      <p:bldP spid="3" grpId="0"/>
      <p:bldP spid="18" grpId="0" animBg="1"/>
    </p:bldLst>
  </p:timing>
</p:sld>
</file>

<file path=ppt/theme/theme1.xml><?xml version="1.0" encoding="utf-8"?>
<a:theme xmlns:a="http://schemas.openxmlformats.org/drawingml/2006/main" name="2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2904</Words>
  <Application>Microsoft Office PowerPoint</Application>
  <PresentationFormat>Presentazione su schermo (4:3)</PresentationFormat>
  <Paragraphs>221</Paragraphs>
  <Slides>18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Symbol</vt:lpstr>
      <vt:lpstr>2_Tema di Office</vt:lpstr>
      <vt:lpstr>1_Tema di Office</vt:lpstr>
      <vt:lpstr>Geometria descrittiva dinamica</vt:lpstr>
      <vt:lpstr>Geometria descrittiva dinamica</vt:lpstr>
      <vt:lpstr>Geometria descrittiva dinamica Intersezione di tre piani: esempi applicativi su casi particolari(2)</vt:lpstr>
      <vt:lpstr>Geometria descrittiva dinamica Intersezione di tre piani: esempi applicativi su casi particolari (3)</vt:lpstr>
      <vt:lpstr>Geometria descrittiva dinamica Intersezione di tre piani: esempi applicativi su casi particolari (4)</vt:lpstr>
      <vt:lpstr>Geometria descrittiva dinamica Intersezione di tre piani: esempi applicativi su casi particolari(5)</vt:lpstr>
      <vt:lpstr>Geometria descrittiva dinamica Intersezione di tre piani: esempi applicativi su casi particolari (6)</vt:lpstr>
      <vt:lpstr>Geometria descrittiva dinamica Intersezione di tre piani: esempi applicativi su casi particolari (7)</vt:lpstr>
      <vt:lpstr>Geometria descrittiva dinamica Intersezione di tre piani: esempi applicativi su casi particolari (8)</vt:lpstr>
      <vt:lpstr>Geometria descrittiva dinamica Intersezione di tre piani: esempi applicativi su casi particolari(9)</vt:lpstr>
      <vt:lpstr>Geometria descrittiva dinamica Intersezione di tre piani: esempi applicativi su casi particolari (10)</vt:lpstr>
      <vt:lpstr>Geometria descrittiva dinamica Intersezione di tre piani: esempi applicativi su casi particolari (11)</vt:lpstr>
      <vt:lpstr>Geometria descrittiva dinamica Intersezione di tre piani: esempi applicativi su casi particolari (12)</vt:lpstr>
      <vt:lpstr>Geometria descrittiva dinamica Intersezione di tre piani: esempi applicativi su casi particolari(13)</vt:lpstr>
      <vt:lpstr>Geometria descrittiva dinamica Intersezione di tre piani: esempi applicativi su casi particolari(14)</vt:lpstr>
      <vt:lpstr>Geometria descrittiva dinamica Intersezione di tre piani: esempi applicativi su casi particolari(15)</vt:lpstr>
      <vt:lpstr>Geometria descrittiva dinamica Intersezione di tre piani: esempi applicativi su casi particolari(15)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Elio Fragassi</dc:creator>
  <cp:lastModifiedBy>Elio Fragassi</cp:lastModifiedBy>
  <cp:revision>105</cp:revision>
  <dcterms:created xsi:type="dcterms:W3CDTF">2017-07-04T22:10:42Z</dcterms:created>
  <dcterms:modified xsi:type="dcterms:W3CDTF">2020-03-22T14:17:22Z</dcterms:modified>
</cp:coreProperties>
</file>