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A653"/>
    <a:srgbClr val="52A552"/>
    <a:srgbClr val="FB3BF7"/>
    <a:srgbClr val="002060"/>
    <a:srgbClr val="1E1EFB"/>
    <a:srgbClr val="6AB068"/>
    <a:srgbClr val="00FF00"/>
    <a:srgbClr val="EEECE1"/>
    <a:srgbClr val="85F47E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7" autoAdjust="0"/>
    <p:restoredTop sz="94384" autoAdjust="0"/>
  </p:normalViewPr>
  <p:slideViewPr>
    <p:cSldViewPr snapToGrid="0">
      <p:cViewPr varScale="1">
        <p:scale>
          <a:sx n="86" d="100"/>
          <a:sy n="86" d="100"/>
        </p:scale>
        <p:origin x="490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A0041-E237-4C85-A083-402707F2056C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DFC4E-42A1-45C4-A94C-D0388BB707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4872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DFC4E-42A1-45C4-A94C-D0388BB7075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983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63510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59685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3110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0A415-10B4-40E5-87E8-AED942B11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D4A95-A242-4399-8CE3-4AE739E107AF}" type="datetimeFigureOut">
              <a:rPr lang="it-IT"/>
              <a:pPr>
                <a:defRPr/>
              </a:pPr>
              <a:t>18/03/2020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F740A-9C66-47BB-8A58-E93EF91F1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E5CC0-5BF1-42DF-8741-642611BEB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B2294-BFF0-4053-A69D-104B1B6881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02037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5DED2-9652-4AF8-85D7-90BF0512D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65251-E805-453A-B038-E665F72AD449}" type="datetimeFigureOut">
              <a:rPr lang="it-IT"/>
              <a:pPr>
                <a:defRPr/>
              </a:pPr>
              <a:t>18/03/2020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34EDF-4CEF-4340-9CB0-7ED3BB50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82EE3-EF1D-477D-A7D3-50872E472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B4589-1A97-4C18-82F7-ACBA12B4CD7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1568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F4C97-DE0A-410E-BB98-4E6FA9DDF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831C0-8821-413B-8363-BB514FB4650F}" type="datetimeFigureOut">
              <a:rPr lang="it-IT"/>
              <a:pPr>
                <a:defRPr/>
              </a:pPr>
              <a:t>18/03/2020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D514B-C3F8-414B-B230-F723BAD74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8FF1-DFA7-405C-9595-5AD7B2E5F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1C3C1-C87D-40D2-A5C1-9FDD7504DA5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8983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184E6F4-641E-48C7-A5EF-5AE8703B8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FE8D3-83C4-4F2A-8E48-025ED1560409}" type="datetimeFigureOut">
              <a:rPr lang="it-IT"/>
              <a:pPr>
                <a:defRPr/>
              </a:pPr>
              <a:t>18/03/2020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252CB91-621A-4E6F-8C33-5B4A71020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F57AB6-9E1E-4083-84AA-0619FADA9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661FC-71A5-4517-84C2-967FAD3735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12525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9AB2F6B-3D4D-4D88-A980-D79418B22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1E421-60A0-4B06-B94F-5476B3B534EF}" type="datetimeFigureOut">
              <a:rPr lang="it-IT"/>
              <a:pPr>
                <a:defRPr/>
              </a:pPr>
              <a:t>18/03/2020</a:t>
            </a:fld>
            <a:endParaRPr lang="it-IT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77D700F-E1BE-4961-A636-8F22900A8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6A695EB-66D8-46D4-B8E0-0DFA78B3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6C6B0-663F-4110-A817-0F95AAFFAE1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383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22F0FF9-56B6-434A-94A2-E85293F68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3068E-7C56-4E05-92B4-DA724099568E}" type="datetimeFigureOut">
              <a:rPr lang="it-IT"/>
              <a:pPr>
                <a:defRPr/>
              </a:pPr>
              <a:t>18/03/2020</a:t>
            </a:fld>
            <a:endParaRPr lang="it-IT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D920BA3-1EC6-43DA-9194-E57029410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5060E01-A985-4424-852A-2BA348C0F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52469-3BEE-4966-9BB8-B07C14AF9CF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1638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54FAFF8-6A9D-483A-B561-9C044B31B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917B0-7C3A-43D8-BFE2-762E07E0D68C}" type="datetimeFigureOut">
              <a:rPr lang="it-IT"/>
              <a:pPr>
                <a:defRPr/>
              </a:pPr>
              <a:t>18/03/2020</a:t>
            </a:fld>
            <a:endParaRPr lang="it-I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98D8FC1-C3C4-442E-992B-2F174195D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59679C7-8837-4B56-ABA6-F1668D4BC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0CA26-2412-42D7-B68A-8015C6E51BC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0374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277B653-BF88-4797-8C7E-B9FE1D7D5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59338-5744-4FAF-BC55-1F68A890F960}" type="datetimeFigureOut">
              <a:rPr lang="it-IT"/>
              <a:pPr>
                <a:defRPr/>
              </a:pPr>
              <a:t>18/03/2020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CB9DBA-1FD8-4457-9BA4-CC836076C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AA3B77B-3E37-43FD-BCE6-491074BF9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0CE7B-C346-43A9-A369-BB5D0F55934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37477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6725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66701A1-5B36-4C3B-A2E9-87BDB562A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B353F-DF73-4E5B-B1A0-11E5EB15CA58}" type="datetimeFigureOut">
              <a:rPr lang="it-IT"/>
              <a:pPr>
                <a:defRPr/>
              </a:pPr>
              <a:t>18/03/2020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1E1EA4-4E43-4F21-9165-988DFD6AE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98022A-98A6-4737-82DE-E68DDD468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EFCD6-52C0-4F8C-B2B7-41F16CCC640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53576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4E083-4F15-4167-BE53-FF7CEC66A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931A7-0279-4E35-9F02-7DDC5E73C6F2}" type="datetimeFigureOut">
              <a:rPr lang="it-IT"/>
              <a:pPr>
                <a:defRPr/>
              </a:pPr>
              <a:t>18/03/2020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51ADF-4364-4423-BBF4-380C2D12F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5245E-0822-40A6-8134-A8D003E84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C3A67-D137-4482-9205-752E65A713A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373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279C8-4196-4686-AA28-92BF2AD06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04DA3-E7FF-4C90-8729-7C55D772E754}" type="datetimeFigureOut">
              <a:rPr lang="it-IT"/>
              <a:pPr>
                <a:defRPr/>
              </a:pPr>
              <a:t>18/03/2020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3DAE5-4C3D-4338-85BA-7D61DF21D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EC8A5-3C1D-42FC-844E-BB2AEAE44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3A20F-13BA-4D95-A6EE-0495FB78DE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42849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8425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03342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67165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76338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97469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39702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65414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5DB50-92B6-45C5-93F5-517500AAA06B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270B2-B497-4A1D-A497-DCEDEC5758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135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54AEA84-8043-4993-AD8A-6323D7C097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  <a:endParaRPr lang="en-US" altLang="it-IT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84FCAF4-CE7A-4152-AD0B-F40F73CE28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0E8E9-CA54-4B37-B902-B76419DB87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6AFBCC-6893-4849-887A-0A803D761EBD}" type="datetimeFigureOut">
              <a:rPr lang="it-IT"/>
              <a:pPr>
                <a:defRPr/>
              </a:pPr>
              <a:t>18/03/2020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457B6-2B2B-48AC-86E6-4F1BA9C979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FD042-5A29-4A1D-888D-E0FB17321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2A9228-ACAC-413F-BD2F-3320D4FF47E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851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6">
            <a:extLst>
              <a:ext uri="{FF2B5EF4-FFF2-40B4-BE49-F238E27FC236}">
                <a16:creationId xmlns:a16="http://schemas.microsoft.com/office/drawing/2014/main" id="{99001421-0E25-49F0-A8C5-F53CA9781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0"/>
            <a:ext cx="9072000" cy="720000"/>
          </a:xfrm>
          <a:noFill/>
          <a:ln>
            <a:solidFill>
              <a:srgbClr val="0070C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hangingPunct="1"/>
            <a:r>
              <a:rPr lang="it-IT" altLang="it-IT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endParaRPr lang="it-IT" altLang="it-IT" sz="2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548A1E7-0A49-4CEE-9F2F-0901DE9077A8}"/>
              </a:ext>
            </a:extLst>
          </p:cNvPr>
          <p:cNvSpPr txBox="1">
            <a:spLocks noChangeArrowheads="1"/>
          </p:cNvSpPr>
          <p:nvPr/>
        </p:nvSpPr>
        <p:spPr>
          <a:xfrm>
            <a:off x="36513" y="793750"/>
            <a:ext cx="9070975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indent="-342900" algn="ctr" defTabSz="914400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sz="2000" kern="0" dirty="0">
                <a:solidFill>
                  <a:srgbClr val="002060"/>
                </a:solidFill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sz="2000" kern="0" dirty="0" err="1">
                <a:solidFill>
                  <a:srgbClr val="002060"/>
                </a:solidFill>
                <a:cs typeface="Arial" panose="020B0604020202020204" pitchFamily="34" charset="0"/>
              </a:rPr>
              <a:t>Monge</a:t>
            </a:r>
            <a:endParaRPr lang="it-IT" sz="2000" kern="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EE0CE17A-0B2A-4C43-9ECE-C6A7E6F09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6480175"/>
            <a:ext cx="4319588" cy="339196"/>
          </a:xfrm>
          <a:prstGeom prst="rect">
            <a:avLst/>
          </a:prstGeom>
          <a:solidFill>
            <a:srgbClr val="FFFF00"/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>
              <a:spcBef>
                <a:spcPct val="0"/>
              </a:spcBef>
              <a:buFontTx/>
              <a:buNone/>
              <a:defRPr/>
            </a:pPr>
            <a:r>
              <a:rPr lang="it-IT" altLang="it-IT" sz="16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689DC867-7C09-496A-8B04-DABA7C364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6481763"/>
            <a:ext cx="4679950" cy="323850"/>
          </a:xfrm>
          <a:prstGeom prst="rect">
            <a:avLst/>
          </a:prstGeom>
          <a:solidFill>
            <a:srgbClr val="FFFF00"/>
          </a:solidFill>
          <a:ln w="12700">
            <a:solidFill>
              <a:srgbClr val="0070C0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spcBef>
                <a:spcPct val="0"/>
              </a:spcBef>
              <a:buFontTx/>
              <a:buNone/>
              <a:defRPr/>
            </a:pPr>
            <a:r>
              <a:rPr lang="it-IT" altLang="it-IT" sz="1400" b="1" kern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6DE86614-83E6-44EC-8144-BA464F163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8238" y="3959225"/>
            <a:ext cx="5400675" cy="2432050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3175" algn="ctr">
            <a:solidFill>
              <a:srgbClr val="002060"/>
            </a:solidFill>
            <a:miter lim="800000"/>
            <a:headEnd/>
            <a:tailEnd/>
          </a:ln>
        </p:spPr>
        <p:txBody>
          <a:bodyPr lIns="0" anchor="ctr">
            <a:spAutoFit/>
          </a:bodyPr>
          <a:lstStyle/>
          <a:p>
            <a:pPr marL="108000" algn="ctr" defTabSz="914400">
              <a:defRPr/>
            </a:pPr>
            <a:r>
              <a:rPr lang="it-IT" kern="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Il disegno è stato  eseguito nell’a. s. 2008/09</a:t>
            </a:r>
          </a:p>
          <a:p>
            <a:pPr marL="108000" algn="ctr" defTabSz="914400">
              <a:defRPr/>
            </a:pPr>
            <a:r>
              <a:rPr lang="it-IT" kern="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da  </a:t>
            </a:r>
            <a:r>
              <a:rPr lang="it-IT" sz="2000" b="1" kern="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Cipressi Sara Jane </a:t>
            </a:r>
            <a:r>
              <a:rPr lang="it-IT" kern="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della classe 3°C </a:t>
            </a:r>
          </a:p>
          <a:p>
            <a:pPr marL="108000" algn="ctr" defTabSz="914400">
              <a:defRPr/>
            </a:pPr>
            <a:endParaRPr lang="it-IT" kern="0" dirty="0">
              <a:solidFill>
                <a:schemeClr val="accent6">
                  <a:lumMod val="75000"/>
                </a:schemeClr>
              </a:solidFill>
              <a:cs typeface="Times New Roman" pitchFamily="18" charset="0"/>
            </a:endParaRPr>
          </a:p>
          <a:p>
            <a:pPr marL="108000" algn="ctr" defTabSz="914400">
              <a:defRPr/>
            </a:pPr>
            <a:r>
              <a:rPr lang="it-IT" sz="2000" kern="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del </a:t>
            </a:r>
            <a:r>
              <a:rPr lang="it-IT" sz="2000" b="1" kern="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Liceo Artistico Statale </a:t>
            </a:r>
            <a:r>
              <a:rPr lang="it-IT" sz="2000" kern="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«</a:t>
            </a:r>
            <a:r>
              <a:rPr lang="it-IT" sz="2000" b="1" kern="0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G.Misticoni</a:t>
            </a:r>
            <a:r>
              <a:rPr lang="it-IT" sz="2000" kern="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»</a:t>
            </a:r>
            <a:endParaRPr lang="it-IT" sz="2000" b="1" kern="0" dirty="0">
              <a:solidFill>
                <a:schemeClr val="accent6">
                  <a:lumMod val="75000"/>
                </a:schemeClr>
              </a:solidFill>
              <a:cs typeface="Times New Roman" pitchFamily="18" charset="0"/>
            </a:endParaRPr>
          </a:p>
          <a:p>
            <a:pPr marL="108000" algn="ctr" defTabSz="914400">
              <a:defRPr/>
            </a:pPr>
            <a:r>
              <a:rPr lang="it-IT" sz="2000" b="1" kern="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di Pescara</a:t>
            </a:r>
          </a:p>
          <a:p>
            <a:pPr marL="108000" algn="ctr" defTabSz="914400">
              <a:defRPr/>
            </a:pPr>
            <a:r>
              <a:rPr lang="it-IT" kern="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per la materia :“</a:t>
            </a:r>
            <a:r>
              <a:rPr lang="it-IT" sz="2000" b="1" kern="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Discipline geometriche</a:t>
            </a:r>
            <a:r>
              <a:rPr lang="it-IT" kern="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”</a:t>
            </a:r>
          </a:p>
          <a:p>
            <a:pPr marL="108000" algn="ctr" defTabSz="914400">
              <a:defRPr/>
            </a:pPr>
            <a:endParaRPr lang="it-IT" kern="0" dirty="0">
              <a:solidFill>
                <a:schemeClr val="accent6">
                  <a:lumMod val="75000"/>
                </a:schemeClr>
              </a:solidFill>
              <a:cs typeface="Times New Roman" pitchFamily="18" charset="0"/>
            </a:endParaRPr>
          </a:p>
          <a:p>
            <a:pPr algn="ctr" defTabSz="914400">
              <a:defRPr/>
            </a:pPr>
            <a:r>
              <a:rPr lang="it-IT" kern="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Insegnante: Prof. Elio Fragassi</a:t>
            </a:r>
            <a:endParaRPr lang="it-IT" sz="1600" kern="0" dirty="0">
              <a:solidFill>
                <a:schemeClr val="accent6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A402D66E-0799-4590-B4CC-40CAF505D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9962" y="1211619"/>
            <a:ext cx="5399088" cy="2569934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3175" algn="ctr">
            <a:solidFill>
              <a:srgbClr val="00B0F0"/>
            </a:solidFill>
            <a:miter lim="800000"/>
            <a:headEnd/>
            <a:tailEnd/>
          </a:ln>
        </p:spPr>
        <p:txBody>
          <a:bodyPr lIns="0" bIns="0" anchor="t">
            <a:spAutoFit/>
          </a:bodyPr>
          <a:lstStyle/>
          <a:p>
            <a:pPr marL="107950" algn="ctr" defTabSz="914400">
              <a:defRPr/>
            </a:pPr>
            <a:endParaRPr lang="it-IT" sz="2000" b="1" kern="0" dirty="0">
              <a:solidFill>
                <a:sysClr val="windowText" lastClr="000000"/>
              </a:solidFill>
              <a:cs typeface="Times New Roman" pitchFamily="18" charset="0"/>
            </a:endParaRPr>
          </a:p>
          <a:p>
            <a:pPr marL="107950" algn="ctr" defTabSz="914400">
              <a:defRPr/>
            </a:pPr>
            <a:r>
              <a:rPr lang="it-IT" sz="2400" b="1" kern="0" dirty="0">
                <a:solidFill>
                  <a:srgbClr val="0070C0"/>
                </a:solidFill>
                <a:cs typeface="Times New Roman" pitchFamily="18" charset="0"/>
              </a:rPr>
              <a:t>LE OPERAZIONI GEOMETRICHE</a:t>
            </a:r>
          </a:p>
          <a:p>
            <a:pPr marL="107950" algn="ctr" defTabSz="914400">
              <a:defRPr/>
            </a:pPr>
            <a:endParaRPr lang="it-IT" sz="2800" kern="0" dirty="0">
              <a:solidFill>
                <a:srgbClr val="0070C0"/>
              </a:solidFill>
              <a:cs typeface="Times New Roman" pitchFamily="18" charset="0"/>
            </a:endParaRPr>
          </a:p>
          <a:p>
            <a:pPr marL="107950" algn="ctr" defTabSz="914400">
              <a:defRPr/>
            </a:pPr>
            <a:r>
              <a:rPr lang="it-IT" sz="2400" b="1" kern="0" dirty="0">
                <a:solidFill>
                  <a:srgbClr val="0070C0"/>
                </a:solidFill>
                <a:cs typeface="Times New Roman" pitchFamily="18" charset="0"/>
              </a:rPr>
              <a:t>INTERSEZIONE DI TRE  PIANI</a:t>
            </a:r>
          </a:p>
          <a:p>
            <a:pPr marL="107950" algn="ctr" defTabSz="914400">
              <a:defRPr/>
            </a:pPr>
            <a:endParaRPr lang="it-IT" sz="2000" kern="0" dirty="0">
              <a:solidFill>
                <a:srgbClr val="0070C0"/>
              </a:solidFill>
              <a:cs typeface="Times New Roman" pitchFamily="18" charset="0"/>
            </a:endParaRPr>
          </a:p>
          <a:p>
            <a:pPr marL="107950" algn="ctr" defTabSz="914400">
              <a:defRPr/>
            </a:pPr>
            <a:r>
              <a:rPr lang="it-IT" sz="2400" b="1" kern="0" dirty="0">
                <a:solidFill>
                  <a:srgbClr val="0070C0"/>
                </a:solidFill>
                <a:cs typeface="Times New Roman" pitchFamily="18" charset="0"/>
              </a:rPr>
              <a:t>ESEMPI APPLICATIVI</a:t>
            </a:r>
          </a:p>
          <a:p>
            <a:pPr marL="107950" algn="ctr" defTabSz="914400">
              <a:defRPr/>
            </a:pPr>
            <a:endParaRPr lang="it-IT" sz="2400" kern="0" dirty="0">
              <a:solidFill>
                <a:sysClr val="windowText" lastClr="000000"/>
              </a:solidFill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338B018-3C18-4280-97C3-6E03C5306C9E}"/>
              </a:ext>
            </a:extLst>
          </p:cNvPr>
          <p:cNvPicPr>
            <a:picLocks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7" y="1223492"/>
            <a:ext cx="3528000" cy="5148000"/>
          </a:xfrm>
          <a:prstGeom prst="rect">
            <a:avLst/>
          </a:prstGeom>
          <a:ln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22295278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EF903EFE-03EF-480B-8F36-C4652C6D158A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(9)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7043129-0D5D-47A9-8BC2-87ED4BC4F191}"/>
              </a:ext>
            </a:extLst>
          </p:cNvPr>
          <p:cNvSpPr txBox="1"/>
          <p:nvPr/>
        </p:nvSpPr>
        <p:spPr>
          <a:xfrm>
            <a:off x="36000" y="805215"/>
            <a:ext cx="9072000" cy="450000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Verifica</a:t>
            </a:r>
          </a:p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22C834B-A1E4-4219-AAC3-051FC3E2204E}"/>
              </a:ext>
            </a:extLst>
          </p:cNvPr>
          <p:cNvSpPr txBox="1"/>
          <p:nvPr/>
        </p:nvSpPr>
        <p:spPr>
          <a:xfrm>
            <a:off x="5755700" y="1167939"/>
            <a:ext cx="3348000" cy="414000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Con la figura dell’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Es.03-b si dimostra che si ottiene lo stesso risultato (il medesimo punto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(P’=x; P”=y) nello stesso diedro) individuando la retta s(T</a:t>
            </a:r>
            <a:r>
              <a:rPr lang="it-IT" sz="20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s;T</a:t>
            </a:r>
            <a:r>
              <a:rPr lang="it-IT" sz="20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s; s’; s’’), proiettante in prima proiezione, come risultato dell’intersezione dei due piani proiettanti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lang="it-IT" dirty="0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A788B8B2-79DB-4FE1-BC37-238168042764}"/>
              </a:ext>
            </a:extLst>
          </p:cNvPr>
          <p:cNvSpPr/>
          <p:nvPr/>
        </p:nvSpPr>
        <p:spPr>
          <a:xfrm>
            <a:off x="5806450" y="2434414"/>
            <a:ext cx="1692000" cy="7779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B045F73-886E-4508-BFE6-B694E40ABA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2" r="20299"/>
          <a:stretch/>
        </p:blipFill>
        <p:spPr bwMode="auto">
          <a:xfrm>
            <a:off x="90151" y="1541733"/>
            <a:ext cx="5580000" cy="3295444"/>
          </a:xfrm>
          <a:prstGeom prst="rect">
            <a:avLst/>
          </a:prstGeom>
          <a:solidFill>
            <a:srgbClr val="EEECE1"/>
          </a:solidFill>
          <a:ln>
            <a:solidFill>
              <a:srgbClr val="4F81BD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Ovale 6">
            <a:extLst>
              <a:ext uri="{FF2B5EF4-FFF2-40B4-BE49-F238E27FC236}">
                <a16:creationId xmlns:a16="http://schemas.microsoft.com/office/drawing/2014/main" id="{FC5420B9-E5A9-43D4-965D-0F3A3EA5D1C7}"/>
              </a:ext>
            </a:extLst>
          </p:cNvPr>
          <p:cNvSpPr/>
          <p:nvPr/>
        </p:nvSpPr>
        <p:spPr>
          <a:xfrm>
            <a:off x="2630243" y="2564336"/>
            <a:ext cx="648000" cy="1296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2DB22B11-F689-4D06-93FE-D9DDF639853A}"/>
              </a:ext>
            </a:extLst>
          </p:cNvPr>
          <p:cNvCxnSpPr>
            <a:cxnSpLocks/>
            <a:stCxn id="8" idx="2"/>
            <a:endCxn id="7" idx="6"/>
          </p:cNvCxnSpPr>
          <p:nvPr/>
        </p:nvCxnSpPr>
        <p:spPr>
          <a:xfrm flipH="1">
            <a:off x="3278243" y="2823375"/>
            <a:ext cx="2528207" cy="388961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298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D9A067D1-B008-47E0-814D-8B6B1A853CEA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(10)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F5EE04F-DB47-436C-89FC-7B878BED1DA4}"/>
              </a:ext>
            </a:extLst>
          </p:cNvPr>
          <p:cNvSpPr txBox="1"/>
          <p:nvPr/>
        </p:nvSpPr>
        <p:spPr>
          <a:xfrm>
            <a:off x="36000" y="766475"/>
            <a:ext cx="90720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2060"/>
                </a:solidFill>
              </a:rPr>
              <a:t>Esempio 4: Intersezione tra tre piani generici variamente collocati nello spazio dei diedri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44D2766-B715-4273-AEE9-453B21DCCB2E}"/>
              </a:ext>
            </a:extLst>
          </p:cNvPr>
          <p:cNvSpPr txBox="1"/>
          <p:nvPr/>
        </p:nvSpPr>
        <p:spPr>
          <a:xfrm>
            <a:off x="5459104" y="1854558"/>
            <a:ext cx="3635612" cy="396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Assegnati i seguenti piani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(Es. 04) con le relative caratteristiche geometrico-descrittive: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6533A8F-8D04-46DB-844B-6F2DA8C239F3}"/>
              </a:ext>
            </a:extLst>
          </p:cNvPr>
          <p:cNvSpPr txBox="1"/>
          <p:nvPr/>
        </p:nvSpPr>
        <p:spPr>
          <a:xfrm>
            <a:off x="5489947" y="3270087"/>
            <a:ext cx="3600000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 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-)</a:t>
            </a:r>
            <a:endParaRPr lang="it-IT" sz="1400" dirty="0">
              <a:solidFill>
                <a:srgbClr val="FF000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</a:t>
            </a:r>
            <a:endParaRPr lang="it-IT" sz="1400" dirty="0">
              <a:solidFill>
                <a:srgbClr val="0070C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FF66C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 dirty="0">
                <a:solidFill>
                  <a:srgbClr val="FF66C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FF66C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</a:t>
            </a:r>
            <a:endParaRPr lang="it-IT" sz="1400" dirty="0">
              <a:solidFill>
                <a:srgbClr val="FF66CC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C46D96E-BFD4-43E3-996D-DF25DDCFCF4A}"/>
              </a:ext>
            </a:extLst>
          </p:cNvPr>
          <p:cNvSpPr txBox="1"/>
          <p:nvPr/>
        </p:nvSpPr>
        <p:spPr>
          <a:xfrm>
            <a:off x="5435355" y="4779792"/>
            <a:ext cx="361311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occorre ricercare e definire il punto d’intersezione P</a:t>
            </a:r>
            <a:r>
              <a:rPr lang="it-IT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tra i tre piani.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A7A9FBF-0219-4726-9F15-8DBEC2423638}"/>
              </a:ext>
            </a:extLst>
          </p:cNvPr>
          <p:cNvSpPr txBox="1"/>
          <p:nvPr/>
        </p:nvSpPr>
        <p:spPr>
          <a:xfrm>
            <a:off x="36000" y="6103827"/>
            <a:ext cx="9072000" cy="7294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 ricercare la collocazione di detto punto si sviluppano i relativi passaggi dell’algoritmo grafico-descrittivo ottenendo il risultato della figura dell’Es.04-a</a:t>
            </a:r>
            <a:endParaRPr lang="it-IT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A8E565FD-FA50-401C-A752-295FDB234C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43" r="20627"/>
          <a:stretch/>
        </p:blipFill>
        <p:spPr bwMode="auto">
          <a:xfrm>
            <a:off x="0" y="2241185"/>
            <a:ext cx="5400000" cy="3215242"/>
          </a:xfrm>
          <a:prstGeom prst="rect">
            <a:avLst/>
          </a:prstGeom>
          <a:solidFill>
            <a:srgbClr val="EEECE1"/>
          </a:solidFill>
          <a:ln w="0">
            <a:solidFill>
              <a:srgbClr val="4F81BD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89442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build="p" animBg="1"/>
      <p:bldP spid="9" grpId="0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667C8B2C-5029-4398-9C34-5BEDDCB4D5E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(11)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AF20FFB7-6F5D-4825-B05E-05ADFF703178}"/>
              </a:ext>
            </a:extLst>
          </p:cNvPr>
          <p:cNvSpPr txBox="1"/>
          <p:nvPr/>
        </p:nvSpPr>
        <p:spPr>
          <a:xfrm>
            <a:off x="5505236" y="774262"/>
            <a:ext cx="3600000" cy="144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1: intersezione tra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9" name="Casella di testo 206">
            <a:extLst>
              <a:ext uri="{FF2B5EF4-FFF2-40B4-BE49-F238E27FC236}">
                <a16:creationId xmlns:a16="http://schemas.microsoft.com/office/drawing/2014/main" id="{87F6E704-7A04-4578-965B-05366C967CCA}"/>
              </a:ext>
            </a:extLst>
          </p:cNvPr>
          <p:cNvSpPr txBox="1"/>
          <p:nvPr/>
        </p:nvSpPr>
        <p:spPr>
          <a:xfrm>
            <a:off x="5766808" y="1283534"/>
            <a:ext cx="1393313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1E1EFB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1E1EFB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1E1EFB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0" name="Casella di testo 205">
            <a:extLst>
              <a:ext uri="{FF2B5EF4-FFF2-40B4-BE49-F238E27FC236}">
                <a16:creationId xmlns:a16="http://schemas.microsoft.com/office/drawing/2014/main" id="{105AE9CC-3CEC-4978-A652-ECCE10602077}"/>
              </a:ext>
            </a:extLst>
          </p:cNvPr>
          <p:cNvSpPr txBox="1"/>
          <p:nvPr/>
        </p:nvSpPr>
        <p:spPr>
          <a:xfrm>
            <a:off x="5766808" y="1794340"/>
            <a:ext cx="1418853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1E1EFB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1E1EFB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1E1EFB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" name="Casella di testo 204">
            <a:extLst>
              <a:ext uri="{FF2B5EF4-FFF2-40B4-BE49-F238E27FC236}">
                <a16:creationId xmlns:a16="http://schemas.microsoft.com/office/drawing/2014/main" id="{697B4081-E984-45C7-8A60-EDF0B1DE98DC}"/>
              </a:ext>
            </a:extLst>
          </p:cNvPr>
          <p:cNvSpPr txBox="1"/>
          <p:nvPr/>
        </p:nvSpPr>
        <p:spPr>
          <a:xfrm>
            <a:off x="7433331" y="1283534"/>
            <a:ext cx="651726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42" name="Casella di testo 203">
            <a:extLst>
              <a:ext uri="{FF2B5EF4-FFF2-40B4-BE49-F238E27FC236}">
                <a16:creationId xmlns:a16="http://schemas.microsoft.com/office/drawing/2014/main" id="{B8F98C09-5295-4BFE-B187-9E8C85CCD74D}"/>
              </a:ext>
            </a:extLst>
          </p:cNvPr>
          <p:cNvSpPr txBox="1"/>
          <p:nvPr/>
        </p:nvSpPr>
        <p:spPr>
          <a:xfrm>
            <a:off x="8345344" y="1273110"/>
            <a:ext cx="481464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</a:t>
            </a:r>
          </a:p>
        </p:txBody>
      </p:sp>
      <p:sp>
        <p:nvSpPr>
          <p:cNvPr id="43" name="Casella di testo 202">
            <a:extLst>
              <a:ext uri="{FF2B5EF4-FFF2-40B4-BE49-F238E27FC236}">
                <a16:creationId xmlns:a16="http://schemas.microsoft.com/office/drawing/2014/main" id="{FD3D8796-F16D-43B0-9C76-8ECCFD25062A}"/>
              </a:ext>
            </a:extLst>
          </p:cNvPr>
          <p:cNvSpPr txBox="1"/>
          <p:nvPr/>
        </p:nvSpPr>
        <p:spPr>
          <a:xfrm>
            <a:off x="7433331" y="1795978"/>
            <a:ext cx="665915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44" name="Casella di testo 201">
            <a:extLst>
              <a:ext uri="{FF2B5EF4-FFF2-40B4-BE49-F238E27FC236}">
                <a16:creationId xmlns:a16="http://schemas.microsoft.com/office/drawing/2014/main" id="{77B6F633-D3CE-4071-A9CB-C649010CFFF6}"/>
              </a:ext>
            </a:extLst>
          </p:cNvPr>
          <p:cNvSpPr txBox="1"/>
          <p:nvPr/>
        </p:nvSpPr>
        <p:spPr>
          <a:xfrm>
            <a:off x="8345344" y="1795977"/>
            <a:ext cx="481464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s”</a:t>
            </a:r>
          </a:p>
        </p:txBody>
      </p: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A67B0BD6-2973-4A61-8D21-7920DE5C6AF1}"/>
              </a:ext>
            </a:extLst>
          </p:cNvPr>
          <p:cNvCxnSpPr/>
          <p:nvPr/>
        </p:nvCxnSpPr>
        <p:spPr>
          <a:xfrm>
            <a:off x="7183391" y="1982818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CDFA09BD-5E6B-411D-9147-1F56A7F48D73}"/>
              </a:ext>
            </a:extLst>
          </p:cNvPr>
          <p:cNvCxnSpPr/>
          <p:nvPr/>
        </p:nvCxnSpPr>
        <p:spPr>
          <a:xfrm>
            <a:off x="7172494" y="1484105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7C35CED8-A2C0-4080-A811-109660E098ED}"/>
              </a:ext>
            </a:extLst>
          </p:cNvPr>
          <p:cNvCxnSpPr/>
          <p:nvPr/>
        </p:nvCxnSpPr>
        <p:spPr>
          <a:xfrm>
            <a:off x="8104193" y="1474513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142A459C-DDFA-402E-88D8-4E4129E4D3F9}"/>
              </a:ext>
            </a:extLst>
          </p:cNvPr>
          <p:cNvCxnSpPr/>
          <p:nvPr/>
        </p:nvCxnSpPr>
        <p:spPr>
          <a:xfrm>
            <a:off x="8082397" y="1973228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FC175017-B81E-4F04-A515-F223663771B5}"/>
              </a:ext>
            </a:extLst>
          </p:cNvPr>
          <p:cNvSpPr txBox="1"/>
          <p:nvPr/>
        </p:nvSpPr>
        <p:spPr>
          <a:xfrm>
            <a:off x="5509356" y="2506160"/>
            <a:ext cx="3600000" cy="144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2: intersezione tra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52" name="Casella di testo 206">
            <a:extLst>
              <a:ext uri="{FF2B5EF4-FFF2-40B4-BE49-F238E27FC236}">
                <a16:creationId xmlns:a16="http://schemas.microsoft.com/office/drawing/2014/main" id="{BFFDAE06-402B-47C6-983E-A6E514DAF4A5}"/>
              </a:ext>
            </a:extLst>
          </p:cNvPr>
          <p:cNvSpPr txBox="1"/>
          <p:nvPr/>
        </p:nvSpPr>
        <p:spPr>
          <a:xfrm>
            <a:off x="5767904" y="2980785"/>
            <a:ext cx="1387968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B3BF7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FB3BF7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B3BF7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1E1EFB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1E1EFB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1E1EFB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3" name="Casella di testo 205">
            <a:extLst>
              <a:ext uri="{FF2B5EF4-FFF2-40B4-BE49-F238E27FC236}">
                <a16:creationId xmlns:a16="http://schemas.microsoft.com/office/drawing/2014/main" id="{68B6AB74-44C8-4283-AA00-F79AD69A9142}"/>
              </a:ext>
            </a:extLst>
          </p:cNvPr>
          <p:cNvSpPr txBox="1"/>
          <p:nvPr/>
        </p:nvSpPr>
        <p:spPr>
          <a:xfrm>
            <a:off x="5767904" y="3491591"/>
            <a:ext cx="1413410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B3BF7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FB3BF7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B3BF7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1E1EFB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1E1EFB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1E1EFB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4" name="Casella di testo 204">
            <a:extLst>
              <a:ext uri="{FF2B5EF4-FFF2-40B4-BE49-F238E27FC236}">
                <a16:creationId xmlns:a16="http://schemas.microsoft.com/office/drawing/2014/main" id="{C3B95135-C604-4D28-9823-B0A420E581A8}"/>
              </a:ext>
            </a:extLst>
          </p:cNvPr>
          <p:cNvSpPr txBox="1"/>
          <p:nvPr/>
        </p:nvSpPr>
        <p:spPr>
          <a:xfrm>
            <a:off x="7414472" y="2980785"/>
            <a:ext cx="649226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55" name="Casella di testo 203">
            <a:extLst>
              <a:ext uri="{FF2B5EF4-FFF2-40B4-BE49-F238E27FC236}">
                <a16:creationId xmlns:a16="http://schemas.microsoft.com/office/drawing/2014/main" id="{2BE93D10-53FF-420C-893C-8730AFF710B3}"/>
              </a:ext>
            </a:extLst>
          </p:cNvPr>
          <p:cNvSpPr txBox="1"/>
          <p:nvPr/>
        </p:nvSpPr>
        <p:spPr>
          <a:xfrm>
            <a:off x="8322990" y="2970361"/>
            <a:ext cx="504913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</a:p>
        </p:txBody>
      </p:sp>
      <p:sp>
        <p:nvSpPr>
          <p:cNvPr id="56" name="Casella di testo 202">
            <a:extLst>
              <a:ext uri="{FF2B5EF4-FFF2-40B4-BE49-F238E27FC236}">
                <a16:creationId xmlns:a16="http://schemas.microsoft.com/office/drawing/2014/main" id="{6633ABC8-9272-4630-A7FA-98377175A90F}"/>
              </a:ext>
            </a:extLst>
          </p:cNvPr>
          <p:cNvSpPr txBox="1"/>
          <p:nvPr/>
        </p:nvSpPr>
        <p:spPr>
          <a:xfrm>
            <a:off x="7414472" y="3493229"/>
            <a:ext cx="663360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57" name="Casella di testo 201">
            <a:extLst>
              <a:ext uri="{FF2B5EF4-FFF2-40B4-BE49-F238E27FC236}">
                <a16:creationId xmlns:a16="http://schemas.microsoft.com/office/drawing/2014/main" id="{A6BCB304-4B80-4D21-A129-C81F5C7EEC63}"/>
              </a:ext>
            </a:extLst>
          </p:cNvPr>
          <p:cNvSpPr txBox="1"/>
          <p:nvPr/>
        </p:nvSpPr>
        <p:spPr>
          <a:xfrm>
            <a:off x="8322991" y="3493228"/>
            <a:ext cx="504913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93C14915-C5C7-4E3E-8274-5A7D9ED4E7D5}"/>
              </a:ext>
            </a:extLst>
          </p:cNvPr>
          <p:cNvCxnSpPr/>
          <p:nvPr/>
        </p:nvCxnSpPr>
        <p:spPr>
          <a:xfrm>
            <a:off x="7179052" y="3680069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BE35AFB1-502C-42C4-9CB7-F09CAE311043}"/>
              </a:ext>
            </a:extLst>
          </p:cNvPr>
          <p:cNvCxnSpPr/>
          <p:nvPr/>
        </p:nvCxnSpPr>
        <p:spPr>
          <a:xfrm>
            <a:off x="7168198" y="3181356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F7B2998F-6B6E-4FF7-9917-E7FCC57D0FD6}"/>
              </a:ext>
            </a:extLst>
          </p:cNvPr>
          <p:cNvCxnSpPr/>
          <p:nvPr/>
        </p:nvCxnSpPr>
        <p:spPr>
          <a:xfrm>
            <a:off x="8082763" y="3171764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51" name="Connettore 2 50">
            <a:extLst>
              <a:ext uri="{FF2B5EF4-FFF2-40B4-BE49-F238E27FC236}">
                <a16:creationId xmlns:a16="http://schemas.microsoft.com/office/drawing/2014/main" id="{466081D2-4B09-4359-9179-95AB7F583898}"/>
              </a:ext>
            </a:extLst>
          </p:cNvPr>
          <p:cNvCxnSpPr/>
          <p:nvPr/>
        </p:nvCxnSpPr>
        <p:spPr>
          <a:xfrm>
            <a:off x="8061055" y="3670479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B58E9C3D-A2CD-4943-861B-D60FDAF61371}"/>
              </a:ext>
            </a:extLst>
          </p:cNvPr>
          <p:cNvSpPr txBox="1"/>
          <p:nvPr/>
        </p:nvSpPr>
        <p:spPr>
          <a:xfrm>
            <a:off x="36000" y="4050000"/>
            <a:ext cx="9072000" cy="2808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3: intersezione tra r ed s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60" name="Casella di testo 48">
            <a:extLst>
              <a:ext uri="{FF2B5EF4-FFF2-40B4-BE49-F238E27FC236}">
                <a16:creationId xmlns:a16="http://schemas.microsoft.com/office/drawing/2014/main" id="{1E3729DA-FE92-4F02-AA25-5E7700EAA31E}"/>
              </a:ext>
            </a:extLst>
          </p:cNvPr>
          <p:cNvSpPr txBox="1"/>
          <p:nvPr/>
        </p:nvSpPr>
        <p:spPr>
          <a:xfrm>
            <a:off x="112714" y="5356511"/>
            <a:ext cx="1259997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52A552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s)</a:t>
            </a:r>
          </a:p>
        </p:txBody>
      </p:sp>
      <p:sp>
        <p:nvSpPr>
          <p:cNvPr id="61" name="Casella di testo 49">
            <a:extLst>
              <a:ext uri="{FF2B5EF4-FFF2-40B4-BE49-F238E27FC236}">
                <a16:creationId xmlns:a16="http://schemas.microsoft.com/office/drawing/2014/main" id="{8741F75E-4AD2-43A9-8ABF-F63701BAB1C8}"/>
              </a:ext>
            </a:extLst>
          </p:cNvPr>
          <p:cNvSpPr txBox="1"/>
          <p:nvPr/>
        </p:nvSpPr>
        <p:spPr>
          <a:xfrm>
            <a:off x="1387411" y="4658409"/>
            <a:ext cx="1259997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52A552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s’)</a:t>
            </a:r>
          </a:p>
        </p:txBody>
      </p:sp>
      <p:sp>
        <p:nvSpPr>
          <p:cNvPr id="62" name="Casella di testo 50">
            <a:extLst>
              <a:ext uri="{FF2B5EF4-FFF2-40B4-BE49-F238E27FC236}">
                <a16:creationId xmlns:a16="http://schemas.microsoft.com/office/drawing/2014/main" id="{26DC9D04-21BA-434B-A403-E01FB0BE8312}"/>
              </a:ext>
            </a:extLst>
          </p:cNvPr>
          <p:cNvSpPr txBox="1"/>
          <p:nvPr/>
        </p:nvSpPr>
        <p:spPr>
          <a:xfrm>
            <a:off x="1387419" y="6044898"/>
            <a:ext cx="1259997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52A552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s”)</a:t>
            </a:r>
          </a:p>
        </p:txBody>
      </p:sp>
      <p:sp>
        <p:nvSpPr>
          <p:cNvPr id="63" name="Casella di testo 53">
            <a:extLst>
              <a:ext uri="{FF2B5EF4-FFF2-40B4-BE49-F238E27FC236}">
                <a16:creationId xmlns:a16="http://schemas.microsoft.com/office/drawing/2014/main" id="{DDBD12ED-9868-46F4-8574-CA89E351376E}"/>
              </a:ext>
            </a:extLst>
          </p:cNvPr>
          <p:cNvSpPr txBox="1"/>
          <p:nvPr/>
        </p:nvSpPr>
        <p:spPr>
          <a:xfrm>
            <a:off x="3019725" y="4648556"/>
            <a:ext cx="540000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53A653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P’</a:t>
            </a:r>
          </a:p>
        </p:txBody>
      </p:sp>
      <p:sp>
        <p:nvSpPr>
          <p:cNvPr id="64" name="Casella di testo 54">
            <a:extLst>
              <a:ext uri="{FF2B5EF4-FFF2-40B4-BE49-F238E27FC236}">
                <a16:creationId xmlns:a16="http://schemas.microsoft.com/office/drawing/2014/main" id="{EBE29198-BC77-4608-AA4F-90AA0EA52FAE}"/>
              </a:ext>
            </a:extLst>
          </p:cNvPr>
          <p:cNvSpPr txBox="1"/>
          <p:nvPr/>
        </p:nvSpPr>
        <p:spPr>
          <a:xfrm>
            <a:off x="3013586" y="6021959"/>
            <a:ext cx="540000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53A653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P”</a:t>
            </a:r>
          </a:p>
        </p:txBody>
      </p:sp>
      <p:sp>
        <p:nvSpPr>
          <p:cNvPr id="65" name="Casella di testo 55">
            <a:extLst>
              <a:ext uri="{FF2B5EF4-FFF2-40B4-BE49-F238E27FC236}">
                <a16:creationId xmlns:a16="http://schemas.microsoft.com/office/drawing/2014/main" id="{ED4065F1-7CA7-4785-9798-A59143E24557}"/>
              </a:ext>
            </a:extLst>
          </p:cNvPr>
          <p:cNvSpPr txBox="1"/>
          <p:nvPr/>
        </p:nvSpPr>
        <p:spPr>
          <a:xfrm>
            <a:off x="3560150" y="5327131"/>
            <a:ext cx="1800000" cy="5838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chemeClr val="accent6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(P’=x; P”=-y)</a:t>
            </a:r>
          </a:p>
        </p:txBody>
      </p:sp>
      <p:cxnSp>
        <p:nvCxnSpPr>
          <p:cNvPr id="66" name="Connettore a gomito 65">
            <a:extLst>
              <a:ext uri="{FF2B5EF4-FFF2-40B4-BE49-F238E27FC236}">
                <a16:creationId xmlns:a16="http://schemas.microsoft.com/office/drawing/2014/main" id="{509F22B8-BBDF-498D-8DD3-ABAE7C57DB2D}"/>
              </a:ext>
            </a:extLst>
          </p:cNvPr>
          <p:cNvCxnSpPr/>
          <p:nvPr/>
        </p:nvCxnSpPr>
        <p:spPr>
          <a:xfrm flipV="1">
            <a:off x="685913" y="4941598"/>
            <a:ext cx="719999" cy="432000"/>
          </a:xfrm>
          <a:prstGeom prst="bentConnector3">
            <a:avLst>
              <a:gd name="adj1" fmla="val -1064"/>
            </a:avLst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67" name="Connettore a gomito 66">
            <a:extLst>
              <a:ext uri="{FF2B5EF4-FFF2-40B4-BE49-F238E27FC236}">
                <a16:creationId xmlns:a16="http://schemas.microsoft.com/office/drawing/2014/main" id="{5F7992CC-A8E8-4635-ACAF-6671B78CC7BB}"/>
              </a:ext>
            </a:extLst>
          </p:cNvPr>
          <p:cNvCxnSpPr/>
          <p:nvPr/>
        </p:nvCxnSpPr>
        <p:spPr>
          <a:xfrm>
            <a:off x="661344" y="5948327"/>
            <a:ext cx="719999" cy="365015"/>
          </a:xfrm>
          <a:prstGeom prst="bentConnector3">
            <a:avLst>
              <a:gd name="adj1" fmla="val -1020"/>
            </a:avLst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68" name="Connettore 2 67">
            <a:extLst>
              <a:ext uri="{FF2B5EF4-FFF2-40B4-BE49-F238E27FC236}">
                <a16:creationId xmlns:a16="http://schemas.microsoft.com/office/drawing/2014/main" id="{8301986C-08D0-4BA1-847F-15FAFDD50018}"/>
              </a:ext>
            </a:extLst>
          </p:cNvPr>
          <p:cNvCxnSpPr/>
          <p:nvPr/>
        </p:nvCxnSpPr>
        <p:spPr>
          <a:xfrm>
            <a:off x="2649504" y="4938091"/>
            <a:ext cx="360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69" name="Connettore 2 68">
            <a:extLst>
              <a:ext uri="{FF2B5EF4-FFF2-40B4-BE49-F238E27FC236}">
                <a16:creationId xmlns:a16="http://schemas.microsoft.com/office/drawing/2014/main" id="{CB5B4B45-2670-478F-A251-DABCCDCD2B7C}"/>
              </a:ext>
            </a:extLst>
          </p:cNvPr>
          <p:cNvCxnSpPr/>
          <p:nvPr/>
        </p:nvCxnSpPr>
        <p:spPr>
          <a:xfrm>
            <a:off x="2640300" y="6298149"/>
            <a:ext cx="360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70" name="Connettore a gomito 69">
            <a:extLst>
              <a:ext uri="{FF2B5EF4-FFF2-40B4-BE49-F238E27FC236}">
                <a16:creationId xmlns:a16="http://schemas.microsoft.com/office/drawing/2014/main" id="{1B99254A-E95E-4254-9077-819B0521085B}"/>
              </a:ext>
            </a:extLst>
          </p:cNvPr>
          <p:cNvCxnSpPr/>
          <p:nvPr/>
        </p:nvCxnSpPr>
        <p:spPr>
          <a:xfrm>
            <a:off x="3568336" y="4909267"/>
            <a:ext cx="900000" cy="439480"/>
          </a:xfrm>
          <a:prstGeom prst="bentConnector2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71" name="Connettore a gomito 70">
            <a:extLst>
              <a:ext uri="{FF2B5EF4-FFF2-40B4-BE49-F238E27FC236}">
                <a16:creationId xmlns:a16="http://schemas.microsoft.com/office/drawing/2014/main" id="{992DEF2B-6CC6-4959-B743-28B36EFBC07E}"/>
              </a:ext>
            </a:extLst>
          </p:cNvPr>
          <p:cNvCxnSpPr/>
          <p:nvPr/>
        </p:nvCxnSpPr>
        <p:spPr>
          <a:xfrm flipV="1">
            <a:off x="3557466" y="5927166"/>
            <a:ext cx="900000" cy="366357"/>
          </a:xfrm>
          <a:prstGeom prst="bentConnector2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C0960C1E-93ED-42CC-B8D8-EC9318064C29}"/>
              </a:ext>
            </a:extLst>
          </p:cNvPr>
          <p:cNvSpPr txBox="1"/>
          <p:nvPr/>
        </p:nvSpPr>
        <p:spPr>
          <a:xfrm>
            <a:off x="5422006" y="4157376"/>
            <a:ext cx="3668767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Dalle intersezioni delle rispettive proiezioni delle due rette si ricavano le proiezioni del punto che, in questo caso, risulta essere un punto P collocato nello spazio del quarto diedro.</a:t>
            </a:r>
            <a:endParaRPr lang="it-IT" sz="2000" dirty="0"/>
          </a:p>
        </p:txBody>
      </p:sp>
      <p:pic>
        <p:nvPicPr>
          <p:cNvPr id="74" name="Immagine 73">
            <a:extLst>
              <a:ext uri="{FF2B5EF4-FFF2-40B4-BE49-F238E27FC236}">
                <a16:creationId xmlns:a16="http://schemas.microsoft.com/office/drawing/2014/main" id="{F4EAE7C1-289C-49B6-B3E6-BEC638716F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36" r="20454"/>
          <a:stretch/>
        </p:blipFill>
        <p:spPr bwMode="auto">
          <a:xfrm>
            <a:off x="38636" y="781883"/>
            <a:ext cx="5400000" cy="3189139"/>
          </a:xfrm>
          <a:prstGeom prst="rect">
            <a:avLst/>
          </a:prstGeom>
          <a:solidFill>
            <a:srgbClr val="EEECE1"/>
          </a:solidFill>
          <a:ln>
            <a:solidFill>
              <a:srgbClr val="4F81BD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75" name="Connettore 2 74">
            <a:extLst>
              <a:ext uri="{FF2B5EF4-FFF2-40B4-BE49-F238E27FC236}">
                <a16:creationId xmlns:a16="http://schemas.microsoft.com/office/drawing/2014/main" id="{30E62D07-B869-4021-82C0-B3484FB43615}"/>
              </a:ext>
            </a:extLst>
          </p:cNvPr>
          <p:cNvCxnSpPr>
            <a:cxnSpLocks/>
            <a:stCxn id="65" idx="0"/>
            <a:endCxn id="73" idx="4"/>
          </p:cNvCxnSpPr>
          <p:nvPr/>
        </p:nvCxnSpPr>
        <p:spPr>
          <a:xfrm flipH="1" flipV="1">
            <a:off x="2925768" y="3064008"/>
            <a:ext cx="1534382" cy="2263123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e 72">
            <a:extLst>
              <a:ext uri="{FF2B5EF4-FFF2-40B4-BE49-F238E27FC236}">
                <a16:creationId xmlns:a16="http://schemas.microsoft.com/office/drawing/2014/main" id="{6C5C24A5-2D1C-47E7-BC49-BAD573B4BD7A}"/>
              </a:ext>
            </a:extLst>
          </p:cNvPr>
          <p:cNvSpPr/>
          <p:nvPr/>
        </p:nvSpPr>
        <p:spPr>
          <a:xfrm>
            <a:off x="2601768" y="2056008"/>
            <a:ext cx="648000" cy="1008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837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72" grpId="0"/>
      <p:bldP spid="7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EF903EFE-03EF-480B-8F36-C4652C6D158A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(12)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7043129-0D5D-47A9-8BC2-87ED4BC4F191}"/>
              </a:ext>
            </a:extLst>
          </p:cNvPr>
          <p:cNvSpPr txBox="1"/>
          <p:nvPr/>
        </p:nvSpPr>
        <p:spPr>
          <a:xfrm>
            <a:off x="36000" y="818094"/>
            <a:ext cx="9072000" cy="435600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Verifica</a:t>
            </a:r>
          </a:p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22C834B-A1E4-4219-AAC3-051FC3E2204E}"/>
              </a:ext>
            </a:extLst>
          </p:cNvPr>
          <p:cNvSpPr txBox="1"/>
          <p:nvPr/>
        </p:nvSpPr>
        <p:spPr>
          <a:xfrm>
            <a:off x="5755700" y="1193697"/>
            <a:ext cx="3348000" cy="3985706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Con la figura dell’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Es.04-b si dimostra che si ottiene lo stesso risultato (il medesimo punto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(P’=x; P”=-y) nello stesso diedro) individuando la retta r(T</a:t>
            </a:r>
            <a:r>
              <a:rPr lang="it-IT" sz="20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r; T</a:t>
            </a:r>
            <a:r>
              <a:rPr lang="it-IT" sz="20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r; r’; r’’) generica nel quarto diedro come risultato dell’intersezione dei due piani generici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lang="it-IT" dirty="0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A788B8B2-79DB-4FE1-BC37-238168042764}"/>
              </a:ext>
            </a:extLst>
          </p:cNvPr>
          <p:cNvSpPr/>
          <p:nvPr/>
        </p:nvSpPr>
        <p:spPr>
          <a:xfrm>
            <a:off x="5832208" y="2434414"/>
            <a:ext cx="1728000" cy="7779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F2E0DB8F-0E27-48F2-A9CB-0894259267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1" r="20610"/>
          <a:stretch/>
        </p:blipFill>
        <p:spPr bwMode="auto">
          <a:xfrm>
            <a:off x="93285" y="1464461"/>
            <a:ext cx="5580000" cy="3295444"/>
          </a:xfrm>
          <a:prstGeom prst="rect">
            <a:avLst/>
          </a:prstGeom>
          <a:solidFill>
            <a:srgbClr val="EEECE1"/>
          </a:solidFill>
          <a:ln>
            <a:solidFill>
              <a:srgbClr val="4F81BD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Ovale 6">
            <a:extLst>
              <a:ext uri="{FF2B5EF4-FFF2-40B4-BE49-F238E27FC236}">
                <a16:creationId xmlns:a16="http://schemas.microsoft.com/office/drawing/2014/main" id="{FC5420B9-E5A9-43D4-965D-0F3A3EA5D1C7}"/>
              </a:ext>
            </a:extLst>
          </p:cNvPr>
          <p:cNvSpPr/>
          <p:nvPr/>
        </p:nvSpPr>
        <p:spPr>
          <a:xfrm>
            <a:off x="2836306" y="2731762"/>
            <a:ext cx="648000" cy="108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2DB22B11-F689-4D06-93FE-D9DDF639853A}"/>
              </a:ext>
            </a:extLst>
          </p:cNvPr>
          <p:cNvCxnSpPr>
            <a:cxnSpLocks/>
            <a:stCxn id="8" idx="2"/>
            <a:endCxn id="7" idx="6"/>
          </p:cNvCxnSpPr>
          <p:nvPr/>
        </p:nvCxnSpPr>
        <p:spPr>
          <a:xfrm flipH="1">
            <a:off x="3484306" y="2823375"/>
            <a:ext cx="2347902" cy="448387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7688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E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1">
            <a:extLst>
              <a:ext uri="{FF2B5EF4-FFF2-40B4-BE49-F238E27FC236}">
                <a16:creationId xmlns:a16="http://schemas.microsoft.com/office/drawing/2014/main" id="{7060302B-D6A8-471D-A82B-4FB5FA408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5" y="2751140"/>
            <a:ext cx="9070975" cy="1354137"/>
          </a:xfrm>
          <a:prstGeom prst="rect">
            <a:avLst/>
          </a:prstGeom>
          <a:noFill/>
          <a:ln w="317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it-IT" altLang="it-IT" sz="1800" dirty="0">
                <a:solidFill>
                  <a:srgbClr val="0066FF"/>
                </a:solidFill>
                <a:latin typeface="Comic Sans MS" panose="030F0702030302020204" pitchFamily="66" charset="0"/>
              </a:rPr>
              <a:t>Per maggiore completezza ed approfondimento degli argomenti si può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it-IT" altLang="it-IT" sz="1800" dirty="0">
                <a:solidFill>
                  <a:srgbClr val="0066FF"/>
                </a:solidFill>
                <a:latin typeface="Comic Sans MS" panose="030F0702030302020204" pitchFamily="66" charset="0"/>
              </a:rPr>
              <a:t> consultare il seguente sito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endParaRPr lang="it-IT" altLang="it-IT" sz="1800" dirty="0">
              <a:solidFill>
                <a:srgbClr val="0066FF"/>
              </a:solidFill>
              <a:latin typeface="Comic Sans MS" panose="030F0702030302020204" pitchFamily="66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it-IT" altLang="it-IT" sz="2800" dirty="0">
                <a:solidFill>
                  <a:srgbClr val="0070C0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lang="it-IT" altLang="it-IT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8238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D9A067D1-B008-47E0-814D-8B6B1A853CEA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(1)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E62D269-E5F3-45EF-BAD7-504600BFC3AD}"/>
              </a:ext>
            </a:extLst>
          </p:cNvPr>
          <p:cNvSpPr txBox="1"/>
          <p:nvPr/>
        </p:nvSpPr>
        <p:spPr>
          <a:xfrm>
            <a:off x="36000" y="758229"/>
            <a:ext cx="9072000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002060"/>
                </a:solidFill>
              </a:rPr>
              <a:t>La videolezione sviluppa quattro esempi applicativi riferiti alla ricerca e alla verifica del punto d’intersezione di tre piani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F5EE04F-DB47-436C-89FC-7B878BED1DA4}"/>
              </a:ext>
            </a:extLst>
          </p:cNvPr>
          <p:cNvSpPr txBox="1"/>
          <p:nvPr/>
        </p:nvSpPr>
        <p:spPr>
          <a:xfrm>
            <a:off x="36000" y="1384661"/>
            <a:ext cx="9072000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2060"/>
                </a:solidFill>
              </a:rPr>
              <a:t>Esempio 1 : Intersezione di tre piani generici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4914EEE-BE6B-47EF-85B0-2650B4678A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2" r="20299"/>
          <a:stretch/>
        </p:blipFill>
        <p:spPr bwMode="auto">
          <a:xfrm>
            <a:off x="12878" y="2341544"/>
            <a:ext cx="5400000" cy="3191059"/>
          </a:xfrm>
          <a:prstGeom prst="rect">
            <a:avLst/>
          </a:prstGeom>
          <a:solidFill>
            <a:srgbClr val="EEECE1"/>
          </a:solidFill>
          <a:ln>
            <a:solidFill>
              <a:srgbClr val="4F81BD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44D2766-B715-4273-AEE9-453B21DCCB2E}"/>
              </a:ext>
            </a:extLst>
          </p:cNvPr>
          <p:cNvSpPr txBox="1"/>
          <p:nvPr/>
        </p:nvSpPr>
        <p:spPr>
          <a:xfrm>
            <a:off x="5459104" y="1854558"/>
            <a:ext cx="3635612" cy="396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Assegnati i seguenti piani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(Es. 01) con le relative caratteristiche geometrico-descrittive: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6533A8F-8D04-46DB-844B-6F2DA8C239F3}"/>
              </a:ext>
            </a:extLst>
          </p:cNvPr>
          <p:cNvSpPr txBox="1"/>
          <p:nvPr/>
        </p:nvSpPr>
        <p:spPr>
          <a:xfrm>
            <a:off x="5489947" y="3270087"/>
            <a:ext cx="3600000" cy="144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 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 p</a:t>
            </a:r>
            <a:r>
              <a:rPr lang="it-IT" sz="2000" baseline="-25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-;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FF66C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g</a:t>
            </a:r>
            <a:r>
              <a:rPr lang="it-IT" sz="2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F66C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 p</a:t>
            </a:r>
            <a:r>
              <a:rPr lang="it-IT" sz="2000" baseline="-25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FF66C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</a:t>
            </a:r>
            <a:endParaRPr lang="it-IT" sz="2000" dirty="0">
              <a:solidFill>
                <a:srgbClr val="FF66CC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C46D96E-BFD4-43E3-996D-DF25DDCFCF4A}"/>
              </a:ext>
            </a:extLst>
          </p:cNvPr>
          <p:cNvSpPr txBox="1"/>
          <p:nvPr/>
        </p:nvSpPr>
        <p:spPr>
          <a:xfrm>
            <a:off x="5435355" y="4779792"/>
            <a:ext cx="361311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occorre ricercare e definire il punto d’intersezione P</a:t>
            </a:r>
            <a:r>
              <a:rPr lang="it-IT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tra i tre piani.</a:t>
            </a:r>
            <a:endParaRPr lang="it-IT" sz="2000" dirty="0">
              <a:solidFill>
                <a:srgbClr val="002060"/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A7A9FBF-0219-4726-9F15-8DBEC2423638}"/>
              </a:ext>
            </a:extLst>
          </p:cNvPr>
          <p:cNvSpPr txBox="1"/>
          <p:nvPr/>
        </p:nvSpPr>
        <p:spPr>
          <a:xfrm>
            <a:off x="36000" y="6103827"/>
            <a:ext cx="9072000" cy="7294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 ricercare detto punto si sviluppano i relativi passaggi dell’algoritmo grafico ottenendo il risultato della figura dell’ Es.01-a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91659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build="p" animBg="1"/>
      <p:bldP spid="9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667C8B2C-5029-4398-9C34-5BEDDCB4D5E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(2)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AF20FFB7-6F5D-4825-B05E-05ADFF703178}"/>
              </a:ext>
            </a:extLst>
          </p:cNvPr>
          <p:cNvSpPr txBox="1"/>
          <p:nvPr/>
        </p:nvSpPr>
        <p:spPr>
          <a:xfrm>
            <a:off x="5505236" y="774265"/>
            <a:ext cx="3600000" cy="144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1: intersezione tra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9" name="Casella di testo 206">
            <a:extLst>
              <a:ext uri="{FF2B5EF4-FFF2-40B4-BE49-F238E27FC236}">
                <a16:creationId xmlns:a16="http://schemas.microsoft.com/office/drawing/2014/main" id="{87F6E704-7A04-4578-965B-05366C967CCA}"/>
              </a:ext>
            </a:extLst>
          </p:cNvPr>
          <p:cNvSpPr txBox="1"/>
          <p:nvPr/>
        </p:nvSpPr>
        <p:spPr>
          <a:xfrm>
            <a:off x="5766808" y="1283534"/>
            <a:ext cx="1393313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FF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FF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00FF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0" name="Casella di testo 205">
            <a:extLst>
              <a:ext uri="{FF2B5EF4-FFF2-40B4-BE49-F238E27FC236}">
                <a16:creationId xmlns:a16="http://schemas.microsoft.com/office/drawing/2014/main" id="{105AE9CC-3CEC-4978-A652-ECCE10602077}"/>
              </a:ext>
            </a:extLst>
          </p:cNvPr>
          <p:cNvSpPr txBox="1"/>
          <p:nvPr/>
        </p:nvSpPr>
        <p:spPr>
          <a:xfrm>
            <a:off x="5766808" y="1794340"/>
            <a:ext cx="1418853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FF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FF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00FF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" name="Casella di testo 204">
            <a:extLst>
              <a:ext uri="{FF2B5EF4-FFF2-40B4-BE49-F238E27FC236}">
                <a16:creationId xmlns:a16="http://schemas.microsoft.com/office/drawing/2014/main" id="{697B4081-E984-45C7-8A60-EDF0B1DE98DC}"/>
              </a:ext>
            </a:extLst>
          </p:cNvPr>
          <p:cNvSpPr txBox="1"/>
          <p:nvPr/>
        </p:nvSpPr>
        <p:spPr>
          <a:xfrm>
            <a:off x="7433331" y="1283534"/>
            <a:ext cx="651726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85F47E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85F47E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85F47E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42" name="Casella di testo 203">
            <a:extLst>
              <a:ext uri="{FF2B5EF4-FFF2-40B4-BE49-F238E27FC236}">
                <a16:creationId xmlns:a16="http://schemas.microsoft.com/office/drawing/2014/main" id="{B8F98C09-5295-4BFE-B187-9E8C85CCD74D}"/>
              </a:ext>
            </a:extLst>
          </p:cNvPr>
          <p:cNvSpPr txBox="1"/>
          <p:nvPr/>
        </p:nvSpPr>
        <p:spPr>
          <a:xfrm>
            <a:off x="8345344" y="1273110"/>
            <a:ext cx="481464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85F47E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</a:p>
        </p:txBody>
      </p:sp>
      <p:sp>
        <p:nvSpPr>
          <p:cNvPr id="43" name="Casella di testo 202">
            <a:extLst>
              <a:ext uri="{FF2B5EF4-FFF2-40B4-BE49-F238E27FC236}">
                <a16:creationId xmlns:a16="http://schemas.microsoft.com/office/drawing/2014/main" id="{FD3D8796-F16D-43B0-9C76-8ECCFD25062A}"/>
              </a:ext>
            </a:extLst>
          </p:cNvPr>
          <p:cNvSpPr txBox="1"/>
          <p:nvPr/>
        </p:nvSpPr>
        <p:spPr>
          <a:xfrm>
            <a:off x="7433331" y="1795978"/>
            <a:ext cx="665915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85F47E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85F47E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85F47E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44" name="Casella di testo 201">
            <a:extLst>
              <a:ext uri="{FF2B5EF4-FFF2-40B4-BE49-F238E27FC236}">
                <a16:creationId xmlns:a16="http://schemas.microsoft.com/office/drawing/2014/main" id="{77B6F633-D3CE-4071-A9CB-C649010CFFF6}"/>
              </a:ext>
            </a:extLst>
          </p:cNvPr>
          <p:cNvSpPr txBox="1"/>
          <p:nvPr/>
        </p:nvSpPr>
        <p:spPr>
          <a:xfrm>
            <a:off x="8345344" y="1795977"/>
            <a:ext cx="481464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85F47E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</a:p>
        </p:txBody>
      </p: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A67B0BD6-2973-4A61-8D21-7920DE5C6AF1}"/>
              </a:ext>
            </a:extLst>
          </p:cNvPr>
          <p:cNvCxnSpPr/>
          <p:nvPr/>
        </p:nvCxnSpPr>
        <p:spPr>
          <a:xfrm>
            <a:off x="7183391" y="1982818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CDFA09BD-5E6B-411D-9147-1F56A7F48D73}"/>
              </a:ext>
            </a:extLst>
          </p:cNvPr>
          <p:cNvCxnSpPr/>
          <p:nvPr/>
        </p:nvCxnSpPr>
        <p:spPr>
          <a:xfrm>
            <a:off x="7172494" y="1484105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7C35CED8-A2C0-4080-A811-109660E098ED}"/>
              </a:ext>
            </a:extLst>
          </p:cNvPr>
          <p:cNvCxnSpPr/>
          <p:nvPr/>
        </p:nvCxnSpPr>
        <p:spPr>
          <a:xfrm>
            <a:off x="8104193" y="1474513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142A459C-DDFA-402E-88D8-4E4129E4D3F9}"/>
              </a:ext>
            </a:extLst>
          </p:cNvPr>
          <p:cNvCxnSpPr/>
          <p:nvPr/>
        </p:nvCxnSpPr>
        <p:spPr>
          <a:xfrm>
            <a:off x="8082397" y="1973228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FC175017-B81E-4F04-A515-F223663771B5}"/>
              </a:ext>
            </a:extLst>
          </p:cNvPr>
          <p:cNvSpPr txBox="1"/>
          <p:nvPr/>
        </p:nvSpPr>
        <p:spPr>
          <a:xfrm>
            <a:off x="5509356" y="2506163"/>
            <a:ext cx="3600000" cy="144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2: intersezione tra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52" name="Casella di testo 206">
            <a:extLst>
              <a:ext uri="{FF2B5EF4-FFF2-40B4-BE49-F238E27FC236}">
                <a16:creationId xmlns:a16="http://schemas.microsoft.com/office/drawing/2014/main" id="{BFFDAE06-402B-47C6-983E-A6E514DAF4A5}"/>
              </a:ext>
            </a:extLst>
          </p:cNvPr>
          <p:cNvSpPr txBox="1"/>
          <p:nvPr/>
        </p:nvSpPr>
        <p:spPr>
          <a:xfrm>
            <a:off x="5767904" y="2980785"/>
            <a:ext cx="1387968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0000FF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FC28FA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FC28FA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C28FA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3" name="Casella di testo 205">
            <a:extLst>
              <a:ext uri="{FF2B5EF4-FFF2-40B4-BE49-F238E27FC236}">
                <a16:creationId xmlns:a16="http://schemas.microsoft.com/office/drawing/2014/main" id="{68B6AB74-44C8-4283-AA00-F79AD69A9142}"/>
              </a:ext>
            </a:extLst>
          </p:cNvPr>
          <p:cNvSpPr txBox="1"/>
          <p:nvPr/>
        </p:nvSpPr>
        <p:spPr>
          <a:xfrm>
            <a:off x="5767904" y="3491591"/>
            <a:ext cx="1413410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1E1EFB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1E1EFB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1E1EFB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FB3DF7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FB3DF7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B3DF7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4" name="Casella di testo 204">
            <a:extLst>
              <a:ext uri="{FF2B5EF4-FFF2-40B4-BE49-F238E27FC236}">
                <a16:creationId xmlns:a16="http://schemas.microsoft.com/office/drawing/2014/main" id="{C3B95135-C604-4D28-9823-B0A420E581A8}"/>
              </a:ext>
            </a:extLst>
          </p:cNvPr>
          <p:cNvSpPr txBox="1"/>
          <p:nvPr/>
        </p:nvSpPr>
        <p:spPr>
          <a:xfrm>
            <a:off x="7414472" y="2980785"/>
            <a:ext cx="649226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55" name="Casella di testo 203">
            <a:extLst>
              <a:ext uri="{FF2B5EF4-FFF2-40B4-BE49-F238E27FC236}">
                <a16:creationId xmlns:a16="http://schemas.microsoft.com/office/drawing/2014/main" id="{2BE93D10-53FF-420C-893C-8730AFF710B3}"/>
              </a:ext>
            </a:extLst>
          </p:cNvPr>
          <p:cNvSpPr txBox="1"/>
          <p:nvPr/>
        </p:nvSpPr>
        <p:spPr>
          <a:xfrm>
            <a:off x="8322990" y="2970361"/>
            <a:ext cx="504913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</a:t>
            </a:r>
          </a:p>
        </p:txBody>
      </p:sp>
      <p:sp>
        <p:nvSpPr>
          <p:cNvPr id="56" name="Casella di testo 202">
            <a:extLst>
              <a:ext uri="{FF2B5EF4-FFF2-40B4-BE49-F238E27FC236}">
                <a16:creationId xmlns:a16="http://schemas.microsoft.com/office/drawing/2014/main" id="{6633ABC8-9272-4630-A7FA-98377175A90F}"/>
              </a:ext>
            </a:extLst>
          </p:cNvPr>
          <p:cNvSpPr txBox="1"/>
          <p:nvPr/>
        </p:nvSpPr>
        <p:spPr>
          <a:xfrm>
            <a:off x="7414472" y="3493229"/>
            <a:ext cx="663360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57" name="Casella di testo 201">
            <a:extLst>
              <a:ext uri="{FF2B5EF4-FFF2-40B4-BE49-F238E27FC236}">
                <a16:creationId xmlns:a16="http://schemas.microsoft.com/office/drawing/2014/main" id="{A6BCB304-4B80-4D21-A129-C81F5C7EEC63}"/>
              </a:ext>
            </a:extLst>
          </p:cNvPr>
          <p:cNvSpPr txBox="1"/>
          <p:nvPr/>
        </p:nvSpPr>
        <p:spPr>
          <a:xfrm>
            <a:off x="8322991" y="3493228"/>
            <a:ext cx="504913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s”</a:t>
            </a:r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93C14915-C5C7-4E3E-8274-5A7D9ED4E7D5}"/>
              </a:ext>
            </a:extLst>
          </p:cNvPr>
          <p:cNvCxnSpPr/>
          <p:nvPr/>
        </p:nvCxnSpPr>
        <p:spPr>
          <a:xfrm>
            <a:off x="7179052" y="3680069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BE35AFB1-502C-42C4-9CB7-F09CAE311043}"/>
              </a:ext>
            </a:extLst>
          </p:cNvPr>
          <p:cNvCxnSpPr/>
          <p:nvPr/>
        </p:nvCxnSpPr>
        <p:spPr>
          <a:xfrm>
            <a:off x="7168198" y="3181356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F7B2998F-6B6E-4FF7-9917-E7FCC57D0FD6}"/>
              </a:ext>
            </a:extLst>
          </p:cNvPr>
          <p:cNvCxnSpPr/>
          <p:nvPr/>
        </p:nvCxnSpPr>
        <p:spPr>
          <a:xfrm>
            <a:off x="8082763" y="3171764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51" name="Connettore 2 50">
            <a:extLst>
              <a:ext uri="{FF2B5EF4-FFF2-40B4-BE49-F238E27FC236}">
                <a16:creationId xmlns:a16="http://schemas.microsoft.com/office/drawing/2014/main" id="{466081D2-4B09-4359-9179-95AB7F583898}"/>
              </a:ext>
            </a:extLst>
          </p:cNvPr>
          <p:cNvCxnSpPr/>
          <p:nvPr/>
        </p:nvCxnSpPr>
        <p:spPr>
          <a:xfrm>
            <a:off x="8061055" y="3670479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B58E9C3D-A2CD-4943-861B-D60FDAF61371}"/>
              </a:ext>
            </a:extLst>
          </p:cNvPr>
          <p:cNvSpPr txBox="1"/>
          <p:nvPr/>
        </p:nvSpPr>
        <p:spPr>
          <a:xfrm>
            <a:off x="36000" y="4050000"/>
            <a:ext cx="9072000" cy="2808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3: intersezione tra r ed s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60" name="Casella di testo 48">
            <a:extLst>
              <a:ext uri="{FF2B5EF4-FFF2-40B4-BE49-F238E27FC236}">
                <a16:creationId xmlns:a16="http://schemas.microsoft.com/office/drawing/2014/main" id="{1E3729DA-FE92-4F02-AA25-5E7700EAA31E}"/>
              </a:ext>
            </a:extLst>
          </p:cNvPr>
          <p:cNvSpPr txBox="1"/>
          <p:nvPr/>
        </p:nvSpPr>
        <p:spPr>
          <a:xfrm>
            <a:off x="86956" y="5356511"/>
            <a:ext cx="1259997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00FF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s)</a:t>
            </a:r>
          </a:p>
        </p:txBody>
      </p:sp>
      <p:sp>
        <p:nvSpPr>
          <p:cNvPr id="61" name="Casella di testo 49">
            <a:extLst>
              <a:ext uri="{FF2B5EF4-FFF2-40B4-BE49-F238E27FC236}">
                <a16:creationId xmlns:a16="http://schemas.microsoft.com/office/drawing/2014/main" id="{8741F75E-4AD2-43A9-8ABF-F63701BAB1C8}"/>
              </a:ext>
            </a:extLst>
          </p:cNvPr>
          <p:cNvSpPr txBox="1"/>
          <p:nvPr/>
        </p:nvSpPr>
        <p:spPr>
          <a:xfrm>
            <a:off x="1361653" y="4658409"/>
            <a:ext cx="1259997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00FF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  <a:r>
              <a:rPr lang="it-IT" sz="2000" dirty="0">
                <a:solidFill>
                  <a:srgbClr val="00FF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s’)</a:t>
            </a:r>
          </a:p>
        </p:txBody>
      </p:sp>
      <p:sp>
        <p:nvSpPr>
          <p:cNvPr id="62" name="Casella di testo 50">
            <a:extLst>
              <a:ext uri="{FF2B5EF4-FFF2-40B4-BE49-F238E27FC236}">
                <a16:creationId xmlns:a16="http://schemas.microsoft.com/office/drawing/2014/main" id="{26DC9D04-21BA-434B-A403-E01FB0BE8312}"/>
              </a:ext>
            </a:extLst>
          </p:cNvPr>
          <p:cNvSpPr txBox="1"/>
          <p:nvPr/>
        </p:nvSpPr>
        <p:spPr>
          <a:xfrm>
            <a:off x="1361661" y="6044898"/>
            <a:ext cx="1259997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00FF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s”)</a:t>
            </a:r>
          </a:p>
        </p:txBody>
      </p:sp>
      <p:sp>
        <p:nvSpPr>
          <p:cNvPr id="63" name="Casella di testo 53">
            <a:extLst>
              <a:ext uri="{FF2B5EF4-FFF2-40B4-BE49-F238E27FC236}">
                <a16:creationId xmlns:a16="http://schemas.microsoft.com/office/drawing/2014/main" id="{DDBD12ED-9868-46F4-8574-CA89E351376E}"/>
              </a:ext>
            </a:extLst>
          </p:cNvPr>
          <p:cNvSpPr txBox="1"/>
          <p:nvPr/>
        </p:nvSpPr>
        <p:spPr>
          <a:xfrm>
            <a:off x="2993967" y="4648556"/>
            <a:ext cx="540000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52A552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P’</a:t>
            </a:r>
          </a:p>
        </p:txBody>
      </p:sp>
      <p:sp>
        <p:nvSpPr>
          <p:cNvPr id="64" name="Casella di testo 54">
            <a:extLst>
              <a:ext uri="{FF2B5EF4-FFF2-40B4-BE49-F238E27FC236}">
                <a16:creationId xmlns:a16="http://schemas.microsoft.com/office/drawing/2014/main" id="{EBE29198-BC77-4608-AA4F-90AA0EA52FAE}"/>
              </a:ext>
            </a:extLst>
          </p:cNvPr>
          <p:cNvSpPr txBox="1"/>
          <p:nvPr/>
        </p:nvSpPr>
        <p:spPr>
          <a:xfrm>
            <a:off x="2987828" y="6021959"/>
            <a:ext cx="540000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52A552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P”</a:t>
            </a:r>
          </a:p>
        </p:txBody>
      </p:sp>
      <p:sp>
        <p:nvSpPr>
          <p:cNvPr id="65" name="Casella di testo 55">
            <a:extLst>
              <a:ext uri="{FF2B5EF4-FFF2-40B4-BE49-F238E27FC236}">
                <a16:creationId xmlns:a16="http://schemas.microsoft.com/office/drawing/2014/main" id="{ED4065F1-7CA7-4785-9798-A59143E24557}"/>
              </a:ext>
            </a:extLst>
          </p:cNvPr>
          <p:cNvSpPr txBox="1"/>
          <p:nvPr/>
        </p:nvSpPr>
        <p:spPr>
          <a:xfrm>
            <a:off x="3534392" y="5327131"/>
            <a:ext cx="1800000" cy="5838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52A552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(P’=-x; P”=y)</a:t>
            </a:r>
          </a:p>
        </p:txBody>
      </p:sp>
      <p:cxnSp>
        <p:nvCxnSpPr>
          <p:cNvPr id="66" name="Connettore a gomito 65">
            <a:extLst>
              <a:ext uri="{FF2B5EF4-FFF2-40B4-BE49-F238E27FC236}">
                <a16:creationId xmlns:a16="http://schemas.microsoft.com/office/drawing/2014/main" id="{509F22B8-BBDF-498D-8DD3-ABAE7C57DB2D}"/>
              </a:ext>
            </a:extLst>
          </p:cNvPr>
          <p:cNvCxnSpPr/>
          <p:nvPr/>
        </p:nvCxnSpPr>
        <p:spPr>
          <a:xfrm flipV="1">
            <a:off x="660155" y="4941598"/>
            <a:ext cx="719999" cy="432000"/>
          </a:xfrm>
          <a:prstGeom prst="bentConnector3">
            <a:avLst>
              <a:gd name="adj1" fmla="val -1064"/>
            </a:avLst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67" name="Connettore a gomito 66">
            <a:extLst>
              <a:ext uri="{FF2B5EF4-FFF2-40B4-BE49-F238E27FC236}">
                <a16:creationId xmlns:a16="http://schemas.microsoft.com/office/drawing/2014/main" id="{5F7992CC-A8E8-4635-ACAF-6671B78CC7BB}"/>
              </a:ext>
            </a:extLst>
          </p:cNvPr>
          <p:cNvCxnSpPr/>
          <p:nvPr/>
        </p:nvCxnSpPr>
        <p:spPr>
          <a:xfrm>
            <a:off x="635586" y="5948327"/>
            <a:ext cx="719999" cy="365015"/>
          </a:xfrm>
          <a:prstGeom prst="bentConnector3">
            <a:avLst>
              <a:gd name="adj1" fmla="val -1020"/>
            </a:avLst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68" name="Connettore 2 67">
            <a:extLst>
              <a:ext uri="{FF2B5EF4-FFF2-40B4-BE49-F238E27FC236}">
                <a16:creationId xmlns:a16="http://schemas.microsoft.com/office/drawing/2014/main" id="{8301986C-08D0-4BA1-847F-15FAFDD50018}"/>
              </a:ext>
            </a:extLst>
          </p:cNvPr>
          <p:cNvCxnSpPr/>
          <p:nvPr/>
        </p:nvCxnSpPr>
        <p:spPr>
          <a:xfrm>
            <a:off x="2623746" y="4938091"/>
            <a:ext cx="360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69" name="Connettore 2 68">
            <a:extLst>
              <a:ext uri="{FF2B5EF4-FFF2-40B4-BE49-F238E27FC236}">
                <a16:creationId xmlns:a16="http://schemas.microsoft.com/office/drawing/2014/main" id="{CB5B4B45-2670-478F-A251-DABCCDCD2B7C}"/>
              </a:ext>
            </a:extLst>
          </p:cNvPr>
          <p:cNvCxnSpPr/>
          <p:nvPr/>
        </p:nvCxnSpPr>
        <p:spPr>
          <a:xfrm>
            <a:off x="2614542" y="6298149"/>
            <a:ext cx="360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70" name="Connettore a gomito 69">
            <a:extLst>
              <a:ext uri="{FF2B5EF4-FFF2-40B4-BE49-F238E27FC236}">
                <a16:creationId xmlns:a16="http://schemas.microsoft.com/office/drawing/2014/main" id="{1B99254A-E95E-4254-9077-819B0521085B}"/>
              </a:ext>
            </a:extLst>
          </p:cNvPr>
          <p:cNvCxnSpPr/>
          <p:nvPr/>
        </p:nvCxnSpPr>
        <p:spPr>
          <a:xfrm>
            <a:off x="3542578" y="4909267"/>
            <a:ext cx="900000" cy="439480"/>
          </a:xfrm>
          <a:prstGeom prst="bentConnector2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71" name="Connettore a gomito 70">
            <a:extLst>
              <a:ext uri="{FF2B5EF4-FFF2-40B4-BE49-F238E27FC236}">
                <a16:creationId xmlns:a16="http://schemas.microsoft.com/office/drawing/2014/main" id="{992DEF2B-6CC6-4959-B743-28B36EFBC07E}"/>
              </a:ext>
            </a:extLst>
          </p:cNvPr>
          <p:cNvCxnSpPr/>
          <p:nvPr/>
        </p:nvCxnSpPr>
        <p:spPr>
          <a:xfrm flipV="1">
            <a:off x="3531708" y="5927166"/>
            <a:ext cx="900000" cy="366357"/>
          </a:xfrm>
          <a:prstGeom prst="bentConnector2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C0960C1E-93ED-42CC-B8D8-EC9318064C29}"/>
              </a:ext>
            </a:extLst>
          </p:cNvPr>
          <p:cNvSpPr txBox="1"/>
          <p:nvPr/>
        </p:nvSpPr>
        <p:spPr>
          <a:xfrm>
            <a:off x="5499280" y="4041465"/>
            <a:ext cx="3600000" cy="280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19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Dalle intersezioni delle rispettive proiezioni delle due rette si ricavano le proiezioni del punto che, in questo caso, risulta essere un punto P collocato nello spazio del secondo diedro avendo il valore dell’aggetto negativo.</a:t>
            </a:r>
            <a:endParaRPr lang="it-IT" sz="1900" dirty="0"/>
          </a:p>
        </p:txBody>
      </p:sp>
      <p:pic>
        <p:nvPicPr>
          <p:cNvPr id="46" name="Immagine 45">
            <a:extLst>
              <a:ext uri="{FF2B5EF4-FFF2-40B4-BE49-F238E27FC236}">
                <a16:creationId xmlns:a16="http://schemas.microsoft.com/office/drawing/2014/main" id="{6BB4B6F9-1347-4299-98A8-7D24336B5C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48" r="20765"/>
          <a:stretch/>
        </p:blipFill>
        <p:spPr bwMode="auto">
          <a:xfrm>
            <a:off x="41284" y="760139"/>
            <a:ext cx="5400000" cy="3223778"/>
          </a:xfrm>
          <a:prstGeom prst="rect">
            <a:avLst/>
          </a:prstGeom>
          <a:solidFill>
            <a:srgbClr val="EEECE1"/>
          </a:solidFill>
          <a:ln>
            <a:solidFill>
              <a:srgbClr val="4BACC6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75" name="Connettore 2 74">
            <a:extLst>
              <a:ext uri="{FF2B5EF4-FFF2-40B4-BE49-F238E27FC236}">
                <a16:creationId xmlns:a16="http://schemas.microsoft.com/office/drawing/2014/main" id="{30E62D07-B869-4021-82C0-B3484FB43615}"/>
              </a:ext>
            </a:extLst>
          </p:cNvPr>
          <p:cNvCxnSpPr>
            <a:cxnSpLocks/>
            <a:stCxn id="65" idx="0"/>
            <a:endCxn id="73" idx="5"/>
          </p:cNvCxnSpPr>
          <p:nvPr/>
        </p:nvCxnSpPr>
        <p:spPr>
          <a:xfrm flipH="1" flipV="1">
            <a:off x="2484137" y="2163785"/>
            <a:ext cx="1950255" cy="3163346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e 72">
            <a:extLst>
              <a:ext uri="{FF2B5EF4-FFF2-40B4-BE49-F238E27FC236}">
                <a16:creationId xmlns:a16="http://schemas.microsoft.com/office/drawing/2014/main" id="{6C5C24A5-2D1C-47E7-BC49-BAD573B4BD7A}"/>
              </a:ext>
            </a:extLst>
          </p:cNvPr>
          <p:cNvSpPr/>
          <p:nvPr/>
        </p:nvSpPr>
        <p:spPr>
          <a:xfrm>
            <a:off x="2115402" y="1241947"/>
            <a:ext cx="432000" cy="108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74982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72" grpId="0"/>
      <p:bldP spid="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EF903EFE-03EF-480B-8F36-C4652C6D158A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(3)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7043129-0D5D-47A9-8BC2-87ED4BC4F191}"/>
              </a:ext>
            </a:extLst>
          </p:cNvPr>
          <p:cNvSpPr txBox="1"/>
          <p:nvPr/>
        </p:nvSpPr>
        <p:spPr>
          <a:xfrm>
            <a:off x="36000" y="805215"/>
            <a:ext cx="9072000" cy="421200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Verifica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AD3D95D-329A-4AB9-A72B-54A830C059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4" r="20299"/>
          <a:stretch/>
        </p:blipFill>
        <p:spPr bwMode="auto">
          <a:xfrm>
            <a:off x="45614" y="1520145"/>
            <a:ext cx="5508000" cy="3251968"/>
          </a:xfrm>
          <a:prstGeom prst="rect">
            <a:avLst/>
          </a:prstGeom>
          <a:solidFill>
            <a:srgbClr val="EEECE1"/>
          </a:solidFill>
          <a:ln>
            <a:solidFill>
              <a:srgbClr val="4F81BD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22C834B-A1E4-4219-AAC3-051FC3E2204E}"/>
              </a:ext>
            </a:extLst>
          </p:cNvPr>
          <p:cNvSpPr txBox="1"/>
          <p:nvPr/>
        </p:nvSpPr>
        <p:spPr>
          <a:xfrm>
            <a:off x="5652668" y="1502793"/>
            <a:ext cx="3456000" cy="327782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Con la figura dell’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Es.01-b si dimostra che si ottiene lo stesso risultato (il medesimo punto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(P’=-x; P”=y) nello stesso diedro) individuando la retta s(T</a:t>
            </a:r>
            <a:r>
              <a:rPr lang="it-IT" sz="20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s; T</a:t>
            </a:r>
            <a:r>
              <a:rPr lang="it-IT" sz="20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s; s’; s’’) come intersezione di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 non di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dirty="0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FC5420B9-E5A9-43D4-965D-0F3A3EA5D1C7}"/>
              </a:ext>
            </a:extLst>
          </p:cNvPr>
          <p:cNvSpPr/>
          <p:nvPr/>
        </p:nvSpPr>
        <p:spPr>
          <a:xfrm>
            <a:off x="2197288" y="2003915"/>
            <a:ext cx="468000" cy="108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A788B8B2-79DB-4FE1-BC37-238168042764}"/>
              </a:ext>
            </a:extLst>
          </p:cNvPr>
          <p:cNvSpPr/>
          <p:nvPr/>
        </p:nvSpPr>
        <p:spPr>
          <a:xfrm>
            <a:off x="5600388" y="2744738"/>
            <a:ext cx="1910685" cy="7779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2DB22B11-F689-4D06-93FE-D9DDF639853A}"/>
              </a:ext>
            </a:extLst>
          </p:cNvPr>
          <p:cNvCxnSpPr>
            <a:cxnSpLocks/>
            <a:stCxn id="8" idx="2"/>
            <a:endCxn id="7" idx="6"/>
          </p:cNvCxnSpPr>
          <p:nvPr/>
        </p:nvCxnSpPr>
        <p:spPr>
          <a:xfrm flipH="1" flipV="1">
            <a:off x="2665288" y="2543915"/>
            <a:ext cx="2935100" cy="589784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38334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D9A067D1-B008-47E0-814D-8B6B1A853CEA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(4)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F5EE04F-DB47-436C-89FC-7B878BED1DA4}"/>
              </a:ext>
            </a:extLst>
          </p:cNvPr>
          <p:cNvSpPr txBox="1"/>
          <p:nvPr/>
        </p:nvSpPr>
        <p:spPr>
          <a:xfrm>
            <a:off x="36000" y="766475"/>
            <a:ext cx="90720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2060"/>
                </a:solidFill>
              </a:rPr>
              <a:t>Esempio 2: Intersezione tra due piani generici ed un piano proiettante in prima proiezione nel ID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44D2766-B715-4273-AEE9-453B21DCCB2E}"/>
              </a:ext>
            </a:extLst>
          </p:cNvPr>
          <p:cNvSpPr txBox="1"/>
          <p:nvPr/>
        </p:nvSpPr>
        <p:spPr>
          <a:xfrm>
            <a:off x="5459104" y="1854558"/>
            <a:ext cx="3635612" cy="396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Assegnati i seguenti piani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(Es. 02) con le relative caratteristiche geometrico-descrittive: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6533A8F-8D04-46DB-844B-6F2DA8C239F3}"/>
              </a:ext>
            </a:extLst>
          </p:cNvPr>
          <p:cNvSpPr txBox="1"/>
          <p:nvPr/>
        </p:nvSpPr>
        <p:spPr>
          <a:xfrm>
            <a:off x="5489947" y="3270087"/>
            <a:ext cx="3600000" cy="144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 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^ p</a:t>
            </a:r>
            <a:r>
              <a:rPr lang="it-IT" sz="2000" baseline="-25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</a:t>
            </a:r>
          </a:p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FF66C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 </a:t>
            </a:r>
            <a:r>
              <a:rPr lang="it-IT" sz="2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F66C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 p</a:t>
            </a:r>
            <a:r>
              <a:rPr lang="it-IT" sz="2000" baseline="-25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FF66C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</a:t>
            </a:r>
            <a:endParaRPr lang="it-IT" sz="2000" dirty="0">
              <a:solidFill>
                <a:srgbClr val="FF66CC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C46D96E-BFD4-43E3-996D-DF25DDCFCF4A}"/>
              </a:ext>
            </a:extLst>
          </p:cNvPr>
          <p:cNvSpPr txBox="1"/>
          <p:nvPr/>
        </p:nvSpPr>
        <p:spPr>
          <a:xfrm>
            <a:off x="5435355" y="4779792"/>
            <a:ext cx="361311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occorre ricercare e definire il punto d’intersezione P</a:t>
            </a:r>
            <a:r>
              <a:rPr lang="it-IT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tra i tre piani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A7A9FBF-0219-4726-9F15-8DBEC2423638}"/>
              </a:ext>
            </a:extLst>
          </p:cNvPr>
          <p:cNvSpPr txBox="1"/>
          <p:nvPr/>
        </p:nvSpPr>
        <p:spPr>
          <a:xfrm>
            <a:off x="36000" y="6103827"/>
            <a:ext cx="9072000" cy="7294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 ricercare detto punto si sviluppano i relativi passaggi dell’algoritmo grafico-descrittivo ottenendo il risultato della figura dell’ Es.02-a</a:t>
            </a:r>
            <a:endParaRPr lang="it-IT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A61245E8-0978-4310-A75A-4B40740EBB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1" r="20299"/>
          <a:stretch/>
        </p:blipFill>
        <p:spPr bwMode="auto">
          <a:xfrm>
            <a:off x="38636" y="2191078"/>
            <a:ext cx="5400000" cy="3172944"/>
          </a:xfrm>
          <a:prstGeom prst="rect">
            <a:avLst/>
          </a:prstGeom>
          <a:solidFill>
            <a:srgbClr val="EEECE1"/>
          </a:solidFill>
          <a:ln>
            <a:solidFill>
              <a:srgbClr val="0070C0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665583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build="p" animBg="1"/>
      <p:bldP spid="9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667C8B2C-5029-4398-9C34-5BEDDCB4D5E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(5)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AF20FFB7-6F5D-4825-B05E-05ADFF703178}"/>
              </a:ext>
            </a:extLst>
          </p:cNvPr>
          <p:cNvSpPr txBox="1"/>
          <p:nvPr/>
        </p:nvSpPr>
        <p:spPr>
          <a:xfrm>
            <a:off x="5505236" y="774264"/>
            <a:ext cx="3600000" cy="144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1: intersezione tra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9" name="Casella di testo 206">
            <a:extLst>
              <a:ext uri="{FF2B5EF4-FFF2-40B4-BE49-F238E27FC236}">
                <a16:creationId xmlns:a16="http://schemas.microsoft.com/office/drawing/2014/main" id="{87F6E704-7A04-4578-965B-05366C967CCA}"/>
              </a:ext>
            </a:extLst>
          </p:cNvPr>
          <p:cNvSpPr txBox="1"/>
          <p:nvPr/>
        </p:nvSpPr>
        <p:spPr>
          <a:xfrm>
            <a:off x="5766808" y="1283534"/>
            <a:ext cx="1393313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2000" baseline="-25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0" name="Casella di testo 205">
            <a:extLst>
              <a:ext uri="{FF2B5EF4-FFF2-40B4-BE49-F238E27FC236}">
                <a16:creationId xmlns:a16="http://schemas.microsoft.com/office/drawing/2014/main" id="{105AE9CC-3CEC-4978-A652-ECCE10602077}"/>
              </a:ext>
            </a:extLst>
          </p:cNvPr>
          <p:cNvSpPr txBox="1"/>
          <p:nvPr/>
        </p:nvSpPr>
        <p:spPr>
          <a:xfrm>
            <a:off x="5766808" y="1794340"/>
            <a:ext cx="1418853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2000" baseline="-25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" name="Casella di testo 204">
            <a:extLst>
              <a:ext uri="{FF2B5EF4-FFF2-40B4-BE49-F238E27FC236}">
                <a16:creationId xmlns:a16="http://schemas.microsoft.com/office/drawing/2014/main" id="{697B4081-E984-45C7-8A60-EDF0B1DE98DC}"/>
              </a:ext>
            </a:extLst>
          </p:cNvPr>
          <p:cNvSpPr txBox="1"/>
          <p:nvPr/>
        </p:nvSpPr>
        <p:spPr>
          <a:xfrm>
            <a:off x="7433331" y="1283534"/>
            <a:ext cx="651726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42" name="Casella di testo 203">
            <a:extLst>
              <a:ext uri="{FF2B5EF4-FFF2-40B4-BE49-F238E27FC236}">
                <a16:creationId xmlns:a16="http://schemas.microsoft.com/office/drawing/2014/main" id="{B8F98C09-5295-4BFE-B187-9E8C85CCD74D}"/>
              </a:ext>
            </a:extLst>
          </p:cNvPr>
          <p:cNvSpPr txBox="1"/>
          <p:nvPr/>
        </p:nvSpPr>
        <p:spPr>
          <a:xfrm>
            <a:off x="8345344" y="1273110"/>
            <a:ext cx="481464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</a:p>
        </p:txBody>
      </p:sp>
      <p:sp>
        <p:nvSpPr>
          <p:cNvPr id="43" name="Casella di testo 202">
            <a:extLst>
              <a:ext uri="{FF2B5EF4-FFF2-40B4-BE49-F238E27FC236}">
                <a16:creationId xmlns:a16="http://schemas.microsoft.com/office/drawing/2014/main" id="{FD3D8796-F16D-43B0-9C76-8ECCFD25062A}"/>
              </a:ext>
            </a:extLst>
          </p:cNvPr>
          <p:cNvSpPr txBox="1"/>
          <p:nvPr/>
        </p:nvSpPr>
        <p:spPr>
          <a:xfrm>
            <a:off x="7433331" y="1795978"/>
            <a:ext cx="665915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44" name="Casella di testo 201">
            <a:extLst>
              <a:ext uri="{FF2B5EF4-FFF2-40B4-BE49-F238E27FC236}">
                <a16:creationId xmlns:a16="http://schemas.microsoft.com/office/drawing/2014/main" id="{77B6F633-D3CE-4071-A9CB-C649010CFFF6}"/>
              </a:ext>
            </a:extLst>
          </p:cNvPr>
          <p:cNvSpPr txBox="1"/>
          <p:nvPr/>
        </p:nvSpPr>
        <p:spPr>
          <a:xfrm>
            <a:off x="8345344" y="1795977"/>
            <a:ext cx="481464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</a:p>
        </p:txBody>
      </p: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A67B0BD6-2973-4A61-8D21-7920DE5C6AF1}"/>
              </a:ext>
            </a:extLst>
          </p:cNvPr>
          <p:cNvCxnSpPr/>
          <p:nvPr/>
        </p:nvCxnSpPr>
        <p:spPr>
          <a:xfrm>
            <a:off x="7183391" y="1982818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CDFA09BD-5E6B-411D-9147-1F56A7F48D73}"/>
              </a:ext>
            </a:extLst>
          </p:cNvPr>
          <p:cNvCxnSpPr/>
          <p:nvPr/>
        </p:nvCxnSpPr>
        <p:spPr>
          <a:xfrm>
            <a:off x="7172494" y="1484105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7C35CED8-A2C0-4080-A811-109660E098ED}"/>
              </a:ext>
            </a:extLst>
          </p:cNvPr>
          <p:cNvCxnSpPr/>
          <p:nvPr/>
        </p:nvCxnSpPr>
        <p:spPr>
          <a:xfrm>
            <a:off x="8104193" y="1474513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142A459C-DDFA-402E-88D8-4E4129E4D3F9}"/>
              </a:ext>
            </a:extLst>
          </p:cNvPr>
          <p:cNvCxnSpPr/>
          <p:nvPr/>
        </p:nvCxnSpPr>
        <p:spPr>
          <a:xfrm>
            <a:off x="8082397" y="1973228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FC175017-B81E-4F04-A515-F223663771B5}"/>
              </a:ext>
            </a:extLst>
          </p:cNvPr>
          <p:cNvSpPr txBox="1"/>
          <p:nvPr/>
        </p:nvSpPr>
        <p:spPr>
          <a:xfrm>
            <a:off x="5509356" y="2506162"/>
            <a:ext cx="3600000" cy="144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2: intersezione tra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52" name="Casella di testo 206">
            <a:extLst>
              <a:ext uri="{FF2B5EF4-FFF2-40B4-BE49-F238E27FC236}">
                <a16:creationId xmlns:a16="http://schemas.microsoft.com/office/drawing/2014/main" id="{BFFDAE06-402B-47C6-983E-A6E514DAF4A5}"/>
              </a:ext>
            </a:extLst>
          </p:cNvPr>
          <p:cNvSpPr txBox="1"/>
          <p:nvPr/>
        </p:nvSpPr>
        <p:spPr>
          <a:xfrm>
            <a:off x="5767904" y="2980785"/>
            <a:ext cx="1387968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2000" baseline="-25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3" name="Casella di testo 205">
            <a:extLst>
              <a:ext uri="{FF2B5EF4-FFF2-40B4-BE49-F238E27FC236}">
                <a16:creationId xmlns:a16="http://schemas.microsoft.com/office/drawing/2014/main" id="{68B6AB74-44C8-4283-AA00-F79AD69A9142}"/>
              </a:ext>
            </a:extLst>
          </p:cNvPr>
          <p:cNvSpPr txBox="1"/>
          <p:nvPr/>
        </p:nvSpPr>
        <p:spPr>
          <a:xfrm>
            <a:off x="5767904" y="3491591"/>
            <a:ext cx="1413410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2000" baseline="-25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4" name="Casella di testo 204">
            <a:extLst>
              <a:ext uri="{FF2B5EF4-FFF2-40B4-BE49-F238E27FC236}">
                <a16:creationId xmlns:a16="http://schemas.microsoft.com/office/drawing/2014/main" id="{C3B95135-C604-4D28-9823-B0A420E581A8}"/>
              </a:ext>
            </a:extLst>
          </p:cNvPr>
          <p:cNvSpPr txBox="1"/>
          <p:nvPr/>
        </p:nvSpPr>
        <p:spPr>
          <a:xfrm>
            <a:off x="7414472" y="2980785"/>
            <a:ext cx="649226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55" name="Casella di testo 203">
            <a:extLst>
              <a:ext uri="{FF2B5EF4-FFF2-40B4-BE49-F238E27FC236}">
                <a16:creationId xmlns:a16="http://schemas.microsoft.com/office/drawing/2014/main" id="{2BE93D10-53FF-420C-893C-8730AFF710B3}"/>
              </a:ext>
            </a:extLst>
          </p:cNvPr>
          <p:cNvSpPr txBox="1"/>
          <p:nvPr/>
        </p:nvSpPr>
        <p:spPr>
          <a:xfrm>
            <a:off x="8322990" y="2970361"/>
            <a:ext cx="504913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</a:t>
            </a:r>
          </a:p>
        </p:txBody>
      </p:sp>
      <p:sp>
        <p:nvSpPr>
          <p:cNvPr id="56" name="Casella di testo 202">
            <a:extLst>
              <a:ext uri="{FF2B5EF4-FFF2-40B4-BE49-F238E27FC236}">
                <a16:creationId xmlns:a16="http://schemas.microsoft.com/office/drawing/2014/main" id="{6633ABC8-9272-4630-A7FA-98377175A90F}"/>
              </a:ext>
            </a:extLst>
          </p:cNvPr>
          <p:cNvSpPr txBox="1"/>
          <p:nvPr/>
        </p:nvSpPr>
        <p:spPr>
          <a:xfrm>
            <a:off x="7414472" y="3493229"/>
            <a:ext cx="663360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57" name="Casella di testo 201">
            <a:extLst>
              <a:ext uri="{FF2B5EF4-FFF2-40B4-BE49-F238E27FC236}">
                <a16:creationId xmlns:a16="http://schemas.microsoft.com/office/drawing/2014/main" id="{A6BCB304-4B80-4D21-A129-C81F5C7EEC63}"/>
              </a:ext>
            </a:extLst>
          </p:cNvPr>
          <p:cNvSpPr txBox="1"/>
          <p:nvPr/>
        </p:nvSpPr>
        <p:spPr>
          <a:xfrm>
            <a:off x="8322991" y="3493228"/>
            <a:ext cx="504913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s”</a:t>
            </a:r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93C14915-C5C7-4E3E-8274-5A7D9ED4E7D5}"/>
              </a:ext>
            </a:extLst>
          </p:cNvPr>
          <p:cNvCxnSpPr/>
          <p:nvPr/>
        </p:nvCxnSpPr>
        <p:spPr>
          <a:xfrm>
            <a:off x="7179052" y="3680069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BE35AFB1-502C-42C4-9CB7-F09CAE311043}"/>
              </a:ext>
            </a:extLst>
          </p:cNvPr>
          <p:cNvCxnSpPr/>
          <p:nvPr/>
        </p:nvCxnSpPr>
        <p:spPr>
          <a:xfrm>
            <a:off x="7168198" y="3181356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F7B2998F-6B6E-4FF7-9917-E7FCC57D0FD6}"/>
              </a:ext>
            </a:extLst>
          </p:cNvPr>
          <p:cNvCxnSpPr/>
          <p:nvPr/>
        </p:nvCxnSpPr>
        <p:spPr>
          <a:xfrm>
            <a:off x="8082763" y="3171764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51" name="Connettore 2 50">
            <a:extLst>
              <a:ext uri="{FF2B5EF4-FFF2-40B4-BE49-F238E27FC236}">
                <a16:creationId xmlns:a16="http://schemas.microsoft.com/office/drawing/2014/main" id="{466081D2-4B09-4359-9179-95AB7F583898}"/>
              </a:ext>
            </a:extLst>
          </p:cNvPr>
          <p:cNvCxnSpPr/>
          <p:nvPr/>
        </p:nvCxnSpPr>
        <p:spPr>
          <a:xfrm>
            <a:off x="8061055" y="3670479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B58E9C3D-A2CD-4943-861B-D60FDAF61371}"/>
              </a:ext>
            </a:extLst>
          </p:cNvPr>
          <p:cNvSpPr txBox="1"/>
          <p:nvPr/>
        </p:nvSpPr>
        <p:spPr>
          <a:xfrm>
            <a:off x="36000" y="4050000"/>
            <a:ext cx="9072000" cy="2808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3: intersezione tra r ed s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60" name="Casella di testo 48">
            <a:extLst>
              <a:ext uri="{FF2B5EF4-FFF2-40B4-BE49-F238E27FC236}">
                <a16:creationId xmlns:a16="http://schemas.microsoft.com/office/drawing/2014/main" id="{1E3729DA-FE92-4F02-AA25-5E7700EAA31E}"/>
              </a:ext>
            </a:extLst>
          </p:cNvPr>
          <p:cNvSpPr txBox="1"/>
          <p:nvPr/>
        </p:nvSpPr>
        <p:spPr>
          <a:xfrm>
            <a:off x="112714" y="5356511"/>
            <a:ext cx="1259997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(r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s)</a:t>
            </a:r>
          </a:p>
        </p:txBody>
      </p:sp>
      <p:sp>
        <p:nvSpPr>
          <p:cNvPr id="61" name="Casella di testo 49">
            <a:extLst>
              <a:ext uri="{FF2B5EF4-FFF2-40B4-BE49-F238E27FC236}">
                <a16:creationId xmlns:a16="http://schemas.microsoft.com/office/drawing/2014/main" id="{8741F75E-4AD2-43A9-8ABF-F63701BAB1C8}"/>
              </a:ext>
            </a:extLst>
          </p:cNvPr>
          <p:cNvSpPr txBox="1"/>
          <p:nvPr/>
        </p:nvSpPr>
        <p:spPr>
          <a:xfrm>
            <a:off x="1387411" y="4658409"/>
            <a:ext cx="1259997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(r’</a:t>
            </a:r>
            <a:r>
              <a:rPr lang="it-IT" sz="200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s’)</a:t>
            </a:r>
          </a:p>
        </p:txBody>
      </p:sp>
      <p:sp>
        <p:nvSpPr>
          <p:cNvPr id="62" name="Casella di testo 50">
            <a:extLst>
              <a:ext uri="{FF2B5EF4-FFF2-40B4-BE49-F238E27FC236}">
                <a16:creationId xmlns:a16="http://schemas.microsoft.com/office/drawing/2014/main" id="{26DC9D04-21BA-434B-A403-E01FB0BE8312}"/>
              </a:ext>
            </a:extLst>
          </p:cNvPr>
          <p:cNvSpPr txBox="1"/>
          <p:nvPr/>
        </p:nvSpPr>
        <p:spPr>
          <a:xfrm>
            <a:off x="1387419" y="6044898"/>
            <a:ext cx="1259997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(r”</a:t>
            </a:r>
            <a:r>
              <a:rPr lang="it-IT" sz="200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s”)</a:t>
            </a:r>
          </a:p>
        </p:txBody>
      </p:sp>
      <p:sp>
        <p:nvSpPr>
          <p:cNvPr id="63" name="Casella di testo 53">
            <a:extLst>
              <a:ext uri="{FF2B5EF4-FFF2-40B4-BE49-F238E27FC236}">
                <a16:creationId xmlns:a16="http://schemas.microsoft.com/office/drawing/2014/main" id="{DDBD12ED-9868-46F4-8574-CA89E351376E}"/>
              </a:ext>
            </a:extLst>
          </p:cNvPr>
          <p:cNvSpPr txBox="1"/>
          <p:nvPr/>
        </p:nvSpPr>
        <p:spPr>
          <a:xfrm>
            <a:off x="3019725" y="4648556"/>
            <a:ext cx="540000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P’</a:t>
            </a:r>
          </a:p>
        </p:txBody>
      </p:sp>
      <p:sp>
        <p:nvSpPr>
          <p:cNvPr id="64" name="Casella di testo 54">
            <a:extLst>
              <a:ext uri="{FF2B5EF4-FFF2-40B4-BE49-F238E27FC236}">
                <a16:creationId xmlns:a16="http://schemas.microsoft.com/office/drawing/2014/main" id="{EBE29198-BC77-4608-AA4F-90AA0EA52FAE}"/>
              </a:ext>
            </a:extLst>
          </p:cNvPr>
          <p:cNvSpPr txBox="1"/>
          <p:nvPr/>
        </p:nvSpPr>
        <p:spPr>
          <a:xfrm>
            <a:off x="3013586" y="6021959"/>
            <a:ext cx="540000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P”</a:t>
            </a:r>
          </a:p>
        </p:txBody>
      </p:sp>
      <p:sp>
        <p:nvSpPr>
          <p:cNvPr id="65" name="Casella di testo 55">
            <a:extLst>
              <a:ext uri="{FF2B5EF4-FFF2-40B4-BE49-F238E27FC236}">
                <a16:creationId xmlns:a16="http://schemas.microsoft.com/office/drawing/2014/main" id="{ED4065F1-7CA7-4785-9798-A59143E24557}"/>
              </a:ext>
            </a:extLst>
          </p:cNvPr>
          <p:cNvSpPr txBox="1"/>
          <p:nvPr/>
        </p:nvSpPr>
        <p:spPr>
          <a:xfrm>
            <a:off x="3560150" y="5327131"/>
            <a:ext cx="1800000" cy="5838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chemeClr val="accent6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(P’=x; P”=y)</a:t>
            </a:r>
          </a:p>
        </p:txBody>
      </p:sp>
      <p:cxnSp>
        <p:nvCxnSpPr>
          <p:cNvPr id="66" name="Connettore a gomito 65">
            <a:extLst>
              <a:ext uri="{FF2B5EF4-FFF2-40B4-BE49-F238E27FC236}">
                <a16:creationId xmlns:a16="http://schemas.microsoft.com/office/drawing/2014/main" id="{509F22B8-BBDF-498D-8DD3-ABAE7C57DB2D}"/>
              </a:ext>
            </a:extLst>
          </p:cNvPr>
          <p:cNvCxnSpPr/>
          <p:nvPr/>
        </p:nvCxnSpPr>
        <p:spPr>
          <a:xfrm flipV="1">
            <a:off x="685913" y="4941598"/>
            <a:ext cx="719999" cy="432000"/>
          </a:xfrm>
          <a:prstGeom prst="bentConnector3">
            <a:avLst>
              <a:gd name="adj1" fmla="val -1064"/>
            </a:avLst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67" name="Connettore a gomito 66">
            <a:extLst>
              <a:ext uri="{FF2B5EF4-FFF2-40B4-BE49-F238E27FC236}">
                <a16:creationId xmlns:a16="http://schemas.microsoft.com/office/drawing/2014/main" id="{5F7992CC-A8E8-4635-ACAF-6671B78CC7BB}"/>
              </a:ext>
            </a:extLst>
          </p:cNvPr>
          <p:cNvCxnSpPr/>
          <p:nvPr/>
        </p:nvCxnSpPr>
        <p:spPr>
          <a:xfrm>
            <a:off x="661344" y="5948327"/>
            <a:ext cx="719999" cy="365015"/>
          </a:xfrm>
          <a:prstGeom prst="bentConnector3">
            <a:avLst>
              <a:gd name="adj1" fmla="val -1020"/>
            </a:avLst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68" name="Connettore 2 67">
            <a:extLst>
              <a:ext uri="{FF2B5EF4-FFF2-40B4-BE49-F238E27FC236}">
                <a16:creationId xmlns:a16="http://schemas.microsoft.com/office/drawing/2014/main" id="{8301986C-08D0-4BA1-847F-15FAFDD50018}"/>
              </a:ext>
            </a:extLst>
          </p:cNvPr>
          <p:cNvCxnSpPr/>
          <p:nvPr/>
        </p:nvCxnSpPr>
        <p:spPr>
          <a:xfrm>
            <a:off x="2649504" y="4938091"/>
            <a:ext cx="360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69" name="Connettore 2 68">
            <a:extLst>
              <a:ext uri="{FF2B5EF4-FFF2-40B4-BE49-F238E27FC236}">
                <a16:creationId xmlns:a16="http://schemas.microsoft.com/office/drawing/2014/main" id="{CB5B4B45-2670-478F-A251-DABCCDCD2B7C}"/>
              </a:ext>
            </a:extLst>
          </p:cNvPr>
          <p:cNvCxnSpPr/>
          <p:nvPr/>
        </p:nvCxnSpPr>
        <p:spPr>
          <a:xfrm>
            <a:off x="2640300" y="6298149"/>
            <a:ext cx="360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70" name="Connettore a gomito 69">
            <a:extLst>
              <a:ext uri="{FF2B5EF4-FFF2-40B4-BE49-F238E27FC236}">
                <a16:creationId xmlns:a16="http://schemas.microsoft.com/office/drawing/2014/main" id="{1B99254A-E95E-4254-9077-819B0521085B}"/>
              </a:ext>
            </a:extLst>
          </p:cNvPr>
          <p:cNvCxnSpPr/>
          <p:nvPr/>
        </p:nvCxnSpPr>
        <p:spPr>
          <a:xfrm>
            <a:off x="3568336" y="4909267"/>
            <a:ext cx="900000" cy="439480"/>
          </a:xfrm>
          <a:prstGeom prst="bentConnector2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71" name="Connettore a gomito 70">
            <a:extLst>
              <a:ext uri="{FF2B5EF4-FFF2-40B4-BE49-F238E27FC236}">
                <a16:creationId xmlns:a16="http://schemas.microsoft.com/office/drawing/2014/main" id="{992DEF2B-6CC6-4959-B743-28B36EFBC07E}"/>
              </a:ext>
            </a:extLst>
          </p:cNvPr>
          <p:cNvCxnSpPr/>
          <p:nvPr/>
        </p:nvCxnSpPr>
        <p:spPr>
          <a:xfrm flipV="1">
            <a:off x="3557466" y="5927166"/>
            <a:ext cx="900000" cy="366357"/>
          </a:xfrm>
          <a:prstGeom prst="bentConnector2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C0960C1E-93ED-42CC-B8D8-EC9318064C29}"/>
              </a:ext>
            </a:extLst>
          </p:cNvPr>
          <p:cNvSpPr txBox="1"/>
          <p:nvPr/>
        </p:nvSpPr>
        <p:spPr>
          <a:xfrm>
            <a:off x="5422006" y="4080102"/>
            <a:ext cx="3668767" cy="2759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19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Dalle intersezioni delle rispettive proiezioni delle due rette si ricavano le proiezioni del punto che, in questo caso, risulta essere un punto P collocato nello spazio del primo diedro avendo i valori di aggetto e quota positivi.</a:t>
            </a:r>
            <a:endParaRPr lang="it-IT" sz="1900" dirty="0"/>
          </a:p>
        </p:txBody>
      </p:sp>
      <p:pic>
        <p:nvPicPr>
          <p:cNvPr id="74" name="Immagine 73">
            <a:extLst>
              <a:ext uri="{FF2B5EF4-FFF2-40B4-BE49-F238E27FC236}">
                <a16:creationId xmlns:a16="http://schemas.microsoft.com/office/drawing/2014/main" id="{9CC6BAC0-64C5-438C-8465-F25B90FB19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1" r="20292"/>
          <a:stretch/>
        </p:blipFill>
        <p:spPr bwMode="auto">
          <a:xfrm>
            <a:off x="64395" y="791445"/>
            <a:ext cx="5400000" cy="3172944"/>
          </a:xfrm>
          <a:prstGeom prst="rect">
            <a:avLst/>
          </a:prstGeom>
          <a:solidFill>
            <a:srgbClr val="EEECE1"/>
          </a:solidFill>
          <a:ln>
            <a:solidFill>
              <a:srgbClr val="4F81BD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3" name="Ovale 72">
            <a:extLst>
              <a:ext uri="{FF2B5EF4-FFF2-40B4-BE49-F238E27FC236}">
                <a16:creationId xmlns:a16="http://schemas.microsoft.com/office/drawing/2014/main" id="{6C5C24A5-2D1C-47E7-BC49-BAD573B4BD7A}"/>
              </a:ext>
            </a:extLst>
          </p:cNvPr>
          <p:cNvSpPr/>
          <p:nvPr/>
        </p:nvSpPr>
        <p:spPr>
          <a:xfrm>
            <a:off x="2576011" y="1566608"/>
            <a:ext cx="432000" cy="108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5" name="Connettore 2 74">
            <a:extLst>
              <a:ext uri="{FF2B5EF4-FFF2-40B4-BE49-F238E27FC236}">
                <a16:creationId xmlns:a16="http://schemas.microsoft.com/office/drawing/2014/main" id="{30E62D07-B869-4021-82C0-B3484FB43615}"/>
              </a:ext>
            </a:extLst>
          </p:cNvPr>
          <p:cNvCxnSpPr>
            <a:cxnSpLocks/>
            <a:stCxn id="65" idx="0"/>
            <a:endCxn id="73" idx="5"/>
          </p:cNvCxnSpPr>
          <p:nvPr/>
        </p:nvCxnSpPr>
        <p:spPr>
          <a:xfrm flipH="1" flipV="1">
            <a:off x="2944746" y="2488446"/>
            <a:ext cx="1515404" cy="2838685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1860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72" grpId="0"/>
      <p:bldP spid="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EF903EFE-03EF-480B-8F36-C4652C6D158A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(6)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7043129-0D5D-47A9-8BC2-87ED4BC4F191}"/>
              </a:ext>
            </a:extLst>
          </p:cNvPr>
          <p:cNvSpPr txBox="1"/>
          <p:nvPr/>
        </p:nvSpPr>
        <p:spPr>
          <a:xfrm>
            <a:off x="36000" y="805215"/>
            <a:ext cx="9072000" cy="432000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Verifica</a:t>
            </a:r>
          </a:p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22C834B-A1E4-4219-AAC3-051FC3E2204E}"/>
              </a:ext>
            </a:extLst>
          </p:cNvPr>
          <p:cNvSpPr txBox="1"/>
          <p:nvPr/>
        </p:nvSpPr>
        <p:spPr>
          <a:xfrm>
            <a:off x="5755700" y="1528551"/>
            <a:ext cx="3348000" cy="327782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Con la figura dell’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Es.02-b si dimostra che si ottiene lo stesso risultato (il medesimo punto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(P’=x; P”=y) nello stesso diedro) individuando la retta s(T</a:t>
            </a:r>
            <a:r>
              <a:rPr lang="it-IT" sz="20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s;T</a:t>
            </a:r>
            <a:r>
              <a:rPr lang="it-IT" sz="20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s; s’; s’’) come intersezione di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 non di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con il piano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dirty="0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A788B8B2-79DB-4FE1-BC37-238168042764}"/>
              </a:ext>
            </a:extLst>
          </p:cNvPr>
          <p:cNvSpPr/>
          <p:nvPr/>
        </p:nvSpPr>
        <p:spPr>
          <a:xfrm>
            <a:off x="5832208" y="2770496"/>
            <a:ext cx="1692000" cy="7779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7068751-3FDC-4FF0-AA3D-D2E17F9F81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1" r="20454"/>
          <a:stretch/>
        </p:blipFill>
        <p:spPr bwMode="auto">
          <a:xfrm>
            <a:off x="51995" y="1534832"/>
            <a:ext cx="5544000" cy="3266349"/>
          </a:xfrm>
          <a:prstGeom prst="rect">
            <a:avLst/>
          </a:prstGeom>
          <a:solidFill>
            <a:srgbClr val="EEECE1"/>
          </a:solidFill>
          <a:ln>
            <a:solidFill>
              <a:srgbClr val="4F81BD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Ovale 6">
            <a:extLst>
              <a:ext uri="{FF2B5EF4-FFF2-40B4-BE49-F238E27FC236}">
                <a16:creationId xmlns:a16="http://schemas.microsoft.com/office/drawing/2014/main" id="{FC5420B9-E5A9-43D4-965D-0F3A3EA5D1C7}"/>
              </a:ext>
            </a:extLst>
          </p:cNvPr>
          <p:cNvSpPr/>
          <p:nvPr/>
        </p:nvSpPr>
        <p:spPr>
          <a:xfrm>
            <a:off x="2591606" y="2345393"/>
            <a:ext cx="612000" cy="108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2DB22B11-F689-4D06-93FE-D9DDF639853A}"/>
              </a:ext>
            </a:extLst>
          </p:cNvPr>
          <p:cNvCxnSpPr>
            <a:cxnSpLocks/>
            <a:stCxn id="8" idx="2"/>
            <a:endCxn id="7" idx="6"/>
          </p:cNvCxnSpPr>
          <p:nvPr/>
        </p:nvCxnSpPr>
        <p:spPr>
          <a:xfrm flipH="1" flipV="1">
            <a:off x="3203606" y="2885393"/>
            <a:ext cx="2628602" cy="274064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2968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D9A067D1-B008-47E0-814D-8B6B1A853CEA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(7)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F5EE04F-DB47-436C-89FC-7B878BED1DA4}"/>
              </a:ext>
            </a:extLst>
          </p:cNvPr>
          <p:cNvSpPr txBox="1"/>
          <p:nvPr/>
        </p:nvSpPr>
        <p:spPr>
          <a:xfrm>
            <a:off x="36000" y="766475"/>
            <a:ext cx="90720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2060"/>
                </a:solidFill>
              </a:rPr>
              <a:t>Esempio 3: Intersezione tra due piani proiettanti in prima ed un piano generico parallelo alla linea di terra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44D2766-B715-4273-AEE9-453B21DCCB2E}"/>
              </a:ext>
            </a:extLst>
          </p:cNvPr>
          <p:cNvSpPr txBox="1"/>
          <p:nvPr/>
        </p:nvSpPr>
        <p:spPr>
          <a:xfrm>
            <a:off x="5459104" y="1854558"/>
            <a:ext cx="3635612" cy="396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Assegnati i seguenti piani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(Es. 03) con le relative caratteristiche geometrico-descrittive: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6533A8F-8D04-46DB-844B-6F2DA8C239F3}"/>
              </a:ext>
            </a:extLst>
          </p:cNvPr>
          <p:cNvSpPr txBox="1"/>
          <p:nvPr/>
        </p:nvSpPr>
        <p:spPr>
          <a:xfrm>
            <a:off x="5489947" y="3270087"/>
            <a:ext cx="3600000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 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^ p</a:t>
            </a:r>
            <a:r>
              <a:rPr lang="it-IT" sz="2000" baseline="-25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FF66C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(</a:t>
            </a:r>
            <a:r>
              <a:rPr lang="it-IT" sz="2000" dirty="0">
                <a:solidFill>
                  <a:srgbClr val="FF66C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^p</a:t>
            </a:r>
            <a:r>
              <a:rPr lang="it-IT" sz="2000" baseline="-25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FF66C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66C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</a:t>
            </a:r>
            <a:endParaRPr lang="it-IT" sz="2000" dirty="0">
              <a:solidFill>
                <a:srgbClr val="FF66CC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C46D96E-BFD4-43E3-996D-DF25DDCFCF4A}"/>
              </a:ext>
            </a:extLst>
          </p:cNvPr>
          <p:cNvSpPr txBox="1"/>
          <p:nvPr/>
        </p:nvSpPr>
        <p:spPr>
          <a:xfrm>
            <a:off x="5435355" y="4779792"/>
            <a:ext cx="3613111" cy="102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occorre ricercare e definire il punto d’intersezione P</a:t>
            </a:r>
            <a:r>
              <a:rPr lang="it-IT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tra i tre piani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A7A9FBF-0219-4726-9F15-8DBEC2423638}"/>
              </a:ext>
            </a:extLst>
          </p:cNvPr>
          <p:cNvSpPr txBox="1"/>
          <p:nvPr/>
        </p:nvSpPr>
        <p:spPr>
          <a:xfrm>
            <a:off x="36000" y="6103827"/>
            <a:ext cx="9072000" cy="7294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 ricercare la collocazione di detto punto si sviluppano i relativi passaggi dell’algoritmo grafico-descrittivo ottenendo il risultato della figura dell’Es.03-a</a:t>
            </a:r>
            <a:endParaRPr lang="it-IT" dirty="0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24F72D5E-AD33-4E4B-A2D8-7F34F57CFF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36" r="20454"/>
          <a:stretch/>
        </p:blipFill>
        <p:spPr bwMode="auto">
          <a:xfrm>
            <a:off x="-1" y="2031135"/>
            <a:ext cx="5400000" cy="3189139"/>
          </a:xfrm>
          <a:prstGeom prst="rect">
            <a:avLst/>
          </a:prstGeom>
          <a:solidFill>
            <a:srgbClr val="EEECE1"/>
          </a:solidFill>
          <a:ln>
            <a:solidFill>
              <a:srgbClr val="4F81BD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500904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build="p" animBg="1"/>
      <p:bldP spid="9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667C8B2C-5029-4398-9C34-5BEDDCB4D5E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(8)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AF20FFB7-6F5D-4825-B05E-05ADFF703178}"/>
              </a:ext>
            </a:extLst>
          </p:cNvPr>
          <p:cNvSpPr txBox="1"/>
          <p:nvPr/>
        </p:nvSpPr>
        <p:spPr>
          <a:xfrm>
            <a:off x="5505236" y="774263"/>
            <a:ext cx="3600000" cy="144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1: intersezione tra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9" name="Casella di testo 206">
            <a:extLst>
              <a:ext uri="{FF2B5EF4-FFF2-40B4-BE49-F238E27FC236}">
                <a16:creationId xmlns:a16="http://schemas.microsoft.com/office/drawing/2014/main" id="{87F6E704-7A04-4578-965B-05366C967CCA}"/>
              </a:ext>
            </a:extLst>
          </p:cNvPr>
          <p:cNvSpPr txBox="1"/>
          <p:nvPr/>
        </p:nvSpPr>
        <p:spPr>
          <a:xfrm>
            <a:off x="5766808" y="1283534"/>
            <a:ext cx="1393313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FB3BF7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FB3BF7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B3BF7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0" name="Casella di testo 205">
            <a:extLst>
              <a:ext uri="{FF2B5EF4-FFF2-40B4-BE49-F238E27FC236}">
                <a16:creationId xmlns:a16="http://schemas.microsoft.com/office/drawing/2014/main" id="{105AE9CC-3CEC-4978-A652-ECCE10602077}"/>
              </a:ext>
            </a:extLst>
          </p:cNvPr>
          <p:cNvSpPr txBox="1"/>
          <p:nvPr/>
        </p:nvSpPr>
        <p:spPr>
          <a:xfrm>
            <a:off x="5766808" y="1794340"/>
            <a:ext cx="1418853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FB3BF7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FB3BF7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B3BF7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" name="Casella di testo 204">
            <a:extLst>
              <a:ext uri="{FF2B5EF4-FFF2-40B4-BE49-F238E27FC236}">
                <a16:creationId xmlns:a16="http://schemas.microsoft.com/office/drawing/2014/main" id="{697B4081-E984-45C7-8A60-EDF0B1DE98DC}"/>
              </a:ext>
            </a:extLst>
          </p:cNvPr>
          <p:cNvSpPr txBox="1"/>
          <p:nvPr/>
        </p:nvSpPr>
        <p:spPr>
          <a:xfrm>
            <a:off x="7433331" y="1283534"/>
            <a:ext cx="651726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42" name="Casella di testo 203">
            <a:extLst>
              <a:ext uri="{FF2B5EF4-FFF2-40B4-BE49-F238E27FC236}">
                <a16:creationId xmlns:a16="http://schemas.microsoft.com/office/drawing/2014/main" id="{B8F98C09-5295-4BFE-B187-9E8C85CCD74D}"/>
              </a:ext>
            </a:extLst>
          </p:cNvPr>
          <p:cNvSpPr txBox="1"/>
          <p:nvPr/>
        </p:nvSpPr>
        <p:spPr>
          <a:xfrm>
            <a:off x="8345344" y="1273110"/>
            <a:ext cx="481464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</a:t>
            </a:r>
          </a:p>
        </p:txBody>
      </p:sp>
      <p:sp>
        <p:nvSpPr>
          <p:cNvPr id="43" name="Casella di testo 202">
            <a:extLst>
              <a:ext uri="{FF2B5EF4-FFF2-40B4-BE49-F238E27FC236}">
                <a16:creationId xmlns:a16="http://schemas.microsoft.com/office/drawing/2014/main" id="{FD3D8796-F16D-43B0-9C76-8ECCFD25062A}"/>
              </a:ext>
            </a:extLst>
          </p:cNvPr>
          <p:cNvSpPr txBox="1"/>
          <p:nvPr/>
        </p:nvSpPr>
        <p:spPr>
          <a:xfrm>
            <a:off x="7433331" y="1795978"/>
            <a:ext cx="665915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44" name="Casella di testo 201">
            <a:extLst>
              <a:ext uri="{FF2B5EF4-FFF2-40B4-BE49-F238E27FC236}">
                <a16:creationId xmlns:a16="http://schemas.microsoft.com/office/drawing/2014/main" id="{77B6F633-D3CE-4071-A9CB-C649010CFFF6}"/>
              </a:ext>
            </a:extLst>
          </p:cNvPr>
          <p:cNvSpPr txBox="1"/>
          <p:nvPr/>
        </p:nvSpPr>
        <p:spPr>
          <a:xfrm>
            <a:off x="8345344" y="1795977"/>
            <a:ext cx="481464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s”</a:t>
            </a:r>
          </a:p>
        </p:txBody>
      </p: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A67B0BD6-2973-4A61-8D21-7920DE5C6AF1}"/>
              </a:ext>
            </a:extLst>
          </p:cNvPr>
          <p:cNvCxnSpPr/>
          <p:nvPr/>
        </p:nvCxnSpPr>
        <p:spPr>
          <a:xfrm>
            <a:off x="7183391" y="1982818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CDFA09BD-5E6B-411D-9147-1F56A7F48D73}"/>
              </a:ext>
            </a:extLst>
          </p:cNvPr>
          <p:cNvCxnSpPr/>
          <p:nvPr/>
        </p:nvCxnSpPr>
        <p:spPr>
          <a:xfrm>
            <a:off x="7172494" y="1484105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7C35CED8-A2C0-4080-A811-109660E098ED}"/>
              </a:ext>
            </a:extLst>
          </p:cNvPr>
          <p:cNvCxnSpPr/>
          <p:nvPr/>
        </p:nvCxnSpPr>
        <p:spPr>
          <a:xfrm>
            <a:off x="8104193" y="1474513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142A459C-DDFA-402E-88D8-4E4129E4D3F9}"/>
              </a:ext>
            </a:extLst>
          </p:cNvPr>
          <p:cNvCxnSpPr/>
          <p:nvPr/>
        </p:nvCxnSpPr>
        <p:spPr>
          <a:xfrm>
            <a:off x="8082397" y="1973228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FC175017-B81E-4F04-A515-F223663771B5}"/>
              </a:ext>
            </a:extLst>
          </p:cNvPr>
          <p:cNvSpPr txBox="1"/>
          <p:nvPr/>
        </p:nvSpPr>
        <p:spPr>
          <a:xfrm>
            <a:off x="5509356" y="2506161"/>
            <a:ext cx="3600000" cy="144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2: intersezione tra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52" name="Casella di testo 206">
            <a:extLst>
              <a:ext uri="{FF2B5EF4-FFF2-40B4-BE49-F238E27FC236}">
                <a16:creationId xmlns:a16="http://schemas.microsoft.com/office/drawing/2014/main" id="{BFFDAE06-402B-47C6-983E-A6E514DAF4A5}"/>
              </a:ext>
            </a:extLst>
          </p:cNvPr>
          <p:cNvSpPr txBox="1"/>
          <p:nvPr/>
        </p:nvSpPr>
        <p:spPr>
          <a:xfrm>
            <a:off x="5767904" y="2980785"/>
            <a:ext cx="1387968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1E1EFB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1E1EFB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1E1EFB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3" name="Casella di testo 205">
            <a:extLst>
              <a:ext uri="{FF2B5EF4-FFF2-40B4-BE49-F238E27FC236}">
                <a16:creationId xmlns:a16="http://schemas.microsoft.com/office/drawing/2014/main" id="{68B6AB74-44C8-4283-AA00-F79AD69A9142}"/>
              </a:ext>
            </a:extLst>
          </p:cNvPr>
          <p:cNvSpPr txBox="1"/>
          <p:nvPr/>
        </p:nvSpPr>
        <p:spPr>
          <a:xfrm>
            <a:off x="5767904" y="3491591"/>
            <a:ext cx="1413410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1E1EFB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1E1EFB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1E1EFB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4" name="Casella di testo 204">
            <a:extLst>
              <a:ext uri="{FF2B5EF4-FFF2-40B4-BE49-F238E27FC236}">
                <a16:creationId xmlns:a16="http://schemas.microsoft.com/office/drawing/2014/main" id="{C3B95135-C604-4D28-9823-B0A420E581A8}"/>
              </a:ext>
            </a:extLst>
          </p:cNvPr>
          <p:cNvSpPr txBox="1"/>
          <p:nvPr/>
        </p:nvSpPr>
        <p:spPr>
          <a:xfrm>
            <a:off x="7414472" y="2980785"/>
            <a:ext cx="649226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55" name="Casella di testo 203">
            <a:extLst>
              <a:ext uri="{FF2B5EF4-FFF2-40B4-BE49-F238E27FC236}">
                <a16:creationId xmlns:a16="http://schemas.microsoft.com/office/drawing/2014/main" id="{2BE93D10-53FF-420C-893C-8730AFF710B3}"/>
              </a:ext>
            </a:extLst>
          </p:cNvPr>
          <p:cNvSpPr txBox="1"/>
          <p:nvPr/>
        </p:nvSpPr>
        <p:spPr>
          <a:xfrm>
            <a:off x="8322990" y="2970361"/>
            <a:ext cx="504913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</a:p>
        </p:txBody>
      </p:sp>
      <p:sp>
        <p:nvSpPr>
          <p:cNvPr id="56" name="Casella di testo 202">
            <a:extLst>
              <a:ext uri="{FF2B5EF4-FFF2-40B4-BE49-F238E27FC236}">
                <a16:creationId xmlns:a16="http://schemas.microsoft.com/office/drawing/2014/main" id="{6633ABC8-9272-4630-A7FA-98377175A90F}"/>
              </a:ext>
            </a:extLst>
          </p:cNvPr>
          <p:cNvSpPr txBox="1"/>
          <p:nvPr/>
        </p:nvSpPr>
        <p:spPr>
          <a:xfrm>
            <a:off x="7414472" y="3493229"/>
            <a:ext cx="663360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57" name="Casella di testo 201">
            <a:extLst>
              <a:ext uri="{FF2B5EF4-FFF2-40B4-BE49-F238E27FC236}">
                <a16:creationId xmlns:a16="http://schemas.microsoft.com/office/drawing/2014/main" id="{A6BCB304-4B80-4D21-A129-C81F5C7EEC63}"/>
              </a:ext>
            </a:extLst>
          </p:cNvPr>
          <p:cNvSpPr txBox="1"/>
          <p:nvPr/>
        </p:nvSpPr>
        <p:spPr>
          <a:xfrm>
            <a:off x="8322991" y="3493228"/>
            <a:ext cx="504913" cy="377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93C14915-C5C7-4E3E-8274-5A7D9ED4E7D5}"/>
              </a:ext>
            </a:extLst>
          </p:cNvPr>
          <p:cNvCxnSpPr/>
          <p:nvPr/>
        </p:nvCxnSpPr>
        <p:spPr>
          <a:xfrm>
            <a:off x="7179052" y="3680069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BE35AFB1-502C-42C4-9CB7-F09CAE311043}"/>
              </a:ext>
            </a:extLst>
          </p:cNvPr>
          <p:cNvCxnSpPr/>
          <p:nvPr/>
        </p:nvCxnSpPr>
        <p:spPr>
          <a:xfrm>
            <a:off x="7168198" y="3181356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F7B2998F-6B6E-4FF7-9917-E7FCC57D0FD6}"/>
              </a:ext>
            </a:extLst>
          </p:cNvPr>
          <p:cNvCxnSpPr/>
          <p:nvPr/>
        </p:nvCxnSpPr>
        <p:spPr>
          <a:xfrm>
            <a:off x="8082763" y="3171764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51" name="Connettore 2 50">
            <a:extLst>
              <a:ext uri="{FF2B5EF4-FFF2-40B4-BE49-F238E27FC236}">
                <a16:creationId xmlns:a16="http://schemas.microsoft.com/office/drawing/2014/main" id="{466081D2-4B09-4359-9179-95AB7F583898}"/>
              </a:ext>
            </a:extLst>
          </p:cNvPr>
          <p:cNvCxnSpPr/>
          <p:nvPr/>
        </p:nvCxnSpPr>
        <p:spPr>
          <a:xfrm>
            <a:off x="8061055" y="3670479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B58E9C3D-A2CD-4943-861B-D60FDAF61371}"/>
              </a:ext>
            </a:extLst>
          </p:cNvPr>
          <p:cNvSpPr txBox="1"/>
          <p:nvPr/>
        </p:nvSpPr>
        <p:spPr>
          <a:xfrm>
            <a:off x="36000" y="4050000"/>
            <a:ext cx="9072000" cy="2808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3: intersezione tra r ed s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60" name="Casella di testo 48">
            <a:extLst>
              <a:ext uri="{FF2B5EF4-FFF2-40B4-BE49-F238E27FC236}">
                <a16:creationId xmlns:a16="http://schemas.microsoft.com/office/drawing/2014/main" id="{1E3729DA-FE92-4F02-AA25-5E7700EAA31E}"/>
              </a:ext>
            </a:extLst>
          </p:cNvPr>
          <p:cNvSpPr txBox="1"/>
          <p:nvPr/>
        </p:nvSpPr>
        <p:spPr>
          <a:xfrm>
            <a:off x="112714" y="5356511"/>
            <a:ext cx="1259997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00FF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s)</a:t>
            </a:r>
          </a:p>
        </p:txBody>
      </p:sp>
      <p:sp>
        <p:nvSpPr>
          <p:cNvPr id="61" name="Casella di testo 49">
            <a:extLst>
              <a:ext uri="{FF2B5EF4-FFF2-40B4-BE49-F238E27FC236}">
                <a16:creationId xmlns:a16="http://schemas.microsoft.com/office/drawing/2014/main" id="{8741F75E-4AD2-43A9-8ABF-F63701BAB1C8}"/>
              </a:ext>
            </a:extLst>
          </p:cNvPr>
          <p:cNvSpPr txBox="1"/>
          <p:nvPr/>
        </p:nvSpPr>
        <p:spPr>
          <a:xfrm>
            <a:off x="1387411" y="4658409"/>
            <a:ext cx="1259997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00FF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s’)</a:t>
            </a:r>
          </a:p>
        </p:txBody>
      </p:sp>
      <p:sp>
        <p:nvSpPr>
          <p:cNvPr id="62" name="Casella di testo 50">
            <a:extLst>
              <a:ext uri="{FF2B5EF4-FFF2-40B4-BE49-F238E27FC236}">
                <a16:creationId xmlns:a16="http://schemas.microsoft.com/office/drawing/2014/main" id="{26DC9D04-21BA-434B-A403-E01FB0BE8312}"/>
              </a:ext>
            </a:extLst>
          </p:cNvPr>
          <p:cNvSpPr txBox="1"/>
          <p:nvPr/>
        </p:nvSpPr>
        <p:spPr>
          <a:xfrm>
            <a:off x="1387419" y="6044898"/>
            <a:ext cx="1259997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00FF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s”)</a:t>
            </a:r>
          </a:p>
        </p:txBody>
      </p:sp>
      <p:sp>
        <p:nvSpPr>
          <p:cNvPr id="63" name="Casella di testo 53">
            <a:extLst>
              <a:ext uri="{FF2B5EF4-FFF2-40B4-BE49-F238E27FC236}">
                <a16:creationId xmlns:a16="http://schemas.microsoft.com/office/drawing/2014/main" id="{DDBD12ED-9868-46F4-8574-CA89E351376E}"/>
              </a:ext>
            </a:extLst>
          </p:cNvPr>
          <p:cNvSpPr txBox="1"/>
          <p:nvPr/>
        </p:nvSpPr>
        <p:spPr>
          <a:xfrm>
            <a:off x="3019725" y="4648556"/>
            <a:ext cx="540000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6AB068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P’</a:t>
            </a:r>
          </a:p>
        </p:txBody>
      </p:sp>
      <p:sp>
        <p:nvSpPr>
          <p:cNvPr id="64" name="Casella di testo 54">
            <a:extLst>
              <a:ext uri="{FF2B5EF4-FFF2-40B4-BE49-F238E27FC236}">
                <a16:creationId xmlns:a16="http://schemas.microsoft.com/office/drawing/2014/main" id="{EBE29198-BC77-4608-AA4F-90AA0EA52FAE}"/>
              </a:ext>
            </a:extLst>
          </p:cNvPr>
          <p:cNvSpPr txBox="1"/>
          <p:nvPr/>
        </p:nvSpPr>
        <p:spPr>
          <a:xfrm>
            <a:off x="3013586" y="6021959"/>
            <a:ext cx="540000" cy="58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6AB068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P”</a:t>
            </a:r>
          </a:p>
        </p:txBody>
      </p:sp>
      <p:sp>
        <p:nvSpPr>
          <p:cNvPr id="65" name="Casella di testo 55">
            <a:extLst>
              <a:ext uri="{FF2B5EF4-FFF2-40B4-BE49-F238E27FC236}">
                <a16:creationId xmlns:a16="http://schemas.microsoft.com/office/drawing/2014/main" id="{ED4065F1-7CA7-4785-9798-A59143E24557}"/>
              </a:ext>
            </a:extLst>
          </p:cNvPr>
          <p:cNvSpPr txBox="1"/>
          <p:nvPr/>
        </p:nvSpPr>
        <p:spPr>
          <a:xfrm>
            <a:off x="3560150" y="5327131"/>
            <a:ext cx="1800000" cy="5838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52A552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(P’=x; P”=y)</a:t>
            </a:r>
          </a:p>
        </p:txBody>
      </p:sp>
      <p:cxnSp>
        <p:nvCxnSpPr>
          <p:cNvPr id="66" name="Connettore a gomito 65">
            <a:extLst>
              <a:ext uri="{FF2B5EF4-FFF2-40B4-BE49-F238E27FC236}">
                <a16:creationId xmlns:a16="http://schemas.microsoft.com/office/drawing/2014/main" id="{509F22B8-BBDF-498D-8DD3-ABAE7C57DB2D}"/>
              </a:ext>
            </a:extLst>
          </p:cNvPr>
          <p:cNvCxnSpPr/>
          <p:nvPr/>
        </p:nvCxnSpPr>
        <p:spPr>
          <a:xfrm flipV="1">
            <a:off x="685913" y="4941598"/>
            <a:ext cx="719999" cy="432000"/>
          </a:xfrm>
          <a:prstGeom prst="bentConnector3">
            <a:avLst>
              <a:gd name="adj1" fmla="val -1064"/>
            </a:avLst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67" name="Connettore a gomito 66">
            <a:extLst>
              <a:ext uri="{FF2B5EF4-FFF2-40B4-BE49-F238E27FC236}">
                <a16:creationId xmlns:a16="http://schemas.microsoft.com/office/drawing/2014/main" id="{5F7992CC-A8E8-4635-ACAF-6671B78CC7BB}"/>
              </a:ext>
            </a:extLst>
          </p:cNvPr>
          <p:cNvCxnSpPr/>
          <p:nvPr/>
        </p:nvCxnSpPr>
        <p:spPr>
          <a:xfrm>
            <a:off x="661344" y="5948327"/>
            <a:ext cx="719999" cy="365015"/>
          </a:xfrm>
          <a:prstGeom prst="bentConnector3">
            <a:avLst>
              <a:gd name="adj1" fmla="val -1020"/>
            </a:avLst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68" name="Connettore 2 67">
            <a:extLst>
              <a:ext uri="{FF2B5EF4-FFF2-40B4-BE49-F238E27FC236}">
                <a16:creationId xmlns:a16="http://schemas.microsoft.com/office/drawing/2014/main" id="{8301986C-08D0-4BA1-847F-15FAFDD50018}"/>
              </a:ext>
            </a:extLst>
          </p:cNvPr>
          <p:cNvCxnSpPr/>
          <p:nvPr/>
        </p:nvCxnSpPr>
        <p:spPr>
          <a:xfrm>
            <a:off x="2649504" y="4938091"/>
            <a:ext cx="360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69" name="Connettore 2 68">
            <a:extLst>
              <a:ext uri="{FF2B5EF4-FFF2-40B4-BE49-F238E27FC236}">
                <a16:creationId xmlns:a16="http://schemas.microsoft.com/office/drawing/2014/main" id="{CB5B4B45-2670-478F-A251-DABCCDCD2B7C}"/>
              </a:ext>
            </a:extLst>
          </p:cNvPr>
          <p:cNvCxnSpPr/>
          <p:nvPr/>
        </p:nvCxnSpPr>
        <p:spPr>
          <a:xfrm>
            <a:off x="2640300" y="6298149"/>
            <a:ext cx="360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70" name="Connettore a gomito 69">
            <a:extLst>
              <a:ext uri="{FF2B5EF4-FFF2-40B4-BE49-F238E27FC236}">
                <a16:creationId xmlns:a16="http://schemas.microsoft.com/office/drawing/2014/main" id="{1B99254A-E95E-4254-9077-819B0521085B}"/>
              </a:ext>
            </a:extLst>
          </p:cNvPr>
          <p:cNvCxnSpPr/>
          <p:nvPr/>
        </p:nvCxnSpPr>
        <p:spPr>
          <a:xfrm>
            <a:off x="3568336" y="4909267"/>
            <a:ext cx="900000" cy="439480"/>
          </a:xfrm>
          <a:prstGeom prst="bentConnector2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71" name="Connettore a gomito 70">
            <a:extLst>
              <a:ext uri="{FF2B5EF4-FFF2-40B4-BE49-F238E27FC236}">
                <a16:creationId xmlns:a16="http://schemas.microsoft.com/office/drawing/2014/main" id="{992DEF2B-6CC6-4959-B743-28B36EFBC07E}"/>
              </a:ext>
            </a:extLst>
          </p:cNvPr>
          <p:cNvCxnSpPr/>
          <p:nvPr/>
        </p:nvCxnSpPr>
        <p:spPr>
          <a:xfrm flipV="1">
            <a:off x="3557466" y="5927166"/>
            <a:ext cx="900000" cy="366357"/>
          </a:xfrm>
          <a:prstGeom prst="bentConnector2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C0960C1E-93ED-42CC-B8D8-EC9318064C29}"/>
              </a:ext>
            </a:extLst>
          </p:cNvPr>
          <p:cNvSpPr txBox="1"/>
          <p:nvPr/>
        </p:nvSpPr>
        <p:spPr>
          <a:xfrm>
            <a:off x="5422006" y="4157376"/>
            <a:ext cx="3668767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Dalle intersezioni delle rispettive proiezioni delle due rette si ricavano le proiezioni del punto che, in questo caso, risulta essere un punto P collocato nello spazio del primo diedro.</a:t>
            </a:r>
            <a:endParaRPr lang="it-IT" sz="2000" dirty="0"/>
          </a:p>
        </p:txBody>
      </p:sp>
      <p:pic>
        <p:nvPicPr>
          <p:cNvPr id="76" name="Immagine 75">
            <a:extLst>
              <a:ext uri="{FF2B5EF4-FFF2-40B4-BE49-F238E27FC236}">
                <a16:creationId xmlns:a16="http://schemas.microsoft.com/office/drawing/2014/main" id="{3EFED8E3-EB12-48D6-9109-5A3770E844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37" r="20299"/>
          <a:stretch/>
        </p:blipFill>
        <p:spPr bwMode="auto">
          <a:xfrm>
            <a:off x="38636" y="784449"/>
            <a:ext cx="5400000" cy="3181509"/>
          </a:xfrm>
          <a:prstGeom prst="rect">
            <a:avLst/>
          </a:prstGeom>
          <a:solidFill>
            <a:srgbClr val="EEECE1"/>
          </a:solidFill>
          <a:ln w="9525">
            <a:solidFill>
              <a:srgbClr val="4F81BD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75" name="Connettore 2 74">
            <a:extLst>
              <a:ext uri="{FF2B5EF4-FFF2-40B4-BE49-F238E27FC236}">
                <a16:creationId xmlns:a16="http://schemas.microsoft.com/office/drawing/2014/main" id="{30E62D07-B869-4021-82C0-B3484FB43615}"/>
              </a:ext>
            </a:extLst>
          </p:cNvPr>
          <p:cNvCxnSpPr>
            <a:cxnSpLocks/>
            <a:stCxn id="65" idx="0"/>
            <a:endCxn id="73" idx="4"/>
          </p:cNvCxnSpPr>
          <p:nvPr/>
        </p:nvCxnSpPr>
        <p:spPr>
          <a:xfrm flipH="1" flipV="1">
            <a:off x="2848494" y="2986428"/>
            <a:ext cx="1611656" cy="2340703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e 72">
            <a:extLst>
              <a:ext uri="{FF2B5EF4-FFF2-40B4-BE49-F238E27FC236}">
                <a16:creationId xmlns:a16="http://schemas.microsoft.com/office/drawing/2014/main" id="{6C5C24A5-2D1C-47E7-BC49-BAD573B4BD7A}"/>
              </a:ext>
            </a:extLst>
          </p:cNvPr>
          <p:cNvSpPr/>
          <p:nvPr/>
        </p:nvSpPr>
        <p:spPr>
          <a:xfrm>
            <a:off x="2524494" y="1798428"/>
            <a:ext cx="648000" cy="1188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19474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72" grpId="0"/>
      <p:bldP spid="73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1361</Words>
  <Application>Microsoft Office PowerPoint</Application>
  <PresentationFormat>Presentazione su schermo (4:3)</PresentationFormat>
  <Paragraphs>176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Symbol</vt:lpstr>
      <vt:lpstr>Tema di Office</vt:lpstr>
      <vt:lpstr>1_Tema di Office</vt:lpstr>
      <vt:lpstr>Geometria descrittiva dinamica</vt:lpstr>
      <vt:lpstr>Geometria descrittiva dinamica Intersezione di tre piani: esempi applicativi (1)</vt:lpstr>
      <vt:lpstr>Geometria descrittiva dinamica Intersezione di tre piani: esempi applicativi (2)</vt:lpstr>
      <vt:lpstr>Geometria descrittiva dinamica Intersezione di tre piani: esempi applicativi (3)</vt:lpstr>
      <vt:lpstr>Geometria descrittiva dinamica Intersezione di tre piani: esempi applicativi (4)</vt:lpstr>
      <vt:lpstr>Geometria descrittiva dinamica Intersezione di tre piani: esempi applicativi (5)</vt:lpstr>
      <vt:lpstr>Geometria descrittiva dinamica Intersezione di tre piani: esempi applicativi (6)</vt:lpstr>
      <vt:lpstr>Geometria descrittiva dinamica Intersezione di tre piani: esempi applicativi (7)</vt:lpstr>
      <vt:lpstr>Geometria descrittiva dinamica Intersezione di tre piani: esempi applicativi (8)</vt:lpstr>
      <vt:lpstr>Geometria descrittiva dinamica Intersezione di tre piani: esempi applicativi (9)</vt:lpstr>
      <vt:lpstr>Geometria descrittiva dinamica Intersezione di tre piani: esempi applicativi (10)</vt:lpstr>
      <vt:lpstr>Geometria descrittiva dinamica Intersezione di tre piani: esempi applicativi (11)</vt:lpstr>
      <vt:lpstr>Geometria descrittiva dinamica Intersezione di tre piani: esempi applicativi (12)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89</cp:revision>
  <dcterms:created xsi:type="dcterms:W3CDTF">2017-06-27T13:58:42Z</dcterms:created>
  <dcterms:modified xsi:type="dcterms:W3CDTF">2020-03-18T13:56:04Z</dcterms:modified>
</cp:coreProperties>
</file>