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81" autoAdjust="0"/>
    <p:restoredTop sz="94384" autoAdjust="0"/>
  </p:normalViewPr>
  <p:slideViewPr>
    <p:cSldViewPr snapToGrid="0">
      <p:cViewPr varScale="1">
        <p:scale>
          <a:sx n="86" d="100"/>
          <a:sy n="86" d="100"/>
        </p:scale>
        <p:origin x="1262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0A415-10B4-40E5-87E8-AED942B11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D4A95-A242-4399-8CE3-4AE739E107AF}" type="datetimeFigureOut">
              <a:rPr lang="it-IT"/>
              <a:pPr>
                <a:defRPr/>
              </a:pPr>
              <a:t>07/03/2020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F740A-9C66-47BB-8A58-E93EF91F1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E5CC0-5BF1-42DF-8741-642611BEB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B2294-BFF0-4053-A69D-104B1B6881B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9671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4E083-4F15-4167-BE53-FF7CEC66A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931A7-0279-4E35-9F02-7DDC5E73C6F2}" type="datetimeFigureOut">
              <a:rPr lang="it-IT"/>
              <a:pPr>
                <a:defRPr/>
              </a:pPr>
              <a:t>07/03/2020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851ADF-4364-4423-BBF4-380C2D12F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5245E-0822-40A6-8134-A8D003E84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C3A67-D137-4482-9205-752E65A713A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25039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279C8-4196-4686-AA28-92BF2AD06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04DA3-E7FF-4C90-8729-7C55D772E754}" type="datetimeFigureOut">
              <a:rPr lang="it-IT"/>
              <a:pPr>
                <a:defRPr/>
              </a:pPr>
              <a:t>07/03/2020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3DAE5-4C3D-4338-85BA-7D61DF21D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EC8A5-3C1D-42FC-844E-BB2AEAE44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3A20F-13BA-4D95-A6EE-0495FB78DEE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43222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5DED2-9652-4AF8-85D7-90BF0512D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65251-E805-453A-B038-E665F72AD449}" type="datetimeFigureOut">
              <a:rPr lang="it-IT"/>
              <a:pPr>
                <a:defRPr/>
              </a:pPr>
              <a:t>07/03/2020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34EDF-4CEF-4340-9CB0-7ED3BB50F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82EE3-EF1D-477D-A7D3-50872E472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B4589-1A97-4C18-82F7-ACBA12B4CD7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58985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F4C97-DE0A-410E-BB98-4E6FA9DDF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831C0-8821-413B-8363-BB514FB4650F}" type="datetimeFigureOut">
              <a:rPr lang="it-IT"/>
              <a:pPr>
                <a:defRPr/>
              </a:pPr>
              <a:t>07/03/2020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5D514B-C3F8-414B-B230-F723BAD74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A8FF1-DFA7-405C-9595-5AD7B2E5F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1C3C1-C87D-40D2-A5C1-9FDD7504DA5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17131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184E6F4-641E-48C7-A5EF-5AE8703B8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FE8D3-83C4-4F2A-8E48-025ED1560409}" type="datetimeFigureOut">
              <a:rPr lang="it-IT"/>
              <a:pPr>
                <a:defRPr/>
              </a:pPr>
              <a:t>07/03/2020</a:t>
            </a:fld>
            <a:endParaRPr 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252CB91-621A-4E6F-8C33-5B4A71020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AF57AB6-9E1E-4083-84AA-0619FADA9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661FC-71A5-4517-84C2-967FAD3735C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84895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9AB2F6B-3D4D-4D88-A980-D79418B22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1E421-60A0-4B06-B94F-5476B3B534EF}" type="datetimeFigureOut">
              <a:rPr lang="it-IT"/>
              <a:pPr>
                <a:defRPr/>
              </a:pPr>
              <a:t>07/03/2020</a:t>
            </a:fld>
            <a:endParaRPr lang="it-IT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77D700F-E1BE-4961-A636-8F22900A8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6A695EB-66D8-46D4-B8E0-0DFA78B32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6C6B0-663F-4110-A817-0F95AAFFAE1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34146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22F0FF9-56B6-434A-94A2-E85293F68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3068E-7C56-4E05-92B4-DA724099568E}" type="datetimeFigureOut">
              <a:rPr lang="it-IT"/>
              <a:pPr>
                <a:defRPr/>
              </a:pPr>
              <a:t>07/03/2020</a:t>
            </a:fld>
            <a:endParaRPr lang="it-IT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D920BA3-1EC6-43DA-9194-E57029410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5060E01-A985-4424-852A-2BA348C0F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52469-3BEE-4966-9BB8-B07C14AF9CF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47215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54FAFF8-6A9D-483A-B561-9C044B31B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917B0-7C3A-43D8-BFE2-762E07E0D68C}" type="datetimeFigureOut">
              <a:rPr lang="it-IT"/>
              <a:pPr>
                <a:defRPr/>
              </a:pPr>
              <a:t>07/03/2020</a:t>
            </a:fld>
            <a:endParaRPr lang="it-IT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98D8FC1-C3C4-442E-992B-2F174195D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59679C7-8837-4B56-ABA6-F1668D4BC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0CA26-2412-42D7-B68A-8015C6E51BC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83216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277B653-BF88-4797-8C7E-B9FE1D7D5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59338-5744-4FAF-BC55-1F68A890F960}" type="datetimeFigureOut">
              <a:rPr lang="it-IT"/>
              <a:pPr>
                <a:defRPr/>
              </a:pPr>
              <a:t>07/03/2020</a:t>
            </a:fld>
            <a:endParaRPr 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0CB9DBA-1FD8-4457-9BA4-CC836076C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AA3B77B-3E37-43FD-BCE6-491074BF9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0CE7B-C346-43A9-A369-BB5D0F55934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66014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66701A1-5B36-4C3B-A2E9-87BDB562A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B353F-DF73-4E5B-B1A0-11E5EB15CA58}" type="datetimeFigureOut">
              <a:rPr lang="it-IT"/>
              <a:pPr>
                <a:defRPr/>
              </a:pPr>
              <a:t>07/03/2020</a:t>
            </a:fld>
            <a:endParaRPr 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1E1EA4-4E43-4F21-9165-988DFD6AE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F98022A-98A6-4737-82DE-E68DDD468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EFCD6-52C0-4F8C-B2B7-41F16CCC640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17497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54AEA84-8043-4993-AD8A-6323D7C097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  <a:endParaRPr lang="en-US" altLang="it-IT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84FCAF4-CE7A-4152-AD0B-F40F73CE28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alt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00E8E9-CA54-4B37-B902-B76419DB87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6AFBCC-6893-4849-887A-0A803D761EBD}" type="datetimeFigureOut">
              <a:rPr lang="it-IT"/>
              <a:pPr>
                <a:defRPr/>
              </a:pPr>
              <a:t>07/03/2020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8457B6-2B2B-48AC-86E6-4F1BA9C979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AFD042-5A29-4A1D-888D-E0FB17321E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82A9228-ACAC-413F-BD2F-3320D4FF47E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E0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>
            <a:extLst>
              <a:ext uri="{FF2B5EF4-FFF2-40B4-BE49-F238E27FC236}">
                <a16:creationId xmlns:a16="http://schemas.microsoft.com/office/drawing/2014/main" id="{F670F4B8-5F15-499F-B4F3-2A72FDD2B3C2}"/>
              </a:ext>
            </a:extLst>
          </p:cNvPr>
          <p:cNvSpPr txBox="1">
            <a:spLocks noChangeArrowheads="1"/>
          </p:cNvSpPr>
          <p:nvPr/>
        </p:nvSpPr>
        <p:spPr>
          <a:xfrm>
            <a:off x="36513" y="793750"/>
            <a:ext cx="9070975" cy="3540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342900" indent="-342900" algn="ctr" defTabSz="914400"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defRPr/>
            </a:pPr>
            <a:r>
              <a:rPr lang="it-IT" sz="2000" kern="0" dirty="0">
                <a:solidFill>
                  <a:srgbClr val="002060"/>
                </a:solidFill>
                <a:latin typeface="Comic Sans MS" pitchFamily="66" charset="0"/>
                <a:cs typeface="Arial" panose="020B0604020202020204" pitchFamily="34" charset="0"/>
              </a:rPr>
              <a:t>Indagine insiemistica sulla doppia proiezione ortogonale di </a:t>
            </a:r>
            <a:r>
              <a:rPr lang="it-IT" sz="2000" kern="0" dirty="0" err="1">
                <a:solidFill>
                  <a:srgbClr val="002060"/>
                </a:solidFill>
                <a:latin typeface="Comic Sans MS" pitchFamily="66" charset="0"/>
                <a:cs typeface="Arial" panose="020B0604020202020204" pitchFamily="34" charset="0"/>
              </a:rPr>
              <a:t>Monge</a:t>
            </a:r>
            <a:endParaRPr lang="it-IT" sz="2000" kern="0" dirty="0">
              <a:solidFill>
                <a:srgbClr val="002060"/>
              </a:solidFill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32785200-FA28-4D72-A652-CEC340EC7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6480175"/>
            <a:ext cx="4319588" cy="323850"/>
          </a:xfrm>
          <a:prstGeom prst="rect">
            <a:avLst/>
          </a:prstGeom>
          <a:solidFill>
            <a:srgbClr val="FFFF00"/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it-IT" altLang="it-IT" sz="1600" b="1" kern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  Prof. Elio Fragassi</a:t>
            </a: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6F7414D0-9B60-498B-8BF0-380F7B56C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6481763"/>
            <a:ext cx="4679950" cy="323850"/>
          </a:xfrm>
          <a:prstGeom prst="rect">
            <a:avLst/>
          </a:prstGeom>
          <a:solidFill>
            <a:srgbClr val="FFFF00"/>
          </a:solidFill>
          <a:ln w="12700">
            <a:solidFill>
              <a:srgbClr val="0070C0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it-IT" altLang="it-IT" sz="1400" b="1" kern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9DCE9851-EEBC-42BC-A3D6-954A593FB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8238" y="3959225"/>
            <a:ext cx="5400675" cy="2432050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  <a:ln w="3175" algn="ctr">
            <a:solidFill>
              <a:srgbClr val="0000FF"/>
            </a:solidFill>
            <a:miter lim="800000"/>
            <a:headEnd/>
            <a:tailEnd/>
          </a:ln>
        </p:spPr>
        <p:txBody>
          <a:bodyPr lIns="0" anchor="ctr">
            <a:spAutoFit/>
          </a:bodyPr>
          <a:lstStyle/>
          <a:p>
            <a:pPr marL="108000"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Il disegno è stato  eseguito nell’a. s. 1993/94</a:t>
            </a:r>
          </a:p>
          <a:p>
            <a:pPr marL="108000"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da  </a:t>
            </a:r>
            <a:r>
              <a:rPr lang="it-IT" sz="2000" b="1" kern="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Iezzi</a:t>
            </a:r>
            <a:r>
              <a:rPr lang="it-IT" sz="2000" b="1" kern="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Iolanda </a:t>
            </a:r>
            <a:r>
              <a:rPr lang="it-IT" kern="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della classe 3°B </a:t>
            </a:r>
          </a:p>
          <a:p>
            <a:pPr marL="108000"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kern="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kern="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dell’</a:t>
            </a:r>
            <a:r>
              <a:rPr lang="it-IT" sz="2000" b="1" kern="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Istituto statale d’arte «</a:t>
            </a:r>
            <a:r>
              <a:rPr lang="it-IT" sz="2000" b="1" kern="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G.Mazara</a:t>
            </a:r>
            <a:r>
              <a:rPr lang="it-IT" sz="2000" b="1" kern="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»</a:t>
            </a:r>
          </a:p>
          <a:p>
            <a:pPr marL="108000"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kern="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di Sulmona</a:t>
            </a:r>
          </a:p>
          <a:p>
            <a:pPr marL="108000"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per la materia :“</a:t>
            </a:r>
            <a:r>
              <a:rPr lang="it-IT" sz="2000" b="1" kern="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Geometria descrittiva</a:t>
            </a:r>
            <a:r>
              <a:rPr lang="it-IT" kern="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”</a:t>
            </a:r>
          </a:p>
          <a:p>
            <a:pPr marL="108000"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kern="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Insegnante: Prof. Elio Fragassi</a:t>
            </a:r>
            <a:endParaRPr lang="it-IT" sz="1600" kern="0" dirty="0">
              <a:solidFill>
                <a:srgbClr val="002060"/>
              </a:solidFill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F88096AB-17D2-4371-8213-74E1DE258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700" y="1216025"/>
            <a:ext cx="5399088" cy="2663825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  <a:ln w="3175" algn="ctr">
            <a:solidFill>
              <a:srgbClr val="0000FF"/>
            </a:solidFill>
            <a:miter lim="800000"/>
            <a:headEnd/>
            <a:tailEnd/>
          </a:ln>
        </p:spPr>
        <p:txBody>
          <a:bodyPr lIns="0" bIns="0" anchor="ctr">
            <a:spAutoFit/>
          </a:bodyPr>
          <a:lstStyle/>
          <a:p>
            <a:pPr marL="107950"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2000" b="1" kern="0" dirty="0">
              <a:solidFill>
                <a:sysClr val="windowText" lastClr="000000"/>
              </a:solidFill>
              <a:latin typeface="Comic Sans MS" pitchFamily="66" charset="0"/>
              <a:cs typeface="Times New Roman" pitchFamily="18" charset="0"/>
            </a:endParaRPr>
          </a:p>
          <a:p>
            <a:pPr marL="107950"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LE  OPERAZIONI  GEOMETRICHE</a:t>
            </a:r>
          </a:p>
          <a:p>
            <a:pPr marL="107950"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2800" kern="0" dirty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marL="107950"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INTERSEZIONE DI</a:t>
            </a:r>
          </a:p>
          <a:p>
            <a:pPr marL="107950"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 TRE  PIANI</a:t>
            </a:r>
            <a:endParaRPr lang="it-IT" sz="2000" b="1" kern="0" dirty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marL="107950"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2400" kern="0" dirty="0">
              <a:solidFill>
                <a:sysClr val="windowText" lastClr="000000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055" name="Titolo 6">
            <a:extLst>
              <a:ext uri="{FF2B5EF4-FFF2-40B4-BE49-F238E27FC236}">
                <a16:creationId xmlns:a16="http://schemas.microsoft.com/office/drawing/2014/main" id="{5325EABE-9DA8-4F07-ADE8-933D1B6A6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13" y="42863"/>
            <a:ext cx="9070975" cy="720725"/>
          </a:xfrm>
          <a:noFill/>
          <a:ln>
            <a:solidFill>
              <a:srgbClr val="0070C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it-IT" altLang="it-IT" sz="4000"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94969BB-69E7-497E-8F51-176A3C374A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7" y="1223879"/>
            <a:ext cx="3470558" cy="5148000"/>
          </a:xfrm>
          <a:prstGeom prst="rect">
            <a:avLst/>
          </a:prstGeom>
          <a:ln>
            <a:solidFill>
              <a:schemeClr val="accent5"/>
            </a:solidFill>
          </a:ln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E0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E1580CFC-B3D8-40C3-BBC1-AF9B9F042348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513" y="0"/>
            <a:ext cx="9070975" cy="720725"/>
          </a:xfrm>
          <a:ln w="12700" cmpd="dbl">
            <a:solidFill>
              <a:srgbClr val="0070C0"/>
            </a:solidFill>
          </a:ln>
        </p:spPr>
        <p:txBody>
          <a:bodyPr/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altLang="it-IT" sz="28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Geometria descrittiva dinamica</a:t>
            </a:r>
            <a:b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</a:br>
            <a:r>
              <a:rPr lang="it-IT" altLang="it-IT" sz="19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Esempio 2: Determinazione del punto improprio nell’intersezione di tre piani (2)</a:t>
            </a:r>
          </a:p>
        </p:txBody>
      </p:sp>
      <p:sp>
        <p:nvSpPr>
          <p:cNvPr id="11268" name="CasellaDiTesto 1">
            <a:extLst>
              <a:ext uri="{FF2B5EF4-FFF2-40B4-BE49-F238E27FC236}">
                <a16:creationId xmlns:a16="http://schemas.microsoft.com/office/drawing/2014/main" id="{F3DE5F13-8084-4B24-9748-17E5706CE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2800" y="773113"/>
            <a:ext cx="4500563" cy="16192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it-IT" altLang="it-IT" sz="16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Infatti sviluppando le operazioni d’intersezione come in fig. 02-a si ha: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ABA4B615-E9F6-454A-83BC-BA1E6ECC88A2}"/>
              </a:ext>
            </a:extLst>
          </p:cNvPr>
          <p:cNvCxnSpPr/>
          <p:nvPr/>
        </p:nvCxnSpPr>
        <p:spPr>
          <a:xfrm>
            <a:off x="6276144" y="1572081"/>
            <a:ext cx="555737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sp>
        <p:nvSpPr>
          <p:cNvPr id="7" name="Casella di testo 95">
            <a:extLst>
              <a:ext uri="{FF2B5EF4-FFF2-40B4-BE49-F238E27FC236}">
                <a16:creationId xmlns:a16="http://schemas.microsoft.com/office/drawing/2014/main" id="{36EABD30-AE79-4F48-ABDD-CE8EA1D134B2}"/>
              </a:ext>
            </a:extLst>
          </p:cNvPr>
          <p:cNvSpPr txBox="1"/>
          <p:nvPr/>
        </p:nvSpPr>
        <p:spPr>
          <a:xfrm>
            <a:off x="5261920" y="1418552"/>
            <a:ext cx="999557" cy="35697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accent5"/>
            </a:solidFill>
          </a:ln>
        </p:spPr>
        <p:txBody>
          <a:bodyPr anchor="ctr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8" name="Casella di testo 123">
            <a:extLst>
              <a:ext uri="{FF2B5EF4-FFF2-40B4-BE49-F238E27FC236}">
                <a16:creationId xmlns:a16="http://schemas.microsoft.com/office/drawing/2014/main" id="{EFC4ABC7-9E6E-4FC4-A242-50C48ED638BD}"/>
              </a:ext>
            </a:extLst>
          </p:cNvPr>
          <p:cNvSpPr txBox="1"/>
          <p:nvPr/>
        </p:nvSpPr>
        <p:spPr>
          <a:xfrm>
            <a:off x="6820019" y="1418551"/>
            <a:ext cx="1277804" cy="35697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accent5"/>
            </a:solidFill>
          </a:ln>
        </p:spPr>
        <p:txBody>
          <a:bodyPr anchor="ctr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 ( r’; r”)</a:t>
            </a:r>
          </a:p>
        </p:txBody>
      </p:sp>
      <p:sp>
        <p:nvSpPr>
          <p:cNvPr id="9" name="Casella di testo 130">
            <a:extLst>
              <a:ext uri="{FF2B5EF4-FFF2-40B4-BE49-F238E27FC236}">
                <a16:creationId xmlns:a16="http://schemas.microsoft.com/office/drawing/2014/main" id="{6D671016-CBFD-406B-A80D-A0481742685C}"/>
              </a:ext>
            </a:extLst>
          </p:cNvPr>
          <p:cNvSpPr txBox="1"/>
          <p:nvPr/>
        </p:nvSpPr>
        <p:spPr>
          <a:xfrm>
            <a:off x="5291318" y="1925572"/>
            <a:ext cx="999557" cy="35697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accent5"/>
            </a:solidFill>
          </a:ln>
        </p:spPr>
        <p:txBody>
          <a:bodyPr anchor="ctr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5EFBE26B-731D-4718-B69C-D074D25193B2}"/>
              </a:ext>
            </a:extLst>
          </p:cNvPr>
          <p:cNvCxnSpPr/>
          <p:nvPr/>
        </p:nvCxnSpPr>
        <p:spPr>
          <a:xfrm>
            <a:off x="6283663" y="2079093"/>
            <a:ext cx="555737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sp>
        <p:nvSpPr>
          <p:cNvPr id="11" name="Casella di testo 128">
            <a:extLst>
              <a:ext uri="{FF2B5EF4-FFF2-40B4-BE49-F238E27FC236}">
                <a16:creationId xmlns:a16="http://schemas.microsoft.com/office/drawing/2014/main" id="{B139E31E-6E44-4395-983A-B2096F58C4A2}"/>
              </a:ext>
            </a:extLst>
          </p:cNvPr>
          <p:cNvSpPr txBox="1"/>
          <p:nvPr/>
        </p:nvSpPr>
        <p:spPr>
          <a:xfrm>
            <a:off x="6827540" y="1925568"/>
            <a:ext cx="1277804" cy="35697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accent5"/>
            </a:solidFill>
          </a:ln>
        </p:spPr>
        <p:txBody>
          <a:bodyPr anchor="ctr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 ( s’; s”)</a:t>
            </a:r>
          </a:p>
        </p:txBody>
      </p:sp>
      <p:sp>
        <p:nvSpPr>
          <p:cNvPr id="11270" name="CasellaDiTesto 3">
            <a:extLst>
              <a:ext uri="{FF2B5EF4-FFF2-40B4-BE49-F238E27FC236}">
                <a16:creationId xmlns:a16="http://schemas.microsoft.com/office/drawing/2014/main" id="{91669FAB-B18D-4EA8-95EE-EBA339D9C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2800" y="2460625"/>
            <a:ext cx="4483100" cy="16557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it-IT" altLang="it-IT" sz="16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Poiché, anche in questo caso, r’//s’ ed r”//s”  le due rette reali saranno parallele r//s determinando con la loro intersezione un punto improprio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797D9029-F1D7-44D4-97D8-27C5400E0F50}"/>
              </a:ext>
            </a:extLst>
          </p:cNvPr>
          <p:cNvCxnSpPr/>
          <p:nvPr/>
        </p:nvCxnSpPr>
        <p:spPr>
          <a:xfrm>
            <a:off x="6369868" y="3874108"/>
            <a:ext cx="500890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sp>
        <p:nvSpPr>
          <p:cNvPr id="15" name="Casella di testo 131">
            <a:extLst>
              <a:ext uri="{FF2B5EF4-FFF2-40B4-BE49-F238E27FC236}">
                <a16:creationId xmlns:a16="http://schemas.microsoft.com/office/drawing/2014/main" id="{5B15860D-889B-49C9-8808-7C8714FFB562}"/>
              </a:ext>
            </a:extLst>
          </p:cNvPr>
          <p:cNvSpPr txBox="1"/>
          <p:nvPr/>
        </p:nvSpPr>
        <p:spPr>
          <a:xfrm>
            <a:off x="5294428" y="3692079"/>
            <a:ext cx="1057762" cy="324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accent5"/>
            </a:solidFill>
          </a:ln>
        </p:spPr>
        <p:txBody>
          <a:bodyPr anchor="ctr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(r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s)</a:t>
            </a:r>
          </a:p>
        </p:txBody>
      </p:sp>
      <p:sp>
        <p:nvSpPr>
          <p:cNvPr id="16" name="Casella di testo 133">
            <a:extLst>
              <a:ext uri="{FF2B5EF4-FFF2-40B4-BE49-F238E27FC236}">
                <a16:creationId xmlns:a16="http://schemas.microsoft.com/office/drawing/2014/main" id="{4E386445-4B84-4B1E-B832-29DEEDBDD9BA}"/>
              </a:ext>
            </a:extLst>
          </p:cNvPr>
          <p:cNvSpPr txBox="1"/>
          <p:nvPr/>
        </p:nvSpPr>
        <p:spPr>
          <a:xfrm>
            <a:off x="6870758" y="3692079"/>
            <a:ext cx="1447670" cy="324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accent5"/>
            </a:solidFill>
          </a:ln>
        </p:spPr>
        <p:txBody>
          <a:bodyPr anchor="ctr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2000" baseline="30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(P’</a:t>
            </a:r>
            <a:r>
              <a:rPr lang="it-IT" sz="2000" baseline="30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 P”</a:t>
            </a:r>
            <a:r>
              <a:rPr lang="it-IT" sz="2000" baseline="30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1272" name="CasellaDiTesto 11">
            <a:extLst>
              <a:ext uri="{FF2B5EF4-FFF2-40B4-BE49-F238E27FC236}">
                <a16:creationId xmlns:a16="http://schemas.microsoft.com/office/drawing/2014/main" id="{EFA6695A-7E2C-4385-93CB-F62E96D32E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20" y="3511381"/>
            <a:ext cx="4537075" cy="612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Applicando l’algoritmo grafico si ha:</a:t>
            </a:r>
            <a:endParaRPr lang="it-IT" altLang="it-I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Casella di testo 67">
            <a:extLst>
              <a:ext uri="{FF2B5EF4-FFF2-40B4-BE49-F238E27FC236}">
                <a16:creationId xmlns:a16="http://schemas.microsoft.com/office/drawing/2014/main" id="{631D5EF0-F063-41A4-99E7-32E3456A38FB}"/>
              </a:ext>
            </a:extLst>
          </p:cNvPr>
          <p:cNvSpPr txBox="1"/>
          <p:nvPr/>
        </p:nvSpPr>
        <p:spPr bwMode="auto">
          <a:xfrm>
            <a:off x="1733831" y="4615533"/>
            <a:ext cx="975910" cy="3779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kern="0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 kern="0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kern="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g</a:t>
            </a:r>
            <a:r>
              <a:rPr lang="it-IT" sz="2000" kern="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29" name="Parentesi graffa aperta 28">
            <a:extLst>
              <a:ext uri="{FF2B5EF4-FFF2-40B4-BE49-F238E27FC236}">
                <a16:creationId xmlns:a16="http://schemas.microsoft.com/office/drawing/2014/main" id="{9CA61FF8-05C7-47FE-8057-2506711A2EBD}"/>
              </a:ext>
            </a:extLst>
          </p:cNvPr>
          <p:cNvSpPr/>
          <p:nvPr/>
        </p:nvSpPr>
        <p:spPr bwMode="auto">
          <a:xfrm rot="5400000">
            <a:off x="537460" y="4898878"/>
            <a:ext cx="135293" cy="542426"/>
          </a:xfrm>
          <a:prstGeom prst="leftBrace">
            <a:avLst>
              <a:gd name="adj1" fmla="val 31127"/>
              <a:gd name="adj2" fmla="val 50000"/>
            </a:avLst>
          </a:prstGeom>
          <a:noFill/>
          <a:ln w="3175" cap="flat" cmpd="sng" algn="ctr">
            <a:solidFill>
              <a:schemeClr val="accent1"/>
            </a:solidFill>
            <a:prstDash val="solid"/>
          </a:ln>
          <a:effectLst/>
        </p:spPr>
        <p:txBody>
          <a:bodyPr anchor="ctr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2000" kern="0">
              <a:solidFill>
                <a:srgbClr val="002060"/>
              </a:solidFill>
            </a:endParaRPr>
          </a:p>
        </p:txBody>
      </p:sp>
      <p:cxnSp>
        <p:nvCxnSpPr>
          <p:cNvPr id="30" name="Connettore a gomito 29">
            <a:extLst>
              <a:ext uri="{FF2B5EF4-FFF2-40B4-BE49-F238E27FC236}">
                <a16:creationId xmlns:a16="http://schemas.microsoft.com/office/drawing/2014/main" id="{469186CA-D517-41A4-8CBA-62C4886DC9BE}"/>
              </a:ext>
            </a:extLst>
          </p:cNvPr>
          <p:cNvCxnSpPr/>
          <p:nvPr/>
        </p:nvCxnSpPr>
        <p:spPr bwMode="auto">
          <a:xfrm flipV="1">
            <a:off x="595680" y="4784979"/>
            <a:ext cx="1136654" cy="315892"/>
          </a:xfrm>
          <a:prstGeom prst="bentConnector3">
            <a:avLst>
              <a:gd name="adj1" fmla="val 195"/>
            </a:avLst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headEnd w="lg" len="lg"/>
            <a:tailEnd type="stealth"/>
          </a:ln>
          <a:effectLst/>
        </p:spPr>
      </p:cxnSp>
      <p:sp>
        <p:nvSpPr>
          <p:cNvPr id="31" name="Casella di testo 75">
            <a:extLst>
              <a:ext uri="{FF2B5EF4-FFF2-40B4-BE49-F238E27FC236}">
                <a16:creationId xmlns:a16="http://schemas.microsoft.com/office/drawing/2014/main" id="{6C44EA66-0606-4E09-889D-2CC2999C4751}"/>
              </a:ext>
            </a:extLst>
          </p:cNvPr>
          <p:cNvSpPr txBox="1"/>
          <p:nvPr/>
        </p:nvSpPr>
        <p:spPr bwMode="auto">
          <a:xfrm>
            <a:off x="2788119" y="4216842"/>
            <a:ext cx="1409336" cy="3779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(t</a:t>
            </a:r>
            <a:r>
              <a:rPr lang="it-IT" sz="2000" kern="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t</a:t>
            </a:r>
            <a:r>
              <a:rPr lang="it-IT" sz="2000" kern="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2" name="Casella di testo 79">
            <a:extLst>
              <a:ext uri="{FF2B5EF4-FFF2-40B4-BE49-F238E27FC236}">
                <a16:creationId xmlns:a16="http://schemas.microsoft.com/office/drawing/2014/main" id="{507AE8BD-C32E-4807-AC26-61C946BBBA57}"/>
              </a:ext>
            </a:extLst>
          </p:cNvPr>
          <p:cNvSpPr txBox="1"/>
          <p:nvPr/>
        </p:nvSpPr>
        <p:spPr bwMode="auto">
          <a:xfrm>
            <a:off x="4645102" y="4216842"/>
            <a:ext cx="659221" cy="3779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kern="0" baseline="-2500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33" name="Casella di testo 81">
            <a:extLst>
              <a:ext uri="{FF2B5EF4-FFF2-40B4-BE49-F238E27FC236}">
                <a16:creationId xmlns:a16="http://schemas.microsoft.com/office/drawing/2014/main" id="{229000C7-BC6A-4784-A2A8-E3AB8529157C}"/>
              </a:ext>
            </a:extLst>
          </p:cNvPr>
          <p:cNvSpPr txBox="1"/>
          <p:nvPr/>
        </p:nvSpPr>
        <p:spPr bwMode="auto">
          <a:xfrm>
            <a:off x="5747312" y="4206875"/>
            <a:ext cx="487001" cy="3779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r’</a:t>
            </a:r>
          </a:p>
        </p:txBody>
      </p:sp>
      <p:sp>
        <p:nvSpPr>
          <p:cNvPr id="34" name="Casella di testo 76">
            <a:extLst>
              <a:ext uri="{FF2B5EF4-FFF2-40B4-BE49-F238E27FC236}">
                <a16:creationId xmlns:a16="http://schemas.microsoft.com/office/drawing/2014/main" id="{A7EFF3A0-FB18-4AE9-A425-CCEEC51775E8}"/>
              </a:ext>
            </a:extLst>
          </p:cNvPr>
          <p:cNvSpPr txBox="1"/>
          <p:nvPr/>
        </p:nvSpPr>
        <p:spPr bwMode="auto">
          <a:xfrm>
            <a:off x="2788119" y="5004257"/>
            <a:ext cx="1434212" cy="3779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(t</a:t>
            </a:r>
            <a:r>
              <a:rPr lang="it-IT" sz="2000" kern="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t</a:t>
            </a:r>
            <a:r>
              <a:rPr lang="it-IT" sz="2000" kern="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5" name="Casella di testo 80">
            <a:extLst>
              <a:ext uri="{FF2B5EF4-FFF2-40B4-BE49-F238E27FC236}">
                <a16:creationId xmlns:a16="http://schemas.microsoft.com/office/drawing/2014/main" id="{9F23C0B5-3021-4DE6-838D-87C0AE1A22F3}"/>
              </a:ext>
            </a:extLst>
          </p:cNvPr>
          <p:cNvSpPr txBox="1"/>
          <p:nvPr/>
        </p:nvSpPr>
        <p:spPr bwMode="auto">
          <a:xfrm>
            <a:off x="4645102" y="5024192"/>
            <a:ext cx="673573" cy="3779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kern="0" baseline="-2500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36" name="Casella di testo 82">
            <a:extLst>
              <a:ext uri="{FF2B5EF4-FFF2-40B4-BE49-F238E27FC236}">
                <a16:creationId xmlns:a16="http://schemas.microsoft.com/office/drawing/2014/main" id="{B5E88122-84C5-46E0-9A72-02FE00D0D8FC}"/>
              </a:ext>
            </a:extLst>
          </p:cNvPr>
          <p:cNvSpPr txBox="1"/>
          <p:nvPr/>
        </p:nvSpPr>
        <p:spPr bwMode="auto">
          <a:xfrm>
            <a:off x="5747312" y="5014225"/>
            <a:ext cx="487001" cy="3779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r”</a:t>
            </a:r>
          </a:p>
        </p:txBody>
      </p:sp>
      <p:sp>
        <p:nvSpPr>
          <p:cNvPr id="37" name="Casella di testo 65">
            <a:extLst>
              <a:ext uri="{FF2B5EF4-FFF2-40B4-BE49-F238E27FC236}">
                <a16:creationId xmlns:a16="http://schemas.microsoft.com/office/drawing/2014/main" id="{8E49FE51-CD68-4A3D-8C76-97A81D466B8B}"/>
              </a:ext>
            </a:extLst>
          </p:cNvPr>
          <p:cNvSpPr txBox="1"/>
          <p:nvPr/>
        </p:nvSpPr>
        <p:spPr bwMode="auto">
          <a:xfrm>
            <a:off x="152400" y="5233504"/>
            <a:ext cx="1247592" cy="3779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kern="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kern="0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 kern="0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kern="0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000" kern="0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kern="0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 kern="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8" name="Parentesi graffa aperta 37">
            <a:extLst>
              <a:ext uri="{FF2B5EF4-FFF2-40B4-BE49-F238E27FC236}">
                <a16:creationId xmlns:a16="http://schemas.microsoft.com/office/drawing/2014/main" id="{9AA2C1CC-2F34-4EB1-B6AB-96DD757C27D7}"/>
              </a:ext>
            </a:extLst>
          </p:cNvPr>
          <p:cNvSpPr/>
          <p:nvPr/>
        </p:nvSpPr>
        <p:spPr bwMode="auto">
          <a:xfrm rot="16200000">
            <a:off x="920847" y="5397242"/>
            <a:ext cx="135382" cy="542426"/>
          </a:xfrm>
          <a:prstGeom prst="leftBrace">
            <a:avLst>
              <a:gd name="adj1" fmla="val 31127"/>
              <a:gd name="adj2" fmla="val 50000"/>
            </a:avLst>
          </a:prstGeom>
          <a:noFill/>
          <a:ln w="3175" cap="flat" cmpd="sng" algn="ctr">
            <a:solidFill>
              <a:schemeClr val="accent1"/>
            </a:solidFill>
            <a:prstDash val="solid"/>
          </a:ln>
          <a:effectLst/>
        </p:spPr>
        <p:txBody>
          <a:bodyPr anchor="ctr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2000" kern="0">
              <a:solidFill>
                <a:srgbClr val="002060"/>
              </a:solidFill>
            </a:endParaRPr>
          </a:p>
        </p:txBody>
      </p:sp>
      <p:sp>
        <p:nvSpPr>
          <p:cNvPr id="39" name="Casella di testo 77">
            <a:extLst>
              <a:ext uri="{FF2B5EF4-FFF2-40B4-BE49-F238E27FC236}">
                <a16:creationId xmlns:a16="http://schemas.microsoft.com/office/drawing/2014/main" id="{05476DAF-D843-4756-8C3D-6B336221B279}"/>
              </a:ext>
            </a:extLst>
          </p:cNvPr>
          <p:cNvSpPr txBox="1"/>
          <p:nvPr/>
        </p:nvSpPr>
        <p:spPr bwMode="auto">
          <a:xfrm>
            <a:off x="2788119" y="5512588"/>
            <a:ext cx="1405509" cy="3779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(t</a:t>
            </a:r>
            <a:r>
              <a:rPr lang="it-IT" sz="2000" kern="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 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t</a:t>
            </a:r>
            <a:r>
              <a:rPr lang="it-IT" sz="2000" kern="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0" name="Casella di testo 91">
            <a:extLst>
              <a:ext uri="{FF2B5EF4-FFF2-40B4-BE49-F238E27FC236}">
                <a16:creationId xmlns:a16="http://schemas.microsoft.com/office/drawing/2014/main" id="{ABEFBA53-2205-4D4F-8126-06B75C271ABD}"/>
              </a:ext>
            </a:extLst>
          </p:cNvPr>
          <p:cNvSpPr txBox="1"/>
          <p:nvPr/>
        </p:nvSpPr>
        <p:spPr bwMode="auto">
          <a:xfrm>
            <a:off x="6717735" y="4814878"/>
            <a:ext cx="1518409" cy="3779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kern="0" dirty="0" err="1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r’</a:t>
            </a:r>
            <a:r>
              <a:rPr lang="it-IT" sz="2000" kern="0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kern="0" dirty="0" err="1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2000" kern="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it-IT" sz="2000" kern="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   P’</a:t>
            </a:r>
            <a:r>
              <a:rPr lang="it-IT" sz="2000" kern="0" baseline="30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endParaRPr lang="it-IT" sz="2000" kern="0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1" name="Connettore 2 40">
            <a:extLst>
              <a:ext uri="{FF2B5EF4-FFF2-40B4-BE49-F238E27FC236}">
                <a16:creationId xmlns:a16="http://schemas.microsoft.com/office/drawing/2014/main" id="{BE234EF0-75FD-40E4-8363-B73DEB0043FE}"/>
              </a:ext>
            </a:extLst>
          </p:cNvPr>
          <p:cNvCxnSpPr/>
          <p:nvPr/>
        </p:nvCxnSpPr>
        <p:spPr bwMode="auto">
          <a:xfrm>
            <a:off x="6250495" y="4386287"/>
            <a:ext cx="1224000" cy="39600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sp>
        <p:nvSpPr>
          <p:cNvPr id="42" name="Casella di testo 93">
            <a:extLst>
              <a:ext uri="{FF2B5EF4-FFF2-40B4-BE49-F238E27FC236}">
                <a16:creationId xmlns:a16="http://schemas.microsoft.com/office/drawing/2014/main" id="{CDA6F2FE-3954-43F5-BAC3-7F7F331F41D5}"/>
              </a:ext>
            </a:extLst>
          </p:cNvPr>
          <p:cNvSpPr txBox="1"/>
          <p:nvPr/>
        </p:nvSpPr>
        <p:spPr bwMode="auto">
          <a:xfrm>
            <a:off x="8466895" y="5253438"/>
            <a:ext cx="540580" cy="3779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2000" kern="0" baseline="30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endParaRPr lang="it-IT" sz="2000" kern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3" name="Connettore 2 42">
            <a:extLst>
              <a:ext uri="{FF2B5EF4-FFF2-40B4-BE49-F238E27FC236}">
                <a16:creationId xmlns:a16="http://schemas.microsoft.com/office/drawing/2014/main" id="{FFF5C624-3C1E-4BC0-B9D8-9A7279183D35}"/>
              </a:ext>
            </a:extLst>
          </p:cNvPr>
          <p:cNvCxnSpPr/>
          <p:nvPr/>
        </p:nvCxnSpPr>
        <p:spPr bwMode="auto">
          <a:xfrm flipV="1">
            <a:off x="6226534" y="5186580"/>
            <a:ext cx="1269688" cy="50400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44" name="Connettore a gomito 43">
            <a:extLst>
              <a:ext uri="{FF2B5EF4-FFF2-40B4-BE49-F238E27FC236}">
                <a16:creationId xmlns:a16="http://schemas.microsoft.com/office/drawing/2014/main" id="{4AD3074E-5D76-45D8-9C0A-7E1486F0ED7E}"/>
              </a:ext>
            </a:extLst>
          </p:cNvPr>
          <p:cNvCxnSpPr/>
          <p:nvPr/>
        </p:nvCxnSpPr>
        <p:spPr bwMode="auto">
          <a:xfrm flipV="1">
            <a:off x="2201072" y="4396255"/>
            <a:ext cx="596669" cy="225637"/>
          </a:xfrm>
          <a:prstGeom prst="bentConnector3">
            <a:avLst>
              <a:gd name="adj1" fmla="val -1154"/>
            </a:avLst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45" name="Connettore a gomito 44">
            <a:extLst>
              <a:ext uri="{FF2B5EF4-FFF2-40B4-BE49-F238E27FC236}">
                <a16:creationId xmlns:a16="http://schemas.microsoft.com/office/drawing/2014/main" id="{36F8BDA3-712E-40F6-BCBB-E07E8B0546DF}"/>
              </a:ext>
            </a:extLst>
          </p:cNvPr>
          <p:cNvCxnSpPr/>
          <p:nvPr/>
        </p:nvCxnSpPr>
        <p:spPr bwMode="auto">
          <a:xfrm>
            <a:off x="8227284" y="4994291"/>
            <a:ext cx="542426" cy="270765"/>
          </a:xfrm>
          <a:prstGeom prst="bentConnector3">
            <a:avLst>
              <a:gd name="adj1" fmla="val 98889"/>
            </a:avLst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46" name="Connettore 2 45">
            <a:extLst>
              <a:ext uri="{FF2B5EF4-FFF2-40B4-BE49-F238E27FC236}">
                <a16:creationId xmlns:a16="http://schemas.microsoft.com/office/drawing/2014/main" id="{40D63996-DD94-4741-A298-04D6096B6E27}"/>
              </a:ext>
            </a:extLst>
          </p:cNvPr>
          <p:cNvCxnSpPr/>
          <p:nvPr/>
        </p:nvCxnSpPr>
        <p:spPr bwMode="auto">
          <a:xfrm>
            <a:off x="6250495" y="5203603"/>
            <a:ext cx="1212447" cy="518299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sp>
        <p:nvSpPr>
          <p:cNvPr id="47" name="Casella di testo 85">
            <a:extLst>
              <a:ext uri="{FF2B5EF4-FFF2-40B4-BE49-F238E27FC236}">
                <a16:creationId xmlns:a16="http://schemas.microsoft.com/office/drawing/2014/main" id="{F892D017-D7F7-4DCE-8F16-5B3FF8325690}"/>
              </a:ext>
            </a:extLst>
          </p:cNvPr>
          <p:cNvSpPr txBox="1"/>
          <p:nvPr/>
        </p:nvSpPr>
        <p:spPr bwMode="auto">
          <a:xfrm>
            <a:off x="4645102" y="5522555"/>
            <a:ext cx="659221" cy="3779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kern="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kern="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</p:txBody>
      </p:sp>
      <p:cxnSp>
        <p:nvCxnSpPr>
          <p:cNvPr id="48" name="Connettore a gomito 47">
            <a:extLst>
              <a:ext uri="{FF2B5EF4-FFF2-40B4-BE49-F238E27FC236}">
                <a16:creationId xmlns:a16="http://schemas.microsoft.com/office/drawing/2014/main" id="{8BB75E9B-57EF-45AC-B3B9-E089A8FBDAA8}"/>
              </a:ext>
            </a:extLst>
          </p:cNvPr>
          <p:cNvCxnSpPr/>
          <p:nvPr/>
        </p:nvCxnSpPr>
        <p:spPr bwMode="auto">
          <a:xfrm>
            <a:off x="2189091" y="4974356"/>
            <a:ext cx="596073" cy="225267"/>
          </a:xfrm>
          <a:prstGeom prst="bentConnector3">
            <a:avLst>
              <a:gd name="adj1" fmla="val 1075"/>
            </a:avLst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sp>
        <p:nvSpPr>
          <p:cNvPr id="49" name="Casella di testo 87">
            <a:extLst>
              <a:ext uri="{FF2B5EF4-FFF2-40B4-BE49-F238E27FC236}">
                <a16:creationId xmlns:a16="http://schemas.microsoft.com/office/drawing/2014/main" id="{273297A6-686F-4ECD-A76E-76EBB9439F3C}"/>
              </a:ext>
            </a:extLst>
          </p:cNvPr>
          <p:cNvSpPr txBox="1"/>
          <p:nvPr/>
        </p:nvSpPr>
        <p:spPr bwMode="auto">
          <a:xfrm>
            <a:off x="5747312" y="5522555"/>
            <a:ext cx="487001" cy="3779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s’</a:t>
            </a:r>
          </a:p>
        </p:txBody>
      </p:sp>
      <p:sp>
        <p:nvSpPr>
          <p:cNvPr id="50" name="Casella di testo 92">
            <a:extLst>
              <a:ext uri="{FF2B5EF4-FFF2-40B4-BE49-F238E27FC236}">
                <a16:creationId xmlns:a16="http://schemas.microsoft.com/office/drawing/2014/main" id="{9608B2C6-F1C3-469A-85A7-9FF6F7940646}"/>
              </a:ext>
            </a:extLst>
          </p:cNvPr>
          <p:cNvSpPr txBox="1"/>
          <p:nvPr/>
        </p:nvSpPr>
        <p:spPr bwMode="auto">
          <a:xfrm>
            <a:off x="6717735" y="5731868"/>
            <a:ext cx="1626525" cy="3779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kern="0" dirty="0" err="1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r”</a:t>
            </a:r>
            <a:r>
              <a:rPr lang="it-IT" sz="2000" kern="0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kern="0" dirty="0" err="1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2000" kern="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it-IT" sz="2000" kern="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  P”</a:t>
            </a:r>
            <a:r>
              <a:rPr lang="it-IT" sz="2000" kern="0" baseline="30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endParaRPr lang="it-IT" sz="2000" kern="0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1" name="Connettore a gomito 50">
            <a:extLst>
              <a:ext uri="{FF2B5EF4-FFF2-40B4-BE49-F238E27FC236}">
                <a16:creationId xmlns:a16="http://schemas.microsoft.com/office/drawing/2014/main" id="{B0EE8C86-AAB7-4C1E-8F3A-397715AF08ED}"/>
              </a:ext>
            </a:extLst>
          </p:cNvPr>
          <p:cNvCxnSpPr/>
          <p:nvPr/>
        </p:nvCxnSpPr>
        <p:spPr bwMode="auto">
          <a:xfrm flipV="1">
            <a:off x="8359069" y="5612262"/>
            <a:ext cx="433941" cy="270765"/>
          </a:xfrm>
          <a:prstGeom prst="bentConnector3">
            <a:avLst>
              <a:gd name="adj1" fmla="val 101064"/>
            </a:avLst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52" name="Connettore a gomito 51">
            <a:extLst>
              <a:ext uri="{FF2B5EF4-FFF2-40B4-BE49-F238E27FC236}">
                <a16:creationId xmlns:a16="http://schemas.microsoft.com/office/drawing/2014/main" id="{967AF958-3A06-4962-B28C-B1AF72FC5080}"/>
              </a:ext>
            </a:extLst>
          </p:cNvPr>
          <p:cNvCxnSpPr/>
          <p:nvPr/>
        </p:nvCxnSpPr>
        <p:spPr bwMode="auto">
          <a:xfrm flipV="1">
            <a:off x="2201072" y="5701968"/>
            <a:ext cx="596073" cy="225267"/>
          </a:xfrm>
          <a:prstGeom prst="bentConnector3">
            <a:avLst>
              <a:gd name="adj1" fmla="val 1075"/>
            </a:avLst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53" name="Connettore a gomito 52">
            <a:extLst>
              <a:ext uri="{FF2B5EF4-FFF2-40B4-BE49-F238E27FC236}">
                <a16:creationId xmlns:a16="http://schemas.microsoft.com/office/drawing/2014/main" id="{306B9700-AD48-4C37-ADE2-889404CBFC3E}"/>
              </a:ext>
            </a:extLst>
          </p:cNvPr>
          <p:cNvCxnSpPr/>
          <p:nvPr/>
        </p:nvCxnSpPr>
        <p:spPr bwMode="auto">
          <a:xfrm>
            <a:off x="979057" y="5731869"/>
            <a:ext cx="765880" cy="406147"/>
          </a:xfrm>
          <a:prstGeom prst="bentConnector3">
            <a:avLst>
              <a:gd name="adj1" fmla="val -179"/>
            </a:avLst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sp>
        <p:nvSpPr>
          <p:cNvPr id="54" name="Casella di testo 68">
            <a:extLst>
              <a:ext uri="{FF2B5EF4-FFF2-40B4-BE49-F238E27FC236}">
                <a16:creationId xmlns:a16="http://schemas.microsoft.com/office/drawing/2014/main" id="{EAF640EF-E646-4948-8574-C2BB74D5742E}"/>
              </a:ext>
            </a:extLst>
          </p:cNvPr>
          <p:cNvSpPr txBox="1"/>
          <p:nvPr/>
        </p:nvSpPr>
        <p:spPr bwMode="auto">
          <a:xfrm>
            <a:off x="1733831" y="5941180"/>
            <a:ext cx="975910" cy="3779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g</a:t>
            </a: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55" name="Connettore 2 54">
            <a:extLst>
              <a:ext uri="{FF2B5EF4-FFF2-40B4-BE49-F238E27FC236}">
                <a16:creationId xmlns:a16="http://schemas.microsoft.com/office/drawing/2014/main" id="{8D08A34C-7337-45F5-8849-83BE8709B468}"/>
              </a:ext>
            </a:extLst>
          </p:cNvPr>
          <p:cNvCxnSpPr/>
          <p:nvPr/>
        </p:nvCxnSpPr>
        <p:spPr bwMode="auto">
          <a:xfrm flipV="1">
            <a:off x="6250495" y="6119266"/>
            <a:ext cx="1224000" cy="39600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sp>
        <p:nvSpPr>
          <p:cNvPr id="56" name="Casella di testo 88">
            <a:extLst>
              <a:ext uri="{FF2B5EF4-FFF2-40B4-BE49-F238E27FC236}">
                <a16:creationId xmlns:a16="http://schemas.microsoft.com/office/drawing/2014/main" id="{4FE8AA8F-4546-4A2A-89BC-1A953ADBEE10}"/>
              </a:ext>
            </a:extLst>
          </p:cNvPr>
          <p:cNvSpPr txBox="1"/>
          <p:nvPr/>
        </p:nvSpPr>
        <p:spPr bwMode="auto">
          <a:xfrm>
            <a:off x="5747312" y="6339871"/>
            <a:ext cx="487001" cy="3779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s”</a:t>
            </a:r>
          </a:p>
        </p:txBody>
      </p:sp>
      <p:sp>
        <p:nvSpPr>
          <p:cNvPr id="57" name="Casella di testo 86">
            <a:extLst>
              <a:ext uri="{FF2B5EF4-FFF2-40B4-BE49-F238E27FC236}">
                <a16:creationId xmlns:a16="http://schemas.microsoft.com/office/drawing/2014/main" id="{2C76A760-9C0C-42E9-BB05-D346DBC2B99D}"/>
              </a:ext>
            </a:extLst>
          </p:cNvPr>
          <p:cNvSpPr txBox="1"/>
          <p:nvPr/>
        </p:nvSpPr>
        <p:spPr bwMode="auto">
          <a:xfrm>
            <a:off x="4645102" y="6349839"/>
            <a:ext cx="673573" cy="3779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kern="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kern="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58" name="Casella di testo 78">
            <a:extLst>
              <a:ext uri="{FF2B5EF4-FFF2-40B4-BE49-F238E27FC236}">
                <a16:creationId xmlns:a16="http://schemas.microsoft.com/office/drawing/2014/main" id="{493FAE3E-5890-48A0-AA11-8588A488FE9D}"/>
              </a:ext>
            </a:extLst>
          </p:cNvPr>
          <p:cNvSpPr txBox="1"/>
          <p:nvPr/>
        </p:nvSpPr>
        <p:spPr bwMode="auto">
          <a:xfrm>
            <a:off x="2788119" y="6349839"/>
            <a:ext cx="1434212" cy="3779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(t</a:t>
            </a:r>
            <a:r>
              <a:rPr lang="it-IT" sz="2000" kern="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 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t</a:t>
            </a:r>
            <a:r>
              <a:rPr lang="it-IT" sz="2000" kern="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59" name="Connettore a gomito 58">
            <a:extLst>
              <a:ext uri="{FF2B5EF4-FFF2-40B4-BE49-F238E27FC236}">
                <a16:creationId xmlns:a16="http://schemas.microsoft.com/office/drawing/2014/main" id="{5A604EDF-50F7-4692-AD16-247D3FC687D1}"/>
              </a:ext>
            </a:extLst>
          </p:cNvPr>
          <p:cNvCxnSpPr/>
          <p:nvPr/>
        </p:nvCxnSpPr>
        <p:spPr bwMode="auto">
          <a:xfrm>
            <a:off x="2189091" y="6300004"/>
            <a:ext cx="596073" cy="225267"/>
          </a:xfrm>
          <a:prstGeom prst="bentConnector3">
            <a:avLst>
              <a:gd name="adj1" fmla="val 1075"/>
            </a:avLst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2493DB0F-818A-474F-A63C-A18DCD7EF0ED}"/>
              </a:ext>
            </a:extLst>
          </p:cNvPr>
          <p:cNvCxnSpPr/>
          <p:nvPr/>
        </p:nvCxnSpPr>
        <p:spPr bwMode="auto">
          <a:xfrm>
            <a:off x="4213967" y="4381890"/>
            <a:ext cx="433425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1A94AC9A-7754-4B54-B314-5745B40DD224}"/>
              </a:ext>
            </a:extLst>
          </p:cNvPr>
          <p:cNvCxnSpPr/>
          <p:nvPr/>
        </p:nvCxnSpPr>
        <p:spPr bwMode="auto">
          <a:xfrm>
            <a:off x="5290354" y="4369389"/>
            <a:ext cx="433425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id="{D3AAD4D4-D9BE-42F0-A00F-B24C6A4058E5}"/>
              </a:ext>
            </a:extLst>
          </p:cNvPr>
          <p:cNvCxnSpPr/>
          <p:nvPr/>
        </p:nvCxnSpPr>
        <p:spPr bwMode="auto">
          <a:xfrm>
            <a:off x="4228319" y="5194462"/>
            <a:ext cx="433425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2C67073F-7D12-42EB-A23F-752A2008CC4C}"/>
              </a:ext>
            </a:extLst>
          </p:cNvPr>
          <p:cNvCxnSpPr/>
          <p:nvPr/>
        </p:nvCxnSpPr>
        <p:spPr bwMode="auto">
          <a:xfrm>
            <a:off x="5319057" y="5206963"/>
            <a:ext cx="433425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24" name="Connettore 2 23">
            <a:extLst>
              <a:ext uri="{FF2B5EF4-FFF2-40B4-BE49-F238E27FC236}">
                <a16:creationId xmlns:a16="http://schemas.microsoft.com/office/drawing/2014/main" id="{2FCE1F31-1485-4122-9AC2-DC7EA4E13723}"/>
              </a:ext>
            </a:extLst>
          </p:cNvPr>
          <p:cNvCxnSpPr/>
          <p:nvPr/>
        </p:nvCxnSpPr>
        <p:spPr bwMode="auto">
          <a:xfrm>
            <a:off x="5304705" y="5669504"/>
            <a:ext cx="433425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25" name="Connettore 2 24">
            <a:extLst>
              <a:ext uri="{FF2B5EF4-FFF2-40B4-BE49-F238E27FC236}">
                <a16:creationId xmlns:a16="http://schemas.microsoft.com/office/drawing/2014/main" id="{9EF92C2C-C303-4541-8EF9-070A4983C0AD}"/>
              </a:ext>
            </a:extLst>
          </p:cNvPr>
          <p:cNvCxnSpPr/>
          <p:nvPr/>
        </p:nvCxnSpPr>
        <p:spPr bwMode="auto">
          <a:xfrm>
            <a:off x="4204313" y="5682005"/>
            <a:ext cx="433425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C270FF8A-53BE-4234-8777-9D2BBF0FA114}"/>
              </a:ext>
            </a:extLst>
          </p:cNvPr>
          <p:cNvCxnSpPr/>
          <p:nvPr/>
        </p:nvCxnSpPr>
        <p:spPr bwMode="auto">
          <a:xfrm>
            <a:off x="5319057" y="6532081"/>
            <a:ext cx="433425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05F0B664-A558-497E-8C87-841BEB1FE3DC}"/>
              </a:ext>
            </a:extLst>
          </p:cNvPr>
          <p:cNvCxnSpPr/>
          <p:nvPr/>
        </p:nvCxnSpPr>
        <p:spPr bwMode="auto">
          <a:xfrm>
            <a:off x="4228319" y="6532081"/>
            <a:ext cx="433425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11275" name="Connettore 2 59">
            <a:extLst>
              <a:ext uri="{FF2B5EF4-FFF2-40B4-BE49-F238E27FC236}">
                <a16:creationId xmlns:a16="http://schemas.microsoft.com/office/drawing/2014/main" id="{B2738C4B-C203-4413-A2C9-D7F1E37FCE14}"/>
              </a:ext>
            </a:extLst>
          </p:cNvPr>
          <p:cNvCxnSpPr>
            <a:cxnSpLocks/>
          </p:cNvCxnSpPr>
          <p:nvPr/>
        </p:nvCxnSpPr>
        <p:spPr bwMode="auto">
          <a:xfrm>
            <a:off x="7560364" y="5023645"/>
            <a:ext cx="240640" cy="0"/>
          </a:xfrm>
          <a:prstGeom prst="straightConnector1">
            <a:avLst/>
          </a:prstGeom>
          <a:noFill/>
          <a:ln w="3175" algn="ctr">
            <a:solidFill>
              <a:schemeClr val="accent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6" name="Connettore 2 60">
            <a:extLst>
              <a:ext uri="{FF2B5EF4-FFF2-40B4-BE49-F238E27FC236}">
                <a16:creationId xmlns:a16="http://schemas.microsoft.com/office/drawing/2014/main" id="{025986AC-A9A0-42EC-AAB7-49E718568833}"/>
              </a:ext>
            </a:extLst>
          </p:cNvPr>
          <p:cNvCxnSpPr>
            <a:cxnSpLocks/>
          </p:cNvCxnSpPr>
          <p:nvPr/>
        </p:nvCxnSpPr>
        <p:spPr bwMode="auto">
          <a:xfrm>
            <a:off x="7628034" y="5933342"/>
            <a:ext cx="240640" cy="0"/>
          </a:xfrm>
          <a:prstGeom prst="straightConnector1">
            <a:avLst/>
          </a:prstGeom>
          <a:noFill/>
          <a:ln w="3175" algn="ctr">
            <a:solidFill>
              <a:schemeClr val="accent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90" name="Ovale 11289">
            <a:extLst>
              <a:ext uri="{FF2B5EF4-FFF2-40B4-BE49-F238E27FC236}">
                <a16:creationId xmlns:a16="http://schemas.microsoft.com/office/drawing/2014/main" id="{DA1F4DB5-803E-4E47-BE80-862A7117F4D6}"/>
              </a:ext>
            </a:extLst>
          </p:cNvPr>
          <p:cNvSpPr/>
          <p:nvPr/>
        </p:nvSpPr>
        <p:spPr>
          <a:xfrm>
            <a:off x="7443989" y="2395470"/>
            <a:ext cx="708337" cy="4378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4" name="Ovale 93">
            <a:extLst>
              <a:ext uri="{FF2B5EF4-FFF2-40B4-BE49-F238E27FC236}">
                <a16:creationId xmlns:a16="http://schemas.microsoft.com/office/drawing/2014/main" id="{4BC96FAC-AC4C-4434-8AC0-DDA8EA4A0C97}"/>
              </a:ext>
            </a:extLst>
          </p:cNvPr>
          <p:cNvSpPr/>
          <p:nvPr/>
        </p:nvSpPr>
        <p:spPr>
          <a:xfrm>
            <a:off x="8304727" y="2419081"/>
            <a:ext cx="708337" cy="4378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1264" name="Group 331">
            <a:extLst>
              <a:ext uri="{FF2B5EF4-FFF2-40B4-BE49-F238E27FC236}">
                <a16:creationId xmlns:a16="http://schemas.microsoft.com/office/drawing/2014/main" id="{5B79675B-0E92-4DF7-9A3A-CC401B4A0F3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06051" y="782639"/>
            <a:ext cx="31811913" cy="12482516"/>
            <a:chOff x="38" y="493"/>
            <a:chExt cx="20039" cy="7863"/>
          </a:xfrm>
        </p:grpSpPr>
        <p:sp>
          <p:nvSpPr>
            <p:cNvPr id="11265" name="AutoShape 330">
              <a:extLst>
                <a:ext uri="{FF2B5EF4-FFF2-40B4-BE49-F238E27FC236}">
                  <a16:creationId xmlns:a16="http://schemas.microsoft.com/office/drawing/2014/main" id="{0B19D0A6-F6B2-457F-A4F9-9A939E90F5CA}"/>
                </a:ext>
              </a:extLst>
            </p:cNvPr>
            <p:cNvSpPr>
              <a:spLocks noTextEdit="1"/>
            </p:cNvSpPr>
            <p:nvPr/>
          </p:nvSpPr>
          <p:spPr bwMode="auto">
            <a:xfrm>
              <a:off x="43" y="499"/>
              <a:ext cx="2812" cy="1655"/>
            </a:xfrm>
            <a:prstGeom prst="rect">
              <a:avLst/>
            </a:prstGeom>
            <a:solidFill>
              <a:srgbClr val="DBEEF4"/>
            </a:solidFill>
            <a:ln w="9525" cap="flat" cmpd="sng" algn="ctr">
              <a:solidFill>
                <a:srgbClr val="4F81BD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277" name="Line 336">
              <a:extLst>
                <a:ext uri="{FF2B5EF4-FFF2-40B4-BE49-F238E27FC236}">
                  <a16:creationId xmlns:a16="http://schemas.microsoft.com/office/drawing/2014/main" id="{0BDAC9B3-53D6-462B-8B8A-39F02C099B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" y="493"/>
              <a:ext cx="0" cy="16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278" name="Line 337">
              <a:extLst>
                <a:ext uri="{FF2B5EF4-FFF2-40B4-BE49-F238E27FC236}">
                  <a16:creationId xmlns:a16="http://schemas.microsoft.com/office/drawing/2014/main" id="{B8AF2C8A-AE50-4526-B529-533277B585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" y="2154"/>
              <a:ext cx="28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279" name="Line 338">
              <a:extLst>
                <a:ext uri="{FF2B5EF4-FFF2-40B4-BE49-F238E27FC236}">
                  <a16:creationId xmlns:a16="http://schemas.microsoft.com/office/drawing/2014/main" id="{300D84E6-2BCF-4DA4-BE2C-F0969BC99D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58" y="493"/>
              <a:ext cx="0" cy="16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280" name="Line 339">
              <a:extLst>
                <a:ext uri="{FF2B5EF4-FFF2-40B4-BE49-F238E27FC236}">
                  <a16:creationId xmlns:a16="http://schemas.microsoft.com/office/drawing/2014/main" id="{807D1AF4-713D-42C8-ADB6-F0DD6E2722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" y="493"/>
              <a:ext cx="28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281" name="Line 340">
              <a:extLst>
                <a:ext uri="{FF2B5EF4-FFF2-40B4-BE49-F238E27FC236}">
                  <a16:creationId xmlns:a16="http://schemas.microsoft.com/office/drawing/2014/main" id="{DFD2BBA2-6824-4581-BCB7-236B4D6A28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" y="2154"/>
              <a:ext cx="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282" name="Line 341">
              <a:extLst>
                <a:ext uri="{FF2B5EF4-FFF2-40B4-BE49-F238E27FC236}">
                  <a16:creationId xmlns:a16="http://schemas.microsoft.com/office/drawing/2014/main" id="{F90C39AF-C1D1-475F-83E1-DEF3B85C9F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" y="2039"/>
              <a:ext cx="0" cy="11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283" name="Line 342">
              <a:extLst>
                <a:ext uri="{FF2B5EF4-FFF2-40B4-BE49-F238E27FC236}">
                  <a16:creationId xmlns:a16="http://schemas.microsoft.com/office/drawing/2014/main" id="{9D2FE198-0495-460A-802B-C2D9F6B723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" y="1981"/>
              <a:ext cx="0" cy="17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284" name="Line 343">
              <a:extLst>
                <a:ext uri="{FF2B5EF4-FFF2-40B4-BE49-F238E27FC236}">
                  <a16:creationId xmlns:a16="http://schemas.microsoft.com/office/drawing/2014/main" id="{1D46BE07-941D-43F7-9A47-E4B2436878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" y="1981"/>
              <a:ext cx="0" cy="17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285" name="Line 344">
              <a:extLst>
                <a:ext uri="{FF2B5EF4-FFF2-40B4-BE49-F238E27FC236}">
                  <a16:creationId xmlns:a16="http://schemas.microsoft.com/office/drawing/2014/main" id="{5CA5F286-C4AC-49A7-9307-C5BFABC440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" y="1981"/>
              <a:ext cx="0" cy="17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286" name="Freeform 345">
              <a:extLst>
                <a:ext uri="{FF2B5EF4-FFF2-40B4-BE49-F238E27FC236}">
                  <a16:creationId xmlns:a16="http://schemas.microsoft.com/office/drawing/2014/main" id="{10ECF9F4-6C7E-4FED-B9E3-4E1A675FCD6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3" y="2035"/>
              <a:ext cx="36" cy="62"/>
            </a:xfrm>
            <a:custGeom>
              <a:avLst/>
              <a:gdLst>
                <a:gd name="T0" fmla="*/ 12 w 36"/>
                <a:gd name="T1" fmla="*/ 38 h 62"/>
                <a:gd name="T2" fmla="*/ 8 w 36"/>
                <a:gd name="T3" fmla="*/ 38 h 62"/>
                <a:gd name="T4" fmla="*/ 7 w 36"/>
                <a:gd name="T5" fmla="*/ 51 h 62"/>
                <a:gd name="T6" fmla="*/ 7 w 36"/>
                <a:gd name="T7" fmla="*/ 59 h 62"/>
                <a:gd name="T8" fmla="*/ 6 w 36"/>
                <a:gd name="T9" fmla="*/ 61 h 62"/>
                <a:gd name="T10" fmla="*/ 5 w 36"/>
                <a:gd name="T11" fmla="*/ 62 h 62"/>
                <a:gd name="T12" fmla="*/ 3 w 36"/>
                <a:gd name="T13" fmla="*/ 62 h 62"/>
                <a:gd name="T14" fmla="*/ 1 w 36"/>
                <a:gd name="T15" fmla="*/ 61 h 62"/>
                <a:gd name="T16" fmla="*/ 0 w 36"/>
                <a:gd name="T17" fmla="*/ 59 h 62"/>
                <a:gd name="T18" fmla="*/ 0 w 36"/>
                <a:gd name="T19" fmla="*/ 47 h 62"/>
                <a:gd name="T20" fmla="*/ 1 w 36"/>
                <a:gd name="T21" fmla="*/ 36 h 62"/>
                <a:gd name="T22" fmla="*/ 1 w 36"/>
                <a:gd name="T23" fmla="*/ 25 h 62"/>
                <a:gd name="T24" fmla="*/ 2 w 36"/>
                <a:gd name="T25" fmla="*/ 14 h 62"/>
                <a:gd name="T26" fmla="*/ 2 w 36"/>
                <a:gd name="T27" fmla="*/ 7 h 62"/>
                <a:gd name="T28" fmla="*/ 2 w 36"/>
                <a:gd name="T29" fmla="*/ 3 h 62"/>
                <a:gd name="T30" fmla="*/ 5 w 36"/>
                <a:gd name="T31" fmla="*/ 0 h 62"/>
                <a:gd name="T32" fmla="*/ 7 w 36"/>
                <a:gd name="T33" fmla="*/ 0 h 62"/>
                <a:gd name="T34" fmla="*/ 10 w 36"/>
                <a:gd name="T35" fmla="*/ 0 h 62"/>
                <a:gd name="T36" fmla="*/ 14 w 36"/>
                <a:gd name="T37" fmla="*/ 0 h 62"/>
                <a:gd name="T38" fmla="*/ 19 w 36"/>
                <a:gd name="T39" fmla="*/ 0 h 62"/>
                <a:gd name="T40" fmla="*/ 29 w 36"/>
                <a:gd name="T41" fmla="*/ 5 h 62"/>
                <a:gd name="T42" fmla="*/ 36 w 36"/>
                <a:gd name="T43" fmla="*/ 14 h 62"/>
                <a:gd name="T44" fmla="*/ 36 w 36"/>
                <a:gd name="T45" fmla="*/ 22 h 62"/>
                <a:gd name="T46" fmla="*/ 28 w 36"/>
                <a:gd name="T47" fmla="*/ 33 h 62"/>
                <a:gd name="T48" fmla="*/ 17 w 36"/>
                <a:gd name="T49" fmla="*/ 38 h 62"/>
                <a:gd name="T50" fmla="*/ 12 w 36"/>
                <a:gd name="T51" fmla="*/ 38 h 62"/>
                <a:gd name="T52" fmla="*/ 14 w 36"/>
                <a:gd name="T53" fmla="*/ 7 h 62"/>
                <a:gd name="T54" fmla="*/ 11 w 36"/>
                <a:gd name="T55" fmla="*/ 7 h 62"/>
                <a:gd name="T56" fmla="*/ 10 w 36"/>
                <a:gd name="T57" fmla="*/ 7 h 62"/>
                <a:gd name="T58" fmla="*/ 9 w 36"/>
                <a:gd name="T59" fmla="*/ 15 h 62"/>
                <a:gd name="T60" fmla="*/ 12 w 36"/>
                <a:gd name="T61" fmla="*/ 31 h 62"/>
                <a:gd name="T62" fmla="*/ 21 w 36"/>
                <a:gd name="T63" fmla="*/ 29 h 62"/>
                <a:gd name="T64" fmla="*/ 26 w 36"/>
                <a:gd name="T65" fmla="*/ 26 h 62"/>
                <a:gd name="T66" fmla="*/ 28 w 36"/>
                <a:gd name="T67" fmla="*/ 18 h 62"/>
                <a:gd name="T68" fmla="*/ 26 w 36"/>
                <a:gd name="T69" fmla="*/ 12 h 62"/>
                <a:gd name="T70" fmla="*/ 22 w 36"/>
                <a:gd name="T71" fmla="*/ 9 h 62"/>
                <a:gd name="T72" fmla="*/ 14 w 36"/>
                <a:gd name="T73" fmla="*/ 7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" h="62">
                  <a:moveTo>
                    <a:pt x="12" y="38"/>
                  </a:moveTo>
                  <a:lnTo>
                    <a:pt x="12" y="38"/>
                  </a:lnTo>
                  <a:lnTo>
                    <a:pt x="10" y="38"/>
                  </a:lnTo>
                  <a:lnTo>
                    <a:pt x="8" y="38"/>
                  </a:lnTo>
                  <a:lnTo>
                    <a:pt x="7" y="41"/>
                  </a:lnTo>
                  <a:lnTo>
                    <a:pt x="7" y="51"/>
                  </a:lnTo>
                  <a:lnTo>
                    <a:pt x="7" y="58"/>
                  </a:lnTo>
                  <a:lnTo>
                    <a:pt x="7" y="59"/>
                  </a:lnTo>
                  <a:lnTo>
                    <a:pt x="7" y="60"/>
                  </a:lnTo>
                  <a:lnTo>
                    <a:pt x="6" y="61"/>
                  </a:lnTo>
                  <a:lnTo>
                    <a:pt x="6" y="62"/>
                  </a:lnTo>
                  <a:lnTo>
                    <a:pt x="5" y="62"/>
                  </a:lnTo>
                  <a:lnTo>
                    <a:pt x="4" y="62"/>
                  </a:lnTo>
                  <a:lnTo>
                    <a:pt x="3" y="62"/>
                  </a:lnTo>
                  <a:lnTo>
                    <a:pt x="2" y="62"/>
                  </a:lnTo>
                  <a:lnTo>
                    <a:pt x="1" y="61"/>
                  </a:lnTo>
                  <a:lnTo>
                    <a:pt x="1" y="60"/>
                  </a:lnTo>
                  <a:lnTo>
                    <a:pt x="0" y="59"/>
                  </a:lnTo>
                  <a:lnTo>
                    <a:pt x="0" y="58"/>
                  </a:lnTo>
                  <a:lnTo>
                    <a:pt x="0" y="47"/>
                  </a:lnTo>
                  <a:lnTo>
                    <a:pt x="0" y="44"/>
                  </a:lnTo>
                  <a:lnTo>
                    <a:pt x="1" y="36"/>
                  </a:lnTo>
                  <a:lnTo>
                    <a:pt x="1" y="31"/>
                  </a:lnTo>
                  <a:lnTo>
                    <a:pt x="1" y="25"/>
                  </a:lnTo>
                  <a:lnTo>
                    <a:pt x="2" y="17"/>
                  </a:lnTo>
                  <a:lnTo>
                    <a:pt x="2" y="14"/>
                  </a:lnTo>
                  <a:lnTo>
                    <a:pt x="2" y="9"/>
                  </a:lnTo>
                  <a:lnTo>
                    <a:pt x="2" y="7"/>
                  </a:lnTo>
                  <a:lnTo>
                    <a:pt x="2" y="4"/>
                  </a:lnTo>
                  <a:lnTo>
                    <a:pt x="2" y="3"/>
                  </a:lnTo>
                  <a:lnTo>
                    <a:pt x="3" y="2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29" y="5"/>
                  </a:lnTo>
                  <a:lnTo>
                    <a:pt x="32" y="7"/>
                  </a:lnTo>
                  <a:lnTo>
                    <a:pt x="36" y="14"/>
                  </a:lnTo>
                  <a:lnTo>
                    <a:pt x="36" y="18"/>
                  </a:lnTo>
                  <a:lnTo>
                    <a:pt x="36" y="22"/>
                  </a:lnTo>
                  <a:lnTo>
                    <a:pt x="32" y="30"/>
                  </a:lnTo>
                  <a:lnTo>
                    <a:pt x="28" y="33"/>
                  </a:lnTo>
                  <a:lnTo>
                    <a:pt x="25" y="36"/>
                  </a:lnTo>
                  <a:lnTo>
                    <a:pt x="17" y="38"/>
                  </a:lnTo>
                  <a:lnTo>
                    <a:pt x="12" y="38"/>
                  </a:lnTo>
                  <a:lnTo>
                    <a:pt x="12" y="38"/>
                  </a:lnTo>
                  <a:close/>
                  <a:moveTo>
                    <a:pt x="14" y="7"/>
                  </a:moveTo>
                  <a:lnTo>
                    <a:pt x="14" y="7"/>
                  </a:lnTo>
                  <a:lnTo>
                    <a:pt x="12" y="7"/>
                  </a:lnTo>
                  <a:lnTo>
                    <a:pt x="11" y="7"/>
                  </a:lnTo>
                  <a:lnTo>
                    <a:pt x="11" y="7"/>
                  </a:lnTo>
                  <a:lnTo>
                    <a:pt x="10" y="7"/>
                  </a:lnTo>
                  <a:lnTo>
                    <a:pt x="9" y="7"/>
                  </a:lnTo>
                  <a:lnTo>
                    <a:pt x="9" y="15"/>
                  </a:lnTo>
                  <a:lnTo>
                    <a:pt x="8" y="30"/>
                  </a:lnTo>
                  <a:lnTo>
                    <a:pt x="12" y="31"/>
                  </a:lnTo>
                  <a:lnTo>
                    <a:pt x="16" y="31"/>
                  </a:lnTo>
                  <a:lnTo>
                    <a:pt x="21" y="29"/>
                  </a:lnTo>
                  <a:lnTo>
                    <a:pt x="24" y="27"/>
                  </a:lnTo>
                  <a:lnTo>
                    <a:pt x="26" y="26"/>
                  </a:lnTo>
                  <a:lnTo>
                    <a:pt x="28" y="21"/>
                  </a:lnTo>
                  <a:lnTo>
                    <a:pt x="28" y="18"/>
                  </a:lnTo>
                  <a:lnTo>
                    <a:pt x="28" y="15"/>
                  </a:lnTo>
                  <a:lnTo>
                    <a:pt x="26" y="12"/>
                  </a:lnTo>
                  <a:lnTo>
                    <a:pt x="24" y="10"/>
                  </a:lnTo>
                  <a:lnTo>
                    <a:pt x="22" y="9"/>
                  </a:lnTo>
                  <a:lnTo>
                    <a:pt x="17" y="7"/>
                  </a:lnTo>
                  <a:lnTo>
                    <a:pt x="14" y="7"/>
                  </a:lnTo>
                  <a:lnTo>
                    <a:pt x="14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287" name="Freeform 346">
              <a:extLst>
                <a:ext uri="{FF2B5EF4-FFF2-40B4-BE49-F238E27FC236}">
                  <a16:creationId xmlns:a16="http://schemas.microsoft.com/office/drawing/2014/main" id="{8AA0C406-FD93-4FD1-B9BC-47DFF0785C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" y="2054"/>
              <a:ext cx="34" cy="45"/>
            </a:xfrm>
            <a:custGeom>
              <a:avLst/>
              <a:gdLst>
                <a:gd name="T0" fmla="*/ 33 w 34"/>
                <a:gd name="T1" fmla="*/ 21 h 45"/>
                <a:gd name="T2" fmla="*/ 33 w 34"/>
                <a:gd name="T3" fmla="*/ 28 h 45"/>
                <a:gd name="T4" fmla="*/ 34 w 34"/>
                <a:gd name="T5" fmla="*/ 35 h 45"/>
                <a:gd name="T6" fmla="*/ 34 w 34"/>
                <a:gd name="T7" fmla="*/ 37 h 45"/>
                <a:gd name="T8" fmla="*/ 34 w 34"/>
                <a:gd name="T9" fmla="*/ 39 h 45"/>
                <a:gd name="T10" fmla="*/ 34 w 34"/>
                <a:gd name="T11" fmla="*/ 41 h 45"/>
                <a:gd name="T12" fmla="*/ 34 w 34"/>
                <a:gd name="T13" fmla="*/ 42 h 45"/>
                <a:gd name="T14" fmla="*/ 33 w 34"/>
                <a:gd name="T15" fmla="*/ 44 h 45"/>
                <a:gd name="T16" fmla="*/ 31 w 34"/>
                <a:gd name="T17" fmla="*/ 45 h 45"/>
                <a:gd name="T18" fmla="*/ 28 w 34"/>
                <a:gd name="T19" fmla="*/ 45 h 45"/>
                <a:gd name="T20" fmla="*/ 26 w 34"/>
                <a:gd name="T21" fmla="*/ 42 h 45"/>
                <a:gd name="T22" fmla="*/ 18 w 34"/>
                <a:gd name="T23" fmla="*/ 44 h 45"/>
                <a:gd name="T24" fmla="*/ 12 w 34"/>
                <a:gd name="T25" fmla="*/ 44 h 45"/>
                <a:gd name="T26" fmla="*/ 6 w 34"/>
                <a:gd name="T27" fmla="*/ 42 h 45"/>
                <a:gd name="T28" fmla="*/ 2 w 34"/>
                <a:gd name="T29" fmla="*/ 37 h 45"/>
                <a:gd name="T30" fmla="*/ 1 w 34"/>
                <a:gd name="T31" fmla="*/ 29 h 45"/>
                <a:gd name="T32" fmla="*/ 0 w 34"/>
                <a:gd name="T33" fmla="*/ 16 h 45"/>
                <a:gd name="T34" fmla="*/ 1 w 34"/>
                <a:gd name="T35" fmla="*/ 7 h 45"/>
                <a:gd name="T36" fmla="*/ 2 w 34"/>
                <a:gd name="T37" fmla="*/ 2 h 45"/>
                <a:gd name="T38" fmla="*/ 5 w 34"/>
                <a:gd name="T39" fmla="*/ 0 h 45"/>
                <a:gd name="T40" fmla="*/ 8 w 34"/>
                <a:gd name="T41" fmla="*/ 1 h 45"/>
                <a:gd name="T42" fmla="*/ 9 w 34"/>
                <a:gd name="T43" fmla="*/ 2 h 45"/>
                <a:gd name="T44" fmla="*/ 9 w 34"/>
                <a:gd name="T45" fmla="*/ 4 h 45"/>
                <a:gd name="T46" fmla="*/ 9 w 34"/>
                <a:gd name="T47" fmla="*/ 8 h 45"/>
                <a:gd name="T48" fmla="*/ 8 w 34"/>
                <a:gd name="T49" fmla="*/ 12 h 45"/>
                <a:gd name="T50" fmla="*/ 8 w 34"/>
                <a:gd name="T51" fmla="*/ 16 h 45"/>
                <a:gd name="T52" fmla="*/ 8 w 34"/>
                <a:gd name="T53" fmla="*/ 25 h 45"/>
                <a:gd name="T54" fmla="*/ 9 w 34"/>
                <a:gd name="T55" fmla="*/ 30 h 45"/>
                <a:gd name="T56" fmla="*/ 10 w 34"/>
                <a:gd name="T57" fmla="*/ 35 h 45"/>
                <a:gd name="T58" fmla="*/ 12 w 34"/>
                <a:gd name="T59" fmla="*/ 36 h 45"/>
                <a:gd name="T60" fmla="*/ 13 w 34"/>
                <a:gd name="T61" fmla="*/ 36 h 45"/>
                <a:gd name="T62" fmla="*/ 15 w 34"/>
                <a:gd name="T63" fmla="*/ 36 h 45"/>
                <a:gd name="T64" fmla="*/ 23 w 34"/>
                <a:gd name="T65" fmla="*/ 35 h 45"/>
                <a:gd name="T66" fmla="*/ 26 w 34"/>
                <a:gd name="T67" fmla="*/ 26 h 45"/>
                <a:gd name="T68" fmla="*/ 26 w 34"/>
                <a:gd name="T69" fmla="*/ 15 h 45"/>
                <a:gd name="T70" fmla="*/ 26 w 34"/>
                <a:gd name="T71" fmla="*/ 4 h 45"/>
                <a:gd name="T72" fmla="*/ 29 w 34"/>
                <a:gd name="T73" fmla="*/ 1 h 45"/>
                <a:gd name="T74" fmla="*/ 31 w 34"/>
                <a:gd name="T75" fmla="*/ 1 h 45"/>
                <a:gd name="T76" fmla="*/ 33 w 34"/>
                <a:gd name="T77" fmla="*/ 2 h 45"/>
                <a:gd name="T78" fmla="*/ 34 w 34"/>
                <a:gd name="T79" fmla="*/ 4 h 45"/>
                <a:gd name="T80" fmla="*/ 33 w 34"/>
                <a:gd name="T81" fmla="*/ 1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45">
                  <a:moveTo>
                    <a:pt x="33" y="19"/>
                  </a:moveTo>
                  <a:lnTo>
                    <a:pt x="33" y="21"/>
                  </a:lnTo>
                  <a:lnTo>
                    <a:pt x="33" y="25"/>
                  </a:lnTo>
                  <a:lnTo>
                    <a:pt x="33" y="28"/>
                  </a:lnTo>
                  <a:lnTo>
                    <a:pt x="33" y="31"/>
                  </a:lnTo>
                  <a:lnTo>
                    <a:pt x="34" y="35"/>
                  </a:lnTo>
                  <a:lnTo>
                    <a:pt x="34" y="36"/>
                  </a:lnTo>
                  <a:lnTo>
                    <a:pt x="34" y="37"/>
                  </a:lnTo>
                  <a:lnTo>
                    <a:pt x="34" y="38"/>
                  </a:lnTo>
                  <a:lnTo>
                    <a:pt x="34" y="39"/>
                  </a:lnTo>
                  <a:lnTo>
                    <a:pt x="34" y="40"/>
                  </a:lnTo>
                  <a:lnTo>
                    <a:pt x="34" y="41"/>
                  </a:lnTo>
                  <a:lnTo>
                    <a:pt x="34" y="41"/>
                  </a:lnTo>
                  <a:lnTo>
                    <a:pt x="34" y="42"/>
                  </a:lnTo>
                  <a:lnTo>
                    <a:pt x="33" y="44"/>
                  </a:lnTo>
                  <a:lnTo>
                    <a:pt x="33" y="44"/>
                  </a:lnTo>
                  <a:lnTo>
                    <a:pt x="32" y="45"/>
                  </a:lnTo>
                  <a:lnTo>
                    <a:pt x="31" y="45"/>
                  </a:lnTo>
                  <a:lnTo>
                    <a:pt x="30" y="45"/>
                  </a:lnTo>
                  <a:lnTo>
                    <a:pt x="28" y="45"/>
                  </a:lnTo>
                  <a:lnTo>
                    <a:pt x="26" y="43"/>
                  </a:lnTo>
                  <a:lnTo>
                    <a:pt x="26" y="42"/>
                  </a:lnTo>
                  <a:lnTo>
                    <a:pt x="24" y="43"/>
                  </a:lnTo>
                  <a:lnTo>
                    <a:pt x="18" y="44"/>
                  </a:lnTo>
                  <a:lnTo>
                    <a:pt x="15" y="44"/>
                  </a:lnTo>
                  <a:lnTo>
                    <a:pt x="12" y="44"/>
                  </a:lnTo>
                  <a:lnTo>
                    <a:pt x="8" y="43"/>
                  </a:lnTo>
                  <a:lnTo>
                    <a:pt x="6" y="42"/>
                  </a:lnTo>
                  <a:lnTo>
                    <a:pt x="4" y="41"/>
                  </a:lnTo>
                  <a:lnTo>
                    <a:pt x="2" y="37"/>
                  </a:lnTo>
                  <a:lnTo>
                    <a:pt x="2" y="35"/>
                  </a:lnTo>
                  <a:lnTo>
                    <a:pt x="1" y="29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1" y="7"/>
                  </a:lnTo>
                  <a:lnTo>
                    <a:pt x="1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8" y="1"/>
                  </a:lnTo>
                  <a:lnTo>
                    <a:pt x="8" y="1"/>
                  </a:lnTo>
                  <a:lnTo>
                    <a:pt x="9" y="2"/>
                  </a:lnTo>
                  <a:lnTo>
                    <a:pt x="9" y="3"/>
                  </a:lnTo>
                  <a:lnTo>
                    <a:pt x="9" y="4"/>
                  </a:lnTo>
                  <a:lnTo>
                    <a:pt x="9" y="5"/>
                  </a:lnTo>
                  <a:lnTo>
                    <a:pt x="9" y="8"/>
                  </a:lnTo>
                  <a:lnTo>
                    <a:pt x="9" y="10"/>
                  </a:lnTo>
                  <a:lnTo>
                    <a:pt x="8" y="12"/>
                  </a:lnTo>
                  <a:lnTo>
                    <a:pt x="8" y="15"/>
                  </a:lnTo>
                  <a:lnTo>
                    <a:pt x="8" y="16"/>
                  </a:lnTo>
                  <a:lnTo>
                    <a:pt x="8" y="19"/>
                  </a:lnTo>
                  <a:lnTo>
                    <a:pt x="8" y="25"/>
                  </a:lnTo>
                  <a:lnTo>
                    <a:pt x="8" y="27"/>
                  </a:lnTo>
                  <a:lnTo>
                    <a:pt x="9" y="30"/>
                  </a:lnTo>
                  <a:lnTo>
                    <a:pt x="9" y="33"/>
                  </a:lnTo>
                  <a:lnTo>
                    <a:pt x="10" y="35"/>
                  </a:lnTo>
                  <a:lnTo>
                    <a:pt x="10" y="35"/>
                  </a:lnTo>
                  <a:lnTo>
                    <a:pt x="12" y="36"/>
                  </a:lnTo>
                  <a:lnTo>
                    <a:pt x="12" y="36"/>
                  </a:lnTo>
                  <a:lnTo>
                    <a:pt x="13" y="36"/>
                  </a:lnTo>
                  <a:lnTo>
                    <a:pt x="14" y="36"/>
                  </a:lnTo>
                  <a:lnTo>
                    <a:pt x="15" y="36"/>
                  </a:lnTo>
                  <a:lnTo>
                    <a:pt x="17" y="36"/>
                  </a:lnTo>
                  <a:lnTo>
                    <a:pt x="23" y="35"/>
                  </a:lnTo>
                  <a:lnTo>
                    <a:pt x="26" y="35"/>
                  </a:lnTo>
                  <a:lnTo>
                    <a:pt x="26" y="26"/>
                  </a:lnTo>
                  <a:lnTo>
                    <a:pt x="26" y="19"/>
                  </a:lnTo>
                  <a:lnTo>
                    <a:pt x="26" y="15"/>
                  </a:lnTo>
                  <a:lnTo>
                    <a:pt x="26" y="7"/>
                  </a:lnTo>
                  <a:lnTo>
                    <a:pt x="26" y="4"/>
                  </a:lnTo>
                  <a:lnTo>
                    <a:pt x="27" y="2"/>
                  </a:lnTo>
                  <a:lnTo>
                    <a:pt x="29" y="1"/>
                  </a:lnTo>
                  <a:lnTo>
                    <a:pt x="30" y="1"/>
                  </a:lnTo>
                  <a:lnTo>
                    <a:pt x="31" y="1"/>
                  </a:lnTo>
                  <a:lnTo>
                    <a:pt x="32" y="1"/>
                  </a:lnTo>
                  <a:lnTo>
                    <a:pt x="33" y="2"/>
                  </a:lnTo>
                  <a:lnTo>
                    <a:pt x="34" y="2"/>
                  </a:lnTo>
                  <a:lnTo>
                    <a:pt x="34" y="4"/>
                  </a:lnTo>
                  <a:lnTo>
                    <a:pt x="34" y="4"/>
                  </a:lnTo>
                  <a:lnTo>
                    <a:pt x="33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288" name="Freeform 347">
              <a:extLst>
                <a:ext uri="{FF2B5EF4-FFF2-40B4-BE49-F238E27FC236}">
                  <a16:creationId xmlns:a16="http://schemas.microsoft.com/office/drawing/2014/main" id="{2C4B6373-A57E-435B-9ACA-12D45DCD55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" y="2053"/>
              <a:ext cx="34" cy="46"/>
            </a:xfrm>
            <a:custGeom>
              <a:avLst/>
              <a:gdLst>
                <a:gd name="T0" fmla="*/ 29 w 34"/>
                <a:gd name="T1" fmla="*/ 46 h 46"/>
                <a:gd name="T2" fmla="*/ 26 w 34"/>
                <a:gd name="T3" fmla="*/ 42 h 46"/>
                <a:gd name="T4" fmla="*/ 25 w 34"/>
                <a:gd name="T5" fmla="*/ 31 h 46"/>
                <a:gd name="T6" fmla="*/ 25 w 34"/>
                <a:gd name="T7" fmla="*/ 25 h 46"/>
                <a:gd name="T8" fmla="*/ 25 w 34"/>
                <a:gd name="T9" fmla="*/ 23 h 46"/>
                <a:gd name="T10" fmla="*/ 25 w 34"/>
                <a:gd name="T11" fmla="*/ 20 h 46"/>
                <a:gd name="T12" fmla="*/ 25 w 34"/>
                <a:gd name="T13" fmla="*/ 18 h 46"/>
                <a:gd name="T14" fmla="*/ 24 w 34"/>
                <a:gd name="T15" fmla="*/ 9 h 46"/>
                <a:gd name="T16" fmla="*/ 20 w 34"/>
                <a:gd name="T17" fmla="*/ 9 h 46"/>
                <a:gd name="T18" fmla="*/ 13 w 34"/>
                <a:gd name="T19" fmla="*/ 14 h 46"/>
                <a:gd name="T20" fmla="*/ 9 w 34"/>
                <a:gd name="T21" fmla="*/ 23 h 46"/>
                <a:gd name="T22" fmla="*/ 8 w 34"/>
                <a:gd name="T23" fmla="*/ 27 h 46"/>
                <a:gd name="T24" fmla="*/ 8 w 34"/>
                <a:gd name="T25" fmla="*/ 30 h 46"/>
                <a:gd name="T26" fmla="*/ 7 w 34"/>
                <a:gd name="T27" fmla="*/ 33 h 46"/>
                <a:gd name="T28" fmla="*/ 7 w 34"/>
                <a:gd name="T29" fmla="*/ 35 h 46"/>
                <a:gd name="T30" fmla="*/ 8 w 34"/>
                <a:gd name="T31" fmla="*/ 37 h 46"/>
                <a:gd name="T32" fmla="*/ 8 w 34"/>
                <a:gd name="T33" fmla="*/ 40 h 46"/>
                <a:gd name="T34" fmla="*/ 8 w 34"/>
                <a:gd name="T35" fmla="*/ 42 h 46"/>
                <a:gd name="T36" fmla="*/ 7 w 34"/>
                <a:gd name="T37" fmla="*/ 44 h 46"/>
                <a:gd name="T38" fmla="*/ 5 w 34"/>
                <a:gd name="T39" fmla="*/ 45 h 46"/>
                <a:gd name="T40" fmla="*/ 3 w 34"/>
                <a:gd name="T41" fmla="*/ 45 h 46"/>
                <a:gd name="T42" fmla="*/ 1 w 34"/>
                <a:gd name="T43" fmla="*/ 44 h 46"/>
                <a:gd name="T44" fmla="*/ 0 w 34"/>
                <a:gd name="T45" fmla="*/ 42 h 46"/>
                <a:gd name="T46" fmla="*/ 0 w 34"/>
                <a:gd name="T47" fmla="*/ 40 h 46"/>
                <a:gd name="T48" fmla="*/ 0 w 34"/>
                <a:gd name="T49" fmla="*/ 37 h 46"/>
                <a:gd name="T50" fmla="*/ 0 w 34"/>
                <a:gd name="T51" fmla="*/ 35 h 46"/>
                <a:gd name="T52" fmla="*/ 0 w 34"/>
                <a:gd name="T53" fmla="*/ 32 h 46"/>
                <a:gd name="T54" fmla="*/ 0 w 34"/>
                <a:gd name="T55" fmla="*/ 23 h 46"/>
                <a:gd name="T56" fmla="*/ 1 w 34"/>
                <a:gd name="T57" fmla="*/ 14 h 46"/>
                <a:gd name="T58" fmla="*/ 1 w 34"/>
                <a:gd name="T59" fmla="*/ 11 h 46"/>
                <a:gd name="T60" fmla="*/ 1 w 34"/>
                <a:gd name="T61" fmla="*/ 8 h 46"/>
                <a:gd name="T62" fmla="*/ 0 w 34"/>
                <a:gd name="T63" fmla="*/ 5 h 46"/>
                <a:gd name="T64" fmla="*/ 0 w 34"/>
                <a:gd name="T65" fmla="*/ 3 h 46"/>
                <a:gd name="T66" fmla="*/ 1 w 34"/>
                <a:gd name="T67" fmla="*/ 1 h 46"/>
                <a:gd name="T68" fmla="*/ 3 w 34"/>
                <a:gd name="T69" fmla="*/ 0 h 46"/>
                <a:gd name="T70" fmla="*/ 6 w 34"/>
                <a:gd name="T71" fmla="*/ 0 h 46"/>
                <a:gd name="T72" fmla="*/ 8 w 34"/>
                <a:gd name="T73" fmla="*/ 5 h 46"/>
                <a:gd name="T74" fmla="*/ 12 w 34"/>
                <a:gd name="T75" fmla="*/ 6 h 46"/>
                <a:gd name="T76" fmla="*/ 22 w 34"/>
                <a:gd name="T77" fmla="*/ 1 h 46"/>
                <a:gd name="T78" fmla="*/ 29 w 34"/>
                <a:gd name="T79" fmla="*/ 4 h 46"/>
                <a:gd name="T80" fmla="*/ 32 w 34"/>
                <a:gd name="T81" fmla="*/ 9 h 46"/>
                <a:gd name="T82" fmla="*/ 33 w 34"/>
                <a:gd name="T83" fmla="*/ 18 h 46"/>
                <a:gd name="T84" fmla="*/ 33 w 34"/>
                <a:gd name="T85" fmla="*/ 25 h 46"/>
                <a:gd name="T86" fmla="*/ 33 w 34"/>
                <a:gd name="T87" fmla="*/ 31 h 46"/>
                <a:gd name="T88" fmla="*/ 34 w 34"/>
                <a:gd name="T89" fmla="*/ 36 h 46"/>
                <a:gd name="T90" fmla="*/ 34 w 34"/>
                <a:gd name="T91" fmla="*/ 42 h 46"/>
                <a:gd name="T92" fmla="*/ 34 w 34"/>
                <a:gd name="T93" fmla="*/ 44 h 46"/>
                <a:gd name="T94" fmla="*/ 33 w 34"/>
                <a:gd name="T95" fmla="*/ 45 h 46"/>
                <a:gd name="T96" fmla="*/ 30 w 34"/>
                <a:gd name="T97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4" h="46">
                  <a:moveTo>
                    <a:pt x="30" y="46"/>
                  </a:moveTo>
                  <a:lnTo>
                    <a:pt x="29" y="46"/>
                  </a:lnTo>
                  <a:lnTo>
                    <a:pt x="27" y="44"/>
                  </a:lnTo>
                  <a:lnTo>
                    <a:pt x="26" y="42"/>
                  </a:lnTo>
                  <a:lnTo>
                    <a:pt x="25" y="34"/>
                  </a:lnTo>
                  <a:lnTo>
                    <a:pt x="25" y="31"/>
                  </a:lnTo>
                  <a:lnTo>
                    <a:pt x="25" y="27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25" y="23"/>
                  </a:lnTo>
                  <a:lnTo>
                    <a:pt x="25" y="21"/>
                  </a:lnTo>
                  <a:lnTo>
                    <a:pt x="25" y="20"/>
                  </a:lnTo>
                  <a:lnTo>
                    <a:pt x="25" y="18"/>
                  </a:lnTo>
                  <a:lnTo>
                    <a:pt x="25" y="18"/>
                  </a:lnTo>
                  <a:lnTo>
                    <a:pt x="25" y="13"/>
                  </a:lnTo>
                  <a:lnTo>
                    <a:pt x="24" y="9"/>
                  </a:lnTo>
                  <a:lnTo>
                    <a:pt x="22" y="9"/>
                  </a:lnTo>
                  <a:lnTo>
                    <a:pt x="20" y="9"/>
                  </a:lnTo>
                  <a:lnTo>
                    <a:pt x="16" y="12"/>
                  </a:lnTo>
                  <a:lnTo>
                    <a:pt x="13" y="14"/>
                  </a:lnTo>
                  <a:lnTo>
                    <a:pt x="12" y="17"/>
                  </a:lnTo>
                  <a:lnTo>
                    <a:pt x="9" y="23"/>
                  </a:lnTo>
                  <a:lnTo>
                    <a:pt x="8" y="26"/>
                  </a:lnTo>
                  <a:lnTo>
                    <a:pt x="8" y="27"/>
                  </a:lnTo>
                  <a:lnTo>
                    <a:pt x="8" y="29"/>
                  </a:lnTo>
                  <a:lnTo>
                    <a:pt x="8" y="30"/>
                  </a:lnTo>
                  <a:lnTo>
                    <a:pt x="7" y="31"/>
                  </a:lnTo>
                  <a:lnTo>
                    <a:pt x="7" y="33"/>
                  </a:lnTo>
                  <a:lnTo>
                    <a:pt x="7" y="34"/>
                  </a:lnTo>
                  <a:lnTo>
                    <a:pt x="7" y="35"/>
                  </a:lnTo>
                  <a:lnTo>
                    <a:pt x="7" y="36"/>
                  </a:lnTo>
                  <a:lnTo>
                    <a:pt x="8" y="37"/>
                  </a:lnTo>
                  <a:lnTo>
                    <a:pt x="8" y="39"/>
                  </a:lnTo>
                  <a:lnTo>
                    <a:pt x="8" y="40"/>
                  </a:lnTo>
                  <a:lnTo>
                    <a:pt x="8" y="41"/>
                  </a:lnTo>
                  <a:lnTo>
                    <a:pt x="8" y="42"/>
                  </a:lnTo>
                  <a:lnTo>
                    <a:pt x="7" y="43"/>
                  </a:lnTo>
                  <a:lnTo>
                    <a:pt x="7" y="44"/>
                  </a:lnTo>
                  <a:lnTo>
                    <a:pt x="6" y="44"/>
                  </a:lnTo>
                  <a:lnTo>
                    <a:pt x="5" y="45"/>
                  </a:lnTo>
                  <a:lnTo>
                    <a:pt x="4" y="45"/>
                  </a:lnTo>
                  <a:lnTo>
                    <a:pt x="3" y="45"/>
                  </a:lnTo>
                  <a:lnTo>
                    <a:pt x="2" y="44"/>
                  </a:lnTo>
                  <a:lnTo>
                    <a:pt x="1" y="44"/>
                  </a:lnTo>
                  <a:lnTo>
                    <a:pt x="1" y="43"/>
                  </a:lnTo>
                  <a:lnTo>
                    <a:pt x="0" y="42"/>
                  </a:lnTo>
                  <a:lnTo>
                    <a:pt x="0" y="41"/>
                  </a:lnTo>
                  <a:lnTo>
                    <a:pt x="0" y="40"/>
                  </a:lnTo>
                  <a:lnTo>
                    <a:pt x="0" y="39"/>
                  </a:lnTo>
                  <a:lnTo>
                    <a:pt x="0" y="37"/>
                  </a:lnTo>
                  <a:lnTo>
                    <a:pt x="0" y="36"/>
                  </a:lnTo>
                  <a:lnTo>
                    <a:pt x="0" y="35"/>
                  </a:lnTo>
                  <a:lnTo>
                    <a:pt x="0" y="34"/>
                  </a:lnTo>
                  <a:lnTo>
                    <a:pt x="0" y="32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19"/>
                  </a:lnTo>
                  <a:lnTo>
                    <a:pt x="1" y="14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1" y="9"/>
                  </a:lnTo>
                  <a:lnTo>
                    <a:pt x="1" y="8"/>
                  </a:lnTo>
                  <a:lnTo>
                    <a:pt x="1" y="7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2"/>
                  </a:lnTo>
                  <a:lnTo>
                    <a:pt x="1" y="1"/>
                  </a:lnTo>
                  <a:lnTo>
                    <a:pt x="2" y="1"/>
                  </a:lnTo>
                  <a:lnTo>
                    <a:pt x="3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8" y="3"/>
                  </a:lnTo>
                  <a:lnTo>
                    <a:pt x="8" y="5"/>
                  </a:lnTo>
                  <a:lnTo>
                    <a:pt x="8" y="10"/>
                  </a:lnTo>
                  <a:lnTo>
                    <a:pt x="12" y="6"/>
                  </a:lnTo>
                  <a:lnTo>
                    <a:pt x="18" y="1"/>
                  </a:lnTo>
                  <a:lnTo>
                    <a:pt x="22" y="1"/>
                  </a:lnTo>
                  <a:lnTo>
                    <a:pt x="25" y="1"/>
                  </a:lnTo>
                  <a:lnTo>
                    <a:pt x="29" y="4"/>
                  </a:lnTo>
                  <a:lnTo>
                    <a:pt x="31" y="7"/>
                  </a:lnTo>
                  <a:lnTo>
                    <a:pt x="32" y="9"/>
                  </a:lnTo>
                  <a:lnTo>
                    <a:pt x="33" y="14"/>
                  </a:lnTo>
                  <a:lnTo>
                    <a:pt x="33" y="18"/>
                  </a:lnTo>
                  <a:lnTo>
                    <a:pt x="33" y="22"/>
                  </a:lnTo>
                  <a:lnTo>
                    <a:pt x="33" y="25"/>
                  </a:lnTo>
                  <a:lnTo>
                    <a:pt x="33" y="27"/>
                  </a:lnTo>
                  <a:lnTo>
                    <a:pt x="33" y="31"/>
                  </a:lnTo>
                  <a:lnTo>
                    <a:pt x="33" y="34"/>
                  </a:lnTo>
                  <a:lnTo>
                    <a:pt x="34" y="36"/>
                  </a:lnTo>
                  <a:lnTo>
                    <a:pt x="34" y="40"/>
                  </a:lnTo>
                  <a:lnTo>
                    <a:pt x="34" y="42"/>
                  </a:lnTo>
                  <a:lnTo>
                    <a:pt x="34" y="43"/>
                  </a:lnTo>
                  <a:lnTo>
                    <a:pt x="34" y="44"/>
                  </a:lnTo>
                  <a:lnTo>
                    <a:pt x="33" y="45"/>
                  </a:lnTo>
                  <a:lnTo>
                    <a:pt x="33" y="45"/>
                  </a:lnTo>
                  <a:lnTo>
                    <a:pt x="31" y="46"/>
                  </a:lnTo>
                  <a:lnTo>
                    <a:pt x="30" y="46"/>
                  </a:lnTo>
                  <a:lnTo>
                    <a:pt x="30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289" name="Freeform 348">
              <a:extLst>
                <a:ext uri="{FF2B5EF4-FFF2-40B4-BE49-F238E27FC236}">
                  <a16:creationId xmlns:a16="http://schemas.microsoft.com/office/drawing/2014/main" id="{36E394B1-39A1-4727-96A5-05E80F651D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" y="2041"/>
              <a:ext cx="33" cy="58"/>
            </a:xfrm>
            <a:custGeom>
              <a:avLst/>
              <a:gdLst>
                <a:gd name="T0" fmla="*/ 29 w 33"/>
                <a:gd name="T1" fmla="*/ 22 h 58"/>
                <a:gd name="T2" fmla="*/ 28 w 33"/>
                <a:gd name="T3" fmla="*/ 22 h 58"/>
                <a:gd name="T4" fmla="*/ 26 w 33"/>
                <a:gd name="T5" fmla="*/ 22 h 58"/>
                <a:gd name="T6" fmla="*/ 25 w 33"/>
                <a:gd name="T7" fmla="*/ 22 h 58"/>
                <a:gd name="T8" fmla="*/ 20 w 33"/>
                <a:gd name="T9" fmla="*/ 22 h 58"/>
                <a:gd name="T10" fmla="*/ 21 w 33"/>
                <a:gd name="T11" fmla="*/ 47 h 58"/>
                <a:gd name="T12" fmla="*/ 21 w 33"/>
                <a:gd name="T13" fmla="*/ 53 h 58"/>
                <a:gd name="T14" fmla="*/ 17 w 33"/>
                <a:gd name="T15" fmla="*/ 58 h 58"/>
                <a:gd name="T16" fmla="*/ 15 w 33"/>
                <a:gd name="T17" fmla="*/ 57 h 58"/>
                <a:gd name="T18" fmla="*/ 14 w 33"/>
                <a:gd name="T19" fmla="*/ 56 h 58"/>
                <a:gd name="T20" fmla="*/ 13 w 33"/>
                <a:gd name="T21" fmla="*/ 54 h 58"/>
                <a:gd name="T22" fmla="*/ 13 w 33"/>
                <a:gd name="T23" fmla="*/ 51 h 58"/>
                <a:gd name="T24" fmla="*/ 13 w 33"/>
                <a:gd name="T25" fmla="*/ 48 h 58"/>
                <a:gd name="T26" fmla="*/ 13 w 33"/>
                <a:gd name="T27" fmla="*/ 45 h 58"/>
                <a:gd name="T28" fmla="*/ 11 w 33"/>
                <a:gd name="T29" fmla="*/ 22 h 58"/>
                <a:gd name="T30" fmla="*/ 4 w 33"/>
                <a:gd name="T31" fmla="*/ 22 h 58"/>
                <a:gd name="T32" fmla="*/ 0 w 33"/>
                <a:gd name="T33" fmla="*/ 19 h 58"/>
                <a:gd name="T34" fmla="*/ 0 w 33"/>
                <a:gd name="T35" fmla="*/ 17 h 58"/>
                <a:gd name="T36" fmla="*/ 1 w 33"/>
                <a:gd name="T37" fmla="*/ 15 h 58"/>
                <a:gd name="T38" fmla="*/ 3 w 33"/>
                <a:gd name="T39" fmla="*/ 14 h 58"/>
                <a:gd name="T40" fmla="*/ 12 w 33"/>
                <a:gd name="T41" fmla="*/ 14 h 58"/>
                <a:gd name="T42" fmla="*/ 12 w 33"/>
                <a:gd name="T43" fmla="*/ 11 h 58"/>
                <a:gd name="T44" fmla="*/ 12 w 33"/>
                <a:gd name="T45" fmla="*/ 7 h 58"/>
                <a:gd name="T46" fmla="*/ 12 w 33"/>
                <a:gd name="T47" fmla="*/ 4 h 58"/>
                <a:gd name="T48" fmla="*/ 13 w 33"/>
                <a:gd name="T49" fmla="*/ 2 h 58"/>
                <a:gd name="T50" fmla="*/ 14 w 33"/>
                <a:gd name="T51" fmla="*/ 1 h 58"/>
                <a:gd name="T52" fmla="*/ 16 w 33"/>
                <a:gd name="T53" fmla="*/ 0 h 58"/>
                <a:gd name="T54" fmla="*/ 20 w 33"/>
                <a:gd name="T55" fmla="*/ 3 h 58"/>
                <a:gd name="T56" fmla="*/ 20 w 33"/>
                <a:gd name="T57" fmla="*/ 7 h 58"/>
                <a:gd name="T58" fmla="*/ 20 w 33"/>
                <a:gd name="T59" fmla="*/ 10 h 58"/>
                <a:gd name="T60" fmla="*/ 20 w 33"/>
                <a:gd name="T61" fmla="*/ 14 h 58"/>
                <a:gd name="T62" fmla="*/ 25 w 33"/>
                <a:gd name="T63" fmla="*/ 14 h 58"/>
                <a:gd name="T64" fmla="*/ 28 w 33"/>
                <a:gd name="T65" fmla="*/ 14 h 58"/>
                <a:gd name="T66" fmla="*/ 31 w 33"/>
                <a:gd name="T67" fmla="*/ 14 h 58"/>
                <a:gd name="T68" fmla="*/ 33 w 33"/>
                <a:gd name="T69" fmla="*/ 16 h 58"/>
                <a:gd name="T70" fmla="*/ 33 w 33"/>
                <a:gd name="T71" fmla="*/ 19 h 58"/>
                <a:gd name="T72" fmla="*/ 32 w 33"/>
                <a:gd name="T73" fmla="*/ 21 h 58"/>
                <a:gd name="T74" fmla="*/ 30 w 33"/>
                <a:gd name="T75" fmla="*/ 22 h 58"/>
                <a:gd name="T76" fmla="*/ 29 w 33"/>
                <a:gd name="T77" fmla="*/ 22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3" h="58">
                  <a:moveTo>
                    <a:pt x="29" y="22"/>
                  </a:moveTo>
                  <a:lnTo>
                    <a:pt x="29" y="22"/>
                  </a:lnTo>
                  <a:lnTo>
                    <a:pt x="28" y="22"/>
                  </a:lnTo>
                  <a:lnTo>
                    <a:pt x="28" y="22"/>
                  </a:lnTo>
                  <a:lnTo>
                    <a:pt x="27" y="22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5" y="22"/>
                  </a:lnTo>
                  <a:lnTo>
                    <a:pt x="22" y="22"/>
                  </a:lnTo>
                  <a:lnTo>
                    <a:pt x="20" y="22"/>
                  </a:lnTo>
                  <a:lnTo>
                    <a:pt x="21" y="45"/>
                  </a:lnTo>
                  <a:lnTo>
                    <a:pt x="21" y="47"/>
                  </a:lnTo>
                  <a:lnTo>
                    <a:pt x="21" y="49"/>
                  </a:lnTo>
                  <a:lnTo>
                    <a:pt x="21" y="53"/>
                  </a:lnTo>
                  <a:lnTo>
                    <a:pt x="19" y="58"/>
                  </a:lnTo>
                  <a:lnTo>
                    <a:pt x="17" y="58"/>
                  </a:lnTo>
                  <a:lnTo>
                    <a:pt x="16" y="58"/>
                  </a:lnTo>
                  <a:lnTo>
                    <a:pt x="15" y="57"/>
                  </a:lnTo>
                  <a:lnTo>
                    <a:pt x="14" y="57"/>
                  </a:lnTo>
                  <a:lnTo>
                    <a:pt x="14" y="56"/>
                  </a:lnTo>
                  <a:lnTo>
                    <a:pt x="13" y="55"/>
                  </a:lnTo>
                  <a:lnTo>
                    <a:pt x="13" y="54"/>
                  </a:lnTo>
                  <a:lnTo>
                    <a:pt x="13" y="53"/>
                  </a:lnTo>
                  <a:lnTo>
                    <a:pt x="13" y="51"/>
                  </a:lnTo>
                  <a:lnTo>
                    <a:pt x="13" y="50"/>
                  </a:lnTo>
                  <a:lnTo>
                    <a:pt x="13" y="48"/>
                  </a:lnTo>
                  <a:lnTo>
                    <a:pt x="13" y="46"/>
                  </a:lnTo>
                  <a:lnTo>
                    <a:pt x="13" y="45"/>
                  </a:lnTo>
                  <a:lnTo>
                    <a:pt x="13" y="22"/>
                  </a:lnTo>
                  <a:lnTo>
                    <a:pt x="11" y="22"/>
                  </a:lnTo>
                  <a:lnTo>
                    <a:pt x="7" y="22"/>
                  </a:lnTo>
                  <a:lnTo>
                    <a:pt x="4" y="22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8"/>
                  </a:lnTo>
                  <a:lnTo>
                    <a:pt x="0" y="17"/>
                  </a:lnTo>
                  <a:lnTo>
                    <a:pt x="1" y="15"/>
                  </a:lnTo>
                  <a:lnTo>
                    <a:pt x="1" y="15"/>
                  </a:lnTo>
                  <a:lnTo>
                    <a:pt x="2" y="14"/>
                  </a:lnTo>
                  <a:lnTo>
                    <a:pt x="3" y="14"/>
                  </a:lnTo>
                  <a:lnTo>
                    <a:pt x="4" y="14"/>
                  </a:lnTo>
                  <a:lnTo>
                    <a:pt x="12" y="14"/>
                  </a:lnTo>
                  <a:lnTo>
                    <a:pt x="12" y="13"/>
                  </a:lnTo>
                  <a:lnTo>
                    <a:pt x="12" y="11"/>
                  </a:lnTo>
                  <a:lnTo>
                    <a:pt x="12" y="9"/>
                  </a:lnTo>
                  <a:lnTo>
                    <a:pt x="12" y="7"/>
                  </a:lnTo>
                  <a:lnTo>
                    <a:pt x="12" y="5"/>
                  </a:lnTo>
                  <a:lnTo>
                    <a:pt x="12" y="4"/>
                  </a:lnTo>
                  <a:lnTo>
                    <a:pt x="12" y="3"/>
                  </a:lnTo>
                  <a:lnTo>
                    <a:pt x="13" y="2"/>
                  </a:lnTo>
                  <a:lnTo>
                    <a:pt x="13" y="2"/>
                  </a:lnTo>
                  <a:lnTo>
                    <a:pt x="14" y="1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0" y="3"/>
                  </a:lnTo>
                  <a:lnTo>
                    <a:pt x="20" y="6"/>
                  </a:lnTo>
                  <a:lnTo>
                    <a:pt x="20" y="7"/>
                  </a:lnTo>
                  <a:lnTo>
                    <a:pt x="20" y="9"/>
                  </a:lnTo>
                  <a:lnTo>
                    <a:pt x="20" y="10"/>
                  </a:lnTo>
                  <a:lnTo>
                    <a:pt x="20" y="12"/>
                  </a:lnTo>
                  <a:lnTo>
                    <a:pt x="20" y="14"/>
                  </a:lnTo>
                  <a:lnTo>
                    <a:pt x="22" y="14"/>
                  </a:lnTo>
                  <a:lnTo>
                    <a:pt x="25" y="14"/>
                  </a:lnTo>
                  <a:lnTo>
                    <a:pt x="26" y="14"/>
                  </a:lnTo>
                  <a:lnTo>
                    <a:pt x="28" y="14"/>
                  </a:lnTo>
                  <a:lnTo>
                    <a:pt x="30" y="14"/>
                  </a:lnTo>
                  <a:lnTo>
                    <a:pt x="31" y="14"/>
                  </a:lnTo>
                  <a:lnTo>
                    <a:pt x="32" y="14"/>
                  </a:lnTo>
                  <a:lnTo>
                    <a:pt x="33" y="16"/>
                  </a:lnTo>
                  <a:lnTo>
                    <a:pt x="33" y="18"/>
                  </a:lnTo>
                  <a:lnTo>
                    <a:pt x="33" y="19"/>
                  </a:lnTo>
                  <a:lnTo>
                    <a:pt x="33" y="20"/>
                  </a:lnTo>
                  <a:lnTo>
                    <a:pt x="32" y="21"/>
                  </a:lnTo>
                  <a:lnTo>
                    <a:pt x="32" y="21"/>
                  </a:lnTo>
                  <a:lnTo>
                    <a:pt x="30" y="22"/>
                  </a:lnTo>
                  <a:lnTo>
                    <a:pt x="29" y="22"/>
                  </a:lnTo>
                  <a:lnTo>
                    <a:pt x="29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291" name="Freeform 349">
              <a:extLst>
                <a:ext uri="{FF2B5EF4-FFF2-40B4-BE49-F238E27FC236}">
                  <a16:creationId xmlns:a16="http://schemas.microsoft.com/office/drawing/2014/main" id="{48DBF3F6-BE24-46CE-8202-90758D4110B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6" y="2055"/>
              <a:ext cx="35" cy="44"/>
            </a:xfrm>
            <a:custGeom>
              <a:avLst/>
              <a:gdLst>
                <a:gd name="T0" fmla="*/ 17 w 35"/>
                <a:gd name="T1" fmla="*/ 44 h 44"/>
                <a:gd name="T2" fmla="*/ 14 w 35"/>
                <a:gd name="T3" fmla="*/ 44 h 44"/>
                <a:gd name="T4" fmla="*/ 8 w 35"/>
                <a:gd name="T5" fmla="*/ 41 h 44"/>
                <a:gd name="T6" fmla="*/ 6 w 35"/>
                <a:gd name="T7" fmla="*/ 39 h 44"/>
                <a:gd name="T8" fmla="*/ 3 w 35"/>
                <a:gd name="T9" fmla="*/ 36 h 44"/>
                <a:gd name="T10" fmla="*/ 0 w 35"/>
                <a:gd name="T11" fmla="*/ 29 h 44"/>
                <a:gd name="T12" fmla="*/ 0 w 35"/>
                <a:gd name="T13" fmla="*/ 24 h 44"/>
                <a:gd name="T14" fmla="*/ 0 w 35"/>
                <a:gd name="T15" fmla="*/ 20 h 44"/>
                <a:gd name="T16" fmla="*/ 2 w 35"/>
                <a:gd name="T17" fmla="*/ 12 h 44"/>
                <a:gd name="T18" fmla="*/ 4 w 35"/>
                <a:gd name="T19" fmla="*/ 9 h 44"/>
                <a:gd name="T20" fmla="*/ 7 w 35"/>
                <a:gd name="T21" fmla="*/ 4 h 44"/>
                <a:gd name="T22" fmla="*/ 15 w 35"/>
                <a:gd name="T23" fmla="*/ 0 h 44"/>
                <a:gd name="T24" fmla="*/ 20 w 35"/>
                <a:gd name="T25" fmla="*/ 0 h 44"/>
                <a:gd name="T26" fmla="*/ 24 w 35"/>
                <a:gd name="T27" fmla="*/ 0 h 44"/>
                <a:gd name="T28" fmla="*/ 30 w 35"/>
                <a:gd name="T29" fmla="*/ 4 h 44"/>
                <a:gd name="T30" fmla="*/ 32 w 35"/>
                <a:gd name="T31" fmla="*/ 8 h 44"/>
                <a:gd name="T32" fmla="*/ 33 w 35"/>
                <a:gd name="T33" fmla="*/ 11 h 44"/>
                <a:gd name="T34" fmla="*/ 35 w 35"/>
                <a:gd name="T35" fmla="*/ 18 h 44"/>
                <a:gd name="T36" fmla="*/ 35 w 35"/>
                <a:gd name="T37" fmla="*/ 22 h 44"/>
                <a:gd name="T38" fmla="*/ 35 w 35"/>
                <a:gd name="T39" fmla="*/ 26 h 44"/>
                <a:gd name="T40" fmla="*/ 32 w 35"/>
                <a:gd name="T41" fmla="*/ 33 h 44"/>
                <a:gd name="T42" fmla="*/ 30 w 35"/>
                <a:gd name="T43" fmla="*/ 36 h 44"/>
                <a:gd name="T44" fmla="*/ 28 w 35"/>
                <a:gd name="T45" fmla="*/ 40 h 44"/>
                <a:gd name="T46" fmla="*/ 21 w 35"/>
                <a:gd name="T47" fmla="*/ 44 h 44"/>
                <a:gd name="T48" fmla="*/ 17 w 35"/>
                <a:gd name="T49" fmla="*/ 44 h 44"/>
                <a:gd name="T50" fmla="*/ 17 w 35"/>
                <a:gd name="T51" fmla="*/ 44 h 44"/>
                <a:gd name="T52" fmla="*/ 19 w 35"/>
                <a:gd name="T53" fmla="*/ 9 h 44"/>
                <a:gd name="T54" fmla="*/ 16 w 35"/>
                <a:gd name="T55" fmla="*/ 8 h 44"/>
                <a:gd name="T56" fmla="*/ 12 w 35"/>
                <a:gd name="T57" fmla="*/ 11 h 44"/>
                <a:gd name="T58" fmla="*/ 10 w 35"/>
                <a:gd name="T59" fmla="*/ 14 h 44"/>
                <a:gd name="T60" fmla="*/ 9 w 35"/>
                <a:gd name="T61" fmla="*/ 16 h 44"/>
                <a:gd name="T62" fmla="*/ 8 w 35"/>
                <a:gd name="T63" fmla="*/ 21 h 44"/>
                <a:gd name="T64" fmla="*/ 8 w 35"/>
                <a:gd name="T65" fmla="*/ 24 h 44"/>
                <a:gd name="T66" fmla="*/ 8 w 35"/>
                <a:gd name="T67" fmla="*/ 27 h 44"/>
                <a:gd name="T68" fmla="*/ 9 w 35"/>
                <a:gd name="T69" fmla="*/ 31 h 44"/>
                <a:gd name="T70" fmla="*/ 11 w 35"/>
                <a:gd name="T71" fmla="*/ 33 h 44"/>
                <a:gd name="T72" fmla="*/ 12 w 35"/>
                <a:gd name="T73" fmla="*/ 34 h 44"/>
                <a:gd name="T74" fmla="*/ 15 w 35"/>
                <a:gd name="T75" fmla="*/ 35 h 44"/>
                <a:gd name="T76" fmla="*/ 17 w 35"/>
                <a:gd name="T77" fmla="*/ 35 h 44"/>
                <a:gd name="T78" fmla="*/ 19 w 35"/>
                <a:gd name="T79" fmla="*/ 35 h 44"/>
                <a:gd name="T80" fmla="*/ 22 w 35"/>
                <a:gd name="T81" fmla="*/ 34 h 44"/>
                <a:gd name="T82" fmla="*/ 24 w 35"/>
                <a:gd name="T83" fmla="*/ 33 h 44"/>
                <a:gd name="T84" fmla="*/ 26 w 35"/>
                <a:gd name="T85" fmla="*/ 31 h 44"/>
                <a:gd name="T86" fmla="*/ 27 w 35"/>
                <a:gd name="T87" fmla="*/ 26 h 44"/>
                <a:gd name="T88" fmla="*/ 27 w 35"/>
                <a:gd name="T89" fmla="*/ 24 h 44"/>
                <a:gd name="T90" fmla="*/ 28 w 35"/>
                <a:gd name="T91" fmla="*/ 16 h 44"/>
                <a:gd name="T92" fmla="*/ 24 w 35"/>
                <a:gd name="T93" fmla="*/ 9 h 44"/>
                <a:gd name="T94" fmla="*/ 19 w 35"/>
                <a:gd name="T95" fmla="*/ 9 h 44"/>
                <a:gd name="T96" fmla="*/ 19 w 35"/>
                <a:gd name="T97" fmla="*/ 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5" h="44">
                  <a:moveTo>
                    <a:pt x="17" y="44"/>
                  </a:moveTo>
                  <a:lnTo>
                    <a:pt x="14" y="44"/>
                  </a:lnTo>
                  <a:lnTo>
                    <a:pt x="8" y="41"/>
                  </a:lnTo>
                  <a:lnTo>
                    <a:pt x="6" y="39"/>
                  </a:lnTo>
                  <a:lnTo>
                    <a:pt x="3" y="36"/>
                  </a:lnTo>
                  <a:lnTo>
                    <a:pt x="0" y="29"/>
                  </a:lnTo>
                  <a:lnTo>
                    <a:pt x="0" y="24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4" y="9"/>
                  </a:lnTo>
                  <a:lnTo>
                    <a:pt x="7" y="4"/>
                  </a:lnTo>
                  <a:lnTo>
                    <a:pt x="15" y="0"/>
                  </a:lnTo>
                  <a:lnTo>
                    <a:pt x="20" y="0"/>
                  </a:lnTo>
                  <a:lnTo>
                    <a:pt x="24" y="0"/>
                  </a:lnTo>
                  <a:lnTo>
                    <a:pt x="30" y="4"/>
                  </a:lnTo>
                  <a:lnTo>
                    <a:pt x="32" y="8"/>
                  </a:lnTo>
                  <a:lnTo>
                    <a:pt x="33" y="11"/>
                  </a:lnTo>
                  <a:lnTo>
                    <a:pt x="35" y="18"/>
                  </a:lnTo>
                  <a:lnTo>
                    <a:pt x="35" y="22"/>
                  </a:lnTo>
                  <a:lnTo>
                    <a:pt x="35" y="26"/>
                  </a:lnTo>
                  <a:lnTo>
                    <a:pt x="32" y="33"/>
                  </a:lnTo>
                  <a:lnTo>
                    <a:pt x="30" y="36"/>
                  </a:lnTo>
                  <a:lnTo>
                    <a:pt x="28" y="40"/>
                  </a:lnTo>
                  <a:lnTo>
                    <a:pt x="21" y="44"/>
                  </a:lnTo>
                  <a:lnTo>
                    <a:pt x="17" y="44"/>
                  </a:lnTo>
                  <a:lnTo>
                    <a:pt x="17" y="44"/>
                  </a:lnTo>
                  <a:close/>
                  <a:moveTo>
                    <a:pt x="19" y="9"/>
                  </a:moveTo>
                  <a:lnTo>
                    <a:pt x="16" y="8"/>
                  </a:lnTo>
                  <a:lnTo>
                    <a:pt x="12" y="11"/>
                  </a:lnTo>
                  <a:lnTo>
                    <a:pt x="10" y="14"/>
                  </a:lnTo>
                  <a:lnTo>
                    <a:pt x="9" y="16"/>
                  </a:lnTo>
                  <a:lnTo>
                    <a:pt x="8" y="21"/>
                  </a:lnTo>
                  <a:lnTo>
                    <a:pt x="8" y="24"/>
                  </a:lnTo>
                  <a:lnTo>
                    <a:pt x="8" y="27"/>
                  </a:lnTo>
                  <a:lnTo>
                    <a:pt x="9" y="31"/>
                  </a:lnTo>
                  <a:lnTo>
                    <a:pt x="11" y="33"/>
                  </a:lnTo>
                  <a:lnTo>
                    <a:pt x="12" y="34"/>
                  </a:lnTo>
                  <a:lnTo>
                    <a:pt x="15" y="35"/>
                  </a:lnTo>
                  <a:lnTo>
                    <a:pt x="17" y="35"/>
                  </a:lnTo>
                  <a:lnTo>
                    <a:pt x="19" y="35"/>
                  </a:lnTo>
                  <a:lnTo>
                    <a:pt x="22" y="34"/>
                  </a:lnTo>
                  <a:lnTo>
                    <a:pt x="24" y="33"/>
                  </a:lnTo>
                  <a:lnTo>
                    <a:pt x="26" y="31"/>
                  </a:lnTo>
                  <a:lnTo>
                    <a:pt x="27" y="26"/>
                  </a:lnTo>
                  <a:lnTo>
                    <a:pt x="27" y="24"/>
                  </a:lnTo>
                  <a:lnTo>
                    <a:pt x="28" y="16"/>
                  </a:lnTo>
                  <a:lnTo>
                    <a:pt x="24" y="9"/>
                  </a:lnTo>
                  <a:lnTo>
                    <a:pt x="19" y="9"/>
                  </a:lnTo>
                  <a:lnTo>
                    <a:pt x="19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293" name="Freeform 350">
              <a:extLst>
                <a:ext uri="{FF2B5EF4-FFF2-40B4-BE49-F238E27FC236}">
                  <a16:creationId xmlns:a16="http://schemas.microsoft.com/office/drawing/2014/main" id="{3211FDE9-8DAB-400B-B048-540CD6931CB3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" y="2056"/>
              <a:ext cx="8" cy="40"/>
            </a:xfrm>
            <a:custGeom>
              <a:avLst/>
              <a:gdLst>
                <a:gd name="T0" fmla="*/ 8 w 8"/>
                <a:gd name="T1" fmla="*/ 22 h 40"/>
                <a:gd name="T2" fmla="*/ 8 w 8"/>
                <a:gd name="T3" fmla="*/ 23 h 40"/>
                <a:gd name="T4" fmla="*/ 8 w 8"/>
                <a:gd name="T5" fmla="*/ 27 h 40"/>
                <a:gd name="T6" fmla="*/ 8 w 8"/>
                <a:gd name="T7" fmla="*/ 29 h 40"/>
                <a:gd name="T8" fmla="*/ 8 w 8"/>
                <a:gd name="T9" fmla="*/ 32 h 40"/>
                <a:gd name="T10" fmla="*/ 8 w 8"/>
                <a:gd name="T11" fmla="*/ 35 h 40"/>
                <a:gd name="T12" fmla="*/ 8 w 8"/>
                <a:gd name="T13" fmla="*/ 36 h 40"/>
                <a:gd name="T14" fmla="*/ 8 w 8"/>
                <a:gd name="T15" fmla="*/ 37 h 40"/>
                <a:gd name="T16" fmla="*/ 7 w 8"/>
                <a:gd name="T17" fmla="*/ 39 h 40"/>
                <a:gd name="T18" fmla="*/ 7 w 8"/>
                <a:gd name="T19" fmla="*/ 39 h 40"/>
                <a:gd name="T20" fmla="*/ 6 w 8"/>
                <a:gd name="T21" fmla="*/ 40 h 40"/>
                <a:gd name="T22" fmla="*/ 5 w 8"/>
                <a:gd name="T23" fmla="*/ 40 h 40"/>
                <a:gd name="T24" fmla="*/ 4 w 8"/>
                <a:gd name="T25" fmla="*/ 40 h 40"/>
                <a:gd name="T26" fmla="*/ 3 w 8"/>
                <a:gd name="T27" fmla="*/ 40 h 40"/>
                <a:gd name="T28" fmla="*/ 2 w 8"/>
                <a:gd name="T29" fmla="*/ 40 h 40"/>
                <a:gd name="T30" fmla="*/ 1 w 8"/>
                <a:gd name="T31" fmla="*/ 39 h 40"/>
                <a:gd name="T32" fmla="*/ 1 w 8"/>
                <a:gd name="T33" fmla="*/ 39 h 40"/>
                <a:gd name="T34" fmla="*/ 0 w 8"/>
                <a:gd name="T35" fmla="*/ 37 h 40"/>
                <a:gd name="T36" fmla="*/ 0 w 8"/>
                <a:gd name="T37" fmla="*/ 36 h 40"/>
                <a:gd name="T38" fmla="*/ 0 w 8"/>
                <a:gd name="T39" fmla="*/ 35 h 40"/>
                <a:gd name="T40" fmla="*/ 0 w 8"/>
                <a:gd name="T41" fmla="*/ 32 h 40"/>
                <a:gd name="T42" fmla="*/ 0 w 8"/>
                <a:gd name="T43" fmla="*/ 29 h 40"/>
                <a:gd name="T44" fmla="*/ 0 w 8"/>
                <a:gd name="T45" fmla="*/ 27 h 40"/>
                <a:gd name="T46" fmla="*/ 0 w 8"/>
                <a:gd name="T47" fmla="*/ 23 h 40"/>
                <a:gd name="T48" fmla="*/ 0 w 8"/>
                <a:gd name="T49" fmla="*/ 22 h 40"/>
                <a:gd name="T50" fmla="*/ 0 w 8"/>
                <a:gd name="T51" fmla="*/ 21 h 40"/>
                <a:gd name="T52" fmla="*/ 0 w 8"/>
                <a:gd name="T53" fmla="*/ 16 h 40"/>
                <a:gd name="T54" fmla="*/ 0 w 8"/>
                <a:gd name="T55" fmla="*/ 13 h 40"/>
                <a:gd name="T56" fmla="*/ 0 w 8"/>
                <a:gd name="T57" fmla="*/ 10 h 40"/>
                <a:gd name="T58" fmla="*/ 1 w 8"/>
                <a:gd name="T59" fmla="*/ 6 h 40"/>
                <a:gd name="T60" fmla="*/ 1 w 8"/>
                <a:gd name="T61" fmla="*/ 4 h 40"/>
                <a:gd name="T62" fmla="*/ 1 w 8"/>
                <a:gd name="T63" fmla="*/ 3 h 40"/>
                <a:gd name="T64" fmla="*/ 1 w 8"/>
                <a:gd name="T65" fmla="*/ 2 h 40"/>
                <a:gd name="T66" fmla="*/ 2 w 8"/>
                <a:gd name="T67" fmla="*/ 1 h 40"/>
                <a:gd name="T68" fmla="*/ 2 w 8"/>
                <a:gd name="T69" fmla="*/ 0 h 40"/>
                <a:gd name="T70" fmla="*/ 4 w 8"/>
                <a:gd name="T71" fmla="*/ 0 h 40"/>
                <a:gd name="T72" fmla="*/ 4 w 8"/>
                <a:gd name="T73" fmla="*/ 0 h 40"/>
                <a:gd name="T74" fmla="*/ 5 w 8"/>
                <a:gd name="T75" fmla="*/ 0 h 40"/>
                <a:gd name="T76" fmla="*/ 7 w 8"/>
                <a:gd name="T77" fmla="*/ 0 h 40"/>
                <a:gd name="T78" fmla="*/ 7 w 8"/>
                <a:gd name="T79" fmla="*/ 1 h 40"/>
                <a:gd name="T80" fmla="*/ 8 w 8"/>
                <a:gd name="T81" fmla="*/ 2 h 40"/>
                <a:gd name="T82" fmla="*/ 8 w 8"/>
                <a:gd name="T83" fmla="*/ 3 h 40"/>
                <a:gd name="T84" fmla="*/ 8 w 8"/>
                <a:gd name="T85" fmla="*/ 4 h 40"/>
                <a:gd name="T86" fmla="*/ 8 w 8"/>
                <a:gd name="T87" fmla="*/ 6 h 40"/>
                <a:gd name="T88" fmla="*/ 8 w 8"/>
                <a:gd name="T89" fmla="*/ 10 h 40"/>
                <a:gd name="T90" fmla="*/ 8 w 8"/>
                <a:gd name="T91" fmla="*/ 13 h 40"/>
                <a:gd name="T92" fmla="*/ 8 w 8"/>
                <a:gd name="T93" fmla="*/ 16 h 40"/>
                <a:gd name="T94" fmla="*/ 8 w 8"/>
                <a:gd name="T95" fmla="*/ 21 h 40"/>
                <a:gd name="T96" fmla="*/ 8 w 8"/>
                <a:gd name="T97" fmla="*/ 22 h 40"/>
                <a:gd name="T98" fmla="*/ 8 w 8"/>
                <a:gd name="T99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" h="40">
                  <a:moveTo>
                    <a:pt x="8" y="22"/>
                  </a:moveTo>
                  <a:lnTo>
                    <a:pt x="8" y="23"/>
                  </a:lnTo>
                  <a:lnTo>
                    <a:pt x="8" y="27"/>
                  </a:lnTo>
                  <a:lnTo>
                    <a:pt x="8" y="29"/>
                  </a:lnTo>
                  <a:lnTo>
                    <a:pt x="8" y="32"/>
                  </a:lnTo>
                  <a:lnTo>
                    <a:pt x="8" y="35"/>
                  </a:lnTo>
                  <a:lnTo>
                    <a:pt x="8" y="36"/>
                  </a:lnTo>
                  <a:lnTo>
                    <a:pt x="8" y="37"/>
                  </a:lnTo>
                  <a:lnTo>
                    <a:pt x="7" y="39"/>
                  </a:lnTo>
                  <a:lnTo>
                    <a:pt x="7" y="39"/>
                  </a:lnTo>
                  <a:lnTo>
                    <a:pt x="6" y="40"/>
                  </a:lnTo>
                  <a:lnTo>
                    <a:pt x="5" y="40"/>
                  </a:lnTo>
                  <a:lnTo>
                    <a:pt x="4" y="40"/>
                  </a:lnTo>
                  <a:lnTo>
                    <a:pt x="3" y="40"/>
                  </a:lnTo>
                  <a:lnTo>
                    <a:pt x="2" y="40"/>
                  </a:lnTo>
                  <a:lnTo>
                    <a:pt x="1" y="39"/>
                  </a:lnTo>
                  <a:lnTo>
                    <a:pt x="1" y="39"/>
                  </a:lnTo>
                  <a:lnTo>
                    <a:pt x="0" y="37"/>
                  </a:lnTo>
                  <a:lnTo>
                    <a:pt x="0" y="36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3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1" y="6"/>
                  </a:lnTo>
                  <a:lnTo>
                    <a:pt x="1" y="4"/>
                  </a:lnTo>
                  <a:lnTo>
                    <a:pt x="1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2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7" y="1"/>
                  </a:lnTo>
                  <a:lnTo>
                    <a:pt x="8" y="2"/>
                  </a:lnTo>
                  <a:lnTo>
                    <a:pt x="8" y="3"/>
                  </a:lnTo>
                  <a:lnTo>
                    <a:pt x="8" y="4"/>
                  </a:lnTo>
                  <a:lnTo>
                    <a:pt x="8" y="6"/>
                  </a:lnTo>
                  <a:lnTo>
                    <a:pt x="8" y="10"/>
                  </a:lnTo>
                  <a:lnTo>
                    <a:pt x="8" y="13"/>
                  </a:lnTo>
                  <a:lnTo>
                    <a:pt x="8" y="16"/>
                  </a:lnTo>
                  <a:lnTo>
                    <a:pt x="8" y="21"/>
                  </a:lnTo>
                  <a:lnTo>
                    <a:pt x="8" y="22"/>
                  </a:lnTo>
                  <a:lnTo>
                    <a:pt x="8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294" name="Freeform 351">
              <a:extLst>
                <a:ext uri="{FF2B5EF4-FFF2-40B4-BE49-F238E27FC236}">
                  <a16:creationId xmlns:a16="http://schemas.microsoft.com/office/drawing/2014/main" id="{EA944338-992A-4046-B8E4-5EA1882F34CD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" y="2037"/>
              <a:ext cx="9" cy="9"/>
            </a:xfrm>
            <a:custGeom>
              <a:avLst/>
              <a:gdLst>
                <a:gd name="T0" fmla="*/ 5 w 9"/>
                <a:gd name="T1" fmla="*/ 9 h 9"/>
                <a:gd name="T2" fmla="*/ 4 w 9"/>
                <a:gd name="T3" fmla="*/ 9 h 9"/>
                <a:gd name="T4" fmla="*/ 2 w 9"/>
                <a:gd name="T5" fmla="*/ 9 h 9"/>
                <a:gd name="T6" fmla="*/ 2 w 9"/>
                <a:gd name="T7" fmla="*/ 8 h 9"/>
                <a:gd name="T8" fmla="*/ 1 w 9"/>
                <a:gd name="T9" fmla="*/ 7 h 9"/>
                <a:gd name="T10" fmla="*/ 0 w 9"/>
                <a:gd name="T11" fmla="*/ 6 h 9"/>
                <a:gd name="T12" fmla="*/ 0 w 9"/>
                <a:gd name="T13" fmla="*/ 5 h 9"/>
                <a:gd name="T14" fmla="*/ 0 w 9"/>
                <a:gd name="T15" fmla="*/ 4 h 9"/>
                <a:gd name="T16" fmla="*/ 1 w 9"/>
                <a:gd name="T17" fmla="*/ 2 h 9"/>
                <a:gd name="T18" fmla="*/ 2 w 9"/>
                <a:gd name="T19" fmla="*/ 2 h 9"/>
                <a:gd name="T20" fmla="*/ 2 w 9"/>
                <a:gd name="T21" fmla="*/ 1 h 9"/>
                <a:gd name="T22" fmla="*/ 4 w 9"/>
                <a:gd name="T23" fmla="*/ 0 h 9"/>
                <a:gd name="T24" fmla="*/ 5 w 9"/>
                <a:gd name="T25" fmla="*/ 0 h 9"/>
                <a:gd name="T26" fmla="*/ 6 w 9"/>
                <a:gd name="T27" fmla="*/ 0 h 9"/>
                <a:gd name="T28" fmla="*/ 7 w 9"/>
                <a:gd name="T29" fmla="*/ 1 h 9"/>
                <a:gd name="T30" fmla="*/ 8 w 9"/>
                <a:gd name="T31" fmla="*/ 2 h 9"/>
                <a:gd name="T32" fmla="*/ 9 w 9"/>
                <a:gd name="T33" fmla="*/ 2 h 9"/>
                <a:gd name="T34" fmla="*/ 9 w 9"/>
                <a:gd name="T35" fmla="*/ 4 h 9"/>
                <a:gd name="T36" fmla="*/ 9 w 9"/>
                <a:gd name="T37" fmla="*/ 5 h 9"/>
                <a:gd name="T38" fmla="*/ 9 w 9"/>
                <a:gd name="T39" fmla="*/ 6 h 9"/>
                <a:gd name="T40" fmla="*/ 9 w 9"/>
                <a:gd name="T41" fmla="*/ 7 h 9"/>
                <a:gd name="T42" fmla="*/ 8 w 9"/>
                <a:gd name="T43" fmla="*/ 8 h 9"/>
                <a:gd name="T44" fmla="*/ 7 w 9"/>
                <a:gd name="T45" fmla="*/ 9 h 9"/>
                <a:gd name="T46" fmla="*/ 6 w 9"/>
                <a:gd name="T47" fmla="*/ 9 h 9"/>
                <a:gd name="T48" fmla="*/ 5 w 9"/>
                <a:gd name="T49" fmla="*/ 9 h 9"/>
                <a:gd name="T50" fmla="*/ 5 w 9"/>
                <a:gd name="T5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" h="9">
                  <a:moveTo>
                    <a:pt x="5" y="9"/>
                  </a:moveTo>
                  <a:lnTo>
                    <a:pt x="4" y="9"/>
                  </a:lnTo>
                  <a:lnTo>
                    <a:pt x="2" y="9"/>
                  </a:lnTo>
                  <a:lnTo>
                    <a:pt x="2" y="8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2"/>
                  </a:lnTo>
                  <a:lnTo>
                    <a:pt x="2" y="2"/>
                  </a:lnTo>
                  <a:lnTo>
                    <a:pt x="2" y="1"/>
                  </a:ln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1"/>
                  </a:lnTo>
                  <a:lnTo>
                    <a:pt x="8" y="2"/>
                  </a:lnTo>
                  <a:lnTo>
                    <a:pt x="9" y="2"/>
                  </a:lnTo>
                  <a:lnTo>
                    <a:pt x="9" y="4"/>
                  </a:lnTo>
                  <a:lnTo>
                    <a:pt x="9" y="5"/>
                  </a:lnTo>
                  <a:lnTo>
                    <a:pt x="9" y="6"/>
                  </a:lnTo>
                  <a:lnTo>
                    <a:pt x="9" y="7"/>
                  </a:lnTo>
                  <a:lnTo>
                    <a:pt x="8" y="8"/>
                  </a:lnTo>
                  <a:lnTo>
                    <a:pt x="7" y="9"/>
                  </a:lnTo>
                  <a:lnTo>
                    <a:pt x="6" y="9"/>
                  </a:lnTo>
                  <a:lnTo>
                    <a:pt x="5" y="9"/>
                  </a:lnTo>
                  <a:lnTo>
                    <a:pt x="5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295" name="Freeform 352">
              <a:extLst>
                <a:ext uri="{FF2B5EF4-FFF2-40B4-BE49-F238E27FC236}">
                  <a16:creationId xmlns:a16="http://schemas.microsoft.com/office/drawing/2014/main" id="{38740F55-4831-439F-B3CE-7F5C16E99879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" y="2053"/>
              <a:ext cx="55" cy="48"/>
            </a:xfrm>
            <a:custGeom>
              <a:avLst/>
              <a:gdLst>
                <a:gd name="T0" fmla="*/ 47 w 55"/>
                <a:gd name="T1" fmla="*/ 45 h 48"/>
                <a:gd name="T2" fmla="*/ 46 w 55"/>
                <a:gd name="T3" fmla="*/ 35 h 48"/>
                <a:gd name="T4" fmla="*/ 44 w 55"/>
                <a:gd name="T5" fmla="*/ 17 h 48"/>
                <a:gd name="T6" fmla="*/ 42 w 55"/>
                <a:gd name="T7" fmla="*/ 12 h 48"/>
                <a:gd name="T8" fmla="*/ 39 w 55"/>
                <a:gd name="T9" fmla="*/ 10 h 48"/>
                <a:gd name="T10" fmla="*/ 33 w 55"/>
                <a:gd name="T11" fmla="*/ 14 h 48"/>
                <a:gd name="T12" fmla="*/ 30 w 55"/>
                <a:gd name="T13" fmla="*/ 18 h 48"/>
                <a:gd name="T14" fmla="*/ 31 w 55"/>
                <a:gd name="T15" fmla="*/ 34 h 48"/>
                <a:gd name="T16" fmla="*/ 32 w 55"/>
                <a:gd name="T17" fmla="*/ 44 h 48"/>
                <a:gd name="T18" fmla="*/ 31 w 55"/>
                <a:gd name="T19" fmla="*/ 47 h 48"/>
                <a:gd name="T20" fmla="*/ 28 w 55"/>
                <a:gd name="T21" fmla="*/ 48 h 48"/>
                <a:gd name="T22" fmla="*/ 25 w 55"/>
                <a:gd name="T23" fmla="*/ 47 h 48"/>
                <a:gd name="T24" fmla="*/ 24 w 55"/>
                <a:gd name="T25" fmla="*/ 44 h 48"/>
                <a:gd name="T26" fmla="*/ 23 w 55"/>
                <a:gd name="T27" fmla="*/ 30 h 48"/>
                <a:gd name="T28" fmla="*/ 22 w 55"/>
                <a:gd name="T29" fmla="*/ 16 h 48"/>
                <a:gd name="T30" fmla="*/ 21 w 55"/>
                <a:gd name="T31" fmla="*/ 10 h 48"/>
                <a:gd name="T32" fmla="*/ 15 w 55"/>
                <a:gd name="T33" fmla="*/ 14 h 48"/>
                <a:gd name="T34" fmla="*/ 9 w 55"/>
                <a:gd name="T35" fmla="*/ 21 h 48"/>
                <a:gd name="T36" fmla="*/ 9 w 55"/>
                <a:gd name="T37" fmla="*/ 26 h 48"/>
                <a:gd name="T38" fmla="*/ 8 w 55"/>
                <a:gd name="T39" fmla="*/ 34 h 48"/>
                <a:gd name="T40" fmla="*/ 8 w 55"/>
                <a:gd name="T41" fmla="*/ 37 h 48"/>
                <a:gd name="T42" fmla="*/ 9 w 55"/>
                <a:gd name="T43" fmla="*/ 41 h 48"/>
                <a:gd name="T44" fmla="*/ 8 w 55"/>
                <a:gd name="T45" fmla="*/ 43 h 48"/>
                <a:gd name="T46" fmla="*/ 5 w 55"/>
                <a:gd name="T47" fmla="*/ 45 h 48"/>
                <a:gd name="T48" fmla="*/ 0 w 55"/>
                <a:gd name="T49" fmla="*/ 40 h 48"/>
                <a:gd name="T50" fmla="*/ 0 w 55"/>
                <a:gd name="T51" fmla="*/ 30 h 48"/>
                <a:gd name="T52" fmla="*/ 1 w 55"/>
                <a:gd name="T53" fmla="*/ 22 h 48"/>
                <a:gd name="T54" fmla="*/ 1 w 55"/>
                <a:gd name="T55" fmla="*/ 17 h 48"/>
                <a:gd name="T56" fmla="*/ 0 w 55"/>
                <a:gd name="T57" fmla="*/ 10 h 48"/>
                <a:gd name="T58" fmla="*/ 2 w 55"/>
                <a:gd name="T59" fmla="*/ 0 h 48"/>
                <a:gd name="T60" fmla="*/ 6 w 55"/>
                <a:gd name="T61" fmla="*/ 0 h 48"/>
                <a:gd name="T62" fmla="*/ 8 w 55"/>
                <a:gd name="T63" fmla="*/ 3 h 48"/>
                <a:gd name="T64" fmla="*/ 8 w 55"/>
                <a:gd name="T65" fmla="*/ 5 h 48"/>
                <a:gd name="T66" fmla="*/ 8 w 55"/>
                <a:gd name="T67" fmla="*/ 8 h 48"/>
                <a:gd name="T68" fmla="*/ 9 w 55"/>
                <a:gd name="T69" fmla="*/ 11 h 48"/>
                <a:gd name="T70" fmla="*/ 16 w 55"/>
                <a:gd name="T71" fmla="*/ 3 h 48"/>
                <a:gd name="T72" fmla="*/ 24 w 55"/>
                <a:gd name="T73" fmla="*/ 2 h 48"/>
                <a:gd name="T74" fmla="*/ 30 w 55"/>
                <a:gd name="T75" fmla="*/ 6 h 48"/>
                <a:gd name="T76" fmla="*/ 36 w 55"/>
                <a:gd name="T77" fmla="*/ 3 h 48"/>
                <a:gd name="T78" fmla="*/ 45 w 55"/>
                <a:gd name="T79" fmla="*/ 2 h 48"/>
                <a:gd name="T80" fmla="*/ 50 w 55"/>
                <a:gd name="T81" fmla="*/ 10 h 48"/>
                <a:gd name="T82" fmla="*/ 52 w 55"/>
                <a:gd name="T83" fmla="*/ 24 h 48"/>
                <a:gd name="T84" fmla="*/ 55 w 55"/>
                <a:gd name="T85" fmla="*/ 43 h 48"/>
                <a:gd name="T86" fmla="*/ 53 w 55"/>
                <a:gd name="T87" fmla="*/ 46 h 48"/>
                <a:gd name="T88" fmla="*/ 51 w 55"/>
                <a:gd name="T89" fmla="*/ 4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5" h="48">
                  <a:moveTo>
                    <a:pt x="51" y="46"/>
                  </a:moveTo>
                  <a:lnTo>
                    <a:pt x="49" y="46"/>
                  </a:lnTo>
                  <a:lnTo>
                    <a:pt x="47" y="45"/>
                  </a:lnTo>
                  <a:lnTo>
                    <a:pt x="47" y="43"/>
                  </a:lnTo>
                  <a:lnTo>
                    <a:pt x="47" y="41"/>
                  </a:lnTo>
                  <a:lnTo>
                    <a:pt x="46" y="35"/>
                  </a:lnTo>
                  <a:lnTo>
                    <a:pt x="46" y="31"/>
                  </a:lnTo>
                  <a:lnTo>
                    <a:pt x="44" y="19"/>
                  </a:lnTo>
                  <a:lnTo>
                    <a:pt x="44" y="17"/>
                  </a:lnTo>
                  <a:lnTo>
                    <a:pt x="43" y="15"/>
                  </a:lnTo>
                  <a:lnTo>
                    <a:pt x="43" y="13"/>
                  </a:lnTo>
                  <a:lnTo>
                    <a:pt x="42" y="12"/>
                  </a:lnTo>
                  <a:lnTo>
                    <a:pt x="41" y="10"/>
                  </a:lnTo>
                  <a:lnTo>
                    <a:pt x="40" y="10"/>
                  </a:lnTo>
                  <a:lnTo>
                    <a:pt x="39" y="10"/>
                  </a:lnTo>
                  <a:lnTo>
                    <a:pt x="37" y="11"/>
                  </a:lnTo>
                  <a:lnTo>
                    <a:pt x="35" y="12"/>
                  </a:lnTo>
                  <a:lnTo>
                    <a:pt x="33" y="14"/>
                  </a:lnTo>
                  <a:lnTo>
                    <a:pt x="30" y="15"/>
                  </a:lnTo>
                  <a:lnTo>
                    <a:pt x="30" y="16"/>
                  </a:lnTo>
                  <a:lnTo>
                    <a:pt x="30" y="18"/>
                  </a:lnTo>
                  <a:lnTo>
                    <a:pt x="30" y="22"/>
                  </a:lnTo>
                  <a:lnTo>
                    <a:pt x="30" y="23"/>
                  </a:lnTo>
                  <a:lnTo>
                    <a:pt x="31" y="34"/>
                  </a:lnTo>
                  <a:lnTo>
                    <a:pt x="31" y="37"/>
                  </a:lnTo>
                  <a:lnTo>
                    <a:pt x="32" y="42"/>
                  </a:lnTo>
                  <a:lnTo>
                    <a:pt x="32" y="44"/>
                  </a:lnTo>
                  <a:lnTo>
                    <a:pt x="32" y="45"/>
                  </a:lnTo>
                  <a:lnTo>
                    <a:pt x="31" y="46"/>
                  </a:lnTo>
                  <a:lnTo>
                    <a:pt x="31" y="47"/>
                  </a:lnTo>
                  <a:lnTo>
                    <a:pt x="30" y="47"/>
                  </a:lnTo>
                  <a:lnTo>
                    <a:pt x="29" y="48"/>
                  </a:lnTo>
                  <a:lnTo>
                    <a:pt x="28" y="48"/>
                  </a:lnTo>
                  <a:lnTo>
                    <a:pt x="27" y="48"/>
                  </a:lnTo>
                  <a:lnTo>
                    <a:pt x="26" y="47"/>
                  </a:lnTo>
                  <a:lnTo>
                    <a:pt x="25" y="47"/>
                  </a:lnTo>
                  <a:lnTo>
                    <a:pt x="25" y="46"/>
                  </a:lnTo>
                  <a:lnTo>
                    <a:pt x="24" y="45"/>
                  </a:lnTo>
                  <a:lnTo>
                    <a:pt x="24" y="44"/>
                  </a:lnTo>
                  <a:lnTo>
                    <a:pt x="24" y="42"/>
                  </a:lnTo>
                  <a:lnTo>
                    <a:pt x="24" y="35"/>
                  </a:lnTo>
                  <a:lnTo>
                    <a:pt x="23" y="30"/>
                  </a:lnTo>
                  <a:lnTo>
                    <a:pt x="23" y="25"/>
                  </a:lnTo>
                  <a:lnTo>
                    <a:pt x="22" y="18"/>
                  </a:lnTo>
                  <a:lnTo>
                    <a:pt x="22" y="16"/>
                  </a:lnTo>
                  <a:lnTo>
                    <a:pt x="22" y="14"/>
                  </a:lnTo>
                  <a:lnTo>
                    <a:pt x="22" y="11"/>
                  </a:lnTo>
                  <a:lnTo>
                    <a:pt x="21" y="10"/>
                  </a:lnTo>
                  <a:lnTo>
                    <a:pt x="20" y="10"/>
                  </a:lnTo>
                  <a:lnTo>
                    <a:pt x="17" y="12"/>
                  </a:lnTo>
                  <a:lnTo>
                    <a:pt x="15" y="14"/>
                  </a:lnTo>
                  <a:lnTo>
                    <a:pt x="11" y="19"/>
                  </a:lnTo>
                  <a:lnTo>
                    <a:pt x="10" y="19"/>
                  </a:lnTo>
                  <a:lnTo>
                    <a:pt x="9" y="21"/>
                  </a:lnTo>
                  <a:lnTo>
                    <a:pt x="9" y="21"/>
                  </a:lnTo>
                  <a:lnTo>
                    <a:pt x="9" y="22"/>
                  </a:lnTo>
                  <a:lnTo>
                    <a:pt x="9" y="26"/>
                  </a:lnTo>
                  <a:lnTo>
                    <a:pt x="8" y="28"/>
                  </a:lnTo>
                  <a:lnTo>
                    <a:pt x="8" y="30"/>
                  </a:lnTo>
                  <a:lnTo>
                    <a:pt x="8" y="34"/>
                  </a:lnTo>
                  <a:lnTo>
                    <a:pt x="8" y="35"/>
                  </a:lnTo>
                  <a:lnTo>
                    <a:pt x="8" y="36"/>
                  </a:lnTo>
                  <a:lnTo>
                    <a:pt x="8" y="37"/>
                  </a:lnTo>
                  <a:lnTo>
                    <a:pt x="8" y="38"/>
                  </a:lnTo>
                  <a:lnTo>
                    <a:pt x="8" y="39"/>
                  </a:lnTo>
                  <a:lnTo>
                    <a:pt x="9" y="41"/>
                  </a:lnTo>
                  <a:lnTo>
                    <a:pt x="9" y="41"/>
                  </a:lnTo>
                  <a:lnTo>
                    <a:pt x="9" y="42"/>
                  </a:lnTo>
                  <a:lnTo>
                    <a:pt x="8" y="43"/>
                  </a:lnTo>
                  <a:lnTo>
                    <a:pt x="7" y="44"/>
                  </a:lnTo>
                  <a:lnTo>
                    <a:pt x="7" y="45"/>
                  </a:lnTo>
                  <a:lnTo>
                    <a:pt x="5" y="45"/>
                  </a:lnTo>
                  <a:lnTo>
                    <a:pt x="5" y="45"/>
                  </a:lnTo>
                  <a:lnTo>
                    <a:pt x="2" y="45"/>
                  </a:lnTo>
                  <a:lnTo>
                    <a:pt x="0" y="40"/>
                  </a:lnTo>
                  <a:lnTo>
                    <a:pt x="0" y="35"/>
                  </a:lnTo>
                  <a:lnTo>
                    <a:pt x="0" y="34"/>
                  </a:lnTo>
                  <a:lnTo>
                    <a:pt x="0" y="30"/>
                  </a:lnTo>
                  <a:lnTo>
                    <a:pt x="1" y="28"/>
                  </a:lnTo>
                  <a:lnTo>
                    <a:pt x="1" y="26"/>
                  </a:lnTo>
                  <a:lnTo>
                    <a:pt x="1" y="22"/>
                  </a:lnTo>
                  <a:lnTo>
                    <a:pt x="1" y="21"/>
                  </a:lnTo>
                  <a:lnTo>
                    <a:pt x="1" y="20"/>
                  </a:lnTo>
                  <a:lnTo>
                    <a:pt x="1" y="17"/>
                  </a:lnTo>
                  <a:lnTo>
                    <a:pt x="1" y="15"/>
                  </a:lnTo>
                  <a:lnTo>
                    <a:pt x="1" y="13"/>
                  </a:lnTo>
                  <a:lnTo>
                    <a:pt x="0" y="10"/>
                  </a:lnTo>
                  <a:lnTo>
                    <a:pt x="0" y="9"/>
                  </a:lnTo>
                  <a:lnTo>
                    <a:pt x="0" y="4"/>
                  </a:lnTo>
                  <a:lnTo>
                    <a:pt x="2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1"/>
                  </a:lnTo>
                  <a:lnTo>
                    <a:pt x="8" y="2"/>
                  </a:lnTo>
                  <a:lnTo>
                    <a:pt x="8" y="3"/>
                  </a:lnTo>
                  <a:lnTo>
                    <a:pt x="8" y="4"/>
                  </a:lnTo>
                  <a:lnTo>
                    <a:pt x="8" y="4"/>
                  </a:lnTo>
                  <a:lnTo>
                    <a:pt x="8" y="5"/>
                  </a:lnTo>
                  <a:lnTo>
                    <a:pt x="8" y="6"/>
                  </a:lnTo>
                  <a:lnTo>
                    <a:pt x="8" y="7"/>
                  </a:lnTo>
                  <a:lnTo>
                    <a:pt x="8" y="8"/>
                  </a:lnTo>
                  <a:lnTo>
                    <a:pt x="8" y="9"/>
                  </a:lnTo>
                  <a:lnTo>
                    <a:pt x="8" y="13"/>
                  </a:lnTo>
                  <a:lnTo>
                    <a:pt x="9" y="11"/>
                  </a:lnTo>
                  <a:lnTo>
                    <a:pt x="12" y="7"/>
                  </a:lnTo>
                  <a:lnTo>
                    <a:pt x="14" y="5"/>
                  </a:lnTo>
                  <a:lnTo>
                    <a:pt x="16" y="3"/>
                  </a:lnTo>
                  <a:lnTo>
                    <a:pt x="19" y="2"/>
                  </a:lnTo>
                  <a:lnTo>
                    <a:pt x="21" y="2"/>
                  </a:lnTo>
                  <a:lnTo>
                    <a:pt x="24" y="2"/>
                  </a:lnTo>
                  <a:lnTo>
                    <a:pt x="28" y="5"/>
                  </a:lnTo>
                  <a:lnTo>
                    <a:pt x="29" y="8"/>
                  </a:lnTo>
                  <a:lnTo>
                    <a:pt x="30" y="6"/>
                  </a:lnTo>
                  <a:lnTo>
                    <a:pt x="33" y="4"/>
                  </a:lnTo>
                  <a:lnTo>
                    <a:pt x="34" y="4"/>
                  </a:lnTo>
                  <a:lnTo>
                    <a:pt x="36" y="3"/>
                  </a:lnTo>
                  <a:lnTo>
                    <a:pt x="39" y="2"/>
                  </a:lnTo>
                  <a:lnTo>
                    <a:pt x="41" y="2"/>
                  </a:lnTo>
                  <a:lnTo>
                    <a:pt x="45" y="2"/>
                  </a:lnTo>
                  <a:lnTo>
                    <a:pt x="49" y="6"/>
                  </a:lnTo>
                  <a:lnTo>
                    <a:pt x="50" y="9"/>
                  </a:lnTo>
                  <a:lnTo>
                    <a:pt x="50" y="10"/>
                  </a:lnTo>
                  <a:lnTo>
                    <a:pt x="51" y="15"/>
                  </a:lnTo>
                  <a:lnTo>
                    <a:pt x="52" y="20"/>
                  </a:lnTo>
                  <a:lnTo>
                    <a:pt x="52" y="24"/>
                  </a:lnTo>
                  <a:lnTo>
                    <a:pt x="54" y="35"/>
                  </a:lnTo>
                  <a:lnTo>
                    <a:pt x="55" y="43"/>
                  </a:lnTo>
                  <a:lnTo>
                    <a:pt x="55" y="43"/>
                  </a:lnTo>
                  <a:lnTo>
                    <a:pt x="54" y="45"/>
                  </a:lnTo>
                  <a:lnTo>
                    <a:pt x="54" y="45"/>
                  </a:lnTo>
                  <a:lnTo>
                    <a:pt x="53" y="46"/>
                  </a:lnTo>
                  <a:lnTo>
                    <a:pt x="51" y="46"/>
                  </a:lnTo>
                  <a:lnTo>
                    <a:pt x="51" y="46"/>
                  </a:lnTo>
                  <a:lnTo>
                    <a:pt x="51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296" name="Freeform 353">
              <a:extLst>
                <a:ext uri="{FF2B5EF4-FFF2-40B4-BE49-F238E27FC236}">
                  <a16:creationId xmlns:a16="http://schemas.microsoft.com/office/drawing/2014/main" id="{D65C2809-75DF-4128-8289-01DFFC8E162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8" y="2053"/>
              <a:ext cx="35" cy="66"/>
            </a:xfrm>
            <a:custGeom>
              <a:avLst/>
              <a:gdLst>
                <a:gd name="T0" fmla="*/ 16 w 35"/>
                <a:gd name="T1" fmla="*/ 45 h 66"/>
                <a:gd name="T2" fmla="*/ 9 w 35"/>
                <a:gd name="T3" fmla="*/ 43 h 66"/>
                <a:gd name="T4" fmla="*/ 9 w 35"/>
                <a:gd name="T5" fmla="*/ 63 h 66"/>
                <a:gd name="T6" fmla="*/ 8 w 35"/>
                <a:gd name="T7" fmla="*/ 65 h 66"/>
                <a:gd name="T8" fmla="*/ 6 w 35"/>
                <a:gd name="T9" fmla="*/ 66 h 66"/>
                <a:gd name="T10" fmla="*/ 5 w 35"/>
                <a:gd name="T11" fmla="*/ 66 h 66"/>
                <a:gd name="T12" fmla="*/ 3 w 35"/>
                <a:gd name="T13" fmla="*/ 65 h 66"/>
                <a:gd name="T14" fmla="*/ 1 w 35"/>
                <a:gd name="T15" fmla="*/ 63 h 66"/>
                <a:gd name="T16" fmla="*/ 2 w 35"/>
                <a:gd name="T17" fmla="*/ 46 h 66"/>
                <a:gd name="T18" fmla="*/ 2 w 35"/>
                <a:gd name="T19" fmla="*/ 26 h 66"/>
                <a:gd name="T20" fmla="*/ 1 w 35"/>
                <a:gd name="T21" fmla="*/ 15 h 66"/>
                <a:gd name="T22" fmla="*/ 0 w 35"/>
                <a:gd name="T23" fmla="*/ 6 h 66"/>
                <a:gd name="T24" fmla="*/ 1 w 35"/>
                <a:gd name="T25" fmla="*/ 2 h 66"/>
                <a:gd name="T26" fmla="*/ 4 w 35"/>
                <a:gd name="T27" fmla="*/ 0 h 66"/>
                <a:gd name="T28" fmla="*/ 6 w 35"/>
                <a:gd name="T29" fmla="*/ 0 h 66"/>
                <a:gd name="T30" fmla="*/ 7 w 35"/>
                <a:gd name="T31" fmla="*/ 1 h 66"/>
                <a:gd name="T32" fmla="*/ 9 w 35"/>
                <a:gd name="T33" fmla="*/ 3 h 66"/>
                <a:gd name="T34" fmla="*/ 9 w 35"/>
                <a:gd name="T35" fmla="*/ 4 h 66"/>
                <a:gd name="T36" fmla="*/ 8 w 35"/>
                <a:gd name="T37" fmla="*/ 5 h 66"/>
                <a:gd name="T38" fmla="*/ 8 w 35"/>
                <a:gd name="T39" fmla="*/ 7 h 66"/>
                <a:gd name="T40" fmla="*/ 10 w 35"/>
                <a:gd name="T41" fmla="*/ 6 h 66"/>
                <a:gd name="T42" fmla="*/ 15 w 35"/>
                <a:gd name="T43" fmla="*/ 4 h 66"/>
                <a:gd name="T44" fmla="*/ 19 w 35"/>
                <a:gd name="T45" fmla="*/ 3 h 66"/>
                <a:gd name="T46" fmla="*/ 25 w 35"/>
                <a:gd name="T47" fmla="*/ 3 h 66"/>
                <a:gd name="T48" fmla="*/ 32 w 35"/>
                <a:gd name="T49" fmla="*/ 10 h 66"/>
                <a:gd name="T50" fmla="*/ 35 w 35"/>
                <a:gd name="T51" fmla="*/ 20 h 66"/>
                <a:gd name="T52" fmla="*/ 35 w 35"/>
                <a:gd name="T53" fmla="*/ 29 h 66"/>
                <a:gd name="T54" fmla="*/ 31 w 35"/>
                <a:gd name="T55" fmla="*/ 39 h 66"/>
                <a:gd name="T56" fmla="*/ 22 w 35"/>
                <a:gd name="T57" fmla="*/ 45 h 66"/>
                <a:gd name="T58" fmla="*/ 18 w 35"/>
                <a:gd name="T59" fmla="*/ 45 h 66"/>
                <a:gd name="T60" fmla="*/ 19 w 35"/>
                <a:gd name="T61" fmla="*/ 11 h 66"/>
                <a:gd name="T62" fmla="*/ 14 w 35"/>
                <a:gd name="T63" fmla="*/ 12 h 66"/>
                <a:gd name="T64" fmla="*/ 10 w 35"/>
                <a:gd name="T65" fmla="*/ 15 h 66"/>
                <a:gd name="T66" fmla="*/ 9 w 35"/>
                <a:gd name="T67" fmla="*/ 21 h 66"/>
                <a:gd name="T68" fmla="*/ 9 w 35"/>
                <a:gd name="T69" fmla="*/ 35 h 66"/>
                <a:gd name="T70" fmla="*/ 16 w 35"/>
                <a:gd name="T71" fmla="*/ 37 h 66"/>
                <a:gd name="T72" fmla="*/ 20 w 35"/>
                <a:gd name="T73" fmla="*/ 37 h 66"/>
                <a:gd name="T74" fmla="*/ 25 w 35"/>
                <a:gd name="T75" fmla="*/ 33 h 66"/>
                <a:gd name="T76" fmla="*/ 28 w 35"/>
                <a:gd name="T77" fmla="*/ 27 h 66"/>
                <a:gd name="T78" fmla="*/ 28 w 35"/>
                <a:gd name="T79" fmla="*/ 21 h 66"/>
                <a:gd name="T80" fmla="*/ 26 w 35"/>
                <a:gd name="T81" fmla="*/ 14 h 66"/>
                <a:gd name="T82" fmla="*/ 22 w 35"/>
                <a:gd name="T83" fmla="*/ 11 h 66"/>
                <a:gd name="T84" fmla="*/ 21 w 35"/>
                <a:gd name="T85" fmla="*/ 11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5" h="66">
                  <a:moveTo>
                    <a:pt x="18" y="45"/>
                  </a:moveTo>
                  <a:lnTo>
                    <a:pt x="16" y="45"/>
                  </a:lnTo>
                  <a:lnTo>
                    <a:pt x="12" y="44"/>
                  </a:lnTo>
                  <a:lnTo>
                    <a:pt x="9" y="43"/>
                  </a:lnTo>
                  <a:lnTo>
                    <a:pt x="9" y="62"/>
                  </a:lnTo>
                  <a:lnTo>
                    <a:pt x="9" y="63"/>
                  </a:lnTo>
                  <a:lnTo>
                    <a:pt x="9" y="64"/>
                  </a:lnTo>
                  <a:lnTo>
                    <a:pt x="8" y="65"/>
                  </a:lnTo>
                  <a:lnTo>
                    <a:pt x="8" y="65"/>
                  </a:lnTo>
                  <a:lnTo>
                    <a:pt x="6" y="66"/>
                  </a:lnTo>
                  <a:lnTo>
                    <a:pt x="5" y="66"/>
                  </a:lnTo>
                  <a:lnTo>
                    <a:pt x="5" y="66"/>
                  </a:lnTo>
                  <a:lnTo>
                    <a:pt x="3" y="65"/>
                  </a:lnTo>
                  <a:lnTo>
                    <a:pt x="3" y="65"/>
                  </a:lnTo>
                  <a:lnTo>
                    <a:pt x="2" y="64"/>
                  </a:lnTo>
                  <a:lnTo>
                    <a:pt x="1" y="63"/>
                  </a:lnTo>
                  <a:lnTo>
                    <a:pt x="1" y="62"/>
                  </a:lnTo>
                  <a:lnTo>
                    <a:pt x="2" y="46"/>
                  </a:lnTo>
                  <a:lnTo>
                    <a:pt x="2" y="31"/>
                  </a:lnTo>
                  <a:lnTo>
                    <a:pt x="2" y="26"/>
                  </a:lnTo>
                  <a:lnTo>
                    <a:pt x="1" y="19"/>
                  </a:lnTo>
                  <a:lnTo>
                    <a:pt x="1" y="15"/>
                  </a:lnTo>
                  <a:lnTo>
                    <a:pt x="0" y="7"/>
                  </a:lnTo>
                  <a:lnTo>
                    <a:pt x="0" y="6"/>
                  </a:lnTo>
                  <a:lnTo>
                    <a:pt x="1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1"/>
                  </a:lnTo>
                  <a:lnTo>
                    <a:pt x="7" y="1"/>
                  </a:lnTo>
                  <a:lnTo>
                    <a:pt x="8" y="2"/>
                  </a:lnTo>
                  <a:lnTo>
                    <a:pt x="9" y="3"/>
                  </a:lnTo>
                  <a:lnTo>
                    <a:pt x="9" y="4"/>
                  </a:lnTo>
                  <a:lnTo>
                    <a:pt x="9" y="4"/>
                  </a:lnTo>
                  <a:lnTo>
                    <a:pt x="8" y="5"/>
                  </a:lnTo>
                  <a:lnTo>
                    <a:pt x="8" y="5"/>
                  </a:lnTo>
                  <a:lnTo>
                    <a:pt x="8" y="6"/>
                  </a:lnTo>
                  <a:lnTo>
                    <a:pt x="8" y="7"/>
                  </a:lnTo>
                  <a:lnTo>
                    <a:pt x="8" y="7"/>
                  </a:lnTo>
                  <a:lnTo>
                    <a:pt x="10" y="6"/>
                  </a:lnTo>
                  <a:lnTo>
                    <a:pt x="13" y="4"/>
                  </a:lnTo>
                  <a:lnTo>
                    <a:pt x="15" y="4"/>
                  </a:lnTo>
                  <a:lnTo>
                    <a:pt x="16" y="3"/>
                  </a:lnTo>
                  <a:lnTo>
                    <a:pt x="19" y="3"/>
                  </a:lnTo>
                  <a:lnTo>
                    <a:pt x="21" y="3"/>
                  </a:lnTo>
                  <a:lnTo>
                    <a:pt x="25" y="3"/>
                  </a:lnTo>
                  <a:lnTo>
                    <a:pt x="31" y="6"/>
                  </a:lnTo>
                  <a:lnTo>
                    <a:pt x="32" y="10"/>
                  </a:lnTo>
                  <a:lnTo>
                    <a:pt x="34" y="13"/>
                  </a:lnTo>
                  <a:lnTo>
                    <a:pt x="35" y="20"/>
                  </a:lnTo>
                  <a:lnTo>
                    <a:pt x="35" y="25"/>
                  </a:lnTo>
                  <a:lnTo>
                    <a:pt x="35" y="29"/>
                  </a:lnTo>
                  <a:lnTo>
                    <a:pt x="33" y="36"/>
                  </a:lnTo>
                  <a:lnTo>
                    <a:pt x="31" y="39"/>
                  </a:lnTo>
                  <a:lnTo>
                    <a:pt x="28" y="42"/>
                  </a:lnTo>
                  <a:lnTo>
                    <a:pt x="22" y="45"/>
                  </a:lnTo>
                  <a:lnTo>
                    <a:pt x="18" y="45"/>
                  </a:lnTo>
                  <a:lnTo>
                    <a:pt x="18" y="45"/>
                  </a:lnTo>
                  <a:close/>
                  <a:moveTo>
                    <a:pt x="21" y="11"/>
                  </a:moveTo>
                  <a:lnTo>
                    <a:pt x="19" y="11"/>
                  </a:lnTo>
                  <a:lnTo>
                    <a:pt x="16" y="11"/>
                  </a:lnTo>
                  <a:lnTo>
                    <a:pt x="14" y="12"/>
                  </a:lnTo>
                  <a:lnTo>
                    <a:pt x="13" y="13"/>
                  </a:lnTo>
                  <a:lnTo>
                    <a:pt x="10" y="15"/>
                  </a:lnTo>
                  <a:lnTo>
                    <a:pt x="9" y="16"/>
                  </a:lnTo>
                  <a:lnTo>
                    <a:pt x="9" y="21"/>
                  </a:lnTo>
                  <a:lnTo>
                    <a:pt x="9" y="30"/>
                  </a:lnTo>
                  <a:lnTo>
                    <a:pt x="9" y="35"/>
                  </a:lnTo>
                  <a:lnTo>
                    <a:pt x="12" y="36"/>
                  </a:lnTo>
                  <a:lnTo>
                    <a:pt x="16" y="37"/>
                  </a:lnTo>
                  <a:lnTo>
                    <a:pt x="18" y="37"/>
                  </a:lnTo>
                  <a:lnTo>
                    <a:pt x="20" y="37"/>
                  </a:lnTo>
                  <a:lnTo>
                    <a:pt x="24" y="35"/>
                  </a:lnTo>
                  <a:lnTo>
                    <a:pt x="25" y="33"/>
                  </a:lnTo>
                  <a:lnTo>
                    <a:pt x="26" y="31"/>
                  </a:lnTo>
                  <a:lnTo>
                    <a:pt x="28" y="27"/>
                  </a:lnTo>
                  <a:lnTo>
                    <a:pt x="28" y="25"/>
                  </a:lnTo>
                  <a:lnTo>
                    <a:pt x="28" y="21"/>
                  </a:lnTo>
                  <a:lnTo>
                    <a:pt x="27" y="16"/>
                  </a:lnTo>
                  <a:lnTo>
                    <a:pt x="26" y="14"/>
                  </a:lnTo>
                  <a:lnTo>
                    <a:pt x="25" y="12"/>
                  </a:lnTo>
                  <a:lnTo>
                    <a:pt x="22" y="11"/>
                  </a:lnTo>
                  <a:lnTo>
                    <a:pt x="21" y="11"/>
                  </a:lnTo>
                  <a:lnTo>
                    <a:pt x="21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297" name="Freeform 354">
              <a:extLst>
                <a:ext uri="{FF2B5EF4-FFF2-40B4-BE49-F238E27FC236}">
                  <a16:creationId xmlns:a16="http://schemas.microsoft.com/office/drawing/2014/main" id="{9EF4709E-8E58-4CE8-876D-DFD1672E162D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" y="2055"/>
              <a:ext cx="31" cy="44"/>
            </a:xfrm>
            <a:custGeom>
              <a:avLst/>
              <a:gdLst>
                <a:gd name="T0" fmla="*/ 31 w 31"/>
                <a:gd name="T1" fmla="*/ 12 h 44"/>
                <a:gd name="T2" fmla="*/ 31 w 31"/>
                <a:gd name="T3" fmla="*/ 15 h 44"/>
                <a:gd name="T4" fmla="*/ 29 w 31"/>
                <a:gd name="T5" fmla="*/ 17 h 44"/>
                <a:gd name="T6" fmla="*/ 27 w 31"/>
                <a:gd name="T7" fmla="*/ 17 h 44"/>
                <a:gd name="T8" fmla="*/ 25 w 31"/>
                <a:gd name="T9" fmla="*/ 17 h 44"/>
                <a:gd name="T10" fmla="*/ 23 w 31"/>
                <a:gd name="T11" fmla="*/ 15 h 44"/>
                <a:gd name="T12" fmla="*/ 23 w 31"/>
                <a:gd name="T13" fmla="*/ 13 h 44"/>
                <a:gd name="T14" fmla="*/ 23 w 31"/>
                <a:gd name="T15" fmla="*/ 13 h 44"/>
                <a:gd name="T16" fmla="*/ 23 w 31"/>
                <a:gd name="T17" fmla="*/ 12 h 44"/>
                <a:gd name="T18" fmla="*/ 23 w 31"/>
                <a:gd name="T19" fmla="*/ 11 h 44"/>
                <a:gd name="T20" fmla="*/ 23 w 31"/>
                <a:gd name="T21" fmla="*/ 7 h 44"/>
                <a:gd name="T22" fmla="*/ 20 w 31"/>
                <a:gd name="T23" fmla="*/ 8 h 44"/>
                <a:gd name="T24" fmla="*/ 15 w 31"/>
                <a:gd name="T25" fmla="*/ 9 h 44"/>
                <a:gd name="T26" fmla="*/ 13 w 31"/>
                <a:gd name="T27" fmla="*/ 11 h 44"/>
                <a:gd name="T28" fmla="*/ 12 w 31"/>
                <a:gd name="T29" fmla="*/ 12 h 44"/>
                <a:gd name="T30" fmla="*/ 9 w 31"/>
                <a:gd name="T31" fmla="*/ 16 h 44"/>
                <a:gd name="T32" fmla="*/ 7 w 31"/>
                <a:gd name="T33" fmla="*/ 18 h 44"/>
                <a:gd name="T34" fmla="*/ 7 w 31"/>
                <a:gd name="T35" fmla="*/ 40 h 44"/>
                <a:gd name="T36" fmla="*/ 7 w 31"/>
                <a:gd name="T37" fmla="*/ 42 h 44"/>
                <a:gd name="T38" fmla="*/ 6 w 31"/>
                <a:gd name="T39" fmla="*/ 44 h 44"/>
                <a:gd name="T40" fmla="*/ 4 w 31"/>
                <a:gd name="T41" fmla="*/ 44 h 44"/>
                <a:gd name="T42" fmla="*/ 2 w 31"/>
                <a:gd name="T43" fmla="*/ 44 h 44"/>
                <a:gd name="T44" fmla="*/ 0 w 31"/>
                <a:gd name="T45" fmla="*/ 42 h 44"/>
                <a:gd name="T46" fmla="*/ 0 w 31"/>
                <a:gd name="T47" fmla="*/ 40 h 44"/>
                <a:gd name="T48" fmla="*/ 0 w 31"/>
                <a:gd name="T49" fmla="*/ 12 h 44"/>
                <a:gd name="T50" fmla="*/ 0 w 31"/>
                <a:gd name="T51" fmla="*/ 12 h 44"/>
                <a:gd name="T52" fmla="*/ 0 w 31"/>
                <a:gd name="T53" fmla="*/ 10 h 44"/>
                <a:gd name="T54" fmla="*/ 0 w 31"/>
                <a:gd name="T55" fmla="*/ 8 h 44"/>
                <a:gd name="T56" fmla="*/ 0 w 31"/>
                <a:gd name="T57" fmla="*/ 7 h 44"/>
                <a:gd name="T58" fmla="*/ 0 w 31"/>
                <a:gd name="T59" fmla="*/ 5 h 44"/>
                <a:gd name="T60" fmla="*/ 0 w 31"/>
                <a:gd name="T61" fmla="*/ 5 h 44"/>
                <a:gd name="T62" fmla="*/ 0 w 31"/>
                <a:gd name="T63" fmla="*/ 3 h 44"/>
                <a:gd name="T64" fmla="*/ 2 w 31"/>
                <a:gd name="T65" fmla="*/ 1 h 44"/>
                <a:gd name="T66" fmla="*/ 4 w 31"/>
                <a:gd name="T67" fmla="*/ 1 h 44"/>
                <a:gd name="T68" fmla="*/ 6 w 31"/>
                <a:gd name="T69" fmla="*/ 1 h 44"/>
                <a:gd name="T70" fmla="*/ 8 w 31"/>
                <a:gd name="T71" fmla="*/ 4 h 44"/>
                <a:gd name="T72" fmla="*/ 8 w 31"/>
                <a:gd name="T73" fmla="*/ 7 h 44"/>
                <a:gd name="T74" fmla="*/ 12 w 31"/>
                <a:gd name="T75" fmla="*/ 3 h 44"/>
                <a:gd name="T76" fmla="*/ 20 w 31"/>
                <a:gd name="T77" fmla="*/ 0 h 44"/>
                <a:gd name="T78" fmla="*/ 24 w 31"/>
                <a:gd name="T79" fmla="*/ 0 h 44"/>
                <a:gd name="T80" fmla="*/ 26 w 31"/>
                <a:gd name="T81" fmla="*/ 0 h 44"/>
                <a:gd name="T82" fmla="*/ 28 w 31"/>
                <a:gd name="T83" fmla="*/ 1 h 44"/>
                <a:gd name="T84" fmla="*/ 29 w 31"/>
                <a:gd name="T85" fmla="*/ 2 h 44"/>
                <a:gd name="T86" fmla="*/ 30 w 31"/>
                <a:gd name="T87" fmla="*/ 3 h 44"/>
                <a:gd name="T88" fmla="*/ 31 w 31"/>
                <a:gd name="T89" fmla="*/ 7 h 44"/>
                <a:gd name="T90" fmla="*/ 31 w 31"/>
                <a:gd name="T91" fmla="*/ 10 h 44"/>
                <a:gd name="T92" fmla="*/ 31 w 31"/>
                <a:gd name="T93" fmla="*/ 11 h 44"/>
                <a:gd name="T94" fmla="*/ 31 w 31"/>
                <a:gd name="T95" fmla="*/ 12 h 44"/>
                <a:gd name="T96" fmla="*/ 31 w 31"/>
                <a:gd name="T97" fmla="*/ 12 h 44"/>
                <a:gd name="T98" fmla="*/ 31 w 31"/>
                <a:gd name="T99" fmla="*/ 1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44">
                  <a:moveTo>
                    <a:pt x="31" y="12"/>
                  </a:moveTo>
                  <a:lnTo>
                    <a:pt x="31" y="15"/>
                  </a:lnTo>
                  <a:lnTo>
                    <a:pt x="29" y="17"/>
                  </a:lnTo>
                  <a:lnTo>
                    <a:pt x="27" y="17"/>
                  </a:lnTo>
                  <a:lnTo>
                    <a:pt x="25" y="17"/>
                  </a:lnTo>
                  <a:lnTo>
                    <a:pt x="23" y="15"/>
                  </a:lnTo>
                  <a:lnTo>
                    <a:pt x="23" y="13"/>
                  </a:lnTo>
                  <a:lnTo>
                    <a:pt x="23" y="13"/>
                  </a:lnTo>
                  <a:lnTo>
                    <a:pt x="23" y="12"/>
                  </a:lnTo>
                  <a:lnTo>
                    <a:pt x="23" y="11"/>
                  </a:lnTo>
                  <a:lnTo>
                    <a:pt x="23" y="7"/>
                  </a:lnTo>
                  <a:lnTo>
                    <a:pt x="20" y="8"/>
                  </a:lnTo>
                  <a:lnTo>
                    <a:pt x="15" y="9"/>
                  </a:lnTo>
                  <a:lnTo>
                    <a:pt x="13" y="11"/>
                  </a:lnTo>
                  <a:lnTo>
                    <a:pt x="12" y="12"/>
                  </a:lnTo>
                  <a:lnTo>
                    <a:pt x="9" y="16"/>
                  </a:lnTo>
                  <a:lnTo>
                    <a:pt x="7" y="18"/>
                  </a:lnTo>
                  <a:lnTo>
                    <a:pt x="7" y="40"/>
                  </a:lnTo>
                  <a:lnTo>
                    <a:pt x="7" y="42"/>
                  </a:lnTo>
                  <a:lnTo>
                    <a:pt x="6" y="44"/>
                  </a:lnTo>
                  <a:lnTo>
                    <a:pt x="4" y="44"/>
                  </a:lnTo>
                  <a:lnTo>
                    <a:pt x="2" y="44"/>
                  </a:lnTo>
                  <a:lnTo>
                    <a:pt x="0" y="42"/>
                  </a:lnTo>
                  <a:lnTo>
                    <a:pt x="0" y="4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3"/>
                  </a:lnTo>
                  <a:lnTo>
                    <a:pt x="2" y="1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4"/>
                  </a:lnTo>
                  <a:lnTo>
                    <a:pt x="8" y="7"/>
                  </a:lnTo>
                  <a:lnTo>
                    <a:pt x="12" y="3"/>
                  </a:lnTo>
                  <a:lnTo>
                    <a:pt x="20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8" y="1"/>
                  </a:lnTo>
                  <a:lnTo>
                    <a:pt x="29" y="2"/>
                  </a:lnTo>
                  <a:lnTo>
                    <a:pt x="30" y="3"/>
                  </a:lnTo>
                  <a:lnTo>
                    <a:pt x="31" y="7"/>
                  </a:lnTo>
                  <a:lnTo>
                    <a:pt x="31" y="10"/>
                  </a:lnTo>
                  <a:lnTo>
                    <a:pt x="31" y="11"/>
                  </a:lnTo>
                  <a:lnTo>
                    <a:pt x="31" y="12"/>
                  </a:lnTo>
                  <a:lnTo>
                    <a:pt x="31" y="12"/>
                  </a:lnTo>
                  <a:lnTo>
                    <a:pt x="31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298" name="Freeform 355">
              <a:extLst>
                <a:ext uri="{FF2B5EF4-FFF2-40B4-BE49-F238E27FC236}">
                  <a16:creationId xmlns:a16="http://schemas.microsoft.com/office/drawing/2014/main" id="{45F8965C-EE49-4146-A731-48EF3E7877D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8" y="2055"/>
              <a:ext cx="35" cy="44"/>
            </a:xfrm>
            <a:custGeom>
              <a:avLst/>
              <a:gdLst>
                <a:gd name="T0" fmla="*/ 17 w 35"/>
                <a:gd name="T1" fmla="*/ 44 h 44"/>
                <a:gd name="T2" fmla="*/ 14 w 35"/>
                <a:gd name="T3" fmla="*/ 44 h 44"/>
                <a:gd name="T4" fmla="*/ 9 w 35"/>
                <a:gd name="T5" fmla="*/ 41 h 44"/>
                <a:gd name="T6" fmla="*/ 6 w 35"/>
                <a:gd name="T7" fmla="*/ 39 h 44"/>
                <a:gd name="T8" fmla="*/ 4 w 35"/>
                <a:gd name="T9" fmla="*/ 36 h 44"/>
                <a:gd name="T10" fmla="*/ 1 w 35"/>
                <a:gd name="T11" fmla="*/ 29 h 44"/>
                <a:gd name="T12" fmla="*/ 1 w 35"/>
                <a:gd name="T13" fmla="*/ 24 h 44"/>
                <a:gd name="T14" fmla="*/ 0 w 35"/>
                <a:gd name="T15" fmla="*/ 20 h 44"/>
                <a:gd name="T16" fmla="*/ 3 w 35"/>
                <a:gd name="T17" fmla="*/ 12 h 44"/>
                <a:gd name="T18" fmla="*/ 5 w 35"/>
                <a:gd name="T19" fmla="*/ 9 h 44"/>
                <a:gd name="T20" fmla="*/ 8 w 35"/>
                <a:gd name="T21" fmla="*/ 4 h 44"/>
                <a:gd name="T22" fmla="*/ 16 w 35"/>
                <a:gd name="T23" fmla="*/ 0 h 44"/>
                <a:gd name="T24" fmla="*/ 20 w 35"/>
                <a:gd name="T25" fmla="*/ 0 h 44"/>
                <a:gd name="T26" fmla="*/ 24 w 35"/>
                <a:gd name="T27" fmla="*/ 0 h 44"/>
                <a:gd name="T28" fmla="*/ 30 w 35"/>
                <a:gd name="T29" fmla="*/ 4 h 44"/>
                <a:gd name="T30" fmla="*/ 32 w 35"/>
                <a:gd name="T31" fmla="*/ 8 h 44"/>
                <a:gd name="T32" fmla="*/ 34 w 35"/>
                <a:gd name="T33" fmla="*/ 11 h 44"/>
                <a:gd name="T34" fmla="*/ 35 w 35"/>
                <a:gd name="T35" fmla="*/ 18 h 44"/>
                <a:gd name="T36" fmla="*/ 35 w 35"/>
                <a:gd name="T37" fmla="*/ 22 h 44"/>
                <a:gd name="T38" fmla="*/ 35 w 35"/>
                <a:gd name="T39" fmla="*/ 26 h 44"/>
                <a:gd name="T40" fmla="*/ 33 w 35"/>
                <a:gd name="T41" fmla="*/ 33 h 44"/>
                <a:gd name="T42" fmla="*/ 31 w 35"/>
                <a:gd name="T43" fmla="*/ 36 h 44"/>
                <a:gd name="T44" fmla="*/ 28 w 35"/>
                <a:gd name="T45" fmla="*/ 40 h 44"/>
                <a:gd name="T46" fmla="*/ 22 w 35"/>
                <a:gd name="T47" fmla="*/ 44 h 44"/>
                <a:gd name="T48" fmla="*/ 17 w 35"/>
                <a:gd name="T49" fmla="*/ 44 h 44"/>
                <a:gd name="T50" fmla="*/ 17 w 35"/>
                <a:gd name="T51" fmla="*/ 44 h 44"/>
                <a:gd name="T52" fmla="*/ 20 w 35"/>
                <a:gd name="T53" fmla="*/ 9 h 44"/>
                <a:gd name="T54" fmla="*/ 17 w 35"/>
                <a:gd name="T55" fmla="*/ 8 h 44"/>
                <a:gd name="T56" fmla="*/ 12 w 35"/>
                <a:gd name="T57" fmla="*/ 11 h 44"/>
                <a:gd name="T58" fmla="*/ 11 w 35"/>
                <a:gd name="T59" fmla="*/ 14 h 44"/>
                <a:gd name="T60" fmla="*/ 10 w 35"/>
                <a:gd name="T61" fmla="*/ 16 h 44"/>
                <a:gd name="T62" fmla="*/ 8 w 35"/>
                <a:gd name="T63" fmla="*/ 21 h 44"/>
                <a:gd name="T64" fmla="*/ 8 w 35"/>
                <a:gd name="T65" fmla="*/ 24 h 44"/>
                <a:gd name="T66" fmla="*/ 8 w 35"/>
                <a:gd name="T67" fmla="*/ 27 h 44"/>
                <a:gd name="T68" fmla="*/ 10 w 35"/>
                <a:gd name="T69" fmla="*/ 31 h 44"/>
                <a:gd name="T70" fmla="*/ 11 w 35"/>
                <a:gd name="T71" fmla="*/ 33 h 44"/>
                <a:gd name="T72" fmla="*/ 13 w 35"/>
                <a:gd name="T73" fmla="*/ 34 h 44"/>
                <a:gd name="T74" fmla="*/ 16 w 35"/>
                <a:gd name="T75" fmla="*/ 35 h 44"/>
                <a:gd name="T76" fmla="*/ 17 w 35"/>
                <a:gd name="T77" fmla="*/ 35 h 44"/>
                <a:gd name="T78" fmla="*/ 19 w 35"/>
                <a:gd name="T79" fmla="*/ 35 h 44"/>
                <a:gd name="T80" fmla="*/ 23 w 35"/>
                <a:gd name="T81" fmla="*/ 34 h 44"/>
                <a:gd name="T82" fmla="*/ 25 w 35"/>
                <a:gd name="T83" fmla="*/ 33 h 44"/>
                <a:gd name="T84" fmla="*/ 26 w 35"/>
                <a:gd name="T85" fmla="*/ 31 h 44"/>
                <a:gd name="T86" fmla="*/ 28 w 35"/>
                <a:gd name="T87" fmla="*/ 26 h 44"/>
                <a:gd name="T88" fmla="*/ 28 w 35"/>
                <a:gd name="T89" fmla="*/ 24 h 44"/>
                <a:gd name="T90" fmla="*/ 28 w 35"/>
                <a:gd name="T91" fmla="*/ 16 h 44"/>
                <a:gd name="T92" fmla="*/ 24 w 35"/>
                <a:gd name="T93" fmla="*/ 9 h 44"/>
                <a:gd name="T94" fmla="*/ 20 w 35"/>
                <a:gd name="T95" fmla="*/ 9 h 44"/>
                <a:gd name="T96" fmla="*/ 20 w 35"/>
                <a:gd name="T97" fmla="*/ 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5" h="44">
                  <a:moveTo>
                    <a:pt x="17" y="44"/>
                  </a:moveTo>
                  <a:lnTo>
                    <a:pt x="14" y="44"/>
                  </a:lnTo>
                  <a:lnTo>
                    <a:pt x="9" y="41"/>
                  </a:lnTo>
                  <a:lnTo>
                    <a:pt x="6" y="39"/>
                  </a:lnTo>
                  <a:lnTo>
                    <a:pt x="4" y="36"/>
                  </a:lnTo>
                  <a:lnTo>
                    <a:pt x="1" y="29"/>
                  </a:lnTo>
                  <a:lnTo>
                    <a:pt x="1" y="24"/>
                  </a:lnTo>
                  <a:lnTo>
                    <a:pt x="0" y="20"/>
                  </a:lnTo>
                  <a:lnTo>
                    <a:pt x="3" y="12"/>
                  </a:lnTo>
                  <a:lnTo>
                    <a:pt x="5" y="9"/>
                  </a:lnTo>
                  <a:lnTo>
                    <a:pt x="8" y="4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4" y="0"/>
                  </a:lnTo>
                  <a:lnTo>
                    <a:pt x="30" y="4"/>
                  </a:lnTo>
                  <a:lnTo>
                    <a:pt x="32" y="8"/>
                  </a:lnTo>
                  <a:lnTo>
                    <a:pt x="34" y="11"/>
                  </a:lnTo>
                  <a:lnTo>
                    <a:pt x="35" y="18"/>
                  </a:lnTo>
                  <a:lnTo>
                    <a:pt x="35" y="22"/>
                  </a:lnTo>
                  <a:lnTo>
                    <a:pt x="35" y="26"/>
                  </a:lnTo>
                  <a:lnTo>
                    <a:pt x="33" y="33"/>
                  </a:lnTo>
                  <a:lnTo>
                    <a:pt x="31" y="36"/>
                  </a:lnTo>
                  <a:lnTo>
                    <a:pt x="28" y="40"/>
                  </a:lnTo>
                  <a:lnTo>
                    <a:pt x="22" y="44"/>
                  </a:lnTo>
                  <a:lnTo>
                    <a:pt x="17" y="44"/>
                  </a:lnTo>
                  <a:lnTo>
                    <a:pt x="17" y="44"/>
                  </a:lnTo>
                  <a:close/>
                  <a:moveTo>
                    <a:pt x="20" y="9"/>
                  </a:moveTo>
                  <a:lnTo>
                    <a:pt x="17" y="8"/>
                  </a:lnTo>
                  <a:lnTo>
                    <a:pt x="12" y="11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8" y="21"/>
                  </a:lnTo>
                  <a:lnTo>
                    <a:pt x="8" y="24"/>
                  </a:lnTo>
                  <a:lnTo>
                    <a:pt x="8" y="27"/>
                  </a:lnTo>
                  <a:lnTo>
                    <a:pt x="10" y="31"/>
                  </a:lnTo>
                  <a:lnTo>
                    <a:pt x="11" y="33"/>
                  </a:lnTo>
                  <a:lnTo>
                    <a:pt x="13" y="34"/>
                  </a:lnTo>
                  <a:lnTo>
                    <a:pt x="16" y="35"/>
                  </a:lnTo>
                  <a:lnTo>
                    <a:pt x="17" y="35"/>
                  </a:lnTo>
                  <a:lnTo>
                    <a:pt x="19" y="35"/>
                  </a:lnTo>
                  <a:lnTo>
                    <a:pt x="23" y="34"/>
                  </a:lnTo>
                  <a:lnTo>
                    <a:pt x="25" y="33"/>
                  </a:lnTo>
                  <a:lnTo>
                    <a:pt x="26" y="31"/>
                  </a:lnTo>
                  <a:lnTo>
                    <a:pt x="28" y="26"/>
                  </a:lnTo>
                  <a:lnTo>
                    <a:pt x="28" y="24"/>
                  </a:lnTo>
                  <a:lnTo>
                    <a:pt x="28" y="16"/>
                  </a:lnTo>
                  <a:lnTo>
                    <a:pt x="24" y="9"/>
                  </a:lnTo>
                  <a:lnTo>
                    <a:pt x="20" y="9"/>
                  </a:lnTo>
                  <a:lnTo>
                    <a:pt x="2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299" name="Freeform 356">
              <a:extLst>
                <a:ext uri="{FF2B5EF4-FFF2-40B4-BE49-F238E27FC236}">
                  <a16:creationId xmlns:a16="http://schemas.microsoft.com/office/drawing/2014/main" id="{38595337-EEF9-4A9D-8044-435F364EAC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2" y="2053"/>
              <a:ext cx="35" cy="66"/>
            </a:xfrm>
            <a:custGeom>
              <a:avLst/>
              <a:gdLst>
                <a:gd name="T0" fmla="*/ 16 w 35"/>
                <a:gd name="T1" fmla="*/ 45 h 66"/>
                <a:gd name="T2" fmla="*/ 9 w 35"/>
                <a:gd name="T3" fmla="*/ 43 h 66"/>
                <a:gd name="T4" fmla="*/ 9 w 35"/>
                <a:gd name="T5" fmla="*/ 63 h 66"/>
                <a:gd name="T6" fmla="*/ 8 w 35"/>
                <a:gd name="T7" fmla="*/ 65 h 66"/>
                <a:gd name="T8" fmla="*/ 6 w 35"/>
                <a:gd name="T9" fmla="*/ 66 h 66"/>
                <a:gd name="T10" fmla="*/ 4 w 35"/>
                <a:gd name="T11" fmla="*/ 66 h 66"/>
                <a:gd name="T12" fmla="*/ 2 w 35"/>
                <a:gd name="T13" fmla="*/ 65 h 66"/>
                <a:gd name="T14" fmla="*/ 1 w 35"/>
                <a:gd name="T15" fmla="*/ 63 h 66"/>
                <a:gd name="T16" fmla="*/ 1 w 35"/>
                <a:gd name="T17" fmla="*/ 46 h 66"/>
                <a:gd name="T18" fmla="*/ 1 w 35"/>
                <a:gd name="T19" fmla="*/ 26 h 66"/>
                <a:gd name="T20" fmla="*/ 1 w 35"/>
                <a:gd name="T21" fmla="*/ 15 h 66"/>
                <a:gd name="T22" fmla="*/ 0 w 35"/>
                <a:gd name="T23" fmla="*/ 6 h 66"/>
                <a:gd name="T24" fmla="*/ 1 w 35"/>
                <a:gd name="T25" fmla="*/ 2 h 66"/>
                <a:gd name="T26" fmla="*/ 4 w 35"/>
                <a:gd name="T27" fmla="*/ 0 h 66"/>
                <a:gd name="T28" fmla="*/ 5 w 35"/>
                <a:gd name="T29" fmla="*/ 0 h 66"/>
                <a:gd name="T30" fmla="*/ 7 w 35"/>
                <a:gd name="T31" fmla="*/ 1 h 66"/>
                <a:gd name="T32" fmla="*/ 8 w 35"/>
                <a:gd name="T33" fmla="*/ 3 h 66"/>
                <a:gd name="T34" fmla="*/ 8 w 35"/>
                <a:gd name="T35" fmla="*/ 4 h 66"/>
                <a:gd name="T36" fmla="*/ 8 w 35"/>
                <a:gd name="T37" fmla="*/ 5 h 66"/>
                <a:gd name="T38" fmla="*/ 8 w 35"/>
                <a:gd name="T39" fmla="*/ 7 h 66"/>
                <a:gd name="T40" fmla="*/ 9 w 35"/>
                <a:gd name="T41" fmla="*/ 6 h 66"/>
                <a:gd name="T42" fmla="*/ 14 w 35"/>
                <a:gd name="T43" fmla="*/ 4 h 66"/>
                <a:gd name="T44" fmla="*/ 19 w 35"/>
                <a:gd name="T45" fmla="*/ 3 h 66"/>
                <a:gd name="T46" fmla="*/ 24 w 35"/>
                <a:gd name="T47" fmla="*/ 3 h 66"/>
                <a:gd name="T48" fmla="*/ 32 w 35"/>
                <a:gd name="T49" fmla="*/ 10 h 66"/>
                <a:gd name="T50" fmla="*/ 35 w 35"/>
                <a:gd name="T51" fmla="*/ 20 h 66"/>
                <a:gd name="T52" fmla="*/ 35 w 35"/>
                <a:gd name="T53" fmla="*/ 29 h 66"/>
                <a:gd name="T54" fmla="*/ 31 w 35"/>
                <a:gd name="T55" fmla="*/ 39 h 66"/>
                <a:gd name="T56" fmla="*/ 22 w 35"/>
                <a:gd name="T57" fmla="*/ 45 h 66"/>
                <a:gd name="T58" fmla="*/ 18 w 35"/>
                <a:gd name="T59" fmla="*/ 45 h 66"/>
                <a:gd name="T60" fmla="*/ 19 w 35"/>
                <a:gd name="T61" fmla="*/ 11 h 66"/>
                <a:gd name="T62" fmla="*/ 14 w 35"/>
                <a:gd name="T63" fmla="*/ 12 h 66"/>
                <a:gd name="T64" fmla="*/ 10 w 35"/>
                <a:gd name="T65" fmla="*/ 15 h 66"/>
                <a:gd name="T66" fmla="*/ 9 w 35"/>
                <a:gd name="T67" fmla="*/ 21 h 66"/>
                <a:gd name="T68" fmla="*/ 9 w 35"/>
                <a:gd name="T69" fmla="*/ 35 h 66"/>
                <a:gd name="T70" fmla="*/ 16 w 35"/>
                <a:gd name="T71" fmla="*/ 37 h 66"/>
                <a:gd name="T72" fmla="*/ 20 w 35"/>
                <a:gd name="T73" fmla="*/ 37 h 66"/>
                <a:gd name="T74" fmla="*/ 25 w 35"/>
                <a:gd name="T75" fmla="*/ 33 h 66"/>
                <a:gd name="T76" fmla="*/ 27 w 35"/>
                <a:gd name="T77" fmla="*/ 27 h 66"/>
                <a:gd name="T78" fmla="*/ 27 w 35"/>
                <a:gd name="T79" fmla="*/ 21 h 66"/>
                <a:gd name="T80" fmla="*/ 26 w 35"/>
                <a:gd name="T81" fmla="*/ 14 h 66"/>
                <a:gd name="T82" fmla="*/ 22 w 35"/>
                <a:gd name="T83" fmla="*/ 11 h 66"/>
                <a:gd name="T84" fmla="*/ 20 w 35"/>
                <a:gd name="T85" fmla="*/ 11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5" h="66">
                  <a:moveTo>
                    <a:pt x="18" y="45"/>
                  </a:moveTo>
                  <a:lnTo>
                    <a:pt x="16" y="45"/>
                  </a:lnTo>
                  <a:lnTo>
                    <a:pt x="11" y="44"/>
                  </a:lnTo>
                  <a:lnTo>
                    <a:pt x="9" y="43"/>
                  </a:lnTo>
                  <a:lnTo>
                    <a:pt x="9" y="62"/>
                  </a:lnTo>
                  <a:lnTo>
                    <a:pt x="9" y="63"/>
                  </a:lnTo>
                  <a:lnTo>
                    <a:pt x="8" y="64"/>
                  </a:lnTo>
                  <a:lnTo>
                    <a:pt x="8" y="65"/>
                  </a:lnTo>
                  <a:lnTo>
                    <a:pt x="7" y="65"/>
                  </a:lnTo>
                  <a:lnTo>
                    <a:pt x="6" y="66"/>
                  </a:lnTo>
                  <a:lnTo>
                    <a:pt x="5" y="66"/>
                  </a:lnTo>
                  <a:lnTo>
                    <a:pt x="4" y="66"/>
                  </a:lnTo>
                  <a:lnTo>
                    <a:pt x="3" y="65"/>
                  </a:lnTo>
                  <a:lnTo>
                    <a:pt x="2" y="65"/>
                  </a:lnTo>
                  <a:lnTo>
                    <a:pt x="2" y="64"/>
                  </a:lnTo>
                  <a:lnTo>
                    <a:pt x="1" y="63"/>
                  </a:lnTo>
                  <a:lnTo>
                    <a:pt x="1" y="62"/>
                  </a:lnTo>
                  <a:lnTo>
                    <a:pt x="1" y="46"/>
                  </a:lnTo>
                  <a:lnTo>
                    <a:pt x="1" y="31"/>
                  </a:lnTo>
                  <a:lnTo>
                    <a:pt x="1" y="26"/>
                  </a:lnTo>
                  <a:lnTo>
                    <a:pt x="1" y="19"/>
                  </a:lnTo>
                  <a:lnTo>
                    <a:pt x="1" y="15"/>
                  </a:lnTo>
                  <a:lnTo>
                    <a:pt x="0" y="7"/>
                  </a:lnTo>
                  <a:lnTo>
                    <a:pt x="0" y="6"/>
                  </a:lnTo>
                  <a:lnTo>
                    <a:pt x="1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4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7" y="1"/>
                  </a:lnTo>
                  <a:lnTo>
                    <a:pt x="7" y="1"/>
                  </a:lnTo>
                  <a:lnTo>
                    <a:pt x="8" y="2"/>
                  </a:lnTo>
                  <a:lnTo>
                    <a:pt x="8" y="3"/>
                  </a:lnTo>
                  <a:lnTo>
                    <a:pt x="8" y="4"/>
                  </a:lnTo>
                  <a:lnTo>
                    <a:pt x="8" y="4"/>
                  </a:lnTo>
                  <a:lnTo>
                    <a:pt x="8" y="5"/>
                  </a:lnTo>
                  <a:lnTo>
                    <a:pt x="8" y="5"/>
                  </a:lnTo>
                  <a:lnTo>
                    <a:pt x="8" y="6"/>
                  </a:lnTo>
                  <a:lnTo>
                    <a:pt x="8" y="7"/>
                  </a:lnTo>
                  <a:lnTo>
                    <a:pt x="8" y="7"/>
                  </a:lnTo>
                  <a:lnTo>
                    <a:pt x="9" y="6"/>
                  </a:lnTo>
                  <a:lnTo>
                    <a:pt x="13" y="4"/>
                  </a:lnTo>
                  <a:lnTo>
                    <a:pt x="14" y="4"/>
                  </a:lnTo>
                  <a:lnTo>
                    <a:pt x="16" y="3"/>
                  </a:lnTo>
                  <a:lnTo>
                    <a:pt x="19" y="3"/>
                  </a:lnTo>
                  <a:lnTo>
                    <a:pt x="20" y="3"/>
                  </a:lnTo>
                  <a:lnTo>
                    <a:pt x="24" y="3"/>
                  </a:lnTo>
                  <a:lnTo>
                    <a:pt x="30" y="6"/>
                  </a:lnTo>
                  <a:lnTo>
                    <a:pt x="32" y="10"/>
                  </a:lnTo>
                  <a:lnTo>
                    <a:pt x="34" y="13"/>
                  </a:lnTo>
                  <a:lnTo>
                    <a:pt x="35" y="20"/>
                  </a:lnTo>
                  <a:lnTo>
                    <a:pt x="35" y="25"/>
                  </a:lnTo>
                  <a:lnTo>
                    <a:pt x="35" y="29"/>
                  </a:lnTo>
                  <a:lnTo>
                    <a:pt x="33" y="36"/>
                  </a:lnTo>
                  <a:lnTo>
                    <a:pt x="31" y="39"/>
                  </a:lnTo>
                  <a:lnTo>
                    <a:pt x="28" y="42"/>
                  </a:lnTo>
                  <a:lnTo>
                    <a:pt x="22" y="45"/>
                  </a:lnTo>
                  <a:lnTo>
                    <a:pt x="18" y="45"/>
                  </a:lnTo>
                  <a:lnTo>
                    <a:pt x="18" y="45"/>
                  </a:lnTo>
                  <a:close/>
                  <a:moveTo>
                    <a:pt x="20" y="11"/>
                  </a:moveTo>
                  <a:lnTo>
                    <a:pt x="19" y="11"/>
                  </a:lnTo>
                  <a:lnTo>
                    <a:pt x="15" y="11"/>
                  </a:lnTo>
                  <a:lnTo>
                    <a:pt x="14" y="12"/>
                  </a:lnTo>
                  <a:lnTo>
                    <a:pt x="13" y="13"/>
                  </a:lnTo>
                  <a:lnTo>
                    <a:pt x="10" y="15"/>
                  </a:lnTo>
                  <a:lnTo>
                    <a:pt x="9" y="16"/>
                  </a:lnTo>
                  <a:lnTo>
                    <a:pt x="9" y="21"/>
                  </a:lnTo>
                  <a:lnTo>
                    <a:pt x="9" y="30"/>
                  </a:lnTo>
                  <a:lnTo>
                    <a:pt x="9" y="35"/>
                  </a:lnTo>
                  <a:lnTo>
                    <a:pt x="11" y="36"/>
                  </a:lnTo>
                  <a:lnTo>
                    <a:pt x="16" y="37"/>
                  </a:lnTo>
                  <a:lnTo>
                    <a:pt x="18" y="37"/>
                  </a:lnTo>
                  <a:lnTo>
                    <a:pt x="20" y="37"/>
                  </a:lnTo>
                  <a:lnTo>
                    <a:pt x="24" y="35"/>
                  </a:lnTo>
                  <a:lnTo>
                    <a:pt x="25" y="33"/>
                  </a:lnTo>
                  <a:lnTo>
                    <a:pt x="26" y="31"/>
                  </a:lnTo>
                  <a:lnTo>
                    <a:pt x="27" y="27"/>
                  </a:lnTo>
                  <a:lnTo>
                    <a:pt x="27" y="25"/>
                  </a:lnTo>
                  <a:lnTo>
                    <a:pt x="27" y="21"/>
                  </a:lnTo>
                  <a:lnTo>
                    <a:pt x="27" y="16"/>
                  </a:lnTo>
                  <a:lnTo>
                    <a:pt x="26" y="14"/>
                  </a:lnTo>
                  <a:lnTo>
                    <a:pt x="25" y="12"/>
                  </a:lnTo>
                  <a:lnTo>
                    <a:pt x="22" y="11"/>
                  </a:lnTo>
                  <a:lnTo>
                    <a:pt x="20" y="11"/>
                  </a:lnTo>
                  <a:lnTo>
                    <a:pt x="20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00" name="Freeform 357">
              <a:extLst>
                <a:ext uri="{FF2B5EF4-FFF2-40B4-BE49-F238E27FC236}">
                  <a16:creationId xmlns:a16="http://schemas.microsoft.com/office/drawing/2014/main" id="{080E47F8-6B61-46E1-8F84-D3AA7F4CDEC3}"/>
                </a:ext>
              </a:extLst>
            </p:cNvPr>
            <p:cNvSpPr>
              <a:spLocks/>
            </p:cNvSpPr>
            <p:nvPr/>
          </p:nvSpPr>
          <p:spPr bwMode="auto">
            <a:xfrm>
              <a:off x="826" y="2055"/>
              <a:ext cx="31" cy="44"/>
            </a:xfrm>
            <a:custGeom>
              <a:avLst/>
              <a:gdLst>
                <a:gd name="T0" fmla="*/ 30 w 31"/>
                <a:gd name="T1" fmla="*/ 12 h 44"/>
                <a:gd name="T2" fmla="*/ 30 w 31"/>
                <a:gd name="T3" fmla="*/ 15 h 44"/>
                <a:gd name="T4" fmla="*/ 28 w 31"/>
                <a:gd name="T5" fmla="*/ 17 h 44"/>
                <a:gd name="T6" fmla="*/ 27 w 31"/>
                <a:gd name="T7" fmla="*/ 17 h 44"/>
                <a:gd name="T8" fmla="*/ 25 w 31"/>
                <a:gd name="T9" fmla="*/ 17 h 44"/>
                <a:gd name="T10" fmla="*/ 23 w 31"/>
                <a:gd name="T11" fmla="*/ 15 h 44"/>
                <a:gd name="T12" fmla="*/ 23 w 31"/>
                <a:gd name="T13" fmla="*/ 13 h 44"/>
                <a:gd name="T14" fmla="*/ 23 w 31"/>
                <a:gd name="T15" fmla="*/ 13 h 44"/>
                <a:gd name="T16" fmla="*/ 23 w 31"/>
                <a:gd name="T17" fmla="*/ 12 h 44"/>
                <a:gd name="T18" fmla="*/ 23 w 31"/>
                <a:gd name="T19" fmla="*/ 11 h 44"/>
                <a:gd name="T20" fmla="*/ 23 w 31"/>
                <a:gd name="T21" fmla="*/ 7 h 44"/>
                <a:gd name="T22" fmla="*/ 20 w 31"/>
                <a:gd name="T23" fmla="*/ 8 h 44"/>
                <a:gd name="T24" fmla="*/ 15 w 31"/>
                <a:gd name="T25" fmla="*/ 9 h 44"/>
                <a:gd name="T26" fmla="*/ 13 w 31"/>
                <a:gd name="T27" fmla="*/ 11 h 44"/>
                <a:gd name="T28" fmla="*/ 11 w 31"/>
                <a:gd name="T29" fmla="*/ 12 h 44"/>
                <a:gd name="T30" fmla="*/ 8 w 31"/>
                <a:gd name="T31" fmla="*/ 16 h 44"/>
                <a:gd name="T32" fmla="*/ 7 w 31"/>
                <a:gd name="T33" fmla="*/ 18 h 44"/>
                <a:gd name="T34" fmla="*/ 7 w 31"/>
                <a:gd name="T35" fmla="*/ 40 h 44"/>
                <a:gd name="T36" fmla="*/ 7 w 31"/>
                <a:gd name="T37" fmla="*/ 42 h 44"/>
                <a:gd name="T38" fmla="*/ 5 w 31"/>
                <a:gd name="T39" fmla="*/ 44 h 44"/>
                <a:gd name="T40" fmla="*/ 3 w 31"/>
                <a:gd name="T41" fmla="*/ 44 h 44"/>
                <a:gd name="T42" fmla="*/ 2 w 31"/>
                <a:gd name="T43" fmla="*/ 44 h 44"/>
                <a:gd name="T44" fmla="*/ 0 w 31"/>
                <a:gd name="T45" fmla="*/ 42 h 44"/>
                <a:gd name="T46" fmla="*/ 0 w 31"/>
                <a:gd name="T47" fmla="*/ 40 h 44"/>
                <a:gd name="T48" fmla="*/ 0 w 31"/>
                <a:gd name="T49" fmla="*/ 12 h 44"/>
                <a:gd name="T50" fmla="*/ 0 w 31"/>
                <a:gd name="T51" fmla="*/ 12 h 44"/>
                <a:gd name="T52" fmla="*/ 0 w 31"/>
                <a:gd name="T53" fmla="*/ 10 h 44"/>
                <a:gd name="T54" fmla="*/ 0 w 31"/>
                <a:gd name="T55" fmla="*/ 8 h 44"/>
                <a:gd name="T56" fmla="*/ 0 w 31"/>
                <a:gd name="T57" fmla="*/ 7 h 44"/>
                <a:gd name="T58" fmla="*/ 0 w 31"/>
                <a:gd name="T59" fmla="*/ 5 h 44"/>
                <a:gd name="T60" fmla="*/ 0 w 31"/>
                <a:gd name="T61" fmla="*/ 5 h 44"/>
                <a:gd name="T62" fmla="*/ 0 w 31"/>
                <a:gd name="T63" fmla="*/ 3 h 44"/>
                <a:gd name="T64" fmla="*/ 2 w 31"/>
                <a:gd name="T65" fmla="*/ 1 h 44"/>
                <a:gd name="T66" fmla="*/ 4 w 31"/>
                <a:gd name="T67" fmla="*/ 1 h 44"/>
                <a:gd name="T68" fmla="*/ 6 w 31"/>
                <a:gd name="T69" fmla="*/ 1 h 44"/>
                <a:gd name="T70" fmla="*/ 7 w 31"/>
                <a:gd name="T71" fmla="*/ 4 h 44"/>
                <a:gd name="T72" fmla="*/ 8 w 31"/>
                <a:gd name="T73" fmla="*/ 7 h 44"/>
                <a:gd name="T74" fmla="*/ 11 w 31"/>
                <a:gd name="T75" fmla="*/ 3 h 44"/>
                <a:gd name="T76" fmla="*/ 20 w 31"/>
                <a:gd name="T77" fmla="*/ 0 h 44"/>
                <a:gd name="T78" fmla="*/ 24 w 31"/>
                <a:gd name="T79" fmla="*/ 0 h 44"/>
                <a:gd name="T80" fmla="*/ 26 w 31"/>
                <a:gd name="T81" fmla="*/ 0 h 44"/>
                <a:gd name="T82" fmla="*/ 28 w 31"/>
                <a:gd name="T83" fmla="*/ 1 h 44"/>
                <a:gd name="T84" fmla="*/ 29 w 31"/>
                <a:gd name="T85" fmla="*/ 2 h 44"/>
                <a:gd name="T86" fmla="*/ 30 w 31"/>
                <a:gd name="T87" fmla="*/ 3 h 44"/>
                <a:gd name="T88" fmla="*/ 31 w 31"/>
                <a:gd name="T89" fmla="*/ 7 h 44"/>
                <a:gd name="T90" fmla="*/ 31 w 31"/>
                <a:gd name="T91" fmla="*/ 10 h 44"/>
                <a:gd name="T92" fmla="*/ 31 w 31"/>
                <a:gd name="T93" fmla="*/ 11 h 44"/>
                <a:gd name="T94" fmla="*/ 31 w 31"/>
                <a:gd name="T95" fmla="*/ 12 h 44"/>
                <a:gd name="T96" fmla="*/ 30 w 31"/>
                <a:gd name="T97" fmla="*/ 12 h 44"/>
                <a:gd name="T98" fmla="*/ 30 w 31"/>
                <a:gd name="T99" fmla="*/ 1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44">
                  <a:moveTo>
                    <a:pt x="30" y="12"/>
                  </a:moveTo>
                  <a:lnTo>
                    <a:pt x="30" y="15"/>
                  </a:lnTo>
                  <a:lnTo>
                    <a:pt x="28" y="17"/>
                  </a:lnTo>
                  <a:lnTo>
                    <a:pt x="27" y="17"/>
                  </a:lnTo>
                  <a:lnTo>
                    <a:pt x="25" y="17"/>
                  </a:lnTo>
                  <a:lnTo>
                    <a:pt x="23" y="15"/>
                  </a:lnTo>
                  <a:lnTo>
                    <a:pt x="23" y="13"/>
                  </a:lnTo>
                  <a:lnTo>
                    <a:pt x="23" y="13"/>
                  </a:lnTo>
                  <a:lnTo>
                    <a:pt x="23" y="12"/>
                  </a:lnTo>
                  <a:lnTo>
                    <a:pt x="23" y="11"/>
                  </a:lnTo>
                  <a:lnTo>
                    <a:pt x="23" y="7"/>
                  </a:lnTo>
                  <a:lnTo>
                    <a:pt x="20" y="8"/>
                  </a:lnTo>
                  <a:lnTo>
                    <a:pt x="15" y="9"/>
                  </a:lnTo>
                  <a:lnTo>
                    <a:pt x="13" y="11"/>
                  </a:lnTo>
                  <a:lnTo>
                    <a:pt x="11" y="12"/>
                  </a:lnTo>
                  <a:lnTo>
                    <a:pt x="8" y="16"/>
                  </a:lnTo>
                  <a:lnTo>
                    <a:pt x="7" y="18"/>
                  </a:lnTo>
                  <a:lnTo>
                    <a:pt x="7" y="40"/>
                  </a:lnTo>
                  <a:lnTo>
                    <a:pt x="7" y="42"/>
                  </a:lnTo>
                  <a:lnTo>
                    <a:pt x="5" y="44"/>
                  </a:lnTo>
                  <a:lnTo>
                    <a:pt x="3" y="44"/>
                  </a:lnTo>
                  <a:lnTo>
                    <a:pt x="2" y="44"/>
                  </a:lnTo>
                  <a:lnTo>
                    <a:pt x="0" y="42"/>
                  </a:lnTo>
                  <a:lnTo>
                    <a:pt x="0" y="4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3"/>
                  </a:lnTo>
                  <a:lnTo>
                    <a:pt x="2" y="1"/>
                  </a:lnTo>
                  <a:lnTo>
                    <a:pt x="4" y="1"/>
                  </a:lnTo>
                  <a:lnTo>
                    <a:pt x="6" y="1"/>
                  </a:lnTo>
                  <a:lnTo>
                    <a:pt x="7" y="4"/>
                  </a:lnTo>
                  <a:lnTo>
                    <a:pt x="8" y="7"/>
                  </a:lnTo>
                  <a:lnTo>
                    <a:pt x="11" y="3"/>
                  </a:lnTo>
                  <a:lnTo>
                    <a:pt x="20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8" y="1"/>
                  </a:lnTo>
                  <a:lnTo>
                    <a:pt x="29" y="2"/>
                  </a:lnTo>
                  <a:lnTo>
                    <a:pt x="30" y="3"/>
                  </a:lnTo>
                  <a:lnTo>
                    <a:pt x="31" y="7"/>
                  </a:lnTo>
                  <a:lnTo>
                    <a:pt x="31" y="10"/>
                  </a:lnTo>
                  <a:lnTo>
                    <a:pt x="31" y="11"/>
                  </a:lnTo>
                  <a:lnTo>
                    <a:pt x="31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01" name="Freeform 358">
              <a:extLst>
                <a:ext uri="{FF2B5EF4-FFF2-40B4-BE49-F238E27FC236}">
                  <a16:creationId xmlns:a16="http://schemas.microsoft.com/office/drawing/2014/main" id="{08BE72BC-4FB9-46E9-A635-5EB48FA8CE52}"/>
                </a:ext>
              </a:extLst>
            </p:cNvPr>
            <p:cNvSpPr>
              <a:spLocks/>
            </p:cNvSpPr>
            <p:nvPr/>
          </p:nvSpPr>
          <p:spPr bwMode="auto">
            <a:xfrm>
              <a:off x="866" y="2056"/>
              <a:ext cx="8" cy="40"/>
            </a:xfrm>
            <a:custGeom>
              <a:avLst/>
              <a:gdLst>
                <a:gd name="T0" fmla="*/ 8 w 8"/>
                <a:gd name="T1" fmla="*/ 22 h 40"/>
                <a:gd name="T2" fmla="*/ 8 w 8"/>
                <a:gd name="T3" fmla="*/ 23 h 40"/>
                <a:gd name="T4" fmla="*/ 8 w 8"/>
                <a:gd name="T5" fmla="*/ 27 h 40"/>
                <a:gd name="T6" fmla="*/ 8 w 8"/>
                <a:gd name="T7" fmla="*/ 29 h 40"/>
                <a:gd name="T8" fmla="*/ 8 w 8"/>
                <a:gd name="T9" fmla="*/ 32 h 40"/>
                <a:gd name="T10" fmla="*/ 8 w 8"/>
                <a:gd name="T11" fmla="*/ 35 h 40"/>
                <a:gd name="T12" fmla="*/ 8 w 8"/>
                <a:gd name="T13" fmla="*/ 36 h 40"/>
                <a:gd name="T14" fmla="*/ 8 w 8"/>
                <a:gd name="T15" fmla="*/ 37 h 40"/>
                <a:gd name="T16" fmla="*/ 8 w 8"/>
                <a:gd name="T17" fmla="*/ 39 h 40"/>
                <a:gd name="T18" fmla="*/ 7 w 8"/>
                <a:gd name="T19" fmla="*/ 39 h 40"/>
                <a:gd name="T20" fmla="*/ 6 w 8"/>
                <a:gd name="T21" fmla="*/ 40 h 40"/>
                <a:gd name="T22" fmla="*/ 5 w 8"/>
                <a:gd name="T23" fmla="*/ 40 h 40"/>
                <a:gd name="T24" fmla="*/ 4 w 8"/>
                <a:gd name="T25" fmla="*/ 40 h 40"/>
                <a:gd name="T26" fmla="*/ 3 w 8"/>
                <a:gd name="T27" fmla="*/ 40 h 40"/>
                <a:gd name="T28" fmla="*/ 2 w 8"/>
                <a:gd name="T29" fmla="*/ 40 h 40"/>
                <a:gd name="T30" fmla="*/ 1 w 8"/>
                <a:gd name="T31" fmla="*/ 39 h 40"/>
                <a:gd name="T32" fmla="*/ 1 w 8"/>
                <a:gd name="T33" fmla="*/ 39 h 40"/>
                <a:gd name="T34" fmla="*/ 0 w 8"/>
                <a:gd name="T35" fmla="*/ 37 h 40"/>
                <a:gd name="T36" fmla="*/ 0 w 8"/>
                <a:gd name="T37" fmla="*/ 36 h 40"/>
                <a:gd name="T38" fmla="*/ 0 w 8"/>
                <a:gd name="T39" fmla="*/ 35 h 40"/>
                <a:gd name="T40" fmla="*/ 0 w 8"/>
                <a:gd name="T41" fmla="*/ 32 h 40"/>
                <a:gd name="T42" fmla="*/ 0 w 8"/>
                <a:gd name="T43" fmla="*/ 29 h 40"/>
                <a:gd name="T44" fmla="*/ 0 w 8"/>
                <a:gd name="T45" fmla="*/ 27 h 40"/>
                <a:gd name="T46" fmla="*/ 0 w 8"/>
                <a:gd name="T47" fmla="*/ 23 h 40"/>
                <a:gd name="T48" fmla="*/ 0 w 8"/>
                <a:gd name="T49" fmla="*/ 22 h 40"/>
                <a:gd name="T50" fmla="*/ 0 w 8"/>
                <a:gd name="T51" fmla="*/ 21 h 40"/>
                <a:gd name="T52" fmla="*/ 0 w 8"/>
                <a:gd name="T53" fmla="*/ 16 h 40"/>
                <a:gd name="T54" fmla="*/ 0 w 8"/>
                <a:gd name="T55" fmla="*/ 13 h 40"/>
                <a:gd name="T56" fmla="*/ 1 w 8"/>
                <a:gd name="T57" fmla="*/ 10 h 40"/>
                <a:gd name="T58" fmla="*/ 1 w 8"/>
                <a:gd name="T59" fmla="*/ 6 h 40"/>
                <a:gd name="T60" fmla="*/ 1 w 8"/>
                <a:gd name="T61" fmla="*/ 4 h 40"/>
                <a:gd name="T62" fmla="*/ 1 w 8"/>
                <a:gd name="T63" fmla="*/ 3 h 40"/>
                <a:gd name="T64" fmla="*/ 1 w 8"/>
                <a:gd name="T65" fmla="*/ 2 h 40"/>
                <a:gd name="T66" fmla="*/ 2 w 8"/>
                <a:gd name="T67" fmla="*/ 1 h 40"/>
                <a:gd name="T68" fmla="*/ 2 w 8"/>
                <a:gd name="T69" fmla="*/ 0 h 40"/>
                <a:gd name="T70" fmla="*/ 4 w 8"/>
                <a:gd name="T71" fmla="*/ 0 h 40"/>
                <a:gd name="T72" fmla="*/ 5 w 8"/>
                <a:gd name="T73" fmla="*/ 0 h 40"/>
                <a:gd name="T74" fmla="*/ 6 w 8"/>
                <a:gd name="T75" fmla="*/ 0 h 40"/>
                <a:gd name="T76" fmla="*/ 7 w 8"/>
                <a:gd name="T77" fmla="*/ 0 h 40"/>
                <a:gd name="T78" fmla="*/ 7 w 8"/>
                <a:gd name="T79" fmla="*/ 1 h 40"/>
                <a:gd name="T80" fmla="*/ 8 w 8"/>
                <a:gd name="T81" fmla="*/ 2 h 40"/>
                <a:gd name="T82" fmla="*/ 8 w 8"/>
                <a:gd name="T83" fmla="*/ 3 h 40"/>
                <a:gd name="T84" fmla="*/ 8 w 8"/>
                <a:gd name="T85" fmla="*/ 4 h 40"/>
                <a:gd name="T86" fmla="*/ 8 w 8"/>
                <a:gd name="T87" fmla="*/ 6 h 40"/>
                <a:gd name="T88" fmla="*/ 8 w 8"/>
                <a:gd name="T89" fmla="*/ 10 h 40"/>
                <a:gd name="T90" fmla="*/ 8 w 8"/>
                <a:gd name="T91" fmla="*/ 13 h 40"/>
                <a:gd name="T92" fmla="*/ 8 w 8"/>
                <a:gd name="T93" fmla="*/ 16 h 40"/>
                <a:gd name="T94" fmla="*/ 8 w 8"/>
                <a:gd name="T95" fmla="*/ 21 h 40"/>
                <a:gd name="T96" fmla="*/ 8 w 8"/>
                <a:gd name="T97" fmla="*/ 22 h 40"/>
                <a:gd name="T98" fmla="*/ 8 w 8"/>
                <a:gd name="T99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" h="40">
                  <a:moveTo>
                    <a:pt x="8" y="22"/>
                  </a:moveTo>
                  <a:lnTo>
                    <a:pt x="8" y="23"/>
                  </a:lnTo>
                  <a:lnTo>
                    <a:pt x="8" y="27"/>
                  </a:lnTo>
                  <a:lnTo>
                    <a:pt x="8" y="29"/>
                  </a:lnTo>
                  <a:lnTo>
                    <a:pt x="8" y="32"/>
                  </a:lnTo>
                  <a:lnTo>
                    <a:pt x="8" y="35"/>
                  </a:lnTo>
                  <a:lnTo>
                    <a:pt x="8" y="36"/>
                  </a:lnTo>
                  <a:lnTo>
                    <a:pt x="8" y="37"/>
                  </a:lnTo>
                  <a:lnTo>
                    <a:pt x="8" y="39"/>
                  </a:lnTo>
                  <a:lnTo>
                    <a:pt x="7" y="39"/>
                  </a:lnTo>
                  <a:lnTo>
                    <a:pt x="6" y="40"/>
                  </a:lnTo>
                  <a:lnTo>
                    <a:pt x="5" y="40"/>
                  </a:lnTo>
                  <a:lnTo>
                    <a:pt x="4" y="40"/>
                  </a:lnTo>
                  <a:lnTo>
                    <a:pt x="3" y="40"/>
                  </a:lnTo>
                  <a:lnTo>
                    <a:pt x="2" y="40"/>
                  </a:lnTo>
                  <a:lnTo>
                    <a:pt x="1" y="39"/>
                  </a:lnTo>
                  <a:lnTo>
                    <a:pt x="1" y="39"/>
                  </a:lnTo>
                  <a:lnTo>
                    <a:pt x="0" y="37"/>
                  </a:lnTo>
                  <a:lnTo>
                    <a:pt x="0" y="36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3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1" y="6"/>
                  </a:lnTo>
                  <a:lnTo>
                    <a:pt x="1" y="4"/>
                  </a:lnTo>
                  <a:lnTo>
                    <a:pt x="1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2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7" y="1"/>
                  </a:lnTo>
                  <a:lnTo>
                    <a:pt x="8" y="2"/>
                  </a:lnTo>
                  <a:lnTo>
                    <a:pt x="8" y="3"/>
                  </a:lnTo>
                  <a:lnTo>
                    <a:pt x="8" y="4"/>
                  </a:lnTo>
                  <a:lnTo>
                    <a:pt x="8" y="6"/>
                  </a:lnTo>
                  <a:lnTo>
                    <a:pt x="8" y="10"/>
                  </a:lnTo>
                  <a:lnTo>
                    <a:pt x="8" y="13"/>
                  </a:lnTo>
                  <a:lnTo>
                    <a:pt x="8" y="16"/>
                  </a:lnTo>
                  <a:lnTo>
                    <a:pt x="8" y="21"/>
                  </a:lnTo>
                  <a:lnTo>
                    <a:pt x="8" y="22"/>
                  </a:lnTo>
                  <a:lnTo>
                    <a:pt x="8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02" name="Freeform 359">
              <a:extLst>
                <a:ext uri="{FF2B5EF4-FFF2-40B4-BE49-F238E27FC236}">
                  <a16:creationId xmlns:a16="http://schemas.microsoft.com/office/drawing/2014/main" id="{9832131C-B0D0-48D7-96FF-66CE32B5FAAD}"/>
                </a:ext>
              </a:extLst>
            </p:cNvPr>
            <p:cNvSpPr>
              <a:spLocks/>
            </p:cNvSpPr>
            <p:nvPr/>
          </p:nvSpPr>
          <p:spPr bwMode="auto">
            <a:xfrm>
              <a:off x="867" y="2037"/>
              <a:ext cx="9" cy="9"/>
            </a:xfrm>
            <a:custGeom>
              <a:avLst/>
              <a:gdLst>
                <a:gd name="T0" fmla="*/ 5 w 9"/>
                <a:gd name="T1" fmla="*/ 9 h 9"/>
                <a:gd name="T2" fmla="*/ 4 w 9"/>
                <a:gd name="T3" fmla="*/ 9 h 9"/>
                <a:gd name="T4" fmla="*/ 2 w 9"/>
                <a:gd name="T5" fmla="*/ 9 h 9"/>
                <a:gd name="T6" fmla="*/ 2 w 9"/>
                <a:gd name="T7" fmla="*/ 8 h 9"/>
                <a:gd name="T8" fmla="*/ 1 w 9"/>
                <a:gd name="T9" fmla="*/ 7 h 9"/>
                <a:gd name="T10" fmla="*/ 0 w 9"/>
                <a:gd name="T11" fmla="*/ 6 h 9"/>
                <a:gd name="T12" fmla="*/ 0 w 9"/>
                <a:gd name="T13" fmla="*/ 5 h 9"/>
                <a:gd name="T14" fmla="*/ 0 w 9"/>
                <a:gd name="T15" fmla="*/ 4 h 9"/>
                <a:gd name="T16" fmla="*/ 1 w 9"/>
                <a:gd name="T17" fmla="*/ 2 h 9"/>
                <a:gd name="T18" fmla="*/ 2 w 9"/>
                <a:gd name="T19" fmla="*/ 2 h 9"/>
                <a:gd name="T20" fmla="*/ 2 w 9"/>
                <a:gd name="T21" fmla="*/ 1 h 9"/>
                <a:gd name="T22" fmla="*/ 4 w 9"/>
                <a:gd name="T23" fmla="*/ 0 h 9"/>
                <a:gd name="T24" fmla="*/ 5 w 9"/>
                <a:gd name="T25" fmla="*/ 0 h 9"/>
                <a:gd name="T26" fmla="*/ 6 w 9"/>
                <a:gd name="T27" fmla="*/ 0 h 9"/>
                <a:gd name="T28" fmla="*/ 7 w 9"/>
                <a:gd name="T29" fmla="*/ 1 h 9"/>
                <a:gd name="T30" fmla="*/ 8 w 9"/>
                <a:gd name="T31" fmla="*/ 2 h 9"/>
                <a:gd name="T32" fmla="*/ 9 w 9"/>
                <a:gd name="T33" fmla="*/ 2 h 9"/>
                <a:gd name="T34" fmla="*/ 9 w 9"/>
                <a:gd name="T35" fmla="*/ 4 h 9"/>
                <a:gd name="T36" fmla="*/ 9 w 9"/>
                <a:gd name="T37" fmla="*/ 5 h 9"/>
                <a:gd name="T38" fmla="*/ 9 w 9"/>
                <a:gd name="T39" fmla="*/ 6 h 9"/>
                <a:gd name="T40" fmla="*/ 9 w 9"/>
                <a:gd name="T41" fmla="*/ 7 h 9"/>
                <a:gd name="T42" fmla="*/ 8 w 9"/>
                <a:gd name="T43" fmla="*/ 8 h 9"/>
                <a:gd name="T44" fmla="*/ 7 w 9"/>
                <a:gd name="T45" fmla="*/ 9 h 9"/>
                <a:gd name="T46" fmla="*/ 6 w 9"/>
                <a:gd name="T47" fmla="*/ 9 h 9"/>
                <a:gd name="T48" fmla="*/ 5 w 9"/>
                <a:gd name="T49" fmla="*/ 9 h 9"/>
                <a:gd name="T50" fmla="*/ 5 w 9"/>
                <a:gd name="T5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" h="9">
                  <a:moveTo>
                    <a:pt x="5" y="9"/>
                  </a:moveTo>
                  <a:lnTo>
                    <a:pt x="4" y="9"/>
                  </a:lnTo>
                  <a:lnTo>
                    <a:pt x="2" y="9"/>
                  </a:lnTo>
                  <a:lnTo>
                    <a:pt x="2" y="8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2"/>
                  </a:lnTo>
                  <a:lnTo>
                    <a:pt x="2" y="2"/>
                  </a:lnTo>
                  <a:lnTo>
                    <a:pt x="2" y="1"/>
                  </a:ln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1"/>
                  </a:lnTo>
                  <a:lnTo>
                    <a:pt x="8" y="2"/>
                  </a:lnTo>
                  <a:lnTo>
                    <a:pt x="9" y="2"/>
                  </a:lnTo>
                  <a:lnTo>
                    <a:pt x="9" y="4"/>
                  </a:lnTo>
                  <a:lnTo>
                    <a:pt x="9" y="5"/>
                  </a:lnTo>
                  <a:lnTo>
                    <a:pt x="9" y="6"/>
                  </a:lnTo>
                  <a:lnTo>
                    <a:pt x="9" y="7"/>
                  </a:lnTo>
                  <a:lnTo>
                    <a:pt x="8" y="8"/>
                  </a:lnTo>
                  <a:lnTo>
                    <a:pt x="7" y="9"/>
                  </a:lnTo>
                  <a:lnTo>
                    <a:pt x="6" y="9"/>
                  </a:lnTo>
                  <a:lnTo>
                    <a:pt x="5" y="9"/>
                  </a:lnTo>
                  <a:lnTo>
                    <a:pt x="5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03" name="Freeform 360">
              <a:extLst>
                <a:ext uri="{FF2B5EF4-FFF2-40B4-BE49-F238E27FC236}">
                  <a16:creationId xmlns:a16="http://schemas.microsoft.com/office/drawing/2014/main" id="{8713B305-855C-4800-AF7B-CCF3BDDA598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85" y="2055"/>
              <a:ext cx="35" cy="44"/>
            </a:xfrm>
            <a:custGeom>
              <a:avLst/>
              <a:gdLst>
                <a:gd name="T0" fmla="*/ 17 w 35"/>
                <a:gd name="T1" fmla="*/ 44 h 44"/>
                <a:gd name="T2" fmla="*/ 13 w 35"/>
                <a:gd name="T3" fmla="*/ 44 h 44"/>
                <a:gd name="T4" fmla="*/ 8 w 35"/>
                <a:gd name="T5" fmla="*/ 41 h 44"/>
                <a:gd name="T6" fmla="*/ 5 w 35"/>
                <a:gd name="T7" fmla="*/ 39 h 44"/>
                <a:gd name="T8" fmla="*/ 3 w 35"/>
                <a:gd name="T9" fmla="*/ 36 h 44"/>
                <a:gd name="T10" fmla="*/ 0 w 35"/>
                <a:gd name="T11" fmla="*/ 29 h 44"/>
                <a:gd name="T12" fmla="*/ 0 w 35"/>
                <a:gd name="T13" fmla="*/ 24 h 44"/>
                <a:gd name="T14" fmla="*/ 0 w 35"/>
                <a:gd name="T15" fmla="*/ 20 h 44"/>
                <a:gd name="T16" fmla="*/ 2 w 35"/>
                <a:gd name="T17" fmla="*/ 12 h 44"/>
                <a:gd name="T18" fmla="*/ 4 w 35"/>
                <a:gd name="T19" fmla="*/ 9 h 44"/>
                <a:gd name="T20" fmla="*/ 7 w 35"/>
                <a:gd name="T21" fmla="*/ 4 h 44"/>
                <a:gd name="T22" fmla="*/ 15 w 35"/>
                <a:gd name="T23" fmla="*/ 0 h 44"/>
                <a:gd name="T24" fmla="*/ 20 w 35"/>
                <a:gd name="T25" fmla="*/ 0 h 44"/>
                <a:gd name="T26" fmla="*/ 24 w 35"/>
                <a:gd name="T27" fmla="*/ 0 h 44"/>
                <a:gd name="T28" fmla="*/ 29 w 35"/>
                <a:gd name="T29" fmla="*/ 4 h 44"/>
                <a:gd name="T30" fmla="*/ 31 w 35"/>
                <a:gd name="T31" fmla="*/ 8 h 44"/>
                <a:gd name="T32" fmla="*/ 33 w 35"/>
                <a:gd name="T33" fmla="*/ 11 h 44"/>
                <a:gd name="T34" fmla="*/ 35 w 35"/>
                <a:gd name="T35" fmla="*/ 18 h 44"/>
                <a:gd name="T36" fmla="*/ 35 w 35"/>
                <a:gd name="T37" fmla="*/ 22 h 44"/>
                <a:gd name="T38" fmla="*/ 35 w 35"/>
                <a:gd name="T39" fmla="*/ 26 h 44"/>
                <a:gd name="T40" fmla="*/ 32 w 35"/>
                <a:gd name="T41" fmla="*/ 33 h 44"/>
                <a:gd name="T42" fmla="*/ 30 w 35"/>
                <a:gd name="T43" fmla="*/ 36 h 44"/>
                <a:gd name="T44" fmla="*/ 27 w 35"/>
                <a:gd name="T45" fmla="*/ 40 h 44"/>
                <a:gd name="T46" fmla="*/ 21 w 35"/>
                <a:gd name="T47" fmla="*/ 44 h 44"/>
                <a:gd name="T48" fmla="*/ 17 w 35"/>
                <a:gd name="T49" fmla="*/ 44 h 44"/>
                <a:gd name="T50" fmla="*/ 17 w 35"/>
                <a:gd name="T51" fmla="*/ 44 h 44"/>
                <a:gd name="T52" fmla="*/ 19 w 35"/>
                <a:gd name="T53" fmla="*/ 9 h 44"/>
                <a:gd name="T54" fmla="*/ 16 w 35"/>
                <a:gd name="T55" fmla="*/ 8 h 44"/>
                <a:gd name="T56" fmla="*/ 12 w 35"/>
                <a:gd name="T57" fmla="*/ 11 h 44"/>
                <a:gd name="T58" fmla="*/ 10 w 35"/>
                <a:gd name="T59" fmla="*/ 14 h 44"/>
                <a:gd name="T60" fmla="*/ 9 w 35"/>
                <a:gd name="T61" fmla="*/ 16 h 44"/>
                <a:gd name="T62" fmla="*/ 8 w 35"/>
                <a:gd name="T63" fmla="*/ 21 h 44"/>
                <a:gd name="T64" fmla="*/ 8 w 35"/>
                <a:gd name="T65" fmla="*/ 24 h 44"/>
                <a:gd name="T66" fmla="*/ 8 w 35"/>
                <a:gd name="T67" fmla="*/ 27 h 44"/>
                <a:gd name="T68" fmla="*/ 9 w 35"/>
                <a:gd name="T69" fmla="*/ 31 h 44"/>
                <a:gd name="T70" fmla="*/ 11 w 35"/>
                <a:gd name="T71" fmla="*/ 33 h 44"/>
                <a:gd name="T72" fmla="*/ 12 w 35"/>
                <a:gd name="T73" fmla="*/ 34 h 44"/>
                <a:gd name="T74" fmla="*/ 15 w 35"/>
                <a:gd name="T75" fmla="*/ 35 h 44"/>
                <a:gd name="T76" fmla="*/ 17 w 35"/>
                <a:gd name="T77" fmla="*/ 35 h 44"/>
                <a:gd name="T78" fmla="*/ 19 w 35"/>
                <a:gd name="T79" fmla="*/ 35 h 44"/>
                <a:gd name="T80" fmla="*/ 22 w 35"/>
                <a:gd name="T81" fmla="*/ 34 h 44"/>
                <a:gd name="T82" fmla="*/ 24 w 35"/>
                <a:gd name="T83" fmla="*/ 33 h 44"/>
                <a:gd name="T84" fmla="*/ 25 w 35"/>
                <a:gd name="T85" fmla="*/ 31 h 44"/>
                <a:gd name="T86" fmla="*/ 27 w 35"/>
                <a:gd name="T87" fmla="*/ 26 h 44"/>
                <a:gd name="T88" fmla="*/ 27 w 35"/>
                <a:gd name="T89" fmla="*/ 24 h 44"/>
                <a:gd name="T90" fmla="*/ 27 w 35"/>
                <a:gd name="T91" fmla="*/ 16 h 44"/>
                <a:gd name="T92" fmla="*/ 23 w 35"/>
                <a:gd name="T93" fmla="*/ 9 h 44"/>
                <a:gd name="T94" fmla="*/ 19 w 35"/>
                <a:gd name="T95" fmla="*/ 9 h 44"/>
                <a:gd name="T96" fmla="*/ 19 w 35"/>
                <a:gd name="T97" fmla="*/ 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5" h="44">
                  <a:moveTo>
                    <a:pt x="17" y="44"/>
                  </a:moveTo>
                  <a:lnTo>
                    <a:pt x="13" y="44"/>
                  </a:lnTo>
                  <a:lnTo>
                    <a:pt x="8" y="41"/>
                  </a:lnTo>
                  <a:lnTo>
                    <a:pt x="5" y="39"/>
                  </a:lnTo>
                  <a:lnTo>
                    <a:pt x="3" y="36"/>
                  </a:lnTo>
                  <a:lnTo>
                    <a:pt x="0" y="29"/>
                  </a:lnTo>
                  <a:lnTo>
                    <a:pt x="0" y="24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4" y="9"/>
                  </a:lnTo>
                  <a:lnTo>
                    <a:pt x="7" y="4"/>
                  </a:lnTo>
                  <a:lnTo>
                    <a:pt x="15" y="0"/>
                  </a:lnTo>
                  <a:lnTo>
                    <a:pt x="20" y="0"/>
                  </a:lnTo>
                  <a:lnTo>
                    <a:pt x="24" y="0"/>
                  </a:lnTo>
                  <a:lnTo>
                    <a:pt x="29" y="4"/>
                  </a:lnTo>
                  <a:lnTo>
                    <a:pt x="31" y="8"/>
                  </a:lnTo>
                  <a:lnTo>
                    <a:pt x="33" y="11"/>
                  </a:lnTo>
                  <a:lnTo>
                    <a:pt x="35" y="18"/>
                  </a:lnTo>
                  <a:lnTo>
                    <a:pt x="35" y="22"/>
                  </a:lnTo>
                  <a:lnTo>
                    <a:pt x="35" y="26"/>
                  </a:lnTo>
                  <a:lnTo>
                    <a:pt x="32" y="33"/>
                  </a:lnTo>
                  <a:lnTo>
                    <a:pt x="30" y="36"/>
                  </a:lnTo>
                  <a:lnTo>
                    <a:pt x="27" y="40"/>
                  </a:lnTo>
                  <a:lnTo>
                    <a:pt x="21" y="44"/>
                  </a:lnTo>
                  <a:lnTo>
                    <a:pt x="17" y="44"/>
                  </a:lnTo>
                  <a:lnTo>
                    <a:pt x="17" y="44"/>
                  </a:lnTo>
                  <a:close/>
                  <a:moveTo>
                    <a:pt x="19" y="9"/>
                  </a:moveTo>
                  <a:lnTo>
                    <a:pt x="16" y="8"/>
                  </a:lnTo>
                  <a:lnTo>
                    <a:pt x="12" y="11"/>
                  </a:lnTo>
                  <a:lnTo>
                    <a:pt x="10" y="14"/>
                  </a:lnTo>
                  <a:lnTo>
                    <a:pt x="9" y="16"/>
                  </a:lnTo>
                  <a:lnTo>
                    <a:pt x="8" y="21"/>
                  </a:lnTo>
                  <a:lnTo>
                    <a:pt x="8" y="24"/>
                  </a:lnTo>
                  <a:lnTo>
                    <a:pt x="8" y="27"/>
                  </a:lnTo>
                  <a:lnTo>
                    <a:pt x="9" y="31"/>
                  </a:lnTo>
                  <a:lnTo>
                    <a:pt x="11" y="33"/>
                  </a:lnTo>
                  <a:lnTo>
                    <a:pt x="12" y="34"/>
                  </a:lnTo>
                  <a:lnTo>
                    <a:pt x="15" y="35"/>
                  </a:lnTo>
                  <a:lnTo>
                    <a:pt x="17" y="35"/>
                  </a:lnTo>
                  <a:lnTo>
                    <a:pt x="19" y="35"/>
                  </a:lnTo>
                  <a:lnTo>
                    <a:pt x="22" y="34"/>
                  </a:lnTo>
                  <a:lnTo>
                    <a:pt x="24" y="33"/>
                  </a:lnTo>
                  <a:lnTo>
                    <a:pt x="25" y="31"/>
                  </a:lnTo>
                  <a:lnTo>
                    <a:pt x="27" y="26"/>
                  </a:lnTo>
                  <a:lnTo>
                    <a:pt x="27" y="24"/>
                  </a:lnTo>
                  <a:lnTo>
                    <a:pt x="27" y="16"/>
                  </a:lnTo>
                  <a:lnTo>
                    <a:pt x="23" y="9"/>
                  </a:lnTo>
                  <a:lnTo>
                    <a:pt x="19" y="9"/>
                  </a:lnTo>
                  <a:lnTo>
                    <a:pt x="19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04" name="Freeform 361">
              <a:extLst>
                <a:ext uri="{FF2B5EF4-FFF2-40B4-BE49-F238E27FC236}">
                  <a16:creationId xmlns:a16="http://schemas.microsoft.com/office/drawing/2014/main" id="{1D751993-834D-4261-98C5-60D3FAC61B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52" y="2034"/>
              <a:ext cx="39" cy="64"/>
            </a:xfrm>
            <a:custGeom>
              <a:avLst/>
              <a:gdLst>
                <a:gd name="T0" fmla="*/ 37 w 39"/>
                <a:gd name="T1" fmla="*/ 30 h 64"/>
                <a:gd name="T2" fmla="*/ 37 w 39"/>
                <a:gd name="T3" fmla="*/ 39 h 64"/>
                <a:gd name="T4" fmla="*/ 38 w 39"/>
                <a:gd name="T5" fmla="*/ 55 h 64"/>
                <a:gd name="T6" fmla="*/ 38 w 39"/>
                <a:gd name="T7" fmla="*/ 59 h 64"/>
                <a:gd name="T8" fmla="*/ 38 w 39"/>
                <a:gd name="T9" fmla="*/ 60 h 64"/>
                <a:gd name="T10" fmla="*/ 38 w 39"/>
                <a:gd name="T11" fmla="*/ 62 h 64"/>
                <a:gd name="T12" fmla="*/ 37 w 39"/>
                <a:gd name="T13" fmla="*/ 63 h 64"/>
                <a:gd name="T14" fmla="*/ 35 w 39"/>
                <a:gd name="T15" fmla="*/ 63 h 64"/>
                <a:gd name="T16" fmla="*/ 32 w 39"/>
                <a:gd name="T17" fmla="*/ 62 h 64"/>
                <a:gd name="T18" fmla="*/ 30 w 39"/>
                <a:gd name="T19" fmla="*/ 61 h 64"/>
                <a:gd name="T20" fmla="*/ 25 w 39"/>
                <a:gd name="T21" fmla="*/ 63 h 64"/>
                <a:gd name="T22" fmla="*/ 20 w 39"/>
                <a:gd name="T23" fmla="*/ 64 h 64"/>
                <a:gd name="T24" fmla="*/ 15 w 39"/>
                <a:gd name="T25" fmla="*/ 64 h 64"/>
                <a:gd name="T26" fmla="*/ 5 w 39"/>
                <a:gd name="T27" fmla="*/ 59 h 64"/>
                <a:gd name="T28" fmla="*/ 0 w 39"/>
                <a:gd name="T29" fmla="*/ 49 h 64"/>
                <a:gd name="T30" fmla="*/ 0 w 39"/>
                <a:gd name="T31" fmla="*/ 39 h 64"/>
                <a:gd name="T32" fmla="*/ 5 w 39"/>
                <a:gd name="T33" fmla="*/ 28 h 64"/>
                <a:gd name="T34" fmla="*/ 15 w 39"/>
                <a:gd name="T35" fmla="*/ 21 h 64"/>
                <a:gd name="T36" fmla="*/ 22 w 39"/>
                <a:gd name="T37" fmla="*/ 21 h 64"/>
                <a:gd name="T38" fmla="*/ 27 w 39"/>
                <a:gd name="T39" fmla="*/ 23 h 64"/>
                <a:gd name="T40" fmla="*/ 31 w 39"/>
                <a:gd name="T41" fmla="*/ 17 h 64"/>
                <a:gd name="T42" fmla="*/ 32 w 39"/>
                <a:gd name="T43" fmla="*/ 3 h 64"/>
                <a:gd name="T44" fmla="*/ 34 w 39"/>
                <a:gd name="T45" fmla="*/ 0 h 64"/>
                <a:gd name="T46" fmla="*/ 37 w 39"/>
                <a:gd name="T47" fmla="*/ 0 h 64"/>
                <a:gd name="T48" fmla="*/ 39 w 39"/>
                <a:gd name="T49" fmla="*/ 3 h 64"/>
                <a:gd name="T50" fmla="*/ 38 w 39"/>
                <a:gd name="T51" fmla="*/ 18 h 64"/>
                <a:gd name="T52" fmla="*/ 37 w 39"/>
                <a:gd name="T53" fmla="*/ 28 h 64"/>
                <a:gd name="T54" fmla="*/ 17 w 39"/>
                <a:gd name="T55" fmla="*/ 29 h 64"/>
                <a:gd name="T56" fmla="*/ 10 w 39"/>
                <a:gd name="T57" fmla="*/ 33 h 64"/>
                <a:gd name="T58" fmla="*/ 7 w 39"/>
                <a:gd name="T59" fmla="*/ 40 h 64"/>
                <a:gd name="T60" fmla="*/ 7 w 39"/>
                <a:gd name="T61" fmla="*/ 47 h 64"/>
                <a:gd name="T62" fmla="*/ 10 w 39"/>
                <a:gd name="T63" fmla="*/ 53 h 64"/>
                <a:gd name="T64" fmla="*/ 16 w 39"/>
                <a:gd name="T65" fmla="*/ 56 h 64"/>
                <a:gd name="T66" fmla="*/ 20 w 39"/>
                <a:gd name="T67" fmla="*/ 56 h 64"/>
                <a:gd name="T68" fmla="*/ 24 w 39"/>
                <a:gd name="T69" fmla="*/ 55 h 64"/>
                <a:gd name="T70" fmla="*/ 27 w 39"/>
                <a:gd name="T71" fmla="*/ 53 h 64"/>
                <a:gd name="T72" fmla="*/ 29 w 39"/>
                <a:gd name="T73" fmla="*/ 52 h 64"/>
                <a:gd name="T74" fmla="*/ 30 w 39"/>
                <a:gd name="T75" fmla="*/ 51 h 64"/>
                <a:gd name="T76" fmla="*/ 30 w 39"/>
                <a:gd name="T77" fmla="*/ 40 h 64"/>
                <a:gd name="T78" fmla="*/ 29 w 39"/>
                <a:gd name="T79" fmla="*/ 33 h 64"/>
                <a:gd name="T80" fmla="*/ 26 w 39"/>
                <a:gd name="T81" fmla="*/ 30 h 64"/>
                <a:gd name="T82" fmla="*/ 22 w 39"/>
                <a:gd name="T83" fmla="*/ 29 h 64"/>
                <a:gd name="T84" fmla="*/ 20 w 39"/>
                <a:gd name="T85" fmla="*/ 29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9" h="64">
                  <a:moveTo>
                    <a:pt x="37" y="28"/>
                  </a:moveTo>
                  <a:lnTo>
                    <a:pt x="37" y="30"/>
                  </a:lnTo>
                  <a:lnTo>
                    <a:pt x="37" y="36"/>
                  </a:lnTo>
                  <a:lnTo>
                    <a:pt x="37" y="39"/>
                  </a:lnTo>
                  <a:lnTo>
                    <a:pt x="37" y="46"/>
                  </a:lnTo>
                  <a:lnTo>
                    <a:pt x="38" y="55"/>
                  </a:lnTo>
                  <a:lnTo>
                    <a:pt x="38" y="59"/>
                  </a:lnTo>
                  <a:lnTo>
                    <a:pt x="38" y="59"/>
                  </a:lnTo>
                  <a:lnTo>
                    <a:pt x="38" y="59"/>
                  </a:lnTo>
                  <a:lnTo>
                    <a:pt x="38" y="60"/>
                  </a:lnTo>
                  <a:lnTo>
                    <a:pt x="38" y="60"/>
                  </a:lnTo>
                  <a:lnTo>
                    <a:pt x="38" y="62"/>
                  </a:lnTo>
                  <a:lnTo>
                    <a:pt x="37" y="62"/>
                  </a:lnTo>
                  <a:lnTo>
                    <a:pt x="37" y="63"/>
                  </a:lnTo>
                  <a:lnTo>
                    <a:pt x="35" y="63"/>
                  </a:lnTo>
                  <a:lnTo>
                    <a:pt x="35" y="63"/>
                  </a:lnTo>
                  <a:lnTo>
                    <a:pt x="33" y="63"/>
                  </a:lnTo>
                  <a:lnTo>
                    <a:pt x="32" y="62"/>
                  </a:lnTo>
                  <a:lnTo>
                    <a:pt x="31" y="60"/>
                  </a:lnTo>
                  <a:lnTo>
                    <a:pt x="30" y="61"/>
                  </a:lnTo>
                  <a:lnTo>
                    <a:pt x="27" y="62"/>
                  </a:lnTo>
                  <a:lnTo>
                    <a:pt x="25" y="63"/>
                  </a:lnTo>
                  <a:lnTo>
                    <a:pt x="24" y="63"/>
                  </a:lnTo>
                  <a:lnTo>
                    <a:pt x="20" y="64"/>
                  </a:lnTo>
                  <a:lnTo>
                    <a:pt x="19" y="64"/>
                  </a:lnTo>
                  <a:lnTo>
                    <a:pt x="15" y="64"/>
                  </a:lnTo>
                  <a:lnTo>
                    <a:pt x="8" y="61"/>
                  </a:lnTo>
                  <a:lnTo>
                    <a:pt x="5" y="59"/>
                  </a:lnTo>
                  <a:lnTo>
                    <a:pt x="3" y="56"/>
                  </a:lnTo>
                  <a:lnTo>
                    <a:pt x="0" y="49"/>
                  </a:lnTo>
                  <a:lnTo>
                    <a:pt x="0" y="44"/>
                  </a:lnTo>
                  <a:lnTo>
                    <a:pt x="0" y="39"/>
                  </a:lnTo>
                  <a:lnTo>
                    <a:pt x="3" y="31"/>
                  </a:lnTo>
                  <a:lnTo>
                    <a:pt x="5" y="28"/>
                  </a:lnTo>
                  <a:lnTo>
                    <a:pt x="8" y="24"/>
                  </a:lnTo>
                  <a:lnTo>
                    <a:pt x="15" y="21"/>
                  </a:lnTo>
                  <a:lnTo>
                    <a:pt x="20" y="21"/>
                  </a:lnTo>
                  <a:lnTo>
                    <a:pt x="22" y="21"/>
                  </a:lnTo>
                  <a:lnTo>
                    <a:pt x="26" y="22"/>
                  </a:lnTo>
                  <a:lnTo>
                    <a:pt x="27" y="23"/>
                  </a:lnTo>
                  <a:lnTo>
                    <a:pt x="31" y="25"/>
                  </a:lnTo>
                  <a:lnTo>
                    <a:pt x="31" y="17"/>
                  </a:lnTo>
                  <a:lnTo>
                    <a:pt x="31" y="6"/>
                  </a:lnTo>
                  <a:lnTo>
                    <a:pt x="32" y="3"/>
                  </a:lnTo>
                  <a:lnTo>
                    <a:pt x="32" y="1"/>
                  </a:lnTo>
                  <a:lnTo>
                    <a:pt x="34" y="0"/>
                  </a:lnTo>
                  <a:lnTo>
                    <a:pt x="35" y="0"/>
                  </a:lnTo>
                  <a:lnTo>
                    <a:pt x="37" y="0"/>
                  </a:lnTo>
                  <a:lnTo>
                    <a:pt x="39" y="2"/>
                  </a:lnTo>
                  <a:lnTo>
                    <a:pt x="39" y="3"/>
                  </a:lnTo>
                  <a:lnTo>
                    <a:pt x="39" y="6"/>
                  </a:lnTo>
                  <a:lnTo>
                    <a:pt x="38" y="18"/>
                  </a:lnTo>
                  <a:lnTo>
                    <a:pt x="37" y="28"/>
                  </a:lnTo>
                  <a:lnTo>
                    <a:pt x="37" y="28"/>
                  </a:lnTo>
                  <a:close/>
                  <a:moveTo>
                    <a:pt x="20" y="29"/>
                  </a:moveTo>
                  <a:lnTo>
                    <a:pt x="17" y="29"/>
                  </a:lnTo>
                  <a:lnTo>
                    <a:pt x="12" y="31"/>
                  </a:lnTo>
                  <a:lnTo>
                    <a:pt x="10" y="33"/>
                  </a:lnTo>
                  <a:lnTo>
                    <a:pt x="8" y="34"/>
                  </a:lnTo>
                  <a:lnTo>
                    <a:pt x="7" y="40"/>
                  </a:lnTo>
                  <a:lnTo>
                    <a:pt x="7" y="44"/>
                  </a:lnTo>
                  <a:lnTo>
                    <a:pt x="7" y="47"/>
                  </a:lnTo>
                  <a:lnTo>
                    <a:pt x="9" y="51"/>
                  </a:lnTo>
                  <a:lnTo>
                    <a:pt x="10" y="53"/>
                  </a:lnTo>
                  <a:lnTo>
                    <a:pt x="12" y="55"/>
                  </a:lnTo>
                  <a:lnTo>
                    <a:pt x="16" y="56"/>
                  </a:lnTo>
                  <a:lnTo>
                    <a:pt x="19" y="56"/>
                  </a:lnTo>
                  <a:lnTo>
                    <a:pt x="20" y="56"/>
                  </a:lnTo>
                  <a:lnTo>
                    <a:pt x="23" y="56"/>
                  </a:lnTo>
                  <a:lnTo>
                    <a:pt x="24" y="55"/>
                  </a:lnTo>
                  <a:lnTo>
                    <a:pt x="25" y="55"/>
                  </a:lnTo>
                  <a:lnTo>
                    <a:pt x="27" y="53"/>
                  </a:lnTo>
                  <a:lnTo>
                    <a:pt x="29" y="52"/>
                  </a:lnTo>
                  <a:lnTo>
                    <a:pt x="29" y="52"/>
                  </a:lnTo>
                  <a:lnTo>
                    <a:pt x="30" y="51"/>
                  </a:lnTo>
                  <a:lnTo>
                    <a:pt x="30" y="51"/>
                  </a:lnTo>
                  <a:lnTo>
                    <a:pt x="30" y="44"/>
                  </a:lnTo>
                  <a:lnTo>
                    <a:pt x="30" y="40"/>
                  </a:lnTo>
                  <a:lnTo>
                    <a:pt x="30" y="35"/>
                  </a:lnTo>
                  <a:lnTo>
                    <a:pt x="29" y="33"/>
                  </a:lnTo>
                  <a:lnTo>
                    <a:pt x="27" y="31"/>
                  </a:lnTo>
                  <a:lnTo>
                    <a:pt x="26" y="30"/>
                  </a:lnTo>
                  <a:lnTo>
                    <a:pt x="25" y="29"/>
                  </a:lnTo>
                  <a:lnTo>
                    <a:pt x="22" y="29"/>
                  </a:lnTo>
                  <a:lnTo>
                    <a:pt x="20" y="29"/>
                  </a:lnTo>
                  <a:lnTo>
                    <a:pt x="20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05" name="Freeform 362">
              <a:extLst>
                <a:ext uri="{FF2B5EF4-FFF2-40B4-BE49-F238E27FC236}">
                  <a16:creationId xmlns:a16="http://schemas.microsoft.com/office/drawing/2014/main" id="{D8D04AAF-A70A-4DE4-B883-37CE13CEFC3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98" y="2055"/>
              <a:ext cx="39" cy="43"/>
            </a:xfrm>
            <a:custGeom>
              <a:avLst/>
              <a:gdLst>
                <a:gd name="T0" fmla="*/ 16 w 39"/>
                <a:gd name="T1" fmla="*/ 43 h 43"/>
                <a:gd name="T2" fmla="*/ 6 w 39"/>
                <a:gd name="T3" fmla="*/ 39 h 43"/>
                <a:gd name="T4" fmla="*/ 0 w 39"/>
                <a:gd name="T5" fmla="*/ 29 h 43"/>
                <a:gd name="T6" fmla="*/ 0 w 39"/>
                <a:gd name="T7" fmla="*/ 20 h 43"/>
                <a:gd name="T8" fmla="*/ 5 w 39"/>
                <a:gd name="T9" fmla="*/ 8 h 43"/>
                <a:gd name="T10" fmla="*/ 15 w 39"/>
                <a:gd name="T11" fmla="*/ 0 h 43"/>
                <a:gd name="T12" fmla="*/ 23 w 39"/>
                <a:gd name="T13" fmla="*/ 0 h 43"/>
                <a:gd name="T14" fmla="*/ 30 w 39"/>
                <a:gd name="T15" fmla="*/ 2 h 43"/>
                <a:gd name="T16" fmla="*/ 35 w 39"/>
                <a:gd name="T17" fmla="*/ 8 h 43"/>
                <a:gd name="T18" fmla="*/ 35 w 39"/>
                <a:gd name="T19" fmla="*/ 13 h 43"/>
                <a:gd name="T20" fmla="*/ 31 w 39"/>
                <a:gd name="T21" fmla="*/ 18 h 43"/>
                <a:gd name="T22" fmla="*/ 26 w 39"/>
                <a:gd name="T23" fmla="*/ 21 h 43"/>
                <a:gd name="T24" fmla="*/ 8 w 39"/>
                <a:gd name="T25" fmla="*/ 29 h 43"/>
                <a:gd name="T26" fmla="*/ 11 w 39"/>
                <a:gd name="T27" fmla="*/ 33 h 43"/>
                <a:gd name="T28" fmla="*/ 15 w 39"/>
                <a:gd name="T29" fmla="*/ 35 h 43"/>
                <a:gd name="T30" fmla="*/ 21 w 39"/>
                <a:gd name="T31" fmla="*/ 36 h 43"/>
                <a:gd name="T32" fmla="*/ 25 w 39"/>
                <a:gd name="T33" fmla="*/ 35 h 43"/>
                <a:gd name="T34" fmla="*/ 29 w 39"/>
                <a:gd name="T35" fmla="*/ 34 h 43"/>
                <a:gd name="T36" fmla="*/ 33 w 39"/>
                <a:gd name="T37" fmla="*/ 32 h 43"/>
                <a:gd name="T38" fmla="*/ 35 w 39"/>
                <a:gd name="T39" fmla="*/ 29 h 43"/>
                <a:gd name="T40" fmla="*/ 37 w 39"/>
                <a:gd name="T41" fmla="*/ 29 h 43"/>
                <a:gd name="T42" fmla="*/ 38 w 39"/>
                <a:gd name="T43" fmla="*/ 30 h 43"/>
                <a:gd name="T44" fmla="*/ 39 w 39"/>
                <a:gd name="T45" fmla="*/ 32 h 43"/>
                <a:gd name="T46" fmla="*/ 39 w 39"/>
                <a:gd name="T47" fmla="*/ 35 h 43"/>
                <a:gd name="T48" fmla="*/ 32 w 39"/>
                <a:gd name="T49" fmla="*/ 40 h 43"/>
                <a:gd name="T50" fmla="*/ 24 w 39"/>
                <a:gd name="T51" fmla="*/ 43 h 43"/>
                <a:gd name="T52" fmla="*/ 21 w 39"/>
                <a:gd name="T53" fmla="*/ 43 h 43"/>
                <a:gd name="T54" fmla="*/ 17 w 39"/>
                <a:gd name="T55" fmla="*/ 7 h 43"/>
                <a:gd name="T56" fmla="*/ 12 w 39"/>
                <a:gd name="T57" fmla="*/ 11 h 43"/>
                <a:gd name="T58" fmla="*/ 8 w 39"/>
                <a:gd name="T59" fmla="*/ 18 h 43"/>
                <a:gd name="T60" fmla="*/ 19 w 39"/>
                <a:gd name="T61" fmla="*/ 16 h 43"/>
                <a:gd name="T62" fmla="*/ 28 w 39"/>
                <a:gd name="T63" fmla="*/ 12 h 43"/>
                <a:gd name="T64" fmla="*/ 27 w 39"/>
                <a:gd name="T65" fmla="*/ 9 h 43"/>
                <a:gd name="T66" fmla="*/ 20 w 39"/>
                <a:gd name="T67" fmla="*/ 7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9" h="43">
                  <a:moveTo>
                    <a:pt x="21" y="43"/>
                  </a:moveTo>
                  <a:lnTo>
                    <a:pt x="16" y="43"/>
                  </a:lnTo>
                  <a:lnTo>
                    <a:pt x="9" y="41"/>
                  </a:lnTo>
                  <a:lnTo>
                    <a:pt x="6" y="39"/>
                  </a:lnTo>
                  <a:lnTo>
                    <a:pt x="3" y="36"/>
                  </a:lnTo>
                  <a:lnTo>
                    <a:pt x="0" y="29"/>
                  </a:lnTo>
                  <a:lnTo>
                    <a:pt x="0" y="25"/>
                  </a:lnTo>
                  <a:lnTo>
                    <a:pt x="0" y="20"/>
                  </a:lnTo>
                  <a:lnTo>
                    <a:pt x="3" y="11"/>
                  </a:lnTo>
                  <a:lnTo>
                    <a:pt x="5" y="8"/>
                  </a:lnTo>
                  <a:lnTo>
                    <a:pt x="8" y="4"/>
                  </a:lnTo>
                  <a:lnTo>
                    <a:pt x="15" y="0"/>
                  </a:lnTo>
                  <a:lnTo>
                    <a:pt x="20" y="0"/>
                  </a:lnTo>
                  <a:lnTo>
                    <a:pt x="23" y="0"/>
                  </a:lnTo>
                  <a:lnTo>
                    <a:pt x="28" y="1"/>
                  </a:lnTo>
                  <a:lnTo>
                    <a:pt x="30" y="2"/>
                  </a:lnTo>
                  <a:lnTo>
                    <a:pt x="33" y="4"/>
                  </a:lnTo>
                  <a:lnTo>
                    <a:pt x="35" y="8"/>
                  </a:lnTo>
                  <a:lnTo>
                    <a:pt x="35" y="11"/>
                  </a:lnTo>
                  <a:lnTo>
                    <a:pt x="35" y="13"/>
                  </a:lnTo>
                  <a:lnTo>
                    <a:pt x="33" y="16"/>
                  </a:lnTo>
                  <a:lnTo>
                    <a:pt x="31" y="18"/>
                  </a:lnTo>
                  <a:lnTo>
                    <a:pt x="30" y="19"/>
                  </a:lnTo>
                  <a:lnTo>
                    <a:pt x="26" y="21"/>
                  </a:lnTo>
                  <a:lnTo>
                    <a:pt x="23" y="22"/>
                  </a:lnTo>
                  <a:lnTo>
                    <a:pt x="8" y="29"/>
                  </a:lnTo>
                  <a:lnTo>
                    <a:pt x="9" y="31"/>
                  </a:lnTo>
                  <a:lnTo>
                    <a:pt x="11" y="33"/>
                  </a:lnTo>
                  <a:lnTo>
                    <a:pt x="13" y="34"/>
                  </a:lnTo>
                  <a:lnTo>
                    <a:pt x="15" y="35"/>
                  </a:lnTo>
                  <a:lnTo>
                    <a:pt x="19" y="36"/>
                  </a:lnTo>
                  <a:lnTo>
                    <a:pt x="21" y="36"/>
                  </a:lnTo>
                  <a:lnTo>
                    <a:pt x="22" y="36"/>
                  </a:lnTo>
                  <a:lnTo>
                    <a:pt x="25" y="35"/>
                  </a:lnTo>
                  <a:lnTo>
                    <a:pt x="27" y="35"/>
                  </a:lnTo>
                  <a:lnTo>
                    <a:pt x="29" y="34"/>
                  </a:lnTo>
                  <a:lnTo>
                    <a:pt x="32" y="33"/>
                  </a:lnTo>
                  <a:lnTo>
                    <a:pt x="33" y="32"/>
                  </a:lnTo>
                  <a:lnTo>
                    <a:pt x="34" y="30"/>
                  </a:lnTo>
                  <a:lnTo>
                    <a:pt x="35" y="29"/>
                  </a:lnTo>
                  <a:lnTo>
                    <a:pt x="36" y="29"/>
                  </a:lnTo>
                  <a:lnTo>
                    <a:pt x="37" y="29"/>
                  </a:lnTo>
                  <a:lnTo>
                    <a:pt x="38" y="30"/>
                  </a:lnTo>
                  <a:lnTo>
                    <a:pt x="38" y="30"/>
                  </a:lnTo>
                  <a:lnTo>
                    <a:pt x="39" y="31"/>
                  </a:lnTo>
                  <a:lnTo>
                    <a:pt x="39" y="32"/>
                  </a:lnTo>
                  <a:lnTo>
                    <a:pt x="39" y="33"/>
                  </a:lnTo>
                  <a:lnTo>
                    <a:pt x="39" y="35"/>
                  </a:lnTo>
                  <a:lnTo>
                    <a:pt x="36" y="39"/>
                  </a:lnTo>
                  <a:lnTo>
                    <a:pt x="32" y="40"/>
                  </a:lnTo>
                  <a:lnTo>
                    <a:pt x="29" y="42"/>
                  </a:lnTo>
                  <a:lnTo>
                    <a:pt x="24" y="43"/>
                  </a:lnTo>
                  <a:lnTo>
                    <a:pt x="21" y="43"/>
                  </a:lnTo>
                  <a:lnTo>
                    <a:pt x="21" y="43"/>
                  </a:lnTo>
                  <a:close/>
                  <a:moveTo>
                    <a:pt x="20" y="7"/>
                  </a:moveTo>
                  <a:lnTo>
                    <a:pt x="17" y="7"/>
                  </a:lnTo>
                  <a:lnTo>
                    <a:pt x="13" y="9"/>
                  </a:lnTo>
                  <a:lnTo>
                    <a:pt x="12" y="11"/>
                  </a:lnTo>
                  <a:lnTo>
                    <a:pt x="10" y="13"/>
                  </a:lnTo>
                  <a:lnTo>
                    <a:pt x="8" y="18"/>
                  </a:lnTo>
                  <a:lnTo>
                    <a:pt x="7" y="22"/>
                  </a:lnTo>
                  <a:lnTo>
                    <a:pt x="19" y="16"/>
                  </a:lnTo>
                  <a:lnTo>
                    <a:pt x="23" y="15"/>
                  </a:lnTo>
                  <a:lnTo>
                    <a:pt x="28" y="12"/>
                  </a:lnTo>
                  <a:lnTo>
                    <a:pt x="29" y="10"/>
                  </a:lnTo>
                  <a:lnTo>
                    <a:pt x="27" y="9"/>
                  </a:lnTo>
                  <a:lnTo>
                    <a:pt x="23" y="7"/>
                  </a:lnTo>
                  <a:lnTo>
                    <a:pt x="20" y="7"/>
                  </a:lnTo>
                  <a:lnTo>
                    <a:pt x="2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06" name="Freeform 363">
              <a:extLst>
                <a:ext uri="{FF2B5EF4-FFF2-40B4-BE49-F238E27FC236}">
                  <a16:creationId xmlns:a16="http://schemas.microsoft.com/office/drawing/2014/main" id="{7EBA9B3D-807C-4FD7-ABD6-613114F0C5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6" y="2033"/>
              <a:ext cx="9" cy="65"/>
            </a:xfrm>
            <a:custGeom>
              <a:avLst/>
              <a:gdLst>
                <a:gd name="T0" fmla="*/ 8 w 9"/>
                <a:gd name="T1" fmla="*/ 32 h 65"/>
                <a:gd name="T2" fmla="*/ 8 w 9"/>
                <a:gd name="T3" fmla="*/ 52 h 65"/>
                <a:gd name="T4" fmla="*/ 8 w 9"/>
                <a:gd name="T5" fmla="*/ 53 h 65"/>
                <a:gd name="T6" fmla="*/ 8 w 9"/>
                <a:gd name="T7" fmla="*/ 58 h 65"/>
                <a:gd name="T8" fmla="*/ 8 w 9"/>
                <a:gd name="T9" fmla="*/ 61 h 65"/>
                <a:gd name="T10" fmla="*/ 7 w 9"/>
                <a:gd name="T11" fmla="*/ 63 h 65"/>
                <a:gd name="T12" fmla="*/ 5 w 9"/>
                <a:gd name="T13" fmla="*/ 65 h 65"/>
                <a:gd name="T14" fmla="*/ 4 w 9"/>
                <a:gd name="T15" fmla="*/ 65 h 65"/>
                <a:gd name="T16" fmla="*/ 2 w 9"/>
                <a:gd name="T17" fmla="*/ 65 h 65"/>
                <a:gd name="T18" fmla="*/ 0 w 9"/>
                <a:gd name="T19" fmla="*/ 63 h 65"/>
                <a:gd name="T20" fmla="*/ 0 w 9"/>
                <a:gd name="T21" fmla="*/ 61 h 65"/>
                <a:gd name="T22" fmla="*/ 0 w 9"/>
                <a:gd name="T23" fmla="*/ 58 h 65"/>
                <a:gd name="T24" fmla="*/ 0 w 9"/>
                <a:gd name="T25" fmla="*/ 51 h 65"/>
                <a:gd name="T26" fmla="*/ 0 w 9"/>
                <a:gd name="T27" fmla="*/ 47 h 65"/>
                <a:gd name="T28" fmla="*/ 0 w 9"/>
                <a:gd name="T29" fmla="*/ 42 h 65"/>
                <a:gd name="T30" fmla="*/ 1 w 9"/>
                <a:gd name="T31" fmla="*/ 35 h 65"/>
                <a:gd name="T32" fmla="*/ 1 w 9"/>
                <a:gd name="T33" fmla="*/ 32 h 65"/>
                <a:gd name="T34" fmla="*/ 1 w 9"/>
                <a:gd name="T35" fmla="*/ 29 h 65"/>
                <a:gd name="T36" fmla="*/ 1 w 9"/>
                <a:gd name="T37" fmla="*/ 22 h 65"/>
                <a:gd name="T38" fmla="*/ 1 w 9"/>
                <a:gd name="T39" fmla="*/ 18 h 65"/>
                <a:gd name="T40" fmla="*/ 1 w 9"/>
                <a:gd name="T41" fmla="*/ 14 h 65"/>
                <a:gd name="T42" fmla="*/ 1 w 9"/>
                <a:gd name="T43" fmla="*/ 7 h 65"/>
                <a:gd name="T44" fmla="*/ 1 w 9"/>
                <a:gd name="T45" fmla="*/ 4 h 65"/>
                <a:gd name="T46" fmla="*/ 1 w 9"/>
                <a:gd name="T47" fmla="*/ 2 h 65"/>
                <a:gd name="T48" fmla="*/ 3 w 9"/>
                <a:gd name="T49" fmla="*/ 0 h 65"/>
                <a:gd name="T50" fmla="*/ 5 w 9"/>
                <a:gd name="T51" fmla="*/ 0 h 65"/>
                <a:gd name="T52" fmla="*/ 7 w 9"/>
                <a:gd name="T53" fmla="*/ 0 h 65"/>
                <a:gd name="T54" fmla="*/ 9 w 9"/>
                <a:gd name="T55" fmla="*/ 2 h 65"/>
                <a:gd name="T56" fmla="*/ 9 w 9"/>
                <a:gd name="T57" fmla="*/ 4 h 65"/>
                <a:gd name="T58" fmla="*/ 9 w 9"/>
                <a:gd name="T59" fmla="*/ 7 h 65"/>
                <a:gd name="T60" fmla="*/ 9 w 9"/>
                <a:gd name="T61" fmla="*/ 14 h 65"/>
                <a:gd name="T62" fmla="*/ 9 w 9"/>
                <a:gd name="T63" fmla="*/ 18 h 65"/>
                <a:gd name="T64" fmla="*/ 9 w 9"/>
                <a:gd name="T65" fmla="*/ 22 h 65"/>
                <a:gd name="T66" fmla="*/ 8 w 9"/>
                <a:gd name="T67" fmla="*/ 29 h 65"/>
                <a:gd name="T68" fmla="*/ 8 w 9"/>
                <a:gd name="T69" fmla="*/ 32 h 65"/>
                <a:gd name="T70" fmla="*/ 8 w 9"/>
                <a:gd name="T71" fmla="*/ 32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" h="65">
                  <a:moveTo>
                    <a:pt x="8" y="32"/>
                  </a:moveTo>
                  <a:lnTo>
                    <a:pt x="8" y="52"/>
                  </a:lnTo>
                  <a:lnTo>
                    <a:pt x="8" y="53"/>
                  </a:lnTo>
                  <a:lnTo>
                    <a:pt x="8" y="58"/>
                  </a:lnTo>
                  <a:lnTo>
                    <a:pt x="8" y="61"/>
                  </a:lnTo>
                  <a:lnTo>
                    <a:pt x="7" y="63"/>
                  </a:lnTo>
                  <a:lnTo>
                    <a:pt x="5" y="65"/>
                  </a:lnTo>
                  <a:lnTo>
                    <a:pt x="4" y="65"/>
                  </a:lnTo>
                  <a:lnTo>
                    <a:pt x="2" y="65"/>
                  </a:lnTo>
                  <a:lnTo>
                    <a:pt x="0" y="63"/>
                  </a:lnTo>
                  <a:lnTo>
                    <a:pt x="0" y="61"/>
                  </a:lnTo>
                  <a:lnTo>
                    <a:pt x="0" y="58"/>
                  </a:lnTo>
                  <a:lnTo>
                    <a:pt x="0" y="51"/>
                  </a:lnTo>
                  <a:lnTo>
                    <a:pt x="0" y="47"/>
                  </a:lnTo>
                  <a:lnTo>
                    <a:pt x="0" y="42"/>
                  </a:lnTo>
                  <a:lnTo>
                    <a:pt x="1" y="35"/>
                  </a:lnTo>
                  <a:lnTo>
                    <a:pt x="1" y="32"/>
                  </a:lnTo>
                  <a:lnTo>
                    <a:pt x="1" y="29"/>
                  </a:lnTo>
                  <a:lnTo>
                    <a:pt x="1" y="22"/>
                  </a:lnTo>
                  <a:lnTo>
                    <a:pt x="1" y="18"/>
                  </a:lnTo>
                  <a:lnTo>
                    <a:pt x="1" y="14"/>
                  </a:lnTo>
                  <a:lnTo>
                    <a:pt x="1" y="7"/>
                  </a:lnTo>
                  <a:lnTo>
                    <a:pt x="1" y="4"/>
                  </a:lnTo>
                  <a:lnTo>
                    <a:pt x="1" y="2"/>
                  </a:lnTo>
                  <a:lnTo>
                    <a:pt x="3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2"/>
                  </a:lnTo>
                  <a:lnTo>
                    <a:pt x="9" y="4"/>
                  </a:lnTo>
                  <a:lnTo>
                    <a:pt x="9" y="7"/>
                  </a:lnTo>
                  <a:lnTo>
                    <a:pt x="9" y="14"/>
                  </a:lnTo>
                  <a:lnTo>
                    <a:pt x="9" y="18"/>
                  </a:lnTo>
                  <a:lnTo>
                    <a:pt x="9" y="22"/>
                  </a:lnTo>
                  <a:lnTo>
                    <a:pt x="8" y="29"/>
                  </a:lnTo>
                  <a:lnTo>
                    <a:pt x="8" y="32"/>
                  </a:lnTo>
                  <a:lnTo>
                    <a:pt x="8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07" name="Freeform 364">
              <a:extLst>
                <a:ext uri="{FF2B5EF4-FFF2-40B4-BE49-F238E27FC236}">
                  <a16:creationId xmlns:a16="http://schemas.microsoft.com/office/drawing/2014/main" id="{D83B0B5C-53FE-4679-A6F9-3220D43AEE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8" y="2033"/>
              <a:ext cx="9" cy="65"/>
            </a:xfrm>
            <a:custGeom>
              <a:avLst/>
              <a:gdLst>
                <a:gd name="T0" fmla="*/ 8 w 9"/>
                <a:gd name="T1" fmla="*/ 32 h 65"/>
                <a:gd name="T2" fmla="*/ 8 w 9"/>
                <a:gd name="T3" fmla="*/ 52 h 65"/>
                <a:gd name="T4" fmla="*/ 8 w 9"/>
                <a:gd name="T5" fmla="*/ 53 h 65"/>
                <a:gd name="T6" fmla="*/ 8 w 9"/>
                <a:gd name="T7" fmla="*/ 58 h 65"/>
                <a:gd name="T8" fmla="*/ 8 w 9"/>
                <a:gd name="T9" fmla="*/ 61 h 65"/>
                <a:gd name="T10" fmla="*/ 7 w 9"/>
                <a:gd name="T11" fmla="*/ 63 h 65"/>
                <a:gd name="T12" fmla="*/ 5 w 9"/>
                <a:gd name="T13" fmla="*/ 65 h 65"/>
                <a:gd name="T14" fmla="*/ 4 w 9"/>
                <a:gd name="T15" fmla="*/ 65 h 65"/>
                <a:gd name="T16" fmla="*/ 2 w 9"/>
                <a:gd name="T17" fmla="*/ 65 h 65"/>
                <a:gd name="T18" fmla="*/ 0 w 9"/>
                <a:gd name="T19" fmla="*/ 63 h 65"/>
                <a:gd name="T20" fmla="*/ 0 w 9"/>
                <a:gd name="T21" fmla="*/ 61 h 65"/>
                <a:gd name="T22" fmla="*/ 0 w 9"/>
                <a:gd name="T23" fmla="*/ 58 h 65"/>
                <a:gd name="T24" fmla="*/ 0 w 9"/>
                <a:gd name="T25" fmla="*/ 51 h 65"/>
                <a:gd name="T26" fmla="*/ 0 w 9"/>
                <a:gd name="T27" fmla="*/ 47 h 65"/>
                <a:gd name="T28" fmla="*/ 0 w 9"/>
                <a:gd name="T29" fmla="*/ 42 h 65"/>
                <a:gd name="T30" fmla="*/ 1 w 9"/>
                <a:gd name="T31" fmla="*/ 35 h 65"/>
                <a:gd name="T32" fmla="*/ 1 w 9"/>
                <a:gd name="T33" fmla="*/ 32 h 65"/>
                <a:gd name="T34" fmla="*/ 1 w 9"/>
                <a:gd name="T35" fmla="*/ 29 h 65"/>
                <a:gd name="T36" fmla="*/ 1 w 9"/>
                <a:gd name="T37" fmla="*/ 22 h 65"/>
                <a:gd name="T38" fmla="*/ 1 w 9"/>
                <a:gd name="T39" fmla="*/ 18 h 65"/>
                <a:gd name="T40" fmla="*/ 1 w 9"/>
                <a:gd name="T41" fmla="*/ 14 h 65"/>
                <a:gd name="T42" fmla="*/ 1 w 9"/>
                <a:gd name="T43" fmla="*/ 7 h 65"/>
                <a:gd name="T44" fmla="*/ 1 w 9"/>
                <a:gd name="T45" fmla="*/ 4 h 65"/>
                <a:gd name="T46" fmla="*/ 1 w 9"/>
                <a:gd name="T47" fmla="*/ 2 h 65"/>
                <a:gd name="T48" fmla="*/ 3 w 9"/>
                <a:gd name="T49" fmla="*/ 0 h 65"/>
                <a:gd name="T50" fmla="*/ 5 w 9"/>
                <a:gd name="T51" fmla="*/ 0 h 65"/>
                <a:gd name="T52" fmla="*/ 7 w 9"/>
                <a:gd name="T53" fmla="*/ 0 h 65"/>
                <a:gd name="T54" fmla="*/ 9 w 9"/>
                <a:gd name="T55" fmla="*/ 2 h 65"/>
                <a:gd name="T56" fmla="*/ 9 w 9"/>
                <a:gd name="T57" fmla="*/ 4 h 65"/>
                <a:gd name="T58" fmla="*/ 9 w 9"/>
                <a:gd name="T59" fmla="*/ 7 h 65"/>
                <a:gd name="T60" fmla="*/ 9 w 9"/>
                <a:gd name="T61" fmla="*/ 14 h 65"/>
                <a:gd name="T62" fmla="*/ 9 w 9"/>
                <a:gd name="T63" fmla="*/ 18 h 65"/>
                <a:gd name="T64" fmla="*/ 9 w 9"/>
                <a:gd name="T65" fmla="*/ 22 h 65"/>
                <a:gd name="T66" fmla="*/ 8 w 9"/>
                <a:gd name="T67" fmla="*/ 29 h 65"/>
                <a:gd name="T68" fmla="*/ 8 w 9"/>
                <a:gd name="T69" fmla="*/ 32 h 65"/>
                <a:gd name="T70" fmla="*/ 8 w 9"/>
                <a:gd name="T71" fmla="*/ 32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" h="65">
                  <a:moveTo>
                    <a:pt x="8" y="32"/>
                  </a:moveTo>
                  <a:lnTo>
                    <a:pt x="8" y="52"/>
                  </a:lnTo>
                  <a:lnTo>
                    <a:pt x="8" y="53"/>
                  </a:lnTo>
                  <a:lnTo>
                    <a:pt x="8" y="58"/>
                  </a:lnTo>
                  <a:lnTo>
                    <a:pt x="8" y="61"/>
                  </a:lnTo>
                  <a:lnTo>
                    <a:pt x="7" y="63"/>
                  </a:lnTo>
                  <a:lnTo>
                    <a:pt x="5" y="65"/>
                  </a:lnTo>
                  <a:lnTo>
                    <a:pt x="4" y="65"/>
                  </a:lnTo>
                  <a:lnTo>
                    <a:pt x="2" y="65"/>
                  </a:lnTo>
                  <a:lnTo>
                    <a:pt x="0" y="63"/>
                  </a:lnTo>
                  <a:lnTo>
                    <a:pt x="0" y="61"/>
                  </a:lnTo>
                  <a:lnTo>
                    <a:pt x="0" y="58"/>
                  </a:lnTo>
                  <a:lnTo>
                    <a:pt x="0" y="51"/>
                  </a:lnTo>
                  <a:lnTo>
                    <a:pt x="0" y="47"/>
                  </a:lnTo>
                  <a:lnTo>
                    <a:pt x="0" y="42"/>
                  </a:lnTo>
                  <a:lnTo>
                    <a:pt x="1" y="35"/>
                  </a:lnTo>
                  <a:lnTo>
                    <a:pt x="1" y="32"/>
                  </a:lnTo>
                  <a:lnTo>
                    <a:pt x="1" y="29"/>
                  </a:lnTo>
                  <a:lnTo>
                    <a:pt x="1" y="22"/>
                  </a:lnTo>
                  <a:lnTo>
                    <a:pt x="1" y="18"/>
                  </a:lnTo>
                  <a:lnTo>
                    <a:pt x="1" y="14"/>
                  </a:lnTo>
                  <a:lnTo>
                    <a:pt x="1" y="7"/>
                  </a:lnTo>
                  <a:lnTo>
                    <a:pt x="1" y="4"/>
                  </a:lnTo>
                  <a:lnTo>
                    <a:pt x="1" y="2"/>
                  </a:lnTo>
                  <a:lnTo>
                    <a:pt x="3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2"/>
                  </a:lnTo>
                  <a:lnTo>
                    <a:pt x="9" y="4"/>
                  </a:lnTo>
                  <a:lnTo>
                    <a:pt x="9" y="7"/>
                  </a:lnTo>
                  <a:lnTo>
                    <a:pt x="9" y="14"/>
                  </a:lnTo>
                  <a:lnTo>
                    <a:pt x="9" y="18"/>
                  </a:lnTo>
                  <a:lnTo>
                    <a:pt x="9" y="22"/>
                  </a:lnTo>
                  <a:lnTo>
                    <a:pt x="8" y="29"/>
                  </a:lnTo>
                  <a:lnTo>
                    <a:pt x="8" y="32"/>
                  </a:lnTo>
                  <a:lnTo>
                    <a:pt x="8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08" name="Freeform 365">
              <a:extLst>
                <a:ext uri="{FF2B5EF4-FFF2-40B4-BE49-F238E27FC236}">
                  <a16:creationId xmlns:a16="http://schemas.microsoft.com/office/drawing/2014/main" id="{08662351-421C-4B68-AB60-967DB64463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4" y="2031"/>
              <a:ext cx="8" cy="21"/>
            </a:xfrm>
            <a:custGeom>
              <a:avLst/>
              <a:gdLst>
                <a:gd name="T0" fmla="*/ 7 w 8"/>
                <a:gd name="T1" fmla="*/ 8 h 21"/>
                <a:gd name="T2" fmla="*/ 7 w 8"/>
                <a:gd name="T3" fmla="*/ 9 h 21"/>
                <a:gd name="T4" fmla="*/ 7 w 8"/>
                <a:gd name="T5" fmla="*/ 11 h 21"/>
                <a:gd name="T6" fmla="*/ 7 w 8"/>
                <a:gd name="T7" fmla="*/ 12 h 21"/>
                <a:gd name="T8" fmla="*/ 7 w 8"/>
                <a:gd name="T9" fmla="*/ 13 h 21"/>
                <a:gd name="T10" fmla="*/ 8 w 8"/>
                <a:gd name="T11" fmla="*/ 15 h 21"/>
                <a:gd name="T12" fmla="*/ 8 w 8"/>
                <a:gd name="T13" fmla="*/ 15 h 21"/>
                <a:gd name="T14" fmla="*/ 8 w 8"/>
                <a:gd name="T15" fmla="*/ 18 h 21"/>
                <a:gd name="T16" fmla="*/ 6 w 8"/>
                <a:gd name="T17" fmla="*/ 21 h 21"/>
                <a:gd name="T18" fmla="*/ 4 w 8"/>
                <a:gd name="T19" fmla="*/ 21 h 21"/>
                <a:gd name="T20" fmla="*/ 3 w 8"/>
                <a:gd name="T21" fmla="*/ 21 h 21"/>
                <a:gd name="T22" fmla="*/ 1 w 8"/>
                <a:gd name="T23" fmla="*/ 20 h 21"/>
                <a:gd name="T24" fmla="*/ 1 w 8"/>
                <a:gd name="T25" fmla="*/ 19 h 21"/>
                <a:gd name="T26" fmla="*/ 1 w 8"/>
                <a:gd name="T27" fmla="*/ 18 h 21"/>
                <a:gd name="T28" fmla="*/ 1 w 8"/>
                <a:gd name="T29" fmla="*/ 16 h 21"/>
                <a:gd name="T30" fmla="*/ 1 w 8"/>
                <a:gd name="T31" fmla="*/ 15 h 21"/>
                <a:gd name="T32" fmla="*/ 1 w 8"/>
                <a:gd name="T33" fmla="*/ 14 h 21"/>
                <a:gd name="T34" fmla="*/ 0 w 8"/>
                <a:gd name="T35" fmla="*/ 13 h 21"/>
                <a:gd name="T36" fmla="*/ 0 w 8"/>
                <a:gd name="T37" fmla="*/ 12 h 21"/>
                <a:gd name="T38" fmla="*/ 0 w 8"/>
                <a:gd name="T39" fmla="*/ 11 h 21"/>
                <a:gd name="T40" fmla="*/ 0 w 8"/>
                <a:gd name="T41" fmla="*/ 9 h 21"/>
                <a:gd name="T42" fmla="*/ 0 w 8"/>
                <a:gd name="T43" fmla="*/ 8 h 21"/>
                <a:gd name="T44" fmla="*/ 0 w 8"/>
                <a:gd name="T45" fmla="*/ 7 h 21"/>
                <a:gd name="T46" fmla="*/ 0 w 8"/>
                <a:gd name="T47" fmla="*/ 4 h 21"/>
                <a:gd name="T48" fmla="*/ 0 w 8"/>
                <a:gd name="T49" fmla="*/ 3 h 21"/>
                <a:gd name="T50" fmla="*/ 1 w 8"/>
                <a:gd name="T51" fmla="*/ 2 h 21"/>
                <a:gd name="T52" fmla="*/ 2 w 8"/>
                <a:gd name="T53" fmla="*/ 0 h 21"/>
                <a:gd name="T54" fmla="*/ 4 w 8"/>
                <a:gd name="T55" fmla="*/ 0 h 21"/>
                <a:gd name="T56" fmla="*/ 5 w 8"/>
                <a:gd name="T57" fmla="*/ 0 h 21"/>
                <a:gd name="T58" fmla="*/ 6 w 8"/>
                <a:gd name="T59" fmla="*/ 1 h 21"/>
                <a:gd name="T60" fmla="*/ 6 w 8"/>
                <a:gd name="T61" fmla="*/ 1 h 21"/>
                <a:gd name="T62" fmla="*/ 7 w 8"/>
                <a:gd name="T63" fmla="*/ 1 h 21"/>
                <a:gd name="T64" fmla="*/ 7 w 8"/>
                <a:gd name="T65" fmla="*/ 3 h 21"/>
                <a:gd name="T66" fmla="*/ 7 w 8"/>
                <a:gd name="T67" fmla="*/ 3 h 21"/>
                <a:gd name="T68" fmla="*/ 7 w 8"/>
                <a:gd name="T69" fmla="*/ 4 h 21"/>
                <a:gd name="T70" fmla="*/ 7 w 8"/>
                <a:gd name="T71" fmla="*/ 5 h 21"/>
                <a:gd name="T72" fmla="*/ 7 w 8"/>
                <a:gd name="T73" fmla="*/ 6 h 21"/>
                <a:gd name="T74" fmla="*/ 7 w 8"/>
                <a:gd name="T75" fmla="*/ 7 h 21"/>
                <a:gd name="T76" fmla="*/ 7 w 8"/>
                <a:gd name="T77" fmla="*/ 8 h 21"/>
                <a:gd name="T78" fmla="*/ 7 w 8"/>
                <a:gd name="T79" fmla="*/ 8 h 21"/>
                <a:gd name="T80" fmla="*/ 7 w 8"/>
                <a:gd name="T81" fmla="*/ 8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" h="21">
                  <a:moveTo>
                    <a:pt x="7" y="8"/>
                  </a:moveTo>
                  <a:lnTo>
                    <a:pt x="7" y="9"/>
                  </a:lnTo>
                  <a:lnTo>
                    <a:pt x="7" y="11"/>
                  </a:lnTo>
                  <a:lnTo>
                    <a:pt x="7" y="12"/>
                  </a:lnTo>
                  <a:lnTo>
                    <a:pt x="7" y="13"/>
                  </a:lnTo>
                  <a:lnTo>
                    <a:pt x="8" y="15"/>
                  </a:lnTo>
                  <a:lnTo>
                    <a:pt x="8" y="15"/>
                  </a:lnTo>
                  <a:lnTo>
                    <a:pt x="8" y="18"/>
                  </a:lnTo>
                  <a:lnTo>
                    <a:pt x="6" y="21"/>
                  </a:lnTo>
                  <a:lnTo>
                    <a:pt x="4" y="21"/>
                  </a:lnTo>
                  <a:lnTo>
                    <a:pt x="3" y="21"/>
                  </a:lnTo>
                  <a:lnTo>
                    <a:pt x="1" y="20"/>
                  </a:lnTo>
                  <a:lnTo>
                    <a:pt x="1" y="19"/>
                  </a:lnTo>
                  <a:lnTo>
                    <a:pt x="1" y="18"/>
                  </a:lnTo>
                  <a:lnTo>
                    <a:pt x="1" y="16"/>
                  </a:lnTo>
                  <a:lnTo>
                    <a:pt x="1" y="15"/>
                  </a:lnTo>
                  <a:lnTo>
                    <a:pt x="1" y="14"/>
                  </a:lnTo>
                  <a:lnTo>
                    <a:pt x="0" y="13"/>
                  </a:lnTo>
                  <a:lnTo>
                    <a:pt x="0" y="12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2"/>
                  </a:lnTo>
                  <a:lnTo>
                    <a:pt x="2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6" y="1"/>
                  </a:lnTo>
                  <a:lnTo>
                    <a:pt x="6" y="1"/>
                  </a:lnTo>
                  <a:lnTo>
                    <a:pt x="7" y="1"/>
                  </a:lnTo>
                  <a:lnTo>
                    <a:pt x="7" y="3"/>
                  </a:lnTo>
                  <a:lnTo>
                    <a:pt x="7" y="3"/>
                  </a:lnTo>
                  <a:lnTo>
                    <a:pt x="7" y="4"/>
                  </a:lnTo>
                  <a:lnTo>
                    <a:pt x="7" y="5"/>
                  </a:lnTo>
                  <a:lnTo>
                    <a:pt x="7" y="6"/>
                  </a:lnTo>
                  <a:lnTo>
                    <a:pt x="7" y="7"/>
                  </a:lnTo>
                  <a:lnTo>
                    <a:pt x="7" y="8"/>
                  </a:lnTo>
                  <a:lnTo>
                    <a:pt x="7" y="8"/>
                  </a:lnTo>
                  <a:lnTo>
                    <a:pt x="7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09" name="Freeform 366">
              <a:extLst>
                <a:ext uri="{FF2B5EF4-FFF2-40B4-BE49-F238E27FC236}">
                  <a16:creationId xmlns:a16="http://schemas.microsoft.com/office/drawing/2014/main" id="{62E2844F-6CE5-49A9-98B6-E7A9B68325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" y="2056"/>
              <a:ext cx="9" cy="40"/>
            </a:xfrm>
            <a:custGeom>
              <a:avLst/>
              <a:gdLst>
                <a:gd name="T0" fmla="*/ 8 w 9"/>
                <a:gd name="T1" fmla="*/ 22 h 40"/>
                <a:gd name="T2" fmla="*/ 8 w 9"/>
                <a:gd name="T3" fmla="*/ 23 h 40"/>
                <a:gd name="T4" fmla="*/ 8 w 9"/>
                <a:gd name="T5" fmla="*/ 27 h 40"/>
                <a:gd name="T6" fmla="*/ 8 w 9"/>
                <a:gd name="T7" fmla="*/ 29 h 40"/>
                <a:gd name="T8" fmla="*/ 8 w 9"/>
                <a:gd name="T9" fmla="*/ 32 h 40"/>
                <a:gd name="T10" fmla="*/ 8 w 9"/>
                <a:gd name="T11" fmla="*/ 35 h 40"/>
                <a:gd name="T12" fmla="*/ 8 w 9"/>
                <a:gd name="T13" fmla="*/ 36 h 40"/>
                <a:gd name="T14" fmla="*/ 8 w 9"/>
                <a:gd name="T15" fmla="*/ 37 h 40"/>
                <a:gd name="T16" fmla="*/ 7 w 9"/>
                <a:gd name="T17" fmla="*/ 39 h 40"/>
                <a:gd name="T18" fmla="*/ 7 w 9"/>
                <a:gd name="T19" fmla="*/ 39 h 40"/>
                <a:gd name="T20" fmla="*/ 6 w 9"/>
                <a:gd name="T21" fmla="*/ 40 h 40"/>
                <a:gd name="T22" fmla="*/ 5 w 9"/>
                <a:gd name="T23" fmla="*/ 40 h 40"/>
                <a:gd name="T24" fmla="*/ 4 w 9"/>
                <a:gd name="T25" fmla="*/ 40 h 40"/>
                <a:gd name="T26" fmla="*/ 3 w 9"/>
                <a:gd name="T27" fmla="*/ 40 h 40"/>
                <a:gd name="T28" fmla="*/ 2 w 9"/>
                <a:gd name="T29" fmla="*/ 40 h 40"/>
                <a:gd name="T30" fmla="*/ 1 w 9"/>
                <a:gd name="T31" fmla="*/ 39 h 40"/>
                <a:gd name="T32" fmla="*/ 1 w 9"/>
                <a:gd name="T33" fmla="*/ 39 h 40"/>
                <a:gd name="T34" fmla="*/ 0 w 9"/>
                <a:gd name="T35" fmla="*/ 37 h 40"/>
                <a:gd name="T36" fmla="*/ 0 w 9"/>
                <a:gd name="T37" fmla="*/ 36 h 40"/>
                <a:gd name="T38" fmla="*/ 0 w 9"/>
                <a:gd name="T39" fmla="*/ 35 h 40"/>
                <a:gd name="T40" fmla="*/ 0 w 9"/>
                <a:gd name="T41" fmla="*/ 32 h 40"/>
                <a:gd name="T42" fmla="*/ 0 w 9"/>
                <a:gd name="T43" fmla="*/ 29 h 40"/>
                <a:gd name="T44" fmla="*/ 0 w 9"/>
                <a:gd name="T45" fmla="*/ 27 h 40"/>
                <a:gd name="T46" fmla="*/ 0 w 9"/>
                <a:gd name="T47" fmla="*/ 23 h 40"/>
                <a:gd name="T48" fmla="*/ 0 w 9"/>
                <a:gd name="T49" fmla="*/ 22 h 40"/>
                <a:gd name="T50" fmla="*/ 0 w 9"/>
                <a:gd name="T51" fmla="*/ 21 h 40"/>
                <a:gd name="T52" fmla="*/ 0 w 9"/>
                <a:gd name="T53" fmla="*/ 16 h 40"/>
                <a:gd name="T54" fmla="*/ 1 w 9"/>
                <a:gd name="T55" fmla="*/ 13 h 40"/>
                <a:gd name="T56" fmla="*/ 1 w 9"/>
                <a:gd name="T57" fmla="*/ 10 h 40"/>
                <a:gd name="T58" fmla="*/ 1 w 9"/>
                <a:gd name="T59" fmla="*/ 6 h 40"/>
                <a:gd name="T60" fmla="*/ 1 w 9"/>
                <a:gd name="T61" fmla="*/ 4 h 40"/>
                <a:gd name="T62" fmla="*/ 1 w 9"/>
                <a:gd name="T63" fmla="*/ 3 h 40"/>
                <a:gd name="T64" fmla="*/ 1 w 9"/>
                <a:gd name="T65" fmla="*/ 2 h 40"/>
                <a:gd name="T66" fmla="*/ 2 w 9"/>
                <a:gd name="T67" fmla="*/ 1 h 40"/>
                <a:gd name="T68" fmla="*/ 3 w 9"/>
                <a:gd name="T69" fmla="*/ 0 h 40"/>
                <a:gd name="T70" fmla="*/ 4 w 9"/>
                <a:gd name="T71" fmla="*/ 0 h 40"/>
                <a:gd name="T72" fmla="*/ 5 w 9"/>
                <a:gd name="T73" fmla="*/ 0 h 40"/>
                <a:gd name="T74" fmla="*/ 6 w 9"/>
                <a:gd name="T75" fmla="*/ 0 h 40"/>
                <a:gd name="T76" fmla="*/ 7 w 9"/>
                <a:gd name="T77" fmla="*/ 0 h 40"/>
                <a:gd name="T78" fmla="*/ 7 w 9"/>
                <a:gd name="T79" fmla="*/ 1 h 40"/>
                <a:gd name="T80" fmla="*/ 8 w 9"/>
                <a:gd name="T81" fmla="*/ 2 h 40"/>
                <a:gd name="T82" fmla="*/ 9 w 9"/>
                <a:gd name="T83" fmla="*/ 3 h 40"/>
                <a:gd name="T84" fmla="*/ 9 w 9"/>
                <a:gd name="T85" fmla="*/ 4 h 40"/>
                <a:gd name="T86" fmla="*/ 9 w 9"/>
                <a:gd name="T87" fmla="*/ 6 h 40"/>
                <a:gd name="T88" fmla="*/ 8 w 9"/>
                <a:gd name="T89" fmla="*/ 10 h 40"/>
                <a:gd name="T90" fmla="*/ 8 w 9"/>
                <a:gd name="T91" fmla="*/ 13 h 40"/>
                <a:gd name="T92" fmla="*/ 8 w 9"/>
                <a:gd name="T93" fmla="*/ 16 h 40"/>
                <a:gd name="T94" fmla="*/ 8 w 9"/>
                <a:gd name="T95" fmla="*/ 21 h 40"/>
                <a:gd name="T96" fmla="*/ 8 w 9"/>
                <a:gd name="T97" fmla="*/ 22 h 40"/>
                <a:gd name="T98" fmla="*/ 8 w 9"/>
                <a:gd name="T99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" h="40">
                  <a:moveTo>
                    <a:pt x="8" y="22"/>
                  </a:moveTo>
                  <a:lnTo>
                    <a:pt x="8" y="23"/>
                  </a:lnTo>
                  <a:lnTo>
                    <a:pt x="8" y="27"/>
                  </a:lnTo>
                  <a:lnTo>
                    <a:pt x="8" y="29"/>
                  </a:lnTo>
                  <a:lnTo>
                    <a:pt x="8" y="32"/>
                  </a:lnTo>
                  <a:lnTo>
                    <a:pt x="8" y="35"/>
                  </a:lnTo>
                  <a:lnTo>
                    <a:pt x="8" y="36"/>
                  </a:lnTo>
                  <a:lnTo>
                    <a:pt x="8" y="37"/>
                  </a:lnTo>
                  <a:lnTo>
                    <a:pt x="7" y="39"/>
                  </a:lnTo>
                  <a:lnTo>
                    <a:pt x="7" y="39"/>
                  </a:lnTo>
                  <a:lnTo>
                    <a:pt x="6" y="40"/>
                  </a:lnTo>
                  <a:lnTo>
                    <a:pt x="5" y="40"/>
                  </a:lnTo>
                  <a:lnTo>
                    <a:pt x="4" y="40"/>
                  </a:lnTo>
                  <a:lnTo>
                    <a:pt x="3" y="40"/>
                  </a:lnTo>
                  <a:lnTo>
                    <a:pt x="2" y="40"/>
                  </a:lnTo>
                  <a:lnTo>
                    <a:pt x="1" y="39"/>
                  </a:lnTo>
                  <a:lnTo>
                    <a:pt x="1" y="39"/>
                  </a:lnTo>
                  <a:lnTo>
                    <a:pt x="0" y="37"/>
                  </a:lnTo>
                  <a:lnTo>
                    <a:pt x="0" y="36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3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0" y="16"/>
                  </a:lnTo>
                  <a:lnTo>
                    <a:pt x="1" y="13"/>
                  </a:lnTo>
                  <a:lnTo>
                    <a:pt x="1" y="10"/>
                  </a:lnTo>
                  <a:lnTo>
                    <a:pt x="1" y="6"/>
                  </a:lnTo>
                  <a:lnTo>
                    <a:pt x="1" y="4"/>
                  </a:lnTo>
                  <a:lnTo>
                    <a:pt x="1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7" y="1"/>
                  </a:lnTo>
                  <a:lnTo>
                    <a:pt x="8" y="2"/>
                  </a:lnTo>
                  <a:lnTo>
                    <a:pt x="9" y="3"/>
                  </a:lnTo>
                  <a:lnTo>
                    <a:pt x="9" y="4"/>
                  </a:lnTo>
                  <a:lnTo>
                    <a:pt x="9" y="6"/>
                  </a:lnTo>
                  <a:lnTo>
                    <a:pt x="8" y="10"/>
                  </a:lnTo>
                  <a:lnTo>
                    <a:pt x="8" y="13"/>
                  </a:lnTo>
                  <a:lnTo>
                    <a:pt x="8" y="16"/>
                  </a:lnTo>
                  <a:lnTo>
                    <a:pt x="8" y="21"/>
                  </a:lnTo>
                  <a:lnTo>
                    <a:pt x="8" y="22"/>
                  </a:lnTo>
                  <a:lnTo>
                    <a:pt x="8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10" name="Freeform 367">
              <a:extLst>
                <a:ext uri="{FF2B5EF4-FFF2-40B4-BE49-F238E27FC236}">
                  <a16:creationId xmlns:a16="http://schemas.microsoft.com/office/drawing/2014/main" id="{07F000C8-C54E-4E3C-B171-9FC4854D7A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2" y="2037"/>
              <a:ext cx="10" cy="9"/>
            </a:xfrm>
            <a:custGeom>
              <a:avLst/>
              <a:gdLst>
                <a:gd name="T0" fmla="*/ 5 w 10"/>
                <a:gd name="T1" fmla="*/ 9 h 9"/>
                <a:gd name="T2" fmla="*/ 4 w 10"/>
                <a:gd name="T3" fmla="*/ 9 h 9"/>
                <a:gd name="T4" fmla="*/ 2 w 10"/>
                <a:gd name="T5" fmla="*/ 9 h 9"/>
                <a:gd name="T6" fmla="*/ 2 w 10"/>
                <a:gd name="T7" fmla="*/ 8 h 9"/>
                <a:gd name="T8" fmla="*/ 1 w 10"/>
                <a:gd name="T9" fmla="*/ 7 h 9"/>
                <a:gd name="T10" fmla="*/ 0 w 10"/>
                <a:gd name="T11" fmla="*/ 6 h 9"/>
                <a:gd name="T12" fmla="*/ 0 w 10"/>
                <a:gd name="T13" fmla="*/ 5 h 9"/>
                <a:gd name="T14" fmla="*/ 0 w 10"/>
                <a:gd name="T15" fmla="*/ 4 h 9"/>
                <a:gd name="T16" fmla="*/ 1 w 10"/>
                <a:gd name="T17" fmla="*/ 2 h 9"/>
                <a:gd name="T18" fmla="*/ 2 w 10"/>
                <a:gd name="T19" fmla="*/ 2 h 9"/>
                <a:gd name="T20" fmla="*/ 2 w 10"/>
                <a:gd name="T21" fmla="*/ 1 h 9"/>
                <a:gd name="T22" fmla="*/ 4 w 10"/>
                <a:gd name="T23" fmla="*/ 0 h 9"/>
                <a:gd name="T24" fmla="*/ 5 w 10"/>
                <a:gd name="T25" fmla="*/ 0 h 9"/>
                <a:gd name="T26" fmla="*/ 6 w 10"/>
                <a:gd name="T27" fmla="*/ 0 h 9"/>
                <a:gd name="T28" fmla="*/ 8 w 10"/>
                <a:gd name="T29" fmla="*/ 1 h 9"/>
                <a:gd name="T30" fmla="*/ 8 w 10"/>
                <a:gd name="T31" fmla="*/ 2 h 9"/>
                <a:gd name="T32" fmla="*/ 9 w 10"/>
                <a:gd name="T33" fmla="*/ 2 h 9"/>
                <a:gd name="T34" fmla="*/ 10 w 10"/>
                <a:gd name="T35" fmla="*/ 4 h 9"/>
                <a:gd name="T36" fmla="*/ 10 w 10"/>
                <a:gd name="T37" fmla="*/ 5 h 9"/>
                <a:gd name="T38" fmla="*/ 10 w 10"/>
                <a:gd name="T39" fmla="*/ 6 h 9"/>
                <a:gd name="T40" fmla="*/ 9 w 10"/>
                <a:gd name="T41" fmla="*/ 7 h 9"/>
                <a:gd name="T42" fmla="*/ 8 w 10"/>
                <a:gd name="T43" fmla="*/ 8 h 9"/>
                <a:gd name="T44" fmla="*/ 8 w 10"/>
                <a:gd name="T45" fmla="*/ 9 h 9"/>
                <a:gd name="T46" fmla="*/ 6 w 10"/>
                <a:gd name="T47" fmla="*/ 9 h 9"/>
                <a:gd name="T48" fmla="*/ 5 w 10"/>
                <a:gd name="T49" fmla="*/ 9 h 9"/>
                <a:gd name="T50" fmla="*/ 5 w 10"/>
                <a:gd name="T5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" h="9">
                  <a:moveTo>
                    <a:pt x="5" y="9"/>
                  </a:moveTo>
                  <a:lnTo>
                    <a:pt x="4" y="9"/>
                  </a:lnTo>
                  <a:lnTo>
                    <a:pt x="2" y="9"/>
                  </a:lnTo>
                  <a:lnTo>
                    <a:pt x="2" y="8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2"/>
                  </a:lnTo>
                  <a:lnTo>
                    <a:pt x="2" y="2"/>
                  </a:lnTo>
                  <a:lnTo>
                    <a:pt x="2" y="1"/>
                  </a:ln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8" y="1"/>
                  </a:lnTo>
                  <a:lnTo>
                    <a:pt x="8" y="2"/>
                  </a:lnTo>
                  <a:lnTo>
                    <a:pt x="9" y="2"/>
                  </a:lnTo>
                  <a:lnTo>
                    <a:pt x="10" y="4"/>
                  </a:lnTo>
                  <a:lnTo>
                    <a:pt x="10" y="5"/>
                  </a:lnTo>
                  <a:lnTo>
                    <a:pt x="10" y="6"/>
                  </a:lnTo>
                  <a:lnTo>
                    <a:pt x="9" y="7"/>
                  </a:lnTo>
                  <a:lnTo>
                    <a:pt x="8" y="8"/>
                  </a:lnTo>
                  <a:lnTo>
                    <a:pt x="8" y="9"/>
                  </a:lnTo>
                  <a:lnTo>
                    <a:pt x="6" y="9"/>
                  </a:lnTo>
                  <a:lnTo>
                    <a:pt x="5" y="9"/>
                  </a:lnTo>
                  <a:lnTo>
                    <a:pt x="5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11" name="Freeform 368">
              <a:extLst>
                <a:ext uri="{FF2B5EF4-FFF2-40B4-BE49-F238E27FC236}">
                  <a16:creationId xmlns:a16="http://schemas.microsoft.com/office/drawing/2014/main" id="{7763FACF-AEDC-4423-912A-2651465DD0B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" y="2053"/>
              <a:ext cx="35" cy="46"/>
            </a:xfrm>
            <a:custGeom>
              <a:avLst/>
              <a:gdLst>
                <a:gd name="T0" fmla="*/ 29 w 35"/>
                <a:gd name="T1" fmla="*/ 46 h 46"/>
                <a:gd name="T2" fmla="*/ 27 w 35"/>
                <a:gd name="T3" fmla="*/ 42 h 46"/>
                <a:gd name="T4" fmla="*/ 26 w 35"/>
                <a:gd name="T5" fmla="*/ 31 h 46"/>
                <a:gd name="T6" fmla="*/ 26 w 35"/>
                <a:gd name="T7" fmla="*/ 25 h 46"/>
                <a:gd name="T8" fmla="*/ 26 w 35"/>
                <a:gd name="T9" fmla="*/ 23 h 46"/>
                <a:gd name="T10" fmla="*/ 26 w 35"/>
                <a:gd name="T11" fmla="*/ 20 h 46"/>
                <a:gd name="T12" fmla="*/ 26 w 35"/>
                <a:gd name="T13" fmla="*/ 18 h 46"/>
                <a:gd name="T14" fmla="*/ 24 w 35"/>
                <a:gd name="T15" fmla="*/ 9 h 46"/>
                <a:gd name="T16" fmla="*/ 21 w 35"/>
                <a:gd name="T17" fmla="*/ 9 h 46"/>
                <a:gd name="T18" fmla="*/ 14 w 35"/>
                <a:gd name="T19" fmla="*/ 14 h 46"/>
                <a:gd name="T20" fmla="*/ 10 w 35"/>
                <a:gd name="T21" fmla="*/ 23 h 46"/>
                <a:gd name="T22" fmla="*/ 9 w 35"/>
                <a:gd name="T23" fmla="*/ 27 h 46"/>
                <a:gd name="T24" fmla="*/ 8 w 35"/>
                <a:gd name="T25" fmla="*/ 30 h 46"/>
                <a:gd name="T26" fmla="*/ 8 w 35"/>
                <a:gd name="T27" fmla="*/ 33 h 46"/>
                <a:gd name="T28" fmla="*/ 8 w 35"/>
                <a:gd name="T29" fmla="*/ 35 h 46"/>
                <a:gd name="T30" fmla="*/ 8 w 35"/>
                <a:gd name="T31" fmla="*/ 37 h 46"/>
                <a:gd name="T32" fmla="*/ 9 w 35"/>
                <a:gd name="T33" fmla="*/ 40 h 46"/>
                <a:gd name="T34" fmla="*/ 9 w 35"/>
                <a:gd name="T35" fmla="*/ 42 h 46"/>
                <a:gd name="T36" fmla="*/ 8 w 35"/>
                <a:gd name="T37" fmla="*/ 44 h 46"/>
                <a:gd name="T38" fmla="*/ 6 w 35"/>
                <a:gd name="T39" fmla="*/ 45 h 46"/>
                <a:gd name="T40" fmla="*/ 4 w 35"/>
                <a:gd name="T41" fmla="*/ 45 h 46"/>
                <a:gd name="T42" fmla="*/ 2 w 35"/>
                <a:gd name="T43" fmla="*/ 44 h 46"/>
                <a:gd name="T44" fmla="*/ 1 w 35"/>
                <a:gd name="T45" fmla="*/ 42 h 46"/>
                <a:gd name="T46" fmla="*/ 1 w 35"/>
                <a:gd name="T47" fmla="*/ 40 h 46"/>
                <a:gd name="T48" fmla="*/ 1 w 35"/>
                <a:gd name="T49" fmla="*/ 37 h 46"/>
                <a:gd name="T50" fmla="*/ 0 w 35"/>
                <a:gd name="T51" fmla="*/ 35 h 46"/>
                <a:gd name="T52" fmla="*/ 0 w 35"/>
                <a:gd name="T53" fmla="*/ 32 h 46"/>
                <a:gd name="T54" fmla="*/ 1 w 35"/>
                <a:gd name="T55" fmla="*/ 23 h 46"/>
                <a:gd name="T56" fmla="*/ 2 w 35"/>
                <a:gd name="T57" fmla="*/ 14 h 46"/>
                <a:gd name="T58" fmla="*/ 2 w 35"/>
                <a:gd name="T59" fmla="*/ 11 h 46"/>
                <a:gd name="T60" fmla="*/ 1 w 35"/>
                <a:gd name="T61" fmla="*/ 8 h 46"/>
                <a:gd name="T62" fmla="*/ 1 w 35"/>
                <a:gd name="T63" fmla="*/ 5 h 46"/>
                <a:gd name="T64" fmla="*/ 1 w 35"/>
                <a:gd name="T65" fmla="*/ 3 h 46"/>
                <a:gd name="T66" fmla="*/ 2 w 35"/>
                <a:gd name="T67" fmla="*/ 1 h 46"/>
                <a:gd name="T68" fmla="*/ 4 w 35"/>
                <a:gd name="T69" fmla="*/ 0 h 46"/>
                <a:gd name="T70" fmla="*/ 7 w 35"/>
                <a:gd name="T71" fmla="*/ 0 h 46"/>
                <a:gd name="T72" fmla="*/ 9 w 35"/>
                <a:gd name="T73" fmla="*/ 5 h 46"/>
                <a:gd name="T74" fmla="*/ 13 w 35"/>
                <a:gd name="T75" fmla="*/ 6 h 46"/>
                <a:gd name="T76" fmla="*/ 23 w 35"/>
                <a:gd name="T77" fmla="*/ 1 h 46"/>
                <a:gd name="T78" fmla="*/ 30 w 35"/>
                <a:gd name="T79" fmla="*/ 4 h 46"/>
                <a:gd name="T80" fmla="*/ 33 w 35"/>
                <a:gd name="T81" fmla="*/ 9 h 46"/>
                <a:gd name="T82" fmla="*/ 34 w 35"/>
                <a:gd name="T83" fmla="*/ 18 h 46"/>
                <a:gd name="T84" fmla="*/ 33 w 35"/>
                <a:gd name="T85" fmla="*/ 25 h 46"/>
                <a:gd name="T86" fmla="*/ 34 w 35"/>
                <a:gd name="T87" fmla="*/ 31 h 46"/>
                <a:gd name="T88" fmla="*/ 35 w 35"/>
                <a:gd name="T89" fmla="*/ 36 h 46"/>
                <a:gd name="T90" fmla="*/ 35 w 35"/>
                <a:gd name="T91" fmla="*/ 42 h 46"/>
                <a:gd name="T92" fmla="*/ 34 w 35"/>
                <a:gd name="T93" fmla="*/ 44 h 46"/>
                <a:gd name="T94" fmla="*/ 33 w 35"/>
                <a:gd name="T95" fmla="*/ 45 h 46"/>
                <a:gd name="T96" fmla="*/ 31 w 35"/>
                <a:gd name="T97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5" h="46">
                  <a:moveTo>
                    <a:pt x="31" y="46"/>
                  </a:moveTo>
                  <a:lnTo>
                    <a:pt x="29" y="46"/>
                  </a:lnTo>
                  <a:lnTo>
                    <a:pt x="28" y="44"/>
                  </a:lnTo>
                  <a:lnTo>
                    <a:pt x="27" y="42"/>
                  </a:lnTo>
                  <a:lnTo>
                    <a:pt x="26" y="34"/>
                  </a:lnTo>
                  <a:lnTo>
                    <a:pt x="26" y="31"/>
                  </a:lnTo>
                  <a:lnTo>
                    <a:pt x="26" y="27"/>
                  </a:lnTo>
                  <a:lnTo>
                    <a:pt x="26" y="25"/>
                  </a:lnTo>
                  <a:lnTo>
                    <a:pt x="26" y="25"/>
                  </a:lnTo>
                  <a:lnTo>
                    <a:pt x="26" y="23"/>
                  </a:lnTo>
                  <a:lnTo>
                    <a:pt x="26" y="21"/>
                  </a:lnTo>
                  <a:lnTo>
                    <a:pt x="26" y="20"/>
                  </a:lnTo>
                  <a:lnTo>
                    <a:pt x="26" y="18"/>
                  </a:lnTo>
                  <a:lnTo>
                    <a:pt x="26" y="18"/>
                  </a:lnTo>
                  <a:lnTo>
                    <a:pt x="26" y="13"/>
                  </a:lnTo>
                  <a:lnTo>
                    <a:pt x="24" y="9"/>
                  </a:lnTo>
                  <a:lnTo>
                    <a:pt x="23" y="9"/>
                  </a:lnTo>
                  <a:lnTo>
                    <a:pt x="21" y="9"/>
                  </a:lnTo>
                  <a:lnTo>
                    <a:pt x="16" y="12"/>
                  </a:lnTo>
                  <a:lnTo>
                    <a:pt x="14" y="14"/>
                  </a:lnTo>
                  <a:lnTo>
                    <a:pt x="13" y="17"/>
                  </a:lnTo>
                  <a:lnTo>
                    <a:pt x="10" y="23"/>
                  </a:lnTo>
                  <a:lnTo>
                    <a:pt x="9" y="26"/>
                  </a:lnTo>
                  <a:lnTo>
                    <a:pt x="9" y="27"/>
                  </a:lnTo>
                  <a:lnTo>
                    <a:pt x="9" y="29"/>
                  </a:lnTo>
                  <a:lnTo>
                    <a:pt x="8" y="30"/>
                  </a:lnTo>
                  <a:lnTo>
                    <a:pt x="8" y="31"/>
                  </a:lnTo>
                  <a:lnTo>
                    <a:pt x="8" y="33"/>
                  </a:lnTo>
                  <a:lnTo>
                    <a:pt x="8" y="34"/>
                  </a:lnTo>
                  <a:lnTo>
                    <a:pt x="8" y="35"/>
                  </a:lnTo>
                  <a:lnTo>
                    <a:pt x="8" y="36"/>
                  </a:lnTo>
                  <a:lnTo>
                    <a:pt x="8" y="37"/>
                  </a:lnTo>
                  <a:lnTo>
                    <a:pt x="9" y="39"/>
                  </a:lnTo>
                  <a:lnTo>
                    <a:pt x="9" y="40"/>
                  </a:lnTo>
                  <a:lnTo>
                    <a:pt x="9" y="41"/>
                  </a:lnTo>
                  <a:lnTo>
                    <a:pt x="9" y="42"/>
                  </a:lnTo>
                  <a:lnTo>
                    <a:pt x="8" y="43"/>
                  </a:lnTo>
                  <a:lnTo>
                    <a:pt x="8" y="44"/>
                  </a:lnTo>
                  <a:lnTo>
                    <a:pt x="7" y="44"/>
                  </a:lnTo>
                  <a:lnTo>
                    <a:pt x="6" y="45"/>
                  </a:lnTo>
                  <a:lnTo>
                    <a:pt x="5" y="45"/>
                  </a:lnTo>
                  <a:lnTo>
                    <a:pt x="4" y="45"/>
                  </a:lnTo>
                  <a:lnTo>
                    <a:pt x="3" y="44"/>
                  </a:lnTo>
                  <a:lnTo>
                    <a:pt x="2" y="44"/>
                  </a:lnTo>
                  <a:lnTo>
                    <a:pt x="1" y="43"/>
                  </a:lnTo>
                  <a:lnTo>
                    <a:pt x="1" y="42"/>
                  </a:lnTo>
                  <a:lnTo>
                    <a:pt x="1" y="41"/>
                  </a:lnTo>
                  <a:lnTo>
                    <a:pt x="1" y="40"/>
                  </a:lnTo>
                  <a:lnTo>
                    <a:pt x="1" y="39"/>
                  </a:lnTo>
                  <a:lnTo>
                    <a:pt x="1" y="37"/>
                  </a:lnTo>
                  <a:lnTo>
                    <a:pt x="1" y="36"/>
                  </a:lnTo>
                  <a:lnTo>
                    <a:pt x="0" y="35"/>
                  </a:lnTo>
                  <a:lnTo>
                    <a:pt x="0" y="34"/>
                  </a:lnTo>
                  <a:lnTo>
                    <a:pt x="0" y="32"/>
                  </a:lnTo>
                  <a:lnTo>
                    <a:pt x="1" y="26"/>
                  </a:lnTo>
                  <a:lnTo>
                    <a:pt x="1" y="23"/>
                  </a:lnTo>
                  <a:lnTo>
                    <a:pt x="1" y="19"/>
                  </a:lnTo>
                  <a:lnTo>
                    <a:pt x="2" y="14"/>
                  </a:lnTo>
                  <a:lnTo>
                    <a:pt x="2" y="12"/>
                  </a:lnTo>
                  <a:lnTo>
                    <a:pt x="2" y="11"/>
                  </a:lnTo>
                  <a:lnTo>
                    <a:pt x="1" y="9"/>
                  </a:lnTo>
                  <a:lnTo>
                    <a:pt x="1" y="8"/>
                  </a:lnTo>
                  <a:lnTo>
                    <a:pt x="1" y="7"/>
                  </a:lnTo>
                  <a:lnTo>
                    <a:pt x="1" y="5"/>
                  </a:lnTo>
                  <a:lnTo>
                    <a:pt x="1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3"/>
                  </a:lnTo>
                  <a:lnTo>
                    <a:pt x="9" y="5"/>
                  </a:lnTo>
                  <a:lnTo>
                    <a:pt x="9" y="10"/>
                  </a:lnTo>
                  <a:lnTo>
                    <a:pt x="13" y="6"/>
                  </a:lnTo>
                  <a:lnTo>
                    <a:pt x="19" y="1"/>
                  </a:lnTo>
                  <a:lnTo>
                    <a:pt x="23" y="1"/>
                  </a:lnTo>
                  <a:lnTo>
                    <a:pt x="26" y="1"/>
                  </a:lnTo>
                  <a:lnTo>
                    <a:pt x="30" y="4"/>
                  </a:lnTo>
                  <a:lnTo>
                    <a:pt x="32" y="7"/>
                  </a:lnTo>
                  <a:lnTo>
                    <a:pt x="33" y="9"/>
                  </a:lnTo>
                  <a:lnTo>
                    <a:pt x="33" y="14"/>
                  </a:lnTo>
                  <a:lnTo>
                    <a:pt x="34" y="18"/>
                  </a:lnTo>
                  <a:lnTo>
                    <a:pt x="34" y="22"/>
                  </a:lnTo>
                  <a:lnTo>
                    <a:pt x="33" y="25"/>
                  </a:lnTo>
                  <a:lnTo>
                    <a:pt x="33" y="27"/>
                  </a:lnTo>
                  <a:lnTo>
                    <a:pt x="34" y="31"/>
                  </a:lnTo>
                  <a:lnTo>
                    <a:pt x="34" y="34"/>
                  </a:lnTo>
                  <a:lnTo>
                    <a:pt x="35" y="36"/>
                  </a:lnTo>
                  <a:lnTo>
                    <a:pt x="35" y="40"/>
                  </a:lnTo>
                  <a:lnTo>
                    <a:pt x="35" y="42"/>
                  </a:lnTo>
                  <a:lnTo>
                    <a:pt x="35" y="43"/>
                  </a:lnTo>
                  <a:lnTo>
                    <a:pt x="34" y="44"/>
                  </a:lnTo>
                  <a:lnTo>
                    <a:pt x="34" y="45"/>
                  </a:lnTo>
                  <a:lnTo>
                    <a:pt x="33" y="45"/>
                  </a:lnTo>
                  <a:lnTo>
                    <a:pt x="32" y="46"/>
                  </a:lnTo>
                  <a:lnTo>
                    <a:pt x="31" y="46"/>
                  </a:lnTo>
                  <a:lnTo>
                    <a:pt x="31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12" name="Freeform 369">
              <a:extLst>
                <a:ext uri="{FF2B5EF4-FFF2-40B4-BE49-F238E27FC236}">
                  <a16:creationId xmlns:a16="http://schemas.microsoft.com/office/drawing/2014/main" id="{6F0060E5-428E-41CE-9CA7-5A8CE3D5C3A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1" y="2041"/>
              <a:ext cx="33" cy="58"/>
            </a:xfrm>
            <a:custGeom>
              <a:avLst/>
              <a:gdLst>
                <a:gd name="T0" fmla="*/ 29 w 33"/>
                <a:gd name="T1" fmla="*/ 22 h 58"/>
                <a:gd name="T2" fmla="*/ 27 w 33"/>
                <a:gd name="T3" fmla="*/ 22 h 58"/>
                <a:gd name="T4" fmla="*/ 26 w 33"/>
                <a:gd name="T5" fmla="*/ 22 h 58"/>
                <a:gd name="T6" fmla="*/ 25 w 33"/>
                <a:gd name="T7" fmla="*/ 22 h 58"/>
                <a:gd name="T8" fmla="*/ 20 w 33"/>
                <a:gd name="T9" fmla="*/ 22 h 58"/>
                <a:gd name="T10" fmla="*/ 21 w 33"/>
                <a:gd name="T11" fmla="*/ 47 h 58"/>
                <a:gd name="T12" fmla="*/ 21 w 33"/>
                <a:gd name="T13" fmla="*/ 53 h 58"/>
                <a:gd name="T14" fmla="*/ 17 w 33"/>
                <a:gd name="T15" fmla="*/ 58 h 58"/>
                <a:gd name="T16" fmla="*/ 15 w 33"/>
                <a:gd name="T17" fmla="*/ 57 h 58"/>
                <a:gd name="T18" fmla="*/ 14 w 33"/>
                <a:gd name="T19" fmla="*/ 56 h 58"/>
                <a:gd name="T20" fmla="*/ 13 w 33"/>
                <a:gd name="T21" fmla="*/ 54 h 58"/>
                <a:gd name="T22" fmla="*/ 13 w 33"/>
                <a:gd name="T23" fmla="*/ 51 h 58"/>
                <a:gd name="T24" fmla="*/ 13 w 33"/>
                <a:gd name="T25" fmla="*/ 48 h 58"/>
                <a:gd name="T26" fmla="*/ 13 w 33"/>
                <a:gd name="T27" fmla="*/ 45 h 58"/>
                <a:gd name="T28" fmla="*/ 11 w 33"/>
                <a:gd name="T29" fmla="*/ 22 h 58"/>
                <a:gd name="T30" fmla="*/ 4 w 33"/>
                <a:gd name="T31" fmla="*/ 22 h 58"/>
                <a:gd name="T32" fmla="*/ 0 w 33"/>
                <a:gd name="T33" fmla="*/ 19 h 58"/>
                <a:gd name="T34" fmla="*/ 0 w 33"/>
                <a:gd name="T35" fmla="*/ 17 h 58"/>
                <a:gd name="T36" fmla="*/ 1 w 33"/>
                <a:gd name="T37" fmla="*/ 15 h 58"/>
                <a:gd name="T38" fmla="*/ 3 w 33"/>
                <a:gd name="T39" fmla="*/ 14 h 58"/>
                <a:gd name="T40" fmla="*/ 12 w 33"/>
                <a:gd name="T41" fmla="*/ 14 h 58"/>
                <a:gd name="T42" fmla="*/ 12 w 33"/>
                <a:gd name="T43" fmla="*/ 11 h 58"/>
                <a:gd name="T44" fmla="*/ 12 w 33"/>
                <a:gd name="T45" fmla="*/ 7 h 58"/>
                <a:gd name="T46" fmla="*/ 12 w 33"/>
                <a:gd name="T47" fmla="*/ 4 h 58"/>
                <a:gd name="T48" fmla="*/ 12 w 33"/>
                <a:gd name="T49" fmla="*/ 2 h 58"/>
                <a:gd name="T50" fmla="*/ 14 w 33"/>
                <a:gd name="T51" fmla="*/ 1 h 58"/>
                <a:gd name="T52" fmla="*/ 16 w 33"/>
                <a:gd name="T53" fmla="*/ 0 h 58"/>
                <a:gd name="T54" fmla="*/ 20 w 33"/>
                <a:gd name="T55" fmla="*/ 3 h 58"/>
                <a:gd name="T56" fmla="*/ 20 w 33"/>
                <a:gd name="T57" fmla="*/ 7 h 58"/>
                <a:gd name="T58" fmla="*/ 20 w 33"/>
                <a:gd name="T59" fmla="*/ 10 h 58"/>
                <a:gd name="T60" fmla="*/ 20 w 33"/>
                <a:gd name="T61" fmla="*/ 14 h 58"/>
                <a:gd name="T62" fmla="*/ 25 w 33"/>
                <a:gd name="T63" fmla="*/ 14 h 58"/>
                <a:gd name="T64" fmla="*/ 28 w 33"/>
                <a:gd name="T65" fmla="*/ 14 h 58"/>
                <a:gd name="T66" fmla="*/ 31 w 33"/>
                <a:gd name="T67" fmla="*/ 14 h 58"/>
                <a:gd name="T68" fmla="*/ 33 w 33"/>
                <a:gd name="T69" fmla="*/ 16 h 58"/>
                <a:gd name="T70" fmla="*/ 33 w 33"/>
                <a:gd name="T71" fmla="*/ 19 h 58"/>
                <a:gd name="T72" fmla="*/ 32 w 33"/>
                <a:gd name="T73" fmla="*/ 21 h 58"/>
                <a:gd name="T74" fmla="*/ 30 w 33"/>
                <a:gd name="T75" fmla="*/ 22 h 58"/>
                <a:gd name="T76" fmla="*/ 29 w 33"/>
                <a:gd name="T77" fmla="*/ 22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3" h="58">
                  <a:moveTo>
                    <a:pt x="29" y="22"/>
                  </a:moveTo>
                  <a:lnTo>
                    <a:pt x="29" y="22"/>
                  </a:lnTo>
                  <a:lnTo>
                    <a:pt x="28" y="22"/>
                  </a:lnTo>
                  <a:lnTo>
                    <a:pt x="27" y="22"/>
                  </a:lnTo>
                  <a:lnTo>
                    <a:pt x="27" y="22"/>
                  </a:lnTo>
                  <a:lnTo>
                    <a:pt x="26" y="22"/>
                  </a:lnTo>
                  <a:lnTo>
                    <a:pt x="25" y="22"/>
                  </a:lnTo>
                  <a:lnTo>
                    <a:pt x="25" y="22"/>
                  </a:lnTo>
                  <a:lnTo>
                    <a:pt x="22" y="22"/>
                  </a:lnTo>
                  <a:lnTo>
                    <a:pt x="20" y="22"/>
                  </a:lnTo>
                  <a:lnTo>
                    <a:pt x="21" y="45"/>
                  </a:lnTo>
                  <a:lnTo>
                    <a:pt x="21" y="47"/>
                  </a:lnTo>
                  <a:lnTo>
                    <a:pt x="21" y="49"/>
                  </a:lnTo>
                  <a:lnTo>
                    <a:pt x="21" y="53"/>
                  </a:lnTo>
                  <a:lnTo>
                    <a:pt x="19" y="58"/>
                  </a:lnTo>
                  <a:lnTo>
                    <a:pt x="17" y="58"/>
                  </a:lnTo>
                  <a:lnTo>
                    <a:pt x="16" y="58"/>
                  </a:lnTo>
                  <a:lnTo>
                    <a:pt x="15" y="57"/>
                  </a:lnTo>
                  <a:lnTo>
                    <a:pt x="14" y="57"/>
                  </a:lnTo>
                  <a:lnTo>
                    <a:pt x="14" y="56"/>
                  </a:lnTo>
                  <a:lnTo>
                    <a:pt x="13" y="55"/>
                  </a:lnTo>
                  <a:lnTo>
                    <a:pt x="13" y="54"/>
                  </a:lnTo>
                  <a:lnTo>
                    <a:pt x="13" y="53"/>
                  </a:lnTo>
                  <a:lnTo>
                    <a:pt x="13" y="51"/>
                  </a:lnTo>
                  <a:lnTo>
                    <a:pt x="13" y="50"/>
                  </a:lnTo>
                  <a:lnTo>
                    <a:pt x="13" y="48"/>
                  </a:lnTo>
                  <a:lnTo>
                    <a:pt x="13" y="46"/>
                  </a:lnTo>
                  <a:lnTo>
                    <a:pt x="13" y="45"/>
                  </a:lnTo>
                  <a:lnTo>
                    <a:pt x="12" y="22"/>
                  </a:lnTo>
                  <a:lnTo>
                    <a:pt x="11" y="22"/>
                  </a:lnTo>
                  <a:lnTo>
                    <a:pt x="7" y="22"/>
                  </a:lnTo>
                  <a:lnTo>
                    <a:pt x="4" y="22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8"/>
                  </a:lnTo>
                  <a:lnTo>
                    <a:pt x="0" y="17"/>
                  </a:lnTo>
                  <a:lnTo>
                    <a:pt x="1" y="15"/>
                  </a:lnTo>
                  <a:lnTo>
                    <a:pt x="1" y="15"/>
                  </a:lnTo>
                  <a:lnTo>
                    <a:pt x="2" y="14"/>
                  </a:lnTo>
                  <a:lnTo>
                    <a:pt x="3" y="14"/>
                  </a:lnTo>
                  <a:lnTo>
                    <a:pt x="4" y="14"/>
                  </a:lnTo>
                  <a:lnTo>
                    <a:pt x="12" y="14"/>
                  </a:lnTo>
                  <a:lnTo>
                    <a:pt x="12" y="13"/>
                  </a:lnTo>
                  <a:lnTo>
                    <a:pt x="12" y="11"/>
                  </a:lnTo>
                  <a:lnTo>
                    <a:pt x="12" y="9"/>
                  </a:lnTo>
                  <a:lnTo>
                    <a:pt x="12" y="7"/>
                  </a:lnTo>
                  <a:lnTo>
                    <a:pt x="12" y="5"/>
                  </a:lnTo>
                  <a:lnTo>
                    <a:pt x="12" y="4"/>
                  </a:lnTo>
                  <a:lnTo>
                    <a:pt x="12" y="3"/>
                  </a:lnTo>
                  <a:lnTo>
                    <a:pt x="12" y="2"/>
                  </a:lnTo>
                  <a:lnTo>
                    <a:pt x="13" y="2"/>
                  </a:lnTo>
                  <a:lnTo>
                    <a:pt x="14" y="1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0" y="3"/>
                  </a:lnTo>
                  <a:lnTo>
                    <a:pt x="20" y="6"/>
                  </a:lnTo>
                  <a:lnTo>
                    <a:pt x="20" y="7"/>
                  </a:lnTo>
                  <a:lnTo>
                    <a:pt x="20" y="9"/>
                  </a:lnTo>
                  <a:lnTo>
                    <a:pt x="20" y="10"/>
                  </a:lnTo>
                  <a:lnTo>
                    <a:pt x="20" y="12"/>
                  </a:lnTo>
                  <a:lnTo>
                    <a:pt x="20" y="14"/>
                  </a:lnTo>
                  <a:lnTo>
                    <a:pt x="22" y="14"/>
                  </a:lnTo>
                  <a:lnTo>
                    <a:pt x="25" y="14"/>
                  </a:lnTo>
                  <a:lnTo>
                    <a:pt x="25" y="14"/>
                  </a:lnTo>
                  <a:lnTo>
                    <a:pt x="28" y="14"/>
                  </a:lnTo>
                  <a:lnTo>
                    <a:pt x="30" y="14"/>
                  </a:lnTo>
                  <a:lnTo>
                    <a:pt x="31" y="14"/>
                  </a:lnTo>
                  <a:lnTo>
                    <a:pt x="32" y="14"/>
                  </a:lnTo>
                  <a:lnTo>
                    <a:pt x="33" y="16"/>
                  </a:lnTo>
                  <a:lnTo>
                    <a:pt x="33" y="18"/>
                  </a:lnTo>
                  <a:lnTo>
                    <a:pt x="33" y="19"/>
                  </a:lnTo>
                  <a:lnTo>
                    <a:pt x="33" y="20"/>
                  </a:lnTo>
                  <a:lnTo>
                    <a:pt x="32" y="21"/>
                  </a:lnTo>
                  <a:lnTo>
                    <a:pt x="32" y="21"/>
                  </a:lnTo>
                  <a:lnTo>
                    <a:pt x="30" y="22"/>
                  </a:lnTo>
                  <a:lnTo>
                    <a:pt x="29" y="22"/>
                  </a:lnTo>
                  <a:lnTo>
                    <a:pt x="29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13" name="Freeform 370">
              <a:extLst>
                <a:ext uri="{FF2B5EF4-FFF2-40B4-BE49-F238E27FC236}">
                  <a16:creationId xmlns:a16="http://schemas.microsoft.com/office/drawing/2014/main" id="{23ED9AF0-039C-494D-B732-3AD8C18FD70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20" y="2055"/>
              <a:ext cx="39" cy="43"/>
            </a:xfrm>
            <a:custGeom>
              <a:avLst/>
              <a:gdLst>
                <a:gd name="T0" fmla="*/ 16 w 39"/>
                <a:gd name="T1" fmla="*/ 43 h 43"/>
                <a:gd name="T2" fmla="*/ 6 w 39"/>
                <a:gd name="T3" fmla="*/ 39 h 43"/>
                <a:gd name="T4" fmla="*/ 0 w 39"/>
                <a:gd name="T5" fmla="*/ 29 h 43"/>
                <a:gd name="T6" fmla="*/ 0 w 39"/>
                <a:gd name="T7" fmla="*/ 20 h 43"/>
                <a:gd name="T8" fmla="*/ 5 w 39"/>
                <a:gd name="T9" fmla="*/ 8 h 43"/>
                <a:gd name="T10" fmla="*/ 15 w 39"/>
                <a:gd name="T11" fmla="*/ 0 h 43"/>
                <a:gd name="T12" fmla="*/ 23 w 39"/>
                <a:gd name="T13" fmla="*/ 0 h 43"/>
                <a:gd name="T14" fmla="*/ 30 w 39"/>
                <a:gd name="T15" fmla="*/ 2 h 43"/>
                <a:gd name="T16" fmla="*/ 35 w 39"/>
                <a:gd name="T17" fmla="*/ 8 h 43"/>
                <a:gd name="T18" fmla="*/ 35 w 39"/>
                <a:gd name="T19" fmla="*/ 13 h 43"/>
                <a:gd name="T20" fmla="*/ 30 w 39"/>
                <a:gd name="T21" fmla="*/ 18 h 43"/>
                <a:gd name="T22" fmla="*/ 25 w 39"/>
                <a:gd name="T23" fmla="*/ 21 h 43"/>
                <a:gd name="T24" fmla="*/ 7 w 39"/>
                <a:gd name="T25" fmla="*/ 29 h 43"/>
                <a:gd name="T26" fmla="*/ 11 w 39"/>
                <a:gd name="T27" fmla="*/ 33 h 43"/>
                <a:gd name="T28" fmla="*/ 14 w 39"/>
                <a:gd name="T29" fmla="*/ 35 h 43"/>
                <a:gd name="T30" fmla="*/ 20 w 39"/>
                <a:gd name="T31" fmla="*/ 36 h 43"/>
                <a:gd name="T32" fmla="*/ 25 w 39"/>
                <a:gd name="T33" fmla="*/ 35 h 43"/>
                <a:gd name="T34" fmla="*/ 29 w 39"/>
                <a:gd name="T35" fmla="*/ 34 h 43"/>
                <a:gd name="T36" fmla="*/ 33 w 39"/>
                <a:gd name="T37" fmla="*/ 32 h 43"/>
                <a:gd name="T38" fmla="*/ 35 w 39"/>
                <a:gd name="T39" fmla="*/ 29 h 43"/>
                <a:gd name="T40" fmla="*/ 36 w 39"/>
                <a:gd name="T41" fmla="*/ 29 h 43"/>
                <a:gd name="T42" fmla="*/ 38 w 39"/>
                <a:gd name="T43" fmla="*/ 30 h 43"/>
                <a:gd name="T44" fmla="*/ 39 w 39"/>
                <a:gd name="T45" fmla="*/ 32 h 43"/>
                <a:gd name="T46" fmla="*/ 39 w 39"/>
                <a:gd name="T47" fmla="*/ 35 h 43"/>
                <a:gd name="T48" fmla="*/ 32 w 39"/>
                <a:gd name="T49" fmla="*/ 40 h 43"/>
                <a:gd name="T50" fmla="*/ 23 w 39"/>
                <a:gd name="T51" fmla="*/ 43 h 43"/>
                <a:gd name="T52" fmla="*/ 20 w 39"/>
                <a:gd name="T53" fmla="*/ 43 h 43"/>
                <a:gd name="T54" fmla="*/ 17 w 39"/>
                <a:gd name="T55" fmla="*/ 7 h 43"/>
                <a:gd name="T56" fmla="*/ 11 w 39"/>
                <a:gd name="T57" fmla="*/ 11 h 43"/>
                <a:gd name="T58" fmla="*/ 7 w 39"/>
                <a:gd name="T59" fmla="*/ 18 h 43"/>
                <a:gd name="T60" fmla="*/ 19 w 39"/>
                <a:gd name="T61" fmla="*/ 16 h 43"/>
                <a:gd name="T62" fmla="*/ 27 w 39"/>
                <a:gd name="T63" fmla="*/ 12 h 43"/>
                <a:gd name="T64" fmla="*/ 27 w 39"/>
                <a:gd name="T65" fmla="*/ 9 h 43"/>
                <a:gd name="T66" fmla="*/ 19 w 39"/>
                <a:gd name="T67" fmla="*/ 7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9" h="43">
                  <a:moveTo>
                    <a:pt x="20" y="43"/>
                  </a:moveTo>
                  <a:lnTo>
                    <a:pt x="16" y="43"/>
                  </a:lnTo>
                  <a:lnTo>
                    <a:pt x="9" y="41"/>
                  </a:lnTo>
                  <a:lnTo>
                    <a:pt x="6" y="39"/>
                  </a:lnTo>
                  <a:lnTo>
                    <a:pt x="3" y="36"/>
                  </a:lnTo>
                  <a:lnTo>
                    <a:pt x="0" y="29"/>
                  </a:lnTo>
                  <a:lnTo>
                    <a:pt x="0" y="25"/>
                  </a:lnTo>
                  <a:lnTo>
                    <a:pt x="0" y="20"/>
                  </a:lnTo>
                  <a:lnTo>
                    <a:pt x="2" y="11"/>
                  </a:lnTo>
                  <a:lnTo>
                    <a:pt x="5" y="8"/>
                  </a:lnTo>
                  <a:lnTo>
                    <a:pt x="8" y="4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3" y="0"/>
                  </a:lnTo>
                  <a:lnTo>
                    <a:pt x="28" y="1"/>
                  </a:lnTo>
                  <a:lnTo>
                    <a:pt x="30" y="2"/>
                  </a:lnTo>
                  <a:lnTo>
                    <a:pt x="32" y="4"/>
                  </a:lnTo>
                  <a:lnTo>
                    <a:pt x="35" y="8"/>
                  </a:lnTo>
                  <a:lnTo>
                    <a:pt x="35" y="11"/>
                  </a:lnTo>
                  <a:lnTo>
                    <a:pt x="35" y="13"/>
                  </a:lnTo>
                  <a:lnTo>
                    <a:pt x="33" y="16"/>
                  </a:lnTo>
                  <a:lnTo>
                    <a:pt x="30" y="18"/>
                  </a:lnTo>
                  <a:lnTo>
                    <a:pt x="29" y="19"/>
                  </a:lnTo>
                  <a:lnTo>
                    <a:pt x="25" y="21"/>
                  </a:lnTo>
                  <a:lnTo>
                    <a:pt x="22" y="22"/>
                  </a:lnTo>
                  <a:lnTo>
                    <a:pt x="7" y="29"/>
                  </a:lnTo>
                  <a:lnTo>
                    <a:pt x="8" y="31"/>
                  </a:lnTo>
                  <a:lnTo>
                    <a:pt x="11" y="33"/>
                  </a:lnTo>
                  <a:lnTo>
                    <a:pt x="13" y="34"/>
                  </a:lnTo>
                  <a:lnTo>
                    <a:pt x="14" y="35"/>
                  </a:lnTo>
                  <a:lnTo>
                    <a:pt x="18" y="36"/>
                  </a:lnTo>
                  <a:lnTo>
                    <a:pt x="20" y="36"/>
                  </a:lnTo>
                  <a:lnTo>
                    <a:pt x="22" y="36"/>
                  </a:lnTo>
                  <a:lnTo>
                    <a:pt x="25" y="35"/>
                  </a:lnTo>
                  <a:lnTo>
                    <a:pt x="27" y="35"/>
                  </a:lnTo>
                  <a:lnTo>
                    <a:pt x="29" y="34"/>
                  </a:lnTo>
                  <a:lnTo>
                    <a:pt x="32" y="33"/>
                  </a:lnTo>
                  <a:lnTo>
                    <a:pt x="33" y="32"/>
                  </a:lnTo>
                  <a:lnTo>
                    <a:pt x="33" y="30"/>
                  </a:lnTo>
                  <a:lnTo>
                    <a:pt x="35" y="29"/>
                  </a:lnTo>
                  <a:lnTo>
                    <a:pt x="36" y="29"/>
                  </a:lnTo>
                  <a:lnTo>
                    <a:pt x="36" y="29"/>
                  </a:lnTo>
                  <a:lnTo>
                    <a:pt x="37" y="30"/>
                  </a:lnTo>
                  <a:lnTo>
                    <a:pt x="38" y="30"/>
                  </a:lnTo>
                  <a:lnTo>
                    <a:pt x="39" y="31"/>
                  </a:lnTo>
                  <a:lnTo>
                    <a:pt x="39" y="32"/>
                  </a:lnTo>
                  <a:lnTo>
                    <a:pt x="39" y="33"/>
                  </a:lnTo>
                  <a:lnTo>
                    <a:pt x="39" y="35"/>
                  </a:lnTo>
                  <a:lnTo>
                    <a:pt x="36" y="39"/>
                  </a:lnTo>
                  <a:lnTo>
                    <a:pt x="32" y="40"/>
                  </a:lnTo>
                  <a:lnTo>
                    <a:pt x="29" y="42"/>
                  </a:lnTo>
                  <a:lnTo>
                    <a:pt x="23" y="43"/>
                  </a:lnTo>
                  <a:lnTo>
                    <a:pt x="20" y="43"/>
                  </a:lnTo>
                  <a:lnTo>
                    <a:pt x="20" y="43"/>
                  </a:lnTo>
                  <a:close/>
                  <a:moveTo>
                    <a:pt x="19" y="7"/>
                  </a:moveTo>
                  <a:lnTo>
                    <a:pt x="17" y="7"/>
                  </a:lnTo>
                  <a:lnTo>
                    <a:pt x="13" y="9"/>
                  </a:lnTo>
                  <a:lnTo>
                    <a:pt x="11" y="11"/>
                  </a:lnTo>
                  <a:lnTo>
                    <a:pt x="10" y="13"/>
                  </a:lnTo>
                  <a:lnTo>
                    <a:pt x="7" y="18"/>
                  </a:lnTo>
                  <a:lnTo>
                    <a:pt x="7" y="22"/>
                  </a:lnTo>
                  <a:lnTo>
                    <a:pt x="19" y="16"/>
                  </a:lnTo>
                  <a:lnTo>
                    <a:pt x="22" y="15"/>
                  </a:lnTo>
                  <a:lnTo>
                    <a:pt x="27" y="12"/>
                  </a:lnTo>
                  <a:lnTo>
                    <a:pt x="29" y="10"/>
                  </a:lnTo>
                  <a:lnTo>
                    <a:pt x="27" y="9"/>
                  </a:lnTo>
                  <a:lnTo>
                    <a:pt x="22" y="7"/>
                  </a:lnTo>
                  <a:lnTo>
                    <a:pt x="19" y="7"/>
                  </a:lnTo>
                  <a:lnTo>
                    <a:pt x="19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14" name="Freeform 371">
              <a:extLst>
                <a:ext uri="{FF2B5EF4-FFF2-40B4-BE49-F238E27FC236}">
                  <a16:creationId xmlns:a16="http://schemas.microsoft.com/office/drawing/2014/main" id="{52CCC093-90F5-41D1-914D-487689F6717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6" y="2055"/>
              <a:ext cx="31" cy="44"/>
            </a:xfrm>
            <a:custGeom>
              <a:avLst/>
              <a:gdLst>
                <a:gd name="T0" fmla="*/ 30 w 31"/>
                <a:gd name="T1" fmla="*/ 12 h 44"/>
                <a:gd name="T2" fmla="*/ 30 w 31"/>
                <a:gd name="T3" fmla="*/ 15 h 44"/>
                <a:gd name="T4" fmla="*/ 29 w 31"/>
                <a:gd name="T5" fmla="*/ 17 h 44"/>
                <a:gd name="T6" fmla="*/ 27 w 31"/>
                <a:gd name="T7" fmla="*/ 17 h 44"/>
                <a:gd name="T8" fmla="*/ 25 w 31"/>
                <a:gd name="T9" fmla="*/ 17 h 44"/>
                <a:gd name="T10" fmla="*/ 23 w 31"/>
                <a:gd name="T11" fmla="*/ 15 h 44"/>
                <a:gd name="T12" fmla="*/ 23 w 31"/>
                <a:gd name="T13" fmla="*/ 13 h 44"/>
                <a:gd name="T14" fmla="*/ 23 w 31"/>
                <a:gd name="T15" fmla="*/ 13 h 44"/>
                <a:gd name="T16" fmla="*/ 23 w 31"/>
                <a:gd name="T17" fmla="*/ 12 h 44"/>
                <a:gd name="T18" fmla="*/ 23 w 31"/>
                <a:gd name="T19" fmla="*/ 11 h 44"/>
                <a:gd name="T20" fmla="*/ 23 w 31"/>
                <a:gd name="T21" fmla="*/ 7 h 44"/>
                <a:gd name="T22" fmla="*/ 20 w 31"/>
                <a:gd name="T23" fmla="*/ 8 h 44"/>
                <a:gd name="T24" fmla="*/ 15 w 31"/>
                <a:gd name="T25" fmla="*/ 9 h 44"/>
                <a:gd name="T26" fmla="*/ 13 w 31"/>
                <a:gd name="T27" fmla="*/ 11 h 44"/>
                <a:gd name="T28" fmla="*/ 11 w 31"/>
                <a:gd name="T29" fmla="*/ 12 h 44"/>
                <a:gd name="T30" fmla="*/ 8 w 31"/>
                <a:gd name="T31" fmla="*/ 16 h 44"/>
                <a:gd name="T32" fmla="*/ 7 w 31"/>
                <a:gd name="T33" fmla="*/ 18 h 44"/>
                <a:gd name="T34" fmla="*/ 7 w 31"/>
                <a:gd name="T35" fmla="*/ 40 h 44"/>
                <a:gd name="T36" fmla="*/ 7 w 31"/>
                <a:gd name="T37" fmla="*/ 42 h 44"/>
                <a:gd name="T38" fmla="*/ 5 w 31"/>
                <a:gd name="T39" fmla="*/ 44 h 44"/>
                <a:gd name="T40" fmla="*/ 4 w 31"/>
                <a:gd name="T41" fmla="*/ 44 h 44"/>
                <a:gd name="T42" fmla="*/ 2 w 31"/>
                <a:gd name="T43" fmla="*/ 44 h 44"/>
                <a:gd name="T44" fmla="*/ 0 w 31"/>
                <a:gd name="T45" fmla="*/ 42 h 44"/>
                <a:gd name="T46" fmla="*/ 0 w 31"/>
                <a:gd name="T47" fmla="*/ 40 h 44"/>
                <a:gd name="T48" fmla="*/ 0 w 31"/>
                <a:gd name="T49" fmla="*/ 12 h 44"/>
                <a:gd name="T50" fmla="*/ 0 w 31"/>
                <a:gd name="T51" fmla="*/ 12 h 44"/>
                <a:gd name="T52" fmla="*/ 0 w 31"/>
                <a:gd name="T53" fmla="*/ 10 h 44"/>
                <a:gd name="T54" fmla="*/ 0 w 31"/>
                <a:gd name="T55" fmla="*/ 8 h 44"/>
                <a:gd name="T56" fmla="*/ 0 w 31"/>
                <a:gd name="T57" fmla="*/ 7 h 44"/>
                <a:gd name="T58" fmla="*/ 0 w 31"/>
                <a:gd name="T59" fmla="*/ 5 h 44"/>
                <a:gd name="T60" fmla="*/ 0 w 31"/>
                <a:gd name="T61" fmla="*/ 5 h 44"/>
                <a:gd name="T62" fmla="*/ 0 w 31"/>
                <a:gd name="T63" fmla="*/ 3 h 44"/>
                <a:gd name="T64" fmla="*/ 2 w 31"/>
                <a:gd name="T65" fmla="*/ 1 h 44"/>
                <a:gd name="T66" fmla="*/ 4 w 31"/>
                <a:gd name="T67" fmla="*/ 1 h 44"/>
                <a:gd name="T68" fmla="*/ 6 w 31"/>
                <a:gd name="T69" fmla="*/ 1 h 44"/>
                <a:gd name="T70" fmla="*/ 7 w 31"/>
                <a:gd name="T71" fmla="*/ 4 h 44"/>
                <a:gd name="T72" fmla="*/ 8 w 31"/>
                <a:gd name="T73" fmla="*/ 7 h 44"/>
                <a:gd name="T74" fmla="*/ 11 w 31"/>
                <a:gd name="T75" fmla="*/ 3 h 44"/>
                <a:gd name="T76" fmla="*/ 20 w 31"/>
                <a:gd name="T77" fmla="*/ 0 h 44"/>
                <a:gd name="T78" fmla="*/ 24 w 31"/>
                <a:gd name="T79" fmla="*/ 0 h 44"/>
                <a:gd name="T80" fmla="*/ 26 w 31"/>
                <a:gd name="T81" fmla="*/ 0 h 44"/>
                <a:gd name="T82" fmla="*/ 28 w 31"/>
                <a:gd name="T83" fmla="*/ 1 h 44"/>
                <a:gd name="T84" fmla="*/ 29 w 31"/>
                <a:gd name="T85" fmla="*/ 2 h 44"/>
                <a:gd name="T86" fmla="*/ 30 w 31"/>
                <a:gd name="T87" fmla="*/ 3 h 44"/>
                <a:gd name="T88" fmla="*/ 31 w 31"/>
                <a:gd name="T89" fmla="*/ 7 h 44"/>
                <a:gd name="T90" fmla="*/ 31 w 31"/>
                <a:gd name="T91" fmla="*/ 10 h 44"/>
                <a:gd name="T92" fmla="*/ 31 w 31"/>
                <a:gd name="T93" fmla="*/ 11 h 44"/>
                <a:gd name="T94" fmla="*/ 31 w 31"/>
                <a:gd name="T95" fmla="*/ 12 h 44"/>
                <a:gd name="T96" fmla="*/ 30 w 31"/>
                <a:gd name="T97" fmla="*/ 12 h 44"/>
                <a:gd name="T98" fmla="*/ 30 w 31"/>
                <a:gd name="T99" fmla="*/ 1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44">
                  <a:moveTo>
                    <a:pt x="30" y="12"/>
                  </a:moveTo>
                  <a:lnTo>
                    <a:pt x="30" y="15"/>
                  </a:lnTo>
                  <a:lnTo>
                    <a:pt x="29" y="17"/>
                  </a:lnTo>
                  <a:lnTo>
                    <a:pt x="27" y="17"/>
                  </a:lnTo>
                  <a:lnTo>
                    <a:pt x="25" y="17"/>
                  </a:lnTo>
                  <a:lnTo>
                    <a:pt x="23" y="15"/>
                  </a:lnTo>
                  <a:lnTo>
                    <a:pt x="23" y="13"/>
                  </a:lnTo>
                  <a:lnTo>
                    <a:pt x="23" y="13"/>
                  </a:lnTo>
                  <a:lnTo>
                    <a:pt x="23" y="12"/>
                  </a:lnTo>
                  <a:lnTo>
                    <a:pt x="23" y="11"/>
                  </a:lnTo>
                  <a:lnTo>
                    <a:pt x="23" y="7"/>
                  </a:lnTo>
                  <a:lnTo>
                    <a:pt x="20" y="8"/>
                  </a:lnTo>
                  <a:lnTo>
                    <a:pt x="15" y="9"/>
                  </a:lnTo>
                  <a:lnTo>
                    <a:pt x="13" y="11"/>
                  </a:lnTo>
                  <a:lnTo>
                    <a:pt x="11" y="12"/>
                  </a:lnTo>
                  <a:lnTo>
                    <a:pt x="8" y="16"/>
                  </a:lnTo>
                  <a:lnTo>
                    <a:pt x="7" y="18"/>
                  </a:lnTo>
                  <a:lnTo>
                    <a:pt x="7" y="40"/>
                  </a:lnTo>
                  <a:lnTo>
                    <a:pt x="7" y="42"/>
                  </a:lnTo>
                  <a:lnTo>
                    <a:pt x="5" y="44"/>
                  </a:lnTo>
                  <a:lnTo>
                    <a:pt x="4" y="44"/>
                  </a:lnTo>
                  <a:lnTo>
                    <a:pt x="2" y="44"/>
                  </a:lnTo>
                  <a:lnTo>
                    <a:pt x="0" y="42"/>
                  </a:lnTo>
                  <a:lnTo>
                    <a:pt x="0" y="4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3"/>
                  </a:lnTo>
                  <a:lnTo>
                    <a:pt x="2" y="1"/>
                  </a:lnTo>
                  <a:lnTo>
                    <a:pt x="4" y="1"/>
                  </a:lnTo>
                  <a:lnTo>
                    <a:pt x="6" y="1"/>
                  </a:lnTo>
                  <a:lnTo>
                    <a:pt x="7" y="4"/>
                  </a:lnTo>
                  <a:lnTo>
                    <a:pt x="8" y="7"/>
                  </a:lnTo>
                  <a:lnTo>
                    <a:pt x="11" y="3"/>
                  </a:lnTo>
                  <a:lnTo>
                    <a:pt x="20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8" y="1"/>
                  </a:lnTo>
                  <a:lnTo>
                    <a:pt x="29" y="2"/>
                  </a:lnTo>
                  <a:lnTo>
                    <a:pt x="30" y="3"/>
                  </a:lnTo>
                  <a:lnTo>
                    <a:pt x="31" y="7"/>
                  </a:lnTo>
                  <a:lnTo>
                    <a:pt x="31" y="10"/>
                  </a:lnTo>
                  <a:lnTo>
                    <a:pt x="31" y="11"/>
                  </a:lnTo>
                  <a:lnTo>
                    <a:pt x="31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15" name="Freeform 372">
              <a:extLst>
                <a:ext uri="{FF2B5EF4-FFF2-40B4-BE49-F238E27FC236}">
                  <a16:creationId xmlns:a16="http://schemas.microsoft.com/office/drawing/2014/main" id="{46A46D35-82ED-40B7-8249-99B689D840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" y="2051"/>
              <a:ext cx="34" cy="48"/>
            </a:xfrm>
            <a:custGeom>
              <a:avLst/>
              <a:gdLst>
                <a:gd name="T0" fmla="*/ 29 w 34"/>
                <a:gd name="T1" fmla="*/ 15 h 48"/>
                <a:gd name="T2" fmla="*/ 27 w 34"/>
                <a:gd name="T3" fmla="*/ 14 h 48"/>
                <a:gd name="T4" fmla="*/ 26 w 34"/>
                <a:gd name="T5" fmla="*/ 11 h 48"/>
                <a:gd name="T6" fmla="*/ 25 w 34"/>
                <a:gd name="T7" fmla="*/ 10 h 48"/>
                <a:gd name="T8" fmla="*/ 17 w 34"/>
                <a:gd name="T9" fmla="*/ 12 h 48"/>
                <a:gd name="T10" fmla="*/ 11 w 34"/>
                <a:gd name="T11" fmla="*/ 16 h 48"/>
                <a:gd name="T12" fmla="*/ 11 w 34"/>
                <a:gd name="T13" fmla="*/ 18 h 48"/>
                <a:gd name="T14" fmla="*/ 13 w 34"/>
                <a:gd name="T15" fmla="*/ 19 h 48"/>
                <a:gd name="T16" fmla="*/ 24 w 34"/>
                <a:gd name="T17" fmla="*/ 22 h 48"/>
                <a:gd name="T18" fmla="*/ 30 w 34"/>
                <a:gd name="T19" fmla="*/ 25 h 48"/>
                <a:gd name="T20" fmla="*/ 33 w 34"/>
                <a:gd name="T21" fmla="*/ 35 h 48"/>
                <a:gd name="T22" fmla="*/ 30 w 34"/>
                <a:gd name="T23" fmla="*/ 43 h 48"/>
                <a:gd name="T24" fmla="*/ 25 w 34"/>
                <a:gd name="T25" fmla="*/ 46 h 48"/>
                <a:gd name="T26" fmla="*/ 16 w 34"/>
                <a:gd name="T27" fmla="*/ 48 h 48"/>
                <a:gd name="T28" fmla="*/ 8 w 34"/>
                <a:gd name="T29" fmla="*/ 47 h 48"/>
                <a:gd name="T30" fmla="*/ 3 w 34"/>
                <a:gd name="T31" fmla="*/ 45 h 48"/>
                <a:gd name="T32" fmla="*/ 0 w 34"/>
                <a:gd name="T33" fmla="*/ 40 h 48"/>
                <a:gd name="T34" fmla="*/ 0 w 34"/>
                <a:gd name="T35" fmla="*/ 38 h 48"/>
                <a:gd name="T36" fmla="*/ 2 w 34"/>
                <a:gd name="T37" fmla="*/ 36 h 48"/>
                <a:gd name="T38" fmla="*/ 4 w 34"/>
                <a:gd name="T39" fmla="*/ 36 h 48"/>
                <a:gd name="T40" fmla="*/ 6 w 34"/>
                <a:gd name="T41" fmla="*/ 37 h 48"/>
                <a:gd name="T42" fmla="*/ 7 w 34"/>
                <a:gd name="T43" fmla="*/ 38 h 48"/>
                <a:gd name="T44" fmla="*/ 11 w 34"/>
                <a:gd name="T45" fmla="*/ 39 h 48"/>
                <a:gd name="T46" fmla="*/ 15 w 34"/>
                <a:gd name="T47" fmla="*/ 40 h 48"/>
                <a:gd name="T48" fmla="*/ 17 w 34"/>
                <a:gd name="T49" fmla="*/ 40 h 48"/>
                <a:gd name="T50" fmla="*/ 21 w 34"/>
                <a:gd name="T51" fmla="*/ 39 h 48"/>
                <a:gd name="T52" fmla="*/ 25 w 34"/>
                <a:gd name="T53" fmla="*/ 36 h 48"/>
                <a:gd name="T54" fmla="*/ 25 w 34"/>
                <a:gd name="T55" fmla="*/ 33 h 48"/>
                <a:gd name="T56" fmla="*/ 18 w 34"/>
                <a:gd name="T57" fmla="*/ 28 h 48"/>
                <a:gd name="T58" fmla="*/ 11 w 34"/>
                <a:gd name="T59" fmla="*/ 27 h 48"/>
                <a:gd name="T60" fmla="*/ 6 w 34"/>
                <a:gd name="T61" fmla="*/ 24 h 48"/>
                <a:gd name="T62" fmla="*/ 3 w 34"/>
                <a:gd name="T63" fmla="*/ 20 h 48"/>
                <a:gd name="T64" fmla="*/ 3 w 34"/>
                <a:gd name="T65" fmla="*/ 14 h 48"/>
                <a:gd name="T66" fmla="*/ 11 w 34"/>
                <a:gd name="T67" fmla="*/ 6 h 48"/>
                <a:gd name="T68" fmla="*/ 16 w 34"/>
                <a:gd name="T69" fmla="*/ 4 h 48"/>
                <a:gd name="T70" fmla="*/ 21 w 34"/>
                <a:gd name="T71" fmla="*/ 3 h 48"/>
                <a:gd name="T72" fmla="*/ 26 w 34"/>
                <a:gd name="T73" fmla="*/ 1 h 48"/>
                <a:gd name="T74" fmla="*/ 28 w 34"/>
                <a:gd name="T75" fmla="*/ 0 h 48"/>
                <a:gd name="T76" fmla="*/ 30 w 34"/>
                <a:gd name="T77" fmla="*/ 0 h 48"/>
                <a:gd name="T78" fmla="*/ 32 w 34"/>
                <a:gd name="T79" fmla="*/ 2 h 48"/>
                <a:gd name="T80" fmla="*/ 33 w 34"/>
                <a:gd name="T81" fmla="*/ 4 h 48"/>
                <a:gd name="T82" fmla="*/ 33 w 34"/>
                <a:gd name="T83" fmla="*/ 5 h 48"/>
                <a:gd name="T84" fmla="*/ 33 w 34"/>
                <a:gd name="T85" fmla="*/ 8 h 48"/>
                <a:gd name="T86" fmla="*/ 34 w 34"/>
                <a:gd name="T87" fmla="*/ 10 h 48"/>
                <a:gd name="T88" fmla="*/ 34 w 34"/>
                <a:gd name="T89" fmla="*/ 12 h 48"/>
                <a:gd name="T90" fmla="*/ 33 w 34"/>
                <a:gd name="T91" fmla="*/ 14 h 48"/>
                <a:gd name="T92" fmla="*/ 31 w 34"/>
                <a:gd name="T93" fmla="*/ 15 h 48"/>
                <a:gd name="T94" fmla="*/ 30 w 34"/>
                <a:gd name="T95" fmla="*/ 15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4" h="48">
                  <a:moveTo>
                    <a:pt x="30" y="15"/>
                  </a:moveTo>
                  <a:lnTo>
                    <a:pt x="29" y="15"/>
                  </a:lnTo>
                  <a:lnTo>
                    <a:pt x="28" y="14"/>
                  </a:lnTo>
                  <a:lnTo>
                    <a:pt x="27" y="14"/>
                  </a:lnTo>
                  <a:lnTo>
                    <a:pt x="27" y="13"/>
                  </a:lnTo>
                  <a:lnTo>
                    <a:pt x="26" y="11"/>
                  </a:lnTo>
                  <a:lnTo>
                    <a:pt x="26" y="9"/>
                  </a:lnTo>
                  <a:lnTo>
                    <a:pt x="25" y="10"/>
                  </a:lnTo>
                  <a:lnTo>
                    <a:pt x="20" y="11"/>
                  </a:lnTo>
                  <a:lnTo>
                    <a:pt x="17" y="12"/>
                  </a:lnTo>
                  <a:lnTo>
                    <a:pt x="14" y="13"/>
                  </a:lnTo>
                  <a:lnTo>
                    <a:pt x="11" y="16"/>
                  </a:lnTo>
                  <a:lnTo>
                    <a:pt x="11" y="18"/>
                  </a:lnTo>
                  <a:lnTo>
                    <a:pt x="11" y="18"/>
                  </a:lnTo>
                  <a:lnTo>
                    <a:pt x="12" y="19"/>
                  </a:lnTo>
                  <a:lnTo>
                    <a:pt x="13" y="19"/>
                  </a:lnTo>
                  <a:lnTo>
                    <a:pt x="18" y="20"/>
                  </a:lnTo>
                  <a:lnTo>
                    <a:pt x="24" y="22"/>
                  </a:lnTo>
                  <a:lnTo>
                    <a:pt x="26" y="23"/>
                  </a:lnTo>
                  <a:lnTo>
                    <a:pt x="30" y="25"/>
                  </a:lnTo>
                  <a:lnTo>
                    <a:pt x="33" y="31"/>
                  </a:lnTo>
                  <a:lnTo>
                    <a:pt x="33" y="35"/>
                  </a:lnTo>
                  <a:lnTo>
                    <a:pt x="33" y="38"/>
                  </a:lnTo>
                  <a:lnTo>
                    <a:pt x="30" y="43"/>
                  </a:lnTo>
                  <a:lnTo>
                    <a:pt x="27" y="45"/>
                  </a:lnTo>
                  <a:lnTo>
                    <a:pt x="25" y="46"/>
                  </a:lnTo>
                  <a:lnTo>
                    <a:pt x="19" y="48"/>
                  </a:lnTo>
                  <a:lnTo>
                    <a:pt x="16" y="48"/>
                  </a:lnTo>
                  <a:lnTo>
                    <a:pt x="13" y="48"/>
                  </a:lnTo>
                  <a:lnTo>
                    <a:pt x="8" y="47"/>
                  </a:lnTo>
                  <a:lnTo>
                    <a:pt x="6" y="46"/>
                  </a:lnTo>
                  <a:lnTo>
                    <a:pt x="3" y="45"/>
                  </a:lnTo>
                  <a:lnTo>
                    <a:pt x="0" y="42"/>
                  </a:lnTo>
                  <a:lnTo>
                    <a:pt x="0" y="40"/>
                  </a:lnTo>
                  <a:lnTo>
                    <a:pt x="0" y="39"/>
                  </a:lnTo>
                  <a:lnTo>
                    <a:pt x="0" y="38"/>
                  </a:lnTo>
                  <a:lnTo>
                    <a:pt x="1" y="37"/>
                  </a:lnTo>
                  <a:lnTo>
                    <a:pt x="2" y="36"/>
                  </a:lnTo>
                  <a:lnTo>
                    <a:pt x="3" y="36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6" y="37"/>
                  </a:lnTo>
                  <a:lnTo>
                    <a:pt x="7" y="38"/>
                  </a:lnTo>
                  <a:lnTo>
                    <a:pt x="7" y="38"/>
                  </a:lnTo>
                  <a:lnTo>
                    <a:pt x="10" y="39"/>
                  </a:lnTo>
                  <a:lnTo>
                    <a:pt x="11" y="39"/>
                  </a:lnTo>
                  <a:lnTo>
                    <a:pt x="13" y="39"/>
                  </a:lnTo>
                  <a:lnTo>
                    <a:pt x="15" y="40"/>
                  </a:lnTo>
                  <a:lnTo>
                    <a:pt x="16" y="40"/>
                  </a:lnTo>
                  <a:lnTo>
                    <a:pt x="17" y="40"/>
                  </a:lnTo>
                  <a:lnTo>
                    <a:pt x="20" y="39"/>
                  </a:lnTo>
                  <a:lnTo>
                    <a:pt x="21" y="39"/>
                  </a:lnTo>
                  <a:lnTo>
                    <a:pt x="23" y="38"/>
                  </a:lnTo>
                  <a:lnTo>
                    <a:pt x="25" y="36"/>
                  </a:lnTo>
                  <a:lnTo>
                    <a:pt x="25" y="35"/>
                  </a:lnTo>
                  <a:lnTo>
                    <a:pt x="25" y="33"/>
                  </a:lnTo>
                  <a:lnTo>
                    <a:pt x="21" y="29"/>
                  </a:lnTo>
                  <a:lnTo>
                    <a:pt x="18" y="28"/>
                  </a:lnTo>
                  <a:lnTo>
                    <a:pt x="14" y="27"/>
                  </a:lnTo>
                  <a:lnTo>
                    <a:pt x="11" y="27"/>
                  </a:lnTo>
                  <a:lnTo>
                    <a:pt x="7" y="25"/>
                  </a:lnTo>
                  <a:lnTo>
                    <a:pt x="6" y="24"/>
                  </a:lnTo>
                  <a:lnTo>
                    <a:pt x="5" y="23"/>
                  </a:lnTo>
                  <a:lnTo>
                    <a:pt x="3" y="20"/>
                  </a:lnTo>
                  <a:lnTo>
                    <a:pt x="3" y="18"/>
                  </a:lnTo>
                  <a:lnTo>
                    <a:pt x="3" y="14"/>
                  </a:lnTo>
                  <a:lnTo>
                    <a:pt x="7" y="8"/>
                  </a:lnTo>
                  <a:lnTo>
                    <a:pt x="11" y="6"/>
                  </a:lnTo>
                  <a:lnTo>
                    <a:pt x="12" y="6"/>
                  </a:lnTo>
                  <a:lnTo>
                    <a:pt x="16" y="4"/>
                  </a:lnTo>
                  <a:lnTo>
                    <a:pt x="18" y="4"/>
                  </a:lnTo>
                  <a:lnTo>
                    <a:pt x="21" y="3"/>
                  </a:lnTo>
                  <a:lnTo>
                    <a:pt x="24" y="2"/>
                  </a:lnTo>
                  <a:lnTo>
                    <a:pt x="26" y="1"/>
                  </a:lnTo>
                  <a:lnTo>
                    <a:pt x="26" y="1"/>
                  </a:lnTo>
                  <a:lnTo>
                    <a:pt x="28" y="0"/>
                  </a:lnTo>
                  <a:lnTo>
                    <a:pt x="29" y="0"/>
                  </a:lnTo>
                  <a:lnTo>
                    <a:pt x="30" y="0"/>
                  </a:lnTo>
                  <a:lnTo>
                    <a:pt x="31" y="1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3" y="4"/>
                  </a:lnTo>
                  <a:lnTo>
                    <a:pt x="33" y="4"/>
                  </a:lnTo>
                  <a:lnTo>
                    <a:pt x="33" y="5"/>
                  </a:lnTo>
                  <a:lnTo>
                    <a:pt x="33" y="7"/>
                  </a:lnTo>
                  <a:lnTo>
                    <a:pt x="33" y="8"/>
                  </a:lnTo>
                  <a:lnTo>
                    <a:pt x="34" y="9"/>
                  </a:lnTo>
                  <a:lnTo>
                    <a:pt x="34" y="10"/>
                  </a:lnTo>
                  <a:lnTo>
                    <a:pt x="34" y="11"/>
                  </a:lnTo>
                  <a:lnTo>
                    <a:pt x="34" y="12"/>
                  </a:lnTo>
                  <a:lnTo>
                    <a:pt x="33" y="13"/>
                  </a:lnTo>
                  <a:lnTo>
                    <a:pt x="33" y="14"/>
                  </a:lnTo>
                  <a:lnTo>
                    <a:pt x="32" y="15"/>
                  </a:lnTo>
                  <a:lnTo>
                    <a:pt x="31" y="15"/>
                  </a:lnTo>
                  <a:lnTo>
                    <a:pt x="30" y="15"/>
                  </a:lnTo>
                  <a:lnTo>
                    <a:pt x="30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16" name="Freeform 373">
              <a:extLst>
                <a:ext uri="{FF2B5EF4-FFF2-40B4-BE49-F238E27FC236}">
                  <a16:creationId xmlns:a16="http://schemas.microsoft.com/office/drawing/2014/main" id="{D648D670-7505-466E-BFC2-CBBB0DABABA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42" y="2055"/>
              <a:ext cx="39" cy="43"/>
            </a:xfrm>
            <a:custGeom>
              <a:avLst/>
              <a:gdLst>
                <a:gd name="T0" fmla="*/ 15 w 39"/>
                <a:gd name="T1" fmla="*/ 43 h 43"/>
                <a:gd name="T2" fmla="*/ 6 w 39"/>
                <a:gd name="T3" fmla="*/ 39 h 43"/>
                <a:gd name="T4" fmla="*/ 0 w 39"/>
                <a:gd name="T5" fmla="*/ 29 h 43"/>
                <a:gd name="T6" fmla="*/ 0 w 39"/>
                <a:gd name="T7" fmla="*/ 20 h 43"/>
                <a:gd name="T8" fmla="*/ 4 w 39"/>
                <a:gd name="T9" fmla="*/ 8 h 43"/>
                <a:gd name="T10" fmla="*/ 14 w 39"/>
                <a:gd name="T11" fmla="*/ 0 h 43"/>
                <a:gd name="T12" fmla="*/ 22 w 39"/>
                <a:gd name="T13" fmla="*/ 0 h 43"/>
                <a:gd name="T14" fmla="*/ 30 w 39"/>
                <a:gd name="T15" fmla="*/ 2 h 43"/>
                <a:gd name="T16" fmla="*/ 35 w 39"/>
                <a:gd name="T17" fmla="*/ 8 h 43"/>
                <a:gd name="T18" fmla="*/ 35 w 39"/>
                <a:gd name="T19" fmla="*/ 13 h 43"/>
                <a:gd name="T20" fmla="*/ 30 w 39"/>
                <a:gd name="T21" fmla="*/ 18 h 43"/>
                <a:gd name="T22" fmla="*/ 25 w 39"/>
                <a:gd name="T23" fmla="*/ 21 h 43"/>
                <a:gd name="T24" fmla="*/ 7 w 39"/>
                <a:gd name="T25" fmla="*/ 29 h 43"/>
                <a:gd name="T26" fmla="*/ 11 w 39"/>
                <a:gd name="T27" fmla="*/ 33 h 43"/>
                <a:gd name="T28" fmla="*/ 14 w 39"/>
                <a:gd name="T29" fmla="*/ 35 h 43"/>
                <a:gd name="T30" fmla="*/ 20 w 39"/>
                <a:gd name="T31" fmla="*/ 36 h 43"/>
                <a:gd name="T32" fmla="*/ 25 w 39"/>
                <a:gd name="T33" fmla="*/ 35 h 43"/>
                <a:gd name="T34" fmla="*/ 29 w 39"/>
                <a:gd name="T35" fmla="*/ 34 h 43"/>
                <a:gd name="T36" fmla="*/ 32 w 39"/>
                <a:gd name="T37" fmla="*/ 32 h 43"/>
                <a:gd name="T38" fmla="*/ 34 w 39"/>
                <a:gd name="T39" fmla="*/ 29 h 43"/>
                <a:gd name="T40" fmla="*/ 36 w 39"/>
                <a:gd name="T41" fmla="*/ 29 h 43"/>
                <a:gd name="T42" fmla="*/ 38 w 39"/>
                <a:gd name="T43" fmla="*/ 30 h 43"/>
                <a:gd name="T44" fmla="*/ 39 w 39"/>
                <a:gd name="T45" fmla="*/ 32 h 43"/>
                <a:gd name="T46" fmla="*/ 39 w 39"/>
                <a:gd name="T47" fmla="*/ 35 h 43"/>
                <a:gd name="T48" fmla="*/ 32 w 39"/>
                <a:gd name="T49" fmla="*/ 40 h 43"/>
                <a:gd name="T50" fmla="*/ 23 w 39"/>
                <a:gd name="T51" fmla="*/ 43 h 43"/>
                <a:gd name="T52" fmla="*/ 20 w 39"/>
                <a:gd name="T53" fmla="*/ 43 h 43"/>
                <a:gd name="T54" fmla="*/ 16 w 39"/>
                <a:gd name="T55" fmla="*/ 7 h 43"/>
                <a:gd name="T56" fmla="*/ 11 w 39"/>
                <a:gd name="T57" fmla="*/ 11 h 43"/>
                <a:gd name="T58" fmla="*/ 7 w 39"/>
                <a:gd name="T59" fmla="*/ 18 h 43"/>
                <a:gd name="T60" fmla="*/ 18 w 39"/>
                <a:gd name="T61" fmla="*/ 16 h 43"/>
                <a:gd name="T62" fmla="*/ 27 w 39"/>
                <a:gd name="T63" fmla="*/ 12 h 43"/>
                <a:gd name="T64" fmla="*/ 27 w 39"/>
                <a:gd name="T65" fmla="*/ 9 h 43"/>
                <a:gd name="T66" fmla="*/ 19 w 39"/>
                <a:gd name="T67" fmla="*/ 7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9" h="43">
                  <a:moveTo>
                    <a:pt x="20" y="43"/>
                  </a:moveTo>
                  <a:lnTo>
                    <a:pt x="15" y="43"/>
                  </a:lnTo>
                  <a:lnTo>
                    <a:pt x="8" y="41"/>
                  </a:lnTo>
                  <a:lnTo>
                    <a:pt x="6" y="39"/>
                  </a:lnTo>
                  <a:lnTo>
                    <a:pt x="3" y="36"/>
                  </a:lnTo>
                  <a:lnTo>
                    <a:pt x="0" y="29"/>
                  </a:lnTo>
                  <a:lnTo>
                    <a:pt x="0" y="25"/>
                  </a:lnTo>
                  <a:lnTo>
                    <a:pt x="0" y="20"/>
                  </a:lnTo>
                  <a:lnTo>
                    <a:pt x="2" y="11"/>
                  </a:lnTo>
                  <a:lnTo>
                    <a:pt x="4" y="8"/>
                  </a:lnTo>
                  <a:lnTo>
                    <a:pt x="7" y="4"/>
                  </a:lnTo>
                  <a:lnTo>
                    <a:pt x="14" y="0"/>
                  </a:lnTo>
                  <a:lnTo>
                    <a:pt x="19" y="0"/>
                  </a:lnTo>
                  <a:lnTo>
                    <a:pt x="22" y="0"/>
                  </a:lnTo>
                  <a:lnTo>
                    <a:pt x="27" y="1"/>
                  </a:lnTo>
                  <a:lnTo>
                    <a:pt x="30" y="2"/>
                  </a:lnTo>
                  <a:lnTo>
                    <a:pt x="32" y="4"/>
                  </a:lnTo>
                  <a:lnTo>
                    <a:pt x="35" y="8"/>
                  </a:lnTo>
                  <a:lnTo>
                    <a:pt x="35" y="11"/>
                  </a:lnTo>
                  <a:lnTo>
                    <a:pt x="35" y="13"/>
                  </a:lnTo>
                  <a:lnTo>
                    <a:pt x="32" y="16"/>
                  </a:lnTo>
                  <a:lnTo>
                    <a:pt x="30" y="18"/>
                  </a:lnTo>
                  <a:lnTo>
                    <a:pt x="29" y="19"/>
                  </a:lnTo>
                  <a:lnTo>
                    <a:pt x="25" y="21"/>
                  </a:lnTo>
                  <a:lnTo>
                    <a:pt x="22" y="22"/>
                  </a:lnTo>
                  <a:lnTo>
                    <a:pt x="7" y="29"/>
                  </a:lnTo>
                  <a:lnTo>
                    <a:pt x="8" y="31"/>
                  </a:lnTo>
                  <a:lnTo>
                    <a:pt x="11" y="33"/>
                  </a:lnTo>
                  <a:lnTo>
                    <a:pt x="12" y="34"/>
                  </a:lnTo>
                  <a:lnTo>
                    <a:pt x="14" y="35"/>
                  </a:lnTo>
                  <a:lnTo>
                    <a:pt x="18" y="36"/>
                  </a:lnTo>
                  <a:lnTo>
                    <a:pt x="20" y="36"/>
                  </a:lnTo>
                  <a:lnTo>
                    <a:pt x="21" y="36"/>
                  </a:lnTo>
                  <a:lnTo>
                    <a:pt x="25" y="35"/>
                  </a:lnTo>
                  <a:lnTo>
                    <a:pt x="26" y="35"/>
                  </a:lnTo>
                  <a:lnTo>
                    <a:pt x="29" y="34"/>
                  </a:lnTo>
                  <a:lnTo>
                    <a:pt x="32" y="33"/>
                  </a:lnTo>
                  <a:lnTo>
                    <a:pt x="32" y="32"/>
                  </a:lnTo>
                  <a:lnTo>
                    <a:pt x="33" y="30"/>
                  </a:lnTo>
                  <a:lnTo>
                    <a:pt x="34" y="29"/>
                  </a:lnTo>
                  <a:lnTo>
                    <a:pt x="35" y="29"/>
                  </a:lnTo>
                  <a:lnTo>
                    <a:pt x="36" y="29"/>
                  </a:lnTo>
                  <a:lnTo>
                    <a:pt x="37" y="30"/>
                  </a:lnTo>
                  <a:lnTo>
                    <a:pt x="38" y="30"/>
                  </a:lnTo>
                  <a:lnTo>
                    <a:pt x="38" y="31"/>
                  </a:lnTo>
                  <a:lnTo>
                    <a:pt x="39" y="32"/>
                  </a:lnTo>
                  <a:lnTo>
                    <a:pt x="39" y="33"/>
                  </a:lnTo>
                  <a:lnTo>
                    <a:pt x="39" y="35"/>
                  </a:lnTo>
                  <a:lnTo>
                    <a:pt x="35" y="39"/>
                  </a:lnTo>
                  <a:lnTo>
                    <a:pt x="32" y="40"/>
                  </a:lnTo>
                  <a:lnTo>
                    <a:pt x="29" y="42"/>
                  </a:lnTo>
                  <a:lnTo>
                    <a:pt x="23" y="43"/>
                  </a:lnTo>
                  <a:lnTo>
                    <a:pt x="20" y="43"/>
                  </a:lnTo>
                  <a:lnTo>
                    <a:pt x="20" y="43"/>
                  </a:lnTo>
                  <a:close/>
                  <a:moveTo>
                    <a:pt x="19" y="7"/>
                  </a:moveTo>
                  <a:lnTo>
                    <a:pt x="16" y="7"/>
                  </a:lnTo>
                  <a:lnTo>
                    <a:pt x="13" y="9"/>
                  </a:lnTo>
                  <a:lnTo>
                    <a:pt x="11" y="11"/>
                  </a:lnTo>
                  <a:lnTo>
                    <a:pt x="9" y="13"/>
                  </a:lnTo>
                  <a:lnTo>
                    <a:pt x="7" y="18"/>
                  </a:lnTo>
                  <a:lnTo>
                    <a:pt x="6" y="22"/>
                  </a:lnTo>
                  <a:lnTo>
                    <a:pt x="18" y="16"/>
                  </a:lnTo>
                  <a:lnTo>
                    <a:pt x="22" y="15"/>
                  </a:lnTo>
                  <a:lnTo>
                    <a:pt x="27" y="12"/>
                  </a:lnTo>
                  <a:lnTo>
                    <a:pt x="28" y="10"/>
                  </a:lnTo>
                  <a:lnTo>
                    <a:pt x="27" y="9"/>
                  </a:lnTo>
                  <a:lnTo>
                    <a:pt x="22" y="7"/>
                  </a:lnTo>
                  <a:lnTo>
                    <a:pt x="19" y="7"/>
                  </a:lnTo>
                  <a:lnTo>
                    <a:pt x="19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17" name="Freeform 374">
              <a:extLst>
                <a:ext uri="{FF2B5EF4-FFF2-40B4-BE49-F238E27FC236}">
                  <a16:creationId xmlns:a16="http://schemas.microsoft.com/office/drawing/2014/main" id="{DAAF89F0-CCFD-42AD-9CB2-6CBED63B4767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7" y="2055"/>
              <a:ext cx="36" cy="44"/>
            </a:xfrm>
            <a:custGeom>
              <a:avLst/>
              <a:gdLst>
                <a:gd name="T0" fmla="*/ 31 w 36"/>
                <a:gd name="T1" fmla="*/ 12 h 44"/>
                <a:gd name="T2" fmla="*/ 24 w 36"/>
                <a:gd name="T3" fmla="*/ 22 h 44"/>
                <a:gd name="T4" fmla="*/ 16 w 36"/>
                <a:gd name="T5" fmla="*/ 33 h 44"/>
                <a:gd name="T6" fmla="*/ 17 w 36"/>
                <a:gd name="T7" fmla="*/ 35 h 44"/>
                <a:gd name="T8" fmla="*/ 22 w 36"/>
                <a:gd name="T9" fmla="*/ 35 h 44"/>
                <a:gd name="T10" fmla="*/ 25 w 36"/>
                <a:gd name="T11" fmla="*/ 35 h 44"/>
                <a:gd name="T12" fmla="*/ 28 w 36"/>
                <a:gd name="T13" fmla="*/ 35 h 44"/>
                <a:gd name="T14" fmla="*/ 31 w 36"/>
                <a:gd name="T15" fmla="*/ 36 h 44"/>
                <a:gd name="T16" fmla="*/ 33 w 36"/>
                <a:gd name="T17" fmla="*/ 36 h 44"/>
                <a:gd name="T18" fmla="*/ 34 w 36"/>
                <a:gd name="T19" fmla="*/ 37 h 44"/>
                <a:gd name="T20" fmla="*/ 35 w 36"/>
                <a:gd name="T21" fmla="*/ 40 h 44"/>
                <a:gd name="T22" fmla="*/ 34 w 36"/>
                <a:gd name="T23" fmla="*/ 42 h 44"/>
                <a:gd name="T24" fmla="*/ 33 w 36"/>
                <a:gd name="T25" fmla="*/ 43 h 44"/>
                <a:gd name="T26" fmla="*/ 31 w 36"/>
                <a:gd name="T27" fmla="*/ 44 h 44"/>
                <a:gd name="T28" fmla="*/ 28 w 36"/>
                <a:gd name="T29" fmla="*/ 43 h 44"/>
                <a:gd name="T30" fmla="*/ 25 w 36"/>
                <a:gd name="T31" fmla="*/ 43 h 44"/>
                <a:gd name="T32" fmla="*/ 22 w 36"/>
                <a:gd name="T33" fmla="*/ 42 h 44"/>
                <a:gd name="T34" fmla="*/ 9 w 36"/>
                <a:gd name="T35" fmla="*/ 43 h 44"/>
                <a:gd name="T36" fmla="*/ 5 w 36"/>
                <a:gd name="T37" fmla="*/ 44 h 44"/>
                <a:gd name="T38" fmla="*/ 4 w 36"/>
                <a:gd name="T39" fmla="*/ 44 h 44"/>
                <a:gd name="T40" fmla="*/ 0 w 36"/>
                <a:gd name="T41" fmla="*/ 43 h 44"/>
                <a:gd name="T42" fmla="*/ 0 w 36"/>
                <a:gd name="T43" fmla="*/ 40 h 44"/>
                <a:gd name="T44" fmla="*/ 2 w 36"/>
                <a:gd name="T45" fmla="*/ 37 h 44"/>
                <a:gd name="T46" fmla="*/ 18 w 36"/>
                <a:gd name="T47" fmla="*/ 18 h 44"/>
                <a:gd name="T48" fmla="*/ 22 w 36"/>
                <a:gd name="T49" fmla="*/ 8 h 44"/>
                <a:gd name="T50" fmla="*/ 17 w 36"/>
                <a:gd name="T51" fmla="*/ 9 h 44"/>
                <a:gd name="T52" fmla="*/ 8 w 36"/>
                <a:gd name="T53" fmla="*/ 8 h 44"/>
                <a:gd name="T54" fmla="*/ 3 w 36"/>
                <a:gd name="T55" fmla="*/ 7 h 44"/>
                <a:gd name="T56" fmla="*/ 1 w 36"/>
                <a:gd name="T57" fmla="*/ 4 h 44"/>
                <a:gd name="T58" fmla="*/ 2 w 36"/>
                <a:gd name="T59" fmla="*/ 1 h 44"/>
                <a:gd name="T60" fmla="*/ 3 w 36"/>
                <a:gd name="T61" fmla="*/ 0 h 44"/>
                <a:gd name="T62" fmla="*/ 5 w 36"/>
                <a:gd name="T63" fmla="*/ 0 h 44"/>
                <a:gd name="T64" fmla="*/ 9 w 36"/>
                <a:gd name="T65" fmla="*/ 0 h 44"/>
                <a:gd name="T66" fmla="*/ 13 w 36"/>
                <a:gd name="T67" fmla="*/ 0 h 44"/>
                <a:gd name="T68" fmla="*/ 17 w 36"/>
                <a:gd name="T69" fmla="*/ 1 h 44"/>
                <a:gd name="T70" fmla="*/ 22 w 36"/>
                <a:gd name="T71" fmla="*/ 0 h 44"/>
                <a:gd name="T72" fmla="*/ 27 w 36"/>
                <a:gd name="T73" fmla="*/ 0 h 44"/>
                <a:gd name="T74" fmla="*/ 33 w 36"/>
                <a:gd name="T75" fmla="*/ 0 h 44"/>
                <a:gd name="T76" fmla="*/ 36 w 36"/>
                <a:gd name="T77" fmla="*/ 1 h 44"/>
                <a:gd name="T78" fmla="*/ 36 w 36"/>
                <a:gd name="T79" fmla="*/ 4 h 44"/>
                <a:gd name="T80" fmla="*/ 33 w 36"/>
                <a:gd name="T81" fmla="*/ 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6" h="44">
                  <a:moveTo>
                    <a:pt x="33" y="9"/>
                  </a:moveTo>
                  <a:lnTo>
                    <a:pt x="31" y="12"/>
                  </a:lnTo>
                  <a:lnTo>
                    <a:pt x="27" y="18"/>
                  </a:lnTo>
                  <a:lnTo>
                    <a:pt x="24" y="22"/>
                  </a:lnTo>
                  <a:lnTo>
                    <a:pt x="21" y="26"/>
                  </a:lnTo>
                  <a:lnTo>
                    <a:pt x="16" y="33"/>
                  </a:lnTo>
                  <a:lnTo>
                    <a:pt x="15" y="35"/>
                  </a:lnTo>
                  <a:lnTo>
                    <a:pt x="17" y="35"/>
                  </a:lnTo>
                  <a:lnTo>
                    <a:pt x="20" y="35"/>
                  </a:lnTo>
                  <a:lnTo>
                    <a:pt x="22" y="35"/>
                  </a:lnTo>
                  <a:lnTo>
                    <a:pt x="23" y="35"/>
                  </a:lnTo>
                  <a:lnTo>
                    <a:pt x="25" y="35"/>
                  </a:lnTo>
                  <a:lnTo>
                    <a:pt x="27" y="35"/>
                  </a:lnTo>
                  <a:lnTo>
                    <a:pt x="28" y="35"/>
                  </a:lnTo>
                  <a:lnTo>
                    <a:pt x="30" y="36"/>
                  </a:lnTo>
                  <a:lnTo>
                    <a:pt x="31" y="36"/>
                  </a:lnTo>
                  <a:lnTo>
                    <a:pt x="32" y="36"/>
                  </a:lnTo>
                  <a:lnTo>
                    <a:pt x="33" y="36"/>
                  </a:lnTo>
                  <a:lnTo>
                    <a:pt x="34" y="37"/>
                  </a:lnTo>
                  <a:lnTo>
                    <a:pt x="34" y="37"/>
                  </a:lnTo>
                  <a:lnTo>
                    <a:pt x="35" y="39"/>
                  </a:lnTo>
                  <a:lnTo>
                    <a:pt x="35" y="40"/>
                  </a:lnTo>
                  <a:lnTo>
                    <a:pt x="35" y="41"/>
                  </a:lnTo>
                  <a:lnTo>
                    <a:pt x="34" y="42"/>
                  </a:lnTo>
                  <a:lnTo>
                    <a:pt x="34" y="43"/>
                  </a:lnTo>
                  <a:lnTo>
                    <a:pt x="33" y="43"/>
                  </a:lnTo>
                  <a:lnTo>
                    <a:pt x="32" y="44"/>
                  </a:lnTo>
                  <a:lnTo>
                    <a:pt x="31" y="44"/>
                  </a:lnTo>
                  <a:lnTo>
                    <a:pt x="30" y="44"/>
                  </a:lnTo>
                  <a:lnTo>
                    <a:pt x="28" y="43"/>
                  </a:lnTo>
                  <a:lnTo>
                    <a:pt x="27" y="43"/>
                  </a:lnTo>
                  <a:lnTo>
                    <a:pt x="25" y="43"/>
                  </a:lnTo>
                  <a:lnTo>
                    <a:pt x="23" y="42"/>
                  </a:lnTo>
                  <a:lnTo>
                    <a:pt x="22" y="42"/>
                  </a:lnTo>
                  <a:lnTo>
                    <a:pt x="18" y="42"/>
                  </a:lnTo>
                  <a:lnTo>
                    <a:pt x="9" y="43"/>
                  </a:lnTo>
                  <a:lnTo>
                    <a:pt x="5" y="44"/>
                  </a:lnTo>
                  <a:lnTo>
                    <a:pt x="5" y="44"/>
                  </a:lnTo>
                  <a:lnTo>
                    <a:pt x="4" y="44"/>
                  </a:lnTo>
                  <a:lnTo>
                    <a:pt x="4" y="44"/>
                  </a:lnTo>
                  <a:lnTo>
                    <a:pt x="2" y="44"/>
                  </a:lnTo>
                  <a:lnTo>
                    <a:pt x="0" y="43"/>
                  </a:lnTo>
                  <a:lnTo>
                    <a:pt x="0" y="41"/>
                  </a:lnTo>
                  <a:lnTo>
                    <a:pt x="0" y="40"/>
                  </a:lnTo>
                  <a:lnTo>
                    <a:pt x="1" y="38"/>
                  </a:lnTo>
                  <a:lnTo>
                    <a:pt x="2" y="37"/>
                  </a:lnTo>
                  <a:lnTo>
                    <a:pt x="7" y="32"/>
                  </a:lnTo>
                  <a:lnTo>
                    <a:pt x="18" y="18"/>
                  </a:lnTo>
                  <a:lnTo>
                    <a:pt x="24" y="8"/>
                  </a:lnTo>
                  <a:lnTo>
                    <a:pt x="22" y="8"/>
                  </a:lnTo>
                  <a:lnTo>
                    <a:pt x="18" y="9"/>
                  </a:lnTo>
                  <a:lnTo>
                    <a:pt x="17" y="9"/>
                  </a:lnTo>
                  <a:lnTo>
                    <a:pt x="14" y="9"/>
                  </a:lnTo>
                  <a:lnTo>
                    <a:pt x="8" y="8"/>
                  </a:lnTo>
                  <a:lnTo>
                    <a:pt x="5" y="8"/>
                  </a:lnTo>
                  <a:lnTo>
                    <a:pt x="3" y="7"/>
                  </a:lnTo>
                  <a:lnTo>
                    <a:pt x="1" y="5"/>
                  </a:lnTo>
                  <a:lnTo>
                    <a:pt x="1" y="4"/>
                  </a:lnTo>
                  <a:lnTo>
                    <a:pt x="1" y="3"/>
                  </a:lnTo>
                  <a:lnTo>
                    <a:pt x="2" y="1"/>
                  </a:lnTo>
                  <a:lnTo>
                    <a:pt x="2" y="1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6" y="1"/>
                  </a:lnTo>
                  <a:lnTo>
                    <a:pt x="17" y="1"/>
                  </a:lnTo>
                  <a:lnTo>
                    <a:pt x="18" y="1"/>
                  </a:lnTo>
                  <a:lnTo>
                    <a:pt x="22" y="0"/>
                  </a:lnTo>
                  <a:lnTo>
                    <a:pt x="25" y="0"/>
                  </a:lnTo>
                  <a:lnTo>
                    <a:pt x="27" y="0"/>
                  </a:lnTo>
                  <a:lnTo>
                    <a:pt x="31" y="0"/>
                  </a:lnTo>
                  <a:lnTo>
                    <a:pt x="33" y="0"/>
                  </a:lnTo>
                  <a:lnTo>
                    <a:pt x="34" y="0"/>
                  </a:lnTo>
                  <a:lnTo>
                    <a:pt x="36" y="1"/>
                  </a:lnTo>
                  <a:lnTo>
                    <a:pt x="36" y="3"/>
                  </a:lnTo>
                  <a:lnTo>
                    <a:pt x="36" y="4"/>
                  </a:lnTo>
                  <a:lnTo>
                    <a:pt x="35" y="8"/>
                  </a:lnTo>
                  <a:lnTo>
                    <a:pt x="33" y="9"/>
                  </a:lnTo>
                  <a:lnTo>
                    <a:pt x="33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18" name="Freeform 375">
              <a:extLst>
                <a:ext uri="{FF2B5EF4-FFF2-40B4-BE49-F238E27FC236}">
                  <a16:creationId xmlns:a16="http://schemas.microsoft.com/office/drawing/2014/main" id="{F610F395-FE5F-4BB7-88CD-2381EC4517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2" y="2056"/>
              <a:ext cx="9" cy="40"/>
            </a:xfrm>
            <a:custGeom>
              <a:avLst/>
              <a:gdLst>
                <a:gd name="T0" fmla="*/ 8 w 9"/>
                <a:gd name="T1" fmla="*/ 22 h 40"/>
                <a:gd name="T2" fmla="*/ 8 w 9"/>
                <a:gd name="T3" fmla="*/ 23 h 40"/>
                <a:gd name="T4" fmla="*/ 8 w 9"/>
                <a:gd name="T5" fmla="*/ 27 h 40"/>
                <a:gd name="T6" fmla="*/ 8 w 9"/>
                <a:gd name="T7" fmla="*/ 29 h 40"/>
                <a:gd name="T8" fmla="*/ 8 w 9"/>
                <a:gd name="T9" fmla="*/ 32 h 40"/>
                <a:gd name="T10" fmla="*/ 8 w 9"/>
                <a:gd name="T11" fmla="*/ 35 h 40"/>
                <a:gd name="T12" fmla="*/ 8 w 9"/>
                <a:gd name="T13" fmla="*/ 36 h 40"/>
                <a:gd name="T14" fmla="*/ 8 w 9"/>
                <a:gd name="T15" fmla="*/ 37 h 40"/>
                <a:gd name="T16" fmla="*/ 8 w 9"/>
                <a:gd name="T17" fmla="*/ 39 h 40"/>
                <a:gd name="T18" fmla="*/ 7 w 9"/>
                <a:gd name="T19" fmla="*/ 39 h 40"/>
                <a:gd name="T20" fmla="*/ 7 w 9"/>
                <a:gd name="T21" fmla="*/ 40 h 40"/>
                <a:gd name="T22" fmla="*/ 5 w 9"/>
                <a:gd name="T23" fmla="*/ 40 h 40"/>
                <a:gd name="T24" fmla="*/ 5 w 9"/>
                <a:gd name="T25" fmla="*/ 40 h 40"/>
                <a:gd name="T26" fmla="*/ 4 w 9"/>
                <a:gd name="T27" fmla="*/ 40 h 40"/>
                <a:gd name="T28" fmla="*/ 2 w 9"/>
                <a:gd name="T29" fmla="*/ 40 h 40"/>
                <a:gd name="T30" fmla="*/ 2 w 9"/>
                <a:gd name="T31" fmla="*/ 39 h 40"/>
                <a:gd name="T32" fmla="*/ 1 w 9"/>
                <a:gd name="T33" fmla="*/ 39 h 40"/>
                <a:gd name="T34" fmla="*/ 1 w 9"/>
                <a:gd name="T35" fmla="*/ 37 h 40"/>
                <a:gd name="T36" fmla="*/ 1 w 9"/>
                <a:gd name="T37" fmla="*/ 36 h 40"/>
                <a:gd name="T38" fmla="*/ 1 w 9"/>
                <a:gd name="T39" fmla="*/ 35 h 40"/>
                <a:gd name="T40" fmla="*/ 1 w 9"/>
                <a:gd name="T41" fmla="*/ 32 h 40"/>
                <a:gd name="T42" fmla="*/ 0 w 9"/>
                <a:gd name="T43" fmla="*/ 29 h 40"/>
                <a:gd name="T44" fmla="*/ 0 w 9"/>
                <a:gd name="T45" fmla="*/ 27 h 40"/>
                <a:gd name="T46" fmla="*/ 0 w 9"/>
                <a:gd name="T47" fmla="*/ 23 h 40"/>
                <a:gd name="T48" fmla="*/ 0 w 9"/>
                <a:gd name="T49" fmla="*/ 22 h 40"/>
                <a:gd name="T50" fmla="*/ 0 w 9"/>
                <a:gd name="T51" fmla="*/ 21 h 40"/>
                <a:gd name="T52" fmla="*/ 1 w 9"/>
                <a:gd name="T53" fmla="*/ 16 h 40"/>
                <a:gd name="T54" fmla="*/ 1 w 9"/>
                <a:gd name="T55" fmla="*/ 13 h 40"/>
                <a:gd name="T56" fmla="*/ 1 w 9"/>
                <a:gd name="T57" fmla="*/ 10 h 40"/>
                <a:gd name="T58" fmla="*/ 1 w 9"/>
                <a:gd name="T59" fmla="*/ 6 h 40"/>
                <a:gd name="T60" fmla="*/ 1 w 9"/>
                <a:gd name="T61" fmla="*/ 4 h 40"/>
                <a:gd name="T62" fmla="*/ 1 w 9"/>
                <a:gd name="T63" fmla="*/ 3 h 40"/>
                <a:gd name="T64" fmla="*/ 2 w 9"/>
                <a:gd name="T65" fmla="*/ 2 h 40"/>
                <a:gd name="T66" fmla="*/ 2 w 9"/>
                <a:gd name="T67" fmla="*/ 1 h 40"/>
                <a:gd name="T68" fmla="*/ 3 w 9"/>
                <a:gd name="T69" fmla="*/ 0 h 40"/>
                <a:gd name="T70" fmla="*/ 4 w 9"/>
                <a:gd name="T71" fmla="*/ 0 h 40"/>
                <a:gd name="T72" fmla="*/ 5 w 9"/>
                <a:gd name="T73" fmla="*/ 0 h 40"/>
                <a:gd name="T74" fmla="*/ 6 w 9"/>
                <a:gd name="T75" fmla="*/ 0 h 40"/>
                <a:gd name="T76" fmla="*/ 7 w 9"/>
                <a:gd name="T77" fmla="*/ 0 h 40"/>
                <a:gd name="T78" fmla="*/ 8 w 9"/>
                <a:gd name="T79" fmla="*/ 1 h 40"/>
                <a:gd name="T80" fmla="*/ 8 w 9"/>
                <a:gd name="T81" fmla="*/ 2 h 40"/>
                <a:gd name="T82" fmla="*/ 9 w 9"/>
                <a:gd name="T83" fmla="*/ 3 h 40"/>
                <a:gd name="T84" fmla="*/ 9 w 9"/>
                <a:gd name="T85" fmla="*/ 4 h 40"/>
                <a:gd name="T86" fmla="*/ 9 w 9"/>
                <a:gd name="T87" fmla="*/ 6 h 40"/>
                <a:gd name="T88" fmla="*/ 9 w 9"/>
                <a:gd name="T89" fmla="*/ 10 h 40"/>
                <a:gd name="T90" fmla="*/ 8 w 9"/>
                <a:gd name="T91" fmla="*/ 13 h 40"/>
                <a:gd name="T92" fmla="*/ 8 w 9"/>
                <a:gd name="T93" fmla="*/ 16 h 40"/>
                <a:gd name="T94" fmla="*/ 8 w 9"/>
                <a:gd name="T95" fmla="*/ 21 h 40"/>
                <a:gd name="T96" fmla="*/ 8 w 9"/>
                <a:gd name="T97" fmla="*/ 22 h 40"/>
                <a:gd name="T98" fmla="*/ 8 w 9"/>
                <a:gd name="T99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" h="40">
                  <a:moveTo>
                    <a:pt x="8" y="22"/>
                  </a:moveTo>
                  <a:lnTo>
                    <a:pt x="8" y="23"/>
                  </a:lnTo>
                  <a:lnTo>
                    <a:pt x="8" y="27"/>
                  </a:lnTo>
                  <a:lnTo>
                    <a:pt x="8" y="29"/>
                  </a:lnTo>
                  <a:lnTo>
                    <a:pt x="8" y="32"/>
                  </a:lnTo>
                  <a:lnTo>
                    <a:pt x="8" y="35"/>
                  </a:lnTo>
                  <a:lnTo>
                    <a:pt x="8" y="36"/>
                  </a:lnTo>
                  <a:lnTo>
                    <a:pt x="8" y="37"/>
                  </a:lnTo>
                  <a:lnTo>
                    <a:pt x="8" y="39"/>
                  </a:lnTo>
                  <a:lnTo>
                    <a:pt x="7" y="39"/>
                  </a:lnTo>
                  <a:lnTo>
                    <a:pt x="7" y="40"/>
                  </a:lnTo>
                  <a:lnTo>
                    <a:pt x="5" y="40"/>
                  </a:lnTo>
                  <a:lnTo>
                    <a:pt x="5" y="40"/>
                  </a:lnTo>
                  <a:lnTo>
                    <a:pt x="4" y="40"/>
                  </a:lnTo>
                  <a:lnTo>
                    <a:pt x="2" y="40"/>
                  </a:lnTo>
                  <a:lnTo>
                    <a:pt x="2" y="39"/>
                  </a:lnTo>
                  <a:lnTo>
                    <a:pt x="1" y="39"/>
                  </a:lnTo>
                  <a:lnTo>
                    <a:pt x="1" y="37"/>
                  </a:lnTo>
                  <a:lnTo>
                    <a:pt x="1" y="36"/>
                  </a:lnTo>
                  <a:lnTo>
                    <a:pt x="1" y="35"/>
                  </a:lnTo>
                  <a:lnTo>
                    <a:pt x="1" y="32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3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1" y="16"/>
                  </a:lnTo>
                  <a:lnTo>
                    <a:pt x="1" y="13"/>
                  </a:lnTo>
                  <a:lnTo>
                    <a:pt x="1" y="10"/>
                  </a:lnTo>
                  <a:lnTo>
                    <a:pt x="1" y="6"/>
                  </a:lnTo>
                  <a:lnTo>
                    <a:pt x="1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2" y="1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1"/>
                  </a:lnTo>
                  <a:lnTo>
                    <a:pt x="8" y="2"/>
                  </a:lnTo>
                  <a:lnTo>
                    <a:pt x="9" y="3"/>
                  </a:lnTo>
                  <a:lnTo>
                    <a:pt x="9" y="4"/>
                  </a:lnTo>
                  <a:lnTo>
                    <a:pt x="9" y="6"/>
                  </a:lnTo>
                  <a:lnTo>
                    <a:pt x="9" y="10"/>
                  </a:lnTo>
                  <a:lnTo>
                    <a:pt x="8" y="13"/>
                  </a:lnTo>
                  <a:lnTo>
                    <a:pt x="8" y="16"/>
                  </a:lnTo>
                  <a:lnTo>
                    <a:pt x="8" y="21"/>
                  </a:lnTo>
                  <a:lnTo>
                    <a:pt x="8" y="22"/>
                  </a:lnTo>
                  <a:lnTo>
                    <a:pt x="8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19" name="Freeform 376">
              <a:extLst>
                <a:ext uri="{FF2B5EF4-FFF2-40B4-BE49-F238E27FC236}">
                  <a16:creationId xmlns:a16="http://schemas.microsoft.com/office/drawing/2014/main" id="{915D9E80-E403-4740-9333-A72CFDD556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4" y="2037"/>
              <a:ext cx="9" cy="9"/>
            </a:xfrm>
            <a:custGeom>
              <a:avLst/>
              <a:gdLst>
                <a:gd name="T0" fmla="*/ 4 w 9"/>
                <a:gd name="T1" fmla="*/ 9 h 9"/>
                <a:gd name="T2" fmla="*/ 3 w 9"/>
                <a:gd name="T3" fmla="*/ 9 h 9"/>
                <a:gd name="T4" fmla="*/ 2 w 9"/>
                <a:gd name="T5" fmla="*/ 9 h 9"/>
                <a:gd name="T6" fmla="*/ 1 w 9"/>
                <a:gd name="T7" fmla="*/ 8 h 9"/>
                <a:gd name="T8" fmla="*/ 0 w 9"/>
                <a:gd name="T9" fmla="*/ 7 h 9"/>
                <a:gd name="T10" fmla="*/ 0 w 9"/>
                <a:gd name="T11" fmla="*/ 6 h 9"/>
                <a:gd name="T12" fmla="*/ 0 w 9"/>
                <a:gd name="T13" fmla="*/ 5 h 9"/>
                <a:gd name="T14" fmla="*/ 0 w 9"/>
                <a:gd name="T15" fmla="*/ 4 h 9"/>
                <a:gd name="T16" fmla="*/ 0 w 9"/>
                <a:gd name="T17" fmla="*/ 2 h 9"/>
                <a:gd name="T18" fmla="*/ 1 w 9"/>
                <a:gd name="T19" fmla="*/ 2 h 9"/>
                <a:gd name="T20" fmla="*/ 2 w 9"/>
                <a:gd name="T21" fmla="*/ 1 h 9"/>
                <a:gd name="T22" fmla="*/ 3 w 9"/>
                <a:gd name="T23" fmla="*/ 0 h 9"/>
                <a:gd name="T24" fmla="*/ 4 w 9"/>
                <a:gd name="T25" fmla="*/ 0 h 9"/>
                <a:gd name="T26" fmla="*/ 5 w 9"/>
                <a:gd name="T27" fmla="*/ 0 h 9"/>
                <a:gd name="T28" fmla="*/ 7 w 9"/>
                <a:gd name="T29" fmla="*/ 1 h 9"/>
                <a:gd name="T30" fmla="*/ 7 w 9"/>
                <a:gd name="T31" fmla="*/ 2 h 9"/>
                <a:gd name="T32" fmla="*/ 8 w 9"/>
                <a:gd name="T33" fmla="*/ 2 h 9"/>
                <a:gd name="T34" fmla="*/ 9 w 9"/>
                <a:gd name="T35" fmla="*/ 4 h 9"/>
                <a:gd name="T36" fmla="*/ 9 w 9"/>
                <a:gd name="T37" fmla="*/ 5 h 9"/>
                <a:gd name="T38" fmla="*/ 9 w 9"/>
                <a:gd name="T39" fmla="*/ 6 h 9"/>
                <a:gd name="T40" fmla="*/ 8 w 9"/>
                <a:gd name="T41" fmla="*/ 7 h 9"/>
                <a:gd name="T42" fmla="*/ 7 w 9"/>
                <a:gd name="T43" fmla="*/ 8 h 9"/>
                <a:gd name="T44" fmla="*/ 7 w 9"/>
                <a:gd name="T45" fmla="*/ 9 h 9"/>
                <a:gd name="T46" fmla="*/ 5 w 9"/>
                <a:gd name="T47" fmla="*/ 9 h 9"/>
                <a:gd name="T48" fmla="*/ 4 w 9"/>
                <a:gd name="T49" fmla="*/ 9 h 9"/>
                <a:gd name="T50" fmla="*/ 4 w 9"/>
                <a:gd name="T5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" h="9">
                  <a:moveTo>
                    <a:pt x="4" y="9"/>
                  </a:moveTo>
                  <a:lnTo>
                    <a:pt x="3" y="9"/>
                  </a:lnTo>
                  <a:lnTo>
                    <a:pt x="2" y="9"/>
                  </a:lnTo>
                  <a:lnTo>
                    <a:pt x="1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1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7" y="1"/>
                  </a:lnTo>
                  <a:lnTo>
                    <a:pt x="7" y="2"/>
                  </a:lnTo>
                  <a:lnTo>
                    <a:pt x="8" y="2"/>
                  </a:lnTo>
                  <a:lnTo>
                    <a:pt x="9" y="4"/>
                  </a:lnTo>
                  <a:lnTo>
                    <a:pt x="9" y="5"/>
                  </a:lnTo>
                  <a:lnTo>
                    <a:pt x="9" y="6"/>
                  </a:lnTo>
                  <a:lnTo>
                    <a:pt x="8" y="7"/>
                  </a:lnTo>
                  <a:lnTo>
                    <a:pt x="7" y="8"/>
                  </a:lnTo>
                  <a:lnTo>
                    <a:pt x="7" y="9"/>
                  </a:lnTo>
                  <a:lnTo>
                    <a:pt x="5" y="9"/>
                  </a:lnTo>
                  <a:lnTo>
                    <a:pt x="4" y="9"/>
                  </a:lnTo>
                  <a:lnTo>
                    <a:pt x="4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20" name="Freeform 377">
              <a:extLst>
                <a:ext uri="{FF2B5EF4-FFF2-40B4-BE49-F238E27FC236}">
                  <a16:creationId xmlns:a16="http://schemas.microsoft.com/office/drawing/2014/main" id="{15394D65-E67D-4D87-879B-4EEAF8AD03B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51" y="2055"/>
              <a:ext cx="35" cy="44"/>
            </a:xfrm>
            <a:custGeom>
              <a:avLst/>
              <a:gdLst>
                <a:gd name="T0" fmla="*/ 17 w 35"/>
                <a:gd name="T1" fmla="*/ 44 h 44"/>
                <a:gd name="T2" fmla="*/ 14 w 35"/>
                <a:gd name="T3" fmla="*/ 44 h 44"/>
                <a:gd name="T4" fmla="*/ 8 w 35"/>
                <a:gd name="T5" fmla="*/ 41 h 44"/>
                <a:gd name="T6" fmla="*/ 6 w 35"/>
                <a:gd name="T7" fmla="*/ 39 h 44"/>
                <a:gd name="T8" fmla="*/ 3 w 35"/>
                <a:gd name="T9" fmla="*/ 36 h 44"/>
                <a:gd name="T10" fmla="*/ 0 w 35"/>
                <a:gd name="T11" fmla="*/ 29 h 44"/>
                <a:gd name="T12" fmla="*/ 0 w 35"/>
                <a:gd name="T13" fmla="*/ 24 h 44"/>
                <a:gd name="T14" fmla="*/ 0 w 35"/>
                <a:gd name="T15" fmla="*/ 20 h 44"/>
                <a:gd name="T16" fmla="*/ 2 w 35"/>
                <a:gd name="T17" fmla="*/ 12 h 44"/>
                <a:gd name="T18" fmla="*/ 5 w 35"/>
                <a:gd name="T19" fmla="*/ 9 h 44"/>
                <a:gd name="T20" fmla="*/ 7 w 35"/>
                <a:gd name="T21" fmla="*/ 4 h 44"/>
                <a:gd name="T22" fmla="*/ 15 w 35"/>
                <a:gd name="T23" fmla="*/ 0 h 44"/>
                <a:gd name="T24" fmla="*/ 20 w 35"/>
                <a:gd name="T25" fmla="*/ 0 h 44"/>
                <a:gd name="T26" fmla="*/ 24 w 35"/>
                <a:gd name="T27" fmla="*/ 0 h 44"/>
                <a:gd name="T28" fmla="*/ 30 w 35"/>
                <a:gd name="T29" fmla="*/ 4 h 44"/>
                <a:gd name="T30" fmla="*/ 32 w 35"/>
                <a:gd name="T31" fmla="*/ 8 h 44"/>
                <a:gd name="T32" fmla="*/ 33 w 35"/>
                <a:gd name="T33" fmla="*/ 11 h 44"/>
                <a:gd name="T34" fmla="*/ 35 w 35"/>
                <a:gd name="T35" fmla="*/ 18 h 44"/>
                <a:gd name="T36" fmla="*/ 35 w 35"/>
                <a:gd name="T37" fmla="*/ 22 h 44"/>
                <a:gd name="T38" fmla="*/ 35 w 35"/>
                <a:gd name="T39" fmla="*/ 26 h 44"/>
                <a:gd name="T40" fmla="*/ 33 w 35"/>
                <a:gd name="T41" fmla="*/ 33 h 44"/>
                <a:gd name="T42" fmla="*/ 30 w 35"/>
                <a:gd name="T43" fmla="*/ 36 h 44"/>
                <a:gd name="T44" fmla="*/ 28 w 35"/>
                <a:gd name="T45" fmla="*/ 40 h 44"/>
                <a:gd name="T46" fmla="*/ 21 w 35"/>
                <a:gd name="T47" fmla="*/ 44 h 44"/>
                <a:gd name="T48" fmla="*/ 17 w 35"/>
                <a:gd name="T49" fmla="*/ 44 h 44"/>
                <a:gd name="T50" fmla="*/ 17 w 35"/>
                <a:gd name="T51" fmla="*/ 44 h 44"/>
                <a:gd name="T52" fmla="*/ 19 w 35"/>
                <a:gd name="T53" fmla="*/ 9 h 44"/>
                <a:gd name="T54" fmla="*/ 17 w 35"/>
                <a:gd name="T55" fmla="*/ 8 h 44"/>
                <a:gd name="T56" fmla="*/ 12 w 35"/>
                <a:gd name="T57" fmla="*/ 11 h 44"/>
                <a:gd name="T58" fmla="*/ 10 w 35"/>
                <a:gd name="T59" fmla="*/ 14 h 44"/>
                <a:gd name="T60" fmla="*/ 9 w 35"/>
                <a:gd name="T61" fmla="*/ 16 h 44"/>
                <a:gd name="T62" fmla="*/ 8 w 35"/>
                <a:gd name="T63" fmla="*/ 21 h 44"/>
                <a:gd name="T64" fmla="*/ 8 w 35"/>
                <a:gd name="T65" fmla="*/ 24 h 44"/>
                <a:gd name="T66" fmla="*/ 8 w 35"/>
                <a:gd name="T67" fmla="*/ 27 h 44"/>
                <a:gd name="T68" fmla="*/ 9 w 35"/>
                <a:gd name="T69" fmla="*/ 31 h 44"/>
                <a:gd name="T70" fmla="*/ 11 w 35"/>
                <a:gd name="T71" fmla="*/ 33 h 44"/>
                <a:gd name="T72" fmla="*/ 12 w 35"/>
                <a:gd name="T73" fmla="*/ 34 h 44"/>
                <a:gd name="T74" fmla="*/ 15 w 35"/>
                <a:gd name="T75" fmla="*/ 35 h 44"/>
                <a:gd name="T76" fmla="*/ 17 w 35"/>
                <a:gd name="T77" fmla="*/ 35 h 44"/>
                <a:gd name="T78" fmla="*/ 19 w 35"/>
                <a:gd name="T79" fmla="*/ 35 h 44"/>
                <a:gd name="T80" fmla="*/ 23 w 35"/>
                <a:gd name="T81" fmla="*/ 34 h 44"/>
                <a:gd name="T82" fmla="*/ 24 w 35"/>
                <a:gd name="T83" fmla="*/ 33 h 44"/>
                <a:gd name="T84" fmla="*/ 26 w 35"/>
                <a:gd name="T85" fmla="*/ 31 h 44"/>
                <a:gd name="T86" fmla="*/ 27 w 35"/>
                <a:gd name="T87" fmla="*/ 26 h 44"/>
                <a:gd name="T88" fmla="*/ 28 w 35"/>
                <a:gd name="T89" fmla="*/ 24 h 44"/>
                <a:gd name="T90" fmla="*/ 28 w 35"/>
                <a:gd name="T91" fmla="*/ 16 h 44"/>
                <a:gd name="T92" fmla="*/ 24 w 35"/>
                <a:gd name="T93" fmla="*/ 9 h 44"/>
                <a:gd name="T94" fmla="*/ 19 w 35"/>
                <a:gd name="T95" fmla="*/ 9 h 44"/>
                <a:gd name="T96" fmla="*/ 19 w 35"/>
                <a:gd name="T97" fmla="*/ 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5" h="44">
                  <a:moveTo>
                    <a:pt x="17" y="44"/>
                  </a:moveTo>
                  <a:lnTo>
                    <a:pt x="14" y="44"/>
                  </a:lnTo>
                  <a:lnTo>
                    <a:pt x="8" y="41"/>
                  </a:lnTo>
                  <a:lnTo>
                    <a:pt x="6" y="39"/>
                  </a:lnTo>
                  <a:lnTo>
                    <a:pt x="3" y="36"/>
                  </a:lnTo>
                  <a:lnTo>
                    <a:pt x="0" y="29"/>
                  </a:lnTo>
                  <a:lnTo>
                    <a:pt x="0" y="24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5" y="9"/>
                  </a:lnTo>
                  <a:lnTo>
                    <a:pt x="7" y="4"/>
                  </a:lnTo>
                  <a:lnTo>
                    <a:pt x="15" y="0"/>
                  </a:lnTo>
                  <a:lnTo>
                    <a:pt x="20" y="0"/>
                  </a:lnTo>
                  <a:lnTo>
                    <a:pt x="24" y="0"/>
                  </a:lnTo>
                  <a:lnTo>
                    <a:pt x="30" y="4"/>
                  </a:lnTo>
                  <a:lnTo>
                    <a:pt x="32" y="8"/>
                  </a:lnTo>
                  <a:lnTo>
                    <a:pt x="33" y="11"/>
                  </a:lnTo>
                  <a:lnTo>
                    <a:pt x="35" y="18"/>
                  </a:lnTo>
                  <a:lnTo>
                    <a:pt x="35" y="22"/>
                  </a:lnTo>
                  <a:lnTo>
                    <a:pt x="35" y="26"/>
                  </a:lnTo>
                  <a:lnTo>
                    <a:pt x="33" y="33"/>
                  </a:lnTo>
                  <a:lnTo>
                    <a:pt x="30" y="36"/>
                  </a:lnTo>
                  <a:lnTo>
                    <a:pt x="28" y="40"/>
                  </a:lnTo>
                  <a:lnTo>
                    <a:pt x="21" y="44"/>
                  </a:lnTo>
                  <a:lnTo>
                    <a:pt x="17" y="44"/>
                  </a:lnTo>
                  <a:lnTo>
                    <a:pt x="17" y="44"/>
                  </a:lnTo>
                  <a:close/>
                  <a:moveTo>
                    <a:pt x="19" y="9"/>
                  </a:moveTo>
                  <a:lnTo>
                    <a:pt x="17" y="8"/>
                  </a:lnTo>
                  <a:lnTo>
                    <a:pt x="12" y="11"/>
                  </a:lnTo>
                  <a:lnTo>
                    <a:pt x="10" y="14"/>
                  </a:lnTo>
                  <a:lnTo>
                    <a:pt x="9" y="16"/>
                  </a:lnTo>
                  <a:lnTo>
                    <a:pt x="8" y="21"/>
                  </a:lnTo>
                  <a:lnTo>
                    <a:pt x="8" y="24"/>
                  </a:lnTo>
                  <a:lnTo>
                    <a:pt x="8" y="27"/>
                  </a:lnTo>
                  <a:lnTo>
                    <a:pt x="9" y="31"/>
                  </a:lnTo>
                  <a:lnTo>
                    <a:pt x="11" y="33"/>
                  </a:lnTo>
                  <a:lnTo>
                    <a:pt x="12" y="34"/>
                  </a:lnTo>
                  <a:lnTo>
                    <a:pt x="15" y="35"/>
                  </a:lnTo>
                  <a:lnTo>
                    <a:pt x="17" y="35"/>
                  </a:lnTo>
                  <a:lnTo>
                    <a:pt x="19" y="35"/>
                  </a:lnTo>
                  <a:lnTo>
                    <a:pt x="23" y="34"/>
                  </a:lnTo>
                  <a:lnTo>
                    <a:pt x="24" y="33"/>
                  </a:lnTo>
                  <a:lnTo>
                    <a:pt x="26" y="31"/>
                  </a:lnTo>
                  <a:lnTo>
                    <a:pt x="27" y="26"/>
                  </a:lnTo>
                  <a:lnTo>
                    <a:pt x="28" y="24"/>
                  </a:lnTo>
                  <a:lnTo>
                    <a:pt x="28" y="16"/>
                  </a:lnTo>
                  <a:lnTo>
                    <a:pt x="24" y="9"/>
                  </a:lnTo>
                  <a:lnTo>
                    <a:pt x="19" y="9"/>
                  </a:lnTo>
                  <a:lnTo>
                    <a:pt x="19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21" name="Freeform 378">
              <a:extLst>
                <a:ext uri="{FF2B5EF4-FFF2-40B4-BE49-F238E27FC236}">
                  <a16:creationId xmlns:a16="http://schemas.microsoft.com/office/drawing/2014/main" id="{95F07618-6A80-4C4E-B788-4954B6DF94F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5" y="2053"/>
              <a:ext cx="35" cy="46"/>
            </a:xfrm>
            <a:custGeom>
              <a:avLst/>
              <a:gdLst>
                <a:gd name="T0" fmla="*/ 29 w 35"/>
                <a:gd name="T1" fmla="*/ 46 h 46"/>
                <a:gd name="T2" fmla="*/ 27 w 35"/>
                <a:gd name="T3" fmla="*/ 42 h 46"/>
                <a:gd name="T4" fmla="*/ 25 w 35"/>
                <a:gd name="T5" fmla="*/ 31 h 46"/>
                <a:gd name="T6" fmla="*/ 25 w 35"/>
                <a:gd name="T7" fmla="*/ 25 h 46"/>
                <a:gd name="T8" fmla="*/ 25 w 35"/>
                <a:gd name="T9" fmla="*/ 23 h 46"/>
                <a:gd name="T10" fmla="*/ 25 w 35"/>
                <a:gd name="T11" fmla="*/ 20 h 46"/>
                <a:gd name="T12" fmla="*/ 25 w 35"/>
                <a:gd name="T13" fmla="*/ 18 h 46"/>
                <a:gd name="T14" fmla="*/ 24 w 35"/>
                <a:gd name="T15" fmla="*/ 9 h 46"/>
                <a:gd name="T16" fmla="*/ 20 w 35"/>
                <a:gd name="T17" fmla="*/ 9 h 46"/>
                <a:gd name="T18" fmla="*/ 14 w 35"/>
                <a:gd name="T19" fmla="*/ 14 h 46"/>
                <a:gd name="T20" fmla="*/ 9 w 35"/>
                <a:gd name="T21" fmla="*/ 23 h 46"/>
                <a:gd name="T22" fmla="*/ 8 w 35"/>
                <a:gd name="T23" fmla="*/ 27 h 46"/>
                <a:gd name="T24" fmla="*/ 8 w 35"/>
                <a:gd name="T25" fmla="*/ 30 h 46"/>
                <a:gd name="T26" fmla="*/ 8 w 35"/>
                <a:gd name="T27" fmla="*/ 33 h 46"/>
                <a:gd name="T28" fmla="*/ 8 w 35"/>
                <a:gd name="T29" fmla="*/ 35 h 46"/>
                <a:gd name="T30" fmla="*/ 8 w 35"/>
                <a:gd name="T31" fmla="*/ 37 h 46"/>
                <a:gd name="T32" fmla="*/ 8 w 35"/>
                <a:gd name="T33" fmla="*/ 40 h 46"/>
                <a:gd name="T34" fmla="*/ 8 w 35"/>
                <a:gd name="T35" fmla="*/ 42 h 46"/>
                <a:gd name="T36" fmla="*/ 7 w 35"/>
                <a:gd name="T37" fmla="*/ 44 h 46"/>
                <a:gd name="T38" fmla="*/ 5 w 35"/>
                <a:gd name="T39" fmla="*/ 45 h 46"/>
                <a:gd name="T40" fmla="*/ 3 w 35"/>
                <a:gd name="T41" fmla="*/ 45 h 46"/>
                <a:gd name="T42" fmla="*/ 2 w 35"/>
                <a:gd name="T43" fmla="*/ 44 h 46"/>
                <a:gd name="T44" fmla="*/ 0 w 35"/>
                <a:gd name="T45" fmla="*/ 42 h 46"/>
                <a:gd name="T46" fmla="*/ 0 w 35"/>
                <a:gd name="T47" fmla="*/ 40 h 46"/>
                <a:gd name="T48" fmla="*/ 0 w 35"/>
                <a:gd name="T49" fmla="*/ 37 h 46"/>
                <a:gd name="T50" fmla="*/ 0 w 35"/>
                <a:gd name="T51" fmla="*/ 35 h 46"/>
                <a:gd name="T52" fmla="*/ 0 w 35"/>
                <a:gd name="T53" fmla="*/ 32 h 46"/>
                <a:gd name="T54" fmla="*/ 1 w 35"/>
                <a:gd name="T55" fmla="*/ 23 h 46"/>
                <a:gd name="T56" fmla="*/ 1 w 35"/>
                <a:gd name="T57" fmla="*/ 14 h 46"/>
                <a:gd name="T58" fmla="*/ 1 w 35"/>
                <a:gd name="T59" fmla="*/ 11 h 46"/>
                <a:gd name="T60" fmla="*/ 1 w 35"/>
                <a:gd name="T61" fmla="*/ 8 h 46"/>
                <a:gd name="T62" fmla="*/ 1 w 35"/>
                <a:gd name="T63" fmla="*/ 5 h 46"/>
                <a:gd name="T64" fmla="*/ 1 w 35"/>
                <a:gd name="T65" fmla="*/ 3 h 46"/>
                <a:gd name="T66" fmla="*/ 2 w 35"/>
                <a:gd name="T67" fmla="*/ 1 h 46"/>
                <a:gd name="T68" fmla="*/ 4 w 35"/>
                <a:gd name="T69" fmla="*/ 0 h 46"/>
                <a:gd name="T70" fmla="*/ 6 w 35"/>
                <a:gd name="T71" fmla="*/ 0 h 46"/>
                <a:gd name="T72" fmla="*/ 9 w 35"/>
                <a:gd name="T73" fmla="*/ 5 h 46"/>
                <a:gd name="T74" fmla="*/ 12 w 35"/>
                <a:gd name="T75" fmla="*/ 6 h 46"/>
                <a:gd name="T76" fmla="*/ 22 w 35"/>
                <a:gd name="T77" fmla="*/ 1 h 46"/>
                <a:gd name="T78" fmla="*/ 30 w 35"/>
                <a:gd name="T79" fmla="*/ 4 h 46"/>
                <a:gd name="T80" fmla="*/ 32 w 35"/>
                <a:gd name="T81" fmla="*/ 9 h 46"/>
                <a:gd name="T82" fmla="*/ 33 w 35"/>
                <a:gd name="T83" fmla="*/ 18 h 46"/>
                <a:gd name="T84" fmla="*/ 33 w 35"/>
                <a:gd name="T85" fmla="*/ 25 h 46"/>
                <a:gd name="T86" fmla="*/ 33 w 35"/>
                <a:gd name="T87" fmla="*/ 31 h 46"/>
                <a:gd name="T88" fmla="*/ 34 w 35"/>
                <a:gd name="T89" fmla="*/ 36 h 46"/>
                <a:gd name="T90" fmla="*/ 35 w 35"/>
                <a:gd name="T91" fmla="*/ 42 h 46"/>
                <a:gd name="T92" fmla="*/ 34 w 35"/>
                <a:gd name="T93" fmla="*/ 44 h 46"/>
                <a:gd name="T94" fmla="*/ 33 w 35"/>
                <a:gd name="T95" fmla="*/ 45 h 46"/>
                <a:gd name="T96" fmla="*/ 31 w 35"/>
                <a:gd name="T97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5" h="46">
                  <a:moveTo>
                    <a:pt x="31" y="46"/>
                  </a:moveTo>
                  <a:lnTo>
                    <a:pt x="29" y="46"/>
                  </a:lnTo>
                  <a:lnTo>
                    <a:pt x="27" y="44"/>
                  </a:lnTo>
                  <a:lnTo>
                    <a:pt x="27" y="42"/>
                  </a:lnTo>
                  <a:lnTo>
                    <a:pt x="26" y="34"/>
                  </a:lnTo>
                  <a:lnTo>
                    <a:pt x="25" y="31"/>
                  </a:lnTo>
                  <a:lnTo>
                    <a:pt x="25" y="27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25" y="23"/>
                  </a:lnTo>
                  <a:lnTo>
                    <a:pt x="25" y="21"/>
                  </a:lnTo>
                  <a:lnTo>
                    <a:pt x="25" y="20"/>
                  </a:lnTo>
                  <a:lnTo>
                    <a:pt x="25" y="18"/>
                  </a:lnTo>
                  <a:lnTo>
                    <a:pt x="25" y="18"/>
                  </a:lnTo>
                  <a:lnTo>
                    <a:pt x="25" y="13"/>
                  </a:lnTo>
                  <a:lnTo>
                    <a:pt x="24" y="9"/>
                  </a:lnTo>
                  <a:lnTo>
                    <a:pt x="22" y="9"/>
                  </a:lnTo>
                  <a:lnTo>
                    <a:pt x="20" y="9"/>
                  </a:lnTo>
                  <a:lnTo>
                    <a:pt x="16" y="12"/>
                  </a:lnTo>
                  <a:lnTo>
                    <a:pt x="14" y="14"/>
                  </a:lnTo>
                  <a:lnTo>
                    <a:pt x="12" y="17"/>
                  </a:lnTo>
                  <a:lnTo>
                    <a:pt x="9" y="23"/>
                  </a:lnTo>
                  <a:lnTo>
                    <a:pt x="8" y="26"/>
                  </a:lnTo>
                  <a:lnTo>
                    <a:pt x="8" y="27"/>
                  </a:lnTo>
                  <a:lnTo>
                    <a:pt x="8" y="29"/>
                  </a:lnTo>
                  <a:lnTo>
                    <a:pt x="8" y="30"/>
                  </a:lnTo>
                  <a:lnTo>
                    <a:pt x="8" y="31"/>
                  </a:lnTo>
                  <a:lnTo>
                    <a:pt x="8" y="33"/>
                  </a:lnTo>
                  <a:lnTo>
                    <a:pt x="8" y="34"/>
                  </a:lnTo>
                  <a:lnTo>
                    <a:pt x="8" y="35"/>
                  </a:lnTo>
                  <a:lnTo>
                    <a:pt x="8" y="36"/>
                  </a:lnTo>
                  <a:lnTo>
                    <a:pt x="8" y="37"/>
                  </a:lnTo>
                  <a:lnTo>
                    <a:pt x="8" y="39"/>
                  </a:lnTo>
                  <a:lnTo>
                    <a:pt x="8" y="40"/>
                  </a:lnTo>
                  <a:lnTo>
                    <a:pt x="8" y="41"/>
                  </a:lnTo>
                  <a:lnTo>
                    <a:pt x="8" y="42"/>
                  </a:lnTo>
                  <a:lnTo>
                    <a:pt x="8" y="43"/>
                  </a:lnTo>
                  <a:lnTo>
                    <a:pt x="7" y="44"/>
                  </a:lnTo>
                  <a:lnTo>
                    <a:pt x="6" y="44"/>
                  </a:lnTo>
                  <a:lnTo>
                    <a:pt x="5" y="45"/>
                  </a:lnTo>
                  <a:lnTo>
                    <a:pt x="4" y="45"/>
                  </a:lnTo>
                  <a:lnTo>
                    <a:pt x="3" y="45"/>
                  </a:lnTo>
                  <a:lnTo>
                    <a:pt x="2" y="44"/>
                  </a:lnTo>
                  <a:lnTo>
                    <a:pt x="2" y="44"/>
                  </a:lnTo>
                  <a:lnTo>
                    <a:pt x="1" y="43"/>
                  </a:lnTo>
                  <a:lnTo>
                    <a:pt x="0" y="42"/>
                  </a:lnTo>
                  <a:lnTo>
                    <a:pt x="0" y="41"/>
                  </a:lnTo>
                  <a:lnTo>
                    <a:pt x="0" y="40"/>
                  </a:lnTo>
                  <a:lnTo>
                    <a:pt x="0" y="39"/>
                  </a:lnTo>
                  <a:lnTo>
                    <a:pt x="0" y="37"/>
                  </a:lnTo>
                  <a:lnTo>
                    <a:pt x="0" y="36"/>
                  </a:lnTo>
                  <a:lnTo>
                    <a:pt x="0" y="35"/>
                  </a:lnTo>
                  <a:lnTo>
                    <a:pt x="0" y="34"/>
                  </a:lnTo>
                  <a:lnTo>
                    <a:pt x="0" y="32"/>
                  </a:lnTo>
                  <a:lnTo>
                    <a:pt x="0" y="26"/>
                  </a:lnTo>
                  <a:lnTo>
                    <a:pt x="1" y="23"/>
                  </a:lnTo>
                  <a:lnTo>
                    <a:pt x="1" y="19"/>
                  </a:lnTo>
                  <a:lnTo>
                    <a:pt x="1" y="14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1" y="9"/>
                  </a:lnTo>
                  <a:lnTo>
                    <a:pt x="1" y="8"/>
                  </a:lnTo>
                  <a:lnTo>
                    <a:pt x="1" y="7"/>
                  </a:lnTo>
                  <a:lnTo>
                    <a:pt x="1" y="5"/>
                  </a:lnTo>
                  <a:lnTo>
                    <a:pt x="1" y="4"/>
                  </a:lnTo>
                  <a:lnTo>
                    <a:pt x="1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8" y="3"/>
                  </a:lnTo>
                  <a:lnTo>
                    <a:pt x="9" y="5"/>
                  </a:lnTo>
                  <a:lnTo>
                    <a:pt x="9" y="10"/>
                  </a:lnTo>
                  <a:lnTo>
                    <a:pt x="12" y="6"/>
                  </a:lnTo>
                  <a:lnTo>
                    <a:pt x="19" y="1"/>
                  </a:lnTo>
                  <a:lnTo>
                    <a:pt x="22" y="1"/>
                  </a:lnTo>
                  <a:lnTo>
                    <a:pt x="26" y="1"/>
                  </a:lnTo>
                  <a:lnTo>
                    <a:pt x="30" y="4"/>
                  </a:lnTo>
                  <a:lnTo>
                    <a:pt x="31" y="7"/>
                  </a:lnTo>
                  <a:lnTo>
                    <a:pt x="32" y="9"/>
                  </a:lnTo>
                  <a:lnTo>
                    <a:pt x="33" y="14"/>
                  </a:lnTo>
                  <a:lnTo>
                    <a:pt x="33" y="18"/>
                  </a:lnTo>
                  <a:lnTo>
                    <a:pt x="33" y="22"/>
                  </a:lnTo>
                  <a:lnTo>
                    <a:pt x="33" y="25"/>
                  </a:lnTo>
                  <a:lnTo>
                    <a:pt x="33" y="27"/>
                  </a:lnTo>
                  <a:lnTo>
                    <a:pt x="33" y="31"/>
                  </a:lnTo>
                  <a:lnTo>
                    <a:pt x="34" y="34"/>
                  </a:lnTo>
                  <a:lnTo>
                    <a:pt x="34" y="36"/>
                  </a:lnTo>
                  <a:lnTo>
                    <a:pt x="35" y="40"/>
                  </a:lnTo>
                  <a:lnTo>
                    <a:pt x="35" y="42"/>
                  </a:lnTo>
                  <a:lnTo>
                    <a:pt x="35" y="43"/>
                  </a:lnTo>
                  <a:lnTo>
                    <a:pt x="34" y="44"/>
                  </a:lnTo>
                  <a:lnTo>
                    <a:pt x="33" y="45"/>
                  </a:lnTo>
                  <a:lnTo>
                    <a:pt x="33" y="45"/>
                  </a:lnTo>
                  <a:lnTo>
                    <a:pt x="31" y="46"/>
                  </a:lnTo>
                  <a:lnTo>
                    <a:pt x="31" y="46"/>
                  </a:lnTo>
                  <a:lnTo>
                    <a:pt x="31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22" name="Freeform 379">
              <a:extLst>
                <a:ext uri="{FF2B5EF4-FFF2-40B4-BE49-F238E27FC236}">
                  <a16:creationId xmlns:a16="http://schemas.microsoft.com/office/drawing/2014/main" id="{813ED961-BF0F-4394-8164-5758F6C318E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36" y="2055"/>
              <a:ext cx="39" cy="43"/>
            </a:xfrm>
            <a:custGeom>
              <a:avLst/>
              <a:gdLst>
                <a:gd name="T0" fmla="*/ 15 w 39"/>
                <a:gd name="T1" fmla="*/ 43 h 43"/>
                <a:gd name="T2" fmla="*/ 6 w 39"/>
                <a:gd name="T3" fmla="*/ 39 h 43"/>
                <a:gd name="T4" fmla="*/ 0 w 39"/>
                <a:gd name="T5" fmla="*/ 29 h 43"/>
                <a:gd name="T6" fmla="*/ 0 w 39"/>
                <a:gd name="T7" fmla="*/ 20 h 43"/>
                <a:gd name="T8" fmla="*/ 4 w 39"/>
                <a:gd name="T9" fmla="*/ 8 h 43"/>
                <a:gd name="T10" fmla="*/ 14 w 39"/>
                <a:gd name="T11" fmla="*/ 0 h 43"/>
                <a:gd name="T12" fmla="*/ 22 w 39"/>
                <a:gd name="T13" fmla="*/ 0 h 43"/>
                <a:gd name="T14" fmla="*/ 29 w 39"/>
                <a:gd name="T15" fmla="*/ 2 h 43"/>
                <a:gd name="T16" fmla="*/ 35 w 39"/>
                <a:gd name="T17" fmla="*/ 8 h 43"/>
                <a:gd name="T18" fmla="*/ 35 w 39"/>
                <a:gd name="T19" fmla="*/ 13 h 43"/>
                <a:gd name="T20" fmla="*/ 30 w 39"/>
                <a:gd name="T21" fmla="*/ 18 h 43"/>
                <a:gd name="T22" fmla="*/ 25 w 39"/>
                <a:gd name="T23" fmla="*/ 21 h 43"/>
                <a:gd name="T24" fmla="*/ 7 w 39"/>
                <a:gd name="T25" fmla="*/ 29 h 43"/>
                <a:gd name="T26" fmla="*/ 11 w 39"/>
                <a:gd name="T27" fmla="*/ 33 h 43"/>
                <a:gd name="T28" fmla="*/ 14 w 39"/>
                <a:gd name="T29" fmla="*/ 35 h 43"/>
                <a:gd name="T30" fmla="*/ 20 w 39"/>
                <a:gd name="T31" fmla="*/ 36 h 43"/>
                <a:gd name="T32" fmla="*/ 25 w 39"/>
                <a:gd name="T33" fmla="*/ 35 h 43"/>
                <a:gd name="T34" fmla="*/ 29 w 39"/>
                <a:gd name="T35" fmla="*/ 34 h 43"/>
                <a:gd name="T36" fmla="*/ 32 w 39"/>
                <a:gd name="T37" fmla="*/ 32 h 43"/>
                <a:gd name="T38" fmla="*/ 34 w 39"/>
                <a:gd name="T39" fmla="*/ 29 h 43"/>
                <a:gd name="T40" fmla="*/ 36 w 39"/>
                <a:gd name="T41" fmla="*/ 29 h 43"/>
                <a:gd name="T42" fmla="*/ 37 w 39"/>
                <a:gd name="T43" fmla="*/ 30 h 43"/>
                <a:gd name="T44" fmla="*/ 39 w 39"/>
                <a:gd name="T45" fmla="*/ 32 h 43"/>
                <a:gd name="T46" fmla="*/ 39 w 39"/>
                <a:gd name="T47" fmla="*/ 35 h 43"/>
                <a:gd name="T48" fmla="*/ 32 w 39"/>
                <a:gd name="T49" fmla="*/ 40 h 43"/>
                <a:gd name="T50" fmla="*/ 23 w 39"/>
                <a:gd name="T51" fmla="*/ 43 h 43"/>
                <a:gd name="T52" fmla="*/ 20 w 39"/>
                <a:gd name="T53" fmla="*/ 43 h 43"/>
                <a:gd name="T54" fmla="*/ 16 w 39"/>
                <a:gd name="T55" fmla="*/ 7 h 43"/>
                <a:gd name="T56" fmla="*/ 11 w 39"/>
                <a:gd name="T57" fmla="*/ 11 h 43"/>
                <a:gd name="T58" fmla="*/ 7 w 39"/>
                <a:gd name="T59" fmla="*/ 18 h 43"/>
                <a:gd name="T60" fmla="*/ 18 w 39"/>
                <a:gd name="T61" fmla="*/ 16 h 43"/>
                <a:gd name="T62" fmla="*/ 27 w 39"/>
                <a:gd name="T63" fmla="*/ 12 h 43"/>
                <a:gd name="T64" fmla="*/ 27 w 39"/>
                <a:gd name="T65" fmla="*/ 9 h 43"/>
                <a:gd name="T66" fmla="*/ 19 w 39"/>
                <a:gd name="T67" fmla="*/ 7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9" h="43">
                  <a:moveTo>
                    <a:pt x="20" y="43"/>
                  </a:moveTo>
                  <a:lnTo>
                    <a:pt x="15" y="43"/>
                  </a:lnTo>
                  <a:lnTo>
                    <a:pt x="8" y="41"/>
                  </a:lnTo>
                  <a:lnTo>
                    <a:pt x="6" y="39"/>
                  </a:lnTo>
                  <a:lnTo>
                    <a:pt x="3" y="36"/>
                  </a:lnTo>
                  <a:lnTo>
                    <a:pt x="0" y="29"/>
                  </a:lnTo>
                  <a:lnTo>
                    <a:pt x="0" y="25"/>
                  </a:lnTo>
                  <a:lnTo>
                    <a:pt x="0" y="20"/>
                  </a:lnTo>
                  <a:lnTo>
                    <a:pt x="2" y="11"/>
                  </a:lnTo>
                  <a:lnTo>
                    <a:pt x="4" y="8"/>
                  </a:lnTo>
                  <a:lnTo>
                    <a:pt x="7" y="4"/>
                  </a:lnTo>
                  <a:lnTo>
                    <a:pt x="14" y="0"/>
                  </a:lnTo>
                  <a:lnTo>
                    <a:pt x="19" y="0"/>
                  </a:lnTo>
                  <a:lnTo>
                    <a:pt x="22" y="0"/>
                  </a:lnTo>
                  <a:lnTo>
                    <a:pt x="27" y="1"/>
                  </a:lnTo>
                  <a:lnTo>
                    <a:pt x="29" y="2"/>
                  </a:lnTo>
                  <a:lnTo>
                    <a:pt x="32" y="4"/>
                  </a:lnTo>
                  <a:lnTo>
                    <a:pt x="35" y="8"/>
                  </a:lnTo>
                  <a:lnTo>
                    <a:pt x="35" y="11"/>
                  </a:lnTo>
                  <a:lnTo>
                    <a:pt x="35" y="13"/>
                  </a:lnTo>
                  <a:lnTo>
                    <a:pt x="32" y="16"/>
                  </a:lnTo>
                  <a:lnTo>
                    <a:pt x="30" y="18"/>
                  </a:lnTo>
                  <a:lnTo>
                    <a:pt x="29" y="19"/>
                  </a:lnTo>
                  <a:lnTo>
                    <a:pt x="25" y="21"/>
                  </a:lnTo>
                  <a:lnTo>
                    <a:pt x="22" y="22"/>
                  </a:lnTo>
                  <a:lnTo>
                    <a:pt x="7" y="29"/>
                  </a:lnTo>
                  <a:lnTo>
                    <a:pt x="8" y="31"/>
                  </a:lnTo>
                  <a:lnTo>
                    <a:pt x="11" y="33"/>
                  </a:lnTo>
                  <a:lnTo>
                    <a:pt x="12" y="34"/>
                  </a:lnTo>
                  <a:lnTo>
                    <a:pt x="14" y="35"/>
                  </a:lnTo>
                  <a:lnTo>
                    <a:pt x="18" y="36"/>
                  </a:lnTo>
                  <a:lnTo>
                    <a:pt x="20" y="36"/>
                  </a:lnTo>
                  <a:lnTo>
                    <a:pt x="21" y="36"/>
                  </a:lnTo>
                  <a:lnTo>
                    <a:pt x="25" y="35"/>
                  </a:lnTo>
                  <a:lnTo>
                    <a:pt x="26" y="35"/>
                  </a:lnTo>
                  <a:lnTo>
                    <a:pt x="29" y="34"/>
                  </a:lnTo>
                  <a:lnTo>
                    <a:pt x="32" y="33"/>
                  </a:lnTo>
                  <a:lnTo>
                    <a:pt x="32" y="32"/>
                  </a:lnTo>
                  <a:lnTo>
                    <a:pt x="33" y="30"/>
                  </a:lnTo>
                  <a:lnTo>
                    <a:pt x="34" y="29"/>
                  </a:lnTo>
                  <a:lnTo>
                    <a:pt x="35" y="29"/>
                  </a:lnTo>
                  <a:lnTo>
                    <a:pt x="36" y="29"/>
                  </a:lnTo>
                  <a:lnTo>
                    <a:pt x="37" y="30"/>
                  </a:lnTo>
                  <a:lnTo>
                    <a:pt x="37" y="30"/>
                  </a:lnTo>
                  <a:lnTo>
                    <a:pt x="38" y="31"/>
                  </a:lnTo>
                  <a:lnTo>
                    <a:pt x="39" y="32"/>
                  </a:lnTo>
                  <a:lnTo>
                    <a:pt x="39" y="33"/>
                  </a:lnTo>
                  <a:lnTo>
                    <a:pt x="39" y="35"/>
                  </a:lnTo>
                  <a:lnTo>
                    <a:pt x="35" y="39"/>
                  </a:lnTo>
                  <a:lnTo>
                    <a:pt x="32" y="40"/>
                  </a:lnTo>
                  <a:lnTo>
                    <a:pt x="29" y="42"/>
                  </a:lnTo>
                  <a:lnTo>
                    <a:pt x="23" y="43"/>
                  </a:lnTo>
                  <a:lnTo>
                    <a:pt x="20" y="43"/>
                  </a:lnTo>
                  <a:lnTo>
                    <a:pt x="20" y="43"/>
                  </a:lnTo>
                  <a:close/>
                  <a:moveTo>
                    <a:pt x="19" y="7"/>
                  </a:moveTo>
                  <a:lnTo>
                    <a:pt x="16" y="7"/>
                  </a:lnTo>
                  <a:lnTo>
                    <a:pt x="13" y="9"/>
                  </a:lnTo>
                  <a:lnTo>
                    <a:pt x="11" y="11"/>
                  </a:lnTo>
                  <a:lnTo>
                    <a:pt x="9" y="13"/>
                  </a:lnTo>
                  <a:lnTo>
                    <a:pt x="7" y="18"/>
                  </a:lnTo>
                  <a:lnTo>
                    <a:pt x="6" y="22"/>
                  </a:lnTo>
                  <a:lnTo>
                    <a:pt x="18" y="16"/>
                  </a:lnTo>
                  <a:lnTo>
                    <a:pt x="22" y="15"/>
                  </a:lnTo>
                  <a:lnTo>
                    <a:pt x="27" y="12"/>
                  </a:lnTo>
                  <a:lnTo>
                    <a:pt x="28" y="10"/>
                  </a:lnTo>
                  <a:lnTo>
                    <a:pt x="27" y="9"/>
                  </a:lnTo>
                  <a:lnTo>
                    <a:pt x="22" y="7"/>
                  </a:lnTo>
                  <a:lnTo>
                    <a:pt x="19" y="7"/>
                  </a:lnTo>
                  <a:lnTo>
                    <a:pt x="19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23" name="Freeform 380">
              <a:extLst>
                <a:ext uri="{FF2B5EF4-FFF2-40B4-BE49-F238E27FC236}">
                  <a16:creationId xmlns:a16="http://schemas.microsoft.com/office/drawing/2014/main" id="{FF700596-B152-45B0-A4C4-AC8188417CE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3" y="2041"/>
              <a:ext cx="33" cy="58"/>
            </a:xfrm>
            <a:custGeom>
              <a:avLst/>
              <a:gdLst>
                <a:gd name="T0" fmla="*/ 29 w 33"/>
                <a:gd name="T1" fmla="*/ 22 h 58"/>
                <a:gd name="T2" fmla="*/ 27 w 33"/>
                <a:gd name="T3" fmla="*/ 22 h 58"/>
                <a:gd name="T4" fmla="*/ 25 w 33"/>
                <a:gd name="T5" fmla="*/ 22 h 58"/>
                <a:gd name="T6" fmla="*/ 25 w 33"/>
                <a:gd name="T7" fmla="*/ 22 h 58"/>
                <a:gd name="T8" fmla="*/ 20 w 33"/>
                <a:gd name="T9" fmla="*/ 22 h 58"/>
                <a:gd name="T10" fmla="*/ 20 w 33"/>
                <a:gd name="T11" fmla="*/ 47 h 58"/>
                <a:gd name="T12" fmla="*/ 20 w 33"/>
                <a:gd name="T13" fmla="*/ 53 h 58"/>
                <a:gd name="T14" fmla="*/ 16 w 33"/>
                <a:gd name="T15" fmla="*/ 58 h 58"/>
                <a:gd name="T16" fmla="*/ 14 w 33"/>
                <a:gd name="T17" fmla="*/ 57 h 58"/>
                <a:gd name="T18" fmla="*/ 13 w 33"/>
                <a:gd name="T19" fmla="*/ 56 h 58"/>
                <a:gd name="T20" fmla="*/ 12 w 33"/>
                <a:gd name="T21" fmla="*/ 54 h 58"/>
                <a:gd name="T22" fmla="*/ 13 w 33"/>
                <a:gd name="T23" fmla="*/ 51 h 58"/>
                <a:gd name="T24" fmla="*/ 13 w 33"/>
                <a:gd name="T25" fmla="*/ 48 h 58"/>
                <a:gd name="T26" fmla="*/ 13 w 33"/>
                <a:gd name="T27" fmla="*/ 45 h 58"/>
                <a:gd name="T28" fmla="*/ 10 w 33"/>
                <a:gd name="T29" fmla="*/ 22 h 58"/>
                <a:gd name="T30" fmla="*/ 3 w 33"/>
                <a:gd name="T31" fmla="*/ 22 h 58"/>
                <a:gd name="T32" fmla="*/ 0 w 33"/>
                <a:gd name="T33" fmla="*/ 19 h 58"/>
                <a:gd name="T34" fmla="*/ 0 w 33"/>
                <a:gd name="T35" fmla="*/ 17 h 58"/>
                <a:gd name="T36" fmla="*/ 1 w 33"/>
                <a:gd name="T37" fmla="*/ 15 h 58"/>
                <a:gd name="T38" fmla="*/ 3 w 33"/>
                <a:gd name="T39" fmla="*/ 14 h 58"/>
                <a:gd name="T40" fmla="*/ 12 w 33"/>
                <a:gd name="T41" fmla="*/ 14 h 58"/>
                <a:gd name="T42" fmla="*/ 12 w 33"/>
                <a:gd name="T43" fmla="*/ 11 h 58"/>
                <a:gd name="T44" fmla="*/ 11 w 33"/>
                <a:gd name="T45" fmla="*/ 7 h 58"/>
                <a:gd name="T46" fmla="*/ 11 w 33"/>
                <a:gd name="T47" fmla="*/ 4 h 58"/>
                <a:gd name="T48" fmla="*/ 12 w 33"/>
                <a:gd name="T49" fmla="*/ 2 h 58"/>
                <a:gd name="T50" fmla="*/ 13 w 33"/>
                <a:gd name="T51" fmla="*/ 1 h 58"/>
                <a:gd name="T52" fmla="*/ 15 w 33"/>
                <a:gd name="T53" fmla="*/ 0 h 58"/>
                <a:gd name="T54" fmla="*/ 19 w 33"/>
                <a:gd name="T55" fmla="*/ 3 h 58"/>
                <a:gd name="T56" fmla="*/ 19 w 33"/>
                <a:gd name="T57" fmla="*/ 7 h 58"/>
                <a:gd name="T58" fmla="*/ 19 w 33"/>
                <a:gd name="T59" fmla="*/ 10 h 58"/>
                <a:gd name="T60" fmla="*/ 19 w 33"/>
                <a:gd name="T61" fmla="*/ 14 h 58"/>
                <a:gd name="T62" fmla="*/ 25 w 33"/>
                <a:gd name="T63" fmla="*/ 14 h 58"/>
                <a:gd name="T64" fmla="*/ 27 w 33"/>
                <a:gd name="T65" fmla="*/ 14 h 58"/>
                <a:gd name="T66" fmla="*/ 30 w 33"/>
                <a:gd name="T67" fmla="*/ 14 h 58"/>
                <a:gd name="T68" fmla="*/ 33 w 33"/>
                <a:gd name="T69" fmla="*/ 16 h 58"/>
                <a:gd name="T70" fmla="*/ 33 w 33"/>
                <a:gd name="T71" fmla="*/ 19 h 58"/>
                <a:gd name="T72" fmla="*/ 32 w 33"/>
                <a:gd name="T73" fmla="*/ 21 h 58"/>
                <a:gd name="T74" fmla="*/ 30 w 33"/>
                <a:gd name="T75" fmla="*/ 22 h 58"/>
                <a:gd name="T76" fmla="*/ 29 w 33"/>
                <a:gd name="T77" fmla="*/ 22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3" h="58">
                  <a:moveTo>
                    <a:pt x="29" y="22"/>
                  </a:moveTo>
                  <a:lnTo>
                    <a:pt x="29" y="22"/>
                  </a:lnTo>
                  <a:lnTo>
                    <a:pt x="28" y="22"/>
                  </a:lnTo>
                  <a:lnTo>
                    <a:pt x="27" y="22"/>
                  </a:lnTo>
                  <a:lnTo>
                    <a:pt x="26" y="22"/>
                  </a:lnTo>
                  <a:lnTo>
                    <a:pt x="25" y="22"/>
                  </a:lnTo>
                  <a:lnTo>
                    <a:pt x="25" y="22"/>
                  </a:lnTo>
                  <a:lnTo>
                    <a:pt x="25" y="22"/>
                  </a:lnTo>
                  <a:lnTo>
                    <a:pt x="22" y="22"/>
                  </a:lnTo>
                  <a:lnTo>
                    <a:pt x="20" y="22"/>
                  </a:lnTo>
                  <a:lnTo>
                    <a:pt x="20" y="45"/>
                  </a:lnTo>
                  <a:lnTo>
                    <a:pt x="20" y="47"/>
                  </a:lnTo>
                  <a:lnTo>
                    <a:pt x="20" y="49"/>
                  </a:lnTo>
                  <a:lnTo>
                    <a:pt x="20" y="53"/>
                  </a:lnTo>
                  <a:lnTo>
                    <a:pt x="18" y="58"/>
                  </a:lnTo>
                  <a:lnTo>
                    <a:pt x="16" y="58"/>
                  </a:lnTo>
                  <a:lnTo>
                    <a:pt x="16" y="58"/>
                  </a:lnTo>
                  <a:lnTo>
                    <a:pt x="14" y="57"/>
                  </a:lnTo>
                  <a:lnTo>
                    <a:pt x="14" y="57"/>
                  </a:lnTo>
                  <a:lnTo>
                    <a:pt x="13" y="56"/>
                  </a:lnTo>
                  <a:lnTo>
                    <a:pt x="12" y="55"/>
                  </a:lnTo>
                  <a:lnTo>
                    <a:pt x="12" y="54"/>
                  </a:lnTo>
                  <a:lnTo>
                    <a:pt x="12" y="53"/>
                  </a:lnTo>
                  <a:lnTo>
                    <a:pt x="13" y="51"/>
                  </a:lnTo>
                  <a:lnTo>
                    <a:pt x="13" y="50"/>
                  </a:lnTo>
                  <a:lnTo>
                    <a:pt x="13" y="48"/>
                  </a:lnTo>
                  <a:lnTo>
                    <a:pt x="13" y="46"/>
                  </a:lnTo>
                  <a:lnTo>
                    <a:pt x="13" y="45"/>
                  </a:lnTo>
                  <a:lnTo>
                    <a:pt x="12" y="22"/>
                  </a:lnTo>
                  <a:lnTo>
                    <a:pt x="10" y="22"/>
                  </a:lnTo>
                  <a:lnTo>
                    <a:pt x="6" y="22"/>
                  </a:lnTo>
                  <a:lnTo>
                    <a:pt x="3" y="22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8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1" y="15"/>
                  </a:lnTo>
                  <a:lnTo>
                    <a:pt x="1" y="14"/>
                  </a:lnTo>
                  <a:lnTo>
                    <a:pt x="3" y="14"/>
                  </a:lnTo>
                  <a:lnTo>
                    <a:pt x="4" y="14"/>
                  </a:lnTo>
                  <a:lnTo>
                    <a:pt x="12" y="14"/>
                  </a:lnTo>
                  <a:lnTo>
                    <a:pt x="12" y="13"/>
                  </a:lnTo>
                  <a:lnTo>
                    <a:pt x="12" y="11"/>
                  </a:lnTo>
                  <a:lnTo>
                    <a:pt x="12" y="9"/>
                  </a:lnTo>
                  <a:lnTo>
                    <a:pt x="11" y="7"/>
                  </a:lnTo>
                  <a:lnTo>
                    <a:pt x="11" y="5"/>
                  </a:lnTo>
                  <a:lnTo>
                    <a:pt x="11" y="4"/>
                  </a:lnTo>
                  <a:lnTo>
                    <a:pt x="11" y="3"/>
                  </a:lnTo>
                  <a:lnTo>
                    <a:pt x="12" y="2"/>
                  </a:lnTo>
                  <a:lnTo>
                    <a:pt x="13" y="2"/>
                  </a:lnTo>
                  <a:lnTo>
                    <a:pt x="13" y="1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9" y="3"/>
                  </a:lnTo>
                  <a:lnTo>
                    <a:pt x="19" y="6"/>
                  </a:lnTo>
                  <a:lnTo>
                    <a:pt x="19" y="7"/>
                  </a:lnTo>
                  <a:lnTo>
                    <a:pt x="19" y="9"/>
                  </a:lnTo>
                  <a:lnTo>
                    <a:pt x="19" y="10"/>
                  </a:lnTo>
                  <a:lnTo>
                    <a:pt x="19" y="12"/>
                  </a:lnTo>
                  <a:lnTo>
                    <a:pt x="19" y="14"/>
                  </a:lnTo>
                  <a:lnTo>
                    <a:pt x="22" y="14"/>
                  </a:lnTo>
                  <a:lnTo>
                    <a:pt x="25" y="14"/>
                  </a:lnTo>
                  <a:lnTo>
                    <a:pt x="25" y="14"/>
                  </a:lnTo>
                  <a:lnTo>
                    <a:pt x="27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1" y="14"/>
                  </a:lnTo>
                  <a:lnTo>
                    <a:pt x="33" y="16"/>
                  </a:lnTo>
                  <a:lnTo>
                    <a:pt x="33" y="18"/>
                  </a:lnTo>
                  <a:lnTo>
                    <a:pt x="33" y="19"/>
                  </a:lnTo>
                  <a:lnTo>
                    <a:pt x="32" y="20"/>
                  </a:lnTo>
                  <a:lnTo>
                    <a:pt x="32" y="21"/>
                  </a:lnTo>
                  <a:lnTo>
                    <a:pt x="31" y="21"/>
                  </a:lnTo>
                  <a:lnTo>
                    <a:pt x="30" y="22"/>
                  </a:lnTo>
                  <a:lnTo>
                    <a:pt x="29" y="22"/>
                  </a:lnTo>
                  <a:lnTo>
                    <a:pt x="29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24" name="Freeform 381">
              <a:extLst>
                <a:ext uri="{FF2B5EF4-FFF2-40B4-BE49-F238E27FC236}">
                  <a16:creationId xmlns:a16="http://schemas.microsoft.com/office/drawing/2014/main" id="{92D8110E-0DB6-4002-869E-5F5E3E8B8D2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4" y="2055"/>
              <a:ext cx="30" cy="44"/>
            </a:xfrm>
            <a:custGeom>
              <a:avLst/>
              <a:gdLst>
                <a:gd name="T0" fmla="*/ 30 w 30"/>
                <a:gd name="T1" fmla="*/ 12 h 44"/>
                <a:gd name="T2" fmla="*/ 30 w 30"/>
                <a:gd name="T3" fmla="*/ 15 h 44"/>
                <a:gd name="T4" fmla="*/ 28 w 30"/>
                <a:gd name="T5" fmla="*/ 17 h 44"/>
                <a:gd name="T6" fmla="*/ 26 w 30"/>
                <a:gd name="T7" fmla="*/ 17 h 44"/>
                <a:gd name="T8" fmla="*/ 25 w 30"/>
                <a:gd name="T9" fmla="*/ 17 h 44"/>
                <a:gd name="T10" fmla="*/ 23 w 30"/>
                <a:gd name="T11" fmla="*/ 15 h 44"/>
                <a:gd name="T12" fmla="*/ 23 w 30"/>
                <a:gd name="T13" fmla="*/ 13 h 44"/>
                <a:gd name="T14" fmla="*/ 23 w 30"/>
                <a:gd name="T15" fmla="*/ 13 h 44"/>
                <a:gd name="T16" fmla="*/ 23 w 30"/>
                <a:gd name="T17" fmla="*/ 12 h 44"/>
                <a:gd name="T18" fmla="*/ 23 w 30"/>
                <a:gd name="T19" fmla="*/ 11 h 44"/>
                <a:gd name="T20" fmla="*/ 23 w 30"/>
                <a:gd name="T21" fmla="*/ 7 h 44"/>
                <a:gd name="T22" fmla="*/ 19 w 30"/>
                <a:gd name="T23" fmla="*/ 8 h 44"/>
                <a:gd name="T24" fmla="*/ 14 w 30"/>
                <a:gd name="T25" fmla="*/ 9 h 44"/>
                <a:gd name="T26" fmla="*/ 13 w 30"/>
                <a:gd name="T27" fmla="*/ 11 h 44"/>
                <a:gd name="T28" fmla="*/ 11 w 30"/>
                <a:gd name="T29" fmla="*/ 12 h 44"/>
                <a:gd name="T30" fmla="*/ 8 w 30"/>
                <a:gd name="T31" fmla="*/ 16 h 44"/>
                <a:gd name="T32" fmla="*/ 7 w 30"/>
                <a:gd name="T33" fmla="*/ 18 h 44"/>
                <a:gd name="T34" fmla="*/ 7 w 30"/>
                <a:gd name="T35" fmla="*/ 40 h 44"/>
                <a:gd name="T36" fmla="*/ 7 w 30"/>
                <a:gd name="T37" fmla="*/ 42 h 44"/>
                <a:gd name="T38" fmla="*/ 5 w 30"/>
                <a:gd name="T39" fmla="*/ 44 h 44"/>
                <a:gd name="T40" fmla="*/ 3 w 30"/>
                <a:gd name="T41" fmla="*/ 44 h 44"/>
                <a:gd name="T42" fmla="*/ 1 w 30"/>
                <a:gd name="T43" fmla="*/ 44 h 44"/>
                <a:gd name="T44" fmla="*/ 0 w 30"/>
                <a:gd name="T45" fmla="*/ 42 h 44"/>
                <a:gd name="T46" fmla="*/ 0 w 30"/>
                <a:gd name="T47" fmla="*/ 40 h 44"/>
                <a:gd name="T48" fmla="*/ 0 w 30"/>
                <a:gd name="T49" fmla="*/ 12 h 44"/>
                <a:gd name="T50" fmla="*/ 0 w 30"/>
                <a:gd name="T51" fmla="*/ 12 h 44"/>
                <a:gd name="T52" fmla="*/ 0 w 30"/>
                <a:gd name="T53" fmla="*/ 10 h 44"/>
                <a:gd name="T54" fmla="*/ 0 w 30"/>
                <a:gd name="T55" fmla="*/ 8 h 44"/>
                <a:gd name="T56" fmla="*/ 0 w 30"/>
                <a:gd name="T57" fmla="*/ 7 h 44"/>
                <a:gd name="T58" fmla="*/ 0 w 30"/>
                <a:gd name="T59" fmla="*/ 5 h 44"/>
                <a:gd name="T60" fmla="*/ 0 w 30"/>
                <a:gd name="T61" fmla="*/ 5 h 44"/>
                <a:gd name="T62" fmla="*/ 0 w 30"/>
                <a:gd name="T63" fmla="*/ 3 h 44"/>
                <a:gd name="T64" fmla="*/ 1 w 30"/>
                <a:gd name="T65" fmla="*/ 1 h 44"/>
                <a:gd name="T66" fmla="*/ 3 w 30"/>
                <a:gd name="T67" fmla="*/ 1 h 44"/>
                <a:gd name="T68" fmla="*/ 5 w 30"/>
                <a:gd name="T69" fmla="*/ 1 h 44"/>
                <a:gd name="T70" fmla="*/ 7 w 30"/>
                <a:gd name="T71" fmla="*/ 4 h 44"/>
                <a:gd name="T72" fmla="*/ 7 w 30"/>
                <a:gd name="T73" fmla="*/ 7 h 44"/>
                <a:gd name="T74" fmla="*/ 11 w 30"/>
                <a:gd name="T75" fmla="*/ 3 h 44"/>
                <a:gd name="T76" fmla="*/ 19 w 30"/>
                <a:gd name="T77" fmla="*/ 0 h 44"/>
                <a:gd name="T78" fmla="*/ 24 w 30"/>
                <a:gd name="T79" fmla="*/ 0 h 44"/>
                <a:gd name="T80" fmla="*/ 25 w 30"/>
                <a:gd name="T81" fmla="*/ 0 h 44"/>
                <a:gd name="T82" fmla="*/ 28 w 30"/>
                <a:gd name="T83" fmla="*/ 1 h 44"/>
                <a:gd name="T84" fmla="*/ 28 w 30"/>
                <a:gd name="T85" fmla="*/ 2 h 44"/>
                <a:gd name="T86" fmla="*/ 29 w 30"/>
                <a:gd name="T87" fmla="*/ 3 h 44"/>
                <a:gd name="T88" fmla="*/ 30 w 30"/>
                <a:gd name="T89" fmla="*/ 7 h 44"/>
                <a:gd name="T90" fmla="*/ 30 w 30"/>
                <a:gd name="T91" fmla="*/ 10 h 44"/>
                <a:gd name="T92" fmla="*/ 30 w 30"/>
                <a:gd name="T93" fmla="*/ 11 h 44"/>
                <a:gd name="T94" fmla="*/ 30 w 30"/>
                <a:gd name="T95" fmla="*/ 12 h 44"/>
                <a:gd name="T96" fmla="*/ 30 w 30"/>
                <a:gd name="T97" fmla="*/ 12 h 44"/>
                <a:gd name="T98" fmla="*/ 30 w 30"/>
                <a:gd name="T99" fmla="*/ 1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0" h="44">
                  <a:moveTo>
                    <a:pt x="30" y="12"/>
                  </a:moveTo>
                  <a:lnTo>
                    <a:pt x="30" y="15"/>
                  </a:lnTo>
                  <a:lnTo>
                    <a:pt x="28" y="17"/>
                  </a:lnTo>
                  <a:lnTo>
                    <a:pt x="26" y="17"/>
                  </a:lnTo>
                  <a:lnTo>
                    <a:pt x="25" y="17"/>
                  </a:lnTo>
                  <a:lnTo>
                    <a:pt x="23" y="15"/>
                  </a:lnTo>
                  <a:lnTo>
                    <a:pt x="23" y="13"/>
                  </a:lnTo>
                  <a:lnTo>
                    <a:pt x="23" y="13"/>
                  </a:lnTo>
                  <a:lnTo>
                    <a:pt x="23" y="12"/>
                  </a:lnTo>
                  <a:lnTo>
                    <a:pt x="23" y="11"/>
                  </a:lnTo>
                  <a:lnTo>
                    <a:pt x="23" y="7"/>
                  </a:lnTo>
                  <a:lnTo>
                    <a:pt x="19" y="8"/>
                  </a:lnTo>
                  <a:lnTo>
                    <a:pt x="14" y="9"/>
                  </a:lnTo>
                  <a:lnTo>
                    <a:pt x="13" y="11"/>
                  </a:lnTo>
                  <a:lnTo>
                    <a:pt x="11" y="12"/>
                  </a:lnTo>
                  <a:lnTo>
                    <a:pt x="8" y="16"/>
                  </a:lnTo>
                  <a:lnTo>
                    <a:pt x="7" y="18"/>
                  </a:lnTo>
                  <a:lnTo>
                    <a:pt x="7" y="40"/>
                  </a:lnTo>
                  <a:lnTo>
                    <a:pt x="7" y="42"/>
                  </a:lnTo>
                  <a:lnTo>
                    <a:pt x="5" y="44"/>
                  </a:lnTo>
                  <a:lnTo>
                    <a:pt x="3" y="44"/>
                  </a:lnTo>
                  <a:lnTo>
                    <a:pt x="1" y="44"/>
                  </a:lnTo>
                  <a:lnTo>
                    <a:pt x="0" y="42"/>
                  </a:lnTo>
                  <a:lnTo>
                    <a:pt x="0" y="4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3"/>
                  </a:lnTo>
                  <a:lnTo>
                    <a:pt x="1" y="1"/>
                  </a:lnTo>
                  <a:lnTo>
                    <a:pt x="3" y="1"/>
                  </a:lnTo>
                  <a:lnTo>
                    <a:pt x="5" y="1"/>
                  </a:lnTo>
                  <a:lnTo>
                    <a:pt x="7" y="4"/>
                  </a:lnTo>
                  <a:lnTo>
                    <a:pt x="7" y="7"/>
                  </a:lnTo>
                  <a:lnTo>
                    <a:pt x="11" y="3"/>
                  </a:lnTo>
                  <a:lnTo>
                    <a:pt x="19" y="0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28" y="1"/>
                  </a:lnTo>
                  <a:lnTo>
                    <a:pt x="28" y="2"/>
                  </a:lnTo>
                  <a:lnTo>
                    <a:pt x="29" y="3"/>
                  </a:lnTo>
                  <a:lnTo>
                    <a:pt x="30" y="7"/>
                  </a:lnTo>
                  <a:lnTo>
                    <a:pt x="30" y="10"/>
                  </a:lnTo>
                  <a:lnTo>
                    <a:pt x="30" y="11"/>
                  </a:lnTo>
                  <a:lnTo>
                    <a:pt x="30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25" name="Freeform 382">
              <a:extLst>
                <a:ext uri="{FF2B5EF4-FFF2-40B4-BE49-F238E27FC236}">
                  <a16:creationId xmlns:a16="http://schemas.microsoft.com/office/drawing/2014/main" id="{A7223E60-AC3D-40B7-BCC6-1A07CF5CC7E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79" y="2055"/>
              <a:ext cx="37" cy="44"/>
            </a:xfrm>
            <a:custGeom>
              <a:avLst/>
              <a:gdLst>
                <a:gd name="T0" fmla="*/ 33 w 37"/>
                <a:gd name="T1" fmla="*/ 44 h 44"/>
                <a:gd name="T2" fmla="*/ 31 w 37"/>
                <a:gd name="T3" fmla="*/ 42 h 44"/>
                <a:gd name="T4" fmla="*/ 29 w 37"/>
                <a:gd name="T5" fmla="*/ 40 h 44"/>
                <a:gd name="T6" fmla="*/ 26 w 37"/>
                <a:gd name="T7" fmla="*/ 40 h 44"/>
                <a:gd name="T8" fmla="*/ 22 w 37"/>
                <a:gd name="T9" fmla="*/ 42 h 44"/>
                <a:gd name="T10" fmla="*/ 18 w 37"/>
                <a:gd name="T11" fmla="*/ 43 h 44"/>
                <a:gd name="T12" fmla="*/ 12 w 37"/>
                <a:gd name="T13" fmla="*/ 43 h 44"/>
                <a:gd name="T14" fmla="*/ 4 w 37"/>
                <a:gd name="T15" fmla="*/ 38 h 44"/>
                <a:gd name="T16" fmla="*/ 0 w 37"/>
                <a:gd name="T17" fmla="*/ 28 h 44"/>
                <a:gd name="T18" fmla="*/ 0 w 37"/>
                <a:gd name="T19" fmla="*/ 18 h 44"/>
                <a:gd name="T20" fmla="*/ 6 w 37"/>
                <a:gd name="T21" fmla="*/ 7 h 44"/>
                <a:gd name="T22" fmla="*/ 17 w 37"/>
                <a:gd name="T23" fmla="*/ 0 h 44"/>
                <a:gd name="T24" fmla="*/ 24 w 37"/>
                <a:gd name="T25" fmla="*/ 0 h 44"/>
                <a:gd name="T26" fmla="*/ 29 w 37"/>
                <a:gd name="T27" fmla="*/ 2 h 44"/>
                <a:gd name="T28" fmla="*/ 35 w 37"/>
                <a:gd name="T29" fmla="*/ 6 h 44"/>
                <a:gd name="T30" fmla="*/ 35 w 37"/>
                <a:gd name="T31" fmla="*/ 8 h 44"/>
                <a:gd name="T32" fmla="*/ 34 w 37"/>
                <a:gd name="T33" fmla="*/ 9 h 44"/>
                <a:gd name="T34" fmla="*/ 34 w 37"/>
                <a:gd name="T35" fmla="*/ 12 h 44"/>
                <a:gd name="T36" fmla="*/ 33 w 37"/>
                <a:gd name="T37" fmla="*/ 16 h 44"/>
                <a:gd name="T38" fmla="*/ 33 w 37"/>
                <a:gd name="T39" fmla="*/ 23 h 44"/>
                <a:gd name="T40" fmla="*/ 33 w 37"/>
                <a:gd name="T41" fmla="*/ 29 h 44"/>
                <a:gd name="T42" fmla="*/ 34 w 37"/>
                <a:gd name="T43" fmla="*/ 31 h 44"/>
                <a:gd name="T44" fmla="*/ 36 w 37"/>
                <a:gd name="T45" fmla="*/ 37 h 44"/>
                <a:gd name="T46" fmla="*/ 37 w 37"/>
                <a:gd name="T47" fmla="*/ 39 h 44"/>
                <a:gd name="T48" fmla="*/ 37 w 37"/>
                <a:gd name="T49" fmla="*/ 40 h 44"/>
                <a:gd name="T50" fmla="*/ 37 w 37"/>
                <a:gd name="T51" fmla="*/ 42 h 44"/>
                <a:gd name="T52" fmla="*/ 36 w 37"/>
                <a:gd name="T53" fmla="*/ 43 h 44"/>
                <a:gd name="T54" fmla="*/ 34 w 37"/>
                <a:gd name="T55" fmla="*/ 44 h 44"/>
                <a:gd name="T56" fmla="*/ 26 w 37"/>
                <a:gd name="T57" fmla="*/ 17 h 44"/>
                <a:gd name="T58" fmla="*/ 26 w 37"/>
                <a:gd name="T59" fmla="*/ 14 h 44"/>
                <a:gd name="T60" fmla="*/ 26 w 37"/>
                <a:gd name="T61" fmla="*/ 12 h 44"/>
                <a:gd name="T62" fmla="*/ 26 w 37"/>
                <a:gd name="T63" fmla="*/ 9 h 44"/>
                <a:gd name="T64" fmla="*/ 25 w 37"/>
                <a:gd name="T65" fmla="*/ 8 h 44"/>
                <a:gd name="T66" fmla="*/ 23 w 37"/>
                <a:gd name="T67" fmla="*/ 7 h 44"/>
                <a:gd name="T68" fmla="*/ 22 w 37"/>
                <a:gd name="T69" fmla="*/ 7 h 44"/>
                <a:gd name="T70" fmla="*/ 14 w 37"/>
                <a:gd name="T71" fmla="*/ 10 h 44"/>
                <a:gd name="T72" fmla="*/ 10 w 37"/>
                <a:gd name="T73" fmla="*/ 15 h 44"/>
                <a:gd name="T74" fmla="*/ 7 w 37"/>
                <a:gd name="T75" fmla="*/ 24 h 44"/>
                <a:gd name="T76" fmla="*/ 9 w 37"/>
                <a:gd name="T77" fmla="*/ 32 h 44"/>
                <a:gd name="T78" fmla="*/ 11 w 37"/>
                <a:gd name="T79" fmla="*/ 35 h 44"/>
                <a:gd name="T80" fmla="*/ 16 w 37"/>
                <a:gd name="T81" fmla="*/ 36 h 44"/>
                <a:gd name="T82" fmla="*/ 22 w 37"/>
                <a:gd name="T83" fmla="*/ 36 h 44"/>
                <a:gd name="T84" fmla="*/ 24 w 37"/>
                <a:gd name="T85" fmla="*/ 35 h 44"/>
                <a:gd name="T86" fmla="*/ 27 w 37"/>
                <a:gd name="T87" fmla="*/ 32 h 44"/>
                <a:gd name="T88" fmla="*/ 26 w 37"/>
                <a:gd name="T89" fmla="*/ 19 h 44"/>
                <a:gd name="T90" fmla="*/ 26 w 37"/>
                <a:gd name="T91" fmla="*/ 17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7" h="44">
                  <a:moveTo>
                    <a:pt x="34" y="44"/>
                  </a:moveTo>
                  <a:lnTo>
                    <a:pt x="33" y="44"/>
                  </a:lnTo>
                  <a:lnTo>
                    <a:pt x="32" y="43"/>
                  </a:lnTo>
                  <a:lnTo>
                    <a:pt x="31" y="42"/>
                  </a:lnTo>
                  <a:lnTo>
                    <a:pt x="30" y="41"/>
                  </a:lnTo>
                  <a:lnTo>
                    <a:pt x="29" y="40"/>
                  </a:lnTo>
                  <a:lnTo>
                    <a:pt x="28" y="39"/>
                  </a:lnTo>
                  <a:lnTo>
                    <a:pt x="26" y="40"/>
                  </a:lnTo>
                  <a:lnTo>
                    <a:pt x="23" y="42"/>
                  </a:lnTo>
                  <a:lnTo>
                    <a:pt x="22" y="42"/>
                  </a:lnTo>
                  <a:lnTo>
                    <a:pt x="20" y="43"/>
                  </a:lnTo>
                  <a:lnTo>
                    <a:pt x="18" y="43"/>
                  </a:lnTo>
                  <a:lnTo>
                    <a:pt x="17" y="43"/>
                  </a:lnTo>
                  <a:lnTo>
                    <a:pt x="12" y="43"/>
                  </a:lnTo>
                  <a:lnTo>
                    <a:pt x="6" y="41"/>
                  </a:lnTo>
                  <a:lnTo>
                    <a:pt x="4" y="38"/>
                  </a:lnTo>
                  <a:lnTo>
                    <a:pt x="2" y="36"/>
                  </a:lnTo>
                  <a:lnTo>
                    <a:pt x="0" y="28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3" y="10"/>
                  </a:lnTo>
                  <a:lnTo>
                    <a:pt x="6" y="7"/>
                  </a:lnTo>
                  <a:lnTo>
                    <a:pt x="9" y="4"/>
                  </a:lnTo>
                  <a:lnTo>
                    <a:pt x="17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7" y="1"/>
                  </a:lnTo>
                  <a:lnTo>
                    <a:pt x="29" y="2"/>
                  </a:lnTo>
                  <a:lnTo>
                    <a:pt x="32" y="3"/>
                  </a:lnTo>
                  <a:lnTo>
                    <a:pt x="35" y="6"/>
                  </a:lnTo>
                  <a:lnTo>
                    <a:pt x="35" y="7"/>
                  </a:lnTo>
                  <a:lnTo>
                    <a:pt x="35" y="8"/>
                  </a:lnTo>
                  <a:lnTo>
                    <a:pt x="34" y="9"/>
                  </a:lnTo>
                  <a:lnTo>
                    <a:pt x="34" y="9"/>
                  </a:lnTo>
                  <a:lnTo>
                    <a:pt x="34" y="10"/>
                  </a:lnTo>
                  <a:lnTo>
                    <a:pt x="34" y="12"/>
                  </a:lnTo>
                  <a:lnTo>
                    <a:pt x="33" y="14"/>
                  </a:lnTo>
                  <a:lnTo>
                    <a:pt x="33" y="16"/>
                  </a:lnTo>
                  <a:lnTo>
                    <a:pt x="33" y="20"/>
                  </a:lnTo>
                  <a:lnTo>
                    <a:pt x="33" y="23"/>
                  </a:lnTo>
                  <a:lnTo>
                    <a:pt x="33" y="25"/>
                  </a:lnTo>
                  <a:lnTo>
                    <a:pt x="33" y="29"/>
                  </a:lnTo>
                  <a:lnTo>
                    <a:pt x="34" y="31"/>
                  </a:lnTo>
                  <a:lnTo>
                    <a:pt x="34" y="31"/>
                  </a:lnTo>
                  <a:lnTo>
                    <a:pt x="35" y="35"/>
                  </a:lnTo>
                  <a:lnTo>
                    <a:pt x="36" y="37"/>
                  </a:lnTo>
                  <a:lnTo>
                    <a:pt x="36" y="38"/>
                  </a:lnTo>
                  <a:lnTo>
                    <a:pt x="37" y="39"/>
                  </a:lnTo>
                  <a:lnTo>
                    <a:pt x="37" y="39"/>
                  </a:lnTo>
                  <a:lnTo>
                    <a:pt x="37" y="40"/>
                  </a:lnTo>
                  <a:lnTo>
                    <a:pt x="37" y="41"/>
                  </a:lnTo>
                  <a:lnTo>
                    <a:pt x="37" y="42"/>
                  </a:lnTo>
                  <a:lnTo>
                    <a:pt x="36" y="43"/>
                  </a:lnTo>
                  <a:lnTo>
                    <a:pt x="36" y="43"/>
                  </a:lnTo>
                  <a:lnTo>
                    <a:pt x="35" y="44"/>
                  </a:lnTo>
                  <a:lnTo>
                    <a:pt x="34" y="44"/>
                  </a:lnTo>
                  <a:lnTo>
                    <a:pt x="34" y="44"/>
                  </a:lnTo>
                  <a:close/>
                  <a:moveTo>
                    <a:pt x="26" y="17"/>
                  </a:moveTo>
                  <a:lnTo>
                    <a:pt x="26" y="16"/>
                  </a:lnTo>
                  <a:lnTo>
                    <a:pt x="26" y="14"/>
                  </a:lnTo>
                  <a:lnTo>
                    <a:pt x="26" y="13"/>
                  </a:lnTo>
                  <a:lnTo>
                    <a:pt x="26" y="12"/>
                  </a:lnTo>
                  <a:lnTo>
                    <a:pt x="26" y="10"/>
                  </a:lnTo>
                  <a:lnTo>
                    <a:pt x="26" y="9"/>
                  </a:lnTo>
                  <a:lnTo>
                    <a:pt x="26" y="8"/>
                  </a:lnTo>
                  <a:lnTo>
                    <a:pt x="25" y="8"/>
                  </a:lnTo>
                  <a:lnTo>
                    <a:pt x="24" y="8"/>
                  </a:lnTo>
                  <a:lnTo>
                    <a:pt x="23" y="7"/>
                  </a:lnTo>
                  <a:lnTo>
                    <a:pt x="23" y="7"/>
                  </a:lnTo>
                  <a:lnTo>
                    <a:pt x="22" y="7"/>
                  </a:lnTo>
                  <a:lnTo>
                    <a:pt x="19" y="7"/>
                  </a:lnTo>
                  <a:lnTo>
                    <a:pt x="14" y="10"/>
                  </a:lnTo>
                  <a:lnTo>
                    <a:pt x="12" y="12"/>
                  </a:lnTo>
                  <a:lnTo>
                    <a:pt x="10" y="15"/>
                  </a:lnTo>
                  <a:lnTo>
                    <a:pt x="7" y="20"/>
                  </a:lnTo>
                  <a:lnTo>
                    <a:pt x="7" y="24"/>
                  </a:lnTo>
                  <a:lnTo>
                    <a:pt x="7" y="27"/>
                  </a:lnTo>
                  <a:lnTo>
                    <a:pt x="9" y="32"/>
                  </a:lnTo>
                  <a:lnTo>
                    <a:pt x="10" y="33"/>
                  </a:lnTo>
                  <a:lnTo>
                    <a:pt x="11" y="35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8" y="36"/>
                  </a:lnTo>
                  <a:lnTo>
                    <a:pt x="22" y="36"/>
                  </a:lnTo>
                  <a:lnTo>
                    <a:pt x="23" y="35"/>
                  </a:lnTo>
                  <a:lnTo>
                    <a:pt x="24" y="35"/>
                  </a:lnTo>
                  <a:lnTo>
                    <a:pt x="26" y="33"/>
                  </a:lnTo>
                  <a:lnTo>
                    <a:pt x="27" y="32"/>
                  </a:lnTo>
                  <a:lnTo>
                    <a:pt x="26" y="27"/>
                  </a:lnTo>
                  <a:lnTo>
                    <a:pt x="26" y="19"/>
                  </a:lnTo>
                  <a:lnTo>
                    <a:pt x="26" y="17"/>
                  </a:lnTo>
                  <a:lnTo>
                    <a:pt x="26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26" name="Freeform 383">
              <a:extLst>
                <a:ext uri="{FF2B5EF4-FFF2-40B4-BE49-F238E27FC236}">
                  <a16:creationId xmlns:a16="http://schemas.microsoft.com/office/drawing/2014/main" id="{821C0B09-C3C8-4D6E-943E-4827F89ACF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7" y="2036"/>
              <a:ext cx="37" cy="62"/>
            </a:xfrm>
            <a:custGeom>
              <a:avLst/>
              <a:gdLst>
                <a:gd name="T0" fmla="*/ 16 w 37"/>
                <a:gd name="T1" fmla="*/ 62 h 62"/>
                <a:gd name="T2" fmla="*/ 8 w 37"/>
                <a:gd name="T3" fmla="*/ 59 h 62"/>
                <a:gd name="T4" fmla="*/ 2 w 37"/>
                <a:gd name="T5" fmla="*/ 54 h 62"/>
                <a:gd name="T6" fmla="*/ 1 w 37"/>
                <a:gd name="T7" fmla="*/ 51 h 62"/>
                <a:gd name="T8" fmla="*/ 0 w 37"/>
                <a:gd name="T9" fmla="*/ 50 h 62"/>
                <a:gd name="T10" fmla="*/ 1 w 37"/>
                <a:gd name="T11" fmla="*/ 48 h 62"/>
                <a:gd name="T12" fmla="*/ 2 w 37"/>
                <a:gd name="T13" fmla="*/ 47 h 62"/>
                <a:gd name="T14" fmla="*/ 5 w 37"/>
                <a:gd name="T15" fmla="*/ 46 h 62"/>
                <a:gd name="T16" fmla="*/ 7 w 37"/>
                <a:gd name="T17" fmla="*/ 47 h 62"/>
                <a:gd name="T18" fmla="*/ 9 w 37"/>
                <a:gd name="T19" fmla="*/ 51 h 62"/>
                <a:gd name="T20" fmla="*/ 12 w 37"/>
                <a:gd name="T21" fmla="*/ 53 h 62"/>
                <a:gd name="T22" fmla="*/ 14 w 37"/>
                <a:gd name="T23" fmla="*/ 54 h 62"/>
                <a:gd name="T24" fmla="*/ 18 w 37"/>
                <a:gd name="T25" fmla="*/ 54 h 62"/>
                <a:gd name="T26" fmla="*/ 24 w 37"/>
                <a:gd name="T27" fmla="*/ 53 h 62"/>
                <a:gd name="T28" fmla="*/ 28 w 37"/>
                <a:gd name="T29" fmla="*/ 50 h 62"/>
                <a:gd name="T30" fmla="*/ 29 w 37"/>
                <a:gd name="T31" fmla="*/ 45 h 62"/>
                <a:gd name="T32" fmla="*/ 27 w 37"/>
                <a:gd name="T33" fmla="*/ 37 h 62"/>
                <a:gd name="T34" fmla="*/ 23 w 37"/>
                <a:gd name="T35" fmla="*/ 34 h 62"/>
                <a:gd name="T36" fmla="*/ 15 w 37"/>
                <a:gd name="T37" fmla="*/ 32 h 62"/>
                <a:gd name="T38" fmla="*/ 11 w 37"/>
                <a:gd name="T39" fmla="*/ 30 h 62"/>
                <a:gd name="T40" fmla="*/ 11 w 37"/>
                <a:gd name="T41" fmla="*/ 27 h 62"/>
                <a:gd name="T42" fmla="*/ 14 w 37"/>
                <a:gd name="T43" fmla="*/ 25 h 62"/>
                <a:gd name="T44" fmla="*/ 25 w 37"/>
                <a:gd name="T45" fmla="*/ 22 h 62"/>
                <a:gd name="T46" fmla="*/ 27 w 37"/>
                <a:gd name="T47" fmla="*/ 20 h 62"/>
                <a:gd name="T48" fmla="*/ 29 w 37"/>
                <a:gd name="T49" fmla="*/ 17 h 62"/>
                <a:gd name="T50" fmla="*/ 29 w 37"/>
                <a:gd name="T51" fmla="*/ 14 h 62"/>
                <a:gd name="T52" fmla="*/ 26 w 37"/>
                <a:gd name="T53" fmla="*/ 10 h 62"/>
                <a:gd name="T54" fmla="*/ 21 w 37"/>
                <a:gd name="T55" fmla="*/ 8 h 62"/>
                <a:gd name="T56" fmla="*/ 17 w 37"/>
                <a:gd name="T57" fmla="*/ 8 h 62"/>
                <a:gd name="T58" fmla="*/ 13 w 37"/>
                <a:gd name="T59" fmla="*/ 9 h 62"/>
                <a:gd name="T60" fmla="*/ 8 w 37"/>
                <a:gd name="T61" fmla="*/ 12 h 62"/>
                <a:gd name="T62" fmla="*/ 6 w 37"/>
                <a:gd name="T63" fmla="*/ 13 h 62"/>
                <a:gd name="T64" fmla="*/ 4 w 37"/>
                <a:gd name="T65" fmla="*/ 12 h 62"/>
                <a:gd name="T66" fmla="*/ 3 w 37"/>
                <a:gd name="T67" fmla="*/ 11 h 62"/>
                <a:gd name="T68" fmla="*/ 3 w 37"/>
                <a:gd name="T69" fmla="*/ 9 h 62"/>
                <a:gd name="T70" fmla="*/ 6 w 37"/>
                <a:gd name="T71" fmla="*/ 4 h 62"/>
                <a:gd name="T72" fmla="*/ 11 w 37"/>
                <a:gd name="T73" fmla="*/ 2 h 62"/>
                <a:gd name="T74" fmla="*/ 17 w 37"/>
                <a:gd name="T75" fmla="*/ 0 h 62"/>
                <a:gd name="T76" fmla="*/ 28 w 37"/>
                <a:gd name="T77" fmla="*/ 2 h 62"/>
                <a:gd name="T78" fmla="*/ 33 w 37"/>
                <a:gd name="T79" fmla="*/ 6 h 62"/>
                <a:gd name="T80" fmla="*/ 36 w 37"/>
                <a:gd name="T81" fmla="*/ 16 h 62"/>
                <a:gd name="T82" fmla="*/ 32 w 37"/>
                <a:gd name="T83" fmla="*/ 26 h 62"/>
                <a:gd name="T84" fmla="*/ 28 w 37"/>
                <a:gd name="T85" fmla="*/ 28 h 62"/>
                <a:gd name="T86" fmla="*/ 27 w 37"/>
                <a:gd name="T87" fmla="*/ 28 h 62"/>
                <a:gd name="T88" fmla="*/ 33 w 37"/>
                <a:gd name="T89" fmla="*/ 32 h 62"/>
                <a:gd name="T90" fmla="*/ 36 w 37"/>
                <a:gd name="T91" fmla="*/ 36 h 62"/>
                <a:gd name="T92" fmla="*/ 37 w 37"/>
                <a:gd name="T93" fmla="*/ 43 h 62"/>
                <a:gd name="T94" fmla="*/ 35 w 37"/>
                <a:gd name="T95" fmla="*/ 54 h 62"/>
                <a:gd name="T96" fmla="*/ 29 w 37"/>
                <a:gd name="T97" fmla="*/ 59 h 62"/>
                <a:gd name="T98" fmla="*/ 18 w 37"/>
                <a:gd name="T99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7" h="62">
                  <a:moveTo>
                    <a:pt x="18" y="62"/>
                  </a:moveTo>
                  <a:lnTo>
                    <a:pt x="16" y="62"/>
                  </a:lnTo>
                  <a:lnTo>
                    <a:pt x="10" y="61"/>
                  </a:lnTo>
                  <a:lnTo>
                    <a:pt x="8" y="59"/>
                  </a:lnTo>
                  <a:lnTo>
                    <a:pt x="5" y="58"/>
                  </a:lnTo>
                  <a:lnTo>
                    <a:pt x="2" y="54"/>
                  </a:lnTo>
                  <a:lnTo>
                    <a:pt x="1" y="51"/>
                  </a:lnTo>
                  <a:lnTo>
                    <a:pt x="1" y="51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49"/>
                  </a:lnTo>
                  <a:lnTo>
                    <a:pt x="1" y="48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4" y="46"/>
                  </a:lnTo>
                  <a:lnTo>
                    <a:pt x="5" y="46"/>
                  </a:lnTo>
                  <a:lnTo>
                    <a:pt x="5" y="46"/>
                  </a:lnTo>
                  <a:lnTo>
                    <a:pt x="7" y="47"/>
                  </a:lnTo>
                  <a:lnTo>
                    <a:pt x="7" y="48"/>
                  </a:lnTo>
                  <a:lnTo>
                    <a:pt x="9" y="51"/>
                  </a:lnTo>
                  <a:lnTo>
                    <a:pt x="10" y="52"/>
                  </a:lnTo>
                  <a:lnTo>
                    <a:pt x="12" y="53"/>
                  </a:lnTo>
                  <a:lnTo>
                    <a:pt x="13" y="54"/>
                  </a:lnTo>
                  <a:lnTo>
                    <a:pt x="14" y="54"/>
                  </a:lnTo>
                  <a:lnTo>
                    <a:pt x="17" y="54"/>
                  </a:lnTo>
                  <a:lnTo>
                    <a:pt x="18" y="54"/>
                  </a:lnTo>
                  <a:lnTo>
                    <a:pt x="21" y="54"/>
                  </a:lnTo>
                  <a:lnTo>
                    <a:pt x="24" y="53"/>
                  </a:lnTo>
                  <a:lnTo>
                    <a:pt x="26" y="52"/>
                  </a:lnTo>
                  <a:lnTo>
                    <a:pt x="28" y="50"/>
                  </a:lnTo>
                  <a:lnTo>
                    <a:pt x="29" y="47"/>
                  </a:lnTo>
                  <a:lnTo>
                    <a:pt x="29" y="45"/>
                  </a:lnTo>
                  <a:lnTo>
                    <a:pt x="29" y="42"/>
                  </a:lnTo>
                  <a:lnTo>
                    <a:pt x="27" y="37"/>
                  </a:lnTo>
                  <a:lnTo>
                    <a:pt x="25" y="35"/>
                  </a:lnTo>
                  <a:lnTo>
                    <a:pt x="23" y="34"/>
                  </a:lnTo>
                  <a:lnTo>
                    <a:pt x="18" y="32"/>
                  </a:lnTo>
                  <a:lnTo>
                    <a:pt x="15" y="32"/>
                  </a:lnTo>
                  <a:lnTo>
                    <a:pt x="13" y="31"/>
                  </a:lnTo>
                  <a:lnTo>
                    <a:pt x="11" y="30"/>
                  </a:lnTo>
                  <a:lnTo>
                    <a:pt x="11" y="28"/>
                  </a:lnTo>
                  <a:lnTo>
                    <a:pt x="11" y="27"/>
                  </a:lnTo>
                  <a:lnTo>
                    <a:pt x="12" y="25"/>
                  </a:lnTo>
                  <a:lnTo>
                    <a:pt x="14" y="25"/>
                  </a:lnTo>
                  <a:lnTo>
                    <a:pt x="23" y="22"/>
                  </a:lnTo>
                  <a:lnTo>
                    <a:pt x="25" y="22"/>
                  </a:lnTo>
                  <a:lnTo>
                    <a:pt x="27" y="20"/>
                  </a:lnTo>
                  <a:lnTo>
                    <a:pt x="27" y="20"/>
                  </a:lnTo>
                  <a:lnTo>
                    <a:pt x="28" y="19"/>
                  </a:lnTo>
                  <a:lnTo>
                    <a:pt x="29" y="17"/>
                  </a:lnTo>
                  <a:lnTo>
                    <a:pt x="29" y="16"/>
                  </a:lnTo>
                  <a:lnTo>
                    <a:pt x="29" y="14"/>
                  </a:lnTo>
                  <a:lnTo>
                    <a:pt x="28" y="11"/>
                  </a:lnTo>
                  <a:lnTo>
                    <a:pt x="26" y="10"/>
                  </a:lnTo>
                  <a:lnTo>
                    <a:pt x="25" y="9"/>
                  </a:lnTo>
                  <a:lnTo>
                    <a:pt x="21" y="8"/>
                  </a:lnTo>
                  <a:lnTo>
                    <a:pt x="18" y="8"/>
                  </a:lnTo>
                  <a:lnTo>
                    <a:pt x="17" y="8"/>
                  </a:lnTo>
                  <a:lnTo>
                    <a:pt x="14" y="8"/>
                  </a:lnTo>
                  <a:lnTo>
                    <a:pt x="13" y="9"/>
                  </a:lnTo>
                  <a:lnTo>
                    <a:pt x="8" y="12"/>
                  </a:lnTo>
                  <a:lnTo>
                    <a:pt x="8" y="12"/>
                  </a:lnTo>
                  <a:lnTo>
                    <a:pt x="7" y="13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3" y="11"/>
                  </a:lnTo>
                  <a:lnTo>
                    <a:pt x="3" y="10"/>
                  </a:lnTo>
                  <a:lnTo>
                    <a:pt x="3" y="9"/>
                  </a:lnTo>
                  <a:lnTo>
                    <a:pt x="3" y="7"/>
                  </a:lnTo>
                  <a:lnTo>
                    <a:pt x="6" y="4"/>
                  </a:lnTo>
                  <a:lnTo>
                    <a:pt x="9" y="3"/>
                  </a:lnTo>
                  <a:lnTo>
                    <a:pt x="11" y="2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21" y="0"/>
                  </a:lnTo>
                  <a:lnTo>
                    <a:pt x="28" y="2"/>
                  </a:lnTo>
                  <a:lnTo>
                    <a:pt x="31" y="4"/>
                  </a:lnTo>
                  <a:lnTo>
                    <a:pt x="33" y="6"/>
                  </a:lnTo>
                  <a:lnTo>
                    <a:pt x="36" y="12"/>
                  </a:lnTo>
                  <a:lnTo>
                    <a:pt x="36" y="16"/>
                  </a:lnTo>
                  <a:lnTo>
                    <a:pt x="36" y="20"/>
                  </a:lnTo>
                  <a:lnTo>
                    <a:pt x="32" y="26"/>
                  </a:lnTo>
                  <a:lnTo>
                    <a:pt x="28" y="28"/>
                  </a:lnTo>
                  <a:lnTo>
                    <a:pt x="28" y="28"/>
                  </a:lnTo>
                  <a:lnTo>
                    <a:pt x="27" y="28"/>
                  </a:lnTo>
                  <a:lnTo>
                    <a:pt x="27" y="28"/>
                  </a:lnTo>
                  <a:lnTo>
                    <a:pt x="30" y="29"/>
                  </a:lnTo>
                  <a:lnTo>
                    <a:pt x="33" y="32"/>
                  </a:lnTo>
                  <a:lnTo>
                    <a:pt x="35" y="34"/>
                  </a:lnTo>
                  <a:lnTo>
                    <a:pt x="36" y="36"/>
                  </a:lnTo>
                  <a:lnTo>
                    <a:pt x="37" y="41"/>
                  </a:lnTo>
                  <a:lnTo>
                    <a:pt x="37" y="43"/>
                  </a:lnTo>
                  <a:lnTo>
                    <a:pt x="37" y="47"/>
                  </a:lnTo>
                  <a:lnTo>
                    <a:pt x="35" y="54"/>
                  </a:lnTo>
                  <a:lnTo>
                    <a:pt x="32" y="57"/>
                  </a:lnTo>
                  <a:lnTo>
                    <a:pt x="29" y="59"/>
                  </a:lnTo>
                  <a:lnTo>
                    <a:pt x="22" y="62"/>
                  </a:lnTo>
                  <a:lnTo>
                    <a:pt x="18" y="62"/>
                  </a:lnTo>
                  <a:lnTo>
                    <a:pt x="18" y="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27" name="Freeform 384">
              <a:extLst>
                <a:ext uri="{FF2B5EF4-FFF2-40B4-BE49-F238E27FC236}">
                  <a16:creationId xmlns:a16="http://schemas.microsoft.com/office/drawing/2014/main" id="{D72BFFFC-163C-4A55-8191-889A640E72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19" y="2053"/>
              <a:ext cx="35" cy="66"/>
            </a:xfrm>
            <a:custGeom>
              <a:avLst/>
              <a:gdLst>
                <a:gd name="T0" fmla="*/ 16 w 35"/>
                <a:gd name="T1" fmla="*/ 45 h 66"/>
                <a:gd name="T2" fmla="*/ 9 w 35"/>
                <a:gd name="T3" fmla="*/ 43 h 66"/>
                <a:gd name="T4" fmla="*/ 9 w 35"/>
                <a:gd name="T5" fmla="*/ 63 h 66"/>
                <a:gd name="T6" fmla="*/ 8 w 35"/>
                <a:gd name="T7" fmla="*/ 65 h 66"/>
                <a:gd name="T8" fmla="*/ 6 w 35"/>
                <a:gd name="T9" fmla="*/ 66 h 66"/>
                <a:gd name="T10" fmla="*/ 5 w 35"/>
                <a:gd name="T11" fmla="*/ 66 h 66"/>
                <a:gd name="T12" fmla="*/ 3 w 35"/>
                <a:gd name="T13" fmla="*/ 65 h 66"/>
                <a:gd name="T14" fmla="*/ 2 w 35"/>
                <a:gd name="T15" fmla="*/ 63 h 66"/>
                <a:gd name="T16" fmla="*/ 2 w 35"/>
                <a:gd name="T17" fmla="*/ 46 h 66"/>
                <a:gd name="T18" fmla="*/ 2 w 35"/>
                <a:gd name="T19" fmla="*/ 26 h 66"/>
                <a:gd name="T20" fmla="*/ 1 w 35"/>
                <a:gd name="T21" fmla="*/ 15 h 66"/>
                <a:gd name="T22" fmla="*/ 0 w 35"/>
                <a:gd name="T23" fmla="*/ 6 h 66"/>
                <a:gd name="T24" fmla="*/ 1 w 35"/>
                <a:gd name="T25" fmla="*/ 2 h 66"/>
                <a:gd name="T26" fmla="*/ 4 w 35"/>
                <a:gd name="T27" fmla="*/ 0 h 66"/>
                <a:gd name="T28" fmla="*/ 6 w 35"/>
                <a:gd name="T29" fmla="*/ 0 h 66"/>
                <a:gd name="T30" fmla="*/ 7 w 35"/>
                <a:gd name="T31" fmla="*/ 1 h 66"/>
                <a:gd name="T32" fmla="*/ 8 w 35"/>
                <a:gd name="T33" fmla="*/ 3 h 66"/>
                <a:gd name="T34" fmla="*/ 8 w 35"/>
                <a:gd name="T35" fmla="*/ 4 h 66"/>
                <a:gd name="T36" fmla="*/ 8 w 35"/>
                <a:gd name="T37" fmla="*/ 5 h 66"/>
                <a:gd name="T38" fmla="*/ 8 w 35"/>
                <a:gd name="T39" fmla="*/ 7 h 66"/>
                <a:gd name="T40" fmla="*/ 10 w 35"/>
                <a:gd name="T41" fmla="*/ 6 h 66"/>
                <a:gd name="T42" fmla="*/ 15 w 35"/>
                <a:gd name="T43" fmla="*/ 4 h 66"/>
                <a:gd name="T44" fmla="*/ 19 w 35"/>
                <a:gd name="T45" fmla="*/ 3 h 66"/>
                <a:gd name="T46" fmla="*/ 25 w 35"/>
                <a:gd name="T47" fmla="*/ 3 h 66"/>
                <a:gd name="T48" fmla="*/ 32 w 35"/>
                <a:gd name="T49" fmla="*/ 10 h 66"/>
                <a:gd name="T50" fmla="*/ 35 w 35"/>
                <a:gd name="T51" fmla="*/ 20 h 66"/>
                <a:gd name="T52" fmla="*/ 35 w 35"/>
                <a:gd name="T53" fmla="*/ 29 h 66"/>
                <a:gd name="T54" fmla="*/ 31 w 35"/>
                <a:gd name="T55" fmla="*/ 39 h 66"/>
                <a:gd name="T56" fmla="*/ 22 w 35"/>
                <a:gd name="T57" fmla="*/ 45 h 66"/>
                <a:gd name="T58" fmla="*/ 18 w 35"/>
                <a:gd name="T59" fmla="*/ 45 h 66"/>
                <a:gd name="T60" fmla="*/ 19 w 35"/>
                <a:gd name="T61" fmla="*/ 11 h 66"/>
                <a:gd name="T62" fmla="*/ 14 w 35"/>
                <a:gd name="T63" fmla="*/ 12 h 66"/>
                <a:gd name="T64" fmla="*/ 10 w 35"/>
                <a:gd name="T65" fmla="*/ 15 h 66"/>
                <a:gd name="T66" fmla="*/ 9 w 35"/>
                <a:gd name="T67" fmla="*/ 21 h 66"/>
                <a:gd name="T68" fmla="*/ 9 w 35"/>
                <a:gd name="T69" fmla="*/ 35 h 66"/>
                <a:gd name="T70" fmla="*/ 16 w 35"/>
                <a:gd name="T71" fmla="*/ 37 h 66"/>
                <a:gd name="T72" fmla="*/ 20 w 35"/>
                <a:gd name="T73" fmla="*/ 37 h 66"/>
                <a:gd name="T74" fmla="*/ 25 w 35"/>
                <a:gd name="T75" fmla="*/ 33 h 66"/>
                <a:gd name="T76" fmla="*/ 28 w 35"/>
                <a:gd name="T77" fmla="*/ 27 h 66"/>
                <a:gd name="T78" fmla="*/ 28 w 35"/>
                <a:gd name="T79" fmla="*/ 21 h 66"/>
                <a:gd name="T80" fmla="*/ 26 w 35"/>
                <a:gd name="T81" fmla="*/ 14 h 66"/>
                <a:gd name="T82" fmla="*/ 22 w 35"/>
                <a:gd name="T83" fmla="*/ 11 h 66"/>
                <a:gd name="T84" fmla="*/ 21 w 35"/>
                <a:gd name="T85" fmla="*/ 11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5" h="66">
                  <a:moveTo>
                    <a:pt x="18" y="45"/>
                  </a:moveTo>
                  <a:lnTo>
                    <a:pt x="16" y="45"/>
                  </a:lnTo>
                  <a:lnTo>
                    <a:pt x="12" y="44"/>
                  </a:lnTo>
                  <a:lnTo>
                    <a:pt x="9" y="43"/>
                  </a:lnTo>
                  <a:lnTo>
                    <a:pt x="9" y="62"/>
                  </a:lnTo>
                  <a:lnTo>
                    <a:pt x="9" y="63"/>
                  </a:lnTo>
                  <a:lnTo>
                    <a:pt x="9" y="64"/>
                  </a:lnTo>
                  <a:lnTo>
                    <a:pt x="8" y="65"/>
                  </a:lnTo>
                  <a:lnTo>
                    <a:pt x="7" y="65"/>
                  </a:lnTo>
                  <a:lnTo>
                    <a:pt x="6" y="66"/>
                  </a:lnTo>
                  <a:lnTo>
                    <a:pt x="5" y="66"/>
                  </a:lnTo>
                  <a:lnTo>
                    <a:pt x="5" y="66"/>
                  </a:lnTo>
                  <a:lnTo>
                    <a:pt x="3" y="65"/>
                  </a:lnTo>
                  <a:lnTo>
                    <a:pt x="3" y="65"/>
                  </a:lnTo>
                  <a:lnTo>
                    <a:pt x="2" y="64"/>
                  </a:lnTo>
                  <a:lnTo>
                    <a:pt x="2" y="63"/>
                  </a:lnTo>
                  <a:lnTo>
                    <a:pt x="2" y="62"/>
                  </a:lnTo>
                  <a:lnTo>
                    <a:pt x="2" y="46"/>
                  </a:lnTo>
                  <a:lnTo>
                    <a:pt x="2" y="31"/>
                  </a:lnTo>
                  <a:lnTo>
                    <a:pt x="2" y="26"/>
                  </a:lnTo>
                  <a:lnTo>
                    <a:pt x="1" y="19"/>
                  </a:lnTo>
                  <a:lnTo>
                    <a:pt x="1" y="15"/>
                  </a:lnTo>
                  <a:lnTo>
                    <a:pt x="0" y="7"/>
                  </a:lnTo>
                  <a:lnTo>
                    <a:pt x="0" y="6"/>
                  </a:lnTo>
                  <a:lnTo>
                    <a:pt x="1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1"/>
                  </a:lnTo>
                  <a:lnTo>
                    <a:pt x="7" y="1"/>
                  </a:lnTo>
                  <a:lnTo>
                    <a:pt x="8" y="2"/>
                  </a:lnTo>
                  <a:lnTo>
                    <a:pt x="8" y="3"/>
                  </a:lnTo>
                  <a:lnTo>
                    <a:pt x="8" y="4"/>
                  </a:lnTo>
                  <a:lnTo>
                    <a:pt x="8" y="4"/>
                  </a:lnTo>
                  <a:lnTo>
                    <a:pt x="8" y="5"/>
                  </a:lnTo>
                  <a:lnTo>
                    <a:pt x="8" y="5"/>
                  </a:lnTo>
                  <a:lnTo>
                    <a:pt x="8" y="6"/>
                  </a:lnTo>
                  <a:lnTo>
                    <a:pt x="8" y="7"/>
                  </a:lnTo>
                  <a:lnTo>
                    <a:pt x="8" y="7"/>
                  </a:lnTo>
                  <a:lnTo>
                    <a:pt x="10" y="6"/>
                  </a:lnTo>
                  <a:lnTo>
                    <a:pt x="13" y="4"/>
                  </a:lnTo>
                  <a:lnTo>
                    <a:pt x="15" y="4"/>
                  </a:lnTo>
                  <a:lnTo>
                    <a:pt x="16" y="3"/>
                  </a:lnTo>
                  <a:lnTo>
                    <a:pt x="19" y="3"/>
                  </a:lnTo>
                  <a:lnTo>
                    <a:pt x="21" y="3"/>
                  </a:lnTo>
                  <a:lnTo>
                    <a:pt x="25" y="3"/>
                  </a:lnTo>
                  <a:lnTo>
                    <a:pt x="31" y="6"/>
                  </a:lnTo>
                  <a:lnTo>
                    <a:pt x="32" y="10"/>
                  </a:lnTo>
                  <a:lnTo>
                    <a:pt x="34" y="13"/>
                  </a:lnTo>
                  <a:lnTo>
                    <a:pt x="35" y="20"/>
                  </a:lnTo>
                  <a:lnTo>
                    <a:pt x="35" y="25"/>
                  </a:lnTo>
                  <a:lnTo>
                    <a:pt x="35" y="29"/>
                  </a:lnTo>
                  <a:lnTo>
                    <a:pt x="33" y="36"/>
                  </a:lnTo>
                  <a:lnTo>
                    <a:pt x="31" y="39"/>
                  </a:lnTo>
                  <a:lnTo>
                    <a:pt x="28" y="42"/>
                  </a:lnTo>
                  <a:lnTo>
                    <a:pt x="22" y="45"/>
                  </a:lnTo>
                  <a:lnTo>
                    <a:pt x="18" y="45"/>
                  </a:lnTo>
                  <a:lnTo>
                    <a:pt x="18" y="45"/>
                  </a:lnTo>
                  <a:close/>
                  <a:moveTo>
                    <a:pt x="21" y="11"/>
                  </a:moveTo>
                  <a:lnTo>
                    <a:pt x="19" y="11"/>
                  </a:lnTo>
                  <a:lnTo>
                    <a:pt x="16" y="11"/>
                  </a:lnTo>
                  <a:lnTo>
                    <a:pt x="14" y="12"/>
                  </a:lnTo>
                  <a:lnTo>
                    <a:pt x="13" y="13"/>
                  </a:lnTo>
                  <a:lnTo>
                    <a:pt x="10" y="15"/>
                  </a:lnTo>
                  <a:lnTo>
                    <a:pt x="9" y="16"/>
                  </a:lnTo>
                  <a:lnTo>
                    <a:pt x="9" y="21"/>
                  </a:lnTo>
                  <a:lnTo>
                    <a:pt x="9" y="30"/>
                  </a:lnTo>
                  <a:lnTo>
                    <a:pt x="9" y="35"/>
                  </a:lnTo>
                  <a:lnTo>
                    <a:pt x="11" y="36"/>
                  </a:lnTo>
                  <a:lnTo>
                    <a:pt x="16" y="37"/>
                  </a:lnTo>
                  <a:lnTo>
                    <a:pt x="18" y="37"/>
                  </a:lnTo>
                  <a:lnTo>
                    <a:pt x="20" y="37"/>
                  </a:lnTo>
                  <a:lnTo>
                    <a:pt x="24" y="35"/>
                  </a:lnTo>
                  <a:lnTo>
                    <a:pt x="25" y="33"/>
                  </a:lnTo>
                  <a:lnTo>
                    <a:pt x="27" y="31"/>
                  </a:lnTo>
                  <a:lnTo>
                    <a:pt x="28" y="27"/>
                  </a:lnTo>
                  <a:lnTo>
                    <a:pt x="28" y="25"/>
                  </a:lnTo>
                  <a:lnTo>
                    <a:pt x="28" y="21"/>
                  </a:lnTo>
                  <a:lnTo>
                    <a:pt x="27" y="16"/>
                  </a:lnTo>
                  <a:lnTo>
                    <a:pt x="26" y="14"/>
                  </a:lnTo>
                  <a:lnTo>
                    <a:pt x="25" y="12"/>
                  </a:lnTo>
                  <a:lnTo>
                    <a:pt x="22" y="11"/>
                  </a:lnTo>
                  <a:lnTo>
                    <a:pt x="21" y="11"/>
                  </a:lnTo>
                  <a:lnTo>
                    <a:pt x="21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8" name="Freeform 385">
              <a:extLst>
                <a:ext uri="{FF2B5EF4-FFF2-40B4-BE49-F238E27FC236}">
                  <a16:creationId xmlns:a16="http://schemas.microsoft.com/office/drawing/2014/main" id="{C804C640-34F6-4D2F-9BB7-9B7386F534E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5" y="2056"/>
              <a:ext cx="8" cy="40"/>
            </a:xfrm>
            <a:custGeom>
              <a:avLst/>
              <a:gdLst>
                <a:gd name="T0" fmla="*/ 7 w 8"/>
                <a:gd name="T1" fmla="*/ 22 h 40"/>
                <a:gd name="T2" fmla="*/ 7 w 8"/>
                <a:gd name="T3" fmla="*/ 23 h 40"/>
                <a:gd name="T4" fmla="*/ 8 w 8"/>
                <a:gd name="T5" fmla="*/ 27 h 40"/>
                <a:gd name="T6" fmla="*/ 8 w 8"/>
                <a:gd name="T7" fmla="*/ 29 h 40"/>
                <a:gd name="T8" fmla="*/ 8 w 8"/>
                <a:gd name="T9" fmla="*/ 32 h 40"/>
                <a:gd name="T10" fmla="*/ 8 w 8"/>
                <a:gd name="T11" fmla="*/ 35 h 40"/>
                <a:gd name="T12" fmla="*/ 8 w 8"/>
                <a:gd name="T13" fmla="*/ 36 h 40"/>
                <a:gd name="T14" fmla="*/ 8 w 8"/>
                <a:gd name="T15" fmla="*/ 37 h 40"/>
                <a:gd name="T16" fmla="*/ 7 w 8"/>
                <a:gd name="T17" fmla="*/ 39 h 40"/>
                <a:gd name="T18" fmla="*/ 7 w 8"/>
                <a:gd name="T19" fmla="*/ 39 h 40"/>
                <a:gd name="T20" fmla="*/ 6 w 8"/>
                <a:gd name="T21" fmla="*/ 40 h 40"/>
                <a:gd name="T22" fmla="*/ 5 w 8"/>
                <a:gd name="T23" fmla="*/ 40 h 40"/>
                <a:gd name="T24" fmla="*/ 4 w 8"/>
                <a:gd name="T25" fmla="*/ 40 h 40"/>
                <a:gd name="T26" fmla="*/ 3 w 8"/>
                <a:gd name="T27" fmla="*/ 40 h 40"/>
                <a:gd name="T28" fmla="*/ 2 w 8"/>
                <a:gd name="T29" fmla="*/ 40 h 40"/>
                <a:gd name="T30" fmla="*/ 1 w 8"/>
                <a:gd name="T31" fmla="*/ 39 h 40"/>
                <a:gd name="T32" fmla="*/ 0 w 8"/>
                <a:gd name="T33" fmla="*/ 39 h 40"/>
                <a:gd name="T34" fmla="*/ 0 w 8"/>
                <a:gd name="T35" fmla="*/ 37 h 40"/>
                <a:gd name="T36" fmla="*/ 0 w 8"/>
                <a:gd name="T37" fmla="*/ 36 h 40"/>
                <a:gd name="T38" fmla="*/ 0 w 8"/>
                <a:gd name="T39" fmla="*/ 35 h 40"/>
                <a:gd name="T40" fmla="*/ 0 w 8"/>
                <a:gd name="T41" fmla="*/ 32 h 40"/>
                <a:gd name="T42" fmla="*/ 0 w 8"/>
                <a:gd name="T43" fmla="*/ 29 h 40"/>
                <a:gd name="T44" fmla="*/ 0 w 8"/>
                <a:gd name="T45" fmla="*/ 27 h 40"/>
                <a:gd name="T46" fmla="*/ 0 w 8"/>
                <a:gd name="T47" fmla="*/ 23 h 40"/>
                <a:gd name="T48" fmla="*/ 0 w 8"/>
                <a:gd name="T49" fmla="*/ 22 h 40"/>
                <a:gd name="T50" fmla="*/ 0 w 8"/>
                <a:gd name="T51" fmla="*/ 21 h 40"/>
                <a:gd name="T52" fmla="*/ 0 w 8"/>
                <a:gd name="T53" fmla="*/ 16 h 40"/>
                <a:gd name="T54" fmla="*/ 0 w 8"/>
                <a:gd name="T55" fmla="*/ 13 h 40"/>
                <a:gd name="T56" fmla="*/ 0 w 8"/>
                <a:gd name="T57" fmla="*/ 10 h 40"/>
                <a:gd name="T58" fmla="*/ 0 w 8"/>
                <a:gd name="T59" fmla="*/ 6 h 40"/>
                <a:gd name="T60" fmla="*/ 0 w 8"/>
                <a:gd name="T61" fmla="*/ 4 h 40"/>
                <a:gd name="T62" fmla="*/ 0 w 8"/>
                <a:gd name="T63" fmla="*/ 3 h 40"/>
                <a:gd name="T64" fmla="*/ 1 w 8"/>
                <a:gd name="T65" fmla="*/ 2 h 40"/>
                <a:gd name="T66" fmla="*/ 2 w 8"/>
                <a:gd name="T67" fmla="*/ 1 h 40"/>
                <a:gd name="T68" fmla="*/ 2 w 8"/>
                <a:gd name="T69" fmla="*/ 0 h 40"/>
                <a:gd name="T70" fmla="*/ 3 w 8"/>
                <a:gd name="T71" fmla="*/ 0 h 40"/>
                <a:gd name="T72" fmla="*/ 4 w 8"/>
                <a:gd name="T73" fmla="*/ 0 h 40"/>
                <a:gd name="T74" fmla="*/ 5 w 8"/>
                <a:gd name="T75" fmla="*/ 0 h 40"/>
                <a:gd name="T76" fmla="*/ 7 w 8"/>
                <a:gd name="T77" fmla="*/ 0 h 40"/>
                <a:gd name="T78" fmla="*/ 7 w 8"/>
                <a:gd name="T79" fmla="*/ 1 h 40"/>
                <a:gd name="T80" fmla="*/ 8 w 8"/>
                <a:gd name="T81" fmla="*/ 2 h 40"/>
                <a:gd name="T82" fmla="*/ 8 w 8"/>
                <a:gd name="T83" fmla="*/ 3 h 40"/>
                <a:gd name="T84" fmla="*/ 8 w 8"/>
                <a:gd name="T85" fmla="*/ 4 h 40"/>
                <a:gd name="T86" fmla="*/ 8 w 8"/>
                <a:gd name="T87" fmla="*/ 6 h 40"/>
                <a:gd name="T88" fmla="*/ 8 w 8"/>
                <a:gd name="T89" fmla="*/ 10 h 40"/>
                <a:gd name="T90" fmla="*/ 8 w 8"/>
                <a:gd name="T91" fmla="*/ 13 h 40"/>
                <a:gd name="T92" fmla="*/ 8 w 8"/>
                <a:gd name="T93" fmla="*/ 16 h 40"/>
                <a:gd name="T94" fmla="*/ 7 w 8"/>
                <a:gd name="T95" fmla="*/ 21 h 40"/>
                <a:gd name="T96" fmla="*/ 7 w 8"/>
                <a:gd name="T97" fmla="*/ 22 h 40"/>
                <a:gd name="T98" fmla="*/ 7 w 8"/>
                <a:gd name="T99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" h="40">
                  <a:moveTo>
                    <a:pt x="7" y="22"/>
                  </a:moveTo>
                  <a:lnTo>
                    <a:pt x="7" y="23"/>
                  </a:lnTo>
                  <a:lnTo>
                    <a:pt x="8" y="27"/>
                  </a:lnTo>
                  <a:lnTo>
                    <a:pt x="8" y="29"/>
                  </a:lnTo>
                  <a:lnTo>
                    <a:pt x="8" y="32"/>
                  </a:lnTo>
                  <a:lnTo>
                    <a:pt x="8" y="35"/>
                  </a:lnTo>
                  <a:lnTo>
                    <a:pt x="8" y="36"/>
                  </a:lnTo>
                  <a:lnTo>
                    <a:pt x="8" y="37"/>
                  </a:lnTo>
                  <a:lnTo>
                    <a:pt x="7" y="39"/>
                  </a:lnTo>
                  <a:lnTo>
                    <a:pt x="7" y="39"/>
                  </a:lnTo>
                  <a:lnTo>
                    <a:pt x="6" y="40"/>
                  </a:lnTo>
                  <a:lnTo>
                    <a:pt x="5" y="40"/>
                  </a:lnTo>
                  <a:lnTo>
                    <a:pt x="4" y="40"/>
                  </a:lnTo>
                  <a:lnTo>
                    <a:pt x="3" y="40"/>
                  </a:lnTo>
                  <a:lnTo>
                    <a:pt x="2" y="40"/>
                  </a:lnTo>
                  <a:lnTo>
                    <a:pt x="1" y="39"/>
                  </a:lnTo>
                  <a:lnTo>
                    <a:pt x="0" y="39"/>
                  </a:lnTo>
                  <a:lnTo>
                    <a:pt x="0" y="37"/>
                  </a:lnTo>
                  <a:lnTo>
                    <a:pt x="0" y="36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3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2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7" y="1"/>
                  </a:lnTo>
                  <a:lnTo>
                    <a:pt x="8" y="2"/>
                  </a:lnTo>
                  <a:lnTo>
                    <a:pt x="8" y="3"/>
                  </a:lnTo>
                  <a:lnTo>
                    <a:pt x="8" y="4"/>
                  </a:lnTo>
                  <a:lnTo>
                    <a:pt x="8" y="6"/>
                  </a:lnTo>
                  <a:lnTo>
                    <a:pt x="8" y="10"/>
                  </a:lnTo>
                  <a:lnTo>
                    <a:pt x="8" y="13"/>
                  </a:lnTo>
                  <a:lnTo>
                    <a:pt x="8" y="16"/>
                  </a:lnTo>
                  <a:lnTo>
                    <a:pt x="7" y="21"/>
                  </a:lnTo>
                  <a:lnTo>
                    <a:pt x="7" y="22"/>
                  </a:lnTo>
                  <a:lnTo>
                    <a:pt x="7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9" name="Freeform 386">
              <a:extLst>
                <a:ext uri="{FF2B5EF4-FFF2-40B4-BE49-F238E27FC236}">
                  <a16:creationId xmlns:a16="http://schemas.microsoft.com/office/drawing/2014/main" id="{FD5D905F-5181-49BA-ACA5-5C4EC778C4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6" y="2037"/>
              <a:ext cx="9" cy="9"/>
            </a:xfrm>
            <a:custGeom>
              <a:avLst/>
              <a:gdLst>
                <a:gd name="T0" fmla="*/ 5 w 9"/>
                <a:gd name="T1" fmla="*/ 9 h 9"/>
                <a:gd name="T2" fmla="*/ 4 w 9"/>
                <a:gd name="T3" fmla="*/ 9 h 9"/>
                <a:gd name="T4" fmla="*/ 2 w 9"/>
                <a:gd name="T5" fmla="*/ 9 h 9"/>
                <a:gd name="T6" fmla="*/ 1 w 9"/>
                <a:gd name="T7" fmla="*/ 8 h 9"/>
                <a:gd name="T8" fmla="*/ 1 w 9"/>
                <a:gd name="T9" fmla="*/ 7 h 9"/>
                <a:gd name="T10" fmla="*/ 0 w 9"/>
                <a:gd name="T11" fmla="*/ 6 h 9"/>
                <a:gd name="T12" fmla="*/ 0 w 9"/>
                <a:gd name="T13" fmla="*/ 5 h 9"/>
                <a:gd name="T14" fmla="*/ 0 w 9"/>
                <a:gd name="T15" fmla="*/ 4 h 9"/>
                <a:gd name="T16" fmla="*/ 1 w 9"/>
                <a:gd name="T17" fmla="*/ 2 h 9"/>
                <a:gd name="T18" fmla="*/ 1 w 9"/>
                <a:gd name="T19" fmla="*/ 2 h 9"/>
                <a:gd name="T20" fmla="*/ 2 w 9"/>
                <a:gd name="T21" fmla="*/ 1 h 9"/>
                <a:gd name="T22" fmla="*/ 4 w 9"/>
                <a:gd name="T23" fmla="*/ 0 h 9"/>
                <a:gd name="T24" fmla="*/ 5 w 9"/>
                <a:gd name="T25" fmla="*/ 0 h 9"/>
                <a:gd name="T26" fmla="*/ 6 w 9"/>
                <a:gd name="T27" fmla="*/ 0 h 9"/>
                <a:gd name="T28" fmla="*/ 7 w 9"/>
                <a:gd name="T29" fmla="*/ 1 h 9"/>
                <a:gd name="T30" fmla="*/ 8 w 9"/>
                <a:gd name="T31" fmla="*/ 2 h 9"/>
                <a:gd name="T32" fmla="*/ 8 w 9"/>
                <a:gd name="T33" fmla="*/ 2 h 9"/>
                <a:gd name="T34" fmla="*/ 9 w 9"/>
                <a:gd name="T35" fmla="*/ 4 h 9"/>
                <a:gd name="T36" fmla="*/ 9 w 9"/>
                <a:gd name="T37" fmla="*/ 5 h 9"/>
                <a:gd name="T38" fmla="*/ 9 w 9"/>
                <a:gd name="T39" fmla="*/ 6 h 9"/>
                <a:gd name="T40" fmla="*/ 8 w 9"/>
                <a:gd name="T41" fmla="*/ 7 h 9"/>
                <a:gd name="T42" fmla="*/ 8 w 9"/>
                <a:gd name="T43" fmla="*/ 8 h 9"/>
                <a:gd name="T44" fmla="*/ 7 w 9"/>
                <a:gd name="T45" fmla="*/ 9 h 9"/>
                <a:gd name="T46" fmla="*/ 6 w 9"/>
                <a:gd name="T47" fmla="*/ 9 h 9"/>
                <a:gd name="T48" fmla="*/ 5 w 9"/>
                <a:gd name="T49" fmla="*/ 9 h 9"/>
                <a:gd name="T50" fmla="*/ 5 w 9"/>
                <a:gd name="T5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" h="9">
                  <a:moveTo>
                    <a:pt x="5" y="9"/>
                  </a:moveTo>
                  <a:lnTo>
                    <a:pt x="4" y="9"/>
                  </a:lnTo>
                  <a:lnTo>
                    <a:pt x="2" y="9"/>
                  </a:lnTo>
                  <a:lnTo>
                    <a:pt x="1" y="8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2"/>
                  </a:lnTo>
                  <a:lnTo>
                    <a:pt x="1" y="2"/>
                  </a:lnTo>
                  <a:lnTo>
                    <a:pt x="2" y="1"/>
                  </a:ln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1"/>
                  </a:lnTo>
                  <a:lnTo>
                    <a:pt x="8" y="2"/>
                  </a:lnTo>
                  <a:lnTo>
                    <a:pt x="8" y="2"/>
                  </a:lnTo>
                  <a:lnTo>
                    <a:pt x="9" y="4"/>
                  </a:lnTo>
                  <a:lnTo>
                    <a:pt x="9" y="5"/>
                  </a:lnTo>
                  <a:lnTo>
                    <a:pt x="9" y="6"/>
                  </a:lnTo>
                  <a:lnTo>
                    <a:pt x="8" y="7"/>
                  </a:lnTo>
                  <a:lnTo>
                    <a:pt x="8" y="8"/>
                  </a:lnTo>
                  <a:lnTo>
                    <a:pt x="7" y="9"/>
                  </a:lnTo>
                  <a:lnTo>
                    <a:pt x="6" y="9"/>
                  </a:lnTo>
                  <a:lnTo>
                    <a:pt x="5" y="9"/>
                  </a:lnTo>
                  <a:lnTo>
                    <a:pt x="5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0" name="Freeform 387">
              <a:extLst>
                <a:ext uri="{FF2B5EF4-FFF2-40B4-BE49-F238E27FC236}">
                  <a16:creationId xmlns:a16="http://schemas.microsoft.com/office/drawing/2014/main" id="{D766B9A7-307C-48D6-A466-E873201002B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2" y="2055"/>
              <a:ext cx="38" cy="44"/>
            </a:xfrm>
            <a:custGeom>
              <a:avLst/>
              <a:gdLst>
                <a:gd name="T0" fmla="*/ 34 w 38"/>
                <a:gd name="T1" fmla="*/ 44 h 44"/>
                <a:gd name="T2" fmla="*/ 32 w 38"/>
                <a:gd name="T3" fmla="*/ 42 h 44"/>
                <a:gd name="T4" fmla="*/ 29 w 38"/>
                <a:gd name="T5" fmla="*/ 40 h 44"/>
                <a:gd name="T6" fmla="*/ 27 w 38"/>
                <a:gd name="T7" fmla="*/ 40 h 44"/>
                <a:gd name="T8" fmla="*/ 22 w 38"/>
                <a:gd name="T9" fmla="*/ 42 h 44"/>
                <a:gd name="T10" fmla="*/ 19 w 38"/>
                <a:gd name="T11" fmla="*/ 43 h 44"/>
                <a:gd name="T12" fmla="*/ 13 w 38"/>
                <a:gd name="T13" fmla="*/ 43 h 44"/>
                <a:gd name="T14" fmla="*/ 4 w 38"/>
                <a:gd name="T15" fmla="*/ 38 h 44"/>
                <a:gd name="T16" fmla="*/ 0 w 38"/>
                <a:gd name="T17" fmla="*/ 28 h 44"/>
                <a:gd name="T18" fmla="*/ 0 w 38"/>
                <a:gd name="T19" fmla="*/ 18 h 44"/>
                <a:gd name="T20" fmla="*/ 7 w 38"/>
                <a:gd name="T21" fmla="*/ 7 h 44"/>
                <a:gd name="T22" fmla="*/ 18 w 38"/>
                <a:gd name="T23" fmla="*/ 0 h 44"/>
                <a:gd name="T24" fmla="*/ 24 w 38"/>
                <a:gd name="T25" fmla="*/ 0 h 44"/>
                <a:gd name="T26" fmla="*/ 30 w 38"/>
                <a:gd name="T27" fmla="*/ 2 h 44"/>
                <a:gd name="T28" fmla="*/ 35 w 38"/>
                <a:gd name="T29" fmla="*/ 6 h 44"/>
                <a:gd name="T30" fmla="*/ 35 w 38"/>
                <a:gd name="T31" fmla="*/ 8 h 44"/>
                <a:gd name="T32" fmla="*/ 35 w 38"/>
                <a:gd name="T33" fmla="*/ 9 h 44"/>
                <a:gd name="T34" fmla="*/ 34 w 38"/>
                <a:gd name="T35" fmla="*/ 12 h 44"/>
                <a:gd name="T36" fmla="*/ 34 w 38"/>
                <a:gd name="T37" fmla="*/ 16 h 44"/>
                <a:gd name="T38" fmla="*/ 34 w 38"/>
                <a:gd name="T39" fmla="*/ 23 h 44"/>
                <a:gd name="T40" fmla="*/ 34 w 38"/>
                <a:gd name="T41" fmla="*/ 29 h 44"/>
                <a:gd name="T42" fmla="*/ 35 w 38"/>
                <a:gd name="T43" fmla="*/ 31 h 44"/>
                <a:gd name="T44" fmla="*/ 37 w 38"/>
                <a:gd name="T45" fmla="*/ 37 h 44"/>
                <a:gd name="T46" fmla="*/ 38 w 38"/>
                <a:gd name="T47" fmla="*/ 39 h 44"/>
                <a:gd name="T48" fmla="*/ 38 w 38"/>
                <a:gd name="T49" fmla="*/ 40 h 44"/>
                <a:gd name="T50" fmla="*/ 38 w 38"/>
                <a:gd name="T51" fmla="*/ 42 h 44"/>
                <a:gd name="T52" fmla="*/ 36 w 38"/>
                <a:gd name="T53" fmla="*/ 43 h 44"/>
                <a:gd name="T54" fmla="*/ 34 w 38"/>
                <a:gd name="T55" fmla="*/ 44 h 44"/>
                <a:gd name="T56" fmla="*/ 26 w 38"/>
                <a:gd name="T57" fmla="*/ 17 h 44"/>
                <a:gd name="T58" fmla="*/ 26 w 38"/>
                <a:gd name="T59" fmla="*/ 14 h 44"/>
                <a:gd name="T60" fmla="*/ 27 w 38"/>
                <a:gd name="T61" fmla="*/ 12 h 44"/>
                <a:gd name="T62" fmla="*/ 27 w 38"/>
                <a:gd name="T63" fmla="*/ 9 h 44"/>
                <a:gd name="T64" fmla="*/ 25 w 38"/>
                <a:gd name="T65" fmla="*/ 8 h 44"/>
                <a:gd name="T66" fmla="*/ 24 w 38"/>
                <a:gd name="T67" fmla="*/ 7 h 44"/>
                <a:gd name="T68" fmla="*/ 23 w 38"/>
                <a:gd name="T69" fmla="*/ 7 h 44"/>
                <a:gd name="T70" fmla="*/ 15 w 38"/>
                <a:gd name="T71" fmla="*/ 10 h 44"/>
                <a:gd name="T72" fmla="*/ 10 w 38"/>
                <a:gd name="T73" fmla="*/ 15 h 44"/>
                <a:gd name="T74" fmla="*/ 8 w 38"/>
                <a:gd name="T75" fmla="*/ 24 h 44"/>
                <a:gd name="T76" fmla="*/ 9 w 38"/>
                <a:gd name="T77" fmla="*/ 32 h 44"/>
                <a:gd name="T78" fmla="*/ 11 w 38"/>
                <a:gd name="T79" fmla="*/ 35 h 44"/>
                <a:gd name="T80" fmla="*/ 17 w 38"/>
                <a:gd name="T81" fmla="*/ 36 h 44"/>
                <a:gd name="T82" fmla="*/ 22 w 38"/>
                <a:gd name="T83" fmla="*/ 36 h 44"/>
                <a:gd name="T84" fmla="*/ 24 w 38"/>
                <a:gd name="T85" fmla="*/ 35 h 44"/>
                <a:gd name="T86" fmla="*/ 28 w 38"/>
                <a:gd name="T87" fmla="*/ 32 h 44"/>
                <a:gd name="T88" fmla="*/ 26 w 38"/>
                <a:gd name="T89" fmla="*/ 19 h 44"/>
                <a:gd name="T90" fmla="*/ 26 w 38"/>
                <a:gd name="T91" fmla="*/ 17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8" h="44">
                  <a:moveTo>
                    <a:pt x="34" y="44"/>
                  </a:moveTo>
                  <a:lnTo>
                    <a:pt x="34" y="44"/>
                  </a:lnTo>
                  <a:lnTo>
                    <a:pt x="33" y="43"/>
                  </a:lnTo>
                  <a:lnTo>
                    <a:pt x="32" y="42"/>
                  </a:lnTo>
                  <a:lnTo>
                    <a:pt x="31" y="41"/>
                  </a:lnTo>
                  <a:lnTo>
                    <a:pt x="29" y="40"/>
                  </a:lnTo>
                  <a:lnTo>
                    <a:pt x="29" y="39"/>
                  </a:lnTo>
                  <a:lnTo>
                    <a:pt x="27" y="40"/>
                  </a:lnTo>
                  <a:lnTo>
                    <a:pt x="24" y="42"/>
                  </a:lnTo>
                  <a:lnTo>
                    <a:pt x="22" y="42"/>
                  </a:lnTo>
                  <a:lnTo>
                    <a:pt x="21" y="43"/>
                  </a:lnTo>
                  <a:lnTo>
                    <a:pt x="19" y="43"/>
                  </a:lnTo>
                  <a:lnTo>
                    <a:pt x="18" y="43"/>
                  </a:lnTo>
                  <a:lnTo>
                    <a:pt x="13" y="43"/>
                  </a:lnTo>
                  <a:lnTo>
                    <a:pt x="6" y="41"/>
                  </a:lnTo>
                  <a:lnTo>
                    <a:pt x="4" y="38"/>
                  </a:lnTo>
                  <a:lnTo>
                    <a:pt x="2" y="36"/>
                  </a:lnTo>
                  <a:lnTo>
                    <a:pt x="0" y="28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4" y="10"/>
                  </a:lnTo>
                  <a:lnTo>
                    <a:pt x="7" y="7"/>
                  </a:lnTo>
                  <a:lnTo>
                    <a:pt x="10" y="4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8" y="1"/>
                  </a:lnTo>
                  <a:lnTo>
                    <a:pt x="30" y="2"/>
                  </a:lnTo>
                  <a:lnTo>
                    <a:pt x="33" y="3"/>
                  </a:lnTo>
                  <a:lnTo>
                    <a:pt x="35" y="6"/>
                  </a:lnTo>
                  <a:lnTo>
                    <a:pt x="35" y="7"/>
                  </a:lnTo>
                  <a:lnTo>
                    <a:pt x="35" y="8"/>
                  </a:lnTo>
                  <a:lnTo>
                    <a:pt x="35" y="9"/>
                  </a:lnTo>
                  <a:lnTo>
                    <a:pt x="35" y="9"/>
                  </a:lnTo>
                  <a:lnTo>
                    <a:pt x="34" y="10"/>
                  </a:lnTo>
                  <a:lnTo>
                    <a:pt x="34" y="12"/>
                  </a:lnTo>
                  <a:lnTo>
                    <a:pt x="34" y="14"/>
                  </a:lnTo>
                  <a:lnTo>
                    <a:pt x="34" y="16"/>
                  </a:lnTo>
                  <a:lnTo>
                    <a:pt x="34" y="20"/>
                  </a:lnTo>
                  <a:lnTo>
                    <a:pt x="34" y="23"/>
                  </a:lnTo>
                  <a:lnTo>
                    <a:pt x="34" y="25"/>
                  </a:lnTo>
                  <a:lnTo>
                    <a:pt x="34" y="29"/>
                  </a:lnTo>
                  <a:lnTo>
                    <a:pt x="34" y="31"/>
                  </a:lnTo>
                  <a:lnTo>
                    <a:pt x="35" y="31"/>
                  </a:lnTo>
                  <a:lnTo>
                    <a:pt x="36" y="35"/>
                  </a:lnTo>
                  <a:lnTo>
                    <a:pt x="37" y="37"/>
                  </a:lnTo>
                  <a:lnTo>
                    <a:pt x="37" y="38"/>
                  </a:lnTo>
                  <a:lnTo>
                    <a:pt x="38" y="39"/>
                  </a:lnTo>
                  <a:lnTo>
                    <a:pt x="38" y="39"/>
                  </a:lnTo>
                  <a:lnTo>
                    <a:pt x="38" y="40"/>
                  </a:lnTo>
                  <a:lnTo>
                    <a:pt x="38" y="41"/>
                  </a:lnTo>
                  <a:lnTo>
                    <a:pt x="38" y="42"/>
                  </a:lnTo>
                  <a:lnTo>
                    <a:pt x="37" y="43"/>
                  </a:lnTo>
                  <a:lnTo>
                    <a:pt x="36" y="43"/>
                  </a:lnTo>
                  <a:lnTo>
                    <a:pt x="35" y="44"/>
                  </a:lnTo>
                  <a:lnTo>
                    <a:pt x="34" y="44"/>
                  </a:lnTo>
                  <a:lnTo>
                    <a:pt x="34" y="44"/>
                  </a:lnTo>
                  <a:close/>
                  <a:moveTo>
                    <a:pt x="26" y="17"/>
                  </a:moveTo>
                  <a:lnTo>
                    <a:pt x="26" y="16"/>
                  </a:lnTo>
                  <a:lnTo>
                    <a:pt x="26" y="14"/>
                  </a:lnTo>
                  <a:lnTo>
                    <a:pt x="26" y="13"/>
                  </a:lnTo>
                  <a:lnTo>
                    <a:pt x="27" y="12"/>
                  </a:lnTo>
                  <a:lnTo>
                    <a:pt x="27" y="10"/>
                  </a:lnTo>
                  <a:lnTo>
                    <a:pt x="27" y="9"/>
                  </a:lnTo>
                  <a:lnTo>
                    <a:pt x="26" y="8"/>
                  </a:lnTo>
                  <a:lnTo>
                    <a:pt x="25" y="8"/>
                  </a:lnTo>
                  <a:lnTo>
                    <a:pt x="25" y="8"/>
                  </a:lnTo>
                  <a:lnTo>
                    <a:pt x="24" y="7"/>
                  </a:lnTo>
                  <a:lnTo>
                    <a:pt x="23" y="7"/>
                  </a:lnTo>
                  <a:lnTo>
                    <a:pt x="23" y="7"/>
                  </a:lnTo>
                  <a:lnTo>
                    <a:pt x="20" y="7"/>
                  </a:lnTo>
                  <a:lnTo>
                    <a:pt x="15" y="10"/>
                  </a:lnTo>
                  <a:lnTo>
                    <a:pt x="12" y="12"/>
                  </a:lnTo>
                  <a:lnTo>
                    <a:pt x="10" y="15"/>
                  </a:lnTo>
                  <a:lnTo>
                    <a:pt x="8" y="20"/>
                  </a:lnTo>
                  <a:lnTo>
                    <a:pt x="8" y="24"/>
                  </a:lnTo>
                  <a:lnTo>
                    <a:pt x="8" y="27"/>
                  </a:lnTo>
                  <a:lnTo>
                    <a:pt x="9" y="32"/>
                  </a:lnTo>
                  <a:lnTo>
                    <a:pt x="10" y="33"/>
                  </a:lnTo>
                  <a:lnTo>
                    <a:pt x="11" y="35"/>
                  </a:lnTo>
                  <a:lnTo>
                    <a:pt x="15" y="36"/>
                  </a:lnTo>
                  <a:lnTo>
                    <a:pt x="17" y="36"/>
                  </a:lnTo>
                  <a:lnTo>
                    <a:pt x="19" y="36"/>
                  </a:lnTo>
                  <a:lnTo>
                    <a:pt x="22" y="36"/>
                  </a:lnTo>
                  <a:lnTo>
                    <a:pt x="23" y="35"/>
                  </a:lnTo>
                  <a:lnTo>
                    <a:pt x="24" y="35"/>
                  </a:lnTo>
                  <a:lnTo>
                    <a:pt x="26" y="33"/>
                  </a:lnTo>
                  <a:lnTo>
                    <a:pt x="28" y="32"/>
                  </a:lnTo>
                  <a:lnTo>
                    <a:pt x="27" y="27"/>
                  </a:lnTo>
                  <a:lnTo>
                    <a:pt x="26" y="19"/>
                  </a:lnTo>
                  <a:lnTo>
                    <a:pt x="26" y="17"/>
                  </a:lnTo>
                  <a:lnTo>
                    <a:pt x="26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1" name="Freeform 388">
              <a:extLst>
                <a:ext uri="{FF2B5EF4-FFF2-40B4-BE49-F238E27FC236}">
                  <a16:creationId xmlns:a16="http://schemas.microsoft.com/office/drawing/2014/main" id="{1173BB52-46BD-45FE-AF66-EE4686403C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6" y="2053"/>
              <a:ext cx="35" cy="46"/>
            </a:xfrm>
            <a:custGeom>
              <a:avLst/>
              <a:gdLst>
                <a:gd name="T0" fmla="*/ 29 w 35"/>
                <a:gd name="T1" fmla="*/ 46 h 46"/>
                <a:gd name="T2" fmla="*/ 27 w 35"/>
                <a:gd name="T3" fmla="*/ 42 h 46"/>
                <a:gd name="T4" fmla="*/ 26 w 35"/>
                <a:gd name="T5" fmla="*/ 31 h 46"/>
                <a:gd name="T6" fmla="*/ 25 w 35"/>
                <a:gd name="T7" fmla="*/ 25 h 46"/>
                <a:gd name="T8" fmla="*/ 25 w 35"/>
                <a:gd name="T9" fmla="*/ 23 h 46"/>
                <a:gd name="T10" fmla="*/ 26 w 35"/>
                <a:gd name="T11" fmla="*/ 20 h 46"/>
                <a:gd name="T12" fmla="*/ 26 w 35"/>
                <a:gd name="T13" fmla="*/ 18 h 46"/>
                <a:gd name="T14" fmla="*/ 24 w 35"/>
                <a:gd name="T15" fmla="*/ 9 h 46"/>
                <a:gd name="T16" fmla="*/ 20 w 35"/>
                <a:gd name="T17" fmla="*/ 9 h 46"/>
                <a:gd name="T18" fmla="*/ 14 w 35"/>
                <a:gd name="T19" fmla="*/ 14 h 46"/>
                <a:gd name="T20" fmla="*/ 9 w 35"/>
                <a:gd name="T21" fmla="*/ 23 h 46"/>
                <a:gd name="T22" fmla="*/ 8 w 35"/>
                <a:gd name="T23" fmla="*/ 27 h 46"/>
                <a:gd name="T24" fmla="*/ 8 w 35"/>
                <a:gd name="T25" fmla="*/ 30 h 46"/>
                <a:gd name="T26" fmla="*/ 8 w 35"/>
                <a:gd name="T27" fmla="*/ 33 h 46"/>
                <a:gd name="T28" fmla="*/ 8 w 35"/>
                <a:gd name="T29" fmla="*/ 35 h 46"/>
                <a:gd name="T30" fmla="*/ 8 w 35"/>
                <a:gd name="T31" fmla="*/ 37 h 46"/>
                <a:gd name="T32" fmla="*/ 8 w 35"/>
                <a:gd name="T33" fmla="*/ 40 h 46"/>
                <a:gd name="T34" fmla="*/ 8 w 35"/>
                <a:gd name="T35" fmla="*/ 42 h 46"/>
                <a:gd name="T36" fmla="*/ 7 w 35"/>
                <a:gd name="T37" fmla="*/ 44 h 46"/>
                <a:gd name="T38" fmla="*/ 5 w 35"/>
                <a:gd name="T39" fmla="*/ 45 h 46"/>
                <a:gd name="T40" fmla="*/ 4 w 35"/>
                <a:gd name="T41" fmla="*/ 45 h 46"/>
                <a:gd name="T42" fmla="*/ 2 w 35"/>
                <a:gd name="T43" fmla="*/ 44 h 46"/>
                <a:gd name="T44" fmla="*/ 1 w 35"/>
                <a:gd name="T45" fmla="*/ 42 h 46"/>
                <a:gd name="T46" fmla="*/ 1 w 35"/>
                <a:gd name="T47" fmla="*/ 40 h 46"/>
                <a:gd name="T48" fmla="*/ 0 w 35"/>
                <a:gd name="T49" fmla="*/ 37 h 46"/>
                <a:gd name="T50" fmla="*/ 0 w 35"/>
                <a:gd name="T51" fmla="*/ 35 h 46"/>
                <a:gd name="T52" fmla="*/ 0 w 35"/>
                <a:gd name="T53" fmla="*/ 32 h 46"/>
                <a:gd name="T54" fmla="*/ 1 w 35"/>
                <a:gd name="T55" fmla="*/ 23 h 46"/>
                <a:gd name="T56" fmla="*/ 1 w 35"/>
                <a:gd name="T57" fmla="*/ 14 h 46"/>
                <a:gd name="T58" fmla="*/ 1 w 35"/>
                <a:gd name="T59" fmla="*/ 11 h 46"/>
                <a:gd name="T60" fmla="*/ 1 w 35"/>
                <a:gd name="T61" fmla="*/ 8 h 46"/>
                <a:gd name="T62" fmla="*/ 1 w 35"/>
                <a:gd name="T63" fmla="*/ 5 h 46"/>
                <a:gd name="T64" fmla="*/ 1 w 35"/>
                <a:gd name="T65" fmla="*/ 3 h 46"/>
                <a:gd name="T66" fmla="*/ 2 w 35"/>
                <a:gd name="T67" fmla="*/ 1 h 46"/>
                <a:gd name="T68" fmla="*/ 4 w 35"/>
                <a:gd name="T69" fmla="*/ 0 h 46"/>
                <a:gd name="T70" fmla="*/ 7 w 35"/>
                <a:gd name="T71" fmla="*/ 0 h 46"/>
                <a:gd name="T72" fmla="*/ 9 w 35"/>
                <a:gd name="T73" fmla="*/ 5 h 46"/>
                <a:gd name="T74" fmla="*/ 12 w 35"/>
                <a:gd name="T75" fmla="*/ 6 h 46"/>
                <a:gd name="T76" fmla="*/ 22 w 35"/>
                <a:gd name="T77" fmla="*/ 1 h 46"/>
                <a:gd name="T78" fmla="*/ 30 w 35"/>
                <a:gd name="T79" fmla="*/ 4 h 46"/>
                <a:gd name="T80" fmla="*/ 32 w 35"/>
                <a:gd name="T81" fmla="*/ 9 h 46"/>
                <a:gd name="T82" fmla="*/ 33 w 35"/>
                <a:gd name="T83" fmla="*/ 18 h 46"/>
                <a:gd name="T84" fmla="*/ 33 w 35"/>
                <a:gd name="T85" fmla="*/ 25 h 46"/>
                <a:gd name="T86" fmla="*/ 33 w 35"/>
                <a:gd name="T87" fmla="*/ 31 h 46"/>
                <a:gd name="T88" fmla="*/ 34 w 35"/>
                <a:gd name="T89" fmla="*/ 36 h 46"/>
                <a:gd name="T90" fmla="*/ 35 w 35"/>
                <a:gd name="T91" fmla="*/ 42 h 46"/>
                <a:gd name="T92" fmla="*/ 34 w 35"/>
                <a:gd name="T93" fmla="*/ 44 h 46"/>
                <a:gd name="T94" fmla="*/ 33 w 35"/>
                <a:gd name="T95" fmla="*/ 45 h 46"/>
                <a:gd name="T96" fmla="*/ 31 w 35"/>
                <a:gd name="T97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5" h="46">
                  <a:moveTo>
                    <a:pt x="31" y="46"/>
                  </a:moveTo>
                  <a:lnTo>
                    <a:pt x="29" y="46"/>
                  </a:lnTo>
                  <a:lnTo>
                    <a:pt x="27" y="44"/>
                  </a:lnTo>
                  <a:lnTo>
                    <a:pt x="27" y="42"/>
                  </a:lnTo>
                  <a:lnTo>
                    <a:pt x="26" y="34"/>
                  </a:lnTo>
                  <a:lnTo>
                    <a:pt x="26" y="31"/>
                  </a:lnTo>
                  <a:lnTo>
                    <a:pt x="25" y="27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25" y="23"/>
                  </a:lnTo>
                  <a:lnTo>
                    <a:pt x="26" y="21"/>
                  </a:lnTo>
                  <a:lnTo>
                    <a:pt x="26" y="20"/>
                  </a:lnTo>
                  <a:lnTo>
                    <a:pt x="26" y="18"/>
                  </a:lnTo>
                  <a:lnTo>
                    <a:pt x="26" y="18"/>
                  </a:lnTo>
                  <a:lnTo>
                    <a:pt x="26" y="13"/>
                  </a:lnTo>
                  <a:lnTo>
                    <a:pt x="24" y="9"/>
                  </a:lnTo>
                  <a:lnTo>
                    <a:pt x="22" y="9"/>
                  </a:lnTo>
                  <a:lnTo>
                    <a:pt x="20" y="9"/>
                  </a:lnTo>
                  <a:lnTo>
                    <a:pt x="16" y="12"/>
                  </a:lnTo>
                  <a:lnTo>
                    <a:pt x="14" y="14"/>
                  </a:lnTo>
                  <a:lnTo>
                    <a:pt x="12" y="17"/>
                  </a:lnTo>
                  <a:lnTo>
                    <a:pt x="9" y="23"/>
                  </a:lnTo>
                  <a:lnTo>
                    <a:pt x="8" y="26"/>
                  </a:lnTo>
                  <a:lnTo>
                    <a:pt x="8" y="27"/>
                  </a:lnTo>
                  <a:lnTo>
                    <a:pt x="8" y="29"/>
                  </a:lnTo>
                  <a:lnTo>
                    <a:pt x="8" y="30"/>
                  </a:lnTo>
                  <a:lnTo>
                    <a:pt x="8" y="31"/>
                  </a:lnTo>
                  <a:lnTo>
                    <a:pt x="8" y="33"/>
                  </a:lnTo>
                  <a:lnTo>
                    <a:pt x="8" y="34"/>
                  </a:lnTo>
                  <a:lnTo>
                    <a:pt x="8" y="35"/>
                  </a:lnTo>
                  <a:lnTo>
                    <a:pt x="8" y="36"/>
                  </a:lnTo>
                  <a:lnTo>
                    <a:pt x="8" y="37"/>
                  </a:lnTo>
                  <a:lnTo>
                    <a:pt x="8" y="39"/>
                  </a:lnTo>
                  <a:lnTo>
                    <a:pt x="8" y="40"/>
                  </a:lnTo>
                  <a:lnTo>
                    <a:pt x="8" y="41"/>
                  </a:lnTo>
                  <a:lnTo>
                    <a:pt x="8" y="42"/>
                  </a:lnTo>
                  <a:lnTo>
                    <a:pt x="8" y="43"/>
                  </a:lnTo>
                  <a:lnTo>
                    <a:pt x="7" y="44"/>
                  </a:lnTo>
                  <a:lnTo>
                    <a:pt x="7" y="44"/>
                  </a:lnTo>
                  <a:lnTo>
                    <a:pt x="5" y="45"/>
                  </a:lnTo>
                  <a:lnTo>
                    <a:pt x="5" y="45"/>
                  </a:lnTo>
                  <a:lnTo>
                    <a:pt x="4" y="45"/>
                  </a:lnTo>
                  <a:lnTo>
                    <a:pt x="2" y="44"/>
                  </a:lnTo>
                  <a:lnTo>
                    <a:pt x="2" y="44"/>
                  </a:lnTo>
                  <a:lnTo>
                    <a:pt x="1" y="43"/>
                  </a:lnTo>
                  <a:lnTo>
                    <a:pt x="1" y="42"/>
                  </a:lnTo>
                  <a:lnTo>
                    <a:pt x="1" y="41"/>
                  </a:lnTo>
                  <a:lnTo>
                    <a:pt x="1" y="40"/>
                  </a:lnTo>
                  <a:lnTo>
                    <a:pt x="1" y="39"/>
                  </a:lnTo>
                  <a:lnTo>
                    <a:pt x="0" y="37"/>
                  </a:lnTo>
                  <a:lnTo>
                    <a:pt x="0" y="36"/>
                  </a:lnTo>
                  <a:lnTo>
                    <a:pt x="0" y="35"/>
                  </a:lnTo>
                  <a:lnTo>
                    <a:pt x="0" y="34"/>
                  </a:lnTo>
                  <a:lnTo>
                    <a:pt x="0" y="32"/>
                  </a:lnTo>
                  <a:lnTo>
                    <a:pt x="0" y="26"/>
                  </a:lnTo>
                  <a:lnTo>
                    <a:pt x="1" y="23"/>
                  </a:lnTo>
                  <a:lnTo>
                    <a:pt x="1" y="19"/>
                  </a:lnTo>
                  <a:lnTo>
                    <a:pt x="1" y="14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1" y="9"/>
                  </a:lnTo>
                  <a:lnTo>
                    <a:pt x="1" y="8"/>
                  </a:lnTo>
                  <a:lnTo>
                    <a:pt x="1" y="7"/>
                  </a:lnTo>
                  <a:lnTo>
                    <a:pt x="1" y="5"/>
                  </a:lnTo>
                  <a:lnTo>
                    <a:pt x="1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3"/>
                  </a:lnTo>
                  <a:lnTo>
                    <a:pt x="9" y="5"/>
                  </a:lnTo>
                  <a:lnTo>
                    <a:pt x="9" y="10"/>
                  </a:lnTo>
                  <a:lnTo>
                    <a:pt x="12" y="6"/>
                  </a:lnTo>
                  <a:lnTo>
                    <a:pt x="19" y="1"/>
                  </a:lnTo>
                  <a:lnTo>
                    <a:pt x="22" y="1"/>
                  </a:lnTo>
                  <a:lnTo>
                    <a:pt x="26" y="1"/>
                  </a:lnTo>
                  <a:lnTo>
                    <a:pt x="30" y="4"/>
                  </a:lnTo>
                  <a:lnTo>
                    <a:pt x="31" y="7"/>
                  </a:lnTo>
                  <a:lnTo>
                    <a:pt x="32" y="9"/>
                  </a:lnTo>
                  <a:lnTo>
                    <a:pt x="33" y="14"/>
                  </a:lnTo>
                  <a:lnTo>
                    <a:pt x="33" y="18"/>
                  </a:lnTo>
                  <a:lnTo>
                    <a:pt x="33" y="22"/>
                  </a:lnTo>
                  <a:lnTo>
                    <a:pt x="33" y="25"/>
                  </a:lnTo>
                  <a:lnTo>
                    <a:pt x="33" y="27"/>
                  </a:lnTo>
                  <a:lnTo>
                    <a:pt x="33" y="31"/>
                  </a:lnTo>
                  <a:lnTo>
                    <a:pt x="34" y="34"/>
                  </a:lnTo>
                  <a:lnTo>
                    <a:pt x="34" y="36"/>
                  </a:lnTo>
                  <a:lnTo>
                    <a:pt x="35" y="40"/>
                  </a:lnTo>
                  <a:lnTo>
                    <a:pt x="35" y="42"/>
                  </a:lnTo>
                  <a:lnTo>
                    <a:pt x="35" y="43"/>
                  </a:lnTo>
                  <a:lnTo>
                    <a:pt x="34" y="44"/>
                  </a:lnTo>
                  <a:lnTo>
                    <a:pt x="34" y="45"/>
                  </a:lnTo>
                  <a:lnTo>
                    <a:pt x="33" y="45"/>
                  </a:lnTo>
                  <a:lnTo>
                    <a:pt x="32" y="46"/>
                  </a:lnTo>
                  <a:lnTo>
                    <a:pt x="31" y="46"/>
                  </a:lnTo>
                  <a:lnTo>
                    <a:pt x="31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2" name="Freeform 389">
              <a:extLst>
                <a:ext uri="{FF2B5EF4-FFF2-40B4-BE49-F238E27FC236}">
                  <a16:creationId xmlns:a16="http://schemas.microsoft.com/office/drawing/2014/main" id="{F146DC41-471B-4B74-A757-FC0FAC633F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0" y="2056"/>
              <a:ext cx="9" cy="40"/>
            </a:xfrm>
            <a:custGeom>
              <a:avLst/>
              <a:gdLst>
                <a:gd name="T0" fmla="*/ 8 w 9"/>
                <a:gd name="T1" fmla="*/ 22 h 40"/>
                <a:gd name="T2" fmla="*/ 8 w 9"/>
                <a:gd name="T3" fmla="*/ 23 h 40"/>
                <a:gd name="T4" fmla="*/ 8 w 9"/>
                <a:gd name="T5" fmla="*/ 27 h 40"/>
                <a:gd name="T6" fmla="*/ 8 w 9"/>
                <a:gd name="T7" fmla="*/ 29 h 40"/>
                <a:gd name="T8" fmla="*/ 8 w 9"/>
                <a:gd name="T9" fmla="*/ 32 h 40"/>
                <a:gd name="T10" fmla="*/ 8 w 9"/>
                <a:gd name="T11" fmla="*/ 35 h 40"/>
                <a:gd name="T12" fmla="*/ 8 w 9"/>
                <a:gd name="T13" fmla="*/ 36 h 40"/>
                <a:gd name="T14" fmla="*/ 8 w 9"/>
                <a:gd name="T15" fmla="*/ 37 h 40"/>
                <a:gd name="T16" fmla="*/ 8 w 9"/>
                <a:gd name="T17" fmla="*/ 39 h 40"/>
                <a:gd name="T18" fmla="*/ 7 w 9"/>
                <a:gd name="T19" fmla="*/ 39 h 40"/>
                <a:gd name="T20" fmla="*/ 7 w 9"/>
                <a:gd name="T21" fmla="*/ 40 h 40"/>
                <a:gd name="T22" fmla="*/ 5 w 9"/>
                <a:gd name="T23" fmla="*/ 40 h 40"/>
                <a:gd name="T24" fmla="*/ 4 w 9"/>
                <a:gd name="T25" fmla="*/ 40 h 40"/>
                <a:gd name="T26" fmla="*/ 4 w 9"/>
                <a:gd name="T27" fmla="*/ 40 h 40"/>
                <a:gd name="T28" fmla="*/ 2 w 9"/>
                <a:gd name="T29" fmla="*/ 40 h 40"/>
                <a:gd name="T30" fmla="*/ 2 w 9"/>
                <a:gd name="T31" fmla="*/ 39 h 40"/>
                <a:gd name="T32" fmla="*/ 1 w 9"/>
                <a:gd name="T33" fmla="*/ 39 h 40"/>
                <a:gd name="T34" fmla="*/ 1 w 9"/>
                <a:gd name="T35" fmla="*/ 37 h 40"/>
                <a:gd name="T36" fmla="*/ 1 w 9"/>
                <a:gd name="T37" fmla="*/ 36 h 40"/>
                <a:gd name="T38" fmla="*/ 1 w 9"/>
                <a:gd name="T39" fmla="*/ 35 h 40"/>
                <a:gd name="T40" fmla="*/ 0 w 9"/>
                <a:gd name="T41" fmla="*/ 32 h 40"/>
                <a:gd name="T42" fmla="*/ 0 w 9"/>
                <a:gd name="T43" fmla="*/ 29 h 40"/>
                <a:gd name="T44" fmla="*/ 0 w 9"/>
                <a:gd name="T45" fmla="*/ 27 h 40"/>
                <a:gd name="T46" fmla="*/ 0 w 9"/>
                <a:gd name="T47" fmla="*/ 23 h 40"/>
                <a:gd name="T48" fmla="*/ 0 w 9"/>
                <a:gd name="T49" fmla="*/ 22 h 40"/>
                <a:gd name="T50" fmla="*/ 0 w 9"/>
                <a:gd name="T51" fmla="*/ 21 h 40"/>
                <a:gd name="T52" fmla="*/ 0 w 9"/>
                <a:gd name="T53" fmla="*/ 16 h 40"/>
                <a:gd name="T54" fmla="*/ 1 w 9"/>
                <a:gd name="T55" fmla="*/ 13 h 40"/>
                <a:gd name="T56" fmla="*/ 1 w 9"/>
                <a:gd name="T57" fmla="*/ 10 h 40"/>
                <a:gd name="T58" fmla="*/ 1 w 9"/>
                <a:gd name="T59" fmla="*/ 6 h 40"/>
                <a:gd name="T60" fmla="*/ 1 w 9"/>
                <a:gd name="T61" fmla="*/ 4 h 40"/>
                <a:gd name="T62" fmla="*/ 1 w 9"/>
                <a:gd name="T63" fmla="*/ 3 h 40"/>
                <a:gd name="T64" fmla="*/ 2 w 9"/>
                <a:gd name="T65" fmla="*/ 2 h 40"/>
                <a:gd name="T66" fmla="*/ 2 w 9"/>
                <a:gd name="T67" fmla="*/ 1 h 40"/>
                <a:gd name="T68" fmla="*/ 3 w 9"/>
                <a:gd name="T69" fmla="*/ 0 h 40"/>
                <a:gd name="T70" fmla="*/ 4 w 9"/>
                <a:gd name="T71" fmla="*/ 0 h 40"/>
                <a:gd name="T72" fmla="*/ 5 w 9"/>
                <a:gd name="T73" fmla="*/ 0 h 40"/>
                <a:gd name="T74" fmla="*/ 6 w 9"/>
                <a:gd name="T75" fmla="*/ 0 h 40"/>
                <a:gd name="T76" fmla="*/ 7 w 9"/>
                <a:gd name="T77" fmla="*/ 0 h 40"/>
                <a:gd name="T78" fmla="*/ 8 w 9"/>
                <a:gd name="T79" fmla="*/ 1 h 40"/>
                <a:gd name="T80" fmla="*/ 8 w 9"/>
                <a:gd name="T81" fmla="*/ 2 h 40"/>
                <a:gd name="T82" fmla="*/ 9 w 9"/>
                <a:gd name="T83" fmla="*/ 3 h 40"/>
                <a:gd name="T84" fmla="*/ 9 w 9"/>
                <a:gd name="T85" fmla="*/ 4 h 40"/>
                <a:gd name="T86" fmla="*/ 9 w 9"/>
                <a:gd name="T87" fmla="*/ 6 h 40"/>
                <a:gd name="T88" fmla="*/ 9 w 9"/>
                <a:gd name="T89" fmla="*/ 10 h 40"/>
                <a:gd name="T90" fmla="*/ 8 w 9"/>
                <a:gd name="T91" fmla="*/ 13 h 40"/>
                <a:gd name="T92" fmla="*/ 8 w 9"/>
                <a:gd name="T93" fmla="*/ 16 h 40"/>
                <a:gd name="T94" fmla="*/ 8 w 9"/>
                <a:gd name="T95" fmla="*/ 21 h 40"/>
                <a:gd name="T96" fmla="*/ 8 w 9"/>
                <a:gd name="T97" fmla="*/ 22 h 40"/>
                <a:gd name="T98" fmla="*/ 8 w 9"/>
                <a:gd name="T99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" h="40">
                  <a:moveTo>
                    <a:pt x="8" y="22"/>
                  </a:moveTo>
                  <a:lnTo>
                    <a:pt x="8" y="23"/>
                  </a:lnTo>
                  <a:lnTo>
                    <a:pt x="8" y="27"/>
                  </a:lnTo>
                  <a:lnTo>
                    <a:pt x="8" y="29"/>
                  </a:lnTo>
                  <a:lnTo>
                    <a:pt x="8" y="32"/>
                  </a:lnTo>
                  <a:lnTo>
                    <a:pt x="8" y="35"/>
                  </a:lnTo>
                  <a:lnTo>
                    <a:pt x="8" y="36"/>
                  </a:lnTo>
                  <a:lnTo>
                    <a:pt x="8" y="37"/>
                  </a:lnTo>
                  <a:lnTo>
                    <a:pt x="8" y="39"/>
                  </a:lnTo>
                  <a:lnTo>
                    <a:pt x="7" y="39"/>
                  </a:lnTo>
                  <a:lnTo>
                    <a:pt x="7" y="40"/>
                  </a:lnTo>
                  <a:lnTo>
                    <a:pt x="5" y="40"/>
                  </a:lnTo>
                  <a:lnTo>
                    <a:pt x="4" y="40"/>
                  </a:lnTo>
                  <a:lnTo>
                    <a:pt x="4" y="40"/>
                  </a:lnTo>
                  <a:lnTo>
                    <a:pt x="2" y="40"/>
                  </a:lnTo>
                  <a:lnTo>
                    <a:pt x="2" y="39"/>
                  </a:lnTo>
                  <a:lnTo>
                    <a:pt x="1" y="39"/>
                  </a:lnTo>
                  <a:lnTo>
                    <a:pt x="1" y="37"/>
                  </a:lnTo>
                  <a:lnTo>
                    <a:pt x="1" y="36"/>
                  </a:lnTo>
                  <a:lnTo>
                    <a:pt x="1" y="35"/>
                  </a:lnTo>
                  <a:lnTo>
                    <a:pt x="0" y="32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3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0" y="16"/>
                  </a:lnTo>
                  <a:lnTo>
                    <a:pt x="1" y="13"/>
                  </a:lnTo>
                  <a:lnTo>
                    <a:pt x="1" y="10"/>
                  </a:lnTo>
                  <a:lnTo>
                    <a:pt x="1" y="6"/>
                  </a:lnTo>
                  <a:lnTo>
                    <a:pt x="1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2" y="1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1"/>
                  </a:lnTo>
                  <a:lnTo>
                    <a:pt x="8" y="2"/>
                  </a:lnTo>
                  <a:lnTo>
                    <a:pt x="9" y="3"/>
                  </a:lnTo>
                  <a:lnTo>
                    <a:pt x="9" y="4"/>
                  </a:lnTo>
                  <a:lnTo>
                    <a:pt x="9" y="6"/>
                  </a:lnTo>
                  <a:lnTo>
                    <a:pt x="9" y="10"/>
                  </a:lnTo>
                  <a:lnTo>
                    <a:pt x="8" y="13"/>
                  </a:lnTo>
                  <a:lnTo>
                    <a:pt x="8" y="16"/>
                  </a:lnTo>
                  <a:lnTo>
                    <a:pt x="8" y="21"/>
                  </a:lnTo>
                  <a:lnTo>
                    <a:pt x="8" y="22"/>
                  </a:lnTo>
                  <a:lnTo>
                    <a:pt x="8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3" name="Freeform 390">
              <a:extLst>
                <a:ext uri="{FF2B5EF4-FFF2-40B4-BE49-F238E27FC236}">
                  <a16:creationId xmlns:a16="http://schemas.microsoft.com/office/drawing/2014/main" id="{4B130FD0-5EB2-46EA-AD90-764A407EA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2" y="2037"/>
              <a:ext cx="9" cy="9"/>
            </a:xfrm>
            <a:custGeom>
              <a:avLst/>
              <a:gdLst>
                <a:gd name="T0" fmla="*/ 4 w 9"/>
                <a:gd name="T1" fmla="*/ 9 h 9"/>
                <a:gd name="T2" fmla="*/ 3 w 9"/>
                <a:gd name="T3" fmla="*/ 9 h 9"/>
                <a:gd name="T4" fmla="*/ 2 w 9"/>
                <a:gd name="T5" fmla="*/ 9 h 9"/>
                <a:gd name="T6" fmla="*/ 1 w 9"/>
                <a:gd name="T7" fmla="*/ 8 h 9"/>
                <a:gd name="T8" fmla="*/ 0 w 9"/>
                <a:gd name="T9" fmla="*/ 7 h 9"/>
                <a:gd name="T10" fmla="*/ 0 w 9"/>
                <a:gd name="T11" fmla="*/ 6 h 9"/>
                <a:gd name="T12" fmla="*/ 0 w 9"/>
                <a:gd name="T13" fmla="*/ 5 h 9"/>
                <a:gd name="T14" fmla="*/ 0 w 9"/>
                <a:gd name="T15" fmla="*/ 4 h 9"/>
                <a:gd name="T16" fmla="*/ 0 w 9"/>
                <a:gd name="T17" fmla="*/ 2 h 9"/>
                <a:gd name="T18" fmla="*/ 1 w 9"/>
                <a:gd name="T19" fmla="*/ 2 h 9"/>
                <a:gd name="T20" fmla="*/ 2 w 9"/>
                <a:gd name="T21" fmla="*/ 1 h 9"/>
                <a:gd name="T22" fmla="*/ 3 w 9"/>
                <a:gd name="T23" fmla="*/ 0 h 9"/>
                <a:gd name="T24" fmla="*/ 4 w 9"/>
                <a:gd name="T25" fmla="*/ 0 h 9"/>
                <a:gd name="T26" fmla="*/ 5 w 9"/>
                <a:gd name="T27" fmla="*/ 0 h 9"/>
                <a:gd name="T28" fmla="*/ 7 w 9"/>
                <a:gd name="T29" fmla="*/ 1 h 9"/>
                <a:gd name="T30" fmla="*/ 8 w 9"/>
                <a:gd name="T31" fmla="*/ 2 h 9"/>
                <a:gd name="T32" fmla="*/ 8 w 9"/>
                <a:gd name="T33" fmla="*/ 2 h 9"/>
                <a:gd name="T34" fmla="*/ 9 w 9"/>
                <a:gd name="T35" fmla="*/ 4 h 9"/>
                <a:gd name="T36" fmla="*/ 9 w 9"/>
                <a:gd name="T37" fmla="*/ 5 h 9"/>
                <a:gd name="T38" fmla="*/ 9 w 9"/>
                <a:gd name="T39" fmla="*/ 6 h 9"/>
                <a:gd name="T40" fmla="*/ 8 w 9"/>
                <a:gd name="T41" fmla="*/ 7 h 9"/>
                <a:gd name="T42" fmla="*/ 8 w 9"/>
                <a:gd name="T43" fmla="*/ 8 h 9"/>
                <a:gd name="T44" fmla="*/ 7 w 9"/>
                <a:gd name="T45" fmla="*/ 9 h 9"/>
                <a:gd name="T46" fmla="*/ 5 w 9"/>
                <a:gd name="T47" fmla="*/ 9 h 9"/>
                <a:gd name="T48" fmla="*/ 4 w 9"/>
                <a:gd name="T49" fmla="*/ 9 h 9"/>
                <a:gd name="T50" fmla="*/ 4 w 9"/>
                <a:gd name="T5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" h="9">
                  <a:moveTo>
                    <a:pt x="4" y="9"/>
                  </a:moveTo>
                  <a:lnTo>
                    <a:pt x="3" y="9"/>
                  </a:lnTo>
                  <a:lnTo>
                    <a:pt x="2" y="9"/>
                  </a:lnTo>
                  <a:lnTo>
                    <a:pt x="1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1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7" y="1"/>
                  </a:lnTo>
                  <a:lnTo>
                    <a:pt x="8" y="2"/>
                  </a:lnTo>
                  <a:lnTo>
                    <a:pt x="8" y="2"/>
                  </a:lnTo>
                  <a:lnTo>
                    <a:pt x="9" y="4"/>
                  </a:lnTo>
                  <a:lnTo>
                    <a:pt x="9" y="5"/>
                  </a:lnTo>
                  <a:lnTo>
                    <a:pt x="9" y="6"/>
                  </a:lnTo>
                  <a:lnTo>
                    <a:pt x="8" y="7"/>
                  </a:lnTo>
                  <a:lnTo>
                    <a:pt x="8" y="8"/>
                  </a:lnTo>
                  <a:lnTo>
                    <a:pt x="7" y="9"/>
                  </a:lnTo>
                  <a:lnTo>
                    <a:pt x="5" y="9"/>
                  </a:lnTo>
                  <a:lnTo>
                    <a:pt x="4" y="9"/>
                  </a:lnTo>
                  <a:lnTo>
                    <a:pt x="4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4" name="Line 391">
              <a:extLst>
                <a:ext uri="{FF2B5EF4-FFF2-40B4-BE49-F238E27FC236}">
                  <a16:creationId xmlns:a16="http://schemas.microsoft.com/office/drawing/2014/main" id="{2DD68E17-44E4-499F-9FED-EE629591E1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" y="1218"/>
              <a:ext cx="266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5" name="Freeform 392">
              <a:extLst>
                <a:ext uri="{FF2B5EF4-FFF2-40B4-BE49-F238E27FC236}">
                  <a16:creationId xmlns:a16="http://schemas.microsoft.com/office/drawing/2014/main" id="{08F7017A-142A-4DFB-8DA0-9365E3B1608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3" y="527"/>
              <a:ext cx="66" cy="114"/>
            </a:xfrm>
            <a:custGeom>
              <a:avLst/>
              <a:gdLst>
                <a:gd name="T0" fmla="*/ 57 w 66"/>
                <a:gd name="T1" fmla="*/ 43 h 114"/>
                <a:gd name="T2" fmla="*/ 54 w 66"/>
                <a:gd name="T3" fmla="*/ 43 h 114"/>
                <a:gd name="T4" fmla="*/ 51 w 66"/>
                <a:gd name="T5" fmla="*/ 42 h 114"/>
                <a:gd name="T6" fmla="*/ 49 w 66"/>
                <a:gd name="T7" fmla="*/ 42 h 114"/>
                <a:gd name="T8" fmla="*/ 40 w 66"/>
                <a:gd name="T9" fmla="*/ 44 h 114"/>
                <a:gd name="T10" fmla="*/ 41 w 66"/>
                <a:gd name="T11" fmla="*/ 93 h 114"/>
                <a:gd name="T12" fmla="*/ 41 w 66"/>
                <a:gd name="T13" fmla="*/ 106 h 114"/>
                <a:gd name="T14" fmla="*/ 33 w 66"/>
                <a:gd name="T15" fmla="*/ 114 h 114"/>
                <a:gd name="T16" fmla="*/ 29 w 66"/>
                <a:gd name="T17" fmla="*/ 113 h 114"/>
                <a:gd name="T18" fmla="*/ 26 w 66"/>
                <a:gd name="T19" fmla="*/ 111 h 114"/>
                <a:gd name="T20" fmla="*/ 25 w 66"/>
                <a:gd name="T21" fmla="*/ 107 h 114"/>
                <a:gd name="T22" fmla="*/ 25 w 66"/>
                <a:gd name="T23" fmla="*/ 101 h 114"/>
                <a:gd name="T24" fmla="*/ 26 w 66"/>
                <a:gd name="T25" fmla="*/ 95 h 114"/>
                <a:gd name="T26" fmla="*/ 26 w 66"/>
                <a:gd name="T27" fmla="*/ 89 h 114"/>
                <a:gd name="T28" fmla="*/ 21 w 66"/>
                <a:gd name="T29" fmla="*/ 44 h 114"/>
                <a:gd name="T30" fmla="*/ 7 w 66"/>
                <a:gd name="T31" fmla="*/ 42 h 114"/>
                <a:gd name="T32" fmla="*/ 0 w 66"/>
                <a:gd name="T33" fmla="*/ 38 h 114"/>
                <a:gd name="T34" fmla="*/ 0 w 66"/>
                <a:gd name="T35" fmla="*/ 33 h 114"/>
                <a:gd name="T36" fmla="*/ 2 w 66"/>
                <a:gd name="T37" fmla="*/ 29 h 114"/>
                <a:gd name="T38" fmla="*/ 6 w 66"/>
                <a:gd name="T39" fmla="*/ 27 h 114"/>
                <a:gd name="T40" fmla="*/ 24 w 66"/>
                <a:gd name="T41" fmla="*/ 28 h 114"/>
                <a:gd name="T42" fmla="*/ 24 w 66"/>
                <a:gd name="T43" fmla="*/ 21 h 114"/>
                <a:gd name="T44" fmla="*/ 23 w 66"/>
                <a:gd name="T45" fmla="*/ 14 h 114"/>
                <a:gd name="T46" fmla="*/ 23 w 66"/>
                <a:gd name="T47" fmla="*/ 8 h 114"/>
                <a:gd name="T48" fmla="*/ 24 w 66"/>
                <a:gd name="T49" fmla="*/ 3 h 114"/>
                <a:gd name="T50" fmla="*/ 27 w 66"/>
                <a:gd name="T51" fmla="*/ 1 h 114"/>
                <a:gd name="T52" fmla="*/ 31 w 66"/>
                <a:gd name="T53" fmla="*/ 0 h 114"/>
                <a:gd name="T54" fmla="*/ 39 w 66"/>
                <a:gd name="T55" fmla="*/ 6 h 114"/>
                <a:gd name="T56" fmla="*/ 39 w 66"/>
                <a:gd name="T57" fmla="*/ 13 h 114"/>
                <a:gd name="T58" fmla="*/ 39 w 66"/>
                <a:gd name="T59" fmla="*/ 18 h 114"/>
                <a:gd name="T60" fmla="*/ 39 w 66"/>
                <a:gd name="T61" fmla="*/ 28 h 114"/>
                <a:gd name="T62" fmla="*/ 50 w 66"/>
                <a:gd name="T63" fmla="*/ 27 h 114"/>
                <a:gd name="T64" fmla="*/ 54 w 66"/>
                <a:gd name="T65" fmla="*/ 27 h 114"/>
                <a:gd name="T66" fmla="*/ 61 w 66"/>
                <a:gd name="T67" fmla="*/ 27 h 114"/>
                <a:gd name="T68" fmla="*/ 66 w 66"/>
                <a:gd name="T69" fmla="*/ 32 h 114"/>
                <a:gd name="T70" fmla="*/ 66 w 66"/>
                <a:gd name="T71" fmla="*/ 37 h 114"/>
                <a:gd name="T72" fmla="*/ 64 w 66"/>
                <a:gd name="T73" fmla="*/ 40 h 114"/>
                <a:gd name="T74" fmla="*/ 60 w 66"/>
                <a:gd name="T75" fmla="*/ 43 h 114"/>
                <a:gd name="T76" fmla="*/ 58 w 66"/>
                <a:gd name="T77" fmla="*/ 43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6" h="114">
                  <a:moveTo>
                    <a:pt x="58" y="43"/>
                  </a:moveTo>
                  <a:lnTo>
                    <a:pt x="57" y="43"/>
                  </a:lnTo>
                  <a:lnTo>
                    <a:pt x="55" y="43"/>
                  </a:lnTo>
                  <a:lnTo>
                    <a:pt x="54" y="43"/>
                  </a:lnTo>
                  <a:lnTo>
                    <a:pt x="53" y="42"/>
                  </a:lnTo>
                  <a:lnTo>
                    <a:pt x="51" y="42"/>
                  </a:lnTo>
                  <a:lnTo>
                    <a:pt x="50" y="42"/>
                  </a:lnTo>
                  <a:lnTo>
                    <a:pt x="49" y="42"/>
                  </a:lnTo>
                  <a:lnTo>
                    <a:pt x="44" y="43"/>
                  </a:lnTo>
                  <a:lnTo>
                    <a:pt x="40" y="44"/>
                  </a:lnTo>
                  <a:lnTo>
                    <a:pt x="41" y="90"/>
                  </a:lnTo>
                  <a:lnTo>
                    <a:pt x="41" y="93"/>
                  </a:lnTo>
                  <a:lnTo>
                    <a:pt x="41" y="97"/>
                  </a:lnTo>
                  <a:lnTo>
                    <a:pt x="41" y="106"/>
                  </a:lnTo>
                  <a:lnTo>
                    <a:pt x="37" y="114"/>
                  </a:lnTo>
                  <a:lnTo>
                    <a:pt x="33" y="114"/>
                  </a:lnTo>
                  <a:lnTo>
                    <a:pt x="31" y="114"/>
                  </a:lnTo>
                  <a:lnTo>
                    <a:pt x="29" y="113"/>
                  </a:lnTo>
                  <a:lnTo>
                    <a:pt x="28" y="112"/>
                  </a:lnTo>
                  <a:lnTo>
                    <a:pt x="26" y="111"/>
                  </a:lnTo>
                  <a:lnTo>
                    <a:pt x="25" y="109"/>
                  </a:lnTo>
                  <a:lnTo>
                    <a:pt x="25" y="107"/>
                  </a:lnTo>
                  <a:lnTo>
                    <a:pt x="25" y="106"/>
                  </a:lnTo>
                  <a:lnTo>
                    <a:pt x="25" y="101"/>
                  </a:lnTo>
                  <a:lnTo>
                    <a:pt x="25" y="98"/>
                  </a:lnTo>
                  <a:lnTo>
                    <a:pt x="26" y="95"/>
                  </a:lnTo>
                  <a:lnTo>
                    <a:pt x="26" y="91"/>
                  </a:lnTo>
                  <a:lnTo>
                    <a:pt x="26" y="89"/>
                  </a:lnTo>
                  <a:lnTo>
                    <a:pt x="24" y="44"/>
                  </a:lnTo>
                  <a:lnTo>
                    <a:pt x="21" y="44"/>
                  </a:lnTo>
                  <a:lnTo>
                    <a:pt x="13" y="43"/>
                  </a:lnTo>
                  <a:lnTo>
                    <a:pt x="7" y="42"/>
                  </a:lnTo>
                  <a:lnTo>
                    <a:pt x="3" y="42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0" y="33"/>
                  </a:lnTo>
                  <a:lnTo>
                    <a:pt x="1" y="30"/>
                  </a:lnTo>
                  <a:lnTo>
                    <a:pt x="2" y="29"/>
                  </a:lnTo>
                  <a:lnTo>
                    <a:pt x="3" y="28"/>
                  </a:lnTo>
                  <a:lnTo>
                    <a:pt x="6" y="27"/>
                  </a:lnTo>
                  <a:lnTo>
                    <a:pt x="7" y="27"/>
                  </a:lnTo>
                  <a:lnTo>
                    <a:pt x="24" y="28"/>
                  </a:lnTo>
                  <a:lnTo>
                    <a:pt x="24" y="26"/>
                  </a:lnTo>
                  <a:lnTo>
                    <a:pt x="24" y="21"/>
                  </a:lnTo>
                  <a:lnTo>
                    <a:pt x="23" y="17"/>
                  </a:lnTo>
                  <a:lnTo>
                    <a:pt x="23" y="14"/>
                  </a:lnTo>
                  <a:lnTo>
                    <a:pt x="23" y="9"/>
                  </a:lnTo>
                  <a:lnTo>
                    <a:pt x="23" y="8"/>
                  </a:lnTo>
                  <a:lnTo>
                    <a:pt x="23" y="6"/>
                  </a:lnTo>
                  <a:lnTo>
                    <a:pt x="24" y="3"/>
                  </a:lnTo>
                  <a:lnTo>
                    <a:pt x="25" y="2"/>
                  </a:lnTo>
                  <a:lnTo>
                    <a:pt x="27" y="1"/>
                  </a:lnTo>
                  <a:lnTo>
                    <a:pt x="29" y="0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39" y="6"/>
                  </a:lnTo>
                  <a:lnTo>
                    <a:pt x="39" y="11"/>
                  </a:lnTo>
                  <a:lnTo>
                    <a:pt x="39" y="13"/>
                  </a:lnTo>
                  <a:lnTo>
                    <a:pt x="39" y="16"/>
                  </a:lnTo>
                  <a:lnTo>
                    <a:pt x="39" y="18"/>
                  </a:lnTo>
                  <a:lnTo>
                    <a:pt x="39" y="23"/>
                  </a:lnTo>
                  <a:lnTo>
                    <a:pt x="39" y="28"/>
                  </a:lnTo>
                  <a:lnTo>
                    <a:pt x="44" y="27"/>
                  </a:lnTo>
                  <a:lnTo>
                    <a:pt x="50" y="27"/>
                  </a:lnTo>
                  <a:lnTo>
                    <a:pt x="50" y="27"/>
                  </a:lnTo>
                  <a:lnTo>
                    <a:pt x="54" y="27"/>
                  </a:lnTo>
                  <a:lnTo>
                    <a:pt x="60" y="27"/>
                  </a:lnTo>
                  <a:lnTo>
                    <a:pt x="61" y="27"/>
                  </a:lnTo>
                  <a:lnTo>
                    <a:pt x="63" y="28"/>
                  </a:lnTo>
                  <a:lnTo>
                    <a:pt x="66" y="32"/>
                  </a:lnTo>
                  <a:lnTo>
                    <a:pt x="66" y="35"/>
                  </a:lnTo>
                  <a:lnTo>
                    <a:pt x="66" y="37"/>
                  </a:lnTo>
                  <a:lnTo>
                    <a:pt x="65" y="39"/>
                  </a:lnTo>
                  <a:lnTo>
                    <a:pt x="64" y="40"/>
                  </a:lnTo>
                  <a:lnTo>
                    <a:pt x="62" y="42"/>
                  </a:lnTo>
                  <a:lnTo>
                    <a:pt x="60" y="43"/>
                  </a:lnTo>
                  <a:lnTo>
                    <a:pt x="58" y="43"/>
                  </a:lnTo>
                  <a:lnTo>
                    <a:pt x="58" y="43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6" name="Freeform 393">
              <a:extLst>
                <a:ext uri="{FF2B5EF4-FFF2-40B4-BE49-F238E27FC236}">
                  <a16:creationId xmlns:a16="http://schemas.microsoft.com/office/drawing/2014/main" id="{BE984861-6841-459A-A349-19CC2081EBD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6" y="578"/>
              <a:ext cx="38" cy="58"/>
            </a:xfrm>
            <a:custGeom>
              <a:avLst/>
              <a:gdLst>
                <a:gd name="T0" fmla="*/ 38 w 38"/>
                <a:gd name="T1" fmla="*/ 52 h 58"/>
                <a:gd name="T2" fmla="*/ 38 w 38"/>
                <a:gd name="T3" fmla="*/ 58 h 58"/>
                <a:gd name="T4" fmla="*/ 0 w 38"/>
                <a:gd name="T5" fmla="*/ 58 h 58"/>
                <a:gd name="T6" fmla="*/ 0 w 38"/>
                <a:gd name="T7" fmla="*/ 57 h 58"/>
                <a:gd name="T8" fmla="*/ 0 w 38"/>
                <a:gd name="T9" fmla="*/ 55 h 58"/>
                <a:gd name="T10" fmla="*/ 1 w 38"/>
                <a:gd name="T11" fmla="*/ 54 h 58"/>
                <a:gd name="T12" fmla="*/ 1 w 38"/>
                <a:gd name="T13" fmla="*/ 52 h 58"/>
                <a:gd name="T14" fmla="*/ 4 w 38"/>
                <a:gd name="T15" fmla="*/ 48 h 58"/>
                <a:gd name="T16" fmla="*/ 5 w 38"/>
                <a:gd name="T17" fmla="*/ 46 h 58"/>
                <a:gd name="T18" fmla="*/ 7 w 38"/>
                <a:gd name="T19" fmla="*/ 44 h 58"/>
                <a:gd name="T20" fmla="*/ 12 w 38"/>
                <a:gd name="T21" fmla="*/ 40 h 58"/>
                <a:gd name="T22" fmla="*/ 15 w 38"/>
                <a:gd name="T23" fmla="*/ 37 h 58"/>
                <a:gd name="T24" fmla="*/ 19 w 38"/>
                <a:gd name="T25" fmla="*/ 33 h 58"/>
                <a:gd name="T26" fmla="*/ 26 w 38"/>
                <a:gd name="T27" fmla="*/ 27 h 58"/>
                <a:gd name="T28" fmla="*/ 27 w 38"/>
                <a:gd name="T29" fmla="*/ 25 h 58"/>
                <a:gd name="T30" fmla="*/ 29 w 38"/>
                <a:gd name="T31" fmla="*/ 22 h 58"/>
                <a:gd name="T32" fmla="*/ 31 w 38"/>
                <a:gd name="T33" fmla="*/ 18 h 58"/>
                <a:gd name="T34" fmla="*/ 31 w 38"/>
                <a:gd name="T35" fmla="*/ 16 h 58"/>
                <a:gd name="T36" fmla="*/ 31 w 38"/>
                <a:gd name="T37" fmla="*/ 14 h 58"/>
                <a:gd name="T38" fmla="*/ 29 w 38"/>
                <a:gd name="T39" fmla="*/ 10 h 58"/>
                <a:gd name="T40" fmla="*/ 28 w 38"/>
                <a:gd name="T41" fmla="*/ 9 h 58"/>
                <a:gd name="T42" fmla="*/ 26 w 38"/>
                <a:gd name="T43" fmla="*/ 8 h 58"/>
                <a:gd name="T44" fmla="*/ 22 w 38"/>
                <a:gd name="T45" fmla="*/ 6 h 58"/>
                <a:gd name="T46" fmla="*/ 20 w 38"/>
                <a:gd name="T47" fmla="*/ 6 h 58"/>
                <a:gd name="T48" fmla="*/ 17 w 38"/>
                <a:gd name="T49" fmla="*/ 6 h 58"/>
                <a:gd name="T50" fmla="*/ 13 w 38"/>
                <a:gd name="T51" fmla="*/ 8 h 58"/>
                <a:gd name="T52" fmla="*/ 12 w 38"/>
                <a:gd name="T53" fmla="*/ 9 h 58"/>
                <a:gd name="T54" fmla="*/ 10 w 38"/>
                <a:gd name="T55" fmla="*/ 11 h 58"/>
                <a:gd name="T56" fmla="*/ 9 w 38"/>
                <a:gd name="T57" fmla="*/ 15 h 58"/>
                <a:gd name="T58" fmla="*/ 9 w 38"/>
                <a:gd name="T59" fmla="*/ 18 h 58"/>
                <a:gd name="T60" fmla="*/ 1 w 38"/>
                <a:gd name="T61" fmla="*/ 17 h 58"/>
                <a:gd name="T62" fmla="*/ 2 w 38"/>
                <a:gd name="T63" fmla="*/ 13 h 58"/>
                <a:gd name="T64" fmla="*/ 4 w 38"/>
                <a:gd name="T65" fmla="*/ 7 h 58"/>
                <a:gd name="T66" fmla="*/ 7 w 38"/>
                <a:gd name="T67" fmla="*/ 5 h 58"/>
                <a:gd name="T68" fmla="*/ 9 w 38"/>
                <a:gd name="T69" fmla="*/ 2 h 58"/>
                <a:gd name="T70" fmla="*/ 16 w 38"/>
                <a:gd name="T71" fmla="*/ 0 h 58"/>
                <a:gd name="T72" fmla="*/ 20 w 38"/>
                <a:gd name="T73" fmla="*/ 0 h 58"/>
                <a:gd name="T74" fmla="*/ 24 w 38"/>
                <a:gd name="T75" fmla="*/ 0 h 58"/>
                <a:gd name="T76" fmla="*/ 31 w 38"/>
                <a:gd name="T77" fmla="*/ 3 h 58"/>
                <a:gd name="T78" fmla="*/ 33 w 38"/>
                <a:gd name="T79" fmla="*/ 5 h 58"/>
                <a:gd name="T80" fmla="*/ 36 w 38"/>
                <a:gd name="T81" fmla="*/ 7 h 58"/>
                <a:gd name="T82" fmla="*/ 38 w 38"/>
                <a:gd name="T83" fmla="*/ 13 h 58"/>
                <a:gd name="T84" fmla="*/ 38 w 38"/>
                <a:gd name="T85" fmla="*/ 16 h 58"/>
                <a:gd name="T86" fmla="*/ 38 w 38"/>
                <a:gd name="T87" fmla="*/ 18 h 58"/>
                <a:gd name="T88" fmla="*/ 37 w 38"/>
                <a:gd name="T89" fmla="*/ 22 h 58"/>
                <a:gd name="T90" fmla="*/ 37 w 38"/>
                <a:gd name="T91" fmla="*/ 23 h 58"/>
                <a:gd name="T92" fmla="*/ 36 w 38"/>
                <a:gd name="T93" fmla="*/ 25 h 58"/>
                <a:gd name="T94" fmla="*/ 34 w 38"/>
                <a:gd name="T95" fmla="*/ 28 h 58"/>
                <a:gd name="T96" fmla="*/ 32 w 38"/>
                <a:gd name="T97" fmla="*/ 30 h 58"/>
                <a:gd name="T98" fmla="*/ 30 w 38"/>
                <a:gd name="T99" fmla="*/ 32 h 58"/>
                <a:gd name="T100" fmla="*/ 25 w 38"/>
                <a:gd name="T101" fmla="*/ 37 h 58"/>
                <a:gd name="T102" fmla="*/ 21 w 38"/>
                <a:gd name="T103" fmla="*/ 40 h 58"/>
                <a:gd name="T104" fmla="*/ 18 w 38"/>
                <a:gd name="T105" fmla="*/ 43 h 58"/>
                <a:gd name="T106" fmla="*/ 14 w 38"/>
                <a:gd name="T107" fmla="*/ 47 h 58"/>
                <a:gd name="T108" fmla="*/ 13 w 38"/>
                <a:gd name="T109" fmla="*/ 48 h 58"/>
                <a:gd name="T110" fmla="*/ 12 w 38"/>
                <a:gd name="T111" fmla="*/ 49 h 58"/>
                <a:gd name="T112" fmla="*/ 10 w 38"/>
                <a:gd name="T113" fmla="*/ 51 h 58"/>
                <a:gd name="T114" fmla="*/ 10 w 38"/>
                <a:gd name="T115" fmla="*/ 52 h 58"/>
                <a:gd name="T116" fmla="*/ 38 w 38"/>
                <a:gd name="T117" fmla="*/ 52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" h="58">
                  <a:moveTo>
                    <a:pt x="38" y="52"/>
                  </a:moveTo>
                  <a:lnTo>
                    <a:pt x="38" y="58"/>
                  </a:lnTo>
                  <a:lnTo>
                    <a:pt x="0" y="58"/>
                  </a:lnTo>
                  <a:lnTo>
                    <a:pt x="0" y="57"/>
                  </a:lnTo>
                  <a:lnTo>
                    <a:pt x="0" y="55"/>
                  </a:lnTo>
                  <a:lnTo>
                    <a:pt x="1" y="54"/>
                  </a:lnTo>
                  <a:lnTo>
                    <a:pt x="1" y="52"/>
                  </a:lnTo>
                  <a:lnTo>
                    <a:pt x="4" y="48"/>
                  </a:lnTo>
                  <a:lnTo>
                    <a:pt x="5" y="46"/>
                  </a:lnTo>
                  <a:lnTo>
                    <a:pt x="7" y="44"/>
                  </a:lnTo>
                  <a:lnTo>
                    <a:pt x="12" y="40"/>
                  </a:lnTo>
                  <a:lnTo>
                    <a:pt x="15" y="37"/>
                  </a:lnTo>
                  <a:lnTo>
                    <a:pt x="19" y="33"/>
                  </a:lnTo>
                  <a:lnTo>
                    <a:pt x="26" y="27"/>
                  </a:lnTo>
                  <a:lnTo>
                    <a:pt x="27" y="25"/>
                  </a:lnTo>
                  <a:lnTo>
                    <a:pt x="29" y="22"/>
                  </a:lnTo>
                  <a:lnTo>
                    <a:pt x="31" y="18"/>
                  </a:lnTo>
                  <a:lnTo>
                    <a:pt x="31" y="16"/>
                  </a:lnTo>
                  <a:lnTo>
                    <a:pt x="31" y="14"/>
                  </a:lnTo>
                  <a:lnTo>
                    <a:pt x="29" y="10"/>
                  </a:lnTo>
                  <a:lnTo>
                    <a:pt x="28" y="9"/>
                  </a:lnTo>
                  <a:lnTo>
                    <a:pt x="26" y="8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17" y="6"/>
                  </a:lnTo>
                  <a:lnTo>
                    <a:pt x="13" y="8"/>
                  </a:lnTo>
                  <a:lnTo>
                    <a:pt x="12" y="9"/>
                  </a:lnTo>
                  <a:lnTo>
                    <a:pt x="10" y="11"/>
                  </a:lnTo>
                  <a:lnTo>
                    <a:pt x="9" y="15"/>
                  </a:lnTo>
                  <a:lnTo>
                    <a:pt x="9" y="18"/>
                  </a:lnTo>
                  <a:lnTo>
                    <a:pt x="1" y="17"/>
                  </a:lnTo>
                  <a:lnTo>
                    <a:pt x="2" y="13"/>
                  </a:lnTo>
                  <a:lnTo>
                    <a:pt x="4" y="7"/>
                  </a:lnTo>
                  <a:lnTo>
                    <a:pt x="7" y="5"/>
                  </a:lnTo>
                  <a:lnTo>
                    <a:pt x="9" y="2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4" y="0"/>
                  </a:lnTo>
                  <a:lnTo>
                    <a:pt x="31" y="3"/>
                  </a:lnTo>
                  <a:lnTo>
                    <a:pt x="33" y="5"/>
                  </a:lnTo>
                  <a:lnTo>
                    <a:pt x="36" y="7"/>
                  </a:lnTo>
                  <a:lnTo>
                    <a:pt x="38" y="13"/>
                  </a:lnTo>
                  <a:lnTo>
                    <a:pt x="38" y="16"/>
                  </a:lnTo>
                  <a:lnTo>
                    <a:pt x="38" y="18"/>
                  </a:lnTo>
                  <a:lnTo>
                    <a:pt x="37" y="22"/>
                  </a:lnTo>
                  <a:lnTo>
                    <a:pt x="37" y="23"/>
                  </a:lnTo>
                  <a:lnTo>
                    <a:pt x="36" y="25"/>
                  </a:lnTo>
                  <a:lnTo>
                    <a:pt x="34" y="28"/>
                  </a:lnTo>
                  <a:lnTo>
                    <a:pt x="32" y="30"/>
                  </a:lnTo>
                  <a:lnTo>
                    <a:pt x="30" y="32"/>
                  </a:lnTo>
                  <a:lnTo>
                    <a:pt x="25" y="37"/>
                  </a:lnTo>
                  <a:lnTo>
                    <a:pt x="21" y="40"/>
                  </a:lnTo>
                  <a:lnTo>
                    <a:pt x="18" y="43"/>
                  </a:lnTo>
                  <a:lnTo>
                    <a:pt x="14" y="47"/>
                  </a:lnTo>
                  <a:lnTo>
                    <a:pt x="13" y="48"/>
                  </a:lnTo>
                  <a:lnTo>
                    <a:pt x="12" y="49"/>
                  </a:lnTo>
                  <a:lnTo>
                    <a:pt x="10" y="51"/>
                  </a:lnTo>
                  <a:lnTo>
                    <a:pt x="10" y="52"/>
                  </a:lnTo>
                  <a:lnTo>
                    <a:pt x="38" y="52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7" name="Freeform 394">
              <a:extLst>
                <a:ext uri="{FF2B5EF4-FFF2-40B4-BE49-F238E27FC236}">
                  <a16:creationId xmlns:a16="http://schemas.microsoft.com/office/drawing/2014/main" id="{037585B9-BECD-4DFA-AD42-9AB25820E7D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16" y="547"/>
              <a:ext cx="57" cy="117"/>
            </a:xfrm>
            <a:custGeom>
              <a:avLst/>
              <a:gdLst>
                <a:gd name="T0" fmla="*/ 13 w 57"/>
                <a:gd name="T1" fmla="*/ 95 h 117"/>
                <a:gd name="T2" fmla="*/ 12 w 57"/>
                <a:gd name="T3" fmla="*/ 111 h 117"/>
                <a:gd name="T4" fmla="*/ 0 w 57"/>
                <a:gd name="T5" fmla="*/ 117 h 117"/>
                <a:gd name="T6" fmla="*/ 2 w 57"/>
                <a:gd name="T7" fmla="*/ 108 h 117"/>
                <a:gd name="T8" fmla="*/ 3 w 57"/>
                <a:gd name="T9" fmla="*/ 102 h 117"/>
                <a:gd name="T10" fmla="*/ 3 w 57"/>
                <a:gd name="T11" fmla="*/ 94 h 117"/>
                <a:gd name="T12" fmla="*/ 3 w 57"/>
                <a:gd name="T13" fmla="*/ 24 h 117"/>
                <a:gd name="T14" fmla="*/ 5 w 57"/>
                <a:gd name="T15" fmla="*/ 13 h 117"/>
                <a:gd name="T16" fmla="*/ 10 w 57"/>
                <a:gd name="T17" fmla="*/ 6 h 117"/>
                <a:gd name="T18" fmla="*/ 16 w 57"/>
                <a:gd name="T19" fmla="*/ 2 h 117"/>
                <a:gd name="T20" fmla="*/ 27 w 57"/>
                <a:gd name="T21" fmla="*/ 0 h 117"/>
                <a:gd name="T22" fmla="*/ 42 w 57"/>
                <a:gd name="T23" fmla="*/ 3 h 117"/>
                <a:gd name="T24" fmla="*/ 48 w 57"/>
                <a:gd name="T25" fmla="*/ 9 h 117"/>
                <a:gd name="T26" fmla="*/ 52 w 57"/>
                <a:gd name="T27" fmla="*/ 21 h 117"/>
                <a:gd name="T28" fmla="*/ 50 w 57"/>
                <a:gd name="T29" fmla="*/ 28 h 117"/>
                <a:gd name="T30" fmla="*/ 48 w 57"/>
                <a:gd name="T31" fmla="*/ 33 h 117"/>
                <a:gd name="T32" fmla="*/ 41 w 57"/>
                <a:gd name="T33" fmla="*/ 39 h 117"/>
                <a:gd name="T34" fmla="*/ 57 w 57"/>
                <a:gd name="T35" fmla="*/ 56 h 117"/>
                <a:gd name="T36" fmla="*/ 57 w 57"/>
                <a:gd name="T37" fmla="*/ 68 h 117"/>
                <a:gd name="T38" fmla="*/ 54 w 57"/>
                <a:gd name="T39" fmla="*/ 78 h 117"/>
                <a:gd name="T40" fmla="*/ 47 w 57"/>
                <a:gd name="T41" fmla="*/ 86 h 117"/>
                <a:gd name="T42" fmla="*/ 41 w 57"/>
                <a:gd name="T43" fmla="*/ 90 h 117"/>
                <a:gd name="T44" fmla="*/ 32 w 57"/>
                <a:gd name="T45" fmla="*/ 91 h 117"/>
                <a:gd name="T46" fmla="*/ 25 w 57"/>
                <a:gd name="T47" fmla="*/ 91 h 117"/>
                <a:gd name="T48" fmla="*/ 21 w 57"/>
                <a:gd name="T49" fmla="*/ 89 h 117"/>
                <a:gd name="T50" fmla="*/ 13 w 57"/>
                <a:gd name="T51" fmla="*/ 85 h 117"/>
                <a:gd name="T52" fmla="*/ 13 w 57"/>
                <a:gd name="T53" fmla="*/ 80 h 117"/>
                <a:gd name="T54" fmla="*/ 21 w 57"/>
                <a:gd name="T55" fmla="*/ 85 h 117"/>
                <a:gd name="T56" fmla="*/ 25 w 57"/>
                <a:gd name="T57" fmla="*/ 86 h 117"/>
                <a:gd name="T58" fmla="*/ 31 w 57"/>
                <a:gd name="T59" fmla="*/ 87 h 117"/>
                <a:gd name="T60" fmla="*/ 39 w 57"/>
                <a:gd name="T61" fmla="*/ 85 h 117"/>
                <a:gd name="T62" fmla="*/ 43 w 57"/>
                <a:gd name="T63" fmla="*/ 79 h 117"/>
                <a:gd name="T64" fmla="*/ 45 w 57"/>
                <a:gd name="T65" fmla="*/ 65 h 117"/>
                <a:gd name="T66" fmla="*/ 45 w 57"/>
                <a:gd name="T67" fmla="*/ 55 h 117"/>
                <a:gd name="T68" fmla="*/ 42 w 57"/>
                <a:gd name="T69" fmla="*/ 50 h 117"/>
                <a:gd name="T70" fmla="*/ 36 w 57"/>
                <a:gd name="T71" fmla="*/ 41 h 117"/>
                <a:gd name="T72" fmla="*/ 30 w 57"/>
                <a:gd name="T73" fmla="*/ 42 h 117"/>
                <a:gd name="T74" fmla="*/ 27 w 57"/>
                <a:gd name="T75" fmla="*/ 42 h 117"/>
                <a:gd name="T76" fmla="*/ 23 w 57"/>
                <a:gd name="T77" fmla="*/ 41 h 117"/>
                <a:gd name="T78" fmla="*/ 22 w 57"/>
                <a:gd name="T79" fmla="*/ 40 h 117"/>
                <a:gd name="T80" fmla="*/ 22 w 57"/>
                <a:gd name="T81" fmla="*/ 38 h 117"/>
                <a:gd name="T82" fmla="*/ 23 w 57"/>
                <a:gd name="T83" fmla="*/ 37 h 117"/>
                <a:gd name="T84" fmla="*/ 26 w 57"/>
                <a:gd name="T85" fmla="*/ 36 h 117"/>
                <a:gd name="T86" fmla="*/ 29 w 57"/>
                <a:gd name="T87" fmla="*/ 36 h 117"/>
                <a:gd name="T88" fmla="*/ 36 w 57"/>
                <a:gd name="T89" fmla="*/ 38 h 117"/>
                <a:gd name="T90" fmla="*/ 41 w 57"/>
                <a:gd name="T91" fmla="*/ 25 h 117"/>
                <a:gd name="T92" fmla="*/ 41 w 57"/>
                <a:gd name="T93" fmla="*/ 17 h 117"/>
                <a:gd name="T94" fmla="*/ 37 w 57"/>
                <a:gd name="T95" fmla="*/ 9 h 117"/>
                <a:gd name="T96" fmla="*/ 30 w 57"/>
                <a:gd name="T97" fmla="*/ 5 h 117"/>
                <a:gd name="T98" fmla="*/ 23 w 57"/>
                <a:gd name="T99" fmla="*/ 5 h 117"/>
                <a:gd name="T100" fmla="*/ 16 w 57"/>
                <a:gd name="T101" fmla="*/ 11 h 117"/>
                <a:gd name="T102" fmla="*/ 13 w 57"/>
                <a:gd name="T103" fmla="*/ 19 h 117"/>
                <a:gd name="T104" fmla="*/ 13 w 57"/>
                <a:gd name="T105" fmla="*/ 8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" h="117">
                  <a:moveTo>
                    <a:pt x="13" y="85"/>
                  </a:moveTo>
                  <a:lnTo>
                    <a:pt x="13" y="95"/>
                  </a:lnTo>
                  <a:lnTo>
                    <a:pt x="13" y="100"/>
                  </a:lnTo>
                  <a:lnTo>
                    <a:pt x="12" y="111"/>
                  </a:lnTo>
                  <a:lnTo>
                    <a:pt x="11" y="117"/>
                  </a:lnTo>
                  <a:lnTo>
                    <a:pt x="0" y="117"/>
                  </a:lnTo>
                  <a:lnTo>
                    <a:pt x="1" y="113"/>
                  </a:lnTo>
                  <a:lnTo>
                    <a:pt x="2" y="108"/>
                  </a:lnTo>
                  <a:lnTo>
                    <a:pt x="2" y="107"/>
                  </a:lnTo>
                  <a:lnTo>
                    <a:pt x="3" y="102"/>
                  </a:lnTo>
                  <a:lnTo>
                    <a:pt x="3" y="96"/>
                  </a:lnTo>
                  <a:lnTo>
                    <a:pt x="3" y="94"/>
                  </a:lnTo>
                  <a:lnTo>
                    <a:pt x="3" y="30"/>
                  </a:lnTo>
                  <a:lnTo>
                    <a:pt x="3" y="24"/>
                  </a:lnTo>
                  <a:lnTo>
                    <a:pt x="4" y="16"/>
                  </a:lnTo>
                  <a:lnTo>
                    <a:pt x="5" y="13"/>
                  </a:lnTo>
                  <a:lnTo>
                    <a:pt x="6" y="10"/>
                  </a:lnTo>
                  <a:lnTo>
                    <a:pt x="10" y="6"/>
                  </a:lnTo>
                  <a:lnTo>
                    <a:pt x="13" y="4"/>
                  </a:lnTo>
                  <a:lnTo>
                    <a:pt x="16" y="2"/>
                  </a:lnTo>
                  <a:lnTo>
                    <a:pt x="23" y="0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42" y="3"/>
                  </a:lnTo>
                  <a:lnTo>
                    <a:pt x="45" y="6"/>
                  </a:lnTo>
                  <a:lnTo>
                    <a:pt x="48" y="9"/>
                  </a:lnTo>
                  <a:lnTo>
                    <a:pt x="52" y="17"/>
                  </a:lnTo>
                  <a:lnTo>
                    <a:pt x="52" y="21"/>
                  </a:lnTo>
                  <a:lnTo>
                    <a:pt x="52" y="23"/>
                  </a:lnTo>
                  <a:lnTo>
                    <a:pt x="50" y="28"/>
                  </a:lnTo>
                  <a:lnTo>
                    <a:pt x="49" y="31"/>
                  </a:lnTo>
                  <a:lnTo>
                    <a:pt x="48" y="33"/>
                  </a:lnTo>
                  <a:lnTo>
                    <a:pt x="43" y="37"/>
                  </a:lnTo>
                  <a:lnTo>
                    <a:pt x="41" y="39"/>
                  </a:lnTo>
                  <a:lnTo>
                    <a:pt x="49" y="43"/>
                  </a:lnTo>
                  <a:lnTo>
                    <a:pt x="57" y="56"/>
                  </a:lnTo>
                  <a:lnTo>
                    <a:pt x="57" y="64"/>
                  </a:lnTo>
                  <a:lnTo>
                    <a:pt x="57" y="68"/>
                  </a:lnTo>
                  <a:lnTo>
                    <a:pt x="56" y="75"/>
                  </a:lnTo>
                  <a:lnTo>
                    <a:pt x="54" y="78"/>
                  </a:lnTo>
                  <a:lnTo>
                    <a:pt x="52" y="81"/>
                  </a:lnTo>
                  <a:lnTo>
                    <a:pt x="47" y="86"/>
                  </a:lnTo>
                  <a:lnTo>
                    <a:pt x="44" y="88"/>
                  </a:lnTo>
                  <a:lnTo>
                    <a:pt x="41" y="90"/>
                  </a:lnTo>
                  <a:lnTo>
                    <a:pt x="35" y="91"/>
                  </a:lnTo>
                  <a:lnTo>
                    <a:pt x="32" y="91"/>
                  </a:lnTo>
                  <a:lnTo>
                    <a:pt x="29" y="91"/>
                  </a:lnTo>
                  <a:lnTo>
                    <a:pt x="25" y="91"/>
                  </a:lnTo>
                  <a:lnTo>
                    <a:pt x="23" y="90"/>
                  </a:lnTo>
                  <a:lnTo>
                    <a:pt x="21" y="89"/>
                  </a:lnTo>
                  <a:lnTo>
                    <a:pt x="16" y="87"/>
                  </a:lnTo>
                  <a:lnTo>
                    <a:pt x="13" y="85"/>
                  </a:lnTo>
                  <a:lnTo>
                    <a:pt x="13" y="85"/>
                  </a:lnTo>
                  <a:close/>
                  <a:moveTo>
                    <a:pt x="13" y="80"/>
                  </a:moveTo>
                  <a:lnTo>
                    <a:pt x="16" y="82"/>
                  </a:lnTo>
                  <a:lnTo>
                    <a:pt x="21" y="85"/>
                  </a:lnTo>
                  <a:lnTo>
                    <a:pt x="24" y="86"/>
                  </a:lnTo>
                  <a:lnTo>
                    <a:pt x="25" y="86"/>
                  </a:lnTo>
                  <a:lnTo>
                    <a:pt x="29" y="87"/>
                  </a:lnTo>
                  <a:lnTo>
                    <a:pt x="31" y="87"/>
                  </a:lnTo>
                  <a:lnTo>
                    <a:pt x="34" y="87"/>
                  </a:lnTo>
                  <a:lnTo>
                    <a:pt x="39" y="85"/>
                  </a:lnTo>
                  <a:lnTo>
                    <a:pt x="41" y="82"/>
                  </a:lnTo>
                  <a:lnTo>
                    <a:pt x="43" y="79"/>
                  </a:lnTo>
                  <a:lnTo>
                    <a:pt x="45" y="71"/>
                  </a:lnTo>
                  <a:lnTo>
                    <a:pt x="45" y="65"/>
                  </a:lnTo>
                  <a:lnTo>
                    <a:pt x="45" y="62"/>
                  </a:lnTo>
                  <a:lnTo>
                    <a:pt x="45" y="55"/>
                  </a:lnTo>
                  <a:lnTo>
                    <a:pt x="43" y="53"/>
                  </a:lnTo>
                  <a:lnTo>
                    <a:pt x="42" y="50"/>
                  </a:lnTo>
                  <a:lnTo>
                    <a:pt x="39" y="44"/>
                  </a:lnTo>
                  <a:lnTo>
                    <a:pt x="36" y="41"/>
                  </a:lnTo>
                  <a:lnTo>
                    <a:pt x="34" y="42"/>
                  </a:lnTo>
                  <a:lnTo>
                    <a:pt x="30" y="42"/>
                  </a:lnTo>
                  <a:lnTo>
                    <a:pt x="29" y="42"/>
                  </a:lnTo>
                  <a:lnTo>
                    <a:pt x="27" y="42"/>
                  </a:lnTo>
                  <a:lnTo>
                    <a:pt x="24" y="42"/>
                  </a:lnTo>
                  <a:lnTo>
                    <a:pt x="23" y="41"/>
                  </a:lnTo>
                  <a:lnTo>
                    <a:pt x="23" y="41"/>
                  </a:lnTo>
                  <a:lnTo>
                    <a:pt x="22" y="40"/>
                  </a:lnTo>
                  <a:lnTo>
                    <a:pt x="22" y="39"/>
                  </a:lnTo>
                  <a:lnTo>
                    <a:pt x="22" y="38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4" y="36"/>
                  </a:lnTo>
                  <a:lnTo>
                    <a:pt x="26" y="36"/>
                  </a:lnTo>
                  <a:lnTo>
                    <a:pt x="27" y="36"/>
                  </a:lnTo>
                  <a:lnTo>
                    <a:pt x="29" y="36"/>
                  </a:lnTo>
                  <a:lnTo>
                    <a:pt x="33" y="37"/>
                  </a:lnTo>
                  <a:lnTo>
                    <a:pt x="36" y="38"/>
                  </a:lnTo>
                  <a:lnTo>
                    <a:pt x="38" y="33"/>
                  </a:lnTo>
                  <a:lnTo>
                    <a:pt x="41" y="25"/>
                  </a:lnTo>
                  <a:lnTo>
                    <a:pt x="41" y="21"/>
                  </a:lnTo>
                  <a:lnTo>
                    <a:pt x="41" y="17"/>
                  </a:lnTo>
                  <a:lnTo>
                    <a:pt x="39" y="11"/>
                  </a:lnTo>
                  <a:lnTo>
                    <a:pt x="37" y="9"/>
                  </a:lnTo>
                  <a:lnTo>
                    <a:pt x="35" y="7"/>
                  </a:lnTo>
                  <a:lnTo>
                    <a:pt x="30" y="5"/>
                  </a:lnTo>
                  <a:lnTo>
                    <a:pt x="27" y="5"/>
                  </a:lnTo>
                  <a:lnTo>
                    <a:pt x="23" y="5"/>
                  </a:lnTo>
                  <a:lnTo>
                    <a:pt x="18" y="8"/>
                  </a:lnTo>
                  <a:lnTo>
                    <a:pt x="16" y="11"/>
                  </a:lnTo>
                  <a:lnTo>
                    <a:pt x="15" y="13"/>
                  </a:lnTo>
                  <a:lnTo>
                    <a:pt x="13" y="19"/>
                  </a:lnTo>
                  <a:lnTo>
                    <a:pt x="13" y="24"/>
                  </a:lnTo>
                  <a:lnTo>
                    <a:pt x="13" y="8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8" name="Freeform 395">
              <a:extLst>
                <a:ext uri="{FF2B5EF4-FFF2-40B4-BE49-F238E27FC236}">
                  <a16:creationId xmlns:a16="http://schemas.microsoft.com/office/drawing/2014/main" id="{039F7A64-6317-469C-A067-4A8585435A04}"/>
                </a:ext>
              </a:extLst>
            </p:cNvPr>
            <p:cNvSpPr>
              <a:spLocks/>
            </p:cNvSpPr>
            <p:nvPr/>
          </p:nvSpPr>
          <p:spPr bwMode="auto">
            <a:xfrm>
              <a:off x="99" y="1063"/>
              <a:ext cx="18" cy="130"/>
            </a:xfrm>
            <a:custGeom>
              <a:avLst/>
              <a:gdLst>
                <a:gd name="T0" fmla="*/ 17 w 18"/>
                <a:gd name="T1" fmla="*/ 65 h 130"/>
                <a:gd name="T2" fmla="*/ 16 w 18"/>
                <a:gd name="T3" fmla="*/ 103 h 130"/>
                <a:gd name="T4" fmla="*/ 16 w 18"/>
                <a:gd name="T5" fmla="*/ 107 h 130"/>
                <a:gd name="T6" fmla="*/ 16 w 18"/>
                <a:gd name="T7" fmla="*/ 116 h 130"/>
                <a:gd name="T8" fmla="*/ 15 w 18"/>
                <a:gd name="T9" fmla="*/ 122 h 130"/>
                <a:gd name="T10" fmla="*/ 15 w 18"/>
                <a:gd name="T11" fmla="*/ 126 h 130"/>
                <a:gd name="T12" fmla="*/ 11 w 18"/>
                <a:gd name="T13" fmla="*/ 130 h 130"/>
                <a:gd name="T14" fmla="*/ 8 w 18"/>
                <a:gd name="T15" fmla="*/ 130 h 130"/>
                <a:gd name="T16" fmla="*/ 4 w 18"/>
                <a:gd name="T17" fmla="*/ 130 h 130"/>
                <a:gd name="T18" fmla="*/ 0 w 18"/>
                <a:gd name="T19" fmla="*/ 126 h 130"/>
                <a:gd name="T20" fmla="*/ 0 w 18"/>
                <a:gd name="T21" fmla="*/ 122 h 130"/>
                <a:gd name="T22" fmla="*/ 0 w 18"/>
                <a:gd name="T23" fmla="*/ 117 h 130"/>
                <a:gd name="T24" fmla="*/ 0 w 18"/>
                <a:gd name="T25" fmla="*/ 103 h 130"/>
                <a:gd name="T26" fmla="*/ 1 w 18"/>
                <a:gd name="T27" fmla="*/ 93 h 130"/>
                <a:gd name="T28" fmla="*/ 1 w 18"/>
                <a:gd name="T29" fmla="*/ 84 h 130"/>
                <a:gd name="T30" fmla="*/ 2 w 18"/>
                <a:gd name="T31" fmla="*/ 69 h 130"/>
                <a:gd name="T32" fmla="*/ 2 w 18"/>
                <a:gd name="T33" fmla="*/ 65 h 130"/>
                <a:gd name="T34" fmla="*/ 2 w 18"/>
                <a:gd name="T35" fmla="*/ 58 h 130"/>
                <a:gd name="T36" fmla="*/ 2 w 18"/>
                <a:gd name="T37" fmla="*/ 44 h 130"/>
                <a:gd name="T38" fmla="*/ 2 w 18"/>
                <a:gd name="T39" fmla="*/ 36 h 130"/>
                <a:gd name="T40" fmla="*/ 2 w 18"/>
                <a:gd name="T41" fmla="*/ 28 h 130"/>
                <a:gd name="T42" fmla="*/ 2 w 18"/>
                <a:gd name="T43" fmla="*/ 14 h 130"/>
                <a:gd name="T44" fmla="*/ 2 w 18"/>
                <a:gd name="T45" fmla="*/ 8 h 130"/>
                <a:gd name="T46" fmla="*/ 2 w 18"/>
                <a:gd name="T47" fmla="*/ 4 h 130"/>
                <a:gd name="T48" fmla="*/ 6 w 18"/>
                <a:gd name="T49" fmla="*/ 0 h 130"/>
                <a:gd name="T50" fmla="*/ 10 w 18"/>
                <a:gd name="T51" fmla="*/ 0 h 130"/>
                <a:gd name="T52" fmla="*/ 14 w 18"/>
                <a:gd name="T53" fmla="*/ 0 h 130"/>
                <a:gd name="T54" fmla="*/ 18 w 18"/>
                <a:gd name="T55" fmla="*/ 4 h 130"/>
                <a:gd name="T56" fmla="*/ 18 w 18"/>
                <a:gd name="T57" fmla="*/ 8 h 130"/>
                <a:gd name="T58" fmla="*/ 18 w 18"/>
                <a:gd name="T59" fmla="*/ 14 h 130"/>
                <a:gd name="T60" fmla="*/ 18 w 18"/>
                <a:gd name="T61" fmla="*/ 28 h 130"/>
                <a:gd name="T62" fmla="*/ 17 w 18"/>
                <a:gd name="T63" fmla="*/ 36 h 130"/>
                <a:gd name="T64" fmla="*/ 17 w 18"/>
                <a:gd name="T65" fmla="*/ 44 h 130"/>
                <a:gd name="T66" fmla="*/ 17 w 18"/>
                <a:gd name="T67" fmla="*/ 58 h 130"/>
                <a:gd name="T68" fmla="*/ 17 w 18"/>
                <a:gd name="T69" fmla="*/ 65 h 130"/>
                <a:gd name="T70" fmla="*/ 17 w 18"/>
                <a:gd name="T71" fmla="*/ 6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8" h="130">
                  <a:moveTo>
                    <a:pt x="17" y="65"/>
                  </a:moveTo>
                  <a:lnTo>
                    <a:pt x="16" y="103"/>
                  </a:lnTo>
                  <a:lnTo>
                    <a:pt x="16" y="107"/>
                  </a:lnTo>
                  <a:lnTo>
                    <a:pt x="16" y="116"/>
                  </a:lnTo>
                  <a:lnTo>
                    <a:pt x="15" y="122"/>
                  </a:lnTo>
                  <a:lnTo>
                    <a:pt x="15" y="126"/>
                  </a:lnTo>
                  <a:lnTo>
                    <a:pt x="11" y="130"/>
                  </a:lnTo>
                  <a:lnTo>
                    <a:pt x="8" y="130"/>
                  </a:lnTo>
                  <a:lnTo>
                    <a:pt x="4" y="130"/>
                  </a:lnTo>
                  <a:lnTo>
                    <a:pt x="0" y="126"/>
                  </a:lnTo>
                  <a:lnTo>
                    <a:pt x="0" y="122"/>
                  </a:lnTo>
                  <a:lnTo>
                    <a:pt x="0" y="117"/>
                  </a:lnTo>
                  <a:lnTo>
                    <a:pt x="0" y="103"/>
                  </a:lnTo>
                  <a:lnTo>
                    <a:pt x="1" y="93"/>
                  </a:lnTo>
                  <a:lnTo>
                    <a:pt x="1" y="84"/>
                  </a:lnTo>
                  <a:lnTo>
                    <a:pt x="2" y="69"/>
                  </a:lnTo>
                  <a:lnTo>
                    <a:pt x="2" y="65"/>
                  </a:lnTo>
                  <a:lnTo>
                    <a:pt x="2" y="58"/>
                  </a:lnTo>
                  <a:lnTo>
                    <a:pt x="2" y="44"/>
                  </a:lnTo>
                  <a:lnTo>
                    <a:pt x="2" y="36"/>
                  </a:lnTo>
                  <a:lnTo>
                    <a:pt x="2" y="28"/>
                  </a:lnTo>
                  <a:lnTo>
                    <a:pt x="2" y="14"/>
                  </a:lnTo>
                  <a:lnTo>
                    <a:pt x="2" y="8"/>
                  </a:lnTo>
                  <a:lnTo>
                    <a:pt x="2" y="4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4"/>
                  </a:lnTo>
                  <a:lnTo>
                    <a:pt x="18" y="8"/>
                  </a:lnTo>
                  <a:lnTo>
                    <a:pt x="18" y="14"/>
                  </a:lnTo>
                  <a:lnTo>
                    <a:pt x="18" y="28"/>
                  </a:lnTo>
                  <a:lnTo>
                    <a:pt x="17" y="36"/>
                  </a:lnTo>
                  <a:lnTo>
                    <a:pt x="17" y="44"/>
                  </a:lnTo>
                  <a:lnTo>
                    <a:pt x="17" y="58"/>
                  </a:lnTo>
                  <a:lnTo>
                    <a:pt x="17" y="65"/>
                  </a:lnTo>
                  <a:lnTo>
                    <a:pt x="17" y="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9" name="Freeform 396">
              <a:extLst>
                <a:ext uri="{FF2B5EF4-FFF2-40B4-BE49-F238E27FC236}">
                  <a16:creationId xmlns:a16="http://schemas.microsoft.com/office/drawing/2014/main" id="{745ABAA6-6779-4D63-A116-7B49CDA0A5D7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" y="1080"/>
              <a:ext cx="66" cy="114"/>
            </a:xfrm>
            <a:custGeom>
              <a:avLst/>
              <a:gdLst>
                <a:gd name="T0" fmla="*/ 58 w 66"/>
                <a:gd name="T1" fmla="*/ 42 h 114"/>
                <a:gd name="T2" fmla="*/ 55 w 66"/>
                <a:gd name="T3" fmla="*/ 42 h 114"/>
                <a:gd name="T4" fmla="*/ 52 w 66"/>
                <a:gd name="T5" fmla="*/ 42 h 114"/>
                <a:gd name="T6" fmla="*/ 50 w 66"/>
                <a:gd name="T7" fmla="*/ 42 h 114"/>
                <a:gd name="T8" fmla="*/ 40 w 66"/>
                <a:gd name="T9" fmla="*/ 43 h 114"/>
                <a:gd name="T10" fmla="*/ 42 w 66"/>
                <a:gd name="T11" fmla="*/ 93 h 114"/>
                <a:gd name="T12" fmla="*/ 42 w 66"/>
                <a:gd name="T13" fmla="*/ 106 h 114"/>
                <a:gd name="T14" fmla="*/ 33 w 66"/>
                <a:gd name="T15" fmla="*/ 114 h 114"/>
                <a:gd name="T16" fmla="*/ 29 w 66"/>
                <a:gd name="T17" fmla="*/ 113 h 114"/>
                <a:gd name="T18" fmla="*/ 27 w 66"/>
                <a:gd name="T19" fmla="*/ 111 h 114"/>
                <a:gd name="T20" fmla="*/ 26 w 66"/>
                <a:gd name="T21" fmla="*/ 107 h 114"/>
                <a:gd name="T22" fmla="*/ 26 w 66"/>
                <a:gd name="T23" fmla="*/ 101 h 114"/>
                <a:gd name="T24" fmla="*/ 26 w 66"/>
                <a:gd name="T25" fmla="*/ 95 h 114"/>
                <a:gd name="T26" fmla="*/ 26 w 66"/>
                <a:gd name="T27" fmla="*/ 89 h 114"/>
                <a:gd name="T28" fmla="*/ 22 w 66"/>
                <a:gd name="T29" fmla="*/ 43 h 114"/>
                <a:gd name="T30" fmla="*/ 7 w 66"/>
                <a:gd name="T31" fmla="*/ 42 h 114"/>
                <a:gd name="T32" fmla="*/ 0 w 66"/>
                <a:gd name="T33" fmla="*/ 38 h 114"/>
                <a:gd name="T34" fmla="*/ 0 w 66"/>
                <a:gd name="T35" fmla="*/ 33 h 114"/>
                <a:gd name="T36" fmla="*/ 2 w 66"/>
                <a:gd name="T37" fmla="*/ 29 h 114"/>
                <a:gd name="T38" fmla="*/ 6 w 66"/>
                <a:gd name="T39" fmla="*/ 26 h 114"/>
                <a:gd name="T40" fmla="*/ 24 w 66"/>
                <a:gd name="T41" fmla="*/ 28 h 114"/>
                <a:gd name="T42" fmla="*/ 24 w 66"/>
                <a:gd name="T43" fmla="*/ 20 h 114"/>
                <a:gd name="T44" fmla="*/ 24 w 66"/>
                <a:gd name="T45" fmla="*/ 14 h 114"/>
                <a:gd name="T46" fmla="*/ 24 w 66"/>
                <a:gd name="T47" fmla="*/ 7 h 114"/>
                <a:gd name="T48" fmla="*/ 25 w 66"/>
                <a:gd name="T49" fmla="*/ 3 h 114"/>
                <a:gd name="T50" fmla="*/ 27 w 66"/>
                <a:gd name="T51" fmla="*/ 1 h 114"/>
                <a:gd name="T52" fmla="*/ 31 w 66"/>
                <a:gd name="T53" fmla="*/ 0 h 114"/>
                <a:gd name="T54" fmla="*/ 39 w 66"/>
                <a:gd name="T55" fmla="*/ 5 h 114"/>
                <a:gd name="T56" fmla="*/ 40 w 66"/>
                <a:gd name="T57" fmla="*/ 13 h 114"/>
                <a:gd name="T58" fmla="*/ 40 w 66"/>
                <a:gd name="T59" fmla="*/ 18 h 114"/>
                <a:gd name="T60" fmla="*/ 40 w 66"/>
                <a:gd name="T61" fmla="*/ 28 h 114"/>
                <a:gd name="T62" fmla="*/ 50 w 66"/>
                <a:gd name="T63" fmla="*/ 26 h 114"/>
                <a:gd name="T64" fmla="*/ 55 w 66"/>
                <a:gd name="T65" fmla="*/ 26 h 114"/>
                <a:gd name="T66" fmla="*/ 61 w 66"/>
                <a:gd name="T67" fmla="*/ 27 h 114"/>
                <a:gd name="T68" fmla="*/ 66 w 66"/>
                <a:gd name="T69" fmla="*/ 32 h 114"/>
                <a:gd name="T70" fmla="*/ 66 w 66"/>
                <a:gd name="T71" fmla="*/ 36 h 114"/>
                <a:gd name="T72" fmla="*/ 64 w 66"/>
                <a:gd name="T73" fmla="*/ 40 h 114"/>
                <a:gd name="T74" fmla="*/ 60 w 66"/>
                <a:gd name="T75" fmla="*/ 42 h 114"/>
                <a:gd name="T76" fmla="*/ 59 w 66"/>
                <a:gd name="T77" fmla="*/ 42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6" h="114">
                  <a:moveTo>
                    <a:pt x="59" y="42"/>
                  </a:moveTo>
                  <a:lnTo>
                    <a:pt x="58" y="42"/>
                  </a:lnTo>
                  <a:lnTo>
                    <a:pt x="56" y="42"/>
                  </a:lnTo>
                  <a:lnTo>
                    <a:pt x="55" y="42"/>
                  </a:lnTo>
                  <a:lnTo>
                    <a:pt x="54" y="42"/>
                  </a:lnTo>
                  <a:lnTo>
                    <a:pt x="52" y="42"/>
                  </a:lnTo>
                  <a:lnTo>
                    <a:pt x="51" y="42"/>
                  </a:lnTo>
                  <a:lnTo>
                    <a:pt x="50" y="42"/>
                  </a:lnTo>
                  <a:lnTo>
                    <a:pt x="44" y="43"/>
                  </a:lnTo>
                  <a:lnTo>
                    <a:pt x="40" y="43"/>
                  </a:lnTo>
                  <a:lnTo>
                    <a:pt x="42" y="90"/>
                  </a:lnTo>
                  <a:lnTo>
                    <a:pt x="42" y="93"/>
                  </a:lnTo>
                  <a:lnTo>
                    <a:pt x="42" y="97"/>
                  </a:lnTo>
                  <a:lnTo>
                    <a:pt x="42" y="106"/>
                  </a:lnTo>
                  <a:lnTo>
                    <a:pt x="38" y="114"/>
                  </a:lnTo>
                  <a:lnTo>
                    <a:pt x="33" y="114"/>
                  </a:lnTo>
                  <a:lnTo>
                    <a:pt x="32" y="114"/>
                  </a:lnTo>
                  <a:lnTo>
                    <a:pt x="29" y="113"/>
                  </a:lnTo>
                  <a:lnTo>
                    <a:pt x="28" y="112"/>
                  </a:lnTo>
                  <a:lnTo>
                    <a:pt x="27" y="111"/>
                  </a:lnTo>
                  <a:lnTo>
                    <a:pt x="26" y="109"/>
                  </a:lnTo>
                  <a:lnTo>
                    <a:pt x="26" y="107"/>
                  </a:lnTo>
                  <a:lnTo>
                    <a:pt x="26" y="106"/>
                  </a:lnTo>
                  <a:lnTo>
                    <a:pt x="26" y="101"/>
                  </a:lnTo>
                  <a:lnTo>
                    <a:pt x="26" y="98"/>
                  </a:lnTo>
                  <a:lnTo>
                    <a:pt x="26" y="95"/>
                  </a:lnTo>
                  <a:lnTo>
                    <a:pt x="26" y="91"/>
                  </a:lnTo>
                  <a:lnTo>
                    <a:pt x="26" y="89"/>
                  </a:lnTo>
                  <a:lnTo>
                    <a:pt x="25" y="43"/>
                  </a:lnTo>
                  <a:lnTo>
                    <a:pt x="22" y="43"/>
                  </a:lnTo>
                  <a:lnTo>
                    <a:pt x="13" y="43"/>
                  </a:lnTo>
                  <a:lnTo>
                    <a:pt x="7" y="42"/>
                  </a:lnTo>
                  <a:lnTo>
                    <a:pt x="4" y="42"/>
                  </a:lnTo>
                  <a:lnTo>
                    <a:pt x="0" y="38"/>
                  </a:lnTo>
                  <a:lnTo>
                    <a:pt x="0" y="34"/>
                  </a:lnTo>
                  <a:lnTo>
                    <a:pt x="0" y="33"/>
                  </a:lnTo>
                  <a:lnTo>
                    <a:pt x="1" y="30"/>
                  </a:lnTo>
                  <a:lnTo>
                    <a:pt x="2" y="29"/>
                  </a:lnTo>
                  <a:lnTo>
                    <a:pt x="4" y="28"/>
                  </a:lnTo>
                  <a:lnTo>
                    <a:pt x="6" y="26"/>
                  </a:lnTo>
                  <a:lnTo>
                    <a:pt x="8" y="26"/>
                  </a:lnTo>
                  <a:lnTo>
                    <a:pt x="24" y="28"/>
                  </a:lnTo>
                  <a:lnTo>
                    <a:pt x="24" y="26"/>
                  </a:lnTo>
                  <a:lnTo>
                    <a:pt x="24" y="20"/>
                  </a:lnTo>
                  <a:lnTo>
                    <a:pt x="24" y="17"/>
                  </a:lnTo>
                  <a:lnTo>
                    <a:pt x="24" y="14"/>
                  </a:lnTo>
                  <a:lnTo>
                    <a:pt x="24" y="9"/>
                  </a:lnTo>
                  <a:lnTo>
                    <a:pt x="24" y="7"/>
                  </a:lnTo>
                  <a:lnTo>
                    <a:pt x="24" y="6"/>
                  </a:lnTo>
                  <a:lnTo>
                    <a:pt x="25" y="3"/>
                  </a:lnTo>
                  <a:lnTo>
                    <a:pt x="26" y="2"/>
                  </a:lnTo>
                  <a:lnTo>
                    <a:pt x="27" y="1"/>
                  </a:lnTo>
                  <a:lnTo>
                    <a:pt x="30" y="0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39" y="5"/>
                  </a:lnTo>
                  <a:lnTo>
                    <a:pt x="40" y="11"/>
                  </a:lnTo>
                  <a:lnTo>
                    <a:pt x="40" y="13"/>
                  </a:lnTo>
                  <a:lnTo>
                    <a:pt x="40" y="16"/>
                  </a:lnTo>
                  <a:lnTo>
                    <a:pt x="40" y="18"/>
                  </a:lnTo>
                  <a:lnTo>
                    <a:pt x="40" y="23"/>
                  </a:lnTo>
                  <a:lnTo>
                    <a:pt x="40" y="28"/>
                  </a:lnTo>
                  <a:lnTo>
                    <a:pt x="44" y="27"/>
                  </a:lnTo>
                  <a:lnTo>
                    <a:pt x="50" y="26"/>
                  </a:lnTo>
                  <a:lnTo>
                    <a:pt x="51" y="26"/>
                  </a:lnTo>
                  <a:lnTo>
                    <a:pt x="55" y="26"/>
                  </a:lnTo>
                  <a:lnTo>
                    <a:pt x="60" y="27"/>
                  </a:lnTo>
                  <a:lnTo>
                    <a:pt x="61" y="27"/>
                  </a:lnTo>
                  <a:lnTo>
                    <a:pt x="64" y="28"/>
                  </a:lnTo>
                  <a:lnTo>
                    <a:pt x="66" y="32"/>
                  </a:lnTo>
                  <a:lnTo>
                    <a:pt x="66" y="35"/>
                  </a:lnTo>
                  <a:lnTo>
                    <a:pt x="66" y="36"/>
                  </a:lnTo>
                  <a:lnTo>
                    <a:pt x="65" y="39"/>
                  </a:lnTo>
                  <a:lnTo>
                    <a:pt x="64" y="40"/>
                  </a:lnTo>
                  <a:lnTo>
                    <a:pt x="63" y="41"/>
                  </a:lnTo>
                  <a:lnTo>
                    <a:pt x="60" y="42"/>
                  </a:lnTo>
                  <a:lnTo>
                    <a:pt x="59" y="42"/>
                  </a:lnTo>
                  <a:lnTo>
                    <a:pt x="59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0" name="Freeform 397">
              <a:extLst>
                <a:ext uri="{FF2B5EF4-FFF2-40B4-BE49-F238E27FC236}">
                  <a16:creationId xmlns:a16="http://schemas.microsoft.com/office/drawing/2014/main" id="{32DCA95B-A6E6-40FC-ABE8-6E0FC77813DE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" y="1832"/>
              <a:ext cx="66" cy="114"/>
            </a:xfrm>
            <a:custGeom>
              <a:avLst/>
              <a:gdLst>
                <a:gd name="T0" fmla="*/ 58 w 66"/>
                <a:gd name="T1" fmla="*/ 42 h 114"/>
                <a:gd name="T2" fmla="*/ 55 w 66"/>
                <a:gd name="T3" fmla="*/ 42 h 114"/>
                <a:gd name="T4" fmla="*/ 52 w 66"/>
                <a:gd name="T5" fmla="*/ 42 h 114"/>
                <a:gd name="T6" fmla="*/ 50 w 66"/>
                <a:gd name="T7" fmla="*/ 42 h 114"/>
                <a:gd name="T8" fmla="*/ 40 w 66"/>
                <a:gd name="T9" fmla="*/ 43 h 114"/>
                <a:gd name="T10" fmla="*/ 42 w 66"/>
                <a:gd name="T11" fmla="*/ 93 h 114"/>
                <a:gd name="T12" fmla="*/ 42 w 66"/>
                <a:gd name="T13" fmla="*/ 106 h 114"/>
                <a:gd name="T14" fmla="*/ 33 w 66"/>
                <a:gd name="T15" fmla="*/ 114 h 114"/>
                <a:gd name="T16" fmla="*/ 29 w 66"/>
                <a:gd name="T17" fmla="*/ 113 h 114"/>
                <a:gd name="T18" fmla="*/ 27 w 66"/>
                <a:gd name="T19" fmla="*/ 111 h 114"/>
                <a:gd name="T20" fmla="*/ 26 w 66"/>
                <a:gd name="T21" fmla="*/ 107 h 114"/>
                <a:gd name="T22" fmla="*/ 26 w 66"/>
                <a:gd name="T23" fmla="*/ 101 h 114"/>
                <a:gd name="T24" fmla="*/ 26 w 66"/>
                <a:gd name="T25" fmla="*/ 95 h 114"/>
                <a:gd name="T26" fmla="*/ 26 w 66"/>
                <a:gd name="T27" fmla="*/ 89 h 114"/>
                <a:gd name="T28" fmla="*/ 22 w 66"/>
                <a:gd name="T29" fmla="*/ 43 h 114"/>
                <a:gd name="T30" fmla="*/ 7 w 66"/>
                <a:gd name="T31" fmla="*/ 42 h 114"/>
                <a:gd name="T32" fmla="*/ 0 w 66"/>
                <a:gd name="T33" fmla="*/ 38 h 114"/>
                <a:gd name="T34" fmla="*/ 0 w 66"/>
                <a:gd name="T35" fmla="*/ 33 h 114"/>
                <a:gd name="T36" fmla="*/ 3 w 66"/>
                <a:gd name="T37" fmla="*/ 29 h 114"/>
                <a:gd name="T38" fmla="*/ 6 w 66"/>
                <a:gd name="T39" fmla="*/ 26 h 114"/>
                <a:gd name="T40" fmla="*/ 24 w 66"/>
                <a:gd name="T41" fmla="*/ 28 h 114"/>
                <a:gd name="T42" fmla="*/ 24 w 66"/>
                <a:gd name="T43" fmla="*/ 20 h 114"/>
                <a:gd name="T44" fmla="*/ 24 w 66"/>
                <a:gd name="T45" fmla="*/ 14 h 114"/>
                <a:gd name="T46" fmla="*/ 24 w 66"/>
                <a:gd name="T47" fmla="*/ 7 h 114"/>
                <a:gd name="T48" fmla="*/ 25 w 66"/>
                <a:gd name="T49" fmla="*/ 3 h 114"/>
                <a:gd name="T50" fmla="*/ 27 w 66"/>
                <a:gd name="T51" fmla="*/ 1 h 114"/>
                <a:gd name="T52" fmla="*/ 31 w 66"/>
                <a:gd name="T53" fmla="*/ 0 h 114"/>
                <a:gd name="T54" fmla="*/ 39 w 66"/>
                <a:gd name="T55" fmla="*/ 5 h 114"/>
                <a:gd name="T56" fmla="*/ 40 w 66"/>
                <a:gd name="T57" fmla="*/ 13 h 114"/>
                <a:gd name="T58" fmla="*/ 40 w 66"/>
                <a:gd name="T59" fmla="*/ 18 h 114"/>
                <a:gd name="T60" fmla="*/ 40 w 66"/>
                <a:gd name="T61" fmla="*/ 28 h 114"/>
                <a:gd name="T62" fmla="*/ 50 w 66"/>
                <a:gd name="T63" fmla="*/ 26 h 114"/>
                <a:gd name="T64" fmla="*/ 55 w 66"/>
                <a:gd name="T65" fmla="*/ 26 h 114"/>
                <a:gd name="T66" fmla="*/ 61 w 66"/>
                <a:gd name="T67" fmla="*/ 27 h 114"/>
                <a:gd name="T68" fmla="*/ 66 w 66"/>
                <a:gd name="T69" fmla="*/ 32 h 114"/>
                <a:gd name="T70" fmla="*/ 66 w 66"/>
                <a:gd name="T71" fmla="*/ 36 h 114"/>
                <a:gd name="T72" fmla="*/ 64 w 66"/>
                <a:gd name="T73" fmla="*/ 40 h 114"/>
                <a:gd name="T74" fmla="*/ 60 w 66"/>
                <a:gd name="T75" fmla="*/ 42 h 114"/>
                <a:gd name="T76" fmla="*/ 59 w 66"/>
                <a:gd name="T77" fmla="*/ 42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6" h="114">
                  <a:moveTo>
                    <a:pt x="59" y="42"/>
                  </a:moveTo>
                  <a:lnTo>
                    <a:pt x="58" y="42"/>
                  </a:lnTo>
                  <a:lnTo>
                    <a:pt x="56" y="42"/>
                  </a:lnTo>
                  <a:lnTo>
                    <a:pt x="55" y="42"/>
                  </a:lnTo>
                  <a:lnTo>
                    <a:pt x="54" y="42"/>
                  </a:lnTo>
                  <a:lnTo>
                    <a:pt x="52" y="42"/>
                  </a:lnTo>
                  <a:lnTo>
                    <a:pt x="51" y="42"/>
                  </a:lnTo>
                  <a:lnTo>
                    <a:pt x="50" y="42"/>
                  </a:lnTo>
                  <a:lnTo>
                    <a:pt x="45" y="43"/>
                  </a:lnTo>
                  <a:lnTo>
                    <a:pt x="40" y="43"/>
                  </a:lnTo>
                  <a:lnTo>
                    <a:pt x="42" y="90"/>
                  </a:lnTo>
                  <a:lnTo>
                    <a:pt x="42" y="93"/>
                  </a:lnTo>
                  <a:lnTo>
                    <a:pt x="42" y="97"/>
                  </a:lnTo>
                  <a:lnTo>
                    <a:pt x="42" y="106"/>
                  </a:lnTo>
                  <a:lnTo>
                    <a:pt x="38" y="114"/>
                  </a:lnTo>
                  <a:lnTo>
                    <a:pt x="33" y="114"/>
                  </a:lnTo>
                  <a:lnTo>
                    <a:pt x="32" y="114"/>
                  </a:lnTo>
                  <a:lnTo>
                    <a:pt x="29" y="113"/>
                  </a:lnTo>
                  <a:lnTo>
                    <a:pt x="28" y="112"/>
                  </a:lnTo>
                  <a:lnTo>
                    <a:pt x="27" y="111"/>
                  </a:lnTo>
                  <a:lnTo>
                    <a:pt x="26" y="109"/>
                  </a:lnTo>
                  <a:lnTo>
                    <a:pt x="26" y="107"/>
                  </a:lnTo>
                  <a:lnTo>
                    <a:pt x="26" y="106"/>
                  </a:lnTo>
                  <a:lnTo>
                    <a:pt x="26" y="101"/>
                  </a:lnTo>
                  <a:lnTo>
                    <a:pt x="26" y="98"/>
                  </a:lnTo>
                  <a:lnTo>
                    <a:pt x="26" y="95"/>
                  </a:lnTo>
                  <a:lnTo>
                    <a:pt x="26" y="91"/>
                  </a:lnTo>
                  <a:lnTo>
                    <a:pt x="26" y="89"/>
                  </a:lnTo>
                  <a:lnTo>
                    <a:pt x="25" y="43"/>
                  </a:lnTo>
                  <a:lnTo>
                    <a:pt x="22" y="43"/>
                  </a:lnTo>
                  <a:lnTo>
                    <a:pt x="13" y="43"/>
                  </a:lnTo>
                  <a:lnTo>
                    <a:pt x="7" y="42"/>
                  </a:lnTo>
                  <a:lnTo>
                    <a:pt x="4" y="42"/>
                  </a:lnTo>
                  <a:lnTo>
                    <a:pt x="0" y="38"/>
                  </a:lnTo>
                  <a:lnTo>
                    <a:pt x="0" y="34"/>
                  </a:lnTo>
                  <a:lnTo>
                    <a:pt x="0" y="33"/>
                  </a:lnTo>
                  <a:lnTo>
                    <a:pt x="1" y="30"/>
                  </a:lnTo>
                  <a:lnTo>
                    <a:pt x="3" y="29"/>
                  </a:lnTo>
                  <a:lnTo>
                    <a:pt x="4" y="27"/>
                  </a:lnTo>
                  <a:lnTo>
                    <a:pt x="6" y="26"/>
                  </a:lnTo>
                  <a:lnTo>
                    <a:pt x="8" y="26"/>
                  </a:lnTo>
                  <a:lnTo>
                    <a:pt x="24" y="28"/>
                  </a:lnTo>
                  <a:lnTo>
                    <a:pt x="24" y="26"/>
                  </a:lnTo>
                  <a:lnTo>
                    <a:pt x="24" y="20"/>
                  </a:lnTo>
                  <a:lnTo>
                    <a:pt x="24" y="17"/>
                  </a:lnTo>
                  <a:lnTo>
                    <a:pt x="24" y="14"/>
                  </a:lnTo>
                  <a:lnTo>
                    <a:pt x="24" y="9"/>
                  </a:lnTo>
                  <a:lnTo>
                    <a:pt x="24" y="7"/>
                  </a:lnTo>
                  <a:lnTo>
                    <a:pt x="24" y="6"/>
                  </a:lnTo>
                  <a:lnTo>
                    <a:pt x="25" y="3"/>
                  </a:lnTo>
                  <a:lnTo>
                    <a:pt x="26" y="2"/>
                  </a:lnTo>
                  <a:lnTo>
                    <a:pt x="27" y="1"/>
                  </a:lnTo>
                  <a:lnTo>
                    <a:pt x="30" y="0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39" y="5"/>
                  </a:lnTo>
                  <a:lnTo>
                    <a:pt x="40" y="11"/>
                  </a:lnTo>
                  <a:lnTo>
                    <a:pt x="40" y="13"/>
                  </a:lnTo>
                  <a:lnTo>
                    <a:pt x="40" y="16"/>
                  </a:lnTo>
                  <a:lnTo>
                    <a:pt x="40" y="18"/>
                  </a:lnTo>
                  <a:lnTo>
                    <a:pt x="40" y="23"/>
                  </a:lnTo>
                  <a:lnTo>
                    <a:pt x="40" y="28"/>
                  </a:lnTo>
                  <a:lnTo>
                    <a:pt x="44" y="27"/>
                  </a:lnTo>
                  <a:lnTo>
                    <a:pt x="50" y="26"/>
                  </a:lnTo>
                  <a:lnTo>
                    <a:pt x="51" y="26"/>
                  </a:lnTo>
                  <a:lnTo>
                    <a:pt x="55" y="26"/>
                  </a:lnTo>
                  <a:lnTo>
                    <a:pt x="60" y="27"/>
                  </a:lnTo>
                  <a:lnTo>
                    <a:pt x="61" y="27"/>
                  </a:lnTo>
                  <a:lnTo>
                    <a:pt x="64" y="28"/>
                  </a:lnTo>
                  <a:lnTo>
                    <a:pt x="66" y="32"/>
                  </a:lnTo>
                  <a:lnTo>
                    <a:pt x="66" y="35"/>
                  </a:lnTo>
                  <a:lnTo>
                    <a:pt x="66" y="36"/>
                  </a:lnTo>
                  <a:lnTo>
                    <a:pt x="65" y="39"/>
                  </a:lnTo>
                  <a:lnTo>
                    <a:pt x="64" y="40"/>
                  </a:lnTo>
                  <a:lnTo>
                    <a:pt x="63" y="41"/>
                  </a:lnTo>
                  <a:lnTo>
                    <a:pt x="60" y="42"/>
                  </a:lnTo>
                  <a:lnTo>
                    <a:pt x="59" y="42"/>
                  </a:lnTo>
                  <a:lnTo>
                    <a:pt x="59" y="42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1" name="Freeform 398">
              <a:extLst>
                <a:ext uri="{FF2B5EF4-FFF2-40B4-BE49-F238E27FC236}">
                  <a16:creationId xmlns:a16="http://schemas.microsoft.com/office/drawing/2014/main" id="{92E04E3F-819C-41AA-A96D-5996640DBAA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" y="1883"/>
              <a:ext cx="21" cy="58"/>
            </a:xfrm>
            <a:custGeom>
              <a:avLst/>
              <a:gdLst>
                <a:gd name="T0" fmla="*/ 21 w 21"/>
                <a:gd name="T1" fmla="*/ 58 h 58"/>
                <a:gd name="T2" fmla="*/ 14 w 21"/>
                <a:gd name="T3" fmla="*/ 58 h 58"/>
                <a:gd name="T4" fmla="*/ 14 w 21"/>
                <a:gd name="T5" fmla="*/ 13 h 58"/>
                <a:gd name="T6" fmla="*/ 13 w 21"/>
                <a:gd name="T7" fmla="*/ 14 h 58"/>
                <a:gd name="T8" fmla="*/ 9 w 21"/>
                <a:gd name="T9" fmla="*/ 17 h 58"/>
                <a:gd name="T10" fmla="*/ 7 w 21"/>
                <a:gd name="T11" fmla="*/ 18 h 58"/>
                <a:gd name="T12" fmla="*/ 5 w 21"/>
                <a:gd name="T13" fmla="*/ 19 h 58"/>
                <a:gd name="T14" fmla="*/ 1 w 21"/>
                <a:gd name="T15" fmla="*/ 21 h 58"/>
                <a:gd name="T16" fmla="*/ 0 w 21"/>
                <a:gd name="T17" fmla="*/ 22 h 58"/>
                <a:gd name="T18" fmla="*/ 0 w 21"/>
                <a:gd name="T19" fmla="*/ 15 h 58"/>
                <a:gd name="T20" fmla="*/ 3 w 21"/>
                <a:gd name="T21" fmla="*/ 13 h 58"/>
                <a:gd name="T22" fmla="*/ 8 w 21"/>
                <a:gd name="T23" fmla="*/ 10 h 58"/>
                <a:gd name="T24" fmla="*/ 10 w 21"/>
                <a:gd name="T25" fmla="*/ 8 h 58"/>
                <a:gd name="T26" fmla="*/ 12 w 21"/>
                <a:gd name="T27" fmla="*/ 6 h 58"/>
                <a:gd name="T28" fmla="*/ 16 w 21"/>
                <a:gd name="T29" fmla="*/ 2 h 58"/>
                <a:gd name="T30" fmla="*/ 17 w 21"/>
                <a:gd name="T31" fmla="*/ 0 h 58"/>
                <a:gd name="T32" fmla="*/ 21 w 21"/>
                <a:gd name="T33" fmla="*/ 0 h 58"/>
                <a:gd name="T34" fmla="*/ 21 w 21"/>
                <a:gd name="T35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" h="58">
                  <a:moveTo>
                    <a:pt x="21" y="58"/>
                  </a:moveTo>
                  <a:lnTo>
                    <a:pt x="14" y="58"/>
                  </a:lnTo>
                  <a:lnTo>
                    <a:pt x="14" y="13"/>
                  </a:lnTo>
                  <a:lnTo>
                    <a:pt x="13" y="14"/>
                  </a:lnTo>
                  <a:lnTo>
                    <a:pt x="9" y="17"/>
                  </a:lnTo>
                  <a:lnTo>
                    <a:pt x="7" y="18"/>
                  </a:lnTo>
                  <a:lnTo>
                    <a:pt x="5" y="19"/>
                  </a:lnTo>
                  <a:lnTo>
                    <a:pt x="1" y="21"/>
                  </a:lnTo>
                  <a:lnTo>
                    <a:pt x="0" y="22"/>
                  </a:lnTo>
                  <a:lnTo>
                    <a:pt x="0" y="15"/>
                  </a:lnTo>
                  <a:lnTo>
                    <a:pt x="3" y="13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2" y="6"/>
                  </a:lnTo>
                  <a:lnTo>
                    <a:pt x="16" y="2"/>
                  </a:lnTo>
                  <a:lnTo>
                    <a:pt x="17" y="0"/>
                  </a:lnTo>
                  <a:lnTo>
                    <a:pt x="21" y="0"/>
                  </a:lnTo>
                  <a:lnTo>
                    <a:pt x="21" y="5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2" name="Freeform 399">
              <a:extLst>
                <a:ext uri="{FF2B5EF4-FFF2-40B4-BE49-F238E27FC236}">
                  <a16:creationId xmlns:a16="http://schemas.microsoft.com/office/drawing/2014/main" id="{BAD17187-8296-4180-993D-AEBB58925D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" y="1882"/>
              <a:ext cx="73" cy="61"/>
            </a:xfrm>
            <a:custGeom>
              <a:avLst/>
              <a:gdLst>
                <a:gd name="T0" fmla="*/ 64 w 73"/>
                <a:gd name="T1" fmla="*/ 2 h 61"/>
                <a:gd name="T2" fmla="*/ 55 w 73"/>
                <a:gd name="T3" fmla="*/ 32 h 61"/>
                <a:gd name="T4" fmla="*/ 53 w 73"/>
                <a:gd name="T5" fmla="*/ 39 h 61"/>
                <a:gd name="T6" fmla="*/ 56 w 73"/>
                <a:gd name="T7" fmla="*/ 49 h 61"/>
                <a:gd name="T8" fmla="*/ 58 w 73"/>
                <a:gd name="T9" fmla="*/ 52 h 61"/>
                <a:gd name="T10" fmla="*/ 63 w 73"/>
                <a:gd name="T11" fmla="*/ 54 h 61"/>
                <a:gd name="T12" fmla="*/ 66 w 73"/>
                <a:gd name="T13" fmla="*/ 53 h 61"/>
                <a:gd name="T14" fmla="*/ 68 w 73"/>
                <a:gd name="T15" fmla="*/ 51 h 61"/>
                <a:gd name="T16" fmla="*/ 70 w 73"/>
                <a:gd name="T17" fmla="*/ 45 h 61"/>
                <a:gd name="T18" fmla="*/ 72 w 73"/>
                <a:gd name="T19" fmla="*/ 50 h 61"/>
                <a:gd name="T20" fmla="*/ 69 w 73"/>
                <a:gd name="T21" fmla="*/ 58 h 61"/>
                <a:gd name="T22" fmla="*/ 64 w 73"/>
                <a:gd name="T23" fmla="*/ 61 h 61"/>
                <a:gd name="T24" fmla="*/ 60 w 73"/>
                <a:gd name="T25" fmla="*/ 61 h 61"/>
                <a:gd name="T26" fmla="*/ 56 w 73"/>
                <a:gd name="T27" fmla="*/ 58 h 61"/>
                <a:gd name="T28" fmla="*/ 52 w 73"/>
                <a:gd name="T29" fmla="*/ 50 h 61"/>
                <a:gd name="T30" fmla="*/ 49 w 73"/>
                <a:gd name="T31" fmla="*/ 48 h 61"/>
                <a:gd name="T32" fmla="*/ 45 w 73"/>
                <a:gd name="T33" fmla="*/ 53 h 61"/>
                <a:gd name="T34" fmla="*/ 39 w 73"/>
                <a:gd name="T35" fmla="*/ 58 h 61"/>
                <a:gd name="T36" fmla="*/ 35 w 73"/>
                <a:gd name="T37" fmla="*/ 60 h 61"/>
                <a:gd name="T38" fmla="*/ 27 w 73"/>
                <a:gd name="T39" fmla="*/ 61 h 61"/>
                <a:gd name="T40" fmla="*/ 10 w 73"/>
                <a:gd name="T41" fmla="*/ 57 h 61"/>
                <a:gd name="T42" fmla="*/ 4 w 73"/>
                <a:gd name="T43" fmla="*/ 47 h 61"/>
                <a:gd name="T44" fmla="*/ 0 w 73"/>
                <a:gd name="T45" fmla="*/ 31 h 61"/>
                <a:gd name="T46" fmla="*/ 4 w 73"/>
                <a:gd name="T47" fmla="*/ 13 h 61"/>
                <a:gd name="T48" fmla="*/ 12 w 73"/>
                <a:gd name="T49" fmla="*/ 4 h 61"/>
                <a:gd name="T50" fmla="*/ 26 w 73"/>
                <a:gd name="T51" fmla="*/ 0 h 61"/>
                <a:gd name="T52" fmla="*/ 36 w 73"/>
                <a:gd name="T53" fmla="*/ 2 h 61"/>
                <a:gd name="T54" fmla="*/ 41 w 73"/>
                <a:gd name="T55" fmla="*/ 7 h 61"/>
                <a:gd name="T56" fmla="*/ 48 w 73"/>
                <a:gd name="T57" fmla="*/ 21 h 61"/>
                <a:gd name="T58" fmla="*/ 46 w 73"/>
                <a:gd name="T59" fmla="*/ 28 h 61"/>
                <a:gd name="T60" fmla="*/ 40 w 73"/>
                <a:gd name="T61" fmla="*/ 12 h 61"/>
                <a:gd name="T62" fmla="*/ 35 w 73"/>
                <a:gd name="T63" fmla="*/ 7 h 61"/>
                <a:gd name="T64" fmla="*/ 27 w 73"/>
                <a:gd name="T65" fmla="*/ 5 h 61"/>
                <a:gd name="T66" fmla="*/ 18 w 73"/>
                <a:gd name="T67" fmla="*/ 8 h 61"/>
                <a:gd name="T68" fmla="*/ 14 w 73"/>
                <a:gd name="T69" fmla="*/ 15 h 61"/>
                <a:gd name="T70" fmla="*/ 12 w 73"/>
                <a:gd name="T71" fmla="*/ 33 h 61"/>
                <a:gd name="T72" fmla="*/ 13 w 73"/>
                <a:gd name="T73" fmla="*/ 44 h 61"/>
                <a:gd name="T74" fmla="*/ 15 w 73"/>
                <a:gd name="T75" fmla="*/ 49 h 61"/>
                <a:gd name="T76" fmla="*/ 19 w 73"/>
                <a:gd name="T77" fmla="*/ 54 h 61"/>
                <a:gd name="T78" fmla="*/ 25 w 73"/>
                <a:gd name="T79" fmla="*/ 57 h 61"/>
                <a:gd name="T80" fmla="*/ 29 w 73"/>
                <a:gd name="T81" fmla="*/ 57 h 61"/>
                <a:gd name="T82" fmla="*/ 36 w 73"/>
                <a:gd name="T83" fmla="*/ 52 h 61"/>
                <a:gd name="T84" fmla="*/ 44 w 73"/>
                <a:gd name="T85" fmla="*/ 37 h 61"/>
                <a:gd name="T86" fmla="*/ 46 w 73"/>
                <a:gd name="T87" fmla="*/ 28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3" h="61">
                  <a:moveTo>
                    <a:pt x="54" y="2"/>
                  </a:moveTo>
                  <a:lnTo>
                    <a:pt x="64" y="2"/>
                  </a:lnTo>
                  <a:lnTo>
                    <a:pt x="56" y="30"/>
                  </a:lnTo>
                  <a:lnTo>
                    <a:pt x="55" y="32"/>
                  </a:lnTo>
                  <a:lnTo>
                    <a:pt x="54" y="36"/>
                  </a:lnTo>
                  <a:lnTo>
                    <a:pt x="53" y="39"/>
                  </a:lnTo>
                  <a:lnTo>
                    <a:pt x="55" y="44"/>
                  </a:lnTo>
                  <a:lnTo>
                    <a:pt x="56" y="49"/>
                  </a:lnTo>
                  <a:lnTo>
                    <a:pt x="57" y="50"/>
                  </a:lnTo>
                  <a:lnTo>
                    <a:pt x="58" y="52"/>
                  </a:lnTo>
                  <a:lnTo>
                    <a:pt x="61" y="54"/>
                  </a:lnTo>
                  <a:lnTo>
                    <a:pt x="63" y="54"/>
                  </a:lnTo>
                  <a:lnTo>
                    <a:pt x="64" y="54"/>
                  </a:lnTo>
                  <a:lnTo>
                    <a:pt x="66" y="53"/>
                  </a:lnTo>
                  <a:lnTo>
                    <a:pt x="67" y="52"/>
                  </a:lnTo>
                  <a:lnTo>
                    <a:pt x="68" y="51"/>
                  </a:lnTo>
                  <a:lnTo>
                    <a:pt x="70" y="47"/>
                  </a:lnTo>
                  <a:lnTo>
                    <a:pt x="70" y="45"/>
                  </a:lnTo>
                  <a:lnTo>
                    <a:pt x="73" y="45"/>
                  </a:lnTo>
                  <a:lnTo>
                    <a:pt x="72" y="50"/>
                  </a:lnTo>
                  <a:lnTo>
                    <a:pt x="70" y="56"/>
                  </a:lnTo>
                  <a:lnTo>
                    <a:pt x="69" y="58"/>
                  </a:lnTo>
                  <a:lnTo>
                    <a:pt x="67" y="59"/>
                  </a:lnTo>
                  <a:lnTo>
                    <a:pt x="64" y="61"/>
                  </a:lnTo>
                  <a:lnTo>
                    <a:pt x="62" y="61"/>
                  </a:lnTo>
                  <a:lnTo>
                    <a:pt x="60" y="61"/>
                  </a:lnTo>
                  <a:lnTo>
                    <a:pt x="57" y="59"/>
                  </a:lnTo>
                  <a:lnTo>
                    <a:pt x="56" y="58"/>
                  </a:lnTo>
                  <a:lnTo>
                    <a:pt x="54" y="57"/>
                  </a:lnTo>
                  <a:lnTo>
                    <a:pt x="52" y="50"/>
                  </a:lnTo>
                  <a:lnTo>
                    <a:pt x="50" y="45"/>
                  </a:lnTo>
                  <a:lnTo>
                    <a:pt x="49" y="48"/>
                  </a:lnTo>
                  <a:lnTo>
                    <a:pt x="46" y="52"/>
                  </a:lnTo>
                  <a:lnTo>
                    <a:pt x="45" y="53"/>
                  </a:lnTo>
                  <a:lnTo>
                    <a:pt x="43" y="55"/>
                  </a:lnTo>
                  <a:lnTo>
                    <a:pt x="39" y="58"/>
                  </a:lnTo>
                  <a:lnTo>
                    <a:pt x="37" y="59"/>
                  </a:lnTo>
                  <a:lnTo>
                    <a:pt x="35" y="60"/>
                  </a:lnTo>
                  <a:lnTo>
                    <a:pt x="30" y="61"/>
                  </a:lnTo>
                  <a:lnTo>
                    <a:pt x="27" y="61"/>
                  </a:lnTo>
                  <a:lnTo>
                    <a:pt x="20" y="61"/>
                  </a:lnTo>
                  <a:lnTo>
                    <a:pt x="10" y="57"/>
                  </a:lnTo>
                  <a:lnTo>
                    <a:pt x="7" y="52"/>
                  </a:lnTo>
                  <a:lnTo>
                    <a:pt x="4" y="47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4"/>
                  </a:lnTo>
                  <a:lnTo>
                    <a:pt x="4" y="13"/>
                  </a:lnTo>
                  <a:lnTo>
                    <a:pt x="8" y="9"/>
                  </a:lnTo>
                  <a:lnTo>
                    <a:pt x="12" y="4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29" y="0"/>
                  </a:lnTo>
                  <a:lnTo>
                    <a:pt x="36" y="2"/>
                  </a:lnTo>
                  <a:lnTo>
                    <a:pt x="38" y="4"/>
                  </a:lnTo>
                  <a:lnTo>
                    <a:pt x="41" y="7"/>
                  </a:lnTo>
                  <a:lnTo>
                    <a:pt x="46" y="15"/>
                  </a:lnTo>
                  <a:lnTo>
                    <a:pt x="48" y="21"/>
                  </a:lnTo>
                  <a:lnTo>
                    <a:pt x="54" y="2"/>
                  </a:lnTo>
                  <a:close/>
                  <a:moveTo>
                    <a:pt x="46" y="28"/>
                  </a:moveTo>
                  <a:lnTo>
                    <a:pt x="44" y="21"/>
                  </a:lnTo>
                  <a:lnTo>
                    <a:pt x="40" y="12"/>
                  </a:lnTo>
                  <a:lnTo>
                    <a:pt x="37" y="10"/>
                  </a:lnTo>
                  <a:lnTo>
                    <a:pt x="35" y="7"/>
                  </a:lnTo>
                  <a:lnTo>
                    <a:pt x="29" y="5"/>
                  </a:lnTo>
                  <a:lnTo>
                    <a:pt x="27" y="5"/>
                  </a:lnTo>
                  <a:lnTo>
                    <a:pt x="23" y="5"/>
                  </a:lnTo>
                  <a:lnTo>
                    <a:pt x="18" y="8"/>
                  </a:lnTo>
                  <a:lnTo>
                    <a:pt x="16" y="11"/>
                  </a:lnTo>
                  <a:lnTo>
                    <a:pt x="14" y="15"/>
                  </a:lnTo>
                  <a:lnTo>
                    <a:pt x="12" y="25"/>
                  </a:lnTo>
                  <a:lnTo>
                    <a:pt x="12" y="33"/>
                  </a:lnTo>
                  <a:lnTo>
                    <a:pt x="12" y="37"/>
                  </a:lnTo>
                  <a:lnTo>
                    <a:pt x="13" y="44"/>
                  </a:lnTo>
                  <a:lnTo>
                    <a:pt x="14" y="46"/>
                  </a:lnTo>
                  <a:lnTo>
                    <a:pt x="15" y="49"/>
                  </a:lnTo>
                  <a:lnTo>
                    <a:pt x="17" y="53"/>
                  </a:lnTo>
                  <a:lnTo>
                    <a:pt x="19" y="54"/>
                  </a:lnTo>
                  <a:lnTo>
                    <a:pt x="21" y="56"/>
                  </a:lnTo>
                  <a:lnTo>
                    <a:pt x="25" y="57"/>
                  </a:lnTo>
                  <a:lnTo>
                    <a:pt x="27" y="57"/>
                  </a:lnTo>
                  <a:lnTo>
                    <a:pt x="29" y="57"/>
                  </a:lnTo>
                  <a:lnTo>
                    <a:pt x="34" y="55"/>
                  </a:lnTo>
                  <a:lnTo>
                    <a:pt x="36" y="52"/>
                  </a:lnTo>
                  <a:lnTo>
                    <a:pt x="38" y="49"/>
                  </a:lnTo>
                  <a:lnTo>
                    <a:pt x="44" y="37"/>
                  </a:lnTo>
                  <a:lnTo>
                    <a:pt x="46" y="28"/>
                  </a:lnTo>
                  <a:lnTo>
                    <a:pt x="46" y="2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3" name="Freeform 400">
              <a:extLst>
                <a:ext uri="{FF2B5EF4-FFF2-40B4-BE49-F238E27FC236}">
                  <a16:creationId xmlns:a16="http://schemas.microsoft.com/office/drawing/2014/main" id="{123034C1-2C65-443C-8BAD-2F6D74091293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" y="513"/>
              <a:ext cx="66" cy="115"/>
            </a:xfrm>
            <a:custGeom>
              <a:avLst/>
              <a:gdLst>
                <a:gd name="T0" fmla="*/ 58 w 66"/>
                <a:gd name="T1" fmla="*/ 43 h 115"/>
                <a:gd name="T2" fmla="*/ 55 w 66"/>
                <a:gd name="T3" fmla="*/ 43 h 115"/>
                <a:gd name="T4" fmla="*/ 52 w 66"/>
                <a:gd name="T5" fmla="*/ 43 h 115"/>
                <a:gd name="T6" fmla="*/ 50 w 66"/>
                <a:gd name="T7" fmla="*/ 43 h 115"/>
                <a:gd name="T8" fmla="*/ 40 w 66"/>
                <a:gd name="T9" fmla="*/ 44 h 115"/>
                <a:gd name="T10" fmla="*/ 42 w 66"/>
                <a:gd name="T11" fmla="*/ 94 h 115"/>
                <a:gd name="T12" fmla="*/ 42 w 66"/>
                <a:gd name="T13" fmla="*/ 106 h 115"/>
                <a:gd name="T14" fmla="*/ 34 w 66"/>
                <a:gd name="T15" fmla="*/ 115 h 115"/>
                <a:gd name="T16" fmla="*/ 29 w 66"/>
                <a:gd name="T17" fmla="*/ 114 h 115"/>
                <a:gd name="T18" fmla="*/ 27 w 66"/>
                <a:gd name="T19" fmla="*/ 112 h 115"/>
                <a:gd name="T20" fmla="*/ 26 w 66"/>
                <a:gd name="T21" fmla="*/ 108 h 115"/>
                <a:gd name="T22" fmla="*/ 26 w 66"/>
                <a:gd name="T23" fmla="*/ 102 h 115"/>
                <a:gd name="T24" fmla="*/ 26 w 66"/>
                <a:gd name="T25" fmla="*/ 96 h 115"/>
                <a:gd name="T26" fmla="*/ 26 w 66"/>
                <a:gd name="T27" fmla="*/ 90 h 115"/>
                <a:gd name="T28" fmla="*/ 22 w 66"/>
                <a:gd name="T29" fmla="*/ 44 h 115"/>
                <a:gd name="T30" fmla="*/ 7 w 66"/>
                <a:gd name="T31" fmla="*/ 43 h 115"/>
                <a:gd name="T32" fmla="*/ 0 w 66"/>
                <a:gd name="T33" fmla="*/ 38 h 115"/>
                <a:gd name="T34" fmla="*/ 0 w 66"/>
                <a:gd name="T35" fmla="*/ 33 h 115"/>
                <a:gd name="T36" fmla="*/ 3 w 66"/>
                <a:gd name="T37" fmla="*/ 29 h 115"/>
                <a:gd name="T38" fmla="*/ 6 w 66"/>
                <a:gd name="T39" fmla="*/ 27 h 115"/>
                <a:gd name="T40" fmla="*/ 24 w 66"/>
                <a:gd name="T41" fmla="*/ 28 h 115"/>
                <a:gd name="T42" fmla="*/ 24 w 66"/>
                <a:gd name="T43" fmla="*/ 21 h 115"/>
                <a:gd name="T44" fmla="*/ 24 w 66"/>
                <a:gd name="T45" fmla="*/ 14 h 115"/>
                <a:gd name="T46" fmla="*/ 24 w 66"/>
                <a:gd name="T47" fmla="*/ 8 h 115"/>
                <a:gd name="T48" fmla="*/ 25 w 66"/>
                <a:gd name="T49" fmla="*/ 3 h 115"/>
                <a:gd name="T50" fmla="*/ 27 w 66"/>
                <a:gd name="T51" fmla="*/ 1 h 115"/>
                <a:gd name="T52" fmla="*/ 32 w 66"/>
                <a:gd name="T53" fmla="*/ 0 h 115"/>
                <a:gd name="T54" fmla="*/ 39 w 66"/>
                <a:gd name="T55" fmla="*/ 6 h 115"/>
                <a:gd name="T56" fmla="*/ 40 w 66"/>
                <a:gd name="T57" fmla="*/ 13 h 115"/>
                <a:gd name="T58" fmla="*/ 40 w 66"/>
                <a:gd name="T59" fmla="*/ 19 h 115"/>
                <a:gd name="T60" fmla="*/ 40 w 66"/>
                <a:gd name="T61" fmla="*/ 28 h 115"/>
                <a:gd name="T62" fmla="*/ 50 w 66"/>
                <a:gd name="T63" fmla="*/ 27 h 115"/>
                <a:gd name="T64" fmla="*/ 55 w 66"/>
                <a:gd name="T65" fmla="*/ 27 h 115"/>
                <a:gd name="T66" fmla="*/ 62 w 66"/>
                <a:gd name="T67" fmla="*/ 28 h 115"/>
                <a:gd name="T68" fmla="*/ 66 w 66"/>
                <a:gd name="T69" fmla="*/ 32 h 115"/>
                <a:gd name="T70" fmla="*/ 66 w 66"/>
                <a:gd name="T71" fmla="*/ 37 h 115"/>
                <a:gd name="T72" fmla="*/ 64 w 66"/>
                <a:gd name="T73" fmla="*/ 41 h 115"/>
                <a:gd name="T74" fmla="*/ 60 w 66"/>
                <a:gd name="T75" fmla="*/ 43 h 115"/>
                <a:gd name="T76" fmla="*/ 59 w 66"/>
                <a:gd name="T77" fmla="*/ 43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6" h="115">
                  <a:moveTo>
                    <a:pt x="59" y="43"/>
                  </a:moveTo>
                  <a:lnTo>
                    <a:pt x="58" y="43"/>
                  </a:lnTo>
                  <a:lnTo>
                    <a:pt x="56" y="43"/>
                  </a:lnTo>
                  <a:lnTo>
                    <a:pt x="55" y="43"/>
                  </a:lnTo>
                  <a:lnTo>
                    <a:pt x="54" y="43"/>
                  </a:lnTo>
                  <a:lnTo>
                    <a:pt x="52" y="43"/>
                  </a:lnTo>
                  <a:lnTo>
                    <a:pt x="51" y="43"/>
                  </a:lnTo>
                  <a:lnTo>
                    <a:pt x="50" y="43"/>
                  </a:lnTo>
                  <a:lnTo>
                    <a:pt x="45" y="43"/>
                  </a:lnTo>
                  <a:lnTo>
                    <a:pt x="40" y="44"/>
                  </a:lnTo>
                  <a:lnTo>
                    <a:pt x="42" y="90"/>
                  </a:lnTo>
                  <a:lnTo>
                    <a:pt x="42" y="94"/>
                  </a:lnTo>
                  <a:lnTo>
                    <a:pt x="42" y="98"/>
                  </a:lnTo>
                  <a:lnTo>
                    <a:pt x="42" y="106"/>
                  </a:lnTo>
                  <a:lnTo>
                    <a:pt x="38" y="115"/>
                  </a:lnTo>
                  <a:lnTo>
                    <a:pt x="34" y="115"/>
                  </a:lnTo>
                  <a:lnTo>
                    <a:pt x="32" y="115"/>
                  </a:lnTo>
                  <a:lnTo>
                    <a:pt x="29" y="114"/>
                  </a:lnTo>
                  <a:lnTo>
                    <a:pt x="28" y="113"/>
                  </a:lnTo>
                  <a:lnTo>
                    <a:pt x="27" y="112"/>
                  </a:lnTo>
                  <a:lnTo>
                    <a:pt x="26" y="109"/>
                  </a:lnTo>
                  <a:lnTo>
                    <a:pt x="26" y="108"/>
                  </a:lnTo>
                  <a:lnTo>
                    <a:pt x="26" y="106"/>
                  </a:lnTo>
                  <a:lnTo>
                    <a:pt x="26" y="102"/>
                  </a:lnTo>
                  <a:lnTo>
                    <a:pt x="26" y="99"/>
                  </a:lnTo>
                  <a:lnTo>
                    <a:pt x="26" y="96"/>
                  </a:lnTo>
                  <a:lnTo>
                    <a:pt x="26" y="91"/>
                  </a:lnTo>
                  <a:lnTo>
                    <a:pt x="26" y="90"/>
                  </a:lnTo>
                  <a:lnTo>
                    <a:pt x="25" y="44"/>
                  </a:lnTo>
                  <a:lnTo>
                    <a:pt x="22" y="44"/>
                  </a:lnTo>
                  <a:lnTo>
                    <a:pt x="13" y="43"/>
                  </a:lnTo>
                  <a:lnTo>
                    <a:pt x="7" y="43"/>
                  </a:lnTo>
                  <a:lnTo>
                    <a:pt x="4" y="42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0" y="33"/>
                  </a:lnTo>
                  <a:lnTo>
                    <a:pt x="1" y="30"/>
                  </a:lnTo>
                  <a:lnTo>
                    <a:pt x="3" y="29"/>
                  </a:lnTo>
                  <a:lnTo>
                    <a:pt x="4" y="28"/>
                  </a:lnTo>
                  <a:lnTo>
                    <a:pt x="6" y="27"/>
                  </a:lnTo>
                  <a:lnTo>
                    <a:pt x="8" y="27"/>
                  </a:lnTo>
                  <a:lnTo>
                    <a:pt x="24" y="28"/>
                  </a:lnTo>
                  <a:lnTo>
                    <a:pt x="24" y="26"/>
                  </a:lnTo>
                  <a:lnTo>
                    <a:pt x="24" y="21"/>
                  </a:lnTo>
                  <a:lnTo>
                    <a:pt x="24" y="18"/>
                  </a:lnTo>
                  <a:lnTo>
                    <a:pt x="24" y="14"/>
                  </a:lnTo>
                  <a:lnTo>
                    <a:pt x="24" y="9"/>
                  </a:lnTo>
                  <a:lnTo>
                    <a:pt x="24" y="8"/>
                  </a:lnTo>
                  <a:lnTo>
                    <a:pt x="24" y="6"/>
                  </a:lnTo>
                  <a:lnTo>
                    <a:pt x="25" y="3"/>
                  </a:lnTo>
                  <a:lnTo>
                    <a:pt x="26" y="2"/>
                  </a:lnTo>
                  <a:lnTo>
                    <a:pt x="27" y="1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5" y="0"/>
                  </a:lnTo>
                  <a:lnTo>
                    <a:pt x="39" y="6"/>
                  </a:lnTo>
                  <a:lnTo>
                    <a:pt x="40" y="12"/>
                  </a:lnTo>
                  <a:lnTo>
                    <a:pt x="40" y="13"/>
                  </a:lnTo>
                  <a:lnTo>
                    <a:pt x="40" y="17"/>
                  </a:lnTo>
                  <a:lnTo>
                    <a:pt x="40" y="19"/>
                  </a:lnTo>
                  <a:lnTo>
                    <a:pt x="40" y="23"/>
                  </a:lnTo>
                  <a:lnTo>
                    <a:pt x="40" y="28"/>
                  </a:lnTo>
                  <a:lnTo>
                    <a:pt x="45" y="28"/>
                  </a:lnTo>
                  <a:lnTo>
                    <a:pt x="50" y="27"/>
                  </a:lnTo>
                  <a:lnTo>
                    <a:pt x="51" y="27"/>
                  </a:lnTo>
                  <a:lnTo>
                    <a:pt x="55" y="27"/>
                  </a:lnTo>
                  <a:lnTo>
                    <a:pt x="60" y="27"/>
                  </a:lnTo>
                  <a:lnTo>
                    <a:pt x="62" y="28"/>
                  </a:lnTo>
                  <a:lnTo>
                    <a:pt x="64" y="29"/>
                  </a:lnTo>
                  <a:lnTo>
                    <a:pt x="66" y="32"/>
                  </a:lnTo>
                  <a:lnTo>
                    <a:pt x="66" y="35"/>
                  </a:lnTo>
                  <a:lnTo>
                    <a:pt x="66" y="37"/>
                  </a:lnTo>
                  <a:lnTo>
                    <a:pt x="65" y="40"/>
                  </a:lnTo>
                  <a:lnTo>
                    <a:pt x="64" y="41"/>
                  </a:lnTo>
                  <a:lnTo>
                    <a:pt x="63" y="42"/>
                  </a:lnTo>
                  <a:lnTo>
                    <a:pt x="60" y="43"/>
                  </a:lnTo>
                  <a:lnTo>
                    <a:pt x="59" y="43"/>
                  </a:lnTo>
                  <a:lnTo>
                    <a:pt x="59" y="4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4" name="Freeform 401">
              <a:extLst>
                <a:ext uri="{FF2B5EF4-FFF2-40B4-BE49-F238E27FC236}">
                  <a16:creationId xmlns:a16="http://schemas.microsoft.com/office/drawing/2014/main" id="{94394F17-E807-46B1-BCD2-4A0B4609D469}"/>
                </a:ext>
              </a:extLst>
            </p:cNvPr>
            <p:cNvSpPr>
              <a:spLocks/>
            </p:cNvSpPr>
            <p:nvPr/>
          </p:nvSpPr>
          <p:spPr bwMode="auto">
            <a:xfrm>
              <a:off x="755" y="565"/>
              <a:ext cx="39" cy="58"/>
            </a:xfrm>
            <a:custGeom>
              <a:avLst/>
              <a:gdLst>
                <a:gd name="T0" fmla="*/ 39 w 39"/>
                <a:gd name="T1" fmla="*/ 51 h 58"/>
                <a:gd name="T2" fmla="*/ 39 w 39"/>
                <a:gd name="T3" fmla="*/ 58 h 58"/>
                <a:gd name="T4" fmla="*/ 0 w 39"/>
                <a:gd name="T5" fmla="*/ 58 h 58"/>
                <a:gd name="T6" fmla="*/ 0 w 39"/>
                <a:gd name="T7" fmla="*/ 56 h 58"/>
                <a:gd name="T8" fmla="*/ 1 w 39"/>
                <a:gd name="T9" fmla="*/ 54 h 58"/>
                <a:gd name="T10" fmla="*/ 1 w 39"/>
                <a:gd name="T11" fmla="*/ 53 h 58"/>
                <a:gd name="T12" fmla="*/ 2 w 39"/>
                <a:gd name="T13" fmla="*/ 51 h 58"/>
                <a:gd name="T14" fmla="*/ 4 w 39"/>
                <a:gd name="T15" fmla="*/ 47 h 58"/>
                <a:gd name="T16" fmla="*/ 6 w 39"/>
                <a:gd name="T17" fmla="*/ 45 h 58"/>
                <a:gd name="T18" fmla="*/ 8 w 39"/>
                <a:gd name="T19" fmla="*/ 43 h 58"/>
                <a:gd name="T20" fmla="*/ 12 w 39"/>
                <a:gd name="T21" fmla="*/ 39 h 58"/>
                <a:gd name="T22" fmla="*/ 15 w 39"/>
                <a:gd name="T23" fmla="*/ 36 h 58"/>
                <a:gd name="T24" fmla="*/ 20 w 39"/>
                <a:gd name="T25" fmla="*/ 32 h 58"/>
                <a:gd name="T26" fmla="*/ 26 w 39"/>
                <a:gd name="T27" fmla="*/ 26 h 58"/>
                <a:gd name="T28" fmla="*/ 28 w 39"/>
                <a:gd name="T29" fmla="*/ 24 h 58"/>
                <a:gd name="T30" fmla="*/ 30 w 39"/>
                <a:gd name="T31" fmla="*/ 22 h 58"/>
                <a:gd name="T32" fmla="*/ 31 w 39"/>
                <a:gd name="T33" fmla="*/ 17 h 58"/>
                <a:gd name="T34" fmla="*/ 31 w 39"/>
                <a:gd name="T35" fmla="*/ 15 h 58"/>
                <a:gd name="T36" fmla="*/ 31 w 39"/>
                <a:gd name="T37" fmla="*/ 13 h 58"/>
                <a:gd name="T38" fmla="*/ 30 w 39"/>
                <a:gd name="T39" fmla="*/ 10 h 58"/>
                <a:gd name="T40" fmla="*/ 28 w 39"/>
                <a:gd name="T41" fmla="*/ 8 h 58"/>
                <a:gd name="T42" fmla="*/ 27 w 39"/>
                <a:gd name="T43" fmla="*/ 7 h 58"/>
                <a:gd name="T44" fmla="*/ 23 w 39"/>
                <a:gd name="T45" fmla="*/ 5 h 58"/>
                <a:gd name="T46" fmla="*/ 21 w 39"/>
                <a:gd name="T47" fmla="*/ 5 h 58"/>
                <a:gd name="T48" fmla="*/ 18 w 39"/>
                <a:gd name="T49" fmla="*/ 5 h 58"/>
                <a:gd name="T50" fmla="*/ 14 w 39"/>
                <a:gd name="T51" fmla="*/ 7 h 58"/>
                <a:gd name="T52" fmla="*/ 12 w 39"/>
                <a:gd name="T53" fmla="*/ 9 h 58"/>
                <a:gd name="T54" fmla="*/ 11 w 39"/>
                <a:gd name="T55" fmla="*/ 10 h 58"/>
                <a:gd name="T56" fmla="*/ 9 w 39"/>
                <a:gd name="T57" fmla="*/ 14 h 58"/>
                <a:gd name="T58" fmla="*/ 9 w 39"/>
                <a:gd name="T59" fmla="*/ 17 h 58"/>
                <a:gd name="T60" fmla="*/ 2 w 39"/>
                <a:gd name="T61" fmla="*/ 16 h 58"/>
                <a:gd name="T62" fmla="*/ 2 w 39"/>
                <a:gd name="T63" fmla="*/ 12 h 58"/>
                <a:gd name="T64" fmla="*/ 5 w 39"/>
                <a:gd name="T65" fmla="*/ 6 h 58"/>
                <a:gd name="T66" fmla="*/ 8 w 39"/>
                <a:gd name="T67" fmla="*/ 4 h 58"/>
                <a:gd name="T68" fmla="*/ 10 w 39"/>
                <a:gd name="T69" fmla="*/ 2 h 58"/>
                <a:gd name="T70" fmla="*/ 17 w 39"/>
                <a:gd name="T71" fmla="*/ 0 h 58"/>
                <a:gd name="T72" fmla="*/ 21 w 39"/>
                <a:gd name="T73" fmla="*/ 0 h 58"/>
                <a:gd name="T74" fmla="*/ 25 w 39"/>
                <a:gd name="T75" fmla="*/ 0 h 58"/>
                <a:gd name="T76" fmla="*/ 31 w 39"/>
                <a:gd name="T77" fmla="*/ 2 h 58"/>
                <a:gd name="T78" fmla="*/ 34 w 39"/>
                <a:gd name="T79" fmla="*/ 4 h 58"/>
                <a:gd name="T80" fmla="*/ 36 w 39"/>
                <a:gd name="T81" fmla="*/ 6 h 58"/>
                <a:gd name="T82" fmla="*/ 39 w 39"/>
                <a:gd name="T83" fmla="*/ 12 h 58"/>
                <a:gd name="T84" fmla="*/ 39 w 39"/>
                <a:gd name="T85" fmla="*/ 16 h 58"/>
                <a:gd name="T86" fmla="*/ 39 w 39"/>
                <a:gd name="T87" fmla="*/ 17 h 58"/>
                <a:gd name="T88" fmla="*/ 38 w 39"/>
                <a:gd name="T89" fmla="*/ 21 h 58"/>
                <a:gd name="T90" fmla="*/ 37 w 39"/>
                <a:gd name="T91" fmla="*/ 23 h 58"/>
                <a:gd name="T92" fmla="*/ 37 w 39"/>
                <a:gd name="T93" fmla="*/ 24 h 58"/>
                <a:gd name="T94" fmla="*/ 34 w 39"/>
                <a:gd name="T95" fmla="*/ 28 h 58"/>
                <a:gd name="T96" fmla="*/ 33 w 39"/>
                <a:gd name="T97" fmla="*/ 30 h 58"/>
                <a:gd name="T98" fmla="*/ 31 w 39"/>
                <a:gd name="T99" fmla="*/ 31 h 58"/>
                <a:gd name="T100" fmla="*/ 25 w 39"/>
                <a:gd name="T101" fmla="*/ 36 h 58"/>
                <a:gd name="T102" fmla="*/ 22 w 39"/>
                <a:gd name="T103" fmla="*/ 40 h 58"/>
                <a:gd name="T104" fmla="*/ 18 w 39"/>
                <a:gd name="T105" fmla="*/ 42 h 58"/>
                <a:gd name="T106" fmla="*/ 14 w 39"/>
                <a:gd name="T107" fmla="*/ 46 h 58"/>
                <a:gd name="T108" fmla="*/ 13 w 39"/>
                <a:gd name="T109" fmla="*/ 47 h 58"/>
                <a:gd name="T110" fmla="*/ 12 w 39"/>
                <a:gd name="T111" fmla="*/ 48 h 58"/>
                <a:gd name="T112" fmla="*/ 11 w 39"/>
                <a:gd name="T113" fmla="*/ 50 h 58"/>
                <a:gd name="T114" fmla="*/ 10 w 39"/>
                <a:gd name="T115" fmla="*/ 51 h 58"/>
                <a:gd name="T116" fmla="*/ 39 w 39"/>
                <a:gd name="T117" fmla="*/ 51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9" h="58">
                  <a:moveTo>
                    <a:pt x="39" y="51"/>
                  </a:moveTo>
                  <a:lnTo>
                    <a:pt x="39" y="58"/>
                  </a:lnTo>
                  <a:lnTo>
                    <a:pt x="0" y="58"/>
                  </a:lnTo>
                  <a:lnTo>
                    <a:pt x="0" y="56"/>
                  </a:lnTo>
                  <a:lnTo>
                    <a:pt x="1" y="54"/>
                  </a:lnTo>
                  <a:lnTo>
                    <a:pt x="1" y="53"/>
                  </a:lnTo>
                  <a:lnTo>
                    <a:pt x="2" y="51"/>
                  </a:lnTo>
                  <a:lnTo>
                    <a:pt x="4" y="47"/>
                  </a:lnTo>
                  <a:lnTo>
                    <a:pt x="6" y="45"/>
                  </a:lnTo>
                  <a:lnTo>
                    <a:pt x="8" y="43"/>
                  </a:lnTo>
                  <a:lnTo>
                    <a:pt x="12" y="39"/>
                  </a:lnTo>
                  <a:lnTo>
                    <a:pt x="15" y="36"/>
                  </a:lnTo>
                  <a:lnTo>
                    <a:pt x="20" y="32"/>
                  </a:lnTo>
                  <a:lnTo>
                    <a:pt x="26" y="26"/>
                  </a:lnTo>
                  <a:lnTo>
                    <a:pt x="28" y="24"/>
                  </a:lnTo>
                  <a:lnTo>
                    <a:pt x="30" y="22"/>
                  </a:lnTo>
                  <a:lnTo>
                    <a:pt x="31" y="17"/>
                  </a:lnTo>
                  <a:lnTo>
                    <a:pt x="31" y="15"/>
                  </a:lnTo>
                  <a:lnTo>
                    <a:pt x="31" y="13"/>
                  </a:lnTo>
                  <a:lnTo>
                    <a:pt x="30" y="10"/>
                  </a:lnTo>
                  <a:lnTo>
                    <a:pt x="28" y="8"/>
                  </a:lnTo>
                  <a:lnTo>
                    <a:pt x="27" y="7"/>
                  </a:lnTo>
                  <a:lnTo>
                    <a:pt x="23" y="5"/>
                  </a:lnTo>
                  <a:lnTo>
                    <a:pt x="21" y="5"/>
                  </a:lnTo>
                  <a:lnTo>
                    <a:pt x="18" y="5"/>
                  </a:lnTo>
                  <a:lnTo>
                    <a:pt x="14" y="7"/>
                  </a:lnTo>
                  <a:lnTo>
                    <a:pt x="12" y="9"/>
                  </a:lnTo>
                  <a:lnTo>
                    <a:pt x="11" y="10"/>
                  </a:lnTo>
                  <a:lnTo>
                    <a:pt x="9" y="14"/>
                  </a:lnTo>
                  <a:lnTo>
                    <a:pt x="9" y="17"/>
                  </a:lnTo>
                  <a:lnTo>
                    <a:pt x="2" y="16"/>
                  </a:lnTo>
                  <a:lnTo>
                    <a:pt x="2" y="12"/>
                  </a:lnTo>
                  <a:lnTo>
                    <a:pt x="5" y="6"/>
                  </a:lnTo>
                  <a:lnTo>
                    <a:pt x="8" y="4"/>
                  </a:lnTo>
                  <a:lnTo>
                    <a:pt x="10" y="2"/>
                  </a:lnTo>
                  <a:lnTo>
                    <a:pt x="17" y="0"/>
                  </a:lnTo>
                  <a:lnTo>
                    <a:pt x="21" y="0"/>
                  </a:lnTo>
                  <a:lnTo>
                    <a:pt x="25" y="0"/>
                  </a:lnTo>
                  <a:lnTo>
                    <a:pt x="31" y="2"/>
                  </a:lnTo>
                  <a:lnTo>
                    <a:pt x="34" y="4"/>
                  </a:lnTo>
                  <a:lnTo>
                    <a:pt x="36" y="6"/>
                  </a:lnTo>
                  <a:lnTo>
                    <a:pt x="39" y="12"/>
                  </a:lnTo>
                  <a:lnTo>
                    <a:pt x="39" y="16"/>
                  </a:lnTo>
                  <a:lnTo>
                    <a:pt x="39" y="17"/>
                  </a:lnTo>
                  <a:lnTo>
                    <a:pt x="38" y="21"/>
                  </a:lnTo>
                  <a:lnTo>
                    <a:pt x="37" y="23"/>
                  </a:lnTo>
                  <a:lnTo>
                    <a:pt x="37" y="24"/>
                  </a:lnTo>
                  <a:lnTo>
                    <a:pt x="34" y="28"/>
                  </a:lnTo>
                  <a:lnTo>
                    <a:pt x="33" y="30"/>
                  </a:lnTo>
                  <a:lnTo>
                    <a:pt x="31" y="31"/>
                  </a:lnTo>
                  <a:lnTo>
                    <a:pt x="25" y="36"/>
                  </a:lnTo>
                  <a:lnTo>
                    <a:pt x="22" y="40"/>
                  </a:lnTo>
                  <a:lnTo>
                    <a:pt x="18" y="42"/>
                  </a:lnTo>
                  <a:lnTo>
                    <a:pt x="14" y="46"/>
                  </a:lnTo>
                  <a:lnTo>
                    <a:pt x="13" y="47"/>
                  </a:lnTo>
                  <a:lnTo>
                    <a:pt x="12" y="48"/>
                  </a:lnTo>
                  <a:lnTo>
                    <a:pt x="11" y="50"/>
                  </a:lnTo>
                  <a:lnTo>
                    <a:pt x="10" y="51"/>
                  </a:lnTo>
                  <a:lnTo>
                    <a:pt x="39" y="5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5" name="Freeform 402">
              <a:extLst>
                <a:ext uri="{FF2B5EF4-FFF2-40B4-BE49-F238E27FC236}">
                  <a16:creationId xmlns:a16="http://schemas.microsoft.com/office/drawing/2014/main" id="{49D363BC-EC36-42A7-B375-CBE7958C65B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3" y="564"/>
              <a:ext cx="73" cy="61"/>
            </a:xfrm>
            <a:custGeom>
              <a:avLst/>
              <a:gdLst>
                <a:gd name="T0" fmla="*/ 64 w 73"/>
                <a:gd name="T1" fmla="*/ 1 h 61"/>
                <a:gd name="T2" fmla="*/ 56 w 73"/>
                <a:gd name="T3" fmla="*/ 31 h 61"/>
                <a:gd name="T4" fmla="*/ 53 w 73"/>
                <a:gd name="T5" fmla="*/ 38 h 61"/>
                <a:gd name="T6" fmla="*/ 57 w 73"/>
                <a:gd name="T7" fmla="*/ 49 h 61"/>
                <a:gd name="T8" fmla="*/ 58 w 73"/>
                <a:gd name="T9" fmla="*/ 51 h 61"/>
                <a:gd name="T10" fmla="*/ 63 w 73"/>
                <a:gd name="T11" fmla="*/ 53 h 61"/>
                <a:gd name="T12" fmla="*/ 66 w 73"/>
                <a:gd name="T13" fmla="*/ 52 h 61"/>
                <a:gd name="T14" fmla="*/ 68 w 73"/>
                <a:gd name="T15" fmla="*/ 50 h 61"/>
                <a:gd name="T16" fmla="*/ 70 w 73"/>
                <a:gd name="T17" fmla="*/ 45 h 61"/>
                <a:gd name="T18" fmla="*/ 72 w 73"/>
                <a:gd name="T19" fmla="*/ 49 h 61"/>
                <a:gd name="T20" fmla="*/ 69 w 73"/>
                <a:gd name="T21" fmla="*/ 57 h 61"/>
                <a:gd name="T22" fmla="*/ 64 w 73"/>
                <a:gd name="T23" fmla="*/ 61 h 61"/>
                <a:gd name="T24" fmla="*/ 60 w 73"/>
                <a:gd name="T25" fmla="*/ 61 h 61"/>
                <a:gd name="T26" fmla="*/ 56 w 73"/>
                <a:gd name="T27" fmla="*/ 58 h 61"/>
                <a:gd name="T28" fmla="*/ 52 w 73"/>
                <a:gd name="T29" fmla="*/ 50 h 61"/>
                <a:gd name="T30" fmla="*/ 49 w 73"/>
                <a:gd name="T31" fmla="*/ 47 h 61"/>
                <a:gd name="T32" fmla="*/ 45 w 73"/>
                <a:gd name="T33" fmla="*/ 53 h 61"/>
                <a:gd name="T34" fmla="*/ 39 w 73"/>
                <a:gd name="T35" fmla="*/ 58 h 61"/>
                <a:gd name="T36" fmla="*/ 35 w 73"/>
                <a:gd name="T37" fmla="*/ 60 h 61"/>
                <a:gd name="T38" fmla="*/ 27 w 73"/>
                <a:gd name="T39" fmla="*/ 61 h 61"/>
                <a:gd name="T40" fmla="*/ 10 w 73"/>
                <a:gd name="T41" fmla="*/ 56 h 61"/>
                <a:gd name="T42" fmla="*/ 4 w 73"/>
                <a:gd name="T43" fmla="*/ 47 h 61"/>
                <a:gd name="T44" fmla="*/ 0 w 73"/>
                <a:gd name="T45" fmla="*/ 30 h 61"/>
                <a:gd name="T46" fmla="*/ 4 w 73"/>
                <a:gd name="T47" fmla="*/ 12 h 61"/>
                <a:gd name="T48" fmla="*/ 12 w 73"/>
                <a:gd name="T49" fmla="*/ 4 h 61"/>
                <a:gd name="T50" fmla="*/ 26 w 73"/>
                <a:gd name="T51" fmla="*/ 0 h 61"/>
                <a:gd name="T52" fmla="*/ 36 w 73"/>
                <a:gd name="T53" fmla="*/ 2 h 61"/>
                <a:gd name="T54" fmla="*/ 41 w 73"/>
                <a:gd name="T55" fmla="*/ 6 h 61"/>
                <a:gd name="T56" fmla="*/ 48 w 73"/>
                <a:gd name="T57" fmla="*/ 20 h 61"/>
                <a:gd name="T58" fmla="*/ 46 w 73"/>
                <a:gd name="T59" fmla="*/ 27 h 61"/>
                <a:gd name="T60" fmla="*/ 40 w 73"/>
                <a:gd name="T61" fmla="*/ 12 h 61"/>
                <a:gd name="T62" fmla="*/ 35 w 73"/>
                <a:gd name="T63" fmla="*/ 7 h 61"/>
                <a:gd name="T64" fmla="*/ 27 w 73"/>
                <a:gd name="T65" fmla="*/ 4 h 61"/>
                <a:gd name="T66" fmla="*/ 18 w 73"/>
                <a:gd name="T67" fmla="*/ 7 h 61"/>
                <a:gd name="T68" fmla="*/ 14 w 73"/>
                <a:gd name="T69" fmla="*/ 14 h 61"/>
                <a:gd name="T70" fmla="*/ 12 w 73"/>
                <a:gd name="T71" fmla="*/ 32 h 61"/>
                <a:gd name="T72" fmla="*/ 13 w 73"/>
                <a:gd name="T73" fmla="*/ 43 h 61"/>
                <a:gd name="T74" fmla="*/ 15 w 73"/>
                <a:gd name="T75" fmla="*/ 48 h 61"/>
                <a:gd name="T76" fmla="*/ 19 w 73"/>
                <a:gd name="T77" fmla="*/ 54 h 61"/>
                <a:gd name="T78" fmla="*/ 25 w 73"/>
                <a:gd name="T79" fmla="*/ 56 h 61"/>
                <a:gd name="T80" fmla="*/ 29 w 73"/>
                <a:gd name="T81" fmla="*/ 56 h 61"/>
                <a:gd name="T82" fmla="*/ 36 w 73"/>
                <a:gd name="T83" fmla="*/ 52 h 61"/>
                <a:gd name="T84" fmla="*/ 44 w 73"/>
                <a:gd name="T85" fmla="*/ 37 h 61"/>
                <a:gd name="T86" fmla="*/ 46 w 73"/>
                <a:gd name="T87" fmla="*/ 27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3" h="61">
                  <a:moveTo>
                    <a:pt x="54" y="1"/>
                  </a:moveTo>
                  <a:lnTo>
                    <a:pt x="64" y="1"/>
                  </a:lnTo>
                  <a:lnTo>
                    <a:pt x="56" y="30"/>
                  </a:lnTo>
                  <a:lnTo>
                    <a:pt x="56" y="31"/>
                  </a:lnTo>
                  <a:lnTo>
                    <a:pt x="54" y="35"/>
                  </a:lnTo>
                  <a:lnTo>
                    <a:pt x="53" y="38"/>
                  </a:lnTo>
                  <a:lnTo>
                    <a:pt x="55" y="43"/>
                  </a:lnTo>
                  <a:lnTo>
                    <a:pt x="57" y="49"/>
                  </a:lnTo>
                  <a:lnTo>
                    <a:pt x="57" y="50"/>
                  </a:lnTo>
                  <a:lnTo>
                    <a:pt x="58" y="51"/>
                  </a:lnTo>
                  <a:lnTo>
                    <a:pt x="61" y="53"/>
                  </a:lnTo>
                  <a:lnTo>
                    <a:pt x="63" y="53"/>
                  </a:lnTo>
                  <a:lnTo>
                    <a:pt x="64" y="53"/>
                  </a:lnTo>
                  <a:lnTo>
                    <a:pt x="66" y="52"/>
                  </a:lnTo>
                  <a:lnTo>
                    <a:pt x="67" y="51"/>
                  </a:lnTo>
                  <a:lnTo>
                    <a:pt x="68" y="50"/>
                  </a:lnTo>
                  <a:lnTo>
                    <a:pt x="70" y="47"/>
                  </a:lnTo>
                  <a:lnTo>
                    <a:pt x="70" y="45"/>
                  </a:lnTo>
                  <a:lnTo>
                    <a:pt x="73" y="45"/>
                  </a:lnTo>
                  <a:lnTo>
                    <a:pt x="72" y="49"/>
                  </a:lnTo>
                  <a:lnTo>
                    <a:pt x="70" y="55"/>
                  </a:lnTo>
                  <a:lnTo>
                    <a:pt x="69" y="57"/>
                  </a:lnTo>
                  <a:lnTo>
                    <a:pt x="67" y="59"/>
                  </a:lnTo>
                  <a:lnTo>
                    <a:pt x="64" y="61"/>
                  </a:lnTo>
                  <a:lnTo>
                    <a:pt x="62" y="61"/>
                  </a:lnTo>
                  <a:lnTo>
                    <a:pt x="60" y="61"/>
                  </a:lnTo>
                  <a:lnTo>
                    <a:pt x="57" y="59"/>
                  </a:lnTo>
                  <a:lnTo>
                    <a:pt x="56" y="58"/>
                  </a:lnTo>
                  <a:lnTo>
                    <a:pt x="54" y="56"/>
                  </a:lnTo>
                  <a:lnTo>
                    <a:pt x="52" y="50"/>
                  </a:lnTo>
                  <a:lnTo>
                    <a:pt x="50" y="45"/>
                  </a:lnTo>
                  <a:lnTo>
                    <a:pt x="49" y="47"/>
                  </a:lnTo>
                  <a:lnTo>
                    <a:pt x="46" y="51"/>
                  </a:lnTo>
                  <a:lnTo>
                    <a:pt x="45" y="53"/>
                  </a:lnTo>
                  <a:lnTo>
                    <a:pt x="43" y="55"/>
                  </a:lnTo>
                  <a:lnTo>
                    <a:pt x="39" y="58"/>
                  </a:lnTo>
                  <a:lnTo>
                    <a:pt x="37" y="59"/>
                  </a:lnTo>
                  <a:lnTo>
                    <a:pt x="35" y="60"/>
                  </a:lnTo>
                  <a:lnTo>
                    <a:pt x="30" y="61"/>
                  </a:lnTo>
                  <a:lnTo>
                    <a:pt x="27" y="61"/>
                  </a:lnTo>
                  <a:lnTo>
                    <a:pt x="20" y="61"/>
                  </a:lnTo>
                  <a:lnTo>
                    <a:pt x="10" y="56"/>
                  </a:lnTo>
                  <a:lnTo>
                    <a:pt x="7" y="51"/>
                  </a:lnTo>
                  <a:lnTo>
                    <a:pt x="4" y="47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4" y="12"/>
                  </a:lnTo>
                  <a:lnTo>
                    <a:pt x="8" y="8"/>
                  </a:lnTo>
                  <a:lnTo>
                    <a:pt x="12" y="4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6" y="2"/>
                  </a:lnTo>
                  <a:lnTo>
                    <a:pt x="39" y="4"/>
                  </a:lnTo>
                  <a:lnTo>
                    <a:pt x="41" y="6"/>
                  </a:lnTo>
                  <a:lnTo>
                    <a:pt x="46" y="14"/>
                  </a:lnTo>
                  <a:lnTo>
                    <a:pt x="48" y="20"/>
                  </a:lnTo>
                  <a:lnTo>
                    <a:pt x="54" y="1"/>
                  </a:lnTo>
                  <a:close/>
                  <a:moveTo>
                    <a:pt x="46" y="27"/>
                  </a:moveTo>
                  <a:lnTo>
                    <a:pt x="45" y="21"/>
                  </a:lnTo>
                  <a:lnTo>
                    <a:pt x="40" y="12"/>
                  </a:lnTo>
                  <a:lnTo>
                    <a:pt x="37" y="9"/>
                  </a:lnTo>
                  <a:lnTo>
                    <a:pt x="35" y="7"/>
                  </a:lnTo>
                  <a:lnTo>
                    <a:pt x="29" y="4"/>
                  </a:lnTo>
                  <a:lnTo>
                    <a:pt x="27" y="4"/>
                  </a:lnTo>
                  <a:lnTo>
                    <a:pt x="24" y="4"/>
                  </a:lnTo>
                  <a:lnTo>
                    <a:pt x="18" y="7"/>
                  </a:lnTo>
                  <a:lnTo>
                    <a:pt x="16" y="11"/>
                  </a:lnTo>
                  <a:lnTo>
                    <a:pt x="14" y="14"/>
                  </a:lnTo>
                  <a:lnTo>
                    <a:pt x="12" y="25"/>
                  </a:lnTo>
                  <a:lnTo>
                    <a:pt x="12" y="32"/>
                  </a:lnTo>
                  <a:lnTo>
                    <a:pt x="12" y="37"/>
                  </a:lnTo>
                  <a:lnTo>
                    <a:pt x="13" y="43"/>
                  </a:lnTo>
                  <a:lnTo>
                    <a:pt x="14" y="46"/>
                  </a:lnTo>
                  <a:lnTo>
                    <a:pt x="15" y="48"/>
                  </a:lnTo>
                  <a:lnTo>
                    <a:pt x="18" y="52"/>
                  </a:lnTo>
                  <a:lnTo>
                    <a:pt x="19" y="54"/>
                  </a:lnTo>
                  <a:lnTo>
                    <a:pt x="21" y="55"/>
                  </a:lnTo>
                  <a:lnTo>
                    <a:pt x="25" y="56"/>
                  </a:lnTo>
                  <a:lnTo>
                    <a:pt x="27" y="56"/>
                  </a:lnTo>
                  <a:lnTo>
                    <a:pt x="29" y="56"/>
                  </a:lnTo>
                  <a:lnTo>
                    <a:pt x="34" y="54"/>
                  </a:lnTo>
                  <a:lnTo>
                    <a:pt x="36" y="52"/>
                  </a:lnTo>
                  <a:lnTo>
                    <a:pt x="38" y="49"/>
                  </a:lnTo>
                  <a:lnTo>
                    <a:pt x="44" y="37"/>
                  </a:lnTo>
                  <a:lnTo>
                    <a:pt x="46" y="27"/>
                  </a:lnTo>
                  <a:lnTo>
                    <a:pt x="46" y="27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6" name="Freeform 403">
              <a:extLst>
                <a:ext uri="{FF2B5EF4-FFF2-40B4-BE49-F238E27FC236}">
                  <a16:creationId xmlns:a16="http://schemas.microsoft.com/office/drawing/2014/main" id="{368F79B6-4110-475E-8E4A-C76A6F13956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" y="2037"/>
              <a:ext cx="33" cy="53"/>
            </a:xfrm>
            <a:custGeom>
              <a:avLst/>
              <a:gdLst>
                <a:gd name="T0" fmla="*/ 29 w 33"/>
                <a:gd name="T1" fmla="*/ 8 h 53"/>
                <a:gd name="T2" fmla="*/ 28 w 33"/>
                <a:gd name="T3" fmla="*/ 8 h 53"/>
                <a:gd name="T4" fmla="*/ 21 w 33"/>
                <a:gd name="T5" fmla="*/ 7 h 53"/>
                <a:gd name="T6" fmla="*/ 17 w 33"/>
                <a:gd name="T7" fmla="*/ 7 h 53"/>
                <a:gd name="T8" fmla="*/ 13 w 33"/>
                <a:gd name="T9" fmla="*/ 7 h 53"/>
                <a:gd name="T10" fmla="*/ 9 w 33"/>
                <a:gd name="T11" fmla="*/ 7 h 53"/>
                <a:gd name="T12" fmla="*/ 7 w 33"/>
                <a:gd name="T13" fmla="*/ 21 h 53"/>
                <a:gd name="T14" fmla="*/ 15 w 33"/>
                <a:gd name="T15" fmla="*/ 20 h 53"/>
                <a:gd name="T16" fmla="*/ 19 w 33"/>
                <a:gd name="T17" fmla="*/ 20 h 53"/>
                <a:gd name="T18" fmla="*/ 26 w 33"/>
                <a:gd name="T19" fmla="*/ 20 h 53"/>
                <a:gd name="T20" fmla="*/ 29 w 33"/>
                <a:gd name="T21" fmla="*/ 22 h 53"/>
                <a:gd name="T22" fmla="*/ 29 w 33"/>
                <a:gd name="T23" fmla="*/ 24 h 53"/>
                <a:gd name="T24" fmla="*/ 28 w 33"/>
                <a:gd name="T25" fmla="*/ 26 h 53"/>
                <a:gd name="T26" fmla="*/ 27 w 33"/>
                <a:gd name="T27" fmla="*/ 27 h 53"/>
                <a:gd name="T28" fmla="*/ 25 w 33"/>
                <a:gd name="T29" fmla="*/ 27 h 53"/>
                <a:gd name="T30" fmla="*/ 21 w 33"/>
                <a:gd name="T31" fmla="*/ 27 h 53"/>
                <a:gd name="T32" fmla="*/ 17 w 33"/>
                <a:gd name="T33" fmla="*/ 26 h 53"/>
                <a:gd name="T34" fmla="*/ 15 w 33"/>
                <a:gd name="T35" fmla="*/ 26 h 53"/>
                <a:gd name="T36" fmla="*/ 7 w 33"/>
                <a:gd name="T37" fmla="*/ 28 h 53"/>
                <a:gd name="T38" fmla="*/ 7 w 33"/>
                <a:gd name="T39" fmla="*/ 50 h 53"/>
                <a:gd name="T40" fmla="*/ 6 w 33"/>
                <a:gd name="T41" fmla="*/ 52 h 53"/>
                <a:gd name="T42" fmla="*/ 4 w 33"/>
                <a:gd name="T43" fmla="*/ 53 h 53"/>
                <a:gd name="T44" fmla="*/ 3 w 33"/>
                <a:gd name="T45" fmla="*/ 53 h 53"/>
                <a:gd name="T46" fmla="*/ 1 w 33"/>
                <a:gd name="T47" fmla="*/ 52 h 53"/>
                <a:gd name="T48" fmla="*/ 0 w 33"/>
                <a:gd name="T49" fmla="*/ 50 h 53"/>
                <a:gd name="T50" fmla="*/ 0 w 33"/>
                <a:gd name="T51" fmla="*/ 47 h 53"/>
                <a:gd name="T52" fmla="*/ 1 w 33"/>
                <a:gd name="T53" fmla="*/ 31 h 53"/>
                <a:gd name="T54" fmla="*/ 1 w 33"/>
                <a:gd name="T55" fmla="*/ 16 h 53"/>
                <a:gd name="T56" fmla="*/ 1 w 33"/>
                <a:gd name="T57" fmla="*/ 12 h 53"/>
                <a:gd name="T58" fmla="*/ 1 w 33"/>
                <a:gd name="T59" fmla="*/ 8 h 53"/>
                <a:gd name="T60" fmla="*/ 1 w 33"/>
                <a:gd name="T61" fmla="*/ 5 h 53"/>
                <a:gd name="T62" fmla="*/ 1 w 33"/>
                <a:gd name="T63" fmla="*/ 4 h 53"/>
                <a:gd name="T64" fmla="*/ 2 w 33"/>
                <a:gd name="T65" fmla="*/ 2 h 53"/>
                <a:gd name="T66" fmla="*/ 3 w 33"/>
                <a:gd name="T67" fmla="*/ 1 h 53"/>
                <a:gd name="T68" fmla="*/ 4 w 33"/>
                <a:gd name="T69" fmla="*/ 1 h 53"/>
                <a:gd name="T70" fmla="*/ 6 w 33"/>
                <a:gd name="T71" fmla="*/ 2 h 53"/>
                <a:gd name="T72" fmla="*/ 11 w 33"/>
                <a:gd name="T73" fmla="*/ 1 h 53"/>
                <a:gd name="T74" fmla="*/ 14 w 33"/>
                <a:gd name="T75" fmla="*/ 0 h 53"/>
                <a:gd name="T76" fmla="*/ 18 w 33"/>
                <a:gd name="T77" fmla="*/ 0 h 53"/>
                <a:gd name="T78" fmla="*/ 24 w 33"/>
                <a:gd name="T79" fmla="*/ 1 h 53"/>
                <a:gd name="T80" fmla="*/ 30 w 33"/>
                <a:gd name="T81" fmla="*/ 2 h 53"/>
                <a:gd name="T82" fmla="*/ 33 w 33"/>
                <a:gd name="T83" fmla="*/ 5 h 53"/>
                <a:gd name="T84" fmla="*/ 32 w 33"/>
                <a:gd name="T85" fmla="*/ 7 h 53"/>
                <a:gd name="T86" fmla="*/ 31 w 33"/>
                <a:gd name="T87" fmla="*/ 8 h 53"/>
                <a:gd name="T88" fmla="*/ 30 w 33"/>
                <a:gd name="T89" fmla="*/ 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3" h="53">
                  <a:moveTo>
                    <a:pt x="30" y="8"/>
                  </a:moveTo>
                  <a:lnTo>
                    <a:pt x="29" y="8"/>
                  </a:lnTo>
                  <a:lnTo>
                    <a:pt x="29" y="8"/>
                  </a:lnTo>
                  <a:lnTo>
                    <a:pt x="28" y="8"/>
                  </a:lnTo>
                  <a:lnTo>
                    <a:pt x="26" y="7"/>
                  </a:lnTo>
                  <a:lnTo>
                    <a:pt x="21" y="7"/>
                  </a:lnTo>
                  <a:lnTo>
                    <a:pt x="18" y="7"/>
                  </a:lnTo>
                  <a:lnTo>
                    <a:pt x="17" y="7"/>
                  </a:lnTo>
                  <a:lnTo>
                    <a:pt x="15" y="7"/>
                  </a:lnTo>
                  <a:lnTo>
                    <a:pt x="13" y="7"/>
                  </a:lnTo>
                  <a:lnTo>
                    <a:pt x="12" y="7"/>
                  </a:lnTo>
                  <a:lnTo>
                    <a:pt x="9" y="7"/>
                  </a:lnTo>
                  <a:lnTo>
                    <a:pt x="7" y="8"/>
                  </a:lnTo>
                  <a:lnTo>
                    <a:pt x="7" y="21"/>
                  </a:lnTo>
                  <a:lnTo>
                    <a:pt x="10" y="21"/>
                  </a:lnTo>
                  <a:lnTo>
                    <a:pt x="15" y="20"/>
                  </a:lnTo>
                  <a:lnTo>
                    <a:pt x="16" y="20"/>
                  </a:lnTo>
                  <a:lnTo>
                    <a:pt x="19" y="20"/>
                  </a:lnTo>
                  <a:lnTo>
                    <a:pt x="24" y="20"/>
                  </a:lnTo>
                  <a:lnTo>
                    <a:pt x="26" y="20"/>
                  </a:lnTo>
                  <a:lnTo>
                    <a:pt x="28" y="20"/>
                  </a:lnTo>
                  <a:lnTo>
                    <a:pt x="29" y="22"/>
                  </a:lnTo>
                  <a:lnTo>
                    <a:pt x="29" y="24"/>
                  </a:lnTo>
                  <a:lnTo>
                    <a:pt x="29" y="24"/>
                  </a:lnTo>
                  <a:lnTo>
                    <a:pt x="29" y="25"/>
                  </a:lnTo>
                  <a:lnTo>
                    <a:pt x="28" y="26"/>
                  </a:lnTo>
                  <a:lnTo>
                    <a:pt x="28" y="26"/>
                  </a:lnTo>
                  <a:lnTo>
                    <a:pt x="27" y="27"/>
                  </a:lnTo>
                  <a:lnTo>
                    <a:pt x="26" y="27"/>
                  </a:lnTo>
                  <a:lnTo>
                    <a:pt x="25" y="27"/>
                  </a:lnTo>
                  <a:lnTo>
                    <a:pt x="23" y="27"/>
                  </a:lnTo>
                  <a:lnTo>
                    <a:pt x="21" y="27"/>
                  </a:lnTo>
                  <a:lnTo>
                    <a:pt x="19" y="26"/>
                  </a:lnTo>
                  <a:lnTo>
                    <a:pt x="17" y="26"/>
                  </a:lnTo>
                  <a:lnTo>
                    <a:pt x="16" y="26"/>
                  </a:lnTo>
                  <a:lnTo>
                    <a:pt x="15" y="26"/>
                  </a:lnTo>
                  <a:lnTo>
                    <a:pt x="10" y="27"/>
                  </a:lnTo>
                  <a:lnTo>
                    <a:pt x="7" y="28"/>
                  </a:lnTo>
                  <a:lnTo>
                    <a:pt x="7" y="50"/>
                  </a:lnTo>
                  <a:lnTo>
                    <a:pt x="7" y="50"/>
                  </a:lnTo>
                  <a:lnTo>
                    <a:pt x="6" y="52"/>
                  </a:lnTo>
                  <a:lnTo>
                    <a:pt x="6" y="52"/>
                  </a:lnTo>
                  <a:lnTo>
                    <a:pt x="5" y="52"/>
                  </a:lnTo>
                  <a:lnTo>
                    <a:pt x="4" y="53"/>
                  </a:lnTo>
                  <a:lnTo>
                    <a:pt x="3" y="53"/>
                  </a:lnTo>
                  <a:lnTo>
                    <a:pt x="3" y="53"/>
                  </a:lnTo>
                  <a:lnTo>
                    <a:pt x="2" y="52"/>
                  </a:lnTo>
                  <a:lnTo>
                    <a:pt x="1" y="52"/>
                  </a:lnTo>
                  <a:lnTo>
                    <a:pt x="1" y="52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47"/>
                  </a:lnTo>
                  <a:lnTo>
                    <a:pt x="1" y="37"/>
                  </a:lnTo>
                  <a:lnTo>
                    <a:pt x="1" y="31"/>
                  </a:lnTo>
                  <a:lnTo>
                    <a:pt x="1" y="25"/>
                  </a:lnTo>
                  <a:lnTo>
                    <a:pt x="1" y="16"/>
                  </a:lnTo>
                  <a:lnTo>
                    <a:pt x="1" y="13"/>
                  </a:lnTo>
                  <a:lnTo>
                    <a:pt x="1" y="12"/>
                  </a:lnTo>
                  <a:lnTo>
                    <a:pt x="1" y="10"/>
                  </a:lnTo>
                  <a:lnTo>
                    <a:pt x="1" y="8"/>
                  </a:lnTo>
                  <a:lnTo>
                    <a:pt x="1" y="7"/>
                  </a:lnTo>
                  <a:lnTo>
                    <a:pt x="1" y="5"/>
                  </a:lnTo>
                  <a:lnTo>
                    <a:pt x="1" y="4"/>
                  </a:lnTo>
                  <a:lnTo>
                    <a:pt x="1" y="4"/>
                  </a:lnTo>
                  <a:lnTo>
                    <a:pt x="1" y="2"/>
                  </a:lnTo>
                  <a:lnTo>
                    <a:pt x="2" y="2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6" y="2"/>
                  </a:lnTo>
                  <a:lnTo>
                    <a:pt x="8" y="1"/>
                  </a:lnTo>
                  <a:lnTo>
                    <a:pt x="11" y="1"/>
                  </a:lnTo>
                  <a:lnTo>
                    <a:pt x="13" y="1"/>
                  </a:lnTo>
                  <a:lnTo>
                    <a:pt x="14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4" y="1"/>
                  </a:lnTo>
                  <a:lnTo>
                    <a:pt x="26" y="1"/>
                  </a:lnTo>
                  <a:lnTo>
                    <a:pt x="30" y="2"/>
                  </a:lnTo>
                  <a:lnTo>
                    <a:pt x="33" y="4"/>
                  </a:lnTo>
                  <a:lnTo>
                    <a:pt x="33" y="5"/>
                  </a:lnTo>
                  <a:lnTo>
                    <a:pt x="33" y="6"/>
                  </a:lnTo>
                  <a:lnTo>
                    <a:pt x="32" y="7"/>
                  </a:lnTo>
                  <a:lnTo>
                    <a:pt x="32" y="7"/>
                  </a:lnTo>
                  <a:lnTo>
                    <a:pt x="31" y="8"/>
                  </a:lnTo>
                  <a:lnTo>
                    <a:pt x="30" y="8"/>
                  </a:lnTo>
                  <a:lnTo>
                    <a:pt x="30" y="8"/>
                  </a:lnTo>
                  <a:lnTo>
                    <a:pt x="3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7" name="Freeform 404">
              <a:extLst>
                <a:ext uri="{FF2B5EF4-FFF2-40B4-BE49-F238E27FC236}">
                  <a16:creationId xmlns:a16="http://schemas.microsoft.com/office/drawing/2014/main" id="{91A6C20C-8F69-439A-ABC1-D006D5BC0098}"/>
                </a:ext>
              </a:extLst>
            </p:cNvPr>
            <p:cNvSpPr>
              <a:spLocks/>
            </p:cNvSpPr>
            <p:nvPr/>
          </p:nvSpPr>
          <p:spPr bwMode="auto">
            <a:xfrm>
              <a:off x="94" y="2054"/>
              <a:ext cx="7" cy="33"/>
            </a:xfrm>
            <a:custGeom>
              <a:avLst/>
              <a:gdLst>
                <a:gd name="T0" fmla="*/ 7 w 7"/>
                <a:gd name="T1" fmla="*/ 18 h 33"/>
                <a:gd name="T2" fmla="*/ 7 w 7"/>
                <a:gd name="T3" fmla="*/ 19 h 33"/>
                <a:gd name="T4" fmla="*/ 7 w 7"/>
                <a:gd name="T5" fmla="*/ 22 h 33"/>
                <a:gd name="T6" fmla="*/ 7 w 7"/>
                <a:gd name="T7" fmla="*/ 24 h 33"/>
                <a:gd name="T8" fmla="*/ 7 w 7"/>
                <a:gd name="T9" fmla="*/ 26 h 33"/>
                <a:gd name="T10" fmla="*/ 7 w 7"/>
                <a:gd name="T11" fmla="*/ 29 h 33"/>
                <a:gd name="T12" fmla="*/ 7 w 7"/>
                <a:gd name="T13" fmla="*/ 30 h 33"/>
                <a:gd name="T14" fmla="*/ 7 w 7"/>
                <a:gd name="T15" fmla="*/ 30 h 33"/>
                <a:gd name="T16" fmla="*/ 6 w 7"/>
                <a:gd name="T17" fmla="*/ 31 h 33"/>
                <a:gd name="T18" fmla="*/ 6 w 7"/>
                <a:gd name="T19" fmla="*/ 32 h 33"/>
                <a:gd name="T20" fmla="*/ 6 w 7"/>
                <a:gd name="T21" fmla="*/ 32 h 33"/>
                <a:gd name="T22" fmla="*/ 4 w 7"/>
                <a:gd name="T23" fmla="*/ 33 h 33"/>
                <a:gd name="T24" fmla="*/ 4 w 7"/>
                <a:gd name="T25" fmla="*/ 33 h 33"/>
                <a:gd name="T26" fmla="*/ 3 w 7"/>
                <a:gd name="T27" fmla="*/ 33 h 33"/>
                <a:gd name="T28" fmla="*/ 2 w 7"/>
                <a:gd name="T29" fmla="*/ 32 h 33"/>
                <a:gd name="T30" fmla="*/ 2 w 7"/>
                <a:gd name="T31" fmla="*/ 32 h 33"/>
                <a:gd name="T32" fmla="*/ 1 w 7"/>
                <a:gd name="T33" fmla="*/ 31 h 33"/>
                <a:gd name="T34" fmla="*/ 1 w 7"/>
                <a:gd name="T35" fmla="*/ 30 h 33"/>
                <a:gd name="T36" fmla="*/ 1 w 7"/>
                <a:gd name="T37" fmla="*/ 30 h 33"/>
                <a:gd name="T38" fmla="*/ 1 w 7"/>
                <a:gd name="T39" fmla="*/ 29 h 33"/>
                <a:gd name="T40" fmla="*/ 1 w 7"/>
                <a:gd name="T41" fmla="*/ 26 h 33"/>
                <a:gd name="T42" fmla="*/ 1 w 7"/>
                <a:gd name="T43" fmla="*/ 24 h 33"/>
                <a:gd name="T44" fmla="*/ 0 w 7"/>
                <a:gd name="T45" fmla="*/ 22 h 33"/>
                <a:gd name="T46" fmla="*/ 0 w 7"/>
                <a:gd name="T47" fmla="*/ 19 h 33"/>
                <a:gd name="T48" fmla="*/ 0 w 7"/>
                <a:gd name="T49" fmla="*/ 18 h 33"/>
                <a:gd name="T50" fmla="*/ 0 w 7"/>
                <a:gd name="T51" fmla="*/ 17 h 33"/>
                <a:gd name="T52" fmla="*/ 1 w 7"/>
                <a:gd name="T53" fmla="*/ 13 h 33"/>
                <a:gd name="T54" fmla="*/ 1 w 7"/>
                <a:gd name="T55" fmla="*/ 11 h 33"/>
                <a:gd name="T56" fmla="*/ 1 w 7"/>
                <a:gd name="T57" fmla="*/ 9 h 33"/>
                <a:gd name="T58" fmla="*/ 1 w 7"/>
                <a:gd name="T59" fmla="*/ 5 h 33"/>
                <a:gd name="T60" fmla="*/ 1 w 7"/>
                <a:gd name="T61" fmla="*/ 4 h 33"/>
                <a:gd name="T62" fmla="*/ 1 w 7"/>
                <a:gd name="T63" fmla="*/ 3 h 33"/>
                <a:gd name="T64" fmla="*/ 1 w 7"/>
                <a:gd name="T65" fmla="*/ 2 h 33"/>
                <a:gd name="T66" fmla="*/ 2 w 7"/>
                <a:gd name="T67" fmla="*/ 1 h 33"/>
                <a:gd name="T68" fmla="*/ 2 w 7"/>
                <a:gd name="T69" fmla="*/ 1 h 33"/>
                <a:gd name="T70" fmla="*/ 3 w 7"/>
                <a:gd name="T71" fmla="*/ 0 h 33"/>
                <a:gd name="T72" fmla="*/ 4 w 7"/>
                <a:gd name="T73" fmla="*/ 0 h 33"/>
                <a:gd name="T74" fmla="*/ 5 w 7"/>
                <a:gd name="T75" fmla="*/ 0 h 33"/>
                <a:gd name="T76" fmla="*/ 6 w 7"/>
                <a:gd name="T77" fmla="*/ 1 h 33"/>
                <a:gd name="T78" fmla="*/ 6 w 7"/>
                <a:gd name="T79" fmla="*/ 1 h 33"/>
                <a:gd name="T80" fmla="*/ 7 w 7"/>
                <a:gd name="T81" fmla="*/ 2 h 33"/>
                <a:gd name="T82" fmla="*/ 7 w 7"/>
                <a:gd name="T83" fmla="*/ 3 h 33"/>
                <a:gd name="T84" fmla="*/ 7 w 7"/>
                <a:gd name="T85" fmla="*/ 4 h 33"/>
                <a:gd name="T86" fmla="*/ 7 w 7"/>
                <a:gd name="T87" fmla="*/ 5 h 33"/>
                <a:gd name="T88" fmla="*/ 7 w 7"/>
                <a:gd name="T89" fmla="*/ 9 h 33"/>
                <a:gd name="T90" fmla="*/ 7 w 7"/>
                <a:gd name="T91" fmla="*/ 11 h 33"/>
                <a:gd name="T92" fmla="*/ 7 w 7"/>
                <a:gd name="T93" fmla="*/ 13 h 33"/>
                <a:gd name="T94" fmla="*/ 7 w 7"/>
                <a:gd name="T95" fmla="*/ 17 h 33"/>
                <a:gd name="T96" fmla="*/ 7 w 7"/>
                <a:gd name="T97" fmla="*/ 18 h 33"/>
                <a:gd name="T98" fmla="*/ 7 w 7"/>
                <a:gd name="T99" fmla="*/ 18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" h="33">
                  <a:moveTo>
                    <a:pt x="7" y="18"/>
                  </a:moveTo>
                  <a:lnTo>
                    <a:pt x="7" y="19"/>
                  </a:lnTo>
                  <a:lnTo>
                    <a:pt x="7" y="22"/>
                  </a:lnTo>
                  <a:lnTo>
                    <a:pt x="7" y="24"/>
                  </a:lnTo>
                  <a:lnTo>
                    <a:pt x="7" y="26"/>
                  </a:lnTo>
                  <a:lnTo>
                    <a:pt x="7" y="29"/>
                  </a:lnTo>
                  <a:lnTo>
                    <a:pt x="7" y="30"/>
                  </a:lnTo>
                  <a:lnTo>
                    <a:pt x="7" y="30"/>
                  </a:lnTo>
                  <a:lnTo>
                    <a:pt x="6" y="31"/>
                  </a:lnTo>
                  <a:lnTo>
                    <a:pt x="6" y="32"/>
                  </a:lnTo>
                  <a:lnTo>
                    <a:pt x="6" y="32"/>
                  </a:lnTo>
                  <a:lnTo>
                    <a:pt x="4" y="33"/>
                  </a:lnTo>
                  <a:lnTo>
                    <a:pt x="4" y="33"/>
                  </a:lnTo>
                  <a:lnTo>
                    <a:pt x="3" y="33"/>
                  </a:lnTo>
                  <a:lnTo>
                    <a:pt x="2" y="32"/>
                  </a:lnTo>
                  <a:lnTo>
                    <a:pt x="2" y="32"/>
                  </a:lnTo>
                  <a:lnTo>
                    <a:pt x="1" y="31"/>
                  </a:lnTo>
                  <a:lnTo>
                    <a:pt x="1" y="30"/>
                  </a:lnTo>
                  <a:lnTo>
                    <a:pt x="1" y="30"/>
                  </a:lnTo>
                  <a:lnTo>
                    <a:pt x="1" y="29"/>
                  </a:lnTo>
                  <a:lnTo>
                    <a:pt x="1" y="26"/>
                  </a:lnTo>
                  <a:lnTo>
                    <a:pt x="1" y="24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0" y="18"/>
                  </a:lnTo>
                  <a:lnTo>
                    <a:pt x="0" y="17"/>
                  </a:lnTo>
                  <a:lnTo>
                    <a:pt x="1" y="13"/>
                  </a:lnTo>
                  <a:lnTo>
                    <a:pt x="1" y="11"/>
                  </a:lnTo>
                  <a:lnTo>
                    <a:pt x="1" y="9"/>
                  </a:lnTo>
                  <a:lnTo>
                    <a:pt x="1" y="5"/>
                  </a:lnTo>
                  <a:lnTo>
                    <a:pt x="1" y="4"/>
                  </a:lnTo>
                  <a:lnTo>
                    <a:pt x="1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2" y="1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6" y="1"/>
                  </a:lnTo>
                  <a:lnTo>
                    <a:pt x="6" y="1"/>
                  </a:lnTo>
                  <a:lnTo>
                    <a:pt x="7" y="2"/>
                  </a:lnTo>
                  <a:lnTo>
                    <a:pt x="7" y="3"/>
                  </a:lnTo>
                  <a:lnTo>
                    <a:pt x="7" y="4"/>
                  </a:lnTo>
                  <a:lnTo>
                    <a:pt x="7" y="5"/>
                  </a:lnTo>
                  <a:lnTo>
                    <a:pt x="7" y="9"/>
                  </a:lnTo>
                  <a:lnTo>
                    <a:pt x="7" y="11"/>
                  </a:lnTo>
                  <a:lnTo>
                    <a:pt x="7" y="13"/>
                  </a:lnTo>
                  <a:lnTo>
                    <a:pt x="7" y="17"/>
                  </a:lnTo>
                  <a:lnTo>
                    <a:pt x="7" y="18"/>
                  </a:lnTo>
                  <a:lnTo>
                    <a:pt x="7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8" name="Freeform 405">
              <a:extLst>
                <a:ext uri="{FF2B5EF4-FFF2-40B4-BE49-F238E27FC236}">
                  <a16:creationId xmlns:a16="http://schemas.microsoft.com/office/drawing/2014/main" id="{5E7E7FC0-F673-4C1C-8816-21820639E6E9}"/>
                </a:ext>
              </a:extLst>
            </p:cNvPr>
            <p:cNvSpPr>
              <a:spLocks/>
            </p:cNvSpPr>
            <p:nvPr/>
          </p:nvSpPr>
          <p:spPr bwMode="auto">
            <a:xfrm>
              <a:off x="95" y="2040"/>
              <a:ext cx="8" cy="7"/>
            </a:xfrm>
            <a:custGeom>
              <a:avLst/>
              <a:gdLst>
                <a:gd name="T0" fmla="*/ 4 w 8"/>
                <a:gd name="T1" fmla="*/ 7 h 7"/>
                <a:gd name="T2" fmla="*/ 3 w 8"/>
                <a:gd name="T3" fmla="*/ 7 h 7"/>
                <a:gd name="T4" fmla="*/ 2 w 8"/>
                <a:gd name="T5" fmla="*/ 6 h 7"/>
                <a:gd name="T6" fmla="*/ 2 w 8"/>
                <a:gd name="T7" fmla="*/ 6 h 7"/>
                <a:gd name="T8" fmla="*/ 1 w 8"/>
                <a:gd name="T9" fmla="*/ 5 h 7"/>
                <a:gd name="T10" fmla="*/ 0 w 8"/>
                <a:gd name="T11" fmla="*/ 4 h 7"/>
                <a:gd name="T12" fmla="*/ 0 w 8"/>
                <a:gd name="T13" fmla="*/ 3 h 7"/>
                <a:gd name="T14" fmla="*/ 0 w 8"/>
                <a:gd name="T15" fmla="*/ 2 h 7"/>
                <a:gd name="T16" fmla="*/ 1 w 8"/>
                <a:gd name="T17" fmla="*/ 1 h 7"/>
                <a:gd name="T18" fmla="*/ 2 w 8"/>
                <a:gd name="T19" fmla="*/ 1 h 7"/>
                <a:gd name="T20" fmla="*/ 2 w 8"/>
                <a:gd name="T21" fmla="*/ 0 h 7"/>
                <a:gd name="T22" fmla="*/ 3 w 8"/>
                <a:gd name="T23" fmla="*/ 0 h 7"/>
                <a:gd name="T24" fmla="*/ 4 w 8"/>
                <a:gd name="T25" fmla="*/ 0 h 7"/>
                <a:gd name="T26" fmla="*/ 5 w 8"/>
                <a:gd name="T27" fmla="*/ 0 h 7"/>
                <a:gd name="T28" fmla="*/ 6 w 8"/>
                <a:gd name="T29" fmla="*/ 0 h 7"/>
                <a:gd name="T30" fmla="*/ 7 w 8"/>
                <a:gd name="T31" fmla="*/ 1 h 7"/>
                <a:gd name="T32" fmla="*/ 7 w 8"/>
                <a:gd name="T33" fmla="*/ 1 h 7"/>
                <a:gd name="T34" fmla="*/ 8 w 8"/>
                <a:gd name="T35" fmla="*/ 2 h 7"/>
                <a:gd name="T36" fmla="*/ 8 w 8"/>
                <a:gd name="T37" fmla="*/ 3 h 7"/>
                <a:gd name="T38" fmla="*/ 8 w 8"/>
                <a:gd name="T39" fmla="*/ 4 h 7"/>
                <a:gd name="T40" fmla="*/ 7 w 8"/>
                <a:gd name="T41" fmla="*/ 5 h 7"/>
                <a:gd name="T42" fmla="*/ 7 w 8"/>
                <a:gd name="T43" fmla="*/ 6 h 7"/>
                <a:gd name="T44" fmla="*/ 6 w 8"/>
                <a:gd name="T45" fmla="*/ 6 h 7"/>
                <a:gd name="T46" fmla="*/ 5 w 8"/>
                <a:gd name="T47" fmla="*/ 7 h 7"/>
                <a:gd name="T48" fmla="*/ 4 w 8"/>
                <a:gd name="T49" fmla="*/ 7 h 7"/>
                <a:gd name="T50" fmla="*/ 4 w 8"/>
                <a:gd name="T51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" h="7">
                  <a:moveTo>
                    <a:pt x="4" y="7"/>
                  </a:moveTo>
                  <a:lnTo>
                    <a:pt x="3" y="7"/>
                  </a:lnTo>
                  <a:lnTo>
                    <a:pt x="2" y="6"/>
                  </a:lnTo>
                  <a:lnTo>
                    <a:pt x="2" y="6"/>
                  </a:lnTo>
                  <a:lnTo>
                    <a:pt x="1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2" y="1"/>
                  </a:lnTo>
                  <a:lnTo>
                    <a:pt x="2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1"/>
                  </a:lnTo>
                  <a:lnTo>
                    <a:pt x="7" y="1"/>
                  </a:lnTo>
                  <a:lnTo>
                    <a:pt x="8" y="2"/>
                  </a:lnTo>
                  <a:lnTo>
                    <a:pt x="8" y="3"/>
                  </a:lnTo>
                  <a:lnTo>
                    <a:pt x="8" y="4"/>
                  </a:lnTo>
                  <a:lnTo>
                    <a:pt x="7" y="5"/>
                  </a:lnTo>
                  <a:lnTo>
                    <a:pt x="7" y="6"/>
                  </a:lnTo>
                  <a:lnTo>
                    <a:pt x="6" y="6"/>
                  </a:lnTo>
                  <a:lnTo>
                    <a:pt x="5" y="7"/>
                  </a:lnTo>
                  <a:lnTo>
                    <a:pt x="4" y="7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9" name="Freeform 406">
              <a:extLst>
                <a:ext uri="{FF2B5EF4-FFF2-40B4-BE49-F238E27FC236}">
                  <a16:creationId xmlns:a16="http://schemas.microsoft.com/office/drawing/2014/main" id="{AFA1FA72-0254-42D4-8D07-EA1602EACC3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9" y="2054"/>
              <a:ext cx="30" cy="50"/>
            </a:xfrm>
            <a:custGeom>
              <a:avLst/>
              <a:gdLst>
                <a:gd name="T0" fmla="*/ 27 w 30"/>
                <a:gd name="T1" fmla="*/ 30 h 50"/>
                <a:gd name="T2" fmla="*/ 27 w 30"/>
                <a:gd name="T3" fmla="*/ 38 h 50"/>
                <a:gd name="T4" fmla="*/ 25 w 30"/>
                <a:gd name="T5" fmla="*/ 42 h 50"/>
                <a:gd name="T6" fmla="*/ 22 w 30"/>
                <a:gd name="T7" fmla="*/ 47 h 50"/>
                <a:gd name="T8" fmla="*/ 14 w 30"/>
                <a:gd name="T9" fmla="*/ 50 h 50"/>
                <a:gd name="T10" fmla="*/ 9 w 30"/>
                <a:gd name="T11" fmla="*/ 50 h 50"/>
                <a:gd name="T12" fmla="*/ 4 w 30"/>
                <a:gd name="T13" fmla="*/ 50 h 50"/>
                <a:gd name="T14" fmla="*/ 0 w 30"/>
                <a:gd name="T15" fmla="*/ 48 h 50"/>
                <a:gd name="T16" fmla="*/ 0 w 30"/>
                <a:gd name="T17" fmla="*/ 45 h 50"/>
                <a:gd name="T18" fmla="*/ 2 w 30"/>
                <a:gd name="T19" fmla="*/ 44 h 50"/>
                <a:gd name="T20" fmla="*/ 5 w 30"/>
                <a:gd name="T21" fmla="*/ 44 h 50"/>
                <a:gd name="T22" fmla="*/ 7 w 30"/>
                <a:gd name="T23" fmla="*/ 44 h 50"/>
                <a:gd name="T24" fmla="*/ 12 w 30"/>
                <a:gd name="T25" fmla="*/ 45 h 50"/>
                <a:gd name="T26" fmla="*/ 19 w 30"/>
                <a:gd name="T27" fmla="*/ 42 h 50"/>
                <a:gd name="T28" fmla="*/ 21 w 30"/>
                <a:gd name="T29" fmla="*/ 36 h 50"/>
                <a:gd name="T30" fmla="*/ 22 w 30"/>
                <a:gd name="T31" fmla="*/ 26 h 50"/>
                <a:gd name="T32" fmla="*/ 19 w 30"/>
                <a:gd name="T33" fmla="*/ 31 h 50"/>
                <a:gd name="T34" fmla="*/ 17 w 30"/>
                <a:gd name="T35" fmla="*/ 32 h 50"/>
                <a:gd name="T36" fmla="*/ 13 w 30"/>
                <a:gd name="T37" fmla="*/ 33 h 50"/>
                <a:gd name="T38" fmla="*/ 5 w 30"/>
                <a:gd name="T39" fmla="*/ 31 h 50"/>
                <a:gd name="T40" fmla="*/ 2 w 30"/>
                <a:gd name="T41" fmla="*/ 27 h 50"/>
                <a:gd name="T42" fmla="*/ 0 w 30"/>
                <a:gd name="T43" fmla="*/ 19 h 50"/>
                <a:gd name="T44" fmla="*/ 2 w 30"/>
                <a:gd name="T45" fmla="*/ 8 h 50"/>
                <a:gd name="T46" fmla="*/ 7 w 30"/>
                <a:gd name="T47" fmla="*/ 3 h 50"/>
                <a:gd name="T48" fmla="*/ 18 w 30"/>
                <a:gd name="T49" fmla="*/ 0 h 50"/>
                <a:gd name="T50" fmla="*/ 22 w 30"/>
                <a:gd name="T51" fmla="*/ 1 h 50"/>
                <a:gd name="T52" fmla="*/ 24 w 30"/>
                <a:gd name="T53" fmla="*/ 1 h 50"/>
                <a:gd name="T54" fmla="*/ 26 w 30"/>
                <a:gd name="T55" fmla="*/ 3 h 50"/>
                <a:gd name="T56" fmla="*/ 30 w 30"/>
                <a:gd name="T57" fmla="*/ 5 h 50"/>
                <a:gd name="T58" fmla="*/ 30 w 30"/>
                <a:gd name="T59" fmla="*/ 8 h 50"/>
                <a:gd name="T60" fmla="*/ 29 w 30"/>
                <a:gd name="T61" fmla="*/ 13 h 50"/>
                <a:gd name="T62" fmla="*/ 28 w 30"/>
                <a:gd name="T63" fmla="*/ 18 h 50"/>
                <a:gd name="T64" fmla="*/ 28 w 30"/>
                <a:gd name="T65" fmla="*/ 19 h 50"/>
                <a:gd name="T66" fmla="*/ 15 w 30"/>
                <a:gd name="T67" fmla="*/ 7 h 50"/>
                <a:gd name="T68" fmla="*/ 9 w 30"/>
                <a:gd name="T69" fmla="*/ 10 h 50"/>
                <a:gd name="T70" fmla="*/ 6 w 30"/>
                <a:gd name="T71" fmla="*/ 16 h 50"/>
                <a:gd name="T72" fmla="*/ 6 w 30"/>
                <a:gd name="T73" fmla="*/ 21 h 50"/>
                <a:gd name="T74" fmla="*/ 8 w 30"/>
                <a:gd name="T75" fmla="*/ 25 h 50"/>
                <a:gd name="T76" fmla="*/ 11 w 30"/>
                <a:gd name="T77" fmla="*/ 27 h 50"/>
                <a:gd name="T78" fmla="*/ 14 w 30"/>
                <a:gd name="T79" fmla="*/ 27 h 50"/>
                <a:gd name="T80" fmla="*/ 19 w 30"/>
                <a:gd name="T81" fmla="*/ 24 h 50"/>
                <a:gd name="T82" fmla="*/ 22 w 30"/>
                <a:gd name="T83" fmla="*/ 19 h 50"/>
                <a:gd name="T84" fmla="*/ 22 w 30"/>
                <a:gd name="T85" fmla="*/ 16 h 50"/>
                <a:gd name="T86" fmla="*/ 23 w 30"/>
                <a:gd name="T87" fmla="*/ 8 h 50"/>
                <a:gd name="T88" fmla="*/ 21 w 30"/>
                <a:gd name="T89" fmla="*/ 7 h 50"/>
                <a:gd name="T90" fmla="*/ 20 w 30"/>
                <a:gd name="T91" fmla="*/ 7 h 50"/>
                <a:gd name="T92" fmla="*/ 18 w 30"/>
                <a:gd name="T93" fmla="*/ 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0" h="50">
                  <a:moveTo>
                    <a:pt x="28" y="19"/>
                  </a:moveTo>
                  <a:lnTo>
                    <a:pt x="27" y="30"/>
                  </a:lnTo>
                  <a:lnTo>
                    <a:pt x="27" y="33"/>
                  </a:lnTo>
                  <a:lnTo>
                    <a:pt x="27" y="38"/>
                  </a:lnTo>
                  <a:lnTo>
                    <a:pt x="26" y="40"/>
                  </a:lnTo>
                  <a:lnTo>
                    <a:pt x="25" y="42"/>
                  </a:lnTo>
                  <a:lnTo>
                    <a:pt x="23" y="46"/>
                  </a:lnTo>
                  <a:lnTo>
                    <a:pt x="22" y="47"/>
                  </a:lnTo>
                  <a:lnTo>
                    <a:pt x="20" y="49"/>
                  </a:lnTo>
                  <a:lnTo>
                    <a:pt x="14" y="50"/>
                  </a:lnTo>
                  <a:lnTo>
                    <a:pt x="11" y="50"/>
                  </a:lnTo>
                  <a:lnTo>
                    <a:pt x="9" y="50"/>
                  </a:lnTo>
                  <a:lnTo>
                    <a:pt x="5" y="50"/>
                  </a:lnTo>
                  <a:lnTo>
                    <a:pt x="4" y="50"/>
                  </a:lnTo>
                  <a:lnTo>
                    <a:pt x="2" y="49"/>
                  </a:lnTo>
                  <a:lnTo>
                    <a:pt x="0" y="48"/>
                  </a:lnTo>
                  <a:lnTo>
                    <a:pt x="0" y="46"/>
                  </a:lnTo>
                  <a:lnTo>
                    <a:pt x="0" y="45"/>
                  </a:lnTo>
                  <a:lnTo>
                    <a:pt x="1" y="44"/>
                  </a:lnTo>
                  <a:lnTo>
                    <a:pt x="2" y="44"/>
                  </a:lnTo>
                  <a:lnTo>
                    <a:pt x="3" y="44"/>
                  </a:lnTo>
                  <a:lnTo>
                    <a:pt x="5" y="44"/>
                  </a:lnTo>
                  <a:lnTo>
                    <a:pt x="6" y="44"/>
                  </a:lnTo>
                  <a:lnTo>
                    <a:pt x="7" y="44"/>
                  </a:lnTo>
                  <a:lnTo>
                    <a:pt x="10" y="45"/>
                  </a:lnTo>
                  <a:lnTo>
                    <a:pt x="12" y="45"/>
                  </a:lnTo>
                  <a:lnTo>
                    <a:pt x="15" y="45"/>
                  </a:lnTo>
                  <a:lnTo>
                    <a:pt x="19" y="42"/>
                  </a:lnTo>
                  <a:lnTo>
                    <a:pt x="20" y="38"/>
                  </a:lnTo>
                  <a:lnTo>
                    <a:pt x="21" y="36"/>
                  </a:lnTo>
                  <a:lnTo>
                    <a:pt x="22" y="30"/>
                  </a:lnTo>
                  <a:lnTo>
                    <a:pt x="22" y="26"/>
                  </a:lnTo>
                  <a:lnTo>
                    <a:pt x="21" y="28"/>
                  </a:lnTo>
                  <a:lnTo>
                    <a:pt x="19" y="31"/>
                  </a:lnTo>
                  <a:lnTo>
                    <a:pt x="18" y="32"/>
                  </a:lnTo>
                  <a:lnTo>
                    <a:pt x="17" y="32"/>
                  </a:lnTo>
                  <a:lnTo>
                    <a:pt x="14" y="33"/>
                  </a:lnTo>
                  <a:lnTo>
                    <a:pt x="13" y="33"/>
                  </a:lnTo>
                  <a:lnTo>
                    <a:pt x="10" y="33"/>
                  </a:lnTo>
                  <a:lnTo>
                    <a:pt x="5" y="31"/>
                  </a:lnTo>
                  <a:lnTo>
                    <a:pt x="3" y="29"/>
                  </a:lnTo>
                  <a:lnTo>
                    <a:pt x="2" y="27"/>
                  </a:lnTo>
                  <a:lnTo>
                    <a:pt x="0" y="23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2" y="8"/>
                  </a:lnTo>
                  <a:lnTo>
                    <a:pt x="5" y="6"/>
                  </a:lnTo>
                  <a:lnTo>
                    <a:pt x="7" y="3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2" y="1"/>
                  </a:lnTo>
                  <a:lnTo>
                    <a:pt x="23" y="1"/>
                  </a:lnTo>
                  <a:lnTo>
                    <a:pt x="24" y="1"/>
                  </a:lnTo>
                  <a:lnTo>
                    <a:pt x="26" y="3"/>
                  </a:lnTo>
                  <a:lnTo>
                    <a:pt x="26" y="3"/>
                  </a:lnTo>
                  <a:lnTo>
                    <a:pt x="28" y="3"/>
                  </a:lnTo>
                  <a:lnTo>
                    <a:pt x="30" y="5"/>
                  </a:lnTo>
                  <a:lnTo>
                    <a:pt x="30" y="7"/>
                  </a:lnTo>
                  <a:lnTo>
                    <a:pt x="30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18"/>
                  </a:lnTo>
                  <a:lnTo>
                    <a:pt x="28" y="19"/>
                  </a:lnTo>
                  <a:lnTo>
                    <a:pt x="28" y="19"/>
                  </a:lnTo>
                  <a:close/>
                  <a:moveTo>
                    <a:pt x="18" y="7"/>
                  </a:moveTo>
                  <a:lnTo>
                    <a:pt x="15" y="7"/>
                  </a:lnTo>
                  <a:lnTo>
                    <a:pt x="10" y="9"/>
                  </a:lnTo>
                  <a:lnTo>
                    <a:pt x="9" y="10"/>
                  </a:lnTo>
                  <a:lnTo>
                    <a:pt x="7" y="12"/>
                  </a:lnTo>
                  <a:lnTo>
                    <a:pt x="6" y="16"/>
                  </a:lnTo>
                  <a:lnTo>
                    <a:pt x="6" y="19"/>
                  </a:lnTo>
                  <a:lnTo>
                    <a:pt x="6" y="21"/>
                  </a:lnTo>
                  <a:lnTo>
                    <a:pt x="7" y="24"/>
                  </a:lnTo>
                  <a:lnTo>
                    <a:pt x="8" y="25"/>
                  </a:lnTo>
                  <a:lnTo>
                    <a:pt x="8" y="26"/>
                  </a:lnTo>
                  <a:lnTo>
                    <a:pt x="11" y="27"/>
                  </a:lnTo>
                  <a:lnTo>
                    <a:pt x="13" y="27"/>
                  </a:lnTo>
                  <a:lnTo>
                    <a:pt x="14" y="27"/>
                  </a:lnTo>
                  <a:lnTo>
                    <a:pt x="17" y="25"/>
                  </a:lnTo>
                  <a:lnTo>
                    <a:pt x="19" y="24"/>
                  </a:lnTo>
                  <a:lnTo>
                    <a:pt x="20" y="22"/>
                  </a:lnTo>
                  <a:lnTo>
                    <a:pt x="22" y="19"/>
                  </a:lnTo>
                  <a:lnTo>
                    <a:pt x="22" y="18"/>
                  </a:lnTo>
                  <a:lnTo>
                    <a:pt x="22" y="16"/>
                  </a:lnTo>
                  <a:lnTo>
                    <a:pt x="23" y="12"/>
                  </a:lnTo>
                  <a:lnTo>
                    <a:pt x="23" y="8"/>
                  </a:lnTo>
                  <a:lnTo>
                    <a:pt x="23" y="8"/>
                  </a:lnTo>
                  <a:lnTo>
                    <a:pt x="21" y="7"/>
                  </a:lnTo>
                  <a:lnTo>
                    <a:pt x="21" y="7"/>
                  </a:lnTo>
                  <a:lnTo>
                    <a:pt x="20" y="7"/>
                  </a:lnTo>
                  <a:lnTo>
                    <a:pt x="19" y="7"/>
                  </a:lnTo>
                  <a:lnTo>
                    <a:pt x="18" y="7"/>
                  </a:lnTo>
                  <a:lnTo>
                    <a:pt x="18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90" name="Freeform 407">
              <a:extLst>
                <a:ext uri="{FF2B5EF4-FFF2-40B4-BE49-F238E27FC236}">
                  <a16:creationId xmlns:a16="http://schemas.microsoft.com/office/drawing/2014/main" id="{D510542A-E31A-4246-9C16-D9562BA03D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" y="2082"/>
              <a:ext cx="7" cy="8"/>
            </a:xfrm>
            <a:custGeom>
              <a:avLst/>
              <a:gdLst>
                <a:gd name="T0" fmla="*/ 3 w 7"/>
                <a:gd name="T1" fmla="*/ 8 h 8"/>
                <a:gd name="T2" fmla="*/ 3 w 7"/>
                <a:gd name="T3" fmla="*/ 8 h 8"/>
                <a:gd name="T4" fmla="*/ 1 w 7"/>
                <a:gd name="T5" fmla="*/ 7 h 8"/>
                <a:gd name="T6" fmla="*/ 1 w 7"/>
                <a:gd name="T7" fmla="*/ 6 h 8"/>
                <a:gd name="T8" fmla="*/ 0 w 7"/>
                <a:gd name="T9" fmla="*/ 6 h 8"/>
                <a:gd name="T10" fmla="*/ 0 w 7"/>
                <a:gd name="T11" fmla="*/ 4 h 8"/>
                <a:gd name="T12" fmla="*/ 0 w 7"/>
                <a:gd name="T13" fmla="*/ 4 h 8"/>
                <a:gd name="T14" fmla="*/ 0 w 7"/>
                <a:gd name="T15" fmla="*/ 3 h 8"/>
                <a:gd name="T16" fmla="*/ 0 w 7"/>
                <a:gd name="T17" fmla="*/ 1 h 8"/>
                <a:gd name="T18" fmla="*/ 1 w 7"/>
                <a:gd name="T19" fmla="*/ 1 h 8"/>
                <a:gd name="T20" fmla="*/ 1 w 7"/>
                <a:gd name="T21" fmla="*/ 0 h 8"/>
                <a:gd name="T22" fmla="*/ 3 w 7"/>
                <a:gd name="T23" fmla="*/ 0 h 8"/>
                <a:gd name="T24" fmla="*/ 3 w 7"/>
                <a:gd name="T25" fmla="*/ 0 h 8"/>
                <a:gd name="T26" fmla="*/ 4 w 7"/>
                <a:gd name="T27" fmla="*/ 0 h 8"/>
                <a:gd name="T28" fmla="*/ 6 w 7"/>
                <a:gd name="T29" fmla="*/ 0 h 8"/>
                <a:gd name="T30" fmla="*/ 6 w 7"/>
                <a:gd name="T31" fmla="*/ 1 h 8"/>
                <a:gd name="T32" fmla="*/ 7 w 7"/>
                <a:gd name="T33" fmla="*/ 1 h 8"/>
                <a:gd name="T34" fmla="*/ 7 w 7"/>
                <a:gd name="T35" fmla="*/ 3 h 8"/>
                <a:gd name="T36" fmla="*/ 7 w 7"/>
                <a:gd name="T37" fmla="*/ 4 h 8"/>
                <a:gd name="T38" fmla="*/ 7 w 7"/>
                <a:gd name="T39" fmla="*/ 4 h 8"/>
                <a:gd name="T40" fmla="*/ 7 w 7"/>
                <a:gd name="T41" fmla="*/ 6 h 8"/>
                <a:gd name="T42" fmla="*/ 6 w 7"/>
                <a:gd name="T43" fmla="*/ 6 h 8"/>
                <a:gd name="T44" fmla="*/ 6 w 7"/>
                <a:gd name="T45" fmla="*/ 7 h 8"/>
                <a:gd name="T46" fmla="*/ 4 w 7"/>
                <a:gd name="T47" fmla="*/ 8 h 8"/>
                <a:gd name="T48" fmla="*/ 3 w 7"/>
                <a:gd name="T49" fmla="*/ 8 h 8"/>
                <a:gd name="T50" fmla="*/ 3 w 7"/>
                <a:gd name="T51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" h="8">
                  <a:moveTo>
                    <a:pt x="3" y="8"/>
                  </a:moveTo>
                  <a:lnTo>
                    <a:pt x="3" y="8"/>
                  </a:lnTo>
                  <a:lnTo>
                    <a:pt x="1" y="7"/>
                  </a:lnTo>
                  <a:lnTo>
                    <a:pt x="1" y="6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6" y="1"/>
                  </a:lnTo>
                  <a:lnTo>
                    <a:pt x="7" y="1"/>
                  </a:lnTo>
                  <a:lnTo>
                    <a:pt x="7" y="3"/>
                  </a:lnTo>
                  <a:lnTo>
                    <a:pt x="7" y="4"/>
                  </a:lnTo>
                  <a:lnTo>
                    <a:pt x="7" y="4"/>
                  </a:lnTo>
                  <a:lnTo>
                    <a:pt x="7" y="6"/>
                  </a:lnTo>
                  <a:lnTo>
                    <a:pt x="6" y="6"/>
                  </a:lnTo>
                  <a:lnTo>
                    <a:pt x="6" y="7"/>
                  </a:lnTo>
                  <a:lnTo>
                    <a:pt x="4" y="8"/>
                  </a:lnTo>
                  <a:lnTo>
                    <a:pt x="3" y="8"/>
                  </a:lnTo>
                  <a:lnTo>
                    <a:pt x="3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91" name="Freeform 408">
              <a:extLst>
                <a:ext uri="{FF2B5EF4-FFF2-40B4-BE49-F238E27FC236}">
                  <a16:creationId xmlns:a16="http://schemas.microsoft.com/office/drawing/2014/main" id="{85286F23-27E7-4E23-8E38-B9B48BF7971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8" y="2038"/>
              <a:ext cx="35" cy="50"/>
            </a:xfrm>
            <a:custGeom>
              <a:avLst/>
              <a:gdLst>
                <a:gd name="T0" fmla="*/ 17 w 35"/>
                <a:gd name="T1" fmla="*/ 50 h 50"/>
                <a:gd name="T2" fmla="*/ 13 w 35"/>
                <a:gd name="T3" fmla="*/ 50 h 50"/>
                <a:gd name="T4" fmla="*/ 6 w 35"/>
                <a:gd name="T5" fmla="*/ 45 h 50"/>
                <a:gd name="T6" fmla="*/ 3 w 35"/>
                <a:gd name="T7" fmla="*/ 41 h 50"/>
                <a:gd name="T8" fmla="*/ 2 w 35"/>
                <a:gd name="T9" fmla="*/ 38 h 50"/>
                <a:gd name="T10" fmla="*/ 0 w 35"/>
                <a:gd name="T11" fmla="*/ 29 h 50"/>
                <a:gd name="T12" fmla="*/ 0 w 35"/>
                <a:gd name="T13" fmla="*/ 24 h 50"/>
                <a:gd name="T14" fmla="*/ 0 w 35"/>
                <a:gd name="T15" fmla="*/ 19 h 50"/>
                <a:gd name="T16" fmla="*/ 2 w 35"/>
                <a:gd name="T17" fmla="*/ 11 h 50"/>
                <a:gd name="T18" fmla="*/ 4 w 35"/>
                <a:gd name="T19" fmla="*/ 8 h 50"/>
                <a:gd name="T20" fmla="*/ 7 w 35"/>
                <a:gd name="T21" fmla="*/ 4 h 50"/>
                <a:gd name="T22" fmla="*/ 14 w 35"/>
                <a:gd name="T23" fmla="*/ 0 h 50"/>
                <a:gd name="T24" fmla="*/ 18 w 35"/>
                <a:gd name="T25" fmla="*/ 0 h 50"/>
                <a:gd name="T26" fmla="*/ 22 w 35"/>
                <a:gd name="T27" fmla="*/ 0 h 50"/>
                <a:gd name="T28" fmla="*/ 29 w 35"/>
                <a:gd name="T29" fmla="*/ 3 h 50"/>
                <a:gd name="T30" fmla="*/ 31 w 35"/>
                <a:gd name="T31" fmla="*/ 7 h 50"/>
                <a:gd name="T32" fmla="*/ 33 w 35"/>
                <a:gd name="T33" fmla="*/ 10 h 50"/>
                <a:gd name="T34" fmla="*/ 35 w 35"/>
                <a:gd name="T35" fmla="*/ 17 h 50"/>
                <a:gd name="T36" fmla="*/ 35 w 35"/>
                <a:gd name="T37" fmla="*/ 22 h 50"/>
                <a:gd name="T38" fmla="*/ 35 w 35"/>
                <a:gd name="T39" fmla="*/ 29 h 50"/>
                <a:gd name="T40" fmla="*/ 33 w 35"/>
                <a:gd name="T41" fmla="*/ 39 h 50"/>
                <a:gd name="T42" fmla="*/ 31 w 35"/>
                <a:gd name="T43" fmla="*/ 43 h 50"/>
                <a:gd name="T44" fmla="*/ 29 w 35"/>
                <a:gd name="T45" fmla="*/ 46 h 50"/>
                <a:gd name="T46" fmla="*/ 22 w 35"/>
                <a:gd name="T47" fmla="*/ 50 h 50"/>
                <a:gd name="T48" fmla="*/ 17 w 35"/>
                <a:gd name="T49" fmla="*/ 50 h 50"/>
                <a:gd name="T50" fmla="*/ 17 w 35"/>
                <a:gd name="T51" fmla="*/ 50 h 50"/>
                <a:gd name="T52" fmla="*/ 18 w 35"/>
                <a:gd name="T53" fmla="*/ 6 h 50"/>
                <a:gd name="T54" fmla="*/ 15 w 35"/>
                <a:gd name="T55" fmla="*/ 6 h 50"/>
                <a:gd name="T56" fmla="*/ 11 w 35"/>
                <a:gd name="T57" fmla="*/ 9 h 50"/>
                <a:gd name="T58" fmla="*/ 9 w 35"/>
                <a:gd name="T59" fmla="*/ 12 h 50"/>
                <a:gd name="T60" fmla="*/ 8 w 35"/>
                <a:gd name="T61" fmla="*/ 14 h 50"/>
                <a:gd name="T62" fmla="*/ 6 w 35"/>
                <a:gd name="T63" fmla="*/ 20 h 50"/>
                <a:gd name="T64" fmla="*/ 6 w 35"/>
                <a:gd name="T65" fmla="*/ 23 h 50"/>
                <a:gd name="T66" fmla="*/ 6 w 35"/>
                <a:gd name="T67" fmla="*/ 28 h 50"/>
                <a:gd name="T68" fmla="*/ 8 w 35"/>
                <a:gd name="T69" fmla="*/ 36 h 50"/>
                <a:gd name="T70" fmla="*/ 9 w 35"/>
                <a:gd name="T71" fmla="*/ 39 h 50"/>
                <a:gd name="T72" fmla="*/ 10 w 35"/>
                <a:gd name="T73" fmla="*/ 41 h 50"/>
                <a:gd name="T74" fmla="*/ 15 w 35"/>
                <a:gd name="T75" fmla="*/ 44 h 50"/>
                <a:gd name="T76" fmla="*/ 17 w 35"/>
                <a:gd name="T77" fmla="*/ 44 h 50"/>
                <a:gd name="T78" fmla="*/ 21 w 35"/>
                <a:gd name="T79" fmla="*/ 44 h 50"/>
                <a:gd name="T80" fmla="*/ 25 w 35"/>
                <a:gd name="T81" fmla="*/ 40 h 50"/>
                <a:gd name="T82" fmla="*/ 27 w 35"/>
                <a:gd name="T83" fmla="*/ 36 h 50"/>
                <a:gd name="T84" fmla="*/ 28 w 35"/>
                <a:gd name="T85" fmla="*/ 33 h 50"/>
                <a:gd name="T86" fmla="*/ 29 w 35"/>
                <a:gd name="T87" fmla="*/ 27 h 50"/>
                <a:gd name="T88" fmla="*/ 29 w 35"/>
                <a:gd name="T89" fmla="*/ 23 h 50"/>
                <a:gd name="T90" fmla="*/ 29 w 35"/>
                <a:gd name="T91" fmla="*/ 18 h 50"/>
                <a:gd name="T92" fmla="*/ 28 w 35"/>
                <a:gd name="T93" fmla="*/ 12 h 50"/>
                <a:gd name="T94" fmla="*/ 26 w 35"/>
                <a:gd name="T95" fmla="*/ 10 h 50"/>
                <a:gd name="T96" fmla="*/ 25 w 35"/>
                <a:gd name="T97" fmla="*/ 8 h 50"/>
                <a:gd name="T98" fmla="*/ 21 w 35"/>
                <a:gd name="T99" fmla="*/ 6 h 50"/>
                <a:gd name="T100" fmla="*/ 18 w 35"/>
                <a:gd name="T101" fmla="*/ 6 h 50"/>
                <a:gd name="T102" fmla="*/ 18 w 35"/>
                <a:gd name="T103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" h="50">
                  <a:moveTo>
                    <a:pt x="17" y="50"/>
                  </a:moveTo>
                  <a:lnTo>
                    <a:pt x="13" y="50"/>
                  </a:lnTo>
                  <a:lnTo>
                    <a:pt x="6" y="45"/>
                  </a:lnTo>
                  <a:lnTo>
                    <a:pt x="3" y="41"/>
                  </a:lnTo>
                  <a:lnTo>
                    <a:pt x="2" y="38"/>
                  </a:lnTo>
                  <a:lnTo>
                    <a:pt x="0" y="29"/>
                  </a:lnTo>
                  <a:lnTo>
                    <a:pt x="0" y="24"/>
                  </a:lnTo>
                  <a:lnTo>
                    <a:pt x="0" y="19"/>
                  </a:lnTo>
                  <a:lnTo>
                    <a:pt x="2" y="11"/>
                  </a:lnTo>
                  <a:lnTo>
                    <a:pt x="4" y="8"/>
                  </a:lnTo>
                  <a:lnTo>
                    <a:pt x="7" y="4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9" y="3"/>
                  </a:lnTo>
                  <a:lnTo>
                    <a:pt x="31" y="7"/>
                  </a:lnTo>
                  <a:lnTo>
                    <a:pt x="33" y="10"/>
                  </a:lnTo>
                  <a:lnTo>
                    <a:pt x="35" y="17"/>
                  </a:lnTo>
                  <a:lnTo>
                    <a:pt x="35" y="22"/>
                  </a:lnTo>
                  <a:lnTo>
                    <a:pt x="35" y="29"/>
                  </a:lnTo>
                  <a:lnTo>
                    <a:pt x="33" y="39"/>
                  </a:lnTo>
                  <a:lnTo>
                    <a:pt x="31" y="43"/>
                  </a:lnTo>
                  <a:lnTo>
                    <a:pt x="29" y="46"/>
                  </a:lnTo>
                  <a:lnTo>
                    <a:pt x="22" y="50"/>
                  </a:lnTo>
                  <a:lnTo>
                    <a:pt x="17" y="50"/>
                  </a:lnTo>
                  <a:lnTo>
                    <a:pt x="17" y="50"/>
                  </a:lnTo>
                  <a:close/>
                  <a:moveTo>
                    <a:pt x="18" y="6"/>
                  </a:moveTo>
                  <a:lnTo>
                    <a:pt x="15" y="6"/>
                  </a:lnTo>
                  <a:lnTo>
                    <a:pt x="11" y="9"/>
                  </a:lnTo>
                  <a:lnTo>
                    <a:pt x="9" y="12"/>
                  </a:lnTo>
                  <a:lnTo>
                    <a:pt x="8" y="14"/>
                  </a:lnTo>
                  <a:lnTo>
                    <a:pt x="6" y="20"/>
                  </a:lnTo>
                  <a:lnTo>
                    <a:pt x="6" y="23"/>
                  </a:lnTo>
                  <a:lnTo>
                    <a:pt x="6" y="28"/>
                  </a:lnTo>
                  <a:lnTo>
                    <a:pt x="8" y="36"/>
                  </a:lnTo>
                  <a:lnTo>
                    <a:pt x="9" y="39"/>
                  </a:lnTo>
                  <a:lnTo>
                    <a:pt x="10" y="41"/>
                  </a:lnTo>
                  <a:lnTo>
                    <a:pt x="15" y="44"/>
                  </a:lnTo>
                  <a:lnTo>
                    <a:pt x="17" y="44"/>
                  </a:lnTo>
                  <a:lnTo>
                    <a:pt x="21" y="44"/>
                  </a:lnTo>
                  <a:lnTo>
                    <a:pt x="25" y="40"/>
                  </a:lnTo>
                  <a:lnTo>
                    <a:pt x="27" y="36"/>
                  </a:lnTo>
                  <a:lnTo>
                    <a:pt x="28" y="33"/>
                  </a:lnTo>
                  <a:lnTo>
                    <a:pt x="29" y="27"/>
                  </a:lnTo>
                  <a:lnTo>
                    <a:pt x="29" y="23"/>
                  </a:lnTo>
                  <a:lnTo>
                    <a:pt x="29" y="18"/>
                  </a:lnTo>
                  <a:lnTo>
                    <a:pt x="28" y="12"/>
                  </a:lnTo>
                  <a:lnTo>
                    <a:pt x="26" y="10"/>
                  </a:lnTo>
                  <a:lnTo>
                    <a:pt x="25" y="8"/>
                  </a:lnTo>
                  <a:lnTo>
                    <a:pt x="21" y="6"/>
                  </a:lnTo>
                  <a:lnTo>
                    <a:pt x="18" y="6"/>
                  </a:lnTo>
                  <a:lnTo>
                    <a:pt x="18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92" name="Freeform 409">
              <a:extLst>
                <a:ext uri="{FF2B5EF4-FFF2-40B4-BE49-F238E27FC236}">
                  <a16:creationId xmlns:a16="http://schemas.microsoft.com/office/drawing/2014/main" id="{B1785871-071C-4354-837E-C221630421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" y="2038"/>
              <a:ext cx="29" cy="49"/>
            </a:xfrm>
            <a:custGeom>
              <a:avLst/>
              <a:gdLst>
                <a:gd name="T0" fmla="*/ 26 w 29"/>
                <a:gd name="T1" fmla="*/ 49 h 49"/>
                <a:gd name="T2" fmla="*/ 24 w 29"/>
                <a:gd name="T3" fmla="*/ 48 h 49"/>
                <a:gd name="T4" fmla="*/ 22 w 29"/>
                <a:gd name="T5" fmla="*/ 48 h 49"/>
                <a:gd name="T6" fmla="*/ 21 w 29"/>
                <a:gd name="T7" fmla="*/ 48 h 49"/>
                <a:gd name="T8" fmla="*/ 17 w 29"/>
                <a:gd name="T9" fmla="*/ 48 h 49"/>
                <a:gd name="T10" fmla="*/ 13 w 29"/>
                <a:gd name="T11" fmla="*/ 48 h 49"/>
                <a:gd name="T12" fmla="*/ 11 w 29"/>
                <a:gd name="T13" fmla="*/ 48 h 49"/>
                <a:gd name="T14" fmla="*/ 8 w 29"/>
                <a:gd name="T15" fmla="*/ 48 h 49"/>
                <a:gd name="T16" fmla="*/ 5 w 29"/>
                <a:gd name="T17" fmla="*/ 49 h 49"/>
                <a:gd name="T18" fmla="*/ 5 w 29"/>
                <a:gd name="T19" fmla="*/ 49 h 49"/>
                <a:gd name="T20" fmla="*/ 4 w 29"/>
                <a:gd name="T21" fmla="*/ 49 h 49"/>
                <a:gd name="T22" fmla="*/ 3 w 29"/>
                <a:gd name="T23" fmla="*/ 48 h 49"/>
                <a:gd name="T24" fmla="*/ 2 w 29"/>
                <a:gd name="T25" fmla="*/ 48 h 49"/>
                <a:gd name="T26" fmla="*/ 0 w 29"/>
                <a:gd name="T27" fmla="*/ 46 h 49"/>
                <a:gd name="T28" fmla="*/ 0 w 29"/>
                <a:gd name="T29" fmla="*/ 44 h 49"/>
                <a:gd name="T30" fmla="*/ 0 w 29"/>
                <a:gd name="T31" fmla="*/ 39 h 49"/>
                <a:gd name="T32" fmla="*/ 3 w 29"/>
                <a:gd name="T33" fmla="*/ 31 h 49"/>
                <a:gd name="T34" fmla="*/ 9 w 29"/>
                <a:gd name="T35" fmla="*/ 26 h 49"/>
                <a:gd name="T36" fmla="*/ 16 w 29"/>
                <a:gd name="T37" fmla="*/ 22 h 49"/>
                <a:gd name="T38" fmla="*/ 19 w 29"/>
                <a:gd name="T39" fmla="*/ 18 h 49"/>
                <a:gd name="T40" fmla="*/ 22 w 29"/>
                <a:gd name="T41" fmla="*/ 13 h 49"/>
                <a:gd name="T42" fmla="*/ 22 w 29"/>
                <a:gd name="T43" fmla="*/ 10 h 49"/>
                <a:gd name="T44" fmla="*/ 19 w 29"/>
                <a:gd name="T45" fmla="*/ 8 h 49"/>
                <a:gd name="T46" fmla="*/ 16 w 29"/>
                <a:gd name="T47" fmla="*/ 6 h 49"/>
                <a:gd name="T48" fmla="*/ 14 w 29"/>
                <a:gd name="T49" fmla="*/ 6 h 49"/>
                <a:gd name="T50" fmla="*/ 9 w 29"/>
                <a:gd name="T51" fmla="*/ 8 h 49"/>
                <a:gd name="T52" fmla="*/ 4 w 29"/>
                <a:gd name="T53" fmla="*/ 12 h 49"/>
                <a:gd name="T54" fmla="*/ 3 w 29"/>
                <a:gd name="T55" fmla="*/ 13 h 49"/>
                <a:gd name="T56" fmla="*/ 0 w 29"/>
                <a:gd name="T57" fmla="*/ 11 h 49"/>
                <a:gd name="T58" fmla="*/ 0 w 29"/>
                <a:gd name="T59" fmla="*/ 9 h 49"/>
                <a:gd name="T60" fmla="*/ 1 w 29"/>
                <a:gd name="T61" fmla="*/ 7 h 49"/>
                <a:gd name="T62" fmla="*/ 6 w 29"/>
                <a:gd name="T63" fmla="*/ 3 h 49"/>
                <a:gd name="T64" fmla="*/ 9 w 29"/>
                <a:gd name="T65" fmla="*/ 1 h 49"/>
                <a:gd name="T66" fmla="*/ 15 w 29"/>
                <a:gd name="T67" fmla="*/ 0 h 49"/>
                <a:gd name="T68" fmla="*/ 22 w 29"/>
                <a:gd name="T69" fmla="*/ 2 h 49"/>
                <a:gd name="T70" fmla="*/ 26 w 29"/>
                <a:gd name="T71" fmla="*/ 5 h 49"/>
                <a:gd name="T72" fmla="*/ 28 w 29"/>
                <a:gd name="T73" fmla="*/ 11 h 49"/>
                <a:gd name="T74" fmla="*/ 28 w 29"/>
                <a:gd name="T75" fmla="*/ 16 h 49"/>
                <a:gd name="T76" fmla="*/ 27 w 29"/>
                <a:gd name="T77" fmla="*/ 18 h 49"/>
                <a:gd name="T78" fmla="*/ 25 w 29"/>
                <a:gd name="T79" fmla="*/ 22 h 49"/>
                <a:gd name="T80" fmla="*/ 20 w 29"/>
                <a:gd name="T81" fmla="*/ 27 h 49"/>
                <a:gd name="T82" fmla="*/ 14 w 29"/>
                <a:gd name="T83" fmla="*/ 30 h 49"/>
                <a:gd name="T84" fmla="*/ 9 w 29"/>
                <a:gd name="T85" fmla="*/ 34 h 49"/>
                <a:gd name="T86" fmla="*/ 6 w 29"/>
                <a:gd name="T87" fmla="*/ 40 h 49"/>
                <a:gd name="T88" fmla="*/ 12 w 29"/>
                <a:gd name="T89" fmla="*/ 42 h 49"/>
                <a:gd name="T90" fmla="*/ 20 w 29"/>
                <a:gd name="T91" fmla="*/ 42 h 49"/>
                <a:gd name="T92" fmla="*/ 23 w 29"/>
                <a:gd name="T93" fmla="*/ 42 h 49"/>
                <a:gd name="T94" fmla="*/ 26 w 29"/>
                <a:gd name="T95" fmla="*/ 42 h 49"/>
                <a:gd name="T96" fmla="*/ 29 w 29"/>
                <a:gd name="T97" fmla="*/ 44 h 49"/>
                <a:gd name="T98" fmla="*/ 29 w 29"/>
                <a:gd name="T99" fmla="*/ 46 h 49"/>
                <a:gd name="T100" fmla="*/ 28 w 29"/>
                <a:gd name="T101" fmla="*/ 48 h 49"/>
                <a:gd name="T102" fmla="*/ 27 w 29"/>
                <a:gd name="T103" fmla="*/ 49 h 49"/>
                <a:gd name="T104" fmla="*/ 26 w 29"/>
                <a:gd name="T105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9" h="49">
                  <a:moveTo>
                    <a:pt x="26" y="49"/>
                  </a:moveTo>
                  <a:lnTo>
                    <a:pt x="26" y="49"/>
                  </a:lnTo>
                  <a:lnTo>
                    <a:pt x="25" y="48"/>
                  </a:lnTo>
                  <a:lnTo>
                    <a:pt x="24" y="48"/>
                  </a:lnTo>
                  <a:lnTo>
                    <a:pt x="23" y="48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21" y="48"/>
                  </a:lnTo>
                  <a:lnTo>
                    <a:pt x="18" y="48"/>
                  </a:lnTo>
                  <a:lnTo>
                    <a:pt x="17" y="48"/>
                  </a:lnTo>
                  <a:lnTo>
                    <a:pt x="15" y="48"/>
                  </a:lnTo>
                  <a:lnTo>
                    <a:pt x="13" y="48"/>
                  </a:lnTo>
                  <a:lnTo>
                    <a:pt x="12" y="48"/>
                  </a:lnTo>
                  <a:lnTo>
                    <a:pt x="11" y="48"/>
                  </a:lnTo>
                  <a:lnTo>
                    <a:pt x="10" y="48"/>
                  </a:lnTo>
                  <a:lnTo>
                    <a:pt x="8" y="48"/>
                  </a:lnTo>
                  <a:lnTo>
                    <a:pt x="7" y="48"/>
                  </a:lnTo>
                  <a:lnTo>
                    <a:pt x="5" y="49"/>
                  </a:lnTo>
                  <a:lnTo>
                    <a:pt x="5" y="49"/>
                  </a:lnTo>
                  <a:lnTo>
                    <a:pt x="5" y="49"/>
                  </a:lnTo>
                  <a:lnTo>
                    <a:pt x="4" y="49"/>
                  </a:lnTo>
                  <a:lnTo>
                    <a:pt x="4" y="49"/>
                  </a:lnTo>
                  <a:lnTo>
                    <a:pt x="3" y="48"/>
                  </a:lnTo>
                  <a:lnTo>
                    <a:pt x="3" y="48"/>
                  </a:lnTo>
                  <a:lnTo>
                    <a:pt x="3" y="48"/>
                  </a:lnTo>
                  <a:lnTo>
                    <a:pt x="2" y="48"/>
                  </a:lnTo>
                  <a:lnTo>
                    <a:pt x="0" y="47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0" y="39"/>
                  </a:lnTo>
                  <a:lnTo>
                    <a:pt x="2" y="33"/>
                  </a:lnTo>
                  <a:lnTo>
                    <a:pt x="3" y="31"/>
                  </a:lnTo>
                  <a:lnTo>
                    <a:pt x="4" y="30"/>
                  </a:lnTo>
                  <a:lnTo>
                    <a:pt x="9" y="26"/>
                  </a:lnTo>
                  <a:lnTo>
                    <a:pt x="13" y="23"/>
                  </a:lnTo>
                  <a:lnTo>
                    <a:pt x="16" y="22"/>
                  </a:lnTo>
                  <a:lnTo>
                    <a:pt x="19" y="19"/>
                  </a:lnTo>
                  <a:lnTo>
                    <a:pt x="19" y="18"/>
                  </a:lnTo>
                  <a:lnTo>
                    <a:pt x="21" y="17"/>
                  </a:lnTo>
                  <a:lnTo>
                    <a:pt x="22" y="13"/>
                  </a:lnTo>
                  <a:lnTo>
                    <a:pt x="22" y="11"/>
                  </a:lnTo>
                  <a:lnTo>
                    <a:pt x="22" y="10"/>
                  </a:lnTo>
                  <a:lnTo>
                    <a:pt x="21" y="9"/>
                  </a:lnTo>
                  <a:lnTo>
                    <a:pt x="19" y="8"/>
                  </a:lnTo>
                  <a:lnTo>
                    <a:pt x="18" y="7"/>
                  </a:lnTo>
                  <a:lnTo>
                    <a:pt x="16" y="6"/>
                  </a:lnTo>
                  <a:lnTo>
                    <a:pt x="15" y="6"/>
                  </a:lnTo>
                  <a:lnTo>
                    <a:pt x="14" y="6"/>
                  </a:lnTo>
                  <a:lnTo>
                    <a:pt x="11" y="7"/>
                  </a:lnTo>
                  <a:lnTo>
                    <a:pt x="9" y="8"/>
                  </a:lnTo>
                  <a:lnTo>
                    <a:pt x="5" y="12"/>
                  </a:lnTo>
                  <a:lnTo>
                    <a:pt x="4" y="12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1" y="13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9"/>
                  </a:lnTo>
                  <a:lnTo>
                    <a:pt x="0" y="8"/>
                  </a:lnTo>
                  <a:lnTo>
                    <a:pt x="1" y="7"/>
                  </a:lnTo>
                  <a:lnTo>
                    <a:pt x="3" y="6"/>
                  </a:lnTo>
                  <a:lnTo>
                    <a:pt x="6" y="3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2" y="2"/>
                  </a:lnTo>
                  <a:lnTo>
                    <a:pt x="24" y="3"/>
                  </a:lnTo>
                  <a:lnTo>
                    <a:pt x="26" y="5"/>
                  </a:lnTo>
                  <a:lnTo>
                    <a:pt x="28" y="9"/>
                  </a:lnTo>
                  <a:lnTo>
                    <a:pt x="28" y="11"/>
                  </a:lnTo>
                  <a:lnTo>
                    <a:pt x="28" y="13"/>
                  </a:lnTo>
                  <a:lnTo>
                    <a:pt x="28" y="16"/>
                  </a:lnTo>
                  <a:lnTo>
                    <a:pt x="27" y="17"/>
                  </a:lnTo>
                  <a:lnTo>
                    <a:pt x="27" y="18"/>
                  </a:lnTo>
                  <a:lnTo>
                    <a:pt x="26" y="21"/>
                  </a:lnTo>
                  <a:lnTo>
                    <a:pt x="25" y="22"/>
                  </a:lnTo>
                  <a:lnTo>
                    <a:pt x="24" y="23"/>
                  </a:lnTo>
                  <a:lnTo>
                    <a:pt x="20" y="27"/>
                  </a:lnTo>
                  <a:lnTo>
                    <a:pt x="17" y="28"/>
                  </a:lnTo>
                  <a:lnTo>
                    <a:pt x="14" y="30"/>
                  </a:lnTo>
                  <a:lnTo>
                    <a:pt x="10" y="33"/>
                  </a:lnTo>
                  <a:lnTo>
                    <a:pt x="9" y="34"/>
                  </a:lnTo>
                  <a:lnTo>
                    <a:pt x="7" y="36"/>
                  </a:lnTo>
                  <a:lnTo>
                    <a:pt x="6" y="40"/>
                  </a:lnTo>
                  <a:lnTo>
                    <a:pt x="6" y="43"/>
                  </a:lnTo>
                  <a:lnTo>
                    <a:pt x="12" y="42"/>
                  </a:lnTo>
                  <a:lnTo>
                    <a:pt x="15" y="42"/>
                  </a:lnTo>
                  <a:lnTo>
                    <a:pt x="20" y="42"/>
                  </a:lnTo>
                  <a:lnTo>
                    <a:pt x="22" y="42"/>
                  </a:lnTo>
                  <a:lnTo>
                    <a:pt x="23" y="42"/>
                  </a:lnTo>
                  <a:lnTo>
                    <a:pt x="25" y="42"/>
                  </a:lnTo>
                  <a:lnTo>
                    <a:pt x="26" y="42"/>
                  </a:lnTo>
                  <a:lnTo>
                    <a:pt x="27" y="43"/>
                  </a:lnTo>
                  <a:lnTo>
                    <a:pt x="29" y="44"/>
                  </a:lnTo>
                  <a:lnTo>
                    <a:pt x="29" y="45"/>
                  </a:lnTo>
                  <a:lnTo>
                    <a:pt x="29" y="46"/>
                  </a:lnTo>
                  <a:lnTo>
                    <a:pt x="28" y="47"/>
                  </a:lnTo>
                  <a:lnTo>
                    <a:pt x="28" y="48"/>
                  </a:lnTo>
                  <a:lnTo>
                    <a:pt x="28" y="48"/>
                  </a:lnTo>
                  <a:lnTo>
                    <a:pt x="27" y="49"/>
                  </a:lnTo>
                  <a:lnTo>
                    <a:pt x="26" y="49"/>
                  </a:lnTo>
                  <a:lnTo>
                    <a:pt x="26" y="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93" name="Freeform 410">
              <a:extLst>
                <a:ext uri="{FF2B5EF4-FFF2-40B4-BE49-F238E27FC236}">
                  <a16:creationId xmlns:a16="http://schemas.microsoft.com/office/drawing/2014/main" id="{8C1286EA-A7F2-4220-B502-B7CE57169A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" y="2067"/>
              <a:ext cx="20" cy="5"/>
            </a:xfrm>
            <a:custGeom>
              <a:avLst/>
              <a:gdLst>
                <a:gd name="T0" fmla="*/ 18 w 20"/>
                <a:gd name="T1" fmla="*/ 5 h 5"/>
                <a:gd name="T2" fmla="*/ 16 w 20"/>
                <a:gd name="T3" fmla="*/ 5 h 5"/>
                <a:gd name="T4" fmla="*/ 8 w 20"/>
                <a:gd name="T5" fmla="*/ 5 h 5"/>
                <a:gd name="T6" fmla="*/ 3 w 20"/>
                <a:gd name="T7" fmla="*/ 5 h 5"/>
                <a:gd name="T8" fmla="*/ 1 w 20"/>
                <a:gd name="T9" fmla="*/ 5 h 5"/>
                <a:gd name="T10" fmla="*/ 0 w 20"/>
                <a:gd name="T11" fmla="*/ 4 h 5"/>
                <a:gd name="T12" fmla="*/ 0 w 20"/>
                <a:gd name="T13" fmla="*/ 3 h 5"/>
                <a:gd name="T14" fmla="*/ 0 w 20"/>
                <a:gd name="T15" fmla="*/ 1 h 5"/>
                <a:gd name="T16" fmla="*/ 1 w 20"/>
                <a:gd name="T17" fmla="*/ 0 h 5"/>
                <a:gd name="T18" fmla="*/ 3 w 20"/>
                <a:gd name="T19" fmla="*/ 0 h 5"/>
                <a:gd name="T20" fmla="*/ 4 w 20"/>
                <a:gd name="T21" fmla="*/ 0 h 5"/>
                <a:gd name="T22" fmla="*/ 8 w 20"/>
                <a:gd name="T23" fmla="*/ 0 h 5"/>
                <a:gd name="T24" fmla="*/ 10 w 20"/>
                <a:gd name="T25" fmla="*/ 0 h 5"/>
                <a:gd name="T26" fmla="*/ 13 w 20"/>
                <a:gd name="T27" fmla="*/ 0 h 5"/>
                <a:gd name="T28" fmla="*/ 16 w 20"/>
                <a:gd name="T29" fmla="*/ 0 h 5"/>
                <a:gd name="T30" fmla="*/ 18 w 20"/>
                <a:gd name="T31" fmla="*/ 0 h 5"/>
                <a:gd name="T32" fmla="*/ 19 w 20"/>
                <a:gd name="T33" fmla="*/ 0 h 5"/>
                <a:gd name="T34" fmla="*/ 20 w 20"/>
                <a:gd name="T35" fmla="*/ 1 h 5"/>
                <a:gd name="T36" fmla="*/ 20 w 20"/>
                <a:gd name="T37" fmla="*/ 2 h 5"/>
                <a:gd name="T38" fmla="*/ 20 w 20"/>
                <a:gd name="T39" fmla="*/ 3 h 5"/>
                <a:gd name="T40" fmla="*/ 19 w 20"/>
                <a:gd name="T41" fmla="*/ 4 h 5"/>
                <a:gd name="T42" fmla="*/ 18 w 20"/>
                <a:gd name="T43" fmla="*/ 5 h 5"/>
                <a:gd name="T44" fmla="*/ 18 w 20"/>
                <a:gd name="T4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0" h="5">
                  <a:moveTo>
                    <a:pt x="18" y="5"/>
                  </a:moveTo>
                  <a:lnTo>
                    <a:pt x="16" y="5"/>
                  </a:lnTo>
                  <a:lnTo>
                    <a:pt x="8" y="5"/>
                  </a:lnTo>
                  <a:lnTo>
                    <a:pt x="3" y="5"/>
                  </a:lnTo>
                  <a:lnTo>
                    <a:pt x="1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1"/>
                  </a:lnTo>
                  <a:lnTo>
                    <a:pt x="1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9" y="0"/>
                  </a:lnTo>
                  <a:lnTo>
                    <a:pt x="20" y="1"/>
                  </a:lnTo>
                  <a:lnTo>
                    <a:pt x="20" y="2"/>
                  </a:lnTo>
                  <a:lnTo>
                    <a:pt x="20" y="3"/>
                  </a:lnTo>
                  <a:lnTo>
                    <a:pt x="19" y="4"/>
                  </a:lnTo>
                  <a:lnTo>
                    <a:pt x="18" y="5"/>
                  </a:lnTo>
                  <a:lnTo>
                    <a:pt x="18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95" name="Freeform 411">
              <a:extLst>
                <a:ext uri="{FF2B5EF4-FFF2-40B4-BE49-F238E27FC236}">
                  <a16:creationId xmlns:a16="http://schemas.microsoft.com/office/drawing/2014/main" id="{406CEEFA-E5AB-4C2C-8049-4AE0AC70356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3" y="2054"/>
              <a:ext cx="30" cy="35"/>
            </a:xfrm>
            <a:custGeom>
              <a:avLst/>
              <a:gdLst>
                <a:gd name="T0" fmla="*/ 27 w 30"/>
                <a:gd name="T1" fmla="*/ 35 h 35"/>
                <a:gd name="T2" fmla="*/ 25 w 30"/>
                <a:gd name="T3" fmla="*/ 33 h 35"/>
                <a:gd name="T4" fmla="*/ 23 w 30"/>
                <a:gd name="T5" fmla="*/ 31 h 35"/>
                <a:gd name="T6" fmla="*/ 22 w 30"/>
                <a:gd name="T7" fmla="*/ 32 h 35"/>
                <a:gd name="T8" fmla="*/ 18 w 30"/>
                <a:gd name="T9" fmla="*/ 33 h 35"/>
                <a:gd name="T10" fmla="*/ 15 w 30"/>
                <a:gd name="T11" fmla="*/ 34 h 35"/>
                <a:gd name="T12" fmla="*/ 10 w 30"/>
                <a:gd name="T13" fmla="*/ 34 h 35"/>
                <a:gd name="T14" fmla="*/ 3 w 30"/>
                <a:gd name="T15" fmla="*/ 30 h 35"/>
                <a:gd name="T16" fmla="*/ 0 w 30"/>
                <a:gd name="T17" fmla="*/ 22 h 35"/>
                <a:gd name="T18" fmla="*/ 0 w 30"/>
                <a:gd name="T19" fmla="*/ 14 h 35"/>
                <a:gd name="T20" fmla="*/ 5 w 30"/>
                <a:gd name="T21" fmla="*/ 5 h 35"/>
                <a:gd name="T22" fmla="*/ 14 w 30"/>
                <a:gd name="T23" fmla="*/ 0 h 35"/>
                <a:gd name="T24" fmla="*/ 19 w 30"/>
                <a:gd name="T25" fmla="*/ 0 h 35"/>
                <a:gd name="T26" fmla="*/ 24 w 30"/>
                <a:gd name="T27" fmla="*/ 1 h 35"/>
                <a:gd name="T28" fmla="*/ 28 w 30"/>
                <a:gd name="T29" fmla="*/ 4 h 35"/>
                <a:gd name="T30" fmla="*/ 28 w 30"/>
                <a:gd name="T31" fmla="*/ 6 h 35"/>
                <a:gd name="T32" fmla="*/ 27 w 30"/>
                <a:gd name="T33" fmla="*/ 7 h 35"/>
                <a:gd name="T34" fmla="*/ 27 w 30"/>
                <a:gd name="T35" fmla="*/ 10 h 35"/>
                <a:gd name="T36" fmla="*/ 27 w 30"/>
                <a:gd name="T37" fmla="*/ 12 h 35"/>
                <a:gd name="T38" fmla="*/ 27 w 30"/>
                <a:gd name="T39" fmla="*/ 18 h 35"/>
                <a:gd name="T40" fmla="*/ 27 w 30"/>
                <a:gd name="T41" fmla="*/ 23 h 35"/>
                <a:gd name="T42" fmla="*/ 27 w 30"/>
                <a:gd name="T43" fmla="*/ 25 h 35"/>
                <a:gd name="T44" fmla="*/ 29 w 30"/>
                <a:gd name="T45" fmla="*/ 30 h 35"/>
                <a:gd name="T46" fmla="*/ 30 w 30"/>
                <a:gd name="T47" fmla="*/ 31 h 35"/>
                <a:gd name="T48" fmla="*/ 30 w 30"/>
                <a:gd name="T49" fmla="*/ 32 h 35"/>
                <a:gd name="T50" fmla="*/ 30 w 30"/>
                <a:gd name="T51" fmla="*/ 33 h 35"/>
                <a:gd name="T52" fmla="*/ 29 w 30"/>
                <a:gd name="T53" fmla="*/ 34 h 35"/>
                <a:gd name="T54" fmla="*/ 27 w 30"/>
                <a:gd name="T55" fmla="*/ 35 h 35"/>
                <a:gd name="T56" fmla="*/ 21 w 30"/>
                <a:gd name="T57" fmla="*/ 13 h 35"/>
                <a:gd name="T58" fmla="*/ 21 w 30"/>
                <a:gd name="T59" fmla="*/ 11 h 35"/>
                <a:gd name="T60" fmla="*/ 21 w 30"/>
                <a:gd name="T61" fmla="*/ 9 h 35"/>
                <a:gd name="T62" fmla="*/ 21 w 30"/>
                <a:gd name="T63" fmla="*/ 7 h 35"/>
                <a:gd name="T64" fmla="*/ 20 w 30"/>
                <a:gd name="T65" fmla="*/ 6 h 35"/>
                <a:gd name="T66" fmla="*/ 19 w 30"/>
                <a:gd name="T67" fmla="*/ 5 h 35"/>
                <a:gd name="T68" fmla="*/ 18 w 30"/>
                <a:gd name="T69" fmla="*/ 5 h 35"/>
                <a:gd name="T70" fmla="*/ 12 w 30"/>
                <a:gd name="T71" fmla="*/ 7 h 35"/>
                <a:gd name="T72" fmla="*/ 8 w 30"/>
                <a:gd name="T73" fmla="*/ 11 h 35"/>
                <a:gd name="T74" fmla="*/ 6 w 30"/>
                <a:gd name="T75" fmla="*/ 18 h 35"/>
                <a:gd name="T76" fmla="*/ 7 w 30"/>
                <a:gd name="T77" fmla="*/ 25 h 35"/>
                <a:gd name="T78" fmla="*/ 9 w 30"/>
                <a:gd name="T79" fmla="*/ 27 h 35"/>
                <a:gd name="T80" fmla="*/ 14 w 30"/>
                <a:gd name="T81" fmla="*/ 29 h 35"/>
                <a:gd name="T82" fmla="*/ 18 w 30"/>
                <a:gd name="T83" fmla="*/ 28 h 35"/>
                <a:gd name="T84" fmla="*/ 19 w 30"/>
                <a:gd name="T85" fmla="*/ 27 h 35"/>
                <a:gd name="T86" fmla="*/ 22 w 30"/>
                <a:gd name="T87" fmla="*/ 25 h 35"/>
                <a:gd name="T88" fmla="*/ 21 w 30"/>
                <a:gd name="T89" fmla="*/ 15 h 35"/>
                <a:gd name="T90" fmla="*/ 21 w 30"/>
                <a:gd name="T91" fmla="*/ 13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0" h="35">
                  <a:moveTo>
                    <a:pt x="27" y="35"/>
                  </a:moveTo>
                  <a:lnTo>
                    <a:pt x="27" y="35"/>
                  </a:lnTo>
                  <a:lnTo>
                    <a:pt x="26" y="34"/>
                  </a:lnTo>
                  <a:lnTo>
                    <a:pt x="25" y="33"/>
                  </a:lnTo>
                  <a:lnTo>
                    <a:pt x="24" y="33"/>
                  </a:lnTo>
                  <a:lnTo>
                    <a:pt x="23" y="31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9" y="33"/>
                  </a:lnTo>
                  <a:lnTo>
                    <a:pt x="18" y="33"/>
                  </a:lnTo>
                  <a:lnTo>
                    <a:pt x="17" y="34"/>
                  </a:lnTo>
                  <a:lnTo>
                    <a:pt x="15" y="34"/>
                  </a:lnTo>
                  <a:lnTo>
                    <a:pt x="14" y="34"/>
                  </a:lnTo>
                  <a:lnTo>
                    <a:pt x="10" y="34"/>
                  </a:lnTo>
                  <a:lnTo>
                    <a:pt x="5" y="32"/>
                  </a:lnTo>
                  <a:lnTo>
                    <a:pt x="3" y="30"/>
                  </a:lnTo>
                  <a:lnTo>
                    <a:pt x="2" y="28"/>
                  </a:lnTo>
                  <a:lnTo>
                    <a:pt x="0" y="22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3" y="8"/>
                  </a:lnTo>
                  <a:lnTo>
                    <a:pt x="5" y="5"/>
                  </a:lnTo>
                  <a:lnTo>
                    <a:pt x="8" y="2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19" y="0"/>
                  </a:lnTo>
                  <a:lnTo>
                    <a:pt x="22" y="1"/>
                  </a:lnTo>
                  <a:lnTo>
                    <a:pt x="24" y="1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28" y="5"/>
                  </a:lnTo>
                  <a:lnTo>
                    <a:pt x="28" y="6"/>
                  </a:lnTo>
                  <a:lnTo>
                    <a:pt x="28" y="7"/>
                  </a:lnTo>
                  <a:lnTo>
                    <a:pt x="27" y="7"/>
                  </a:lnTo>
                  <a:lnTo>
                    <a:pt x="27" y="8"/>
                  </a:lnTo>
                  <a:lnTo>
                    <a:pt x="27" y="10"/>
                  </a:lnTo>
                  <a:lnTo>
                    <a:pt x="27" y="11"/>
                  </a:lnTo>
                  <a:lnTo>
                    <a:pt x="27" y="12"/>
                  </a:lnTo>
                  <a:lnTo>
                    <a:pt x="27" y="16"/>
                  </a:lnTo>
                  <a:lnTo>
                    <a:pt x="27" y="18"/>
                  </a:lnTo>
                  <a:lnTo>
                    <a:pt x="27" y="20"/>
                  </a:lnTo>
                  <a:lnTo>
                    <a:pt x="27" y="23"/>
                  </a:lnTo>
                  <a:lnTo>
                    <a:pt x="27" y="24"/>
                  </a:lnTo>
                  <a:lnTo>
                    <a:pt x="27" y="25"/>
                  </a:lnTo>
                  <a:lnTo>
                    <a:pt x="28" y="27"/>
                  </a:lnTo>
                  <a:lnTo>
                    <a:pt x="29" y="30"/>
                  </a:lnTo>
                  <a:lnTo>
                    <a:pt x="29" y="30"/>
                  </a:lnTo>
                  <a:lnTo>
                    <a:pt x="30" y="31"/>
                  </a:lnTo>
                  <a:lnTo>
                    <a:pt x="30" y="31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0" y="33"/>
                  </a:lnTo>
                  <a:lnTo>
                    <a:pt x="29" y="34"/>
                  </a:lnTo>
                  <a:lnTo>
                    <a:pt x="29" y="34"/>
                  </a:lnTo>
                  <a:lnTo>
                    <a:pt x="28" y="35"/>
                  </a:lnTo>
                  <a:lnTo>
                    <a:pt x="27" y="35"/>
                  </a:lnTo>
                  <a:lnTo>
                    <a:pt x="27" y="35"/>
                  </a:lnTo>
                  <a:close/>
                  <a:moveTo>
                    <a:pt x="21" y="13"/>
                  </a:moveTo>
                  <a:lnTo>
                    <a:pt x="21" y="12"/>
                  </a:lnTo>
                  <a:lnTo>
                    <a:pt x="21" y="11"/>
                  </a:lnTo>
                  <a:lnTo>
                    <a:pt x="21" y="10"/>
                  </a:lnTo>
                  <a:lnTo>
                    <a:pt x="21" y="9"/>
                  </a:lnTo>
                  <a:lnTo>
                    <a:pt x="21" y="7"/>
                  </a:lnTo>
                  <a:lnTo>
                    <a:pt x="21" y="7"/>
                  </a:lnTo>
                  <a:lnTo>
                    <a:pt x="21" y="6"/>
                  </a:lnTo>
                  <a:lnTo>
                    <a:pt x="20" y="6"/>
                  </a:lnTo>
                  <a:lnTo>
                    <a:pt x="19" y="6"/>
                  </a:lnTo>
                  <a:lnTo>
                    <a:pt x="19" y="5"/>
                  </a:lnTo>
                  <a:lnTo>
                    <a:pt x="18" y="5"/>
                  </a:lnTo>
                  <a:lnTo>
                    <a:pt x="18" y="5"/>
                  </a:lnTo>
                  <a:lnTo>
                    <a:pt x="16" y="5"/>
                  </a:lnTo>
                  <a:lnTo>
                    <a:pt x="12" y="7"/>
                  </a:lnTo>
                  <a:lnTo>
                    <a:pt x="10" y="9"/>
                  </a:lnTo>
                  <a:lnTo>
                    <a:pt x="8" y="11"/>
                  </a:lnTo>
                  <a:lnTo>
                    <a:pt x="6" y="16"/>
                  </a:lnTo>
                  <a:lnTo>
                    <a:pt x="6" y="18"/>
                  </a:lnTo>
                  <a:lnTo>
                    <a:pt x="6" y="21"/>
                  </a:lnTo>
                  <a:lnTo>
                    <a:pt x="7" y="25"/>
                  </a:lnTo>
                  <a:lnTo>
                    <a:pt x="8" y="26"/>
                  </a:lnTo>
                  <a:lnTo>
                    <a:pt x="9" y="27"/>
                  </a:lnTo>
                  <a:lnTo>
                    <a:pt x="12" y="29"/>
                  </a:lnTo>
                  <a:lnTo>
                    <a:pt x="14" y="29"/>
                  </a:lnTo>
                  <a:lnTo>
                    <a:pt x="15" y="29"/>
                  </a:lnTo>
                  <a:lnTo>
                    <a:pt x="18" y="28"/>
                  </a:lnTo>
                  <a:lnTo>
                    <a:pt x="19" y="28"/>
                  </a:lnTo>
                  <a:lnTo>
                    <a:pt x="19" y="27"/>
                  </a:lnTo>
                  <a:lnTo>
                    <a:pt x="21" y="26"/>
                  </a:lnTo>
                  <a:lnTo>
                    <a:pt x="22" y="25"/>
                  </a:lnTo>
                  <a:lnTo>
                    <a:pt x="21" y="21"/>
                  </a:lnTo>
                  <a:lnTo>
                    <a:pt x="21" y="15"/>
                  </a:lnTo>
                  <a:lnTo>
                    <a:pt x="21" y="13"/>
                  </a:lnTo>
                  <a:lnTo>
                    <a:pt x="21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96" name="Line 412">
              <a:extLst>
                <a:ext uri="{FF2B5EF4-FFF2-40B4-BE49-F238E27FC236}">
                  <a16:creationId xmlns:a16="http://schemas.microsoft.com/office/drawing/2014/main" id="{14129324-C2E4-45CA-9F53-4B6F0B1A29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10" y="1981"/>
              <a:ext cx="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97" name="Line 413">
              <a:extLst>
                <a:ext uri="{FF2B5EF4-FFF2-40B4-BE49-F238E27FC236}">
                  <a16:creationId xmlns:a16="http://schemas.microsoft.com/office/drawing/2014/main" id="{7651944B-AE4F-4815-8E31-80EA8AC015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" y="1981"/>
              <a:ext cx="28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98" name="Freeform 414">
              <a:extLst>
                <a:ext uri="{FF2B5EF4-FFF2-40B4-BE49-F238E27FC236}">
                  <a16:creationId xmlns:a16="http://schemas.microsoft.com/office/drawing/2014/main" id="{A7534D78-C5FD-466F-8E79-7AD9EEA1BD1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1" y="1808"/>
              <a:ext cx="66" cy="115"/>
            </a:xfrm>
            <a:custGeom>
              <a:avLst/>
              <a:gdLst>
                <a:gd name="T0" fmla="*/ 57 w 66"/>
                <a:gd name="T1" fmla="*/ 43 h 115"/>
                <a:gd name="T2" fmla="*/ 54 w 66"/>
                <a:gd name="T3" fmla="*/ 43 h 115"/>
                <a:gd name="T4" fmla="*/ 51 w 66"/>
                <a:gd name="T5" fmla="*/ 43 h 115"/>
                <a:gd name="T6" fmla="*/ 49 w 66"/>
                <a:gd name="T7" fmla="*/ 43 h 115"/>
                <a:gd name="T8" fmla="*/ 40 w 66"/>
                <a:gd name="T9" fmla="*/ 44 h 115"/>
                <a:gd name="T10" fmla="*/ 41 w 66"/>
                <a:gd name="T11" fmla="*/ 94 h 115"/>
                <a:gd name="T12" fmla="*/ 41 w 66"/>
                <a:gd name="T13" fmla="*/ 106 h 115"/>
                <a:gd name="T14" fmla="*/ 33 w 66"/>
                <a:gd name="T15" fmla="*/ 115 h 115"/>
                <a:gd name="T16" fmla="*/ 29 w 66"/>
                <a:gd name="T17" fmla="*/ 114 h 115"/>
                <a:gd name="T18" fmla="*/ 26 w 66"/>
                <a:gd name="T19" fmla="*/ 112 h 115"/>
                <a:gd name="T20" fmla="*/ 25 w 66"/>
                <a:gd name="T21" fmla="*/ 108 h 115"/>
                <a:gd name="T22" fmla="*/ 25 w 66"/>
                <a:gd name="T23" fmla="*/ 102 h 115"/>
                <a:gd name="T24" fmla="*/ 26 w 66"/>
                <a:gd name="T25" fmla="*/ 96 h 115"/>
                <a:gd name="T26" fmla="*/ 26 w 66"/>
                <a:gd name="T27" fmla="*/ 90 h 115"/>
                <a:gd name="T28" fmla="*/ 21 w 66"/>
                <a:gd name="T29" fmla="*/ 44 h 115"/>
                <a:gd name="T30" fmla="*/ 7 w 66"/>
                <a:gd name="T31" fmla="*/ 43 h 115"/>
                <a:gd name="T32" fmla="*/ 0 w 66"/>
                <a:gd name="T33" fmla="*/ 38 h 115"/>
                <a:gd name="T34" fmla="*/ 0 w 66"/>
                <a:gd name="T35" fmla="*/ 33 h 115"/>
                <a:gd name="T36" fmla="*/ 2 w 66"/>
                <a:gd name="T37" fmla="*/ 29 h 115"/>
                <a:gd name="T38" fmla="*/ 6 w 66"/>
                <a:gd name="T39" fmla="*/ 27 h 115"/>
                <a:gd name="T40" fmla="*/ 24 w 66"/>
                <a:gd name="T41" fmla="*/ 28 h 115"/>
                <a:gd name="T42" fmla="*/ 24 w 66"/>
                <a:gd name="T43" fmla="*/ 21 h 115"/>
                <a:gd name="T44" fmla="*/ 23 w 66"/>
                <a:gd name="T45" fmla="*/ 14 h 115"/>
                <a:gd name="T46" fmla="*/ 23 w 66"/>
                <a:gd name="T47" fmla="*/ 8 h 115"/>
                <a:gd name="T48" fmla="*/ 24 w 66"/>
                <a:gd name="T49" fmla="*/ 3 h 115"/>
                <a:gd name="T50" fmla="*/ 26 w 66"/>
                <a:gd name="T51" fmla="*/ 1 h 115"/>
                <a:gd name="T52" fmla="*/ 31 w 66"/>
                <a:gd name="T53" fmla="*/ 0 h 115"/>
                <a:gd name="T54" fmla="*/ 39 w 66"/>
                <a:gd name="T55" fmla="*/ 6 h 115"/>
                <a:gd name="T56" fmla="*/ 39 w 66"/>
                <a:gd name="T57" fmla="*/ 13 h 115"/>
                <a:gd name="T58" fmla="*/ 39 w 66"/>
                <a:gd name="T59" fmla="*/ 19 h 115"/>
                <a:gd name="T60" fmla="*/ 39 w 66"/>
                <a:gd name="T61" fmla="*/ 28 h 115"/>
                <a:gd name="T62" fmla="*/ 49 w 66"/>
                <a:gd name="T63" fmla="*/ 27 h 115"/>
                <a:gd name="T64" fmla="*/ 54 w 66"/>
                <a:gd name="T65" fmla="*/ 27 h 115"/>
                <a:gd name="T66" fmla="*/ 61 w 66"/>
                <a:gd name="T67" fmla="*/ 28 h 115"/>
                <a:gd name="T68" fmla="*/ 66 w 66"/>
                <a:gd name="T69" fmla="*/ 32 h 115"/>
                <a:gd name="T70" fmla="*/ 66 w 66"/>
                <a:gd name="T71" fmla="*/ 37 h 115"/>
                <a:gd name="T72" fmla="*/ 64 w 66"/>
                <a:gd name="T73" fmla="*/ 41 h 115"/>
                <a:gd name="T74" fmla="*/ 60 w 66"/>
                <a:gd name="T75" fmla="*/ 43 h 115"/>
                <a:gd name="T76" fmla="*/ 58 w 66"/>
                <a:gd name="T77" fmla="*/ 43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6" h="115">
                  <a:moveTo>
                    <a:pt x="58" y="43"/>
                  </a:moveTo>
                  <a:lnTo>
                    <a:pt x="57" y="43"/>
                  </a:lnTo>
                  <a:lnTo>
                    <a:pt x="55" y="43"/>
                  </a:lnTo>
                  <a:lnTo>
                    <a:pt x="54" y="43"/>
                  </a:lnTo>
                  <a:lnTo>
                    <a:pt x="53" y="43"/>
                  </a:lnTo>
                  <a:lnTo>
                    <a:pt x="51" y="43"/>
                  </a:lnTo>
                  <a:lnTo>
                    <a:pt x="50" y="43"/>
                  </a:lnTo>
                  <a:lnTo>
                    <a:pt x="49" y="43"/>
                  </a:lnTo>
                  <a:lnTo>
                    <a:pt x="44" y="43"/>
                  </a:lnTo>
                  <a:lnTo>
                    <a:pt x="40" y="44"/>
                  </a:lnTo>
                  <a:lnTo>
                    <a:pt x="41" y="90"/>
                  </a:lnTo>
                  <a:lnTo>
                    <a:pt x="41" y="94"/>
                  </a:lnTo>
                  <a:lnTo>
                    <a:pt x="41" y="97"/>
                  </a:lnTo>
                  <a:lnTo>
                    <a:pt x="41" y="106"/>
                  </a:lnTo>
                  <a:lnTo>
                    <a:pt x="37" y="115"/>
                  </a:lnTo>
                  <a:lnTo>
                    <a:pt x="33" y="115"/>
                  </a:lnTo>
                  <a:lnTo>
                    <a:pt x="31" y="115"/>
                  </a:lnTo>
                  <a:lnTo>
                    <a:pt x="29" y="114"/>
                  </a:lnTo>
                  <a:lnTo>
                    <a:pt x="27" y="113"/>
                  </a:lnTo>
                  <a:lnTo>
                    <a:pt x="26" y="112"/>
                  </a:lnTo>
                  <a:lnTo>
                    <a:pt x="25" y="109"/>
                  </a:lnTo>
                  <a:lnTo>
                    <a:pt x="25" y="108"/>
                  </a:lnTo>
                  <a:lnTo>
                    <a:pt x="25" y="106"/>
                  </a:lnTo>
                  <a:lnTo>
                    <a:pt x="25" y="102"/>
                  </a:lnTo>
                  <a:lnTo>
                    <a:pt x="25" y="99"/>
                  </a:lnTo>
                  <a:lnTo>
                    <a:pt x="26" y="96"/>
                  </a:lnTo>
                  <a:lnTo>
                    <a:pt x="26" y="91"/>
                  </a:lnTo>
                  <a:lnTo>
                    <a:pt x="26" y="90"/>
                  </a:lnTo>
                  <a:lnTo>
                    <a:pt x="24" y="44"/>
                  </a:lnTo>
                  <a:lnTo>
                    <a:pt x="21" y="44"/>
                  </a:lnTo>
                  <a:lnTo>
                    <a:pt x="13" y="43"/>
                  </a:lnTo>
                  <a:lnTo>
                    <a:pt x="7" y="43"/>
                  </a:lnTo>
                  <a:lnTo>
                    <a:pt x="3" y="42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0" y="33"/>
                  </a:lnTo>
                  <a:lnTo>
                    <a:pt x="1" y="30"/>
                  </a:lnTo>
                  <a:lnTo>
                    <a:pt x="2" y="29"/>
                  </a:lnTo>
                  <a:lnTo>
                    <a:pt x="3" y="28"/>
                  </a:lnTo>
                  <a:lnTo>
                    <a:pt x="6" y="27"/>
                  </a:lnTo>
                  <a:lnTo>
                    <a:pt x="7" y="27"/>
                  </a:lnTo>
                  <a:lnTo>
                    <a:pt x="24" y="28"/>
                  </a:lnTo>
                  <a:lnTo>
                    <a:pt x="24" y="26"/>
                  </a:lnTo>
                  <a:lnTo>
                    <a:pt x="24" y="21"/>
                  </a:lnTo>
                  <a:lnTo>
                    <a:pt x="23" y="17"/>
                  </a:lnTo>
                  <a:lnTo>
                    <a:pt x="23" y="14"/>
                  </a:lnTo>
                  <a:lnTo>
                    <a:pt x="23" y="9"/>
                  </a:lnTo>
                  <a:lnTo>
                    <a:pt x="23" y="8"/>
                  </a:lnTo>
                  <a:lnTo>
                    <a:pt x="23" y="6"/>
                  </a:lnTo>
                  <a:lnTo>
                    <a:pt x="24" y="3"/>
                  </a:lnTo>
                  <a:lnTo>
                    <a:pt x="25" y="2"/>
                  </a:lnTo>
                  <a:lnTo>
                    <a:pt x="26" y="1"/>
                  </a:lnTo>
                  <a:lnTo>
                    <a:pt x="29" y="0"/>
                  </a:lnTo>
                  <a:lnTo>
                    <a:pt x="31" y="0"/>
                  </a:lnTo>
                  <a:lnTo>
                    <a:pt x="34" y="0"/>
                  </a:lnTo>
                  <a:lnTo>
                    <a:pt x="39" y="6"/>
                  </a:lnTo>
                  <a:lnTo>
                    <a:pt x="39" y="12"/>
                  </a:lnTo>
                  <a:lnTo>
                    <a:pt x="39" y="13"/>
                  </a:lnTo>
                  <a:lnTo>
                    <a:pt x="39" y="17"/>
                  </a:lnTo>
                  <a:lnTo>
                    <a:pt x="39" y="19"/>
                  </a:lnTo>
                  <a:lnTo>
                    <a:pt x="39" y="23"/>
                  </a:lnTo>
                  <a:lnTo>
                    <a:pt x="39" y="28"/>
                  </a:lnTo>
                  <a:lnTo>
                    <a:pt x="44" y="28"/>
                  </a:lnTo>
                  <a:lnTo>
                    <a:pt x="49" y="27"/>
                  </a:lnTo>
                  <a:lnTo>
                    <a:pt x="50" y="27"/>
                  </a:lnTo>
                  <a:lnTo>
                    <a:pt x="54" y="27"/>
                  </a:lnTo>
                  <a:lnTo>
                    <a:pt x="60" y="27"/>
                  </a:lnTo>
                  <a:lnTo>
                    <a:pt x="61" y="28"/>
                  </a:lnTo>
                  <a:lnTo>
                    <a:pt x="63" y="28"/>
                  </a:lnTo>
                  <a:lnTo>
                    <a:pt x="66" y="32"/>
                  </a:lnTo>
                  <a:lnTo>
                    <a:pt x="66" y="35"/>
                  </a:lnTo>
                  <a:lnTo>
                    <a:pt x="66" y="37"/>
                  </a:lnTo>
                  <a:lnTo>
                    <a:pt x="65" y="40"/>
                  </a:lnTo>
                  <a:lnTo>
                    <a:pt x="64" y="41"/>
                  </a:lnTo>
                  <a:lnTo>
                    <a:pt x="62" y="42"/>
                  </a:lnTo>
                  <a:lnTo>
                    <a:pt x="60" y="43"/>
                  </a:lnTo>
                  <a:lnTo>
                    <a:pt x="58" y="43"/>
                  </a:lnTo>
                  <a:lnTo>
                    <a:pt x="58" y="43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99" name="Freeform 415">
              <a:extLst>
                <a:ext uri="{FF2B5EF4-FFF2-40B4-BE49-F238E27FC236}">
                  <a16:creationId xmlns:a16="http://schemas.microsoft.com/office/drawing/2014/main" id="{8C17F85A-B0F0-4CEE-B1CE-74BBC74676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0" y="1859"/>
              <a:ext cx="22" cy="59"/>
            </a:xfrm>
            <a:custGeom>
              <a:avLst/>
              <a:gdLst>
                <a:gd name="T0" fmla="*/ 22 w 22"/>
                <a:gd name="T1" fmla="*/ 59 h 59"/>
                <a:gd name="T2" fmla="*/ 14 w 22"/>
                <a:gd name="T3" fmla="*/ 59 h 59"/>
                <a:gd name="T4" fmla="*/ 14 w 22"/>
                <a:gd name="T5" fmla="*/ 13 h 59"/>
                <a:gd name="T6" fmla="*/ 13 w 22"/>
                <a:gd name="T7" fmla="*/ 15 h 59"/>
                <a:gd name="T8" fmla="*/ 10 w 22"/>
                <a:gd name="T9" fmla="*/ 17 h 59"/>
                <a:gd name="T10" fmla="*/ 8 w 22"/>
                <a:gd name="T11" fmla="*/ 18 h 59"/>
                <a:gd name="T12" fmla="*/ 6 w 22"/>
                <a:gd name="T13" fmla="*/ 19 h 59"/>
                <a:gd name="T14" fmla="*/ 2 w 22"/>
                <a:gd name="T15" fmla="*/ 21 h 59"/>
                <a:gd name="T16" fmla="*/ 0 w 22"/>
                <a:gd name="T17" fmla="*/ 22 h 59"/>
                <a:gd name="T18" fmla="*/ 0 w 22"/>
                <a:gd name="T19" fmla="*/ 15 h 59"/>
                <a:gd name="T20" fmla="*/ 3 w 22"/>
                <a:gd name="T21" fmla="*/ 14 h 59"/>
                <a:gd name="T22" fmla="*/ 8 w 22"/>
                <a:gd name="T23" fmla="*/ 10 h 59"/>
                <a:gd name="T24" fmla="*/ 11 w 22"/>
                <a:gd name="T25" fmla="*/ 8 h 59"/>
                <a:gd name="T26" fmla="*/ 13 w 22"/>
                <a:gd name="T27" fmla="*/ 6 h 59"/>
                <a:gd name="T28" fmla="*/ 16 w 22"/>
                <a:gd name="T29" fmla="*/ 2 h 59"/>
                <a:gd name="T30" fmla="*/ 17 w 22"/>
                <a:gd name="T31" fmla="*/ 0 h 59"/>
                <a:gd name="T32" fmla="*/ 22 w 22"/>
                <a:gd name="T33" fmla="*/ 0 h 59"/>
                <a:gd name="T34" fmla="*/ 22 w 22"/>
                <a:gd name="T35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" h="59">
                  <a:moveTo>
                    <a:pt x="22" y="59"/>
                  </a:moveTo>
                  <a:lnTo>
                    <a:pt x="14" y="59"/>
                  </a:lnTo>
                  <a:lnTo>
                    <a:pt x="14" y="13"/>
                  </a:lnTo>
                  <a:lnTo>
                    <a:pt x="13" y="15"/>
                  </a:lnTo>
                  <a:lnTo>
                    <a:pt x="10" y="17"/>
                  </a:lnTo>
                  <a:lnTo>
                    <a:pt x="8" y="18"/>
                  </a:lnTo>
                  <a:lnTo>
                    <a:pt x="6" y="19"/>
                  </a:lnTo>
                  <a:lnTo>
                    <a:pt x="2" y="21"/>
                  </a:lnTo>
                  <a:lnTo>
                    <a:pt x="0" y="22"/>
                  </a:lnTo>
                  <a:lnTo>
                    <a:pt x="0" y="15"/>
                  </a:lnTo>
                  <a:lnTo>
                    <a:pt x="3" y="14"/>
                  </a:lnTo>
                  <a:lnTo>
                    <a:pt x="8" y="10"/>
                  </a:lnTo>
                  <a:lnTo>
                    <a:pt x="11" y="8"/>
                  </a:lnTo>
                  <a:lnTo>
                    <a:pt x="13" y="6"/>
                  </a:lnTo>
                  <a:lnTo>
                    <a:pt x="16" y="2"/>
                  </a:lnTo>
                  <a:lnTo>
                    <a:pt x="17" y="0"/>
                  </a:lnTo>
                  <a:lnTo>
                    <a:pt x="22" y="0"/>
                  </a:lnTo>
                  <a:lnTo>
                    <a:pt x="22" y="59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0" name="Freeform 416">
              <a:extLst>
                <a:ext uri="{FF2B5EF4-FFF2-40B4-BE49-F238E27FC236}">
                  <a16:creationId xmlns:a16="http://schemas.microsoft.com/office/drawing/2014/main" id="{DF99901F-5DF0-4760-BA3C-1693173F828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34" y="1829"/>
              <a:ext cx="57" cy="116"/>
            </a:xfrm>
            <a:custGeom>
              <a:avLst/>
              <a:gdLst>
                <a:gd name="T0" fmla="*/ 13 w 57"/>
                <a:gd name="T1" fmla="*/ 94 h 116"/>
                <a:gd name="T2" fmla="*/ 12 w 57"/>
                <a:gd name="T3" fmla="*/ 111 h 116"/>
                <a:gd name="T4" fmla="*/ 0 w 57"/>
                <a:gd name="T5" fmla="*/ 116 h 116"/>
                <a:gd name="T6" fmla="*/ 2 w 57"/>
                <a:gd name="T7" fmla="*/ 107 h 116"/>
                <a:gd name="T8" fmla="*/ 2 w 57"/>
                <a:gd name="T9" fmla="*/ 101 h 116"/>
                <a:gd name="T10" fmla="*/ 3 w 57"/>
                <a:gd name="T11" fmla="*/ 93 h 116"/>
                <a:gd name="T12" fmla="*/ 3 w 57"/>
                <a:gd name="T13" fmla="*/ 23 h 116"/>
                <a:gd name="T14" fmla="*/ 5 w 57"/>
                <a:gd name="T15" fmla="*/ 12 h 116"/>
                <a:gd name="T16" fmla="*/ 10 w 57"/>
                <a:gd name="T17" fmla="*/ 5 h 116"/>
                <a:gd name="T18" fmla="*/ 16 w 57"/>
                <a:gd name="T19" fmla="*/ 1 h 116"/>
                <a:gd name="T20" fmla="*/ 27 w 57"/>
                <a:gd name="T21" fmla="*/ 0 h 116"/>
                <a:gd name="T22" fmla="*/ 42 w 57"/>
                <a:gd name="T23" fmla="*/ 3 h 116"/>
                <a:gd name="T24" fmla="*/ 48 w 57"/>
                <a:gd name="T25" fmla="*/ 9 h 116"/>
                <a:gd name="T26" fmla="*/ 52 w 57"/>
                <a:gd name="T27" fmla="*/ 20 h 116"/>
                <a:gd name="T28" fmla="*/ 50 w 57"/>
                <a:gd name="T29" fmla="*/ 28 h 116"/>
                <a:gd name="T30" fmla="*/ 47 w 57"/>
                <a:gd name="T31" fmla="*/ 32 h 116"/>
                <a:gd name="T32" fmla="*/ 40 w 57"/>
                <a:gd name="T33" fmla="*/ 38 h 116"/>
                <a:gd name="T34" fmla="*/ 57 w 57"/>
                <a:gd name="T35" fmla="*/ 55 h 116"/>
                <a:gd name="T36" fmla="*/ 57 w 57"/>
                <a:gd name="T37" fmla="*/ 67 h 116"/>
                <a:gd name="T38" fmla="*/ 54 w 57"/>
                <a:gd name="T39" fmla="*/ 77 h 116"/>
                <a:gd name="T40" fmla="*/ 47 w 57"/>
                <a:gd name="T41" fmla="*/ 86 h 116"/>
                <a:gd name="T42" fmla="*/ 41 w 57"/>
                <a:gd name="T43" fmla="*/ 89 h 116"/>
                <a:gd name="T44" fmla="*/ 31 w 57"/>
                <a:gd name="T45" fmla="*/ 91 h 116"/>
                <a:gd name="T46" fmla="*/ 25 w 57"/>
                <a:gd name="T47" fmla="*/ 90 h 116"/>
                <a:gd name="T48" fmla="*/ 21 w 57"/>
                <a:gd name="T49" fmla="*/ 88 h 116"/>
                <a:gd name="T50" fmla="*/ 13 w 57"/>
                <a:gd name="T51" fmla="*/ 84 h 116"/>
                <a:gd name="T52" fmla="*/ 13 w 57"/>
                <a:gd name="T53" fmla="*/ 79 h 116"/>
                <a:gd name="T54" fmla="*/ 21 w 57"/>
                <a:gd name="T55" fmla="*/ 84 h 116"/>
                <a:gd name="T56" fmla="*/ 25 w 57"/>
                <a:gd name="T57" fmla="*/ 86 h 116"/>
                <a:gd name="T58" fmla="*/ 30 w 57"/>
                <a:gd name="T59" fmla="*/ 86 h 116"/>
                <a:gd name="T60" fmla="*/ 39 w 57"/>
                <a:gd name="T61" fmla="*/ 84 h 116"/>
                <a:gd name="T62" fmla="*/ 43 w 57"/>
                <a:gd name="T63" fmla="*/ 78 h 116"/>
                <a:gd name="T64" fmla="*/ 45 w 57"/>
                <a:gd name="T65" fmla="*/ 64 h 116"/>
                <a:gd name="T66" fmla="*/ 44 w 57"/>
                <a:gd name="T67" fmla="*/ 55 h 116"/>
                <a:gd name="T68" fmla="*/ 42 w 57"/>
                <a:gd name="T69" fmla="*/ 49 h 116"/>
                <a:gd name="T70" fmla="*/ 36 w 57"/>
                <a:gd name="T71" fmla="*/ 40 h 116"/>
                <a:gd name="T72" fmla="*/ 30 w 57"/>
                <a:gd name="T73" fmla="*/ 42 h 116"/>
                <a:gd name="T74" fmla="*/ 27 w 57"/>
                <a:gd name="T75" fmla="*/ 42 h 116"/>
                <a:gd name="T76" fmla="*/ 23 w 57"/>
                <a:gd name="T77" fmla="*/ 41 h 116"/>
                <a:gd name="T78" fmla="*/ 22 w 57"/>
                <a:gd name="T79" fmla="*/ 39 h 116"/>
                <a:gd name="T80" fmla="*/ 22 w 57"/>
                <a:gd name="T81" fmla="*/ 38 h 116"/>
                <a:gd name="T82" fmla="*/ 23 w 57"/>
                <a:gd name="T83" fmla="*/ 36 h 116"/>
                <a:gd name="T84" fmla="*/ 26 w 57"/>
                <a:gd name="T85" fmla="*/ 35 h 116"/>
                <a:gd name="T86" fmla="*/ 28 w 57"/>
                <a:gd name="T87" fmla="*/ 35 h 116"/>
                <a:gd name="T88" fmla="*/ 36 w 57"/>
                <a:gd name="T89" fmla="*/ 37 h 116"/>
                <a:gd name="T90" fmla="*/ 41 w 57"/>
                <a:gd name="T91" fmla="*/ 24 h 116"/>
                <a:gd name="T92" fmla="*/ 41 w 57"/>
                <a:gd name="T93" fmla="*/ 16 h 116"/>
                <a:gd name="T94" fmla="*/ 37 w 57"/>
                <a:gd name="T95" fmla="*/ 8 h 116"/>
                <a:gd name="T96" fmla="*/ 30 w 57"/>
                <a:gd name="T97" fmla="*/ 4 h 116"/>
                <a:gd name="T98" fmla="*/ 23 w 57"/>
                <a:gd name="T99" fmla="*/ 4 h 116"/>
                <a:gd name="T100" fmla="*/ 16 w 57"/>
                <a:gd name="T101" fmla="*/ 10 h 116"/>
                <a:gd name="T102" fmla="*/ 13 w 57"/>
                <a:gd name="T103" fmla="*/ 18 h 116"/>
                <a:gd name="T104" fmla="*/ 13 w 57"/>
                <a:gd name="T105" fmla="*/ 79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" h="116">
                  <a:moveTo>
                    <a:pt x="13" y="84"/>
                  </a:moveTo>
                  <a:lnTo>
                    <a:pt x="13" y="94"/>
                  </a:lnTo>
                  <a:lnTo>
                    <a:pt x="13" y="99"/>
                  </a:lnTo>
                  <a:lnTo>
                    <a:pt x="12" y="111"/>
                  </a:lnTo>
                  <a:lnTo>
                    <a:pt x="11" y="116"/>
                  </a:lnTo>
                  <a:lnTo>
                    <a:pt x="0" y="116"/>
                  </a:lnTo>
                  <a:lnTo>
                    <a:pt x="1" y="112"/>
                  </a:lnTo>
                  <a:lnTo>
                    <a:pt x="2" y="107"/>
                  </a:lnTo>
                  <a:lnTo>
                    <a:pt x="2" y="106"/>
                  </a:lnTo>
                  <a:lnTo>
                    <a:pt x="2" y="101"/>
                  </a:lnTo>
                  <a:lnTo>
                    <a:pt x="3" y="95"/>
                  </a:lnTo>
                  <a:lnTo>
                    <a:pt x="3" y="93"/>
                  </a:lnTo>
                  <a:lnTo>
                    <a:pt x="3" y="29"/>
                  </a:lnTo>
                  <a:lnTo>
                    <a:pt x="3" y="23"/>
                  </a:lnTo>
                  <a:lnTo>
                    <a:pt x="4" y="15"/>
                  </a:lnTo>
                  <a:lnTo>
                    <a:pt x="5" y="12"/>
                  </a:lnTo>
                  <a:lnTo>
                    <a:pt x="6" y="10"/>
                  </a:lnTo>
                  <a:lnTo>
                    <a:pt x="10" y="5"/>
                  </a:lnTo>
                  <a:lnTo>
                    <a:pt x="13" y="3"/>
                  </a:lnTo>
                  <a:lnTo>
                    <a:pt x="16" y="1"/>
                  </a:lnTo>
                  <a:lnTo>
                    <a:pt x="23" y="0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42" y="3"/>
                  </a:lnTo>
                  <a:lnTo>
                    <a:pt x="45" y="6"/>
                  </a:lnTo>
                  <a:lnTo>
                    <a:pt x="48" y="9"/>
                  </a:lnTo>
                  <a:lnTo>
                    <a:pt x="52" y="16"/>
                  </a:lnTo>
                  <a:lnTo>
                    <a:pt x="52" y="20"/>
                  </a:lnTo>
                  <a:lnTo>
                    <a:pt x="52" y="23"/>
                  </a:lnTo>
                  <a:lnTo>
                    <a:pt x="50" y="28"/>
                  </a:lnTo>
                  <a:lnTo>
                    <a:pt x="49" y="30"/>
                  </a:lnTo>
                  <a:lnTo>
                    <a:pt x="47" y="32"/>
                  </a:lnTo>
                  <a:lnTo>
                    <a:pt x="43" y="37"/>
                  </a:lnTo>
                  <a:lnTo>
                    <a:pt x="40" y="38"/>
                  </a:lnTo>
                  <a:lnTo>
                    <a:pt x="49" y="42"/>
                  </a:lnTo>
                  <a:lnTo>
                    <a:pt x="57" y="55"/>
                  </a:lnTo>
                  <a:lnTo>
                    <a:pt x="57" y="63"/>
                  </a:lnTo>
                  <a:lnTo>
                    <a:pt x="57" y="67"/>
                  </a:lnTo>
                  <a:lnTo>
                    <a:pt x="55" y="74"/>
                  </a:lnTo>
                  <a:lnTo>
                    <a:pt x="54" y="77"/>
                  </a:lnTo>
                  <a:lnTo>
                    <a:pt x="52" y="80"/>
                  </a:lnTo>
                  <a:lnTo>
                    <a:pt x="47" y="86"/>
                  </a:lnTo>
                  <a:lnTo>
                    <a:pt x="44" y="87"/>
                  </a:lnTo>
                  <a:lnTo>
                    <a:pt x="41" y="89"/>
                  </a:lnTo>
                  <a:lnTo>
                    <a:pt x="35" y="91"/>
                  </a:lnTo>
                  <a:lnTo>
                    <a:pt x="31" y="91"/>
                  </a:lnTo>
                  <a:lnTo>
                    <a:pt x="29" y="91"/>
                  </a:lnTo>
                  <a:lnTo>
                    <a:pt x="25" y="90"/>
                  </a:lnTo>
                  <a:lnTo>
                    <a:pt x="23" y="89"/>
                  </a:lnTo>
                  <a:lnTo>
                    <a:pt x="21" y="88"/>
                  </a:lnTo>
                  <a:lnTo>
                    <a:pt x="16" y="86"/>
                  </a:lnTo>
                  <a:lnTo>
                    <a:pt x="13" y="84"/>
                  </a:lnTo>
                  <a:lnTo>
                    <a:pt x="13" y="84"/>
                  </a:lnTo>
                  <a:close/>
                  <a:moveTo>
                    <a:pt x="13" y="79"/>
                  </a:moveTo>
                  <a:lnTo>
                    <a:pt x="16" y="81"/>
                  </a:lnTo>
                  <a:lnTo>
                    <a:pt x="21" y="84"/>
                  </a:lnTo>
                  <a:lnTo>
                    <a:pt x="24" y="85"/>
                  </a:lnTo>
                  <a:lnTo>
                    <a:pt x="25" y="86"/>
                  </a:lnTo>
                  <a:lnTo>
                    <a:pt x="29" y="86"/>
                  </a:lnTo>
                  <a:lnTo>
                    <a:pt x="30" y="86"/>
                  </a:lnTo>
                  <a:lnTo>
                    <a:pt x="34" y="86"/>
                  </a:lnTo>
                  <a:lnTo>
                    <a:pt x="39" y="84"/>
                  </a:lnTo>
                  <a:lnTo>
                    <a:pt x="41" y="81"/>
                  </a:lnTo>
                  <a:lnTo>
                    <a:pt x="43" y="78"/>
                  </a:lnTo>
                  <a:lnTo>
                    <a:pt x="45" y="70"/>
                  </a:lnTo>
                  <a:lnTo>
                    <a:pt x="45" y="64"/>
                  </a:lnTo>
                  <a:lnTo>
                    <a:pt x="45" y="61"/>
                  </a:lnTo>
                  <a:lnTo>
                    <a:pt x="44" y="55"/>
                  </a:lnTo>
                  <a:lnTo>
                    <a:pt x="43" y="52"/>
                  </a:lnTo>
                  <a:lnTo>
                    <a:pt x="42" y="49"/>
                  </a:lnTo>
                  <a:lnTo>
                    <a:pt x="39" y="43"/>
                  </a:lnTo>
                  <a:lnTo>
                    <a:pt x="36" y="40"/>
                  </a:lnTo>
                  <a:lnTo>
                    <a:pt x="34" y="41"/>
                  </a:lnTo>
                  <a:lnTo>
                    <a:pt x="30" y="42"/>
                  </a:lnTo>
                  <a:lnTo>
                    <a:pt x="29" y="42"/>
                  </a:lnTo>
                  <a:lnTo>
                    <a:pt x="27" y="42"/>
                  </a:lnTo>
                  <a:lnTo>
                    <a:pt x="24" y="41"/>
                  </a:lnTo>
                  <a:lnTo>
                    <a:pt x="23" y="41"/>
                  </a:lnTo>
                  <a:lnTo>
                    <a:pt x="23" y="40"/>
                  </a:lnTo>
                  <a:lnTo>
                    <a:pt x="22" y="39"/>
                  </a:lnTo>
                  <a:lnTo>
                    <a:pt x="22" y="38"/>
                  </a:lnTo>
                  <a:lnTo>
                    <a:pt x="22" y="38"/>
                  </a:lnTo>
                  <a:lnTo>
                    <a:pt x="22" y="37"/>
                  </a:lnTo>
                  <a:lnTo>
                    <a:pt x="23" y="36"/>
                  </a:lnTo>
                  <a:lnTo>
                    <a:pt x="24" y="36"/>
                  </a:lnTo>
                  <a:lnTo>
                    <a:pt x="26" y="35"/>
                  </a:lnTo>
                  <a:lnTo>
                    <a:pt x="27" y="35"/>
                  </a:lnTo>
                  <a:lnTo>
                    <a:pt x="28" y="35"/>
                  </a:lnTo>
                  <a:lnTo>
                    <a:pt x="33" y="36"/>
                  </a:lnTo>
                  <a:lnTo>
                    <a:pt x="36" y="37"/>
                  </a:lnTo>
                  <a:lnTo>
                    <a:pt x="38" y="32"/>
                  </a:lnTo>
                  <a:lnTo>
                    <a:pt x="41" y="24"/>
                  </a:lnTo>
                  <a:lnTo>
                    <a:pt x="41" y="20"/>
                  </a:lnTo>
                  <a:lnTo>
                    <a:pt x="41" y="16"/>
                  </a:lnTo>
                  <a:lnTo>
                    <a:pt x="39" y="10"/>
                  </a:lnTo>
                  <a:lnTo>
                    <a:pt x="37" y="8"/>
                  </a:lnTo>
                  <a:lnTo>
                    <a:pt x="35" y="6"/>
                  </a:lnTo>
                  <a:lnTo>
                    <a:pt x="30" y="4"/>
                  </a:lnTo>
                  <a:lnTo>
                    <a:pt x="27" y="4"/>
                  </a:lnTo>
                  <a:lnTo>
                    <a:pt x="23" y="4"/>
                  </a:lnTo>
                  <a:lnTo>
                    <a:pt x="18" y="7"/>
                  </a:lnTo>
                  <a:lnTo>
                    <a:pt x="16" y="10"/>
                  </a:lnTo>
                  <a:lnTo>
                    <a:pt x="14" y="12"/>
                  </a:lnTo>
                  <a:lnTo>
                    <a:pt x="13" y="18"/>
                  </a:lnTo>
                  <a:lnTo>
                    <a:pt x="13" y="23"/>
                  </a:lnTo>
                  <a:lnTo>
                    <a:pt x="13" y="79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1" name="Freeform 417">
              <a:extLst>
                <a:ext uri="{FF2B5EF4-FFF2-40B4-BE49-F238E27FC236}">
                  <a16:creationId xmlns:a16="http://schemas.microsoft.com/office/drawing/2014/main" id="{2A404ACE-4DE9-4116-9B09-D6BFEEEB0A74}"/>
                </a:ext>
              </a:extLst>
            </p:cNvPr>
            <p:cNvSpPr>
              <a:spLocks/>
            </p:cNvSpPr>
            <p:nvPr/>
          </p:nvSpPr>
          <p:spPr bwMode="auto">
            <a:xfrm>
              <a:off x="70" y="1603"/>
              <a:ext cx="66" cy="114"/>
            </a:xfrm>
            <a:custGeom>
              <a:avLst/>
              <a:gdLst>
                <a:gd name="T0" fmla="*/ 58 w 66"/>
                <a:gd name="T1" fmla="*/ 43 h 114"/>
                <a:gd name="T2" fmla="*/ 55 w 66"/>
                <a:gd name="T3" fmla="*/ 43 h 114"/>
                <a:gd name="T4" fmla="*/ 52 w 66"/>
                <a:gd name="T5" fmla="*/ 42 h 114"/>
                <a:gd name="T6" fmla="*/ 50 w 66"/>
                <a:gd name="T7" fmla="*/ 42 h 114"/>
                <a:gd name="T8" fmla="*/ 40 w 66"/>
                <a:gd name="T9" fmla="*/ 44 h 114"/>
                <a:gd name="T10" fmla="*/ 42 w 66"/>
                <a:gd name="T11" fmla="*/ 93 h 114"/>
                <a:gd name="T12" fmla="*/ 42 w 66"/>
                <a:gd name="T13" fmla="*/ 106 h 114"/>
                <a:gd name="T14" fmla="*/ 33 w 66"/>
                <a:gd name="T15" fmla="*/ 114 h 114"/>
                <a:gd name="T16" fmla="*/ 29 w 66"/>
                <a:gd name="T17" fmla="*/ 113 h 114"/>
                <a:gd name="T18" fmla="*/ 27 w 66"/>
                <a:gd name="T19" fmla="*/ 111 h 114"/>
                <a:gd name="T20" fmla="*/ 26 w 66"/>
                <a:gd name="T21" fmla="*/ 107 h 114"/>
                <a:gd name="T22" fmla="*/ 26 w 66"/>
                <a:gd name="T23" fmla="*/ 101 h 114"/>
                <a:gd name="T24" fmla="*/ 26 w 66"/>
                <a:gd name="T25" fmla="*/ 95 h 114"/>
                <a:gd name="T26" fmla="*/ 26 w 66"/>
                <a:gd name="T27" fmla="*/ 89 h 114"/>
                <a:gd name="T28" fmla="*/ 22 w 66"/>
                <a:gd name="T29" fmla="*/ 44 h 114"/>
                <a:gd name="T30" fmla="*/ 7 w 66"/>
                <a:gd name="T31" fmla="*/ 42 h 114"/>
                <a:gd name="T32" fmla="*/ 0 w 66"/>
                <a:gd name="T33" fmla="*/ 38 h 114"/>
                <a:gd name="T34" fmla="*/ 0 w 66"/>
                <a:gd name="T35" fmla="*/ 33 h 114"/>
                <a:gd name="T36" fmla="*/ 2 w 66"/>
                <a:gd name="T37" fmla="*/ 29 h 114"/>
                <a:gd name="T38" fmla="*/ 6 w 66"/>
                <a:gd name="T39" fmla="*/ 27 h 114"/>
                <a:gd name="T40" fmla="*/ 24 w 66"/>
                <a:gd name="T41" fmla="*/ 28 h 114"/>
                <a:gd name="T42" fmla="*/ 24 w 66"/>
                <a:gd name="T43" fmla="*/ 21 h 114"/>
                <a:gd name="T44" fmla="*/ 24 w 66"/>
                <a:gd name="T45" fmla="*/ 14 h 114"/>
                <a:gd name="T46" fmla="*/ 24 w 66"/>
                <a:gd name="T47" fmla="*/ 8 h 114"/>
                <a:gd name="T48" fmla="*/ 25 w 66"/>
                <a:gd name="T49" fmla="*/ 3 h 114"/>
                <a:gd name="T50" fmla="*/ 27 w 66"/>
                <a:gd name="T51" fmla="*/ 1 h 114"/>
                <a:gd name="T52" fmla="*/ 31 w 66"/>
                <a:gd name="T53" fmla="*/ 0 h 114"/>
                <a:gd name="T54" fmla="*/ 39 w 66"/>
                <a:gd name="T55" fmla="*/ 6 h 114"/>
                <a:gd name="T56" fmla="*/ 40 w 66"/>
                <a:gd name="T57" fmla="*/ 13 h 114"/>
                <a:gd name="T58" fmla="*/ 40 w 66"/>
                <a:gd name="T59" fmla="*/ 18 h 114"/>
                <a:gd name="T60" fmla="*/ 40 w 66"/>
                <a:gd name="T61" fmla="*/ 28 h 114"/>
                <a:gd name="T62" fmla="*/ 50 w 66"/>
                <a:gd name="T63" fmla="*/ 27 h 114"/>
                <a:gd name="T64" fmla="*/ 55 w 66"/>
                <a:gd name="T65" fmla="*/ 27 h 114"/>
                <a:gd name="T66" fmla="*/ 61 w 66"/>
                <a:gd name="T67" fmla="*/ 27 h 114"/>
                <a:gd name="T68" fmla="*/ 66 w 66"/>
                <a:gd name="T69" fmla="*/ 32 h 114"/>
                <a:gd name="T70" fmla="*/ 66 w 66"/>
                <a:gd name="T71" fmla="*/ 36 h 114"/>
                <a:gd name="T72" fmla="*/ 64 w 66"/>
                <a:gd name="T73" fmla="*/ 40 h 114"/>
                <a:gd name="T74" fmla="*/ 60 w 66"/>
                <a:gd name="T75" fmla="*/ 43 h 114"/>
                <a:gd name="T76" fmla="*/ 58 w 66"/>
                <a:gd name="T77" fmla="*/ 43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6" h="114">
                  <a:moveTo>
                    <a:pt x="58" y="43"/>
                  </a:moveTo>
                  <a:lnTo>
                    <a:pt x="58" y="43"/>
                  </a:lnTo>
                  <a:lnTo>
                    <a:pt x="56" y="43"/>
                  </a:lnTo>
                  <a:lnTo>
                    <a:pt x="55" y="43"/>
                  </a:lnTo>
                  <a:lnTo>
                    <a:pt x="53" y="43"/>
                  </a:lnTo>
                  <a:lnTo>
                    <a:pt x="52" y="42"/>
                  </a:lnTo>
                  <a:lnTo>
                    <a:pt x="51" y="42"/>
                  </a:lnTo>
                  <a:lnTo>
                    <a:pt x="50" y="42"/>
                  </a:lnTo>
                  <a:lnTo>
                    <a:pt x="45" y="43"/>
                  </a:lnTo>
                  <a:lnTo>
                    <a:pt x="40" y="44"/>
                  </a:lnTo>
                  <a:lnTo>
                    <a:pt x="42" y="90"/>
                  </a:lnTo>
                  <a:lnTo>
                    <a:pt x="42" y="93"/>
                  </a:lnTo>
                  <a:lnTo>
                    <a:pt x="42" y="97"/>
                  </a:lnTo>
                  <a:lnTo>
                    <a:pt x="42" y="106"/>
                  </a:lnTo>
                  <a:lnTo>
                    <a:pt x="38" y="114"/>
                  </a:lnTo>
                  <a:lnTo>
                    <a:pt x="33" y="114"/>
                  </a:lnTo>
                  <a:lnTo>
                    <a:pt x="32" y="114"/>
                  </a:lnTo>
                  <a:lnTo>
                    <a:pt x="29" y="113"/>
                  </a:lnTo>
                  <a:lnTo>
                    <a:pt x="28" y="112"/>
                  </a:lnTo>
                  <a:lnTo>
                    <a:pt x="27" y="111"/>
                  </a:lnTo>
                  <a:lnTo>
                    <a:pt x="26" y="109"/>
                  </a:lnTo>
                  <a:lnTo>
                    <a:pt x="26" y="107"/>
                  </a:lnTo>
                  <a:lnTo>
                    <a:pt x="26" y="106"/>
                  </a:lnTo>
                  <a:lnTo>
                    <a:pt x="26" y="101"/>
                  </a:lnTo>
                  <a:lnTo>
                    <a:pt x="26" y="98"/>
                  </a:lnTo>
                  <a:lnTo>
                    <a:pt x="26" y="95"/>
                  </a:lnTo>
                  <a:lnTo>
                    <a:pt x="26" y="91"/>
                  </a:lnTo>
                  <a:lnTo>
                    <a:pt x="26" y="89"/>
                  </a:lnTo>
                  <a:lnTo>
                    <a:pt x="25" y="44"/>
                  </a:lnTo>
                  <a:lnTo>
                    <a:pt x="22" y="44"/>
                  </a:lnTo>
                  <a:lnTo>
                    <a:pt x="13" y="43"/>
                  </a:lnTo>
                  <a:lnTo>
                    <a:pt x="7" y="42"/>
                  </a:lnTo>
                  <a:lnTo>
                    <a:pt x="4" y="42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0" y="33"/>
                  </a:lnTo>
                  <a:lnTo>
                    <a:pt x="1" y="30"/>
                  </a:lnTo>
                  <a:lnTo>
                    <a:pt x="2" y="29"/>
                  </a:lnTo>
                  <a:lnTo>
                    <a:pt x="3" y="28"/>
                  </a:lnTo>
                  <a:lnTo>
                    <a:pt x="6" y="27"/>
                  </a:lnTo>
                  <a:lnTo>
                    <a:pt x="8" y="27"/>
                  </a:lnTo>
                  <a:lnTo>
                    <a:pt x="24" y="28"/>
                  </a:lnTo>
                  <a:lnTo>
                    <a:pt x="24" y="26"/>
                  </a:lnTo>
                  <a:lnTo>
                    <a:pt x="24" y="21"/>
                  </a:lnTo>
                  <a:lnTo>
                    <a:pt x="24" y="17"/>
                  </a:lnTo>
                  <a:lnTo>
                    <a:pt x="24" y="14"/>
                  </a:lnTo>
                  <a:lnTo>
                    <a:pt x="24" y="9"/>
                  </a:lnTo>
                  <a:lnTo>
                    <a:pt x="24" y="8"/>
                  </a:lnTo>
                  <a:lnTo>
                    <a:pt x="24" y="6"/>
                  </a:lnTo>
                  <a:lnTo>
                    <a:pt x="25" y="3"/>
                  </a:lnTo>
                  <a:lnTo>
                    <a:pt x="26" y="2"/>
                  </a:lnTo>
                  <a:lnTo>
                    <a:pt x="27" y="1"/>
                  </a:lnTo>
                  <a:lnTo>
                    <a:pt x="30" y="0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39" y="6"/>
                  </a:lnTo>
                  <a:lnTo>
                    <a:pt x="40" y="11"/>
                  </a:lnTo>
                  <a:lnTo>
                    <a:pt x="40" y="13"/>
                  </a:lnTo>
                  <a:lnTo>
                    <a:pt x="40" y="16"/>
                  </a:lnTo>
                  <a:lnTo>
                    <a:pt x="40" y="18"/>
                  </a:lnTo>
                  <a:lnTo>
                    <a:pt x="40" y="23"/>
                  </a:lnTo>
                  <a:lnTo>
                    <a:pt x="40" y="28"/>
                  </a:lnTo>
                  <a:lnTo>
                    <a:pt x="45" y="27"/>
                  </a:lnTo>
                  <a:lnTo>
                    <a:pt x="50" y="27"/>
                  </a:lnTo>
                  <a:lnTo>
                    <a:pt x="51" y="27"/>
                  </a:lnTo>
                  <a:lnTo>
                    <a:pt x="55" y="27"/>
                  </a:lnTo>
                  <a:lnTo>
                    <a:pt x="60" y="27"/>
                  </a:lnTo>
                  <a:lnTo>
                    <a:pt x="61" y="27"/>
                  </a:lnTo>
                  <a:lnTo>
                    <a:pt x="64" y="28"/>
                  </a:lnTo>
                  <a:lnTo>
                    <a:pt x="66" y="32"/>
                  </a:lnTo>
                  <a:lnTo>
                    <a:pt x="66" y="35"/>
                  </a:lnTo>
                  <a:lnTo>
                    <a:pt x="66" y="36"/>
                  </a:lnTo>
                  <a:lnTo>
                    <a:pt x="65" y="39"/>
                  </a:lnTo>
                  <a:lnTo>
                    <a:pt x="64" y="40"/>
                  </a:lnTo>
                  <a:lnTo>
                    <a:pt x="63" y="42"/>
                  </a:lnTo>
                  <a:lnTo>
                    <a:pt x="60" y="43"/>
                  </a:lnTo>
                  <a:lnTo>
                    <a:pt x="58" y="43"/>
                  </a:lnTo>
                  <a:lnTo>
                    <a:pt x="58" y="43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2" name="Freeform 418">
              <a:extLst>
                <a:ext uri="{FF2B5EF4-FFF2-40B4-BE49-F238E27FC236}">
                  <a16:creationId xmlns:a16="http://schemas.microsoft.com/office/drawing/2014/main" id="{5EA07FA6-BB76-4C43-B738-DB24D09525A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" y="1654"/>
              <a:ext cx="21" cy="58"/>
            </a:xfrm>
            <a:custGeom>
              <a:avLst/>
              <a:gdLst>
                <a:gd name="T0" fmla="*/ 21 w 21"/>
                <a:gd name="T1" fmla="*/ 58 h 58"/>
                <a:gd name="T2" fmla="*/ 14 w 21"/>
                <a:gd name="T3" fmla="*/ 58 h 58"/>
                <a:gd name="T4" fmla="*/ 14 w 21"/>
                <a:gd name="T5" fmla="*/ 13 h 58"/>
                <a:gd name="T6" fmla="*/ 13 w 21"/>
                <a:gd name="T7" fmla="*/ 14 h 58"/>
                <a:gd name="T8" fmla="*/ 9 w 21"/>
                <a:gd name="T9" fmla="*/ 17 h 58"/>
                <a:gd name="T10" fmla="*/ 7 w 21"/>
                <a:gd name="T11" fmla="*/ 18 h 58"/>
                <a:gd name="T12" fmla="*/ 5 w 21"/>
                <a:gd name="T13" fmla="*/ 19 h 58"/>
                <a:gd name="T14" fmla="*/ 1 w 21"/>
                <a:gd name="T15" fmla="*/ 21 h 58"/>
                <a:gd name="T16" fmla="*/ 0 w 21"/>
                <a:gd name="T17" fmla="*/ 22 h 58"/>
                <a:gd name="T18" fmla="*/ 0 w 21"/>
                <a:gd name="T19" fmla="*/ 15 h 58"/>
                <a:gd name="T20" fmla="*/ 3 w 21"/>
                <a:gd name="T21" fmla="*/ 13 h 58"/>
                <a:gd name="T22" fmla="*/ 8 w 21"/>
                <a:gd name="T23" fmla="*/ 10 h 58"/>
                <a:gd name="T24" fmla="*/ 10 w 21"/>
                <a:gd name="T25" fmla="*/ 8 h 58"/>
                <a:gd name="T26" fmla="*/ 12 w 21"/>
                <a:gd name="T27" fmla="*/ 6 h 58"/>
                <a:gd name="T28" fmla="*/ 15 w 21"/>
                <a:gd name="T29" fmla="*/ 2 h 58"/>
                <a:gd name="T30" fmla="*/ 16 w 21"/>
                <a:gd name="T31" fmla="*/ 0 h 58"/>
                <a:gd name="T32" fmla="*/ 21 w 21"/>
                <a:gd name="T33" fmla="*/ 0 h 58"/>
                <a:gd name="T34" fmla="*/ 21 w 21"/>
                <a:gd name="T35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" h="58">
                  <a:moveTo>
                    <a:pt x="21" y="58"/>
                  </a:moveTo>
                  <a:lnTo>
                    <a:pt x="14" y="58"/>
                  </a:lnTo>
                  <a:lnTo>
                    <a:pt x="14" y="13"/>
                  </a:lnTo>
                  <a:lnTo>
                    <a:pt x="13" y="14"/>
                  </a:lnTo>
                  <a:lnTo>
                    <a:pt x="9" y="17"/>
                  </a:lnTo>
                  <a:lnTo>
                    <a:pt x="7" y="18"/>
                  </a:lnTo>
                  <a:lnTo>
                    <a:pt x="5" y="19"/>
                  </a:lnTo>
                  <a:lnTo>
                    <a:pt x="1" y="21"/>
                  </a:lnTo>
                  <a:lnTo>
                    <a:pt x="0" y="22"/>
                  </a:lnTo>
                  <a:lnTo>
                    <a:pt x="0" y="15"/>
                  </a:lnTo>
                  <a:lnTo>
                    <a:pt x="3" y="13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2" y="6"/>
                  </a:lnTo>
                  <a:lnTo>
                    <a:pt x="15" y="2"/>
                  </a:lnTo>
                  <a:lnTo>
                    <a:pt x="16" y="0"/>
                  </a:lnTo>
                  <a:lnTo>
                    <a:pt x="21" y="0"/>
                  </a:lnTo>
                  <a:lnTo>
                    <a:pt x="21" y="58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3" name="Freeform 419">
              <a:extLst>
                <a:ext uri="{FF2B5EF4-FFF2-40B4-BE49-F238E27FC236}">
                  <a16:creationId xmlns:a16="http://schemas.microsoft.com/office/drawing/2014/main" id="{65EF1FB1-6CA7-4BBF-A57A-B98B5FCCA11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" y="1654"/>
              <a:ext cx="53" cy="86"/>
            </a:xfrm>
            <a:custGeom>
              <a:avLst/>
              <a:gdLst>
                <a:gd name="T0" fmla="*/ 53 w 53"/>
                <a:gd name="T1" fmla="*/ 1 h 86"/>
                <a:gd name="T2" fmla="*/ 47 w 53"/>
                <a:gd name="T3" fmla="*/ 13 h 86"/>
                <a:gd name="T4" fmla="*/ 40 w 53"/>
                <a:gd name="T5" fmla="*/ 26 h 86"/>
                <a:gd name="T6" fmla="*/ 37 w 53"/>
                <a:gd name="T7" fmla="*/ 35 h 86"/>
                <a:gd name="T8" fmla="*/ 36 w 53"/>
                <a:gd name="T9" fmla="*/ 37 h 86"/>
                <a:gd name="T10" fmla="*/ 28 w 53"/>
                <a:gd name="T11" fmla="*/ 54 h 86"/>
                <a:gd name="T12" fmla="*/ 28 w 53"/>
                <a:gd name="T13" fmla="*/ 59 h 86"/>
                <a:gd name="T14" fmla="*/ 29 w 53"/>
                <a:gd name="T15" fmla="*/ 63 h 86"/>
                <a:gd name="T16" fmla="*/ 29 w 53"/>
                <a:gd name="T17" fmla="*/ 67 h 86"/>
                <a:gd name="T18" fmla="*/ 28 w 53"/>
                <a:gd name="T19" fmla="*/ 78 h 86"/>
                <a:gd name="T20" fmla="*/ 27 w 53"/>
                <a:gd name="T21" fmla="*/ 82 h 86"/>
                <a:gd name="T22" fmla="*/ 25 w 53"/>
                <a:gd name="T23" fmla="*/ 85 h 86"/>
                <a:gd name="T24" fmla="*/ 23 w 53"/>
                <a:gd name="T25" fmla="*/ 86 h 86"/>
                <a:gd name="T26" fmla="*/ 21 w 53"/>
                <a:gd name="T27" fmla="*/ 86 h 86"/>
                <a:gd name="T28" fmla="*/ 18 w 53"/>
                <a:gd name="T29" fmla="*/ 84 h 86"/>
                <a:gd name="T30" fmla="*/ 17 w 53"/>
                <a:gd name="T31" fmla="*/ 81 h 86"/>
                <a:gd name="T32" fmla="*/ 17 w 53"/>
                <a:gd name="T33" fmla="*/ 78 h 86"/>
                <a:gd name="T34" fmla="*/ 19 w 53"/>
                <a:gd name="T35" fmla="*/ 69 h 86"/>
                <a:gd name="T36" fmla="*/ 23 w 53"/>
                <a:gd name="T37" fmla="*/ 59 h 86"/>
                <a:gd name="T38" fmla="*/ 22 w 53"/>
                <a:gd name="T39" fmla="*/ 39 h 86"/>
                <a:gd name="T40" fmla="*/ 17 w 53"/>
                <a:gd name="T41" fmla="*/ 16 h 86"/>
                <a:gd name="T42" fmla="*/ 12 w 53"/>
                <a:gd name="T43" fmla="*/ 9 h 86"/>
                <a:gd name="T44" fmla="*/ 8 w 53"/>
                <a:gd name="T45" fmla="*/ 9 h 86"/>
                <a:gd name="T46" fmla="*/ 5 w 53"/>
                <a:gd name="T47" fmla="*/ 11 h 86"/>
                <a:gd name="T48" fmla="*/ 3 w 53"/>
                <a:gd name="T49" fmla="*/ 16 h 86"/>
                <a:gd name="T50" fmla="*/ 0 w 53"/>
                <a:gd name="T51" fmla="*/ 19 h 86"/>
                <a:gd name="T52" fmla="*/ 0 w 53"/>
                <a:gd name="T53" fmla="*/ 17 h 86"/>
                <a:gd name="T54" fmla="*/ 0 w 53"/>
                <a:gd name="T55" fmla="*/ 12 h 86"/>
                <a:gd name="T56" fmla="*/ 3 w 53"/>
                <a:gd name="T57" fmla="*/ 3 h 86"/>
                <a:gd name="T58" fmla="*/ 8 w 53"/>
                <a:gd name="T59" fmla="*/ 0 h 86"/>
                <a:gd name="T60" fmla="*/ 12 w 53"/>
                <a:gd name="T61" fmla="*/ 0 h 86"/>
                <a:gd name="T62" fmla="*/ 16 w 53"/>
                <a:gd name="T63" fmla="*/ 2 h 86"/>
                <a:gd name="T64" fmla="*/ 21 w 53"/>
                <a:gd name="T65" fmla="*/ 11 h 86"/>
                <a:gd name="T66" fmla="*/ 24 w 53"/>
                <a:gd name="T67" fmla="*/ 23 h 86"/>
                <a:gd name="T68" fmla="*/ 27 w 53"/>
                <a:gd name="T69" fmla="*/ 46 h 86"/>
                <a:gd name="T70" fmla="*/ 35 w 53"/>
                <a:gd name="T71" fmla="*/ 21 h 86"/>
                <a:gd name="T72" fmla="*/ 42 w 53"/>
                <a:gd name="T73" fmla="*/ 1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3" h="86">
                  <a:moveTo>
                    <a:pt x="42" y="1"/>
                  </a:moveTo>
                  <a:lnTo>
                    <a:pt x="53" y="1"/>
                  </a:lnTo>
                  <a:lnTo>
                    <a:pt x="52" y="2"/>
                  </a:lnTo>
                  <a:lnTo>
                    <a:pt x="47" y="13"/>
                  </a:lnTo>
                  <a:lnTo>
                    <a:pt x="42" y="22"/>
                  </a:lnTo>
                  <a:lnTo>
                    <a:pt x="40" y="26"/>
                  </a:lnTo>
                  <a:lnTo>
                    <a:pt x="38" y="32"/>
                  </a:lnTo>
                  <a:lnTo>
                    <a:pt x="37" y="35"/>
                  </a:lnTo>
                  <a:lnTo>
                    <a:pt x="36" y="35"/>
                  </a:lnTo>
                  <a:lnTo>
                    <a:pt x="36" y="37"/>
                  </a:lnTo>
                  <a:lnTo>
                    <a:pt x="35" y="38"/>
                  </a:lnTo>
                  <a:lnTo>
                    <a:pt x="28" y="54"/>
                  </a:lnTo>
                  <a:lnTo>
                    <a:pt x="28" y="56"/>
                  </a:lnTo>
                  <a:lnTo>
                    <a:pt x="28" y="59"/>
                  </a:lnTo>
                  <a:lnTo>
                    <a:pt x="28" y="61"/>
                  </a:lnTo>
                  <a:lnTo>
                    <a:pt x="29" y="63"/>
                  </a:lnTo>
                  <a:lnTo>
                    <a:pt x="29" y="66"/>
                  </a:lnTo>
                  <a:lnTo>
                    <a:pt x="29" y="67"/>
                  </a:lnTo>
                  <a:lnTo>
                    <a:pt x="29" y="72"/>
                  </a:lnTo>
                  <a:lnTo>
                    <a:pt x="28" y="78"/>
                  </a:lnTo>
                  <a:lnTo>
                    <a:pt x="27" y="80"/>
                  </a:lnTo>
                  <a:lnTo>
                    <a:pt x="27" y="82"/>
                  </a:lnTo>
                  <a:lnTo>
                    <a:pt x="26" y="84"/>
                  </a:lnTo>
                  <a:lnTo>
                    <a:pt x="25" y="85"/>
                  </a:lnTo>
                  <a:lnTo>
                    <a:pt x="24" y="86"/>
                  </a:lnTo>
                  <a:lnTo>
                    <a:pt x="23" y="86"/>
                  </a:lnTo>
                  <a:lnTo>
                    <a:pt x="22" y="86"/>
                  </a:lnTo>
                  <a:lnTo>
                    <a:pt x="21" y="86"/>
                  </a:lnTo>
                  <a:lnTo>
                    <a:pt x="19" y="85"/>
                  </a:lnTo>
                  <a:lnTo>
                    <a:pt x="18" y="84"/>
                  </a:lnTo>
                  <a:lnTo>
                    <a:pt x="17" y="83"/>
                  </a:lnTo>
                  <a:lnTo>
                    <a:pt x="17" y="81"/>
                  </a:lnTo>
                  <a:lnTo>
                    <a:pt x="17" y="80"/>
                  </a:lnTo>
                  <a:lnTo>
                    <a:pt x="17" y="78"/>
                  </a:lnTo>
                  <a:lnTo>
                    <a:pt x="18" y="72"/>
                  </a:lnTo>
                  <a:lnTo>
                    <a:pt x="19" y="69"/>
                  </a:lnTo>
                  <a:lnTo>
                    <a:pt x="20" y="66"/>
                  </a:lnTo>
                  <a:lnTo>
                    <a:pt x="23" y="59"/>
                  </a:lnTo>
                  <a:lnTo>
                    <a:pt x="24" y="55"/>
                  </a:lnTo>
                  <a:lnTo>
                    <a:pt x="22" y="39"/>
                  </a:lnTo>
                  <a:lnTo>
                    <a:pt x="18" y="19"/>
                  </a:lnTo>
                  <a:lnTo>
                    <a:pt x="17" y="16"/>
                  </a:lnTo>
                  <a:lnTo>
                    <a:pt x="16" y="13"/>
                  </a:lnTo>
                  <a:lnTo>
                    <a:pt x="12" y="9"/>
                  </a:lnTo>
                  <a:lnTo>
                    <a:pt x="10" y="9"/>
                  </a:lnTo>
                  <a:lnTo>
                    <a:pt x="8" y="9"/>
                  </a:lnTo>
                  <a:lnTo>
                    <a:pt x="6" y="10"/>
                  </a:lnTo>
                  <a:lnTo>
                    <a:pt x="5" y="11"/>
                  </a:lnTo>
                  <a:lnTo>
                    <a:pt x="4" y="12"/>
                  </a:lnTo>
                  <a:lnTo>
                    <a:pt x="3" y="16"/>
                  </a:lnTo>
                  <a:lnTo>
                    <a:pt x="2" y="19"/>
                  </a:lnTo>
                  <a:lnTo>
                    <a:pt x="0" y="19"/>
                  </a:lnTo>
                  <a:lnTo>
                    <a:pt x="0" y="18"/>
                  </a:lnTo>
                  <a:lnTo>
                    <a:pt x="0" y="17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2" y="6"/>
                  </a:lnTo>
                  <a:lnTo>
                    <a:pt x="3" y="3"/>
                  </a:lnTo>
                  <a:lnTo>
                    <a:pt x="4" y="2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5" y="1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21" y="11"/>
                  </a:lnTo>
                  <a:lnTo>
                    <a:pt x="22" y="16"/>
                  </a:lnTo>
                  <a:lnTo>
                    <a:pt x="24" y="23"/>
                  </a:lnTo>
                  <a:lnTo>
                    <a:pt x="26" y="38"/>
                  </a:lnTo>
                  <a:lnTo>
                    <a:pt x="27" y="46"/>
                  </a:lnTo>
                  <a:lnTo>
                    <a:pt x="33" y="28"/>
                  </a:lnTo>
                  <a:lnTo>
                    <a:pt x="35" y="21"/>
                  </a:lnTo>
                  <a:lnTo>
                    <a:pt x="39" y="8"/>
                  </a:lnTo>
                  <a:lnTo>
                    <a:pt x="42" y="1"/>
                  </a:lnTo>
                  <a:lnTo>
                    <a:pt x="42" y="1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4" name="Freeform 420">
              <a:extLst>
                <a:ext uri="{FF2B5EF4-FFF2-40B4-BE49-F238E27FC236}">
                  <a16:creationId xmlns:a16="http://schemas.microsoft.com/office/drawing/2014/main" id="{D18832D2-A74C-42A1-A14D-8A852DE01A8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8" y="525"/>
              <a:ext cx="66" cy="115"/>
            </a:xfrm>
            <a:custGeom>
              <a:avLst/>
              <a:gdLst>
                <a:gd name="T0" fmla="*/ 58 w 66"/>
                <a:gd name="T1" fmla="*/ 43 h 115"/>
                <a:gd name="T2" fmla="*/ 54 w 66"/>
                <a:gd name="T3" fmla="*/ 43 h 115"/>
                <a:gd name="T4" fmla="*/ 52 w 66"/>
                <a:gd name="T5" fmla="*/ 43 h 115"/>
                <a:gd name="T6" fmla="*/ 50 w 66"/>
                <a:gd name="T7" fmla="*/ 43 h 115"/>
                <a:gd name="T8" fmla="*/ 40 w 66"/>
                <a:gd name="T9" fmla="*/ 44 h 115"/>
                <a:gd name="T10" fmla="*/ 41 w 66"/>
                <a:gd name="T11" fmla="*/ 94 h 115"/>
                <a:gd name="T12" fmla="*/ 42 w 66"/>
                <a:gd name="T13" fmla="*/ 106 h 115"/>
                <a:gd name="T14" fmla="*/ 33 w 66"/>
                <a:gd name="T15" fmla="*/ 115 h 115"/>
                <a:gd name="T16" fmla="*/ 29 w 66"/>
                <a:gd name="T17" fmla="*/ 114 h 115"/>
                <a:gd name="T18" fmla="*/ 27 w 66"/>
                <a:gd name="T19" fmla="*/ 112 h 115"/>
                <a:gd name="T20" fmla="*/ 26 w 66"/>
                <a:gd name="T21" fmla="*/ 108 h 115"/>
                <a:gd name="T22" fmla="*/ 26 w 66"/>
                <a:gd name="T23" fmla="*/ 102 h 115"/>
                <a:gd name="T24" fmla="*/ 26 w 66"/>
                <a:gd name="T25" fmla="*/ 96 h 115"/>
                <a:gd name="T26" fmla="*/ 26 w 66"/>
                <a:gd name="T27" fmla="*/ 90 h 115"/>
                <a:gd name="T28" fmla="*/ 22 w 66"/>
                <a:gd name="T29" fmla="*/ 44 h 115"/>
                <a:gd name="T30" fmla="*/ 7 w 66"/>
                <a:gd name="T31" fmla="*/ 43 h 115"/>
                <a:gd name="T32" fmla="*/ 0 w 66"/>
                <a:gd name="T33" fmla="*/ 38 h 115"/>
                <a:gd name="T34" fmla="*/ 0 w 66"/>
                <a:gd name="T35" fmla="*/ 33 h 115"/>
                <a:gd name="T36" fmla="*/ 2 w 66"/>
                <a:gd name="T37" fmla="*/ 29 h 115"/>
                <a:gd name="T38" fmla="*/ 6 w 66"/>
                <a:gd name="T39" fmla="*/ 27 h 115"/>
                <a:gd name="T40" fmla="*/ 24 w 66"/>
                <a:gd name="T41" fmla="*/ 28 h 115"/>
                <a:gd name="T42" fmla="*/ 24 w 66"/>
                <a:gd name="T43" fmla="*/ 21 h 115"/>
                <a:gd name="T44" fmla="*/ 24 w 66"/>
                <a:gd name="T45" fmla="*/ 14 h 115"/>
                <a:gd name="T46" fmla="*/ 24 w 66"/>
                <a:gd name="T47" fmla="*/ 8 h 115"/>
                <a:gd name="T48" fmla="*/ 25 w 66"/>
                <a:gd name="T49" fmla="*/ 3 h 115"/>
                <a:gd name="T50" fmla="*/ 27 w 66"/>
                <a:gd name="T51" fmla="*/ 1 h 115"/>
                <a:gd name="T52" fmla="*/ 31 w 66"/>
                <a:gd name="T53" fmla="*/ 0 h 115"/>
                <a:gd name="T54" fmla="*/ 39 w 66"/>
                <a:gd name="T55" fmla="*/ 6 h 115"/>
                <a:gd name="T56" fmla="*/ 40 w 66"/>
                <a:gd name="T57" fmla="*/ 13 h 115"/>
                <a:gd name="T58" fmla="*/ 40 w 66"/>
                <a:gd name="T59" fmla="*/ 19 h 115"/>
                <a:gd name="T60" fmla="*/ 40 w 66"/>
                <a:gd name="T61" fmla="*/ 28 h 115"/>
                <a:gd name="T62" fmla="*/ 50 w 66"/>
                <a:gd name="T63" fmla="*/ 27 h 115"/>
                <a:gd name="T64" fmla="*/ 55 w 66"/>
                <a:gd name="T65" fmla="*/ 27 h 115"/>
                <a:gd name="T66" fmla="*/ 61 w 66"/>
                <a:gd name="T67" fmla="*/ 28 h 115"/>
                <a:gd name="T68" fmla="*/ 66 w 66"/>
                <a:gd name="T69" fmla="*/ 32 h 115"/>
                <a:gd name="T70" fmla="*/ 66 w 66"/>
                <a:gd name="T71" fmla="*/ 37 h 115"/>
                <a:gd name="T72" fmla="*/ 64 w 66"/>
                <a:gd name="T73" fmla="*/ 41 h 115"/>
                <a:gd name="T74" fmla="*/ 60 w 66"/>
                <a:gd name="T75" fmla="*/ 43 h 115"/>
                <a:gd name="T76" fmla="*/ 58 w 66"/>
                <a:gd name="T77" fmla="*/ 43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6" h="115">
                  <a:moveTo>
                    <a:pt x="58" y="43"/>
                  </a:moveTo>
                  <a:lnTo>
                    <a:pt x="58" y="43"/>
                  </a:lnTo>
                  <a:lnTo>
                    <a:pt x="56" y="43"/>
                  </a:lnTo>
                  <a:lnTo>
                    <a:pt x="54" y="43"/>
                  </a:lnTo>
                  <a:lnTo>
                    <a:pt x="53" y="43"/>
                  </a:lnTo>
                  <a:lnTo>
                    <a:pt x="52" y="43"/>
                  </a:lnTo>
                  <a:lnTo>
                    <a:pt x="51" y="43"/>
                  </a:lnTo>
                  <a:lnTo>
                    <a:pt x="50" y="43"/>
                  </a:lnTo>
                  <a:lnTo>
                    <a:pt x="44" y="43"/>
                  </a:lnTo>
                  <a:lnTo>
                    <a:pt x="40" y="44"/>
                  </a:lnTo>
                  <a:lnTo>
                    <a:pt x="41" y="90"/>
                  </a:lnTo>
                  <a:lnTo>
                    <a:pt x="41" y="94"/>
                  </a:lnTo>
                  <a:lnTo>
                    <a:pt x="42" y="98"/>
                  </a:lnTo>
                  <a:lnTo>
                    <a:pt x="42" y="106"/>
                  </a:lnTo>
                  <a:lnTo>
                    <a:pt x="38" y="115"/>
                  </a:lnTo>
                  <a:lnTo>
                    <a:pt x="33" y="115"/>
                  </a:lnTo>
                  <a:lnTo>
                    <a:pt x="32" y="115"/>
                  </a:lnTo>
                  <a:lnTo>
                    <a:pt x="29" y="114"/>
                  </a:lnTo>
                  <a:lnTo>
                    <a:pt x="28" y="113"/>
                  </a:lnTo>
                  <a:lnTo>
                    <a:pt x="27" y="112"/>
                  </a:lnTo>
                  <a:lnTo>
                    <a:pt x="26" y="109"/>
                  </a:lnTo>
                  <a:lnTo>
                    <a:pt x="26" y="108"/>
                  </a:lnTo>
                  <a:lnTo>
                    <a:pt x="26" y="106"/>
                  </a:lnTo>
                  <a:lnTo>
                    <a:pt x="26" y="102"/>
                  </a:lnTo>
                  <a:lnTo>
                    <a:pt x="26" y="99"/>
                  </a:lnTo>
                  <a:lnTo>
                    <a:pt x="26" y="96"/>
                  </a:lnTo>
                  <a:lnTo>
                    <a:pt x="26" y="91"/>
                  </a:lnTo>
                  <a:lnTo>
                    <a:pt x="26" y="90"/>
                  </a:lnTo>
                  <a:lnTo>
                    <a:pt x="25" y="44"/>
                  </a:lnTo>
                  <a:lnTo>
                    <a:pt x="22" y="44"/>
                  </a:lnTo>
                  <a:lnTo>
                    <a:pt x="13" y="43"/>
                  </a:lnTo>
                  <a:lnTo>
                    <a:pt x="7" y="43"/>
                  </a:lnTo>
                  <a:lnTo>
                    <a:pt x="4" y="42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0" y="33"/>
                  </a:lnTo>
                  <a:lnTo>
                    <a:pt x="1" y="30"/>
                  </a:lnTo>
                  <a:lnTo>
                    <a:pt x="2" y="29"/>
                  </a:lnTo>
                  <a:lnTo>
                    <a:pt x="3" y="28"/>
                  </a:lnTo>
                  <a:lnTo>
                    <a:pt x="6" y="27"/>
                  </a:lnTo>
                  <a:lnTo>
                    <a:pt x="8" y="27"/>
                  </a:lnTo>
                  <a:lnTo>
                    <a:pt x="24" y="28"/>
                  </a:lnTo>
                  <a:lnTo>
                    <a:pt x="24" y="26"/>
                  </a:lnTo>
                  <a:lnTo>
                    <a:pt x="24" y="21"/>
                  </a:lnTo>
                  <a:lnTo>
                    <a:pt x="24" y="17"/>
                  </a:lnTo>
                  <a:lnTo>
                    <a:pt x="24" y="14"/>
                  </a:lnTo>
                  <a:lnTo>
                    <a:pt x="24" y="9"/>
                  </a:lnTo>
                  <a:lnTo>
                    <a:pt x="24" y="8"/>
                  </a:lnTo>
                  <a:lnTo>
                    <a:pt x="24" y="6"/>
                  </a:lnTo>
                  <a:lnTo>
                    <a:pt x="25" y="3"/>
                  </a:lnTo>
                  <a:lnTo>
                    <a:pt x="26" y="2"/>
                  </a:lnTo>
                  <a:lnTo>
                    <a:pt x="27" y="1"/>
                  </a:lnTo>
                  <a:lnTo>
                    <a:pt x="30" y="0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39" y="6"/>
                  </a:lnTo>
                  <a:lnTo>
                    <a:pt x="40" y="12"/>
                  </a:lnTo>
                  <a:lnTo>
                    <a:pt x="40" y="13"/>
                  </a:lnTo>
                  <a:lnTo>
                    <a:pt x="40" y="17"/>
                  </a:lnTo>
                  <a:lnTo>
                    <a:pt x="40" y="19"/>
                  </a:lnTo>
                  <a:lnTo>
                    <a:pt x="40" y="23"/>
                  </a:lnTo>
                  <a:lnTo>
                    <a:pt x="40" y="28"/>
                  </a:lnTo>
                  <a:lnTo>
                    <a:pt x="44" y="28"/>
                  </a:lnTo>
                  <a:lnTo>
                    <a:pt x="50" y="27"/>
                  </a:lnTo>
                  <a:lnTo>
                    <a:pt x="51" y="27"/>
                  </a:lnTo>
                  <a:lnTo>
                    <a:pt x="55" y="27"/>
                  </a:lnTo>
                  <a:lnTo>
                    <a:pt x="60" y="27"/>
                  </a:lnTo>
                  <a:lnTo>
                    <a:pt x="61" y="28"/>
                  </a:lnTo>
                  <a:lnTo>
                    <a:pt x="64" y="28"/>
                  </a:lnTo>
                  <a:lnTo>
                    <a:pt x="66" y="32"/>
                  </a:lnTo>
                  <a:lnTo>
                    <a:pt x="66" y="35"/>
                  </a:lnTo>
                  <a:lnTo>
                    <a:pt x="66" y="37"/>
                  </a:lnTo>
                  <a:lnTo>
                    <a:pt x="65" y="40"/>
                  </a:lnTo>
                  <a:lnTo>
                    <a:pt x="64" y="41"/>
                  </a:lnTo>
                  <a:lnTo>
                    <a:pt x="63" y="42"/>
                  </a:lnTo>
                  <a:lnTo>
                    <a:pt x="60" y="43"/>
                  </a:lnTo>
                  <a:lnTo>
                    <a:pt x="58" y="43"/>
                  </a:lnTo>
                  <a:lnTo>
                    <a:pt x="58" y="43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5" name="Freeform 421">
              <a:extLst>
                <a:ext uri="{FF2B5EF4-FFF2-40B4-BE49-F238E27FC236}">
                  <a16:creationId xmlns:a16="http://schemas.microsoft.com/office/drawing/2014/main" id="{EF6E00B8-3D81-445D-B6C8-5389F7B3A4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1" y="577"/>
              <a:ext cx="39" cy="58"/>
            </a:xfrm>
            <a:custGeom>
              <a:avLst/>
              <a:gdLst>
                <a:gd name="T0" fmla="*/ 39 w 39"/>
                <a:gd name="T1" fmla="*/ 51 h 58"/>
                <a:gd name="T2" fmla="*/ 39 w 39"/>
                <a:gd name="T3" fmla="*/ 58 h 58"/>
                <a:gd name="T4" fmla="*/ 0 w 39"/>
                <a:gd name="T5" fmla="*/ 58 h 58"/>
                <a:gd name="T6" fmla="*/ 0 w 39"/>
                <a:gd name="T7" fmla="*/ 56 h 58"/>
                <a:gd name="T8" fmla="*/ 1 w 39"/>
                <a:gd name="T9" fmla="*/ 54 h 58"/>
                <a:gd name="T10" fmla="*/ 1 w 39"/>
                <a:gd name="T11" fmla="*/ 53 h 58"/>
                <a:gd name="T12" fmla="*/ 2 w 39"/>
                <a:gd name="T13" fmla="*/ 51 h 58"/>
                <a:gd name="T14" fmla="*/ 4 w 39"/>
                <a:gd name="T15" fmla="*/ 47 h 58"/>
                <a:gd name="T16" fmla="*/ 6 w 39"/>
                <a:gd name="T17" fmla="*/ 45 h 58"/>
                <a:gd name="T18" fmla="*/ 7 w 39"/>
                <a:gd name="T19" fmla="*/ 43 h 58"/>
                <a:gd name="T20" fmla="*/ 12 w 39"/>
                <a:gd name="T21" fmla="*/ 39 h 58"/>
                <a:gd name="T22" fmla="*/ 15 w 39"/>
                <a:gd name="T23" fmla="*/ 36 h 58"/>
                <a:gd name="T24" fmla="*/ 20 w 39"/>
                <a:gd name="T25" fmla="*/ 32 h 58"/>
                <a:gd name="T26" fmla="*/ 26 w 39"/>
                <a:gd name="T27" fmla="*/ 26 h 58"/>
                <a:gd name="T28" fmla="*/ 28 w 39"/>
                <a:gd name="T29" fmla="*/ 24 h 58"/>
                <a:gd name="T30" fmla="*/ 29 w 39"/>
                <a:gd name="T31" fmla="*/ 22 h 58"/>
                <a:gd name="T32" fmla="*/ 31 w 39"/>
                <a:gd name="T33" fmla="*/ 17 h 58"/>
                <a:gd name="T34" fmla="*/ 31 w 39"/>
                <a:gd name="T35" fmla="*/ 15 h 58"/>
                <a:gd name="T36" fmla="*/ 31 w 39"/>
                <a:gd name="T37" fmla="*/ 13 h 58"/>
                <a:gd name="T38" fmla="*/ 30 w 39"/>
                <a:gd name="T39" fmla="*/ 10 h 58"/>
                <a:gd name="T40" fmla="*/ 28 w 39"/>
                <a:gd name="T41" fmla="*/ 8 h 58"/>
                <a:gd name="T42" fmla="*/ 27 w 39"/>
                <a:gd name="T43" fmla="*/ 7 h 58"/>
                <a:gd name="T44" fmla="*/ 23 w 39"/>
                <a:gd name="T45" fmla="*/ 5 h 58"/>
                <a:gd name="T46" fmla="*/ 20 w 39"/>
                <a:gd name="T47" fmla="*/ 5 h 58"/>
                <a:gd name="T48" fmla="*/ 18 w 39"/>
                <a:gd name="T49" fmla="*/ 5 h 58"/>
                <a:gd name="T50" fmla="*/ 14 w 39"/>
                <a:gd name="T51" fmla="*/ 7 h 58"/>
                <a:gd name="T52" fmla="*/ 12 w 39"/>
                <a:gd name="T53" fmla="*/ 9 h 58"/>
                <a:gd name="T54" fmla="*/ 11 w 39"/>
                <a:gd name="T55" fmla="*/ 10 h 58"/>
                <a:gd name="T56" fmla="*/ 9 w 39"/>
                <a:gd name="T57" fmla="*/ 14 h 58"/>
                <a:gd name="T58" fmla="*/ 9 w 39"/>
                <a:gd name="T59" fmla="*/ 17 h 58"/>
                <a:gd name="T60" fmla="*/ 2 w 39"/>
                <a:gd name="T61" fmla="*/ 16 h 58"/>
                <a:gd name="T62" fmla="*/ 2 w 39"/>
                <a:gd name="T63" fmla="*/ 12 h 58"/>
                <a:gd name="T64" fmla="*/ 5 w 39"/>
                <a:gd name="T65" fmla="*/ 6 h 58"/>
                <a:gd name="T66" fmla="*/ 7 w 39"/>
                <a:gd name="T67" fmla="*/ 4 h 58"/>
                <a:gd name="T68" fmla="*/ 10 w 39"/>
                <a:gd name="T69" fmla="*/ 2 h 58"/>
                <a:gd name="T70" fmla="*/ 16 w 39"/>
                <a:gd name="T71" fmla="*/ 0 h 58"/>
                <a:gd name="T72" fmla="*/ 20 w 39"/>
                <a:gd name="T73" fmla="*/ 0 h 58"/>
                <a:gd name="T74" fmla="*/ 25 w 39"/>
                <a:gd name="T75" fmla="*/ 0 h 58"/>
                <a:gd name="T76" fmla="*/ 31 w 39"/>
                <a:gd name="T77" fmla="*/ 2 h 58"/>
                <a:gd name="T78" fmla="*/ 34 w 39"/>
                <a:gd name="T79" fmla="*/ 4 h 58"/>
                <a:gd name="T80" fmla="*/ 36 w 39"/>
                <a:gd name="T81" fmla="*/ 6 h 58"/>
                <a:gd name="T82" fmla="*/ 39 w 39"/>
                <a:gd name="T83" fmla="*/ 12 h 58"/>
                <a:gd name="T84" fmla="*/ 39 w 39"/>
                <a:gd name="T85" fmla="*/ 16 h 58"/>
                <a:gd name="T86" fmla="*/ 39 w 39"/>
                <a:gd name="T87" fmla="*/ 17 h 58"/>
                <a:gd name="T88" fmla="*/ 38 w 39"/>
                <a:gd name="T89" fmla="*/ 21 h 58"/>
                <a:gd name="T90" fmla="*/ 37 w 39"/>
                <a:gd name="T91" fmla="*/ 22 h 58"/>
                <a:gd name="T92" fmla="*/ 36 w 39"/>
                <a:gd name="T93" fmla="*/ 24 h 58"/>
                <a:gd name="T94" fmla="*/ 34 w 39"/>
                <a:gd name="T95" fmla="*/ 28 h 58"/>
                <a:gd name="T96" fmla="*/ 32 w 39"/>
                <a:gd name="T97" fmla="*/ 30 h 58"/>
                <a:gd name="T98" fmla="*/ 31 w 39"/>
                <a:gd name="T99" fmla="*/ 31 h 58"/>
                <a:gd name="T100" fmla="*/ 25 w 39"/>
                <a:gd name="T101" fmla="*/ 36 h 58"/>
                <a:gd name="T102" fmla="*/ 21 w 39"/>
                <a:gd name="T103" fmla="*/ 40 h 58"/>
                <a:gd name="T104" fmla="*/ 18 w 39"/>
                <a:gd name="T105" fmla="*/ 42 h 58"/>
                <a:gd name="T106" fmla="*/ 14 w 39"/>
                <a:gd name="T107" fmla="*/ 46 h 58"/>
                <a:gd name="T108" fmla="*/ 13 w 39"/>
                <a:gd name="T109" fmla="*/ 47 h 58"/>
                <a:gd name="T110" fmla="*/ 12 w 39"/>
                <a:gd name="T111" fmla="*/ 48 h 58"/>
                <a:gd name="T112" fmla="*/ 11 w 39"/>
                <a:gd name="T113" fmla="*/ 50 h 58"/>
                <a:gd name="T114" fmla="*/ 10 w 39"/>
                <a:gd name="T115" fmla="*/ 51 h 58"/>
                <a:gd name="T116" fmla="*/ 39 w 39"/>
                <a:gd name="T117" fmla="*/ 51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9" h="58">
                  <a:moveTo>
                    <a:pt x="39" y="51"/>
                  </a:moveTo>
                  <a:lnTo>
                    <a:pt x="39" y="58"/>
                  </a:lnTo>
                  <a:lnTo>
                    <a:pt x="0" y="58"/>
                  </a:lnTo>
                  <a:lnTo>
                    <a:pt x="0" y="56"/>
                  </a:lnTo>
                  <a:lnTo>
                    <a:pt x="1" y="54"/>
                  </a:lnTo>
                  <a:lnTo>
                    <a:pt x="1" y="53"/>
                  </a:lnTo>
                  <a:lnTo>
                    <a:pt x="2" y="51"/>
                  </a:lnTo>
                  <a:lnTo>
                    <a:pt x="4" y="47"/>
                  </a:lnTo>
                  <a:lnTo>
                    <a:pt x="6" y="45"/>
                  </a:lnTo>
                  <a:lnTo>
                    <a:pt x="7" y="43"/>
                  </a:lnTo>
                  <a:lnTo>
                    <a:pt x="12" y="39"/>
                  </a:lnTo>
                  <a:lnTo>
                    <a:pt x="15" y="36"/>
                  </a:lnTo>
                  <a:lnTo>
                    <a:pt x="20" y="32"/>
                  </a:lnTo>
                  <a:lnTo>
                    <a:pt x="26" y="26"/>
                  </a:lnTo>
                  <a:lnTo>
                    <a:pt x="28" y="24"/>
                  </a:lnTo>
                  <a:lnTo>
                    <a:pt x="29" y="22"/>
                  </a:lnTo>
                  <a:lnTo>
                    <a:pt x="31" y="17"/>
                  </a:lnTo>
                  <a:lnTo>
                    <a:pt x="31" y="15"/>
                  </a:lnTo>
                  <a:lnTo>
                    <a:pt x="31" y="13"/>
                  </a:lnTo>
                  <a:lnTo>
                    <a:pt x="30" y="10"/>
                  </a:lnTo>
                  <a:lnTo>
                    <a:pt x="28" y="8"/>
                  </a:lnTo>
                  <a:lnTo>
                    <a:pt x="27" y="7"/>
                  </a:lnTo>
                  <a:lnTo>
                    <a:pt x="23" y="5"/>
                  </a:lnTo>
                  <a:lnTo>
                    <a:pt x="20" y="5"/>
                  </a:lnTo>
                  <a:lnTo>
                    <a:pt x="18" y="5"/>
                  </a:lnTo>
                  <a:lnTo>
                    <a:pt x="14" y="7"/>
                  </a:lnTo>
                  <a:lnTo>
                    <a:pt x="12" y="9"/>
                  </a:lnTo>
                  <a:lnTo>
                    <a:pt x="11" y="10"/>
                  </a:lnTo>
                  <a:lnTo>
                    <a:pt x="9" y="14"/>
                  </a:lnTo>
                  <a:lnTo>
                    <a:pt x="9" y="17"/>
                  </a:lnTo>
                  <a:lnTo>
                    <a:pt x="2" y="16"/>
                  </a:lnTo>
                  <a:lnTo>
                    <a:pt x="2" y="12"/>
                  </a:lnTo>
                  <a:lnTo>
                    <a:pt x="5" y="6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5" y="0"/>
                  </a:lnTo>
                  <a:lnTo>
                    <a:pt x="31" y="2"/>
                  </a:lnTo>
                  <a:lnTo>
                    <a:pt x="34" y="4"/>
                  </a:lnTo>
                  <a:lnTo>
                    <a:pt x="36" y="6"/>
                  </a:lnTo>
                  <a:lnTo>
                    <a:pt x="39" y="12"/>
                  </a:lnTo>
                  <a:lnTo>
                    <a:pt x="39" y="16"/>
                  </a:lnTo>
                  <a:lnTo>
                    <a:pt x="39" y="17"/>
                  </a:lnTo>
                  <a:lnTo>
                    <a:pt x="38" y="21"/>
                  </a:lnTo>
                  <a:lnTo>
                    <a:pt x="37" y="22"/>
                  </a:lnTo>
                  <a:lnTo>
                    <a:pt x="36" y="24"/>
                  </a:lnTo>
                  <a:lnTo>
                    <a:pt x="34" y="28"/>
                  </a:lnTo>
                  <a:lnTo>
                    <a:pt x="32" y="30"/>
                  </a:lnTo>
                  <a:lnTo>
                    <a:pt x="31" y="31"/>
                  </a:lnTo>
                  <a:lnTo>
                    <a:pt x="25" y="36"/>
                  </a:lnTo>
                  <a:lnTo>
                    <a:pt x="21" y="40"/>
                  </a:lnTo>
                  <a:lnTo>
                    <a:pt x="18" y="42"/>
                  </a:lnTo>
                  <a:lnTo>
                    <a:pt x="14" y="46"/>
                  </a:lnTo>
                  <a:lnTo>
                    <a:pt x="13" y="47"/>
                  </a:lnTo>
                  <a:lnTo>
                    <a:pt x="12" y="48"/>
                  </a:lnTo>
                  <a:lnTo>
                    <a:pt x="11" y="50"/>
                  </a:lnTo>
                  <a:lnTo>
                    <a:pt x="10" y="51"/>
                  </a:lnTo>
                  <a:lnTo>
                    <a:pt x="39" y="51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6" name="Freeform 422">
              <a:extLst>
                <a:ext uri="{FF2B5EF4-FFF2-40B4-BE49-F238E27FC236}">
                  <a16:creationId xmlns:a16="http://schemas.microsoft.com/office/drawing/2014/main" id="{704CB689-6DFD-46C2-86EF-9C8AB420D7B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4" y="576"/>
              <a:ext cx="53" cy="86"/>
            </a:xfrm>
            <a:custGeom>
              <a:avLst/>
              <a:gdLst>
                <a:gd name="T0" fmla="*/ 53 w 53"/>
                <a:gd name="T1" fmla="*/ 1 h 86"/>
                <a:gd name="T2" fmla="*/ 47 w 53"/>
                <a:gd name="T3" fmla="*/ 13 h 86"/>
                <a:gd name="T4" fmla="*/ 40 w 53"/>
                <a:gd name="T5" fmla="*/ 27 h 86"/>
                <a:gd name="T6" fmla="*/ 37 w 53"/>
                <a:gd name="T7" fmla="*/ 35 h 86"/>
                <a:gd name="T8" fmla="*/ 35 w 53"/>
                <a:gd name="T9" fmla="*/ 37 h 86"/>
                <a:gd name="T10" fmla="*/ 28 w 53"/>
                <a:gd name="T11" fmla="*/ 54 h 86"/>
                <a:gd name="T12" fmla="*/ 28 w 53"/>
                <a:gd name="T13" fmla="*/ 60 h 86"/>
                <a:gd name="T14" fmla="*/ 29 w 53"/>
                <a:gd name="T15" fmla="*/ 63 h 86"/>
                <a:gd name="T16" fmla="*/ 29 w 53"/>
                <a:gd name="T17" fmla="*/ 68 h 86"/>
                <a:gd name="T18" fmla="*/ 28 w 53"/>
                <a:gd name="T19" fmla="*/ 78 h 86"/>
                <a:gd name="T20" fmla="*/ 27 w 53"/>
                <a:gd name="T21" fmla="*/ 82 h 86"/>
                <a:gd name="T22" fmla="*/ 25 w 53"/>
                <a:gd name="T23" fmla="*/ 85 h 86"/>
                <a:gd name="T24" fmla="*/ 23 w 53"/>
                <a:gd name="T25" fmla="*/ 86 h 86"/>
                <a:gd name="T26" fmla="*/ 21 w 53"/>
                <a:gd name="T27" fmla="*/ 86 h 86"/>
                <a:gd name="T28" fmla="*/ 18 w 53"/>
                <a:gd name="T29" fmla="*/ 85 h 86"/>
                <a:gd name="T30" fmla="*/ 17 w 53"/>
                <a:gd name="T31" fmla="*/ 82 h 86"/>
                <a:gd name="T32" fmla="*/ 17 w 53"/>
                <a:gd name="T33" fmla="*/ 78 h 86"/>
                <a:gd name="T34" fmla="*/ 19 w 53"/>
                <a:gd name="T35" fmla="*/ 69 h 86"/>
                <a:gd name="T36" fmla="*/ 22 w 53"/>
                <a:gd name="T37" fmla="*/ 59 h 86"/>
                <a:gd name="T38" fmla="*/ 22 w 53"/>
                <a:gd name="T39" fmla="*/ 39 h 86"/>
                <a:gd name="T40" fmla="*/ 17 w 53"/>
                <a:gd name="T41" fmla="*/ 16 h 86"/>
                <a:gd name="T42" fmla="*/ 12 w 53"/>
                <a:gd name="T43" fmla="*/ 10 h 86"/>
                <a:gd name="T44" fmla="*/ 8 w 53"/>
                <a:gd name="T45" fmla="*/ 10 h 86"/>
                <a:gd name="T46" fmla="*/ 5 w 53"/>
                <a:gd name="T47" fmla="*/ 11 h 86"/>
                <a:gd name="T48" fmla="*/ 3 w 53"/>
                <a:gd name="T49" fmla="*/ 16 h 86"/>
                <a:gd name="T50" fmla="*/ 0 w 53"/>
                <a:gd name="T51" fmla="*/ 19 h 86"/>
                <a:gd name="T52" fmla="*/ 0 w 53"/>
                <a:gd name="T53" fmla="*/ 17 h 86"/>
                <a:gd name="T54" fmla="*/ 0 w 53"/>
                <a:gd name="T55" fmla="*/ 12 h 86"/>
                <a:gd name="T56" fmla="*/ 3 w 53"/>
                <a:gd name="T57" fmla="*/ 3 h 86"/>
                <a:gd name="T58" fmla="*/ 8 w 53"/>
                <a:gd name="T59" fmla="*/ 0 h 86"/>
                <a:gd name="T60" fmla="*/ 12 w 53"/>
                <a:gd name="T61" fmla="*/ 0 h 86"/>
                <a:gd name="T62" fmla="*/ 16 w 53"/>
                <a:gd name="T63" fmla="*/ 2 h 86"/>
                <a:gd name="T64" fmla="*/ 21 w 53"/>
                <a:gd name="T65" fmla="*/ 11 h 86"/>
                <a:gd name="T66" fmla="*/ 24 w 53"/>
                <a:gd name="T67" fmla="*/ 23 h 86"/>
                <a:gd name="T68" fmla="*/ 27 w 53"/>
                <a:gd name="T69" fmla="*/ 47 h 86"/>
                <a:gd name="T70" fmla="*/ 34 w 53"/>
                <a:gd name="T71" fmla="*/ 22 h 86"/>
                <a:gd name="T72" fmla="*/ 42 w 53"/>
                <a:gd name="T73" fmla="*/ 1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3" h="86">
                  <a:moveTo>
                    <a:pt x="42" y="1"/>
                  </a:moveTo>
                  <a:lnTo>
                    <a:pt x="53" y="1"/>
                  </a:lnTo>
                  <a:lnTo>
                    <a:pt x="52" y="2"/>
                  </a:lnTo>
                  <a:lnTo>
                    <a:pt x="47" y="13"/>
                  </a:lnTo>
                  <a:lnTo>
                    <a:pt x="42" y="23"/>
                  </a:lnTo>
                  <a:lnTo>
                    <a:pt x="40" y="27"/>
                  </a:lnTo>
                  <a:lnTo>
                    <a:pt x="38" y="33"/>
                  </a:lnTo>
                  <a:lnTo>
                    <a:pt x="37" y="35"/>
                  </a:lnTo>
                  <a:lnTo>
                    <a:pt x="36" y="36"/>
                  </a:lnTo>
                  <a:lnTo>
                    <a:pt x="35" y="37"/>
                  </a:lnTo>
                  <a:lnTo>
                    <a:pt x="35" y="39"/>
                  </a:lnTo>
                  <a:lnTo>
                    <a:pt x="28" y="54"/>
                  </a:lnTo>
                  <a:lnTo>
                    <a:pt x="28" y="56"/>
                  </a:lnTo>
                  <a:lnTo>
                    <a:pt x="28" y="60"/>
                  </a:lnTo>
                  <a:lnTo>
                    <a:pt x="28" y="61"/>
                  </a:lnTo>
                  <a:lnTo>
                    <a:pt x="29" y="63"/>
                  </a:lnTo>
                  <a:lnTo>
                    <a:pt x="29" y="66"/>
                  </a:lnTo>
                  <a:lnTo>
                    <a:pt x="29" y="68"/>
                  </a:lnTo>
                  <a:lnTo>
                    <a:pt x="29" y="72"/>
                  </a:lnTo>
                  <a:lnTo>
                    <a:pt x="28" y="78"/>
                  </a:lnTo>
                  <a:lnTo>
                    <a:pt x="27" y="81"/>
                  </a:lnTo>
                  <a:lnTo>
                    <a:pt x="27" y="82"/>
                  </a:lnTo>
                  <a:lnTo>
                    <a:pt x="26" y="84"/>
                  </a:lnTo>
                  <a:lnTo>
                    <a:pt x="25" y="85"/>
                  </a:lnTo>
                  <a:lnTo>
                    <a:pt x="24" y="86"/>
                  </a:lnTo>
                  <a:lnTo>
                    <a:pt x="23" y="86"/>
                  </a:lnTo>
                  <a:lnTo>
                    <a:pt x="22" y="86"/>
                  </a:lnTo>
                  <a:lnTo>
                    <a:pt x="21" y="86"/>
                  </a:lnTo>
                  <a:lnTo>
                    <a:pt x="19" y="85"/>
                  </a:lnTo>
                  <a:lnTo>
                    <a:pt x="18" y="85"/>
                  </a:lnTo>
                  <a:lnTo>
                    <a:pt x="17" y="84"/>
                  </a:lnTo>
                  <a:lnTo>
                    <a:pt x="17" y="82"/>
                  </a:lnTo>
                  <a:lnTo>
                    <a:pt x="17" y="80"/>
                  </a:lnTo>
                  <a:lnTo>
                    <a:pt x="17" y="78"/>
                  </a:lnTo>
                  <a:lnTo>
                    <a:pt x="18" y="72"/>
                  </a:lnTo>
                  <a:lnTo>
                    <a:pt x="19" y="69"/>
                  </a:lnTo>
                  <a:lnTo>
                    <a:pt x="20" y="66"/>
                  </a:lnTo>
                  <a:lnTo>
                    <a:pt x="22" y="59"/>
                  </a:lnTo>
                  <a:lnTo>
                    <a:pt x="24" y="55"/>
                  </a:lnTo>
                  <a:lnTo>
                    <a:pt x="22" y="39"/>
                  </a:lnTo>
                  <a:lnTo>
                    <a:pt x="18" y="20"/>
                  </a:lnTo>
                  <a:lnTo>
                    <a:pt x="17" y="16"/>
                  </a:lnTo>
                  <a:lnTo>
                    <a:pt x="16" y="13"/>
                  </a:lnTo>
                  <a:lnTo>
                    <a:pt x="12" y="10"/>
                  </a:lnTo>
                  <a:lnTo>
                    <a:pt x="9" y="10"/>
                  </a:lnTo>
                  <a:lnTo>
                    <a:pt x="8" y="10"/>
                  </a:lnTo>
                  <a:lnTo>
                    <a:pt x="6" y="11"/>
                  </a:lnTo>
                  <a:lnTo>
                    <a:pt x="5" y="11"/>
                  </a:lnTo>
                  <a:lnTo>
                    <a:pt x="4" y="12"/>
                  </a:lnTo>
                  <a:lnTo>
                    <a:pt x="3" y="16"/>
                  </a:lnTo>
                  <a:lnTo>
                    <a:pt x="2" y="19"/>
                  </a:lnTo>
                  <a:lnTo>
                    <a:pt x="0" y="19"/>
                  </a:lnTo>
                  <a:lnTo>
                    <a:pt x="0" y="18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2"/>
                  </a:lnTo>
                  <a:lnTo>
                    <a:pt x="1" y="6"/>
                  </a:lnTo>
                  <a:lnTo>
                    <a:pt x="3" y="3"/>
                  </a:lnTo>
                  <a:lnTo>
                    <a:pt x="4" y="2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5" y="1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21" y="11"/>
                  </a:lnTo>
                  <a:lnTo>
                    <a:pt x="22" y="16"/>
                  </a:lnTo>
                  <a:lnTo>
                    <a:pt x="24" y="23"/>
                  </a:lnTo>
                  <a:lnTo>
                    <a:pt x="26" y="38"/>
                  </a:lnTo>
                  <a:lnTo>
                    <a:pt x="27" y="47"/>
                  </a:lnTo>
                  <a:lnTo>
                    <a:pt x="33" y="28"/>
                  </a:lnTo>
                  <a:lnTo>
                    <a:pt x="34" y="22"/>
                  </a:lnTo>
                  <a:lnTo>
                    <a:pt x="39" y="8"/>
                  </a:lnTo>
                  <a:lnTo>
                    <a:pt x="42" y="1"/>
                  </a:lnTo>
                  <a:lnTo>
                    <a:pt x="42" y="1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7" name="Freeform 423">
              <a:extLst>
                <a:ext uri="{FF2B5EF4-FFF2-40B4-BE49-F238E27FC236}">
                  <a16:creationId xmlns:a16="http://schemas.microsoft.com/office/drawing/2014/main" id="{E8E2FE7A-92B7-4875-8794-2D684A6D701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4" y="1668"/>
              <a:ext cx="79" cy="89"/>
            </a:xfrm>
            <a:custGeom>
              <a:avLst/>
              <a:gdLst>
                <a:gd name="T0" fmla="*/ 71 w 79"/>
                <a:gd name="T1" fmla="*/ 15 h 89"/>
                <a:gd name="T2" fmla="*/ 60 w 79"/>
                <a:gd name="T3" fmla="*/ 14 h 89"/>
                <a:gd name="T4" fmla="*/ 49 w 79"/>
                <a:gd name="T5" fmla="*/ 13 h 89"/>
                <a:gd name="T6" fmla="*/ 43 w 79"/>
                <a:gd name="T7" fmla="*/ 13 h 89"/>
                <a:gd name="T8" fmla="*/ 43 w 79"/>
                <a:gd name="T9" fmla="*/ 30 h 89"/>
                <a:gd name="T10" fmla="*/ 45 w 79"/>
                <a:gd name="T11" fmla="*/ 48 h 89"/>
                <a:gd name="T12" fmla="*/ 45 w 79"/>
                <a:gd name="T13" fmla="*/ 66 h 89"/>
                <a:gd name="T14" fmla="*/ 46 w 79"/>
                <a:gd name="T15" fmla="*/ 70 h 89"/>
                <a:gd name="T16" fmla="*/ 46 w 79"/>
                <a:gd name="T17" fmla="*/ 74 h 89"/>
                <a:gd name="T18" fmla="*/ 46 w 79"/>
                <a:gd name="T19" fmla="*/ 78 h 89"/>
                <a:gd name="T20" fmla="*/ 46 w 79"/>
                <a:gd name="T21" fmla="*/ 84 h 89"/>
                <a:gd name="T22" fmla="*/ 44 w 79"/>
                <a:gd name="T23" fmla="*/ 87 h 89"/>
                <a:gd name="T24" fmla="*/ 40 w 79"/>
                <a:gd name="T25" fmla="*/ 89 h 89"/>
                <a:gd name="T26" fmla="*/ 36 w 79"/>
                <a:gd name="T27" fmla="*/ 88 h 89"/>
                <a:gd name="T28" fmla="*/ 35 w 79"/>
                <a:gd name="T29" fmla="*/ 87 h 89"/>
                <a:gd name="T30" fmla="*/ 34 w 79"/>
                <a:gd name="T31" fmla="*/ 83 h 89"/>
                <a:gd name="T32" fmla="*/ 34 w 79"/>
                <a:gd name="T33" fmla="*/ 82 h 89"/>
                <a:gd name="T34" fmla="*/ 34 w 79"/>
                <a:gd name="T35" fmla="*/ 80 h 89"/>
                <a:gd name="T36" fmla="*/ 34 w 79"/>
                <a:gd name="T37" fmla="*/ 78 h 89"/>
                <a:gd name="T38" fmla="*/ 34 w 79"/>
                <a:gd name="T39" fmla="*/ 72 h 89"/>
                <a:gd name="T40" fmla="*/ 34 w 79"/>
                <a:gd name="T41" fmla="*/ 67 h 89"/>
                <a:gd name="T42" fmla="*/ 34 w 79"/>
                <a:gd name="T43" fmla="*/ 61 h 89"/>
                <a:gd name="T44" fmla="*/ 33 w 79"/>
                <a:gd name="T45" fmla="*/ 45 h 89"/>
                <a:gd name="T46" fmla="*/ 32 w 79"/>
                <a:gd name="T47" fmla="*/ 29 h 89"/>
                <a:gd name="T48" fmla="*/ 31 w 79"/>
                <a:gd name="T49" fmla="*/ 13 h 89"/>
                <a:gd name="T50" fmla="*/ 19 w 79"/>
                <a:gd name="T51" fmla="*/ 14 h 89"/>
                <a:gd name="T52" fmla="*/ 5 w 79"/>
                <a:gd name="T53" fmla="*/ 12 h 89"/>
                <a:gd name="T54" fmla="*/ 0 w 79"/>
                <a:gd name="T55" fmla="*/ 8 h 89"/>
                <a:gd name="T56" fmla="*/ 0 w 79"/>
                <a:gd name="T57" fmla="*/ 5 h 89"/>
                <a:gd name="T58" fmla="*/ 2 w 79"/>
                <a:gd name="T59" fmla="*/ 2 h 89"/>
                <a:gd name="T60" fmla="*/ 5 w 79"/>
                <a:gd name="T61" fmla="*/ 0 h 89"/>
                <a:gd name="T62" fmla="*/ 7 w 79"/>
                <a:gd name="T63" fmla="*/ 0 h 89"/>
                <a:gd name="T64" fmla="*/ 16 w 79"/>
                <a:gd name="T65" fmla="*/ 1 h 89"/>
                <a:gd name="T66" fmla="*/ 23 w 79"/>
                <a:gd name="T67" fmla="*/ 1 h 89"/>
                <a:gd name="T68" fmla="*/ 27 w 79"/>
                <a:gd name="T69" fmla="*/ 1 h 89"/>
                <a:gd name="T70" fmla="*/ 36 w 79"/>
                <a:gd name="T71" fmla="*/ 1 h 89"/>
                <a:gd name="T72" fmla="*/ 45 w 79"/>
                <a:gd name="T73" fmla="*/ 1 h 89"/>
                <a:gd name="T74" fmla="*/ 49 w 79"/>
                <a:gd name="T75" fmla="*/ 1 h 89"/>
                <a:gd name="T76" fmla="*/ 60 w 79"/>
                <a:gd name="T77" fmla="*/ 2 h 89"/>
                <a:gd name="T78" fmla="*/ 71 w 79"/>
                <a:gd name="T79" fmla="*/ 3 h 89"/>
                <a:gd name="T80" fmla="*/ 75 w 79"/>
                <a:gd name="T81" fmla="*/ 3 h 89"/>
                <a:gd name="T82" fmla="*/ 78 w 79"/>
                <a:gd name="T83" fmla="*/ 4 h 89"/>
                <a:gd name="T84" fmla="*/ 79 w 79"/>
                <a:gd name="T85" fmla="*/ 7 h 89"/>
                <a:gd name="T86" fmla="*/ 79 w 79"/>
                <a:gd name="T87" fmla="*/ 10 h 89"/>
                <a:gd name="T88" fmla="*/ 78 w 79"/>
                <a:gd name="T89" fmla="*/ 13 h 89"/>
                <a:gd name="T90" fmla="*/ 75 w 79"/>
                <a:gd name="T91" fmla="*/ 15 h 89"/>
                <a:gd name="T92" fmla="*/ 73 w 79"/>
                <a:gd name="T93" fmla="*/ 15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9" h="89">
                  <a:moveTo>
                    <a:pt x="73" y="15"/>
                  </a:moveTo>
                  <a:lnTo>
                    <a:pt x="71" y="15"/>
                  </a:lnTo>
                  <a:lnTo>
                    <a:pt x="65" y="14"/>
                  </a:lnTo>
                  <a:lnTo>
                    <a:pt x="60" y="14"/>
                  </a:lnTo>
                  <a:lnTo>
                    <a:pt x="56" y="14"/>
                  </a:lnTo>
                  <a:lnTo>
                    <a:pt x="49" y="13"/>
                  </a:lnTo>
                  <a:lnTo>
                    <a:pt x="47" y="13"/>
                  </a:lnTo>
                  <a:lnTo>
                    <a:pt x="43" y="13"/>
                  </a:lnTo>
                  <a:lnTo>
                    <a:pt x="43" y="17"/>
                  </a:lnTo>
                  <a:lnTo>
                    <a:pt x="43" y="30"/>
                  </a:lnTo>
                  <a:lnTo>
                    <a:pt x="44" y="40"/>
                  </a:lnTo>
                  <a:lnTo>
                    <a:pt x="45" y="48"/>
                  </a:lnTo>
                  <a:lnTo>
                    <a:pt x="45" y="61"/>
                  </a:lnTo>
                  <a:lnTo>
                    <a:pt x="45" y="66"/>
                  </a:lnTo>
                  <a:lnTo>
                    <a:pt x="45" y="67"/>
                  </a:lnTo>
                  <a:lnTo>
                    <a:pt x="46" y="70"/>
                  </a:lnTo>
                  <a:lnTo>
                    <a:pt x="46" y="72"/>
                  </a:lnTo>
                  <a:lnTo>
                    <a:pt x="46" y="74"/>
                  </a:lnTo>
                  <a:lnTo>
                    <a:pt x="46" y="77"/>
                  </a:lnTo>
                  <a:lnTo>
                    <a:pt x="46" y="78"/>
                  </a:lnTo>
                  <a:lnTo>
                    <a:pt x="46" y="80"/>
                  </a:lnTo>
                  <a:lnTo>
                    <a:pt x="46" y="84"/>
                  </a:lnTo>
                  <a:lnTo>
                    <a:pt x="45" y="85"/>
                  </a:lnTo>
                  <a:lnTo>
                    <a:pt x="44" y="87"/>
                  </a:lnTo>
                  <a:lnTo>
                    <a:pt x="42" y="89"/>
                  </a:lnTo>
                  <a:lnTo>
                    <a:pt x="40" y="89"/>
                  </a:lnTo>
                  <a:lnTo>
                    <a:pt x="39" y="89"/>
                  </a:lnTo>
                  <a:lnTo>
                    <a:pt x="36" y="88"/>
                  </a:lnTo>
                  <a:lnTo>
                    <a:pt x="36" y="88"/>
                  </a:lnTo>
                  <a:lnTo>
                    <a:pt x="35" y="87"/>
                  </a:lnTo>
                  <a:lnTo>
                    <a:pt x="34" y="85"/>
                  </a:lnTo>
                  <a:lnTo>
                    <a:pt x="34" y="83"/>
                  </a:lnTo>
                  <a:lnTo>
                    <a:pt x="34" y="83"/>
                  </a:lnTo>
                  <a:lnTo>
                    <a:pt x="34" y="82"/>
                  </a:lnTo>
                  <a:lnTo>
                    <a:pt x="34" y="81"/>
                  </a:lnTo>
                  <a:lnTo>
                    <a:pt x="34" y="80"/>
                  </a:lnTo>
                  <a:lnTo>
                    <a:pt x="34" y="78"/>
                  </a:lnTo>
                  <a:lnTo>
                    <a:pt x="34" y="78"/>
                  </a:lnTo>
                  <a:lnTo>
                    <a:pt x="34" y="77"/>
                  </a:lnTo>
                  <a:lnTo>
                    <a:pt x="34" y="72"/>
                  </a:lnTo>
                  <a:lnTo>
                    <a:pt x="34" y="69"/>
                  </a:lnTo>
                  <a:lnTo>
                    <a:pt x="34" y="67"/>
                  </a:lnTo>
                  <a:lnTo>
                    <a:pt x="34" y="62"/>
                  </a:lnTo>
                  <a:lnTo>
                    <a:pt x="34" y="61"/>
                  </a:lnTo>
                  <a:lnTo>
                    <a:pt x="34" y="56"/>
                  </a:lnTo>
                  <a:lnTo>
                    <a:pt x="33" y="45"/>
                  </a:lnTo>
                  <a:lnTo>
                    <a:pt x="32" y="37"/>
                  </a:lnTo>
                  <a:lnTo>
                    <a:pt x="32" y="29"/>
                  </a:lnTo>
                  <a:lnTo>
                    <a:pt x="31" y="17"/>
                  </a:lnTo>
                  <a:lnTo>
                    <a:pt x="31" y="13"/>
                  </a:lnTo>
                  <a:lnTo>
                    <a:pt x="25" y="14"/>
                  </a:lnTo>
                  <a:lnTo>
                    <a:pt x="19" y="14"/>
                  </a:lnTo>
                  <a:lnTo>
                    <a:pt x="9" y="13"/>
                  </a:lnTo>
                  <a:lnTo>
                    <a:pt x="5" y="12"/>
                  </a:lnTo>
                  <a:lnTo>
                    <a:pt x="3" y="11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19" y="1"/>
                  </a:lnTo>
                  <a:lnTo>
                    <a:pt x="23" y="1"/>
                  </a:lnTo>
                  <a:lnTo>
                    <a:pt x="25" y="1"/>
                  </a:lnTo>
                  <a:lnTo>
                    <a:pt x="27" y="1"/>
                  </a:lnTo>
                  <a:lnTo>
                    <a:pt x="32" y="1"/>
                  </a:lnTo>
                  <a:lnTo>
                    <a:pt x="36" y="1"/>
                  </a:lnTo>
                  <a:lnTo>
                    <a:pt x="40" y="1"/>
                  </a:lnTo>
                  <a:lnTo>
                    <a:pt x="45" y="1"/>
                  </a:lnTo>
                  <a:lnTo>
                    <a:pt x="47" y="1"/>
                  </a:lnTo>
                  <a:lnTo>
                    <a:pt x="49" y="1"/>
                  </a:lnTo>
                  <a:lnTo>
                    <a:pt x="56" y="2"/>
                  </a:lnTo>
                  <a:lnTo>
                    <a:pt x="60" y="2"/>
                  </a:lnTo>
                  <a:lnTo>
                    <a:pt x="65" y="2"/>
                  </a:lnTo>
                  <a:lnTo>
                    <a:pt x="71" y="3"/>
                  </a:lnTo>
                  <a:lnTo>
                    <a:pt x="73" y="3"/>
                  </a:lnTo>
                  <a:lnTo>
                    <a:pt x="75" y="3"/>
                  </a:lnTo>
                  <a:lnTo>
                    <a:pt x="77" y="3"/>
                  </a:lnTo>
                  <a:lnTo>
                    <a:pt x="78" y="4"/>
                  </a:lnTo>
                  <a:lnTo>
                    <a:pt x="79" y="5"/>
                  </a:lnTo>
                  <a:lnTo>
                    <a:pt x="79" y="7"/>
                  </a:lnTo>
                  <a:lnTo>
                    <a:pt x="79" y="9"/>
                  </a:lnTo>
                  <a:lnTo>
                    <a:pt x="79" y="10"/>
                  </a:lnTo>
                  <a:lnTo>
                    <a:pt x="79" y="12"/>
                  </a:lnTo>
                  <a:lnTo>
                    <a:pt x="78" y="13"/>
                  </a:lnTo>
                  <a:lnTo>
                    <a:pt x="77" y="14"/>
                  </a:lnTo>
                  <a:lnTo>
                    <a:pt x="75" y="15"/>
                  </a:lnTo>
                  <a:lnTo>
                    <a:pt x="73" y="15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8" name="Freeform 424">
              <a:extLst>
                <a:ext uri="{FF2B5EF4-FFF2-40B4-BE49-F238E27FC236}">
                  <a16:creationId xmlns:a16="http://schemas.microsoft.com/office/drawing/2014/main" id="{1015C086-2EAD-405B-9292-3ADB350B0C4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8" y="1712"/>
              <a:ext cx="28" cy="45"/>
            </a:xfrm>
            <a:custGeom>
              <a:avLst/>
              <a:gdLst>
                <a:gd name="T0" fmla="*/ 25 w 28"/>
                <a:gd name="T1" fmla="*/ 45 h 45"/>
                <a:gd name="T2" fmla="*/ 23 w 28"/>
                <a:gd name="T3" fmla="*/ 44 h 45"/>
                <a:gd name="T4" fmla="*/ 21 w 28"/>
                <a:gd name="T5" fmla="*/ 44 h 45"/>
                <a:gd name="T6" fmla="*/ 20 w 28"/>
                <a:gd name="T7" fmla="*/ 44 h 45"/>
                <a:gd name="T8" fmla="*/ 16 w 28"/>
                <a:gd name="T9" fmla="*/ 44 h 45"/>
                <a:gd name="T10" fmla="*/ 13 w 28"/>
                <a:gd name="T11" fmla="*/ 44 h 45"/>
                <a:gd name="T12" fmla="*/ 11 w 28"/>
                <a:gd name="T13" fmla="*/ 44 h 45"/>
                <a:gd name="T14" fmla="*/ 9 w 28"/>
                <a:gd name="T15" fmla="*/ 45 h 45"/>
                <a:gd name="T16" fmla="*/ 6 w 28"/>
                <a:gd name="T17" fmla="*/ 45 h 45"/>
                <a:gd name="T18" fmla="*/ 5 w 28"/>
                <a:gd name="T19" fmla="*/ 45 h 45"/>
                <a:gd name="T20" fmla="*/ 4 w 28"/>
                <a:gd name="T21" fmla="*/ 45 h 45"/>
                <a:gd name="T22" fmla="*/ 3 w 28"/>
                <a:gd name="T23" fmla="*/ 45 h 45"/>
                <a:gd name="T24" fmla="*/ 2 w 28"/>
                <a:gd name="T25" fmla="*/ 45 h 45"/>
                <a:gd name="T26" fmla="*/ 1 w 28"/>
                <a:gd name="T27" fmla="*/ 43 h 45"/>
                <a:gd name="T28" fmla="*/ 0 w 28"/>
                <a:gd name="T29" fmla="*/ 40 h 45"/>
                <a:gd name="T30" fmla="*/ 0 w 28"/>
                <a:gd name="T31" fmla="*/ 36 h 45"/>
                <a:gd name="T32" fmla="*/ 4 w 28"/>
                <a:gd name="T33" fmla="*/ 28 h 45"/>
                <a:gd name="T34" fmla="*/ 9 w 28"/>
                <a:gd name="T35" fmla="*/ 24 h 45"/>
                <a:gd name="T36" fmla="*/ 15 w 28"/>
                <a:gd name="T37" fmla="*/ 20 h 45"/>
                <a:gd name="T38" fmla="*/ 19 w 28"/>
                <a:gd name="T39" fmla="*/ 17 h 45"/>
                <a:gd name="T40" fmla="*/ 21 w 28"/>
                <a:gd name="T41" fmla="*/ 12 h 45"/>
                <a:gd name="T42" fmla="*/ 21 w 28"/>
                <a:gd name="T43" fmla="*/ 9 h 45"/>
                <a:gd name="T44" fmla="*/ 19 w 28"/>
                <a:gd name="T45" fmla="*/ 7 h 45"/>
                <a:gd name="T46" fmla="*/ 16 w 28"/>
                <a:gd name="T47" fmla="*/ 5 h 45"/>
                <a:gd name="T48" fmla="*/ 13 w 28"/>
                <a:gd name="T49" fmla="*/ 5 h 45"/>
                <a:gd name="T50" fmla="*/ 10 w 28"/>
                <a:gd name="T51" fmla="*/ 7 h 45"/>
                <a:gd name="T52" fmla="*/ 5 w 28"/>
                <a:gd name="T53" fmla="*/ 11 h 45"/>
                <a:gd name="T54" fmla="*/ 3 w 28"/>
                <a:gd name="T55" fmla="*/ 11 h 45"/>
                <a:gd name="T56" fmla="*/ 0 w 28"/>
                <a:gd name="T57" fmla="*/ 10 h 45"/>
                <a:gd name="T58" fmla="*/ 0 w 28"/>
                <a:gd name="T59" fmla="*/ 8 h 45"/>
                <a:gd name="T60" fmla="*/ 1 w 28"/>
                <a:gd name="T61" fmla="*/ 6 h 45"/>
                <a:gd name="T62" fmla="*/ 6 w 28"/>
                <a:gd name="T63" fmla="*/ 2 h 45"/>
                <a:gd name="T64" fmla="*/ 9 w 28"/>
                <a:gd name="T65" fmla="*/ 1 h 45"/>
                <a:gd name="T66" fmla="*/ 15 w 28"/>
                <a:gd name="T67" fmla="*/ 0 h 45"/>
                <a:gd name="T68" fmla="*/ 21 w 28"/>
                <a:gd name="T69" fmla="*/ 1 h 45"/>
                <a:gd name="T70" fmla="*/ 25 w 28"/>
                <a:gd name="T71" fmla="*/ 4 h 45"/>
                <a:gd name="T72" fmla="*/ 27 w 28"/>
                <a:gd name="T73" fmla="*/ 10 h 45"/>
                <a:gd name="T74" fmla="*/ 27 w 28"/>
                <a:gd name="T75" fmla="*/ 14 h 45"/>
                <a:gd name="T76" fmla="*/ 26 w 28"/>
                <a:gd name="T77" fmla="*/ 17 h 45"/>
                <a:gd name="T78" fmla="*/ 24 w 28"/>
                <a:gd name="T79" fmla="*/ 20 h 45"/>
                <a:gd name="T80" fmla="*/ 19 w 28"/>
                <a:gd name="T81" fmla="*/ 24 h 45"/>
                <a:gd name="T82" fmla="*/ 14 w 28"/>
                <a:gd name="T83" fmla="*/ 28 h 45"/>
                <a:gd name="T84" fmla="*/ 9 w 28"/>
                <a:gd name="T85" fmla="*/ 31 h 45"/>
                <a:gd name="T86" fmla="*/ 6 w 28"/>
                <a:gd name="T87" fmla="*/ 37 h 45"/>
                <a:gd name="T88" fmla="*/ 12 w 28"/>
                <a:gd name="T89" fmla="*/ 39 h 45"/>
                <a:gd name="T90" fmla="*/ 20 w 28"/>
                <a:gd name="T91" fmla="*/ 38 h 45"/>
                <a:gd name="T92" fmla="*/ 22 w 28"/>
                <a:gd name="T93" fmla="*/ 38 h 45"/>
                <a:gd name="T94" fmla="*/ 25 w 28"/>
                <a:gd name="T95" fmla="*/ 39 h 45"/>
                <a:gd name="T96" fmla="*/ 28 w 28"/>
                <a:gd name="T97" fmla="*/ 41 h 45"/>
                <a:gd name="T98" fmla="*/ 28 w 28"/>
                <a:gd name="T99" fmla="*/ 43 h 45"/>
                <a:gd name="T100" fmla="*/ 27 w 28"/>
                <a:gd name="T101" fmla="*/ 44 h 45"/>
                <a:gd name="T102" fmla="*/ 26 w 28"/>
                <a:gd name="T103" fmla="*/ 45 h 45"/>
                <a:gd name="T104" fmla="*/ 25 w 28"/>
                <a:gd name="T105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8" h="45">
                  <a:moveTo>
                    <a:pt x="25" y="45"/>
                  </a:moveTo>
                  <a:lnTo>
                    <a:pt x="25" y="45"/>
                  </a:lnTo>
                  <a:lnTo>
                    <a:pt x="24" y="45"/>
                  </a:lnTo>
                  <a:lnTo>
                    <a:pt x="23" y="44"/>
                  </a:lnTo>
                  <a:lnTo>
                    <a:pt x="22" y="44"/>
                  </a:lnTo>
                  <a:lnTo>
                    <a:pt x="21" y="44"/>
                  </a:lnTo>
                  <a:lnTo>
                    <a:pt x="21" y="44"/>
                  </a:lnTo>
                  <a:lnTo>
                    <a:pt x="20" y="44"/>
                  </a:lnTo>
                  <a:lnTo>
                    <a:pt x="18" y="44"/>
                  </a:lnTo>
                  <a:lnTo>
                    <a:pt x="16" y="44"/>
                  </a:lnTo>
                  <a:lnTo>
                    <a:pt x="15" y="44"/>
                  </a:lnTo>
                  <a:lnTo>
                    <a:pt x="13" y="44"/>
                  </a:lnTo>
                  <a:lnTo>
                    <a:pt x="12" y="44"/>
                  </a:lnTo>
                  <a:lnTo>
                    <a:pt x="11" y="44"/>
                  </a:lnTo>
                  <a:lnTo>
                    <a:pt x="10" y="44"/>
                  </a:lnTo>
                  <a:lnTo>
                    <a:pt x="9" y="45"/>
                  </a:lnTo>
                  <a:lnTo>
                    <a:pt x="7" y="45"/>
                  </a:lnTo>
                  <a:lnTo>
                    <a:pt x="6" y="45"/>
                  </a:lnTo>
                  <a:lnTo>
                    <a:pt x="5" y="45"/>
                  </a:lnTo>
                  <a:lnTo>
                    <a:pt x="5" y="45"/>
                  </a:lnTo>
                  <a:lnTo>
                    <a:pt x="5" y="45"/>
                  </a:lnTo>
                  <a:lnTo>
                    <a:pt x="4" y="45"/>
                  </a:lnTo>
                  <a:lnTo>
                    <a:pt x="4" y="45"/>
                  </a:lnTo>
                  <a:lnTo>
                    <a:pt x="3" y="45"/>
                  </a:lnTo>
                  <a:lnTo>
                    <a:pt x="3" y="45"/>
                  </a:lnTo>
                  <a:lnTo>
                    <a:pt x="2" y="45"/>
                  </a:lnTo>
                  <a:lnTo>
                    <a:pt x="1" y="44"/>
                  </a:lnTo>
                  <a:lnTo>
                    <a:pt x="1" y="43"/>
                  </a:lnTo>
                  <a:lnTo>
                    <a:pt x="0" y="42"/>
                  </a:lnTo>
                  <a:lnTo>
                    <a:pt x="0" y="40"/>
                  </a:lnTo>
                  <a:lnTo>
                    <a:pt x="0" y="39"/>
                  </a:lnTo>
                  <a:lnTo>
                    <a:pt x="0" y="36"/>
                  </a:lnTo>
                  <a:lnTo>
                    <a:pt x="2" y="30"/>
                  </a:lnTo>
                  <a:lnTo>
                    <a:pt x="4" y="28"/>
                  </a:lnTo>
                  <a:lnTo>
                    <a:pt x="5" y="27"/>
                  </a:lnTo>
                  <a:lnTo>
                    <a:pt x="9" y="24"/>
                  </a:lnTo>
                  <a:lnTo>
                    <a:pt x="13" y="21"/>
                  </a:lnTo>
                  <a:lnTo>
                    <a:pt x="15" y="20"/>
                  </a:lnTo>
                  <a:lnTo>
                    <a:pt x="18" y="17"/>
                  </a:lnTo>
                  <a:lnTo>
                    <a:pt x="19" y="17"/>
                  </a:lnTo>
                  <a:lnTo>
                    <a:pt x="20" y="15"/>
                  </a:lnTo>
                  <a:lnTo>
                    <a:pt x="21" y="12"/>
                  </a:lnTo>
                  <a:lnTo>
                    <a:pt x="21" y="10"/>
                  </a:lnTo>
                  <a:lnTo>
                    <a:pt x="21" y="9"/>
                  </a:lnTo>
                  <a:lnTo>
                    <a:pt x="20" y="7"/>
                  </a:lnTo>
                  <a:lnTo>
                    <a:pt x="19" y="7"/>
                  </a:lnTo>
                  <a:lnTo>
                    <a:pt x="18" y="6"/>
                  </a:lnTo>
                  <a:lnTo>
                    <a:pt x="16" y="5"/>
                  </a:lnTo>
                  <a:lnTo>
                    <a:pt x="15" y="5"/>
                  </a:lnTo>
                  <a:lnTo>
                    <a:pt x="13" y="5"/>
                  </a:lnTo>
                  <a:lnTo>
                    <a:pt x="11" y="6"/>
                  </a:lnTo>
                  <a:lnTo>
                    <a:pt x="10" y="7"/>
                  </a:lnTo>
                  <a:lnTo>
                    <a:pt x="5" y="10"/>
                  </a:lnTo>
                  <a:lnTo>
                    <a:pt x="5" y="11"/>
                  </a:lnTo>
                  <a:lnTo>
                    <a:pt x="4" y="11"/>
                  </a:lnTo>
                  <a:lnTo>
                    <a:pt x="3" y="11"/>
                  </a:lnTo>
                  <a:lnTo>
                    <a:pt x="2" y="11"/>
                  </a:lnTo>
                  <a:lnTo>
                    <a:pt x="0" y="10"/>
                  </a:lnTo>
                  <a:lnTo>
                    <a:pt x="0" y="9"/>
                  </a:lnTo>
                  <a:lnTo>
                    <a:pt x="0" y="8"/>
                  </a:lnTo>
                  <a:lnTo>
                    <a:pt x="1" y="7"/>
                  </a:lnTo>
                  <a:lnTo>
                    <a:pt x="1" y="6"/>
                  </a:lnTo>
                  <a:lnTo>
                    <a:pt x="3" y="5"/>
                  </a:lnTo>
                  <a:lnTo>
                    <a:pt x="6" y="2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7" y="7"/>
                  </a:lnTo>
                  <a:lnTo>
                    <a:pt x="27" y="10"/>
                  </a:lnTo>
                  <a:lnTo>
                    <a:pt x="27" y="11"/>
                  </a:lnTo>
                  <a:lnTo>
                    <a:pt x="27" y="14"/>
                  </a:lnTo>
                  <a:lnTo>
                    <a:pt x="26" y="15"/>
                  </a:lnTo>
                  <a:lnTo>
                    <a:pt x="26" y="17"/>
                  </a:lnTo>
                  <a:lnTo>
                    <a:pt x="25" y="19"/>
                  </a:lnTo>
                  <a:lnTo>
                    <a:pt x="24" y="20"/>
                  </a:lnTo>
                  <a:lnTo>
                    <a:pt x="23" y="21"/>
                  </a:lnTo>
                  <a:lnTo>
                    <a:pt x="19" y="24"/>
                  </a:lnTo>
                  <a:lnTo>
                    <a:pt x="16" y="26"/>
                  </a:lnTo>
                  <a:lnTo>
                    <a:pt x="14" y="28"/>
                  </a:lnTo>
                  <a:lnTo>
                    <a:pt x="10" y="30"/>
                  </a:lnTo>
                  <a:lnTo>
                    <a:pt x="9" y="31"/>
                  </a:lnTo>
                  <a:lnTo>
                    <a:pt x="8" y="33"/>
                  </a:lnTo>
                  <a:lnTo>
                    <a:pt x="6" y="37"/>
                  </a:lnTo>
                  <a:lnTo>
                    <a:pt x="6" y="39"/>
                  </a:lnTo>
                  <a:lnTo>
                    <a:pt x="12" y="39"/>
                  </a:lnTo>
                  <a:lnTo>
                    <a:pt x="15" y="38"/>
                  </a:lnTo>
                  <a:lnTo>
                    <a:pt x="20" y="38"/>
                  </a:lnTo>
                  <a:lnTo>
                    <a:pt x="21" y="38"/>
                  </a:lnTo>
                  <a:lnTo>
                    <a:pt x="22" y="38"/>
                  </a:lnTo>
                  <a:lnTo>
                    <a:pt x="24" y="39"/>
                  </a:lnTo>
                  <a:lnTo>
                    <a:pt x="25" y="39"/>
                  </a:lnTo>
                  <a:lnTo>
                    <a:pt x="26" y="40"/>
                  </a:lnTo>
                  <a:lnTo>
                    <a:pt x="28" y="41"/>
                  </a:lnTo>
                  <a:lnTo>
                    <a:pt x="28" y="42"/>
                  </a:lnTo>
                  <a:lnTo>
                    <a:pt x="28" y="43"/>
                  </a:lnTo>
                  <a:lnTo>
                    <a:pt x="27" y="43"/>
                  </a:lnTo>
                  <a:lnTo>
                    <a:pt x="27" y="44"/>
                  </a:lnTo>
                  <a:lnTo>
                    <a:pt x="27" y="44"/>
                  </a:lnTo>
                  <a:lnTo>
                    <a:pt x="26" y="45"/>
                  </a:lnTo>
                  <a:lnTo>
                    <a:pt x="25" y="45"/>
                  </a:lnTo>
                  <a:lnTo>
                    <a:pt x="25" y="45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9" name="Freeform 425">
              <a:extLst>
                <a:ext uri="{FF2B5EF4-FFF2-40B4-BE49-F238E27FC236}">
                  <a16:creationId xmlns:a16="http://schemas.microsoft.com/office/drawing/2014/main" id="{BA880471-8D2F-46B1-ACB4-373421CC8F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8" y="1695"/>
              <a:ext cx="46" cy="66"/>
            </a:xfrm>
            <a:custGeom>
              <a:avLst/>
              <a:gdLst>
                <a:gd name="T0" fmla="*/ 46 w 46"/>
                <a:gd name="T1" fmla="*/ 18 h 66"/>
                <a:gd name="T2" fmla="*/ 46 w 46"/>
                <a:gd name="T3" fmla="*/ 22 h 66"/>
                <a:gd name="T4" fmla="*/ 43 w 46"/>
                <a:gd name="T5" fmla="*/ 26 h 66"/>
                <a:gd name="T6" fmla="*/ 40 w 46"/>
                <a:gd name="T7" fmla="*/ 26 h 66"/>
                <a:gd name="T8" fmla="*/ 38 w 46"/>
                <a:gd name="T9" fmla="*/ 26 h 66"/>
                <a:gd name="T10" fmla="*/ 35 w 46"/>
                <a:gd name="T11" fmla="*/ 23 h 66"/>
                <a:gd name="T12" fmla="*/ 35 w 46"/>
                <a:gd name="T13" fmla="*/ 20 h 66"/>
                <a:gd name="T14" fmla="*/ 35 w 46"/>
                <a:gd name="T15" fmla="*/ 19 h 66"/>
                <a:gd name="T16" fmla="*/ 35 w 46"/>
                <a:gd name="T17" fmla="*/ 17 h 66"/>
                <a:gd name="T18" fmla="*/ 35 w 46"/>
                <a:gd name="T19" fmla="*/ 16 h 66"/>
                <a:gd name="T20" fmla="*/ 35 w 46"/>
                <a:gd name="T21" fmla="*/ 11 h 66"/>
                <a:gd name="T22" fmla="*/ 30 w 46"/>
                <a:gd name="T23" fmla="*/ 11 h 66"/>
                <a:gd name="T24" fmla="*/ 23 w 46"/>
                <a:gd name="T25" fmla="*/ 14 h 66"/>
                <a:gd name="T26" fmla="*/ 20 w 46"/>
                <a:gd name="T27" fmla="*/ 16 h 66"/>
                <a:gd name="T28" fmla="*/ 17 w 46"/>
                <a:gd name="T29" fmla="*/ 18 h 66"/>
                <a:gd name="T30" fmla="*/ 13 w 46"/>
                <a:gd name="T31" fmla="*/ 24 h 66"/>
                <a:gd name="T32" fmla="*/ 11 w 46"/>
                <a:gd name="T33" fmla="*/ 28 h 66"/>
                <a:gd name="T34" fmla="*/ 11 w 46"/>
                <a:gd name="T35" fmla="*/ 60 h 66"/>
                <a:gd name="T36" fmla="*/ 11 w 46"/>
                <a:gd name="T37" fmla="*/ 63 h 66"/>
                <a:gd name="T38" fmla="*/ 8 w 46"/>
                <a:gd name="T39" fmla="*/ 66 h 66"/>
                <a:gd name="T40" fmla="*/ 6 w 46"/>
                <a:gd name="T41" fmla="*/ 66 h 66"/>
                <a:gd name="T42" fmla="*/ 3 w 46"/>
                <a:gd name="T43" fmla="*/ 66 h 66"/>
                <a:gd name="T44" fmla="*/ 0 w 46"/>
                <a:gd name="T45" fmla="*/ 63 h 66"/>
                <a:gd name="T46" fmla="*/ 0 w 46"/>
                <a:gd name="T47" fmla="*/ 60 h 66"/>
                <a:gd name="T48" fmla="*/ 0 w 46"/>
                <a:gd name="T49" fmla="*/ 19 h 66"/>
                <a:gd name="T50" fmla="*/ 0 w 46"/>
                <a:gd name="T51" fmla="*/ 18 h 66"/>
                <a:gd name="T52" fmla="*/ 0 w 46"/>
                <a:gd name="T53" fmla="*/ 15 h 66"/>
                <a:gd name="T54" fmla="*/ 0 w 46"/>
                <a:gd name="T55" fmla="*/ 13 h 66"/>
                <a:gd name="T56" fmla="*/ 1 w 46"/>
                <a:gd name="T57" fmla="*/ 11 h 66"/>
                <a:gd name="T58" fmla="*/ 1 w 46"/>
                <a:gd name="T59" fmla="*/ 8 h 66"/>
                <a:gd name="T60" fmla="*/ 1 w 46"/>
                <a:gd name="T61" fmla="*/ 7 h 66"/>
                <a:gd name="T62" fmla="*/ 1 w 46"/>
                <a:gd name="T63" fmla="*/ 4 h 66"/>
                <a:gd name="T64" fmla="*/ 3 w 46"/>
                <a:gd name="T65" fmla="*/ 1 h 66"/>
                <a:gd name="T66" fmla="*/ 6 w 46"/>
                <a:gd name="T67" fmla="*/ 1 h 66"/>
                <a:gd name="T68" fmla="*/ 9 w 46"/>
                <a:gd name="T69" fmla="*/ 1 h 66"/>
                <a:gd name="T70" fmla="*/ 12 w 46"/>
                <a:gd name="T71" fmla="*/ 6 h 66"/>
                <a:gd name="T72" fmla="*/ 12 w 46"/>
                <a:gd name="T73" fmla="*/ 11 h 66"/>
                <a:gd name="T74" fmla="*/ 17 w 46"/>
                <a:gd name="T75" fmla="*/ 5 h 66"/>
                <a:gd name="T76" fmla="*/ 30 w 46"/>
                <a:gd name="T77" fmla="*/ 0 h 66"/>
                <a:gd name="T78" fmla="*/ 37 w 46"/>
                <a:gd name="T79" fmla="*/ 0 h 66"/>
                <a:gd name="T80" fmla="*/ 39 w 46"/>
                <a:gd name="T81" fmla="*/ 0 h 66"/>
                <a:gd name="T82" fmla="*/ 43 w 46"/>
                <a:gd name="T83" fmla="*/ 2 h 66"/>
                <a:gd name="T84" fmla="*/ 44 w 46"/>
                <a:gd name="T85" fmla="*/ 3 h 66"/>
                <a:gd name="T86" fmla="*/ 45 w 46"/>
                <a:gd name="T87" fmla="*/ 5 h 66"/>
                <a:gd name="T88" fmla="*/ 46 w 46"/>
                <a:gd name="T89" fmla="*/ 11 h 66"/>
                <a:gd name="T90" fmla="*/ 46 w 46"/>
                <a:gd name="T91" fmla="*/ 14 h 66"/>
                <a:gd name="T92" fmla="*/ 46 w 46"/>
                <a:gd name="T93" fmla="*/ 16 h 66"/>
                <a:gd name="T94" fmla="*/ 46 w 46"/>
                <a:gd name="T95" fmla="*/ 18 h 66"/>
                <a:gd name="T96" fmla="*/ 46 w 46"/>
                <a:gd name="T97" fmla="*/ 18 h 66"/>
                <a:gd name="T98" fmla="*/ 46 w 46"/>
                <a:gd name="T99" fmla="*/ 18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6" h="66">
                  <a:moveTo>
                    <a:pt x="46" y="18"/>
                  </a:moveTo>
                  <a:lnTo>
                    <a:pt x="46" y="22"/>
                  </a:lnTo>
                  <a:lnTo>
                    <a:pt x="43" y="26"/>
                  </a:lnTo>
                  <a:lnTo>
                    <a:pt x="40" y="26"/>
                  </a:lnTo>
                  <a:lnTo>
                    <a:pt x="38" y="26"/>
                  </a:lnTo>
                  <a:lnTo>
                    <a:pt x="35" y="23"/>
                  </a:lnTo>
                  <a:lnTo>
                    <a:pt x="35" y="20"/>
                  </a:lnTo>
                  <a:lnTo>
                    <a:pt x="35" y="19"/>
                  </a:lnTo>
                  <a:lnTo>
                    <a:pt x="35" y="17"/>
                  </a:lnTo>
                  <a:lnTo>
                    <a:pt x="35" y="16"/>
                  </a:lnTo>
                  <a:lnTo>
                    <a:pt x="35" y="11"/>
                  </a:lnTo>
                  <a:lnTo>
                    <a:pt x="30" y="11"/>
                  </a:lnTo>
                  <a:lnTo>
                    <a:pt x="23" y="14"/>
                  </a:lnTo>
                  <a:lnTo>
                    <a:pt x="20" y="16"/>
                  </a:lnTo>
                  <a:lnTo>
                    <a:pt x="17" y="18"/>
                  </a:lnTo>
                  <a:lnTo>
                    <a:pt x="13" y="24"/>
                  </a:lnTo>
                  <a:lnTo>
                    <a:pt x="11" y="28"/>
                  </a:lnTo>
                  <a:lnTo>
                    <a:pt x="11" y="60"/>
                  </a:lnTo>
                  <a:lnTo>
                    <a:pt x="11" y="63"/>
                  </a:lnTo>
                  <a:lnTo>
                    <a:pt x="8" y="66"/>
                  </a:lnTo>
                  <a:lnTo>
                    <a:pt x="6" y="66"/>
                  </a:lnTo>
                  <a:lnTo>
                    <a:pt x="3" y="66"/>
                  </a:lnTo>
                  <a:lnTo>
                    <a:pt x="0" y="63"/>
                  </a:lnTo>
                  <a:lnTo>
                    <a:pt x="0" y="60"/>
                  </a:lnTo>
                  <a:lnTo>
                    <a:pt x="0" y="19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1"/>
                  </a:lnTo>
                  <a:lnTo>
                    <a:pt x="1" y="8"/>
                  </a:lnTo>
                  <a:lnTo>
                    <a:pt x="1" y="7"/>
                  </a:lnTo>
                  <a:lnTo>
                    <a:pt x="1" y="4"/>
                  </a:lnTo>
                  <a:lnTo>
                    <a:pt x="3" y="1"/>
                  </a:lnTo>
                  <a:lnTo>
                    <a:pt x="6" y="1"/>
                  </a:lnTo>
                  <a:lnTo>
                    <a:pt x="9" y="1"/>
                  </a:lnTo>
                  <a:lnTo>
                    <a:pt x="12" y="6"/>
                  </a:lnTo>
                  <a:lnTo>
                    <a:pt x="12" y="11"/>
                  </a:lnTo>
                  <a:lnTo>
                    <a:pt x="17" y="5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39" y="0"/>
                  </a:lnTo>
                  <a:lnTo>
                    <a:pt x="43" y="2"/>
                  </a:lnTo>
                  <a:lnTo>
                    <a:pt x="44" y="3"/>
                  </a:lnTo>
                  <a:lnTo>
                    <a:pt x="45" y="5"/>
                  </a:lnTo>
                  <a:lnTo>
                    <a:pt x="46" y="11"/>
                  </a:lnTo>
                  <a:lnTo>
                    <a:pt x="46" y="14"/>
                  </a:lnTo>
                  <a:lnTo>
                    <a:pt x="46" y="16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46" y="18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0" name="Freeform 426">
              <a:extLst>
                <a:ext uri="{FF2B5EF4-FFF2-40B4-BE49-F238E27FC236}">
                  <a16:creationId xmlns:a16="http://schemas.microsoft.com/office/drawing/2014/main" id="{FBA376DB-F2E2-4FAE-AD94-2A9C58D4CFA4}"/>
                </a:ext>
              </a:extLst>
            </p:cNvPr>
            <p:cNvSpPr>
              <a:spLocks/>
            </p:cNvSpPr>
            <p:nvPr/>
          </p:nvSpPr>
          <p:spPr bwMode="auto">
            <a:xfrm>
              <a:off x="923" y="1376"/>
              <a:ext cx="79" cy="90"/>
            </a:xfrm>
            <a:custGeom>
              <a:avLst/>
              <a:gdLst>
                <a:gd name="T0" fmla="*/ 71 w 79"/>
                <a:gd name="T1" fmla="*/ 15 h 90"/>
                <a:gd name="T2" fmla="*/ 59 w 79"/>
                <a:gd name="T3" fmla="*/ 14 h 90"/>
                <a:gd name="T4" fmla="*/ 48 w 79"/>
                <a:gd name="T5" fmla="*/ 14 h 90"/>
                <a:gd name="T6" fmla="*/ 42 w 79"/>
                <a:gd name="T7" fmla="*/ 14 h 90"/>
                <a:gd name="T8" fmla="*/ 43 w 79"/>
                <a:gd name="T9" fmla="*/ 31 h 90"/>
                <a:gd name="T10" fmla="*/ 44 w 79"/>
                <a:gd name="T11" fmla="*/ 48 h 90"/>
                <a:gd name="T12" fmla="*/ 45 w 79"/>
                <a:gd name="T13" fmla="*/ 66 h 90"/>
                <a:gd name="T14" fmla="*/ 45 w 79"/>
                <a:gd name="T15" fmla="*/ 70 h 90"/>
                <a:gd name="T16" fmla="*/ 45 w 79"/>
                <a:gd name="T17" fmla="*/ 75 h 90"/>
                <a:gd name="T18" fmla="*/ 46 w 79"/>
                <a:gd name="T19" fmla="*/ 79 h 90"/>
                <a:gd name="T20" fmla="*/ 45 w 79"/>
                <a:gd name="T21" fmla="*/ 84 h 90"/>
                <a:gd name="T22" fmla="*/ 43 w 79"/>
                <a:gd name="T23" fmla="*/ 88 h 90"/>
                <a:gd name="T24" fmla="*/ 39 w 79"/>
                <a:gd name="T25" fmla="*/ 90 h 90"/>
                <a:gd name="T26" fmla="*/ 36 w 79"/>
                <a:gd name="T27" fmla="*/ 89 h 90"/>
                <a:gd name="T28" fmla="*/ 34 w 79"/>
                <a:gd name="T29" fmla="*/ 87 h 90"/>
                <a:gd name="T30" fmla="*/ 33 w 79"/>
                <a:gd name="T31" fmla="*/ 84 h 90"/>
                <a:gd name="T32" fmla="*/ 33 w 79"/>
                <a:gd name="T33" fmla="*/ 82 h 90"/>
                <a:gd name="T34" fmla="*/ 33 w 79"/>
                <a:gd name="T35" fmla="*/ 80 h 90"/>
                <a:gd name="T36" fmla="*/ 34 w 79"/>
                <a:gd name="T37" fmla="*/ 78 h 90"/>
                <a:gd name="T38" fmla="*/ 33 w 79"/>
                <a:gd name="T39" fmla="*/ 73 h 90"/>
                <a:gd name="T40" fmla="*/ 33 w 79"/>
                <a:gd name="T41" fmla="*/ 67 h 90"/>
                <a:gd name="T42" fmla="*/ 33 w 79"/>
                <a:gd name="T43" fmla="*/ 61 h 90"/>
                <a:gd name="T44" fmla="*/ 32 w 79"/>
                <a:gd name="T45" fmla="*/ 45 h 90"/>
                <a:gd name="T46" fmla="*/ 31 w 79"/>
                <a:gd name="T47" fmla="*/ 29 h 90"/>
                <a:gd name="T48" fmla="*/ 30 w 79"/>
                <a:gd name="T49" fmla="*/ 14 h 90"/>
                <a:gd name="T50" fmla="*/ 18 w 79"/>
                <a:gd name="T51" fmla="*/ 14 h 90"/>
                <a:gd name="T52" fmla="*/ 4 w 79"/>
                <a:gd name="T53" fmla="*/ 12 h 90"/>
                <a:gd name="T54" fmla="*/ 0 w 79"/>
                <a:gd name="T55" fmla="*/ 8 h 90"/>
                <a:gd name="T56" fmla="*/ 0 w 79"/>
                <a:gd name="T57" fmla="*/ 5 h 90"/>
                <a:gd name="T58" fmla="*/ 1 w 79"/>
                <a:gd name="T59" fmla="*/ 2 h 90"/>
                <a:gd name="T60" fmla="*/ 4 w 79"/>
                <a:gd name="T61" fmla="*/ 0 h 90"/>
                <a:gd name="T62" fmla="*/ 7 w 79"/>
                <a:gd name="T63" fmla="*/ 0 h 90"/>
                <a:gd name="T64" fmla="*/ 15 w 79"/>
                <a:gd name="T65" fmla="*/ 1 h 90"/>
                <a:gd name="T66" fmla="*/ 23 w 79"/>
                <a:gd name="T67" fmla="*/ 2 h 90"/>
                <a:gd name="T68" fmla="*/ 26 w 79"/>
                <a:gd name="T69" fmla="*/ 2 h 90"/>
                <a:gd name="T70" fmla="*/ 35 w 79"/>
                <a:gd name="T71" fmla="*/ 2 h 90"/>
                <a:gd name="T72" fmla="*/ 44 w 79"/>
                <a:gd name="T73" fmla="*/ 1 h 90"/>
                <a:gd name="T74" fmla="*/ 48 w 79"/>
                <a:gd name="T75" fmla="*/ 1 h 90"/>
                <a:gd name="T76" fmla="*/ 59 w 79"/>
                <a:gd name="T77" fmla="*/ 2 h 90"/>
                <a:gd name="T78" fmla="*/ 71 w 79"/>
                <a:gd name="T79" fmla="*/ 3 h 90"/>
                <a:gd name="T80" fmla="*/ 74 w 79"/>
                <a:gd name="T81" fmla="*/ 3 h 90"/>
                <a:gd name="T82" fmla="*/ 77 w 79"/>
                <a:gd name="T83" fmla="*/ 5 h 90"/>
                <a:gd name="T84" fmla="*/ 79 w 79"/>
                <a:gd name="T85" fmla="*/ 8 h 90"/>
                <a:gd name="T86" fmla="*/ 79 w 79"/>
                <a:gd name="T87" fmla="*/ 10 h 90"/>
                <a:gd name="T88" fmla="*/ 77 w 79"/>
                <a:gd name="T89" fmla="*/ 13 h 90"/>
                <a:gd name="T90" fmla="*/ 74 w 79"/>
                <a:gd name="T91" fmla="*/ 15 h 90"/>
                <a:gd name="T92" fmla="*/ 73 w 79"/>
                <a:gd name="T93" fmla="*/ 1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9" h="90">
                  <a:moveTo>
                    <a:pt x="73" y="15"/>
                  </a:moveTo>
                  <a:lnTo>
                    <a:pt x="71" y="15"/>
                  </a:lnTo>
                  <a:lnTo>
                    <a:pt x="64" y="14"/>
                  </a:lnTo>
                  <a:lnTo>
                    <a:pt x="59" y="14"/>
                  </a:lnTo>
                  <a:lnTo>
                    <a:pt x="55" y="14"/>
                  </a:lnTo>
                  <a:lnTo>
                    <a:pt x="48" y="14"/>
                  </a:lnTo>
                  <a:lnTo>
                    <a:pt x="46" y="14"/>
                  </a:lnTo>
                  <a:lnTo>
                    <a:pt x="42" y="14"/>
                  </a:lnTo>
                  <a:lnTo>
                    <a:pt x="42" y="18"/>
                  </a:lnTo>
                  <a:lnTo>
                    <a:pt x="43" y="31"/>
                  </a:lnTo>
                  <a:lnTo>
                    <a:pt x="43" y="40"/>
                  </a:lnTo>
                  <a:lnTo>
                    <a:pt x="44" y="48"/>
                  </a:lnTo>
                  <a:lnTo>
                    <a:pt x="45" y="62"/>
                  </a:lnTo>
                  <a:lnTo>
                    <a:pt x="45" y="66"/>
                  </a:lnTo>
                  <a:lnTo>
                    <a:pt x="45" y="67"/>
                  </a:lnTo>
                  <a:lnTo>
                    <a:pt x="45" y="70"/>
                  </a:lnTo>
                  <a:lnTo>
                    <a:pt x="45" y="73"/>
                  </a:lnTo>
                  <a:lnTo>
                    <a:pt x="45" y="75"/>
                  </a:lnTo>
                  <a:lnTo>
                    <a:pt x="46" y="78"/>
                  </a:lnTo>
                  <a:lnTo>
                    <a:pt x="46" y="79"/>
                  </a:lnTo>
                  <a:lnTo>
                    <a:pt x="46" y="81"/>
                  </a:lnTo>
                  <a:lnTo>
                    <a:pt x="45" y="84"/>
                  </a:lnTo>
                  <a:lnTo>
                    <a:pt x="44" y="86"/>
                  </a:lnTo>
                  <a:lnTo>
                    <a:pt x="43" y="88"/>
                  </a:lnTo>
                  <a:lnTo>
                    <a:pt x="41" y="90"/>
                  </a:lnTo>
                  <a:lnTo>
                    <a:pt x="39" y="90"/>
                  </a:lnTo>
                  <a:lnTo>
                    <a:pt x="38" y="90"/>
                  </a:lnTo>
                  <a:lnTo>
                    <a:pt x="36" y="89"/>
                  </a:lnTo>
                  <a:lnTo>
                    <a:pt x="35" y="88"/>
                  </a:lnTo>
                  <a:lnTo>
                    <a:pt x="34" y="87"/>
                  </a:lnTo>
                  <a:lnTo>
                    <a:pt x="33" y="85"/>
                  </a:lnTo>
                  <a:lnTo>
                    <a:pt x="33" y="84"/>
                  </a:lnTo>
                  <a:lnTo>
                    <a:pt x="33" y="83"/>
                  </a:lnTo>
                  <a:lnTo>
                    <a:pt x="33" y="82"/>
                  </a:lnTo>
                  <a:lnTo>
                    <a:pt x="33" y="81"/>
                  </a:lnTo>
                  <a:lnTo>
                    <a:pt x="33" y="80"/>
                  </a:lnTo>
                  <a:lnTo>
                    <a:pt x="34" y="79"/>
                  </a:lnTo>
                  <a:lnTo>
                    <a:pt x="34" y="78"/>
                  </a:lnTo>
                  <a:lnTo>
                    <a:pt x="34" y="77"/>
                  </a:lnTo>
                  <a:lnTo>
                    <a:pt x="33" y="73"/>
                  </a:lnTo>
                  <a:lnTo>
                    <a:pt x="33" y="70"/>
                  </a:lnTo>
                  <a:lnTo>
                    <a:pt x="33" y="67"/>
                  </a:lnTo>
                  <a:lnTo>
                    <a:pt x="33" y="63"/>
                  </a:lnTo>
                  <a:lnTo>
                    <a:pt x="33" y="61"/>
                  </a:lnTo>
                  <a:lnTo>
                    <a:pt x="33" y="57"/>
                  </a:lnTo>
                  <a:lnTo>
                    <a:pt x="32" y="45"/>
                  </a:lnTo>
                  <a:lnTo>
                    <a:pt x="32" y="37"/>
                  </a:lnTo>
                  <a:lnTo>
                    <a:pt x="31" y="29"/>
                  </a:lnTo>
                  <a:lnTo>
                    <a:pt x="30" y="17"/>
                  </a:lnTo>
                  <a:lnTo>
                    <a:pt x="30" y="14"/>
                  </a:lnTo>
                  <a:lnTo>
                    <a:pt x="25" y="14"/>
                  </a:lnTo>
                  <a:lnTo>
                    <a:pt x="18" y="14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2" y="11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4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11" y="1"/>
                  </a:lnTo>
                  <a:lnTo>
                    <a:pt x="15" y="1"/>
                  </a:lnTo>
                  <a:lnTo>
                    <a:pt x="18" y="1"/>
                  </a:lnTo>
                  <a:lnTo>
                    <a:pt x="23" y="2"/>
                  </a:lnTo>
                  <a:lnTo>
                    <a:pt x="25" y="2"/>
                  </a:lnTo>
                  <a:lnTo>
                    <a:pt x="26" y="2"/>
                  </a:lnTo>
                  <a:lnTo>
                    <a:pt x="32" y="2"/>
                  </a:lnTo>
                  <a:lnTo>
                    <a:pt x="35" y="2"/>
                  </a:lnTo>
                  <a:lnTo>
                    <a:pt x="39" y="2"/>
                  </a:lnTo>
                  <a:lnTo>
                    <a:pt x="44" y="1"/>
                  </a:lnTo>
                  <a:lnTo>
                    <a:pt x="46" y="1"/>
                  </a:lnTo>
                  <a:lnTo>
                    <a:pt x="48" y="1"/>
                  </a:lnTo>
                  <a:lnTo>
                    <a:pt x="55" y="2"/>
                  </a:lnTo>
                  <a:lnTo>
                    <a:pt x="59" y="2"/>
                  </a:lnTo>
                  <a:lnTo>
                    <a:pt x="64" y="2"/>
                  </a:lnTo>
                  <a:lnTo>
                    <a:pt x="71" y="3"/>
                  </a:lnTo>
                  <a:lnTo>
                    <a:pt x="73" y="3"/>
                  </a:lnTo>
                  <a:lnTo>
                    <a:pt x="74" y="3"/>
                  </a:lnTo>
                  <a:lnTo>
                    <a:pt x="76" y="4"/>
                  </a:lnTo>
                  <a:lnTo>
                    <a:pt x="77" y="5"/>
                  </a:lnTo>
                  <a:lnTo>
                    <a:pt x="78" y="5"/>
                  </a:lnTo>
                  <a:lnTo>
                    <a:pt x="79" y="8"/>
                  </a:lnTo>
                  <a:lnTo>
                    <a:pt x="79" y="9"/>
                  </a:lnTo>
                  <a:lnTo>
                    <a:pt x="79" y="10"/>
                  </a:lnTo>
                  <a:lnTo>
                    <a:pt x="78" y="12"/>
                  </a:lnTo>
                  <a:lnTo>
                    <a:pt x="77" y="13"/>
                  </a:lnTo>
                  <a:lnTo>
                    <a:pt x="76" y="14"/>
                  </a:lnTo>
                  <a:lnTo>
                    <a:pt x="74" y="15"/>
                  </a:lnTo>
                  <a:lnTo>
                    <a:pt x="73" y="15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1" name="Freeform 427">
              <a:extLst>
                <a:ext uri="{FF2B5EF4-FFF2-40B4-BE49-F238E27FC236}">
                  <a16:creationId xmlns:a16="http://schemas.microsoft.com/office/drawing/2014/main" id="{91B9F850-B494-463D-B41D-E5282C0207B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6" y="1419"/>
              <a:ext cx="19" cy="46"/>
            </a:xfrm>
            <a:custGeom>
              <a:avLst/>
              <a:gdLst>
                <a:gd name="T0" fmla="*/ 11 w 19"/>
                <a:gd name="T1" fmla="*/ 46 h 46"/>
                <a:gd name="T2" fmla="*/ 4 w 19"/>
                <a:gd name="T3" fmla="*/ 46 h 46"/>
                <a:gd name="T4" fmla="*/ 2 w 19"/>
                <a:gd name="T5" fmla="*/ 46 h 46"/>
                <a:gd name="T6" fmla="*/ 0 w 19"/>
                <a:gd name="T7" fmla="*/ 45 h 46"/>
                <a:gd name="T8" fmla="*/ 0 w 19"/>
                <a:gd name="T9" fmla="*/ 42 h 46"/>
                <a:gd name="T10" fmla="*/ 5 w 19"/>
                <a:gd name="T11" fmla="*/ 41 h 46"/>
                <a:gd name="T12" fmla="*/ 8 w 19"/>
                <a:gd name="T13" fmla="*/ 41 h 46"/>
                <a:gd name="T14" fmla="*/ 8 w 19"/>
                <a:gd name="T15" fmla="*/ 38 h 46"/>
                <a:gd name="T16" fmla="*/ 7 w 19"/>
                <a:gd name="T17" fmla="*/ 35 h 46"/>
                <a:gd name="T18" fmla="*/ 7 w 19"/>
                <a:gd name="T19" fmla="*/ 32 h 46"/>
                <a:gd name="T20" fmla="*/ 7 w 19"/>
                <a:gd name="T21" fmla="*/ 25 h 46"/>
                <a:gd name="T22" fmla="*/ 8 w 19"/>
                <a:gd name="T23" fmla="*/ 17 h 46"/>
                <a:gd name="T24" fmla="*/ 8 w 19"/>
                <a:gd name="T25" fmla="*/ 10 h 46"/>
                <a:gd name="T26" fmla="*/ 4 w 19"/>
                <a:gd name="T27" fmla="*/ 13 h 46"/>
                <a:gd name="T28" fmla="*/ 3 w 19"/>
                <a:gd name="T29" fmla="*/ 13 h 46"/>
                <a:gd name="T30" fmla="*/ 1 w 19"/>
                <a:gd name="T31" fmla="*/ 12 h 46"/>
                <a:gd name="T32" fmla="*/ 1 w 19"/>
                <a:gd name="T33" fmla="*/ 10 h 46"/>
                <a:gd name="T34" fmla="*/ 1 w 19"/>
                <a:gd name="T35" fmla="*/ 9 h 46"/>
                <a:gd name="T36" fmla="*/ 3 w 19"/>
                <a:gd name="T37" fmla="*/ 6 h 46"/>
                <a:gd name="T38" fmla="*/ 6 w 19"/>
                <a:gd name="T39" fmla="*/ 4 h 46"/>
                <a:gd name="T40" fmla="*/ 9 w 19"/>
                <a:gd name="T41" fmla="*/ 2 h 46"/>
                <a:gd name="T42" fmla="*/ 12 w 19"/>
                <a:gd name="T43" fmla="*/ 0 h 46"/>
                <a:gd name="T44" fmla="*/ 14 w 19"/>
                <a:gd name="T45" fmla="*/ 1 h 46"/>
                <a:gd name="T46" fmla="*/ 14 w 19"/>
                <a:gd name="T47" fmla="*/ 3 h 46"/>
                <a:gd name="T48" fmla="*/ 14 w 19"/>
                <a:gd name="T49" fmla="*/ 5 h 46"/>
                <a:gd name="T50" fmla="*/ 14 w 19"/>
                <a:gd name="T51" fmla="*/ 6 h 46"/>
                <a:gd name="T52" fmla="*/ 14 w 19"/>
                <a:gd name="T53" fmla="*/ 7 h 46"/>
                <a:gd name="T54" fmla="*/ 14 w 19"/>
                <a:gd name="T55" fmla="*/ 10 h 46"/>
                <a:gd name="T56" fmla="*/ 14 w 19"/>
                <a:gd name="T57" fmla="*/ 12 h 46"/>
                <a:gd name="T58" fmla="*/ 14 w 19"/>
                <a:gd name="T59" fmla="*/ 14 h 46"/>
                <a:gd name="T60" fmla="*/ 14 w 19"/>
                <a:gd name="T61" fmla="*/ 23 h 46"/>
                <a:gd name="T62" fmla="*/ 13 w 19"/>
                <a:gd name="T63" fmla="*/ 31 h 46"/>
                <a:gd name="T64" fmla="*/ 13 w 19"/>
                <a:gd name="T65" fmla="*/ 33 h 46"/>
                <a:gd name="T66" fmla="*/ 13 w 19"/>
                <a:gd name="T67" fmla="*/ 37 h 46"/>
                <a:gd name="T68" fmla="*/ 13 w 19"/>
                <a:gd name="T69" fmla="*/ 40 h 46"/>
                <a:gd name="T70" fmla="*/ 16 w 19"/>
                <a:gd name="T71" fmla="*/ 41 h 46"/>
                <a:gd name="T72" fmla="*/ 18 w 19"/>
                <a:gd name="T73" fmla="*/ 41 h 46"/>
                <a:gd name="T74" fmla="*/ 19 w 19"/>
                <a:gd name="T75" fmla="*/ 42 h 46"/>
                <a:gd name="T76" fmla="*/ 19 w 19"/>
                <a:gd name="T77" fmla="*/ 43 h 46"/>
                <a:gd name="T78" fmla="*/ 19 w 19"/>
                <a:gd name="T79" fmla="*/ 45 h 46"/>
                <a:gd name="T80" fmla="*/ 18 w 19"/>
                <a:gd name="T81" fmla="*/ 46 h 46"/>
                <a:gd name="T82" fmla="*/ 16 w 19"/>
                <a:gd name="T8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9" h="46">
                  <a:moveTo>
                    <a:pt x="16" y="46"/>
                  </a:moveTo>
                  <a:lnTo>
                    <a:pt x="11" y="46"/>
                  </a:lnTo>
                  <a:lnTo>
                    <a:pt x="5" y="46"/>
                  </a:lnTo>
                  <a:lnTo>
                    <a:pt x="4" y="46"/>
                  </a:lnTo>
                  <a:lnTo>
                    <a:pt x="2" y="46"/>
                  </a:lnTo>
                  <a:lnTo>
                    <a:pt x="2" y="46"/>
                  </a:lnTo>
                  <a:lnTo>
                    <a:pt x="1" y="46"/>
                  </a:lnTo>
                  <a:lnTo>
                    <a:pt x="0" y="45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3" y="41"/>
                  </a:lnTo>
                  <a:lnTo>
                    <a:pt x="5" y="41"/>
                  </a:lnTo>
                  <a:lnTo>
                    <a:pt x="6" y="41"/>
                  </a:lnTo>
                  <a:lnTo>
                    <a:pt x="8" y="41"/>
                  </a:lnTo>
                  <a:lnTo>
                    <a:pt x="8" y="40"/>
                  </a:lnTo>
                  <a:lnTo>
                    <a:pt x="8" y="38"/>
                  </a:lnTo>
                  <a:lnTo>
                    <a:pt x="7" y="37"/>
                  </a:lnTo>
                  <a:lnTo>
                    <a:pt x="7" y="35"/>
                  </a:lnTo>
                  <a:lnTo>
                    <a:pt x="7" y="33"/>
                  </a:lnTo>
                  <a:lnTo>
                    <a:pt x="7" y="32"/>
                  </a:lnTo>
                  <a:lnTo>
                    <a:pt x="7" y="31"/>
                  </a:lnTo>
                  <a:lnTo>
                    <a:pt x="7" y="25"/>
                  </a:lnTo>
                  <a:lnTo>
                    <a:pt x="8" y="21"/>
                  </a:lnTo>
                  <a:lnTo>
                    <a:pt x="8" y="17"/>
                  </a:lnTo>
                  <a:lnTo>
                    <a:pt x="8" y="12"/>
                  </a:lnTo>
                  <a:lnTo>
                    <a:pt x="8" y="10"/>
                  </a:lnTo>
                  <a:lnTo>
                    <a:pt x="6" y="11"/>
                  </a:lnTo>
                  <a:lnTo>
                    <a:pt x="4" y="13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2" y="12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1" y="10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6"/>
                  </a:lnTo>
                  <a:lnTo>
                    <a:pt x="4" y="6"/>
                  </a:lnTo>
                  <a:lnTo>
                    <a:pt x="6" y="4"/>
                  </a:lnTo>
                  <a:lnTo>
                    <a:pt x="8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4" y="1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4" y="4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14" y="6"/>
                  </a:lnTo>
                  <a:lnTo>
                    <a:pt x="14" y="7"/>
                  </a:lnTo>
                  <a:lnTo>
                    <a:pt x="14" y="7"/>
                  </a:lnTo>
                  <a:lnTo>
                    <a:pt x="14" y="9"/>
                  </a:lnTo>
                  <a:lnTo>
                    <a:pt x="14" y="10"/>
                  </a:lnTo>
                  <a:lnTo>
                    <a:pt x="14" y="11"/>
                  </a:lnTo>
                  <a:lnTo>
                    <a:pt x="14" y="12"/>
                  </a:lnTo>
                  <a:lnTo>
                    <a:pt x="14" y="12"/>
                  </a:lnTo>
                  <a:lnTo>
                    <a:pt x="14" y="14"/>
                  </a:lnTo>
                  <a:lnTo>
                    <a:pt x="14" y="19"/>
                  </a:lnTo>
                  <a:lnTo>
                    <a:pt x="14" y="23"/>
                  </a:lnTo>
                  <a:lnTo>
                    <a:pt x="13" y="26"/>
                  </a:lnTo>
                  <a:lnTo>
                    <a:pt x="13" y="31"/>
                  </a:lnTo>
                  <a:lnTo>
                    <a:pt x="13" y="32"/>
                  </a:lnTo>
                  <a:lnTo>
                    <a:pt x="13" y="33"/>
                  </a:lnTo>
                  <a:lnTo>
                    <a:pt x="13" y="35"/>
                  </a:lnTo>
                  <a:lnTo>
                    <a:pt x="13" y="37"/>
                  </a:lnTo>
                  <a:lnTo>
                    <a:pt x="13" y="38"/>
                  </a:lnTo>
                  <a:lnTo>
                    <a:pt x="13" y="40"/>
                  </a:lnTo>
                  <a:lnTo>
                    <a:pt x="13" y="41"/>
                  </a:lnTo>
                  <a:lnTo>
                    <a:pt x="16" y="41"/>
                  </a:lnTo>
                  <a:lnTo>
                    <a:pt x="17" y="41"/>
                  </a:lnTo>
                  <a:lnTo>
                    <a:pt x="18" y="41"/>
                  </a:lnTo>
                  <a:lnTo>
                    <a:pt x="19" y="41"/>
                  </a:lnTo>
                  <a:lnTo>
                    <a:pt x="19" y="42"/>
                  </a:lnTo>
                  <a:lnTo>
                    <a:pt x="19" y="43"/>
                  </a:lnTo>
                  <a:lnTo>
                    <a:pt x="19" y="43"/>
                  </a:lnTo>
                  <a:lnTo>
                    <a:pt x="19" y="44"/>
                  </a:lnTo>
                  <a:lnTo>
                    <a:pt x="19" y="45"/>
                  </a:lnTo>
                  <a:lnTo>
                    <a:pt x="19" y="45"/>
                  </a:lnTo>
                  <a:lnTo>
                    <a:pt x="18" y="46"/>
                  </a:lnTo>
                  <a:lnTo>
                    <a:pt x="17" y="46"/>
                  </a:lnTo>
                  <a:lnTo>
                    <a:pt x="16" y="46"/>
                  </a:lnTo>
                  <a:lnTo>
                    <a:pt x="16" y="46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2" name="Freeform 428">
              <a:extLst>
                <a:ext uri="{FF2B5EF4-FFF2-40B4-BE49-F238E27FC236}">
                  <a16:creationId xmlns:a16="http://schemas.microsoft.com/office/drawing/2014/main" id="{7A2C20C1-CD24-4B46-9D5B-D44EA2335D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7" y="1403"/>
              <a:ext cx="46" cy="66"/>
            </a:xfrm>
            <a:custGeom>
              <a:avLst/>
              <a:gdLst>
                <a:gd name="T0" fmla="*/ 46 w 46"/>
                <a:gd name="T1" fmla="*/ 19 h 66"/>
                <a:gd name="T2" fmla="*/ 46 w 46"/>
                <a:gd name="T3" fmla="*/ 22 h 66"/>
                <a:gd name="T4" fmla="*/ 43 w 46"/>
                <a:gd name="T5" fmla="*/ 26 h 66"/>
                <a:gd name="T6" fmla="*/ 40 w 46"/>
                <a:gd name="T7" fmla="*/ 26 h 66"/>
                <a:gd name="T8" fmla="*/ 37 w 46"/>
                <a:gd name="T9" fmla="*/ 26 h 66"/>
                <a:gd name="T10" fmla="*/ 35 w 46"/>
                <a:gd name="T11" fmla="*/ 23 h 66"/>
                <a:gd name="T12" fmla="*/ 35 w 46"/>
                <a:gd name="T13" fmla="*/ 20 h 66"/>
                <a:gd name="T14" fmla="*/ 35 w 46"/>
                <a:gd name="T15" fmla="*/ 20 h 66"/>
                <a:gd name="T16" fmla="*/ 35 w 46"/>
                <a:gd name="T17" fmla="*/ 17 h 66"/>
                <a:gd name="T18" fmla="*/ 35 w 46"/>
                <a:gd name="T19" fmla="*/ 16 h 66"/>
                <a:gd name="T20" fmla="*/ 35 w 46"/>
                <a:gd name="T21" fmla="*/ 11 h 66"/>
                <a:gd name="T22" fmla="*/ 30 w 46"/>
                <a:gd name="T23" fmla="*/ 12 h 66"/>
                <a:gd name="T24" fmla="*/ 22 w 46"/>
                <a:gd name="T25" fmla="*/ 14 h 66"/>
                <a:gd name="T26" fmla="*/ 20 w 46"/>
                <a:gd name="T27" fmla="*/ 16 h 66"/>
                <a:gd name="T28" fmla="*/ 17 w 46"/>
                <a:gd name="T29" fmla="*/ 18 h 66"/>
                <a:gd name="T30" fmla="*/ 13 w 46"/>
                <a:gd name="T31" fmla="*/ 24 h 66"/>
                <a:gd name="T32" fmla="*/ 11 w 46"/>
                <a:gd name="T33" fmla="*/ 28 h 66"/>
                <a:gd name="T34" fmla="*/ 11 w 46"/>
                <a:gd name="T35" fmla="*/ 60 h 66"/>
                <a:gd name="T36" fmla="*/ 11 w 46"/>
                <a:gd name="T37" fmla="*/ 63 h 66"/>
                <a:gd name="T38" fmla="*/ 8 w 46"/>
                <a:gd name="T39" fmla="*/ 66 h 66"/>
                <a:gd name="T40" fmla="*/ 5 w 46"/>
                <a:gd name="T41" fmla="*/ 66 h 66"/>
                <a:gd name="T42" fmla="*/ 3 w 46"/>
                <a:gd name="T43" fmla="*/ 66 h 66"/>
                <a:gd name="T44" fmla="*/ 0 w 46"/>
                <a:gd name="T45" fmla="*/ 63 h 66"/>
                <a:gd name="T46" fmla="*/ 0 w 46"/>
                <a:gd name="T47" fmla="*/ 60 h 66"/>
                <a:gd name="T48" fmla="*/ 0 w 46"/>
                <a:gd name="T49" fmla="*/ 19 h 66"/>
                <a:gd name="T50" fmla="*/ 0 w 46"/>
                <a:gd name="T51" fmla="*/ 18 h 66"/>
                <a:gd name="T52" fmla="*/ 0 w 46"/>
                <a:gd name="T53" fmla="*/ 15 h 66"/>
                <a:gd name="T54" fmla="*/ 0 w 46"/>
                <a:gd name="T55" fmla="*/ 13 h 66"/>
                <a:gd name="T56" fmla="*/ 0 w 46"/>
                <a:gd name="T57" fmla="*/ 11 h 66"/>
                <a:gd name="T58" fmla="*/ 0 w 46"/>
                <a:gd name="T59" fmla="*/ 8 h 66"/>
                <a:gd name="T60" fmla="*/ 0 w 46"/>
                <a:gd name="T61" fmla="*/ 7 h 66"/>
                <a:gd name="T62" fmla="*/ 0 w 46"/>
                <a:gd name="T63" fmla="*/ 4 h 66"/>
                <a:gd name="T64" fmla="*/ 3 w 46"/>
                <a:gd name="T65" fmla="*/ 1 h 66"/>
                <a:gd name="T66" fmla="*/ 6 w 46"/>
                <a:gd name="T67" fmla="*/ 1 h 66"/>
                <a:gd name="T68" fmla="*/ 8 w 46"/>
                <a:gd name="T69" fmla="*/ 1 h 66"/>
                <a:gd name="T70" fmla="*/ 11 w 46"/>
                <a:gd name="T71" fmla="*/ 6 h 66"/>
                <a:gd name="T72" fmla="*/ 11 w 46"/>
                <a:gd name="T73" fmla="*/ 11 h 66"/>
                <a:gd name="T74" fmla="*/ 17 w 46"/>
                <a:gd name="T75" fmla="*/ 5 h 66"/>
                <a:gd name="T76" fmla="*/ 30 w 46"/>
                <a:gd name="T77" fmla="*/ 0 h 66"/>
                <a:gd name="T78" fmla="*/ 36 w 46"/>
                <a:gd name="T79" fmla="*/ 0 h 66"/>
                <a:gd name="T80" fmla="*/ 39 w 46"/>
                <a:gd name="T81" fmla="*/ 0 h 66"/>
                <a:gd name="T82" fmla="*/ 42 w 46"/>
                <a:gd name="T83" fmla="*/ 2 h 66"/>
                <a:gd name="T84" fmla="*/ 43 w 46"/>
                <a:gd name="T85" fmla="*/ 4 h 66"/>
                <a:gd name="T86" fmla="*/ 45 w 46"/>
                <a:gd name="T87" fmla="*/ 5 h 66"/>
                <a:gd name="T88" fmla="*/ 46 w 46"/>
                <a:gd name="T89" fmla="*/ 11 h 66"/>
                <a:gd name="T90" fmla="*/ 46 w 46"/>
                <a:gd name="T91" fmla="*/ 15 h 66"/>
                <a:gd name="T92" fmla="*/ 46 w 46"/>
                <a:gd name="T93" fmla="*/ 16 h 66"/>
                <a:gd name="T94" fmla="*/ 46 w 46"/>
                <a:gd name="T95" fmla="*/ 18 h 66"/>
                <a:gd name="T96" fmla="*/ 46 w 46"/>
                <a:gd name="T97" fmla="*/ 19 h 66"/>
                <a:gd name="T98" fmla="*/ 46 w 46"/>
                <a:gd name="T99" fmla="*/ 19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6" h="66">
                  <a:moveTo>
                    <a:pt x="46" y="19"/>
                  </a:moveTo>
                  <a:lnTo>
                    <a:pt x="46" y="22"/>
                  </a:lnTo>
                  <a:lnTo>
                    <a:pt x="43" y="26"/>
                  </a:lnTo>
                  <a:lnTo>
                    <a:pt x="40" y="26"/>
                  </a:lnTo>
                  <a:lnTo>
                    <a:pt x="37" y="26"/>
                  </a:lnTo>
                  <a:lnTo>
                    <a:pt x="35" y="23"/>
                  </a:lnTo>
                  <a:lnTo>
                    <a:pt x="35" y="20"/>
                  </a:lnTo>
                  <a:lnTo>
                    <a:pt x="35" y="20"/>
                  </a:lnTo>
                  <a:lnTo>
                    <a:pt x="35" y="17"/>
                  </a:lnTo>
                  <a:lnTo>
                    <a:pt x="35" y="16"/>
                  </a:lnTo>
                  <a:lnTo>
                    <a:pt x="35" y="11"/>
                  </a:lnTo>
                  <a:lnTo>
                    <a:pt x="30" y="12"/>
                  </a:lnTo>
                  <a:lnTo>
                    <a:pt x="22" y="14"/>
                  </a:lnTo>
                  <a:lnTo>
                    <a:pt x="20" y="16"/>
                  </a:lnTo>
                  <a:lnTo>
                    <a:pt x="17" y="18"/>
                  </a:lnTo>
                  <a:lnTo>
                    <a:pt x="13" y="24"/>
                  </a:lnTo>
                  <a:lnTo>
                    <a:pt x="11" y="28"/>
                  </a:lnTo>
                  <a:lnTo>
                    <a:pt x="11" y="60"/>
                  </a:lnTo>
                  <a:lnTo>
                    <a:pt x="11" y="63"/>
                  </a:lnTo>
                  <a:lnTo>
                    <a:pt x="8" y="66"/>
                  </a:lnTo>
                  <a:lnTo>
                    <a:pt x="5" y="66"/>
                  </a:lnTo>
                  <a:lnTo>
                    <a:pt x="3" y="66"/>
                  </a:lnTo>
                  <a:lnTo>
                    <a:pt x="0" y="63"/>
                  </a:lnTo>
                  <a:lnTo>
                    <a:pt x="0" y="60"/>
                  </a:lnTo>
                  <a:lnTo>
                    <a:pt x="0" y="19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4"/>
                  </a:lnTo>
                  <a:lnTo>
                    <a:pt x="3" y="1"/>
                  </a:lnTo>
                  <a:lnTo>
                    <a:pt x="6" y="1"/>
                  </a:lnTo>
                  <a:lnTo>
                    <a:pt x="8" y="1"/>
                  </a:lnTo>
                  <a:lnTo>
                    <a:pt x="11" y="6"/>
                  </a:lnTo>
                  <a:lnTo>
                    <a:pt x="11" y="11"/>
                  </a:lnTo>
                  <a:lnTo>
                    <a:pt x="17" y="5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39" y="0"/>
                  </a:lnTo>
                  <a:lnTo>
                    <a:pt x="42" y="2"/>
                  </a:lnTo>
                  <a:lnTo>
                    <a:pt x="43" y="4"/>
                  </a:lnTo>
                  <a:lnTo>
                    <a:pt x="45" y="5"/>
                  </a:lnTo>
                  <a:lnTo>
                    <a:pt x="46" y="11"/>
                  </a:lnTo>
                  <a:lnTo>
                    <a:pt x="46" y="15"/>
                  </a:lnTo>
                  <a:lnTo>
                    <a:pt x="46" y="16"/>
                  </a:lnTo>
                  <a:lnTo>
                    <a:pt x="46" y="18"/>
                  </a:lnTo>
                  <a:lnTo>
                    <a:pt x="46" y="19"/>
                  </a:lnTo>
                  <a:lnTo>
                    <a:pt x="46" y="19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" name="Freeform 429">
              <a:extLst>
                <a:ext uri="{FF2B5EF4-FFF2-40B4-BE49-F238E27FC236}">
                  <a16:creationId xmlns:a16="http://schemas.microsoft.com/office/drawing/2014/main" id="{F92B394C-9D06-4421-8831-7677A8825FB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0" y="854"/>
              <a:ext cx="79" cy="89"/>
            </a:xfrm>
            <a:custGeom>
              <a:avLst/>
              <a:gdLst>
                <a:gd name="T0" fmla="*/ 71 w 79"/>
                <a:gd name="T1" fmla="*/ 14 h 89"/>
                <a:gd name="T2" fmla="*/ 60 w 79"/>
                <a:gd name="T3" fmla="*/ 14 h 89"/>
                <a:gd name="T4" fmla="*/ 49 w 79"/>
                <a:gd name="T5" fmla="*/ 13 h 89"/>
                <a:gd name="T6" fmla="*/ 42 w 79"/>
                <a:gd name="T7" fmla="*/ 13 h 89"/>
                <a:gd name="T8" fmla="*/ 43 w 79"/>
                <a:gd name="T9" fmla="*/ 30 h 89"/>
                <a:gd name="T10" fmla="*/ 45 w 79"/>
                <a:gd name="T11" fmla="*/ 48 h 89"/>
                <a:gd name="T12" fmla="*/ 45 w 79"/>
                <a:gd name="T13" fmla="*/ 66 h 89"/>
                <a:gd name="T14" fmla="*/ 45 w 79"/>
                <a:gd name="T15" fmla="*/ 70 h 89"/>
                <a:gd name="T16" fmla="*/ 46 w 79"/>
                <a:gd name="T17" fmla="*/ 74 h 89"/>
                <a:gd name="T18" fmla="*/ 46 w 79"/>
                <a:gd name="T19" fmla="*/ 78 h 89"/>
                <a:gd name="T20" fmla="*/ 45 w 79"/>
                <a:gd name="T21" fmla="*/ 84 h 89"/>
                <a:gd name="T22" fmla="*/ 44 w 79"/>
                <a:gd name="T23" fmla="*/ 87 h 89"/>
                <a:gd name="T24" fmla="*/ 40 w 79"/>
                <a:gd name="T25" fmla="*/ 89 h 89"/>
                <a:gd name="T26" fmla="*/ 36 w 79"/>
                <a:gd name="T27" fmla="*/ 88 h 89"/>
                <a:gd name="T28" fmla="*/ 34 w 79"/>
                <a:gd name="T29" fmla="*/ 87 h 89"/>
                <a:gd name="T30" fmla="*/ 34 w 79"/>
                <a:gd name="T31" fmla="*/ 83 h 89"/>
                <a:gd name="T32" fmla="*/ 34 w 79"/>
                <a:gd name="T33" fmla="*/ 81 h 89"/>
                <a:gd name="T34" fmla="*/ 34 w 79"/>
                <a:gd name="T35" fmla="*/ 80 h 89"/>
                <a:gd name="T36" fmla="*/ 34 w 79"/>
                <a:gd name="T37" fmla="*/ 78 h 89"/>
                <a:gd name="T38" fmla="*/ 34 w 79"/>
                <a:gd name="T39" fmla="*/ 72 h 89"/>
                <a:gd name="T40" fmla="*/ 34 w 79"/>
                <a:gd name="T41" fmla="*/ 66 h 89"/>
                <a:gd name="T42" fmla="*/ 33 w 79"/>
                <a:gd name="T43" fmla="*/ 61 h 89"/>
                <a:gd name="T44" fmla="*/ 33 w 79"/>
                <a:gd name="T45" fmla="*/ 45 h 89"/>
                <a:gd name="T46" fmla="*/ 31 w 79"/>
                <a:gd name="T47" fmla="*/ 29 h 89"/>
                <a:gd name="T48" fmla="*/ 30 w 79"/>
                <a:gd name="T49" fmla="*/ 13 h 89"/>
                <a:gd name="T50" fmla="*/ 19 w 79"/>
                <a:gd name="T51" fmla="*/ 13 h 89"/>
                <a:gd name="T52" fmla="*/ 5 w 79"/>
                <a:gd name="T53" fmla="*/ 11 h 89"/>
                <a:gd name="T54" fmla="*/ 0 w 79"/>
                <a:gd name="T55" fmla="*/ 8 h 89"/>
                <a:gd name="T56" fmla="*/ 0 w 79"/>
                <a:gd name="T57" fmla="*/ 4 h 89"/>
                <a:gd name="T58" fmla="*/ 2 w 79"/>
                <a:gd name="T59" fmla="*/ 1 h 89"/>
                <a:gd name="T60" fmla="*/ 5 w 79"/>
                <a:gd name="T61" fmla="*/ 0 h 89"/>
                <a:gd name="T62" fmla="*/ 7 w 79"/>
                <a:gd name="T63" fmla="*/ 0 h 89"/>
                <a:gd name="T64" fmla="*/ 16 w 79"/>
                <a:gd name="T65" fmla="*/ 1 h 89"/>
                <a:gd name="T66" fmla="*/ 23 w 79"/>
                <a:gd name="T67" fmla="*/ 1 h 89"/>
                <a:gd name="T68" fmla="*/ 27 w 79"/>
                <a:gd name="T69" fmla="*/ 1 h 89"/>
                <a:gd name="T70" fmla="*/ 36 w 79"/>
                <a:gd name="T71" fmla="*/ 1 h 89"/>
                <a:gd name="T72" fmla="*/ 45 w 79"/>
                <a:gd name="T73" fmla="*/ 1 h 89"/>
                <a:gd name="T74" fmla="*/ 49 w 79"/>
                <a:gd name="T75" fmla="*/ 1 h 89"/>
                <a:gd name="T76" fmla="*/ 60 w 79"/>
                <a:gd name="T77" fmla="*/ 2 h 89"/>
                <a:gd name="T78" fmla="*/ 71 w 79"/>
                <a:gd name="T79" fmla="*/ 2 h 89"/>
                <a:gd name="T80" fmla="*/ 75 w 79"/>
                <a:gd name="T81" fmla="*/ 2 h 89"/>
                <a:gd name="T82" fmla="*/ 78 w 79"/>
                <a:gd name="T83" fmla="*/ 4 h 89"/>
                <a:gd name="T84" fmla="*/ 79 w 79"/>
                <a:gd name="T85" fmla="*/ 7 h 89"/>
                <a:gd name="T86" fmla="*/ 79 w 79"/>
                <a:gd name="T87" fmla="*/ 10 h 89"/>
                <a:gd name="T88" fmla="*/ 78 w 79"/>
                <a:gd name="T89" fmla="*/ 13 h 89"/>
                <a:gd name="T90" fmla="*/ 75 w 79"/>
                <a:gd name="T91" fmla="*/ 14 h 89"/>
                <a:gd name="T92" fmla="*/ 73 w 79"/>
                <a:gd name="T93" fmla="*/ 14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9" h="89">
                  <a:moveTo>
                    <a:pt x="73" y="14"/>
                  </a:moveTo>
                  <a:lnTo>
                    <a:pt x="71" y="14"/>
                  </a:lnTo>
                  <a:lnTo>
                    <a:pt x="65" y="14"/>
                  </a:lnTo>
                  <a:lnTo>
                    <a:pt x="60" y="14"/>
                  </a:lnTo>
                  <a:lnTo>
                    <a:pt x="56" y="13"/>
                  </a:lnTo>
                  <a:lnTo>
                    <a:pt x="49" y="13"/>
                  </a:lnTo>
                  <a:lnTo>
                    <a:pt x="47" y="13"/>
                  </a:lnTo>
                  <a:lnTo>
                    <a:pt x="42" y="13"/>
                  </a:lnTo>
                  <a:lnTo>
                    <a:pt x="42" y="17"/>
                  </a:lnTo>
                  <a:lnTo>
                    <a:pt x="43" y="30"/>
                  </a:lnTo>
                  <a:lnTo>
                    <a:pt x="44" y="39"/>
                  </a:lnTo>
                  <a:lnTo>
                    <a:pt x="45" y="48"/>
                  </a:lnTo>
                  <a:lnTo>
                    <a:pt x="45" y="61"/>
                  </a:lnTo>
                  <a:lnTo>
                    <a:pt x="45" y="66"/>
                  </a:lnTo>
                  <a:lnTo>
                    <a:pt x="45" y="67"/>
                  </a:lnTo>
                  <a:lnTo>
                    <a:pt x="45" y="70"/>
                  </a:lnTo>
                  <a:lnTo>
                    <a:pt x="46" y="72"/>
                  </a:lnTo>
                  <a:lnTo>
                    <a:pt x="46" y="74"/>
                  </a:lnTo>
                  <a:lnTo>
                    <a:pt x="46" y="77"/>
                  </a:lnTo>
                  <a:lnTo>
                    <a:pt x="46" y="78"/>
                  </a:lnTo>
                  <a:lnTo>
                    <a:pt x="46" y="80"/>
                  </a:lnTo>
                  <a:lnTo>
                    <a:pt x="45" y="84"/>
                  </a:lnTo>
                  <a:lnTo>
                    <a:pt x="45" y="85"/>
                  </a:lnTo>
                  <a:lnTo>
                    <a:pt x="44" y="87"/>
                  </a:lnTo>
                  <a:lnTo>
                    <a:pt x="41" y="89"/>
                  </a:lnTo>
                  <a:lnTo>
                    <a:pt x="40" y="89"/>
                  </a:lnTo>
                  <a:lnTo>
                    <a:pt x="39" y="89"/>
                  </a:lnTo>
                  <a:lnTo>
                    <a:pt x="36" y="88"/>
                  </a:lnTo>
                  <a:lnTo>
                    <a:pt x="35" y="87"/>
                  </a:lnTo>
                  <a:lnTo>
                    <a:pt x="34" y="87"/>
                  </a:lnTo>
                  <a:lnTo>
                    <a:pt x="34" y="84"/>
                  </a:lnTo>
                  <a:lnTo>
                    <a:pt x="34" y="83"/>
                  </a:lnTo>
                  <a:lnTo>
                    <a:pt x="34" y="83"/>
                  </a:lnTo>
                  <a:lnTo>
                    <a:pt x="34" y="81"/>
                  </a:lnTo>
                  <a:lnTo>
                    <a:pt x="34" y="81"/>
                  </a:lnTo>
                  <a:lnTo>
                    <a:pt x="34" y="80"/>
                  </a:lnTo>
                  <a:lnTo>
                    <a:pt x="34" y="78"/>
                  </a:lnTo>
                  <a:lnTo>
                    <a:pt x="34" y="78"/>
                  </a:lnTo>
                  <a:lnTo>
                    <a:pt x="34" y="76"/>
                  </a:lnTo>
                  <a:lnTo>
                    <a:pt x="34" y="72"/>
                  </a:lnTo>
                  <a:lnTo>
                    <a:pt x="34" y="69"/>
                  </a:lnTo>
                  <a:lnTo>
                    <a:pt x="34" y="66"/>
                  </a:lnTo>
                  <a:lnTo>
                    <a:pt x="33" y="62"/>
                  </a:lnTo>
                  <a:lnTo>
                    <a:pt x="33" y="61"/>
                  </a:lnTo>
                  <a:lnTo>
                    <a:pt x="33" y="56"/>
                  </a:lnTo>
                  <a:lnTo>
                    <a:pt x="33" y="45"/>
                  </a:lnTo>
                  <a:lnTo>
                    <a:pt x="32" y="37"/>
                  </a:lnTo>
                  <a:lnTo>
                    <a:pt x="31" y="29"/>
                  </a:lnTo>
                  <a:lnTo>
                    <a:pt x="31" y="17"/>
                  </a:lnTo>
                  <a:lnTo>
                    <a:pt x="30" y="13"/>
                  </a:lnTo>
                  <a:lnTo>
                    <a:pt x="25" y="13"/>
                  </a:lnTo>
                  <a:lnTo>
                    <a:pt x="19" y="13"/>
                  </a:lnTo>
                  <a:lnTo>
                    <a:pt x="9" y="12"/>
                  </a:lnTo>
                  <a:lnTo>
                    <a:pt x="5" y="11"/>
                  </a:lnTo>
                  <a:lnTo>
                    <a:pt x="3" y="11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4"/>
                  </a:lnTo>
                  <a:lnTo>
                    <a:pt x="1" y="2"/>
                  </a:lnTo>
                  <a:lnTo>
                    <a:pt x="2" y="1"/>
                  </a:lnTo>
                  <a:lnTo>
                    <a:pt x="3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18" y="1"/>
                  </a:lnTo>
                  <a:lnTo>
                    <a:pt x="23" y="1"/>
                  </a:lnTo>
                  <a:lnTo>
                    <a:pt x="25" y="1"/>
                  </a:lnTo>
                  <a:lnTo>
                    <a:pt x="27" y="1"/>
                  </a:lnTo>
                  <a:lnTo>
                    <a:pt x="32" y="1"/>
                  </a:lnTo>
                  <a:lnTo>
                    <a:pt x="36" y="1"/>
                  </a:lnTo>
                  <a:lnTo>
                    <a:pt x="39" y="1"/>
                  </a:lnTo>
                  <a:lnTo>
                    <a:pt x="45" y="1"/>
                  </a:lnTo>
                  <a:lnTo>
                    <a:pt x="47" y="1"/>
                  </a:lnTo>
                  <a:lnTo>
                    <a:pt x="49" y="1"/>
                  </a:lnTo>
                  <a:lnTo>
                    <a:pt x="55" y="1"/>
                  </a:lnTo>
                  <a:lnTo>
                    <a:pt x="60" y="2"/>
                  </a:lnTo>
                  <a:lnTo>
                    <a:pt x="64" y="2"/>
                  </a:lnTo>
                  <a:lnTo>
                    <a:pt x="71" y="2"/>
                  </a:lnTo>
                  <a:lnTo>
                    <a:pt x="73" y="2"/>
                  </a:lnTo>
                  <a:lnTo>
                    <a:pt x="75" y="2"/>
                  </a:lnTo>
                  <a:lnTo>
                    <a:pt x="77" y="3"/>
                  </a:lnTo>
                  <a:lnTo>
                    <a:pt x="78" y="4"/>
                  </a:lnTo>
                  <a:lnTo>
                    <a:pt x="78" y="5"/>
                  </a:lnTo>
                  <a:lnTo>
                    <a:pt x="79" y="7"/>
                  </a:lnTo>
                  <a:lnTo>
                    <a:pt x="79" y="8"/>
                  </a:lnTo>
                  <a:lnTo>
                    <a:pt x="79" y="10"/>
                  </a:lnTo>
                  <a:lnTo>
                    <a:pt x="78" y="12"/>
                  </a:lnTo>
                  <a:lnTo>
                    <a:pt x="78" y="13"/>
                  </a:lnTo>
                  <a:lnTo>
                    <a:pt x="77" y="13"/>
                  </a:lnTo>
                  <a:lnTo>
                    <a:pt x="75" y="14"/>
                  </a:lnTo>
                  <a:lnTo>
                    <a:pt x="73" y="14"/>
                  </a:lnTo>
                  <a:lnTo>
                    <a:pt x="73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4" name="Freeform 430">
              <a:extLst>
                <a:ext uri="{FF2B5EF4-FFF2-40B4-BE49-F238E27FC236}">
                  <a16:creationId xmlns:a16="http://schemas.microsoft.com/office/drawing/2014/main" id="{DE48D186-3F2C-4F94-9D75-0C110D8816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4" y="898"/>
              <a:ext cx="28" cy="45"/>
            </a:xfrm>
            <a:custGeom>
              <a:avLst/>
              <a:gdLst>
                <a:gd name="T0" fmla="*/ 25 w 28"/>
                <a:gd name="T1" fmla="*/ 45 h 45"/>
                <a:gd name="T2" fmla="*/ 23 w 28"/>
                <a:gd name="T3" fmla="*/ 44 h 45"/>
                <a:gd name="T4" fmla="*/ 21 w 28"/>
                <a:gd name="T5" fmla="*/ 44 h 45"/>
                <a:gd name="T6" fmla="*/ 20 w 28"/>
                <a:gd name="T7" fmla="*/ 44 h 45"/>
                <a:gd name="T8" fmla="*/ 16 w 28"/>
                <a:gd name="T9" fmla="*/ 44 h 45"/>
                <a:gd name="T10" fmla="*/ 13 w 28"/>
                <a:gd name="T11" fmla="*/ 44 h 45"/>
                <a:gd name="T12" fmla="*/ 11 w 28"/>
                <a:gd name="T13" fmla="*/ 44 h 45"/>
                <a:gd name="T14" fmla="*/ 8 w 28"/>
                <a:gd name="T15" fmla="*/ 44 h 45"/>
                <a:gd name="T16" fmla="*/ 6 w 28"/>
                <a:gd name="T17" fmla="*/ 45 h 45"/>
                <a:gd name="T18" fmla="*/ 5 w 28"/>
                <a:gd name="T19" fmla="*/ 45 h 45"/>
                <a:gd name="T20" fmla="*/ 4 w 28"/>
                <a:gd name="T21" fmla="*/ 45 h 45"/>
                <a:gd name="T22" fmla="*/ 3 w 28"/>
                <a:gd name="T23" fmla="*/ 45 h 45"/>
                <a:gd name="T24" fmla="*/ 2 w 28"/>
                <a:gd name="T25" fmla="*/ 45 h 45"/>
                <a:gd name="T26" fmla="*/ 1 w 28"/>
                <a:gd name="T27" fmla="*/ 43 h 45"/>
                <a:gd name="T28" fmla="*/ 0 w 28"/>
                <a:gd name="T29" fmla="*/ 40 h 45"/>
                <a:gd name="T30" fmla="*/ 0 w 28"/>
                <a:gd name="T31" fmla="*/ 36 h 45"/>
                <a:gd name="T32" fmla="*/ 4 w 28"/>
                <a:gd name="T33" fmla="*/ 28 h 45"/>
                <a:gd name="T34" fmla="*/ 9 w 28"/>
                <a:gd name="T35" fmla="*/ 24 h 45"/>
                <a:gd name="T36" fmla="*/ 15 w 28"/>
                <a:gd name="T37" fmla="*/ 19 h 45"/>
                <a:gd name="T38" fmla="*/ 19 w 28"/>
                <a:gd name="T39" fmla="*/ 16 h 45"/>
                <a:gd name="T40" fmla="*/ 21 w 28"/>
                <a:gd name="T41" fmla="*/ 12 h 45"/>
                <a:gd name="T42" fmla="*/ 21 w 28"/>
                <a:gd name="T43" fmla="*/ 9 h 45"/>
                <a:gd name="T44" fmla="*/ 19 w 28"/>
                <a:gd name="T45" fmla="*/ 6 h 45"/>
                <a:gd name="T46" fmla="*/ 16 w 28"/>
                <a:gd name="T47" fmla="*/ 5 h 45"/>
                <a:gd name="T48" fmla="*/ 13 w 28"/>
                <a:gd name="T49" fmla="*/ 5 h 45"/>
                <a:gd name="T50" fmla="*/ 9 w 28"/>
                <a:gd name="T51" fmla="*/ 7 h 45"/>
                <a:gd name="T52" fmla="*/ 5 w 28"/>
                <a:gd name="T53" fmla="*/ 11 h 45"/>
                <a:gd name="T54" fmla="*/ 3 w 28"/>
                <a:gd name="T55" fmla="*/ 11 h 45"/>
                <a:gd name="T56" fmla="*/ 0 w 28"/>
                <a:gd name="T57" fmla="*/ 10 h 45"/>
                <a:gd name="T58" fmla="*/ 0 w 28"/>
                <a:gd name="T59" fmla="*/ 8 h 45"/>
                <a:gd name="T60" fmla="*/ 1 w 28"/>
                <a:gd name="T61" fmla="*/ 6 h 45"/>
                <a:gd name="T62" fmla="*/ 6 w 28"/>
                <a:gd name="T63" fmla="*/ 2 h 45"/>
                <a:gd name="T64" fmla="*/ 9 w 28"/>
                <a:gd name="T65" fmla="*/ 1 h 45"/>
                <a:gd name="T66" fmla="*/ 15 w 28"/>
                <a:gd name="T67" fmla="*/ 0 h 45"/>
                <a:gd name="T68" fmla="*/ 21 w 28"/>
                <a:gd name="T69" fmla="*/ 1 h 45"/>
                <a:gd name="T70" fmla="*/ 25 w 28"/>
                <a:gd name="T71" fmla="*/ 3 h 45"/>
                <a:gd name="T72" fmla="*/ 27 w 28"/>
                <a:gd name="T73" fmla="*/ 10 h 45"/>
                <a:gd name="T74" fmla="*/ 27 w 28"/>
                <a:gd name="T75" fmla="*/ 14 h 45"/>
                <a:gd name="T76" fmla="*/ 26 w 28"/>
                <a:gd name="T77" fmla="*/ 16 h 45"/>
                <a:gd name="T78" fmla="*/ 24 w 28"/>
                <a:gd name="T79" fmla="*/ 20 h 45"/>
                <a:gd name="T80" fmla="*/ 19 w 28"/>
                <a:gd name="T81" fmla="*/ 24 h 45"/>
                <a:gd name="T82" fmla="*/ 14 w 28"/>
                <a:gd name="T83" fmla="*/ 27 h 45"/>
                <a:gd name="T84" fmla="*/ 9 w 28"/>
                <a:gd name="T85" fmla="*/ 31 h 45"/>
                <a:gd name="T86" fmla="*/ 6 w 28"/>
                <a:gd name="T87" fmla="*/ 37 h 45"/>
                <a:gd name="T88" fmla="*/ 12 w 28"/>
                <a:gd name="T89" fmla="*/ 38 h 45"/>
                <a:gd name="T90" fmla="*/ 19 w 28"/>
                <a:gd name="T91" fmla="*/ 38 h 45"/>
                <a:gd name="T92" fmla="*/ 22 w 28"/>
                <a:gd name="T93" fmla="*/ 38 h 45"/>
                <a:gd name="T94" fmla="*/ 25 w 28"/>
                <a:gd name="T95" fmla="*/ 39 h 45"/>
                <a:gd name="T96" fmla="*/ 28 w 28"/>
                <a:gd name="T97" fmla="*/ 41 h 45"/>
                <a:gd name="T98" fmla="*/ 28 w 28"/>
                <a:gd name="T99" fmla="*/ 42 h 45"/>
                <a:gd name="T100" fmla="*/ 27 w 28"/>
                <a:gd name="T101" fmla="*/ 44 h 45"/>
                <a:gd name="T102" fmla="*/ 26 w 28"/>
                <a:gd name="T103" fmla="*/ 45 h 45"/>
                <a:gd name="T104" fmla="*/ 25 w 28"/>
                <a:gd name="T105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8" h="45">
                  <a:moveTo>
                    <a:pt x="25" y="45"/>
                  </a:moveTo>
                  <a:lnTo>
                    <a:pt x="25" y="45"/>
                  </a:lnTo>
                  <a:lnTo>
                    <a:pt x="24" y="44"/>
                  </a:lnTo>
                  <a:lnTo>
                    <a:pt x="23" y="44"/>
                  </a:lnTo>
                  <a:lnTo>
                    <a:pt x="22" y="44"/>
                  </a:lnTo>
                  <a:lnTo>
                    <a:pt x="21" y="44"/>
                  </a:lnTo>
                  <a:lnTo>
                    <a:pt x="21" y="44"/>
                  </a:lnTo>
                  <a:lnTo>
                    <a:pt x="20" y="44"/>
                  </a:lnTo>
                  <a:lnTo>
                    <a:pt x="18" y="44"/>
                  </a:lnTo>
                  <a:lnTo>
                    <a:pt x="16" y="44"/>
                  </a:lnTo>
                  <a:lnTo>
                    <a:pt x="15" y="44"/>
                  </a:lnTo>
                  <a:lnTo>
                    <a:pt x="13" y="44"/>
                  </a:lnTo>
                  <a:lnTo>
                    <a:pt x="12" y="44"/>
                  </a:lnTo>
                  <a:lnTo>
                    <a:pt x="11" y="44"/>
                  </a:lnTo>
                  <a:lnTo>
                    <a:pt x="10" y="44"/>
                  </a:lnTo>
                  <a:lnTo>
                    <a:pt x="8" y="44"/>
                  </a:lnTo>
                  <a:lnTo>
                    <a:pt x="7" y="45"/>
                  </a:lnTo>
                  <a:lnTo>
                    <a:pt x="6" y="45"/>
                  </a:lnTo>
                  <a:lnTo>
                    <a:pt x="5" y="45"/>
                  </a:lnTo>
                  <a:lnTo>
                    <a:pt x="5" y="45"/>
                  </a:lnTo>
                  <a:lnTo>
                    <a:pt x="4" y="45"/>
                  </a:lnTo>
                  <a:lnTo>
                    <a:pt x="4" y="45"/>
                  </a:lnTo>
                  <a:lnTo>
                    <a:pt x="4" y="45"/>
                  </a:lnTo>
                  <a:lnTo>
                    <a:pt x="3" y="45"/>
                  </a:lnTo>
                  <a:lnTo>
                    <a:pt x="3" y="45"/>
                  </a:lnTo>
                  <a:lnTo>
                    <a:pt x="2" y="45"/>
                  </a:lnTo>
                  <a:lnTo>
                    <a:pt x="1" y="44"/>
                  </a:lnTo>
                  <a:lnTo>
                    <a:pt x="1" y="43"/>
                  </a:lnTo>
                  <a:lnTo>
                    <a:pt x="0" y="42"/>
                  </a:lnTo>
                  <a:lnTo>
                    <a:pt x="0" y="40"/>
                  </a:lnTo>
                  <a:lnTo>
                    <a:pt x="0" y="39"/>
                  </a:lnTo>
                  <a:lnTo>
                    <a:pt x="0" y="36"/>
                  </a:lnTo>
                  <a:lnTo>
                    <a:pt x="2" y="30"/>
                  </a:lnTo>
                  <a:lnTo>
                    <a:pt x="4" y="28"/>
                  </a:lnTo>
                  <a:lnTo>
                    <a:pt x="5" y="27"/>
                  </a:lnTo>
                  <a:lnTo>
                    <a:pt x="9" y="24"/>
                  </a:lnTo>
                  <a:lnTo>
                    <a:pt x="13" y="21"/>
                  </a:lnTo>
                  <a:lnTo>
                    <a:pt x="15" y="19"/>
                  </a:lnTo>
                  <a:lnTo>
                    <a:pt x="18" y="17"/>
                  </a:lnTo>
                  <a:lnTo>
                    <a:pt x="19" y="16"/>
                  </a:lnTo>
                  <a:lnTo>
                    <a:pt x="20" y="15"/>
                  </a:lnTo>
                  <a:lnTo>
                    <a:pt x="21" y="12"/>
                  </a:lnTo>
                  <a:lnTo>
                    <a:pt x="21" y="10"/>
                  </a:lnTo>
                  <a:lnTo>
                    <a:pt x="21" y="9"/>
                  </a:lnTo>
                  <a:lnTo>
                    <a:pt x="20" y="7"/>
                  </a:lnTo>
                  <a:lnTo>
                    <a:pt x="19" y="6"/>
                  </a:lnTo>
                  <a:lnTo>
                    <a:pt x="18" y="6"/>
                  </a:lnTo>
                  <a:lnTo>
                    <a:pt x="16" y="5"/>
                  </a:lnTo>
                  <a:lnTo>
                    <a:pt x="15" y="5"/>
                  </a:lnTo>
                  <a:lnTo>
                    <a:pt x="13" y="5"/>
                  </a:lnTo>
                  <a:lnTo>
                    <a:pt x="11" y="6"/>
                  </a:lnTo>
                  <a:lnTo>
                    <a:pt x="9" y="7"/>
                  </a:lnTo>
                  <a:lnTo>
                    <a:pt x="5" y="10"/>
                  </a:lnTo>
                  <a:lnTo>
                    <a:pt x="5" y="11"/>
                  </a:lnTo>
                  <a:lnTo>
                    <a:pt x="4" y="11"/>
                  </a:lnTo>
                  <a:lnTo>
                    <a:pt x="3" y="11"/>
                  </a:lnTo>
                  <a:lnTo>
                    <a:pt x="2" y="11"/>
                  </a:lnTo>
                  <a:lnTo>
                    <a:pt x="0" y="10"/>
                  </a:lnTo>
                  <a:lnTo>
                    <a:pt x="0" y="9"/>
                  </a:lnTo>
                  <a:lnTo>
                    <a:pt x="0" y="8"/>
                  </a:lnTo>
                  <a:lnTo>
                    <a:pt x="1" y="7"/>
                  </a:lnTo>
                  <a:lnTo>
                    <a:pt x="1" y="6"/>
                  </a:lnTo>
                  <a:lnTo>
                    <a:pt x="3" y="5"/>
                  </a:lnTo>
                  <a:lnTo>
                    <a:pt x="6" y="2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7"/>
                  </a:lnTo>
                  <a:lnTo>
                    <a:pt x="27" y="10"/>
                  </a:lnTo>
                  <a:lnTo>
                    <a:pt x="27" y="11"/>
                  </a:lnTo>
                  <a:lnTo>
                    <a:pt x="27" y="14"/>
                  </a:lnTo>
                  <a:lnTo>
                    <a:pt x="26" y="15"/>
                  </a:lnTo>
                  <a:lnTo>
                    <a:pt x="26" y="16"/>
                  </a:lnTo>
                  <a:lnTo>
                    <a:pt x="25" y="19"/>
                  </a:lnTo>
                  <a:lnTo>
                    <a:pt x="24" y="20"/>
                  </a:lnTo>
                  <a:lnTo>
                    <a:pt x="23" y="21"/>
                  </a:lnTo>
                  <a:lnTo>
                    <a:pt x="19" y="24"/>
                  </a:lnTo>
                  <a:lnTo>
                    <a:pt x="16" y="25"/>
                  </a:lnTo>
                  <a:lnTo>
                    <a:pt x="14" y="27"/>
                  </a:lnTo>
                  <a:lnTo>
                    <a:pt x="10" y="30"/>
                  </a:lnTo>
                  <a:lnTo>
                    <a:pt x="9" y="31"/>
                  </a:lnTo>
                  <a:lnTo>
                    <a:pt x="7" y="33"/>
                  </a:lnTo>
                  <a:lnTo>
                    <a:pt x="6" y="37"/>
                  </a:lnTo>
                  <a:lnTo>
                    <a:pt x="6" y="39"/>
                  </a:lnTo>
                  <a:lnTo>
                    <a:pt x="12" y="38"/>
                  </a:lnTo>
                  <a:lnTo>
                    <a:pt x="15" y="38"/>
                  </a:lnTo>
                  <a:lnTo>
                    <a:pt x="19" y="38"/>
                  </a:lnTo>
                  <a:lnTo>
                    <a:pt x="21" y="38"/>
                  </a:lnTo>
                  <a:lnTo>
                    <a:pt x="22" y="38"/>
                  </a:lnTo>
                  <a:lnTo>
                    <a:pt x="24" y="38"/>
                  </a:lnTo>
                  <a:lnTo>
                    <a:pt x="25" y="39"/>
                  </a:lnTo>
                  <a:lnTo>
                    <a:pt x="26" y="39"/>
                  </a:lnTo>
                  <a:lnTo>
                    <a:pt x="28" y="41"/>
                  </a:lnTo>
                  <a:lnTo>
                    <a:pt x="28" y="42"/>
                  </a:lnTo>
                  <a:lnTo>
                    <a:pt x="28" y="42"/>
                  </a:lnTo>
                  <a:lnTo>
                    <a:pt x="27" y="43"/>
                  </a:lnTo>
                  <a:lnTo>
                    <a:pt x="27" y="44"/>
                  </a:lnTo>
                  <a:lnTo>
                    <a:pt x="27" y="44"/>
                  </a:lnTo>
                  <a:lnTo>
                    <a:pt x="26" y="45"/>
                  </a:lnTo>
                  <a:lnTo>
                    <a:pt x="25" y="45"/>
                  </a:lnTo>
                  <a:lnTo>
                    <a:pt x="25" y="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5" name="Freeform 431">
              <a:extLst>
                <a:ext uri="{FF2B5EF4-FFF2-40B4-BE49-F238E27FC236}">
                  <a16:creationId xmlns:a16="http://schemas.microsoft.com/office/drawing/2014/main" id="{6E800029-119C-46EA-8233-B6A4C8FEB9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9" y="876"/>
              <a:ext cx="51" cy="70"/>
            </a:xfrm>
            <a:custGeom>
              <a:avLst/>
              <a:gdLst>
                <a:gd name="T0" fmla="*/ 43 w 51"/>
                <a:gd name="T1" fmla="*/ 21 h 70"/>
                <a:gd name="T2" fmla="*/ 40 w 51"/>
                <a:gd name="T3" fmla="*/ 19 h 70"/>
                <a:gd name="T4" fmla="*/ 39 w 51"/>
                <a:gd name="T5" fmla="*/ 15 h 70"/>
                <a:gd name="T6" fmla="*/ 37 w 51"/>
                <a:gd name="T7" fmla="*/ 13 h 70"/>
                <a:gd name="T8" fmla="*/ 25 w 51"/>
                <a:gd name="T9" fmla="*/ 17 h 70"/>
                <a:gd name="T10" fmla="*/ 16 w 51"/>
                <a:gd name="T11" fmla="*/ 24 h 70"/>
                <a:gd name="T12" fmla="*/ 17 w 51"/>
                <a:gd name="T13" fmla="*/ 27 h 70"/>
                <a:gd name="T14" fmla="*/ 19 w 51"/>
                <a:gd name="T15" fmla="*/ 27 h 70"/>
                <a:gd name="T16" fmla="*/ 36 w 51"/>
                <a:gd name="T17" fmla="*/ 32 h 70"/>
                <a:gd name="T18" fmla="*/ 44 w 51"/>
                <a:gd name="T19" fmla="*/ 37 h 70"/>
                <a:gd name="T20" fmla="*/ 49 w 51"/>
                <a:gd name="T21" fmla="*/ 52 h 70"/>
                <a:gd name="T22" fmla="*/ 45 w 51"/>
                <a:gd name="T23" fmla="*/ 64 h 70"/>
                <a:gd name="T24" fmla="*/ 37 w 51"/>
                <a:gd name="T25" fmla="*/ 68 h 70"/>
                <a:gd name="T26" fmla="*/ 23 w 51"/>
                <a:gd name="T27" fmla="*/ 70 h 70"/>
                <a:gd name="T28" fmla="*/ 12 w 51"/>
                <a:gd name="T29" fmla="*/ 69 h 70"/>
                <a:gd name="T30" fmla="*/ 4 w 51"/>
                <a:gd name="T31" fmla="*/ 66 h 70"/>
                <a:gd name="T32" fmla="*/ 0 w 51"/>
                <a:gd name="T33" fmla="*/ 58 h 70"/>
                <a:gd name="T34" fmla="*/ 1 w 51"/>
                <a:gd name="T35" fmla="*/ 55 h 70"/>
                <a:gd name="T36" fmla="*/ 2 w 51"/>
                <a:gd name="T37" fmla="*/ 53 h 70"/>
                <a:gd name="T38" fmla="*/ 6 w 51"/>
                <a:gd name="T39" fmla="*/ 53 h 70"/>
                <a:gd name="T40" fmla="*/ 9 w 51"/>
                <a:gd name="T41" fmla="*/ 54 h 70"/>
                <a:gd name="T42" fmla="*/ 11 w 51"/>
                <a:gd name="T43" fmla="*/ 56 h 70"/>
                <a:gd name="T44" fmla="*/ 17 w 51"/>
                <a:gd name="T45" fmla="*/ 58 h 70"/>
                <a:gd name="T46" fmla="*/ 22 w 51"/>
                <a:gd name="T47" fmla="*/ 58 h 70"/>
                <a:gd name="T48" fmla="*/ 26 w 51"/>
                <a:gd name="T49" fmla="*/ 58 h 70"/>
                <a:gd name="T50" fmla="*/ 32 w 51"/>
                <a:gd name="T51" fmla="*/ 57 h 70"/>
                <a:gd name="T52" fmla="*/ 37 w 51"/>
                <a:gd name="T53" fmla="*/ 54 h 70"/>
                <a:gd name="T54" fmla="*/ 37 w 51"/>
                <a:gd name="T55" fmla="*/ 48 h 70"/>
                <a:gd name="T56" fmla="*/ 26 w 51"/>
                <a:gd name="T57" fmla="*/ 41 h 70"/>
                <a:gd name="T58" fmla="*/ 16 w 51"/>
                <a:gd name="T59" fmla="*/ 39 h 70"/>
                <a:gd name="T60" fmla="*/ 9 w 51"/>
                <a:gd name="T61" fmla="*/ 36 h 70"/>
                <a:gd name="T62" fmla="*/ 4 w 51"/>
                <a:gd name="T63" fmla="*/ 29 h 70"/>
                <a:gd name="T64" fmla="*/ 4 w 51"/>
                <a:gd name="T65" fmla="*/ 19 h 70"/>
                <a:gd name="T66" fmla="*/ 16 w 51"/>
                <a:gd name="T67" fmla="*/ 8 h 70"/>
                <a:gd name="T68" fmla="*/ 23 w 51"/>
                <a:gd name="T69" fmla="*/ 5 h 70"/>
                <a:gd name="T70" fmla="*/ 31 w 51"/>
                <a:gd name="T71" fmla="*/ 3 h 70"/>
                <a:gd name="T72" fmla="*/ 38 w 51"/>
                <a:gd name="T73" fmla="*/ 1 h 70"/>
                <a:gd name="T74" fmla="*/ 42 w 51"/>
                <a:gd name="T75" fmla="*/ 0 h 70"/>
                <a:gd name="T76" fmla="*/ 45 w 51"/>
                <a:gd name="T77" fmla="*/ 0 h 70"/>
                <a:gd name="T78" fmla="*/ 48 w 51"/>
                <a:gd name="T79" fmla="*/ 1 h 70"/>
                <a:gd name="T80" fmla="*/ 49 w 51"/>
                <a:gd name="T81" fmla="*/ 4 h 70"/>
                <a:gd name="T82" fmla="*/ 49 w 51"/>
                <a:gd name="T83" fmla="*/ 6 h 70"/>
                <a:gd name="T84" fmla="*/ 50 w 51"/>
                <a:gd name="T85" fmla="*/ 11 h 70"/>
                <a:gd name="T86" fmla="*/ 51 w 51"/>
                <a:gd name="T87" fmla="*/ 15 h 70"/>
                <a:gd name="T88" fmla="*/ 51 w 51"/>
                <a:gd name="T89" fmla="*/ 17 h 70"/>
                <a:gd name="T90" fmla="*/ 49 w 51"/>
                <a:gd name="T91" fmla="*/ 20 h 70"/>
                <a:gd name="T92" fmla="*/ 46 w 51"/>
                <a:gd name="T93" fmla="*/ 21 h 70"/>
                <a:gd name="T94" fmla="*/ 45 w 51"/>
                <a:gd name="T95" fmla="*/ 21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1" h="70">
                  <a:moveTo>
                    <a:pt x="45" y="21"/>
                  </a:moveTo>
                  <a:lnTo>
                    <a:pt x="43" y="21"/>
                  </a:lnTo>
                  <a:lnTo>
                    <a:pt x="41" y="20"/>
                  </a:lnTo>
                  <a:lnTo>
                    <a:pt x="40" y="19"/>
                  </a:lnTo>
                  <a:lnTo>
                    <a:pt x="40" y="18"/>
                  </a:lnTo>
                  <a:lnTo>
                    <a:pt x="39" y="15"/>
                  </a:lnTo>
                  <a:lnTo>
                    <a:pt x="39" y="13"/>
                  </a:lnTo>
                  <a:lnTo>
                    <a:pt x="37" y="13"/>
                  </a:lnTo>
                  <a:lnTo>
                    <a:pt x="30" y="15"/>
                  </a:lnTo>
                  <a:lnTo>
                    <a:pt x="25" y="17"/>
                  </a:lnTo>
                  <a:lnTo>
                    <a:pt x="21" y="19"/>
                  </a:lnTo>
                  <a:lnTo>
                    <a:pt x="16" y="24"/>
                  </a:lnTo>
                  <a:lnTo>
                    <a:pt x="16" y="26"/>
                  </a:lnTo>
                  <a:lnTo>
                    <a:pt x="17" y="27"/>
                  </a:lnTo>
                  <a:lnTo>
                    <a:pt x="19" y="27"/>
                  </a:lnTo>
                  <a:lnTo>
                    <a:pt x="19" y="27"/>
                  </a:lnTo>
                  <a:lnTo>
                    <a:pt x="26" y="28"/>
                  </a:lnTo>
                  <a:lnTo>
                    <a:pt x="36" y="32"/>
                  </a:lnTo>
                  <a:lnTo>
                    <a:pt x="39" y="34"/>
                  </a:lnTo>
                  <a:lnTo>
                    <a:pt x="44" y="37"/>
                  </a:lnTo>
                  <a:lnTo>
                    <a:pt x="49" y="46"/>
                  </a:lnTo>
                  <a:lnTo>
                    <a:pt x="49" y="52"/>
                  </a:lnTo>
                  <a:lnTo>
                    <a:pt x="49" y="57"/>
                  </a:lnTo>
                  <a:lnTo>
                    <a:pt x="45" y="64"/>
                  </a:lnTo>
                  <a:lnTo>
                    <a:pt x="41" y="66"/>
                  </a:lnTo>
                  <a:lnTo>
                    <a:pt x="37" y="68"/>
                  </a:lnTo>
                  <a:lnTo>
                    <a:pt x="29" y="70"/>
                  </a:lnTo>
                  <a:lnTo>
                    <a:pt x="23" y="70"/>
                  </a:lnTo>
                  <a:lnTo>
                    <a:pt x="19" y="70"/>
                  </a:lnTo>
                  <a:lnTo>
                    <a:pt x="12" y="69"/>
                  </a:lnTo>
                  <a:lnTo>
                    <a:pt x="9" y="68"/>
                  </a:lnTo>
                  <a:lnTo>
                    <a:pt x="4" y="66"/>
                  </a:lnTo>
                  <a:lnTo>
                    <a:pt x="0" y="61"/>
                  </a:lnTo>
                  <a:lnTo>
                    <a:pt x="0" y="58"/>
                  </a:lnTo>
                  <a:lnTo>
                    <a:pt x="0" y="57"/>
                  </a:lnTo>
                  <a:lnTo>
                    <a:pt x="1" y="55"/>
                  </a:lnTo>
                  <a:lnTo>
                    <a:pt x="1" y="54"/>
                  </a:lnTo>
                  <a:lnTo>
                    <a:pt x="2" y="53"/>
                  </a:lnTo>
                  <a:lnTo>
                    <a:pt x="4" y="53"/>
                  </a:lnTo>
                  <a:lnTo>
                    <a:pt x="6" y="53"/>
                  </a:lnTo>
                  <a:lnTo>
                    <a:pt x="7" y="53"/>
                  </a:lnTo>
                  <a:lnTo>
                    <a:pt x="9" y="54"/>
                  </a:lnTo>
                  <a:lnTo>
                    <a:pt x="10" y="55"/>
                  </a:lnTo>
                  <a:lnTo>
                    <a:pt x="11" y="56"/>
                  </a:lnTo>
                  <a:lnTo>
                    <a:pt x="14" y="57"/>
                  </a:lnTo>
                  <a:lnTo>
                    <a:pt x="17" y="58"/>
                  </a:lnTo>
                  <a:lnTo>
                    <a:pt x="19" y="58"/>
                  </a:lnTo>
                  <a:lnTo>
                    <a:pt x="22" y="58"/>
                  </a:lnTo>
                  <a:lnTo>
                    <a:pt x="23" y="58"/>
                  </a:lnTo>
                  <a:lnTo>
                    <a:pt x="26" y="58"/>
                  </a:lnTo>
                  <a:lnTo>
                    <a:pt x="30" y="58"/>
                  </a:lnTo>
                  <a:lnTo>
                    <a:pt x="32" y="57"/>
                  </a:lnTo>
                  <a:lnTo>
                    <a:pt x="35" y="56"/>
                  </a:lnTo>
                  <a:lnTo>
                    <a:pt x="37" y="54"/>
                  </a:lnTo>
                  <a:lnTo>
                    <a:pt x="37" y="52"/>
                  </a:lnTo>
                  <a:lnTo>
                    <a:pt x="37" y="48"/>
                  </a:lnTo>
                  <a:lnTo>
                    <a:pt x="32" y="42"/>
                  </a:lnTo>
                  <a:lnTo>
                    <a:pt x="26" y="41"/>
                  </a:lnTo>
                  <a:lnTo>
                    <a:pt x="20" y="40"/>
                  </a:lnTo>
                  <a:lnTo>
                    <a:pt x="16" y="39"/>
                  </a:lnTo>
                  <a:lnTo>
                    <a:pt x="11" y="37"/>
                  </a:lnTo>
                  <a:lnTo>
                    <a:pt x="9" y="36"/>
                  </a:lnTo>
                  <a:lnTo>
                    <a:pt x="7" y="34"/>
                  </a:lnTo>
                  <a:lnTo>
                    <a:pt x="4" y="29"/>
                  </a:lnTo>
                  <a:lnTo>
                    <a:pt x="4" y="26"/>
                  </a:lnTo>
                  <a:lnTo>
                    <a:pt x="4" y="19"/>
                  </a:lnTo>
                  <a:lnTo>
                    <a:pt x="10" y="11"/>
                  </a:lnTo>
                  <a:lnTo>
                    <a:pt x="16" y="8"/>
                  </a:lnTo>
                  <a:lnTo>
                    <a:pt x="18" y="7"/>
                  </a:lnTo>
                  <a:lnTo>
                    <a:pt x="23" y="5"/>
                  </a:lnTo>
                  <a:lnTo>
                    <a:pt x="27" y="4"/>
                  </a:lnTo>
                  <a:lnTo>
                    <a:pt x="31" y="3"/>
                  </a:lnTo>
                  <a:lnTo>
                    <a:pt x="37" y="1"/>
                  </a:lnTo>
                  <a:lnTo>
                    <a:pt x="38" y="1"/>
                  </a:lnTo>
                  <a:lnTo>
                    <a:pt x="39" y="0"/>
                  </a:lnTo>
                  <a:lnTo>
                    <a:pt x="42" y="0"/>
                  </a:lnTo>
                  <a:lnTo>
                    <a:pt x="43" y="0"/>
                  </a:lnTo>
                  <a:lnTo>
                    <a:pt x="45" y="0"/>
                  </a:lnTo>
                  <a:lnTo>
                    <a:pt x="47" y="0"/>
                  </a:lnTo>
                  <a:lnTo>
                    <a:pt x="48" y="1"/>
                  </a:lnTo>
                  <a:lnTo>
                    <a:pt x="48" y="2"/>
                  </a:lnTo>
                  <a:lnTo>
                    <a:pt x="49" y="4"/>
                  </a:lnTo>
                  <a:lnTo>
                    <a:pt x="49" y="5"/>
                  </a:lnTo>
                  <a:lnTo>
                    <a:pt x="49" y="6"/>
                  </a:lnTo>
                  <a:lnTo>
                    <a:pt x="50" y="9"/>
                  </a:lnTo>
                  <a:lnTo>
                    <a:pt x="50" y="11"/>
                  </a:lnTo>
                  <a:lnTo>
                    <a:pt x="50" y="12"/>
                  </a:lnTo>
                  <a:lnTo>
                    <a:pt x="51" y="15"/>
                  </a:lnTo>
                  <a:lnTo>
                    <a:pt x="51" y="15"/>
                  </a:lnTo>
                  <a:lnTo>
                    <a:pt x="51" y="17"/>
                  </a:lnTo>
                  <a:lnTo>
                    <a:pt x="50" y="19"/>
                  </a:lnTo>
                  <a:lnTo>
                    <a:pt x="49" y="20"/>
                  </a:lnTo>
                  <a:lnTo>
                    <a:pt x="48" y="21"/>
                  </a:lnTo>
                  <a:lnTo>
                    <a:pt x="46" y="21"/>
                  </a:lnTo>
                  <a:lnTo>
                    <a:pt x="45" y="21"/>
                  </a:lnTo>
                  <a:lnTo>
                    <a:pt x="45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6" name="Freeform 432">
              <a:extLst>
                <a:ext uri="{FF2B5EF4-FFF2-40B4-BE49-F238E27FC236}">
                  <a16:creationId xmlns:a16="http://schemas.microsoft.com/office/drawing/2014/main" id="{0C664D0C-3089-43FA-8151-86C5360844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3" y="916"/>
              <a:ext cx="79" cy="89"/>
            </a:xfrm>
            <a:custGeom>
              <a:avLst/>
              <a:gdLst>
                <a:gd name="T0" fmla="*/ 71 w 79"/>
                <a:gd name="T1" fmla="*/ 15 h 89"/>
                <a:gd name="T2" fmla="*/ 60 w 79"/>
                <a:gd name="T3" fmla="*/ 14 h 89"/>
                <a:gd name="T4" fmla="*/ 49 w 79"/>
                <a:gd name="T5" fmla="*/ 13 h 89"/>
                <a:gd name="T6" fmla="*/ 43 w 79"/>
                <a:gd name="T7" fmla="*/ 13 h 89"/>
                <a:gd name="T8" fmla="*/ 43 w 79"/>
                <a:gd name="T9" fmla="*/ 31 h 89"/>
                <a:gd name="T10" fmla="*/ 45 w 79"/>
                <a:gd name="T11" fmla="*/ 48 h 89"/>
                <a:gd name="T12" fmla="*/ 45 w 79"/>
                <a:gd name="T13" fmla="*/ 66 h 89"/>
                <a:gd name="T14" fmla="*/ 46 w 79"/>
                <a:gd name="T15" fmla="*/ 70 h 89"/>
                <a:gd name="T16" fmla="*/ 46 w 79"/>
                <a:gd name="T17" fmla="*/ 75 h 89"/>
                <a:gd name="T18" fmla="*/ 46 w 79"/>
                <a:gd name="T19" fmla="*/ 79 h 89"/>
                <a:gd name="T20" fmla="*/ 46 w 79"/>
                <a:gd name="T21" fmla="*/ 84 h 89"/>
                <a:gd name="T22" fmla="*/ 44 w 79"/>
                <a:gd name="T23" fmla="*/ 88 h 89"/>
                <a:gd name="T24" fmla="*/ 40 w 79"/>
                <a:gd name="T25" fmla="*/ 89 h 89"/>
                <a:gd name="T26" fmla="*/ 36 w 79"/>
                <a:gd name="T27" fmla="*/ 89 h 89"/>
                <a:gd name="T28" fmla="*/ 35 w 79"/>
                <a:gd name="T29" fmla="*/ 87 h 89"/>
                <a:gd name="T30" fmla="*/ 34 w 79"/>
                <a:gd name="T31" fmla="*/ 84 h 89"/>
                <a:gd name="T32" fmla="*/ 34 w 79"/>
                <a:gd name="T33" fmla="*/ 82 h 89"/>
                <a:gd name="T34" fmla="*/ 34 w 79"/>
                <a:gd name="T35" fmla="*/ 80 h 89"/>
                <a:gd name="T36" fmla="*/ 34 w 79"/>
                <a:gd name="T37" fmla="*/ 78 h 89"/>
                <a:gd name="T38" fmla="*/ 34 w 79"/>
                <a:gd name="T39" fmla="*/ 73 h 89"/>
                <a:gd name="T40" fmla="*/ 34 w 79"/>
                <a:gd name="T41" fmla="*/ 67 h 89"/>
                <a:gd name="T42" fmla="*/ 34 w 79"/>
                <a:gd name="T43" fmla="*/ 61 h 89"/>
                <a:gd name="T44" fmla="*/ 33 w 79"/>
                <a:gd name="T45" fmla="*/ 45 h 89"/>
                <a:gd name="T46" fmla="*/ 31 w 79"/>
                <a:gd name="T47" fmla="*/ 29 h 89"/>
                <a:gd name="T48" fmla="*/ 31 w 79"/>
                <a:gd name="T49" fmla="*/ 14 h 89"/>
                <a:gd name="T50" fmla="*/ 19 w 79"/>
                <a:gd name="T51" fmla="*/ 14 h 89"/>
                <a:gd name="T52" fmla="*/ 5 w 79"/>
                <a:gd name="T53" fmla="*/ 12 h 89"/>
                <a:gd name="T54" fmla="*/ 0 w 79"/>
                <a:gd name="T55" fmla="*/ 8 h 89"/>
                <a:gd name="T56" fmla="*/ 0 w 79"/>
                <a:gd name="T57" fmla="*/ 5 h 89"/>
                <a:gd name="T58" fmla="*/ 2 w 79"/>
                <a:gd name="T59" fmla="*/ 2 h 89"/>
                <a:gd name="T60" fmla="*/ 5 w 79"/>
                <a:gd name="T61" fmla="*/ 0 h 89"/>
                <a:gd name="T62" fmla="*/ 7 w 79"/>
                <a:gd name="T63" fmla="*/ 0 h 89"/>
                <a:gd name="T64" fmla="*/ 16 w 79"/>
                <a:gd name="T65" fmla="*/ 1 h 89"/>
                <a:gd name="T66" fmla="*/ 23 w 79"/>
                <a:gd name="T67" fmla="*/ 2 h 89"/>
                <a:gd name="T68" fmla="*/ 27 w 79"/>
                <a:gd name="T69" fmla="*/ 2 h 89"/>
                <a:gd name="T70" fmla="*/ 36 w 79"/>
                <a:gd name="T71" fmla="*/ 2 h 89"/>
                <a:gd name="T72" fmla="*/ 45 w 79"/>
                <a:gd name="T73" fmla="*/ 1 h 89"/>
                <a:gd name="T74" fmla="*/ 49 w 79"/>
                <a:gd name="T75" fmla="*/ 1 h 89"/>
                <a:gd name="T76" fmla="*/ 60 w 79"/>
                <a:gd name="T77" fmla="*/ 2 h 89"/>
                <a:gd name="T78" fmla="*/ 71 w 79"/>
                <a:gd name="T79" fmla="*/ 3 h 89"/>
                <a:gd name="T80" fmla="*/ 75 w 79"/>
                <a:gd name="T81" fmla="*/ 3 h 89"/>
                <a:gd name="T82" fmla="*/ 78 w 79"/>
                <a:gd name="T83" fmla="*/ 4 h 89"/>
                <a:gd name="T84" fmla="*/ 79 w 79"/>
                <a:gd name="T85" fmla="*/ 7 h 89"/>
                <a:gd name="T86" fmla="*/ 79 w 79"/>
                <a:gd name="T87" fmla="*/ 10 h 89"/>
                <a:gd name="T88" fmla="*/ 78 w 79"/>
                <a:gd name="T89" fmla="*/ 13 h 89"/>
                <a:gd name="T90" fmla="*/ 75 w 79"/>
                <a:gd name="T91" fmla="*/ 15 h 89"/>
                <a:gd name="T92" fmla="*/ 73 w 79"/>
                <a:gd name="T93" fmla="*/ 15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9" h="89">
                  <a:moveTo>
                    <a:pt x="73" y="15"/>
                  </a:moveTo>
                  <a:lnTo>
                    <a:pt x="71" y="15"/>
                  </a:lnTo>
                  <a:lnTo>
                    <a:pt x="65" y="14"/>
                  </a:lnTo>
                  <a:lnTo>
                    <a:pt x="60" y="14"/>
                  </a:lnTo>
                  <a:lnTo>
                    <a:pt x="56" y="14"/>
                  </a:lnTo>
                  <a:lnTo>
                    <a:pt x="49" y="13"/>
                  </a:lnTo>
                  <a:lnTo>
                    <a:pt x="47" y="13"/>
                  </a:lnTo>
                  <a:lnTo>
                    <a:pt x="43" y="13"/>
                  </a:lnTo>
                  <a:lnTo>
                    <a:pt x="43" y="18"/>
                  </a:lnTo>
                  <a:lnTo>
                    <a:pt x="43" y="31"/>
                  </a:lnTo>
                  <a:lnTo>
                    <a:pt x="44" y="40"/>
                  </a:lnTo>
                  <a:lnTo>
                    <a:pt x="45" y="48"/>
                  </a:lnTo>
                  <a:lnTo>
                    <a:pt x="45" y="62"/>
                  </a:lnTo>
                  <a:lnTo>
                    <a:pt x="45" y="66"/>
                  </a:lnTo>
                  <a:lnTo>
                    <a:pt x="45" y="67"/>
                  </a:lnTo>
                  <a:lnTo>
                    <a:pt x="46" y="70"/>
                  </a:lnTo>
                  <a:lnTo>
                    <a:pt x="46" y="72"/>
                  </a:lnTo>
                  <a:lnTo>
                    <a:pt x="46" y="75"/>
                  </a:lnTo>
                  <a:lnTo>
                    <a:pt x="46" y="78"/>
                  </a:lnTo>
                  <a:lnTo>
                    <a:pt x="46" y="79"/>
                  </a:lnTo>
                  <a:lnTo>
                    <a:pt x="46" y="81"/>
                  </a:lnTo>
                  <a:lnTo>
                    <a:pt x="46" y="84"/>
                  </a:lnTo>
                  <a:lnTo>
                    <a:pt x="45" y="86"/>
                  </a:lnTo>
                  <a:lnTo>
                    <a:pt x="44" y="88"/>
                  </a:lnTo>
                  <a:lnTo>
                    <a:pt x="42" y="89"/>
                  </a:lnTo>
                  <a:lnTo>
                    <a:pt x="40" y="89"/>
                  </a:lnTo>
                  <a:lnTo>
                    <a:pt x="39" y="89"/>
                  </a:lnTo>
                  <a:lnTo>
                    <a:pt x="36" y="89"/>
                  </a:lnTo>
                  <a:lnTo>
                    <a:pt x="35" y="88"/>
                  </a:lnTo>
                  <a:lnTo>
                    <a:pt x="35" y="87"/>
                  </a:lnTo>
                  <a:lnTo>
                    <a:pt x="34" y="85"/>
                  </a:lnTo>
                  <a:lnTo>
                    <a:pt x="34" y="84"/>
                  </a:lnTo>
                  <a:lnTo>
                    <a:pt x="34" y="83"/>
                  </a:lnTo>
                  <a:lnTo>
                    <a:pt x="34" y="82"/>
                  </a:lnTo>
                  <a:lnTo>
                    <a:pt x="34" y="81"/>
                  </a:lnTo>
                  <a:lnTo>
                    <a:pt x="34" y="80"/>
                  </a:lnTo>
                  <a:lnTo>
                    <a:pt x="34" y="79"/>
                  </a:lnTo>
                  <a:lnTo>
                    <a:pt x="34" y="78"/>
                  </a:lnTo>
                  <a:lnTo>
                    <a:pt x="34" y="77"/>
                  </a:lnTo>
                  <a:lnTo>
                    <a:pt x="34" y="73"/>
                  </a:lnTo>
                  <a:lnTo>
                    <a:pt x="34" y="70"/>
                  </a:lnTo>
                  <a:lnTo>
                    <a:pt x="34" y="67"/>
                  </a:lnTo>
                  <a:lnTo>
                    <a:pt x="34" y="62"/>
                  </a:lnTo>
                  <a:lnTo>
                    <a:pt x="34" y="61"/>
                  </a:lnTo>
                  <a:lnTo>
                    <a:pt x="34" y="57"/>
                  </a:lnTo>
                  <a:lnTo>
                    <a:pt x="33" y="45"/>
                  </a:lnTo>
                  <a:lnTo>
                    <a:pt x="32" y="37"/>
                  </a:lnTo>
                  <a:lnTo>
                    <a:pt x="31" y="29"/>
                  </a:lnTo>
                  <a:lnTo>
                    <a:pt x="31" y="17"/>
                  </a:lnTo>
                  <a:lnTo>
                    <a:pt x="31" y="14"/>
                  </a:lnTo>
                  <a:lnTo>
                    <a:pt x="25" y="14"/>
                  </a:lnTo>
                  <a:lnTo>
                    <a:pt x="19" y="14"/>
                  </a:lnTo>
                  <a:lnTo>
                    <a:pt x="9" y="13"/>
                  </a:lnTo>
                  <a:lnTo>
                    <a:pt x="5" y="12"/>
                  </a:lnTo>
                  <a:lnTo>
                    <a:pt x="3" y="11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12" y="1"/>
                  </a:lnTo>
                  <a:lnTo>
                    <a:pt x="16" y="1"/>
                  </a:lnTo>
                  <a:lnTo>
                    <a:pt x="19" y="1"/>
                  </a:lnTo>
                  <a:lnTo>
                    <a:pt x="23" y="2"/>
                  </a:lnTo>
                  <a:lnTo>
                    <a:pt x="25" y="2"/>
                  </a:lnTo>
                  <a:lnTo>
                    <a:pt x="27" y="2"/>
                  </a:lnTo>
                  <a:lnTo>
                    <a:pt x="32" y="2"/>
                  </a:lnTo>
                  <a:lnTo>
                    <a:pt x="36" y="2"/>
                  </a:lnTo>
                  <a:lnTo>
                    <a:pt x="39" y="1"/>
                  </a:lnTo>
                  <a:lnTo>
                    <a:pt x="45" y="1"/>
                  </a:lnTo>
                  <a:lnTo>
                    <a:pt x="47" y="1"/>
                  </a:lnTo>
                  <a:lnTo>
                    <a:pt x="49" y="1"/>
                  </a:lnTo>
                  <a:lnTo>
                    <a:pt x="56" y="2"/>
                  </a:lnTo>
                  <a:lnTo>
                    <a:pt x="60" y="2"/>
                  </a:lnTo>
                  <a:lnTo>
                    <a:pt x="64" y="2"/>
                  </a:lnTo>
                  <a:lnTo>
                    <a:pt x="71" y="3"/>
                  </a:lnTo>
                  <a:lnTo>
                    <a:pt x="73" y="3"/>
                  </a:lnTo>
                  <a:lnTo>
                    <a:pt x="75" y="3"/>
                  </a:lnTo>
                  <a:lnTo>
                    <a:pt x="77" y="4"/>
                  </a:lnTo>
                  <a:lnTo>
                    <a:pt x="78" y="4"/>
                  </a:lnTo>
                  <a:lnTo>
                    <a:pt x="79" y="5"/>
                  </a:lnTo>
                  <a:lnTo>
                    <a:pt x="79" y="7"/>
                  </a:lnTo>
                  <a:lnTo>
                    <a:pt x="79" y="9"/>
                  </a:lnTo>
                  <a:lnTo>
                    <a:pt x="79" y="10"/>
                  </a:lnTo>
                  <a:lnTo>
                    <a:pt x="79" y="12"/>
                  </a:lnTo>
                  <a:lnTo>
                    <a:pt x="78" y="13"/>
                  </a:lnTo>
                  <a:lnTo>
                    <a:pt x="77" y="14"/>
                  </a:lnTo>
                  <a:lnTo>
                    <a:pt x="75" y="15"/>
                  </a:lnTo>
                  <a:lnTo>
                    <a:pt x="73" y="15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7" name="Freeform 433">
              <a:extLst>
                <a:ext uri="{FF2B5EF4-FFF2-40B4-BE49-F238E27FC236}">
                  <a16:creationId xmlns:a16="http://schemas.microsoft.com/office/drawing/2014/main" id="{7564ACA0-88B7-49D2-A0A0-B77EDDF786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7" y="959"/>
              <a:ext cx="19" cy="46"/>
            </a:xfrm>
            <a:custGeom>
              <a:avLst/>
              <a:gdLst>
                <a:gd name="T0" fmla="*/ 10 w 19"/>
                <a:gd name="T1" fmla="*/ 46 h 46"/>
                <a:gd name="T2" fmla="*/ 3 w 19"/>
                <a:gd name="T3" fmla="*/ 46 h 46"/>
                <a:gd name="T4" fmla="*/ 2 w 19"/>
                <a:gd name="T5" fmla="*/ 46 h 46"/>
                <a:gd name="T6" fmla="*/ 0 w 19"/>
                <a:gd name="T7" fmla="*/ 44 h 46"/>
                <a:gd name="T8" fmla="*/ 0 w 19"/>
                <a:gd name="T9" fmla="*/ 42 h 46"/>
                <a:gd name="T10" fmla="*/ 5 w 19"/>
                <a:gd name="T11" fmla="*/ 41 h 46"/>
                <a:gd name="T12" fmla="*/ 7 w 19"/>
                <a:gd name="T13" fmla="*/ 41 h 46"/>
                <a:gd name="T14" fmla="*/ 7 w 19"/>
                <a:gd name="T15" fmla="*/ 38 h 46"/>
                <a:gd name="T16" fmla="*/ 7 w 19"/>
                <a:gd name="T17" fmla="*/ 35 h 46"/>
                <a:gd name="T18" fmla="*/ 7 w 19"/>
                <a:gd name="T19" fmla="*/ 32 h 46"/>
                <a:gd name="T20" fmla="*/ 7 w 19"/>
                <a:gd name="T21" fmla="*/ 25 h 46"/>
                <a:gd name="T22" fmla="*/ 8 w 19"/>
                <a:gd name="T23" fmla="*/ 17 h 46"/>
                <a:gd name="T24" fmla="*/ 8 w 19"/>
                <a:gd name="T25" fmla="*/ 10 h 46"/>
                <a:gd name="T26" fmla="*/ 4 w 19"/>
                <a:gd name="T27" fmla="*/ 13 h 46"/>
                <a:gd name="T28" fmla="*/ 2 w 19"/>
                <a:gd name="T29" fmla="*/ 13 h 46"/>
                <a:gd name="T30" fmla="*/ 1 w 19"/>
                <a:gd name="T31" fmla="*/ 12 h 46"/>
                <a:gd name="T32" fmla="*/ 0 w 19"/>
                <a:gd name="T33" fmla="*/ 10 h 46"/>
                <a:gd name="T34" fmla="*/ 0 w 19"/>
                <a:gd name="T35" fmla="*/ 9 h 46"/>
                <a:gd name="T36" fmla="*/ 3 w 19"/>
                <a:gd name="T37" fmla="*/ 6 h 46"/>
                <a:gd name="T38" fmla="*/ 6 w 19"/>
                <a:gd name="T39" fmla="*/ 4 h 46"/>
                <a:gd name="T40" fmla="*/ 8 w 19"/>
                <a:gd name="T41" fmla="*/ 1 h 46"/>
                <a:gd name="T42" fmla="*/ 12 w 19"/>
                <a:gd name="T43" fmla="*/ 0 h 46"/>
                <a:gd name="T44" fmla="*/ 14 w 19"/>
                <a:gd name="T45" fmla="*/ 1 h 46"/>
                <a:gd name="T46" fmla="*/ 14 w 19"/>
                <a:gd name="T47" fmla="*/ 3 h 46"/>
                <a:gd name="T48" fmla="*/ 14 w 19"/>
                <a:gd name="T49" fmla="*/ 5 h 46"/>
                <a:gd name="T50" fmla="*/ 14 w 19"/>
                <a:gd name="T51" fmla="*/ 6 h 46"/>
                <a:gd name="T52" fmla="*/ 14 w 19"/>
                <a:gd name="T53" fmla="*/ 7 h 46"/>
                <a:gd name="T54" fmla="*/ 14 w 19"/>
                <a:gd name="T55" fmla="*/ 10 h 46"/>
                <a:gd name="T56" fmla="*/ 14 w 19"/>
                <a:gd name="T57" fmla="*/ 12 h 46"/>
                <a:gd name="T58" fmla="*/ 14 w 19"/>
                <a:gd name="T59" fmla="*/ 14 h 46"/>
                <a:gd name="T60" fmla="*/ 13 w 19"/>
                <a:gd name="T61" fmla="*/ 22 h 46"/>
                <a:gd name="T62" fmla="*/ 12 w 19"/>
                <a:gd name="T63" fmla="*/ 31 h 46"/>
                <a:gd name="T64" fmla="*/ 12 w 19"/>
                <a:gd name="T65" fmla="*/ 33 h 46"/>
                <a:gd name="T66" fmla="*/ 13 w 19"/>
                <a:gd name="T67" fmla="*/ 36 h 46"/>
                <a:gd name="T68" fmla="*/ 13 w 19"/>
                <a:gd name="T69" fmla="*/ 40 h 46"/>
                <a:gd name="T70" fmla="*/ 16 w 19"/>
                <a:gd name="T71" fmla="*/ 40 h 46"/>
                <a:gd name="T72" fmla="*/ 18 w 19"/>
                <a:gd name="T73" fmla="*/ 41 h 46"/>
                <a:gd name="T74" fmla="*/ 19 w 19"/>
                <a:gd name="T75" fmla="*/ 42 h 46"/>
                <a:gd name="T76" fmla="*/ 19 w 19"/>
                <a:gd name="T77" fmla="*/ 43 h 46"/>
                <a:gd name="T78" fmla="*/ 19 w 19"/>
                <a:gd name="T79" fmla="*/ 45 h 46"/>
                <a:gd name="T80" fmla="*/ 18 w 19"/>
                <a:gd name="T81" fmla="*/ 46 h 46"/>
                <a:gd name="T82" fmla="*/ 16 w 19"/>
                <a:gd name="T8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9" h="46">
                  <a:moveTo>
                    <a:pt x="16" y="46"/>
                  </a:moveTo>
                  <a:lnTo>
                    <a:pt x="10" y="46"/>
                  </a:lnTo>
                  <a:lnTo>
                    <a:pt x="4" y="46"/>
                  </a:lnTo>
                  <a:lnTo>
                    <a:pt x="3" y="46"/>
                  </a:lnTo>
                  <a:lnTo>
                    <a:pt x="2" y="46"/>
                  </a:lnTo>
                  <a:lnTo>
                    <a:pt x="2" y="46"/>
                  </a:lnTo>
                  <a:lnTo>
                    <a:pt x="1" y="45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2" y="41"/>
                  </a:lnTo>
                  <a:lnTo>
                    <a:pt x="5" y="41"/>
                  </a:lnTo>
                  <a:lnTo>
                    <a:pt x="6" y="41"/>
                  </a:lnTo>
                  <a:lnTo>
                    <a:pt x="7" y="41"/>
                  </a:lnTo>
                  <a:lnTo>
                    <a:pt x="7" y="40"/>
                  </a:lnTo>
                  <a:lnTo>
                    <a:pt x="7" y="38"/>
                  </a:lnTo>
                  <a:lnTo>
                    <a:pt x="7" y="36"/>
                  </a:lnTo>
                  <a:lnTo>
                    <a:pt x="7" y="35"/>
                  </a:lnTo>
                  <a:lnTo>
                    <a:pt x="7" y="33"/>
                  </a:lnTo>
                  <a:lnTo>
                    <a:pt x="7" y="32"/>
                  </a:lnTo>
                  <a:lnTo>
                    <a:pt x="7" y="31"/>
                  </a:lnTo>
                  <a:lnTo>
                    <a:pt x="7" y="25"/>
                  </a:lnTo>
                  <a:lnTo>
                    <a:pt x="7" y="21"/>
                  </a:lnTo>
                  <a:lnTo>
                    <a:pt x="8" y="17"/>
                  </a:lnTo>
                  <a:lnTo>
                    <a:pt x="8" y="12"/>
                  </a:lnTo>
                  <a:lnTo>
                    <a:pt x="8" y="10"/>
                  </a:lnTo>
                  <a:lnTo>
                    <a:pt x="6" y="11"/>
                  </a:lnTo>
                  <a:lnTo>
                    <a:pt x="4" y="13"/>
                  </a:lnTo>
                  <a:lnTo>
                    <a:pt x="3" y="13"/>
                  </a:lnTo>
                  <a:lnTo>
                    <a:pt x="2" y="13"/>
                  </a:lnTo>
                  <a:lnTo>
                    <a:pt x="1" y="12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9"/>
                  </a:lnTo>
                  <a:lnTo>
                    <a:pt x="1" y="7"/>
                  </a:lnTo>
                  <a:lnTo>
                    <a:pt x="3" y="6"/>
                  </a:lnTo>
                  <a:lnTo>
                    <a:pt x="3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8" y="1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4" y="1"/>
                  </a:lnTo>
                  <a:lnTo>
                    <a:pt x="14" y="2"/>
                  </a:lnTo>
                  <a:lnTo>
                    <a:pt x="14" y="3"/>
                  </a:lnTo>
                  <a:lnTo>
                    <a:pt x="14" y="4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14" y="6"/>
                  </a:lnTo>
                  <a:lnTo>
                    <a:pt x="14" y="7"/>
                  </a:lnTo>
                  <a:lnTo>
                    <a:pt x="14" y="7"/>
                  </a:lnTo>
                  <a:lnTo>
                    <a:pt x="14" y="9"/>
                  </a:lnTo>
                  <a:lnTo>
                    <a:pt x="14" y="10"/>
                  </a:lnTo>
                  <a:lnTo>
                    <a:pt x="14" y="10"/>
                  </a:lnTo>
                  <a:lnTo>
                    <a:pt x="14" y="12"/>
                  </a:lnTo>
                  <a:lnTo>
                    <a:pt x="14" y="12"/>
                  </a:lnTo>
                  <a:lnTo>
                    <a:pt x="14" y="14"/>
                  </a:lnTo>
                  <a:lnTo>
                    <a:pt x="14" y="19"/>
                  </a:lnTo>
                  <a:lnTo>
                    <a:pt x="13" y="22"/>
                  </a:lnTo>
                  <a:lnTo>
                    <a:pt x="13" y="26"/>
                  </a:lnTo>
                  <a:lnTo>
                    <a:pt x="12" y="31"/>
                  </a:lnTo>
                  <a:lnTo>
                    <a:pt x="12" y="32"/>
                  </a:lnTo>
                  <a:lnTo>
                    <a:pt x="12" y="33"/>
                  </a:lnTo>
                  <a:lnTo>
                    <a:pt x="13" y="35"/>
                  </a:lnTo>
                  <a:lnTo>
                    <a:pt x="13" y="36"/>
                  </a:lnTo>
                  <a:lnTo>
                    <a:pt x="13" y="38"/>
                  </a:lnTo>
                  <a:lnTo>
                    <a:pt x="13" y="40"/>
                  </a:lnTo>
                  <a:lnTo>
                    <a:pt x="13" y="41"/>
                  </a:lnTo>
                  <a:lnTo>
                    <a:pt x="16" y="40"/>
                  </a:lnTo>
                  <a:lnTo>
                    <a:pt x="17" y="40"/>
                  </a:lnTo>
                  <a:lnTo>
                    <a:pt x="18" y="41"/>
                  </a:lnTo>
                  <a:lnTo>
                    <a:pt x="18" y="41"/>
                  </a:lnTo>
                  <a:lnTo>
                    <a:pt x="19" y="42"/>
                  </a:lnTo>
                  <a:lnTo>
                    <a:pt x="19" y="43"/>
                  </a:lnTo>
                  <a:lnTo>
                    <a:pt x="19" y="43"/>
                  </a:lnTo>
                  <a:lnTo>
                    <a:pt x="19" y="44"/>
                  </a:lnTo>
                  <a:lnTo>
                    <a:pt x="19" y="45"/>
                  </a:lnTo>
                  <a:lnTo>
                    <a:pt x="18" y="45"/>
                  </a:lnTo>
                  <a:lnTo>
                    <a:pt x="18" y="46"/>
                  </a:lnTo>
                  <a:lnTo>
                    <a:pt x="17" y="46"/>
                  </a:lnTo>
                  <a:lnTo>
                    <a:pt x="16" y="46"/>
                  </a:lnTo>
                  <a:lnTo>
                    <a:pt x="16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8" name="Freeform 434">
              <a:extLst>
                <a:ext uri="{FF2B5EF4-FFF2-40B4-BE49-F238E27FC236}">
                  <a16:creationId xmlns:a16="http://schemas.microsoft.com/office/drawing/2014/main" id="{B3825101-3EB8-4C13-B382-DCE9416F94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2" y="938"/>
              <a:ext cx="51" cy="71"/>
            </a:xfrm>
            <a:custGeom>
              <a:avLst/>
              <a:gdLst>
                <a:gd name="T0" fmla="*/ 44 w 51"/>
                <a:gd name="T1" fmla="*/ 22 h 71"/>
                <a:gd name="T2" fmla="*/ 41 w 51"/>
                <a:gd name="T3" fmla="*/ 20 h 71"/>
                <a:gd name="T4" fmla="*/ 40 w 51"/>
                <a:gd name="T5" fmla="*/ 16 h 71"/>
                <a:gd name="T6" fmla="*/ 37 w 51"/>
                <a:gd name="T7" fmla="*/ 14 h 71"/>
                <a:gd name="T8" fmla="*/ 26 w 51"/>
                <a:gd name="T9" fmla="*/ 17 h 71"/>
                <a:gd name="T10" fmla="*/ 16 w 51"/>
                <a:gd name="T11" fmla="*/ 24 h 71"/>
                <a:gd name="T12" fmla="*/ 17 w 51"/>
                <a:gd name="T13" fmla="*/ 27 h 71"/>
                <a:gd name="T14" fmla="*/ 20 w 51"/>
                <a:gd name="T15" fmla="*/ 28 h 71"/>
                <a:gd name="T16" fmla="*/ 37 w 51"/>
                <a:gd name="T17" fmla="*/ 32 h 71"/>
                <a:gd name="T18" fmla="*/ 45 w 51"/>
                <a:gd name="T19" fmla="*/ 37 h 71"/>
                <a:gd name="T20" fmla="*/ 49 w 51"/>
                <a:gd name="T21" fmla="*/ 52 h 71"/>
                <a:gd name="T22" fmla="*/ 45 w 51"/>
                <a:gd name="T23" fmla="*/ 64 h 71"/>
                <a:gd name="T24" fmla="*/ 38 w 51"/>
                <a:gd name="T25" fmla="*/ 69 h 71"/>
                <a:gd name="T26" fmla="*/ 24 w 51"/>
                <a:gd name="T27" fmla="*/ 71 h 71"/>
                <a:gd name="T28" fmla="*/ 13 w 51"/>
                <a:gd name="T29" fmla="*/ 69 h 71"/>
                <a:gd name="T30" fmla="*/ 5 w 51"/>
                <a:gd name="T31" fmla="*/ 66 h 71"/>
                <a:gd name="T32" fmla="*/ 0 w 51"/>
                <a:gd name="T33" fmla="*/ 59 h 71"/>
                <a:gd name="T34" fmla="*/ 1 w 51"/>
                <a:gd name="T35" fmla="*/ 56 h 71"/>
                <a:gd name="T36" fmla="*/ 3 w 51"/>
                <a:gd name="T37" fmla="*/ 54 h 71"/>
                <a:gd name="T38" fmla="*/ 6 w 51"/>
                <a:gd name="T39" fmla="*/ 53 h 71"/>
                <a:gd name="T40" fmla="*/ 9 w 51"/>
                <a:gd name="T41" fmla="*/ 54 h 71"/>
                <a:gd name="T42" fmla="*/ 11 w 51"/>
                <a:gd name="T43" fmla="*/ 56 h 71"/>
                <a:gd name="T44" fmla="*/ 17 w 51"/>
                <a:gd name="T45" fmla="*/ 58 h 71"/>
                <a:gd name="T46" fmla="*/ 22 w 51"/>
                <a:gd name="T47" fmla="*/ 59 h 71"/>
                <a:gd name="T48" fmla="*/ 26 w 51"/>
                <a:gd name="T49" fmla="*/ 59 h 71"/>
                <a:gd name="T50" fmla="*/ 32 w 51"/>
                <a:gd name="T51" fmla="*/ 57 h 71"/>
                <a:gd name="T52" fmla="*/ 38 w 51"/>
                <a:gd name="T53" fmla="*/ 54 h 71"/>
                <a:gd name="T54" fmla="*/ 38 w 51"/>
                <a:gd name="T55" fmla="*/ 48 h 71"/>
                <a:gd name="T56" fmla="*/ 27 w 51"/>
                <a:gd name="T57" fmla="*/ 41 h 71"/>
                <a:gd name="T58" fmla="*/ 17 w 51"/>
                <a:gd name="T59" fmla="*/ 39 h 71"/>
                <a:gd name="T60" fmla="*/ 10 w 51"/>
                <a:gd name="T61" fmla="*/ 36 h 71"/>
                <a:gd name="T62" fmla="*/ 5 w 51"/>
                <a:gd name="T63" fmla="*/ 29 h 71"/>
                <a:gd name="T64" fmla="*/ 5 w 51"/>
                <a:gd name="T65" fmla="*/ 20 h 71"/>
                <a:gd name="T66" fmla="*/ 16 w 51"/>
                <a:gd name="T67" fmla="*/ 8 h 71"/>
                <a:gd name="T68" fmla="*/ 24 w 51"/>
                <a:gd name="T69" fmla="*/ 6 h 71"/>
                <a:gd name="T70" fmla="*/ 32 w 51"/>
                <a:gd name="T71" fmla="*/ 4 h 71"/>
                <a:gd name="T72" fmla="*/ 39 w 51"/>
                <a:gd name="T73" fmla="*/ 1 h 71"/>
                <a:gd name="T74" fmla="*/ 43 w 51"/>
                <a:gd name="T75" fmla="*/ 0 h 71"/>
                <a:gd name="T76" fmla="*/ 45 w 51"/>
                <a:gd name="T77" fmla="*/ 0 h 71"/>
                <a:gd name="T78" fmla="*/ 48 w 51"/>
                <a:gd name="T79" fmla="*/ 2 h 71"/>
                <a:gd name="T80" fmla="*/ 50 w 51"/>
                <a:gd name="T81" fmla="*/ 5 h 71"/>
                <a:gd name="T82" fmla="*/ 50 w 51"/>
                <a:gd name="T83" fmla="*/ 7 h 71"/>
                <a:gd name="T84" fmla="*/ 50 w 51"/>
                <a:gd name="T85" fmla="*/ 11 h 71"/>
                <a:gd name="T86" fmla="*/ 51 w 51"/>
                <a:gd name="T87" fmla="*/ 15 h 71"/>
                <a:gd name="T88" fmla="*/ 51 w 51"/>
                <a:gd name="T89" fmla="*/ 17 h 71"/>
                <a:gd name="T90" fmla="*/ 50 w 51"/>
                <a:gd name="T91" fmla="*/ 20 h 71"/>
                <a:gd name="T92" fmla="*/ 47 w 51"/>
                <a:gd name="T93" fmla="*/ 22 h 71"/>
                <a:gd name="T94" fmla="*/ 45 w 51"/>
                <a:gd name="T95" fmla="*/ 2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1" h="71">
                  <a:moveTo>
                    <a:pt x="45" y="22"/>
                  </a:moveTo>
                  <a:lnTo>
                    <a:pt x="44" y="22"/>
                  </a:lnTo>
                  <a:lnTo>
                    <a:pt x="42" y="21"/>
                  </a:lnTo>
                  <a:lnTo>
                    <a:pt x="41" y="20"/>
                  </a:lnTo>
                  <a:lnTo>
                    <a:pt x="40" y="19"/>
                  </a:lnTo>
                  <a:lnTo>
                    <a:pt x="40" y="16"/>
                  </a:lnTo>
                  <a:lnTo>
                    <a:pt x="39" y="13"/>
                  </a:lnTo>
                  <a:lnTo>
                    <a:pt x="37" y="14"/>
                  </a:lnTo>
                  <a:lnTo>
                    <a:pt x="30" y="16"/>
                  </a:lnTo>
                  <a:lnTo>
                    <a:pt x="26" y="17"/>
                  </a:lnTo>
                  <a:lnTo>
                    <a:pt x="21" y="19"/>
                  </a:lnTo>
                  <a:lnTo>
                    <a:pt x="16" y="24"/>
                  </a:lnTo>
                  <a:lnTo>
                    <a:pt x="16" y="27"/>
                  </a:lnTo>
                  <a:lnTo>
                    <a:pt x="17" y="27"/>
                  </a:lnTo>
                  <a:lnTo>
                    <a:pt x="19" y="28"/>
                  </a:lnTo>
                  <a:lnTo>
                    <a:pt x="20" y="28"/>
                  </a:lnTo>
                  <a:lnTo>
                    <a:pt x="27" y="29"/>
                  </a:lnTo>
                  <a:lnTo>
                    <a:pt x="37" y="32"/>
                  </a:lnTo>
                  <a:lnTo>
                    <a:pt x="40" y="34"/>
                  </a:lnTo>
                  <a:lnTo>
                    <a:pt x="45" y="37"/>
                  </a:lnTo>
                  <a:lnTo>
                    <a:pt x="49" y="46"/>
                  </a:lnTo>
                  <a:lnTo>
                    <a:pt x="49" y="52"/>
                  </a:lnTo>
                  <a:lnTo>
                    <a:pt x="49" y="57"/>
                  </a:lnTo>
                  <a:lnTo>
                    <a:pt x="45" y="64"/>
                  </a:lnTo>
                  <a:lnTo>
                    <a:pt x="41" y="67"/>
                  </a:lnTo>
                  <a:lnTo>
                    <a:pt x="38" y="69"/>
                  </a:lnTo>
                  <a:lnTo>
                    <a:pt x="29" y="71"/>
                  </a:lnTo>
                  <a:lnTo>
                    <a:pt x="24" y="71"/>
                  </a:lnTo>
                  <a:lnTo>
                    <a:pt x="20" y="71"/>
                  </a:lnTo>
                  <a:lnTo>
                    <a:pt x="13" y="69"/>
                  </a:lnTo>
                  <a:lnTo>
                    <a:pt x="9" y="68"/>
                  </a:lnTo>
                  <a:lnTo>
                    <a:pt x="5" y="66"/>
                  </a:lnTo>
                  <a:lnTo>
                    <a:pt x="0" y="62"/>
                  </a:lnTo>
                  <a:lnTo>
                    <a:pt x="0" y="59"/>
                  </a:lnTo>
                  <a:lnTo>
                    <a:pt x="0" y="58"/>
                  </a:lnTo>
                  <a:lnTo>
                    <a:pt x="1" y="56"/>
                  </a:lnTo>
                  <a:lnTo>
                    <a:pt x="2" y="55"/>
                  </a:lnTo>
                  <a:lnTo>
                    <a:pt x="3" y="54"/>
                  </a:lnTo>
                  <a:lnTo>
                    <a:pt x="5" y="53"/>
                  </a:lnTo>
                  <a:lnTo>
                    <a:pt x="6" y="53"/>
                  </a:lnTo>
                  <a:lnTo>
                    <a:pt x="7" y="53"/>
                  </a:lnTo>
                  <a:lnTo>
                    <a:pt x="9" y="54"/>
                  </a:lnTo>
                  <a:lnTo>
                    <a:pt x="11" y="56"/>
                  </a:lnTo>
                  <a:lnTo>
                    <a:pt x="11" y="56"/>
                  </a:lnTo>
                  <a:lnTo>
                    <a:pt x="15" y="58"/>
                  </a:lnTo>
                  <a:lnTo>
                    <a:pt x="17" y="58"/>
                  </a:lnTo>
                  <a:lnTo>
                    <a:pt x="19" y="58"/>
                  </a:lnTo>
                  <a:lnTo>
                    <a:pt x="22" y="59"/>
                  </a:lnTo>
                  <a:lnTo>
                    <a:pt x="24" y="59"/>
                  </a:lnTo>
                  <a:lnTo>
                    <a:pt x="26" y="59"/>
                  </a:lnTo>
                  <a:lnTo>
                    <a:pt x="31" y="58"/>
                  </a:lnTo>
                  <a:lnTo>
                    <a:pt x="32" y="57"/>
                  </a:lnTo>
                  <a:lnTo>
                    <a:pt x="35" y="57"/>
                  </a:lnTo>
                  <a:lnTo>
                    <a:pt x="38" y="54"/>
                  </a:lnTo>
                  <a:lnTo>
                    <a:pt x="38" y="52"/>
                  </a:lnTo>
                  <a:lnTo>
                    <a:pt x="38" y="48"/>
                  </a:lnTo>
                  <a:lnTo>
                    <a:pt x="32" y="43"/>
                  </a:lnTo>
                  <a:lnTo>
                    <a:pt x="27" y="41"/>
                  </a:lnTo>
                  <a:lnTo>
                    <a:pt x="21" y="40"/>
                  </a:lnTo>
                  <a:lnTo>
                    <a:pt x="17" y="39"/>
                  </a:lnTo>
                  <a:lnTo>
                    <a:pt x="11" y="37"/>
                  </a:lnTo>
                  <a:lnTo>
                    <a:pt x="10" y="36"/>
                  </a:lnTo>
                  <a:lnTo>
                    <a:pt x="7" y="34"/>
                  </a:lnTo>
                  <a:lnTo>
                    <a:pt x="5" y="29"/>
                  </a:lnTo>
                  <a:lnTo>
                    <a:pt x="5" y="26"/>
                  </a:lnTo>
                  <a:lnTo>
                    <a:pt x="5" y="20"/>
                  </a:lnTo>
                  <a:lnTo>
                    <a:pt x="11" y="11"/>
                  </a:lnTo>
                  <a:lnTo>
                    <a:pt x="16" y="8"/>
                  </a:lnTo>
                  <a:lnTo>
                    <a:pt x="18" y="8"/>
                  </a:lnTo>
                  <a:lnTo>
                    <a:pt x="24" y="6"/>
                  </a:lnTo>
                  <a:lnTo>
                    <a:pt x="28" y="5"/>
                  </a:lnTo>
                  <a:lnTo>
                    <a:pt x="32" y="4"/>
                  </a:lnTo>
                  <a:lnTo>
                    <a:pt x="37" y="2"/>
                  </a:lnTo>
                  <a:lnTo>
                    <a:pt x="39" y="1"/>
                  </a:lnTo>
                  <a:lnTo>
                    <a:pt x="40" y="0"/>
                  </a:lnTo>
                  <a:lnTo>
                    <a:pt x="43" y="0"/>
                  </a:lnTo>
                  <a:lnTo>
                    <a:pt x="44" y="0"/>
                  </a:lnTo>
                  <a:lnTo>
                    <a:pt x="45" y="0"/>
                  </a:lnTo>
                  <a:lnTo>
                    <a:pt x="47" y="1"/>
                  </a:lnTo>
                  <a:lnTo>
                    <a:pt x="48" y="2"/>
                  </a:lnTo>
                  <a:lnTo>
                    <a:pt x="49" y="2"/>
                  </a:lnTo>
                  <a:lnTo>
                    <a:pt x="50" y="5"/>
                  </a:lnTo>
                  <a:lnTo>
                    <a:pt x="50" y="6"/>
                  </a:lnTo>
                  <a:lnTo>
                    <a:pt x="50" y="7"/>
                  </a:lnTo>
                  <a:lnTo>
                    <a:pt x="50" y="9"/>
                  </a:lnTo>
                  <a:lnTo>
                    <a:pt x="50" y="11"/>
                  </a:lnTo>
                  <a:lnTo>
                    <a:pt x="51" y="13"/>
                  </a:lnTo>
                  <a:lnTo>
                    <a:pt x="51" y="15"/>
                  </a:lnTo>
                  <a:lnTo>
                    <a:pt x="51" y="16"/>
                  </a:lnTo>
                  <a:lnTo>
                    <a:pt x="51" y="17"/>
                  </a:lnTo>
                  <a:lnTo>
                    <a:pt x="50" y="19"/>
                  </a:lnTo>
                  <a:lnTo>
                    <a:pt x="50" y="20"/>
                  </a:lnTo>
                  <a:lnTo>
                    <a:pt x="49" y="21"/>
                  </a:lnTo>
                  <a:lnTo>
                    <a:pt x="47" y="22"/>
                  </a:lnTo>
                  <a:lnTo>
                    <a:pt x="45" y="22"/>
                  </a:lnTo>
                  <a:lnTo>
                    <a:pt x="45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9" name="Line 435">
              <a:extLst>
                <a:ext uri="{FF2B5EF4-FFF2-40B4-BE49-F238E27FC236}">
                  <a16:creationId xmlns:a16="http://schemas.microsoft.com/office/drawing/2014/main" id="{7DE64265-6280-4011-B08E-1B55B0F68A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69" y="1218"/>
              <a:ext cx="1136" cy="75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0" name="Line 436">
              <a:extLst>
                <a:ext uri="{FF2B5EF4-FFF2-40B4-BE49-F238E27FC236}">
                  <a16:creationId xmlns:a16="http://schemas.microsoft.com/office/drawing/2014/main" id="{988FC305-9947-4E21-B999-5179CAFADE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7" y="507"/>
              <a:ext cx="1080" cy="1148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1" name="Line 437">
              <a:extLst>
                <a:ext uri="{FF2B5EF4-FFF2-40B4-BE49-F238E27FC236}">
                  <a16:creationId xmlns:a16="http://schemas.microsoft.com/office/drawing/2014/main" id="{D24DC9B4-1B72-4B15-AA30-B8CA8C4B97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9" y="1218"/>
              <a:ext cx="1137" cy="753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2" name="Line 438">
              <a:extLst>
                <a:ext uri="{FF2B5EF4-FFF2-40B4-BE49-F238E27FC236}">
                  <a16:creationId xmlns:a16="http://schemas.microsoft.com/office/drawing/2014/main" id="{CFFFB989-7327-4A74-A6A6-948FADBA0B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47" y="1034"/>
              <a:ext cx="837" cy="55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3" name="Freeform 439">
              <a:extLst>
                <a:ext uri="{FF2B5EF4-FFF2-40B4-BE49-F238E27FC236}">
                  <a16:creationId xmlns:a16="http://schemas.microsoft.com/office/drawing/2014/main" id="{AEE2F84A-26F7-47E5-8DAB-93E257D535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4" y="1360"/>
              <a:ext cx="34" cy="65"/>
            </a:xfrm>
            <a:custGeom>
              <a:avLst/>
              <a:gdLst>
                <a:gd name="T0" fmla="*/ 0 w 34"/>
                <a:gd name="T1" fmla="*/ 65 h 65"/>
                <a:gd name="T2" fmla="*/ 0 w 34"/>
                <a:gd name="T3" fmla="*/ 2 h 65"/>
                <a:gd name="T4" fmla="*/ 10 w 34"/>
                <a:gd name="T5" fmla="*/ 2 h 65"/>
                <a:gd name="T6" fmla="*/ 10 w 34"/>
                <a:gd name="T7" fmla="*/ 11 h 65"/>
                <a:gd name="T8" fmla="*/ 11 w 34"/>
                <a:gd name="T9" fmla="*/ 8 h 65"/>
                <a:gd name="T10" fmla="*/ 15 w 34"/>
                <a:gd name="T11" fmla="*/ 3 h 65"/>
                <a:gd name="T12" fmla="*/ 16 w 34"/>
                <a:gd name="T13" fmla="*/ 2 h 65"/>
                <a:gd name="T14" fmla="*/ 18 w 34"/>
                <a:gd name="T15" fmla="*/ 1 h 65"/>
                <a:gd name="T16" fmla="*/ 21 w 34"/>
                <a:gd name="T17" fmla="*/ 0 h 65"/>
                <a:gd name="T18" fmla="*/ 23 w 34"/>
                <a:gd name="T19" fmla="*/ 0 h 65"/>
                <a:gd name="T20" fmla="*/ 26 w 34"/>
                <a:gd name="T21" fmla="*/ 0 h 65"/>
                <a:gd name="T22" fmla="*/ 31 w 34"/>
                <a:gd name="T23" fmla="*/ 2 h 65"/>
                <a:gd name="T24" fmla="*/ 34 w 34"/>
                <a:gd name="T25" fmla="*/ 4 h 65"/>
                <a:gd name="T26" fmla="*/ 30 w 34"/>
                <a:gd name="T27" fmla="*/ 14 h 65"/>
                <a:gd name="T28" fmla="*/ 29 w 34"/>
                <a:gd name="T29" fmla="*/ 12 h 65"/>
                <a:gd name="T30" fmla="*/ 25 w 34"/>
                <a:gd name="T31" fmla="*/ 11 h 65"/>
                <a:gd name="T32" fmla="*/ 23 w 34"/>
                <a:gd name="T33" fmla="*/ 11 h 65"/>
                <a:gd name="T34" fmla="*/ 21 w 34"/>
                <a:gd name="T35" fmla="*/ 11 h 65"/>
                <a:gd name="T36" fmla="*/ 18 w 34"/>
                <a:gd name="T37" fmla="*/ 12 h 65"/>
                <a:gd name="T38" fmla="*/ 16 w 34"/>
                <a:gd name="T39" fmla="*/ 13 h 65"/>
                <a:gd name="T40" fmla="*/ 15 w 34"/>
                <a:gd name="T41" fmla="*/ 14 h 65"/>
                <a:gd name="T42" fmla="*/ 13 w 34"/>
                <a:gd name="T43" fmla="*/ 17 h 65"/>
                <a:gd name="T44" fmla="*/ 12 w 34"/>
                <a:gd name="T45" fmla="*/ 19 h 65"/>
                <a:gd name="T46" fmla="*/ 12 w 34"/>
                <a:gd name="T47" fmla="*/ 22 h 65"/>
                <a:gd name="T48" fmla="*/ 11 w 34"/>
                <a:gd name="T49" fmla="*/ 28 h 65"/>
                <a:gd name="T50" fmla="*/ 11 w 34"/>
                <a:gd name="T51" fmla="*/ 32 h 65"/>
                <a:gd name="T52" fmla="*/ 11 w 34"/>
                <a:gd name="T53" fmla="*/ 65 h 65"/>
                <a:gd name="T54" fmla="*/ 0 w 34"/>
                <a:gd name="T55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4" h="65">
                  <a:moveTo>
                    <a:pt x="0" y="65"/>
                  </a:moveTo>
                  <a:lnTo>
                    <a:pt x="0" y="2"/>
                  </a:lnTo>
                  <a:lnTo>
                    <a:pt x="10" y="2"/>
                  </a:lnTo>
                  <a:lnTo>
                    <a:pt x="10" y="11"/>
                  </a:lnTo>
                  <a:lnTo>
                    <a:pt x="11" y="8"/>
                  </a:lnTo>
                  <a:lnTo>
                    <a:pt x="15" y="3"/>
                  </a:lnTo>
                  <a:lnTo>
                    <a:pt x="16" y="2"/>
                  </a:lnTo>
                  <a:lnTo>
                    <a:pt x="18" y="1"/>
                  </a:lnTo>
                  <a:lnTo>
                    <a:pt x="21" y="0"/>
                  </a:lnTo>
                  <a:lnTo>
                    <a:pt x="23" y="0"/>
                  </a:lnTo>
                  <a:lnTo>
                    <a:pt x="26" y="0"/>
                  </a:lnTo>
                  <a:lnTo>
                    <a:pt x="31" y="2"/>
                  </a:lnTo>
                  <a:lnTo>
                    <a:pt x="34" y="4"/>
                  </a:lnTo>
                  <a:lnTo>
                    <a:pt x="30" y="14"/>
                  </a:lnTo>
                  <a:lnTo>
                    <a:pt x="29" y="12"/>
                  </a:lnTo>
                  <a:lnTo>
                    <a:pt x="25" y="11"/>
                  </a:lnTo>
                  <a:lnTo>
                    <a:pt x="23" y="11"/>
                  </a:lnTo>
                  <a:lnTo>
                    <a:pt x="21" y="11"/>
                  </a:lnTo>
                  <a:lnTo>
                    <a:pt x="18" y="12"/>
                  </a:lnTo>
                  <a:lnTo>
                    <a:pt x="16" y="13"/>
                  </a:lnTo>
                  <a:lnTo>
                    <a:pt x="15" y="14"/>
                  </a:lnTo>
                  <a:lnTo>
                    <a:pt x="13" y="17"/>
                  </a:lnTo>
                  <a:lnTo>
                    <a:pt x="12" y="19"/>
                  </a:lnTo>
                  <a:lnTo>
                    <a:pt x="12" y="22"/>
                  </a:lnTo>
                  <a:lnTo>
                    <a:pt x="11" y="28"/>
                  </a:lnTo>
                  <a:lnTo>
                    <a:pt x="11" y="32"/>
                  </a:lnTo>
                  <a:lnTo>
                    <a:pt x="11" y="65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4" name="Freeform 440">
              <a:extLst>
                <a:ext uri="{FF2B5EF4-FFF2-40B4-BE49-F238E27FC236}">
                  <a16:creationId xmlns:a16="http://schemas.microsoft.com/office/drawing/2014/main" id="{BB2C2282-24F8-4346-8F3C-B8C95A22EC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2" y="1338"/>
              <a:ext cx="12" cy="31"/>
            </a:xfrm>
            <a:custGeom>
              <a:avLst/>
              <a:gdLst>
                <a:gd name="T0" fmla="*/ 3 w 12"/>
                <a:gd name="T1" fmla="*/ 31 h 31"/>
                <a:gd name="T2" fmla="*/ 0 w 12"/>
                <a:gd name="T3" fmla="*/ 14 h 31"/>
                <a:gd name="T4" fmla="*/ 0 w 12"/>
                <a:gd name="T5" fmla="*/ 0 h 31"/>
                <a:gd name="T6" fmla="*/ 12 w 12"/>
                <a:gd name="T7" fmla="*/ 0 h 31"/>
                <a:gd name="T8" fmla="*/ 12 w 12"/>
                <a:gd name="T9" fmla="*/ 14 h 31"/>
                <a:gd name="T10" fmla="*/ 9 w 12"/>
                <a:gd name="T11" fmla="*/ 31 h 31"/>
                <a:gd name="T12" fmla="*/ 3 w 12"/>
                <a:gd name="T13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31">
                  <a:moveTo>
                    <a:pt x="3" y="31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14"/>
                  </a:lnTo>
                  <a:lnTo>
                    <a:pt x="9" y="31"/>
                  </a:lnTo>
                  <a:lnTo>
                    <a:pt x="3" y="31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5" name="Freeform 441">
              <a:extLst>
                <a:ext uri="{FF2B5EF4-FFF2-40B4-BE49-F238E27FC236}">
                  <a16:creationId xmlns:a16="http://schemas.microsoft.com/office/drawing/2014/main" id="{2301614B-AB74-4927-8DA8-EC7C795B8B0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9" y="1509"/>
              <a:ext cx="34" cy="64"/>
            </a:xfrm>
            <a:custGeom>
              <a:avLst/>
              <a:gdLst>
                <a:gd name="T0" fmla="*/ 0 w 34"/>
                <a:gd name="T1" fmla="*/ 64 h 64"/>
                <a:gd name="T2" fmla="*/ 0 w 34"/>
                <a:gd name="T3" fmla="*/ 1 h 64"/>
                <a:gd name="T4" fmla="*/ 10 w 34"/>
                <a:gd name="T5" fmla="*/ 1 h 64"/>
                <a:gd name="T6" fmla="*/ 10 w 34"/>
                <a:gd name="T7" fmla="*/ 11 h 64"/>
                <a:gd name="T8" fmla="*/ 12 w 34"/>
                <a:gd name="T9" fmla="*/ 7 h 64"/>
                <a:gd name="T10" fmla="*/ 15 w 34"/>
                <a:gd name="T11" fmla="*/ 3 h 64"/>
                <a:gd name="T12" fmla="*/ 17 w 34"/>
                <a:gd name="T13" fmla="*/ 2 h 64"/>
                <a:gd name="T14" fmla="*/ 18 w 34"/>
                <a:gd name="T15" fmla="*/ 1 h 64"/>
                <a:gd name="T16" fmla="*/ 22 w 34"/>
                <a:gd name="T17" fmla="*/ 0 h 64"/>
                <a:gd name="T18" fmla="*/ 24 w 34"/>
                <a:gd name="T19" fmla="*/ 0 h 64"/>
                <a:gd name="T20" fmla="*/ 26 w 34"/>
                <a:gd name="T21" fmla="*/ 0 h 64"/>
                <a:gd name="T22" fmla="*/ 32 w 34"/>
                <a:gd name="T23" fmla="*/ 2 h 64"/>
                <a:gd name="T24" fmla="*/ 34 w 34"/>
                <a:gd name="T25" fmla="*/ 3 h 64"/>
                <a:gd name="T26" fmla="*/ 31 w 34"/>
                <a:gd name="T27" fmla="*/ 13 h 64"/>
                <a:gd name="T28" fmla="*/ 29 w 34"/>
                <a:gd name="T29" fmla="*/ 12 h 64"/>
                <a:gd name="T30" fmla="*/ 25 w 34"/>
                <a:gd name="T31" fmla="*/ 11 h 64"/>
                <a:gd name="T32" fmla="*/ 23 w 34"/>
                <a:gd name="T33" fmla="*/ 11 h 64"/>
                <a:gd name="T34" fmla="*/ 21 w 34"/>
                <a:gd name="T35" fmla="*/ 11 h 64"/>
                <a:gd name="T36" fmla="*/ 18 w 34"/>
                <a:gd name="T37" fmla="*/ 12 h 64"/>
                <a:gd name="T38" fmla="*/ 17 w 34"/>
                <a:gd name="T39" fmla="*/ 13 h 64"/>
                <a:gd name="T40" fmla="*/ 15 w 34"/>
                <a:gd name="T41" fmla="*/ 14 h 64"/>
                <a:gd name="T42" fmla="*/ 13 w 34"/>
                <a:gd name="T43" fmla="*/ 17 h 64"/>
                <a:gd name="T44" fmla="*/ 13 w 34"/>
                <a:gd name="T45" fmla="*/ 19 h 64"/>
                <a:gd name="T46" fmla="*/ 12 w 34"/>
                <a:gd name="T47" fmla="*/ 22 h 64"/>
                <a:gd name="T48" fmla="*/ 11 w 34"/>
                <a:gd name="T49" fmla="*/ 28 h 64"/>
                <a:gd name="T50" fmla="*/ 11 w 34"/>
                <a:gd name="T51" fmla="*/ 31 h 64"/>
                <a:gd name="T52" fmla="*/ 11 w 34"/>
                <a:gd name="T53" fmla="*/ 64 h 64"/>
                <a:gd name="T54" fmla="*/ 0 w 34"/>
                <a:gd name="T55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4" h="64">
                  <a:moveTo>
                    <a:pt x="0" y="64"/>
                  </a:moveTo>
                  <a:lnTo>
                    <a:pt x="0" y="1"/>
                  </a:lnTo>
                  <a:lnTo>
                    <a:pt x="10" y="1"/>
                  </a:lnTo>
                  <a:lnTo>
                    <a:pt x="10" y="11"/>
                  </a:lnTo>
                  <a:lnTo>
                    <a:pt x="12" y="7"/>
                  </a:lnTo>
                  <a:lnTo>
                    <a:pt x="15" y="3"/>
                  </a:lnTo>
                  <a:lnTo>
                    <a:pt x="17" y="2"/>
                  </a:lnTo>
                  <a:lnTo>
                    <a:pt x="18" y="1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32" y="2"/>
                  </a:lnTo>
                  <a:lnTo>
                    <a:pt x="34" y="3"/>
                  </a:lnTo>
                  <a:lnTo>
                    <a:pt x="31" y="13"/>
                  </a:lnTo>
                  <a:lnTo>
                    <a:pt x="29" y="12"/>
                  </a:lnTo>
                  <a:lnTo>
                    <a:pt x="25" y="11"/>
                  </a:lnTo>
                  <a:lnTo>
                    <a:pt x="23" y="11"/>
                  </a:lnTo>
                  <a:lnTo>
                    <a:pt x="21" y="11"/>
                  </a:lnTo>
                  <a:lnTo>
                    <a:pt x="18" y="12"/>
                  </a:lnTo>
                  <a:lnTo>
                    <a:pt x="17" y="13"/>
                  </a:lnTo>
                  <a:lnTo>
                    <a:pt x="15" y="14"/>
                  </a:lnTo>
                  <a:lnTo>
                    <a:pt x="13" y="17"/>
                  </a:lnTo>
                  <a:lnTo>
                    <a:pt x="13" y="19"/>
                  </a:lnTo>
                  <a:lnTo>
                    <a:pt x="12" y="22"/>
                  </a:lnTo>
                  <a:lnTo>
                    <a:pt x="11" y="28"/>
                  </a:lnTo>
                  <a:lnTo>
                    <a:pt x="11" y="31"/>
                  </a:lnTo>
                  <a:lnTo>
                    <a:pt x="11" y="64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6" name="Freeform 442">
              <a:extLst>
                <a:ext uri="{FF2B5EF4-FFF2-40B4-BE49-F238E27FC236}">
                  <a16:creationId xmlns:a16="http://schemas.microsoft.com/office/drawing/2014/main" id="{31D89DF5-D962-44D9-AFEE-BE93429BAEF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7" y="1486"/>
              <a:ext cx="13" cy="31"/>
            </a:xfrm>
            <a:custGeom>
              <a:avLst/>
              <a:gdLst>
                <a:gd name="T0" fmla="*/ 3 w 13"/>
                <a:gd name="T1" fmla="*/ 31 h 31"/>
                <a:gd name="T2" fmla="*/ 0 w 13"/>
                <a:gd name="T3" fmla="*/ 15 h 31"/>
                <a:gd name="T4" fmla="*/ 0 w 13"/>
                <a:gd name="T5" fmla="*/ 0 h 31"/>
                <a:gd name="T6" fmla="*/ 13 w 13"/>
                <a:gd name="T7" fmla="*/ 0 h 31"/>
                <a:gd name="T8" fmla="*/ 13 w 13"/>
                <a:gd name="T9" fmla="*/ 15 h 31"/>
                <a:gd name="T10" fmla="*/ 10 w 13"/>
                <a:gd name="T11" fmla="*/ 31 h 31"/>
                <a:gd name="T12" fmla="*/ 3 w 13"/>
                <a:gd name="T13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31">
                  <a:moveTo>
                    <a:pt x="3" y="31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13" y="0"/>
                  </a:lnTo>
                  <a:lnTo>
                    <a:pt x="13" y="15"/>
                  </a:lnTo>
                  <a:lnTo>
                    <a:pt x="10" y="31"/>
                  </a:lnTo>
                  <a:lnTo>
                    <a:pt x="3" y="31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7" name="Freeform 443">
              <a:extLst>
                <a:ext uri="{FF2B5EF4-FFF2-40B4-BE49-F238E27FC236}">
                  <a16:creationId xmlns:a16="http://schemas.microsoft.com/office/drawing/2014/main" id="{74A4C65B-3F67-4980-9539-88175F0BEF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7" y="1486"/>
              <a:ext cx="12" cy="31"/>
            </a:xfrm>
            <a:custGeom>
              <a:avLst/>
              <a:gdLst>
                <a:gd name="T0" fmla="*/ 3 w 12"/>
                <a:gd name="T1" fmla="*/ 31 h 31"/>
                <a:gd name="T2" fmla="*/ 0 w 12"/>
                <a:gd name="T3" fmla="*/ 15 h 31"/>
                <a:gd name="T4" fmla="*/ 0 w 12"/>
                <a:gd name="T5" fmla="*/ 0 h 31"/>
                <a:gd name="T6" fmla="*/ 12 w 12"/>
                <a:gd name="T7" fmla="*/ 0 h 31"/>
                <a:gd name="T8" fmla="*/ 12 w 12"/>
                <a:gd name="T9" fmla="*/ 15 h 31"/>
                <a:gd name="T10" fmla="*/ 9 w 12"/>
                <a:gd name="T11" fmla="*/ 31 h 31"/>
                <a:gd name="T12" fmla="*/ 3 w 12"/>
                <a:gd name="T13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31">
                  <a:moveTo>
                    <a:pt x="3" y="31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15"/>
                  </a:lnTo>
                  <a:lnTo>
                    <a:pt x="9" y="31"/>
                  </a:lnTo>
                  <a:lnTo>
                    <a:pt x="3" y="31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28" name="Freeform 444">
              <a:extLst>
                <a:ext uri="{FF2B5EF4-FFF2-40B4-BE49-F238E27FC236}">
                  <a16:creationId xmlns:a16="http://schemas.microsoft.com/office/drawing/2014/main" id="{15327A29-DA1B-47C0-AC15-D009C3F642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1" y="938"/>
              <a:ext cx="52" cy="66"/>
            </a:xfrm>
            <a:custGeom>
              <a:avLst/>
              <a:gdLst>
                <a:gd name="T0" fmla="*/ 10 w 52"/>
                <a:gd name="T1" fmla="*/ 44 h 66"/>
                <a:gd name="T2" fmla="*/ 13 w 52"/>
                <a:gd name="T3" fmla="*/ 52 h 66"/>
                <a:gd name="T4" fmla="*/ 17 w 52"/>
                <a:gd name="T5" fmla="*/ 56 h 66"/>
                <a:gd name="T6" fmla="*/ 27 w 52"/>
                <a:gd name="T7" fmla="*/ 57 h 66"/>
                <a:gd name="T8" fmla="*/ 36 w 52"/>
                <a:gd name="T9" fmla="*/ 56 h 66"/>
                <a:gd name="T10" fmla="*/ 39 w 52"/>
                <a:gd name="T11" fmla="*/ 53 h 66"/>
                <a:gd name="T12" fmla="*/ 41 w 52"/>
                <a:gd name="T13" fmla="*/ 47 h 66"/>
                <a:gd name="T14" fmla="*/ 40 w 52"/>
                <a:gd name="T15" fmla="*/ 43 h 66"/>
                <a:gd name="T16" fmla="*/ 37 w 52"/>
                <a:gd name="T17" fmla="*/ 41 h 66"/>
                <a:gd name="T18" fmla="*/ 27 w 52"/>
                <a:gd name="T19" fmla="*/ 38 h 66"/>
                <a:gd name="T20" fmla="*/ 13 w 52"/>
                <a:gd name="T21" fmla="*/ 34 h 66"/>
                <a:gd name="T22" fmla="*/ 9 w 52"/>
                <a:gd name="T23" fmla="*/ 32 h 66"/>
                <a:gd name="T24" fmla="*/ 4 w 52"/>
                <a:gd name="T25" fmla="*/ 27 h 66"/>
                <a:gd name="T26" fmla="*/ 2 w 52"/>
                <a:gd name="T27" fmla="*/ 21 h 66"/>
                <a:gd name="T28" fmla="*/ 2 w 52"/>
                <a:gd name="T29" fmla="*/ 16 h 66"/>
                <a:gd name="T30" fmla="*/ 4 w 52"/>
                <a:gd name="T31" fmla="*/ 11 h 66"/>
                <a:gd name="T32" fmla="*/ 7 w 52"/>
                <a:gd name="T33" fmla="*/ 6 h 66"/>
                <a:gd name="T34" fmla="*/ 10 w 52"/>
                <a:gd name="T35" fmla="*/ 4 h 66"/>
                <a:gd name="T36" fmla="*/ 16 w 52"/>
                <a:gd name="T37" fmla="*/ 2 h 66"/>
                <a:gd name="T38" fmla="*/ 22 w 52"/>
                <a:gd name="T39" fmla="*/ 0 h 66"/>
                <a:gd name="T40" fmla="*/ 29 w 52"/>
                <a:gd name="T41" fmla="*/ 0 h 66"/>
                <a:gd name="T42" fmla="*/ 38 w 52"/>
                <a:gd name="T43" fmla="*/ 2 h 66"/>
                <a:gd name="T44" fmla="*/ 45 w 52"/>
                <a:gd name="T45" fmla="*/ 6 h 66"/>
                <a:gd name="T46" fmla="*/ 48 w 52"/>
                <a:gd name="T47" fmla="*/ 10 h 66"/>
                <a:gd name="T48" fmla="*/ 50 w 52"/>
                <a:gd name="T49" fmla="*/ 18 h 66"/>
                <a:gd name="T50" fmla="*/ 39 w 52"/>
                <a:gd name="T51" fmla="*/ 17 h 66"/>
                <a:gd name="T52" fmla="*/ 35 w 52"/>
                <a:gd name="T53" fmla="*/ 12 h 66"/>
                <a:gd name="T54" fmla="*/ 29 w 52"/>
                <a:gd name="T55" fmla="*/ 9 h 66"/>
                <a:gd name="T56" fmla="*/ 22 w 52"/>
                <a:gd name="T57" fmla="*/ 9 h 66"/>
                <a:gd name="T58" fmla="*/ 15 w 52"/>
                <a:gd name="T59" fmla="*/ 12 h 66"/>
                <a:gd name="T60" fmla="*/ 12 w 52"/>
                <a:gd name="T61" fmla="*/ 16 h 66"/>
                <a:gd name="T62" fmla="*/ 12 w 52"/>
                <a:gd name="T63" fmla="*/ 18 h 66"/>
                <a:gd name="T64" fmla="*/ 13 w 52"/>
                <a:gd name="T65" fmla="*/ 21 h 66"/>
                <a:gd name="T66" fmla="*/ 16 w 52"/>
                <a:gd name="T67" fmla="*/ 23 h 66"/>
                <a:gd name="T68" fmla="*/ 18 w 52"/>
                <a:gd name="T69" fmla="*/ 24 h 66"/>
                <a:gd name="T70" fmla="*/ 27 w 52"/>
                <a:gd name="T71" fmla="*/ 27 h 66"/>
                <a:gd name="T72" fmla="*/ 40 w 52"/>
                <a:gd name="T73" fmla="*/ 31 h 66"/>
                <a:gd name="T74" fmla="*/ 45 w 52"/>
                <a:gd name="T75" fmla="*/ 32 h 66"/>
                <a:gd name="T76" fmla="*/ 50 w 52"/>
                <a:gd name="T77" fmla="*/ 37 h 66"/>
                <a:gd name="T78" fmla="*/ 52 w 52"/>
                <a:gd name="T79" fmla="*/ 43 h 66"/>
                <a:gd name="T80" fmla="*/ 52 w 52"/>
                <a:gd name="T81" fmla="*/ 49 h 66"/>
                <a:gd name="T82" fmla="*/ 49 w 52"/>
                <a:gd name="T83" fmla="*/ 56 h 66"/>
                <a:gd name="T84" fmla="*/ 43 w 52"/>
                <a:gd name="T85" fmla="*/ 62 h 66"/>
                <a:gd name="T86" fmla="*/ 37 w 52"/>
                <a:gd name="T87" fmla="*/ 65 h 66"/>
                <a:gd name="T88" fmla="*/ 27 w 52"/>
                <a:gd name="T89" fmla="*/ 66 h 66"/>
                <a:gd name="T90" fmla="*/ 11 w 52"/>
                <a:gd name="T91" fmla="*/ 64 h 66"/>
                <a:gd name="T92" fmla="*/ 5 w 52"/>
                <a:gd name="T93" fmla="*/ 58 h 66"/>
                <a:gd name="T94" fmla="*/ 0 w 52"/>
                <a:gd name="T95" fmla="*/ 4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2" h="66">
                  <a:moveTo>
                    <a:pt x="0" y="46"/>
                  </a:moveTo>
                  <a:lnTo>
                    <a:pt x="10" y="44"/>
                  </a:lnTo>
                  <a:lnTo>
                    <a:pt x="11" y="47"/>
                  </a:lnTo>
                  <a:lnTo>
                    <a:pt x="13" y="52"/>
                  </a:lnTo>
                  <a:lnTo>
                    <a:pt x="15" y="54"/>
                  </a:lnTo>
                  <a:lnTo>
                    <a:pt x="17" y="56"/>
                  </a:lnTo>
                  <a:lnTo>
                    <a:pt x="23" y="57"/>
                  </a:lnTo>
                  <a:lnTo>
                    <a:pt x="27" y="57"/>
                  </a:lnTo>
                  <a:lnTo>
                    <a:pt x="30" y="57"/>
                  </a:lnTo>
                  <a:lnTo>
                    <a:pt x="36" y="56"/>
                  </a:lnTo>
                  <a:lnTo>
                    <a:pt x="38" y="54"/>
                  </a:lnTo>
                  <a:lnTo>
                    <a:pt x="39" y="53"/>
                  </a:lnTo>
                  <a:lnTo>
                    <a:pt x="41" y="49"/>
                  </a:lnTo>
                  <a:lnTo>
                    <a:pt x="41" y="47"/>
                  </a:lnTo>
                  <a:lnTo>
                    <a:pt x="41" y="46"/>
                  </a:lnTo>
                  <a:lnTo>
                    <a:pt x="40" y="43"/>
                  </a:lnTo>
                  <a:lnTo>
                    <a:pt x="38" y="42"/>
                  </a:lnTo>
                  <a:lnTo>
                    <a:pt x="37" y="41"/>
                  </a:lnTo>
                  <a:lnTo>
                    <a:pt x="32" y="39"/>
                  </a:lnTo>
                  <a:lnTo>
                    <a:pt x="27" y="38"/>
                  </a:lnTo>
                  <a:lnTo>
                    <a:pt x="21" y="37"/>
                  </a:lnTo>
                  <a:lnTo>
                    <a:pt x="13" y="34"/>
                  </a:lnTo>
                  <a:lnTo>
                    <a:pt x="11" y="33"/>
                  </a:lnTo>
                  <a:lnTo>
                    <a:pt x="9" y="32"/>
                  </a:lnTo>
                  <a:lnTo>
                    <a:pt x="5" y="29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2" y="21"/>
                  </a:lnTo>
                  <a:lnTo>
                    <a:pt x="2" y="19"/>
                  </a:lnTo>
                  <a:lnTo>
                    <a:pt x="2" y="16"/>
                  </a:lnTo>
                  <a:lnTo>
                    <a:pt x="3" y="12"/>
                  </a:lnTo>
                  <a:lnTo>
                    <a:pt x="4" y="11"/>
                  </a:lnTo>
                  <a:lnTo>
                    <a:pt x="4" y="9"/>
                  </a:lnTo>
                  <a:lnTo>
                    <a:pt x="7" y="6"/>
                  </a:lnTo>
                  <a:lnTo>
                    <a:pt x="9" y="5"/>
                  </a:lnTo>
                  <a:lnTo>
                    <a:pt x="10" y="4"/>
                  </a:lnTo>
                  <a:lnTo>
                    <a:pt x="13" y="2"/>
                  </a:lnTo>
                  <a:lnTo>
                    <a:pt x="16" y="2"/>
                  </a:lnTo>
                  <a:lnTo>
                    <a:pt x="18" y="1"/>
                  </a:lnTo>
                  <a:lnTo>
                    <a:pt x="22" y="0"/>
                  </a:lnTo>
                  <a:lnTo>
                    <a:pt x="25" y="0"/>
                  </a:lnTo>
                  <a:lnTo>
                    <a:pt x="29" y="0"/>
                  </a:lnTo>
                  <a:lnTo>
                    <a:pt x="35" y="1"/>
                  </a:lnTo>
                  <a:lnTo>
                    <a:pt x="38" y="2"/>
                  </a:lnTo>
                  <a:lnTo>
                    <a:pt x="41" y="4"/>
                  </a:lnTo>
                  <a:lnTo>
                    <a:pt x="45" y="6"/>
                  </a:lnTo>
                  <a:lnTo>
                    <a:pt x="46" y="8"/>
                  </a:lnTo>
                  <a:lnTo>
                    <a:pt x="48" y="10"/>
                  </a:lnTo>
                  <a:lnTo>
                    <a:pt x="49" y="15"/>
                  </a:lnTo>
                  <a:lnTo>
                    <a:pt x="50" y="18"/>
                  </a:lnTo>
                  <a:lnTo>
                    <a:pt x="39" y="19"/>
                  </a:lnTo>
                  <a:lnTo>
                    <a:pt x="39" y="17"/>
                  </a:lnTo>
                  <a:lnTo>
                    <a:pt x="37" y="13"/>
                  </a:lnTo>
                  <a:lnTo>
                    <a:pt x="35" y="12"/>
                  </a:lnTo>
                  <a:lnTo>
                    <a:pt x="34" y="10"/>
                  </a:lnTo>
                  <a:lnTo>
                    <a:pt x="29" y="9"/>
                  </a:lnTo>
                  <a:lnTo>
                    <a:pt x="26" y="9"/>
                  </a:lnTo>
                  <a:lnTo>
                    <a:pt x="22" y="9"/>
                  </a:lnTo>
                  <a:lnTo>
                    <a:pt x="17" y="10"/>
                  </a:lnTo>
                  <a:lnTo>
                    <a:pt x="15" y="12"/>
                  </a:lnTo>
                  <a:lnTo>
                    <a:pt x="13" y="13"/>
                  </a:lnTo>
                  <a:lnTo>
                    <a:pt x="12" y="16"/>
                  </a:lnTo>
                  <a:lnTo>
                    <a:pt x="12" y="17"/>
                  </a:lnTo>
                  <a:lnTo>
                    <a:pt x="12" y="18"/>
                  </a:lnTo>
                  <a:lnTo>
                    <a:pt x="13" y="20"/>
                  </a:lnTo>
                  <a:lnTo>
                    <a:pt x="13" y="21"/>
                  </a:lnTo>
                  <a:lnTo>
                    <a:pt x="14" y="22"/>
                  </a:lnTo>
                  <a:lnTo>
                    <a:pt x="16" y="23"/>
                  </a:lnTo>
                  <a:lnTo>
                    <a:pt x="17" y="24"/>
                  </a:lnTo>
                  <a:lnTo>
                    <a:pt x="18" y="24"/>
                  </a:lnTo>
                  <a:lnTo>
                    <a:pt x="23" y="25"/>
                  </a:lnTo>
                  <a:lnTo>
                    <a:pt x="27" y="27"/>
                  </a:lnTo>
                  <a:lnTo>
                    <a:pt x="32" y="28"/>
                  </a:lnTo>
                  <a:lnTo>
                    <a:pt x="40" y="31"/>
                  </a:lnTo>
                  <a:lnTo>
                    <a:pt x="43" y="31"/>
                  </a:lnTo>
                  <a:lnTo>
                    <a:pt x="45" y="32"/>
                  </a:lnTo>
                  <a:lnTo>
                    <a:pt x="48" y="35"/>
                  </a:lnTo>
                  <a:lnTo>
                    <a:pt x="50" y="37"/>
                  </a:lnTo>
                  <a:lnTo>
                    <a:pt x="51" y="39"/>
                  </a:lnTo>
                  <a:lnTo>
                    <a:pt x="52" y="43"/>
                  </a:lnTo>
                  <a:lnTo>
                    <a:pt x="52" y="46"/>
                  </a:lnTo>
                  <a:lnTo>
                    <a:pt x="52" y="49"/>
                  </a:lnTo>
                  <a:lnTo>
                    <a:pt x="51" y="54"/>
                  </a:lnTo>
                  <a:lnTo>
                    <a:pt x="49" y="56"/>
                  </a:lnTo>
                  <a:lnTo>
                    <a:pt x="48" y="59"/>
                  </a:lnTo>
                  <a:lnTo>
                    <a:pt x="43" y="62"/>
                  </a:lnTo>
                  <a:lnTo>
                    <a:pt x="40" y="64"/>
                  </a:lnTo>
                  <a:lnTo>
                    <a:pt x="37" y="65"/>
                  </a:lnTo>
                  <a:lnTo>
                    <a:pt x="30" y="66"/>
                  </a:lnTo>
                  <a:lnTo>
                    <a:pt x="27" y="66"/>
                  </a:lnTo>
                  <a:lnTo>
                    <a:pt x="21" y="66"/>
                  </a:lnTo>
                  <a:lnTo>
                    <a:pt x="11" y="64"/>
                  </a:lnTo>
                  <a:lnTo>
                    <a:pt x="8" y="61"/>
                  </a:lnTo>
                  <a:lnTo>
                    <a:pt x="5" y="58"/>
                  </a:lnTo>
                  <a:lnTo>
                    <a:pt x="1" y="51"/>
                  </a:lnTo>
                  <a:lnTo>
                    <a:pt x="0" y="46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29" name="Freeform 445">
              <a:extLst>
                <a:ext uri="{FF2B5EF4-FFF2-40B4-BE49-F238E27FC236}">
                  <a16:creationId xmlns:a16="http://schemas.microsoft.com/office/drawing/2014/main" id="{0F1EB95B-D7F2-4322-83C0-326F74BA80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3" y="916"/>
              <a:ext cx="13" cy="31"/>
            </a:xfrm>
            <a:custGeom>
              <a:avLst/>
              <a:gdLst>
                <a:gd name="T0" fmla="*/ 3 w 13"/>
                <a:gd name="T1" fmla="*/ 31 h 31"/>
                <a:gd name="T2" fmla="*/ 0 w 13"/>
                <a:gd name="T3" fmla="*/ 14 h 31"/>
                <a:gd name="T4" fmla="*/ 0 w 13"/>
                <a:gd name="T5" fmla="*/ 0 h 31"/>
                <a:gd name="T6" fmla="*/ 13 w 13"/>
                <a:gd name="T7" fmla="*/ 0 h 31"/>
                <a:gd name="T8" fmla="*/ 13 w 13"/>
                <a:gd name="T9" fmla="*/ 14 h 31"/>
                <a:gd name="T10" fmla="*/ 10 w 13"/>
                <a:gd name="T11" fmla="*/ 31 h 31"/>
                <a:gd name="T12" fmla="*/ 3 w 13"/>
                <a:gd name="T13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31">
                  <a:moveTo>
                    <a:pt x="3" y="31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3" y="0"/>
                  </a:lnTo>
                  <a:lnTo>
                    <a:pt x="13" y="14"/>
                  </a:lnTo>
                  <a:lnTo>
                    <a:pt x="10" y="31"/>
                  </a:lnTo>
                  <a:lnTo>
                    <a:pt x="3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30" name="Freeform 446">
              <a:extLst>
                <a:ext uri="{FF2B5EF4-FFF2-40B4-BE49-F238E27FC236}">
                  <a16:creationId xmlns:a16="http://schemas.microsoft.com/office/drawing/2014/main" id="{0FC365F4-5659-4ECA-BFC9-4C37E99B49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3" y="916"/>
              <a:ext cx="12" cy="31"/>
            </a:xfrm>
            <a:custGeom>
              <a:avLst/>
              <a:gdLst>
                <a:gd name="T0" fmla="*/ 3 w 12"/>
                <a:gd name="T1" fmla="*/ 31 h 31"/>
                <a:gd name="T2" fmla="*/ 0 w 12"/>
                <a:gd name="T3" fmla="*/ 14 h 31"/>
                <a:gd name="T4" fmla="*/ 0 w 12"/>
                <a:gd name="T5" fmla="*/ 0 h 31"/>
                <a:gd name="T6" fmla="*/ 12 w 12"/>
                <a:gd name="T7" fmla="*/ 0 h 31"/>
                <a:gd name="T8" fmla="*/ 12 w 12"/>
                <a:gd name="T9" fmla="*/ 14 h 31"/>
                <a:gd name="T10" fmla="*/ 9 w 12"/>
                <a:gd name="T11" fmla="*/ 31 h 31"/>
                <a:gd name="T12" fmla="*/ 3 w 12"/>
                <a:gd name="T13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31">
                  <a:moveTo>
                    <a:pt x="3" y="31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14"/>
                  </a:lnTo>
                  <a:lnTo>
                    <a:pt x="9" y="31"/>
                  </a:lnTo>
                  <a:lnTo>
                    <a:pt x="3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31" name="Freeform 447">
              <a:extLst>
                <a:ext uri="{FF2B5EF4-FFF2-40B4-BE49-F238E27FC236}">
                  <a16:creationId xmlns:a16="http://schemas.microsoft.com/office/drawing/2014/main" id="{5F761F18-180B-412E-B431-30FC0ABCF59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4" y="1100"/>
              <a:ext cx="52" cy="66"/>
            </a:xfrm>
            <a:custGeom>
              <a:avLst/>
              <a:gdLst>
                <a:gd name="T0" fmla="*/ 10 w 52"/>
                <a:gd name="T1" fmla="*/ 44 h 66"/>
                <a:gd name="T2" fmla="*/ 13 w 52"/>
                <a:gd name="T3" fmla="*/ 52 h 66"/>
                <a:gd name="T4" fmla="*/ 17 w 52"/>
                <a:gd name="T5" fmla="*/ 55 h 66"/>
                <a:gd name="T6" fmla="*/ 26 w 52"/>
                <a:gd name="T7" fmla="*/ 57 h 66"/>
                <a:gd name="T8" fmla="*/ 36 w 52"/>
                <a:gd name="T9" fmla="*/ 55 h 66"/>
                <a:gd name="T10" fmla="*/ 39 w 52"/>
                <a:gd name="T11" fmla="*/ 52 h 66"/>
                <a:gd name="T12" fmla="*/ 41 w 52"/>
                <a:gd name="T13" fmla="*/ 47 h 66"/>
                <a:gd name="T14" fmla="*/ 39 w 52"/>
                <a:gd name="T15" fmla="*/ 42 h 66"/>
                <a:gd name="T16" fmla="*/ 37 w 52"/>
                <a:gd name="T17" fmla="*/ 40 h 66"/>
                <a:gd name="T18" fmla="*/ 27 w 52"/>
                <a:gd name="T19" fmla="*/ 38 h 66"/>
                <a:gd name="T20" fmla="*/ 13 w 52"/>
                <a:gd name="T21" fmla="*/ 33 h 66"/>
                <a:gd name="T22" fmla="*/ 8 w 52"/>
                <a:gd name="T23" fmla="*/ 31 h 66"/>
                <a:gd name="T24" fmla="*/ 4 w 52"/>
                <a:gd name="T25" fmla="*/ 26 h 66"/>
                <a:gd name="T26" fmla="*/ 1 w 52"/>
                <a:gd name="T27" fmla="*/ 20 h 66"/>
                <a:gd name="T28" fmla="*/ 1 w 52"/>
                <a:gd name="T29" fmla="*/ 16 h 66"/>
                <a:gd name="T30" fmla="*/ 3 w 52"/>
                <a:gd name="T31" fmla="*/ 10 h 66"/>
                <a:gd name="T32" fmla="*/ 7 w 52"/>
                <a:gd name="T33" fmla="*/ 5 h 66"/>
                <a:gd name="T34" fmla="*/ 10 w 52"/>
                <a:gd name="T35" fmla="*/ 3 h 66"/>
                <a:gd name="T36" fmla="*/ 15 w 52"/>
                <a:gd name="T37" fmla="*/ 1 h 66"/>
                <a:gd name="T38" fmla="*/ 22 w 52"/>
                <a:gd name="T39" fmla="*/ 0 h 66"/>
                <a:gd name="T40" fmla="*/ 28 w 52"/>
                <a:gd name="T41" fmla="*/ 0 h 66"/>
                <a:gd name="T42" fmla="*/ 38 w 52"/>
                <a:gd name="T43" fmla="*/ 2 h 66"/>
                <a:gd name="T44" fmla="*/ 45 w 52"/>
                <a:gd name="T45" fmla="*/ 6 h 66"/>
                <a:gd name="T46" fmla="*/ 47 w 52"/>
                <a:gd name="T47" fmla="*/ 9 h 66"/>
                <a:gd name="T48" fmla="*/ 50 w 52"/>
                <a:gd name="T49" fmla="*/ 17 h 66"/>
                <a:gd name="T50" fmla="*/ 39 w 52"/>
                <a:gd name="T51" fmla="*/ 16 h 66"/>
                <a:gd name="T52" fmla="*/ 35 w 52"/>
                <a:gd name="T53" fmla="*/ 11 h 66"/>
                <a:gd name="T54" fmla="*/ 28 w 52"/>
                <a:gd name="T55" fmla="*/ 9 h 66"/>
                <a:gd name="T56" fmla="*/ 22 w 52"/>
                <a:gd name="T57" fmla="*/ 9 h 66"/>
                <a:gd name="T58" fmla="*/ 15 w 52"/>
                <a:gd name="T59" fmla="*/ 11 h 66"/>
                <a:gd name="T60" fmla="*/ 12 w 52"/>
                <a:gd name="T61" fmla="*/ 15 h 66"/>
                <a:gd name="T62" fmla="*/ 12 w 52"/>
                <a:gd name="T63" fmla="*/ 18 h 66"/>
                <a:gd name="T64" fmla="*/ 13 w 52"/>
                <a:gd name="T65" fmla="*/ 20 h 66"/>
                <a:gd name="T66" fmla="*/ 16 w 52"/>
                <a:gd name="T67" fmla="*/ 23 h 66"/>
                <a:gd name="T68" fmla="*/ 18 w 52"/>
                <a:gd name="T69" fmla="*/ 24 h 66"/>
                <a:gd name="T70" fmla="*/ 26 w 52"/>
                <a:gd name="T71" fmla="*/ 26 h 66"/>
                <a:gd name="T72" fmla="*/ 40 w 52"/>
                <a:gd name="T73" fmla="*/ 30 h 66"/>
                <a:gd name="T74" fmla="*/ 45 w 52"/>
                <a:gd name="T75" fmla="*/ 32 h 66"/>
                <a:gd name="T76" fmla="*/ 49 w 52"/>
                <a:gd name="T77" fmla="*/ 37 h 66"/>
                <a:gd name="T78" fmla="*/ 52 w 52"/>
                <a:gd name="T79" fmla="*/ 43 h 66"/>
                <a:gd name="T80" fmla="*/ 52 w 52"/>
                <a:gd name="T81" fmla="*/ 48 h 66"/>
                <a:gd name="T82" fmla="*/ 49 w 52"/>
                <a:gd name="T83" fmla="*/ 56 h 66"/>
                <a:gd name="T84" fmla="*/ 43 w 52"/>
                <a:gd name="T85" fmla="*/ 62 h 66"/>
                <a:gd name="T86" fmla="*/ 37 w 52"/>
                <a:gd name="T87" fmla="*/ 64 h 66"/>
                <a:gd name="T88" fmla="*/ 26 w 52"/>
                <a:gd name="T89" fmla="*/ 66 h 66"/>
                <a:gd name="T90" fmla="*/ 11 w 52"/>
                <a:gd name="T91" fmla="*/ 63 h 66"/>
                <a:gd name="T92" fmla="*/ 5 w 52"/>
                <a:gd name="T93" fmla="*/ 58 h 66"/>
                <a:gd name="T94" fmla="*/ 0 w 52"/>
                <a:gd name="T95" fmla="*/ 45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2" h="66">
                  <a:moveTo>
                    <a:pt x="0" y="45"/>
                  </a:moveTo>
                  <a:lnTo>
                    <a:pt x="10" y="44"/>
                  </a:lnTo>
                  <a:lnTo>
                    <a:pt x="11" y="47"/>
                  </a:lnTo>
                  <a:lnTo>
                    <a:pt x="13" y="52"/>
                  </a:lnTo>
                  <a:lnTo>
                    <a:pt x="15" y="54"/>
                  </a:lnTo>
                  <a:lnTo>
                    <a:pt x="17" y="55"/>
                  </a:lnTo>
                  <a:lnTo>
                    <a:pt x="23" y="57"/>
                  </a:lnTo>
                  <a:lnTo>
                    <a:pt x="26" y="57"/>
                  </a:lnTo>
                  <a:lnTo>
                    <a:pt x="30" y="57"/>
                  </a:lnTo>
                  <a:lnTo>
                    <a:pt x="36" y="55"/>
                  </a:lnTo>
                  <a:lnTo>
                    <a:pt x="37" y="54"/>
                  </a:lnTo>
                  <a:lnTo>
                    <a:pt x="39" y="52"/>
                  </a:lnTo>
                  <a:lnTo>
                    <a:pt x="41" y="49"/>
                  </a:lnTo>
                  <a:lnTo>
                    <a:pt x="41" y="47"/>
                  </a:lnTo>
                  <a:lnTo>
                    <a:pt x="41" y="45"/>
                  </a:lnTo>
                  <a:lnTo>
                    <a:pt x="39" y="42"/>
                  </a:lnTo>
                  <a:lnTo>
                    <a:pt x="38" y="41"/>
                  </a:lnTo>
                  <a:lnTo>
                    <a:pt x="37" y="40"/>
                  </a:lnTo>
                  <a:lnTo>
                    <a:pt x="31" y="39"/>
                  </a:lnTo>
                  <a:lnTo>
                    <a:pt x="27" y="38"/>
                  </a:lnTo>
                  <a:lnTo>
                    <a:pt x="21" y="36"/>
                  </a:lnTo>
                  <a:lnTo>
                    <a:pt x="13" y="33"/>
                  </a:lnTo>
                  <a:lnTo>
                    <a:pt x="11" y="32"/>
                  </a:lnTo>
                  <a:lnTo>
                    <a:pt x="8" y="31"/>
                  </a:lnTo>
                  <a:lnTo>
                    <a:pt x="5" y="28"/>
                  </a:lnTo>
                  <a:lnTo>
                    <a:pt x="4" y="26"/>
                  </a:lnTo>
                  <a:lnTo>
                    <a:pt x="2" y="24"/>
                  </a:lnTo>
                  <a:lnTo>
                    <a:pt x="1" y="20"/>
                  </a:lnTo>
                  <a:lnTo>
                    <a:pt x="1" y="18"/>
                  </a:lnTo>
                  <a:lnTo>
                    <a:pt x="1" y="16"/>
                  </a:lnTo>
                  <a:lnTo>
                    <a:pt x="2" y="12"/>
                  </a:lnTo>
                  <a:lnTo>
                    <a:pt x="3" y="10"/>
                  </a:lnTo>
                  <a:lnTo>
                    <a:pt x="4" y="8"/>
                  </a:lnTo>
                  <a:lnTo>
                    <a:pt x="7" y="5"/>
                  </a:lnTo>
                  <a:lnTo>
                    <a:pt x="9" y="4"/>
                  </a:lnTo>
                  <a:lnTo>
                    <a:pt x="10" y="3"/>
                  </a:lnTo>
                  <a:lnTo>
                    <a:pt x="13" y="2"/>
                  </a:lnTo>
                  <a:lnTo>
                    <a:pt x="15" y="1"/>
                  </a:lnTo>
                  <a:lnTo>
                    <a:pt x="17" y="0"/>
                  </a:lnTo>
                  <a:lnTo>
                    <a:pt x="22" y="0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35" y="1"/>
                  </a:lnTo>
                  <a:lnTo>
                    <a:pt x="38" y="2"/>
                  </a:lnTo>
                  <a:lnTo>
                    <a:pt x="40" y="3"/>
                  </a:lnTo>
                  <a:lnTo>
                    <a:pt x="45" y="6"/>
                  </a:lnTo>
                  <a:lnTo>
                    <a:pt x="46" y="8"/>
                  </a:lnTo>
                  <a:lnTo>
                    <a:pt x="47" y="9"/>
                  </a:lnTo>
                  <a:lnTo>
                    <a:pt x="49" y="14"/>
                  </a:lnTo>
                  <a:lnTo>
                    <a:pt x="50" y="17"/>
                  </a:lnTo>
                  <a:lnTo>
                    <a:pt x="39" y="19"/>
                  </a:lnTo>
                  <a:lnTo>
                    <a:pt x="39" y="16"/>
                  </a:lnTo>
                  <a:lnTo>
                    <a:pt x="37" y="13"/>
                  </a:lnTo>
                  <a:lnTo>
                    <a:pt x="35" y="11"/>
                  </a:lnTo>
                  <a:lnTo>
                    <a:pt x="33" y="10"/>
                  </a:lnTo>
                  <a:lnTo>
                    <a:pt x="28" y="9"/>
                  </a:lnTo>
                  <a:lnTo>
                    <a:pt x="25" y="9"/>
                  </a:lnTo>
                  <a:lnTo>
                    <a:pt x="22" y="9"/>
                  </a:lnTo>
                  <a:lnTo>
                    <a:pt x="16" y="10"/>
                  </a:lnTo>
                  <a:lnTo>
                    <a:pt x="15" y="11"/>
                  </a:lnTo>
                  <a:lnTo>
                    <a:pt x="13" y="12"/>
                  </a:lnTo>
                  <a:lnTo>
                    <a:pt x="12" y="15"/>
                  </a:lnTo>
                  <a:lnTo>
                    <a:pt x="12" y="17"/>
                  </a:lnTo>
                  <a:lnTo>
                    <a:pt x="12" y="18"/>
                  </a:lnTo>
                  <a:lnTo>
                    <a:pt x="12" y="20"/>
                  </a:lnTo>
                  <a:lnTo>
                    <a:pt x="13" y="20"/>
                  </a:lnTo>
                  <a:lnTo>
                    <a:pt x="14" y="21"/>
                  </a:lnTo>
                  <a:lnTo>
                    <a:pt x="16" y="23"/>
                  </a:lnTo>
                  <a:lnTo>
                    <a:pt x="17" y="23"/>
                  </a:lnTo>
                  <a:lnTo>
                    <a:pt x="18" y="24"/>
                  </a:lnTo>
                  <a:lnTo>
                    <a:pt x="23" y="25"/>
                  </a:lnTo>
                  <a:lnTo>
                    <a:pt x="26" y="26"/>
                  </a:lnTo>
                  <a:lnTo>
                    <a:pt x="32" y="28"/>
                  </a:lnTo>
                  <a:lnTo>
                    <a:pt x="40" y="30"/>
                  </a:lnTo>
                  <a:lnTo>
                    <a:pt x="42" y="31"/>
                  </a:lnTo>
                  <a:lnTo>
                    <a:pt x="45" y="32"/>
                  </a:lnTo>
                  <a:lnTo>
                    <a:pt x="48" y="35"/>
                  </a:lnTo>
                  <a:lnTo>
                    <a:pt x="49" y="37"/>
                  </a:lnTo>
                  <a:lnTo>
                    <a:pt x="51" y="38"/>
                  </a:lnTo>
                  <a:lnTo>
                    <a:pt x="52" y="43"/>
                  </a:lnTo>
                  <a:lnTo>
                    <a:pt x="52" y="46"/>
                  </a:lnTo>
                  <a:lnTo>
                    <a:pt x="52" y="48"/>
                  </a:lnTo>
                  <a:lnTo>
                    <a:pt x="50" y="53"/>
                  </a:lnTo>
                  <a:lnTo>
                    <a:pt x="49" y="56"/>
                  </a:lnTo>
                  <a:lnTo>
                    <a:pt x="47" y="58"/>
                  </a:lnTo>
                  <a:lnTo>
                    <a:pt x="43" y="62"/>
                  </a:lnTo>
                  <a:lnTo>
                    <a:pt x="40" y="63"/>
                  </a:lnTo>
                  <a:lnTo>
                    <a:pt x="37" y="64"/>
                  </a:lnTo>
                  <a:lnTo>
                    <a:pt x="30" y="66"/>
                  </a:lnTo>
                  <a:lnTo>
                    <a:pt x="26" y="66"/>
                  </a:lnTo>
                  <a:lnTo>
                    <a:pt x="20" y="66"/>
                  </a:lnTo>
                  <a:lnTo>
                    <a:pt x="11" y="63"/>
                  </a:lnTo>
                  <a:lnTo>
                    <a:pt x="8" y="61"/>
                  </a:lnTo>
                  <a:lnTo>
                    <a:pt x="5" y="58"/>
                  </a:lnTo>
                  <a:lnTo>
                    <a:pt x="1" y="50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32" name="Freeform 448">
              <a:extLst>
                <a:ext uri="{FF2B5EF4-FFF2-40B4-BE49-F238E27FC236}">
                  <a16:creationId xmlns:a16="http://schemas.microsoft.com/office/drawing/2014/main" id="{6B765BBE-FD1F-4354-969A-D52390BA7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6" y="1077"/>
              <a:ext cx="12" cy="31"/>
            </a:xfrm>
            <a:custGeom>
              <a:avLst/>
              <a:gdLst>
                <a:gd name="T0" fmla="*/ 3 w 12"/>
                <a:gd name="T1" fmla="*/ 31 h 31"/>
                <a:gd name="T2" fmla="*/ 0 w 12"/>
                <a:gd name="T3" fmla="*/ 15 h 31"/>
                <a:gd name="T4" fmla="*/ 0 w 12"/>
                <a:gd name="T5" fmla="*/ 0 h 31"/>
                <a:gd name="T6" fmla="*/ 12 w 12"/>
                <a:gd name="T7" fmla="*/ 0 h 31"/>
                <a:gd name="T8" fmla="*/ 12 w 12"/>
                <a:gd name="T9" fmla="*/ 15 h 31"/>
                <a:gd name="T10" fmla="*/ 9 w 12"/>
                <a:gd name="T11" fmla="*/ 31 h 31"/>
                <a:gd name="T12" fmla="*/ 3 w 12"/>
                <a:gd name="T13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31">
                  <a:moveTo>
                    <a:pt x="3" y="31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15"/>
                  </a:lnTo>
                  <a:lnTo>
                    <a:pt x="9" y="31"/>
                  </a:lnTo>
                  <a:lnTo>
                    <a:pt x="3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66" name="Line 482">
              <a:extLst>
                <a:ext uri="{FF2B5EF4-FFF2-40B4-BE49-F238E27FC236}">
                  <a16:creationId xmlns:a16="http://schemas.microsoft.com/office/drawing/2014/main" id="{3A2579DA-F9A6-4234-9085-5EEF7B5B9C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507"/>
              <a:ext cx="669" cy="7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67" name="Line 483">
              <a:extLst>
                <a:ext uri="{FF2B5EF4-FFF2-40B4-BE49-F238E27FC236}">
                  <a16:creationId xmlns:a16="http://schemas.microsoft.com/office/drawing/2014/main" id="{243F5738-6F9C-4103-9585-B84AA3D4CB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07" y="507"/>
              <a:ext cx="0" cy="1148"/>
            </a:xfrm>
            <a:prstGeom prst="line">
              <a:avLst/>
            </a:prstGeom>
            <a:noFill/>
            <a:ln w="0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68" name="Line 484">
              <a:extLst>
                <a:ext uri="{FF2B5EF4-FFF2-40B4-BE49-F238E27FC236}">
                  <a16:creationId xmlns:a16="http://schemas.microsoft.com/office/drawing/2014/main" id="{1E1E309D-2112-4253-8443-F3A0FFA967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" y="1218"/>
              <a:ext cx="1869" cy="597"/>
            </a:xfrm>
            <a:prstGeom prst="line">
              <a:avLst/>
            </a:prstGeom>
            <a:noFill/>
            <a:ln w="0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69" name="Line 485">
              <a:extLst>
                <a:ext uri="{FF2B5EF4-FFF2-40B4-BE49-F238E27FC236}">
                  <a16:creationId xmlns:a16="http://schemas.microsoft.com/office/drawing/2014/main" id="{AD0C92AB-9DCB-4FE9-B23A-E9C4090E7A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13" y="1218"/>
              <a:ext cx="0" cy="254"/>
            </a:xfrm>
            <a:prstGeom prst="line">
              <a:avLst/>
            </a:prstGeom>
            <a:noFill/>
            <a:ln w="0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70" name="Line 486">
              <a:extLst>
                <a:ext uri="{FF2B5EF4-FFF2-40B4-BE49-F238E27FC236}">
                  <a16:creationId xmlns:a16="http://schemas.microsoft.com/office/drawing/2014/main" id="{BC5BD750-D99E-4722-BF81-2D9F548BE9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13" y="1218"/>
              <a:ext cx="794" cy="437"/>
            </a:xfrm>
            <a:prstGeom prst="line">
              <a:avLst/>
            </a:prstGeom>
            <a:noFill/>
            <a:ln w="0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71" name="Line 487">
              <a:extLst>
                <a:ext uri="{FF2B5EF4-FFF2-40B4-BE49-F238E27FC236}">
                  <a16:creationId xmlns:a16="http://schemas.microsoft.com/office/drawing/2014/main" id="{5753A763-809B-42BE-BED6-1443AC4F8E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13" y="1034"/>
              <a:ext cx="1371" cy="438"/>
            </a:xfrm>
            <a:prstGeom prst="line">
              <a:avLst/>
            </a:prstGeom>
            <a:noFill/>
            <a:ln w="0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72" name="Line 488">
              <a:extLst>
                <a:ext uri="{FF2B5EF4-FFF2-40B4-BE49-F238E27FC236}">
                  <a16:creationId xmlns:a16="http://schemas.microsoft.com/office/drawing/2014/main" id="{58C69BB3-53C7-46A7-8E4E-D5CB191476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84" y="1034"/>
              <a:ext cx="0" cy="1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73" name="Line 489">
              <a:extLst>
                <a:ext uri="{FF2B5EF4-FFF2-40B4-BE49-F238E27FC236}">
                  <a16:creationId xmlns:a16="http://schemas.microsoft.com/office/drawing/2014/main" id="{4377E9BC-57B1-4296-B5D8-165117847C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07" y="900"/>
              <a:ext cx="577" cy="3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74" name="Line 490">
              <a:extLst>
                <a:ext uri="{FF2B5EF4-FFF2-40B4-BE49-F238E27FC236}">
                  <a16:creationId xmlns:a16="http://schemas.microsoft.com/office/drawing/2014/main" id="{DDE2989B-4A6D-4706-ADF6-47C60AC162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07" y="1034"/>
              <a:ext cx="577" cy="1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75" name="Line 491">
              <a:extLst>
                <a:ext uri="{FF2B5EF4-FFF2-40B4-BE49-F238E27FC236}">
                  <a16:creationId xmlns:a16="http://schemas.microsoft.com/office/drawing/2014/main" id="{3FE8EB38-B94D-4E54-9F54-9BE3561029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077" y="5259"/>
              <a:ext cx="0" cy="3097"/>
            </a:xfrm>
            <a:prstGeom prst="line">
              <a:avLst/>
            </a:prstGeom>
            <a:noFill/>
            <a:ln w="0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cxnSp>
        <p:nvCxnSpPr>
          <p:cNvPr id="61" name="Connettore 2 60">
            <a:extLst>
              <a:ext uri="{FF2B5EF4-FFF2-40B4-BE49-F238E27FC236}">
                <a16:creationId xmlns:a16="http://schemas.microsoft.com/office/drawing/2014/main" id="{1000BECD-55CF-4D04-941D-F30E48907AA2}"/>
              </a:ext>
            </a:extLst>
          </p:cNvPr>
          <p:cNvCxnSpPr>
            <a:cxnSpLocks/>
            <a:stCxn id="2" idx="6"/>
            <a:endCxn id="11378" idx="1"/>
          </p:cNvCxnSpPr>
          <p:nvPr/>
        </p:nvCxnSpPr>
        <p:spPr>
          <a:xfrm>
            <a:off x="2643133" y="2147889"/>
            <a:ext cx="949573" cy="118000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66" name="Connettore 2 11265">
            <a:extLst>
              <a:ext uri="{FF2B5EF4-FFF2-40B4-BE49-F238E27FC236}">
                <a16:creationId xmlns:a16="http://schemas.microsoft.com/office/drawing/2014/main" id="{4ED2D2DB-DACC-4C58-8528-B588A84AA746}"/>
              </a:ext>
            </a:extLst>
          </p:cNvPr>
          <p:cNvCxnSpPr>
            <a:cxnSpLocks/>
            <a:stCxn id="65" idx="6"/>
            <a:endCxn id="246" idx="1"/>
          </p:cNvCxnSpPr>
          <p:nvPr/>
        </p:nvCxnSpPr>
        <p:spPr>
          <a:xfrm>
            <a:off x="2666488" y="2427366"/>
            <a:ext cx="912789" cy="569921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380" name="Gruppo 11379">
            <a:extLst>
              <a:ext uri="{FF2B5EF4-FFF2-40B4-BE49-F238E27FC236}">
                <a16:creationId xmlns:a16="http://schemas.microsoft.com/office/drawing/2014/main" id="{17FA81DE-7C9F-4C2C-837A-B9CC52F0ED3D}"/>
              </a:ext>
            </a:extLst>
          </p:cNvPr>
          <p:cNvGrpSpPr/>
          <p:nvPr/>
        </p:nvGrpSpPr>
        <p:grpSpPr>
          <a:xfrm>
            <a:off x="3592706" y="2157889"/>
            <a:ext cx="972000" cy="216000"/>
            <a:chOff x="7458921" y="4237371"/>
            <a:chExt cx="972000" cy="216000"/>
          </a:xfrm>
        </p:grpSpPr>
        <p:sp>
          <p:nvSpPr>
            <p:cNvPr id="11378" name="CasellaDiTesto 11377">
              <a:extLst>
                <a:ext uri="{FF2B5EF4-FFF2-40B4-BE49-F238E27FC236}">
                  <a16:creationId xmlns:a16="http://schemas.microsoft.com/office/drawing/2014/main" id="{AEB9E1E8-132F-453A-A7CB-EFB18E1F1A0F}"/>
                </a:ext>
              </a:extLst>
            </p:cNvPr>
            <p:cNvSpPr txBox="1"/>
            <p:nvPr/>
          </p:nvSpPr>
          <p:spPr>
            <a:xfrm>
              <a:off x="7458921" y="4237371"/>
              <a:ext cx="972000" cy="216000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it-IT" sz="1200" dirty="0">
                  <a:latin typeface="Comic Sans MS" panose="030F0702030302020204" pitchFamily="66" charset="0"/>
                </a:rPr>
                <a:t>r’   s’    P’</a:t>
              </a:r>
            </a:p>
          </p:txBody>
        </p:sp>
        <p:sp>
          <p:nvSpPr>
            <p:cNvPr id="243" name="Freeform 452">
              <a:extLst>
                <a:ext uri="{FF2B5EF4-FFF2-40B4-BE49-F238E27FC236}">
                  <a16:creationId xmlns:a16="http://schemas.microsoft.com/office/drawing/2014/main" id="{37062674-4126-45F3-96E1-0D70A03005E5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0684" y="4356739"/>
              <a:ext cx="93663" cy="68263"/>
            </a:xfrm>
            <a:custGeom>
              <a:avLst/>
              <a:gdLst>
                <a:gd name="T0" fmla="*/ 59 w 59"/>
                <a:gd name="T1" fmla="*/ 43 h 43"/>
                <a:gd name="T2" fmla="*/ 56 w 59"/>
                <a:gd name="T3" fmla="*/ 43 h 43"/>
                <a:gd name="T4" fmla="*/ 56 w 59"/>
                <a:gd name="T5" fmla="*/ 32 h 43"/>
                <a:gd name="T6" fmla="*/ 56 w 59"/>
                <a:gd name="T7" fmla="*/ 30 h 43"/>
                <a:gd name="T8" fmla="*/ 55 w 59"/>
                <a:gd name="T9" fmla="*/ 25 h 43"/>
                <a:gd name="T10" fmla="*/ 55 w 59"/>
                <a:gd name="T11" fmla="*/ 23 h 43"/>
                <a:gd name="T12" fmla="*/ 54 w 59"/>
                <a:gd name="T13" fmla="*/ 21 h 43"/>
                <a:gd name="T14" fmla="*/ 53 w 59"/>
                <a:gd name="T15" fmla="*/ 18 h 43"/>
                <a:gd name="T16" fmla="*/ 52 w 59"/>
                <a:gd name="T17" fmla="*/ 16 h 43"/>
                <a:gd name="T18" fmla="*/ 51 w 59"/>
                <a:gd name="T19" fmla="*/ 14 h 43"/>
                <a:gd name="T20" fmla="*/ 47 w 59"/>
                <a:gd name="T21" fmla="*/ 11 h 43"/>
                <a:gd name="T22" fmla="*/ 46 w 59"/>
                <a:gd name="T23" fmla="*/ 9 h 43"/>
                <a:gd name="T24" fmla="*/ 44 w 59"/>
                <a:gd name="T25" fmla="*/ 8 h 43"/>
                <a:gd name="T26" fmla="*/ 40 w 59"/>
                <a:gd name="T27" fmla="*/ 6 h 43"/>
                <a:gd name="T28" fmla="*/ 38 w 59"/>
                <a:gd name="T29" fmla="*/ 5 h 43"/>
                <a:gd name="T30" fmla="*/ 36 w 59"/>
                <a:gd name="T31" fmla="*/ 5 h 43"/>
                <a:gd name="T32" fmla="*/ 32 w 59"/>
                <a:gd name="T33" fmla="*/ 4 h 43"/>
                <a:gd name="T34" fmla="*/ 30 w 59"/>
                <a:gd name="T35" fmla="*/ 4 h 43"/>
                <a:gd name="T36" fmla="*/ 25 w 59"/>
                <a:gd name="T37" fmla="*/ 4 h 43"/>
                <a:gd name="T38" fmla="*/ 15 w 59"/>
                <a:gd name="T39" fmla="*/ 8 h 43"/>
                <a:gd name="T40" fmla="*/ 11 w 59"/>
                <a:gd name="T41" fmla="*/ 12 h 43"/>
                <a:gd name="T42" fmla="*/ 8 w 59"/>
                <a:gd name="T43" fmla="*/ 16 h 43"/>
                <a:gd name="T44" fmla="*/ 4 w 59"/>
                <a:gd name="T45" fmla="*/ 25 h 43"/>
                <a:gd name="T46" fmla="*/ 4 w 59"/>
                <a:gd name="T47" fmla="*/ 32 h 43"/>
                <a:gd name="T48" fmla="*/ 4 w 59"/>
                <a:gd name="T49" fmla="*/ 43 h 43"/>
                <a:gd name="T50" fmla="*/ 0 w 59"/>
                <a:gd name="T51" fmla="*/ 43 h 43"/>
                <a:gd name="T52" fmla="*/ 0 w 59"/>
                <a:gd name="T53" fmla="*/ 30 h 43"/>
                <a:gd name="T54" fmla="*/ 0 w 59"/>
                <a:gd name="T55" fmla="*/ 27 h 43"/>
                <a:gd name="T56" fmla="*/ 1 w 59"/>
                <a:gd name="T57" fmla="*/ 22 h 43"/>
                <a:gd name="T58" fmla="*/ 2 w 59"/>
                <a:gd name="T59" fmla="*/ 19 h 43"/>
                <a:gd name="T60" fmla="*/ 3 w 59"/>
                <a:gd name="T61" fmla="*/ 16 h 43"/>
                <a:gd name="T62" fmla="*/ 7 w 59"/>
                <a:gd name="T63" fmla="*/ 11 h 43"/>
                <a:gd name="T64" fmla="*/ 9 w 59"/>
                <a:gd name="T65" fmla="*/ 9 h 43"/>
                <a:gd name="T66" fmla="*/ 10 w 59"/>
                <a:gd name="T67" fmla="*/ 7 h 43"/>
                <a:gd name="T68" fmla="*/ 15 w 59"/>
                <a:gd name="T69" fmla="*/ 4 h 43"/>
                <a:gd name="T70" fmla="*/ 18 w 59"/>
                <a:gd name="T71" fmla="*/ 3 h 43"/>
                <a:gd name="T72" fmla="*/ 21 w 59"/>
                <a:gd name="T73" fmla="*/ 1 h 43"/>
                <a:gd name="T74" fmla="*/ 27 w 59"/>
                <a:gd name="T75" fmla="*/ 0 h 43"/>
                <a:gd name="T76" fmla="*/ 30 w 59"/>
                <a:gd name="T77" fmla="*/ 0 h 43"/>
                <a:gd name="T78" fmla="*/ 33 w 59"/>
                <a:gd name="T79" fmla="*/ 0 h 43"/>
                <a:gd name="T80" fmla="*/ 40 w 59"/>
                <a:gd name="T81" fmla="*/ 2 h 43"/>
                <a:gd name="T82" fmla="*/ 43 w 59"/>
                <a:gd name="T83" fmla="*/ 3 h 43"/>
                <a:gd name="T84" fmla="*/ 46 w 59"/>
                <a:gd name="T85" fmla="*/ 5 h 43"/>
                <a:gd name="T86" fmla="*/ 51 w 59"/>
                <a:gd name="T87" fmla="*/ 8 h 43"/>
                <a:gd name="T88" fmla="*/ 52 w 59"/>
                <a:gd name="T89" fmla="*/ 11 h 43"/>
                <a:gd name="T90" fmla="*/ 54 w 59"/>
                <a:gd name="T91" fmla="*/ 13 h 43"/>
                <a:gd name="T92" fmla="*/ 57 w 59"/>
                <a:gd name="T93" fmla="*/ 17 h 43"/>
                <a:gd name="T94" fmla="*/ 58 w 59"/>
                <a:gd name="T95" fmla="*/ 20 h 43"/>
                <a:gd name="T96" fmla="*/ 59 w 59"/>
                <a:gd name="T97" fmla="*/ 23 h 43"/>
                <a:gd name="T98" fmla="*/ 59 w 59"/>
                <a:gd name="T99" fmla="*/ 28 h 43"/>
                <a:gd name="T100" fmla="*/ 59 w 59"/>
                <a:gd name="T101" fmla="*/ 30 h 43"/>
                <a:gd name="T102" fmla="*/ 59 w 59"/>
                <a:gd name="T103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9" h="43">
                  <a:moveTo>
                    <a:pt x="59" y="43"/>
                  </a:moveTo>
                  <a:lnTo>
                    <a:pt x="56" y="43"/>
                  </a:lnTo>
                  <a:lnTo>
                    <a:pt x="56" y="32"/>
                  </a:lnTo>
                  <a:lnTo>
                    <a:pt x="56" y="30"/>
                  </a:lnTo>
                  <a:lnTo>
                    <a:pt x="55" y="25"/>
                  </a:lnTo>
                  <a:lnTo>
                    <a:pt x="55" y="23"/>
                  </a:lnTo>
                  <a:lnTo>
                    <a:pt x="54" y="21"/>
                  </a:lnTo>
                  <a:lnTo>
                    <a:pt x="53" y="18"/>
                  </a:lnTo>
                  <a:lnTo>
                    <a:pt x="52" y="16"/>
                  </a:lnTo>
                  <a:lnTo>
                    <a:pt x="51" y="14"/>
                  </a:lnTo>
                  <a:lnTo>
                    <a:pt x="47" y="11"/>
                  </a:lnTo>
                  <a:lnTo>
                    <a:pt x="46" y="9"/>
                  </a:lnTo>
                  <a:lnTo>
                    <a:pt x="44" y="8"/>
                  </a:lnTo>
                  <a:lnTo>
                    <a:pt x="40" y="6"/>
                  </a:lnTo>
                  <a:lnTo>
                    <a:pt x="38" y="5"/>
                  </a:lnTo>
                  <a:lnTo>
                    <a:pt x="36" y="5"/>
                  </a:lnTo>
                  <a:lnTo>
                    <a:pt x="32" y="4"/>
                  </a:lnTo>
                  <a:lnTo>
                    <a:pt x="30" y="4"/>
                  </a:lnTo>
                  <a:lnTo>
                    <a:pt x="25" y="4"/>
                  </a:lnTo>
                  <a:lnTo>
                    <a:pt x="15" y="8"/>
                  </a:lnTo>
                  <a:lnTo>
                    <a:pt x="11" y="12"/>
                  </a:lnTo>
                  <a:lnTo>
                    <a:pt x="8" y="16"/>
                  </a:lnTo>
                  <a:lnTo>
                    <a:pt x="4" y="25"/>
                  </a:lnTo>
                  <a:lnTo>
                    <a:pt x="4" y="32"/>
                  </a:lnTo>
                  <a:lnTo>
                    <a:pt x="4" y="43"/>
                  </a:lnTo>
                  <a:lnTo>
                    <a:pt x="0" y="43"/>
                  </a:lnTo>
                  <a:lnTo>
                    <a:pt x="0" y="30"/>
                  </a:lnTo>
                  <a:lnTo>
                    <a:pt x="0" y="27"/>
                  </a:lnTo>
                  <a:lnTo>
                    <a:pt x="1" y="22"/>
                  </a:lnTo>
                  <a:lnTo>
                    <a:pt x="2" y="19"/>
                  </a:lnTo>
                  <a:lnTo>
                    <a:pt x="3" y="16"/>
                  </a:lnTo>
                  <a:lnTo>
                    <a:pt x="7" y="11"/>
                  </a:lnTo>
                  <a:lnTo>
                    <a:pt x="9" y="9"/>
                  </a:lnTo>
                  <a:lnTo>
                    <a:pt x="10" y="7"/>
                  </a:lnTo>
                  <a:lnTo>
                    <a:pt x="15" y="4"/>
                  </a:lnTo>
                  <a:lnTo>
                    <a:pt x="18" y="3"/>
                  </a:lnTo>
                  <a:lnTo>
                    <a:pt x="21" y="1"/>
                  </a:lnTo>
                  <a:lnTo>
                    <a:pt x="27" y="0"/>
                  </a:lnTo>
                  <a:lnTo>
                    <a:pt x="30" y="0"/>
                  </a:lnTo>
                  <a:lnTo>
                    <a:pt x="33" y="0"/>
                  </a:lnTo>
                  <a:lnTo>
                    <a:pt x="40" y="2"/>
                  </a:lnTo>
                  <a:lnTo>
                    <a:pt x="43" y="3"/>
                  </a:lnTo>
                  <a:lnTo>
                    <a:pt x="46" y="5"/>
                  </a:lnTo>
                  <a:lnTo>
                    <a:pt x="51" y="8"/>
                  </a:lnTo>
                  <a:lnTo>
                    <a:pt x="52" y="11"/>
                  </a:lnTo>
                  <a:lnTo>
                    <a:pt x="54" y="13"/>
                  </a:lnTo>
                  <a:lnTo>
                    <a:pt x="57" y="17"/>
                  </a:lnTo>
                  <a:lnTo>
                    <a:pt x="58" y="20"/>
                  </a:lnTo>
                  <a:lnTo>
                    <a:pt x="59" y="23"/>
                  </a:lnTo>
                  <a:lnTo>
                    <a:pt x="59" y="28"/>
                  </a:lnTo>
                  <a:lnTo>
                    <a:pt x="59" y="30"/>
                  </a:lnTo>
                  <a:lnTo>
                    <a:pt x="59" y="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2000" b="1" dirty="0"/>
            </a:p>
          </p:txBody>
        </p:sp>
        <p:sp>
          <p:nvSpPr>
            <p:cNvPr id="244" name="Freeform 456">
              <a:extLst>
                <a:ext uri="{FF2B5EF4-FFF2-40B4-BE49-F238E27FC236}">
                  <a16:creationId xmlns:a16="http://schemas.microsoft.com/office/drawing/2014/main" id="{5C2F245D-8968-4438-A87E-0A8F8218AFC5}"/>
                </a:ext>
              </a:extLst>
            </p:cNvPr>
            <p:cNvSpPr>
              <a:spLocks/>
            </p:cNvSpPr>
            <p:nvPr/>
          </p:nvSpPr>
          <p:spPr bwMode="auto">
            <a:xfrm>
              <a:off x="7907701" y="4355945"/>
              <a:ext cx="123825" cy="69850"/>
            </a:xfrm>
            <a:custGeom>
              <a:avLst/>
              <a:gdLst>
                <a:gd name="T0" fmla="*/ 64 w 78"/>
                <a:gd name="T1" fmla="*/ 24 h 44"/>
                <a:gd name="T2" fmla="*/ 0 w 78"/>
                <a:gd name="T3" fmla="*/ 24 h 44"/>
                <a:gd name="T4" fmla="*/ 0 w 78"/>
                <a:gd name="T5" fmla="*/ 20 h 44"/>
                <a:gd name="T6" fmla="*/ 64 w 78"/>
                <a:gd name="T7" fmla="*/ 20 h 44"/>
                <a:gd name="T8" fmla="*/ 61 w 78"/>
                <a:gd name="T9" fmla="*/ 17 h 44"/>
                <a:gd name="T10" fmla="*/ 57 w 78"/>
                <a:gd name="T11" fmla="*/ 11 h 44"/>
                <a:gd name="T12" fmla="*/ 55 w 78"/>
                <a:gd name="T13" fmla="*/ 10 h 44"/>
                <a:gd name="T14" fmla="*/ 54 w 78"/>
                <a:gd name="T15" fmla="*/ 8 h 44"/>
                <a:gd name="T16" fmla="*/ 52 w 78"/>
                <a:gd name="T17" fmla="*/ 3 h 44"/>
                <a:gd name="T18" fmla="*/ 51 w 78"/>
                <a:gd name="T19" fmla="*/ 0 h 44"/>
                <a:gd name="T20" fmla="*/ 54 w 78"/>
                <a:gd name="T21" fmla="*/ 0 h 44"/>
                <a:gd name="T22" fmla="*/ 57 w 78"/>
                <a:gd name="T23" fmla="*/ 3 h 44"/>
                <a:gd name="T24" fmla="*/ 63 w 78"/>
                <a:gd name="T25" fmla="*/ 9 h 44"/>
                <a:gd name="T26" fmla="*/ 66 w 78"/>
                <a:gd name="T27" fmla="*/ 12 h 44"/>
                <a:gd name="T28" fmla="*/ 70 w 78"/>
                <a:gd name="T29" fmla="*/ 15 h 44"/>
                <a:gd name="T30" fmla="*/ 76 w 78"/>
                <a:gd name="T31" fmla="*/ 20 h 44"/>
                <a:gd name="T32" fmla="*/ 78 w 78"/>
                <a:gd name="T33" fmla="*/ 21 h 44"/>
                <a:gd name="T34" fmla="*/ 78 w 78"/>
                <a:gd name="T35" fmla="*/ 23 h 44"/>
                <a:gd name="T36" fmla="*/ 75 w 78"/>
                <a:gd name="T37" fmla="*/ 25 h 44"/>
                <a:gd name="T38" fmla="*/ 69 w 78"/>
                <a:gd name="T39" fmla="*/ 29 h 44"/>
                <a:gd name="T40" fmla="*/ 66 w 78"/>
                <a:gd name="T41" fmla="*/ 32 h 44"/>
                <a:gd name="T42" fmla="*/ 62 w 78"/>
                <a:gd name="T43" fmla="*/ 35 h 44"/>
                <a:gd name="T44" fmla="*/ 57 w 78"/>
                <a:gd name="T45" fmla="*/ 41 h 44"/>
                <a:gd name="T46" fmla="*/ 54 w 78"/>
                <a:gd name="T47" fmla="*/ 44 h 44"/>
                <a:gd name="T48" fmla="*/ 51 w 78"/>
                <a:gd name="T49" fmla="*/ 44 h 44"/>
                <a:gd name="T50" fmla="*/ 52 w 78"/>
                <a:gd name="T51" fmla="*/ 41 h 44"/>
                <a:gd name="T52" fmla="*/ 54 w 78"/>
                <a:gd name="T53" fmla="*/ 36 h 44"/>
                <a:gd name="T54" fmla="*/ 56 w 78"/>
                <a:gd name="T55" fmla="*/ 35 h 44"/>
                <a:gd name="T56" fmla="*/ 57 w 78"/>
                <a:gd name="T57" fmla="*/ 33 h 44"/>
                <a:gd name="T58" fmla="*/ 61 w 78"/>
                <a:gd name="T59" fmla="*/ 27 h 44"/>
                <a:gd name="T60" fmla="*/ 64 w 78"/>
                <a:gd name="T61" fmla="*/ 24 h 44"/>
                <a:gd name="T62" fmla="*/ 64 w 78"/>
                <a:gd name="T63" fmla="*/ 2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8" h="44">
                  <a:moveTo>
                    <a:pt x="64" y="24"/>
                  </a:moveTo>
                  <a:lnTo>
                    <a:pt x="0" y="24"/>
                  </a:lnTo>
                  <a:lnTo>
                    <a:pt x="0" y="20"/>
                  </a:lnTo>
                  <a:lnTo>
                    <a:pt x="64" y="20"/>
                  </a:lnTo>
                  <a:lnTo>
                    <a:pt x="61" y="17"/>
                  </a:lnTo>
                  <a:lnTo>
                    <a:pt x="57" y="11"/>
                  </a:lnTo>
                  <a:lnTo>
                    <a:pt x="55" y="10"/>
                  </a:lnTo>
                  <a:lnTo>
                    <a:pt x="54" y="8"/>
                  </a:lnTo>
                  <a:lnTo>
                    <a:pt x="52" y="3"/>
                  </a:lnTo>
                  <a:lnTo>
                    <a:pt x="51" y="0"/>
                  </a:lnTo>
                  <a:lnTo>
                    <a:pt x="54" y="0"/>
                  </a:lnTo>
                  <a:lnTo>
                    <a:pt x="57" y="3"/>
                  </a:lnTo>
                  <a:lnTo>
                    <a:pt x="63" y="9"/>
                  </a:lnTo>
                  <a:lnTo>
                    <a:pt x="66" y="12"/>
                  </a:lnTo>
                  <a:lnTo>
                    <a:pt x="70" y="15"/>
                  </a:lnTo>
                  <a:lnTo>
                    <a:pt x="76" y="20"/>
                  </a:lnTo>
                  <a:lnTo>
                    <a:pt x="78" y="21"/>
                  </a:lnTo>
                  <a:lnTo>
                    <a:pt x="78" y="23"/>
                  </a:lnTo>
                  <a:lnTo>
                    <a:pt x="75" y="25"/>
                  </a:lnTo>
                  <a:lnTo>
                    <a:pt x="69" y="29"/>
                  </a:lnTo>
                  <a:lnTo>
                    <a:pt x="66" y="32"/>
                  </a:lnTo>
                  <a:lnTo>
                    <a:pt x="62" y="35"/>
                  </a:lnTo>
                  <a:lnTo>
                    <a:pt x="57" y="41"/>
                  </a:lnTo>
                  <a:lnTo>
                    <a:pt x="54" y="44"/>
                  </a:lnTo>
                  <a:lnTo>
                    <a:pt x="51" y="44"/>
                  </a:lnTo>
                  <a:lnTo>
                    <a:pt x="52" y="41"/>
                  </a:lnTo>
                  <a:lnTo>
                    <a:pt x="54" y="36"/>
                  </a:lnTo>
                  <a:lnTo>
                    <a:pt x="56" y="35"/>
                  </a:lnTo>
                  <a:lnTo>
                    <a:pt x="57" y="33"/>
                  </a:lnTo>
                  <a:lnTo>
                    <a:pt x="61" y="27"/>
                  </a:lnTo>
                  <a:lnTo>
                    <a:pt x="64" y="24"/>
                  </a:lnTo>
                  <a:lnTo>
                    <a:pt x="64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45" name="Freeform 472">
              <a:extLst>
                <a:ext uri="{FF2B5EF4-FFF2-40B4-BE49-F238E27FC236}">
                  <a16:creationId xmlns:a16="http://schemas.microsoft.com/office/drawing/2014/main" id="{9BE67380-9940-4C39-BFA7-B8EA09EF7AD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89382" y="4307663"/>
              <a:ext cx="88900" cy="55563"/>
            </a:xfrm>
            <a:custGeom>
              <a:avLst/>
              <a:gdLst>
                <a:gd name="T0" fmla="*/ 26 w 56"/>
                <a:gd name="T1" fmla="*/ 8 h 35"/>
                <a:gd name="T2" fmla="*/ 31 w 56"/>
                <a:gd name="T3" fmla="*/ 2 h 35"/>
                <a:gd name="T4" fmla="*/ 37 w 56"/>
                <a:gd name="T5" fmla="*/ 0 h 35"/>
                <a:gd name="T6" fmla="*/ 44 w 56"/>
                <a:gd name="T7" fmla="*/ 0 h 35"/>
                <a:gd name="T8" fmla="*/ 52 w 56"/>
                <a:gd name="T9" fmla="*/ 4 h 35"/>
                <a:gd name="T10" fmla="*/ 56 w 56"/>
                <a:gd name="T11" fmla="*/ 13 h 35"/>
                <a:gd name="T12" fmla="*/ 56 w 56"/>
                <a:gd name="T13" fmla="*/ 21 h 35"/>
                <a:gd name="T14" fmla="*/ 52 w 56"/>
                <a:gd name="T15" fmla="*/ 30 h 35"/>
                <a:gd name="T16" fmla="*/ 44 w 56"/>
                <a:gd name="T17" fmla="*/ 35 h 35"/>
                <a:gd name="T18" fmla="*/ 40 w 56"/>
                <a:gd name="T19" fmla="*/ 35 h 35"/>
                <a:gd name="T20" fmla="*/ 34 w 56"/>
                <a:gd name="T21" fmla="*/ 31 h 35"/>
                <a:gd name="T22" fmla="*/ 30 w 56"/>
                <a:gd name="T23" fmla="*/ 26 h 35"/>
                <a:gd name="T24" fmla="*/ 26 w 56"/>
                <a:gd name="T25" fmla="*/ 25 h 35"/>
                <a:gd name="T26" fmla="*/ 22 w 56"/>
                <a:gd name="T27" fmla="*/ 30 h 35"/>
                <a:gd name="T28" fmla="*/ 16 w 56"/>
                <a:gd name="T29" fmla="*/ 32 h 35"/>
                <a:gd name="T30" fmla="*/ 11 w 56"/>
                <a:gd name="T31" fmla="*/ 32 h 35"/>
                <a:gd name="T32" fmla="*/ 4 w 56"/>
                <a:gd name="T33" fmla="*/ 28 h 35"/>
                <a:gd name="T34" fmla="*/ 0 w 56"/>
                <a:gd name="T35" fmla="*/ 20 h 35"/>
                <a:gd name="T36" fmla="*/ 0 w 56"/>
                <a:gd name="T37" fmla="*/ 13 h 35"/>
                <a:gd name="T38" fmla="*/ 3 w 56"/>
                <a:gd name="T39" fmla="*/ 6 h 35"/>
                <a:gd name="T40" fmla="*/ 10 w 56"/>
                <a:gd name="T41" fmla="*/ 2 h 35"/>
                <a:gd name="T42" fmla="*/ 14 w 56"/>
                <a:gd name="T43" fmla="*/ 2 h 35"/>
                <a:gd name="T44" fmla="*/ 19 w 56"/>
                <a:gd name="T45" fmla="*/ 3 h 35"/>
                <a:gd name="T46" fmla="*/ 23 w 56"/>
                <a:gd name="T47" fmla="*/ 8 h 35"/>
                <a:gd name="T48" fmla="*/ 25 w 56"/>
                <a:gd name="T49" fmla="*/ 11 h 35"/>
                <a:gd name="T50" fmla="*/ 30 w 56"/>
                <a:gd name="T51" fmla="*/ 23 h 35"/>
                <a:gd name="T52" fmla="*/ 35 w 56"/>
                <a:gd name="T53" fmla="*/ 28 h 35"/>
                <a:gd name="T54" fmla="*/ 40 w 56"/>
                <a:gd name="T55" fmla="*/ 31 h 35"/>
                <a:gd name="T56" fmla="*/ 44 w 56"/>
                <a:gd name="T57" fmla="*/ 31 h 35"/>
                <a:gd name="T58" fmla="*/ 50 w 56"/>
                <a:gd name="T59" fmla="*/ 27 h 35"/>
                <a:gd name="T60" fmla="*/ 54 w 56"/>
                <a:gd name="T61" fmla="*/ 20 h 35"/>
                <a:gd name="T62" fmla="*/ 54 w 56"/>
                <a:gd name="T63" fmla="*/ 14 h 35"/>
                <a:gd name="T64" fmla="*/ 50 w 56"/>
                <a:gd name="T65" fmla="*/ 7 h 35"/>
                <a:gd name="T66" fmla="*/ 44 w 56"/>
                <a:gd name="T67" fmla="*/ 3 h 35"/>
                <a:gd name="T68" fmla="*/ 41 w 56"/>
                <a:gd name="T69" fmla="*/ 3 h 35"/>
                <a:gd name="T70" fmla="*/ 37 w 56"/>
                <a:gd name="T71" fmla="*/ 4 h 35"/>
                <a:gd name="T72" fmla="*/ 34 w 56"/>
                <a:gd name="T73" fmla="*/ 7 h 35"/>
                <a:gd name="T74" fmla="*/ 33 w 56"/>
                <a:gd name="T75" fmla="*/ 10 h 35"/>
                <a:gd name="T76" fmla="*/ 29 w 56"/>
                <a:gd name="T77" fmla="*/ 20 h 35"/>
                <a:gd name="T78" fmla="*/ 23 w 56"/>
                <a:gd name="T79" fmla="*/ 14 h 35"/>
                <a:gd name="T80" fmla="*/ 20 w 56"/>
                <a:gd name="T81" fmla="*/ 9 h 35"/>
                <a:gd name="T82" fmla="*/ 18 w 56"/>
                <a:gd name="T83" fmla="*/ 6 h 35"/>
                <a:gd name="T84" fmla="*/ 12 w 56"/>
                <a:gd name="T85" fmla="*/ 5 h 35"/>
                <a:gd name="T86" fmla="*/ 6 w 56"/>
                <a:gd name="T87" fmla="*/ 7 h 35"/>
                <a:gd name="T88" fmla="*/ 3 w 56"/>
                <a:gd name="T89" fmla="*/ 10 h 35"/>
                <a:gd name="T90" fmla="*/ 2 w 56"/>
                <a:gd name="T91" fmla="*/ 17 h 35"/>
                <a:gd name="T92" fmla="*/ 3 w 56"/>
                <a:gd name="T93" fmla="*/ 24 h 35"/>
                <a:gd name="T94" fmla="*/ 6 w 56"/>
                <a:gd name="T95" fmla="*/ 27 h 35"/>
                <a:gd name="T96" fmla="*/ 12 w 56"/>
                <a:gd name="T97" fmla="*/ 29 h 35"/>
                <a:gd name="T98" fmla="*/ 17 w 56"/>
                <a:gd name="T99" fmla="*/ 27 h 35"/>
                <a:gd name="T100" fmla="*/ 20 w 56"/>
                <a:gd name="T101" fmla="*/ 24 h 35"/>
                <a:gd name="T102" fmla="*/ 23 w 56"/>
                <a:gd name="T103" fmla="*/ 1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6" h="35">
                  <a:moveTo>
                    <a:pt x="25" y="11"/>
                  </a:moveTo>
                  <a:lnTo>
                    <a:pt x="26" y="8"/>
                  </a:lnTo>
                  <a:lnTo>
                    <a:pt x="29" y="3"/>
                  </a:lnTo>
                  <a:lnTo>
                    <a:pt x="31" y="2"/>
                  </a:lnTo>
                  <a:lnTo>
                    <a:pt x="33" y="1"/>
                  </a:lnTo>
                  <a:lnTo>
                    <a:pt x="37" y="0"/>
                  </a:lnTo>
                  <a:lnTo>
                    <a:pt x="40" y="0"/>
                  </a:lnTo>
                  <a:lnTo>
                    <a:pt x="44" y="0"/>
                  </a:lnTo>
                  <a:lnTo>
                    <a:pt x="49" y="2"/>
                  </a:lnTo>
                  <a:lnTo>
                    <a:pt x="52" y="4"/>
                  </a:lnTo>
                  <a:lnTo>
                    <a:pt x="54" y="7"/>
                  </a:lnTo>
                  <a:lnTo>
                    <a:pt x="56" y="13"/>
                  </a:lnTo>
                  <a:lnTo>
                    <a:pt x="56" y="17"/>
                  </a:lnTo>
                  <a:lnTo>
                    <a:pt x="56" y="21"/>
                  </a:lnTo>
                  <a:lnTo>
                    <a:pt x="54" y="27"/>
                  </a:lnTo>
                  <a:lnTo>
                    <a:pt x="52" y="30"/>
                  </a:lnTo>
                  <a:lnTo>
                    <a:pt x="49" y="32"/>
                  </a:lnTo>
                  <a:lnTo>
                    <a:pt x="44" y="35"/>
                  </a:lnTo>
                  <a:lnTo>
                    <a:pt x="42" y="35"/>
                  </a:lnTo>
                  <a:lnTo>
                    <a:pt x="40" y="35"/>
                  </a:lnTo>
                  <a:lnTo>
                    <a:pt x="36" y="33"/>
                  </a:lnTo>
                  <a:lnTo>
                    <a:pt x="34" y="31"/>
                  </a:lnTo>
                  <a:lnTo>
                    <a:pt x="33" y="30"/>
                  </a:lnTo>
                  <a:lnTo>
                    <a:pt x="30" y="26"/>
                  </a:lnTo>
                  <a:lnTo>
                    <a:pt x="28" y="23"/>
                  </a:lnTo>
                  <a:lnTo>
                    <a:pt x="26" y="25"/>
                  </a:lnTo>
                  <a:lnTo>
                    <a:pt x="23" y="29"/>
                  </a:lnTo>
                  <a:lnTo>
                    <a:pt x="22" y="30"/>
                  </a:lnTo>
                  <a:lnTo>
                    <a:pt x="20" y="31"/>
                  </a:lnTo>
                  <a:lnTo>
                    <a:pt x="16" y="32"/>
                  </a:lnTo>
                  <a:lnTo>
                    <a:pt x="14" y="32"/>
                  </a:lnTo>
                  <a:lnTo>
                    <a:pt x="11" y="32"/>
                  </a:lnTo>
                  <a:lnTo>
                    <a:pt x="6" y="30"/>
                  </a:lnTo>
                  <a:lnTo>
                    <a:pt x="4" y="28"/>
                  </a:lnTo>
                  <a:lnTo>
                    <a:pt x="2" y="26"/>
                  </a:lnTo>
                  <a:lnTo>
                    <a:pt x="0" y="20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2" y="8"/>
                  </a:lnTo>
                  <a:lnTo>
                    <a:pt x="3" y="6"/>
                  </a:lnTo>
                  <a:lnTo>
                    <a:pt x="5" y="4"/>
                  </a:lnTo>
                  <a:lnTo>
                    <a:pt x="10" y="2"/>
                  </a:lnTo>
                  <a:lnTo>
                    <a:pt x="12" y="2"/>
                  </a:lnTo>
                  <a:lnTo>
                    <a:pt x="14" y="2"/>
                  </a:lnTo>
                  <a:lnTo>
                    <a:pt x="17" y="3"/>
                  </a:lnTo>
                  <a:lnTo>
                    <a:pt x="19" y="3"/>
                  </a:lnTo>
                  <a:lnTo>
                    <a:pt x="20" y="4"/>
                  </a:lnTo>
                  <a:lnTo>
                    <a:pt x="23" y="8"/>
                  </a:lnTo>
                  <a:lnTo>
                    <a:pt x="25" y="11"/>
                  </a:lnTo>
                  <a:lnTo>
                    <a:pt x="25" y="11"/>
                  </a:lnTo>
                  <a:close/>
                  <a:moveTo>
                    <a:pt x="29" y="20"/>
                  </a:moveTo>
                  <a:lnTo>
                    <a:pt x="30" y="23"/>
                  </a:lnTo>
                  <a:lnTo>
                    <a:pt x="33" y="27"/>
                  </a:lnTo>
                  <a:lnTo>
                    <a:pt x="35" y="28"/>
                  </a:lnTo>
                  <a:lnTo>
                    <a:pt x="36" y="29"/>
                  </a:lnTo>
                  <a:lnTo>
                    <a:pt x="40" y="31"/>
                  </a:lnTo>
                  <a:lnTo>
                    <a:pt x="42" y="31"/>
                  </a:lnTo>
                  <a:lnTo>
                    <a:pt x="44" y="31"/>
                  </a:lnTo>
                  <a:lnTo>
                    <a:pt x="49" y="29"/>
                  </a:lnTo>
                  <a:lnTo>
                    <a:pt x="50" y="27"/>
                  </a:lnTo>
                  <a:lnTo>
                    <a:pt x="52" y="25"/>
                  </a:lnTo>
                  <a:lnTo>
                    <a:pt x="54" y="20"/>
                  </a:lnTo>
                  <a:lnTo>
                    <a:pt x="54" y="17"/>
                  </a:lnTo>
                  <a:lnTo>
                    <a:pt x="54" y="14"/>
                  </a:lnTo>
                  <a:lnTo>
                    <a:pt x="52" y="9"/>
                  </a:lnTo>
                  <a:lnTo>
                    <a:pt x="50" y="7"/>
                  </a:lnTo>
                  <a:lnTo>
                    <a:pt x="48" y="5"/>
                  </a:lnTo>
                  <a:lnTo>
                    <a:pt x="44" y="3"/>
                  </a:lnTo>
                  <a:lnTo>
                    <a:pt x="42" y="3"/>
                  </a:lnTo>
                  <a:lnTo>
                    <a:pt x="41" y="3"/>
                  </a:lnTo>
                  <a:lnTo>
                    <a:pt x="38" y="3"/>
                  </a:lnTo>
                  <a:lnTo>
                    <a:pt x="37" y="4"/>
                  </a:lnTo>
                  <a:lnTo>
                    <a:pt x="36" y="5"/>
                  </a:lnTo>
                  <a:lnTo>
                    <a:pt x="34" y="7"/>
                  </a:lnTo>
                  <a:lnTo>
                    <a:pt x="33" y="9"/>
                  </a:lnTo>
                  <a:lnTo>
                    <a:pt x="33" y="10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9" y="20"/>
                  </a:lnTo>
                  <a:close/>
                  <a:moveTo>
                    <a:pt x="23" y="14"/>
                  </a:moveTo>
                  <a:lnTo>
                    <a:pt x="22" y="12"/>
                  </a:lnTo>
                  <a:lnTo>
                    <a:pt x="20" y="9"/>
                  </a:lnTo>
                  <a:lnTo>
                    <a:pt x="19" y="8"/>
                  </a:lnTo>
                  <a:lnTo>
                    <a:pt x="18" y="6"/>
                  </a:lnTo>
                  <a:lnTo>
                    <a:pt x="14" y="5"/>
                  </a:lnTo>
                  <a:lnTo>
                    <a:pt x="12" y="5"/>
                  </a:lnTo>
                  <a:lnTo>
                    <a:pt x="10" y="5"/>
                  </a:lnTo>
                  <a:lnTo>
                    <a:pt x="6" y="7"/>
                  </a:lnTo>
                  <a:lnTo>
                    <a:pt x="5" y="8"/>
                  </a:lnTo>
                  <a:lnTo>
                    <a:pt x="3" y="10"/>
                  </a:lnTo>
                  <a:lnTo>
                    <a:pt x="2" y="14"/>
                  </a:lnTo>
                  <a:lnTo>
                    <a:pt x="2" y="17"/>
                  </a:lnTo>
                  <a:lnTo>
                    <a:pt x="2" y="20"/>
                  </a:lnTo>
                  <a:lnTo>
                    <a:pt x="3" y="24"/>
                  </a:lnTo>
                  <a:lnTo>
                    <a:pt x="5" y="26"/>
                  </a:lnTo>
                  <a:lnTo>
                    <a:pt x="6" y="27"/>
                  </a:lnTo>
                  <a:lnTo>
                    <a:pt x="10" y="29"/>
                  </a:lnTo>
                  <a:lnTo>
                    <a:pt x="12" y="29"/>
                  </a:lnTo>
                  <a:lnTo>
                    <a:pt x="14" y="29"/>
                  </a:lnTo>
                  <a:lnTo>
                    <a:pt x="17" y="27"/>
                  </a:lnTo>
                  <a:lnTo>
                    <a:pt x="19" y="26"/>
                  </a:lnTo>
                  <a:lnTo>
                    <a:pt x="20" y="24"/>
                  </a:lnTo>
                  <a:lnTo>
                    <a:pt x="22" y="19"/>
                  </a:lnTo>
                  <a:lnTo>
                    <a:pt x="23" y="14"/>
                  </a:lnTo>
                  <a:lnTo>
                    <a:pt x="23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grpSp>
        <p:nvGrpSpPr>
          <p:cNvPr id="11379" name="Gruppo 11378">
            <a:extLst>
              <a:ext uri="{FF2B5EF4-FFF2-40B4-BE49-F238E27FC236}">
                <a16:creationId xmlns:a16="http://schemas.microsoft.com/office/drawing/2014/main" id="{A0076782-4F3F-4837-86D1-44D86A5587D0}"/>
              </a:ext>
            </a:extLst>
          </p:cNvPr>
          <p:cNvGrpSpPr/>
          <p:nvPr/>
        </p:nvGrpSpPr>
        <p:grpSpPr>
          <a:xfrm>
            <a:off x="3579277" y="2889287"/>
            <a:ext cx="972000" cy="216000"/>
            <a:chOff x="5132210" y="2638608"/>
            <a:chExt cx="972000" cy="216000"/>
          </a:xfrm>
        </p:grpSpPr>
        <p:sp>
          <p:nvSpPr>
            <p:cNvPr id="246" name="CasellaDiTesto 245">
              <a:extLst>
                <a:ext uri="{FF2B5EF4-FFF2-40B4-BE49-F238E27FC236}">
                  <a16:creationId xmlns:a16="http://schemas.microsoft.com/office/drawing/2014/main" id="{E8775AD5-A4AB-4178-A5F1-F5B85ADE48C0}"/>
                </a:ext>
              </a:extLst>
            </p:cNvPr>
            <p:cNvSpPr txBox="1"/>
            <p:nvPr/>
          </p:nvSpPr>
          <p:spPr>
            <a:xfrm>
              <a:off x="5132210" y="2638608"/>
              <a:ext cx="972000" cy="216000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it-IT" sz="1200" dirty="0">
                  <a:latin typeface="Comic Sans MS" panose="030F0702030302020204" pitchFamily="66" charset="0"/>
                </a:rPr>
                <a:t>r’’   s’’    P’’</a:t>
              </a:r>
            </a:p>
          </p:txBody>
        </p:sp>
        <p:sp>
          <p:nvSpPr>
            <p:cNvPr id="247" name="Freeform 452">
              <a:extLst>
                <a:ext uri="{FF2B5EF4-FFF2-40B4-BE49-F238E27FC236}">
                  <a16:creationId xmlns:a16="http://schemas.microsoft.com/office/drawing/2014/main" id="{152290AB-8D2C-4D76-B419-55E33017ADE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7630" y="2745248"/>
              <a:ext cx="93663" cy="68263"/>
            </a:xfrm>
            <a:custGeom>
              <a:avLst/>
              <a:gdLst>
                <a:gd name="T0" fmla="*/ 59 w 59"/>
                <a:gd name="T1" fmla="*/ 43 h 43"/>
                <a:gd name="T2" fmla="*/ 56 w 59"/>
                <a:gd name="T3" fmla="*/ 43 h 43"/>
                <a:gd name="T4" fmla="*/ 56 w 59"/>
                <a:gd name="T5" fmla="*/ 32 h 43"/>
                <a:gd name="T6" fmla="*/ 56 w 59"/>
                <a:gd name="T7" fmla="*/ 30 h 43"/>
                <a:gd name="T8" fmla="*/ 55 w 59"/>
                <a:gd name="T9" fmla="*/ 25 h 43"/>
                <a:gd name="T10" fmla="*/ 55 w 59"/>
                <a:gd name="T11" fmla="*/ 23 h 43"/>
                <a:gd name="T12" fmla="*/ 54 w 59"/>
                <a:gd name="T13" fmla="*/ 21 h 43"/>
                <a:gd name="T14" fmla="*/ 53 w 59"/>
                <a:gd name="T15" fmla="*/ 18 h 43"/>
                <a:gd name="T16" fmla="*/ 52 w 59"/>
                <a:gd name="T17" fmla="*/ 16 h 43"/>
                <a:gd name="T18" fmla="*/ 51 w 59"/>
                <a:gd name="T19" fmla="*/ 14 h 43"/>
                <a:gd name="T20" fmla="*/ 47 w 59"/>
                <a:gd name="T21" fmla="*/ 11 h 43"/>
                <a:gd name="T22" fmla="*/ 46 w 59"/>
                <a:gd name="T23" fmla="*/ 9 h 43"/>
                <a:gd name="T24" fmla="*/ 44 w 59"/>
                <a:gd name="T25" fmla="*/ 8 h 43"/>
                <a:gd name="T26" fmla="*/ 40 w 59"/>
                <a:gd name="T27" fmla="*/ 6 h 43"/>
                <a:gd name="T28" fmla="*/ 38 w 59"/>
                <a:gd name="T29" fmla="*/ 5 h 43"/>
                <a:gd name="T30" fmla="*/ 36 w 59"/>
                <a:gd name="T31" fmla="*/ 5 h 43"/>
                <a:gd name="T32" fmla="*/ 32 w 59"/>
                <a:gd name="T33" fmla="*/ 4 h 43"/>
                <a:gd name="T34" fmla="*/ 30 w 59"/>
                <a:gd name="T35" fmla="*/ 4 h 43"/>
                <a:gd name="T36" fmla="*/ 25 w 59"/>
                <a:gd name="T37" fmla="*/ 4 h 43"/>
                <a:gd name="T38" fmla="*/ 15 w 59"/>
                <a:gd name="T39" fmla="*/ 8 h 43"/>
                <a:gd name="T40" fmla="*/ 11 w 59"/>
                <a:gd name="T41" fmla="*/ 12 h 43"/>
                <a:gd name="T42" fmla="*/ 8 w 59"/>
                <a:gd name="T43" fmla="*/ 16 h 43"/>
                <a:gd name="T44" fmla="*/ 4 w 59"/>
                <a:gd name="T45" fmla="*/ 25 h 43"/>
                <a:gd name="T46" fmla="*/ 4 w 59"/>
                <a:gd name="T47" fmla="*/ 32 h 43"/>
                <a:gd name="T48" fmla="*/ 4 w 59"/>
                <a:gd name="T49" fmla="*/ 43 h 43"/>
                <a:gd name="T50" fmla="*/ 0 w 59"/>
                <a:gd name="T51" fmla="*/ 43 h 43"/>
                <a:gd name="T52" fmla="*/ 0 w 59"/>
                <a:gd name="T53" fmla="*/ 30 h 43"/>
                <a:gd name="T54" fmla="*/ 0 w 59"/>
                <a:gd name="T55" fmla="*/ 27 h 43"/>
                <a:gd name="T56" fmla="*/ 1 w 59"/>
                <a:gd name="T57" fmla="*/ 22 h 43"/>
                <a:gd name="T58" fmla="*/ 2 w 59"/>
                <a:gd name="T59" fmla="*/ 19 h 43"/>
                <a:gd name="T60" fmla="*/ 3 w 59"/>
                <a:gd name="T61" fmla="*/ 16 h 43"/>
                <a:gd name="T62" fmla="*/ 7 w 59"/>
                <a:gd name="T63" fmla="*/ 11 h 43"/>
                <a:gd name="T64" fmla="*/ 9 w 59"/>
                <a:gd name="T65" fmla="*/ 9 h 43"/>
                <a:gd name="T66" fmla="*/ 10 w 59"/>
                <a:gd name="T67" fmla="*/ 7 h 43"/>
                <a:gd name="T68" fmla="*/ 15 w 59"/>
                <a:gd name="T69" fmla="*/ 4 h 43"/>
                <a:gd name="T70" fmla="*/ 18 w 59"/>
                <a:gd name="T71" fmla="*/ 3 h 43"/>
                <a:gd name="T72" fmla="*/ 21 w 59"/>
                <a:gd name="T73" fmla="*/ 1 h 43"/>
                <a:gd name="T74" fmla="*/ 27 w 59"/>
                <a:gd name="T75" fmla="*/ 0 h 43"/>
                <a:gd name="T76" fmla="*/ 30 w 59"/>
                <a:gd name="T77" fmla="*/ 0 h 43"/>
                <a:gd name="T78" fmla="*/ 33 w 59"/>
                <a:gd name="T79" fmla="*/ 0 h 43"/>
                <a:gd name="T80" fmla="*/ 40 w 59"/>
                <a:gd name="T81" fmla="*/ 2 h 43"/>
                <a:gd name="T82" fmla="*/ 43 w 59"/>
                <a:gd name="T83" fmla="*/ 3 h 43"/>
                <a:gd name="T84" fmla="*/ 46 w 59"/>
                <a:gd name="T85" fmla="*/ 5 h 43"/>
                <a:gd name="T86" fmla="*/ 51 w 59"/>
                <a:gd name="T87" fmla="*/ 8 h 43"/>
                <a:gd name="T88" fmla="*/ 52 w 59"/>
                <a:gd name="T89" fmla="*/ 11 h 43"/>
                <a:gd name="T90" fmla="*/ 54 w 59"/>
                <a:gd name="T91" fmla="*/ 13 h 43"/>
                <a:gd name="T92" fmla="*/ 57 w 59"/>
                <a:gd name="T93" fmla="*/ 17 h 43"/>
                <a:gd name="T94" fmla="*/ 58 w 59"/>
                <a:gd name="T95" fmla="*/ 20 h 43"/>
                <a:gd name="T96" fmla="*/ 59 w 59"/>
                <a:gd name="T97" fmla="*/ 23 h 43"/>
                <a:gd name="T98" fmla="*/ 59 w 59"/>
                <a:gd name="T99" fmla="*/ 28 h 43"/>
                <a:gd name="T100" fmla="*/ 59 w 59"/>
                <a:gd name="T101" fmla="*/ 30 h 43"/>
                <a:gd name="T102" fmla="*/ 59 w 59"/>
                <a:gd name="T103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9" h="43">
                  <a:moveTo>
                    <a:pt x="59" y="43"/>
                  </a:moveTo>
                  <a:lnTo>
                    <a:pt x="56" y="43"/>
                  </a:lnTo>
                  <a:lnTo>
                    <a:pt x="56" y="32"/>
                  </a:lnTo>
                  <a:lnTo>
                    <a:pt x="56" y="30"/>
                  </a:lnTo>
                  <a:lnTo>
                    <a:pt x="55" y="25"/>
                  </a:lnTo>
                  <a:lnTo>
                    <a:pt x="55" y="23"/>
                  </a:lnTo>
                  <a:lnTo>
                    <a:pt x="54" y="21"/>
                  </a:lnTo>
                  <a:lnTo>
                    <a:pt x="53" y="18"/>
                  </a:lnTo>
                  <a:lnTo>
                    <a:pt x="52" y="16"/>
                  </a:lnTo>
                  <a:lnTo>
                    <a:pt x="51" y="14"/>
                  </a:lnTo>
                  <a:lnTo>
                    <a:pt x="47" y="11"/>
                  </a:lnTo>
                  <a:lnTo>
                    <a:pt x="46" y="9"/>
                  </a:lnTo>
                  <a:lnTo>
                    <a:pt x="44" y="8"/>
                  </a:lnTo>
                  <a:lnTo>
                    <a:pt x="40" y="6"/>
                  </a:lnTo>
                  <a:lnTo>
                    <a:pt x="38" y="5"/>
                  </a:lnTo>
                  <a:lnTo>
                    <a:pt x="36" y="5"/>
                  </a:lnTo>
                  <a:lnTo>
                    <a:pt x="32" y="4"/>
                  </a:lnTo>
                  <a:lnTo>
                    <a:pt x="30" y="4"/>
                  </a:lnTo>
                  <a:lnTo>
                    <a:pt x="25" y="4"/>
                  </a:lnTo>
                  <a:lnTo>
                    <a:pt x="15" y="8"/>
                  </a:lnTo>
                  <a:lnTo>
                    <a:pt x="11" y="12"/>
                  </a:lnTo>
                  <a:lnTo>
                    <a:pt x="8" y="16"/>
                  </a:lnTo>
                  <a:lnTo>
                    <a:pt x="4" y="25"/>
                  </a:lnTo>
                  <a:lnTo>
                    <a:pt x="4" y="32"/>
                  </a:lnTo>
                  <a:lnTo>
                    <a:pt x="4" y="43"/>
                  </a:lnTo>
                  <a:lnTo>
                    <a:pt x="0" y="43"/>
                  </a:lnTo>
                  <a:lnTo>
                    <a:pt x="0" y="30"/>
                  </a:lnTo>
                  <a:lnTo>
                    <a:pt x="0" y="27"/>
                  </a:lnTo>
                  <a:lnTo>
                    <a:pt x="1" y="22"/>
                  </a:lnTo>
                  <a:lnTo>
                    <a:pt x="2" y="19"/>
                  </a:lnTo>
                  <a:lnTo>
                    <a:pt x="3" y="16"/>
                  </a:lnTo>
                  <a:lnTo>
                    <a:pt x="7" y="11"/>
                  </a:lnTo>
                  <a:lnTo>
                    <a:pt x="9" y="9"/>
                  </a:lnTo>
                  <a:lnTo>
                    <a:pt x="10" y="7"/>
                  </a:lnTo>
                  <a:lnTo>
                    <a:pt x="15" y="4"/>
                  </a:lnTo>
                  <a:lnTo>
                    <a:pt x="18" y="3"/>
                  </a:lnTo>
                  <a:lnTo>
                    <a:pt x="21" y="1"/>
                  </a:lnTo>
                  <a:lnTo>
                    <a:pt x="27" y="0"/>
                  </a:lnTo>
                  <a:lnTo>
                    <a:pt x="30" y="0"/>
                  </a:lnTo>
                  <a:lnTo>
                    <a:pt x="33" y="0"/>
                  </a:lnTo>
                  <a:lnTo>
                    <a:pt x="40" y="2"/>
                  </a:lnTo>
                  <a:lnTo>
                    <a:pt x="43" y="3"/>
                  </a:lnTo>
                  <a:lnTo>
                    <a:pt x="46" y="5"/>
                  </a:lnTo>
                  <a:lnTo>
                    <a:pt x="51" y="8"/>
                  </a:lnTo>
                  <a:lnTo>
                    <a:pt x="52" y="11"/>
                  </a:lnTo>
                  <a:lnTo>
                    <a:pt x="54" y="13"/>
                  </a:lnTo>
                  <a:lnTo>
                    <a:pt x="57" y="17"/>
                  </a:lnTo>
                  <a:lnTo>
                    <a:pt x="58" y="20"/>
                  </a:lnTo>
                  <a:lnTo>
                    <a:pt x="59" y="23"/>
                  </a:lnTo>
                  <a:lnTo>
                    <a:pt x="59" y="28"/>
                  </a:lnTo>
                  <a:lnTo>
                    <a:pt x="59" y="30"/>
                  </a:lnTo>
                  <a:lnTo>
                    <a:pt x="59" y="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2000" b="1" dirty="0"/>
            </a:p>
          </p:txBody>
        </p:sp>
        <p:sp>
          <p:nvSpPr>
            <p:cNvPr id="248" name="Freeform 456">
              <a:extLst>
                <a:ext uri="{FF2B5EF4-FFF2-40B4-BE49-F238E27FC236}">
                  <a16:creationId xmlns:a16="http://schemas.microsoft.com/office/drawing/2014/main" id="{8B7C65AC-7D53-46A3-931C-8C0E6A44F43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1023" y="2750877"/>
              <a:ext cx="123825" cy="69850"/>
            </a:xfrm>
            <a:custGeom>
              <a:avLst/>
              <a:gdLst>
                <a:gd name="T0" fmla="*/ 64 w 78"/>
                <a:gd name="T1" fmla="*/ 24 h 44"/>
                <a:gd name="T2" fmla="*/ 0 w 78"/>
                <a:gd name="T3" fmla="*/ 24 h 44"/>
                <a:gd name="T4" fmla="*/ 0 w 78"/>
                <a:gd name="T5" fmla="*/ 20 h 44"/>
                <a:gd name="T6" fmla="*/ 64 w 78"/>
                <a:gd name="T7" fmla="*/ 20 h 44"/>
                <a:gd name="T8" fmla="*/ 61 w 78"/>
                <a:gd name="T9" fmla="*/ 17 h 44"/>
                <a:gd name="T10" fmla="*/ 57 w 78"/>
                <a:gd name="T11" fmla="*/ 11 h 44"/>
                <a:gd name="T12" fmla="*/ 55 w 78"/>
                <a:gd name="T13" fmla="*/ 10 h 44"/>
                <a:gd name="T14" fmla="*/ 54 w 78"/>
                <a:gd name="T15" fmla="*/ 8 h 44"/>
                <a:gd name="T16" fmla="*/ 52 w 78"/>
                <a:gd name="T17" fmla="*/ 3 h 44"/>
                <a:gd name="T18" fmla="*/ 51 w 78"/>
                <a:gd name="T19" fmla="*/ 0 h 44"/>
                <a:gd name="T20" fmla="*/ 54 w 78"/>
                <a:gd name="T21" fmla="*/ 0 h 44"/>
                <a:gd name="T22" fmla="*/ 57 w 78"/>
                <a:gd name="T23" fmla="*/ 3 h 44"/>
                <a:gd name="T24" fmla="*/ 63 w 78"/>
                <a:gd name="T25" fmla="*/ 9 h 44"/>
                <a:gd name="T26" fmla="*/ 66 w 78"/>
                <a:gd name="T27" fmla="*/ 12 h 44"/>
                <a:gd name="T28" fmla="*/ 70 w 78"/>
                <a:gd name="T29" fmla="*/ 15 h 44"/>
                <a:gd name="T30" fmla="*/ 76 w 78"/>
                <a:gd name="T31" fmla="*/ 20 h 44"/>
                <a:gd name="T32" fmla="*/ 78 w 78"/>
                <a:gd name="T33" fmla="*/ 21 h 44"/>
                <a:gd name="T34" fmla="*/ 78 w 78"/>
                <a:gd name="T35" fmla="*/ 23 h 44"/>
                <a:gd name="T36" fmla="*/ 75 w 78"/>
                <a:gd name="T37" fmla="*/ 25 h 44"/>
                <a:gd name="T38" fmla="*/ 69 w 78"/>
                <a:gd name="T39" fmla="*/ 29 h 44"/>
                <a:gd name="T40" fmla="*/ 66 w 78"/>
                <a:gd name="T41" fmla="*/ 32 h 44"/>
                <a:gd name="T42" fmla="*/ 62 w 78"/>
                <a:gd name="T43" fmla="*/ 35 h 44"/>
                <a:gd name="T44" fmla="*/ 57 w 78"/>
                <a:gd name="T45" fmla="*/ 41 h 44"/>
                <a:gd name="T46" fmla="*/ 54 w 78"/>
                <a:gd name="T47" fmla="*/ 44 h 44"/>
                <a:gd name="T48" fmla="*/ 51 w 78"/>
                <a:gd name="T49" fmla="*/ 44 h 44"/>
                <a:gd name="T50" fmla="*/ 52 w 78"/>
                <a:gd name="T51" fmla="*/ 41 h 44"/>
                <a:gd name="T52" fmla="*/ 54 w 78"/>
                <a:gd name="T53" fmla="*/ 36 h 44"/>
                <a:gd name="T54" fmla="*/ 56 w 78"/>
                <a:gd name="T55" fmla="*/ 35 h 44"/>
                <a:gd name="T56" fmla="*/ 57 w 78"/>
                <a:gd name="T57" fmla="*/ 33 h 44"/>
                <a:gd name="T58" fmla="*/ 61 w 78"/>
                <a:gd name="T59" fmla="*/ 27 h 44"/>
                <a:gd name="T60" fmla="*/ 64 w 78"/>
                <a:gd name="T61" fmla="*/ 24 h 44"/>
                <a:gd name="T62" fmla="*/ 64 w 78"/>
                <a:gd name="T63" fmla="*/ 2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8" h="44">
                  <a:moveTo>
                    <a:pt x="64" y="24"/>
                  </a:moveTo>
                  <a:lnTo>
                    <a:pt x="0" y="24"/>
                  </a:lnTo>
                  <a:lnTo>
                    <a:pt x="0" y="20"/>
                  </a:lnTo>
                  <a:lnTo>
                    <a:pt x="64" y="20"/>
                  </a:lnTo>
                  <a:lnTo>
                    <a:pt x="61" y="17"/>
                  </a:lnTo>
                  <a:lnTo>
                    <a:pt x="57" y="11"/>
                  </a:lnTo>
                  <a:lnTo>
                    <a:pt x="55" y="10"/>
                  </a:lnTo>
                  <a:lnTo>
                    <a:pt x="54" y="8"/>
                  </a:lnTo>
                  <a:lnTo>
                    <a:pt x="52" y="3"/>
                  </a:lnTo>
                  <a:lnTo>
                    <a:pt x="51" y="0"/>
                  </a:lnTo>
                  <a:lnTo>
                    <a:pt x="54" y="0"/>
                  </a:lnTo>
                  <a:lnTo>
                    <a:pt x="57" y="3"/>
                  </a:lnTo>
                  <a:lnTo>
                    <a:pt x="63" y="9"/>
                  </a:lnTo>
                  <a:lnTo>
                    <a:pt x="66" y="12"/>
                  </a:lnTo>
                  <a:lnTo>
                    <a:pt x="70" y="15"/>
                  </a:lnTo>
                  <a:lnTo>
                    <a:pt x="76" y="20"/>
                  </a:lnTo>
                  <a:lnTo>
                    <a:pt x="78" y="21"/>
                  </a:lnTo>
                  <a:lnTo>
                    <a:pt x="78" y="23"/>
                  </a:lnTo>
                  <a:lnTo>
                    <a:pt x="75" y="25"/>
                  </a:lnTo>
                  <a:lnTo>
                    <a:pt x="69" y="29"/>
                  </a:lnTo>
                  <a:lnTo>
                    <a:pt x="66" y="32"/>
                  </a:lnTo>
                  <a:lnTo>
                    <a:pt x="62" y="35"/>
                  </a:lnTo>
                  <a:lnTo>
                    <a:pt x="57" y="41"/>
                  </a:lnTo>
                  <a:lnTo>
                    <a:pt x="54" y="44"/>
                  </a:lnTo>
                  <a:lnTo>
                    <a:pt x="51" y="44"/>
                  </a:lnTo>
                  <a:lnTo>
                    <a:pt x="52" y="41"/>
                  </a:lnTo>
                  <a:lnTo>
                    <a:pt x="54" y="36"/>
                  </a:lnTo>
                  <a:lnTo>
                    <a:pt x="56" y="35"/>
                  </a:lnTo>
                  <a:lnTo>
                    <a:pt x="57" y="33"/>
                  </a:lnTo>
                  <a:lnTo>
                    <a:pt x="61" y="27"/>
                  </a:lnTo>
                  <a:lnTo>
                    <a:pt x="64" y="24"/>
                  </a:lnTo>
                  <a:lnTo>
                    <a:pt x="64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49" name="Freeform 472">
              <a:extLst>
                <a:ext uri="{FF2B5EF4-FFF2-40B4-BE49-F238E27FC236}">
                  <a16:creationId xmlns:a16="http://schemas.microsoft.com/office/drawing/2014/main" id="{B37632E3-EA4A-40CA-8B35-8B5A8B4F9AD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45793" y="2711907"/>
              <a:ext cx="88900" cy="55563"/>
            </a:xfrm>
            <a:custGeom>
              <a:avLst/>
              <a:gdLst>
                <a:gd name="T0" fmla="*/ 26 w 56"/>
                <a:gd name="T1" fmla="*/ 8 h 35"/>
                <a:gd name="T2" fmla="*/ 31 w 56"/>
                <a:gd name="T3" fmla="*/ 2 h 35"/>
                <a:gd name="T4" fmla="*/ 37 w 56"/>
                <a:gd name="T5" fmla="*/ 0 h 35"/>
                <a:gd name="T6" fmla="*/ 44 w 56"/>
                <a:gd name="T7" fmla="*/ 0 h 35"/>
                <a:gd name="T8" fmla="*/ 52 w 56"/>
                <a:gd name="T9" fmla="*/ 4 h 35"/>
                <a:gd name="T10" fmla="*/ 56 w 56"/>
                <a:gd name="T11" fmla="*/ 13 h 35"/>
                <a:gd name="T12" fmla="*/ 56 w 56"/>
                <a:gd name="T13" fmla="*/ 21 h 35"/>
                <a:gd name="T14" fmla="*/ 52 w 56"/>
                <a:gd name="T15" fmla="*/ 30 h 35"/>
                <a:gd name="T16" fmla="*/ 44 w 56"/>
                <a:gd name="T17" fmla="*/ 35 h 35"/>
                <a:gd name="T18" fmla="*/ 40 w 56"/>
                <a:gd name="T19" fmla="*/ 35 h 35"/>
                <a:gd name="T20" fmla="*/ 34 w 56"/>
                <a:gd name="T21" fmla="*/ 31 h 35"/>
                <a:gd name="T22" fmla="*/ 30 w 56"/>
                <a:gd name="T23" fmla="*/ 26 h 35"/>
                <a:gd name="T24" fmla="*/ 26 w 56"/>
                <a:gd name="T25" fmla="*/ 25 h 35"/>
                <a:gd name="T26" fmla="*/ 22 w 56"/>
                <a:gd name="T27" fmla="*/ 30 h 35"/>
                <a:gd name="T28" fmla="*/ 16 w 56"/>
                <a:gd name="T29" fmla="*/ 32 h 35"/>
                <a:gd name="T30" fmla="*/ 11 w 56"/>
                <a:gd name="T31" fmla="*/ 32 h 35"/>
                <a:gd name="T32" fmla="*/ 4 w 56"/>
                <a:gd name="T33" fmla="*/ 28 h 35"/>
                <a:gd name="T34" fmla="*/ 0 w 56"/>
                <a:gd name="T35" fmla="*/ 20 h 35"/>
                <a:gd name="T36" fmla="*/ 0 w 56"/>
                <a:gd name="T37" fmla="*/ 13 h 35"/>
                <a:gd name="T38" fmla="*/ 3 w 56"/>
                <a:gd name="T39" fmla="*/ 6 h 35"/>
                <a:gd name="T40" fmla="*/ 10 w 56"/>
                <a:gd name="T41" fmla="*/ 2 h 35"/>
                <a:gd name="T42" fmla="*/ 14 w 56"/>
                <a:gd name="T43" fmla="*/ 2 h 35"/>
                <a:gd name="T44" fmla="*/ 19 w 56"/>
                <a:gd name="T45" fmla="*/ 3 h 35"/>
                <a:gd name="T46" fmla="*/ 23 w 56"/>
                <a:gd name="T47" fmla="*/ 8 h 35"/>
                <a:gd name="T48" fmla="*/ 25 w 56"/>
                <a:gd name="T49" fmla="*/ 11 h 35"/>
                <a:gd name="T50" fmla="*/ 30 w 56"/>
                <a:gd name="T51" fmla="*/ 23 h 35"/>
                <a:gd name="T52" fmla="*/ 35 w 56"/>
                <a:gd name="T53" fmla="*/ 28 h 35"/>
                <a:gd name="T54" fmla="*/ 40 w 56"/>
                <a:gd name="T55" fmla="*/ 31 h 35"/>
                <a:gd name="T56" fmla="*/ 44 w 56"/>
                <a:gd name="T57" fmla="*/ 31 h 35"/>
                <a:gd name="T58" fmla="*/ 50 w 56"/>
                <a:gd name="T59" fmla="*/ 27 h 35"/>
                <a:gd name="T60" fmla="*/ 54 w 56"/>
                <a:gd name="T61" fmla="*/ 20 h 35"/>
                <a:gd name="T62" fmla="*/ 54 w 56"/>
                <a:gd name="T63" fmla="*/ 14 h 35"/>
                <a:gd name="T64" fmla="*/ 50 w 56"/>
                <a:gd name="T65" fmla="*/ 7 h 35"/>
                <a:gd name="T66" fmla="*/ 44 w 56"/>
                <a:gd name="T67" fmla="*/ 3 h 35"/>
                <a:gd name="T68" fmla="*/ 41 w 56"/>
                <a:gd name="T69" fmla="*/ 3 h 35"/>
                <a:gd name="T70" fmla="*/ 37 w 56"/>
                <a:gd name="T71" fmla="*/ 4 h 35"/>
                <a:gd name="T72" fmla="*/ 34 w 56"/>
                <a:gd name="T73" fmla="*/ 7 h 35"/>
                <a:gd name="T74" fmla="*/ 33 w 56"/>
                <a:gd name="T75" fmla="*/ 10 h 35"/>
                <a:gd name="T76" fmla="*/ 29 w 56"/>
                <a:gd name="T77" fmla="*/ 20 h 35"/>
                <a:gd name="T78" fmla="*/ 23 w 56"/>
                <a:gd name="T79" fmla="*/ 14 h 35"/>
                <a:gd name="T80" fmla="*/ 20 w 56"/>
                <a:gd name="T81" fmla="*/ 9 h 35"/>
                <a:gd name="T82" fmla="*/ 18 w 56"/>
                <a:gd name="T83" fmla="*/ 6 h 35"/>
                <a:gd name="T84" fmla="*/ 12 w 56"/>
                <a:gd name="T85" fmla="*/ 5 h 35"/>
                <a:gd name="T86" fmla="*/ 6 w 56"/>
                <a:gd name="T87" fmla="*/ 7 h 35"/>
                <a:gd name="T88" fmla="*/ 3 w 56"/>
                <a:gd name="T89" fmla="*/ 10 h 35"/>
                <a:gd name="T90" fmla="*/ 2 w 56"/>
                <a:gd name="T91" fmla="*/ 17 h 35"/>
                <a:gd name="T92" fmla="*/ 3 w 56"/>
                <a:gd name="T93" fmla="*/ 24 h 35"/>
                <a:gd name="T94" fmla="*/ 6 w 56"/>
                <a:gd name="T95" fmla="*/ 27 h 35"/>
                <a:gd name="T96" fmla="*/ 12 w 56"/>
                <a:gd name="T97" fmla="*/ 29 h 35"/>
                <a:gd name="T98" fmla="*/ 17 w 56"/>
                <a:gd name="T99" fmla="*/ 27 h 35"/>
                <a:gd name="T100" fmla="*/ 20 w 56"/>
                <a:gd name="T101" fmla="*/ 24 h 35"/>
                <a:gd name="T102" fmla="*/ 23 w 56"/>
                <a:gd name="T103" fmla="*/ 1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6" h="35">
                  <a:moveTo>
                    <a:pt x="25" y="11"/>
                  </a:moveTo>
                  <a:lnTo>
                    <a:pt x="26" y="8"/>
                  </a:lnTo>
                  <a:lnTo>
                    <a:pt x="29" y="3"/>
                  </a:lnTo>
                  <a:lnTo>
                    <a:pt x="31" y="2"/>
                  </a:lnTo>
                  <a:lnTo>
                    <a:pt x="33" y="1"/>
                  </a:lnTo>
                  <a:lnTo>
                    <a:pt x="37" y="0"/>
                  </a:lnTo>
                  <a:lnTo>
                    <a:pt x="40" y="0"/>
                  </a:lnTo>
                  <a:lnTo>
                    <a:pt x="44" y="0"/>
                  </a:lnTo>
                  <a:lnTo>
                    <a:pt x="49" y="2"/>
                  </a:lnTo>
                  <a:lnTo>
                    <a:pt x="52" y="4"/>
                  </a:lnTo>
                  <a:lnTo>
                    <a:pt x="54" y="7"/>
                  </a:lnTo>
                  <a:lnTo>
                    <a:pt x="56" y="13"/>
                  </a:lnTo>
                  <a:lnTo>
                    <a:pt x="56" y="17"/>
                  </a:lnTo>
                  <a:lnTo>
                    <a:pt x="56" y="21"/>
                  </a:lnTo>
                  <a:lnTo>
                    <a:pt x="54" y="27"/>
                  </a:lnTo>
                  <a:lnTo>
                    <a:pt x="52" y="30"/>
                  </a:lnTo>
                  <a:lnTo>
                    <a:pt x="49" y="32"/>
                  </a:lnTo>
                  <a:lnTo>
                    <a:pt x="44" y="35"/>
                  </a:lnTo>
                  <a:lnTo>
                    <a:pt x="42" y="35"/>
                  </a:lnTo>
                  <a:lnTo>
                    <a:pt x="40" y="35"/>
                  </a:lnTo>
                  <a:lnTo>
                    <a:pt x="36" y="33"/>
                  </a:lnTo>
                  <a:lnTo>
                    <a:pt x="34" y="31"/>
                  </a:lnTo>
                  <a:lnTo>
                    <a:pt x="33" y="30"/>
                  </a:lnTo>
                  <a:lnTo>
                    <a:pt x="30" y="26"/>
                  </a:lnTo>
                  <a:lnTo>
                    <a:pt x="28" y="23"/>
                  </a:lnTo>
                  <a:lnTo>
                    <a:pt x="26" y="25"/>
                  </a:lnTo>
                  <a:lnTo>
                    <a:pt x="23" y="29"/>
                  </a:lnTo>
                  <a:lnTo>
                    <a:pt x="22" y="30"/>
                  </a:lnTo>
                  <a:lnTo>
                    <a:pt x="20" y="31"/>
                  </a:lnTo>
                  <a:lnTo>
                    <a:pt x="16" y="32"/>
                  </a:lnTo>
                  <a:lnTo>
                    <a:pt x="14" y="32"/>
                  </a:lnTo>
                  <a:lnTo>
                    <a:pt x="11" y="32"/>
                  </a:lnTo>
                  <a:lnTo>
                    <a:pt x="6" y="30"/>
                  </a:lnTo>
                  <a:lnTo>
                    <a:pt x="4" y="28"/>
                  </a:lnTo>
                  <a:lnTo>
                    <a:pt x="2" y="26"/>
                  </a:lnTo>
                  <a:lnTo>
                    <a:pt x="0" y="20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2" y="8"/>
                  </a:lnTo>
                  <a:lnTo>
                    <a:pt x="3" y="6"/>
                  </a:lnTo>
                  <a:lnTo>
                    <a:pt x="5" y="4"/>
                  </a:lnTo>
                  <a:lnTo>
                    <a:pt x="10" y="2"/>
                  </a:lnTo>
                  <a:lnTo>
                    <a:pt x="12" y="2"/>
                  </a:lnTo>
                  <a:lnTo>
                    <a:pt x="14" y="2"/>
                  </a:lnTo>
                  <a:lnTo>
                    <a:pt x="17" y="3"/>
                  </a:lnTo>
                  <a:lnTo>
                    <a:pt x="19" y="3"/>
                  </a:lnTo>
                  <a:lnTo>
                    <a:pt x="20" y="4"/>
                  </a:lnTo>
                  <a:lnTo>
                    <a:pt x="23" y="8"/>
                  </a:lnTo>
                  <a:lnTo>
                    <a:pt x="25" y="11"/>
                  </a:lnTo>
                  <a:lnTo>
                    <a:pt x="25" y="11"/>
                  </a:lnTo>
                  <a:close/>
                  <a:moveTo>
                    <a:pt x="29" y="20"/>
                  </a:moveTo>
                  <a:lnTo>
                    <a:pt x="30" y="23"/>
                  </a:lnTo>
                  <a:lnTo>
                    <a:pt x="33" y="27"/>
                  </a:lnTo>
                  <a:lnTo>
                    <a:pt x="35" y="28"/>
                  </a:lnTo>
                  <a:lnTo>
                    <a:pt x="36" y="29"/>
                  </a:lnTo>
                  <a:lnTo>
                    <a:pt x="40" y="31"/>
                  </a:lnTo>
                  <a:lnTo>
                    <a:pt x="42" y="31"/>
                  </a:lnTo>
                  <a:lnTo>
                    <a:pt x="44" y="31"/>
                  </a:lnTo>
                  <a:lnTo>
                    <a:pt x="49" y="29"/>
                  </a:lnTo>
                  <a:lnTo>
                    <a:pt x="50" y="27"/>
                  </a:lnTo>
                  <a:lnTo>
                    <a:pt x="52" y="25"/>
                  </a:lnTo>
                  <a:lnTo>
                    <a:pt x="54" y="20"/>
                  </a:lnTo>
                  <a:lnTo>
                    <a:pt x="54" y="17"/>
                  </a:lnTo>
                  <a:lnTo>
                    <a:pt x="54" y="14"/>
                  </a:lnTo>
                  <a:lnTo>
                    <a:pt x="52" y="9"/>
                  </a:lnTo>
                  <a:lnTo>
                    <a:pt x="50" y="7"/>
                  </a:lnTo>
                  <a:lnTo>
                    <a:pt x="48" y="5"/>
                  </a:lnTo>
                  <a:lnTo>
                    <a:pt x="44" y="3"/>
                  </a:lnTo>
                  <a:lnTo>
                    <a:pt x="42" y="3"/>
                  </a:lnTo>
                  <a:lnTo>
                    <a:pt x="41" y="3"/>
                  </a:lnTo>
                  <a:lnTo>
                    <a:pt x="38" y="3"/>
                  </a:lnTo>
                  <a:lnTo>
                    <a:pt x="37" y="4"/>
                  </a:lnTo>
                  <a:lnTo>
                    <a:pt x="36" y="5"/>
                  </a:lnTo>
                  <a:lnTo>
                    <a:pt x="34" y="7"/>
                  </a:lnTo>
                  <a:lnTo>
                    <a:pt x="33" y="9"/>
                  </a:lnTo>
                  <a:lnTo>
                    <a:pt x="33" y="10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9" y="20"/>
                  </a:lnTo>
                  <a:close/>
                  <a:moveTo>
                    <a:pt x="23" y="14"/>
                  </a:moveTo>
                  <a:lnTo>
                    <a:pt x="22" y="12"/>
                  </a:lnTo>
                  <a:lnTo>
                    <a:pt x="20" y="9"/>
                  </a:lnTo>
                  <a:lnTo>
                    <a:pt x="19" y="8"/>
                  </a:lnTo>
                  <a:lnTo>
                    <a:pt x="18" y="6"/>
                  </a:lnTo>
                  <a:lnTo>
                    <a:pt x="14" y="5"/>
                  </a:lnTo>
                  <a:lnTo>
                    <a:pt x="12" y="5"/>
                  </a:lnTo>
                  <a:lnTo>
                    <a:pt x="10" y="5"/>
                  </a:lnTo>
                  <a:lnTo>
                    <a:pt x="6" y="7"/>
                  </a:lnTo>
                  <a:lnTo>
                    <a:pt x="5" y="8"/>
                  </a:lnTo>
                  <a:lnTo>
                    <a:pt x="3" y="10"/>
                  </a:lnTo>
                  <a:lnTo>
                    <a:pt x="2" y="14"/>
                  </a:lnTo>
                  <a:lnTo>
                    <a:pt x="2" y="17"/>
                  </a:lnTo>
                  <a:lnTo>
                    <a:pt x="2" y="20"/>
                  </a:lnTo>
                  <a:lnTo>
                    <a:pt x="3" y="24"/>
                  </a:lnTo>
                  <a:lnTo>
                    <a:pt x="5" y="26"/>
                  </a:lnTo>
                  <a:lnTo>
                    <a:pt x="6" y="27"/>
                  </a:lnTo>
                  <a:lnTo>
                    <a:pt x="10" y="29"/>
                  </a:lnTo>
                  <a:lnTo>
                    <a:pt x="12" y="29"/>
                  </a:lnTo>
                  <a:lnTo>
                    <a:pt x="14" y="29"/>
                  </a:lnTo>
                  <a:lnTo>
                    <a:pt x="17" y="27"/>
                  </a:lnTo>
                  <a:lnTo>
                    <a:pt x="19" y="26"/>
                  </a:lnTo>
                  <a:lnTo>
                    <a:pt x="20" y="24"/>
                  </a:lnTo>
                  <a:lnTo>
                    <a:pt x="22" y="19"/>
                  </a:lnTo>
                  <a:lnTo>
                    <a:pt x="23" y="14"/>
                  </a:lnTo>
                  <a:lnTo>
                    <a:pt x="23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2" name="Ovale 1">
            <a:extLst>
              <a:ext uri="{FF2B5EF4-FFF2-40B4-BE49-F238E27FC236}">
                <a16:creationId xmlns:a16="http://schemas.microsoft.com/office/drawing/2014/main" id="{9F6E3FCE-5286-41BB-9115-16F8409746D2}"/>
              </a:ext>
            </a:extLst>
          </p:cNvPr>
          <p:cNvSpPr/>
          <p:nvPr/>
        </p:nvSpPr>
        <p:spPr>
          <a:xfrm>
            <a:off x="2319133" y="1985889"/>
            <a:ext cx="324000" cy="324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5" name="Ovale 64">
            <a:extLst>
              <a:ext uri="{FF2B5EF4-FFF2-40B4-BE49-F238E27FC236}">
                <a16:creationId xmlns:a16="http://schemas.microsoft.com/office/drawing/2014/main" id="{BF0C4958-BCF7-4DA0-AAD6-65176FEFCC8E}"/>
              </a:ext>
            </a:extLst>
          </p:cNvPr>
          <p:cNvSpPr/>
          <p:nvPr/>
        </p:nvSpPr>
        <p:spPr>
          <a:xfrm>
            <a:off x="2342488" y="2265366"/>
            <a:ext cx="324000" cy="324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4" name="Ovale 63">
            <a:extLst>
              <a:ext uri="{FF2B5EF4-FFF2-40B4-BE49-F238E27FC236}">
                <a16:creationId xmlns:a16="http://schemas.microsoft.com/office/drawing/2014/main" id="{1766277C-5F1D-4D1A-8539-8D4A4E3EF60E}"/>
              </a:ext>
            </a:extLst>
          </p:cNvPr>
          <p:cNvSpPr/>
          <p:nvPr/>
        </p:nvSpPr>
        <p:spPr>
          <a:xfrm>
            <a:off x="3075905" y="1633471"/>
            <a:ext cx="324000" cy="324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Ovale 65">
            <a:extLst>
              <a:ext uri="{FF2B5EF4-FFF2-40B4-BE49-F238E27FC236}">
                <a16:creationId xmlns:a16="http://schemas.microsoft.com/office/drawing/2014/main" id="{FA815704-9456-4994-965D-CF36C773D8CC}"/>
              </a:ext>
            </a:extLst>
          </p:cNvPr>
          <p:cNvSpPr/>
          <p:nvPr/>
        </p:nvSpPr>
        <p:spPr>
          <a:xfrm>
            <a:off x="3296852" y="1349341"/>
            <a:ext cx="324000" cy="324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0A6E4845-5C2E-439C-896E-B5CE73F6D59C}"/>
              </a:ext>
            </a:extLst>
          </p:cNvPr>
          <p:cNvCxnSpPr>
            <a:cxnSpLocks/>
            <a:stCxn id="64" idx="5"/>
            <a:endCxn id="11378" idx="1"/>
          </p:cNvCxnSpPr>
          <p:nvPr/>
        </p:nvCxnSpPr>
        <p:spPr>
          <a:xfrm>
            <a:off x="3352456" y="1910022"/>
            <a:ext cx="240250" cy="355867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2 62">
            <a:extLst>
              <a:ext uri="{FF2B5EF4-FFF2-40B4-BE49-F238E27FC236}">
                <a16:creationId xmlns:a16="http://schemas.microsoft.com/office/drawing/2014/main" id="{BD87D2FC-7AF7-49E1-A1C0-15A931121CE7}"/>
              </a:ext>
            </a:extLst>
          </p:cNvPr>
          <p:cNvCxnSpPr>
            <a:cxnSpLocks/>
            <a:stCxn id="66" idx="4"/>
            <a:endCxn id="246" idx="1"/>
          </p:cNvCxnSpPr>
          <p:nvPr/>
        </p:nvCxnSpPr>
        <p:spPr>
          <a:xfrm>
            <a:off x="3458852" y="1673341"/>
            <a:ext cx="120425" cy="1323946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2 66">
            <a:extLst>
              <a:ext uri="{FF2B5EF4-FFF2-40B4-BE49-F238E27FC236}">
                <a16:creationId xmlns:a16="http://schemas.microsoft.com/office/drawing/2014/main" id="{600BC183-30EF-477D-BA08-72C7DB5FAB99}"/>
              </a:ext>
            </a:extLst>
          </p:cNvPr>
          <p:cNvCxnSpPr>
            <a:cxnSpLocks/>
            <a:stCxn id="94" idx="3"/>
            <a:endCxn id="246" idx="3"/>
          </p:cNvCxnSpPr>
          <p:nvPr/>
        </p:nvCxnSpPr>
        <p:spPr>
          <a:xfrm flipH="1">
            <a:off x="4551277" y="2792837"/>
            <a:ext cx="3857184" cy="204450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92" name="Connettore 2 11291">
            <a:extLst>
              <a:ext uri="{FF2B5EF4-FFF2-40B4-BE49-F238E27FC236}">
                <a16:creationId xmlns:a16="http://schemas.microsoft.com/office/drawing/2014/main" id="{E43FD8D0-DCC5-460B-80D3-FEF8B8D8F894}"/>
              </a:ext>
            </a:extLst>
          </p:cNvPr>
          <p:cNvCxnSpPr>
            <a:cxnSpLocks/>
            <a:stCxn id="11290" idx="1"/>
            <a:endCxn id="11378" idx="3"/>
          </p:cNvCxnSpPr>
          <p:nvPr/>
        </p:nvCxnSpPr>
        <p:spPr>
          <a:xfrm flipH="1" flipV="1">
            <a:off x="4564706" y="2265889"/>
            <a:ext cx="2983017" cy="193707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1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1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0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1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6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7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" fill="hold">
                      <p:stCondLst>
                        <p:cond delay="indefinite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7" grpId="0" animBg="1"/>
      <p:bldP spid="8" grpId="0" animBg="1"/>
      <p:bldP spid="9" grpId="0" animBg="1"/>
      <p:bldP spid="11" grpId="0" animBg="1"/>
      <p:bldP spid="11270" grpId="0" animBg="1"/>
      <p:bldP spid="15" grpId="0" animBg="1"/>
      <p:bldP spid="16" grpId="0" animBg="1"/>
      <p:bldP spid="11272" grpId="0" animBg="1"/>
      <p:bldP spid="28" grpId="0" animBg="1"/>
      <p:bldP spid="29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2" grpId="0" animBg="1"/>
      <p:bldP spid="47" grpId="0" animBg="1"/>
      <p:bldP spid="49" grpId="0" animBg="1"/>
      <p:bldP spid="50" grpId="0" animBg="1"/>
      <p:bldP spid="54" grpId="0" animBg="1"/>
      <p:bldP spid="56" grpId="0" animBg="1"/>
      <p:bldP spid="57" grpId="0" animBg="1"/>
      <p:bldP spid="58" grpId="0" animBg="1"/>
      <p:bldP spid="11290" grpId="0" animBg="1"/>
      <p:bldP spid="94" grpId="0" animBg="1"/>
      <p:bldP spid="2" grpId="0" animBg="1"/>
      <p:bldP spid="65" grpId="0" animBg="1"/>
      <p:bldP spid="64" grpId="0" animBg="1"/>
      <p:bldP spid="6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E0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1">
            <a:extLst>
              <a:ext uri="{FF2B5EF4-FFF2-40B4-BE49-F238E27FC236}">
                <a16:creationId xmlns:a16="http://schemas.microsoft.com/office/drawing/2014/main" id="{B3D267C0-8EED-4591-AAB0-CC16803E4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5" y="2751140"/>
            <a:ext cx="9070975" cy="1354137"/>
          </a:xfrm>
          <a:prstGeom prst="rect">
            <a:avLst/>
          </a:prstGeom>
          <a:noFill/>
          <a:ln w="317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it-IT" altLang="it-IT" sz="1800" dirty="0">
                <a:solidFill>
                  <a:srgbClr val="0066FF"/>
                </a:solidFill>
                <a:latin typeface="Comic Sans MS" panose="030F0702030302020204" pitchFamily="66" charset="0"/>
              </a:rPr>
              <a:t>Per maggiore completezza ed approfondimento degli argomenti si può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it-IT" altLang="it-IT" sz="1800" dirty="0">
                <a:solidFill>
                  <a:srgbClr val="0066FF"/>
                </a:solidFill>
                <a:latin typeface="Comic Sans MS" panose="030F0702030302020204" pitchFamily="66" charset="0"/>
              </a:rPr>
              <a:t> consultare il seguente sito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endParaRPr lang="it-IT" altLang="it-IT" sz="1800" dirty="0">
              <a:solidFill>
                <a:srgbClr val="0066FF"/>
              </a:solidFill>
              <a:latin typeface="Comic Sans MS" panose="030F0702030302020204" pitchFamily="66" charset="0"/>
            </a:endParaRP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it-IT" altLang="it-IT" sz="2800" dirty="0">
                <a:solidFill>
                  <a:srgbClr val="0070C0"/>
                </a:solidFill>
                <a:latin typeface="Comic Sans MS" panose="030F0702030302020204" pitchFamily="66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lang="it-IT" altLang="it-IT" sz="2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E0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>
            <a:extLst>
              <a:ext uri="{FF2B5EF4-FFF2-40B4-BE49-F238E27FC236}">
                <a16:creationId xmlns:a16="http://schemas.microsoft.com/office/drawing/2014/main" id="{0C71C64C-E2E4-4D1B-A045-E27A040B6B33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513" y="0"/>
            <a:ext cx="9070975" cy="720725"/>
          </a:xfrm>
          <a:ln w="12700" cmpd="dbl">
            <a:solidFill>
              <a:srgbClr val="0070C0"/>
            </a:solidFill>
          </a:ln>
        </p:spPr>
        <p:txBody>
          <a:bodyPr/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Intersezione di tre piani: introduzione e presentazione</a:t>
            </a:r>
            <a:endParaRPr lang="it-IT" sz="2000" kern="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075" name="CasellaDiTesto 4">
            <a:extLst>
              <a:ext uri="{FF2B5EF4-FFF2-40B4-BE49-F238E27FC236}">
                <a16:creationId xmlns:a16="http://schemas.microsoft.com/office/drawing/2014/main" id="{EF0445D4-2D91-4B98-BA57-CFA434CA1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3" y="768350"/>
            <a:ext cx="9070975" cy="58578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6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Definita l’operazione geometrica tra piani, sia nelle formalizzazioni che negli algoritmi descrittivi, si vuole, ora, affrontare il problema relativo all’intersezione fra tre piani.</a:t>
            </a:r>
            <a:endParaRPr lang="it-IT" altLang="it-IT" sz="160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76" name="CasellaDiTesto 12">
            <a:extLst>
              <a:ext uri="{FF2B5EF4-FFF2-40B4-BE49-F238E27FC236}">
                <a16:creationId xmlns:a16="http://schemas.microsoft.com/office/drawing/2014/main" id="{A2657B72-CC96-436A-8D31-233BBE6AE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3" y="1409700"/>
            <a:ext cx="9070975" cy="90011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6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Immaginiamo, quindi, che sia da ricercare l’elemento geometrico risultante dalla seguente intersezione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77" name="CasellaDiTesto 13">
            <a:extLst>
              <a:ext uri="{FF2B5EF4-FFF2-40B4-BE49-F238E27FC236}">
                <a16:creationId xmlns:a16="http://schemas.microsoft.com/office/drawing/2014/main" id="{1DB7441E-485C-47E5-A179-E3DE218F21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7425" y="1889125"/>
            <a:ext cx="2089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alt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alt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alt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b  </a:t>
            </a:r>
            <a:r>
              <a:rPr lang="it-IT" alt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alt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g</a:t>
            </a:r>
            <a:r>
              <a:rPr lang="it-IT" alt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it-IT" alt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® ?</a:t>
            </a:r>
            <a:endParaRPr lang="it-IT" altLang="it-IT" sz="2000">
              <a:solidFill>
                <a:srgbClr val="002060"/>
              </a:solidFill>
            </a:endParaRPr>
          </a:p>
        </p:txBody>
      </p:sp>
      <p:sp>
        <p:nvSpPr>
          <p:cNvPr id="3078" name="CasellaDiTesto 1">
            <a:extLst>
              <a:ext uri="{FF2B5EF4-FFF2-40B4-BE49-F238E27FC236}">
                <a16:creationId xmlns:a16="http://schemas.microsoft.com/office/drawing/2014/main" id="{2E3B010D-0BAD-43E1-B154-A3D45A3CD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3" y="2365375"/>
            <a:ext cx="9070975" cy="68421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it-IT" altLang="it-IT" sz="16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Ricordiamo, anzitutto,</a:t>
            </a:r>
            <a:r>
              <a:rPr lang="it-IT" altLang="it-IT" sz="16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che l’intersezione tra due piani determina una retta per cui sarà:</a:t>
            </a:r>
          </a:p>
        </p:txBody>
      </p:sp>
      <p:sp>
        <p:nvSpPr>
          <p:cNvPr id="3079" name="CasellaDiTesto 2">
            <a:extLst>
              <a:ext uri="{FF2B5EF4-FFF2-40B4-BE49-F238E27FC236}">
                <a16:creationId xmlns:a16="http://schemas.microsoft.com/office/drawing/2014/main" id="{5E58C641-1306-4879-A46E-8F0C9733A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5013" y="2638425"/>
            <a:ext cx="25939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alt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alt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alt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b </a:t>
            </a:r>
            <a:r>
              <a:rPr lang="it-IT" alt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it-IT" alt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®</a:t>
            </a:r>
            <a:r>
              <a:rPr lang="it-IT" alt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 r </a:t>
            </a:r>
            <a:r>
              <a:rPr lang="it-IT" alt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</a:t>
            </a:r>
            <a:r>
              <a:rPr lang="it-IT" alt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(</a:t>
            </a:r>
            <a:r>
              <a:rPr lang="it-IT" alt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a</a:t>
            </a:r>
            <a:r>
              <a:rPr lang="it-IT" alt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, </a:t>
            </a:r>
            <a:r>
              <a:rPr lang="it-IT" alt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b</a:t>
            </a:r>
            <a:r>
              <a:rPr lang="it-IT" alt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)</a:t>
            </a:r>
            <a:endParaRPr lang="it-IT" altLang="it-IT" sz="2000">
              <a:solidFill>
                <a:srgbClr val="002060"/>
              </a:solidFill>
            </a:endParaRPr>
          </a:p>
        </p:txBody>
      </p:sp>
      <p:sp>
        <p:nvSpPr>
          <p:cNvPr id="3080" name="CasellaDiTesto 3">
            <a:extLst>
              <a:ext uri="{FF2B5EF4-FFF2-40B4-BE49-F238E27FC236}">
                <a16:creationId xmlns:a16="http://schemas.microsoft.com/office/drawing/2014/main" id="{7ECC2E66-DD2F-4969-9912-CFDC426A2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3" y="3101975"/>
            <a:ext cx="9070975" cy="97313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it-IT" altLang="it-IT" sz="16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Sulla base di questo concetto e relative operazioni si può immaginare una seconda operazione tra i piani </a:t>
            </a:r>
            <a:r>
              <a:rPr lang="it-IT" altLang="it-IT" sz="16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b</a:t>
            </a:r>
            <a:r>
              <a:rPr lang="it-IT" altLang="it-IT" sz="16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 e </a:t>
            </a:r>
            <a:r>
              <a:rPr lang="it-IT" altLang="it-IT" sz="16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g</a:t>
            </a:r>
            <a:r>
              <a:rPr lang="it-IT" altLang="it-IT" sz="16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 della terna di piani per cui avremo una seconda operazione come di seguito: </a:t>
            </a:r>
            <a:endParaRPr lang="it-IT" altLang="it-IT" sz="1600">
              <a:ea typeface="Calibri" panose="020F0502020204030204" pitchFamily="34" charset="0"/>
              <a:cs typeface="Symbol" panose="05050102010706020507" pitchFamily="18" charset="2"/>
            </a:endParaRPr>
          </a:p>
        </p:txBody>
      </p:sp>
      <p:sp>
        <p:nvSpPr>
          <p:cNvPr id="3081" name="CasellaDiTesto 4">
            <a:extLst>
              <a:ext uri="{FF2B5EF4-FFF2-40B4-BE49-F238E27FC236}">
                <a16:creationId xmlns:a16="http://schemas.microsoft.com/office/drawing/2014/main" id="{EA68A28E-6873-4693-93C1-1500F004E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038" y="3675063"/>
            <a:ext cx="2447925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alt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 </a:t>
            </a:r>
            <a:r>
              <a:rPr lang="it-IT" alt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alt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g </a:t>
            </a:r>
            <a:r>
              <a:rPr lang="it-IT" alt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it-IT" alt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®</a:t>
            </a:r>
            <a:r>
              <a:rPr lang="it-IT" alt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 s </a:t>
            </a:r>
            <a:r>
              <a:rPr lang="it-IT" alt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</a:t>
            </a:r>
            <a:r>
              <a:rPr lang="it-IT" alt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(</a:t>
            </a:r>
            <a:r>
              <a:rPr lang="it-IT" alt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b</a:t>
            </a:r>
            <a:r>
              <a:rPr lang="it-IT" alt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,</a:t>
            </a:r>
            <a:r>
              <a:rPr lang="it-IT" alt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 g</a:t>
            </a:r>
            <a:r>
              <a:rPr lang="it-IT" alt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)</a:t>
            </a:r>
            <a:endParaRPr lang="it-IT" altLang="it-IT" sz="2000">
              <a:solidFill>
                <a:srgbClr val="002060"/>
              </a:solidFill>
            </a:endParaRPr>
          </a:p>
        </p:txBody>
      </p:sp>
      <p:sp>
        <p:nvSpPr>
          <p:cNvPr id="3082" name="CasellaDiTesto 5">
            <a:extLst>
              <a:ext uri="{FF2B5EF4-FFF2-40B4-BE49-F238E27FC236}">
                <a16:creationId xmlns:a16="http://schemas.microsoft.com/office/drawing/2014/main" id="{5E10EEA1-FD09-4FD4-8291-D4786AB019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3" y="4125913"/>
            <a:ext cx="9070975" cy="129698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it-IT" altLang="it-IT" sz="16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A questo punto poiché le due operazioni danno, come risultato, due rette distinte r ed s, appartenenti al piano </a:t>
            </a:r>
            <a:r>
              <a:rPr lang="it-IT" altLang="it-IT" sz="16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b</a:t>
            </a:r>
            <a:r>
              <a:rPr lang="it-IT" altLang="it-IT" sz="16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, quindi complanari, si può procedere alla ricerca dell’intersezione tra queste due rette ottenendo, come risultato, un punto come sintetizzato di seguito:</a:t>
            </a:r>
            <a:endParaRPr lang="it-IT" altLang="it-IT" sz="160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3083" name="CasellaDiTesto 6">
            <a:extLst>
              <a:ext uri="{FF2B5EF4-FFF2-40B4-BE49-F238E27FC236}">
                <a16:creationId xmlns:a16="http://schemas.microsoft.com/office/drawing/2014/main" id="{A6B217EE-5BC6-4B46-8890-1FFA23AFC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5988" y="5013325"/>
            <a:ext cx="2293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(r </a:t>
            </a:r>
            <a:r>
              <a:rPr lang="it-IT" alt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alt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 s) </a:t>
            </a:r>
            <a:r>
              <a:rPr lang="it-IT" alt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®</a:t>
            </a:r>
            <a:r>
              <a:rPr lang="it-IT" alt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 P</a:t>
            </a:r>
            <a:r>
              <a:rPr lang="it-IT" alt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</a:t>
            </a:r>
            <a:r>
              <a:rPr lang="it-IT" alt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(r, s)</a:t>
            </a:r>
            <a:endParaRPr lang="it-IT" altLang="it-IT" sz="2000">
              <a:solidFill>
                <a:srgbClr val="002060"/>
              </a:solidFill>
              <a:ea typeface="Calibri" panose="020F0502020204030204" pitchFamily="34" charset="0"/>
              <a:cs typeface="Symbol" panose="05050102010706020507" pitchFamily="18" charset="2"/>
            </a:endParaRPr>
          </a:p>
        </p:txBody>
      </p:sp>
      <p:sp>
        <p:nvSpPr>
          <p:cNvPr id="3084" name="CasellaDiTesto 7">
            <a:extLst>
              <a:ext uri="{FF2B5EF4-FFF2-40B4-BE49-F238E27FC236}">
                <a16:creationId xmlns:a16="http://schemas.microsoft.com/office/drawing/2014/main" id="{A7791B31-B410-4B5C-9C21-AE2EC3D27F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9113" y="5013325"/>
            <a:ext cx="2628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6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quindi anche ad</a:t>
            </a:r>
            <a:r>
              <a:rPr lang="it-IT" alt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 (</a:t>
            </a:r>
            <a:r>
              <a:rPr lang="it-IT" alt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a</a:t>
            </a:r>
            <a:r>
              <a:rPr lang="it-IT" alt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, </a:t>
            </a:r>
            <a:r>
              <a:rPr lang="it-IT" alt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b</a:t>
            </a:r>
            <a:r>
              <a:rPr lang="it-IT" alt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, </a:t>
            </a:r>
            <a:r>
              <a:rPr lang="it-IT" alt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g</a:t>
            </a:r>
            <a:r>
              <a:rPr lang="it-IT" alt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) </a:t>
            </a:r>
            <a:endParaRPr lang="it-IT" altLang="it-IT" sz="2000">
              <a:solidFill>
                <a:srgbClr val="002060"/>
              </a:solidFill>
              <a:ea typeface="Calibri" panose="020F0502020204030204" pitchFamily="34" charset="0"/>
              <a:cs typeface="Symbol" panose="05050102010706020507" pitchFamily="18" charset="2"/>
            </a:endParaRPr>
          </a:p>
        </p:txBody>
      </p:sp>
      <p:sp>
        <p:nvSpPr>
          <p:cNvPr id="3085" name="CasellaDiTesto 10">
            <a:extLst>
              <a:ext uri="{FF2B5EF4-FFF2-40B4-BE49-F238E27FC236}">
                <a16:creationId xmlns:a16="http://schemas.microsoft.com/office/drawing/2014/main" id="{84923BB9-CBC2-4A10-A0C7-6E429B84E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3" y="5486400"/>
            <a:ext cx="9070975" cy="133191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it-IT" altLang="it-IT" sz="16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Si può concludere, quindi, che l</a:t>
            </a:r>
            <a:r>
              <a:rPr lang="it-IT" altLang="it-IT" sz="16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’intersezione di tre piani genera un punto sintetizzando l’operazione come di seguito:</a:t>
            </a:r>
            <a:endParaRPr lang="it-IT" altLang="it-IT" sz="1800">
              <a:solidFill>
                <a:srgbClr val="002060"/>
              </a:solidFill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98AC1DD-DD9D-4D7F-87D7-DF8964FD16BA}"/>
              </a:ext>
            </a:extLst>
          </p:cNvPr>
          <p:cNvSpPr txBox="1"/>
          <p:nvPr/>
        </p:nvSpPr>
        <p:spPr>
          <a:xfrm>
            <a:off x="2627313" y="6253163"/>
            <a:ext cx="3889375" cy="4762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25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5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sz="25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sz="25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 </a:t>
            </a:r>
            <a:r>
              <a:rPr lang="it-IT" sz="25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sz="25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5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it-IT" sz="25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® </a:t>
            </a:r>
            <a:r>
              <a:rPr lang="it-IT" sz="25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P </a:t>
            </a:r>
            <a:r>
              <a:rPr lang="it-IT" sz="25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 </a:t>
            </a:r>
            <a:r>
              <a:rPr lang="it-IT" sz="25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(</a:t>
            </a:r>
            <a:r>
              <a:rPr lang="it-IT" sz="25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a</a:t>
            </a:r>
            <a:r>
              <a:rPr lang="it-IT" sz="25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, </a:t>
            </a:r>
            <a:r>
              <a:rPr lang="it-IT" sz="25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b</a:t>
            </a:r>
            <a:r>
              <a:rPr lang="it-IT" sz="25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,</a:t>
            </a:r>
            <a:r>
              <a:rPr lang="it-IT" sz="25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 g</a:t>
            </a:r>
            <a:r>
              <a:rPr lang="it-IT" sz="25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)</a:t>
            </a:r>
            <a:endParaRPr lang="it-IT" sz="25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3076" grpId="0" animBg="1"/>
      <p:bldP spid="3077" grpId="0"/>
      <p:bldP spid="3078" grpId="0" animBg="1"/>
      <p:bldP spid="3079" grpId="0"/>
      <p:bldP spid="3080" grpId="0" animBg="1"/>
      <p:bldP spid="3081" grpId="0"/>
      <p:bldP spid="3082" grpId="0" animBg="1"/>
      <p:bldP spid="3083" grpId="0"/>
      <p:bldP spid="3084" grpId="0"/>
      <p:bldP spid="3085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E0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A18D5CC6-3A3C-42D0-9A5B-40AE283CC06A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513" y="14288"/>
            <a:ext cx="9070975" cy="719137"/>
          </a:xfrm>
          <a:ln w="12700" cmpd="dbl">
            <a:solidFill>
              <a:srgbClr val="0070C0"/>
            </a:solidFill>
          </a:ln>
        </p:spPr>
        <p:txBody>
          <a:bodyPr/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altLang="it-IT" sz="28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Geometria descrittiva dinamica</a:t>
            </a:r>
            <a:b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</a:br>
            <a: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Definizione dell’algoritmo descrittivo (1)</a:t>
            </a:r>
          </a:p>
        </p:txBody>
      </p:sp>
      <p:sp>
        <p:nvSpPr>
          <p:cNvPr id="4099" name="CasellaDiTesto 4">
            <a:extLst>
              <a:ext uri="{FF2B5EF4-FFF2-40B4-BE49-F238E27FC236}">
                <a16:creationId xmlns:a16="http://schemas.microsoft.com/office/drawing/2014/main" id="{F78F6E19-F067-47D2-AA44-4E1205EE5A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3" y="781050"/>
            <a:ext cx="9070975" cy="26987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6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Stabilito quanto sopra cerchiamo di costruire, ora, l’algoritmo descrittivo relativo a questa operazione</a:t>
            </a:r>
            <a:endParaRPr lang="it-IT" altLang="it-IT" sz="1600">
              <a:solidFill>
                <a:srgbClr val="002060"/>
              </a:solidFill>
              <a:ea typeface="Calibri" panose="020F0502020204030204" pitchFamily="34" charset="0"/>
              <a:cs typeface="Symbol" panose="05050102010706020507" pitchFamily="18" charset="2"/>
            </a:endParaRPr>
          </a:p>
        </p:txBody>
      </p:sp>
      <p:sp>
        <p:nvSpPr>
          <p:cNvPr id="7" name="Casella di testo 3">
            <a:extLst>
              <a:ext uri="{FF2B5EF4-FFF2-40B4-BE49-F238E27FC236}">
                <a16:creationId xmlns:a16="http://schemas.microsoft.com/office/drawing/2014/main" id="{943037E5-5D0E-4855-9656-FD2A0F832F33}"/>
              </a:ext>
            </a:extLst>
          </p:cNvPr>
          <p:cNvSpPr txBox="1"/>
          <p:nvPr/>
        </p:nvSpPr>
        <p:spPr>
          <a:xfrm>
            <a:off x="3379788" y="1387475"/>
            <a:ext cx="1517650" cy="4730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1000"/>
              </a:spcAft>
              <a:defRPr/>
            </a:pPr>
            <a:r>
              <a:rPr lang="it-IT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b </a:t>
            </a:r>
            <a:r>
              <a:rPr lang="it-IT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it-IT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®</a:t>
            </a:r>
            <a:r>
              <a:rPr lang="it-IT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 r</a:t>
            </a:r>
            <a:endParaRPr lang="it-IT" kern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Parentesi graffa aperta 7">
            <a:extLst>
              <a:ext uri="{FF2B5EF4-FFF2-40B4-BE49-F238E27FC236}">
                <a16:creationId xmlns:a16="http://schemas.microsoft.com/office/drawing/2014/main" id="{081A6462-92E7-481D-A38F-0E96D0934073}"/>
              </a:ext>
            </a:extLst>
          </p:cNvPr>
          <p:cNvSpPr/>
          <p:nvPr/>
        </p:nvSpPr>
        <p:spPr>
          <a:xfrm rot="5400000">
            <a:off x="2133601" y="1562100"/>
            <a:ext cx="254000" cy="758825"/>
          </a:xfrm>
          <a:prstGeom prst="leftBrace">
            <a:avLst>
              <a:gd name="adj1" fmla="val 31127"/>
              <a:gd name="adj2" fmla="val 50000"/>
            </a:avLst>
          </a:prstGeom>
          <a:noFill/>
          <a:ln w="3175" cap="flat" cmpd="sng" algn="ctr">
            <a:solidFill>
              <a:schemeClr val="accent1"/>
            </a:solidFill>
            <a:prstDash val="solid"/>
          </a:ln>
          <a:effectLst/>
        </p:spPr>
        <p:txBody>
          <a:bodyPr anchor="ctr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kern="0">
              <a:solidFill>
                <a:srgbClr val="002060"/>
              </a:solidFill>
              <a:latin typeface="Calibri"/>
            </a:endParaRPr>
          </a:p>
        </p:txBody>
      </p:sp>
      <p:cxnSp>
        <p:nvCxnSpPr>
          <p:cNvPr id="9" name="Connettore a gomito 8">
            <a:extLst>
              <a:ext uri="{FF2B5EF4-FFF2-40B4-BE49-F238E27FC236}">
                <a16:creationId xmlns:a16="http://schemas.microsoft.com/office/drawing/2014/main" id="{52371FE3-7421-46DC-ABE2-7B5EE706CD60}"/>
              </a:ext>
            </a:extLst>
          </p:cNvPr>
          <p:cNvCxnSpPr/>
          <p:nvPr/>
        </p:nvCxnSpPr>
        <p:spPr>
          <a:xfrm flipV="1">
            <a:off x="2266950" y="1643063"/>
            <a:ext cx="1116013" cy="217487"/>
          </a:xfrm>
          <a:prstGeom prst="bentConnector3">
            <a:avLst>
              <a:gd name="adj1" fmla="val 0"/>
            </a:avLst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headEnd w="lg" len="lg"/>
            <a:tailEnd type="stealth"/>
          </a:ln>
          <a:effectLst/>
        </p:spPr>
      </p:cxnSp>
      <p:sp>
        <p:nvSpPr>
          <p:cNvPr id="10" name="Casella di testo 1">
            <a:extLst>
              <a:ext uri="{FF2B5EF4-FFF2-40B4-BE49-F238E27FC236}">
                <a16:creationId xmlns:a16="http://schemas.microsoft.com/office/drawing/2014/main" id="{243C43A1-66E5-4B0E-8AA5-1F5B01CD96D0}"/>
              </a:ext>
            </a:extLst>
          </p:cNvPr>
          <p:cNvSpPr txBox="1"/>
          <p:nvPr/>
        </p:nvSpPr>
        <p:spPr>
          <a:xfrm>
            <a:off x="1692275" y="2084388"/>
            <a:ext cx="1633538" cy="5048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1000"/>
              </a:spcAft>
              <a:defRPr/>
            </a:pPr>
            <a:r>
              <a:rPr lang="it-IT" kern="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 </a:t>
            </a:r>
            <a:r>
              <a:rPr lang="it-IT" kern="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kern="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kern="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b  </a:t>
            </a:r>
            <a:r>
              <a:rPr lang="it-IT" kern="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kern="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g </a:t>
            </a:r>
            <a:r>
              <a:rPr lang="it-IT" kern="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1" name="Parentesi graffa aperta 10">
            <a:extLst>
              <a:ext uri="{FF2B5EF4-FFF2-40B4-BE49-F238E27FC236}">
                <a16:creationId xmlns:a16="http://schemas.microsoft.com/office/drawing/2014/main" id="{7D2648B9-EEB5-4706-A9CC-0B11827C1531}"/>
              </a:ext>
            </a:extLst>
          </p:cNvPr>
          <p:cNvSpPr/>
          <p:nvPr/>
        </p:nvSpPr>
        <p:spPr>
          <a:xfrm rot="16200000">
            <a:off x="2669382" y="2351881"/>
            <a:ext cx="252412" cy="758825"/>
          </a:xfrm>
          <a:prstGeom prst="leftBrace">
            <a:avLst>
              <a:gd name="adj1" fmla="val 31127"/>
              <a:gd name="adj2" fmla="val 50000"/>
            </a:avLst>
          </a:prstGeom>
          <a:noFill/>
          <a:ln w="3175" cap="flat" cmpd="sng" algn="ctr">
            <a:solidFill>
              <a:schemeClr val="accent1"/>
            </a:solidFill>
            <a:prstDash val="solid"/>
          </a:ln>
          <a:effectLst/>
        </p:spPr>
        <p:txBody>
          <a:bodyPr anchor="ctr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kern="0">
              <a:solidFill>
                <a:srgbClr val="002060"/>
              </a:solidFill>
            </a:endParaRPr>
          </a:p>
        </p:txBody>
      </p:sp>
      <p:cxnSp>
        <p:nvCxnSpPr>
          <p:cNvPr id="12" name="Connettore a gomito 11">
            <a:extLst>
              <a:ext uri="{FF2B5EF4-FFF2-40B4-BE49-F238E27FC236}">
                <a16:creationId xmlns:a16="http://schemas.microsoft.com/office/drawing/2014/main" id="{087F9AA1-9574-40B0-9215-4698D6560EDD}"/>
              </a:ext>
            </a:extLst>
          </p:cNvPr>
          <p:cNvCxnSpPr/>
          <p:nvPr/>
        </p:nvCxnSpPr>
        <p:spPr>
          <a:xfrm>
            <a:off x="4906963" y="1587500"/>
            <a:ext cx="1433512" cy="487363"/>
          </a:xfrm>
          <a:prstGeom prst="bentConnector3">
            <a:avLst>
              <a:gd name="adj1" fmla="val 99871"/>
            </a:avLst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sp>
        <p:nvSpPr>
          <p:cNvPr id="13" name="Casella di testo 8">
            <a:extLst>
              <a:ext uri="{FF2B5EF4-FFF2-40B4-BE49-F238E27FC236}">
                <a16:creationId xmlns:a16="http://schemas.microsoft.com/office/drawing/2014/main" id="{265B04B7-610A-4EF9-97BF-448C4D341F41}"/>
              </a:ext>
            </a:extLst>
          </p:cNvPr>
          <p:cNvSpPr txBox="1"/>
          <p:nvPr/>
        </p:nvSpPr>
        <p:spPr>
          <a:xfrm>
            <a:off x="5241925" y="2084388"/>
            <a:ext cx="2209800" cy="5048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kern="0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(r </a:t>
            </a:r>
            <a:r>
              <a:rPr lang="it-IT" kern="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kern="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 s)</a:t>
            </a:r>
            <a:r>
              <a:rPr lang="it-IT" kern="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®</a:t>
            </a:r>
            <a:r>
              <a:rPr lang="it-IT" kern="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P</a:t>
            </a:r>
            <a:r>
              <a:rPr lang="it-IT" kern="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</a:t>
            </a:r>
            <a:r>
              <a:rPr lang="it-IT" kern="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(</a:t>
            </a:r>
            <a:r>
              <a:rPr lang="it-IT" kern="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a</a:t>
            </a:r>
            <a:r>
              <a:rPr lang="it-IT" kern="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, </a:t>
            </a:r>
            <a:r>
              <a:rPr lang="it-IT" kern="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b</a:t>
            </a:r>
            <a:r>
              <a:rPr lang="it-IT" kern="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,</a:t>
            </a:r>
            <a:r>
              <a:rPr lang="it-IT" kern="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 g</a:t>
            </a:r>
            <a:r>
              <a:rPr lang="it-IT" kern="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)</a:t>
            </a:r>
            <a:endParaRPr lang="it-IT" kern="0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914400" eaLnBrk="1" fontAlgn="auto" hangingPunct="1">
              <a:spcBef>
                <a:spcPts val="0"/>
              </a:spcBef>
              <a:spcAft>
                <a:spcPts val="1000"/>
              </a:spcAft>
              <a:defRPr/>
            </a:pPr>
            <a:r>
              <a:rPr lang="it-IT" kern="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cxnSp>
        <p:nvCxnSpPr>
          <p:cNvPr id="14" name="Connettore a gomito 13">
            <a:extLst>
              <a:ext uri="{FF2B5EF4-FFF2-40B4-BE49-F238E27FC236}">
                <a16:creationId xmlns:a16="http://schemas.microsoft.com/office/drawing/2014/main" id="{C1A6146B-957D-4B70-89D7-980871F89744}"/>
              </a:ext>
            </a:extLst>
          </p:cNvPr>
          <p:cNvCxnSpPr/>
          <p:nvPr/>
        </p:nvCxnSpPr>
        <p:spPr>
          <a:xfrm flipV="1">
            <a:off x="4919663" y="2593975"/>
            <a:ext cx="1389062" cy="534988"/>
          </a:xfrm>
          <a:prstGeom prst="bentConnector3">
            <a:avLst>
              <a:gd name="adj1" fmla="val 100473"/>
            </a:avLst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15" name="Connettore a gomito 14">
            <a:extLst>
              <a:ext uri="{FF2B5EF4-FFF2-40B4-BE49-F238E27FC236}">
                <a16:creationId xmlns:a16="http://schemas.microsoft.com/office/drawing/2014/main" id="{CFE81F34-C4E5-4AB4-8EFC-6AD5EEED8AFC}"/>
              </a:ext>
            </a:extLst>
          </p:cNvPr>
          <p:cNvCxnSpPr/>
          <p:nvPr/>
        </p:nvCxnSpPr>
        <p:spPr>
          <a:xfrm>
            <a:off x="2803525" y="2860675"/>
            <a:ext cx="576263" cy="252413"/>
          </a:xfrm>
          <a:prstGeom prst="bentConnector3">
            <a:avLst>
              <a:gd name="adj1" fmla="val 0"/>
            </a:avLst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sp>
        <p:nvSpPr>
          <p:cNvPr id="16" name="Casella di testo 4">
            <a:extLst>
              <a:ext uri="{FF2B5EF4-FFF2-40B4-BE49-F238E27FC236}">
                <a16:creationId xmlns:a16="http://schemas.microsoft.com/office/drawing/2014/main" id="{B512D33A-F8B4-4396-B853-E1155EB19752}"/>
              </a:ext>
            </a:extLst>
          </p:cNvPr>
          <p:cNvSpPr txBox="1"/>
          <p:nvPr/>
        </p:nvSpPr>
        <p:spPr>
          <a:xfrm>
            <a:off x="3379788" y="2874963"/>
            <a:ext cx="1517650" cy="4730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1000"/>
              </a:spcAft>
              <a:defRPr/>
            </a:pPr>
            <a:r>
              <a:rPr lang="it-IT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 </a:t>
            </a:r>
            <a:r>
              <a:rPr lang="it-IT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g </a:t>
            </a:r>
            <a:r>
              <a:rPr lang="it-IT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it-IT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®</a:t>
            </a:r>
            <a:r>
              <a:rPr lang="it-IT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 s</a:t>
            </a:r>
            <a:endParaRPr lang="it-IT" kern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01" name="CasellaDiTesto 1">
            <a:extLst>
              <a:ext uri="{FF2B5EF4-FFF2-40B4-BE49-F238E27FC236}">
                <a16:creationId xmlns:a16="http://schemas.microsoft.com/office/drawing/2014/main" id="{ECD30881-8829-466F-A933-805CBC85BA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3" y="3530600"/>
            <a:ext cx="9070975" cy="33115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it-IT" altLang="it-IT" sz="16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Assegnati i tre piani distinti </a:t>
            </a:r>
            <a:r>
              <a:rPr lang="it-IT" altLang="it-IT" sz="16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a</a:t>
            </a:r>
            <a:r>
              <a:rPr lang="it-IT" altLang="it-IT" sz="16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, </a:t>
            </a:r>
            <a:r>
              <a:rPr lang="it-IT" altLang="it-IT" sz="16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b</a:t>
            </a:r>
            <a:r>
              <a:rPr lang="it-IT" altLang="it-IT" sz="16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, </a:t>
            </a:r>
            <a:r>
              <a:rPr lang="it-IT" altLang="it-IT" sz="16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g</a:t>
            </a:r>
            <a:r>
              <a:rPr lang="it-IT" altLang="it-IT" sz="16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, se sviluppiamo l’operazione sui primi due, </a:t>
            </a:r>
            <a:r>
              <a:rPr lang="it-IT" altLang="it-IT" sz="16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a</a:t>
            </a:r>
            <a:r>
              <a:rPr lang="it-IT" altLang="it-IT" sz="16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 e </a:t>
            </a:r>
            <a:r>
              <a:rPr lang="it-IT" altLang="it-IT" sz="16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b</a:t>
            </a:r>
            <a:r>
              <a:rPr lang="it-IT" altLang="it-IT" sz="16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,</a:t>
            </a:r>
            <a:r>
              <a:rPr lang="it-IT" altLang="it-IT" sz="16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it-IT" altLang="it-IT" sz="16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si avrà quanto di seguito:</a:t>
            </a: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endParaRPr lang="it-IT" altLang="it-IT" sz="1600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endParaRPr lang="it-IT" altLang="it-IT" sz="1600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endParaRPr lang="it-IT" altLang="it-IT" sz="1600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endParaRPr lang="it-IT" altLang="it-IT" sz="1600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endParaRPr lang="it-IT" altLang="it-IT" sz="1600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endParaRPr lang="it-IT" altLang="it-IT" sz="1600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endParaRPr lang="it-IT" altLang="it-IT" sz="1600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endParaRPr lang="it-IT" altLang="it-IT" sz="1600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 dirty="0"/>
          </a:p>
        </p:txBody>
      </p:sp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72F96EB0-6B64-4656-9668-4B9D5FBC8792}"/>
              </a:ext>
            </a:extLst>
          </p:cNvPr>
          <p:cNvCxnSpPr/>
          <p:nvPr/>
        </p:nvCxnSpPr>
        <p:spPr>
          <a:xfrm>
            <a:off x="4016375" y="4498975"/>
            <a:ext cx="484188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32" name="Connettore 2 31">
            <a:extLst>
              <a:ext uri="{FF2B5EF4-FFF2-40B4-BE49-F238E27FC236}">
                <a16:creationId xmlns:a16="http://schemas.microsoft.com/office/drawing/2014/main" id="{7E0B43E2-77BB-46F5-85BD-2D5521B86F44}"/>
              </a:ext>
            </a:extLst>
          </p:cNvPr>
          <p:cNvCxnSpPr/>
          <p:nvPr/>
        </p:nvCxnSpPr>
        <p:spPr>
          <a:xfrm>
            <a:off x="5184775" y="4511675"/>
            <a:ext cx="485775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sp>
        <p:nvSpPr>
          <p:cNvPr id="36" name="Casella di testo 13">
            <a:extLst>
              <a:ext uri="{FF2B5EF4-FFF2-40B4-BE49-F238E27FC236}">
                <a16:creationId xmlns:a16="http://schemas.microsoft.com/office/drawing/2014/main" id="{2D889A10-52CD-4A24-833B-507285B068FE}"/>
              </a:ext>
            </a:extLst>
          </p:cNvPr>
          <p:cNvSpPr txBox="1"/>
          <p:nvPr/>
        </p:nvSpPr>
        <p:spPr>
          <a:xfrm>
            <a:off x="2576513" y="4303713"/>
            <a:ext cx="1454150" cy="4159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(t</a:t>
            </a:r>
            <a:r>
              <a:rPr lang="it-IT" sz="2000" kern="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t</a:t>
            </a:r>
            <a:r>
              <a:rPr lang="it-IT" sz="2000" kern="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7" name="Casella di testo 15">
            <a:extLst>
              <a:ext uri="{FF2B5EF4-FFF2-40B4-BE49-F238E27FC236}">
                <a16:creationId xmlns:a16="http://schemas.microsoft.com/office/drawing/2014/main" id="{FD23EE91-1780-4221-A2D1-8745472B7E81}"/>
              </a:ext>
            </a:extLst>
          </p:cNvPr>
          <p:cNvSpPr txBox="1"/>
          <p:nvPr/>
        </p:nvSpPr>
        <p:spPr>
          <a:xfrm>
            <a:off x="4486275" y="4303713"/>
            <a:ext cx="700088" cy="4159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kern="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38" name="Casella di testo 17">
            <a:extLst>
              <a:ext uri="{FF2B5EF4-FFF2-40B4-BE49-F238E27FC236}">
                <a16:creationId xmlns:a16="http://schemas.microsoft.com/office/drawing/2014/main" id="{8C39F704-9CB2-4BB9-B8BD-EE3CC26C7019}"/>
              </a:ext>
            </a:extLst>
          </p:cNvPr>
          <p:cNvSpPr txBox="1"/>
          <p:nvPr/>
        </p:nvSpPr>
        <p:spPr>
          <a:xfrm>
            <a:off x="5670550" y="4303713"/>
            <a:ext cx="700088" cy="4159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r’</a:t>
            </a:r>
          </a:p>
        </p:txBody>
      </p:sp>
      <p:sp>
        <p:nvSpPr>
          <p:cNvPr id="39" name="Casella di testo 12">
            <a:extLst>
              <a:ext uri="{FF2B5EF4-FFF2-40B4-BE49-F238E27FC236}">
                <a16:creationId xmlns:a16="http://schemas.microsoft.com/office/drawing/2014/main" id="{24F21ACC-F5A7-4322-983A-759F7FBACDCE}"/>
              </a:ext>
            </a:extLst>
          </p:cNvPr>
          <p:cNvSpPr txBox="1"/>
          <p:nvPr/>
        </p:nvSpPr>
        <p:spPr>
          <a:xfrm>
            <a:off x="1349375" y="4784725"/>
            <a:ext cx="1155700" cy="4143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b </a:t>
            </a: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40" name="Connettore a gomito 39">
            <a:extLst>
              <a:ext uri="{FF2B5EF4-FFF2-40B4-BE49-F238E27FC236}">
                <a16:creationId xmlns:a16="http://schemas.microsoft.com/office/drawing/2014/main" id="{8028E240-9F16-4902-B8B7-96E0828A0432}"/>
              </a:ext>
            </a:extLst>
          </p:cNvPr>
          <p:cNvCxnSpPr/>
          <p:nvPr/>
        </p:nvCxnSpPr>
        <p:spPr>
          <a:xfrm flipV="1">
            <a:off x="1920875" y="4498975"/>
            <a:ext cx="646113" cy="298450"/>
          </a:xfrm>
          <a:prstGeom prst="bentConnector3">
            <a:avLst>
              <a:gd name="adj1" fmla="val 1064"/>
            </a:avLst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41" name="Connettore a gomito 40">
            <a:extLst>
              <a:ext uri="{FF2B5EF4-FFF2-40B4-BE49-F238E27FC236}">
                <a16:creationId xmlns:a16="http://schemas.microsoft.com/office/drawing/2014/main" id="{A46FE736-7F8F-4620-A758-CF3310528117}"/>
              </a:ext>
            </a:extLst>
          </p:cNvPr>
          <p:cNvCxnSpPr/>
          <p:nvPr/>
        </p:nvCxnSpPr>
        <p:spPr>
          <a:xfrm>
            <a:off x="6369050" y="4498975"/>
            <a:ext cx="808038" cy="285750"/>
          </a:xfrm>
          <a:prstGeom prst="bentConnector3">
            <a:avLst>
              <a:gd name="adj1" fmla="val 100526"/>
            </a:avLst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sp>
        <p:nvSpPr>
          <p:cNvPr id="42" name="Casella di testo 19">
            <a:extLst>
              <a:ext uri="{FF2B5EF4-FFF2-40B4-BE49-F238E27FC236}">
                <a16:creationId xmlns:a16="http://schemas.microsoft.com/office/drawing/2014/main" id="{FAF05DF6-E34D-4471-8457-A2B1A31D81E1}"/>
              </a:ext>
            </a:extLst>
          </p:cNvPr>
          <p:cNvSpPr txBox="1"/>
          <p:nvPr/>
        </p:nvSpPr>
        <p:spPr>
          <a:xfrm>
            <a:off x="6567488" y="4784725"/>
            <a:ext cx="1227137" cy="4143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 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</a:t>
            </a: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(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a</a:t>
            </a: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, 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b</a:t>
            </a: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)</a:t>
            </a:r>
            <a:endParaRPr lang="it-IT" sz="2000" kern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3" name="Connettore a gomito 42">
            <a:extLst>
              <a:ext uri="{FF2B5EF4-FFF2-40B4-BE49-F238E27FC236}">
                <a16:creationId xmlns:a16="http://schemas.microsoft.com/office/drawing/2014/main" id="{582D990E-FC17-493B-B199-75B26AF02FEE}"/>
              </a:ext>
            </a:extLst>
          </p:cNvPr>
          <p:cNvCxnSpPr/>
          <p:nvPr/>
        </p:nvCxnSpPr>
        <p:spPr>
          <a:xfrm flipV="1">
            <a:off x="6369050" y="5211763"/>
            <a:ext cx="808038" cy="320675"/>
          </a:xfrm>
          <a:prstGeom prst="bentConnector3">
            <a:avLst>
              <a:gd name="adj1" fmla="val 100794"/>
            </a:avLst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sp>
        <p:nvSpPr>
          <p:cNvPr id="44" name="Casella di testo 14">
            <a:extLst>
              <a:ext uri="{FF2B5EF4-FFF2-40B4-BE49-F238E27FC236}">
                <a16:creationId xmlns:a16="http://schemas.microsoft.com/office/drawing/2014/main" id="{01D4C23B-D82A-4E63-B738-8CBED76343D6}"/>
              </a:ext>
            </a:extLst>
          </p:cNvPr>
          <p:cNvSpPr txBox="1"/>
          <p:nvPr/>
        </p:nvSpPr>
        <p:spPr>
          <a:xfrm>
            <a:off x="2576513" y="5289550"/>
            <a:ext cx="1454150" cy="4159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(t</a:t>
            </a:r>
            <a:r>
              <a:rPr lang="it-IT" sz="2000" kern="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t</a:t>
            </a:r>
            <a:r>
              <a:rPr lang="it-IT" sz="2000" kern="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45" name="Connettore a gomito 44">
            <a:extLst>
              <a:ext uri="{FF2B5EF4-FFF2-40B4-BE49-F238E27FC236}">
                <a16:creationId xmlns:a16="http://schemas.microsoft.com/office/drawing/2014/main" id="{C7BFC3CF-2387-4DE7-AA23-7589A4EFA2B8}"/>
              </a:ext>
            </a:extLst>
          </p:cNvPr>
          <p:cNvCxnSpPr/>
          <p:nvPr/>
        </p:nvCxnSpPr>
        <p:spPr>
          <a:xfrm>
            <a:off x="1892300" y="5224463"/>
            <a:ext cx="698500" cy="298450"/>
          </a:xfrm>
          <a:prstGeom prst="bentConnector3">
            <a:avLst>
              <a:gd name="adj1" fmla="val -1020"/>
            </a:avLst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sp>
        <p:nvSpPr>
          <p:cNvPr id="46" name="Casella di testo 18">
            <a:extLst>
              <a:ext uri="{FF2B5EF4-FFF2-40B4-BE49-F238E27FC236}">
                <a16:creationId xmlns:a16="http://schemas.microsoft.com/office/drawing/2014/main" id="{D5E295E7-4001-40DB-B9DC-03378D8151FE}"/>
              </a:ext>
            </a:extLst>
          </p:cNvPr>
          <p:cNvSpPr txBox="1"/>
          <p:nvPr/>
        </p:nvSpPr>
        <p:spPr>
          <a:xfrm>
            <a:off x="5670550" y="5329238"/>
            <a:ext cx="700088" cy="4143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r”</a:t>
            </a:r>
          </a:p>
        </p:txBody>
      </p:sp>
      <p:sp>
        <p:nvSpPr>
          <p:cNvPr id="47" name="Casella di testo 16">
            <a:extLst>
              <a:ext uri="{FF2B5EF4-FFF2-40B4-BE49-F238E27FC236}">
                <a16:creationId xmlns:a16="http://schemas.microsoft.com/office/drawing/2014/main" id="{80F6ECD2-5BDA-491D-8E3F-C832BB5AE67B}"/>
              </a:ext>
            </a:extLst>
          </p:cNvPr>
          <p:cNvSpPr txBox="1"/>
          <p:nvPr/>
        </p:nvSpPr>
        <p:spPr>
          <a:xfrm>
            <a:off x="4486275" y="5316538"/>
            <a:ext cx="700088" cy="4143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kern="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</a:p>
        </p:txBody>
      </p:sp>
      <p:cxnSp>
        <p:nvCxnSpPr>
          <p:cNvPr id="34" name="Connettore 2 33">
            <a:extLst>
              <a:ext uri="{FF2B5EF4-FFF2-40B4-BE49-F238E27FC236}">
                <a16:creationId xmlns:a16="http://schemas.microsoft.com/office/drawing/2014/main" id="{2C3E5DD6-1060-4ACF-B839-0A551E93EF2C}"/>
              </a:ext>
            </a:extLst>
          </p:cNvPr>
          <p:cNvCxnSpPr/>
          <p:nvPr/>
        </p:nvCxnSpPr>
        <p:spPr>
          <a:xfrm>
            <a:off x="4030663" y="5522913"/>
            <a:ext cx="484187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219B5FC3-CDFA-41B8-957B-8328173FBCB1}"/>
              </a:ext>
            </a:extLst>
          </p:cNvPr>
          <p:cNvCxnSpPr/>
          <p:nvPr/>
        </p:nvCxnSpPr>
        <p:spPr>
          <a:xfrm>
            <a:off x="5184775" y="5537200"/>
            <a:ext cx="485775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sp>
        <p:nvSpPr>
          <p:cNvPr id="4103" name="CasellaDiTesto 47">
            <a:extLst>
              <a:ext uri="{FF2B5EF4-FFF2-40B4-BE49-F238E27FC236}">
                <a16:creationId xmlns:a16="http://schemas.microsoft.com/office/drawing/2014/main" id="{E3DDF4BC-E8E0-44C7-9F67-1E26A484F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37250"/>
            <a:ext cx="90725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6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Le intersezioni tra le rispettive tracce dei due piani determinano le tracce T</a:t>
            </a:r>
            <a:r>
              <a:rPr lang="it-IT" altLang="it-IT" sz="160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altLang="it-IT" sz="16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 e T</a:t>
            </a:r>
            <a:r>
              <a:rPr lang="it-IT" altLang="it-IT" sz="160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altLang="it-IT" sz="16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 della retta risultante mediante le quali possiamo determinare le proiezioni r’ ed r” della retta, quale risultato dell’operazione d’intersezione tra i due piani </a:t>
            </a:r>
            <a:r>
              <a:rPr lang="it-IT" altLang="it-IT" sz="16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altLang="it-IT" sz="16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altLang="it-IT" sz="16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altLang="it-IT" sz="16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altLang="it-IT" sz="160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7" grpId="0" animBg="1"/>
      <p:bldP spid="8" grpId="0" animBg="1"/>
      <p:bldP spid="10" grpId="0" animBg="1"/>
      <p:bldP spid="11" grpId="0" animBg="1"/>
      <p:bldP spid="13" grpId="0" animBg="1"/>
      <p:bldP spid="16" grpId="0" animBg="1"/>
      <p:bldP spid="4101" grpId="0" animBg="1"/>
      <p:bldP spid="36" grpId="0" animBg="1"/>
      <p:bldP spid="37" grpId="0" animBg="1"/>
      <p:bldP spid="38" grpId="0" animBg="1"/>
      <p:bldP spid="39" grpId="0" animBg="1"/>
      <p:bldP spid="42" grpId="0" animBg="1"/>
      <p:bldP spid="44" grpId="0" animBg="1"/>
      <p:bldP spid="46" grpId="0" animBg="1"/>
      <p:bldP spid="47" grpId="0" animBg="1"/>
      <p:bldP spid="410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E0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18780D80-4629-4DF6-AD34-E5D961AE4AA8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513" y="0"/>
            <a:ext cx="9070975" cy="720725"/>
          </a:xfrm>
          <a:ln w="12700" cmpd="dbl">
            <a:solidFill>
              <a:srgbClr val="0070C0"/>
            </a:solidFill>
          </a:ln>
        </p:spPr>
        <p:txBody>
          <a:bodyPr/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altLang="it-IT" sz="28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Geometria descrittiva dinamica</a:t>
            </a:r>
            <a:b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</a:br>
            <a: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Definizione dell’algoritmo descrittivo (2)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85672F4-95BB-4A75-9CF8-D04736AF90FE}"/>
              </a:ext>
            </a:extLst>
          </p:cNvPr>
          <p:cNvSpPr txBox="1"/>
          <p:nvPr/>
        </p:nvSpPr>
        <p:spPr>
          <a:xfrm>
            <a:off x="36513" y="849313"/>
            <a:ext cx="9070975" cy="457200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defRPr/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Sviluppando l’operazione tra altri due piani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della terna assegnata si avrà:</a:t>
            </a:r>
          </a:p>
          <a:p>
            <a:pPr>
              <a:defRPr/>
            </a:pPr>
            <a:endParaRPr lang="it-IT" dirty="0"/>
          </a:p>
        </p:txBody>
      </p: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FE036D0F-E95F-452E-B8FF-A0E91C96854F}"/>
              </a:ext>
            </a:extLst>
          </p:cNvPr>
          <p:cNvCxnSpPr/>
          <p:nvPr/>
        </p:nvCxnSpPr>
        <p:spPr>
          <a:xfrm>
            <a:off x="3768725" y="1782763"/>
            <a:ext cx="490538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E99CF10C-2866-4157-9888-BDE783022BC4}"/>
              </a:ext>
            </a:extLst>
          </p:cNvPr>
          <p:cNvCxnSpPr/>
          <p:nvPr/>
        </p:nvCxnSpPr>
        <p:spPr>
          <a:xfrm>
            <a:off x="4965700" y="1766888"/>
            <a:ext cx="492125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sp>
        <p:nvSpPr>
          <p:cNvPr id="25" name="Casella di testo 32">
            <a:extLst>
              <a:ext uri="{FF2B5EF4-FFF2-40B4-BE49-F238E27FC236}">
                <a16:creationId xmlns:a16="http://schemas.microsoft.com/office/drawing/2014/main" id="{A94EDEB1-1741-472E-935F-7AF742F92C6B}"/>
              </a:ext>
            </a:extLst>
          </p:cNvPr>
          <p:cNvSpPr txBox="1"/>
          <p:nvPr/>
        </p:nvSpPr>
        <p:spPr>
          <a:xfrm>
            <a:off x="2354263" y="1498600"/>
            <a:ext cx="1414462" cy="533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5"/>
            </a:solidFill>
          </a:ln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(t</a:t>
            </a:r>
            <a:r>
              <a:rPr lang="it-IT" sz="200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 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t</a:t>
            </a:r>
            <a:r>
              <a:rPr lang="it-IT" sz="200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6" name="Casella di testo 34">
            <a:extLst>
              <a:ext uri="{FF2B5EF4-FFF2-40B4-BE49-F238E27FC236}">
                <a16:creationId xmlns:a16="http://schemas.microsoft.com/office/drawing/2014/main" id="{9EE36947-A4EA-4AF6-8DEF-F52558AB8347}"/>
              </a:ext>
            </a:extLst>
          </p:cNvPr>
          <p:cNvSpPr txBox="1"/>
          <p:nvPr/>
        </p:nvSpPr>
        <p:spPr>
          <a:xfrm>
            <a:off x="4287838" y="1498600"/>
            <a:ext cx="663575" cy="533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5"/>
            </a:solidFill>
          </a:ln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27" name="Casella di testo 36">
            <a:extLst>
              <a:ext uri="{FF2B5EF4-FFF2-40B4-BE49-F238E27FC236}">
                <a16:creationId xmlns:a16="http://schemas.microsoft.com/office/drawing/2014/main" id="{3150BE6D-4A1B-4412-863E-8D0527C18EC4}"/>
              </a:ext>
            </a:extLst>
          </p:cNvPr>
          <p:cNvSpPr txBox="1"/>
          <p:nvPr/>
        </p:nvSpPr>
        <p:spPr>
          <a:xfrm>
            <a:off x="5472113" y="1498600"/>
            <a:ext cx="663575" cy="533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5"/>
            </a:solidFill>
          </a:ln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s’</a:t>
            </a:r>
          </a:p>
        </p:txBody>
      </p:sp>
      <p:sp>
        <p:nvSpPr>
          <p:cNvPr id="28" name="Casella di testo 31">
            <a:extLst>
              <a:ext uri="{FF2B5EF4-FFF2-40B4-BE49-F238E27FC236}">
                <a16:creationId xmlns:a16="http://schemas.microsoft.com/office/drawing/2014/main" id="{9BF6C0BF-DB0A-423D-8AE9-908292E50E91}"/>
              </a:ext>
            </a:extLst>
          </p:cNvPr>
          <p:cNvSpPr txBox="1"/>
          <p:nvPr/>
        </p:nvSpPr>
        <p:spPr>
          <a:xfrm>
            <a:off x="1112838" y="2114550"/>
            <a:ext cx="1169987" cy="533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5"/>
            </a:solidFill>
          </a:ln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g 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29" name="Connettore a gomito 28">
            <a:extLst>
              <a:ext uri="{FF2B5EF4-FFF2-40B4-BE49-F238E27FC236}">
                <a16:creationId xmlns:a16="http://schemas.microsoft.com/office/drawing/2014/main" id="{3876E13F-E191-45FA-BAD3-4B4E2816F7FF}"/>
              </a:ext>
            </a:extLst>
          </p:cNvPr>
          <p:cNvCxnSpPr/>
          <p:nvPr/>
        </p:nvCxnSpPr>
        <p:spPr>
          <a:xfrm flipV="1">
            <a:off x="1690688" y="1765300"/>
            <a:ext cx="642937" cy="338138"/>
          </a:xfrm>
          <a:prstGeom prst="bentConnector3">
            <a:avLst>
              <a:gd name="adj1" fmla="val -1064"/>
            </a:avLst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cxnSp>
        <p:nvCxnSpPr>
          <p:cNvPr id="30" name="Connettore a gomito 29">
            <a:extLst>
              <a:ext uri="{FF2B5EF4-FFF2-40B4-BE49-F238E27FC236}">
                <a16:creationId xmlns:a16="http://schemas.microsoft.com/office/drawing/2014/main" id="{608E2031-C7AF-4C4B-97DB-C618DC5895C0}"/>
              </a:ext>
            </a:extLst>
          </p:cNvPr>
          <p:cNvCxnSpPr/>
          <p:nvPr/>
        </p:nvCxnSpPr>
        <p:spPr>
          <a:xfrm>
            <a:off x="6149975" y="1781175"/>
            <a:ext cx="868363" cy="322263"/>
          </a:xfrm>
          <a:prstGeom prst="bentConnector3">
            <a:avLst>
              <a:gd name="adj1" fmla="val 100526"/>
            </a:avLst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sp>
        <p:nvSpPr>
          <p:cNvPr id="31" name="Casella di testo 38">
            <a:extLst>
              <a:ext uri="{FF2B5EF4-FFF2-40B4-BE49-F238E27FC236}">
                <a16:creationId xmlns:a16="http://schemas.microsoft.com/office/drawing/2014/main" id="{B9006165-AA85-4F91-80D6-732D8D4220C9}"/>
              </a:ext>
            </a:extLst>
          </p:cNvPr>
          <p:cNvSpPr txBox="1"/>
          <p:nvPr/>
        </p:nvSpPr>
        <p:spPr>
          <a:xfrm>
            <a:off x="6438900" y="2132013"/>
            <a:ext cx="1154113" cy="5318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5"/>
            </a:solidFill>
          </a:ln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 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</a:t>
            </a: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(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b</a:t>
            </a: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,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 g</a:t>
            </a: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)</a:t>
            </a:r>
            <a:endParaRPr lang="it-IT" sz="200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2" name="Connettore a gomito 31">
            <a:extLst>
              <a:ext uri="{FF2B5EF4-FFF2-40B4-BE49-F238E27FC236}">
                <a16:creationId xmlns:a16="http://schemas.microsoft.com/office/drawing/2014/main" id="{68B84B78-53C2-4B54-B389-8AB69444A92D}"/>
              </a:ext>
            </a:extLst>
          </p:cNvPr>
          <p:cNvCxnSpPr/>
          <p:nvPr/>
        </p:nvCxnSpPr>
        <p:spPr>
          <a:xfrm flipV="1">
            <a:off x="6062663" y="2663825"/>
            <a:ext cx="976312" cy="396875"/>
          </a:xfrm>
          <a:prstGeom prst="bentConnector3">
            <a:avLst>
              <a:gd name="adj1" fmla="val 100794"/>
            </a:avLst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sp>
        <p:nvSpPr>
          <p:cNvPr id="33" name="Casella di testo 37">
            <a:extLst>
              <a:ext uri="{FF2B5EF4-FFF2-40B4-BE49-F238E27FC236}">
                <a16:creationId xmlns:a16="http://schemas.microsoft.com/office/drawing/2014/main" id="{776C506C-9510-43D4-BD7F-A612EE9478B4}"/>
              </a:ext>
            </a:extLst>
          </p:cNvPr>
          <p:cNvSpPr txBox="1"/>
          <p:nvPr/>
        </p:nvSpPr>
        <p:spPr>
          <a:xfrm>
            <a:off x="5441950" y="2803525"/>
            <a:ext cx="679450" cy="533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5"/>
            </a:solidFill>
          </a:ln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s”</a:t>
            </a:r>
          </a:p>
        </p:txBody>
      </p:sp>
      <p:sp>
        <p:nvSpPr>
          <p:cNvPr id="34" name="Casella di testo 35">
            <a:extLst>
              <a:ext uri="{FF2B5EF4-FFF2-40B4-BE49-F238E27FC236}">
                <a16:creationId xmlns:a16="http://schemas.microsoft.com/office/drawing/2014/main" id="{6C0AB7A1-F44D-4F79-A97A-099AF1434199}"/>
              </a:ext>
            </a:extLst>
          </p:cNvPr>
          <p:cNvSpPr txBox="1"/>
          <p:nvPr/>
        </p:nvSpPr>
        <p:spPr>
          <a:xfrm>
            <a:off x="4287838" y="2803525"/>
            <a:ext cx="677862" cy="533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5"/>
            </a:solidFill>
          </a:ln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35" name="Casella di testo 33">
            <a:extLst>
              <a:ext uri="{FF2B5EF4-FFF2-40B4-BE49-F238E27FC236}">
                <a16:creationId xmlns:a16="http://schemas.microsoft.com/office/drawing/2014/main" id="{CDA76A60-3CB0-434A-A7FA-54943CFA79C9}"/>
              </a:ext>
            </a:extLst>
          </p:cNvPr>
          <p:cNvSpPr txBox="1"/>
          <p:nvPr/>
        </p:nvSpPr>
        <p:spPr>
          <a:xfrm>
            <a:off x="2354263" y="2803525"/>
            <a:ext cx="1443037" cy="533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5"/>
            </a:solidFill>
          </a:ln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(t</a:t>
            </a:r>
            <a:r>
              <a:rPr lang="it-IT" sz="200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 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t</a:t>
            </a:r>
            <a:r>
              <a:rPr lang="it-IT" sz="200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36" name="Connettore a gomito 35">
            <a:extLst>
              <a:ext uri="{FF2B5EF4-FFF2-40B4-BE49-F238E27FC236}">
                <a16:creationId xmlns:a16="http://schemas.microsoft.com/office/drawing/2014/main" id="{DF448CE0-DABD-45EA-BC92-FEC83E710048}"/>
              </a:ext>
            </a:extLst>
          </p:cNvPr>
          <p:cNvCxnSpPr/>
          <p:nvPr/>
        </p:nvCxnSpPr>
        <p:spPr>
          <a:xfrm>
            <a:off x="1662113" y="2643188"/>
            <a:ext cx="706437" cy="466725"/>
          </a:xfrm>
          <a:prstGeom prst="bentConnector3">
            <a:avLst>
              <a:gd name="adj1" fmla="val -1020"/>
            </a:avLst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616205CA-038C-43E4-A719-F528A5134E33}"/>
              </a:ext>
            </a:extLst>
          </p:cNvPr>
          <p:cNvCxnSpPr/>
          <p:nvPr/>
        </p:nvCxnSpPr>
        <p:spPr>
          <a:xfrm>
            <a:off x="3811588" y="3119438"/>
            <a:ext cx="490537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cxnSp>
        <p:nvCxnSpPr>
          <p:cNvPr id="24" name="Connettore 2 23">
            <a:extLst>
              <a:ext uri="{FF2B5EF4-FFF2-40B4-BE49-F238E27FC236}">
                <a16:creationId xmlns:a16="http://schemas.microsoft.com/office/drawing/2014/main" id="{462F0A98-5D35-4535-9079-4AD0C151449C}"/>
              </a:ext>
            </a:extLst>
          </p:cNvPr>
          <p:cNvCxnSpPr/>
          <p:nvPr/>
        </p:nvCxnSpPr>
        <p:spPr>
          <a:xfrm>
            <a:off x="4951413" y="3086100"/>
            <a:ext cx="490537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sp>
        <p:nvSpPr>
          <p:cNvPr id="5125" name="CasellaDiTesto 36">
            <a:extLst>
              <a:ext uri="{FF2B5EF4-FFF2-40B4-BE49-F238E27FC236}">
                <a16:creationId xmlns:a16="http://schemas.microsoft.com/office/drawing/2014/main" id="{50B75348-706B-465E-83C4-08567424D1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3" y="3632200"/>
            <a:ext cx="9070975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Anche in questo caso le intersezioni tra le rispettive tracce dei due piani determinano le tracce T</a:t>
            </a:r>
            <a:r>
              <a:rPr lang="it-IT" altLang="it-IT" sz="180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altLang="it-IT" sz="18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 e T</a:t>
            </a:r>
            <a:r>
              <a:rPr lang="it-IT" altLang="it-IT" sz="180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altLang="it-IT" sz="18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 della retta risultante mediante le quali possiamo determinare le proiezioni s’ ed s” della retta s quale risultato dell’operazione d’intersezione tra i due piani </a:t>
            </a:r>
            <a:r>
              <a:rPr lang="it-IT" altLang="it-IT" sz="18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altLang="it-IT" sz="18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altLang="it-IT" sz="18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altLang="it-IT" sz="18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altLang="it-IT" sz="18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957D84E5-8127-4172-A8EE-886638E420A2}"/>
              </a:ext>
            </a:extLst>
          </p:cNvPr>
          <p:cNvSpPr txBox="1"/>
          <p:nvPr/>
        </p:nvSpPr>
        <p:spPr>
          <a:xfrm>
            <a:off x="36513" y="5499100"/>
            <a:ext cx="9070975" cy="129540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  <a:defRPr/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Le rette r ed s appartengono entrambe al piano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 quindi, essendo due rette complanari, ne possiamo determinare il punto d’intersezione che, appartenendo alle due rette, apparterrà anche ai tre piani.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5" grpId="0" animBg="1"/>
      <p:bldP spid="26" grpId="0" animBg="1"/>
      <p:bldP spid="27" grpId="0" animBg="1"/>
      <p:bldP spid="28" grpId="0" animBg="1"/>
      <p:bldP spid="31" grpId="0" animBg="1"/>
      <p:bldP spid="33" grpId="0" animBg="1"/>
      <p:bldP spid="34" grpId="0" animBg="1"/>
      <p:bldP spid="35" grpId="0" animBg="1"/>
      <p:bldP spid="5125" grpId="0"/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E0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F97E1422-C962-4EED-8564-8C3A5C8E6FD8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513" y="0"/>
            <a:ext cx="9070975" cy="720725"/>
          </a:xfrm>
          <a:ln w="12700" cmpd="dbl">
            <a:solidFill>
              <a:srgbClr val="0070C0"/>
            </a:solidFill>
          </a:ln>
        </p:spPr>
        <p:txBody>
          <a:bodyPr/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altLang="it-IT" sz="28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Geometria descrittiva dinamica</a:t>
            </a:r>
            <a:b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</a:br>
            <a: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Definizione dell’algoritmo descrittivo (3)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76214823-2215-4742-9B79-F249D257E588}"/>
              </a:ext>
            </a:extLst>
          </p:cNvPr>
          <p:cNvSpPr txBox="1"/>
          <p:nvPr/>
        </p:nvSpPr>
        <p:spPr>
          <a:xfrm>
            <a:off x="36513" y="823913"/>
            <a:ext cx="9070975" cy="3240087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  <a:defRPr/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Definiti, quindi, gli elementi descrittivi delle due rette r ed s si può passare a determinare l’operazione di intersezione di queste che sarà la seguente:</a:t>
            </a:r>
            <a:endParaRPr lang="it-IT" dirty="0"/>
          </a:p>
        </p:txBody>
      </p: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2503241E-A2D2-4BBD-A59F-E92FDF62333F}"/>
              </a:ext>
            </a:extLst>
          </p:cNvPr>
          <p:cNvCxnSpPr/>
          <p:nvPr/>
        </p:nvCxnSpPr>
        <p:spPr>
          <a:xfrm>
            <a:off x="3719513" y="2339975"/>
            <a:ext cx="663575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sp>
        <p:nvSpPr>
          <p:cNvPr id="24" name="Casella di testo 49">
            <a:extLst>
              <a:ext uri="{FF2B5EF4-FFF2-40B4-BE49-F238E27FC236}">
                <a16:creationId xmlns:a16="http://schemas.microsoft.com/office/drawing/2014/main" id="{0D8B3A39-3281-4D20-988C-90CF44B685D5}"/>
              </a:ext>
            </a:extLst>
          </p:cNvPr>
          <p:cNvSpPr txBox="1"/>
          <p:nvPr/>
        </p:nvSpPr>
        <p:spPr>
          <a:xfrm>
            <a:off x="2185988" y="2068513"/>
            <a:ext cx="1509712" cy="5111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5"/>
            </a:solidFill>
          </a:ln>
        </p:spPr>
        <p:txBody>
          <a:bodyPr anchor="ctr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(r’</a:t>
            </a:r>
            <a:r>
              <a:rPr lang="it-IT" sz="200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s’)</a:t>
            </a:r>
          </a:p>
        </p:txBody>
      </p:sp>
      <p:sp>
        <p:nvSpPr>
          <p:cNvPr id="25" name="Casella di testo 53">
            <a:extLst>
              <a:ext uri="{FF2B5EF4-FFF2-40B4-BE49-F238E27FC236}">
                <a16:creationId xmlns:a16="http://schemas.microsoft.com/office/drawing/2014/main" id="{CD3FB452-F7A3-4F9C-A592-E0A432167D15}"/>
              </a:ext>
            </a:extLst>
          </p:cNvPr>
          <p:cNvSpPr txBox="1"/>
          <p:nvPr/>
        </p:nvSpPr>
        <p:spPr>
          <a:xfrm>
            <a:off x="4394200" y="2068513"/>
            <a:ext cx="604838" cy="5111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5"/>
            </a:solidFill>
          </a:ln>
        </p:spPr>
        <p:txBody>
          <a:bodyPr anchor="ctr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P’</a:t>
            </a:r>
          </a:p>
        </p:txBody>
      </p:sp>
      <p:sp>
        <p:nvSpPr>
          <p:cNvPr id="26" name="Casella di testo 48">
            <a:extLst>
              <a:ext uri="{FF2B5EF4-FFF2-40B4-BE49-F238E27FC236}">
                <a16:creationId xmlns:a16="http://schemas.microsoft.com/office/drawing/2014/main" id="{EB4D8DC9-EF8D-4CC8-8641-A9BC84F1B2CC}"/>
              </a:ext>
            </a:extLst>
          </p:cNvPr>
          <p:cNvSpPr txBox="1"/>
          <p:nvPr/>
        </p:nvSpPr>
        <p:spPr>
          <a:xfrm>
            <a:off x="811213" y="2657475"/>
            <a:ext cx="1208087" cy="6032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5"/>
            </a:solidFill>
          </a:ln>
        </p:spPr>
        <p:txBody>
          <a:bodyPr anchor="ctr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(r</a:t>
            </a:r>
            <a:r>
              <a:rPr lang="it-IT" sz="200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sz="200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s)</a:t>
            </a:r>
          </a:p>
        </p:txBody>
      </p:sp>
      <p:cxnSp>
        <p:nvCxnSpPr>
          <p:cNvPr id="27" name="Connettore a gomito 26">
            <a:extLst>
              <a:ext uri="{FF2B5EF4-FFF2-40B4-BE49-F238E27FC236}">
                <a16:creationId xmlns:a16="http://schemas.microsoft.com/office/drawing/2014/main" id="{17A479C9-DA06-484A-8F3B-0D07C2327559}"/>
              </a:ext>
            </a:extLst>
          </p:cNvPr>
          <p:cNvCxnSpPr/>
          <p:nvPr/>
        </p:nvCxnSpPr>
        <p:spPr>
          <a:xfrm flipV="1">
            <a:off x="1449388" y="2338388"/>
            <a:ext cx="736600" cy="325437"/>
          </a:xfrm>
          <a:prstGeom prst="bentConnector3">
            <a:avLst>
              <a:gd name="adj1" fmla="val -1064"/>
            </a:avLst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cxnSp>
        <p:nvCxnSpPr>
          <p:cNvPr id="28" name="Connettore a gomito 27">
            <a:extLst>
              <a:ext uri="{FF2B5EF4-FFF2-40B4-BE49-F238E27FC236}">
                <a16:creationId xmlns:a16="http://schemas.microsoft.com/office/drawing/2014/main" id="{B03061C3-1E27-4E2C-8496-0F366F381A5D}"/>
              </a:ext>
            </a:extLst>
          </p:cNvPr>
          <p:cNvCxnSpPr/>
          <p:nvPr/>
        </p:nvCxnSpPr>
        <p:spPr>
          <a:xfrm>
            <a:off x="5008563" y="2338388"/>
            <a:ext cx="2012950" cy="319087"/>
          </a:xfrm>
          <a:prstGeom prst="bentConnector3">
            <a:avLst>
              <a:gd name="adj1" fmla="val 100526"/>
            </a:avLst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sp>
        <p:nvSpPr>
          <p:cNvPr id="29" name="Casella di testo 55">
            <a:extLst>
              <a:ext uri="{FF2B5EF4-FFF2-40B4-BE49-F238E27FC236}">
                <a16:creationId xmlns:a16="http://schemas.microsoft.com/office/drawing/2014/main" id="{727F3E4B-E4DA-4788-B712-B6BF17C9F890}"/>
              </a:ext>
            </a:extLst>
          </p:cNvPr>
          <p:cNvSpPr txBox="1"/>
          <p:nvPr/>
        </p:nvSpPr>
        <p:spPr>
          <a:xfrm>
            <a:off x="5745163" y="2657475"/>
            <a:ext cx="2587625" cy="6048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5"/>
            </a:solidFill>
          </a:ln>
        </p:spPr>
        <p:txBody>
          <a:bodyPr anchor="ctr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200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 </a:t>
            </a:r>
            <a:r>
              <a:rPr lang="it-IT" sz="2000"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[(</a:t>
            </a:r>
            <a:r>
              <a:rPr lang="it-IT" sz="200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it-IT" sz="2000"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r, s) </a:t>
            </a:r>
            <a:r>
              <a:rPr lang="it-IT" sz="200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</a:t>
            </a:r>
            <a:r>
              <a:rPr lang="it-IT" sz="2000"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(</a:t>
            </a:r>
            <a:r>
              <a:rPr lang="it-IT" sz="200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a</a:t>
            </a:r>
            <a:r>
              <a:rPr lang="it-IT" sz="2000"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, </a:t>
            </a:r>
            <a:r>
              <a:rPr lang="it-IT" sz="200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b</a:t>
            </a:r>
            <a:r>
              <a:rPr lang="it-IT" sz="2000"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,</a:t>
            </a:r>
            <a:r>
              <a:rPr lang="it-IT" sz="200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 g</a:t>
            </a:r>
            <a:r>
              <a:rPr lang="it-IT" sz="2000"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)]</a:t>
            </a:r>
            <a:endParaRPr lang="it-IT" sz="200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0" name="Connettore a gomito 29">
            <a:extLst>
              <a:ext uri="{FF2B5EF4-FFF2-40B4-BE49-F238E27FC236}">
                <a16:creationId xmlns:a16="http://schemas.microsoft.com/office/drawing/2014/main" id="{AA89584C-5392-47E7-A550-E3995384D436}"/>
              </a:ext>
            </a:extLst>
          </p:cNvPr>
          <p:cNvCxnSpPr/>
          <p:nvPr/>
        </p:nvCxnSpPr>
        <p:spPr>
          <a:xfrm>
            <a:off x="1400175" y="3259138"/>
            <a:ext cx="782638" cy="366712"/>
          </a:xfrm>
          <a:prstGeom prst="bentConnector3">
            <a:avLst>
              <a:gd name="adj1" fmla="val -1020"/>
            </a:avLst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cxnSp>
        <p:nvCxnSpPr>
          <p:cNvPr id="31" name="Connettore a gomito 30">
            <a:extLst>
              <a:ext uri="{FF2B5EF4-FFF2-40B4-BE49-F238E27FC236}">
                <a16:creationId xmlns:a16="http://schemas.microsoft.com/office/drawing/2014/main" id="{F5144CD5-4F71-484A-B04F-DB4795867A18}"/>
              </a:ext>
            </a:extLst>
          </p:cNvPr>
          <p:cNvCxnSpPr/>
          <p:nvPr/>
        </p:nvCxnSpPr>
        <p:spPr>
          <a:xfrm flipV="1">
            <a:off x="4970463" y="3282950"/>
            <a:ext cx="2111375" cy="346075"/>
          </a:xfrm>
          <a:prstGeom prst="bentConnector3">
            <a:avLst>
              <a:gd name="adj1" fmla="val 100190"/>
            </a:avLst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sp>
        <p:nvSpPr>
          <p:cNvPr id="32" name="Casella di testo 54">
            <a:extLst>
              <a:ext uri="{FF2B5EF4-FFF2-40B4-BE49-F238E27FC236}">
                <a16:creationId xmlns:a16="http://schemas.microsoft.com/office/drawing/2014/main" id="{33821039-9AB2-4780-99DF-85A59C60D327}"/>
              </a:ext>
            </a:extLst>
          </p:cNvPr>
          <p:cNvSpPr txBox="1"/>
          <p:nvPr/>
        </p:nvSpPr>
        <p:spPr>
          <a:xfrm>
            <a:off x="4370388" y="3357563"/>
            <a:ext cx="603250" cy="5111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5"/>
            </a:solidFill>
          </a:ln>
        </p:spPr>
        <p:txBody>
          <a:bodyPr anchor="ctr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P”</a:t>
            </a:r>
          </a:p>
        </p:txBody>
      </p:sp>
      <p:sp>
        <p:nvSpPr>
          <p:cNvPr id="33" name="Casella di testo 50">
            <a:extLst>
              <a:ext uri="{FF2B5EF4-FFF2-40B4-BE49-F238E27FC236}">
                <a16:creationId xmlns:a16="http://schemas.microsoft.com/office/drawing/2014/main" id="{383050AD-79C1-4D22-AD40-83DEDEB56540}"/>
              </a:ext>
            </a:extLst>
          </p:cNvPr>
          <p:cNvSpPr txBox="1"/>
          <p:nvPr/>
        </p:nvSpPr>
        <p:spPr>
          <a:xfrm>
            <a:off x="2185988" y="3357563"/>
            <a:ext cx="1509712" cy="5111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5"/>
            </a:solidFill>
          </a:ln>
        </p:spPr>
        <p:txBody>
          <a:bodyPr anchor="ctr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(r”</a:t>
            </a:r>
            <a:r>
              <a:rPr lang="it-IT" sz="200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s”)</a:t>
            </a:r>
          </a:p>
        </p:txBody>
      </p: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DB7A825D-D607-4A6E-9D6C-54A33C28937D}"/>
              </a:ext>
            </a:extLst>
          </p:cNvPr>
          <p:cNvCxnSpPr/>
          <p:nvPr/>
        </p:nvCxnSpPr>
        <p:spPr>
          <a:xfrm>
            <a:off x="3703638" y="3633788"/>
            <a:ext cx="663575" cy="1587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54053FCC-5DD5-45EB-87D2-1F1DA70E877F}"/>
              </a:ext>
            </a:extLst>
          </p:cNvPr>
          <p:cNvSpPr txBox="1"/>
          <p:nvPr/>
        </p:nvSpPr>
        <p:spPr>
          <a:xfrm>
            <a:off x="36513" y="4340225"/>
            <a:ext cx="9070975" cy="133826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Poiché le rette r ed s appartengono ai piani che le generano e sono complanari al piano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l’intersezione delle rispettive proiezioni determina il luogo della proiezione del punto P quale unico punto risultante delle intersezioni dei tre piani.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5727E3B1-B69F-4F76-8B11-A296BD81FE69}"/>
              </a:ext>
            </a:extLst>
          </p:cNvPr>
          <p:cNvSpPr txBox="1"/>
          <p:nvPr/>
        </p:nvSpPr>
        <p:spPr>
          <a:xfrm>
            <a:off x="36513" y="5884863"/>
            <a:ext cx="9070975" cy="88106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  <a:defRPr/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 forma descrittiva possiamo esplicitare, come di seguito, i passaggi dell’algoritmo grafico-descrittivo.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4" grpId="0" animBg="1"/>
      <p:bldP spid="25" grpId="0" animBg="1"/>
      <p:bldP spid="26" grpId="0" animBg="1"/>
      <p:bldP spid="29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E0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A6E165D3-0AEB-4D23-9059-4DD4615D3655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513" y="0"/>
            <a:ext cx="9070975" cy="720725"/>
          </a:xfrm>
          <a:ln w="12700" cmpd="dbl">
            <a:solidFill>
              <a:srgbClr val="0070C0"/>
            </a:solidFill>
          </a:ln>
        </p:spPr>
        <p:txBody>
          <a:bodyPr/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altLang="it-IT" sz="28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Geometria descrittiva dinamica</a:t>
            </a:r>
            <a:b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</a:br>
            <a: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Definizione dell’algoritmo descrittivo (4)</a:t>
            </a: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0C9F435E-D15F-4547-9DFB-7FD7F806DD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336062"/>
              </p:ext>
            </p:extLst>
          </p:nvPr>
        </p:nvGraphicFramePr>
        <p:xfrm>
          <a:off x="36513" y="1757834"/>
          <a:ext cx="9070975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3042">
                  <a:extLst>
                    <a:ext uri="{9D8B030D-6E8A-4147-A177-3AD203B41FA5}">
                      <a16:colId xmlns:a16="http://schemas.microsoft.com/office/drawing/2014/main" val="1888071918"/>
                    </a:ext>
                  </a:extLst>
                </a:gridCol>
                <a:gridCol w="3490175">
                  <a:extLst>
                    <a:ext uri="{9D8B030D-6E8A-4147-A177-3AD203B41FA5}">
                      <a16:colId xmlns:a16="http://schemas.microsoft.com/office/drawing/2014/main" val="3925503878"/>
                    </a:ext>
                  </a:extLst>
                </a:gridCol>
                <a:gridCol w="2627290">
                  <a:extLst>
                    <a:ext uri="{9D8B030D-6E8A-4147-A177-3AD203B41FA5}">
                      <a16:colId xmlns:a16="http://schemas.microsoft.com/office/drawing/2014/main" val="1229545951"/>
                    </a:ext>
                  </a:extLst>
                </a:gridCol>
                <a:gridCol w="1560468">
                  <a:extLst>
                    <a:ext uri="{9D8B030D-6E8A-4147-A177-3AD203B41FA5}">
                      <a16:colId xmlns:a16="http://schemas.microsoft.com/office/drawing/2014/main" val="1083249370"/>
                    </a:ext>
                  </a:extLst>
                </a:gridCol>
              </a:tblGrid>
              <a:tr h="585007"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 marL="91430" marR="91430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 marL="91430" marR="91430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 marL="91430" marR="91430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 marL="91430" marR="91430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0903716"/>
                  </a:ext>
                </a:extLst>
              </a:tr>
              <a:tr h="4274993"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 marL="91430" marR="91430"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 marL="91430" marR="91430"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 marL="91430" marR="91430"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 marL="91430" marR="91430"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0465001"/>
                  </a:ext>
                </a:extLst>
              </a:tr>
            </a:tbl>
          </a:graphicData>
        </a:graphic>
      </p:graphicFrame>
      <p:sp>
        <p:nvSpPr>
          <p:cNvPr id="7188" name="CasellaDiTesto 5">
            <a:extLst>
              <a:ext uri="{FF2B5EF4-FFF2-40B4-BE49-F238E27FC236}">
                <a16:creationId xmlns:a16="http://schemas.microsoft.com/office/drawing/2014/main" id="{8BA2FC13-34F6-461C-99B7-E7CBA7682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83" y="1903729"/>
            <a:ext cx="1368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600" dirty="0">
                <a:solidFill>
                  <a:srgbClr val="002060"/>
                </a:solidFill>
                <a:latin typeface="Comic Sans MS" panose="030F0702030302020204" pitchFamily="66" charset="0"/>
              </a:rPr>
              <a:t>Dati</a:t>
            </a:r>
          </a:p>
        </p:txBody>
      </p:sp>
      <p:sp>
        <p:nvSpPr>
          <p:cNvPr id="7189" name="CasellaDiTesto 79">
            <a:extLst>
              <a:ext uri="{FF2B5EF4-FFF2-40B4-BE49-F238E27FC236}">
                <a16:creationId xmlns:a16="http://schemas.microsoft.com/office/drawing/2014/main" id="{1E20FB8E-FA66-4397-9445-3C7DC9612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5312" y="1894025"/>
            <a:ext cx="3384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600" dirty="0">
                <a:solidFill>
                  <a:srgbClr val="002060"/>
                </a:solidFill>
                <a:latin typeface="Comic Sans MS" panose="030F0702030302020204" pitchFamily="66" charset="0"/>
              </a:rPr>
              <a:t>Operazioni sui piani</a:t>
            </a:r>
          </a:p>
        </p:txBody>
      </p:sp>
      <p:sp>
        <p:nvSpPr>
          <p:cNvPr id="7190" name="CasellaDiTesto 80">
            <a:extLst>
              <a:ext uri="{FF2B5EF4-FFF2-40B4-BE49-F238E27FC236}">
                <a16:creationId xmlns:a16="http://schemas.microsoft.com/office/drawing/2014/main" id="{7B422BDB-B1B8-4B08-832A-45449F9B5B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609" y="1905315"/>
            <a:ext cx="2592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600" dirty="0">
                <a:solidFill>
                  <a:srgbClr val="002060"/>
                </a:solidFill>
                <a:latin typeface="Comic Sans MS" panose="030F0702030302020204" pitchFamily="66" charset="0"/>
              </a:rPr>
              <a:t>Operazioni con le rette</a:t>
            </a:r>
          </a:p>
        </p:txBody>
      </p:sp>
      <p:sp>
        <p:nvSpPr>
          <p:cNvPr id="7191" name="CasellaDiTesto 81">
            <a:extLst>
              <a:ext uri="{FF2B5EF4-FFF2-40B4-BE49-F238E27FC236}">
                <a16:creationId xmlns:a16="http://schemas.microsoft.com/office/drawing/2014/main" id="{347BC1EE-CAA8-40E4-B2A6-197E96CE1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2777" y="1892615"/>
            <a:ext cx="1512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600" dirty="0">
                <a:solidFill>
                  <a:srgbClr val="002060"/>
                </a:solidFill>
                <a:latin typeface="Comic Sans MS" panose="030F0702030302020204" pitchFamily="66" charset="0"/>
              </a:rPr>
              <a:t>Risultato</a:t>
            </a:r>
          </a:p>
        </p:txBody>
      </p:sp>
      <p:cxnSp>
        <p:nvCxnSpPr>
          <p:cNvPr id="39" name="Connettore 2 38">
            <a:extLst>
              <a:ext uri="{FF2B5EF4-FFF2-40B4-BE49-F238E27FC236}">
                <a16:creationId xmlns:a16="http://schemas.microsoft.com/office/drawing/2014/main" id="{2020D456-D6BD-4386-87FF-E2296095FAFC}"/>
              </a:ext>
            </a:extLst>
          </p:cNvPr>
          <p:cNvCxnSpPr/>
          <p:nvPr/>
        </p:nvCxnSpPr>
        <p:spPr>
          <a:xfrm>
            <a:off x="4801490" y="3110384"/>
            <a:ext cx="252000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cxnSp>
        <p:nvCxnSpPr>
          <p:cNvPr id="40" name="Connettore 2 39">
            <a:extLst>
              <a:ext uri="{FF2B5EF4-FFF2-40B4-BE49-F238E27FC236}">
                <a16:creationId xmlns:a16="http://schemas.microsoft.com/office/drawing/2014/main" id="{257C4573-AF00-4A1C-A245-8FAEB17849F7}"/>
              </a:ext>
            </a:extLst>
          </p:cNvPr>
          <p:cNvCxnSpPr/>
          <p:nvPr/>
        </p:nvCxnSpPr>
        <p:spPr>
          <a:xfrm>
            <a:off x="4787384" y="4227984"/>
            <a:ext cx="252000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cxnSp>
        <p:nvCxnSpPr>
          <p:cNvPr id="41" name="Connettore 2 40">
            <a:extLst>
              <a:ext uri="{FF2B5EF4-FFF2-40B4-BE49-F238E27FC236}">
                <a16:creationId xmlns:a16="http://schemas.microsoft.com/office/drawing/2014/main" id="{C1327774-C2A9-473A-8C97-C34BA9F35DA2}"/>
              </a:ext>
            </a:extLst>
          </p:cNvPr>
          <p:cNvCxnSpPr/>
          <p:nvPr/>
        </p:nvCxnSpPr>
        <p:spPr>
          <a:xfrm>
            <a:off x="4801490" y="4883622"/>
            <a:ext cx="252000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cxnSp>
        <p:nvCxnSpPr>
          <p:cNvPr id="42" name="Connettore 2 41">
            <a:extLst>
              <a:ext uri="{FF2B5EF4-FFF2-40B4-BE49-F238E27FC236}">
                <a16:creationId xmlns:a16="http://schemas.microsoft.com/office/drawing/2014/main" id="{D9A7722D-CDAB-413C-82D3-2330113302FD}"/>
              </a:ext>
            </a:extLst>
          </p:cNvPr>
          <p:cNvCxnSpPr/>
          <p:nvPr/>
        </p:nvCxnSpPr>
        <p:spPr>
          <a:xfrm>
            <a:off x="4787384" y="5902797"/>
            <a:ext cx="252000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cxnSp>
        <p:nvCxnSpPr>
          <p:cNvPr id="43" name="Connettore 2 42">
            <a:extLst>
              <a:ext uri="{FF2B5EF4-FFF2-40B4-BE49-F238E27FC236}">
                <a16:creationId xmlns:a16="http://schemas.microsoft.com/office/drawing/2014/main" id="{1CDC884C-C274-41D0-BCDD-47DB3BCD7F11}"/>
              </a:ext>
            </a:extLst>
          </p:cNvPr>
          <p:cNvCxnSpPr/>
          <p:nvPr/>
        </p:nvCxnSpPr>
        <p:spPr>
          <a:xfrm>
            <a:off x="3871799" y="3115147"/>
            <a:ext cx="288000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cxnSp>
        <p:nvCxnSpPr>
          <p:cNvPr id="44" name="Connettore 2 43">
            <a:extLst>
              <a:ext uri="{FF2B5EF4-FFF2-40B4-BE49-F238E27FC236}">
                <a16:creationId xmlns:a16="http://schemas.microsoft.com/office/drawing/2014/main" id="{8F428C35-5F69-4F8B-A4EB-43B414B5AFB2}"/>
              </a:ext>
            </a:extLst>
          </p:cNvPr>
          <p:cNvCxnSpPr/>
          <p:nvPr/>
        </p:nvCxnSpPr>
        <p:spPr>
          <a:xfrm>
            <a:off x="3850267" y="4223222"/>
            <a:ext cx="288000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cxnSp>
        <p:nvCxnSpPr>
          <p:cNvPr id="45" name="Connettore 2 44">
            <a:extLst>
              <a:ext uri="{FF2B5EF4-FFF2-40B4-BE49-F238E27FC236}">
                <a16:creationId xmlns:a16="http://schemas.microsoft.com/office/drawing/2014/main" id="{76CF6148-B9C4-4D2B-93A0-3C98E072FC5E}"/>
              </a:ext>
            </a:extLst>
          </p:cNvPr>
          <p:cNvCxnSpPr/>
          <p:nvPr/>
        </p:nvCxnSpPr>
        <p:spPr>
          <a:xfrm>
            <a:off x="3808812" y="4883622"/>
            <a:ext cx="288000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cxnSp>
        <p:nvCxnSpPr>
          <p:cNvPr id="46" name="Connettore 2 45">
            <a:extLst>
              <a:ext uri="{FF2B5EF4-FFF2-40B4-BE49-F238E27FC236}">
                <a16:creationId xmlns:a16="http://schemas.microsoft.com/office/drawing/2014/main" id="{536E934B-9616-4466-96E8-AC907DB6BE2A}"/>
              </a:ext>
            </a:extLst>
          </p:cNvPr>
          <p:cNvCxnSpPr/>
          <p:nvPr/>
        </p:nvCxnSpPr>
        <p:spPr>
          <a:xfrm>
            <a:off x="3850266" y="5902797"/>
            <a:ext cx="288000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sp>
        <p:nvSpPr>
          <p:cNvPr id="48" name="Casella di testo 65">
            <a:extLst>
              <a:ext uri="{FF2B5EF4-FFF2-40B4-BE49-F238E27FC236}">
                <a16:creationId xmlns:a16="http://schemas.microsoft.com/office/drawing/2014/main" id="{9586F74F-ADB3-4AC9-9B93-4DBE4F860A39}"/>
              </a:ext>
            </a:extLst>
          </p:cNvPr>
          <p:cNvSpPr txBox="1"/>
          <p:nvPr/>
        </p:nvSpPr>
        <p:spPr>
          <a:xfrm>
            <a:off x="71080" y="4302597"/>
            <a:ext cx="1319212" cy="558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5"/>
            </a:solidFill>
          </a:ln>
        </p:spPr>
        <p:txBody>
          <a:bodyPr anchor="ctr"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9" name="Casella di testo 67">
            <a:extLst>
              <a:ext uri="{FF2B5EF4-FFF2-40B4-BE49-F238E27FC236}">
                <a16:creationId xmlns:a16="http://schemas.microsoft.com/office/drawing/2014/main" id="{5112EFA0-A077-4A44-9776-64F8BA7C65B4}"/>
              </a:ext>
            </a:extLst>
          </p:cNvPr>
          <p:cNvSpPr txBox="1"/>
          <p:nvPr/>
        </p:nvSpPr>
        <p:spPr>
          <a:xfrm>
            <a:off x="1488963" y="3424709"/>
            <a:ext cx="949325" cy="5222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5"/>
            </a:solidFill>
          </a:ln>
        </p:spPr>
        <p:txBody>
          <a:bodyPr anchor="ctr"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kern="0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 kern="0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kern="0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000" kern="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50" name="Parentesi graffa aperta 49">
            <a:extLst>
              <a:ext uri="{FF2B5EF4-FFF2-40B4-BE49-F238E27FC236}">
                <a16:creationId xmlns:a16="http://schemas.microsoft.com/office/drawing/2014/main" id="{1043E182-9BB4-4686-93A5-F05953CCF7C2}"/>
              </a:ext>
            </a:extLst>
          </p:cNvPr>
          <p:cNvSpPr/>
          <p:nvPr/>
        </p:nvSpPr>
        <p:spPr>
          <a:xfrm rot="5400000">
            <a:off x="477837" y="3956522"/>
            <a:ext cx="168275" cy="527050"/>
          </a:xfrm>
          <a:prstGeom prst="leftBrace">
            <a:avLst>
              <a:gd name="adj1" fmla="val 31127"/>
              <a:gd name="adj2" fmla="val 50000"/>
            </a:avLst>
          </a:prstGeom>
          <a:noFill/>
          <a:ln w="3175" cap="flat" cmpd="sng" algn="ctr">
            <a:solidFill>
              <a:schemeClr val="accent5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2000" kern="0">
              <a:solidFill>
                <a:srgbClr val="002060"/>
              </a:solidFill>
            </a:endParaRPr>
          </a:p>
        </p:txBody>
      </p:sp>
      <p:sp>
        <p:nvSpPr>
          <p:cNvPr id="51" name="Casella di testo 68">
            <a:extLst>
              <a:ext uri="{FF2B5EF4-FFF2-40B4-BE49-F238E27FC236}">
                <a16:creationId xmlns:a16="http://schemas.microsoft.com/office/drawing/2014/main" id="{A0F5FD0D-DF33-456F-A7B2-03EBAF125845}"/>
              </a:ext>
            </a:extLst>
          </p:cNvPr>
          <p:cNvSpPr txBox="1"/>
          <p:nvPr/>
        </p:nvSpPr>
        <p:spPr>
          <a:xfrm>
            <a:off x="1501839" y="5105872"/>
            <a:ext cx="949325" cy="5222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5"/>
            </a:solidFill>
          </a:ln>
        </p:spPr>
        <p:txBody>
          <a:bodyPr anchor="ctr"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g</a:t>
            </a: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52" name="Connettore a gomito 51">
            <a:extLst>
              <a:ext uri="{FF2B5EF4-FFF2-40B4-BE49-F238E27FC236}">
                <a16:creationId xmlns:a16="http://schemas.microsoft.com/office/drawing/2014/main" id="{743AAF1C-9C4F-47E9-B171-26495D0E7CEC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786961" y="3441534"/>
            <a:ext cx="468000" cy="936000"/>
          </a:xfrm>
          <a:prstGeom prst="bentConnector2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headEnd w="lg" len="lg"/>
            <a:tailEnd type="stealth"/>
          </a:ln>
          <a:effectLst/>
        </p:spPr>
      </p:cxnSp>
      <p:cxnSp>
        <p:nvCxnSpPr>
          <p:cNvPr id="53" name="Connettore a gomito 52">
            <a:extLst>
              <a:ext uri="{FF2B5EF4-FFF2-40B4-BE49-F238E27FC236}">
                <a16:creationId xmlns:a16="http://schemas.microsoft.com/office/drawing/2014/main" id="{695A723C-5099-476B-A884-6786BF74CA26}"/>
              </a:ext>
            </a:extLst>
          </p:cNvPr>
          <p:cNvCxnSpPr>
            <a:stCxn id="54" idx="1"/>
            <a:endCxn id="51" idx="1"/>
          </p:cNvCxnSpPr>
          <p:nvPr/>
        </p:nvCxnSpPr>
        <p:spPr>
          <a:xfrm rot="16200000" flipH="1">
            <a:off x="1062466" y="4927643"/>
            <a:ext cx="329406" cy="549339"/>
          </a:xfrm>
          <a:prstGeom prst="bentConnector2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sp>
        <p:nvSpPr>
          <p:cNvPr id="54" name="Parentesi graffa aperta 53">
            <a:extLst>
              <a:ext uri="{FF2B5EF4-FFF2-40B4-BE49-F238E27FC236}">
                <a16:creationId xmlns:a16="http://schemas.microsoft.com/office/drawing/2014/main" id="{89CC82ED-39A7-4A9A-8207-483BAD123FFD}"/>
              </a:ext>
            </a:extLst>
          </p:cNvPr>
          <p:cNvSpPr/>
          <p:nvPr/>
        </p:nvSpPr>
        <p:spPr>
          <a:xfrm rot="16200000">
            <a:off x="868362" y="4689947"/>
            <a:ext cx="168275" cy="527050"/>
          </a:xfrm>
          <a:prstGeom prst="leftBrace">
            <a:avLst>
              <a:gd name="adj1" fmla="val 31127"/>
              <a:gd name="adj2" fmla="val 50000"/>
            </a:avLst>
          </a:prstGeom>
          <a:noFill/>
          <a:ln w="3175" cap="flat" cmpd="sng" algn="ctr">
            <a:solidFill>
              <a:schemeClr val="accent5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2000" kern="0">
              <a:solidFill>
                <a:srgbClr val="002060"/>
              </a:solidFill>
            </a:endParaRPr>
          </a:p>
        </p:txBody>
      </p:sp>
      <p:sp>
        <p:nvSpPr>
          <p:cNvPr id="55" name="Casella di testo 75">
            <a:extLst>
              <a:ext uri="{FF2B5EF4-FFF2-40B4-BE49-F238E27FC236}">
                <a16:creationId xmlns:a16="http://schemas.microsoft.com/office/drawing/2014/main" id="{4D54845E-F8B8-4589-B466-961CD4FBC1EB}"/>
              </a:ext>
            </a:extLst>
          </p:cNvPr>
          <p:cNvSpPr txBox="1"/>
          <p:nvPr/>
        </p:nvSpPr>
        <p:spPr>
          <a:xfrm>
            <a:off x="2485913" y="2878609"/>
            <a:ext cx="1371600" cy="5032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5"/>
            </a:solidFill>
          </a:ln>
        </p:spPr>
        <p:txBody>
          <a:bodyPr anchor="ctr"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(t</a:t>
            </a:r>
            <a:r>
              <a:rPr lang="it-IT" sz="2000" kern="0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kern="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 kern="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kern="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kern="0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kern="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000" kern="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6" name="Casella di testo 76">
            <a:extLst>
              <a:ext uri="{FF2B5EF4-FFF2-40B4-BE49-F238E27FC236}">
                <a16:creationId xmlns:a16="http://schemas.microsoft.com/office/drawing/2014/main" id="{7A7A53D2-A3E7-4B4D-B9C5-AE3D6A97B3FC}"/>
              </a:ext>
            </a:extLst>
          </p:cNvPr>
          <p:cNvSpPr txBox="1"/>
          <p:nvPr/>
        </p:nvSpPr>
        <p:spPr>
          <a:xfrm>
            <a:off x="2497025" y="3958109"/>
            <a:ext cx="1395413" cy="5032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5"/>
            </a:solidFill>
          </a:ln>
        </p:spPr>
        <p:txBody>
          <a:bodyPr anchor="ctr"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(t</a:t>
            </a:r>
            <a:r>
              <a:rPr lang="it-IT" sz="2000" kern="0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kern="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 kern="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kern="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kern="0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kern="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000" kern="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7" name="Casella di testo 77">
            <a:extLst>
              <a:ext uri="{FF2B5EF4-FFF2-40B4-BE49-F238E27FC236}">
                <a16:creationId xmlns:a16="http://schemas.microsoft.com/office/drawing/2014/main" id="{C785C22C-71CC-4F55-AB58-FCD07C4128F2}"/>
              </a:ext>
            </a:extLst>
          </p:cNvPr>
          <p:cNvSpPr txBox="1"/>
          <p:nvPr/>
        </p:nvSpPr>
        <p:spPr>
          <a:xfrm>
            <a:off x="2509901" y="4655022"/>
            <a:ext cx="1368425" cy="5032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5"/>
            </a:solidFill>
          </a:ln>
        </p:spPr>
        <p:txBody>
          <a:bodyPr anchor="ctr"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(t</a:t>
            </a:r>
            <a:r>
              <a:rPr lang="it-IT" sz="2000" kern="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 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t</a:t>
            </a:r>
            <a:r>
              <a:rPr lang="it-IT" sz="2000" kern="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8" name="Casella di testo 78">
            <a:extLst>
              <a:ext uri="{FF2B5EF4-FFF2-40B4-BE49-F238E27FC236}">
                <a16:creationId xmlns:a16="http://schemas.microsoft.com/office/drawing/2014/main" id="{056EBABC-6FBB-4E2D-A3BD-C30B2A63A8E5}"/>
              </a:ext>
            </a:extLst>
          </p:cNvPr>
          <p:cNvSpPr txBox="1"/>
          <p:nvPr/>
        </p:nvSpPr>
        <p:spPr>
          <a:xfrm>
            <a:off x="2509901" y="5642447"/>
            <a:ext cx="1395413" cy="5032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5"/>
            </a:solidFill>
          </a:ln>
        </p:spPr>
        <p:txBody>
          <a:bodyPr anchor="ctr"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(t</a:t>
            </a:r>
            <a:r>
              <a:rPr lang="it-IT" sz="2000" kern="0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kern="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 </a:t>
            </a:r>
            <a:r>
              <a:rPr lang="it-IT" sz="2000" kern="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kern="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t</a:t>
            </a:r>
            <a:r>
              <a:rPr lang="it-IT" sz="2000" kern="0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kern="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 kern="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9" name="Casella di testo 79">
            <a:extLst>
              <a:ext uri="{FF2B5EF4-FFF2-40B4-BE49-F238E27FC236}">
                <a16:creationId xmlns:a16="http://schemas.microsoft.com/office/drawing/2014/main" id="{8CF87D79-3FF9-46EF-9B9C-20732562E670}"/>
              </a:ext>
            </a:extLst>
          </p:cNvPr>
          <p:cNvSpPr txBox="1"/>
          <p:nvPr/>
        </p:nvSpPr>
        <p:spPr>
          <a:xfrm>
            <a:off x="4160498" y="2883372"/>
            <a:ext cx="642938" cy="4730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5"/>
            </a:solidFill>
          </a:ln>
        </p:spPr>
        <p:txBody>
          <a:bodyPr anchor="ctr"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kern="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60" name="Casella di testo 80">
            <a:extLst>
              <a:ext uri="{FF2B5EF4-FFF2-40B4-BE49-F238E27FC236}">
                <a16:creationId xmlns:a16="http://schemas.microsoft.com/office/drawing/2014/main" id="{CE3E90E7-72EF-4AC7-B787-E761B6BC13FD}"/>
              </a:ext>
            </a:extLst>
          </p:cNvPr>
          <p:cNvSpPr txBox="1"/>
          <p:nvPr/>
        </p:nvSpPr>
        <p:spPr>
          <a:xfrm>
            <a:off x="4128748" y="3970809"/>
            <a:ext cx="655638" cy="4730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5"/>
            </a:solidFill>
          </a:ln>
        </p:spPr>
        <p:txBody>
          <a:bodyPr anchor="ctr"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kern="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61" name="Casella di testo 81">
            <a:extLst>
              <a:ext uri="{FF2B5EF4-FFF2-40B4-BE49-F238E27FC236}">
                <a16:creationId xmlns:a16="http://schemas.microsoft.com/office/drawing/2014/main" id="{13D76956-F25A-49F8-A1A5-B96563BF8539}"/>
              </a:ext>
            </a:extLst>
          </p:cNvPr>
          <p:cNvSpPr txBox="1"/>
          <p:nvPr/>
        </p:nvSpPr>
        <p:spPr>
          <a:xfrm>
            <a:off x="5040261" y="2883372"/>
            <a:ext cx="474662" cy="4730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5"/>
            </a:solidFill>
          </a:ln>
        </p:spPr>
        <p:txBody>
          <a:bodyPr anchor="ctr"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r’</a:t>
            </a:r>
          </a:p>
        </p:txBody>
      </p:sp>
      <p:sp>
        <p:nvSpPr>
          <p:cNvPr id="62" name="Casella di testo 82">
            <a:extLst>
              <a:ext uri="{FF2B5EF4-FFF2-40B4-BE49-F238E27FC236}">
                <a16:creationId xmlns:a16="http://schemas.microsoft.com/office/drawing/2014/main" id="{D2D1B1E0-DA62-4931-872A-C5F72369C01E}"/>
              </a:ext>
            </a:extLst>
          </p:cNvPr>
          <p:cNvSpPr txBox="1"/>
          <p:nvPr/>
        </p:nvSpPr>
        <p:spPr>
          <a:xfrm>
            <a:off x="5019804" y="3969222"/>
            <a:ext cx="474663" cy="47466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5"/>
            </a:solidFill>
          </a:ln>
        </p:spPr>
        <p:txBody>
          <a:bodyPr anchor="ctr"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r”</a:t>
            </a:r>
          </a:p>
        </p:txBody>
      </p:sp>
      <p:sp>
        <p:nvSpPr>
          <p:cNvPr id="63" name="Casella di testo 85">
            <a:extLst>
              <a:ext uri="{FF2B5EF4-FFF2-40B4-BE49-F238E27FC236}">
                <a16:creationId xmlns:a16="http://schemas.microsoft.com/office/drawing/2014/main" id="{3DA77DA8-6862-4B19-BBE8-3FF30047FE61}"/>
              </a:ext>
            </a:extLst>
          </p:cNvPr>
          <p:cNvSpPr txBox="1"/>
          <p:nvPr/>
        </p:nvSpPr>
        <p:spPr>
          <a:xfrm>
            <a:off x="4126981" y="4661372"/>
            <a:ext cx="641350" cy="4730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5"/>
            </a:solidFill>
          </a:ln>
        </p:spPr>
        <p:txBody>
          <a:bodyPr anchor="ctr"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kern="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64" name="Casella di testo 86">
            <a:extLst>
              <a:ext uri="{FF2B5EF4-FFF2-40B4-BE49-F238E27FC236}">
                <a16:creationId xmlns:a16="http://schemas.microsoft.com/office/drawing/2014/main" id="{7D79619A-9383-4AD6-9BAC-DAF51A35DA3F}"/>
              </a:ext>
            </a:extLst>
          </p:cNvPr>
          <p:cNvSpPr txBox="1"/>
          <p:nvPr/>
        </p:nvSpPr>
        <p:spPr>
          <a:xfrm>
            <a:off x="4104756" y="5628159"/>
            <a:ext cx="655637" cy="4730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5"/>
            </a:solidFill>
          </a:ln>
        </p:spPr>
        <p:txBody>
          <a:bodyPr anchor="ctr"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000" kern="0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kern="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65" name="Casella di testo 87">
            <a:extLst>
              <a:ext uri="{FF2B5EF4-FFF2-40B4-BE49-F238E27FC236}">
                <a16:creationId xmlns:a16="http://schemas.microsoft.com/office/drawing/2014/main" id="{F371072B-25E9-4820-9328-348AEA674BE6}"/>
              </a:ext>
            </a:extLst>
          </p:cNvPr>
          <p:cNvSpPr txBox="1"/>
          <p:nvPr/>
        </p:nvSpPr>
        <p:spPr>
          <a:xfrm>
            <a:off x="5029148" y="4647084"/>
            <a:ext cx="474663" cy="4730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5"/>
            </a:solidFill>
          </a:ln>
        </p:spPr>
        <p:txBody>
          <a:bodyPr anchor="ctr"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s’</a:t>
            </a:r>
          </a:p>
        </p:txBody>
      </p:sp>
      <p:sp>
        <p:nvSpPr>
          <p:cNvPr id="66" name="Casella di testo 88">
            <a:extLst>
              <a:ext uri="{FF2B5EF4-FFF2-40B4-BE49-F238E27FC236}">
                <a16:creationId xmlns:a16="http://schemas.microsoft.com/office/drawing/2014/main" id="{342A2213-7630-42D9-B748-1E446C7A0016}"/>
              </a:ext>
            </a:extLst>
          </p:cNvPr>
          <p:cNvSpPr txBox="1"/>
          <p:nvPr/>
        </p:nvSpPr>
        <p:spPr>
          <a:xfrm>
            <a:off x="5048918" y="5628159"/>
            <a:ext cx="474663" cy="4730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5"/>
            </a:solidFill>
          </a:ln>
        </p:spPr>
        <p:txBody>
          <a:bodyPr anchor="ctr"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s”</a:t>
            </a:r>
          </a:p>
        </p:txBody>
      </p:sp>
      <p:sp>
        <p:nvSpPr>
          <p:cNvPr id="69" name="Casella di testo 93">
            <a:extLst>
              <a:ext uri="{FF2B5EF4-FFF2-40B4-BE49-F238E27FC236}">
                <a16:creationId xmlns:a16="http://schemas.microsoft.com/office/drawing/2014/main" id="{E8595BE2-0DD8-4520-B0C4-C8A60C020564}"/>
              </a:ext>
            </a:extLst>
          </p:cNvPr>
          <p:cNvSpPr txBox="1"/>
          <p:nvPr/>
        </p:nvSpPr>
        <p:spPr>
          <a:xfrm>
            <a:off x="7750175" y="4354984"/>
            <a:ext cx="1258888" cy="4730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5"/>
            </a:solidFill>
          </a:ln>
        </p:spPr>
        <p:txBody>
          <a:bodyPr anchor="ctr"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</a:t>
            </a: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(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a</a:t>
            </a: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,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b</a:t>
            </a: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,</a:t>
            </a:r>
            <a:r>
              <a:rPr lang="it-IT" sz="2000" kern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g</a:t>
            </a:r>
            <a:r>
              <a:rPr lang="it-IT" sz="2000" ker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)</a:t>
            </a:r>
            <a:endParaRPr lang="it-IT" sz="2000" kern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0" name="Connettore 2 69">
            <a:extLst>
              <a:ext uri="{FF2B5EF4-FFF2-40B4-BE49-F238E27FC236}">
                <a16:creationId xmlns:a16="http://schemas.microsoft.com/office/drawing/2014/main" id="{CD3755BD-E67E-4EA6-9B4D-1B36AD4F5ADC}"/>
              </a:ext>
            </a:extLst>
          </p:cNvPr>
          <p:cNvCxnSpPr>
            <a:cxnSpLocks/>
            <a:endCxn id="67" idx="0"/>
          </p:cNvCxnSpPr>
          <p:nvPr/>
        </p:nvCxnSpPr>
        <p:spPr>
          <a:xfrm>
            <a:off x="5511748" y="3173884"/>
            <a:ext cx="1209488" cy="59055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cxnSp>
        <p:nvCxnSpPr>
          <p:cNvPr id="71" name="Connettore 2 70">
            <a:extLst>
              <a:ext uri="{FF2B5EF4-FFF2-40B4-BE49-F238E27FC236}">
                <a16:creationId xmlns:a16="http://schemas.microsoft.com/office/drawing/2014/main" id="{26488F52-7D79-4EF4-BA24-C1B24353057E}"/>
              </a:ext>
            </a:extLst>
          </p:cNvPr>
          <p:cNvCxnSpPr>
            <a:cxnSpLocks/>
            <a:endCxn id="67" idx="2"/>
          </p:cNvCxnSpPr>
          <p:nvPr/>
        </p:nvCxnSpPr>
        <p:spPr>
          <a:xfrm flipV="1">
            <a:off x="5511748" y="4237509"/>
            <a:ext cx="1209488" cy="68580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cxnSp>
        <p:nvCxnSpPr>
          <p:cNvPr id="72" name="Connettore 2 71">
            <a:extLst>
              <a:ext uri="{FF2B5EF4-FFF2-40B4-BE49-F238E27FC236}">
                <a16:creationId xmlns:a16="http://schemas.microsoft.com/office/drawing/2014/main" id="{0F547C49-6717-4E14-9754-9F8C5045BC67}"/>
              </a:ext>
            </a:extLst>
          </p:cNvPr>
          <p:cNvCxnSpPr>
            <a:cxnSpLocks/>
            <a:endCxn id="68" idx="0"/>
          </p:cNvCxnSpPr>
          <p:nvPr/>
        </p:nvCxnSpPr>
        <p:spPr>
          <a:xfrm>
            <a:off x="5502404" y="4264497"/>
            <a:ext cx="1242824" cy="636587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cxnSp>
        <p:nvCxnSpPr>
          <p:cNvPr id="73" name="Connettore 2 72">
            <a:extLst>
              <a:ext uri="{FF2B5EF4-FFF2-40B4-BE49-F238E27FC236}">
                <a16:creationId xmlns:a16="http://schemas.microsoft.com/office/drawing/2014/main" id="{8DF5ABE5-66F2-48A8-8D22-565A24B2234F}"/>
              </a:ext>
            </a:extLst>
          </p:cNvPr>
          <p:cNvCxnSpPr>
            <a:cxnSpLocks/>
            <a:endCxn id="68" idx="2"/>
          </p:cNvCxnSpPr>
          <p:nvPr/>
        </p:nvCxnSpPr>
        <p:spPr>
          <a:xfrm flipV="1">
            <a:off x="5491292" y="5374159"/>
            <a:ext cx="1253936" cy="51435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cxnSp>
        <p:nvCxnSpPr>
          <p:cNvPr id="74" name="Connettore a gomito 73">
            <a:extLst>
              <a:ext uri="{FF2B5EF4-FFF2-40B4-BE49-F238E27FC236}">
                <a16:creationId xmlns:a16="http://schemas.microsoft.com/office/drawing/2014/main" id="{A462A588-4362-4742-AE25-A1F98226619F}"/>
              </a:ext>
            </a:extLst>
          </p:cNvPr>
          <p:cNvCxnSpPr>
            <a:cxnSpLocks/>
          </p:cNvCxnSpPr>
          <p:nvPr/>
        </p:nvCxnSpPr>
        <p:spPr>
          <a:xfrm>
            <a:off x="7465272" y="3958109"/>
            <a:ext cx="864000" cy="396875"/>
          </a:xfrm>
          <a:prstGeom prst="bentConnector2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cxnSp>
        <p:nvCxnSpPr>
          <p:cNvPr id="75" name="Connettore a gomito 74">
            <a:extLst>
              <a:ext uri="{FF2B5EF4-FFF2-40B4-BE49-F238E27FC236}">
                <a16:creationId xmlns:a16="http://schemas.microsoft.com/office/drawing/2014/main" id="{C3792362-C5BE-4A28-A0C1-B130B05F83E8}"/>
              </a:ext>
            </a:extLst>
          </p:cNvPr>
          <p:cNvCxnSpPr>
            <a:cxnSpLocks/>
          </p:cNvCxnSpPr>
          <p:nvPr/>
        </p:nvCxnSpPr>
        <p:spPr>
          <a:xfrm flipV="1">
            <a:off x="7476386" y="4828059"/>
            <a:ext cx="864000" cy="354013"/>
          </a:xfrm>
          <a:prstGeom prst="bentConnector2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cxnSp>
        <p:nvCxnSpPr>
          <p:cNvPr id="76" name="Connettore a gomito 75">
            <a:extLst>
              <a:ext uri="{FF2B5EF4-FFF2-40B4-BE49-F238E27FC236}">
                <a16:creationId xmlns:a16="http://schemas.microsoft.com/office/drawing/2014/main" id="{D8ED1C81-7EAF-456C-9DCB-8438154FC3BC}"/>
              </a:ext>
            </a:extLst>
          </p:cNvPr>
          <p:cNvCxnSpPr/>
          <p:nvPr/>
        </p:nvCxnSpPr>
        <p:spPr>
          <a:xfrm flipV="1">
            <a:off x="1984263" y="3132609"/>
            <a:ext cx="500062" cy="279400"/>
          </a:xfrm>
          <a:prstGeom prst="bentConnector3">
            <a:avLst>
              <a:gd name="adj1" fmla="val -1154"/>
            </a:avLst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cxnSp>
        <p:nvCxnSpPr>
          <p:cNvPr id="77" name="Connettore a gomito 76">
            <a:extLst>
              <a:ext uri="{FF2B5EF4-FFF2-40B4-BE49-F238E27FC236}">
                <a16:creationId xmlns:a16="http://schemas.microsoft.com/office/drawing/2014/main" id="{2F2F42E8-A13F-4D4A-8C83-DE6217C6E46D}"/>
              </a:ext>
            </a:extLst>
          </p:cNvPr>
          <p:cNvCxnSpPr/>
          <p:nvPr/>
        </p:nvCxnSpPr>
        <p:spPr>
          <a:xfrm flipV="1">
            <a:off x="2017776" y="4875684"/>
            <a:ext cx="500063" cy="252413"/>
          </a:xfrm>
          <a:prstGeom prst="bentConnector3">
            <a:avLst>
              <a:gd name="adj1" fmla="val 1075"/>
            </a:avLst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cxnSp>
        <p:nvCxnSpPr>
          <p:cNvPr id="78" name="Connettore a gomito 77">
            <a:extLst>
              <a:ext uri="{FF2B5EF4-FFF2-40B4-BE49-F238E27FC236}">
                <a16:creationId xmlns:a16="http://schemas.microsoft.com/office/drawing/2014/main" id="{509D2DC8-3F73-4A0F-B6A3-D9F0D2262795}"/>
              </a:ext>
            </a:extLst>
          </p:cNvPr>
          <p:cNvCxnSpPr/>
          <p:nvPr/>
        </p:nvCxnSpPr>
        <p:spPr>
          <a:xfrm>
            <a:off x="1995551" y="5636097"/>
            <a:ext cx="501650" cy="279400"/>
          </a:xfrm>
          <a:prstGeom prst="bentConnector3">
            <a:avLst>
              <a:gd name="adj1" fmla="val 1075"/>
            </a:avLst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cxnSp>
        <p:nvCxnSpPr>
          <p:cNvPr id="79" name="Connettore a gomito 78">
            <a:extLst>
              <a:ext uri="{FF2B5EF4-FFF2-40B4-BE49-F238E27FC236}">
                <a16:creationId xmlns:a16="http://schemas.microsoft.com/office/drawing/2014/main" id="{C70CA11E-8845-41FD-8595-B842EF343AA3}"/>
              </a:ext>
            </a:extLst>
          </p:cNvPr>
          <p:cNvCxnSpPr/>
          <p:nvPr/>
        </p:nvCxnSpPr>
        <p:spPr>
          <a:xfrm>
            <a:off x="1985850" y="3956522"/>
            <a:ext cx="501650" cy="279400"/>
          </a:xfrm>
          <a:prstGeom prst="bentConnector3">
            <a:avLst>
              <a:gd name="adj1" fmla="val 1075"/>
            </a:avLst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grpSp>
        <p:nvGrpSpPr>
          <p:cNvPr id="18" name="Gruppo 17">
            <a:extLst>
              <a:ext uri="{FF2B5EF4-FFF2-40B4-BE49-F238E27FC236}">
                <a16:creationId xmlns:a16="http://schemas.microsoft.com/office/drawing/2014/main" id="{E4243825-8831-473E-B61C-57BAA3C483BA}"/>
              </a:ext>
            </a:extLst>
          </p:cNvPr>
          <p:cNvGrpSpPr/>
          <p:nvPr/>
        </p:nvGrpSpPr>
        <p:grpSpPr>
          <a:xfrm>
            <a:off x="5983236" y="3764434"/>
            <a:ext cx="1476000" cy="473075"/>
            <a:chOff x="5983236" y="3159125"/>
            <a:chExt cx="1476000" cy="473075"/>
          </a:xfrm>
        </p:grpSpPr>
        <p:sp>
          <p:nvSpPr>
            <p:cNvPr id="67" name="Casella di testo 91">
              <a:extLst>
                <a:ext uri="{FF2B5EF4-FFF2-40B4-BE49-F238E27FC236}">
                  <a16:creationId xmlns:a16="http://schemas.microsoft.com/office/drawing/2014/main" id="{2926A0F4-B633-42CC-BD4D-9922E775AE1D}"/>
                </a:ext>
              </a:extLst>
            </p:cNvPr>
            <p:cNvSpPr txBox="1"/>
            <p:nvPr/>
          </p:nvSpPr>
          <p:spPr>
            <a:xfrm>
              <a:off x="5983236" y="3159125"/>
              <a:ext cx="1476000" cy="47307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175">
              <a:solidFill>
                <a:schemeClr val="accent5"/>
              </a:solidFill>
            </a:ln>
          </p:spPr>
          <p:txBody>
            <a:bodyPr anchor="ctr"/>
            <a:lstStyle/>
            <a:p>
              <a:pPr algn="ctr" defTabSz="914400" eaLnBrk="1" fontAlgn="auto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it-IT" sz="2000" kern="0" dirty="0">
                  <a:solidFill>
                    <a:srgbClr val="002060"/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(</a:t>
              </a:r>
              <a:r>
                <a:rPr lang="it-IT" sz="2000" kern="0" dirty="0" err="1">
                  <a:solidFill>
                    <a:srgbClr val="002060"/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r’</a:t>
              </a:r>
              <a:r>
                <a:rPr lang="it-IT" sz="2000" kern="0" dirty="0" err="1">
                  <a:solidFill>
                    <a:srgbClr val="002060"/>
                  </a:solidFill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Ç</a:t>
              </a:r>
              <a:r>
                <a:rPr lang="it-IT" sz="2000" kern="0" dirty="0" err="1">
                  <a:solidFill>
                    <a:srgbClr val="002060"/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s</a:t>
              </a:r>
              <a:r>
                <a:rPr lang="it-IT" sz="2000" kern="0" dirty="0">
                  <a:solidFill>
                    <a:srgbClr val="002060"/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’)   P’</a:t>
              </a:r>
            </a:p>
          </p:txBody>
        </p:sp>
        <p:cxnSp>
          <p:nvCxnSpPr>
            <p:cNvPr id="15" name="Connettore 2 14">
              <a:extLst>
                <a:ext uri="{FF2B5EF4-FFF2-40B4-BE49-F238E27FC236}">
                  <a16:creationId xmlns:a16="http://schemas.microsoft.com/office/drawing/2014/main" id="{AF44BE74-58B8-4173-AC04-7AD23A746EF0}"/>
                </a:ext>
              </a:extLst>
            </p:cNvPr>
            <p:cNvCxnSpPr/>
            <p:nvPr/>
          </p:nvCxnSpPr>
          <p:spPr>
            <a:xfrm>
              <a:off x="6851561" y="3387144"/>
              <a:ext cx="25757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F41F8279-F4BB-49BF-9201-1CE743F25652}"/>
              </a:ext>
            </a:extLst>
          </p:cNvPr>
          <p:cNvGrpSpPr/>
          <p:nvPr/>
        </p:nvGrpSpPr>
        <p:grpSpPr>
          <a:xfrm>
            <a:off x="6007228" y="4901084"/>
            <a:ext cx="1476000" cy="473075"/>
            <a:chOff x="6007228" y="4295775"/>
            <a:chExt cx="1476000" cy="473075"/>
          </a:xfrm>
        </p:grpSpPr>
        <p:sp>
          <p:nvSpPr>
            <p:cNvPr id="68" name="Casella di testo 92">
              <a:extLst>
                <a:ext uri="{FF2B5EF4-FFF2-40B4-BE49-F238E27FC236}">
                  <a16:creationId xmlns:a16="http://schemas.microsoft.com/office/drawing/2014/main" id="{3C575416-2590-43AB-BAC9-3830999A4109}"/>
                </a:ext>
              </a:extLst>
            </p:cNvPr>
            <p:cNvSpPr txBox="1"/>
            <p:nvPr/>
          </p:nvSpPr>
          <p:spPr>
            <a:xfrm>
              <a:off x="6007228" y="4295775"/>
              <a:ext cx="1476000" cy="47307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175">
              <a:solidFill>
                <a:schemeClr val="accent5"/>
              </a:solidFill>
            </a:ln>
          </p:spPr>
          <p:txBody>
            <a:bodyPr anchor="ctr"/>
            <a:lstStyle/>
            <a:p>
              <a:pPr algn="ctr" defTabSz="914400" eaLnBrk="1" fontAlgn="auto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it-IT" sz="2000" kern="0" dirty="0">
                  <a:solidFill>
                    <a:srgbClr val="002060"/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(r’’</a:t>
              </a:r>
              <a:r>
                <a:rPr lang="it-IT" sz="2000" kern="0" dirty="0" err="1">
                  <a:solidFill>
                    <a:srgbClr val="002060"/>
                  </a:solidFill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Ç</a:t>
              </a:r>
              <a:r>
                <a:rPr lang="it-IT" sz="2000" kern="0" dirty="0" err="1">
                  <a:solidFill>
                    <a:srgbClr val="002060"/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s</a:t>
              </a:r>
              <a:r>
                <a:rPr lang="it-IT" sz="2000" kern="0" dirty="0">
                  <a:solidFill>
                    <a:srgbClr val="002060"/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’’)   P”</a:t>
              </a:r>
            </a:p>
          </p:txBody>
        </p:sp>
        <p:cxnSp>
          <p:nvCxnSpPr>
            <p:cNvPr id="80" name="Connettore 2 79">
              <a:extLst>
                <a:ext uri="{FF2B5EF4-FFF2-40B4-BE49-F238E27FC236}">
                  <a16:creationId xmlns:a16="http://schemas.microsoft.com/office/drawing/2014/main" id="{0C587DFF-0642-4999-BF4A-D61205FEB987}"/>
                </a:ext>
              </a:extLst>
            </p:cNvPr>
            <p:cNvCxnSpPr/>
            <p:nvPr/>
          </p:nvCxnSpPr>
          <p:spPr>
            <a:xfrm>
              <a:off x="6888051" y="4531218"/>
              <a:ext cx="25757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08E909F3-2B7C-4AA0-8ADF-253DD8B85535}"/>
              </a:ext>
            </a:extLst>
          </p:cNvPr>
          <p:cNvSpPr txBox="1"/>
          <p:nvPr/>
        </p:nvSpPr>
        <p:spPr>
          <a:xfrm>
            <a:off x="36000" y="965916"/>
            <a:ext cx="9072000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Algoritmo descrittivo dell’intersezione di tre piani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8" grpId="0"/>
      <p:bldP spid="7189" grpId="0"/>
      <p:bldP spid="7190" grpId="0"/>
      <p:bldP spid="7191" grpId="0"/>
      <p:bldP spid="48" grpId="0" animBg="1"/>
      <p:bldP spid="49" grpId="0" animBg="1"/>
      <p:bldP spid="50" grpId="0" animBg="1"/>
      <p:bldP spid="51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E0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1DED3275-1464-444C-AEA3-CF1BFCD291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513" y="0"/>
            <a:ext cx="9070975" cy="720725"/>
          </a:xfrm>
          <a:ln w="12700" cmpd="dbl">
            <a:solidFill>
              <a:srgbClr val="0070C0"/>
            </a:solidFill>
          </a:ln>
        </p:spPr>
        <p:txBody>
          <a:bodyPr/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altLang="it-IT" sz="28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Geometria descrittiva dinamica</a:t>
            </a:r>
            <a:b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</a:br>
            <a: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Definizione dell’algoritmo descrittivo (5)</a:t>
            </a:r>
          </a:p>
        </p:txBody>
      </p:sp>
      <p:sp>
        <p:nvSpPr>
          <p:cNvPr id="8195" name="CasellaDiTesto 3">
            <a:extLst>
              <a:ext uri="{FF2B5EF4-FFF2-40B4-BE49-F238E27FC236}">
                <a16:creationId xmlns:a16="http://schemas.microsoft.com/office/drawing/2014/main" id="{F8E66826-9606-43AD-9E6F-D7F9AF3D1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3" y="760413"/>
            <a:ext cx="9070975" cy="19081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6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it-IT" altLang="it-IT" sz="14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’ solo il caso di accennare che il risultato sarebbe stato lo stesso se il piano </a:t>
            </a:r>
            <a:r>
              <a:rPr lang="it-IT" altLang="it-IT" sz="14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altLang="it-IT" sz="14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veniva intersecato con il piano </a:t>
            </a:r>
            <a:r>
              <a:rPr lang="it-IT" altLang="it-IT" sz="14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altLang="it-IT" sz="14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invece che con il piano </a:t>
            </a:r>
            <a:r>
              <a:rPr lang="it-IT" altLang="it-IT" sz="14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altLang="it-IT" sz="14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altLang="it-IT" sz="140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asella di testo 3">
            <a:extLst>
              <a:ext uri="{FF2B5EF4-FFF2-40B4-BE49-F238E27FC236}">
                <a16:creationId xmlns:a16="http://schemas.microsoft.com/office/drawing/2014/main" id="{2CB77FD2-D54F-4416-8BF5-A545E6660C65}"/>
              </a:ext>
            </a:extLst>
          </p:cNvPr>
          <p:cNvSpPr txBox="1"/>
          <p:nvPr/>
        </p:nvSpPr>
        <p:spPr>
          <a:xfrm>
            <a:off x="1947850" y="1341144"/>
            <a:ext cx="1613023" cy="3042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 anchor="ctr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g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it-IT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®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 r</a:t>
            </a:r>
            <a:endParaRPr lang="it-IT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Parentesi graffa aperta 6">
            <a:extLst>
              <a:ext uri="{FF2B5EF4-FFF2-40B4-BE49-F238E27FC236}">
                <a16:creationId xmlns:a16="http://schemas.microsoft.com/office/drawing/2014/main" id="{0D647479-40EC-4895-8053-8BAE1F692437}"/>
              </a:ext>
            </a:extLst>
          </p:cNvPr>
          <p:cNvSpPr/>
          <p:nvPr/>
        </p:nvSpPr>
        <p:spPr>
          <a:xfrm rot="5400000">
            <a:off x="677257" y="1293788"/>
            <a:ext cx="162451" cy="806512"/>
          </a:xfrm>
          <a:prstGeom prst="leftBrace">
            <a:avLst>
              <a:gd name="adj1" fmla="val 31127"/>
              <a:gd name="adj2" fmla="val 50000"/>
            </a:avLst>
          </a:prstGeom>
          <a:noFill/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cxnSp>
        <p:nvCxnSpPr>
          <p:cNvPr id="8" name="Connettore a gomito 7">
            <a:extLst>
              <a:ext uri="{FF2B5EF4-FFF2-40B4-BE49-F238E27FC236}">
                <a16:creationId xmlns:a16="http://schemas.microsoft.com/office/drawing/2014/main" id="{FD8449C6-6619-4DF0-AEBB-AF7B99197E2B}"/>
              </a:ext>
            </a:extLst>
          </p:cNvPr>
          <p:cNvCxnSpPr/>
          <p:nvPr/>
        </p:nvCxnSpPr>
        <p:spPr>
          <a:xfrm flipV="1">
            <a:off x="752315" y="1504743"/>
            <a:ext cx="1224000" cy="140638"/>
          </a:xfrm>
          <a:prstGeom prst="bentConnector3">
            <a:avLst>
              <a:gd name="adj1" fmla="val 0"/>
            </a:avLst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  <a:headEnd w="lg" len="lg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 di testo 1">
            <a:extLst>
              <a:ext uri="{FF2B5EF4-FFF2-40B4-BE49-F238E27FC236}">
                <a16:creationId xmlns:a16="http://schemas.microsoft.com/office/drawing/2014/main" id="{45376AE3-FC16-4E30-B52E-2ACA763DF372}"/>
              </a:ext>
            </a:extLst>
          </p:cNvPr>
          <p:cNvSpPr txBox="1"/>
          <p:nvPr/>
        </p:nvSpPr>
        <p:spPr>
          <a:xfrm>
            <a:off x="154548" y="1788889"/>
            <a:ext cx="1736372" cy="3249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 anchor="ctr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 </a:t>
            </a:r>
            <a:r>
              <a:rPr lang="it-IT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 </a:t>
            </a:r>
            <a:r>
              <a:rPr lang="it-IT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  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0" name="Parentesi graffa aperta 9">
            <a:extLst>
              <a:ext uri="{FF2B5EF4-FFF2-40B4-BE49-F238E27FC236}">
                <a16:creationId xmlns:a16="http://schemas.microsoft.com/office/drawing/2014/main" id="{EC55C095-C891-4F33-A8E1-C0BF3C2A1EF8}"/>
              </a:ext>
            </a:extLst>
          </p:cNvPr>
          <p:cNvSpPr/>
          <p:nvPr/>
        </p:nvSpPr>
        <p:spPr>
          <a:xfrm rot="16200000">
            <a:off x="1246560" y="1801806"/>
            <a:ext cx="162451" cy="806512"/>
          </a:xfrm>
          <a:prstGeom prst="leftBrace">
            <a:avLst>
              <a:gd name="adj1" fmla="val 31127"/>
              <a:gd name="adj2" fmla="val 50000"/>
            </a:avLst>
          </a:prstGeom>
          <a:noFill/>
          <a:ln w="3175" cap="flat" cmpd="sng" algn="ctr">
            <a:solidFill>
              <a:schemeClr val="accent1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it-IT"/>
          </a:p>
        </p:txBody>
      </p:sp>
      <p:cxnSp>
        <p:nvCxnSpPr>
          <p:cNvPr id="11" name="Connettore a gomito 10">
            <a:extLst>
              <a:ext uri="{FF2B5EF4-FFF2-40B4-BE49-F238E27FC236}">
                <a16:creationId xmlns:a16="http://schemas.microsoft.com/office/drawing/2014/main" id="{6240B369-B25D-43A1-9562-35637BDFB368}"/>
              </a:ext>
            </a:extLst>
          </p:cNvPr>
          <p:cNvCxnSpPr/>
          <p:nvPr/>
        </p:nvCxnSpPr>
        <p:spPr>
          <a:xfrm>
            <a:off x="3570362" y="1461691"/>
            <a:ext cx="1522884" cy="312847"/>
          </a:xfrm>
          <a:prstGeom prst="bentConnector3">
            <a:avLst>
              <a:gd name="adj1" fmla="val 99871"/>
            </a:avLst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 di testo 8">
            <a:extLst>
              <a:ext uri="{FF2B5EF4-FFF2-40B4-BE49-F238E27FC236}">
                <a16:creationId xmlns:a16="http://schemas.microsoft.com/office/drawing/2014/main" id="{AC553820-5844-4357-BFAD-BADA2EB49045}"/>
              </a:ext>
            </a:extLst>
          </p:cNvPr>
          <p:cNvSpPr txBox="1"/>
          <p:nvPr/>
        </p:nvSpPr>
        <p:spPr>
          <a:xfrm>
            <a:off x="3926176" y="1788889"/>
            <a:ext cx="2348372" cy="3249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 anchor="ctr"/>
          <a:lstStyle/>
          <a:p>
            <a:pPr algn="ctr">
              <a:lnSpc>
                <a:spcPct val="115000"/>
              </a:lnSpc>
              <a:spcAft>
                <a:spcPts val="0"/>
              </a:spcAft>
              <a:defRPr/>
            </a:pPr>
            <a:endParaRPr lang="it-IT" dirty="0">
              <a:latin typeface="Comic Sans MS" panose="030F0702030302020204" pitchFamily="66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defRPr/>
            </a:pP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(r </a:t>
            </a:r>
            <a:r>
              <a:rPr lang="it-IT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 s) </a:t>
            </a:r>
            <a:r>
              <a:rPr lang="it-IT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® 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P</a:t>
            </a:r>
            <a:r>
              <a:rPr lang="it-IT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(</a:t>
            </a:r>
            <a:r>
              <a:rPr lang="it-IT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a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, </a:t>
            </a:r>
            <a:r>
              <a:rPr lang="it-IT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b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,</a:t>
            </a:r>
            <a:r>
              <a:rPr lang="it-IT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 g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)</a:t>
            </a:r>
            <a:endParaRPr lang="it-IT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cxnSp>
        <p:nvCxnSpPr>
          <p:cNvPr id="13" name="Connettore a gomito 12">
            <a:extLst>
              <a:ext uri="{FF2B5EF4-FFF2-40B4-BE49-F238E27FC236}">
                <a16:creationId xmlns:a16="http://schemas.microsoft.com/office/drawing/2014/main" id="{003C3C3F-1D04-4068-BB3D-E872C1C64E6F}"/>
              </a:ext>
            </a:extLst>
          </p:cNvPr>
          <p:cNvCxnSpPr/>
          <p:nvPr/>
        </p:nvCxnSpPr>
        <p:spPr>
          <a:xfrm flipV="1">
            <a:off x="3584595" y="2116087"/>
            <a:ext cx="1475442" cy="344419"/>
          </a:xfrm>
          <a:prstGeom prst="bentConnector3">
            <a:avLst>
              <a:gd name="adj1" fmla="val 100473"/>
            </a:avLst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a gomito 13">
            <a:extLst>
              <a:ext uri="{FF2B5EF4-FFF2-40B4-BE49-F238E27FC236}">
                <a16:creationId xmlns:a16="http://schemas.microsoft.com/office/drawing/2014/main" id="{DFAAB913-84CC-48BE-A794-0E247E277CF3}"/>
              </a:ext>
            </a:extLst>
          </p:cNvPr>
          <p:cNvCxnSpPr/>
          <p:nvPr/>
        </p:nvCxnSpPr>
        <p:spPr>
          <a:xfrm>
            <a:off x="1321618" y="2288297"/>
            <a:ext cx="616744" cy="160729"/>
          </a:xfrm>
          <a:prstGeom prst="bentConnector3">
            <a:avLst>
              <a:gd name="adj1" fmla="val 0"/>
            </a:avLst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 di testo 4">
            <a:extLst>
              <a:ext uri="{FF2B5EF4-FFF2-40B4-BE49-F238E27FC236}">
                <a16:creationId xmlns:a16="http://schemas.microsoft.com/office/drawing/2014/main" id="{91BC8BC4-6A14-4FB7-97CC-D8FE293012E7}"/>
              </a:ext>
            </a:extLst>
          </p:cNvPr>
          <p:cNvSpPr txBox="1"/>
          <p:nvPr/>
        </p:nvSpPr>
        <p:spPr>
          <a:xfrm>
            <a:off x="1947850" y="2296907"/>
            <a:ext cx="1613023" cy="3042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 anchor="ctr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 </a:t>
            </a:r>
            <a:r>
              <a:rPr lang="it-IT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  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it-IT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®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 s</a:t>
            </a:r>
            <a:endParaRPr lang="it-IT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197" name="CasellaDiTesto 15">
            <a:extLst>
              <a:ext uri="{FF2B5EF4-FFF2-40B4-BE49-F238E27FC236}">
                <a16:creationId xmlns:a16="http://schemas.microsoft.com/office/drawing/2014/main" id="{72C02DC5-1A56-417D-887E-1C4D1B491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1600" y="1558925"/>
            <a:ext cx="26543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4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 questo caso le rette r ed s sarebbero state complanari al piano </a:t>
            </a:r>
            <a:r>
              <a:rPr lang="it-IT" altLang="it-IT" sz="14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altLang="it-IT" sz="14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altLang="it-IT" sz="14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198" name="CasellaDiTesto 28">
            <a:extLst>
              <a:ext uri="{FF2B5EF4-FFF2-40B4-BE49-F238E27FC236}">
                <a16:creationId xmlns:a16="http://schemas.microsoft.com/office/drawing/2014/main" id="{994F5F15-312A-4331-BDFB-CD88E9620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3" y="4211638"/>
            <a:ext cx="9070975" cy="93503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it-IT" altLang="it-IT" sz="16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Quanto sopra ci conduce alla seguente definizione verbale</a:t>
            </a:r>
          </a:p>
          <a:p>
            <a:pPr algn="ctr">
              <a:lnSpc>
                <a:spcPct val="115000"/>
              </a:lnSpc>
              <a:spcBef>
                <a:spcPct val="0"/>
              </a:spcBef>
              <a:buFontTx/>
              <a:buNone/>
            </a:pPr>
            <a:endParaRPr lang="it-IT" altLang="it-IT" sz="160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199" name="CasellaDiTesto 29">
            <a:extLst>
              <a:ext uri="{FF2B5EF4-FFF2-40B4-BE49-F238E27FC236}">
                <a16:creationId xmlns:a16="http://schemas.microsoft.com/office/drawing/2014/main" id="{439E19FC-F67C-4B96-80F1-D3F2A093E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3" y="4572000"/>
            <a:ext cx="907097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it-IT" altLang="it-IT" sz="20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Assegnati tre piani distinti la loro intersezione genera uno ed un solo punto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200" name="CasellaDiTesto 30">
            <a:extLst>
              <a:ext uri="{FF2B5EF4-FFF2-40B4-BE49-F238E27FC236}">
                <a16:creationId xmlns:a16="http://schemas.microsoft.com/office/drawing/2014/main" id="{63B17DCD-B8A2-4945-B7E5-C41E37427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3" y="5100638"/>
            <a:ext cx="9070975" cy="17081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5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Poiché il punto può essere reale o improprio, si deduce che le due rette complanari risultanti dalle operazioni sui piani possono essere incidenti in un punto reale P oppure, se le due rette sono parallele, il punto d’intersezione diventa improprio P</a:t>
            </a:r>
            <a:r>
              <a:rPr lang="it-IT" altLang="it-IT" sz="1500" baseline="30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¥</a:t>
            </a:r>
            <a:r>
              <a:rPr lang="it-IT" altLang="it-IT" sz="15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. </a:t>
            </a:r>
            <a:endParaRPr lang="it-IT" altLang="it-IT" sz="150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5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In questo secondo caso accade che almeno due, dei tre piani, siano tra loro paralleli generando, mediante il terzo piano, due rette parallele che portano alla determinazione del punto improprio </a:t>
            </a:r>
            <a:r>
              <a:rPr lang="it-IT" altLang="it-IT" sz="15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altLang="it-IT" sz="1500" baseline="30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¥</a:t>
            </a:r>
            <a:r>
              <a:rPr lang="it-IT" altLang="it-IT" sz="15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.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5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it-IT" altLang="it-IT" sz="15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Nelle pagine successive saranno sviluppati alcuni esempi relativi sia alla ricerca del punto reale sia del punto improprio dell’intersezione di tre piani.</a:t>
            </a:r>
            <a:endParaRPr lang="it-IT" altLang="it-IT" sz="1500">
              <a:solidFill>
                <a:srgbClr val="002060"/>
              </a:solidFill>
            </a:endParaRPr>
          </a:p>
        </p:txBody>
      </p:sp>
      <p:sp>
        <p:nvSpPr>
          <p:cNvPr id="33" name="Rettangolo 32">
            <a:extLst>
              <a:ext uri="{FF2B5EF4-FFF2-40B4-BE49-F238E27FC236}">
                <a16:creationId xmlns:a16="http://schemas.microsoft.com/office/drawing/2014/main" id="{961ADE85-0C5F-4A80-8CE7-38F43162EE40}"/>
              </a:ext>
            </a:extLst>
          </p:cNvPr>
          <p:cNvSpPr/>
          <p:nvPr/>
        </p:nvSpPr>
        <p:spPr>
          <a:xfrm>
            <a:off x="36513" y="2717800"/>
            <a:ext cx="9070975" cy="1439863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8202" name="CasellaDiTesto 31">
            <a:extLst>
              <a:ext uri="{FF2B5EF4-FFF2-40B4-BE49-F238E27FC236}">
                <a16:creationId xmlns:a16="http://schemas.microsoft.com/office/drawing/2014/main" id="{6D4DF501-0EDE-4CD4-8068-D5BEF9A36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5400" y="2768600"/>
            <a:ext cx="2735263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4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Avremmo avuto lo stesso risultato intersecando i piani come di seguito con la differenza che le due rette r ed s sarebbero state complanari del piano </a:t>
            </a:r>
            <a:r>
              <a:rPr lang="it-IT" altLang="it-IT" sz="14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altLang="it-IT" sz="14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altLang="it-I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Casella di testo 3">
            <a:extLst>
              <a:ext uri="{FF2B5EF4-FFF2-40B4-BE49-F238E27FC236}">
                <a16:creationId xmlns:a16="http://schemas.microsoft.com/office/drawing/2014/main" id="{22F8E48C-F1C3-4734-96CA-967A44AEB942}"/>
              </a:ext>
            </a:extLst>
          </p:cNvPr>
          <p:cNvSpPr txBox="1"/>
          <p:nvPr/>
        </p:nvSpPr>
        <p:spPr>
          <a:xfrm>
            <a:off x="1934971" y="2847991"/>
            <a:ext cx="1613023" cy="3042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 anchor="ctr"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kern="0">
                <a:solidFill>
                  <a:sysClr val="windowText" lastClr="0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kern="0">
                <a:solidFill>
                  <a:sysClr val="windowText" lastClr="00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 </a:t>
            </a:r>
            <a:r>
              <a:rPr lang="it-IT" kern="0">
                <a:solidFill>
                  <a:sysClr val="windowText" lastClr="00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kern="0">
                <a:solidFill>
                  <a:sysClr val="windowText" lastClr="00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it-IT" kern="0">
                <a:solidFill>
                  <a:sysClr val="windowText" lastClr="0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it-IT" kern="0">
                <a:solidFill>
                  <a:sysClr val="windowText" lastClr="00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®</a:t>
            </a:r>
            <a:r>
              <a:rPr lang="it-IT" kern="0">
                <a:solidFill>
                  <a:sysClr val="windowText" lastClr="0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 r</a:t>
            </a:r>
            <a:endParaRPr lang="it-IT" kern="0">
              <a:solidFill>
                <a:sysClr val="windowText" lastClr="00000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Parentesi graffa aperta 19">
            <a:extLst>
              <a:ext uri="{FF2B5EF4-FFF2-40B4-BE49-F238E27FC236}">
                <a16:creationId xmlns:a16="http://schemas.microsoft.com/office/drawing/2014/main" id="{52BCFD67-45F3-4D62-82A9-C5AE6613C24D}"/>
              </a:ext>
            </a:extLst>
          </p:cNvPr>
          <p:cNvSpPr/>
          <p:nvPr/>
        </p:nvSpPr>
        <p:spPr>
          <a:xfrm rot="5400000">
            <a:off x="664378" y="2800635"/>
            <a:ext cx="162451" cy="806512"/>
          </a:xfrm>
          <a:prstGeom prst="leftBrace">
            <a:avLst>
              <a:gd name="adj1" fmla="val 31127"/>
              <a:gd name="adj2" fmla="val 50000"/>
            </a:avLst>
          </a:prstGeom>
          <a:noFill/>
          <a:ln w="3175" cap="flat" cmpd="sng" algn="ctr">
            <a:solidFill>
              <a:schemeClr val="accent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kern="0">
              <a:solidFill>
                <a:sysClr val="windowText" lastClr="000000"/>
              </a:solidFill>
              <a:latin typeface="Calibri"/>
            </a:endParaRPr>
          </a:p>
        </p:txBody>
      </p:sp>
      <p:cxnSp>
        <p:nvCxnSpPr>
          <p:cNvPr id="21" name="Connettore a gomito 20">
            <a:extLst>
              <a:ext uri="{FF2B5EF4-FFF2-40B4-BE49-F238E27FC236}">
                <a16:creationId xmlns:a16="http://schemas.microsoft.com/office/drawing/2014/main" id="{AF4FC495-729C-4780-9F3E-957151EC648E}"/>
              </a:ext>
            </a:extLst>
          </p:cNvPr>
          <p:cNvCxnSpPr/>
          <p:nvPr/>
        </p:nvCxnSpPr>
        <p:spPr>
          <a:xfrm flipV="1">
            <a:off x="739436" y="3011590"/>
            <a:ext cx="1224000" cy="140638"/>
          </a:xfrm>
          <a:prstGeom prst="bentConnector3">
            <a:avLst>
              <a:gd name="adj1" fmla="val 0"/>
            </a:avLst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headEnd w="lg" len="lg"/>
            <a:tailEnd type="stealth"/>
          </a:ln>
          <a:effectLst/>
        </p:spPr>
      </p:cxnSp>
      <p:sp>
        <p:nvSpPr>
          <p:cNvPr id="22" name="Casella di testo 1">
            <a:extLst>
              <a:ext uri="{FF2B5EF4-FFF2-40B4-BE49-F238E27FC236}">
                <a16:creationId xmlns:a16="http://schemas.microsoft.com/office/drawing/2014/main" id="{4FA27360-09E8-4F24-86B7-35F87EDFAA1E}"/>
              </a:ext>
            </a:extLst>
          </p:cNvPr>
          <p:cNvSpPr txBox="1"/>
          <p:nvPr/>
        </p:nvSpPr>
        <p:spPr>
          <a:xfrm>
            <a:off x="141669" y="3295736"/>
            <a:ext cx="1736372" cy="3249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 anchor="ctr"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kern="0" dirty="0">
                <a:solidFill>
                  <a:sysClr val="windowText" lastClr="0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 </a:t>
            </a:r>
            <a:r>
              <a:rPr lang="it-IT" kern="0" dirty="0">
                <a:solidFill>
                  <a:sysClr val="windowText" lastClr="00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 </a:t>
            </a:r>
            <a:r>
              <a:rPr lang="it-IT" kern="0" dirty="0">
                <a:solidFill>
                  <a:sysClr val="windowText" lastClr="00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kern="0" dirty="0">
                <a:solidFill>
                  <a:sysClr val="windowText" lastClr="00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a  </a:t>
            </a:r>
            <a:r>
              <a:rPr lang="it-IT" kern="0" dirty="0">
                <a:solidFill>
                  <a:sysClr val="windowText" lastClr="00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kern="0" dirty="0">
                <a:solidFill>
                  <a:sysClr val="windowText" lastClr="00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b </a:t>
            </a:r>
            <a:r>
              <a:rPr lang="it-IT" kern="0" dirty="0">
                <a:solidFill>
                  <a:sysClr val="windowText" lastClr="0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3" name="Parentesi graffa aperta 22">
            <a:extLst>
              <a:ext uri="{FF2B5EF4-FFF2-40B4-BE49-F238E27FC236}">
                <a16:creationId xmlns:a16="http://schemas.microsoft.com/office/drawing/2014/main" id="{2A17F7CF-597F-4A7A-9E03-2905DE69E72D}"/>
              </a:ext>
            </a:extLst>
          </p:cNvPr>
          <p:cNvSpPr/>
          <p:nvPr/>
        </p:nvSpPr>
        <p:spPr>
          <a:xfrm rot="16200000">
            <a:off x="1233681" y="3308653"/>
            <a:ext cx="162451" cy="806512"/>
          </a:xfrm>
          <a:prstGeom prst="leftBrace">
            <a:avLst>
              <a:gd name="adj1" fmla="val 31127"/>
              <a:gd name="adj2" fmla="val 50000"/>
            </a:avLst>
          </a:prstGeom>
          <a:noFill/>
          <a:ln w="3175" cap="flat" cmpd="sng" algn="ctr">
            <a:solidFill>
              <a:schemeClr val="accent1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kern="0">
              <a:solidFill>
                <a:sysClr val="windowText" lastClr="000000"/>
              </a:solidFill>
            </a:endParaRPr>
          </a:p>
        </p:txBody>
      </p:sp>
      <p:cxnSp>
        <p:nvCxnSpPr>
          <p:cNvPr id="24" name="Connettore a gomito 23">
            <a:extLst>
              <a:ext uri="{FF2B5EF4-FFF2-40B4-BE49-F238E27FC236}">
                <a16:creationId xmlns:a16="http://schemas.microsoft.com/office/drawing/2014/main" id="{8D40D86D-F7D1-4EAF-8DDF-D20770F48F5B}"/>
              </a:ext>
            </a:extLst>
          </p:cNvPr>
          <p:cNvCxnSpPr/>
          <p:nvPr/>
        </p:nvCxnSpPr>
        <p:spPr>
          <a:xfrm>
            <a:off x="3557483" y="2968538"/>
            <a:ext cx="1522884" cy="312847"/>
          </a:xfrm>
          <a:prstGeom prst="bentConnector3">
            <a:avLst>
              <a:gd name="adj1" fmla="val 99871"/>
            </a:avLst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sp>
        <p:nvSpPr>
          <p:cNvPr id="25" name="Casella di testo 8">
            <a:extLst>
              <a:ext uri="{FF2B5EF4-FFF2-40B4-BE49-F238E27FC236}">
                <a16:creationId xmlns:a16="http://schemas.microsoft.com/office/drawing/2014/main" id="{9160D627-CFC2-4C74-8D2D-DC2D1FCF1B29}"/>
              </a:ext>
            </a:extLst>
          </p:cNvPr>
          <p:cNvSpPr txBox="1"/>
          <p:nvPr/>
        </p:nvSpPr>
        <p:spPr>
          <a:xfrm>
            <a:off x="3913297" y="3295736"/>
            <a:ext cx="2348372" cy="3249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 anchor="ctr"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it-IT" kern="0" dirty="0">
              <a:solidFill>
                <a:sysClr val="windowText" lastClr="000000"/>
              </a:solidFill>
              <a:latin typeface="Comic Sans MS" panose="030F0702030302020204" pitchFamily="66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ysClr val="windowText" lastClr="0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(r </a:t>
            </a:r>
            <a:r>
              <a:rPr lang="it-IT" kern="0" dirty="0">
                <a:solidFill>
                  <a:sysClr val="windowText" lastClr="00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kern="0" dirty="0">
                <a:solidFill>
                  <a:sysClr val="windowText" lastClr="0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 s) </a:t>
            </a:r>
            <a:r>
              <a:rPr lang="it-IT" kern="0" dirty="0">
                <a:solidFill>
                  <a:sysClr val="windowText" lastClr="00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®</a:t>
            </a:r>
            <a:r>
              <a:rPr lang="it-IT" kern="0" dirty="0">
                <a:solidFill>
                  <a:sysClr val="windowText" lastClr="0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 P</a:t>
            </a:r>
            <a:r>
              <a:rPr lang="it-IT" kern="0" dirty="0">
                <a:solidFill>
                  <a:sysClr val="windowText" lastClr="00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</a:t>
            </a:r>
            <a:r>
              <a:rPr lang="it-IT" kern="0" dirty="0">
                <a:solidFill>
                  <a:sysClr val="windowText" lastClr="0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(</a:t>
            </a:r>
            <a:r>
              <a:rPr lang="it-IT" kern="0" dirty="0">
                <a:solidFill>
                  <a:sysClr val="windowText" lastClr="00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a</a:t>
            </a:r>
            <a:r>
              <a:rPr lang="it-IT" kern="0" dirty="0">
                <a:solidFill>
                  <a:sysClr val="windowText" lastClr="0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, </a:t>
            </a:r>
            <a:r>
              <a:rPr lang="it-IT" kern="0" dirty="0">
                <a:solidFill>
                  <a:sysClr val="windowText" lastClr="00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b</a:t>
            </a:r>
            <a:r>
              <a:rPr lang="it-IT" kern="0" dirty="0">
                <a:solidFill>
                  <a:sysClr val="windowText" lastClr="0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,</a:t>
            </a:r>
            <a:r>
              <a:rPr lang="it-IT" kern="0" dirty="0">
                <a:solidFill>
                  <a:sysClr val="windowText" lastClr="00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 g</a:t>
            </a:r>
            <a:r>
              <a:rPr lang="it-IT" kern="0" dirty="0">
                <a:solidFill>
                  <a:sysClr val="windowText" lastClr="0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)</a:t>
            </a:r>
            <a:endParaRPr lang="it-IT" kern="0" dirty="0">
              <a:solidFill>
                <a:sysClr val="windowText" lastClr="00000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kern="0" dirty="0">
                <a:solidFill>
                  <a:sysClr val="windowText" lastClr="0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cxnSp>
        <p:nvCxnSpPr>
          <p:cNvPr id="26" name="Connettore a gomito 25">
            <a:extLst>
              <a:ext uri="{FF2B5EF4-FFF2-40B4-BE49-F238E27FC236}">
                <a16:creationId xmlns:a16="http://schemas.microsoft.com/office/drawing/2014/main" id="{D49391C7-2D3C-4DD0-A85F-9A065E66450E}"/>
              </a:ext>
            </a:extLst>
          </p:cNvPr>
          <p:cNvCxnSpPr/>
          <p:nvPr/>
        </p:nvCxnSpPr>
        <p:spPr>
          <a:xfrm flipV="1">
            <a:off x="3571716" y="3622934"/>
            <a:ext cx="1475442" cy="344419"/>
          </a:xfrm>
          <a:prstGeom prst="bentConnector3">
            <a:avLst>
              <a:gd name="adj1" fmla="val 100473"/>
            </a:avLst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27" name="Connettore a gomito 26">
            <a:extLst>
              <a:ext uri="{FF2B5EF4-FFF2-40B4-BE49-F238E27FC236}">
                <a16:creationId xmlns:a16="http://schemas.microsoft.com/office/drawing/2014/main" id="{5D80A243-F78A-410A-847E-9A18A089C9A3}"/>
              </a:ext>
            </a:extLst>
          </p:cNvPr>
          <p:cNvCxnSpPr/>
          <p:nvPr/>
        </p:nvCxnSpPr>
        <p:spPr>
          <a:xfrm>
            <a:off x="1308739" y="3795144"/>
            <a:ext cx="616744" cy="160729"/>
          </a:xfrm>
          <a:prstGeom prst="bentConnector3">
            <a:avLst>
              <a:gd name="adj1" fmla="val 0"/>
            </a:avLst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sp>
        <p:nvSpPr>
          <p:cNvPr id="28" name="Casella di testo 4">
            <a:extLst>
              <a:ext uri="{FF2B5EF4-FFF2-40B4-BE49-F238E27FC236}">
                <a16:creationId xmlns:a16="http://schemas.microsoft.com/office/drawing/2014/main" id="{337E313D-D044-4515-BE3C-3B661741EC07}"/>
              </a:ext>
            </a:extLst>
          </p:cNvPr>
          <p:cNvSpPr txBox="1"/>
          <p:nvPr/>
        </p:nvSpPr>
        <p:spPr>
          <a:xfrm>
            <a:off x="1934971" y="3803754"/>
            <a:ext cx="1613023" cy="3042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 anchor="ctr"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it-IT" kern="0">
                <a:solidFill>
                  <a:sysClr val="windowText" lastClr="0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kern="0">
                <a:solidFill>
                  <a:sysClr val="windowText" lastClr="00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kern="0">
                <a:solidFill>
                  <a:sysClr val="windowText" lastClr="00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kern="0">
                <a:solidFill>
                  <a:sysClr val="windowText" lastClr="00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b </a:t>
            </a:r>
            <a:r>
              <a:rPr lang="it-IT" kern="0">
                <a:solidFill>
                  <a:sysClr val="windowText" lastClr="0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it-IT" kern="0">
                <a:solidFill>
                  <a:sysClr val="windowText" lastClr="00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®</a:t>
            </a:r>
            <a:r>
              <a:rPr lang="it-IT" kern="0">
                <a:solidFill>
                  <a:sysClr val="windowText" lastClr="0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 s</a:t>
            </a:r>
            <a:endParaRPr lang="it-IT" kern="0">
              <a:solidFill>
                <a:sysClr val="windowText" lastClr="00000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nimBg="1"/>
      <p:bldP spid="6" grpId="0" animBg="1"/>
      <p:bldP spid="7" grpId="0" animBg="1"/>
      <p:bldP spid="9" grpId="0" animBg="1"/>
      <p:bldP spid="10" grpId="0" animBg="1"/>
      <p:bldP spid="12" grpId="0" animBg="1"/>
      <p:bldP spid="15" grpId="0" animBg="1"/>
      <p:bldP spid="8197" grpId="0"/>
      <p:bldP spid="8198" grpId="0" animBg="1"/>
      <p:bldP spid="8199" grpId="0"/>
      <p:bldP spid="8200" grpId="0" animBg="1"/>
      <p:bldP spid="33" grpId="0" animBg="1"/>
      <p:bldP spid="8202" grpId="0"/>
      <p:bldP spid="19" grpId="0" animBg="1"/>
      <p:bldP spid="20" grpId="0" animBg="1"/>
      <p:bldP spid="22" grpId="0" animBg="1"/>
      <p:bldP spid="23" grpId="0" animBg="1"/>
      <p:bldP spid="25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E0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3BF1E10E-ACA4-4889-B3D1-7265950897EB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513" y="0"/>
            <a:ext cx="9070975" cy="720725"/>
          </a:xfrm>
          <a:ln w="12700" cmpd="dbl">
            <a:solidFill>
              <a:srgbClr val="0070C0"/>
            </a:solidFill>
          </a:ln>
        </p:spPr>
        <p:txBody>
          <a:bodyPr/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altLang="it-IT" sz="28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Geometria descrittiva dinamica</a:t>
            </a:r>
            <a:b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</a:br>
            <a:r>
              <a:rPr lang="it-IT" altLang="it-IT" sz="19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Esempio 1: Determinazione del punto reale nell’intersezione di tre piani</a:t>
            </a:r>
          </a:p>
        </p:txBody>
      </p:sp>
      <p:sp>
        <p:nvSpPr>
          <p:cNvPr id="9219" name="CasellaDiTesto 3">
            <a:extLst>
              <a:ext uri="{FF2B5EF4-FFF2-40B4-BE49-F238E27FC236}">
                <a16:creationId xmlns:a16="http://schemas.microsoft.com/office/drawing/2014/main" id="{8D2840BE-F8E6-4EB2-A109-27FB5A7B2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3" y="760413"/>
            <a:ext cx="9070975" cy="792162"/>
          </a:xfrm>
          <a:prstGeom prst="rect">
            <a:avLst/>
          </a:prstGeom>
          <a:noFill/>
          <a:ln w="31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it-IT" altLang="it-IT" sz="16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Assegnati i seguenti piani generici nel primo diedro ne ricerchiamo il punto d’intersezione P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8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sella di testo 74">
            <a:extLst>
              <a:ext uri="{FF2B5EF4-FFF2-40B4-BE49-F238E27FC236}">
                <a16:creationId xmlns:a16="http://schemas.microsoft.com/office/drawing/2014/main" id="{DBFFF272-9FDF-4A42-AED6-CABEBE515DA1}"/>
              </a:ext>
            </a:extLst>
          </p:cNvPr>
          <p:cNvSpPr txBox="1">
            <a:spLocks noChangeAspect="1"/>
          </p:cNvSpPr>
          <p:nvPr/>
        </p:nvSpPr>
        <p:spPr>
          <a:xfrm>
            <a:off x="1476375" y="1127125"/>
            <a:ext cx="6191250" cy="4206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[(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aÐp</a:t>
            </a:r>
            <a:r>
              <a:rPr lang="it-IT" sz="200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+;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+) 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bÐp</a:t>
            </a:r>
            <a:r>
              <a:rPr lang="it-IT" sz="200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+;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 p</a:t>
            </a:r>
            <a:r>
              <a:rPr lang="it-IT" sz="200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+) 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gÐp</a:t>
            </a:r>
            <a:r>
              <a:rPr lang="it-IT" sz="200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+;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+)] 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® </a:t>
            </a: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</a:p>
        </p:txBody>
      </p:sp>
      <p:pic>
        <p:nvPicPr>
          <p:cNvPr id="9221" name="Immagine 5">
            <a:extLst>
              <a:ext uri="{FF2B5EF4-FFF2-40B4-BE49-F238E27FC236}">
                <a16:creationId xmlns:a16="http://schemas.microsoft.com/office/drawing/2014/main" id="{3DAF5904-FC7C-4861-8E32-E6B3EBC908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78" r="19997"/>
          <a:stretch>
            <a:fillRect/>
          </a:stretch>
        </p:blipFill>
        <p:spPr bwMode="auto">
          <a:xfrm>
            <a:off x="38100" y="1595438"/>
            <a:ext cx="4500563" cy="2678112"/>
          </a:xfrm>
          <a:prstGeom prst="rect">
            <a:avLst/>
          </a:prstGeom>
          <a:solidFill>
            <a:srgbClr val="DBEEF4"/>
          </a:solidFill>
          <a:ln w="9525">
            <a:solidFill>
              <a:srgbClr val="4F81BD"/>
            </a:solidFill>
            <a:miter lim="800000"/>
            <a:headEnd/>
            <a:tailEnd/>
          </a:ln>
        </p:spPr>
      </p:pic>
      <p:pic>
        <p:nvPicPr>
          <p:cNvPr id="9222" name="Immagine 6">
            <a:extLst>
              <a:ext uri="{FF2B5EF4-FFF2-40B4-BE49-F238E27FC236}">
                <a16:creationId xmlns:a16="http://schemas.microsoft.com/office/drawing/2014/main" id="{0A413CEF-CF74-446B-8FBC-24ACFBD4AB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23" r="20309"/>
          <a:stretch>
            <a:fillRect/>
          </a:stretch>
        </p:blipFill>
        <p:spPr bwMode="auto">
          <a:xfrm>
            <a:off x="4605338" y="1589088"/>
            <a:ext cx="4500562" cy="2684462"/>
          </a:xfrm>
          <a:prstGeom prst="rect">
            <a:avLst/>
          </a:prstGeom>
          <a:solidFill>
            <a:srgbClr val="DBEEF4"/>
          </a:solidFill>
          <a:ln w="9525">
            <a:solidFill>
              <a:srgbClr val="4F81BD"/>
            </a:solidFill>
            <a:miter lim="800000"/>
            <a:headEnd/>
            <a:tailEnd/>
          </a:ln>
        </p:spPr>
      </p:pic>
      <p:sp>
        <p:nvSpPr>
          <p:cNvPr id="9223" name="CasellaDiTesto 8">
            <a:extLst>
              <a:ext uri="{FF2B5EF4-FFF2-40B4-BE49-F238E27FC236}">
                <a16:creationId xmlns:a16="http://schemas.microsoft.com/office/drawing/2014/main" id="{F602F21D-C92D-4B69-B09E-8F733238E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18013"/>
            <a:ext cx="1763713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6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La ricerca avviene sviluppando le seguenti operazioni grafiche come nella fig. 01</a:t>
            </a:r>
            <a:endParaRPr lang="it-IT" altLang="it-IT" sz="16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1E17DBB9-0D01-43B1-A6E4-1FC7BC09691B}"/>
              </a:ext>
            </a:extLst>
          </p:cNvPr>
          <p:cNvCxnSpPr/>
          <p:nvPr/>
        </p:nvCxnSpPr>
        <p:spPr>
          <a:xfrm>
            <a:off x="2657249" y="4690192"/>
            <a:ext cx="531692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sp>
        <p:nvSpPr>
          <p:cNvPr id="12" name="Casella di testo 95">
            <a:extLst>
              <a:ext uri="{FF2B5EF4-FFF2-40B4-BE49-F238E27FC236}">
                <a16:creationId xmlns:a16="http://schemas.microsoft.com/office/drawing/2014/main" id="{57E1266A-C424-46FA-9487-F29218115588}"/>
              </a:ext>
            </a:extLst>
          </p:cNvPr>
          <p:cNvSpPr txBox="1"/>
          <p:nvPr/>
        </p:nvSpPr>
        <p:spPr>
          <a:xfrm>
            <a:off x="1700646" y="4462587"/>
            <a:ext cx="956603" cy="39600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accent1"/>
            </a:solidFill>
          </a:ln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b</a:t>
            </a: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13" name="Casella di testo 123">
            <a:extLst>
              <a:ext uri="{FF2B5EF4-FFF2-40B4-BE49-F238E27FC236}">
                <a16:creationId xmlns:a16="http://schemas.microsoft.com/office/drawing/2014/main" id="{96682A79-527C-40DC-9735-FC8247C4F8B7}"/>
              </a:ext>
            </a:extLst>
          </p:cNvPr>
          <p:cNvSpPr txBox="1"/>
          <p:nvPr/>
        </p:nvSpPr>
        <p:spPr>
          <a:xfrm>
            <a:off x="3177753" y="4475977"/>
            <a:ext cx="1222892" cy="39600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accent1"/>
            </a:solidFill>
          </a:ln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 ( r’; r”)</a:t>
            </a:r>
          </a:p>
        </p:txBody>
      </p:sp>
      <p:sp>
        <p:nvSpPr>
          <p:cNvPr id="14" name="Casella di testo 130">
            <a:extLst>
              <a:ext uri="{FF2B5EF4-FFF2-40B4-BE49-F238E27FC236}">
                <a16:creationId xmlns:a16="http://schemas.microsoft.com/office/drawing/2014/main" id="{93E16B94-4B30-48F9-90E6-4B54B1ACF29A}"/>
              </a:ext>
            </a:extLst>
          </p:cNvPr>
          <p:cNvSpPr txBox="1"/>
          <p:nvPr/>
        </p:nvSpPr>
        <p:spPr>
          <a:xfrm>
            <a:off x="1700646" y="5024901"/>
            <a:ext cx="956603" cy="39600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accent1"/>
            </a:solidFill>
          </a:ln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000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g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</p:txBody>
      </p: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24E05684-FF5D-4FF6-894C-C4FF6EB385AA}"/>
              </a:ext>
            </a:extLst>
          </p:cNvPr>
          <p:cNvCxnSpPr/>
          <p:nvPr/>
        </p:nvCxnSpPr>
        <p:spPr>
          <a:xfrm>
            <a:off x="2632680" y="5265384"/>
            <a:ext cx="531692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sp>
        <p:nvSpPr>
          <p:cNvPr id="16" name="Casella di testo 128">
            <a:extLst>
              <a:ext uri="{FF2B5EF4-FFF2-40B4-BE49-F238E27FC236}">
                <a16:creationId xmlns:a16="http://schemas.microsoft.com/office/drawing/2014/main" id="{DCAC0BBF-8A5D-4781-9454-14A56EB8D225}"/>
              </a:ext>
            </a:extLst>
          </p:cNvPr>
          <p:cNvSpPr txBox="1"/>
          <p:nvPr/>
        </p:nvSpPr>
        <p:spPr>
          <a:xfrm>
            <a:off x="3177753" y="5051679"/>
            <a:ext cx="1222892" cy="39600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accent1"/>
            </a:solidFill>
          </a:ln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 ( s’; s”)</a:t>
            </a:r>
          </a:p>
        </p:txBody>
      </p:sp>
      <p:sp>
        <p:nvSpPr>
          <p:cNvPr id="17" name="Casella di testo 131">
            <a:extLst>
              <a:ext uri="{FF2B5EF4-FFF2-40B4-BE49-F238E27FC236}">
                <a16:creationId xmlns:a16="http://schemas.microsoft.com/office/drawing/2014/main" id="{66D329E7-8791-402F-8217-351CEEDE3A16}"/>
              </a:ext>
            </a:extLst>
          </p:cNvPr>
          <p:cNvSpPr txBox="1"/>
          <p:nvPr/>
        </p:nvSpPr>
        <p:spPr>
          <a:xfrm>
            <a:off x="1700645" y="5589762"/>
            <a:ext cx="957046" cy="39600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accent1"/>
            </a:solidFill>
          </a:ln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 err="1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it-IT" sz="2000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s)</a:t>
            </a:r>
          </a:p>
        </p:txBody>
      </p: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A572DE23-555A-49AF-AA55-5D8332BEF969}"/>
              </a:ext>
            </a:extLst>
          </p:cNvPr>
          <p:cNvCxnSpPr/>
          <p:nvPr/>
        </p:nvCxnSpPr>
        <p:spPr>
          <a:xfrm>
            <a:off x="2671317" y="5790592"/>
            <a:ext cx="531692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sp>
        <p:nvSpPr>
          <p:cNvPr id="19" name="Casella di testo 133">
            <a:extLst>
              <a:ext uri="{FF2B5EF4-FFF2-40B4-BE49-F238E27FC236}">
                <a16:creationId xmlns:a16="http://schemas.microsoft.com/office/drawing/2014/main" id="{317EF8D5-E6BE-49B8-88F3-E53E10C604D4}"/>
              </a:ext>
            </a:extLst>
          </p:cNvPr>
          <p:cNvSpPr txBox="1"/>
          <p:nvPr/>
        </p:nvSpPr>
        <p:spPr>
          <a:xfrm>
            <a:off x="3177260" y="5576375"/>
            <a:ext cx="1222892" cy="39600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accent1"/>
            </a:solidFill>
          </a:ln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 (P’; P”)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6D61425A-0164-42E9-B7F3-24DD28456207}"/>
              </a:ext>
            </a:extLst>
          </p:cNvPr>
          <p:cNvSpPr/>
          <p:nvPr/>
        </p:nvSpPr>
        <p:spPr>
          <a:xfrm>
            <a:off x="38100" y="4314825"/>
            <a:ext cx="4495800" cy="18796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EBF7DF0E-78B5-48FB-9462-09A46BAFBFA0}"/>
              </a:ext>
            </a:extLst>
          </p:cNvPr>
          <p:cNvSpPr txBox="1"/>
          <p:nvPr/>
        </p:nvSpPr>
        <p:spPr>
          <a:xfrm>
            <a:off x="4662488" y="4327525"/>
            <a:ext cx="4481512" cy="98425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14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Con la fig. 01-a si dimostra che, variando la ricerca di intersezione di due piani (</a:t>
            </a:r>
            <a:r>
              <a:rPr lang="it-IT" sz="14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sz="14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sz="14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14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), si ottiene una retta s diversa che, comunque, passa per il medesimo punto P(P’; P”) individuato nella fig. 01</a:t>
            </a:r>
            <a:endParaRPr lang="it-IT" sz="1400" dirty="0">
              <a:solidFill>
                <a:srgbClr val="002060"/>
              </a:solidFill>
            </a:endParaRPr>
          </a:p>
        </p:txBody>
      </p:sp>
      <p:cxnSp>
        <p:nvCxnSpPr>
          <p:cNvPr id="24" name="Connettore 2 23">
            <a:extLst>
              <a:ext uri="{FF2B5EF4-FFF2-40B4-BE49-F238E27FC236}">
                <a16:creationId xmlns:a16="http://schemas.microsoft.com/office/drawing/2014/main" id="{F067D705-A092-41F1-AF74-4FC80F5135EF}"/>
              </a:ext>
            </a:extLst>
          </p:cNvPr>
          <p:cNvCxnSpPr/>
          <p:nvPr/>
        </p:nvCxnSpPr>
        <p:spPr>
          <a:xfrm>
            <a:off x="7185223" y="5558471"/>
            <a:ext cx="564634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rgbClr val="00B0F0"/>
            </a:solidFill>
            <a:prstDash val="solid"/>
            <a:tailEnd type="stealth"/>
          </a:ln>
          <a:effectLst/>
        </p:spPr>
      </p:cxnSp>
      <p:sp>
        <p:nvSpPr>
          <p:cNvPr id="25" name="Casella di testo 95">
            <a:extLst>
              <a:ext uri="{FF2B5EF4-FFF2-40B4-BE49-F238E27FC236}">
                <a16:creationId xmlns:a16="http://schemas.microsoft.com/office/drawing/2014/main" id="{CCF10F57-AA08-4207-AD9F-0AD365BA9570}"/>
              </a:ext>
            </a:extLst>
          </p:cNvPr>
          <p:cNvSpPr txBox="1"/>
          <p:nvPr/>
        </p:nvSpPr>
        <p:spPr>
          <a:xfrm>
            <a:off x="6155211" y="5338358"/>
            <a:ext cx="1015106" cy="39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rgbClr val="00B0F0"/>
            </a:solidFill>
          </a:ln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b</a:t>
            </a: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26" name="Casella di testo 123">
            <a:extLst>
              <a:ext uri="{FF2B5EF4-FFF2-40B4-BE49-F238E27FC236}">
                <a16:creationId xmlns:a16="http://schemas.microsoft.com/office/drawing/2014/main" id="{E4CA0810-D1F3-48DA-A8D5-741633D776C6}"/>
              </a:ext>
            </a:extLst>
          </p:cNvPr>
          <p:cNvSpPr txBox="1"/>
          <p:nvPr/>
        </p:nvSpPr>
        <p:spPr>
          <a:xfrm>
            <a:off x="7752519" y="5351307"/>
            <a:ext cx="1296001" cy="39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rgbClr val="00B0F0"/>
            </a:solidFill>
          </a:ln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 ( r’; r”)</a:t>
            </a:r>
          </a:p>
        </p:txBody>
      </p:sp>
      <p:sp>
        <p:nvSpPr>
          <p:cNvPr id="27" name="Casella di testo 130">
            <a:extLst>
              <a:ext uri="{FF2B5EF4-FFF2-40B4-BE49-F238E27FC236}">
                <a16:creationId xmlns:a16="http://schemas.microsoft.com/office/drawing/2014/main" id="{0A4B31F8-0397-4B2B-8781-AD50F5CE4FB3}"/>
              </a:ext>
            </a:extLst>
          </p:cNvPr>
          <p:cNvSpPr txBox="1"/>
          <p:nvPr/>
        </p:nvSpPr>
        <p:spPr>
          <a:xfrm>
            <a:off x="6155189" y="5882164"/>
            <a:ext cx="1015106" cy="39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rgbClr val="00B0F0"/>
            </a:solidFill>
          </a:ln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g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</p:txBody>
      </p:sp>
      <p:cxnSp>
        <p:nvCxnSpPr>
          <p:cNvPr id="28" name="Connettore 2 27">
            <a:extLst>
              <a:ext uri="{FF2B5EF4-FFF2-40B4-BE49-F238E27FC236}">
                <a16:creationId xmlns:a16="http://schemas.microsoft.com/office/drawing/2014/main" id="{F5F84574-BE24-43AA-B595-5EDAE9276C76}"/>
              </a:ext>
            </a:extLst>
          </p:cNvPr>
          <p:cNvCxnSpPr/>
          <p:nvPr/>
        </p:nvCxnSpPr>
        <p:spPr>
          <a:xfrm>
            <a:off x="7185190" y="6102277"/>
            <a:ext cx="564634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rgbClr val="00B0F0"/>
            </a:solidFill>
            <a:prstDash val="solid"/>
            <a:tailEnd type="stealth"/>
          </a:ln>
          <a:effectLst/>
        </p:spPr>
      </p:cxnSp>
      <p:sp>
        <p:nvSpPr>
          <p:cNvPr id="29" name="Casella di testo 128">
            <a:extLst>
              <a:ext uri="{FF2B5EF4-FFF2-40B4-BE49-F238E27FC236}">
                <a16:creationId xmlns:a16="http://schemas.microsoft.com/office/drawing/2014/main" id="{3BA7F066-A7E0-43CC-B943-7C838BDFE3E4}"/>
              </a:ext>
            </a:extLst>
          </p:cNvPr>
          <p:cNvSpPr txBox="1"/>
          <p:nvPr/>
        </p:nvSpPr>
        <p:spPr>
          <a:xfrm>
            <a:off x="7752487" y="5908061"/>
            <a:ext cx="1296001" cy="39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rgbClr val="00B0F0"/>
            </a:solidFill>
          </a:ln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 ( s’; s”)</a:t>
            </a:r>
          </a:p>
        </p:txBody>
      </p:sp>
      <p:sp>
        <p:nvSpPr>
          <p:cNvPr id="30" name="Casella di testo 131">
            <a:extLst>
              <a:ext uri="{FF2B5EF4-FFF2-40B4-BE49-F238E27FC236}">
                <a16:creationId xmlns:a16="http://schemas.microsoft.com/office/drawing/2014/main" id="{27A0FF49-0BD6-4DE0-A29C-1B93D2A7F354}"/>
              </a:ext>
            </a:extLst>
          </p:cNvPr>
          <p:cNvSpPr txBox="1"/>
          <p:nvPr/>
        </p:nvSpPr>
        <p:spPr>
          <a:xfrm>
            <a:off x="6170115" y="6423153"/>
            <a:ext cx="1000178" cy="39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rgbClr val="00B0F0"/>
            </a:solidFill>
          </a:ln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 err="1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it-IT" sz="2000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s)</a:t>
            </a:r>
          </a:p>
        </p:txBody>
      </p:sp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3FC5F527-E474-443C-9867-18D9C23993B8}"/>
              </a:ext>
            </a:extLst>
          </p:cNvPr>
          <p:cNvCxnSpPr/>
          <p:nvPr/>
        </p:nvCxnSpPr>
        <p:spPr>
          <a:xfrm>
            <a:off x="7170293" y="6630244"/>
            <a:ext cx="564634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rgbClr val="00B0F0"/>
            </a:solidFill>
            <a:prstDash val="solid"/>
            <a:tailEnd type="stealth"/>
          </a:ln>
          <a:effectLst/>
        </p:spPr>
      </p:cxnSp>
      <p:sp>
        <p:nvSpPr>
          <p:cNvPr id="32" name="Casella di testo 133">
            <a:extLst>
              <a:ext uri="{FF2B5EF4-FFF2-40B4-BE49-F238E27FC236}">
                <a16:creationId xmlns:a16="http://schemas.microsoft.com/office/drawing/2014/main" id="{B3A5D81A-183E-43A7-95D3-E9D0D0367900}"/>
              </a:ext>
            </a:extLst>
          </p:cNvPr>
          <p:cNvSpPr txBox="1"/>
          <p:nvPr/>
        </p:nvSpPr>
        <p:spPr>
          <a:xfrm>
            <a:off x="7752476" y="6423082"/>
            <a:ext cx="1296001" cy="39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rgbClr val="00B0F0"/>
            </a:solidFill>
          </a:ln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 (P’; P”)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D439A163-72CC-40A2-82B1-0ABF6ED7E649}"/>
              </a:ext>
            </a:extLst>
          </p:cNvPr>
          <p:cNvSpPr txBox="1"/>
          <p:nvPr/>
        </p:nvSpPr>
        <p:spPr>
          <a:xfrm>
            <a:off x="38100" y="6246813"/>
            <a:ext cx="6048375" cy="58420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16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 dimostra in questo modo che variando le operazioni tra i differenti piani il risultato è sempre lo stesso</a:t>
            </a:r>
            <a:endParaRPr lang="it-IT" sz="1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nimBg="1"/>
      <p:bldP spid="5" grpId="0" animBg="1"/>
      <p:bldP spid="9223" grpId="0"/>
      <p:bldP spid="12" grpId="0" animBg="1"/>
      <p:bldP spid="13" grpId="0" animBg="1"/>
      <p:bldP spid="14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5" grpId="0" animBg="1"/>
      <p:bldP spid="26" grpId="0" animBg="1"/>
      <p:bldP spid="27" grpId="0" animBg="1"/>
      <p:bldP spid="29" grpId="0" animBg="1"/>
      <p:bldP spid="30" grpId="0" animBg="1"/>
      <p:bldP spid="32" grpId="0" animBg="1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E0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89CF48B0-8656-4751-8EFC-E7D59C605DB2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513" y="0"/>
            <a:ext cx="9070975" cy="720725"/>
          </a:xfrm>
          <a:ln w="12700" cmpd="dbl">
            <a:solidFill>
              <a:srgbClr val="0070C0"/>
            </a:solidFill>
          </a:ln>
        </p:spPr>
        <p:txBody>
          <a:bodyPr/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altLang="it-IT" sz="28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Geometria descrittiva dinamica</a:t>
            </a:r>
            <a:b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</a:br>
            <a:r>
              <a:rPr lang="it-IT" altLang="it-IT" sz="19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Esempio 2: Determinazione del punto improprio nell’intersezione di tre piani (1)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FB1A2EC-BB1C-4E57-AF78-20436F2CE55E}"/>
              </a:ext>
            </a:extLst>
          </p:cNvPr>
          <p:cNvSpPr txBox="1"/>
          <p:nvPr/>
        </p:nvSpPr>
        <p:spPr>
          <a:xfrm>
            <a:off x="36513" y="785813"/>
            <a:ext cx="9070975" cy="107950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16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Assegnati i seguenti tre piani generici nel primo diedro con </a:t>
            </a:r>
            <a:r>
              <a:rPr lang="it-IT" sz="16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6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//</a:t>
            </a:r>
            <a:r>
              <a:rPr lang="it-IT" sz="16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16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sz="16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16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obliquo agli altri due ne ricerchiamo il punto d’intersezione P</a:t>
            </a:r>
            <a:r>
              <a:rPr lang="it-IT" sz="1600" baseline="30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r>
              <a:rPr lang="it-IT" sz="16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improprio</a:t>
            </a:r>
            <a:endParaRPr lang="it-IT" sz="1600" dirty="0">
              <a:solidFill>
                <a:srgbClr val="002060"/>
              </a:solidFill>
            </a:endParaRPr>
          </a:p>
        </p:txBody>
      </p:sp>
      <p:sp>
        <p:nvSpPr>
          <p:cNvPr id="5" name="Casella di testo 112">
            <a:extLst>
              <a:ext uri="{FF2B5EF4-FFF2-40B4-BE49-F238E27FC236}">
                <a16:creationId xmlns:a16="http://schemas.microsoft.com/office/drawing/2014/main" id="{E239D5F1-425F-4137-9D40-143E2814D0F1}"/>
              </a:ext>
            </a:extLst>
          </p:cNvPr>
          <p:cNvSpPr txBox="1"/>
          <p:nvPr/>
        </p:nvSpPr>
        <p:spPr>
          <a:xfrm>
            <a:off x="1376363" y="1381125"/>
            <a:ext cx="6391275" cy="4460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5"/>
            </a:solidFill>
          </a:ln>
        </p:spPr>
        <p:txBody>
          <a:bodyPr wrap="none" anchor="ctr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defRPr/>
            </a:pP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[(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aÐp</a:t>
            </a:r>
            <a:r>
              <a:rPr lang="it-IT" sz="200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+;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+) 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bÐp</a:t>
            </a:r>
            <a:r>
              <a:rPr lang="it-IT" sz="200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+;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 p</a:t>
            </a:r>
            <a:r>
              <a:rPr lang="it-IT" sz="200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+) 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gÐp</a:t>
            </a:r>
            <a:r>
              <a:rPr lang="it-IT" sz="200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+;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+)] </a:t>
            </a:r>
            <a:r>
              <a:rPr lang="it-IT" sz="2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® </a:t>
            </a:r>
            <a:r>
              <a:rPr lang="it-IT" sz="200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 </a:t>
            </a:r>
            <a:r>
              <a:rPr lang="it-IT" sz="2000" baseline="3000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endParaRPr lang="it-IT" sz="200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45" name="Immagine 5">
            <a:extLst>
              <a:ext uri="{FF2B5EF4-FFF2-40B4-BE49-F238E27FC236}">
                <a16:creationId xmlns:a16="http://schemas.microsoft.com/office/drawing/2014/main" id="{7FF914CD-5CF8-4970-B604-29954985F1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78" r="19997"/>
          <a:stretch>
            <a:fillRect/>
          </a:stretch>
        </p:blipFill>
        <p:spPr bwMode="auto">
          <a:xfrm>
            <a:off x="38100" y="2306638"/>
            <a:ext cx="4500563" cy="2678112"/>
          </a:xfrm>
          <a:prstGeom prst="rect">
            <a:avLst/>
          </a:prstGeom>
          <a:solidFill>
            <a:srgbClr val="DBEEF4"/>
          </a:solidFill>
          <a:ln w="9525">
            <a:solidFill>
              <a:srgbClr val="4F81BD"/>
            </a:solidFill>
            <a:miter lim="800000"/>
            <a:headEnd/>
            <a:tailEnd/>
          </a:ln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9BCB137C-EC7E-4FA7-AFA0-3C3DCF9F0E5E}"/>
              </a:ext>
            </a:extLst>
          </p:cNvPr>
          <p:cNvSpPr txBox="1"/>
          <p:nvPr/>
        </p:nvSpPr>
        <p:spPr>
          <a:xfrm>
            <a:off x="4605338" y="1906588"/>
            <a:ext cx="4500562" cy="187166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defRPr/>
            </a:pPr>
            <a:r>
              <a:rPr lang="it-IT" sz="16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La ricerca avviene sviluppando le operazioni grafiche come nella fig. 02</a:t>
            </a:r>
          </a:p>
          <a:p>
            <a:pPr>
              <a:defRPr/>
            </a:pPr>
            <a:endParaRPr lang="it-IT" dirty="0"/>
          </a:p>
        </p:txBody>
      </p: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F6D3A42E-D916-41E6-AE74-591AB442446D}"/>
              </a:ext>
            </a:extLst>
          </p:cNvPr>
          <p:cNvCxnSpPr/>
          <p:nvPr/>
        </p:nvCxnSpPr>
        <p:spPr>
          <a:xfrm>
            <a:off x="6417812" y="2740290"/>
            <a:ext cx="555737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sp>
        <p:nvSpPr>
          <p:cNvPr id="13" name="Casella di testo 95">
            <a:extLst>
              <a:ext uri="{FF2B5EF4-FFF2-40B4-BE49-F238E27FC236}">
                <a16:creationId xmlns:a16="http://schemas.microsoft.com/office/drawing/2014/main" id="{357FBE56-9995-4E88-9CA8-EC28ACCA35FE}"/>
              </a:ext>
            </a:extLst>
          </p:cNvPr>
          <p:cNvSpPr txBox="1"/>
          <p:nvPr/>
        </p:nvSpPr>
        <p:spPr>
          <a:xfrm>
            <a:off x="5403588" y="2539014"/>
            <a:ext cx="999557" cy="467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accent5"/>
            </a:solidFill>
          </a:ln>
        </p:spPr>
        <p:txBody>
          <a:bodyPr anchor="ctr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sz="2000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sz="20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14" name="Casella di testo 123">
            <a:extLst>
              <a:ext uri="{FF2B5EF4-FFF2-40B4-BE49-F238E27FC236}">
                <a16:creationId xmlns:a16="http://schemas.microsoft.com/office/drawing/2014/main" id="{E29EF63A-34B4-4916-9AC5-78AA00F60966}"/>
              </a:ext>
            </a:extLst>
          </p:cNvPr>
          <p:cNvSpPr txBox="1"/>
          <p:nvPr/>
        </p:nvSpPr>
        <p:spPr>
          <a:xfrm>
            <a:off x="6961687" y="2539013"/>
            <a:ext cx="1277804" cy="467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accent5"/>
            </a:solidFill>
          </a:ln>
        </p:spPr>
        <p:txBody>
          <a:bodyPr anchor="ctr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 ( r’; r”)</a:t>
            </a:r>
          </a:p>
        </p:txBody>
      </p:sp>
      <p:sp>
        <p:nvSpPr>
          <p:cNvPr id="15" name="Casella di testo 130">
            <a:extLst>
              <a:ext uri="{FF2B5EF4-FFF2-40B4-BE49-F238E27FC236}">
                <a16:creationId xmlns:a16="http://schemas.microsoft.com/office/drawing/2014/main" id="{B17DC1BB-0EED-46FD-85A2-DCBAA3E4956B}"/>
              </a:ext>
            </a:extLst>
          </p:cNvPr>
          <p:cNvSpPr txBox="1"/>
          <p:nvPr/>
        </p:nvSpPr>
        <p:spPr>
          <a:xfrm>
            <a:off x="5432986" y="3203716"/>
            <a:ext cx="999557" cy="467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accent5"/>
            </a:solidFill>
          </a:ln>
        </p:spPr>
        <p:txBody>
          <a:bodyPr anchor="ctr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 </a:t>
            </a:r>
            <a:r>
              <a:rPr lang="it-IT" sz="2000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sz="20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</p:txBody>
      </p: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99BA7AD8-9B7D-4570-B2BA-1BFF9C742073}"/>
              </a:ext>
            </a:extLst>
          </p:cNvPr>
          <p:cNvCxnSpPr/>
          <p:nvPr/>
        </p:nvCxnSpPr>
        <p:spPr>
          <a:xfrm>
            <a:off x="6461907" y="3404982"/>
            <a:ext cx="555737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sp>
        <p:nvSpPr>
          <p:cNvPr id="17" name="Casella di testo 128">
            <a:extLst>
              <a:ext uri="{FF2B5EF4-FFF2-40B4-BE49-F238E27FC236}">
                <a16:creationId xmlns:a16="http://schemas.microsoft.com/office/drawing/2014/main" id="{E0B57BDC-F338-49CE-8F74-20FD37D186F2}"/>
              </a:ext>
            </a:extLst>
          </p:cNvPr>
          <p:cNvSpPr txBox="1"/>
          <p:nvPr/>
        </p:nvSpPr>
        <p:spPr>
          <a:xfrm>
            <a:off x="7005784" y="3203711"/>
            <a:ext cx="1277804" cy="467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accent5"/>
            </a:solidFill>
          </a:ln>
        </p:spPr>
        <p:txBody>
          <a:bodyPr anchor="ctr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 ( s’; s”)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E6B7C4B0-7ECA-4D3C-B037-FD8EF214104A}"/>
              </a:ext>
            </a:extLst>
          </p:cNvPr>
          <p:cNvSpPr txBox="1"/>
          <p:nvPr/>
        </p:nvSpPr>
        <p:spPr>
          <a:xfrm>
            <a:off x="4610100" y="3851275"/>
            <a:ext cx="4500563" cy="1474788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defRPr/>
            </a:pPr>
            <a:r>
              <a:rPr lang="it-IT" sz="16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Poiché r’//s’ ed r”//s” sarà, anche r//s. Essendo le due rette parallele la loro intersezione sarà un punto improprio.</a:t>
            </a:r>
            <a:endParaRPr lang="it-IT" dirty="0">
              <a:solidFill>
                <a:srgbClr val="002060"/>
              </a:solidFill>
            </a:endParaRPr>
          </a:p>
        </p:txBody>
      </p: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F29F5BB3-E8CE-449B-9FC2-872FA7548EE0}"/>
              </a:ext>
            </a:extLst>
          </p:cNvPr>
          <p:cNvCxnSpPr/>
          <p:nvPr/>
        </p:nvCxnSpPr>
        <p:spPr>
          <a:xfrm>
            <a:off x="6550172" y="5036300"/>
            <a:ext cx="500890" cy="0"/>
          </a:xfrm>
          <a:prstGeom prst="straightConnector1">
            <a:avLst/>
          </a:prstGeom>
          <a:solidFill>
            <a:schemeClr val="accent6">
              <a:lumMod val="60000"/>
              <a:lumOff val="40000"/>
            </a:schemeClr>
          </a:solidFill>
          <a:ln w="3175" cap="flat" cmpd="sng" algn="ctr">
            <a:solidFill>
              <a:schemeClr val="accent5"/>
            </a:solidFill>
            <a:prstDash val="solid"/>
            <a:tailEnd type="stealth"/>
          </a:ln>
          <a:effectLst/>
        </p:spPr>
      </p:cxnSp>
      <p:sp>
        <p:nvSpPr>
          <p:cNvPr id="21" name="Casella di testo 131">
            <a:extLst>
              <a:ext uri="{FF2B5EF4-FFF2-40B4-BE49-F238E27FC236}">
                <a16:creationId xmlns:a16="http://schemas.microsoft.com/office/drawing/2014/main" id="{E0432C3F-C3DE-421E-8198-1CA1C60781DA}"/>
              </a:ext>
            </a:extLst>
          </p:cNvPr>
          <p:cNvSpPr txBox="1"/>
          <p:nvPr/>
        </p:nvSpPr>
        <p:spPr>
          <a:xfrm>
            <a:off x="5474732" y="4799662"/>
            <a:ext cx="1057762" cy="46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accent5"/>
            </a:solidFill>
          </a:ln>
        </p:spPr>
        <p:txBody>
          <a:bodyPr anchor="ctr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it-IT" sz="20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sz="20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s)</a:t>
            </a:r>
          </a:p>
        </p:txBody>
      </p:sp>
      <p:sp>
        <p:nvSpPr>
          <p:cNvPr id="22" name="Casella di testo 133">
            <a:extLst>
              <a:ext uri="{FF2B5EF4-FFF2-40B4-BE49-F238E27FC236}">
                <a16:creationId xmlns:a16="http://schemas.microsoft.com/office/drawing/2014/main" id="{8B2C7319-55D0-4070-85AA-95194FA8BA8C}"/>
              </a:ext>
            </a:extLst>
          </p:cNvPr>
          <p:cNvSpPr txBox="1"/>
          <p:nvPr/>
        </p:nvSpPr>
        <p:spPr>
          <a:xfrm>
            <a:off x="7051062" y="4799662"/>
            <a:ext cx="1447670" cy="46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accent5"/>
            </a:solidFill>
          </a:ln>
        </p:spPr>
        <p:txBody>
          <a:bodyPr anchor="ctr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it-IT" sz="2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2000" baseline="300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r>
              <a:rPr lang="it-IT" sz="2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(P’</a:t>
            </a:r>
            <a:r>
              <a:rPr lang="it-IT" sz="2000" baseline="300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r>
              <a:rPr lang="it-IT" sz="2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 P”</a:t>
            </a:r>
            <a:r>
              <a:rPr lang="it-IT" sz="2000" baseline="300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r>
              <a:rPr lang="it-IT" sz="2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89343714-7D66-4628-8195-553819FF0CBC}"/>
              </a:ext>
            </a:extLst>
          </p:cNvPr>
          <p:cNvSpPr txBox="1"/>
          <p:nvPr/>
        </p:nvSpPr>
        <p:spPr>
          <a:xfrm>
            <a:off x="36513" y="5461000"/>
            <a:ext cx="9070975" cy="133191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16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Con la fig. 02-a si dimostra che, mantenendo la tipologia e la geometria dei piani </a:t>
            </a:r>
            <a:r>
              <a:rPr lang="it-IT" sz="16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6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sz="16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16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variando la tipologia del piano </a:t>
            </a:r>
            <a:r>
              <a:rPr lang="it-IT" sz="16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 </a:t>
            </a:r>
            <a:r>
              <a:rPr lang="it-IT" sz="16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come di seguito, si ottengono due rette parallele che s’intersecano in P </a:t>
            </a:r>
            <a:r>
              <a:rPr lang="it-IT" sz="1600" baseline="30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endParaRPr lang="it-IT" sz="1600" dirty="0">
              <a:solidFill>
                <a:srgbClr val="002060"/>
              </a:solidFill>
            </a:endParaRPr>
          </a:p>
        </p:txBody>
      </p:sp>
      <p:sp>
        <p:nvSpPr>
          <p:cNvPr id="24" name="Casella di testo 124">
            <a:extLst>
              <a:ext uri="{FF2B5EF4-FFF2-40B4-BE49-F238E27FC236}">
                <a16:creationId xmlns:a16="http://schemas.microsoft.com/office/drawing/2014/main" id="{FB9C9710-BE84-444E-8047-483B3441B8FA}"/>
              </a:ext>
            </a:extLst>
          </p:cNvPr>
          <p:cNvSpPr txBox="1"/>
          <p:nvPr/>
        </p:nvSpPr>
        <p:spPr>
          <a:xfrm>
            <a:off x="1392238" y="6337300"/>
            <a:ext cx="6359525" cy="4460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accent5"/>
            </a:solidFill>
          </a:ln>
        </p:spPr>
        <p:txBody>
          <a:bodyPr wrap="none" anchor="ctr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defRPr/>
            </a:pPr>
            <a:r>
              <a:rPr lang="it-IT" sz="2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[(</a:t>
            </a:r>
            <a:r>
              <a:rPr lang="it-IT" sz="200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aÐp</a:t>
            </a:r>
            <a:r>
              <a:rPr lang="it-IT" sz="2000" baseline="-25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+;</a:t>
            </a:r>
            <a:r>
              <a:rPr lang="it-IT" sz="200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+) </a:t>
            </a:r>
            <a:r>
              <a:rPr lang="it-IT" sz="200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200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bÐp</a:t>
            </a:r>
            <a:r>
              <a:rPr lang="it-IT" sz="2000" baseline="-25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+;</a:t>
            </a:r>
            <a:r>
              <a:rPr lang="it-IT" sz="200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 p</a:t>
            </a:r>
            <a:r>
              <a:rPr lang="it-IT" sz="2000" baseline="-25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+) </a:t>
            </a:r>
            <a:r>
              <a:rPr lang="it-IT" sz="200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2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200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g^p</a:t>
            </a:r>
            <a:r>
              <a:rPr lang="it-IT" sz="2000" baseline="-25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+;</a:t>
            </a:r>
            <a:r>
              <a:rPr lang="it-IT" sz="200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+)] </a:t>
            </a:r>
            <a:r>
              <a:rPr lang="it-IT" sz="200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® </a:t>
            </a:r>
            <a:r>
              <a:rPr lang="it-IT" sz="2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 </a:t>
            </a:r>
            <a:r>
              <a:rPr lang="it-IT" sz="2000" baseline="3000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endParaRPr lang="it-IT" sz="200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Ovale 1">
            <a:extLst>
              <a:ext uri="{FF2B5EF4-FFF2-40B4-BE49-F238E27FC236}">
                <a16:creationId xmlns:a16="http://schemas.microsoft.com/office/drawing/2014/main" id="{F95A87EB-2127-4F0A-A46D-A30682B2C6BD}"/>
              </a:ext>
            </a:extLst>
          </p:cNvPr>
          <p:cNvSpPr/>
          <p:nvPr/>
        </p:nvSpPr>
        <p:spPr>
          <a:xfrm>
            <a:off x="5409127" y="3760632"/>
            <a:ext cx="888642" cy="4765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Ovale 24">
            <a:extLst>
              <a:ext uri="{FF2B5EF4-FFF2-40B4-BE49-F238E27FC236}">
                <a16:creationId xmlns:a16="http://schemas.microsoft.com/office/drawing/2014/main" id="{D4E91D58-80BB-4A02-B43D-E1AF5962F01C}"/>
              </a:ext>
            </a:extLst>
          </p:cNvPr>
          <p:cNvSpPr/>
          <p:nvPr/>
        </p:nvSpPr>
        <p:spPr>
          <a:xfrm>
            <a:off x="6372896" y="3784243"/>
            <a:ext cx="888642" cy="4765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9" name="Connettore curvo 28">
            <a:extLst>
              <a:ext uri="{FF2B5EF4-FFF2-40B4-BE49-F238E27FC236}">
                <a16:creationId xmlns:a16="http://schemas.microsoft.com/office/drawing/2014/main" id="{514E1687-E747-4EDA-BABE-EBC655864288}"/>
              </a:ext>
            </a:extLst>
          </p:cNvPr>
          <p:cNvCxnSpPr>
            <a:cxnSpLocks/>
            <a:stCxn id="25" idx="1"/>
          </p:cNvCxnSpPr>
          <p:nvPr/>
        </p:nvCxnSpPr>
        <p:spPr>
          <a:xfrm rot="16200000" flipV="1">
            <a:off x="5175288" y="2526279"/>
            <a:ext cx="660066" cy="1995429"/>
          </a:xfrm>
          <a:prstGeom prst="curvedConnector2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e 48">
            <a:extLst>
              <a:ext uri="{FF2B5EF4-FFF2-40B4-BE49-F238E27FC236}">
                <a16:creationId xmlns:a16="http://schemas.microsoft.com/office/drawing/2014/main" id="{7D8BE0B1-60C7-49D6-BD9E-08B40E796C41}"/>
              </a:ext>
            </a:extLst>
          </p:cNvPr>
          <p:cNvSpPr/>
          <p:nvPr/>
        </p:nvSpPr>
        <p:spPr>
          <a:xfrm>
            <a:off x="1814154" y="3481034"/>
            <a:ext cx="309093" cy="3090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Ovale 50">
            <a:extLst>
              <a:ext uri="{FF2B5EF4-FFF2-40B4-BE49-F238E27FC236}">
                <a16:creationId xmlns:a16="http://schemas.microsoft.com/office/drawing/2014/main" id="{89F28A6C-F5E2-4361-AE2B-5B161DA18477}"/>
              </a:ext>
            </a:extLst>
          </p:cNvPr>
          <p:cNvSpPr/>
          <p:nvPr/>
        </p:nvSpPr>
        <p:spPr>
          <a:xfrm>
            <a:off x="2663780" y="3526665"/>
            <a:ext cx="309093" cy="3090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58827791-641B-4B06-A65C-F57FAC479504}"/>
              </a:ext>
            </a:extLst>
          </p:cNvPr>
          <p:cNvCxnSpPr>
            <a:cxnSpLocks/>
            <a:stCxn id="49" idx="6"/>
            <a:endCxn id="51" idx="2"/>
          </p:cNvCxnSpPr>
          <p:nvPr/>
        </p:nvCxnSpPr>
        <p:spPr>
          <a:xfrm>
            <a:off x="2123247" y="3635581"/>
            <a:ext cx="540533" cy="4563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>
            <a:extLst>
              <a:ext uri="{FF2B5EF4-FFF2-40B4-BE49-F238E27FC236}">
                <a16:creationId xmlns:a16="http://schemas.microsoft.com/office/drawing/2014/main" id="{215E7592-4C52-420E-8A45-7A18BBA14D78}"/>
              </a:ext>
            </a:extLst>
          </p:cNvPr>
          <p:cNvCxnSpPr>
            <a:cxnSpLocks/>
            <a:stCxn id="51" idx="6"/>
          </p:cNvCxnSpPr>
          <p:nvPr/>
        </p:nvCxnSpPr>
        <p:spPr>
          <a:xfrm>
            <a:off x="2972873" y="3681212"/>
            <a:ext cx="544617" cy="138620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e 57">
            <a:extLst>
              <a:ext uri="{FF2B5EF4-FFF2-40B4-BE49-F238E27FC236}">
                <a16:creationId xmlns:a16="http://schemas.microsoft.com/office/drawing/2014/main" id="{9726A392-E3DE-49DC-9939-A639F28372D0}"/>
              </a:ext>
            </a:extLst>
          </p:cNvPr>
          <p:cNvSpPr/>
          <p:nvPr/>
        </p:nvSpPr>
        <p:spPr>
          <a:xfrm>
            <a:off x="1652229" y="3128609"/>
            <a:ext cx="309093" cy="3090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9" name="Ovale 58">
            <a:extLst>
              <a:ext uri="{FF2B5EF4-FFF2-40B4-BE49-F238E27FC236}">
                <a16:creationId xmlns:a16="http://schemas.microsoft.com/office/drawing/2014/main" id="{D1CE8E69-ECB9-4BE3-AE37-376CAA6F4FB8}"/>
              </a:ext>
            </a:extLst>
          </p:cNvPr>
          <p:cNvSpPr/>
          <p:nvPr/>
        </p:nvSpPr>
        <p:spPr>
          <a:xfrm>
            <a:off x="2435180" y="3002790"/>
            <a:ext cx="309093" cy="3090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5B9B1FC7-E5B0-4F32-8C93-86639D867677}"/>
              </a:ext>
            </a:extLst>
          </p:cNvPr>
          <p:cNvCxnSpPr>
            <a:cxnSpLocks/>
            <a:stCxn id="58" idx="6"/>
            <a:endCxn id="59" idx="2"/>
          </p:cNvCxnSpPr>
          <p:nvPr/>
        </p:nvCxnSpPr>
        <p:spPr>
          <a:xfrm flipV="1">
            <a:off x="1961322" y="3157337"/>
            <a:ext cx="473858" cy="1258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2 60">
            <a:extLst>
              <a:ext uri="{FF2B5EF4-FFF2-40B4-BE49-F238E27FC236}">
                <a16:creationId xmlns:a16="http://schemas.microsoft.com/office/drawing/2014/main" id="{A743CB89-0B23-4894-B65C-A55AD88A78E1}"/>
              </a:ext>
            </a:extLst>
          </p:cNvPr>
          <p:cNvCxnSpPr>
            <a:cxnSpLocks/>
          </p:cNvCxnSpPr>
          <p:nvPr/>
        </p:nvCxnSpPr>
        <p:spPr>
          <a:xfrm>
            <a:off x="2763323" y="3157337"/>
            <a:ext cx="751402" cy="0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ED4E7C98-0A49-4602-83E3-5013D2F607B9}"/>
              </a:ext>
            </a:extLst>
          </p:cNvPr>
          <p:cNvCxnSpPr/>
          <p:nvPr/>
        </p:nvCxnSpPr>
        <p:spPr>
          <a:xfrm flipH="1" flipV="1">
            <a:off x="4507606" y="3835758"/>
            <a:ext cx="895982" cy="203582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21" grpId="0" animBg="1"/>
      <p:bldP spid="22" grpId="0" animBg="1"/>
      <p:bldP spid="23" grpId="0" animBg="1"/>
      <p:bldP spid="24" grpId="0" animBg="1"/>
      <p:bldP spid="2" grpId="0" animBg="1"/>
      <p:bldP spid="25" grpId="0" animBg="1"/>
      <p:bldP spid="49" grpId="0" animBg="1"/>
      <p:bldP spid="51" grpId="0" animBg="1"/>
      <p:bldP spid="58" grpId="0" animBg="1"/>
      <p:bldP spid="59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1703</Words>
  <Application>Microsoft Office PowerPoint</Application>
  <PresentationFormat>Presentazione su schermo (4:3)</PresentationFormat>
  <Paragraphs>188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Symbol</vt:lpstr>
      <vt:lpstr>Tema di Office</vt:lpstr>
      <vt:lpstr>Geometria descrittiva dinamica</vt:lpstr>
      <vt:lpstr>Geometria descrittiva dinamica Intersezione di tre piani: introduzione e presentazione</vt:lpstr>
      <vt:lpstr>Geometria descrittiva dinamica Definizione dell’algoritmo descrittivo (1)</vt:lpstr>
      <vt:lpstr>Geometria descrittiva dinamica Definizione dell’algoritmo descrittivo (2)</vt:lpstr>
      <vt:lpstr>Geometria descrittiva dinamica Definizione dell’algoritmo descrittivo (3)</vt:lpstr>
      <vt:lpstr>Geometria descrittiva dinamica Definizione dell’algoritmo descrittivo (4)</vt:lpstr>
      <vt:lpstr>Geometria descrittiva dinamica Definizione dell’algoritmo descrittivo (5)</vt:lpstr>
      <vt:lpstr>Geometria descrittiva dinamica Esempio 1: Determinazione del punto reale nell’intersezione di tre piani</vt:lpstr>
      <vt:lpstr>Geometria descrittiva dinamica Esempio 2: Determinazione del punto improprio nell’intersezione di tre piani (1)</vt:lpstr>
      <vt:lpstr>Geometria descrittiva dinamica Esempio 2: Determinazione del punto improprio nell’intersezione di tre piani (2)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103</cp:revision>
  <dcterms:created xsi:type="dcterms:W3CDTF">2017-06-21T10:00:22Z</dcterms:created>
  <dcterms:modified xsi:type="dcterms:W3CDTF">2020-03-07T16:37:07Z</dcterms:modified>
</cp:coreProperties>
</file>