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35" r:id="rId1"/>
  </p:sldMasterIdLst>
  <p:notesMasterIdLst>
    <p:notesMasterId r:id="rId5"/>
  </p:notesMasterIdLst>
  <p:sldIdLst>
    <p:sldId id="259" r:id="rId2"/>
    <p:sldId id="256" r:id="rId3"/>
    <p:sldId id="262" r:id="rId4"/>
  </p:sldIdLst>
  <p:sldSz cx="6858000" cy="9144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608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FF"/>
    <a:srgbClr val="79B9F9"/>
    <a:srgbClr val="DCB763"/>
    <a:srgbClr val="FF9900"/>
    <a:srgbClr val="F0AE1C"/>
    <a:srgbClr val="E8C87B"/>
    <a:srgbClr val="3D549C"/>
    <a:srgbClr val="08C1FF"/>
    <a:srgbClr val="6BF3FF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132" autoAdjust="0"/>
    <p:restoredTop sz="94384" autoAdjust="0"/>
  </p:normalViewPr>
  <p:slideViewPr>
    <p:cSldViewPr snapToGrid="0">
      <p:cViewPr varScale="1">
        <p:scale>
          <a:sx n="61" d="100"/>
          <a:sy n="61" d="100"/>
        </p:scale>
        <p:origin x="2899" y="62"/>
      </p:cViewPr>
      <p:guideLst>
        <p:guide orient="horz" pos="2608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BDEF28-A10F-49A1-AC00-06F01A781930}" type="datetimeFigureOut">
              <a:rPr lang="it-IT" smtClean="0"/>
              <a:t>02/03/2020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B42DB4-F0E8-4837-8AA2-7D0BB9BDC0F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264505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B42DB4-F0E8-4837-8AA2-7D0BB9BDC0FA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749973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857250" y="1496484"/>
            <a:ext cx="5143500" cy="3183467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3/2/2020</a:t>
            </a:fld>
            <a:endParaRPr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120142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3/2/2020</a:t>
            </a:fld>
            <a:endParaRPr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973372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4907756" y="486834"/>
            <a:ext cx="1478756" cy="7749117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71487" y="486834"/>
            <a:ext cx="4350544" cy="7749117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3/2/2020</a:t>
            </a:fld>
            <a:endParaRPr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33866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3/2/2020</a:t>
            </a:fld>
            <a:endParaRPr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73194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916" y="2279652"/>
            <a:ext cx="5915025" cy="3803649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67916" y="6119285"/>
            <a:ext cx="5915025" cy="2000249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3/2/2020</a:t>
            </a:fld>
            <a:endParaRPr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283483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3/2/2020</a:t>
            </a:fld>
            <a:endParaRPr lang="en-US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018487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72381" y="486834"/>
            <a:ext cx="5915025" cy="1767417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3/2/2020</a:t>
            </a:fld>
            <a:endParaRPr lang="en-US" dirty="0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742143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3/2/2020</a:t>
            </a:fld>
            <a:endParaRPr lang="en-US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400624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3/2/2020</a:t>
            </a:fld>
            <a:endParaRPr lang="en-US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025894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3" cy="21336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915543" y="1316567"/>
            <a:ext cx="3471863" cy="6498167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3" cy="508211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3/2/2020</a:t>
            </a:fld>
            <a:endParaRPr lang="en-US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982571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3" cy="21336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2915543" y="1316567"/>
            <a:ext cx="3471863" cy="6498167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3" cy="508211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3/2/2020</a:t>
            </a:fld>
            <a:endParaRPr lang="en-US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716083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71488" y="486834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71488" y="8475134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3/2/2020</a:t>
            </a:fld>
            <a:endParaRPr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2271713" y="8475134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4843463" y="8475134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887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37" r:id="rId2"/>
    <p:sldLayoutId id="2147483738" r:id="rId3"/>
    <p:sldLayoutId id="2147483739" r:id="rId4"/>
    <p:sldLayoutId id="2147483740" r:id="rId5"/>
    <p:sldLayoutId id="2147483741" r:id="rId6"/>
    <p:sldLayoutId id="2147483742" r:id="rId7"/>
    <p:sldLayoutId id="2147483743" r:id="rId8"/>
    <p:sldLayoutId id="2147483744" r:id="rId9"/>
    <p:sldLayoutId id="2147483745" r:id="rId10"/>
    <p:sldLayoutId id="2147483746" r:id="rId11"/>
  </p:sldLayoutIdLst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liofragassi.it/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olo 6"/>
          <p:cNvSpPr txBox="1">
            <a:spLocks/>
          </p:cNvSpPr>
          <p:nvPr/>
        </p:nvSpPr>
        <p:spPr bwMode="auto">
          <a:xfrm>
            <a:off x="45000" y="11356"/>
            <a:ext cx="6768000" cy="360000"/>
          </a:xfrm>
          <a:prstGeom prst="rect">
            <a:avLst/>
          </a:prstGeom>
          <a:noFill/>
          <a:ln>
            <a:solidFill>
              <a:srgbClr val="007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  <a:noAutofit/>
          </a:bodyPr>
          <a:lstStyle>
            <a:lvl1pPr algn="l" defTabSz="4572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it-IT" altLang="it-IT" sz="2200" cap="none" dirty="0">
                <a:ln>
                  <a:noFill/>
                </a:ln>
                <a:solidFill>
                  <a:srgbClr val="002060"/>
                </a:solidFill>
                <a:latin typeface="Comic Sans MS" panose="030F0702030302020204" pitchFamily="66" charset="0"/>
              </a:rPr>
              <a:t>Geometria descrittiva dinamica</a:t>
            </a:r>
          </a:p>
        </p:txBody>
      </p:sp>
      <p:sp>
        <p:nvSpPr>
          <p:cNvPr id="11" name="Rectangle 6"/>
          <p:cNvSpPr txBox="1">
            <a:spLocks noChangeArrowheads="1"/>
          </p:cNvSpPr>
          <p:nvPr/>
        </p:nvSpPr>
        <p:spPr>
          <a:xfrm>
            <a:off x="45000" y="431917"/>
            <a:ext cx="6768000" cy="26551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/>
          <a:lstStyle/>
          <a:p>
            <a:pPr marL="257175" marR="0" lvl="0" indent="-257175" algn="ctr" defTabSz="68580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rgbClr val="1F497D"/>
              </a:buClr>
              <a:buSzPct val="75000"/>
              <a:buFontTx/>
              <a:buNone/>
              <a:tabLst/>
              <a:defRPr/>
            </a:pPr>
            <a:r>
              <a:rPr kumimoji="0" lang="it-IT" sz="15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cs typeface="Arial" panose="020B0604020202020204" pitchFamily="34" charset="0"/>
              </a:rPr>
              <a:t>Indagine insiemistica sulla doppia proiezione ortogonale di </a:t>
            </a:r>
            <a:r>
              <a:rPr kumimoji="0" lang="it-IT" sz="1500" b="0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cs typeface="Arial" panose="020B0604020202020204" pitchFamily="34" charset="0"/>
              </a:rPr>
              <a:t>Monge</a:t>
            </a:r>
            <a:endParaRPr kumimoji="0" lang="it-IT" sz="1500" b="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omic Sans MS" pitchFamily="66" charset="0"/>
              <a:cs typeface="Arial" panose="020B0604020202020204" pitchFamily="34" charset="0"/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45000" y="746448"/>
            <a:ext cx="6768000" cy="769441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2400" dirty="0">
                <a:latin typeface="Comic Sans MS" panose="030F0702030302020204" pitchFamily="66" charset="0"/>
              </a:rPr>
              <a:t>LE OPERAZIONI GEOMETRICHE</a:t>
            </a:r>
          </a:p>
          <a:p>
            <a:pPr algn="ctr"/>
            <a:r>
              <a:rPr lang="it-IT" sz="2000" dirty="0">
                <a:latin typeface="Comic Sans MS" panose="030F0702030302020204" pitchFamily="66" charset="0"/>
              </a:rPr>
              <a:t>INTERSEZIONE TRA PIANI</a:t>
            </a:r>
          </a:p>
        </p:txBody>
      </p:sp>
      <p:sp>
        <p:nvSpPr>
          <p:cNvPr id="3" name="CasellaDiTesto 2"/>
          <p:cNvSpPr txBox="1"/>
          <p:nvPr/>
        </p:nvSpPr>
        <p:spPr>
          <a:xfrm>
            <a:off x="4142791" y="1586204"/>
            <a:ext cx="2664000" cy="326243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it-IT" sz="2000" dirty="0">
              <a:latin typeface="Comic Sans MS" panose="030F0702030302020204" pitchFamily="66" charset="0"/>
            </a:endParaRPr>
          </a:p>
          <a:p>
            <a:pPr algn="ctr"/>
            <a:endParaRPr lang="it-IT" sz="2000" dirty="0">
              <a:latin typeface="Comic Sans MS" panose="030F0702030302020204" pitchFamily="66" charset="0"/>
            </a:endParaRPr>
          </a:p>
          <a:p>
            <a:pPr algn="ctr"/>
            <a:r>
              <a:rPr lang="it-IT" dirty="0">
                <a:latin typeface="Comic Sans MS" panose="030F0702030302020204" pitchFamily="66" charset="0"/>
              </a:rPr>
              <a:t>ANALISI GEOMETRICO- DESCRITTIVA DELLE INTERSEZIONI TRA</a:t>
            </a:r>
          </a:p>
          <a:p>
            <a:pPr algn="ctr"/>
            <a:r>
              <a:rPr lang="it-IT" sz="2000" dirty="0">
                <a:solidFill>
                  <a:srgbClr val="79B9F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PIANO GENERICO PARALLELO lt</a:t>
            </a:r>
          </a:p>
          <a:p>
            <a:pPr algn="ctr"/>
            <a:endParaRPr lang="it-IT" dirty="0">
              <a:solidFill>
                <a:srgbClr val="3D549C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it-IT" dirty="0">
                <a:latin typeface="Comic Sans MS" panose="030F0702030302020204" pitchFamily="66" charset="0"/>
              </a:rPr>
              <a:t>ED I PIANI RIMANENTI</a:t>
            </a: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56471" y="8271651"/>
            <a:ext cx="3996000" cy="369974"/>
          </a:xfrm>
          <a:prstGeom prst="rect">
            <a:avLst/>
          </a:prstGeom>
          <a:solidFill>
            <a:srgbClr val="FFFF00"/>
          </a:solidFill>
          <a:ln w="9525">
            <a:solidFill>
              <a:srgbClr val="4F81BD"/>
            </a:solidFill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it-IT" altLang="it-IT" sz="1800" b="1" kern="0" dirty="0">
                <a:solidFill>
                  <a:srgbClr val="C00000"/>
                </a:solidFill>
                <a:latin typeface="Comic Sans MS" panose="030F0702030302020204" pitchFamily="66" charset="0"/>
                <a:cs typeface="Courier New" panose="02070309020205020404" pitchFamily="49" charset="0"/>
              </a:rPr>
              <a:t>Autore Prof. Arch. Elio Fragassi</a:t>
            </a:r>
          </a:p>
        </p:txBody>
      </p:sp>
      <p:sp>
        <p:nvSpPr>
          <p:cNvPr id="7" name="Text Box 9"/>
          <p:cNvSpPr txBox="1">
            <a:spLocks noChangeArrowheads="1"/>
          </p:cNvSpPr>
          <p:nvPr/>
        </p:nvSpPr>
        <p:spPr bwMode="auto">
          <a:xfrm>
            <a:off x="55983" y="8764167"/>
            <a:ext cx="3996000" cy="277641"/>
          </a:xfrm>
          <a:prstGeom prst="rect">
            <a:avLst/>
          </a:prstGeom>
          <a:solidFill>
            <a:srgbClr val="FFFF00"/>
          </a:solidFill>
          <a:ln w="12700">
            <a:solidFill>
              <a:srgbClr val="0070C0"/>
            </a:solidFill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it-IT" altLang="it-IT" sz="1200" b="1" kern="0" dirty="0">
                <a:solidFill>
                  <a:prstClr val="black"/>
                </a:solidFill>
                <a:latin typeface="Comic Sans MS" panose="030F0702030302020204" pitchFamily="66" charset="0"/>
                <a:cs typeface="Courier New" panose="02070309020205020404" pitchFamily="49" charset="0"/>
              </a:rPr>
              <a:t>Il materiale può essere riprodotto citando la fonte</a:t>
            </a: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4152026" y="5032422"/>
            <a:ext cx="2664000" cy="4016484"/>
          </a:xfrm>
          <a:prstGeom prst="rect">
            <a:avLst/>
          </a:prstGeom>
          <a:solidFill>
            <a:srgbClr val="79B9F9"/>
          </a:solidFill>
          <a:ln w="3175" algn="ctr">
            <a:solidFill>
              <a:schemeClr val="accent1"/>
            </a:solidFill>
            <a:miter lim="800000"/>
            <a:headEnd/>
            <a:tailEnd/>
          </a:ln>
        </p:spPr>
        <p:txBody>
          <a:bodyPr lIns="0" anchor="ctr">
            <a:spAutoFit/>
          </a:bodyPr>
          <a:lstStyle/>
          <a:p>
            <a:pPr marL="108000" algn="ctr" eaLnBrk="0" hangingPunct="0">
              <a:spcBef>
                <a:spcPts val="0"/>
              </a:spcBef>
              <a:defRPr/>
            </a:pPr>
            <a:r>
              <a:rPr lang="it-IT" sz="1700" dirty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Il disegno a fianco è stato eseguito </a:t>
            </a:r>
          </a:p>
          <a:p>
            <a:pPr marL="108000" algn="ctr" eaLnBrk="0" hangingPunct="0">
              <a:spcBef>
                <a:spcPts val="0"/>
              </a:spcBef>
              <a:defRPr/>
            </a:pPr>
            <a:r>
              <a:rPr lang="it-IT" sz="1700" dirty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nell’a. s. 2007/08 da </a:t>
            </a:r>
          </a:p>
          <a:p>
            <a:pPr marL="108000" algn="ctr" eaLnBrk="0" hangingPunct="0">
              <a:spcBef>
                <a:spcPts val="0"/>
              </a:spcBef>
              <a:defRPr/>
            </a:pPr>
            <a:endParaRPr lang="it-IT" sz="1700" dirty="0">
              <a:solidFill>
                <a:schemeClr val="bg1"/>
              </a:solidFill>
              <a:latin typeface="Comic Sans MS" pitchFamily="66" charset="0"/>
              <a:cs typeface="Times New Roman" pitchFamily="18" charset="0"/>
            </a:endParaRPr>
          </a:p>
          <a:p>
            <a:pPr marL="108000" algn="ctr" eaLnBrk="0" hangingPunct="0">
              <a:spcBef>
                <a:spcPts val="0"/>
              </a:spcBef>
              <a:defRPr/>
            </a:pPr>
            <a:r>
              <a:rPr lang="it-IT" dirty="0">
                <a:solidFill>
                  <a:schemeClr val="bg1"/>
                </a:solidFill>
                <a:latin typeface="Comic Sans MS" panose="030F0702030302020204" pitchFamily="66" charset="0"/>
              </a:rPr>
              <a:t>Di Renzo Flavio</a:t>
            </a:r>
            <a:endParaRPr lang="it-IT" sz="1600" dirty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marL="108000" algn="ctr" eaLnBrk="0" hangingPunct="0">
              <a:spcBef>
                <a:spcPts val="0"/>
              </a:spcBef>
              <a:defRPr/>
            </a:pPr>
            <a:endParaRPr lang="it-IT" sz="1600" dirty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marL="108000" algn="ctr" eaLnBrk="0" hangingPunct="0">
              <a:spcBef>
                <a:spcPts val="0"/>
              </a:spcBef>
              <a:defRPr/>
            </a:pPr>
            <a:r>
              <a:rPr lang="it-IT" sz="1700" dirty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della classe 1C</a:t>
            </a:r>
          </a:p>
          <a:p>
            <a:pPr marL="108000" algn="ctr" eaLnBrk="0" hangingPunct="0">
              <a:spcBef>
                <a:spcPts val="0"/>
              </a:spcBef>
              <a:defRPr/>
            </a:pPr>
            <a:r>
              <a:rPr lang="it-IT" sz="1700" dirty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 del Liceo Artistico «</a:t>
            </a:r>
            <a:r>
              <a:rPr lang="it-IT" sz="1700" b="1" dirty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G. </a:t>
            </a:r>
            <a:r>
              <a:rPr lang="it-IT" sz="1700" b="1" dirty="0" err="1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Misticoni</a:t>
            </a:r>
            <a:r>
              <a:rPr lang="it-IT" sz="1700" dirty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» di Pescara </a:t>
            </a:r>
          </a:p>
          <a:p>
            <a:pPr marL="108000" algn="ctr" eaLnBrk="0" hangingPunct="0">
              <a:spcBef>
                <a:spcPts val="0"/>
              </a:spcBef>
              <a:defRPr/>
            </a:pPr>
            <a:r>
              <a:rPr lang="it-IT" sz="1700" dirty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per la materia «</a:t>
            </a:r>
            <a:r>
              <a:rPr lang="it-IT" sz="1700" b="1" dirty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Discipline geometriche</a:t>
            </a:r>
            <a:r>
              <a:rPr lang="it-IT" sz="1700" dirty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»</a:t>
            </a:r>
          </a:p>
          <a:p>
            <a:pPr marL="108000" algn="ctr" eaLnBrk="0" hangingPunct="0">
              <a:spcBef>
                <a:spcPts val="0"/>
              </a:spcBef>
              <a:defRPr/>
            </a:pPr>
            <a:endParaRPr lang="it-IT" sz="1700" dirty="0">
              <a:solidFill>
                <a:schemeClr val="bg1"/>
              </a:solidFill>
              <a:latin typeface="Comic Sans MS" pitchFamily="66" charset="0"/>
              <a:cs typeface="Times New Roman" pitchFamily="18" charset="0"/>
            </a:endParaRPr>
          </a:p>
          <a:p>
            <a:pPr algn="ctr" eaLnBrk="0" hangingPunct="0">
              <a:defRPr/>
            </a:pPr>
            <a:r>
              <a:rPr lang="it-IT" sz="1700" dirty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Insegnante: </a:t>
            </a:r>
          </a:p>
          <a:p>
            <a:pPr algn="ctr" eaLnBrk="0" hangingPunct="0">
              <a:defRPr/>
            </a:pPr>
            <a:r>
              <a:rPr lang="it-IT" sz="1700" dirty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Prof. Elio Fragassi</a:t>
            </a:r>
            <a:endParaRPr lang="it-IT" sz="1700" dirty="0">
              <a:solidFill>
                <a:schemeClr val="bg1"/>
              </a:solidFill>
              <a:latin typeface="Comic Sans MS" pitchFamily="66" charset="0"/>
              <a:cs typeface="Arial" charset="0"/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4180114" y="1604866"/>
            <a:ext cx="2592000" cy="540000"/>
          </a:xfrm>
          <a:prstGeom prst="rect">
            <a:avLst/>
          </a:prstGeom>
          <a:solidFill>
            <a:srgbClr val="79B9F9"/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SCHEDA 7</a:t>
            </a:r>
          </a:p>
          <a:p>
            <a:pPr algn="ctr"/>
            <a:endParaRPr lang="it-IT" dirty="0"/>
          </a:p>
        </p:txBody>
      </p:sp>
      <p:pic>
        <p:nvPicPr>
          <p:cNvPr id="4" name="Immagine 3"/>
          <p:cNvPicPr>
            <a:picLocks/>
          </p:cNvPicPr>
          <p:nvPr/>
        </p:nvPicPr>
        <p:blipFill>
          <a:blip r:embed="rId3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4497" y="1623991"/>
            <a:ext cx="3960000" cy="6552000"/>
          </a:xfrm>
          <a:prstGeom prst="rect">
            <a:avLst/>
          </a:prstGeom>
          <a:ln>
            <a:solidFill>
              <a:srgbClr val="0070C0"/>
            </a:solidFill>
          </a:ln>
        </p:spPr>
      </p:pic>
    </p:spTree>
    <p:extLst>
      <p:ext uri="{BB962C8B-B14F-4D97-AF65-F5344CB8AC3E}">
        <p14:creationId xmlns:p14="http://schemas.microsoft.com/office/powerpoint/2010/main" val="346386355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8" grpId="0" animBg="1"/>
      <p:bldP spid="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 txBox="1">
            <a:spLocks noChangeArrowheads="1"/>
          </p:cNvSpPr>
          <p:nvPr/>
        </p:nvSpPr>
        <p:spPr>
          <a:xfrm>
            <a:off x="45000" y="394595"/>
            <a:ext cx="6768000" cy="26551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/>
          <a:lstStyle/>
          <a:p>
            <a:pPr marL="257175" indent="-257175" algn="ctr" defTabSz="685800">
              <a:lnSpc>
                <a:spcPct val="90000"/>
              </a:lnSpc>
              <a:spcBef>
                <a:spcPct val="20000"/>
              </a:spcBef>
              <a:buClr>
                <a:srgbClr val="1F497D"/>
              </a:buClr>
              <a:buSzPct val="75000"/>
              <a:defRPr/>
            </a:pPr>
            <a:r>
              <a:rPr lang="it-IT" sz="1500" kern="0" dirty="0">
                <a:solidFill>
                  <a:srgbClr val="002060"/>
                </a:solidFill>
                <a:latin typeface="Comic Sans MS" pitchFamily="66" charset="0"/>
                <a:cs typeface="Arial" panose="020B0604020202020204" pitchFamily="34" charset="0"/>
              </a:rPr>
              <a:t>Indagine insiemistica sulla doppia proiezione ortogonale di </a:t>
            </a:r>
            <a:r>
              <a:rPr lang="it-IT" sz="1500" kern="0" dirty="0" err="1">
                <a:solidFill>
                  <a:srgbClr val="002060"/>
                </a:solidFill>
                <a:latin typeface="Comic Sans MS" pitchFamily="66" charset="0"/>
                <a:cs typeface="Arial" panose="020B0604020202020204" pitchFamily="34" charset="0"/>
              </a:rPr>
              <a:t>Monge</a:t>
            </a:r>
            <a:endParaRPr lang="it-IT" sz="1500" kern="0" dirty="0">
              <a:solidFill>
                <a:srgbClr val="002060"/>
              </a:solidFill>
              <a:latin typeface="Comic Sans MS" pitchFamily="66" charset="0"/>
              <a:cs typeface="Arial" panose="020B0604020202020204" pitchFamily="34" charset="0"/>
            </a:endParaRPr>
          </a:p>
        </p:txBody>
      </p:sp>
      <p:sp>
        <p:nvSpPr>
          <p:cNvPr id="6" name="Titolo 6"/>
          <p:cNvSpPr txBox="1">
            <a:spLocks noGrp="1"/>
          </p:cNvSpPr>
          <p:nvPr>
            <p:ph type="title"/>
          </p:nvPr>
        </p:nvSpPr>
        <p:spPr bwMode="auto">
          <a:xfrm>
            <a:off x="45000" y="11356"/>
            <a:ext cx="6768000" cy="360000"/>
          </a:xfrm>
          <a:prstGeom prst="rect">
            <a:avLst/>
          </a:prstGeom>
          <a:noFill/>
          <a:ln>
            <a:solidFill>
              <a:srgbClr val="007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it-IT" altLang="it-IT" sz="2200" cap="none" dirty="0">
                <a:ln>
                  <a:noFill/>
                </a:ln>
                <a:solidFill>
                  <a:srgbClr val="002060"/>
                </a:solidFill>
                <a:latin typeface="Comic Sans MS" panose="030F0702030302020204" pitchFamily="66" charset="0"/>
              </a:rPr>
              <a:t>Geometria descrittiva dinamica</a:t>
            </a:r>
          </a:p>
        </p:txBody>
      </p:sp>
      <p:graphicFrame>
        <p:nvGraphicFramePr>
          <p:cNvPr id="7" name="Tabel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6694786"/>
              </p:ext>
            </p:extLst>
          </p:nvPr>
        </p:nvGraphicFramePr>
        <p:xfrm>
          <a:off x="52952" y="709127"/>
          <a:ext cx="6767999" cy="84371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6943">
                  <a:extLst>
                    <a:ext uri="{9D8B030D-6E8A-4147-A177-3AD203B41FA5}">
                      <a16:colId xmlns:a16="http://schemas.microsoft.com/office/drawing/2014/main" val="3286302815"/>
                    </a:ext>
                  </a:extLst>
                </a:gridCol>
                <a:gridCol w="1400264">
                  <a:extLst>
                    <a:ext uri="{9D8B030D-6E8A-4147-A177-3AD203B41FA5}">
                      <a16:colId xmlns:a16="http://schemas.microsoft.com/office/drawing/2014/main" val="1531621198"/>
                    </a:ext>
                  </a:extLst>
                </a:gridCol>
                <a:gridCol w="1400264">
                  <a:extLst>
                    <a:ext uri="{9D8B030D-6E8A-4147-A177-3AD203B41FA5}">
                      <a16:colId xmlns:a16="http://schemas.microsoft.com/office/drawing/2014/main" val="2606743172"/>
                    </a:ext>
                  </a:extLst>
                </a:gridCol>
                <a:gridCol w="1400264">
                  <a:extLst>
                    <a:ext uri="{9D8B030D-6E8A-4147-A177-3AD203B41FA5}">
                      <a16:colId xmlns:a16="http://schemas.microsoft.com/office/drawing/2014/main" val="1337491094"/>
                    </a:ext>
                  </a:extLst>
                </a:gridCol>
                <a:gridCol w="1400264">
                  <a:extLst>
                    <a:ext uri="{9D8B030D-6E8A-4147-A177-3AD203B41FA5}">
                      <a16:colId xmlns:a16="http://schemas.microsoft.com/office/drawing/2014/main" val="2209362558"/>
                    </a:ext>
                  </a:extLst>
                </a:gridCol>
              </a:tblGrid>
              <a:tr h="462529">
                <a:tc gridSpan="5">
                  <a:txBody>
                    <a:bodyPr/>
                    <a:lstStyle/>
                    <a:p>
                      <a:pPr algn="ctr"/>
                      <a:r>
                        <a:rPr lang="it-IT" sz="280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Scheda 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9B9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9109826"/>
                  </a:ext>
                </a:extLst>
              </a:tr>
              <a:tr h="349219">
                <a:tc rowSpan="2">
                  <a:txBody>
                    <a:bodyPr/>
                    <a:lstStyle/>
                    <a:p>
                      <a:endParaRPr lang="it-IT" sz="14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4">
                  <a:txBody>
                    <a:bodyPr/>
                    <a:lstStyle/>
                    <a:p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1856070"/>
                  </a:ext>
                </a:extLst>
              </a:tr>
              <a:tr h="349219">
                <a:tc vMerge="1">
                  <a:txBody>
                    <a:bodyPr/>
                    <a:lstStyle/>
                    <a:p>
                      <a:endParaRPr lang="it-IT" sz="14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42984154"/>
                  </a:ext>
                </a:extLst>
              </a:tr>
              <a:tr h="349219">
                <a:tc rowSpan="2"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4">
                  <a:txBody>
                    <a:bodyPr/>
                    <a:lstStyle/>
                    <a:p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 sz="1400" dirty="0"/>
                    </a:p>
                  </a:txBody>
                  <a:tcPr marL="68580" marR="68580" marT="34290" marB="34290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 sz="1400" dirty="0"/>
                    </a:p>
                  </a:txBody>
                  <a:tcPr marL="68580" marR="68580" marT="34290" marB="34290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 sz="1400" dirty="0"/>
                    </a:p>
                  </a:txBody>
                  <a:tcPr marL="68580" marR="68580" marT="34290" marB="3429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25863037"/>
                  </a:ext>
                </a:extLst>
              </a:tr>
              <a:tr h="349219">
                <a:tc vMerge="1">
                  <a:txBody>
                    <a:bodyPr/>
                    <a:lstStyle/>
                    <a:p>
                      <a:endParaRPr lang="it-IT" sz="1400" dirty="0"/>
                    </a:p>
                  </a:txBody>
                  <a:tcPr marL="68580" marR="68580" marT="34290" marB="34290"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10709967"/>
                  </a:ext>
                </a:extLst>
              </a:tr>
              <a:tr h="1396874"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04904986"/>
                  </a:ext>
                </a:extLst>
              </a:tr>
              <a:tr h="731520"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1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  <a:p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  <a:p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90849520"/>
                  </a:ext>
                </a:extLst>
              </a:tr>
              <a:tr h="972705"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52417328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800" dirty="0">
                        <a:latin typeface="Symbol" panose="05050102010706020507" pitchFamily="18" charset="2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0038583"/>
                  </a:ext>
                </a:extLst>
              </a:tr>
              <a:tr h="638175"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200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9146462"/>
                  </a:ext>
                </a:extLst>
              </a:tr>
              <a:tr h="404812">
                <a:tc>
                  <a:txBody>
                    <a:bodyPr/>
                    <a:lstStyle/>
                    <a:p>
                      <a:endParaRPr lang="it-IT" sz="1200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73977803"/>
                  </a:ext>
                </a:extLst>
              </a:tr>
              <a:tr h="909638"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19288868"/>
                  </a:ext>
                </a:extLst>
              </a:tr>
              <a:tr h="1158240"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  <a:p>
                      <a:endParaRPr lang="it-IT" sz="1400" dirty="0"/>
                    </a:p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  <a:p>
                      <a:endParaRPr lang="it-IT" sz="1400" dirty="0"/>
                    </a:p>
                    <a:p>
                      <a:endParaRPr lang="it-IT" sz="1400" dirty="0"/>
                    </a:p>
                    <a:p>
                      <a:endParaRPr lang="it-IT" sz="1400" dirty="0"/>
                    </a:p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23080058"/>
                  </a:ext>
                </a:extLst>
              </a:tr>
            </a:tbl>
          </a:graphicData>
        </a:graphic>
      </p:graphicFrame>
      <p:sp>
        <p:nvSpPr>
          <p:cNvPr id="2" name="CasellaDiTesto 1"/>
          <p:cNvSpPr txBox="1"/>
          <p:nvPr/>
        </p:nvSpPr>
        <p:spPr>
          <a:xfrm>
            <a:off x="46619" y="1266345"/>
            <a:ext cx="11569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latin typeface="Comic Sans MS" panose="030F0702030302020204" pitchFamily="66" charset="0"/>
              </a:rPr>
              <a:t>Descrizione dei piani</a:t>
            </a:r>
          </a:p>
        </p:txBody>
      </p:sp>
      <p:sp>
        <p:nvSpPr>
          <p:cNvPr id="3" name="CasellaDiTesto 2"/>
          <p:cNvSpPr txBox="1"/>
          <p:nvPr/>
        </p:nvSpPr>
        <p:spPr>
          <a:xfrm>
            <a:off x="1220203" y="1171641"/>
            <a:ext cx="5580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dirty="0">
                <a:latin typeface="Comic Sans MS" panose="030F0702030302020204" pitchFamily="66" charset="0"/>
              </a:rPr>
              <a:t>Intersezione tra </a:t>
            </a:r>
            <a:r>
              <a:rPr lang="it-IT" sz="1600" dirty="0">
                <a:solidFill>
                  <a:srgbClr val="79B9F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piano generico parallelo alla lt</a:t>
            </a:r>
            <a:r>
              <a:rPr lang="it-IT" sz="1600" dirty="0">
                <a:solidFill>
                  <a:srgbClr val="F0AE1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 </a:t>
            </a:r>
            <a:r>
              <a:rPr lang="it-IT" sz="1600" dirty="0">
                <a:latin typeface="Comic Sans MS" panose="030F0702030302020204" pitchFamily="66" charset="0"/>
              </a:rPr>
              <a:t>e</a:t>
            </a:r>
          </a:p>
        </p:txBody>
      </p:sp>
      <p:sp>
        <p:nvSpPr>
          <p:cNvPr id="11" name="CasellaDiTesto 10"/>
          <p:cNvSpPr txBox="1"/>
          <p:nvPr/>
        </p:nvSpPr>
        <p:spPr>
          <a:xfrm>
            <a:off x="36526" y="1916396"/>
            <a:ext cx="1261868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dirty="0">
                <a:latin typeface="Comic Sans MS" panose="030F0702030302020204" pitchFamily="66" charset="0"/>
              </a:rPr>
              <a:t>Formalizzazione geometrico-descrittiva</a:t>
            </a:r>
          </a:p>
        </p:txBody>
      </p:sp>
      <p:sp>
        <p:nvSpPr>
          <p:cNvPr id="12" name="CasellaDiTesto 11"/>
          <p:cNvSpPr txBox="1"/>
          <p:nvPr/>
        </p:nvSpPr>
        <p:spPr>
          <a:xfrm>
            <a:off x="47625" y="2906479"/>
            <a:ext cx="1257300" cy="769441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it-IT" sz="1100" dirty="0">
                <a:latin typeface="Comic Sans MS" panose="030F0702030302020204" pitchFamily="66" charset="0"/>
              </a:rPr>
              <a:t>Graficizzazione descrittiva dell’operazione</a:t>
            </a:r>
          </a:p>
          <a:p>
            <a:r>
              <a:rPr lang="it-IT" sz="1100" dirty="0">
                <a:latin typeface="Comic Sans MS" panose="030F0702030302020204" pitchFamily="66" charset="0"/>
              </a:rPr>
              <a:t>d’intersezione</a:t>
            </a:r>
          </a:p>
        </p:txBody>
      </p:sp>
      <p:sp>
        <p:nvSpPr>
          <p:cNvPr id="13" name="CasellaDiTesto 12"/>
          <p:cNvSpPr txBox="1"/>
          <p:nvPr/>
        </p:nvSpPr>
        <p:spPr>
          <a:xfrm>
            <a:off x="47625" y="4017476"/>
            <a:ext cx="1201783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dirty="0">
                <a:latin typeface="Comic Sans MS" panose="030F0702030302020204" pitchFamily="66" charset="0"/>
              </a:rPr>
              <a:t>Caratteri geometrici</a:t>
            </a:r>
          </a:p>
          <a:p>
            <a:r>
              <a:rPr lang="it-IT" sz="1100" dirty="0">
                <a:latin typeface="Comic Sans MS" panose="030F0702030302020204" pitchFamily="66" charset="0"/>
              </a:rPr>
              <a:t> dei piani</a:t>
            </a:r>
          </a:p>
        </p:txBody>
      </p:sp>
      <p:sp>
        <p:nvSpPr>
          <p:cNvPr id="14" name="CasellaDiTesto 13"/>
          <p:cNvSpPr txBox="1"/>
          <p:nvPr/>
        </p:nvSpPr>
        <p:spPr>
          <a:xfrm>
            <a:off x="23020" y="4798588"/>
            <a:ext cx="122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dirty="0">
                <a:latin typeface="Comic Sans MS" panose="030F0702030302020204" pitchFamily="66" charset="0"/>
              </a:rPr>
              <a:t>Formalizzazione geometrico-descrittiva dell’operazione</a:t>
            </a:r>
          </a:p>
        </p:txBody>
      </p:sp>
      <p:sp>
        <p:nvSpPr>
          <p:cNvPr id="15" name="CasellaDiTesto 14"/>
          <p:cNvSpPr txBox="1"/>
          <p:nvPr/>
        </p:nvSpPr>
        <p:spPr>
          <a:xfrm>
            <a:off x="10341" y="5705508"/>
            <a:ext cx="1332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dirty="0">
                <a:latin typeface="Comic Sans MS" panose="030F0702030302020204" pitchFamily="66" charset="0"/>
              </a:rPr>
              <a:t>Retta risultante</a:t>
            </a:r>
          </a:p>
        </p:txBody>
      </p:sp>
      <p:sp>
        <p:nvSpPr>
          <p:cNvPr id="16" name="CasellaDiTesto 15"/>
          <p:cNvSpPr txBox="1"/>
          <p:nvPr/>
        </p:nvSpPr>
        <p:spPr>
          <a:xfrm>
            <a:off x="28575" y="6050576"/>
            <a:ext cx="122400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dirty="0">
                <a:latin typeface="Comic Sans MS" panose="030F0702030302020204" pitchFamily="66" charset="0"/>
              </a:rPr>
              <a:t>Caratteri geometrici della</a:t>
            </a:r>
          </a:p>
          <a:p>
            <a:r>
              <a:rPr lang="it-IT" sz="1100" dirty="0">
                <a:latin typeface="Comic Sans MS" panose="030F0702030302020204" pitchFamily="66" charset="0"/>
              </a:rPr>
              <a:t>retta risultante</a:t>
            </a:r>
          </a:p>
        </p:txBody>
      </p:sp>
      <p:sp>
        <p:nvSpPr>
          <p:cNvPr id="17" name="CasellaDiTesto 16"/>
          <p:cNvSpPr txBox="1"/>
          <p:nvPr/>
        </p:nvSpPr>
        <p:spPr>
          <a:xfrm>
            <a:off x="19050" y="7115276"/>
            <a:ext cx="12858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latin typeface="Comic Sans MS" panose="030F0702030302020204" pitchFamily="66" charset="0"/>
              </a:rPr>
              <a:t>Caratteri </a:t>
            </a:r>
          </a:p>
          <a:p>
            <a:r>
              <a:rPr lang="it-IT" sz="1200" dirty="0">
                <a:latin typeface="Comic Sans MS" panose="030F0702030302020204" pitchFamily="66" charset="0"/>
              </a:rPr>
              <a:t>degli enti rappresentativi della retta</a:t>
            </a:r>
          </a:p>
        </p:txBody>
      </p:sp>
      <p:sp>
        <p:nvSpPr>
          <p:cNvPr id="18" name="CasellaDiTesto 17"/>
          <p:cNvSpPr txBox="1"/>
          <p:nvPr/>
        </p:nvSpPr>
        <p:spPr>
          <a:xfrm>
            <a:off x="47625" y="6659228"/>
            <a:ext cx="1152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dirty="0">
                <a:latin typeface="Comic Sans MS" panose="030F0702030302020204" pitchFamily="66" charset="0"/>
              </a:rPr>
              <a:t>Nome retta risultante</a:t>
            </a:r>
            <a:endParaRPr lang="it-IT" sz="1100" dirty="0"/>
          </a:p>
        </p:txBody>
      </p:sp>
      <p:sp>
        <p:nvSpPr>
          <p:cNvPr id="27" name="Parentesi graffa aperta 26"/>
          <p:cNvSpPr/>
          <p:nvPr/>
        </p:nvSpPr>
        <p:spPr>
          <a:xfrm>
            <a:off x="1229536" y="4759236"/>
            <a:ext cx="180000" cy="720000"/>
          </a:xfrm>
          <a:prstGeom prst="leftBrace">
            <a:avLst>
              <a:gd name="adj1" fmla="val 17307"/>
              <a:gd name="adj2" fmla="val 51210"/>
            </a:avLst>
          </a:prstGeom>
          <a:ln>
            <a:solidFill>
              <a:schemeClr val="tx1">
                <a:lumMod val="95000"/>
                <a:lumOff val="5000"/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cxnSp>
        <p:nvCxnSpPr>
          <p:cNvPr id="31" name="Connettore 2 30"/>
          <p:cNvCxnSpPr/>
          <p:nvPr/>
        </p:nvCxnSpPr>
        <p:spPr>
          <a:xfrm>
            <a:off x="1647825" y="5467350"/>
            <a:ext cx="0" cy="180000"/>
          </a:xfrm>
          <a:prstGeom prst="straightConnector1">
            <a:avLst/>
          </a:prstGeom>
          <a:ln>
            <a:solidFill>
              <a:schemeClr val="tx1">
                <a:lumMod val="95000"/>
                <a:lumOff val="5000"/>
                <a:alpha val="60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ttore 2 31"/>
          <p:cNvCxnSpPr/>
          <p:nvPr/>
        </p:nvCxnSpPr>
        <p:spPr>
          <a:xfrm>
            <a:off x="2092271" y="5467350"/>
            <a:ext cx="0" cy="180000"/>
          </a:xfrm>
          <a:prstGeom prst="straightConnector1">
            <a:avLst/>
          </a:prstGeom>
          <a:ln>
            <a:solidFill>
              <a:schemeClr val="tx1">
                <a:lumMod val="95000"/>
                <a:lumOff val="5000"/>
                <a:alpha val="60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CasellaDiTesto 39"/>
          <p:cNvSpPr txBox="1"/>
          <p:nvPr/>
        </p:nvSpPr>
        <p:spPr>
          <a:xfrm>
            <a:off x="47625" y="8372475"/>
            <a:ext cx="115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latin typeface="Comic Sans MS" panose="030F0702030302020204" pitchFamily="66" charset="0"/>
              </a:rPr>
              <a:t>Note</a:t>
            </a:r>
          </a:p>
        </p:txBody>
      </p:sp>
      <p:sp>
        <p:nvSpPr>
          <p:cNvPr id="44" name="Parentesi graffa aperta 43"/>
          <p:cNvSpPr/>
          <p:nvPr/>
        </p:nvSpPr>
        <p:spPr>
          <a:xfrm>
            <a:off x="2629711" y="4749711"/>
            <a:ext cx="180000" cy="720000"/>
          </a:xfrm>
          <a:prstGeom prst="leftBrace">
            <a:avLst>
              <a:gd name="adj1" fmla="val 17307"/>
              <a:gd name="adj2" fmla="val 51210"/>
            </a:avLst>
          </a:prstGeom>
          <a:ln>
            <a:solidFill>
              <a:schemeClr val="tx1">
                <a:lumMod val="95000"/>
                <a:lumOff val="5000"/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cxnSp>
        <p:nvCxnSpPr>
          <p:cNvPr id="47" name="Connettore 2 46"/>
          <p:cNvCxnSpPr/>
          <p:nvPr/>
        </p:nvCxnSpPr>
        <p:spPr>
          <a:xfrm>
            <a:off x="3038475" y="5457825"/>
            <a:ext cx="0" cy="180000"/>
          </a:xfrm>
          <a:prstGeom prst="straightConnector1">
            <a:avLst/>
          </a:prstGeom>
          <a:ln>
            <a:solidFill>
              <a:schemeClr val="tx1">
                <a:lumMod val="95000"/>
                <a:lumOff val="5000"/>
                <a:alpha val="60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nettore 2 47"/>
          <p:cNvCxnSpPr/>
          <p:nvPr/>
        </p:nvCxnSpPr>
        <p:spPr>
          <a:xfrm>
            <a:off x="3501646" y="5476875"/>
            <a:ext cx="0" cy="180000"/>
          </a:xfrm>
          <a:prstGeom prst="straightConnector1">
            <a:avLst/>
          </a:prstGeom>
          <a:ln>
            <a:solidFill>
              <a:schemeClr val="tx1">
                <a:lumMod val="95000"/>
                <a:lumOff val="5000"/>
                <a:alpha val="60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CasellaDiTesto 57"/>
          <p:cNvSpPr txBox="1"/>
          <p:nvPr/>
        </p:nvSpPr>
        <p:spPr>
          <a:xfrm>
            <a:off x="1209675" y="5657850"/>
            <a:ext cx="147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r(</a:t>
            </a:r>
            <a:r>
              <a:rPr lang="it-IT" sz="1400" dirty="0">
                <a:solidFill>
                  <a:prstClr val="black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//</a:t>
            </a:r>
            <a:r>
              <a:rPr lang="it-IT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</a:t>
            </a:r>
            <a:r>
              <a:rPr lang="it-IT" baseline="300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baseline="-250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it-IT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r>
              <a:rPr lang="it-IT" sz="1400" dirty="0">
                <a:solidFill>
                  <a:prstClr val="black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//</a:t>
            </a:r>
            <a:r>
              <a:rPr lang="it-IT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</a:t>
            </a:r>
            <a:r>
              <a:rPr lang="it-IT" baseline="300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baseline="-250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it-IT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it-IT" dirty="0"/>
          </a:p>
        </p:txBody>
      </p:sp>
      <p:sp>
        <p:nvSpPr>
          <p:cNvPr id="71" name="CasellaDiTesto 70"/>
          <p:cNvSpPr txBox="1"/>
          <p:nvPr/>
        </p:nvSpPr>
        <p:spPr>
          <a:xfrm>
            <a:off x="1323473" y="4884821"/>
            <a:ext cx="445169" cy="43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it-IT" sz="2000" b="1" dirty="0">
                <a:latin typeface="Symbol" panose="05050102010706020507" pitchFamily="18" charset="2"/>
                <a:ea typeface="Calibri" panose="020F0502020204030204" pitchFamily="34" charset="0"/>
                <a:cs typeface="Symbol" panose="05050102010706020507" pitchFamily="18" charset="2"/>
              </a:rPr>
              <a:t>Ç</a:t>
            </a:r>
            <a:endParaRPr lang="it-IT" sz="2000" b="1" dirty="0"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it-IT" dirty="0"/>
          </a:p>
        </p:txBody>
      </p:sp>
      <p:sp>
        <p:nvSpPr>
          <p:cNvPr id="72" name="CasellaDiTesto 71"/>
          <p:cNvSpPr txBox="1"/>
          <p:nvPr/>
        </p:nvSpPr>
        <p:spPr>
          <a:xfrm>
            <a:off x="2717633" y="4892341"/>
            <a:ext cx="445169" cy="43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it-IT" sz="2000" b="1" dirty="0">
                <a:latin typeface="Symbol" panose="05050102010706020507" pitchFamily="18" charset="2"/>
                <a:ea typeface="Calibri" panose="020F0502020204030204" pitchFamily="34" charset="0"/>
                <a:cs typeface="Symbol" panose="05050102010706020507" pitchFamily="18" charset="2"/>
              </a:rPr>
              <a:t>Ç</a:t>
            </a:r>
            <a:endParaRPr lang="it-IT" sz="2000" b="1" dirty="0"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it-IT" dirty="0"/>
          </a:p>
        </p:txBody>
      </p:sp>
      <p:sp>
        <p:nvSpPr>
          <p:cNvPr id="82" name="CasellaDiTesto 81"/>
          <p:cNvSpPr txBox="1"/>
          <p:nvPr/>
        </p:nvSpPr>
        <p:spPr>
          <a:xfrm>
            <a:off x="1216465" y="7086352"/>
            <a:ext cx="1440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latin typeface="Comic Sans MS" panose="030F0702030302020204" pitchFamily="66" charset="0"/>
              </a:rPr>
              <a:t>T</a:t>
            </a:r>
            <a:r>
              <a:rPr lang="it-IT" sz="1200" baseline="30000" dirty="0">
                <a:solidFill>
                  <a:prstClr val="black"/>
                </a:solidFill>
                <a:latin typeface="Symbol" panose="05050102010706020507" pitchFamily="18" charset="2"/>
              </a:rPr>
              <a:t>¥</a:t>
            </a:r>
            <a:r>
              <a:rPr lang="it-IT" sz="1200" baseline="-25000" dirty="0">
                <a:latin typeface="Comic Sans MS" panose="030F0702030302020204" pitchFamily="66" charset="0"/>
              </a:rPr>
              <a:t>1</a:t>
            </a:r>
            <a:r>
              <a:rPr lang="it-IT" sz="1200" dirty="0">
                <a:latin typeface="Comic Sans MS" panose="030F0702030302020204" pitchFamily="66" charset="0"/>
              </a:rPr>
              <a:t>r =impropria</a:t>
            </a:r>
          </a:p>
          <a:p>
            <a:r>
              <a:rPr lang="it-IT" sz="1200" dirty="0">
                <a:latin typeface="Comic Sans MS" panose="030F0702030302020204" pitchFamily="66" charset="0"/>
              </a:rPr>
              <a:t>T</a:t>
            </a:r>
            <a:r>
              <a:rPr lang="it-IT" sz="1200" baseline="30000" dirty="0">
                <a:solidFill>
                  <a:prstClr val="black"/>
                </a:solidFill>
                <a:latin typeface="Symbol" panose="05050102010706020507" pitchFamily="18" charset="2"/>
              </a:rPr>
              <a:t> ¥</a:t>
            </a:r>
            <a:r>
              <a:rPr lang="it-IT" sz="1200" baseline="-25000" dirty="0">
                <a:latin typeface="Comic Sans MS" panose="030F0702030302020204" pitchFamily="66" charset="0"/>
              </a:rPr>
              <a:t>2</a:t>
            </a:r>
            <a:r>
              <a:rPr lang="it-IT" sz="1200" dirty="0">
                <a:latin typeface="Comic Sans MS" panose="030F0702030302020204" pitchFamily="66" charset="0"/>
              </a:rPr>
              <a:t>r =impropria</a:t>
            </a:r>
          </a:p>
          <a:p>
            <a:r>
              <a:rPr lang="it-IT" sz="1200" dirty="0">
                <a:latin typeface="Comic Sans MS" panose="030F0702030302020204" pitchFamily="66" charset="0"/>
              </a:rPr>
              <a:t>r’ =virtuale</a:t>
            </a:r>
          </a:p>
          <a:p>
            <a:r>
              <a:rPr lang="it-IT" sz="1200" dirty="0">
                <a:latin typeface="Comic Sans MS" panose="030F0702030302020204" pitchFamily="66" charset="0"/>
              </a:rPr>
              <a:t>r’’ =virtuale</a:t>
            </a:r>
          </a:p>
        </p:txBody>
      </p:sp>
      <p:sp>
        <p:nvSpPr>
          <p:cNvPr id="88" name="CasellaDiTesto 87"/>
          <p:cNvSpPr txBox="1"/>
          <p:nvPr/>
        </p:nvSpPr>
        <p:spPr>
          <a:xfrm>
            <a:off x="1143246" y="1471506"/>
            <a:ext cx="138955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100" b="0" i="0" u="none" strike="noStrike" kern="0" cap="none" spc="0" normalizeH="0" baseline="0" noProof="0" dirty="0">
                <a:ln>
                  <a:noFill/>
                </a:ln>
                <a:solidFill>
                  <a:srgbClr val="79B9F9"/>
                </a:solidFill>
                <a:effectLst/>
                <a:uLnTx/>
                <a:uFillTx/>
                <a:latin typeface="Comic Sans MS" panose="030F0702030302020204" pitchFamily="66" charset="0"/>
              </a:rPr>
              <a:t>Piano generico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100" b="0" i="0" u="none" strike="noStrike" kern="0" cap="none" spc="0" normalizeH="0" baseline="0" noProof="0" dirty="0">
                <a:ln>
                  <a:noFill/>
                </a:ln>
                <a:solidFill>
                  <a:srgbClr val="79B9F9"/>
                </a:solidFill>
                <a:effectLst/>
                <a:uLnTx/>
                <a:uFillTx/>
                <a:latin typeface="Comic Sans MS" panose="030F0702030302020204" pitchFamily="66" charset="0"/>
              </a:rPr>
              <a:t>parallelo lt</a:t>
            </a:r>
          </a:p>
        </p:txBody>
      </p:sp>
      <p:sp>
        <p:nvSpPr>
          <p:cNvPr id="90" name="CasellaDiTesto 89"/>
          <p:cNvSpPr txBox="1"/>
          <p:nvPr/>
        </p:nvSpPr>
        <p:spPr>
          <a:xfrm>
            <a:off x="1166727" y="2228633"/>
            <a:ext cx="1476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dirty="0">
                <a:solidFill>
                  <a:srgbClr val="79B9F9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r>
              <a:rPr lang="it-IT" sz="1400" dirty="0">
                <a:solidFill>
                  <a:srgbClr val="79B9F9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it-IT" sz="1400" dirty="0">
                <a:solidFill>
                  <a:srgbClr val="79B9F9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</a:t>
            </a:r>
            <a:r>
              <a:rPr lang="it-IT" sz="1400" baseline="30000" dirty="0">
                <a:solidFill>
                  <a:srgbClr val="79B9F9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sz="1400" baseline="-25000" dirty="0">
                <a:solidFill>
                  <a:srgbClr val="79B9F9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it-IT" sz="1400" dirty="0">
                <a:solidFill>
                  <a:srgbClr val="79B9F9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r>
              <a:rPr lang="it-IT" sz="1400" dirty="0">
                <a:solidFill>
                  <a:srgbClr val="79B9F9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</a:t>
            </a:r>
            <a:r>
              <a:rPr lang="it-IT" sz="1400" baseline="30000" dirty="0">
                <a:solidFill>
                  <a:srgbClr val="79B9F9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sz="1400" baseline="-25000" dirty="0">
                <a:solidFill>
                  <a:srgbClr val="79B9F9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it-IT" sz="1400" dirty="0">
                <a:solidFill>
                  <a:srgbClr val="79B9F9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r>
              <a:rPr lang="it-IT" sz="1400" dirty="0">
                <a:solidFill>
                  <a:srgbClr val="79B9F9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</a:t>
            </a:r>
            <a:r>
              <a:rPr lang="it-IT" sz="1400" dirty="0">
                <a:solidFill>
                  <a:srgbClr val="79B9F9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lt)</a:t>
            </a:r>
            <a:endParaRPr lang="it-IT" sz="1400" dirty="0">
              <a:solidFill>
                <a:srgbClr val="79B9F9"/>
              </a:solidFill>
            </a:endParaRPr>
          </a:p>
        </p:txBody>
      </p:sp>
      <p:sp>
        <p:nvSpPr>
          <p:cNvPr id="92" name="CasellaDiTesto 91"/>
          <p:cNvSpPr txBox="1"/>
          <p:nvPr/>
        </p:nvSpPr>
        <p:spPr>
          <a:xfrm>
            <a:off x="1215761" y="5218412"/>
            <a:ext cx="147600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300" dirty="0">
                <a:solidFill>
                  <a:srgbClr val="79B9F9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r>
              <a:rPr lang="it-IT" sz="1300" dirty="0">
                <a:solidFill>
                  <a:srgbClr val="79B9F9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it-IT" sz="1300" dirty="0">
                <a:solidFill>
                  <a:srgbClr val="79B9F9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</a:t>
            </a:r>
            <a:r>
              <a:rPr lang="it-IT" sz="1300" baseline="30000" dirty="0">
                <a:solidFill>
                  <a:srgbClr val="79B9F9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sz="1300" baseline="-25000" dirty="0">
                <a:solidFill>
                  <a:srgbClr val="79B9F9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it-IT" sz="1300" dirty="0">
                <a:solidFill>
                  <a:srgbClr val="79B9F9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r>
              <a:rPr lang="it-IT" sz="1300" dirty="0">
                <a:solidFill>
                  <a:srgbClr val="79B9F9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</a:t>
            </a:r>
            <a:r>
              <a:rPr lang="it-IT" sz="1300" baseline="30000" dirty="0">
                <a:solidFill>
                  <a:srgbClr val="79B9F9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sz="1300" baseline="-25000" dirty="0">
                <a:solidFill>
                  <a:srgbClr val="79B9F9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it-IT" sz="1300" dirty="0">
                <a:solidFill>
                  <a:srgbClr val="79B9F9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r>
              <a:rPr lang="it-IT" sz="1300" dirty="0">
                <a:solidFill>
                  <a:srgbClr val="79B9F9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</a:t>
            </a:r>
            <a:r>
              <a:rPr lang="it-IT" sz="1300" dirty="0">
                <a:solidFill>
                  <a:srgbClr val="79B9F9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lt)</a:t>
            </a:r>
            <a:endParaRPr lang="it-IT" sz="1300" dirty="0">
              <a:solidFill>
                <a:srgbClr val="79B9F9"/>
              </a:solidFill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2695575" y="8086725"/>
            <a:ext cx="1219200" cy="7715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dirty="0"/>
          </a:p>
        </p:txBody>
      </p:sp>
      <p:sp>
        <p:nvSpPr>
          <p:cNvPr id="108" name="CasellaDiTesto 107"/>
          <p:cNvSpPr txBox="1"/>
          <p:nvPr/>
        </p:nvSpPr>
        <p:spPr>
          <a:xfrm>
            <a:off x="2636605" y="1548899"/>
            <a:ext cx="140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omic Sans MS" panose="030F0702030302020204" pitchFamily="66" charset="0"/>
              </a:rPr>
              <a:t>Piano incidente lt</a:t>
            </a:r>
          </a:p>
        </p:txBody>
      </p:sp>
      <p:sp>
        <p:nvSpPr>
          <p:cNvPr id="109" name="CasellaDiTesto 108"/>
          <p:cNvSpPr txBox="1"/>
          <p:nvPr/>
        </p:nvSpPr>
        <p:spPr>
          <a:xfrm>
            <a:off x="2571428" y="2240844"/>
            <a:ext cx="151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dirty="0"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h</a:t>
            </a:r>
            <a:r>
              <a:rPr lang="it-IT" sz="14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it-IT" sz="14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</a:t>
            </a:r>
            <a:r>
              <a:rPr lang="it-IT" sz="1400" baseline="300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sz="1400" baseline="-250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it-IT" sz="14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r>
              <a:rPr lang="it-IT" sz="14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</a:t>
            </a:r>
            <a:r>
              <a:rPr lang="it-IT" sz="1400" baseline="300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sz="1400" baseline="-250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it-IT" sz="14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r>
              <a:rPr lang="it-IT" sz="14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</a:t>
            </a:r>
            <a:r>
              <a:rPr lang="it-IT" sz="14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lt)</a:t>
            </a:r>
            <a:endParaRPr lang="it-IT" sz="1400" dirty="0"/>
          </a:p>
        </p:txBody>
      </p:sp>
      <p:sp>
        <p:nvSpPr>
          <p:cNvPr id="117" name="CasellaDiTesto 116"/>
          <p:cNvSpPr txBox="1"/>
          <p:nvPr/>
        </p:nvSpPr>
        <p:spPr>
          <a:xfrm>
            <a:off x="1230189" y="6219155"/>
            <a:ext cx="1368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defTabSz="514350"/>
            <a:r>
              <a:rPr lang="it-IT" sz="1100" dirty="0">
                <a:solidFill>
                  <a:prstClr val="black"/>
                </a:solidFill>
                <a:latin typeface="Comic Sans MS" panose="030F0702030302020204" pitchFamily="66" charset="0"/>
              </a:rPr>
              <a:t>2 car. parallelismo</a:t>
            </a:r>
            <a:endParaRPr lang="it-IT" sz="1100" dirty="0"/>
          </a:p>
        </p:txBody>
      </p:sp>
      <p:sp>
        <p:nvSpPr>
          <p:cNvPr id="119" name="CasellaDiTesto 118"/>
          <p:cNvSpPr txBox="1"/>
          <p:nvPr/>
        </p:nvSpPr>
        <p:spPr>
          <a:xfrm>
            <a:off x="2655147" y="5219662"/>
            <a:ext cx="151200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300" dirty="0"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h</a:t>
            </a:r>
            <a:r>
              <a:rPr lang="it-IT" sz="13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it-IT" sz="13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</a:t>
            </a:r>
            <a:r>
              <a:rPr lang="it-IT" sz="1300" baseline="300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sz="1300" baseline="-250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it-IT" sz="13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r>
              <a:rPr lang="it-IT" sz="13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</a:t>
            </a:r>
            <a:r>
              <a:rPr lang="it-IT" sz="1300" baseline="300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sz="1300" baseline="-250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it-IT" sz="13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r>
              <a:rPr lang="it-IT" sz="13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</a:t>
            </a:r>
            <a:r>
              <a:rPr lang="it-IT" sz="13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lt)</a:t>
            </a:r>
            <a:endParaRPr lang="it-IT" sz="1300" dirty="0"/>
          </a:p>
        </p:txBody>
      </p:sp>
      <p:sp>
        <p:nvSpPr>
          <p:cNvPr id="59" name="CasellaDiTesto 58"/>
          <p:cNvSpPr txBox="1"/>
          <p:nvPr/>
        </p:nvSpPr>
        <p:spPr>
          <a:xfrm>
            <a:off x="1205163" y="7993499"/>
            <a:ext cx="140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dirty="0">
                <a:latin typeface="Comic Sans MS" panose="030F0702030302020204" pitchFamily="66" charset="0"/>
              </a:rPr>
              <a:t>Il carattere di parallelismo ricomprende tutti gli altri caratteri</a:t>
            </a:r>
          </a:p>
        </p:txBody>
      </p:sp>
      <p:sp>
        <p:nvSpPr>
          <p:cNvPr id="63" name="CasellaDiTesto 62"/>
          <p:cNvSpPr txBox="1"/>
          <p:nvPr/>
        </p:nvSpPr>
        <p:spPr>
          <a:xfrm>
            <a:off x="2762916" y="1875706"/>
            <a:ext cx="21076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>
                <a:solidFill>
                  <a:srgbClr val="79B9F9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r>
              <a:rPr lang="it-IT" dirty="0">
                <a:solidFill>
                  <a:srgbClr val="79B9F9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it-IT" dirty="0">
                <a:solidFill>
                  <a:srgbClr val="79B9F9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</a:t>
            </a:r>
            <a:r>
              <a:rPr lang="it-IT" baseline="30000" dirty="0">
                <a:solidFill>
                  <a:srgbClr val="79B9F9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baseline="-25000" dirty="0">
                <a:solidFill>
                  <a:srgbClr val="79B9F9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it-IT" dirty="0">
                <a:solidFill>
                  <a:srgbClr val="79B9F9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r>
              <a:rPr lang="it-IT" dirty="0">
                <a:solidFill>
                  <a:srgbClr val="79B9F9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</a:t>
            </a:r>
            <a:r>
              <a:rPr lang="it-IT" baseline="30000" dirty="0">
                <a:solidFill>
                  <a:srgbClr val="79B9F9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baseline="-25000" dirty="0">
                <a:solidFill>
                  <a:srgbClr val="79B9F9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it-IT" dirty="0">
                <a:solidFill>
                  <a:srgbClr val="79B9F9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r>
              <a:rPr lang="it-IT" dirty="0">
                <a:solidFill>
                  <a:srgbClr val="79B9F9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</a:t>
            </a:r>
            <a:r>
              <a:rPr lang="it-IT" dirty="0">
                <a:solidFill>
                  <a:srgbClr val="79B9F9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lt)</a:t>
            </a:r>
            <a:endParaRPr lang="it-IT" dirty="0">
              <a:solidFill>
                <a:srgbClr val="79B9F9"/>
              </a:solidFill>
            </a:endParaRPr>
          </a:p>
        </p:txBody>
      </p:sp>
      <p:sp>
        <p:nvSpPr>
          <p:cNvPr id="64" name="CasellaDiTesto 63"/>
          <p:cNvSpPr txBox="1"/>
          <p:nvPr/>
        </p:nvSpPr>
        <p:spPr>
          <a:xfrm>
            <a:off x="1247845" y="4733139"/>
            <a:ext cx="147600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300" dirty="0">
                <a:solidFill>
                  <a:srgbClr val="79B9F9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r>
              <a:rPr lang="it-IT" sz="1300" dirty="0">
                <a:solidFill>
                  <a:srgbClr val="79B9F9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it-IT" sz="1300" dirty="0">
                <a:solidFill>
                  <a:srgbClr val="79B9F9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</a:t>
            </a:r>
            <a:r>
              <a:rPr lang="it-IT" sz="1300" baseline="30000" dirty="0">
                <a:solidFill>
                  <a:srgbClr val="79B9F9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sz="1300" baseline="-25000" dirty="0">
                <a:solidFill>
                  <a:srgbClr val="79B9F9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it-IT" sz="1300" dirty="0">
                <a:solidFill>
                  <a:srgbClr val="79B9F9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r>
              <a:rPr lang="it-IT" sz="1300" dirty="0">
                <a:solidFill>
                  <a:srgbClr val="79B9F9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</a:t>
            </a:r>
            <a:r>
              <a:rPr lang="it-IT" sz="1300" baseline="30000" dirty="0">
                <a:solidFill>
                  <a:srgbClr val="79B9F9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sz="1300" baseline="-25000" dirty="0">
                <a:solidFill>
                  <a:srgbClr val="79B9F9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it-IT" sz="1300" dirty="0">
                <a:solidFill>
                  <a:srgbClr val="79B9F9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r>
              <a:rPr lang="it-IT" sz="1300" dirty="0">
                <a:solidFill>
                  <a:srgbClr val="79B9F9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</a:t>
            </a:r>
            <a:r>
              <a:rPr lang="it-IT" sz="1300" dirty="0">
                <a:solidFill>
                  <a:srgbClr val="79B9F9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lt)</a:t>
            </a:r>
            <a:endParaRPr lang="it-IT" sz="1300" dirty="0">
              <a:solidFill>
                <a:srgbClr val="79B9F9"/>
              </a:solidFill>
            </a:endParaRPr>
          </a:p>
        </p:txBody>
      </p:sp>
      <p:sp>
        <p:nvSpPr>
          <p:cNvPr id="65" name="CasellaDiTesto 64"/>
          <p:cNvSpPr txBox="1"/>
          <p:nvPr/>
        </p:nvSpPr>
        <p:spPr>
          <a:xfrm>
            <a:off x="2639498" y="4705065"/>
            <a:ext cx="147600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300" dirty="0">
                <a:solidFill>
                  <a:srgbClr val="79B9F9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r>
              <a:rPr lang="it-IT" sz="1300" dirty="0">
                <a:solidFill>
                  <a:srgbClr val="79B9F9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it-IT" sz="1300" dirty="0">
                <a:solidFill>
                  <a:srgbClr val="79B9F9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</a:t>
            </a:r>
            <a:r>
              <a:rPr lang="it-IT" sz="1300" baseline="30000" dirty="0">
                <a:solidFill>
                  <a:srgbClr val="79B9F9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sz="1300" baseline="-25000" dirty="0">
                <a:solidFill>
                  <a:srgbClr val="79B9F9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it-IT" sz="1300" dirty="0">
                <a:solidFill>
                  <a:srgbClr val="79B9F9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r>
              <a:rPr lang="it-IT" sz="1300" dirty="0">
                <a:solidFill>
                  <a:srgbClr val="79B9F9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</a:t>
            </a:r>
            <a:r>
              <a:rPr lang="it-IT" sz="1300" baseline="30000" dirty="0">
                <a:solidFill>
                  <a:srgbClr val="79B9F9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sz="1300" baseline="-25000" dirty="0">
                <a:solidFill>
                  <a:srgbClr val="79B9F9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it-IT" sz="1300" dirty="0">
                <a:solidFill>
                  <a:srgbClr val="79B9F9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r>
              <a:rPr lang="it-IT" sz="1300" dirty="0">
                <a:solidFill>
                  <a:srgbClr val="79B9F9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</a:t>
            </a:r>
            <a:r>
              <a:rPr lang="it-IT" sz="1300" dirty="0">
                <a:solidFill>
                  <a:srgbClr val="79B9F9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lt)</a:t>
            </a:r>
            <a:endParaRPr lang="it-IT" sz="1300" dirty="0">
              <a:solidFill>
                <a:srgbClr val="79B9F9"/>
              </a:solidFill>
            </a:endParaRP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 rotWithShape="1">
          <a:blip r:embed="rId2"/>
          <a:srcRect l="38562" t="9211" r="38751" b="2923"/>
          <a:stretch/>
        </p:blipFill>
        <p:spPr>
          <a:xfrm>
            <a:off x="1228300" y="2543174"/>
            <a:ext cx="1368000" cy="1485901"/>
          </a:xfrm>
          <a:prstGeom prst="rect">
            <a:avLst/>
          </a:prstGeom>
        </p:spPr>
      </p:pic>
      <p:sp>
        <p:nvSpPr>
          <p:cNvPr id="45" name="CasellaDiTesto 44"/>
          <p:cNvSpPr txBox="1"/>
          <p:nvPr/>
        </p:nvSpPr>
        <p:spPr>
          <a:xfrm>
            <a:off x="1230189" y="4085555"/>
            <a:ext cx="1368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defTabSz="514350"/>
            <a:r>
              <a:rPr lang="it-IT" sz="1100" dirty="0">
                <a:solidFill>
                  <a:prstClr val="black"/>
                </a:solidFill>
                <a:latin typeface="Comic Sans MS" panose="030F0702030302020204" pitchFamily="66" charset="0"/>
              </a:rPr>
              <a:t>4 car. obliquità</a:t>
            </a:r>
          </a:p>
          <a:p>
            <a:pPr lvl="0" defTabSz="514350"/>
            <a:r>
              <a:rPr lang="it-IT" sz="1100" dirty="0">
                <a:solidFill>
                  <a:prstClr val="black"/>
                </a:solidFill>
                <a:latin typeface="Comic Sans MS" panose="030F0702030302020204" pitchFamily="66" charset="0"/>
              </a:rPr>
              <a:t>2 car. parallelismo</a:t>
            </a:r>
            <a:endParaRPr lang="it-IT" sz="1100" dirty="0"/>
          </a:p>
        </p:txBody>
      </p:sp>
      <p:sp>
        <p:nvSpPr>
          <p:cNvPr id="46" name="CasellaDiTesto 45"/>
          <p:cNvSpPr txBox="1"/>
          <p:nvPr/>
        </p:nvSpPr>
        <p:spPr>
          <a:xfrm>
            <a:off x="2571750" y="5648325"/>
            <a:ext cx="147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r(</a:t>
            </a:r>
            <a:r>
              <a:rPr lang="it-IT" sz="1400" dirty="0">
                <a:solidFill>
                  <a:prstClr val="black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//</a:t>
            </a:r>
            <a:r>
              <a:rPr lang="it-IT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</a:t>
            </a:r>
            <a:r>
              <a:rPr lang="it-IT" baseline="300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baseline="-250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it-IT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r>
              <a:rPr lang="it-IT" sz="1400" dirty="0">
                <a:solidFill>
                  <a:prstClr val="black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//</a:t>
            </a:r>
            <a:r>
              <a:rPr lang="it-IT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</a:t>
            </a:r>
            <a:r>
              <a:rPr lang="it-IT" baseline="300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baseline="-250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it-IT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it-IT" dirty="0"/>
          </a:p>
        </p:txBody>
      </p:sp>
      <p:sp>
        <p:nvSpPr>
          <p:cNvPr id="49" name="CasellaDiTesto 48"/>
          <p:cNvSpPr txBox="1"/>
          <p:nvPr/>
        </p:nvSpPr>
        <p:spPr>
          <a:xfrm>
            <a:off x="1158354" y="6657699"/>
            <a:ext cx="1447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latin typeface="Comic Sans MS" panose="030F0702030302020204" pitchFamily="66" charset="0"/>
              </a:rPr>
              <a:t>Retta orizzontale parallela ai semipiani</a:t>
            </a:r>
          </a:p>
        </p:txBody>
      </p:sp>
      <p:sp>
        <p:nvSpPr>
          <p:cNvPr id="50" name="CasellaDiTesto 49"/>
          <p:cNvSpPr txBox="1"/>
          <p:nvPr/>
        </p:nvSpPr>
        <p:spPr>
          <a:xfrm>
            <a:off x="2606154" y="6667224"/>
            <a:ext cx="1447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latin typeface="Comic Sans MS" panose="030F0702030302020204" pitchFamily="66" charset="0"/>
              </a:rPr>
              <a:t>Retta orizzontale parallela ai semipiani</a:t>
            </a:r>
          </a:p>
        </p:txBody>
      </p:sp>
      <p:sp>
        <p:nvSpPr>
          <p:cNvPr id="51" name="CasellaDiTesto 50"/>
          <p:cNvSpPr txBox="1"/>
          <p:nvPr/>
        </p:nvSpPr>
        <p:spPr>
          <a:xfrm>
            <a:off x="2630364" y="6238205"/>
            <a:ext cx="1368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defTabSz="514350"/>
            <a:r>
              <a:rPr lang="it-IT" sz="1100" dirty="0">
                <a:solidFill>
                  <a:prstClr val="black"/>
                </a:solidFill>
                <a:latin typeface="Comic Sans MS" panose="030F0702030302020204" pitchFamily="66" charset="0"/>
              </a:rPr>
              <a:t>2 car. parallelismo</a:t>
            </a:r>
            <a:endParaRPr lang="it-IT" sz="1100" dirty="0"/>
          </a:p>
        </p:txBody>
      </p:sp>
      <p:sp>
        <p:nvSpPr>
          <p:cNvPr id="52" name="CasellaDiTesto 51"/>
          <p:cNvSpPr txBox="1"/>
          <p:nvPr/>
        </p:nvSpPr>
        <p:spPr>
          <a:xfrm>
            <a:off x="2616640" y="7086352"/>
            <a:ext cx="1440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latin typeface="Comic Sans MS" panose="030F0702030302020204" pitchFamily="66" charset="0"/>
              </a:rPr>
              <a:t>T</a:t>
            </a:r>
            <a:r>
              <a:rPr lang="it-IT" sz="1200" baseline="30000" dirty="0">
                <a:solidFill>
                  <a:prstClr val="black"/>
                </a:solidFill>
                <a:latin typeface="Symbol" panose="05050102010706020507" pitchFamily="18" charset="2"/>
              </a:rPr>
              <a:t>¥</a:t>
            </a:r>
            <a:r>
              <a:rPr lang="it-IT" sz="1200" baseline="-25000" dirty="0">
                <a:latin typeface="Comic Sans MS" panose="030F0702030302020204" pitchFamily="66" charset="0"/>
              </a:rPr>
              <a:t>1</a:t>
            </a:r>
            <a:r>
              <a:rPr lang="it-IT" sz="1200" dirty="0">
                <a:latin typeface="Comic Sans MS" panose="030F0702030302020204" pitchFamily="66" charset="0"/>
              </a:rPr>
              <a:t>r =impropria</a:t>
            </a:r>
          </a:p>
          <a:p>
            <a:r>
              <a:rPr lang="it-IT" sz="1200" dirty="0">
                <a:latin typeface="Comic Sans MS" panose="030F0702030302020204" pitchFamily="66" charset="0"/>
              </a:rPr>
              <a:t>T</a:t>
            </a:r>
            <a:r>
              <a:rPr lang="it-IT" sz="1200" baseline="30000" dirty="0">
                <a:solidFill>
                  <a:prstClr val="black"/>
                </a:solidFill>
                <a:latin typeface="Symbol" panose="05050102010706020507" pitchFamily="18" charset="2"/>
              </a:rPr>
              <a:t> ¥</a:t>
            </a:r>
            <a:r>
              <a:rPr lang="it-IT" sz="1200" baseline="-25000" dirty="0">
                <a:latin typeface="Comic Sans MS" panose="030F0702030302020204" pitchFamily="66" charset="0"/>
              </a:rPr>
              <a:t>2</a:t>
            </a:r>
            <a:r>
              <a:rPr lang="it-IT" sz="1200" dirty="0">
                <a:latin typeface="Comic Sans MS" panose="030F0702030302020204" pitchFamily="66" charset="0"/>
              </a:rPr>
              <a:t>r =impropria</a:t>
            </a:r>
          </a:p>
          <a:p>
            <a:r>
              <a:rPr lang="it-IT" sz="1200" dirty="0">
                <a:latin typeface="Comic Sans MS" panose="030F0702030302020204" pitchFamily="66" charset="0"/>
              </a:rPr>
              <a:t>r’ =virtuale</a:t>
            </a:r>
          </a:p>
          <a:p>
            <a:r>
              <a:rPr lang="it-IT" sz="1200" dirty="0">
                <a:latin typeface="Comic Sans MS" panose="030F0702030302020204" pitchFamily="66" charset="0"/>
              </a:rPr>
              <a:t>r’’ =virtuale</a:t>
            </a:r>
          </a:p>
        </p:txBody>
      </p:sp>
      <p:pic>
        <p:nvPicPr>
          <p:cNvPr id="9" name="Immagine 8"/>
          <p:cNvPicPr>
            <a:picLocks noChangeAspect="1"/>
          </p:cNvPicPr>
          <p:nvPr/>
        </p:nvPicPr>
        <p:blipFill rotWithShape="1">
          <a:blip r:embed="rId3"/>
          <a:srcRect l="38472" t="10180" r="38611" b="4207"/>
          <a:stretch/>
        </p:blipFill>
        <p:spPr>
          <a:xfrm>
            <a:off x="2638425" y="2590800"/>
            <a:ext cx="1368000" cy="1352551"/>
          </a:xfrm>
          <a:prstGeom prst="rect">
            <a:avLst/>
          </a:prstGeom>
        </p:spPr>
      </p:pic>
      <p:sp>
        <p:nvSpPr>
          <p:cNvPr id="53" name="CasellaDiTesto 52"/>
          <p:cNvSpPr txBox="1"/>
          <p:nvPr/>
        </p:nvSpPr>
        <p:spPr>
          <a:xfrm>
            <a:off x="2630364" y="4095080"/>
            <a:ext cx="1368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defTabSz="514350"/>
            <a:r>
              <a:rPr lang="it-IT" sz="1100" dirty="0">
                <a:solidFill>
                  <a:prstClr val="black"/>
                </a:solidFill>
                <a:latin typeface="Comic Sans MS" panose="030F0702030302020204" pitchFamily="66" charset="0"/>
              </a:rPr>
              <a:t>4 car. obliquità</a:t>
            </a:r>
          </a:p>
          <a:p>
            <a:pPr lvl="0" defTabSz="514350"/>
            <a:r>
              <a:rPr lang="it-IT" sz="1100" dirty="0">
                <a:solidFill>
                  <a:prstClr val="black"/>
                </a:solidFill>
                <a:latin typeface="Comic Sans MS" panose="030F0702030302020204" pitchFamily="66" charset="0"/>
              </a:rPr>
              <a:t>1 car. parallelismo</a:t>
            </a:r>
            <a:endParaRPr lang="it-IT" sz="1100" dirty="0"/>
          </a:p>
        </p:txBody>
      </p:sp>
      <p:sp>
        <p:nvSpPr>
          <p:cNvPr id="54" name="CasellaDiTesto 53"/>
          <p:cNvSpPr txBox="1"/>
          <p:nvPr/>
        </p:nvSpPr>
        <p:spPr>
          <a:xfrm>
            <a:off x="2614863" y="8012549"/>
            <a:ext cx="140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dirty="0">
                <a:latin typeface="Comic Sans MS" panose="030F0702030302020204" pitchFamily="66" charset="0"/>
              </a:rPr>
              <a:t>Il carattere di parallelismo ricomprende tutti gli altri caratteri</a:t>
            </a:r>
          </a:p>
        </p:txBody>
      </p:sp>
    </p:spTree>
    <p:extLst>
      <p:ext uri="{BB962C8B-B14F-4D97-AF65-F5344CB8AC3E}">
        <p14:creationId xmlns:p14="http://schemas.microsoft.com/office/powerpoint/2010/main" val="30679466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2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6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3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2" presetClass="entr" presetSubtype="2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1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2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>
                      <p:stCondLst>
                        <p:cond delay="indefinite"/>
                      </p:stCondLst>
                      <p:childTnLst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presetID="2" presetClass="entr" presetSubtype="2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8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9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0" fill="hold">
                      <p:stCondLst>
                        <p:cond delay="indefinite"/>
                      </p:stCondLst>
                      <p:childTnLst>
                        <p:par>
                          <p:cTn id="211" fill="hold">
                            <p:stCondLst>
                              <p:cond delay="0"/>
                            </p:stCondLst>
                            <p:childTnLst>
                              <p:par>
                                <p:cTn id="2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4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5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6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>
                      <p:stCondLst>
                        <p:cond delay="indefinite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4" fill="hold">
                      <p:stCondLst>
                        <p:cond delay="indefinite"/>
                      </p:stCondLst>
                      <p:childTnLst>
                        <p:par>
                          <p:cTn id="225" fill="hold">
                            <p:stCondLst>
                              <p:cond delay="0"/>
                            </p:stCondLst>
                            <p:childTnLst>
                              <p:par>
                                <p:cTn id="2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9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0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>
                      <p:stCondLst>
                        <p:cond delay="indefinite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8" fill="hold">
                      <p:stCondLst>
                        <p:cond delay="indefinite"/>
                      </p:stCondLst>
                      <p:childTnLst>
                        <p:par>
                          <p:cTn id="239" fill="hold">
                            <p:stCondLst>
                              <p:cond delay="0"/>
                            </p:stCondLst>
                            <p:childTnLst>
                              <p:par>
                                <p:cTn id="2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3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4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5" fill="hold">
                      <p:stCondLst>
                        <p:cond delay="indefinite"/>
                      </p:stCondLst>
                      <p:childTnLst>
                        <p:par>
                          <p:cTn id="246" fill="hold">
                            <p:stCondLst>
                              <p:cond delay="0"/>
                            </p:stCondLst>
                            <p:childTnLst>
                              <p:par>
                                <p:cTn id="2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9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0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1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2" fill="hold">
                      <p:stCondLst>
                        <p:cond delay="indefinite"/>
                      </p:stCondLst>
                      <p:childTnLst>
                        <p:par>
                          <p:cTn id="253" fill="hold">
                            <p:stCondLst>
                              <p:cond delay="0"/>
                            </p:stCondLst>
                            <p:childTnLst>
                              <p:par>
                                <p:cTn id="2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6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7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8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9" fill="hold">
                      <p:stCondLst>
                        <p:cond delay="indefinite"/>
                      </p:stCondLst>
                      <p:childTnLst>
                        <p:par>
                          <p:cTn id="260" fill="hold">
                            <p:stCondLst>
                              <p:cond delay="0"/>
                            </p:stCondLst>
                            <p:childTnLst>
                              <p:par>
                                <p:cTn id="26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4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5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6" fill="hold">
                      <p:stCondLst>
                        <p:cond delay="indefinite"/>
                      </p:stCondLst>
                      <p:childTnLst>
                        <p:par>
                          <p:cTn id="267" fill="hold">
                            <p:stCondLst>
                              <p:cond delay="0"/>
                            </p:stCondLst>
                            <p:childTnLst>
                              <p:par>
                                <p:cTn id="268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3" fill="hold">
                      <p:stCondLst>
                        <p:cond delay="indefinite"/>
                      </p:stCondLst>
                      <p:childTnLst>
                        <p:par>
                          <p:cTn id="274" fill="hold">
                            <p:stCondLst>
                              <p:cond delay="0"/>
                            </p:stCondLst>
                            <p:childTnLst>
                              <p:par>
                                <p:cTn id="2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9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0" fill="hold">
                      <p:stCondLst>
                        <p:cond delay="indefinite"/>
                      </p:stCondLst>
                      <p:childTnLst>
                        <p:par>
                          <p:cTn id="281" fill="hold">
                            <p:stCondLst>
                              <p:cond delay="0"/>
                            </p:stCondLst>
                            <p:childTnLst>
                              <p:par>
                                <p:cTn id="2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5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6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7" fill="hold">
                      <p:stCondLst>
                        <p:cond delay="indefinite"/>
                      </p:stCondLst>
                      <p:childTnLst>
                        <p:par>
                          <p:cTn id="288" fill="hold">
                            <p:stCondLst>
                              <p:cond delay="0"/>
                            </p:stCondLst>
                            <p:childTnLst>
                              <p:par>
                                <p:cTn id="2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2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3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4" fill="hold">
                      <p:stCondLst>
                        <p:cond delay="indefinite"/>
                      </p:stCondLst>
                      <p:childTnLst>
                        <p:par>
                          <p:cTn id="295" fill="hold">
                            <p:stCondLst>
                              <p:cond delay="0"/>
                            </p:stCondLst>
                            <p:childTnLst>
                              <p:par>
                                <p:cTn id="29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9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0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1" fill="hold">
                      <p:stCondLst>
                        <p:cond delay="indefinite"/>
                      </p:stCondLst>
                      <p:childTnLst>
                        <p:par>
                          <p:cTn id="302" fill="hold">
                            <p:stCondLst>
                              <p:cond delay="0"/>
                            </p:stCondLst>
                            <p:childTnLst>
                              <p:par>
                                <p:cTn id="30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6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7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3" grpId="1"/>
      <p:bldP spid="3" grpId="2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27" grpId="0" animBg="1"/>
      <p:bldP spid="40" grpId="0"/>
      <p:bldP spid="44" grpId="0" animBg="1"/>
      <p:bldP spid="58" grpId="0"/>
      <p:bldP spid="71" grpId="0"/>
      <p:bldP spid="72" grpId="0"/>
      <p:bldP spid="82" grpId="0"/>
      <p:bldP spid="88" grpId="0"/>
      <p:bldP spid="90" grpId="0"/>
      <p:bldP spid="92" grpId="0"/>
      <p:bldP spid="108" grpId="0"/>
      <p:bldP spid="109" grpId="0"/>
      <p:bldP spid="117" grpId="0"/>
      <p:bldP spid="119" grpId="0"/>
      <p:bldP spid="59" grpId="0"/>
      <p:bldP spid="63" grpId="0"/>
      <p:bldP spid="63" grpId="1"/>
      <p:bldP spid="63" grpId="2"/>
      <p:bldP spid="64" grpId="0"/>
      <p:bldP spid="65" grpId="0"/>
      <p:bldP spid="45" grpId="0"/>
      <p:bldP spid="46" grpId="0"/>
      <p:bldP spid="49" grpId="0"/>
      <p:bldP spid="50" grpId="0"/>
      <p:bldP spid="51" grpId="0"/>
      <p:bldP spid="52" grpId="0"/>
      <p:bldP spid="53" grpId="0"/>
      <p:bldP spid="5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6E6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Rettangolo 1">
            <a:extLst>
              <a:ext uri="{FF2B5EF4-FFF2-40B4-BE49-F238E27FC236}">
                <a16:creationId xmlns:a16="http://schemas.microsoft.com/office/drawing/2014/main" id="{C306AC52-ADAD-4279-AFEA-B5814E4C75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000" y="3870808"/>
            <a:ext cx="6768000" cy="1231106"/>
          </a:xfrm>
          <a:prstGeom prst="rect">
            <a:avLst/>
          </a:prstGeom>
          <a:solidFill>
            <a:srgbClr val="90C4F8"/>
          </a:solidFill>
          <a:ln w="3175">
            <a:solidFill>
              <a:srgbClr val="0070C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altLang="it-IT" sz="18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Per maggiore completezza ed approfondimento degli argomenti si può  consultare il seguente sito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altLang="it-IT" sz="1800" b="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alt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https://www.eliofragassi.it/</a:t>
            </a:r>
            <a:endParaRPr kumimoji="0" lang="it-IT" altLang="it-IT" sz="2000" b="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571569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376</Words>
  <Application>Microsoft Office PowerPoint</Application>
  <PresentationFormat>Presentazione su schermo (4:3)</PresentationFormat>
  <Paragraphs>83</Paragraphs>
  <Slides>3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Comic Sans MS</vt:lpstr>
      <vt:lpstr>Symbol</vt:lpstr>
      <vt:lpstr>Tema di Office</vt:lpstr>
      <vt:lpstr>Presentazione standard di PowerPoint</vt:lpstr>
      <vt:lpstr>Geometria descrittiva dinamica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Elio Fragassi</dc:creator>
  <cp:lastModifiedBy>Elio Fragassi</cp:lastModifiedBy>
  <cp:revision>222</cp:revision>
  <dcterms:created xsi:type="dcterms:W3CDTF">2016-10-18T21:42:57Z</dcterms:created>
  <dcterms:modified xsi:type="dcterms:W3CDTF">2020-03-02T13:44:22Z</dcterms:modified>
</cp:coreProperties>
</file>