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5" r:id="rId1"/>
  </p:sldMasterIdLst>
  <p:notesMasterIdLst>
    <p:notesMasterId r:id="rId5"/>
  </p:notesMasterIdLst>
  <p:sldIdLst>
    <p:sldId id="259" r:id="rId2"/>
    <p:sldId id="256" r:id="rId3"/>
    <p:sldId id="262" r:id="rId4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0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79B9F9"/>
    <a:srgbClr val="DCB763"/>
    <a:srgbClr val="FF9900"/>
    <a:srgbClr val="F0AE1C"/>
    <a:srgbClr val="E8C87B"/>
    <a:srgbClr val="3D549C"/>
    <a:srgbClr val="08C1FF"/>
    <a:srgbClr val="6BF3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32" autoAdjust="0"/>
    <p:restoredTop sz="94384" autoAdjust="0"/>
  </p:normalViewPr>
  <p:slideViewPr>
    <p:cSldViewPr snapToGrid="0">
      <p:cViewPr varScale="1">
        <p:scale>
          <a:sx n="61" d="100"/>
          <a:sy n="61" d="100"/>
        </p:scale>
        <p:origin x="2899" y="62"/>
      </p:cViewPr>
      <p:guideLst>
        <p:guide orient="horz" pos="2608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DEF28-A10F-49A1-AC00-06F01A781930}" type="datetimeFigureOut">
              <a:rPr lang="it-IT" smtClean="0"/>
              <a:t>02/03/2020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42DB4-F0E8-4837-8AA2-7D0BB9BDC0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45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42DB4-F0E8-4837-8AA2-7D0BB9BDC0F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99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2014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7337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86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19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348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1848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214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0062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2589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257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608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6"/>
          <p:cNvSpPr txBox="1">
            <a:spLocks/>
          </p:cNvSpPr>
          <p:nvPr/>
        </p:nvSpPr>
        <p:spPr bwMode="auto">
          <a:xfrm>
            <a:off x="45000" y="11356"/>
            <a:ext cx="6768000" cy="360000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2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45000" y="431917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marR="0" lvl="0" indent="-257175" algn="ctr" defTabSz="6858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15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kumimoji="0" lang="it-IT" sz="15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000" y="746448"/>
            <a:ext cx="6768000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latin typeface="Comic Sans MS" panose="030F0702030302020204" pitchFamily="66" charset="0"/>
              </a:rPr>
              <a:t>LE OPERAZIONI GEOMETRICHE</a:t>
            </a:r>
          </a:p>
          <a:p>
            <a:pPr algn="ctr"/>
            <a:r>
              <a:rPr lang="it-IT" sz="2000" dirty="0">
                <a:latin typeface="Comic Sans MS" panose="030F0702030302020204" pitchFamily="66" charset="0"/>
              </a:rPr>
              <a:t>INTERSEZIONE TRA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142791" y="1586204"/>
            <a:ext cx="2664000" cy="32624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2000" dirty="0">
              <a:latin typeface="Comic Sans MS" panose="030F0702030302020204" pitchFamily="66" charset="0"/>
            </a:endParaRPr>
          </a:p>
          <a:p>
            <a:pPr algn="ctr"/>
            <a:endParaRPr lang="it-IT" sz="2000" dirty="0">
              <a:latin typeface="Comic Sans MS" panose="030F0702030302020204" pitchFamily="66" charset="0"/>
            </a:endParaRP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ANALISI GEOMETRICO- DESCRITTIVA DELLE INTERSEZIONI TRA</a:t>
            </a:r>
          </a:p>
          <a:p>
            <a:pPr algn="ctr"/>
            <a:r>
              <a:rPr lang="it-IT" sz="2000" dirty="0">
                <a:solidFill>
                  <a:srgbClr val="79B9F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PIANO GENERICO PARALLELO lt</a:t>
            </a:r>
          </a:p>
          <a:p>
            <a:pPr algn="ctr"/>
            <a:endParaRPr lang="it-IT" dirty="0">
              <a:solidFill>
                <a:srgbClr val="3D549C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ED I PIANI RIMANENTI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6471" y="8271651"/>
            <a:ext cx="3996000" cy="369974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18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Prof. Arch. Elio Fragassi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5983" y="8764167"/>
            <a:ext cx="3996000" cy="277641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2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152026" y="5032422"/>
            <a:ext cx="2664000" cy="4016484"/>
          </a:xfrm>
          <a:prstGeom prst="rect">
            <a:avLst/>
          </a:prstGeom>
          <a:solidFill>
            <a:srgbClr val="79B9F9"/>
          </a:solidFill>
          <a:ln w="3175" algn="ctr">
            <a:solidFill>
              <a:schemeClr val="accent1"/>
            </a:solidFill>
            <a:miter lim="800000"/>
            <a:headEnd/>
            <a:tailEnd/>
          </a:ln>
        </p:spPr>
        <p:txBody>
          <a:bodyPr lIns="0" anchor="ctr">
            <a:spAutoFit/>
          </a:bodyPr>
          <a:lstStyle/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Il disegno a fianco è stato eseguito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nell’a. s. 2007/08 da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sz="1700" dirty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solidFill>
                  <a:schemeClr val="bg1"/>
                </a:solidFill>
                <a:latin typeface="Comic Sans MS" panose="030F0702030302020204" pitchFamily="66" charset="0"/>
              </a:rPr>
              <a:t>Di Renzo Flavio</a:t>
            </a:r>
            <a:endParaRPr lang="it-IT" sz="16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sz="16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della classe 1C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del Liceo Artistico «</a:t>
            </a:r>
            <a:r>
              <a:rPr lang="it-IT" sz="1700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G. </a:t>
            </a:r>
            <a:r>
              <a:rPr lang="it-IT" sz="1700" b="1" dirty="0" err="1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» di Pescara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per la materia «</a:t>
            </a:r>
            <a:r>
              <a:rPr lang="it-IT" sz="1700" b="1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Discipline geometriche</a:t>
            </a: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»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sz="1700" dirty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algn="ctr" eaLnBrk="0" hangingPunct="0">
              <a:defRPr/>
            </a:pPr>
            <a:r>
              <a:rPr lang="it-IT" sz="1700" dirty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Prof. Elio Fragassi</a:t>
            </a:r>
            <a:endParaRPr lang="it-IT" sz="1700" dirty="0">
              <a:solidFill>
                <a:schemeClr val="bg1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180114" y="1604866"/>
            <a:ext cx="2592000" cy="540000"/>
          </a:xfrm>
          <a:prstGeom prst="rect">
            <a:avLst/>
          </a:prstGeom>
          <a:solidFill>
            <a:srgbClr val="79B9F9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SCHEDA 7</a:t>
            </a:r>
          </a:p>
          <a:p>
            <a:pPr algn="ctr"/>
            <a:endParaRPr lang="it-IT" dirty="0"/>
          </a:p>
        </p:txBody>
      </p:sp>
      <p:pic>
        <p:nvPicPr>
          <p:cNvPr id="4" name="Immagine 3"/>
          <p:cNvPicPr>
            <a:picLocks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497" y="1623991"/>
            <a:ext cx="3960000" cy="6552000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34638635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45000" y="394595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indent="-257175" algn="ctr" defTabSz="685800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sz="1500" kern="0" dirty="0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1500" kern="0" dirty="0" err="1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sz="1500" kern="0" dirty="0">
              <a:solidFill>
                <a:srgbClr val="00206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" name="Titolo 6"/>
          <p:cNvSpPr txBox="1">
            <a:spLocks noGrp="1"/>
          </p:cNvSpPr>
          <p:nvPr>
            <p:ph type="title"/>
          </p:nvPr>
        </p:nvSpPr>
        <p:spPr bwMode="auto">
          <a:xfrm>
            <a:off x="45000" y="11356"/>
            <a:ext cx="6768000" cy="360000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2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694786"/>
              </p:ext>
            </p:extLst>
          </p:nvPr>
        </p:nvGraphicFramePr>
        <p:xfrm>
          <a:off x="52952" y="709127"/>
          <a:ext cx="6767999" cy="8437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943">
                  <a:extLst>
                    <a:ext uri="{9D8B030D-6E8A-4147-A177-3AD203B41FA5}">
                      <a16:colId xmlns:a16="http://schemas.microsoft.com/office/drawing/2014/main" val="3286302815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531621198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606743172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337491094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209362558"/>
                    </a:ext>
                  </a:extLst>
                </a:gridCol>
              </a:tblGrid>
              <a:tr h="462529">
                <a:tc gridSpan="5">
                  <a:txBody>
                    <a:bodyPr/>
                    <a:lstStyle/>
                    <a:p>
                      <a:pPr algn="ctr"/>
                      <a:r>
                        <a:rPr lang="it-IT" sz="280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Scheda 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109826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856070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984154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63037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709967"/>
                  </a:ext>
                </a:extLst>
              </a:tr>
              <a:tr h="1396874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0498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1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849520"/>
                  </a:ext>
                </a:extLst>
              </a:tr>
              <a:tr h="97270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41732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latin typeface="Symbol" panose="05050102010706020507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3858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146462"/>
                  </a:ext>
                </a:extLst>
              </a:tr>
              <a:tr h="404812"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977803"/>
                  </a:ext>
                </a:extLst>
              </a:tr>
              <a:tr h="909638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288868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080058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46619" y="1266345"/>
            <a:ext cx="1156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Descrizione dei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20203" y="1171641"/>
            <a:ext cx="55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Comic Sans MS" panose="030F0702030302020204" pitchFamily="66" charset="0"/>
              </a:rPr>
              <a:t>Intersezione tra </a:t>
            </a:r>
            <a:r>
              <a:rPr lang="it-IT" sz="1600" dirty="0">
                <a:solidFill>
                  <a:srgbClr val="79B9F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piano generico parallelo alla lt</a:t>
            </a:r>
            <a:r>
              <a:rPr lang="it-IT" sz="1600" dirty="0">
                <a:solidFill>
                  <a:srgbClr val="F0AE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</a:t>
            </a:r>
            <a:r>
              <a:rPr lang="it-IT" sz="16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6526" y="1916396"/>
            <a:ext cx="12618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Formalizzazione geometrico-descrittiva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7625" y="2906479"/>
            <a:ext cx="1257300" cy="76944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Graficizzazione descrittiva dell’operazione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d’intersezione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7625" y="4017476"/>
            <a:ext cx="12017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Caratteri geometrici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 dei piani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3020" y="4798588"/>
            <a:ext cx="12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Formalizzazione geometrico-descrittiva dell’operazione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0341" y="5705508"/>
            <a:ext cx="133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8575" y="6050576"/>
            <a:ext cx="122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Caratteri geometrici della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9050" y="7115276"/>
            <a:ext cx="128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Caratteri 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degli enti rappresentativi della retta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47625" y="6659228"/>
            <a:ext cx="115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Nome retta risultante</a:t>
            </a:r>
            <a:endParaRPr lang="it-IT" sz="1100" dirty="0"/>
          </a:p>
        </p:txBody>
      </p:sp>
      <p:sp>
        <p:nvSpPr>
          <p:cNvPr id="27" name="Parentesi graffa aperta 26"/>
          <p:cNvSpPr/>
          <p:nvPr/>
        </p:nvSpPr>
        <p:spPr>
          <a:xfrm>
            <a:off x="1229536" y="4759236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1" name="Connettore 2 30"/>
          <p:cNvCxnSpPr/>
          <p:nvPr/>
        </p:nvCxnSpPr>
        <p:spPr>
          <a:xfrm>
            <a:off x="1647825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2092271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/>
          <p:cNvSpPr txBox="1"/>
          <p:nvPr/>
        </p:nvSpPr>
        <p:spPr>
          <a:xfrm>
            <a:off x="47625" y="8372475"/>
            <a:ext cx="115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Note</a:t>
            </a:r>
          </a:p>
        </p:txBody>
      </p:sp>
      <p:sp>
        <p:nvSpPr>
          <p:cNvPr id="44" name="Parentesi graffa aperta 43"/>
          <p:cNvSpPr/>
          <p:nvPr/>
        </p:nvSpPr>
        <p:spPr>
          <a:xfrm>
            <a:off x="2629711" y="4749711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47" name="Connettore 2 46"/>
          <p:cNvCxnSpPr/>
          <p:nvPr/>
        </p:nvCxnSpPr>
        <p:spPr>
          <a:xfrm>
            <a:off x="3038475" y="545782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>
            <a:off x="3501646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/>
          <p:cNvSpPr txBox="1"/>
          <p:nvPr/>
        </p:nvSpPr>
        <p:spPr>
          <a:xfrm>
            <a:off x="1209675" y="5657850"/>
            <a:ext cx="14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sz="14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//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//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  <p:sp>
        <p:nvSpPr>
          <p:cNvPr id="71" name="CasellaDiTesto 70"/>
          <p:cNvSpPr txBox="1"/>
          <p:nvPr/>
        </p:nvSpPr>
        <p:spPr>
          <a:xfrm>
            <a:off x="1323473" y="488482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2" name="CasellaDiTesto 71"/>
          <p:cNvSpPr txBox="1"/>
          <p:nvPr/>
        </p:nvSpPr>
        <p:spPr>
          <a:xfrm>
            <a:off x="2717633" y="489234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82" name="CasellaDiTesto 81"/>
          <p:cNvSpPr txBox="1"/>
          <p:nvPr/>
        </p:nvSpPr>
        <p:spPr>
          <a:xfrm>
            <a:off x="1216465" y="7086352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¥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¥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=virtuale</a:t>
            </a:r>
          </a:p>
        </p:txBody>
      </p:sp>
      <p:sp>
        <p:nvSpPr>
          <p:cNvPr id="88" name="CasellaDiTesto 87"/>
          <p:cNvSpPr txBox="1"/>
          <p:nvPr/>
        </p:nvSpPr>
        <p:spPr>
          <a:xfrm>
            <a:off x="1143246" y="1471506"/>
            <a:ext cx="1389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79B9F9"/>
                </a:solidFill>
                <a:effectLst/>
                <a:uLnTx/>
                <a:uFillTx/>
                <a:latin typeface="Comic Sans MS" panose="030F0702030302020204" pitchFamily="66" charset="0"/>
              </a:rPr>
              <a:t>Piano generico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79B9F9"/>
                </a:solidFill>
                <a:effectLst/>
                <a:uLnTx/>
                <a:uFillTx/>
                <a:latin typeface="Comic Sans MS" panose="030F0702030302020204" pitchFamily="66" charset="0"/>
              </a:rPr>
              <a:t>parallelo lt</a:t>
            </a:r>
          </a:p>
        </p:txBody>
      </p:sp>
      <p:sp>
        <p:nvSpPr>
          <p:cNvPr id="90" name="CasellaDiTesto 89"/>
          <p:cNvSpPr txBox="1"/>
          <p:nvPr/>
        </p:nvSpPr>
        <p:spPr>
          <a:xfrm>
            <a:off x="1166727" y="2228633"/>
            <a:ext cx="147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79B9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>
              <a:solidFill>
                <a:srgbClr val="79B9F9"/>
              </a:solidFill>
            </a:endParaRPr>
          </a:p>
        </p:txBody>
      </p:sp>
      <p:sp>
        <p:nvSpPr>
          <p:cNvPr id="92" name="CasellaDiTesto 91"/>
          <p:cNvSpPr txBox="1"/>
          <p:nvPr/>
        </p:nvSpPr>
        <p:spPr>
          <a:xfrm>
            <a:off x="1215761" y="5218412"/>
            <a:ext cx="1476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dirty="0">
                <a:solidFill>
                  <a:srgbClr val="79B9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300" dirty="0">
              <a:solidFill>
                <a:srgbClr val="79B9F9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695575" y="8086725"/>
            <a:ext cx="1219200" cy="771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08" name="CasellaDiTesto 107"/>
          <p:cNvSpPr txBox="1"/>
          <p:nvPr/>
        </p:nvSpPr>
        <p:spPr>
          <a:xfrm>
            <a:off x="2636605" y="1548899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rPr>
              <a:t>Piano incidente lt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2571428" y="2240844"/>
            <a:ext cx="151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/>
          </a:p>
        </p:txBody>
      </p:sp>
      <p:sp>
        <p:nvSpPr>
          <p:cNvPr id="117" name="CasellaDiTesto 116"/>
          <p:cNvSpPr txBox="1"/>
          <p:nvPr/>
        </p:nvSpPr>
        <p:spPr>
          <a:xfrm>
            <a:off x="1230189" y="6219155"/>
            <a:ext cx="136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2 car. parallelismo</a:t>
            </a:r>
            <a:endParaRPr lang="it-IT" sz="1100" dirty="0"/>
          </a:p>
        </p:txBody>
      </p:sp>
      <p:sp>
        <p:nvSpPr>
          <p:cNvPr id="119" name="CasellaDiTesto 118"/>
          <p:cNvSpPr txBox="1"/>
          <p:nvPr/>
        </p:nvSpPr>
        <p:spPr>
          <a:xfrm>
            <a:off x="2655147" y="5219662"/>
            <a:ext cx="1512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300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1205163" y="7993499"/>
            <a:ext cx="140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Il carattere di parallelismo ricomprende tutti gli altri caratteri</a:t>
            </a:r>
          </a:p>
        </p:txBody>
      </p:sp>
      <p:sp>
        <p:nvSpPr>
          <p:cNvPr id="63" name="CasellaDiTesto 62"/>
          <p:cNvSpPr txBox="1"/>
          <p:nvPr/>
        </p:nvSpPr>
        <p:spPr>
          <a:xfrm>
            <a:off x="2762916" y="1875706"/>
            <a:ext cx="210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79B9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</a:t>
            </a:r>
            <a:r>
              <a:rPr lang="it-IT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dirty="0">
              <a:solidFill>
                <a:srgbClr val="79B9F9"/>
              </a:solidFill>
            </a:endParaRPr>
          </a:p>
        </p:txBody>
      </p:sp>
      <p:sp>
        <p:nvSpPr>
          <p:cNvPr id="64" name="CasellaDiTesto 63"/>
          <p:cNvSpPr txBox="1"/>
          <p:nvPr/>
        </p:nvSpPr>
        <p:spPr>
          <a:xfrm>
            <a:off x="1247845" y="4733139"/>
            <a:ext cx="1476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dirty="0">
                <a:solidFill>
                  <a:srgbClr val="79B9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300" dirty="0">
              <a:solidFill>
                <a:srgbClr val="79B9F9"/>
              </a:solidFill>
            </a:endParaRPr>
          </a:p>
        </p:txBody>
      </p:sp>
      <p:sp>
        <p:nvSpPr>
          <p:cNvPr id="65" name="CasellaDiTesto 64"/>
          <p:cNvSpPr txBox="1"/>
          <p:nvPr/>
        </p:nvSpPr>
        <p:spPr>
          <a:xfrm>
            <a:off x="2639498" y="4705065"/>
            <a:ext cx="1476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dirty="0">
                <a:solidFill>
                  <a:srgbClr val="79B9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</a:t>
            </a:r>
            <a:r>
              <a:rPr lang="it-IT" sz="13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300" dirty="0">
              <a:solidFill>
                <a:srgbClr val="79B9F9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38562" t="9211" r="38751" b="2923"/>
          <a:stretch/>
        </p:blipFill>
        <p:spPr>
          <a:xfrm>
            <a:off x="1228300" y="2543174"/>
            <a:ext cx="1368000" cy="1485901"/>
          </a:xfrm>
          <a:prstGeom prst="rect">
            <a:avLst/>
          </a:prstGeom>
        </p:spPr>
      </p:pic>
      <p:sp>
        <p:nvSpPr>
          <p:cNvPr id="45" name="CasellaDiTesto 44"/>
          <p:cNvSpPr txBox="1"/>
          <p:nvPr/>
        </p:nvSpPr>
        <p:spPr>
          <a:xfrm>
            <a:off x="1230189" y="4085555"/>
            <a:ext cx="136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4 car. obliquità</a:t>
            </a:r>
          </a:p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2 car. parallelismo</a:t>
            </a:r>
            <a:endParaRPr lang="it-IT" sz="1100" dirty="0"/>
          </a:p>
        </p:txBody>
      </p:sp>
      <p:sp>
        <p:nvSpPr>
          <p:cNvPr id="46" name="CasellaDiTesto 45"/>
          <p:cNvSpPr txBox="1"/>
          <p:nvPr/>
        </p:nvSpPr>
        <p:spPr>
          <a:xfrm>
            <a:off x="2571750" y="5648325"/>
            <a:ext cx="14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sz="14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//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//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  <p:sp>
        <p:nvSpPr>
          <p:cNvPr id="49" name="CasellaDiTesto 48"/>
          <p:cNvSpPr txBox="1"/>
          <p:nvPr/>
        </p:nvSpPr>
        <p:spPr>
          <a:xfrm>
            <a:off x="1158354" y="6657699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Retta orizzontale parallela ai semipiani</a:t>
            </a:r>
          </a:p>
        </p:txBody>
      </p:sp>
      <p:sp>
        <p:nvSpPr>
          <p:cNvPr id="50" name="CasellaDiTesto 49"/>
          <p:cNvSpPr txBox="1"/>
          <p:nvPr/>
        </p:nvSpPr>
        <p:spPr>
          <a:xfrm>
            <a:off x="2606154" y="6667224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Retta orizzontale parallela ai semipiani</a:t>
            </a:r>
          </a:p>
        </p:txBody>
      </p:sp>
      <p:sp>
        <p:nvSpPr>
          <p:cNvPr id="51" name="CasellaDiTesto 50"/>
          <p:cNvSpPr txBox="1"/>
          <p:nvPr/>
        </p:nvSpPr>
        <p:spPr>
          <a:xfrm>
            <a:off x="2630364" y="6238205"/>
            <a:ext cx="136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2 car. parallelismo</a:t>
            </a:r>
            <a:endParaRPr lang="it-IT" sz="1100" dirty="0"/>
          </a:p>
        </p:txBody>
      </p:sp>
      <p:sp>
        <p:nvSpPr>
          <p:cNvPr id="52" name="CasellaDiTesto 51"/>
          <p:cNvSpPr txBox="1"/>
          <p:nvPr/>
        </p:nvSpPr>
        <p:spPr>
          <a:xfrm>
            <a:off x="2616640" y="7086352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¥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¥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=virtuale</a:t>
            </a: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3"/>
          <a:srcRect l="38472" t="10180" r="38611" b="4207"/>
          <a:stretch/>
        </p:blipFill>
        <p:spPr>
          <a:xfrm>
            <a:off x="2638425" y="2590800"/>
            <a:ext cx="1368000" cy="1352551"/>
          </a:xfrm>
          <a:prstGeom prst="rect">
            <a:avLst/>
          </a:prstGeom>
        </p:spPr>
      </p:pic>
      <p:sp>
        <p:nvSpPr>
          <p:cNvPr id="53" name="CasellaDiTesto 52"/>
          <p:cNvSpPr txBox="1"/>
          <p:nvPr/>
        </p:nvSpPr>
        <p:spPr>
          <a:xfrm>
            <a:off x="2630364" y="4095080"/>
            <a:ext cx="136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4 car. obliquità</a:t>
            </a:r>
          </a:p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parallelismo</a:t>
            </a:r>
            <a:endParaRPr lang="it-IT" sz="1100" dirty="0"/>
          </a:p>
        </p:txBody>
      </p:sp>
      <p:sp>
        <p:nvSpPr>
          <p:cNvPr id="54" name="CasellaDiTesto 53"/>
          <p:cNvSpPr txBox="1"/>
          <p:nvPr/>
        </p:nvSpPr>
        <p:spPr>
          <a:xfrm>
            <a:off x="2614863" y="8012549"/>
            <a:ext cx="140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Il carattere di parallelismo ricomprende tutti gli altri caratteri</a:t>
            </a:r>
          </a:p>
        </p:txBody>
      </p:sp>
    </p:spTree>
    <p:extLst>
      <p:ext uri="{BB962C8B-B14F-4D97-AF65-F5344CB8AC3E}">
        <p14:creationId xmlns:p14="http://schemas.microsoft.com/office/powerpoint/2010/main" val="3067946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3" grpId="2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7" grpId="0" animBg="1"/>
      <p:bldP spid="40" grpId="0"/>
      <p:bldP spid="44" grpId="0" animBg="1"/>
      <p:bldP spid="58" grpId="0"/>
      <p:bldP spid="71" grpId="0"/>
      <p:bldP spid="72" grpId="0"/>
      <p:bldP spid="82" grpId="0"/>
      <p:bldP spid="88" grpId="0"/>
      <p:bldP spid="90" grpId="0"/>
      <p:bldP spid="92" grpId="0"/>
      <p:bldP spid="108" grpId="0"/>
      <p:bldP spid="109" grpId="0"/>
      <p:bldP spid="117" grpId="0"/>
      <p:bldP spid="119" grpId="0"/>
      <p:bldP spid="59" grpId="0"/>
      <p:bldP spid="63" grpId="0"/>
      <p:bldP spid="63" grpId="1"/>
      <p:bldP spid="63" grpId="2"/>
      <p:bldP spid="64" grpId="0"/>
      <p:bldP spid="65" grpId="0"/>
      <p:bldP spid="45" grpId="0"/>
      <p:bldP spid="46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ttangolo 1">
            <a:extLst>
              <a:ext uri="{FF2B5EF4-FFF2-40B4-BE49-F238E27FC236}">
                <a16:creationId xmlns:a16="http://schemas.microsoft.com/office/drawing/2014/main" id="{C306AC52-ADAD-4279-AFEA-B5814E4C7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0" y="3870808"/>
            <a:ext cx="6768000" cy="1231106"/>
          </a:xfrm>
          <a:prstGeom prst="rect">
            <a:avLst/>
          </a:prstGeom>
          <a:solidFill>
            <a:srgbClr val="90C4F8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 consultare il seguente sito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7156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376</Words>
  <Application>Microsoft Office PowerPoint</Application>
  <PresentationFormat>Presentazione su schermo (4:3)</PresentationFormat>
  <Paragraphs>83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Symbol</vt:lpstr>
      <vt:lpstr>Tema di Office</vt:lpstr>
      <vt:lpstr>Presentazione standard di PowerPoint</vt:lpstr>
      <vt:lpstr>Geometria descrittiva dinamica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222</cp:revision>
  <dcterms:created xsi:type="dcterms:W3CDTF">2016-10-18T21:42:57Z</dcterms:created>
  <dcterms:modified xsi:type="dcterms:W3CDTF">2020-03-02T13:44:22Z</dcterms:modified>
</cp:coreProperties>
</file>