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notesMasterIdLst>
    <p:notesMasterId r:id="rId5"/>
  </p:notesMasterIdLst>
  <p:sldIdLst>
    <p:sldId id="259" r:id="rId2"/>
    <p:sldId id="256" r:id="rId3"/>
    <p:sldId id="262" r:id="rId4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49C"/>
    <a:srgbClr val="08C1FF"/>
    <a:srgbClr val="6BF3FF"/>
    <a:srgbClr val="00CCFF"/>
    <a:srgbClr val="00FFFF"/>
    <a:srgbClr val="B93D5C"/>
    <a:srgbClr val="A77051"/>
    <a:srgbClr val="9D694C"/>
    <a:srgbClr val="C4627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3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1925" y="62"/>
      </p:cViewPr>
      <p:guideLst>
        <p:guide orient="horz" pos="260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DEF28-A10F-49A1-AC00-06F01A781930}" type="datetimeFigureOut">
              <a:rPr lang="it-IT" smtClean="0"/>
              <a:t>28/02/2020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42DB4-F0E8-4837-8AA2-7D0BB9BDC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45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42DB4-F0E8-4837-8AA2-7D0BB9BDC0F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99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1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33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1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4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84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1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6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8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5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60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6"/>
          <p:cNvSpPr txBox="1">
            <a:spLocks/>
          </p:cNvSpPr>
          <p:nvPr/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5000" y="431917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00" y="746448"/>
            <a:ext cx="676800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latin typeface="Comic Sans MS" panose="030F0702030302020204" pitchFamily="66" charset="0"/>
              </a:rPr>
              <a:t>INTERSEZIONE TRA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142791" y="1586204"/>
            <a:ext cx="2664000" cy="327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ANALISI GEOMETRICO- DESCRITTIVA DELLE INTERSEZIONI TRA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IL 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</a:rPr>
              <a:t>PIANO PROIETTANTE IN 2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</a:rPr>
              <a:t>a 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</a:rPr>
              <a:t>PROIEZIONE 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ED I PIANI RIMANENTI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6471" y="8271651"/>
            <a:ext cx="3996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5983" y="8764167"/>
            <a:ext cx="3996000" cy="277641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52026" y="5044622"/>
            <a:ext cx="2664000" cy="4016484"/>
          </a:xfrm>
          <a:prstGeom prst="rect">
            <a:avLst/>
          </a:prstGeom>
          <a:solidFill>
            <a:srgbClr val="3D549C"/>
          </a:solidFill>
          <a:ln w="3175" algn="ctr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nell’a. s. 2008/09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700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700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Franco Carol Andrea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della classe 1D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del Liceo Artistico «</a:t>
            </a:r>
            <a:r>
              <a:rPr lang="it-IT" sz="1700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sz="1700" b="1" dirty="0" err="1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sz="1700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endParaRPr lang="it-IT" sz="1700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sz="1700" dirty="0">
              <a:solidFill>
                <a:schemeClr val="bg1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180114" y="1604866"/>
            <a:ext cx="2592000" cy="540000"/>
          </a:xfrm>
          <a:prstGeom prst="rect">
            <a:avLst/>
          </a:prstGeom>
          <a:solidFill>
            <a:srgbClr val="3D54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SCHEDA 5</a:t>
            </a:r>
          </a:p>
          <a:p>
            <a:pPr algn="ctr"/>
            <a:endParaRPr lang="it-IT" dirty="0"/>
          </a:p>
        </p:txBody>
      </p:sp>
      <p:pic>
        <p:nvPicPr>
          <p:cNvPr id="4" name="Immagine 3"/>
          <p:cNvPicPr>
            <a:picLocks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835" y="1586358"/>
            <a:ext cx="3996000" cy="6588644"/>
          </a:xfrm>
          <a:prstGeom prst="rect">
            <a:avLst/>
          </a:prstGeom>
          <a:solidFill>
            <a:srgbClr val="08C1FF"/>
          </a:solidFill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463863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226614"/>
              </p:ext>
            </p:extLst>
          </p:nvPr>
        </p:nvGraphicFramePr>
        <p:xfrm>
          <a:off x="52952" y="709127"/>
          <a:ext cx="6767999" cy="843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49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156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20203" y="1171641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3D54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proiettante in 2° proiezione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064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Graficizzazione descrittiva dell’operazione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3020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0341" y="5705508"/>
            <a:ext cx="13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50576"/>
            <a:ext cx="12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 della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Caratteri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Nome retta risultante</a:t>
            </a:r>
            <a:endParaRPr lang="it-IT" sz="1100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92271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4010841" y="4119516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1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3 car. obliquità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501646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571749" y="5657850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  <a:r>
              <a:rPr lang="it-IT" dirty="0"/>
              <a:t>(//</a:t>
            </a:r>
            <a:r>
              <a:rPr lang="it-IT" dirty="0">
                <a:sym typeface="Symbol" panose="05050102010706020507" pitchFamily="18" charset="2"/>
              </a:rPr>
              <a:t>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  <a:r>
              <a:rPr lang="it-IT" dirty="0"/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it-IT" dirty="0">
                <a:sym typeface="Symbol" panose="05050102010706020507" pitchFamily="18" charset="2"/>
              </a:rPr>
              <a:t>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  <a:r>
              <a:rPr lang="it-IT" dirty="0"/>
              <a:t>)</a:t>
            </a:r>
          </a:p>
        </p:txBody>
      </p:sp>
      <p:sp>
        <p:nvSpPr>
          <p:cNvPr id="53" name="Parentesi graffa aperta 52"/>
          <p:cNvSpPr/>
          <p:nvPr/>
        </p:nvSpPr>
        <p:spPr>
          <a:xfrm>
            <a:off x="4029886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5" name="Connettore 2 54"/>
          <p:cNvCxnSpPr/>
          <p:nvPr/>
        </p:nvCxnSpPr>
        <p:spPr>
          <a:xfrm>
            <a:off x="44672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8863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3990975" y="5657850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4010024" y="7077075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62" name="Parentesi graffa aperta 61"/>
          <p:cNvSpPr/>
          <p:nvPr/>
        </p:nvSpPr>
        <p:spPr>
          <a:xfrm>
            <a:off x="5430062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4" name="Connettore 2 63"/>
          <p:cNvCxnSpPr/>
          <p:nvPr/>
        </p:nvCxnSpPr>
        <p:spPr>
          <a:xfrm>
            <a:off x="5848351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6254697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/>
          <p:cNvSpPr txBox="1"/>
          <p:nvPr/>
        </p:nvSpPr>
        <p:spPr>
          <a:xfrm>
            <a:off x="5419724" y="7077075"/>
            <a:ext cx="14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</a:t>
            </a:r>
            <a:r>
              <a:rPr lang="it-IT" sz="1200">
                <a:latin typeface="Comic Sans MS" panose="030F0702030302020204" pitchFamily="66" charset="0"/>
              </a:rPr>
              <a:t>= reale</a:t>
            </a:r>
            <a:endParaRPr lang="it-IT" sz="1200" dirty="0">
              <a:latin typeface="Comic Sans MS" panose="030F0702030302020204" pitchFamily="66" charset="0"/>
            </a:endParaRP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3" name="CasellaDiTesto 72"/>
          <p:cNvSpPr txBox="1"/>
          <p:nvPr/>
        </p:nvSpPr>
        <p:spPr>
          <a:xfrm>
            <a:off x="4119313" y="4881313"/>
            <a:ext cx="39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5549568" y="4889335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5415448" y="4128854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3 car.  obliquità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ortogonalità</a:t>
            </a:r>
          </a:p>
        </p:txBody>
      </p:sp>
      <p:sp>
        <p:nvSpPr>
          <p:cNvPr id="86" name="CasellaDiTesto 85"/>
          <p:cNvSpPr txBox="1"/>
          <p:nvPr/>
        </p:nvSpPr>
        <p:spPr>
          <a:xfrm>
            <a:off x="1137550" y="1473695"/>
            <a:ext cx="1368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proiettante in 2</a:t>
            </a:r>
            <a:r>
              <a:rPr kumimoji="0" lang="it-IT" sz="1100" b="0" i="0" u="none" strike="noStrike" kern="0" cap="none" spc="0" normalizeH="0" baseline="3000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a</a:t>
            </a: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89" name="CasellaDiTesto 88"/>
          <p:cNvSpPr txBox="1"/>
          <p:nvPr/>
        </p:nvSpPr>
        <p:spPr>
          <a:xfrm>
            <a:off x="1173022" y="2178019"/>
            <a:ext cx="14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3D549C"/>
              </a:solidFill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2596834" y="4115575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1 car. obliquità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3 car. ortogonalità</a:t>
            </a:r>
          </a:p>
        </p:txBody>
      </p:sp>
      <p:sp>
        <p:nvSpPr>
          <p:cNvPr id="100" name="CasellaDiTesto 99"/>
          <p:cNvSpPr txBox="1"/>
          <p:nvPr/>
        </p:nvSpPr>
        <p:spPr>
          <a:xfrm>
            <a:off x="2619082" y="1547540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0AE1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di profilo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2633177" y="5175215"/>
            <a:ext cx="1435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F0AE1C"/>
              </a:solidFill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5413899" y="5660748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104" name="CasellaDiTesto 103"/>
          <p:cNvSpPr txBox="1"/>
          <p:nvPr/>
        </p:nvSpPr>
        <p:spPr>
          <a:xfrm>
            <a:off x="5380081" y="662776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incidente la linea di terra (lt)</a:t>
            </a:r>
          </a:p>
        </p:txBody>
      </p:sp>
      <p:sp>
        <p:nvSpPr>
          <p:cNvPr id="77" name="CasellaDiTesto 76"/>
          <p:cNvSpPr txBox="1"/>
          <p:nvPr/>
        </p:nvSpPr>
        <p:spPr>
          <a:xfrm>
            <a:off x="1205163" y="8108131"/>
            <a:ext cx="1404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l’obliquità è assorbita dal parallelismo mentre 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permane l’ortogonalità</a:t>
            </a:r>
            <a:endParaRPr lang="it-IT" sz="1050" dirty="0">
              <a:latin typeface="Comic Sans MS" panose="030F0702030302020204" pitchFamily="66" charset="0"/>
            </a:endParaRPr>
          </a:p>
        </p:txBody>
      </p:sp>
      <p:sp>
        <p:nvSpPr>
          <p:cNvPr id="80" name="CasellaDiTesto 79"/>
          <p:cNvSpPr txBox="1"/>
          <p:nvPr/>
        </p:nvSpPr>
        <p:spPr>
          <a:xfrm>
            <a:off x="1209674" y="1832844"/>
            <a:ext cx="55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3D549C"/>
              </a:solidFill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1190778" y="4085087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obliquità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</p:txBody>
      </p:sp>
      <p:sp>
        <p:nvSpPr>
          <p:cNvPr id="75" name="CasellaDiTesto 74"/>
          <p:cNvSpPr txBox="1"/>
          <p:nvPr/>
        </p:nvSpPr>
        <p:spPr>
          <a:xfrm>
            <a:off x="1308814" y="5667125"/>
            <a:ext cx="1457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r</a:t>
            </a:r>
            <a:r>
              <a:rPr lang="it-IT" sz="1600" dirty="0"/>
              <a:t>(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sz="1600" dirty="0">
                <a:sym typeface="Symbol" panose="05050102010706020507" pitchFamily="18" charset="2"/>
              </a:rPr>
              <a:t></a:t>
            </a:r>
            <a:r>
              <a:rPr lang="it-IT" sz="1600" baseline="30000" dirty="0"/>
              <a:t>+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/>
              <a:t>;</a:t>
            </a:r>
            <a:r>
              <a:rPr lang="it-IT" sz="16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</a:t>
            </a:r>
            <a:r>
              <a:rPr lang="it-IT" sz="1600" dirty="0">
                <a:sym typeface="Symbol" panose="05050102010706020507" pitchFamily="18" charset="2"/>
              </a:rPr>
              <a:t></a:t>
            </a:r>
            <a:r>
              <a:rPr lang="it-IT" sz="1600" baseline="30000" dirty="0"/>
              <a:t>+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/>
              <a:t>)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1202301" y="6094363"/>
            <a:ext cx="13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sz="1100" dirty="0"/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ortogonalità</a:t>
            </a:r>
          </a:p>
        </p:txBody>
      </p:sp>
      <p:sp>
        <p:nvSpPr>
          <p:cNvPr id="81" name="CasellaDiTesto 80"/>
          <p:cNvSpPr txBox="1"/>
          <p:nvPr/>
        </p:nvSpPr>
        <p:spPr>
          <a:xfrm>
            <a:off x="1156582" y="664795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proiettante in 2</a:t>
            </a:r>
            <a:r>
              <a:rPr lang="it-IT" sz="1200" baseline="30000" dirty="0">
                <a:latin typeface="Comic Sans MS" panose="030F0702030302020204" pitchFamily="66" charset="0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82" name="CasellaDiTesto 81"/>
          <p:cNvSpPr txBox="1"/>
          <p:nvPr/>
        </p:nvSpPr>
        <p:spPr>
          <a:xfrm>
            <a:off x="1197415" y="7086352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=punto reale</a:t>
            </a:r>
          </a:p>
        </p:txBody>
      </p:sp>
      <p:sp>
        <p:nvSpPr>
          <p:cNvPr id="83" name="CasellaDiTesto 82"/>
          <p:cNvSpPr txBox="1"/>
          <p:nvPr/>
        </p:nvSpPr>
        <p:spPr>
          <a:xfrm>
            <a:off x="1233508" y="5184937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3D549C"/>
              </a:solidFill>
            </a:endParaRPr>
          </a:p>
        </p:txBody>
      </p:sp>
      <p:sp>
        <p:nvSpPr>
          <p:cNvPr id="88" name="CasellaDiTesto 87"/>
          <p:cNvSpPr txBox="1"/>
          <p:nvPr/>
        </p:nvSpPr>
        <p:spPr>
          <a:xfrm>
            <a:off x="4004757" y="1461981"/>
            <a:ext cx="1389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generico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parallelo lt</a:t>
            </a:r>
          </a:p>
        </p:txBody>
      </p:sp>
      <p:sp>
        <p:nvSpPr>
          <p:cNvPr id="90" name="CasellaDiTesto 89"/>
          <p:cNvSpPr txBox="1"/>
          <p:nvPr/>
        </p:nvSpPr>
        <p:spPr>
          <a:xfrm>
            <a:off x="3989135" y="2226126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>
              <a:solidFill>
                <a:srgbClr val="79B9F9"/>
              </a:solidFill>
            </a:endParaRPr>
          </a:p>
        </p:txBody>
      </p:sp>
      <p:sp>
        <p:nvSpPr>
          <p:cNvPr id="92" name="CasellaDiTesto 91"/>
          <p:cNvSpPr txBox="1"/>
          <p:nvPr/>
        </p:nvSpPr>
        <p:spPr>
          <a:xfrm>
            <a:off x="4083287" y="5232950"/>
            <a:ext cx="1476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>
              <a:solidFill>
                <a:srgbClr val="79B9F9"/>
              </a:solidFill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5408541" y="6213630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obliquità</a:t>
            </a:r>
            <a:endParaRPr lang="it-IT" sz="11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95575" y="8086725"/>
            <a:ext cx="1219200" cy="771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8" name="CasellaDiTesto 77"/>
          <p:cNvSpPr txBox="1"/>
          <p:nvPr/>
        </p:nvSpPr>
        <p:spPr>
          <a:xfrm>
            <a:off x="2586288" y="8031600"/>
            <a:ext cx="1476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Su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parallelismo include sia l’obliquità che l’ortogonalità mentre su</a:t>
            </a:r>
            <a:r>
              <a:rPr lang="it-IT" sz="1050" dirty="0">
                <a:latin typeface="Comic Sans MS" panose="030F0702030302020204" pitchFamily="66" charset="0"/>
              </a:rPr>
              <a:t>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permane l’ortogonalità</a:t>
            </a:r>
            <a:endParaRPr lang="it-IT" sz="1050" dirty="0">
              <a:latin typeface="Comic Sans MS" panose="030F0702030302020204" pitchFamily="66" charset="0"/>
            </a:endParaRPr>
          </a:p>
        </p:txBody>
      </p:sp>
      <p:sp>
        <p:nvSpPr>
          <p:cNvPr id="79" name="CasellaDiTesto 78"/>
          <p:cNvSpPr txBox="1"/>
          <p:nvPr/>
        </p:nvSpPr>
        <p:spPr>
          <a:xfrm>
            <a:off x="4010316" y="8125685"/>
            <a:ext cx="1404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L’obliquità caratterizzante i due piani vale anche per la retta risultante</a:t>
            </a:r>
          </a:p>
        </p:txBody>
      </p:sp>
      <p:sp>
        <p:nvSpPr>
          <p:cNvPr id="93" name="CasellaDiTesto 92"/>
          <p:cNvSpPr txBox="1"/>
          <p:nvPr/>
        </p:nvSpPr>
        <p:spPr>
          <a:xfrm>
            <a:off x="1284479" y="4643715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3D549C"/>
              </a:solidFill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2657559" y="4674079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3D549C"/>
              </a:solidFill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4059523" y="4648263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3D549C"/>
              </a:solidFill>
            </a:endParaRPr>
          </a:p>
        </p:txBody>
      </p:sp>
      <p:sp>
        <p:nvSpPr>
          <p:cNvPr id="99" name="CasellaDiTesto 98"/>
          <p:cNvSpPr txBox="1"/>
          <p:nvPr/>
        </p:nvSpPr>
        <p:spPr>
          <a:xfrm>
            <a:off x="5432734" y="4650538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3D549C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26046" t="8216" r="53798" b="12661"/>
          <a:stretch/>
        </p:blipFill>
        <p:spPr>
          <a:xfrm>
            <a:off x="1222747" y="2573081"/>
            <a:ext cx="1382230" cy="136800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/>
          <a:srcRect l="26046" t="8216" r="53489" b="12217"/>
          <a:stretch/>
        </p:blipFill>
        <p:spPr>
          <a:xfrm>
            <a:off x="2626241" y="2583709"/>
            <a:ext cx="1371601" cy="1371604"/>
          </a:xfrm>
          <a:prstGeom prst="rect">
            <a:avLst/>
          </a:prstGeom>
        </p:spPr>
      </p:pic>
      <p:sp>
        <p:nvSpPr>
          <p:cNvPr id="87" name="CasellaDiTesto 86"/>
          <p:cNvSpPr txBox="1"/>
          <p:nvPr/>
        </p:nvSpPr>
        <p:spPr>
          <a:xfrm>
            <a:off x="2619975" y="6087275"/>
            <a:ext cx="13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sz="1100" dirty="0"/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ortogonalità</a:t>
            </a:r>
          </a:p>
        </p:txBody>
      </p:sp>
      <p:sp>
        <p:nvSpPr>
          <p:cNvPr id="91" name="CasellaDiTesto 90"/>
          <p:cNvSpPr txBox="1"/>
          <p:nvPr/>
        </p:nvSpPr>
        <p:spPr>
          <a:xfrm>
            <a:off x="2606154" y="661959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proiettante in 2</a:t>
            </a:r>
            <a:r>
              <a:rPr lang="it-IT" sz="1200" baseline="30000" dirty="0">
                <a:latin typeface="Comic Sans MS" panose="030F0702030302020204" pitchFamily="66" charset="0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98" name="CasellaDiTesto 97"/>
          <p:cNvSpPr txBox="1"/>
          <p:nvPr/>
        </p:nvSpPr>
        <p:spPr>
          <a:xfrm>
            <a:off x="2561927" y="7057998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=punto reale</a:t>
            </a:r>
          </a:p>
        </p:txBody>
      </p:sp>
      <p:sp>
        <p:nvSpPr>
          <p:cNvPr id="105" name="CasellaDiTesto 104"/>
          <p:cNvSpPr txBox="1"/>
          <p:nvPr/>
        </p:nvSpPr>
        <p:spPr>
          <a:xfrm>
            <a:off x="2572930" y="2201642"/>
            <a:ext cx="1435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0AE1C"/>
              </a:solidFill>
            </a:endParaRPr>
          </a:p>
        </p:txBody>
      </p:sp>
      <p:sp>
        <p:nvSpPr>
          <p:cNvPr id="106" name="CasellaDiTesto 105"/>
          <p:cNvSpPr txBox="1"/>
          <p:nvPr/>
        </p:nvSpPr>
        <p:spPr>
          <a:xfrm>
            <a:off x="3997954" y="6195909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obliquità</a:t>
            </a:r>
            <a:endParaRPr lang="it-IT" sz="1100" dirty="0"/>
          </a:p>
        </p:txBody>
      </p:sp>
      <p:sp>
        <p:nvSpPr>
          <p:cNvPr id="107" name="CasellaDiTesto 106"/>
          <p:cNvSpPr txBox="1"/>
          <p:nvPr/>
        </p:nvSpPr>
        <p:spPr>
          <a:xfrm>
            <a:off x="4001392" y="673763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generica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4"/>
          <a:srcRect l="25737" t="8660" r="53643" b="12662"/>
          <a:stretch/>
        </p:blipFill>
        <p:spPr>
          <a:xfrm>
            <a:off x="4029741" y="2562451"/>
            <a:ext cx="1350333" cy="1378284"/>
          </a:xfrm>
          <a:prstGeom prst="rect">
            <a:avLst/>
          </a:prstGeom>
        </p:spPr>
      </p:pic>
      <p:sp>
        <p:nvSpPr>
          <p:cNvPr id="108" name="CasellaDiTesto 107"/>
          <p:cNvSpPr txBox="1"/>
          <p:nvPr/>
        </p:nvSpPr>
        <p:spPr>
          <a:xfrm>
            <a:off x="5454000" y="1551406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Piano incidente lt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5367266" y="2231319"/>
            <a:ext cx="15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110" name="CasellaDiTesto 109"/>
          <p:cNvSpPr txBox="1"/>
          <p:nvPr/>
        </p:nvSpPr>
        <p:spPr>
          <a:xfrm>
            <a:off x="5423972" y="5222613"/>
            <a:ext cx="151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pic>
        <p:nvPicPr>
          <p:cNvPr id="19" name="Immagine 18"/>
          <p:cNvPicPr>
            <a:picLocks/>
          </p:cNvPicPr>
          <p:nvPr/>
        </p:nvPicPr>
        <p:blipFill rotWithShape="1">
          <a:blip r:embed="rId5"/>
          <a:srcRect l="25892" t="9106" r="53488" b="13106"/>
          <a:stretch/>
        </p:blipFill>
        <p:spPr>
          <a:xfrm>
            <a:off x="5422603" y="2562446"/>
            <a:ext cx="1350337" cy="1382233"/>
          </a:xfrm>
          <a:prstGeom prst="rect">
            <a:avLst/>
          </a:prstGeom>
        </p:spPr>
      </p:pic>
      <p:sp>
        <p:nvSpPr>
          <p:cNvPr id="102" name="CasellaDiTesto 101"/>
          <p:cNvSpPr txBox="1"/>
          <p:nvPr/>
        </p:nvSpPr>
        <p:spPr>
          <a:xfrm>
            <a:off x="5418000" y="8095203"/>
            <a:ext cx="1404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L’obliquità caratterizzante i due piani vale anche per la retta risultante</a:t>
            </a:r>
          </a:p>
        </p:txBody>
      </p:sp>
    </p:spTree>
    <p:extLst>
      <p:ext uri="{BB962C8B-B14F-4D97-AF65-F5344CB8AC3E}">
        <p14:creationId xmlns:p14="http://schemas.microsoft.com/office/powerpoint/2010/main" val="306794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3" grpId="2"/>
      <p:bldP spid="3" grpId="3"/>
      <p:bldP spid="3" grpId="4"/>
      <p:bldP spid="3" grpId="5"/>
      <p:bldP spid="3" grpId="6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7" grpId="0" animBg="1"/>
      <p:bldP spid="40" grpId="0"/>
      <p:bldP spid="42" grpId="0"/>
      <p:bldP spid="44" grpId="0" animBg="1"/>
      <p:bldP spid="49" grpId="0"/>
      <p:bldP spid="53" grpId="0" animBg="1"/>
      <p:bldP spid="58" grpId="0"/>
      <p:bldP spid="61" grpId="0"/>
      <p:bldP spid="62" grpId="0" animBg="1"/>
      <p:bldP spid="70" grpId="0"/>
      <p:bldP spid="71" grpId="0"/>
      <p:bldP spid="72" grpId="0"/>
      <p:bldP spid="73" grpId="0"/>
      <p:bldP spid="74" grpId="0"/>
      <p:bldP spid="85" grpId="0"/>
      <p:bldP spid="86" grpId="0"/>
      <p:bldP spid="89" grpId="0"/>
      <p:bldP spid="97" grpId="0"/>
      <p:bldP spid="100" grpId="0"/>
      <p:bldP spid="101" grpId="0"/>
      <p:bldP spid="103" grpId="0"/>
      <p:bldP spid="104" grpId="0"/>
      <p:bldP spid="77" grpId="0"/>
      <p:bldP spid="80" grpId="0"/>
      <p:bldP spid="80" grpId="1"/>
      <p:bldP spid="80" grpId="2"/>
      <p:bldP spid="80" grpId="3"/>
      <p:bldP spid="80" grpId="4"/>
      <p:bldP spid="80" grpId="5"/>
      <p:bldP spid="80" grpId="6"/>
      <p:bldP spid="69" grpId="0"/>
      <p:bldP spid="75" grpId="0"/>
      <p:bldP spid="76" grpId="0"/>
      <p:bldP spid="81" grpId="0"/>
      <p:bldP spid="82" grpId="0"/>
      <p:bldP spid="83" grpId="0"/>
      <p:bldP spid="88" grpId="0"/>
      <p:bldP spid="90" grpId="0"/>
      <p:bldP spid="92" grpId="0"/>
      <p:bldP spid="96" grpId="0"/>
      <p:bldP spid="78" grpId="0"/>
      <p:bldP spid="79" grpId="0"/>
      <p:bldP spid="93" grpId="0"/>
      <p:bldP spid="94" grpId="0"/>
      <p:bldP spid="95" grpId="0"/>
      <p:bldP spid="99" grpId="0"/>
      <p:bldP spid="87" grpId="0"/>
      <p:bldP spid="91" grpId="0"/>
      <p:bldP spid="98" grpId="0"/>
      <p:bldP spid="105" grpId="0"/>
      <p:bldP spid="106" grpId="0"/>
      <p:bldP spid="107" grpId="0"/>
      <p:bldP spid="108" grpId="0"/>
      <p:bldP spid="109" grpId="0"/>
      <p:bldP spid="110" grpId="0"/>
      <p:bldP spid="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ttangolo 1">
            <a:extLst>
              <a:ext uri="{FF2B5EF4-FFF2-40B4-BE49-F238E27FC236}">
                <a16:creationId xmlns:a16="http://schemas.microsoft.com/office/drawing/2014/main" id="{C306AC52-ADAD-4279-AFEA-B5814E4C7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70808"/>
            <a:ext cx="6768000" cy="1231106"/>
          </a:xfrm>
          <a:prstGeom prst="rect">
            <a:avLst/>
          </a:prstGeom>
          <a:solidFill>
            <a:srgbClr val="90C4F8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 consultare il seguente sito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156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571</Words>
  <Application>Microsoft Office PowerPoint</Application>
  <PresentationFormat>Presentazione su schermo (4:3)</PresentationFormat>
  <Paragraphs>114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Geometria descrittiva dinamica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191</cp:revision>
  <dcterms:created xsi:type="dcterms:W3CDTF">2016-10-18T21:42:57Z</dcterms:created>
  <dcterms:modified xsi:type="dcterms:W3CDTF">2020-02-28T21:23:14Z</dcterms:modified>
</cp:coreProperties>
</file>