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notesMasterIdLst>
    <p:notesMasterId r:id="rId6"/>
  </p:notesMasterIdLst>
  <p:sldIdLst>
    <p:sldId id="259" r:id="rId2"/>
    <p:sldId id="256" r:id="rId3"/>
    <p:sldId id="257" r:id="rId4"/>
    <p:sldId id="262" r:id="rId5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C1FF"/>
    <a:srgbClr val="6BF3FF"/>
    <a:srgbClr val="00CCFF"/>
    <a:srgbClr val="00FFFF"/>
    <a:srgbClr val="B93D5C"/>
    <a:srgbClr val="A77051"/>
    <a:srgbClr val="9D694C"/>
    <a:srgbClr val="C4627A"/>
    <a:srgbClr val="F2F2F2"/>
    <a:srgbClr val="A7DD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32" autoAdjust="0"/>
    <p:restoredTop sz="94384" autoAdjust="0"/>
  </p:normalViewPr>
  <p:slideViewPr>
    <p:cSldViewPr snapToGrid="0">
      <p:cViewPr varScale="1">
        <p:scale>
          <a:sx n="61" d="100"/>
          <a:sy n="61" d="100"/>
        </p:scale>
        <p:origin x="2899" y="62"/>
      </p:cViewPr>
      <p:guideLst>
        <p:guide orient="horz" pos="260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DEF28-A10F-49A1-AC00-06F01A781930}" type="datetimeFigureOut">
              <a:rPr lang="it-IT" smtClean="0"/>
              <a:t>22/02/2020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42DB4-F0E8-4837-8AA2-7D0BB9BDC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45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42DB4-F0E8-4837-8AA2-7D0BB9BDC0F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99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014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337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86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1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348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848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214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062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58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257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608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6"/>
          <p:cNvSpPr txBox="1">
            <a:spLocks/>
          </p:cNvSpPr>
          <p:nvPr/>
        </p:nvSpPr>
        <p:spPr bwMode="auto">
          <a:xfrm>
            <a:off x="45000" y="15488"/>
            <a:ext cx="6768000" cy="373949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2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45000" y="431917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5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5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000" y="746448"/>
            <a:ext cx="6768000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r>
              <a:rPr lang="it-IT" sz="2000" dirty="0">
                <a:latin typeface="Comic Sans MS" panose="030F0702030302020204" pitchFamily="66" charset="0"/>
              </a:rPr>
              <a:t>INTERSEZIONE TRA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142791" y="1586204"/>
            <a:ext cx="2664000" cy="3276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ANALISI GEOMETRICO- DESCRITTIVA DELLE INTERSEZIONI TRA</a:t>
            </a: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IL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PROIETTANTE IN 1</a:t>
            </a:r>
            <a:r>
              <a:rPr lang="it-IT" baseline="30000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 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PROIEZIONE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ED I PIANI RIMANENTI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6471" y="8271651"/>
            <a:ext cx="3996000" cy="369974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5983" y="8764167"/>
            <a:ext cx="3996000" cy="277641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152026" y="5044622"/>
            <a:ext cx="2664000" cy="4016484"/>
          </a:xfrm>
          <a:prstGeom prst="rect">
            <a:avLst/>
          </a:prstGeom>
          <a:solidFill>
            <a:srgbClr val="6BF3FF"/>
          </a:solidFill>
          <a:ln w="3175" algn="ctr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latin typeface="Comic Sans MS" pitchFamily="66" charset="0"/>
                <a:cs typeface="Times New Roman" pitchFamily="18" charset="0"/>
              </a:rPr>
              <a:t>nell’a. s. 2008/09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1700" dirty="0"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1700" b="1" dirty="0">
                <a:latin typeface="Comic Sans MS" pitchFamily="66" charset="0"/>
                <a:cs typeface="Times New Roman" pitchFamily="18" charset="0"/>
              </a:rPr>
              <a:t>Fratelli Noemi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latin typeface="Comic Sans MS" pitchFamily="66" charset="0"/>
                <a:cs typeface="Times New Roman" pitchFamily="18" charset="0"/>
              </a:rPr>
              <a:t>della classe 1C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latin typeface="Comic Sans MS" pitchFamily="66" charset="0"/>
                <a:cs typeface="Times New Roman" pitchFamily="18" charset="0"/>
              </a:rPr>
              <a:t>del Liceo Artistico «</a:t>
            </a:r>
            <a:r>
              <a:rPr lang="it-IT" sz="1700" b="1" dirty="0">
                <a:latin typeface="Comic Sans MS" pitchFamily="66" charset="0"/>
                <a:cs typeface="Times New Roman" pitchFamily="18" charset="0"/>
              </a:rPr>
              <a:t>G. </a:t>
            </a:r>
            <a:r>
              <a:rPr lang="it-IT" sz="1700" b="1" dirty="0" err="1"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1700" dirty="0">
                <a:latin typeface="Comic Sans MS" pitchFamily="66" charset="0"/>
                <a:cs typeface="Times New Roman" pitchFamily="18" charset="0"/>
              </a:rPr>
              <a:t>» di Pescara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latin typeface="Comic Sans MS" pitchFamily="66" charset="0"/>
                <a:cs typeface="Times New Roman" pitchFamily="18" charset="0"/>
              </a:rPr>
              <a:t>per la materia «</a:t>
            </a:r>
            <a:r>
              <a:rPr lang="it-IT" sz="1700" b="1" dirty="0">
                <a:latin typeface="Comic Sans MS" pitchFamily="66" charset="0"/>
                <a:cs typeface="Times New Roman" pitchFamily="18" charset="0"/>
              </a:rPr>
              <a:t>Discipline geometriche</a:t>
            </a:r>
            <a:r>
              <a:rPr lang="it-IT" sz="1700" dirty="0"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endParaRPr lang="it-IT" sz="1700" dirty="0">
              <a:latin typeface="Comic Sans MS" pitchFamily="66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sz="1700" dirty="0"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eaLnBrk="0" hangingPunct="0">
              <a:defRPr/>
            </a:pPr>
            <a:r>
              <a:rPr lang="it-IT" sz="1700" dirty="0">
                <a:latin typeface="Comic Sans MS" pitchFamily="66" charset="0"/>
                <a:cs typeface="Times New Roman" pitchFamily="18" charset="0"/>
              </a:rPr>
              <a:t>Prof. Elio Fragassi</a:t>
            </a:r>
            <a:endParaRPr lang="it-IT" sz="1700" dirty="0">
              <a:latin typeface="Comic Sans MS" pitchFamily="66" charset="0"/>
              <a:cs typeface="Arial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180114" y="1604866"/>
            <a:ext cx="2592000" cy="540000"/>
          </a:xfrm>
          <a:prstGeom prst="rect">
            <a:avLst/>
          </a:prstGeom>
          <a:solidFill>
            <a:srgbClr val="08C1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SCHEDA 4</a:t>
            </a:r>
          </a:p>
          <a:p>
            <a:pPr algn="ctr"/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8C1FF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734" y="1591440"/>
            <a:ext cx="3960000" cy="6609995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4638635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000" y="394595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indent="-257175" algn="ctr" defTabSz="6858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1500" kern="0" dirty="0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1500" kern="0" dirty="0" err="1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1500" kern="0" dirty="0">
              <a:solidFill>
                <a:srgbClr val="00206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Titolo 6"/>
          <p:cNvSpPr txBox="1">
            <a:spLocks noGrp="1"/>
          </p:cNvSpPr>
          <p:nvPr>
            <p:ph type="title"/>
          </p:nvPr>
        </p:nvSpPr>
        <p:spPr bwMode="auto">
          <a:xfrm>
            <a:off x="45000" y="11356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30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308647"/>
              </p:ext>
            </p:extLst>
          </p:nvPr>
        </p:nvGraphicFramePr>
        <p:xfrm>
          <a:off x="45001" y="709127"/>
          <a:ext cx="6767999" cy="843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43">
                  <a:extLst>
                    <a:ext uri="{9D8B030D-6E8A-4147-A177-3AD203B41FA5}">
                      <a16:colId xmlns:a16="http://schemas.microsoft.com/office/drawing/2014/main" val="3286302815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531621198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606743172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337491094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209362558"/>
                    </a:ext>
                  </a:extLst>
                </a:gridCol>
              </a:tblGrid>
              <a:tr h="462529">
                <a:tc gridSpan="5"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Scheda 4/a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C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09826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56070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984154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63037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709967"/>
                  </a:ext>
                </a:extLst>
              </a:tr>
              <a:tr h="1396874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0498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849520"/>
                  </a:ext>
                </a:extLst>
              </a:tr>
              <a:tr h="97270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417328"/>
                  </a:ext>
                </a:extLst>
              </a:tr>
              <a:tr h="361561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3858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146462"/>
                  </a:ext>
                </a:extLst>
              </a:tr>
              <a:tr h="404812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977803"/>
                  </a:ext>
                </a:extLst>
              </a:tr>
              <a:tr h="909638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288868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08005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6619" y="1266345"/>
            <a:ext cx="115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Descrizione dei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20203" y="1171641"/>
            <a:ext cx="55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Comic Sans MS" panose="030F0702030302020204" pitchFamily="66" charset="0"/>
              </a:rPr>
              <a:t>Intersezione tra </a:t>
            </a:r>
            <a:r>
              <a:rPr lang="it-IT" sz="1600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proiettante in 1° proiezione</a:t>
            </a:r>
            <a:r>
              <a:rPr lang="it-IT" sz="1600" dirty="0">
                <a:solidFill>
                  <a:srgbClr val="C462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it-IT" sz="16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223422" y="1472987"/>
            <a:ext cx="14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08C1FF"/>
                </a:solidFill>
                <a:latin typeface="Comic Sans MS" panose="030F0702030302020204" pitchFamily="66" charset="0"/>
              </a:rPr>
              <a:t>Piano proiettante</a:t>
            </a:r>
          </a:p>
          <a:p>
            <a:r>
              <a:rPr lang="it-IT" sz="1100" dirty="0">
                <a:solidFill>
                  <a:srgbClr val="08C1FF"/>
                </a:solidFill>
                <a:latin typeface="Comic Sans MS" panose="030F0702030302020204" pitchFamily="66" charset="0"/>
              </a:rPr>
              <a:t> in 1</a:t>
            </a:r>
            <a:r>
              <a:rPr lang="it-IT" sz="1100" baseline="30000" dirty="0">
                <a:solidFill>
                  <a:srgbClr val="08C1FF"/>
                </a:solidFill>
                <a:latin typeface="Comic Sans MS" panose="030F0702030302020204" pitchFamily="66" charset="0"/>
              </a:rPr>
              <a:t>a</a:t>
            </a:r>
            <a:r>
              <a:rPr lang="it-IT" sz="1100" dirty="0">
                <a:solidFill>
                  <a:srgbClr val="08C1FF"/>
                </a:solidFill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526" y="1916396"/>
            <a:ext cx="12618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7625" y="2906479"/>
            <a:ext cx="1257300" cy="76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Graficizzazione descrittiva dell’operazione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d’intersezione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7625" y="4017476"/>
            <a:ext cx="12017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 dei piani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3020" y="4798588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 dell’operazione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0341" y="5705508"/>
            <a:ext cx="133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8575" y="6050576"/>
            <a:ext cx="122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 della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9050" y="7115276"/>
            <a:ext cx="128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Caratteri 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degli enti rappresentativi della retta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7625" y="6659228"/>
            <a:ext cx="115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Nome retta risultante</a:t>
            </a:r>
            <a:endParaRPr lang="it-IT" sz="1100" dirty="0"/>
          </a:p>
        </p:txBody>
      </p:sp>
      <p:sp>
        <p:nvSpPr>
          <p:cNvPr id="27" name="Parentesi graffa aperta 26"/>
          <p:cNvSpPr/>
          <p:nvPr/>
        </p:nvSpPr>
        <p:spPr>
          <a:xfrm>
            <a:off x="1229536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1" name="Connettore 2 30"/>
          <p:cNvCxnSpPr/>
          <p:nvPr/>
        </p:nvCxnSpPr>
        <p:spPr>
          <a:xfrm>
            <a:off x="164782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092271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1263412" y="2202569"/>
            <a:ext cx="14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8C1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08C1FF"/>
              </a:solidFill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47625" y="8372475"/>
            <a:ext cx="115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Note</a:t>
            </a:r>
          </a:p>
        </p:txBody>
      </p:sp>
      <p:sp>
        <p:nvSpPr>
          <p:cNvPr id="42" name="CasellaDiTesto 41"/>
          <p:cNvSpPr txBox="1"/>
          <p:nvPr/>
        </p:nvSpPr>
        <p:spPr>
          <a:xfrm>
            <a:off x="4010841" y="4130149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3 car. ortogonalità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obliquità</a:t>
            </a:r>
          </a:p>
        </p:txBody>
      </p:sp>
      <p:sp>
        <p:nvSpPr>
          <p:cNvPr id="44" name="Parentesi graffa aperta 43"/>
          <p:cNvSpPr/>
          <p:nvPr/>
        </p:nvSpPr>
        <p:spPr>
          <a:xfrm>
            <a:off x="2629711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47" name="Connettore 2 46"/>
          <p:cNvCxnSpPr/>
          <p:nvPr/>
        </p:nvCxnSpPr>
        <p:spPr>
          <a:xfrm>
            <a:off x="3038475" y="545782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3501646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2571749" y="5657850"/>
            <a:ext cx="145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r</a:t>
            </a:r>
            <a:r>
              <a:rPr lang="it-IT" dirty="0"/>
              <a:t>(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dirty="0">
                <a:sym typeface="Symbol" panose="05050102010706020507" pitchFamily="18" charset="2"/>
              </a:rPr>
              <a:t></a:t>
            </a:r>
            <a:r>
              <a:rPr lang="it-IT" baseline="30000" dirty="0"/>
              <a:t>+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  <a:r>
              <a:rPr lang="it-IT" dirty="0"/>
              <a:t>;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dirty="0">
                <a:sym typeface="Symbol" panose="05050102010706020507" pitchFamily="18" charset="2"/>
              </a:rPr>
              <a:t></a:t>
            </a:r>
            <a:r>
              <a:rPr lang="it-IT" baseline="30000" dirty="0"/>
              <a:t>+</a:t>
            </a:r>
            <a:r>
              <a:rPr lang="it-IT" baseline="-25000" dirty="0">
                <a:latin typeface="Comic Sans MS" panose="030F0702030302020204" pitchFamily="66" charset="0"/>
              </a:rPr>
              <a:t>2</a:t>
            </a:r>
            <a:r>
              <a:rPr lang="it-IT" dirty="0"/>
              <a:t>)</a:t>
            </a:r>
          </a:p>
        </p:txBody>
      </p:sp>
      <p:sp>
        <p:nvSpPr>
          <p:cNvPr id="50" name="CasellaDiTesto 49"/>
          <p:cNvSpPr txBox="1"/>
          <p:nvPr/>
        </p:nvSpPr>
        <p:spPr>
          <a:xfrm>
            <a:off x="2616308" y="6236158"/>
            <a:ext cx="136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2 car. obliquità</a:t>
            </a:r>
            <a:endParaRPr lang="it-IT" sz="1100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2619374" y="6734175"/>
            <a:ext cx="14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generica</a:t>
            </a:r>
          </a:p>
        </p:txBody>
      </p:sp>
      <p:sp>
        <p:nvSpPr>
          <p:cNvPr id="52" name="CasellaDiTesto 51"/>
          <p:cNvSpPr txBox="1"/>
          <p:nvPr/>
        </p:nvSpPr>
        <p:spPr>
          <a:xfrm>
            <a:off x="2619374" y="7077075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53" name="Parentesi graffa aperta 52"/>
          <p:cNvSpPr/>
          <p:nvPr/>
        </p:nvSpPr>
        <p:spPr>
          <a:xfrm>
            <a:off x="4029886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55" name="Connettore 2 54"/>
          <p:cNvCxnSpPr/>
          <p:nvPr/>
        </p:nvCxnSpPr>
        <p:spPr>
          <a:xfrm>
            <a:off x="4467225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4886325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/>
          <p:cNvSpPr txBox="1"/>
          <p:nvPr/>
        </p:nvSpPr>
        <p:spPr>
          <a:xfrm>
            <a:off x="3990975" y="5657850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3971925" y="6118279"/>
            <a:ext cx="147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ortogonalità</a:t>
            </a:r>
          </a:p>
          <a:p>
            <a:pPr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parallelismo</a:t>
            </a:r>
            <a:endParaRPr lang="it-IT" sz="1100" dirty="0"/>
          </a:p>
        </p:txBody>
      </p:sp>
      <p:sp>
        <p:nvSpPr>
          <p:cNvPr id="60" name="CasellaDiTesto 59"/>
          <p:cNvSpPr txBox="1"/>
          <p:nvPr/>
        </p:nvSpPr>
        <p:spPr>
          <a:xfrm>
            <a:off x="4000500" y="6629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proiettante in 1</a:t>
            </a:r>
            <a:r>
              <a:rPr lang="it-IT" sz="1200" baseline="30000" dirty="0">
                <a:latin typeface="Comic Sans MS" panose="030F0702030302020204" pitchFamily="66" charset="0"/>
              </a:rPr>
              <a:t>a</a:t>
            </a:r>
            <a:r>
              <a:rPr lang="it-IT" sz="1200" dirty="0"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4010024" y="7077075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¥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punto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62" name="Parentesi graffa aperta 61"/>
          <p:cNvSpPr/>
          <p:nvPr/>
        </p:nvSpPr>
        <p:spPr>
          <a:xfrm>
            <a:off x="5430062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4" name="Connettore 2 63"/>
          <p:cNvCxnSpPr/>
          <p:nvPr/>
        </p:nvCxnSpPr>
        <p:spPr>
          <a:xfrm>
            <a:off x="5848351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>
            <a:off x="6254697" y="548640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asellaDiTesto 69"/>
          <p:cNvSpPr txBox="1"/>
          <p:nvPr/>
        </p:nvSpPr>
        <p:spPr>
          <a:xfrm>
            <a:off x="5419724" y="7077075"/>
            <a:ext cx="140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</a:t>
            </a:r>
            <a:r>
              <a:rPr lang="it-IT" sz="1200">
                <a:latin typeface="Comic Sans MS" panose="030F0702030302020204" pitchFamily="66" charset="0"/>
              </a:rPr>
              <a:t>= reale</a:t>
            </a:r>
            <a:endParaRPr lang="it-IT" sz="1200" dirty="0">
              <a:latin typeface="Comic Sans MS" panose="030F0702030302020204" pitchFamily="66" charset="0"/>
            </a:endParaRP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1323473" y="488482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2" name="CasellaDiTesto 71"/>
          <p:cNvSpPr txBox="1"/>
          <p:nvPr/>
        </p:nvSpPr>
        <p:spPr>
          <a:xfrm>
            <a:off x="2717633" y="489234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3" name="CasellaDiTesto 72"/>
          <p:cNvSpPr txBox="1"/>
          <p:nvPr/>
        </p:nvSpPr>
        <p:spPr>
          <a:xfrm>
            <a:off x="4119313" y="4881313"/>
            <a:ext cx="39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4" name="CasellaDiTesto 73"/>
          <p:cNvSpPr txBox="1"/>
          <p:nvPr/>
        </p:nvSpPr>
        <p:spPr>
          <a:xfrm>
            <a:off x="5549568" y="4889335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85" name="CasellaDiTesto 84"/>
          <p:cNvSpPr txBox="1"/>
          <p:nvPr/>
        </p:nvSpPr>
        <p:spPr>
          <a:xfrm>
            <a:off x="5372916" y="4145891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1 car. ortogonalità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3 car.  obliquità</a:t>
            </a:r>
          </a:p>
        </p:txBody>
      </p:sp>
      <p:sp>
        <p:nvSpPr>
          <p:cNvPr id="86" name="CasellaDiTesto 85"/>
          <p:cNvSpPr txBox="1"/>
          <p:nvPr/>
        </p:nvSpPr>
        <p:spPr>
          <a:xfrm>
            <a:off x="2611509" y="1480518"/>
            <a:ext cx="1368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3D549C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proiettante in 2</a:t>
            </a:r>
            <a:r>
              <a:rPr kumimoji="0" lang="it-IT" sz="1100" b="0" i="0" u="none" strike="noStrike" kern="0" cap="none" spc="0" normalizeH="0" baseline="30000" noProof="0" dirty="0">
                <a:ln>
                  <a:noFill/>
                </a:ln>
                <a:solidFill>
                  <a:srgbClr val="3D549C"/>
                </a:solidFill>
                <a:effectLst/>
                <a:uLnTx/>
                <a:uFillTx/>
                <a:latin typeface="Comic Sans MS" panose="030F0702030302020204" pitchFamily="66" charset="0"/>
              </a:rPr>
              <a:t>a</a:t>
            </a: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3D549C"/>
                </a:solidFill>
                <a:effectLst/>
                <a:uLnTx/>
                <a:uFillTx/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89" name="CasellaDiTesto 88"/>
          <p:cNvSpPr txBox="1"/>
          <p:nvPr/>
        </p:nvSpPr>
        <p:spPr>
          <a:xfrm>
            <a:off x="2640156" y="2198490"/>
            <a:ext cx="14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3D549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3D549C"/>
              </a:solidFill>
            </a:endParaRPr>
          </a:p>
        </p:txBody>
      </p:sp>
      <p:sp>
        <p:nvSpPr>
          <p:cNvPr id="97" name="CasellaDiTesto 96"/>
          <p:cNvSpPr txBox="1"/>
          <p:nvPr/>
        </p:nvSpPr>
        <p:spPr>
          <a:xfrm>
            <a:off x="2596834" y="4115575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2 car. ortogonalità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2 car. obliquità</a:t>
            </a:r>
          </a:p>
        </p:txBody>
      </p:sp>
      <p:sp>
        <p:nvSpPr>
          <p:cNvPr id="98" name="CasellaDiTesto 97"/>
          <p:cNvSpPr txBox="1"/>
          <p:nvPr/>
        </p:nvSpPr>
        <p:spPr>
          <a:xfrm>
            <a:off x="2687859" y="4662421"/>
            <a:ext cx="14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8C1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08C1FF"/>
              </a:solidFill>
            </a:endParaRPr>
          </a:p>
        </p:txBody>
      </p:sp>
      <p:sp>
        <p:nvSpPr>
          <p:cNvPr id="100" name="CasellaDiTesto 99"/>
          <p:cNvSpPr txBox="1"/>
          <p:nvPr/>
        </p:nvSpPr>
        <p:spPr>
          <a:xfrm>
            <a:off x="4086377" y="1547540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0AE1C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di profilo</a:t>
            </a:r>
          </a:p>
        </p:txBody>
      </p:sp>
      <p:sp>
        <p:nvSpPr>
          <p:cNvPr id="101" name="CasellaDiTesto 100"/>
          <p:cNvSpPr txBox="1"/>
          <p:nvPr/>
        </p:nvSpPr>
        <p:spPr>
          <a:xfrm>
            <a:off x="4015409" y="2208731"/>
            <a:ext cx="1435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F0AE1C"/>
              </a:solidFill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4020047" y="5229978"/>
            <a:ext cx="1435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F0AE1C"/>
              </a:solidFill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5382000" y="5660748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104" name="CasellaDiTesto 103"/>
          <p:cNvSpPr txBox="1"/>
          <p:nvPr/>
        </p:nvSpPr>
        <p:spPr>
          <a:xfrm>
            <a:off x="5369448" y="673409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generica</a:t>
            </a:r>
          </a:p>
        </p:txBody>
      </p:sp>
      <p:sp>
        <p:nvSpPr>
          <p:cNvPr id="77" name="CasellaDiTesto 76"/>
          <p:cNvSpPr txBox="1"/>
          <p:nvPr/>
        </p:nvSpPr>
        <p:spPr>
          <a:xfrm>
            <a:off x="1205163" y="7988858"/>
            <a:ext cx="14040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Mentre su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permane</a:t>
            </a:r>
            <a:r>
              <a:rPr lang="it-IT" sz="1050" dirty="0">
                <a:latin typeface="Comic Sans MS" panose="030F0702030302020204" pitchFamily="66" charset="0"/>
              </a:rPr>
              <a:t> l’ortogonalità su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parallelismo assorbe le due obliquità</a:t>
            </a:r>
            <a:endParaRPr lang="it-IT" sz="1050" dirty="0">
              <a:latin typeface="Comic Sans MS" panose="030F0702030302020204" pitchFamily="66" charset="0"/>
            </a:endParaRPr>
          </a:p>
        </p:txBody>
      </p:sp>
      <p:sp>
        <p:nvSpPr>
          <p:cNvPr id="80" name="CasellaDiTesto 79"/>
          <p:cNvSpPr txBox="1"/>
          <p:nvPr/>
        </p:nvSpPr>
        <p:spPr>
          <a:xfrm>
            <a:off x="1209674" y="1832844"/>
            <a:ext cx="55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08C1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 rotWithShape="1">
          <a:blip r:embed="rId2"/>
          <a:srcRect l="26111" t="8189" r="53611" b="12171"/>
          <a:stretch/>
        </p:blipFill>
        <p:spPr>
          <a:xfrm>
            <a:off x="1219200" y="2599936"/>
            <a:ext cx="1368000" cy="1368000"/>
          </a:xfrm>
          <a:prstGeom prst="rect">
            <a:avLst/>
          </a:prstGeom>
        </p:spPr>
      </p:pic>
      <p:sp>
        <p:nvSpPr>
          <p:cNvPr id="66" name="CasellaDiTesto 65"/>
          <p:cNvSpPr txBox="1"/>
          <p:nvPr/>
        </p:nvSpPr>
        <p:spPr>
          <a:xfrm>
            <a:off x="1264738" y="5201536"/>
            <a:ext cx="14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8C1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08C1FF"/>
              </a:solidFill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1281965" y="4662172"/>
            <a:ext cx="14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8C1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08C1FF"/>
              </a:solidFill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1190778" y="4085087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2 car. ortogonalità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2 car. obliquità</a:t>
            </a:r>
          </a:p>
        </p:txBody>
      </p:sp>
      <p:sp>
        <p:nvSpPr>
          <p:cNvPr id="75" name="CasellaDiTesto 74"/>
          <p:cNvSpPr txBox="1"/>
          <p:nvPr/>
        </p:nvSpPr>
        <p:spPr>
          <a:xfrm>
            <a:off x="1308814" y="5667125"/>
            <a:ext cx="14573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r</a:t>
            </a:r>
            <a:r>
              <a:rPr lang="it-IT" sz="1600" dirty="0"/>
              <a:t>(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it-IT" sz="1600" dirty="0">
                <a:sym typeface="Symbol" panose="05050102010706020507" pitchFamily="18" charset="2"/>
              </a:rPr>
              <a:t></a:t>
            </a:r>
            <a:r>
              <a:rPr lang="it-IT" sz="1600" baseline="30000" dirty="0"/>
              <a:t>+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/>
              <a:t>;</a:t>
            </a:r>
            <a:r>
              <a:rPr lang="it-IT" sz="16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it-IT" sz="1600" dirty="0">
                <a:sym typeface="Symbol" panose="05050102010706020507" pitchFamily="18" charset="2"/>
              </a:rPr>
              <a:t></a:t>
            </a:r>
            <a:r>
              <a:rPr lang="it-IT" sz="1600" baseline="30000" dirty="0"/>
              <a:t>+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/>
              <a:t>)</a:t>
            </a:r>
          </a:p>
        </p:txBody>
      </p:sp>
      <p:sp>
        <p:nvSpPr>
          <p:cNvPr id="76" name="CasellaDiTesto 75"/>
          <p:cNvSpPr txBox="1"/>
          <p:nvPr/>
        </p:nvSpPr>
        <p:spPr>
          <a:xfrm>
            <a:off x="1202301" y="6094363"/>
            <a:ext cx="136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ortogonalità</a:t>
            </a:r>
          </a:p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parallelismo</a:t>
            </a:r>
            <a:endParaRPr lang="it-IT" sz="1100" dirty="0"/>
          </a:p>
        </p:txBody>
      </p:sp>
      <p:sp>
        <p:nvSpPr>
          <p:cNvPr id="81" name="CasellaDiTesto 80"/>
          <p:cNvSpPr txBox="1"/>
          <p:nvPr/>
        </p:nvSpPr>
        <p:spPr>
          <a:xfrm>
            <a:off x="1156582" y="6647953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proiettante in 1</a:t>
            </a:r>
            <a:r>
              <a:rPr lang="it-IT" sz="1200" baseline="30000" dirty="0">
                <a:latin typeface="Comic Sans MS" panose="030F0702030302020204" pitchFamily="66" charset="0"/>
              </a:rPr>
              <a:t>a</a:t>
            </a:r>
            <a:r>
              <a:rPr lang="it-IT" sz="1200" dirty="0"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82" name="CasellaDiTesto 81"/>
          <p:cNvSpPr txBox="1"/>
          <p:nvPr/>
        </p:nvSpPr>
        <p:spPr>
          <a:xfrm>
            <a:off x="1197415" y="7086352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¥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punto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/>
          <a:srcRect l="25855" t="8117" r="53740" b="12770"/>
          <a:stretch/>
        </p:blipFill>
        <p:spPr>
          <a:xfrm>
            <a:off x="2631886" y="2568270"/>
            <a:ext cx="1352646" cy="1391479"/>
          </a:xfrm>
          <a:prstGeom prst="rect">
            <a:avLst/>
          </a:prstGeom>
        </p:spPr>
      </p:pic>
      <p:sp>
        <p:nvSpPr>
          <p:cNvPr id="83" name="CasellaDiTesto 82"/>
          <p:cNvSpPr txBox="1"/>
          <p:nvPr/>
        </p:nvSpPr>
        <p:spPr>
          <a:xfrm>
            <a:off x="2625579" y="5205409"/>
            <a:ext cx="14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3D549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3D549C"/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4"/>
          <a:srcRect l="25971" t="8780" r="53391" b="12770"/>
          <a:stretch/>
        </p:blipFill>
        <p:spPr>
          <a:xfrm>
            <a:off x="4031311" y="2576224"/>
            <a:ext cx="1360468" cy="1368000"/>
          </a:xfrm>
          <a:prstGeom prst="rect">
            <a:avLst/>
          </a:prstGeom>
        </p:spPr>
      </p:pic>
      <p:sp>
        <p:nvSpPr>
          <p:cNvPr id="87" name="CasellaDiTesto 86"/>
          <p:cNvSpPr txBox="1"/>
          <p:nvPr/>
        </p:nvSpPr>
        <p:spPr>
          <a:xfrm>
            <a:off x="4056808" y="4663746"/>
            <a:ext cx="14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8C1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08C1FF"/>
              </a:solidFill>
            </a:endParaRPr>
          </a:p>
        </p:txBody>
      </p:sp>
      <p:sp>
        <p:nvSpPr>
          <p:cNvPr id="88" name="CasellaDiTesto 87"/>
          <p:cNvSpPr txBox="1"/>
          <p:nvPr/>
        </p:nvSpPr>
        <p:spPr>
          <a:xfrm>
            <a:off x="5344460" y="1472613"/>
            <a:ext cx="1389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generico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parallelo lt</a:t>
            </a:r>
          </a:p>
        </p:txBody>
      </p:sp>
      <p:sp>
        <p:nvSpPr>
          <p:cNvPr id="90" name="CasellaDiTesto 89"/>
          <p:cNvSpPr txBox="1"/>
          <p:nvPr/>
        </p:nvSpPr>
        <p:spPr>
          <a:xfrm>
            <a:off x="5382000" y="2204860"/>
            <a:ext cx="14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>
              <a:solidFill>
                <a:srgbClr val="79B9F9"/>
              </a:solidFill>
            </a:endParaRPr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 rotWithShape="1">
          <a:blip r:embed="rId5"/>
          <a:srcRect l="26087" t="8780" r="53507" b="12770"/>
          <a:stretch/>
        </p:blipFill>
        <p:spPr>
          <a:xfrm>
            <a:off x="5422787" y="2568271"/>
            <a:ext cx="1368000" cy="1399430"/>
          </a:xfrm>
          <a:prstGeom prst="rect">
            <a:avLst/>
          </a:prstGeom>
        </p:spPr>
      </p:pic>
      <p:sp>
        <p:nvSpPr>
          <p:cNvPr id="91" name="CasellaDiTesto 90"/>
          <p:cNvSpPr txBox="1"/>
          <p:nvPr/>
        </p:nvSpPr>
        <p:spPr>
          <a:xfrm>
            <a:off x="5505271" y="4688925"/>
            <a:ext cx="14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8C1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08C1FF"/>
              </a:solidFill>
            </a:endParaRPr>
          </a:p>
        </p:txBody>
      </p:sp>
      <p:sp>
        <p:nvSpPr>
          <p:cNvPr id="92" name="CasellaDiTesto 91"/>
          <p:cNvSpPr txBox="1"/>
          <p:nvPr/>
        </p:nvSpPr>
        <p:spPr>
          <a:xfrm>
            <a:off x="5454887" y="5243583"/>
            <a:ext cx="1476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>
              <a:solidFill>
                <a:srgbClr val="79B9F9"/>
              </a:solidFill>
            </a:endParaRPr>
          </a:p>
        </p:txBody>
      </p:sp>
      <p:sp>
        <p:nvSpPr>
          <p:cNvPr id="96" name="CasellaDiTesto 95"/>
          <p:cNvSpPr txBox="1"/>
          <p:nvPr/>
        </p:nvSpPr>
        <p:spPr>
          <a:xfrm>
            <a:off x="5408541" y="6213630"/>
            <a:ext cx="136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2 car. obliquità</a:t>
            </a:r>
            <a:endParaRPr lang="it-IT" sz="11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695575" y="8086725"/>
            <a:ext cx="1219200" cy="771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8" name="CasellaDiTesto 77"/>
          <p:cNvSpPr txBox="1"/>
          <p:nvPr/>
        </p:nvSpPr>
        <p:spPr>
          <a:xfrm>
            <a:off x="2586288" y="8103158"/>
            <a:ext cx="14040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Sia su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che</a:t>
            </a:r>
            <a:r>
              <a:rPr lang="it-IT" sz="1050" dirty="0">
                <a:latin typeface="Comic Sans MS" panose="030F0702030302020204" pitchFamily="66" charset="0"/>
              </a:rPr>
              <a:t> su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caratteri di ortogonalità sono ricompresi dalle due obliquità</a:t>
            </a:r>
            <a:endParaRPr lang="it-IT" sz="1050" dirty="0">
              <a:latin typeface="Comic Sans MS" panose="030F0702030302020204" pitchFamily="66" charset="0"/>
            </a:endParaRPr>
          </a:p>
        </p:txBody>
      </p:sp>
      <p:sp>
        <p:nvSpPr>
          <p:cNvPr id="79" name="CasellaDiTesto 78"/>
          <p:cNvSpPr txBox="1"/>
          <p:nvPr/>
        </p:nvSpPr>
        <p:spPr>
          <a:xfrm>
            <a:off x="3986463" y="7950758"/>
            <a:ext cx="144000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Su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permane il caratteri di ortogonalità mentre su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parallelismo assorbe sia l’obliquità sia l’ortogonalità</a:t>
            </a:r>
            <a:endParaRPr lang="it-IT" sz="1050" dirty="0">
              <a:latin typeface="Comic Sans MS" panose="030F0702030302020204" pitchFamily="66" charset="0"/>
            </a:endParaRPr>
          </a:p>
        </p:txBody>
      </p:sp>
      <p:sp>
        <p:nvSpPr>
          <p:cNvPr id="84" name="CasellaDiTesto 83"/>
          <p:cNvSpPr txBox="1"/>
          <p:nvPr/>
        </p:nvSpPr>
        <p:spPr>
          <a:xfrm>
            <a:off x="5379900" y="7949163"/>
            <a:ext cx="151200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Il carattere di obliquità dei due piani caratterizza anche la retta risultante assorbendo l’ortogonalità di </a:t>
            </a:r>
            <a:r>
              <a:rPr lang="it-IT" sz="1050" dirty="0">
                <a:latin typeface="Symbol" panose="05050102010706020507" pitchFamily="18" charset="2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067946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" presetClass="entr" presetSubtype="2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" presetClass="entr" presetSubtype="2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3" grpId="2"/>
      <p:bldP spid="3" grpId="3"/>
      <p:bldP spid="3" grpId="4"/>
      <p:bldP spid="3" grpId="5"/>
      <p:bldP spid="3" grpId="6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7" grpId="0" animBg="1"/>
      <p:bldP spid="35" grpId="0"/>
      <p:bldP spid="40" grpId="0"/>
      <p:bldP spid="42" grpId="0"/>
      <p:bldP spid="44" grpId="0" animBg="1"/>
      <p:bldP spid="49" grpId="0"/>
      <p:bldP spid="50" grpId="0"/>
      <p:bldP spid="51" grpId="0"/>
      <p:bldP spid="52" grpId="0"/>
      <p:bldP spid="53" grpId="0" animBg="1"/>
      <p:bldP spid="58" grpId="0"/>
      <p:bldP spid="59" grpId="0"/>
      <p:bldP spid="60" grpId="0"/>
      <p:bldP spid="61" grpId="0"/>
      <p:bldP spid="62" grpId="0" animBg="1"/>
      <p:bldP spid="70" grpId="0"/>
      <p:bldP spid="71" grpId="0"/>
      <p:bldP spid="72" grpId="0"/>
      <p:bldP spid="73" grpId="0"/>
      <p:bldP spid="74" grpId="0"/>
      <p:bldP spid="85" grpId="0"/>
      <p:bldP spid="86" grpId="0"/>
      <p:bldP spid="89" grpId="0"/>
      <p:bldP spid="97" grpId="0"/>
      <p:bldP spid="98" grpId="0"/>
      <p:bldP spid="100" grpId="0"/>
      <p:bldP spid="101" grpId="0"/>
      <p:bldP spid="102" grpId="0"/>
      <p:bldP spid="103" grpId="0"/>
      <p:bldP spid="104" grpId="0"/>
      <p:bldP spid="77" grpId="0"/>
      <p:bldP spid="80" grpId="0"/>
      <p:bldP spid="80" grpId="1"/>
      <p:bldP spid="80" grpId="2"/>
      <p:bldP spid="80" grpId="3"/>
      <p:bldP spid="80" grpId="4"/>
      <p:bldP spid="80" grpId="5"/>
      <p:bldP spid="80" grpId="6"/>
      <p:bldP spid="66" grpId="0"/>
      <p:bldP spid="67" grpId="0"/>
      <p:bldP spid="69" grpId="0"/>
      <p:bldP spid="75" grpId="0"/>
      <p:bldP spid="76" grpId="0"/>
      <p:bldP spid="81" grpId="0"/>
      <p:bldP spid="82" grpId="0"/>
      <p:bldP spid="83" grpId="0"/>
      <p:bldP spid="87" grpId="0"/>
      <p:bldP spid="88" grpId="0"/>
      <p:bldP spid="90" grpId="0"/>
      <p:bldP spid="91" grpId="0"/>
      <p:bldP spid="92" grpId="0"/>
      <p:bldP spid="96" grpId="0"/>
      <p:bldP spid="78" grpId="0"/>
      <p:bldP spid="79" grpId="0"/>
      <p:bldP spid="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000" y="394595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5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5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Titolo 6"/>
          <p:cNvSpPr txBox="1">
            <a:spLocks noGrp="1"/>
          </p:cNvSpPr>
          <p:nvPr>
            <p:ph type="title"/>
          </p:nvPr>
        </p:nvSpPr>
        <p:spPr bwMode="auto">
          <a:xfrm>
            <a:off x="45000" y="11356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30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348514"/>
              </p:ext>
            </p:extLst>
          </p:nvPr>
        </p:nvGraphicFramePr>
        <p:xfrm>
          <a:off x="45001" y="709127"/>
          <a:ext cx="6767999" cy="843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43">
                  <a:extLst>
                    <a:ext uri="{9D8B030D-6E8A-4147-A177-3AD203B41FA5}">
                      <a16:colId xmlns:a16="http://schemas.microsoft.com/office/drawing/2014/main" val="3286302815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531621198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606743172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337491094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209362558"/>
                    </a:ext>
                  </a:extLst>
                </a:gridCol>
              </a:tblGrid>
              <a:tr h="462529">
                <a:tc gridSpan="5"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Scheda 4/b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C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09826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56070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984154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63037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709967"/>
                  </a:ext>
                </a:extLst>
              </a:tr>
              <a:tr h="1396874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0498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849520"/>
                  </a:ext>
                </a:extLst>
              </a:tr>
              <a:tr h="97270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417328"/>
                  </a:ext>
                </a:extLst>
              </a:tr>
              <a:tr h="361561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3858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146462"/>
                  </a:ext>
                </a:extLst>
              </a:tr>
              <a:tr h="404812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977803"/>
                  </a:ext>
                </a:extLst>
              </a:tr>
              <a:tr h="909638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288868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08005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6619" y="1266345"/>
            <a:ext cx="115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Descrizione dei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29728" y="1171641"/>
            <a:ext cx="55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Comic Sans MS" panose="030F0702030302020204" pitchFamily="66" charset="0"/>
              </a:rPr>
              <a:t>Intersezione tra </a:t>
            </a:r>
            <a:r>
              <a:rPr lang="it-IT" sz="1600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proiettante in 1° proiezione</a:t>
            </a:r>
            <a:r>
              <a:rPr lang="it-IT" sz="1600" dirty="0">
                <a:solidFill>
                  <a:srgbClr val="C462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it-IT" sz="16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204617" y="1551406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Piano incidente lt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526" y="1916396"/>
            <a:ext cx="12618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Formalizzazione geometrico-descrittiva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7625" y="2944579"/>
            <a:ext cx="1257300" cy="76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Graficizzazione descrittiva dell’operazione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d’intersezione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7625" y="4017476"/>
            <a:ext cx="12017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Caratteri geometrici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dei piani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1595" y="4798588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Formalizzazione geometrico-descrittiva dell’operazione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1498" y="5731635"/>
            <a:ext cx="12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8575" y="6031526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Caratteri geometrici della retta risultante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9050" y="7115276"/>
            <a:ext cx="128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Caratteri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degli enti rappresentativi della retta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7625" y="6659228"/>
            <a:ext cx="115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Nome retta risultante</a:t>
            </a:r>
            <a:endParaRPr kumimoji="0" 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74627" y="8914249"/>
            <a:ext cx="1351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</a:rPr>
              <a:t>Note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Parentesi graffa aperta 26"/>
          <p:cNvSpPr/>
          <p:nvPr/>
        </p:nvSpPr>
        <p:spPr>
          <a:xfrm>
            <a:off x="1229536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</a:endParaRPr>
          </a:p>
        </p:txBody>
      </p:sp>
      <p:cxnSp>
        <p:nvCxnSpPr>
          <p:cNvPr id="31" name="Connettore 2 30"/>
          <p:cNvCxnSpPr/>
          <p:nvPr/>
        </p:nvCxnSpPr>
        <p:spPr>
          <a:xfrm>
            <a:off x="164782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04787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1228724" y="7105650"/>
            <a:ext cx="140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reale</a:t>
            </a:r>
          </a:p>
          <a:p>
            <a:pPr lvl="0"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reale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 = virtuale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40" name="CasellaDiTesto 39"/>
          <p:cNvSpPr txBox="1"/>
          <p:nvPr/>
        </p:nvSpPr>
        <p:spPr>
          <a:xfrm>
            <a:off x="47625" y="8372475"/>
            <a:ext cx="115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Note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1323473" y="488482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164189" y="2220686"/>
            <a:ext cx="151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1203917" y="5668126"/>
            <a:ext cx="1463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/>
          </a:p>
        </p:txBody>
      </p:sp>
      <p:sp>
        <p:nvSpPr>
          <p:cNvPr id="64" name="CasellaDiTesto 63"/>
          <p:cNvSpPr txBox="1"/>
          <p:nvPr/>
        </p:nvSpPr>
        <p:spPr>
          <a:xfrm>
            <a:off x="1178997" y="6202324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5143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2 car. di obliquità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CasellaDiTesto 65"/>
          <p:cNvSpPr txBox="1"/>
          <p:nvPr/>
        </p:nvSpPr>
        <p:spPr>
          <a:xfrm>
            <a:off x="1155636" y="4059613"/>
            <a:ext cx="1512000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car. ortogonalità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 car. obliquità</a:t>
            </a:r>
          </a:p>
        </p:txBody>
      </p:sp>
      <p:sp>
        <p:nvSpPr>
          <p:cNvPr id="67" name="CasellaDiTesto 66"/>
          <p:cNvSpPr txBox="1"/>
          <p:nvPr/>
        </p:nvSpPr>
        <p:spPr>
          <a:xfrm>
            <a:off x="1181100" y="6648450"/>
            <a:ext cx="147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Retta incidente la linea di terra (lt)</a:t>
            </a:r>
          </a:p>
        </p:txBody>
      </p:sp>
      <p:sp>
        <p:nvSpPr>
          <p:cNvPr id="46" name="CasellaDiTesto 45"/>
          <p:cNvSpPr txBox="1"/>
          <p:nvPr/>
        </p:nvSpPr>
        <p:spPr>
          <a:xfrm>
            <a:off x="1209674" y="1832844"/>
            <a:ext cx="55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8C1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08C1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321497" y="4663559"/>
            <a:ext cx="13003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600" dirty="0">
                <a:solidFill>
                  <a:srgbClr val="08C1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08C1FF"/>
              </a:solidFill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1221339" y="5202011"/>
            <a:ext cx="1512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/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 rotWithShape="1">
          <a:blip r:embed="rId2"/>
          <a:srcRect l="25972" t="7791" r="53473" b="12171"/>
          <a:stretch/>
        </p:blipFill>
        <p:spPr>
          <a:xfrm>
            <a:off x="1219199" y="2581277"/>
            <a:ext cx="1368000" cy="1390648"/>
          </a:xfrm>
          <a:prstGeom prst="rect">
            <a:avLst/>
          </a:prstGeom>
        </p:spPr>
      </p:pic>
      <p:sp>
        <p:nvSpPr>
          <p:cNvPr id="33" name="CasellaDiTesto 32"/>
          <p:cNvSpPr txBox="1"/>
          <p:nvPr/>
        </p:nvSpPr>
        <p:spPr>
          <a:xfrm>
            <a:off x="1188900" y="7968213"/>
            <a:ext cx="151200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Il carattere di obliquità dei due piani caratterizza anche la retta risultante assorbendo l’ortogonalità di </a:t>
            </a:r>
            <a:r>
              <a:rPr lang="it-IT" sz="1050" dirty="0">
                <a:latin typeface="Symbol" panose="05050102010706020507" pitchFamily="18" charset="2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040038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27" grpId="0" animBg="1"/>
      <p:bldP spid="39" grpId="0"/>
      <p:bldP spid="71" grpId="0"/>
      <p:bldP spid="30" grpId="0"/>
      <p:bldP spid="41" grpId="0"/>
      <p:bldP spid="64" grpId="0"/>
      <p:bldP spid="66" grpId="0"/>
      <p:bldP spid="67" grpId="0"/>
      <p:bldP spid="46" grpId="0"/>
      <p:bldP spid="9" grpId="0"/>
      <p:bldP spid="50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ttangolo 1">
            <a:extLst>
              <a:ext uri="{FF2B5EF4-FFF2-40B4-BE49-F238E27FC236}">
                <a16:creationId xmlns:a16="http://schemas.microsoft.com/office/drawing/2014/main" id="{C306AC52-ADAD-4279-AFEA-B5814E4C7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0" y="3870808"/>
            <a:ext cx="6768000" cy="1231106"/>
          </a:xfrm>
          <a:prstGeom prst="rect">
            <a:avLst/>
          </a:prstGeom>
          <a:solidFill>
            <a:srgbClr val="90C4F8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 consultare il seguente sito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7156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753</Words>
  <Application>Microsoft Office PowerPoint</Application>
  <PresentationFormat>Presentazione su schermo (4:3)</PresentationFormat>
  <Paragraphs>154</Paragraphs>
  <Slides>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Symbol</vt:lpstr>
      <vt:lpstr>Tema di Office</vt:lpstr>
      <vt:lpstr>Presentazione standard di PowerPoint</vt:lpstr>
      <vt:lpstr>Geometria descrittiva dinamica</vt:lpstr>
      <vt:lpstr>Geometria descrittiva dinamica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176</cp:revision>
  <dcterms:created xsi:type="dcterms:W3CDTF">2016-10-18T21:42:57Z</dcterms:created>
  <dcterms:modified xsi:type="dcterms:W3CDTF">2020-02-22T12:14:50Z</dcterms:modified>
</cp:coreProperties>
</file>