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9" r:id="rId2"/>
    <p:sldId id="256" r:id="rId3"/>
    <p:sldId id="257" r:id="rId4"/>
    <p:sldId id="261" r:id="rId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7454"/>
    <a:srgbClr val="CC8963"/>
    <a:srgbClr val="A77051"/>
    <a:srgbClr val="B93D5C"/>
    <a:srgbClr val="9D694C"/>
    <a:srgbClr val="C4627A"/>
    <a:srgbClr val="F2F2F2"/>
    <a:srgbClr val="A7DD90"/>
    <a:srgbClr val="A1D58B"/>
    <a:srgbClr val="5DB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2899" y="62"/>
      </p:cViewPr>
      <p:guideLst>
        <p:guide orient="horz" pos="260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23232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4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161452" y="1586204"/>
            <a:ext cx="2628000" cy="2916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IL 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</a:rPr>
              <a:t>PIANO ORIZZONTALE 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810" y="8215668"/>
            <a:ext cx="3996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7322" y="8764167"/>
            <a:ext cx="3996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70687" y="4529453"/>
            <a:ext cx="2628000" cy="4524315"/>
          </a:xfrm>
          <a:prstGeom prst="rect">
            <a:avLst/>
          </a:prstGeom>
          <a:solidFill>
            <a:srgbClr val="CC8963"/>
          </a:solidFill>
          <a:ln w="3175" algn="ctr">
            <a:solidFill>
              <a:srgbClr val="0070C0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nell’a. s. 2008/09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 err="1">
                <a:latin typeface="Comic Sans MS" pitchFamily="66" charset="0"/>
                <a:cs typeface="Times New Roman" pitchFamily="18" charset="0"/>
              </a:rPr>
              <a:t>Duregon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 Serena 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della classe 1C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del Liceo Artistico «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b="1" dirty="0" err="1"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dirty="0"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dirty="0">
              <a:latin typeface="Comic Sans MS" pitchFamily="66" charset="0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AD7454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3</a:t>
            </a:r>
          </a:p>
          <a:p>
            <a:pPr algn="ctr"/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FE361458-88E7-438E-A5BA-F579D35FA29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999" y="1627540"/>
            <a:ext cx="4036468" cy="6480000"/>
          </a:xfrm>
          <a:prstGeom prst="rect">
            <a:avLst/>
          </a:prstGeom>
          <a:solidFill>
            <a:srgbClr val="A77051"/>
          </a:solidFill>
        </p:spPr>
      </p:pic>
    </p:spTree>
    <p:extLst>
      <p:ext uri="{BB962C8B-B14F-4D97-AF65-F5344CB8AC3E}">
        <p14:creationId xmlns:p14="http://schemas.microsoft.com/office/powerpoint/2010/main" val="3463863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412409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23232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4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06407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3/a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3D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39253" y="1171641"/>
            <a:ext cx="5522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C462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orizzontale</a:t>
            </a:r>
            <a:r>
              <a:rPr lang="it-IT" sz="1600" dirty="0">
                <a:solidFill>
                  <a:srgbClr val="5DBA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09175" y="1536743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B93D5C"/>
                </a:solidFill>
                <a:latin typeface="Comic Sans MS" panose="030F0702030302020204" pitchFamily="66" charset="0"/>
              </a:rPr>
              <a:t>Piano orizzontale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623014" y="1481734"/>
            <a:ext cx="14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Piano proiettante</a:t>
            </a:r>
          </a:p>
          <a:p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 in 1</a:t>
            </a:r>
            <a:r>
              <a:rPr lang="it-IT" sz="1100" baseline="30000" dirty="0">
                <a:solidFill>
                  <a:srgbClr val="08C1FF"/>
                </a:solidFill>
                <a:latin typeface="Comic Sans MS" panose="030F0702030302020204" pitchFamily="66" charset="0"/>
              </a:rPr>
              <a:t>a</a:t>
            </a:r>
            <a:r>
              <a:rPr lang="it-IT" sz="1100" dirty="0">
                <a:solidFill>
                  <a:srgbClr val="08C1FF"/>
                </a:solidFill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3020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341" y="5705508"/>
            <a:ext cx="13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12407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2607020" y="2202569"/>
            <a:ext cx="14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08C1FF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219200" y="672465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impropria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228725" y="7114397"/>
            <a:ext cx="136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solidFill>
                  <a:prstClr val="black"/>
                </a:solidFill>
                <a:latin typeface="Symbol" panose="05050102010706020507" pitchFamily="18" charset="2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</a:t>
            </a:r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impropria</a:t>
            </a:r>
            <a:endParaRPr lang="it-IT" sz="1200" dirty="0">
              <a:latin typeface="Comic Sans MS" panose="030F0702030302020204" pitchFamily="66" charset="0"/>
            </a:endParaRPr>
          </a:p>
          <a:p>
            <a:r>
              <a:rPr lang="it-IT" sz="1200" dirty="0">
                <a:latin typeface="Comic Sans MS" panose="030F0702030302020204" pitchFamily="66" charset="0"/>
              </a:rPr>
              <a:t>r’ = </a:t>
            </a:r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impropria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</a:t>
            </a:r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impropria</a:t>
            </a:r>
            <a:endParaRPr lang="it-IT" sz="1200" dirty="0">
              <a:latin typeface="Comic Sans MS" panose="030F0702030302020204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4010841" y="4042682"/>
            <a:ext cx="1390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 parallelismo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obliquità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501646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571749" y="5657850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  <a:r>
              <a:rPr lang="it-IT" dirty="0"/>
              <a:t>(</a:t>
            </a:r>
            <a:r>
              <a:rPr lang="it-IT" dirty="0">
                <a:sym typeface="Symbol" panose="05050102010706020507" pitchFamily="18" charset="2"/>
              </a:rPr>
              <a:t>//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/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/>
              <a:t>)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2616308" y="6143504"/>
            <a:ext cx="13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obliquità</a:t>
            </a:r>
            <a:endParaRPr lang="it-IT" sz="1100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2619374" y="6734175"/>
            <a:ext cx="14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orizzontale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619374" y="7114397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5" name="Connettore 2 54"/>
          <p:cNvCxnSpPr/>
          <p:nvPr/>
        </p:nvCxnSpPr>
        <p:spPr>
          <a:xfrm>
            <a:off x="44672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863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399097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3971925" y="6136940"/>
            <a:ext cx="147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60" name="CasellaDiTesto 59"/>
          <p:cNvSpPr txBox="1"/>
          <p:nvPr/>
        </p:nvSpPr>
        <p:spPr>
          <a:xfrm>
            <a:off x="4000500" y="6629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2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95736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punto reale</a:t>
            </a:r>
          </a:p>
        </p:txBody>
      </p:sp>
      <p:sp>
        <p:nvSpPr>
          <p:cNvPr id="62" name="Parentesi graffa aperta 61"/>
          <p:cNvSpPr/>
          <p:nvPr/>
        </p:nvSpPr>
        <p:spPr>
          <a:xfrm>
            <a:off x="5430062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4" name="Connettore 2 63"/>
          <p:cNvCxnSpPr/>
          <p:nvPr/>
        </p:nvCxnSpPr>
        <p:spPr>
          <a:xfrm>
            <a:off x="5848351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6286501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/>
          <p:cNvSpPr txBox="1"/>
          <p:nvPr/>
        </p:nvSpPr>
        <p:spPr>
          <a:xfrm>
            <a:off x="5400172" y="6133711"/>
            <a:ext cx="147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sz="1100" dirty="0"/>
          </a:p>
          <a:p>
            <a:pPr lvl="0" defTabSz="514350"/>
            <a:r>
              <a:rPr lang="it-IT" sz="1100" dirty="0">
                <a:solidFill>
                  <a:prstClr val="black"/>
                </a:solidFill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5419724" y="7095736"/>
            <a:ext cx="14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punto reale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549568" y="4889335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50046" y="1832942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B93D5C"/>
              </a:solidFill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5372916" y="4089140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3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 parallelismo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4026841" y="1472566"/>
            <a:ext cx="1368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proiettante in 2</a:t>
            </a:r>
            <a:r>
              <a:rPr kumimoji="0" lang="it-IT" sz="1100" b="0" i="0" u="none" strike="noStrike" kern="0" cap="none" spc="0" normalizeH="0" baseline="3000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a</a:t>
            </a: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3D549C"/>
                </a:solidFill>
                <a:effectLst/>
                <a:uLnTx/>
                <a:uFillTx/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9" name="CasellaDiTesto 88"/>
          <p:cNvSpPr txBox="1"/>
          <p:nvPr/>
        </p:nvSpPr>
        <p:spPr>
          <a:xfrm>
            <a:off x="4007780" y="2198490"/>
            <a:ext cx="14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3D549C"/>
              </a:solidFill>
            </a:endParaRPr>
          </a:p>
        </p:txBody>
      </p:sp>
      <p:sp>
        <p:nvSpPr>
          <p:cNvPr id="91" name="CasellaDiTesto 90"/>
          <p:cNvSpPr txBox="1"/>
          <p:nvPr/>
        </p:nvSpPr>
        <p:spPr>
          <a:xfrm>
            <a:off x="1223554" y="622639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impropria</a:t>
            </a:r>
          </a:p>
        </p:txBody>
      </p:sp>
      <p:sp>
        <p:nvSpPr>
          <p:cNvPr id="75" name="CasellaDiTesto 74"/>
          <p:cNvSpPr txBox="1"/>
          <p:nvPr/>
        </p:nvSpPr>
        <p:spPr>
          <a:xfrm>
            <a:off x="1149792" y="2192076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B93D5C"/>
              </a:solidFill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2"/>
          <a:srcRect l="25855" t="8117" r="53624" b="12105"/>
          <a:stretch/>
        </p:blipFill>
        <p:spPr>
          <a:xfrm>
            <a:off x="1216548" y="2595275"/>
            <a:ext cx="1404389" cy="1357600"/>
          </a:xfrm>
          <a:prstGeom prst="rect">
            <a:avLst/>
          </a:prstGeom>
        </p:spPr>
      </p:pic>
      <p:sp>
        <p:nvSpPr>
          <p:cNvPr id="76" name="CasellaDiTesto 75"/>
          <p:cNvSpPr txBox="1"/>
          <p:nvPr/>
        </p:nvSpPr>
        <p:spPr>
          <a:xfrm>
            <a:off x="1161706" y="4123198"/>
            <a:ext cx="1368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parallelismo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</p:txBody>
      </p:sp>
      <p:sp>
        <p:nvSpPr>
          <p:cNvPr id="88" name="CasellaDiTesto 87"/>
          <p:cNvSpPr txBox="1"/>
          <p:nvPr/>
        </p:nvSpPr>
        <p:spPr>
          <a:xfrm>
            <a:off x="1287615" y="4643728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92" name="CasellaDiTesto 91"/>
          <p:cNvSpPr txBox="1"/>
          <p:nvPr/>
        </p:nvSpPr>
        <p:spPr>
          <a:xfrm>
            <a:off x="1293744" y="5225498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93" name="CasellaDiTesto 92"/>
          <p:cNvSpPr txBox="1"/>
          <p:nvPr/>
        </p:nvSpPr>
        <p:spPr>
          <a:xfrm>
            <a:off x="2720175" y="4676858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4105027" y="4670231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5506610" y="4674704"/>
            <a:ext cx="133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657350" y="5676900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endParaRPr lang="it-IT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 rotWithShape="1">
          <a:blip r:embed="rId3"/>
          <a:srcRect l="25971" t="8448" r="53507" b="12437"/>
          <a:stretch/>
        </p:blipFill>
        <p:spPr>
          <a:xfrm>
            <a:off x="2639834" y="2576223"/>
            <a:ext cx="1368000" cy="1367623"/>
          </a:xfrm>
          <a:prstGeom prst="rect">
            <a:avLst/>
          </a:prstGeom>
        </p:spPr>
      </p:pic>
      <p:sp>
        <p:nvSpPr>
          <p:cNvPr id="97" name="CasellaDiTesto 96"/>
          <p:cNvSpPr txBox="1"/>
          <p:nvPr/>
        </p:nvSpPr>
        <p:spPr>
          <a:xfrm>
            <a:off x="2596834" y="4044007"/>
            <a:ext cx="1390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 parallelismo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obliquità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2703762" y="5195158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8C1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8C1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8C1FF"/>
              </a:solidFill>
            </a:endParaRP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4"/>
          <a:srcRect l="26087" t="8448" r="53507" b="12105"/>
          <a:stretch/>
        </p:blipFill>
        <p:spPr>
          <a:xfrm>
            <a:off x="4023359" y="2584176"/>
            <a:ext cx="1368000" cy="1367622"/>
          </a:xfrm>
          <a:prstGeom prst="rect">
            <a:avLst/>
          </a:prstGeom>
        </p:spPr>
      </p:pic>
      <p:sp>
        <p:nvSpPr>
          <p:cNvPr id="99" name="CasellaDiTesto 98"/>
          <p:cNvSpPr txBox="1"/>
          <p:nvPr/>
        </p:nvSpPr>
        <p:spPr>
          <a:xfrm>
            <a:off x="4040914" y="5203752"/>
            <a:ext cx="14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3D549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3D549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3D549C"/>
              </a:solidFill>
            </a:endParaRPr>
          </a:p>
        </p:txBody>
      </p:sp>
      <p:sp>
        <p:nvSpPr>
          <p:cNvPr id="100" name="CasellaDiTesto 99"/>
          <p:cNvSpPr txBox="1"/>
          <p:nvPr/>
        </p:nvSpPr>
        <p:spPr>
          <a:xfrm>
            <a:off x="5422196" y="154754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0AE1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di profilo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5422790" y="2208731"/>
            <a:ext cx="1435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0AE1C"/>
              </a:solidFill>
            </a:endParaRPr>
          </a:p>
        </p:txBody>
      </p:sp>
      <p:sp>
        <p:nvSpPr>
          <p:cNvPr id="102" name="CasellaDiTesto 101"/>
          <p:cNvSpPr txBox="1"/>
          <p:nvPr/>
        </p:nvSpPr>
        <p:spPr>
          <a:xfrm>
            <a:off x="5419477" y="5206124"/>
            <a:ext cx="143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F0AE1C"/>
              </a:solidFill>
            </a:endParaRPr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 rotWithShape="1">
          <a:blip r:embed="rId5"/>
          <a:srcRect l="25971" t="9114" r="53507" b="12770"/>
          <a:stretch/>
        </p:blipFill>
        <p:spPr>
          <a:xfrm>
            <a:off x="5430744" y="2584176"/>
            <a:ext cx="1368000" cy="1367622"/>
          </a:xfrm>
          <a:prstGeom prst="rect">
            <a:avLst/>
          </a:prstGeom>
        </p:spPr>
      </p:pic>
      <p:sp>
        <p:nvSpPr>
          <p:cNvPr id="103" name="CasellaDiTesto 102"/>
          <p:cNvSpPr txBox="1"/>
          <p:nvPr/>
        </p:nvSpPr>
        <p:spPr>
          <a:xfrm>
            <a:off x="5382000" y="5660748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104" name="CasellaDiTesto 103"/>
          <p:cNvSpPr txBox="1"/>
          <p:nvPr/>
        </p:nvSpPr>
        <p:spPr>
          <a:xfrm>
            <a:off x="5369448" y="6638677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proiettante in 2</a:t>
            </a:r>
            <a:r>
              <a:rPr lang="it-IT" sz="1200" baseline="30000" dirty="0">
                <a:latin typeface="Comic Sans MS" panose="030F0702030302020204" pitchFamily="66" charset="0"/>
              </a:rPr>
              <a:t>a</a:t>
            </a:r>
            <a:r>
              <a:rPr lang="it-IT" sz="1200" dirty="0"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77" name="CasellaDiTesto 76"/>
          <p:cNvSpPr txBox="1"/>
          <p:nvPr/>
        </p:nvSpPr>
        <p:spPr>
          <a:xfrm>
            <a:off x="1205163" y="8065058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Intersezione tra due piani con caratteri geometrici e descrittivi uguali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66701" y="8002162"/>
            <a:ext cx="1548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Per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carattere di parallelismo prevale sull’ortogonalità mentre su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l’obliquità assorbe l’ortogonalità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78" name="CasellaDiTesto 77"/>
          <p:cNvSpPr txBox="1"/>
          <p:nvPr/>
        </p:nvSpPr>
        <p:spPr>
          <a:xfrm>
            <a:off x="4013508" y="7964651"/>
            <a:ext cx="1404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Per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carattere di parallelismo  assorbe quello di obliquità  mentre su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s’impone l’ortogonalità comune ai due piani</a:t>
            </a:r>
            <a:endParaRPr lang="it-IT" sz="1050" dirty="0">
              <a:latin typeface="Comic Sans MS" panose="030F0702030302020204" pitchFamily="66" charset="0"/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5408475" y="7954537"/>
            <a:ext cx="1440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Per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it-IT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carattere di parallelismo si impone su quello di ortogonalità mentre su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050" baseline="30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050" baseline="-2500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05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s’impone l’ortogonalità comune  ai due piani</a:t>
            </a:r>
            <a:endParaRPr lang="it-IT" sz="1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2"/>
      <p:bldP spid="3" grpId="3"/>
      <p:bldP spid="3" grpId="4"/>
      <p:bldP spid="3" grpId="5"/>
      <p:bldP spid="3" grpId="6"/>
      <p:bldP spid="3" grpId="7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7" grpId="0" animBg="1"/>
      <p:bldP spid="35" grpId="0"/>
      <p:bldP spid="38" grpId="0"/>
      <p:bldP spid="39" grpId="0"/>
      <p:bldP spid="40" grpId="0"/>
      <p:bldP spid="42" grpId="0"/>
      <p:bldP spid="44" grpId="0" animBg="1"/>
      <p:bldP spid="49" grpId="0"/>
      <p:bldP spid="50" grpId="0"/>
      <p:bldP spid="51" grpId="0"/>
      <p:bldP spid="52" grpId="0"/>
      <p:bldP spid="53" grpId="0" animBg="1"/>
      <p:bldP spid="58" grpId="0"/>
      <p:bldP spid="59" grpId="0"/>
      <p:bldP spid="60" grpId="0"/>
      <p:bldP spid="61" grpId="0"/>
      <p:bldP spid="62" grpId="0" animBg="1"/>
      <p:bldP spid="68" grpId="0"/>
      <p:bldP spid="70" grpId="0"/>
      <p:bldP spid="71" grpId="0"/>
      <p:bldP spid="72" grpId="0"/>
      <p:bldP spid="73" grpId="0"/>
      <p:bldP spid="74" grpId="0"/>
      <p:bldP spid="4" grpId="0"/>
      <p:bldP spid="4" grpId="1"/>
      <p:bldP spid="4" grpId="2"/>
      <p:bldP spid="4" grpId="3"/>
      <p:bldP spid="4" grpId="4"/>
      <p:bldP spid="4" grpId="5"/>
      <p:bldP spid="4" grpId="6"/>
      <p:bldP spid="85" grpId="0"/>
      <p:bldP spid="86" grpId="0"/>
      <p:bldP spid="89" grpId="0"/>
      <p:bldP spid="91" grpId="0"/>
      <p:bldP spid="75" grpId="0"/>
      <p:bldP spid="76" grpId="0"/>
      <p:bldP spid="88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77" grpId="0"/>
      <p:bldP spid="8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415628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29170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4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0188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3/b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3D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39253" y="1171641"/>
            <a:ext cx="5522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orizzontale</a:t>
            </a:r>
            <a:r>
              <a:rPr lang="it-IT" sz="1600" dirty="0">
                <a:solidFill>
                  <a:srgbClr val="5DBA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01831" y="1464662"/>
            <a:ext cx="1389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604792" y="1551406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445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Graficizzazione descrittiva dell’operazione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595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1498" y="5731635"/>
            <a:ext cx="12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31526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 della 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Nome retta risultante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4627" y="8914249"/>
            <a:ext cx="1351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4787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2628900" y="6629400"/>
            <a:ext cx="14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parallela ai semipiani 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228724" y="7105650"/>
            <a:ext cx="140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impropria</a:t>
            </a:r>
          </a:p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impropria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409950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2619374" y="710565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impropria</a:t>
            </a:r>
          </a:p>
          <a:p>
            <a:pPr lvl="0"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impropria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186428" y="2228714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2535789" y="2239736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2593911" y="3954838"/>
            <a:ext cx="15120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it-IT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1 car. parallelismo</a:t>
            </a:r>
            <a:endParaRPr lang="it-IT" sz="12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car. ortogonalità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car. obliquità</a:t>
            </a:r>
          </a:p>
        </p:txBody>
      </p:sp>
      <p:sp>
        <p:nvSpPr>
          <p:cNvPr id="79" name="CasellaDiTesto 78"/>
          <p:cNvSpPr txBox="1"/>
          <p:nvPr/>
        </p:nvSpPr>
        <p:spPr>
          <a:xfrm>
            <a:off x="1277223" y="5211872"/>
            <a:ext cx="1420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007F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</a:t>
            </a:r>
            <a:r>
              <a:rPr lang="it-IT" sz="14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007FFF"/>
              </a:solidFill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2688106" y="5231860"/>
            <a:ext cx="14742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1240787" y="5653378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2629044" y="5662654"/>
            <a:ext cx="146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2620037" y="6100007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parallelismo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2850046" y="1832942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B93D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B93D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1287946" y="4680917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688121" y="4661867"/>
            <a:ext cx="14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B93D5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(//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B93D5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B93D5C"/>
              </a:solidFill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1267487" y="6128582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parallelismo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26112" t="8587" r="53611" b="12171"/>
          <a:stretch/>
        </p:blipFill>
        <p:spPr>
          <a:xfrm>
            <a:off x="1228724" y="2571751"/>
            <a:ext cx="1368000" cy="1390649"/>
          </a:xfrm>
          <a:prstGeom prst="rect">
            <a:avLst/>
          </a:prstGeom>
        </p:spPr>
      </p:pic>
      <p:sp>
        <p:nvSpPr>
          <p:cNvPr id="66" name="CasellaDiTesto 65"/>
          <p:cNvSpPr txBox="1"/>
          <p:nvPr/>
        </p:nvSpPr>
        <p:spPr>
          <a:xfrm>
            <a:off x="1155636" y="3954838"/>
            <a:ext cx="15120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it-IT" sz="1200" dirty="0">
                <a:latin typeface="Comic Sans MS" panose="030F0702030302020204" pitchFamily="66" charset="0"/>
                <a:cs typeface="Times New Roman" panose="02020603050405020304" pitchFamily="18" charset="0"/>
              </a:rPr>
              <a:t>1 car. parallelismo</a:t>
            </a:r>
            <a:endParaRPr lang="it-IT" sz="12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car. ortogonalità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car. obliquità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1181100" y="6648450"/>
            <a:ext cx="14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parallela ai semipiani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/>
          <a:srcRect l="25833" t="8588" r="53473" b="13366"/>
          <a:stretch/>
        </p:blipFill>
        <p:spPr>
          <a:xfrm>
            <a:off x="2619375" y="2581274"/>
            <a:ext cx="1368000" cy="1381125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1176667" y="7969101"/>
            <a:ext cx="1476000" cy="11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Le due tracce improprie della retta  impongono il carattere di parallelismo ai semipiani del diedro</a:t>
            </a:r>
          </a:p>
        </p:txBody>
      </p:sp>
      <p:sp>
        <p:nvSpPr>
          <p:cNvPr id="49" name="CasellaDiTesto 48"/>
          <p:cNvSpPr txBox="1"/>
          <p:nvPr/>
        </p:nvSpPr>
        <p:spPr>
          <a:xfrm>
            <a:off x="2600324" y="7975530"/>
            <a:ext cx="1512000" cy="10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Le due tracce improprie della retta  impongono il carattere di parallelismo ai semipiani del diedro</a:t>
            </a:r>
          </a:p>
        </p:txBody>
      </p:sp>
    </p:spTree>
    <p:extLst>
      <p:ext uri="{BB962C8B-B14F-4D97-AF65-F5344CB8AC3E}">
        <p14:creationId xmlns:p14="http://schemas.microsoft.com/office/powerpoint/2010/main" val="2404003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9" grpId="0"/>
      <p:bldP spid="10" grpId="0"/>
      <p:bldP spid="27" grpId="0" animBg="1"/>
      <p:bldP spid="38" grpId="0"/>
      <p:bldP spid="39" grpId="0"/>
      <p:bldP spid="44" grpId="0" animBg="1"/>
      <p:bldP spid="52" grpId="0"/>
      <p:bldP spid="71" grpId="0"/>
      <p:bldP spid="72" grpId="0"/>
      <p:bldP spid="29" grpId="0"/>
      <p:bldP spid="30" grpId="0"/>
      <p:bldP spid="34" grpId="0"/>
      <p:bldP spid="79" grpId="0"/>
      <p:bldP spid="80" grpId="0"/>
      <p:bldP spid="41" grpId="0"/>
      <p:bldP spid="81" grpId="0"/>
      <p:bldP spid="84" grpId="0"/>
      <p:bldP spid="61" grpId="0"/>
      <p:bldP spid="61" grpId="1"/>
      <p:bldP spid="61" grpId="2"/>
      <p:bldP spid="62" grpId="0"/>
      <p:bldP spid="63" grpId="0"/>
      <p:bldP spid="64" grpId="0"/>
      <p:bldP spid="66" grpId="0"/>
      <p:bldP spid="67" grpId="0"/>
      <p:bldP spid="20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231106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 consultare il seguente sito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27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843</Words>
  <Application>Microsoft Office PowerPoint</Application>
  <PresentationFormat>Presentazione su schermo (4:3)</PresentationFormat>
  <Paragraphs>172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150</cp:revision>
  <dcterms:created xsi:type="dcterms:W3CDTF">2016-10-18T21:42:57Z</dcterms:created>
  <dcterms:modified xsi:type="dcterms:W3CDTF">2020-02-21T18:43:15Z</dcterms:modified>
</cp:coreProperties>
</file>