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5" r:id="rId1"/>
  </p:sldMasterIdLst>
  <p:sldIdLst>
    <p:sldId id="259" r:id="rId2"/>
    <p:sldId id="256" r:id="rId3"/>
    <p:sldId id="257" r:id="rId4"/>
    <p:sldId id="261" r:id="rId5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0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D90"/>
    <a:srgbClr val="A1D58B"/>
    <a:srgbClr val="5DBA3E"/>
    <a:srgbClr val="71E5B4"/>
    <a:srgbClr val="3D549C"/>
    <a:srgbClr val="08C1FF"/>
    <a:srgbClr val="B93D5C"/>
    <a:srgbClr val="00B0F0"/>
    <a:srgbClr val="90C4F8"/>
    <a:srgbClr val="007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32" autoAdjust="0"/>
    <p:restoredTop sz="94384" autoAdjust="0"/>
  </p:normalViewPr>
  <p:slideViewPr>
    <p:cSldViewPr snapToGrid="0">
      <p:cViewPr varScale="1">
        <p:scale>
          <a:sx n="61" d="100"/>
          <a:sy n="61" d="100"/>
        </p:scale>
        <p:origin x="1925" y="62"/>
      </p:cViewPr>
      <p:guideLst>
        <p:guide orient="horz" pos="2608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2014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7337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86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31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834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1848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421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006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58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8257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1608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8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liofragassi.it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6"/>
          <p:cNvSpPr txBox="1">
            <a:spLocks/>
          </p:cNvSpPr>
          <p:nvPr/>
        </p:nvSpPr>
        <p:spPr bwMode="auto">
          <a:xfrm>
            <a:off x="45000" y="11356"/>
            <a:ext cx="6768000" cy="360000"/>
          </a:xfrm>
          <a:prstGeom prst="rect">
            <a:avLst/>
          </a:prstGeom>
          <a:noFill/>
          <a:ln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rtlCol="0" anchor="b" anchorCtr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altLang="it-IT" sz="2000" cap="none" dirty="0">
                <a:ln>
                  <a:noFill/>
                </a:ln>
                <a:solidFill>
                  <a:srgbClr val="002060"/>
                </a:solidFill>
                <a:latin typeface="Comic Sans MS" panose="030F0702030302020204" pitchFamily="66" charset="0"/>
              </a:rPr>
              <a:t>Geometria descrittiva dinamica</a:t>
            </a:r>
          </a:p>
        </p:txBody>
      </p:sp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45000" y="431917"/>
            <a:ext cx="6768000" cy="2655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/>
          <a:lstStyle/>
          <a:p>
            <a:pPr marL="257175" marR="0" lvl="0" indent="-257175" algn="ctr" defTabSz="6858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1F497D"/>
              </a:buClr>
              <a:buSzPct val="75000"/>
              <a:buFontTx/>
              <a:buNone/>
              <a:tabLst/>
              <a:defRPr/>
            </a:pPr>
            <a:r>
              <a:rPr kumimoji="0" lang="it-IT" sz="15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cs typeface="Arial" panose="020B0604020202020204" pitchFamily="34" charset="0"/>
              </a:rPr>
              <a:t>Indagine insiemistica sulla doppia proiezione ortogonale di </a:t>
            </a:r>
            <a:r>
              <a:rPr kumimoji="0" lang="it-IT" sz="15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cs typeface="Arial" panose="020B0604020202020204" pitchFamily="34" charset="0"/>
              </a:rPr>
              <a:t>Monge</a:t>
            </a:r>
            <a:endParaRPr kumimoji="0" lang="it-IT" sz="15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cs typeface="Arial" panose="020B06040202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45000" y="746448"/>
            <a:ext cx="6768000" cy="7694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latin typeface="Comic Sans MS" panose="030F0702030302020204" pitchFamily="66" charset="0"/>
              </a:rPr>
              <a:t>LE OPERAZIONI GEOMETRICHE</a:t>
            </a:r>
          </a:p>
          <a:p>
            <a:pPr algn="ctr"/>
            <a:r>
              <a:rPr lang="it-IT" sz="2000" dirty="0">
                <a:latin typeface="Comic Sans MS" panose="030F0702030302020204" pitchFamily="66" charset="0"/>
              </a:rPr>
              <a:t>INTERSEZIONE TRA PIANI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105469" y="1586203"/>
            <a:ext cx="2700000" cy="31680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sz="2000" dirty="0">
              <a:latin typeface="Comic Sans MS" panose="030F0702030302020204" pitchFamily="66" charset="0"/>
            </a:endParaRPr>
          </a:p>
          <a:p>
            <a:pPr algn="ctr"/>
            <a:endParaRPr lang="it-IT" sz="2000" dirty="0">
              <a:latin typeface="Comic Sans MS" panose="030F0702030302020204" pitchFamily="66" charset="0"/>
            </a:endParaRPr>
          </a:p>
          <a:p>
            <a:pPr algn="ctr"/>
            <a:r>
              <a:rPr lang="it-IT" dirty="0">
                <a:latin typeface="Comic Sans MS" panose="030F0702030302020204" pitchFamily="66" charset="0"/>
              </a:rPr>
              <a:t>ANALISI GEOMETRICO- DESCRITTIVA DELLE INTERSEZIONI TRA </a:t>
            </a:r>
          </a:p>
          <a:p>
            <a:pPr algn="ctr"/>
            <a:endParaRPr lang="it-IT" dirty="0">
              <a:latin typeface="Comic Sans MS" panose="030F0702030302020204" pitchFamily="66" charset="0"/>
            </a:endParaRPr>
          </a:p>
          <a:p>
            <a:pPr algn="ctr"/>
            <a:r>
              <a:rPr lang="it-IT" dirty="0">
                <a:latin typeface="Comic Sans MS" panose="030F0702030302020204" pitchFamily="66" charset="0"/>
              </a:rPr>
              <a:t>IL 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PIANO FRONTALE </a:t>
            </a:r>
            <a:r>
              <a:rPr lang="it-IT" dirty="0">
                <a:latin typeface="Comic Sans MS" panose="030F0702030302020204" pitchFamily="66" charset="0"/>
              </a:rPr>
              <a:t>ED I PIANI RIMANENTI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7810" y="8215668"/>
            <a:ext cx="3996000" cy="369974"/>
          </a:xfrm>
          <a:prstGeom prst="rect">
            <a:avLst/>
          </a:prstGeom>
          <a:solidFill>
            <a:srgbClr val="FFFF00"/>
          </a:solidFill>
          <a:ln w="9525">
            <a:solidFill>
              <a:srgbClr val="4F81BD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it-IT" altLang="it-IT" sz="1800" b="1" kern="0" dirty="0">
                <a:solidFill>
                  <a:srgbClr val="C00000"/>
                </a:solidFill>
                <a:latin typeface="Comic Sans MS" panose="030F0702030302020204" pitchFamily="66" charset="0"/>
                <a:cs typeface="Courier New" panose="02070309020205020404" pitchFamily="49" charset="0"/>
              </a:rPr>
              <a:t>Autore Prof. Arch. Elio Fragassi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7322" y="8764167"/>
            <a:ext cx="3996000" cy="277641"/>
          </a:xfrm>
          <a:prstGeom prst="rect">
            <a:avLst/>
          </a:prstGeom>
          <a:solidFill>
            <a:srgbClr val="FFFF00"/>
          </a:solidFill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it-IT" altLang="it-IT" sz="1200" b="1" kern="0" dirty="0">
                <a:solidFill>
                  <a:prstClr val="black"/>
                </a:solidFill>
                <a:latin typeface="Comic Sans MS" panose="030F0702030302020204" pitchFamily="66" charset="0"/>
                <a:cs typeface="Courier New" panose="02070309020205020404" pitchFamily="49" charset="0"/>
              </a:rPr>
              <a:t>Il materiale può essere riprodotto citando la fonte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114704" y="4817240"/>
            <a:ext cx="2700000" cy="4247317"/>
          </a:xfrm>
          <a:prstGeom prst="rect">
            <a:avLst/>
          </a:prstGeom>
          <a:solidFill>
            <a:srgbClr val="A7DD90"/>
          </a:solidFill>
          <a:ln w="3175" algn="ctr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lIns="0" anchor="ctr">
            <a:spAutoFit/>
          </a:bodyPr>
          <a:lstStyle/>
          <a:p>
            <a:pPr marL="108000" algn="ctr" eaLnBrk="0" hangingPunct="0">
              <a:spcBef>
                <a:spcPts val="0"/>
              </a:spcBef>
              <a:defRPr/>
            </a:pPr>
            <a:r>
              <a:rPr lang="it-IT" dirty="0">
                <a:latin typeface="Comic Sans MS" pitchFamily="66" charset="0"/>
                <a:cs typeface="Times New Roman" pitchFamily="18" charset="0"/>
              </a:rPr>
              <a:t>Il disegno a fianco è stato eseguito </a:t>
            </a:r>
          </a:p>
          <a:p>
            <a:pPr marL="108000" algn="ctr" eaLnBrk="0" hangingPunct="0">
              <a:spcBef>
                <a:spcPts val="0"/>
              </a:spcBef>
              <a:defRPr/>
            </a:pPr>
            <a:r>
              <a:rPr lang="it-IT" dirty="0">
                <a:latin typeface="Comic Sans MS" pitchFamily="66" charset="0"/>
                <a:cs typeface="Times New Roman" pitchFamily="18" charset="0"/>
              </a:rPr>
              <a:t>nell’a. s. 2008/09 </a:t>
            </a:r>
          </a:p>
          <a:p>
            <a:pPr marL="108000" algn="ctr" eaLnBrk="0" hangingPunct="0">
              <a:spcBef>
                <a:spcPts val="0"/>
              </a:spcBef>
              <a:defRPr/>
            </a:pPr>
            <a:endParaRPr lang="it-IT" dirty="0">
              <a:latin typeface="Comic Sans MS" pitchFamily="66" charset="0"/>
              <a:cs typeface="Times New Roman" pitchFamily="18" charset="0"/>
            </a:endParaRPr>
          </a:p>
          <a:p>
            <a:pPr marL="108000" algn="ctr" eaLnBrk="0" hangingPunct="0">
              <a:spcBef>
                <a:spcPts val="0"/>
              </a:spcBef>
              <a:defRPr/>
            </a:pPr>
            <a:r>
              <a:rPr lang="it-IT" dirty="0">
                <a:latin typeface="Comic Sans MS" pitchFamily="66" charset="0"/>
                <a:cs typeface="Times New Roman" pitchFamily="18" charset="0"/>
              </a:rPr>
              <a:t>da </a:t>
            </a:r>
            <a:r>
              <a:rPr lang="it-IT" b="1" dirty="0">
                <a:latin typeface="Comic Sans MS" pitchFamily="66" charset="0"/>
                <a:cs typeface="Times New Roman" pitchFamily="18" charset="0"/>
              </a:rPr>
              <a:t>Di Rocco Simone </a:t>
            </a:r>
            <a:r>
              <a:rPr lang="it-IT" dirty="0">
                <a:latin typeface="Comic Sans MS" pitchFamily="66" charset="0"/>
                <a:cs typeface="Times New Roman" pitchFamily="18" charset="0"/>
              </a:rPr>
              <a:t>della classe 1D</a:t>
            </a:r>
          </a:p>
          <a:p>
            <a:pPr marL="108000" algn="ctr" eaLnBrk="0" hangingPunct="0">
              <a:spcBef>
                <a:spcPts val="0"/>
              </a:spcBef>
              <a:defRPr/>
            </a:pPr>
            <a:r>
              <a:rPr lang="it-IT" dirty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marL="108000" algn="ctr" eaLnBrk="0" hangingPunct="0">
              <a:spcBef>
                <a:spcPts val="0"/>
              </a:spcBef>
              <a:defRPr/>
            </a:pPr>
            <a:r>
              <a:rPr lang="it-IT" dirty="0">
                <a:latin typeface="Comic Sans MS" pitchFamily="66" charset="0"/>
                <a:cs typeface="Times New Roman" pitchFamily="18" charset="0"/>
              </a:rPr>
              <a:t>del Liceo Artistico «</a:t>
            </a:r>
            <a:r>
              <a:rPr lang="it-IT" b="1" dirty="0">
                <a:latin typeface="Comic Sans MS" pitchFamily="66" charset="0"/>
                <a:cs typeface="Times New Roman" pitchFamily="18" charset="0"/>
              </a:rPr>
              <a:t>G. </a:t>
            </a:r>
            <a:r>
              <a:rPr lang="it-IT" b="1" dirty="0" err="1">
                <a:latin typeface="Comic Sans MS" pitchFamily="66" charset="0"/>
                <a:cs typeface="Times New Roman" pitchFamily="18" charset="0"/>
              </a:rPr>
              <a:t>Misticoni</a:t>
            </a:r>
            <a:r>
              <a:rPr lang="it-IT" dirty="0">
                <a:latin typeface="Comic Sans MS" pitchFamily="66" charset="0"/>
                <a:cs typeface="Times New Roman" pitchFamily="18" charset="0"/>
              </a:rPr>
              <a:t>» di Pescara </a:t>
            </a:r>
          </a:p>
          <a:p>
            <a:pPr marL="108000" algn="ctr" eaLnBrk="0" hangingPunct="0">
              <a:spcBef>
                <a:spcPts val="0"/>
              </a:spcBef>
              <a:defRPr/>
            </a:pPr>
            <a:r>
              <a:rPr lang="it-IT" dirty="0">
                <a:latin typeface="Comic Sans MS" pitchFamily="66" charset="0"/>
                <a:cs typeface="Times New Roman" pitchFamily="18" charset="0"/>
              </a:rPr>
              <a:t>per la materia «</a:t>
            </a:r>
            <a:r>
              <a:rPr lang="it-IT" b="1" dirty="0">
                <a:latin typeface="Comic Sans MS" pitchFamily="66" charset="0"/>
                <a:cs typeface="Times New Roman" pitchFamily="18" charset="0"/>
              </a:rPr>
              <a:t>Discipline geometriche</a:t>
            </a:r>
            <a:r>
              <a:rPr lang="it-IT" dirty="0">
                <a:latin typeface="Comic Sans MS" pitchFamily="66" charset="0"/>
                <a:cs typeface="Times New Roman" pitchFamily="18" charset="0"/>
              </a:rPr>
              <a:t>»</a:t>
            </a:r>
          </a:p>
          <a:p>
            <a:pPr algn="ctr" eaLnBrk="0" hangingPunct="0">
              <a:defRPr/>
            </a:pPr>
            <a:endParaRPr lang="it-IT" dirty="0">
              <a:latin typeface="Comic Sans MS" pitchFamily="66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it-IT" dirty="0">
                <a:latin typeface="Comic Sans MS" pitchFamily="66" charset="0"/>
                <a:cs typeface="Times New Roman" pitchFamily="18" charset="0"/>
              </a:rPr>
              <a:t>Insegnante: </a:t>
            </a:r>
          </a:p>
          <a:p>
            <a:pPr algn="ctr" eaLnBrk="0" hangingPunct="0">
              <a:defRPr/>
            </a:pPr>
            <a:r>
              <a:rPr lang="it-IT" dirty="0">
                <a:latin typeface="Comic Sans MS" pitchFamily="66" charset="0"/>
                <a:cs typeface="Times New Roman" pitchFamily="18" charset="0"/>
              </a:rPr>
              <a:t>Prof. Elio Fragassi</a:t>
            </a:r>
            <a:endParaRPr lang="it-IT" dirty="0">
              <a:latin typeface="Comic Sans MS" pitchFamily="66" charset="0"/>
              <a:cs typeface="Arial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124131" y="1604866"/>
            <a:ext cx="2682000" cy="540000"/>
          </a:xfrm>
          <a:prstGeom prst="rect">
            <a:avLst/>
          </a:prstGeom>
          <a:solidFill>
            <a:srgbClr val="A1D58B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SCHEDA 2</a:t>
            </a:r>
          </a:p>
          <a:p>
            <a:pPr algn="ctr"/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3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002" y="1588033"/>
            <a:ext cx="3960000" cy="6508279"/>
          </a:xfrm>
          <a:prstGeom prst="rect">
            <a:avLst/>
          </a:prstGeom>
          <a:solidFill>
            <a:schemeClr val="accent6">
              <a:alpha val="96000"/>
            </a:schemeClr>
          </a:solidFill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463863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45000" y="394595"/>
            <a:ext cx="6768000" cy="2655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/>
          <a:lstStyle/>
          <a:p>
            <a:pPr marL="257175" indent="-257175" algn="ctr" defTabSz="685800">
              <a:lnSpc>
                <a:spcPct val="90000"/>
              </a:lnSpc>
              <a:spcBef>
                <a:spcPct val="20000"/>
              </a:spcBef>
              <a:buClr>
                <a:srgbClr val="1F497D"/>
              </a:buClr>
              <a:buSzPct val="75000"/>
              <a:defRPr/>
            </a:pPr>
            <a:r>
              <a:rPr lang="it-IT" sz="1500" kern="0" dirty="0">
                <a:solidFill>
                  <a:srgbClr val="002060"/>
                </a:solidFill>
                <a:latin typeface="Comic Sans MS" pitchFamily="66" charset="0"/>
                <a:cs typeface="Arial" panose="020B0604020202020204" pitchFamily="34" charset="0"/>
              </a:rPr>
              <a:t>Indagine insiemistica sulla doppia proiezione ortogonale di </a:t>
            </a:r>
            <a:r>
              <a:rPr lang="it-IT" sz="1500" kern="0" dirty="0" err="1">
                <a:solidFill>
                  <a:srgbClr val="002060"/>
                </a:solidFill>
                <a:latin typeface="Comic Sans MS" pitchFamily="66" charset="0"/>
                <a:cs typeface="Arial" panose="020B0604020202020204" pitchFamily="34" charset="0"/>
              </a:rPr>
              <a:t>Monge</a:t>
            </a:r>
            <a:endParaRPr lang="it-IT" sz="1500" kern="0" dirty="0">
              <a:solidFill>
                <a:srgbClr val="002060"/>
              </a:solidFill>
              <a:latin typeface="Comic Sans MS" pitchFamily="66" charset="0"/>
              <a:cs typeface="Arial" panose="020B0604020202020204" pitchFamily="34" charset="0"/>
            </a:endParaRPr>
          </a:p>
        </p:txBody>
      </p:sp>
      <p:sp>
        <p:nvSpPr>
          <p:cNvPr id="6" name="Titolo 6"/>
          <p:cNvSpPr txBox="1">
            <a:spLocks noGrp="1"/>
          </p:cNvSpPr>
          <p:nvPr>
            <p:ph type="title"/>
          </p:nvPr>
        </p:nvSpPr>
        <p:spPr bwMode="auto">
          <a:xfrm>
            <a:off x="45000" y="11356"/>
            <a:ext cx="6768000" cy="360000"/>
          </a:xfrm>
          <a:prstGeom prst="rect">
            <a:avLst/>
          </a:prstGeom>
          <a:noFill/>
          <a:ln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altLang="it-IT" sz="3000" cap="none" dirty="0">
                <a:ln>
                  <a:noFill/>
                </a:ln>
                <a:solidFill>
                  <a:srgbClr val="002060"/>
                </a:solidFill>
                <a:latin typeface="Comic Sans MS" panose="030F0702030302020204" pitchFamily="66" charset="0"/>
              </a:rPr>
              <a:t>Geometria descrittiva dinamica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661030"/>
              </p:ext>
            </p:extLst>
          </p:nvPr>
        </p:nvGraphicFramePr>
        <p:xfrm>
          <a:off x="45001" y="709127"/>
          <a:ext cx="6767999" cy="8432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3">
                  <a:extLst>
                    <a:ext uri="{9D8B030D-6E8A-4147-A177-3AD203B41FA5}">
                      <a16:colId xmlns:a16="http://schemas.microsoft.com/office/drawing/2014/main" val="3286302815"/>
                    </a:ext>
                  </a:extLst>
                </a:gridCol>
                <a:gridCol w="1400264">
                  <a:extLst>
                    <a:ext uri="{9D8B030D-6E8A-4147-A177-3AD203B41FA5}">
                      <a16:colId xmlns:a16="http://schemas.microsoft.com/office/drawing/2014/main" val="1531621198"/>
                    </a:ext>
                  </a:extLst>
                </a:gridCol>
                <a:gridCol w="1400264">
                  <a:extLst>
                    <a:ext uri="{9D8B030D-6E8A-4147-A177-3AD203B41FA5}">
                      <a16:colId xmlns:a16="http://schemas.microsoft.com/office/drawing/2014/main" val="2606743172"/>
                    </a:ext>
                  </a:extLst>
                </a:gridCol>
                <a:gridCol w="1400264">
                  <a:extLst>
                    <a:ext uri="{9D8B030D-6E8A-4147-A177-3AD203B41FA5}">
                      <a16:colId xmlns:a16="http://schemas.microsoft.com/office/drawing/2014/main" val="1337491094"/>
                    </a:ext>
                  </a:extLst>
                </a:gridCol>
                <a:gridCol w="1400264">
                  <a:extLst>
                    <a:ext uri="{9D8B030D-6E8A-4147-A177-3AD203B41FA5}">
                      <a16:colId xmlns:a16="http://schemas.microsoft.com/office/drawing/2014/main" val="2209362558"/>
                    </a:ext>
                  </a:extLst>
                </a:gridCol>
              </a:tblGrid>
              <a:tr h="462529">
                <a:tc gridSpan="5">
                  <a:txBody>
                    <a:bodyPr/>
                    <a:lstStyle/>
                    <a:p>
                      <a:pPr algn="ctr"/>
                      <a:r>
                        <a:rPr lang="it-IT" sz="2800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Scheda 2/a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BA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109826"/>
                  </a:ext>
                </a:extLst>
              </a:tr>
              <a:tr h="349219">
                <a:tc rowSpan="2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856070"/>
                  </a:ext>
                </a:extLst>
              </a:tr>
              <a:tr h="349219">
                <a:tc v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984154"/>
                  </a:ext>
                </a:extLst>
              </a:tr>
              <a:tr h="349219">
                <a:tc rowSpan="2"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5863037"/>
                  </a:ext>
                </a:extLst>
              </a:tr>
              <a:tr h="349219">
                <a:tc v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709967"/>
                  </a:ext>
                </a:extLst>
              </a:tr>
              <a:tr h="1396874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4904986"/>
                  </a:ext>
                </a:extLst>
              </a:tr>
              <a:tr h="545472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849520"/>
                  </a:ext>
                </a:extLst>
              </a:tr>
              <a:tr h="972705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417328"/>
                  </a:ext>
                </a:extLst>
              </a:tr>
              <a:tr h="361561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8583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2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9146462"/>
                  </a:ext>
                </a:extLst>
              </a:tr>
              <a:tr h="404812"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3977803"/>
                  </a:ext>
                </a:extLst>
              </a:tr>
              <a:tr h="909638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288868"/>
                  </a:ext>
                </a:extLst>
              </a:tr>
              <a:tr h="723632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080058"/>
                  </a:ext>
                </a:extLst>
              </a:tr>
            </a:tbl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46619" y="1266345"/>
            <a:ext cx="1156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Descrizione dei piani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239253" y="1171641"/>
            <a:ext cx="5522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latin typeface="Comic Sans MS" panose="030F0702030302020204" pitchFamily="66" charset="0"/>
              </a:rPr>
              <a:t>Intersezione tra </a:t>
            </a:r>
            <a:r>
              <a:rPr lang="it-IT" sz="16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piano frontale  </a:t>
            </a:r>
            <a:r>
              <a:rPr lang="it-IT" sz="16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47129" y="1548845"/>
            <a:ext cx="13687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5DBA3E"/>
                </a:solidFill>
                <a:latin typeface="Comic Sans MS" panose="030F0702030302020204" pitchFamily="66" charset="0"/>
              </a:rPr>
              <a:t>Piano frontale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589717" y="1545491"/>
            <a:ext cx="14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solidFill>
                  <a:srgbClr val="B93D5C"/>
                </a:solidFill>
                <a:latin typeface="Comic Sans MS" panose="030F0702030302020204" pitchFamily="66" charset="0"/>
              </a:rPr>
              <a:t>Piano orizzontale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4014492" y="1481734"/>
            <a:ext cx="140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rgbClr val="08C1FF"/>
                </a:solidFill>
                <a:latin typeface="Comic Sans MS" panose="030F0702030302020204" pitchFamily="66" charset="0"/>
              </a:rPr>
              <a:t>Piano proiettante</a:t>
            </a:r>
          </a:p>
          <a:p>
            <a:r>
              <a:rPr lang="it-IT" sz="1100" dirty="0">
                <a:solidFill>
                  <a:srgbClr val="08C1FF"/>
                </a:solidFill>
                <a:latin typeface="Comic Sans MS" panose="030F0702030302020204" pitchFamily="66" charset="0"/>
              </a:rPr>
              <a:t> in 1</a:t>
            </a:r>
            <a:r>
              <a:rPr lang="it-IT" sz="1100" baseline="30000" dirty="0">
                <a:solidFill>
                  <a:srgbClr val="08C1FF"/>
                </a:solidFill>
                <a:latin typeface="Comic Sans MS" panose="030F0702030302020204" pitchFamily="66" charset="0"/>
              </a:rPr>
              <a:t>a</a:t>
            </a:r>
            <a:r>
              <a:rPr lang="it-IT" sz="1100" dirty="0">
                <a:solidFill>
                  <a:srgbClr val="08C1FF"/>
                </a:solidFill>
                <a:latin typeface="Comic Sans MS" panose="030F0702030302020204" pitchFamily="66" charset="0"/>
              </a:rPr>
              <a:t> proiezione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36526" y="1916396"/>
            <a:ext cx="12618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latin typeface="Comic Sans MS" panose="030F0702030302020204" pitchFamily="66" charset="0"/>
              </a:rPr>
              <a:t>Formalizzazione geometrico-descrittiva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7625" y="2906479"/>
            <a:ext cx="1257300" cy="76944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it-IT" sz="1100" dirty="0">
                <a:latin typeface="Comic Sans MS" panose="030F0702030302020204" pitchFamily="66" charset="0"/>
              </a:rPr>
              <a:t>Graficizzazione descrittiva dell’operazione</a:t>
            </a:r>
          </a:p>
          <a:p>
            <a:r>
              <a:rPr lang="it-IT" sz="1100" dirty="0">
                <a:latin typeface="Comic Sans MS" panose="030F0702030302020204" pitchFamily="66" charset="0"/>
              </a:rPr>
              <a:t>d’intersezione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47625" y="4017476"/>
            <a:ext cx="120178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latin typeface="Comic Sans MS" panose="030F0702030302020204" pitchFamily="66" charset="0"/>
              </a:rPr>
              <a:t>Caratteri geometrici</a:t>
            </a:r>
          </a:p>
          <a:p>
            <a:r>
              <a:rPr lang="it-IT" sz="1100" dirty="0">
                <a:latin typeface="Comic Sans MS" panose="030F0702030302020204" pitchFamily="66" charset="0"/>
              </a:rPr>
              <a:t> dei piani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23020" y="4798588"/>
            <a:ext cx="12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latin typeface="Comic Sans MS" panose="030F0702030302020204" pitchFamily="66" charset="0"/>
              </a:rPr>
              <a:t>Formalizzazione geometrico-descrittiva dell’operazione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10341" y="5705508"/>
            <a:ext cx="133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latin typeface="Comic Sans MS" panose="030F0702030302020204" pitchFamily="66" charset="0"/>
              </a:rPr>
              <a:t>Retta risultante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28575" y="6050576"/>
            <a:ext cx="1224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latin typeface="Comic Sans MS" panose="030F0702030302020204" pitchFamily="66" charset="0"/>
              </a:rPr>
              <a:t>Caratteri geometrici della</a:t>
            </a:r>
          </a:p>
          <a:p>
            <a:r>
              <a:rPr lang="it-IT" sz="1100" dirty="0">
                <a:latin typeface="Comic Sans MS" panose="030F0702030302020204" pitchFamily="66" charset="0"/>
              </a:rPr>
              <a:t>retta risultante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19050" y="7115276"/>
            <a:ext cx="1285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Caratteri 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degli enti rappresentativi della retta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47625" y="6659228"/>
            <a:ext cx="115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latin typeface="Comic Sans MS" panose="030F0702030302020204" pitchFamily="66" charset="0"/>
              </a:rPr>
              <a:t>Nome retta risultante</a:t>
            </a:r>
            <a:endParaRPr lang="it-IT" sz="1100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1229541" y="4137452"/>
            <a:ext cx="1368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2 car. ortogonalità</a:t>
            </a:r>
          </a:p>
          <a:p>
            <a:r>
              <a:rPr lang="it-IT" sz="1050" dirty="0">
                <a:latin typeface="Comic Sans MS" panose="030F0702030302020204" pitchFamily="66" charset="0"/>
              </a:rPr>
              <a:t>2 car. parallelismo</a:t>
            </a:r>
          </a:p>
        </p:txBody>
      </p:sp>
      <p:sp>
        <p:nvSpPr>
          <p:cNvPr id="27" name="Parentesi graffa aperta 26"/>
          <p:cNvSpPr/>
          <p:nvPr/>
        </p:nvSpPr>
        <p:spPr>
          <a:xfrm>
            <a:off x="1229536" y="4759236"/>
            <a:ext cx="180000" cy="720000"/>
          </a:xfrm>
          <a:prstGeom prst="leftBrace">
            <a:avLst>
              <a:gd name="adj1" fmla="val 17307"/>
              <a:gd name="adj2" fmla="val 51210"/>
            </a:avLst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1" name="Connettore 2 30"/>
          <p:cNvCxnSpPr/>
          <p:nvPr/>
        </p:nvCxnSpPr>
        <p:spPr>
          <a:xfrm>
            <a:off x="1647825" y="5467350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2085975" y="5467350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sellaDiTesto 32"/>
          <p:cNvSpPr txBox="1"/>
          <p:nvPr/>
        </p:nvSpPr>
        <p:spPr>
          <a:xfrm>
            <a:off x="1193073" y="2194559"/>
            <a:ext cx="140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5DBA3E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5DBA3E"/>
              </a:solidFill>
            </a:endParaRPr>
          </a:p>
        </p:txBody>
      </p:sp>
      <p:sp>
        <p:nvSpPr>
          <p:cNvPr id="35" name="CasellaDiTesto 34"/>
          <p:cNvSpPr txBox="1"/>
          <p:nvPr/>
        </p:nvSpPr>
        <p:spPr>
          <a:xfrm>
            <a:off x="3974646" y="2186667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8C1FF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it-IT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baseline="300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08C1FF"/>
              </a:solidFill>
            </a:endParaRPr>
          </a:p>
        </p:txBody>
      </p:sp>
      <p:sp>
        <p:nvSpPr>
          <p:cNvPr id="38" name="CasellaDiTesto 37"/>
          <p:cNvSpPr txBox="1"/>
          <p:nvPr/>
        </p:nvSpPr>
        <p:spPr>
          <a:xfrm>
            <a:off x="1219200" y="6724650"/>
            <a:ext cx="140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Retta impropria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1228725" y="7077075"/>
            <a:ext cx="1362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lang="it-IT" sz="1200" baseline="-25000" dirty="0">
                <a:latin typeface="Comic Sans MS" panose="030F0702030302020204" pitchFamily="66" charset="0"/>
              </a:rPr>
              <a:t>1</a:t>
            </a:r>
            <a:r>
              <a:rPr lang="it-IT" sz="1200" dirty="0">
                <a:latin typeface="Comic Sans MS" panose="030F0702030302020204" pitchFamily="66" charset="0"/>
              </a:rPr>
              <a:t>r = impropria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lang="it-IT" sz="1200" baseline="-25000" dirty="0">
                <a:latin typeface="Comic Sans MS" panose="030F0702030302020204" pitchFamily="66" charset="0"/>
              </a:rPr>
              <a:t>2</a:t>
            </a:r>
            <a:r>
              <a:rPr lang="it-IT" sz="1200" dirty="0">
                <a:latin typeface="Comic Sans MS" panose="030F0702030302020204" pitchFamily="66" charset="0"/>
              </a:rPr>
              <a:t>r = </a:t>
            </a:r>
            <a:r>
              <a:rPr lang="it-IT" sz="1200" dirty="0">
                <a:solidFill>
                  <a:prstClr val="black"/>
                </a:solidFill>
                <a:latin typeface="Comic Sans MS" panose="030F0702030302020204" pitchFamily="66" charset="0"/>
              </a:rPr>
              <a:t>impropria</a:t>
            </a:r>
            <a:endParaRPr lang="it-IT" sz="1200" dirty="0">
              <a:latin typeface="Comic Sans MS" panose="030F0702030302020204" pitchFamily="66" charset="0"/>
            </a:endParaRPr>
          </a:p>
          <a:p>
            <a:r>
              <a:rPr lang="it-IT" sz="1200" dirty="0">
                <a:latin typeface="Comic Sans MS" panose="030F0702030302020204" pitchFamily="66" charset="0"/>
              </a:rPr>
              <a:t>r’ = </a:t>
            </a:r>
            <a:r>
              <a:rPr lang="it-IT" sz="1200" dirty="0">
                <a:solidFill>
                  <a:prstClr val="black"/>
                </a:solidFill>
                <a:latin typeface="Comic Sans MS" panose="030F0702030302020204" pitchFamily="66" charset="0"/>
              </a:rPr>
              <a:t>impropria 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r’’ = </a:t>
            </a:r>
            <a:r>
              <a:rPr lang="it-IT" sz="1200" dirty="0">
                <a:solidFill>
                  <a:prstClr val="black"/>
                </a:solidFill>
                <a:latin typeface="Comic Sans MS" panose="030F0702030302020204" pitchFamily="66" charset="0"/>
              </a:rPr>
              <a:t>impropria</a:t>
            </a:r>
            <a:endParaRPr lang="it-IT" sz="1200" dirty="0">
              <a:latin typeface="Comic Sans MS" panose="030F0702030302020204" pitchFamily="66" charset="0"/>
            </a:endParaRPr>
          </a:p>
        </p:txBody>
      </p:sp>
      <p:sp>
        <p:nvSpPr>
          <p:cNvPr id="40" name="CasellaDiTesto 39"/>
          <p:cNvSpPr txBox="1"/>
          <p:nvPr/>
        </p:nvSpPr>
        <p:spPr>
          <a:xfrm>
            <a:off x="47625" y="8372475"/>
            <a:ext cx="115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Note</a:t>
            </a:r>
          </a:p>
        </p:txBody>
      </p:sp>
      <p:sp>
        <p:nvSpPr>
          <p:cNvPr id="42" name="CasellaDiTesto 41"/>
          <p:cNvSpPr txBox="1"/>
          <p:nvPr/>
        </p:nvSpPr>
        <p:spPr>
          <a:xfrm>
            <a:off x="4010841" y="4042682"/>
            <a:ext cx="13906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2 car. ortogonalità</a:t>
            </a:r>
          </a:p>
          <a:p>
            <a:r>
              <a:rPr lang="it-IT" sz="1050" dirty="0">
                <a:latin typeface="Comic Sans MS" panose="030F0702030302020204" pitchFamily="66" charset="0"/>
              </a:rPr>
              <a:t>1 car.  parallelismo</a:t>
            </a:r>
          </a:p>
          <a:p>
            <a:r>
              <a:rPr lang="it-IT" sz="1050" dirty="0">
                <a:latin typeface="Comic Sans MS" panose="030F0702030302020204" pitchFamily="66" charset="0"/>
              </a:rPr>
              <a:t>1 car. obliquità</a:t>
            </a:r>
          </a:p>
        </p:txBody>
      </p:sp>
      <p:sp>
        <p:nvSpPr>
          <p:cNvPr id="44" name="Parentesi graffa aperta 43"/>
          <p:cNvSpPr/>
          <p:nvPr/>
        </p:nvSpPr>
        <p:spPr>
          <a:xfrm>
            <a:off x="2629711" y="4749711"/>
            <a:ext cx="180000" cy="720000"/>
          </a:xfrm>
          <a:prstGeom prst="leftBrace">
            <a:avLst>
              <a:gd name="adj1" fmla="val 17307"/>
              <a:gd name="adj2" fmla="val 51210"/>
            </a:avLst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47" name="Connettore 2 46"/>
          <p:cNvCxnSpPr/>
          <p:nvPr/>
        </p:nvCxnSpPr>
        <p:spPr>
          <a:xfrm>
            <a:off x="3038475" y="5457825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/>
          <p:nvPr/>
        </p:nvCxnSpPr>
        <p:spPr>
          <a:xfrm>
            <a:off x="3587371" y="5476875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sellaDiTesto 48"/>
          <p:cNvSpPr txBox="1"/>
          <p:nvPr/>
        </p:nvSpPr>
        <p:spPr>
          <a:xfrm>
            <a:off x="2571749" y="5657850"/>
            <a:ext cx="1457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</a:rPr>
              <a:t>r</a:t>
            </a:r>
            <a:r>
              <a:rPr lang="it-IT" dirty="0"/>
              <a:t>(</a:t>
            </a:r>
            <a:r>
              <a:rPr lang="it-IT" dirty="0">
                <a:sym typeface="Symbol" panose="05050102010706020507" pitchFamily="18" charset="2"/>
              </a:rPr>
              <a:t>//</a:t>
            </a:r>
            <a:r>
              <a:rPr lang="it-IT" baseline="30000" dirty="0"/>
              <a:t>+</a:t>
            </a:r>
            <a:r>
              <a:rPr lang="it-IT" baseline="-25000" dirty="0">
                <a:latin typeface="Comic Sans MS" panose="030F0702030302020204" pitchFamily="66" charset="0"/>
              </a:rPr>
              <a:t>1</a:t>
            </a:r>
            <a:r>
              <a:rPr lang="it-IT" dirty="0"/>
              <a:t>;//</a:t>
            </a:r>
            <a:r>
              <a:rPr lang="it-IT" dirty="0">
                <a:sym typeface="Symbol" panose="05050102010706020507" pitchFamily="18" charset="2"/>
              </a:rPr>
              <a:t></a:t>
            </a:r>
            <a:r>
              <a:rPr lang="it-IT" baseline="30000" dirty="0"/>
              <a:t>+</a:t>
            </a:r>
            <a:r>
              <a:rPr lang="it-IT" baseline="-25000" dirty="0">
                <a:latin typeface="Comic Sans MS" panose="030F0702030302020204" pitchFamily="66" charset="0"/>
              </a:rPr>
              <a:t>2</a:t>
            </a:r>
            <a:r>
              <a:rPr lang="it-IT" dirty="0"/>
              <a:t>)</a:t>
            </a:r>
          </a:p>
        </p:txBody>
      </p:sp>
      <p:sp>
        <p:nvSpPr>
          <p:cNvPr id="50" name="CasellaDiTesto 49"/>
          <p:cNvSpPr txBox="1"/>
          <p:nvPr/>
        </p:nvSpPr>
        <p:spPr>
          <a:xfrm>
            <a:off x="2552700" y="6212304"/>
            <a:ext cx="1476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14350"/>
            <a:r>
              <a:rPr lang="it-IT" sz="1100" dirty="0">
                <a:solidFill>
                  <a:prstClr val="black"/>
                </a:solidFill>
                <a:latin typeface="Comic Sans MS" panose="030F0702030302020204" pitchFamily="66" charset="0"/>
              </a:rPr>
              <a:t>2 car. parallelismo</a:t>
            </a:r>
            <a:endParaRPr lang="it-IT" sz="1100" dirty="0"/>
          </a:p>
        </p:txBody>
      </p:sp>
      <p:sp>
        <p:nvSpPr>
          <p:cNvPr id="51" name="CasellaDiTesto 50"/>
          <p:cNvSpPr txBox="1"/>
          <p:nvPr/>
        </p:nvSpPr>
        <p:spPr>
          <a:xfrm>
            <a:off x="2619374" y="6627845"/>
            <a:ext cx="14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Retta parallela ai semipiani</a:t>
            </a:r>
          </a:p>
        </p:txBody>
      </p:sp>
      <p:sp>
        <p:nvSpPr>
          <p:cNvPr id="52" name="CasellaDiTesto 51"/>
          <p:cNvSpPr txBox="1"/>
          <p:nvPr/>
        </p:nvSpPr>
        <p:spPr>
          <a:xfrm>
            <a:off x="2619374" y="7077075"/>
            <a:ext cx="144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lang="it-IT" sz="1200" baseline="-25000" dirty="0">
                <a:latin typeface="Comic Sans MS" panose="030F0702030302020204" pitchFamily="66" charset="0"/>
              </a:rPr>
              <a:t>1</a:t>
            </a:r>
            <a:r>
              <a:rPr lang="it-IT" sz="1200" dirty="0">
                <a:latin typeface="Comic Sans MS" panose="030F0702030302020204" pitchFamily="66" charset="0"/>
              </a:rPr>
              <a:t>r = impropria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T </a:t>
            </a:r>
            <a:r>
              <a:rPr lang="it-IT" sz="1200" baseline="30000" dirty="0">
                <a:latin typeface="Symbol" panose="05050102010706020507" pitchFamily="18" charset="2"/>
              </a:rPr>
              <a:t>¥</a:t>
            </a:r>
            <a:r>
              <a:rPr lang="it-IT" sz="1200" baseline="-25000" dirty="0">
                <a:latin typeface="Comic Sans MS" panose="030F0702030302020204" pitchFamily="66" charset="0"/>
              </a:rPr>
              <a:t>2</a:t>
            </a:r>
            <a:r>
              <a:rPr lang="it-IT" sz="1200" dirty="0">
                <a:latin typeface="Comic Sans MS" panose="030F0702030302020204" pitchFamily="66" charset="0"/>
              </a:rPr>
              <a:t>r = impropria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r’ = virtuale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r’’ = virtuale</a:t>
            </a:r>
          </a:p>
        </p:txBody>
      </p:sp>
      <p:sp>
        <p:nvSpPr>
          <p:cNvPr id="53" name="Parentesi graffa aperta 52"/>
          <p:cNvSpPr/>
          <p:nvPr/>
        </p:nvSpPr>
        <p:spPr>
          <a:xfrm>
            <a:off x="4029886" y="4749711"/>
            <a:ext cx="180000" cy="720000"/>
          </a:xfrm>
          <a:prstGeom prst="leftBrace">
            <a:avLst>
              <a:gd name="adj1" fmla="val 17307"/>
              <a:gd name="adj2" fmla="val 51210"/>
            </a:avLst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5" name="Connettore 2 54"/>
          <p:cNvCxnSpPr/>
          <p:nvPr/>
        </p:nvCxnSpPr>
        <p:spPr>
          <a:xfrm>
            <a:off x="4505325" y="5476875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/>
          <p:nvPr/>
        </p:nvCxnSpPr>
        <p:spPr>
          <a:xfrm>
            <a:off x="4972050" y="5476875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57"/>
          <p:cNvSpPr txBox="1"/>
          <p:nvPr/>
        </p:nvSpPr>
        <p:spPr>
          <a:xfrm>
            <a:off x="3990975" y="5657850"/>
            <a:ext cx="147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r(</a:t>
            </a:r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//</a:t>
            </a:r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it-IT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/>
          </a:p>
        </p:txBody>
      </p:sp>
      <p:sp>
        <p:nvSpPr>
          <p:cNvPr id="59" name="CasellaDiTesto 58"/>
          <p:cNvSpPr txBox="1"/>
          <p:nvPr/>
        </p:nvSpPr>
        <p:spPr>
          <a:xfrm>
            <a:off x="3971925" y="6086475"/>
            <a:ext cx="147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14350"/>
            <a:r>
              <a:rPr lang="it-IT" sz="1100" dirty="0">
                <a:solidFill>
                  <a:prstClr val="black"/>
                </a:solidFill>
                <a:latin typeface="Comic Sans MS" panose="030F0702030302020204" pitchFamily="66" charset="0"/>
              </a:rPr>
              <a:t>1 car. ortogonalità</a:t>
            </a:r>
          </a:p>
          <a:p>
            <a:pPr lvl="0" defTabSz="514350"/>
            <a:r>
              <a:rPr lang="it-IT" sz="1100" dirty="0">
                <a:solidFill>
                  <a:prstClr val="black"/>
                </a:solidFill>
                <a:latin typeface="Comic Sans MS" panose="030F0702030302020204" pitchFamily="66" charset="0"/>
              </a:rPr>
              <a:t>1 car. parallelismo</a:t>
            </a:r>
          </a:p>
          <a:p>
            <a:pPr lvl="0" defTabSz="514350"/>
            <a:endParaRPr lang="it-IT" dirty="0"/>
          </a:p>
        </p:txBody>
      </p:sp>
      <p:sp>
        <p:nvSpPr>
          <p:cNvPr id="60" name="CasellaDiTesto 59"/>
          <p:cNvSpPr txBox="1"/>
          <p:nvPr/>
        </p:nvSpPr>
        <p:spPr>
          <a:xfrm>
            <a:off x="4000500" y="66294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Retta proiettante in 1</a:t>
            </a:r>
            <a:r>
              <a:rPr lang="it-IT" sz="1200" baseline="30000" dirty="0">
                <a:latin typeface="Comic Sans MS" panose="030F0702030302020204" pitchFamily="66" charset="0"/>
              </a:rPr>
              <a:t>a</a:t>
            </a:r>
            <a:r>
              <a:rPr lang="it-IT" sz="1200" dirty="0">
                <a:latin typeface="Comic Sans MS" panose="030F0702030302020204" pitchFamily="66" charset="0"/>
              </a:rPr>
              <a:t> proiezione</a:t>
            </a:r>
          </a:p>
        </p:txBody>
      </p:sp>
      <p:sp>
        <p:nvSpPr>
          <p:cNvPr id="61" name="CasellaDiTesto 60"/>
          <p:cNvSpPr txBox="1"/>
          <p:nvPr/>
        </p:nvSpPr>
        <p:spPr>
          <a:xfrm>
            <a:off x="4010024" y="7077075"/>
            <a:ext cx="144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</a:t>
            </a:r>
            <a:r>
              <a:rPr lang="it-IT" sz="1200" baseline="-25000" dirty="0">
                <a:latin typeface="Comic Sans MS" panose="030F0702030302020204" pitchFamily="66" charset="0"/>
              </a:rPr>
              <a:t>1</a:t>
            </a:r>
            <a:r>
              <a:rPr lang="it-IT" sz="1200" dirty="0">
                <a:latin typeface="Comic Sans MS" panose="030F0702030302020204" pitchFamily="66" charset="0"/>
              </a:rPr>
              <a:t>r = reale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lang="it-IT" sz="1200" baseline="-25000" dirty="0">
                <a:latin typeface="Comic Sans MS" panose="030F0702030302020204" pitchFamily="66" charset="0"/>
              </a:rPr>
              <a:t>2</a:t>
            </a:r>
            <a:r>
              <a:rPr lang="it-IT" sz="1200" dirty="0">
                <a:latin typeface="Comic Sans MS" panose="030F0702030302020204" pitchFamily="66" charset="0"/>
              </a:rPr>
              <a:t>r = impropria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r’ = punto reale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r’’ = virtuale</a:t>
            </a:r>
          </a:p>
        </p:txBody>
      </p:sp>
      <p:sp>
        <p:nvSpPr>
          <p:cNvPr id="62" name="Parentesi graffa aperta 61"/>
          <p:cNvSpPr/>
          <p:nvPr/>
        </p:nvSpPr>
        <p:spPr>
          <a:xfrm>
            <a:off x="5430062" y="4759236"/>
            <a:ext cx="180000" cy="720000"/>
          </a:xfrm>
          <a:prstGeom prst="leftBrace">
            <a:avLst>
              <a:gd name="adj1" fmla="val 17307"/>
              <a:gd name="adj2" fmla="val 51210"/>
            </a:avLst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4" name="Connettore 2 63"/>
          <p:cNvCxnSpPr/>
          <p:nvPr/>
        </p:nvCxnSpPr>
        <p:spPr>
          <a:xfrm>
            <a:off x="5848351" y="5476875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2 64"/>
          <p:cNvCxnSpPr/>
          <p:nvPr/>
        </p:nvCxnSpPr>
        <p:spPr>
          <a:xfrm>
            <a:off x="6343651" y="5486400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asellaDiTesto 65"/>
          <p:cNvSpPr txBox="1"/>
          <p:nvPr/>
        </p:nvSpPr>
        <p:spPr>
          <a:xfrm>
            <a:off x="4088945" y="5206092"/>
            <a:ext cx="1476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00B0F0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700" dirty="0">
                <a:solidFill>
                  <a:srgbClr val="08C1FF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it-IT" sz="17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7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sz="1700" baseline="300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700" baseline="-250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7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7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700" baseline="300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700" baseline="-250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700" dirty="0">
                <a:solidFill>
                  <a:srgbClr val="08C1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700" dirty="0">
              <a:solidFill>
                <a:srgbClr val="08C1FF"/>
              </a:solidFill>
            </a:endParaRPr>
          </a:p>
        </p:txBody>
      </p:sp>
      <p:sp>
        <p:nvSpPr>
          <p:cNvPr id="67" name="CasellaDiTesto 66"/>
          <p:cNvSpPr txBox="1"/>
          <p:nvPr/>
        </p:nvSpPr>
        <p:spPr>
          <a:xfrm>
            <a:off x="5382000" y="5657850"/>
            <a:ext cx="147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r(</a:t>
            </a:r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//</a:t>
            </a:r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it-IT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/>
          </a:p>
        </p:txBody>
      </p:sp>
      <p:sp>
        <p:nvSpPr>
          <p:cNvPr id="68" name="CasellaDiTesto 67"/>
          <p:cNvSpPr txBox="1"/>
          <p:nvPr/>
        </p:nvSpPr>
        <p:spPr>
          <a:xfrm>
            <a:off x="5400172" y="6105525"/>
            <a:ext cx="1476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14350"/>
            <a:r>
              <a:rPr lang="it-IT" sz="1100" dirty="0">
                <a:solidFill>
                  <a:prstClr val="black"/>
                </a:solidFill>
                <a:latin typeface="Comic Sans MS" panose="030F0702030302020204" pitchFamily="66" charset="0"/>
              </a:rPr>
              <a:t>1 car. genericità</a:t>
            </a:r>
          </a:p>
          <a:p>
            <a:pPr lvl="0" defTabSz="514350"/>
            <a:r>
              <a:rPr lang="it-IT" sz="1100" dirty="0">
                <a:solidFill>
                  <a:prstClr val="black"/>
                </a:solidFill>
                <a:latin typeface="Comic Sans MS" panose="030F0702030302020204" pitchFamily="66" charset="0"/>
              </a:rPr>
              <a:t>1 car. parallelismo</a:t>
            </a:r>
            <a:endParaRPr lang="it-IT" sz="1100" dirty="0"/>
          </a:p>
        </p:txBody>
      </p:sp>
      <p:sp>
        <p:nvSpPr>
          <p:cNvPr id="69" name="CasellaDiTesto 68"/>
          <p:cNvSpPr txBox="1"/>
          <p:nvPr/>
        </p:nvSpPr>
        <p:spPr>
          <a:xfrm>
            <a:off x="5415900" y="6734175"/>
            <a:ext cx="140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Retta frontale</a:t>
            </a:r>
          </a:p>
        </p:txBody>
      </p:sp>
      <p:sp>
        <p:nvSpPr>
          <p:cNvPr id="70" name="CasellaDiTesto 69"/>
          <p:cNvSpPr txBox="1"/>
          <p:nvPr/>
        </p:nvSpPr>
        <p:spPr>
          <a:xfrm>
            <a:off x="5419724" y="7077075"/>
            <a:ext cx="140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T</a:t>
            </a:r>
            <a:r>
              <a:rPr lang="it-IT" sz="1200" baseline="-25000" dirty="0">
                <a:latin typeface="Comic Sans MS" panose="030F0702030302020204" pitchFamily="66" charset="0"/>
              </a:rPr>
              <a:t>1</a:t>
            </a:r>
            <a:r>
              <a:rPr lang="it-IT" sz="1200" dirty="0">
                <a:latin typeface="Comic Sans MS" panose="030F0702030302020204" pitchFamily="66" charset="0"/>
              </a:rPr>
              <a:t>r = reale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lang="it-IT" sz="1200" baseline="-25000" dirty="0">
                <a:latin typeface="Comic Sans MS" panose="030F0702030302020204" pitchFamily="66" charset="0"/>
              </a:rPr>
              <a:t>2</a:t>
            </a:r>
            <a:r>
              <a:rPr lang="it-IT" sz="1200" dirty="0">
                <a:latin typeface="Comic Sans MS" panose="030F0702030302020204" pitchFamily="66" charset="0"/>
              </a:rPr>
              <a:t>r = impropria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r’ = virtuale</a:t>
            </a:r>
          </a:p>
          <a:p>
            <a:r>
              <a:rPr lang="it-IT" sz="1200" dirty="0">
                <a:latin typeface="Comic Sans MS" panose="030F0702030302020204" pitchFamily="66" charset="0"/>
              </a:rPr>
              <a:t>r’’ = virtuale</a:t>
            </a:r>
          </a:p>
        </p:txBody>
      </p:sp>
      <p:sp>
        <p:nvSpPr>
          <p:cNvPr id="71" name="CasellaDiTesto 70"/>
          <p:cNvSpPr txBox="1"/>
          <p:nvPr/>
        </p:nvSpPr>
        <p:spPr>
          <a:xfrm>
            <a:off x="1323473" y="4884821"/>
            <a:ext cx="44516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20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Ç</a:t>
            </a:r>
            <a:endParaRPr lang="it-IT" sz="2000" b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72" name="CasellaDiTesto 71"/>
          <p:cNvSpPr txBox="1"/>
          <p:nvPr/>
        </p:nvSpPr>
        <p:spPr>
          <a:xfrm>
            <a:off x="2717633" y="4892341"/>
            <a:ext cx="44516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20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Ç</a:t>
            </a:r>
            <a:endParaRPr lang="it-IT" sz="2000" b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73" name="CasellaDiTesto 72"/>
          <p:cNvSpPr txBox="1"/>
          <p:nvPr/>
        </p:nvSpPr>
        <p:spPr>
          <a:xfrm>
            <a:off x="4119313" y="4881313"/>
            <a:ext cx="396000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20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Ç</a:t>
            </a:r>
            <a:endParaRPr lang="it-IT" sz="2000" b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74" name="CasellaDiTesto 73"/>
          <p:cNvSpPr txBox="1"/>
          <p:nvPr/>
        </p:nvSpPr>
        <p:spPr>
          <a:xfrm>
            <a:off x="5549568" y="4889335"/>
            <a:ext cx="44516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2000" b="1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Ç</a:t>
            </a:r>
            <a:endParaRPr lang="it-IT" sz="2000" b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75" name="CasellaDiTesto 74"/>
          <p:cNvSpPr txBox="1"/>
          <p:nvPr/>
        </p:nvSpPr>
        <p:spPr>
          <a:xfrm>
            <a:off x="1205163" y="7993499"/>
            <a:ext cx="140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latin typeface="Comic Sans MS" panose="030F0702030302020204" pitchFamily="66" charset="0"/>
              </a:rPr>
              <a:t>Intersezione tra due piani con caratteri geometrici e descrittivi uguali </a:t>
            </a:r>
          </a:p>
        </p:txBody>
      </p:sp>
      <p:sp>
        <p:nvSpPr>
          <p:cNvPr id="76" name="CasellaDiTesto 75"/>
          <p:cNvSpPr txBox="1"/>
          <p:nvPr/>
        </p:nvSpPr>
        <p:spPr>
          <a:xfrm>
            <a:off x="2584072" y="7981758"/>
            <a:ext cx="14760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Il carattere di parallelismo dei due piani annulla (ricomprendendolo) quello di ortogonalità</a:t>
            </a:r>
          </a:p>
        </p:txBody>
      </p:sp>
      <p:sp>
        <p:nvSpPr>
          <p:cNvPr id="87" name="CasellaDiTesto 86"/>
          <p:cNvSpPr txBox="1"/>
          <p:nvPr/>
        </p:nvSpPr>
        <p:spPr>
          <a:xfrm>
            <a:off x="3986463" y="7993499"/>
            <a:ext cx="14760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Il carattere di perpendicolarità domina su </a:t>
            </a:r>
            <a:r>
              <a:rPr lang="it-IT" sz="105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it-IT" sz="105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05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050" dirty="0">
                <a:latin typeface="Comic Sans MS" panose="030F0702030302020204" pitchFamily="66" charset="0"/>
              </a:rPr>
              <a:t> mentre su </a:t>
            </a:r>
            <a:r>
              <a:rPr lang="it-IT" sz="105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it-IT" sz="105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05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it-IT" sz="1050" dirty="0">
                <a:latin typeface="Comic Sans MS" panose="030F0702030302020204" pitchFamily="66" charset="0"/>
              </a:rPr>
              <a:t>il parallelismo comprende anche l’obliquità </a:t>
            </a:r>
          </a:p>
        </p:txBody>
      </p:sp>
      <p:sp>
        <p:nvSpPr>
          <p:cNvPr id="88" name="CasellaDiTesto 87"/>
          <p:cNvSpPr txBox="1"/>
          <p:nvPr/>
        </p:nvSpPr>
        <p:spPr>
          <a:xfrm>
            <a:off x="5405688" y="7957403"/>
            <a:ext cx="144000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Il carattere di perpendicolarità di </a:t>
            </a:r>
            <a:r>
              <a:rPr lang="it-IT" sz="1050" dirty="0">
                <a:latin typeface="Symbol" panose="05050102010706020507" pitchFamily="18" charset="2"/>
              </a:rPr>
              <a:t>j </a:t>
            </a:r>
            <a:r>
              <a:rPr lang="it-IT" sz="1050" dirty="0">
                <a:latin typeface="Comic Sans MS" panose="030F0702030302020204" pitchFamily="66" charset="0"/>
              </a:rPr>
              <a:t>è ricompreso dalla genericità di </a:t>
            </a:r>
            <a:r>
              <a:rPr lang="it-IT" sz="1050" dirty="0">
                <a:latin typeface="Symbol" panose="05050102010706020507" pitchFamily="18" charset="2"/>
              </a:rPr>
              <a:t>g</a:t>
            </a:r>
            <a:r>
              <a:rPr lang="it-IT" sz="1050" dirty="0">
                <a:latin typeface="Comic Sans MS" panose="030F0702030302020204" pitchFamily="66" charset="0"/>
              </a:rPr>
              <a:t> mentre quello di </a:t>
            </a:r>
            <a:r>
              <a:rPr lang="it-IT" sz="1050" dirty="0">
                <a:latin typeface="Symbol" panose="05050102010706020507" pitchFamily="18" charset="2"/>
              </a:rPr>
              <a:t>g </a:t>
            </a:r>
            <a:r>
              <a:rPr lang="it-IT" sz="1050" dirty="0">
                <a:latin typeface="Comic Sans MS" panose="030F0702030302020204" pitchFamily="66" charset="0"/>
              </a:rPr>
              <a:t>è ricompreso dal parallelismo di </a:t>
            </a:r>
            <a:r>
              <a:rPr lang="it-IT" sz="1050" dirty="0">
                <a:latin typeface="Symbol" panose="05050102010706020507" pitchFamily="18" charset="2"/>
              </a:rPr>
              <a:t>j</a:t>
            </a:r>
          </a:p>
        </p:txBody>
      </p:sp>
      <p:sp>
        <p:nvSpPr>
          <p:cNvPr id="78" name="CasellaDiTesto 77"/>
          <p:cNvSpPr txBox="1"/>
          <p:nvPr/>
        </p:nvSpPr>
        <p:spPr>
          <a:xfrm>
            <a:off x="1219200" y="1841045"/>
            <a:ext cx="5556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baseline="300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5DBA3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" name="Immagine 20"/>
          <p:cNvPicPr>
            <a:picLocks noChangeAspect="1"/>
          </p:cNvPicPr>
          <p:nvPr/>
        </p:nvPicPr>
        <p:blipFill rotWithShape="1">
          <a:blip r:embed="rId2"/>
          <a:srcRect l="26939" t="10212" r="54013" b="13333"/>
          <a:stretch/>
        </p:blipFill>
        <p:spPr>
          <a:xfrm>
            <a:off x="1221224" y="2581320"/>
            <a:ext cx="1368000" cy="1352728"/>
          </a:xfrm>
          <a:prstGeom prst="rect">
            <a:avLst/>
          </a:prstGeom>
        </p:spPr>
      </p:pic>
      <p:sp>
        <p:nvSpPr>
          <p:cNvPr id="77" name="CasellaDiTesto 76"/>
          <p:cNvSpPr txBox="1"/>
          <p:nvPr/>
        </p:nvSpPr>
        <p:spPr>
          <a:xfrm>
            <a:off x="1278798" y="4671059"/>
            <a:ext cx="148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5DBA3E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5DBA3E"/>
              </a:solidFill>
            </a:endParaRPr>
          </a:p>
        </p:txBody>
      </p:sp>
      <p:sp>
        <p:nvSpPr>
          <p:cNvPr id="79" name="CasellaDiTesto 78"/>
          <p:cNvSpPr txBox="1"/>
          <p:nvPr/>
        </p:nvSpPr>
        <p:spPr>
          <a:xfrm>
            <a:off x="2698023" y="4661534"/>
            <a:ext cx="148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5DBA3E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5DBA3E"/>
              </a:solidFill>
            </a:endParaRPr>
          </a:p>
        </p:txBody>
      </p:sp>
      <p:sp>
        <p:nvSpPr>
          <p:cNvPr id="80" name="CasellaDiTesto 79"/>
          <p:cNvSpPr txBox="1"/>
          <p:nvPr/>
        </p:nvSpPr>
        <p:spPr>
          <a:xfrm>
            <a:off x="4107723" y="4671059"/>
            <a:ext cx="148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5DBA3E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5DBA3E"/>
              </a:solidFill>
            </a:endParaRPr>
          </a:p>
        </p:txBody>
      </p:sp>
      <p:sp>
        <p:nvSpPr>
          <p:cNvPr id="81" name="CasellaDiTesto 80"/>
          <p:cNvSpPr txBox="1"/>
          <p:nvPr/>
        </p:nvSpPr>
        <p:spPr>
          <a:xfrm>
            <a:off x="5488848" y="4671059"/>
            <a:ext cx="148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5DBA3E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5DBA3E"/>
              </a:solidFill>
            </a:endParaRPr>
          </a:p>
        </p:txBody>
      </p:sp>
      <p:sp>
        <p:nvSpPr>
          <p:cNvPr id="82" name="CasellaDiTesto 81"/>
          <p:cNvSpPr txBox="1"/>
          <p:nvPr/>
        </p:nvSpPr>
        <p:spPr>
          <a:xfrm>
            <a:off x="1259748" y="5166359"/>
            <a:ext cx="148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5DBA3E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5DBA3E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571750" y="2190750"/>
            <a:ext cx="147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B93D5C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it-IT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(//</a:t>
            </a:r>
            <a:r>
              <a:rPr lang="it-IT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it-IT" baseline="300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B93D5C"/>
              </a:solidFill>
            </a:endParaRPr>
          </a:p>
        </p:txBody>
      </p:sp>
      <p:pic>
        <p:nvPicPr>
          <p:cNvPr id="20" name="Immagine 19"/>
          <p:cNvPicPr>
            <a:picLocks noChangeAspect="1"/>
          </p:cNvPicPr>
          <p:nvPr/>
        </p:nvPicPr>
        <p:blipFill rotWithShape="1">
          <a:blip r:embed="rId3"/>
          <a:srcRect l="25972" t="8189" r="53472" b="11773"/>
          <a:stretch/>
        </p:blipFill>
        <p:spPr>
          <a:xfrm>
            <a:off x="2628900" y="2562225"/>
            <a:ext cx="1368000" cy="1409699"/>
          </a:xfrm>
          <a:prstGeom prst="rect">
            <a:avLst/>
          </a:prstGeom>
        </p:spPr>
      </p:pic>
      <p:sp>
        <p:nvSpPr>
          <p:cNvPr id="83" name="CasellaDiTesto 82"/>
          <p:cNvSpPr txBox="1"/>
          <p:nvPr/>
        </p:nvSpPr>
        <p:spPr>
          <a:xfrm>
            <a:off x="2686050" y="5181600"/>
            <a:ext cx="1476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700" dirty="0">
                <a:solidFill>
                  <a:srgbClr val="B93D5C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it-IT" sz="17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(//</a:t>
            </a:r>
            <a:r>
              <a:rPr lang="it-IT" sz="17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it-IT" sz="1700" baseline="300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700" baseline="-250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7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7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sz="1700" baseline="300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700" baseline="-250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700" dirty="0">
                <a:solidFill>
                  <a:srgbClr val="B93D5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700" dirty="0">
              <a:solidFill>
                <a:srgbClr val="B93D5C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1657350" y="5676900"/>
            <a:ext cx="396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</a:t>
            </a:r>
            <a:r>
              <a:rPr lang="it-IT" baseline="30000" dirty="0">
                <a:latin typeface="Symbol" panose="05050102010706020507" pitchFamily="18" charset="2"/>
              </a:rPr>
              <a:t>¥</a:t>
            </a:r>
            <a:endParaRPr lang="it-IT" sz="1100" baseline="30000" dirty="0">
              <a:latin typeface="MS Shell Dlg 2" panose="020B0604030504040204" pitchFamily="34" charset="0"/>
            </a:endParaRPr>
          </a:p>
          <a:p>
            <a:endParaRPr lang="it-IT" dirty="0"/>
          </a:p>
        </p:txBody>
      </p:sp>
      <p:sp>
        <p:nvSpPr>
          <p:cNvPr id="84" name="CasellaDiTesto 83"/>
          <p:cNvSpPr txBox="1"/>
          <p:nvPr/>
        </p:nvSpPr>
        <p:spPr>
          <a:xfrm>
            <a:off x="2591616" y="4137452"/>
            <a:ext cx="1368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2 car. ortogonalità</a:t>
            </a:r>
          </a:p>
          <a:p>
            <a:r>
              <a:rPr lang="it-IT" sz="1050" dirty="0">
                <a:latin typeface="Comic Sans MS" panose="030F0702030302020204" pitchFamily="66" charset="0"/>
              </a:rPr>
              <a:t>2 car. parallelismo</a:t>
            </a:r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 rotWithShape="1">
          <a:blip r:embed="rId4"/>
          <a:srcRect l="25973" t="7791" r="53611" b="12171"/>
          <a:stretch/>
        </p:blipFill>
        <p:spPr>
          <a:xfrm>
            <a:off x="4029074" y="2571750"/>
            <a:ext cx="1368000" cy="1377306"/>
          </a:xfrm>
          <a:prstGeom prst="rect">
            <a:avLst/>
          </a:prstGeom>
        </p:spPr>
      </p:pic>
      <p:pic>
        <p:nvPicPr>
          <p:cNvPr id="28" name="Immagine 27"/>
          <p:cNvPicPr>
            <a:picLocks noChangeAspect="1"/>
          </p:cNvPicPr>
          <p:nvPr/>
        </p:nvPicPr>
        <p:blipFill rotWithShape="1">
          <a:blip r:embed="rId5"/>
          <a:srcRect l="25972" t="8588" r="53606" b="12967"/>
          <a:stretch/>
        </p:blipFill>
        <p:spPr>
          <a:xfrm>
            <a:off x="5448299" y="2581275"/>
            <a:ext cx="1314451" cy="1371600"/>
          </a:xfrm>
          <a:prstGeom prst="rect">
            <a:avLst/>
          </a:prstGeom>
        </p:spPr>
      </p:pic>
      <p:sp>
        <p:nvSpPr>
          <p:cNvPr id="85" name="CasellaDiTesto 84"/>
          <p:cNvSpPr txBox="1"/>
          <p:nvPr/>
        </p:nvSpPr>
        <p:spPr>
          <a:xfrm>
            <a:off x="5372916" y="4033157"/>
            <a:ext cx="13906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2 car. ortogonalità</a:t>
            </a:r>
          </a:p>
          <a:p>
            <a:r>
              <a:rPr lang="it-IT" sz="1050" dirty="0">
                <a:latin typeface="Comic Sans MS" panose="030F0702030302020204" pitchFamily="66" charset="0"/>
              </a:rPr>
              <a:t>1 car.  parallelismo</a:t>
            </a:r>
          </a:p>
          <a:p>
            <a:r>
              <a:rPr lang="it-IT" sz="1050" dirty="0">
                <a:latin typeface="Comic Sans MS" panose="030F0702030302020204" pitchFamily="66" charset="0"/>
              </a:rPr>
              <a:t>1 car. obliquità</a:t>
            </a:r>
          </a:p>
        </p:txBody>
      </p:sp>
      <p:sp>
        <p:nvSpPr>
          <p:cNvPr id="86" name="CasellaDiTesto 85"/>
          <p:cNvSpPr txBox="1"/>
          <p:nvPr/>
        </p:nvSpPr>
        <p:spPr>
          <a:xfrm>
            <a:off x="5410368" y="1464615"/>
            <a:ext cx="13687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3D549C"/>
                </a:solidFill>
                <a:effectLst/>
                <a:uLnTx/>
                <a:uFillTx/>
                <a:latin typeface="Comic Sans MS" panose="030F0702030302020204" pitchFamily="66" charset="0"/>
              </a:rPr>
              <a:t>Piano proiettante in 2</a:t>
            </a:r>
            <a:r>
              <a:rPr kumimoji="0" lang="it-IT" sz="1100" b="0" i="0" u="none" strike="noStrike" kern="0" cap="none" spc="0" normalizeH="0" baseline="30000" noProof="0" dirty="0">
                <a:ln>
                  <a:noFill/>
                </a:ln>
                <a:solidFill>
                  <a:srgbClr val="3D549C"/>
                </a:solidFill>
                <a:effectLst/>
                <a:uLnTx/>
                <a:uFillTx/>
                <a:latin typeface="Comic Sans MS" panose="030F0702030302020204" pitchFamily="66" charset="0"/>
              </a:rPr>
              <a:t>a</a:t>
            </a: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3D549C"/>
                </a:solidFill>
                <a:effectLst/>
                <a:uLnTx/>
                <a:uFillTx/>
                <a:latin typeface="Comic Sans MS" panose="030F0702030302020204" pitchFamily="66" charset="0"/>
              </a:rPr>
              <a:t> proiezione</a:t>
            </a:r>
          </a:p>
        </p:txBody>
      </p:sp>
      <p:sp>
        <p:nvSpPr>
          <p:cNvPr id="89" name="CasellaDiTesto 88"/>
          <p:cNvSpPr txBox="1"/>
          <p:nvPr/>
        </p:nvSpPr>
        <p:spPr>
          <a:xfrm>
            <a:off x="5375404" y="2182587"/>
            <a:ext cx="140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3D549C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it-IT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baseline="300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3D549C"/>
              </a:solidFill>
            </a:endParaRPr>
          </a:p>
        </p:txBody>
      </p:sp>
      <p:sp>
        <p:nvSpPr>
          <p:cNvPr id="90" name="CasellaDiTesto 89"/>
          <p:cNvSpPr txBox="1"/>
          <p:nvPr/>
        </p:nvSpPr>
        <p:spPr>
          <a:xfrm>
            <a:off x="5479682" y="5164411"/>
            <a:ext cx="1404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700" dirty="0">
                <a:solidFill>
                  <a:srgbClr val="3D549C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it-IT" sz="17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7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700" baseline="300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700" baseline="-250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7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7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sz="1700" baseline="300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700" baseline="-250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700" dirty="0">
                <a:solidFill>
                  <a:srgbClr val="3D549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700" dirty="0">
              <a:solidFill>
                <a:srgbClr val="3D549C"/>
              </a:solidFill>
            </a:endParaRPr>
          </a:p>
        </p:txBody>
      </p:sp>
      <p:sp>
        <p:nvSpPr>
          <p:cNvPr id="91" name="CasellaDiTesto 90"/>
          <p:cNvSpPr txBox="1"/>
          <p:nvPr/>
        </p:nvSpPr>
        <p:spPr>
          <a:xfrm>
            <a:off x="1223554" y="6189073"/>
            <a:ext cx="140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</a:rPr>
              <a:t>Retta impropria</a:t>
            </a:r>
          </a:p>
        </p:txBody>
      </p:sp>
    </p:spTree>
    <p:extLst>
      <p:ext uri="{BB962C8B-B14F-4D97-AF65-F5344CB8AC3E}">
        <p14:creationId xmlns:p14="http://schemas.microsoft.com/office/powerpoint/2010/main" val="3067946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1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2" presetClass="entr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2" presetClass="entr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>
                      <p:stCondLst>
                        <p:cond delay="indefinite"/>
                      </p:stCondLst>
                      <p:childTnLst>
                        <p:par>
                          <p:cTn id="477" fill="hold">
                            <p:stCondLst>
                              <p:cond delay="0"/>
                            </p:stCondLst>
                            <p:childTnLst>
                              <p:par>
                                <p:cTn id="4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7" fill="hold">
                      <p:stCondLst>
                        <p:cond delay="indefinite"/>
                      </p:stCondLst>
                      <p:childTnLst>
                        <p:par>
                          <p:cTn id="498" fill="hold">
                            <p:stCondLst>
                              <p:cond delay="0"/>
                            </p:stCondLst>
                            <p:childTnLst>
                              <p:par>
                                <p:cTn id="4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>
                      <p:stCondLst>
                        <p:cond delay="indefinite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2" fill="hold">
                      <p:stCondLst>
                        <p:cond delay="indefinite"/>
                      </p:stCondLst>
                      <p:childTnLst>
                        <p:par>
                          <p:cTn id="533" fill="hold">
                            <p:stCondLst>
                              <p:cond delay="0"/>
                            </p:stCondLst>
                            <p:childTnLst>
                              <p:par>
                                <p:cTn id="5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6" fill="hold">
                      <p:stCondLst>
                        <p:cond delay="indefinite"/>
                      </p:stCondLst>
                      <p:childTnLst>
                        <p:par>
                          <p:cTn id="547" fill="hold">
                            <p:stCondLst>
                              <p:cond delay="0"/>
                            </p:stCondLst>
                            <p:childTnLst>
                              <p:par>
                                <p:cTn id="5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3" grpId="2"/>
      <p:bldP spid="3" grpId="3"/>
      <p:bldP spid="3" grpId="4"/>
      <p:bldP spid="3" grpId="5"/>
      <p:bldP spid="3" grpId="6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6" grpId="0"/>
      <p:bldP spid="27" grpId="0" animBg="1"/>
      <p:bldP spid="33" grpId="0"/>
      <p:bldP spid="35" grpId="0"/>
      <p:bldP spid="38" grpId="0"/>
      <p:bldP spid="39" grpId="0"/>
      <p:bldP spid="40" grpId="0"/>
      <p:bldP spid="42" grpId="0"/>
      <p:bldP spid="44" grpId="0" animBg="1"/>
      <p:bldP spid="49" grpId="0"/>
      <p:bldP spid="50" grpId="0"/>
      <p:bldP spid="51" grpId="0"/>
      <p:bldP spid="52" grpId="0"/>
      <p:bldP spid="53" grpId="0" animBg="1"/>
      <p:bldP spid="58" grpId="0"/>
      <p:bldP spid="59" grpId="0"/>
      <p:bldP spid="60" grpId="0"/>
      <p:bldP spid="61" grpId="0"/>
      <p:bldP spid="62" grpId="0" animBg="1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87" grpId="0"/>
      <p:bldP spid="88" grpId="0"/>
      <p:bldP spid="78" grpId="0"/>
      <p:bldP spid="78" grpId="1"/>
      <p:bldP spid="78" grpId="2"/>
      <p:bldP spid="78" grpId="3"/>
      <p:bldP spid="78" grpId="4"/>
      <p:bldP spid="78" grpId="5"/>
      <p:bldP spid="78" grpId="6"/>
      <p:bldP spid="77" grpId="0"/>
      <p:bldP spid="79" grpId="0"/>
      <p:bldP spid="80" grpId="0"/>
      <p:bldP spid="81" grpId="0"/>
      <p:bldP spid="82" grpId="0"/>
      <p:bldP spid="4" grpId="0"/>
      <p:bldP spid="83" grpId="0"/>
      <p:bldP spid="22" grpId="0"/>
      <p:bldP spid="84" grpId="0"/>
      <p:bldP spid="85" grpId="0"/>
      <p:bldP spid="86" grpId="0"/>
      <p:bldP spid="89" grpId="0"/>
      <p:bldP spid="90" grpId="0"/>
      <p:bldP spid="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45000" y="394595"/>
            <a:ext cx="6768000" cy="2655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/>
          <a:lstStyle/>
          <a:p>
            <a:pPr marL="257175" marR="0" lvl="0" indent="-257175" algn="ctr" defTabSz="6858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1F497D"/>
              </a:buClr>
              <a:buSzPct val="75000"/>
              <a:buFontTx/>
              <a:buNone/>
              <a:tabLst/>
              <a:defRPr/>
            </a:pPr>
            <a:r>
              <a:rPr kumimoji="0" lang="it-IT" sz="15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cs typeface="Arial" panose="020B0604020202020204" pitchFamily="34" charset="0"/>
              </a:rPr>
              <a:t>Indagine insiemistica sulla doppia proiezione ortogonale di </a:t>
            </a:r>
            <a:r>
              <a:rPr kumimoji="0" lang="it-IT" sz="15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cs typeface="Arial" panose="020B0604020202020204" pitchFamily="34" charset="0"/>
              </a:rPr>
              <a:t>Monge</a:t>
            </a:r>
            <a:endParaRPr kumimoji="0" lang="it-IT" sz="15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cs typeface="Arial" panose="020B0604020202020204" pitchFamily="34" charset="0"/>
            </a:endParaRPr>
          </a:p>
        </p:txBody>
      </p:sp>
      <p:sp>
        <p:nvSpPr>
          <p:cNvPr id="6" name="Titolo 6"/>
          <p:cNvSpPr txBox="1">
            <a:spLocks noGrp="1"/>
          </p:cNvSpPr>
          <p:nvPr>
            <p:ph type="title"/>
          </p:nvPr>
        </p:nvSpPr>
        <p:spPr bwMode="auto">
          <a:xfrm>
            <a:off x="45000" y="11356"/>
            <a:ext cx="6768000" cy="360000"/>
          </a:xfrm>
          <a:prstGeom prst="rect">
            <a:avLst/>
          </a:prstGeom>
          <a:noFill/>
          <a:ln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altLang="it-IT" sz="3000" cap="none" dirty="0">
                <a:ln>
                  <a:noFill/>
                </a:ln>
                <a:solidFill>
                  <a:srgbClr val="002060"/>
                </a:solidFill>
                <a:latin typeface="Comic Sans MS" panose="030F0702030302020204" pitchFamily="66" charset="0"/>
              </a:rPr>
              <a:t>Geometria descrittiva dinamica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165008"/>
              </p:ext>
            </p:extLst>
          </p:nvPr>
        </p:nvGraphicFramePr>
        <p:xfrm>
          <a:off x="45001" y="709127"/>
          <a:ext cx="6767999" cy="8432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943">
                  <a:extLst>
                    <a:ext uri="{9D8B030D-6E8A-4147-A177-3AD203B41FA5}">
                      <a16:colId xmlns:a16="http://schemas.microsoft.com/office/drawing/2014/main" val="3286302815"/>
                    </a:ext>
                  </a:extLst>
                </a:gridCol>
                <a:gridCol w="1400264">
                  <a:extLst>
                    <a:ext uri="{9D8B030D-6E8A-4147-A177-3AD203B41FA5}">
                      <a16:colId xmlns:a16="http://schemas.microsoft.com/office/drawing/2014/main" val="1531621198"/>
                    </a:ext>
                  </a:extLst>
                </a:gridCol>
                <a:gridCol w="1400264">
                  <a:extLst>
                    <a:ext uri="{9D8B030D-6E8A-4147-A177-3AD203B41FA5}">
                      <a16:colId xmlns:a16="http://schemas.microsoft.com/office/drawing/2014/main" val="2606743172"/>
                    </a:ext>
                  </a:extLst>
                </a:gridCol>
                <a:gridCol w="1400264">
                  <a:extLst>
                    <a:ext uri="{9D8B030D-6E8A-4147-A177-3AD203B41FA5}">
                      <a16:colId xmlns:a16="http://schemas.microsoft.com/office/drawing/2014/main" val="1337491094"/>
                    </a:ext>
                  </a:extLst>
                </a:gridCol>
                <a:gridCol w="1400264">
                  <a:extLst>
                    <a:ext uri="{9D8B030D-6E8A-4147-A177-3AD203B41FA5}">
                      <a16:colId xmlns:a16="http://schemas.microsoft.com/office/drawing/2014/main" val="2209362558"/>
                    </a:ext>
                  </a:extLst>
                </a:gridCol>
              </a:tblGrid>
              <a:tr h="462529">
                <a:tc gridSpan="5">
                  <a:txBody>
                    <a:bodyPr/>
                    <a:lstStyle/>
                    <a:p>
                      <a:pPr algn="ctr"/>
                      <a:r>
                        <a:rPr lang="it-IT" sz="2800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Scheda 2/b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BA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9109826"/>
                  </a:ext>
                </a:extLst>
              </a:tr>
              <a:tr h="349219">
                <a:tc rowSpan="2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856070"/>
                  </a:ext>
                </a:extLst>
              </a:tr>
              <a:tr h="349219">
                <a:tc v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984154"/>
                  </a:ext>
                </a:extLst>
              </a:tr>
              <a:tr h="349219">
                <a:tc rowSpan="2"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5863037"/>
                  </a:ext>
                </a:extLst>
              </a:tr>
              <a:tr h="349219">
                <a:tc vMerge="1"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709967"/>
                  </a:ext>
                </a:extLst>
              </a:tr>
              <a:tr h="1396874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4904986"/>
                  </a:ext>
                </a:extLst>
              </a:tr>
              <a:tr h="545472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849520"/>
                  </a:ext>
                </a:extLst>
              </a:tr>
              <a:tr h="972705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417328"/>
                  </a:ext>
                </a:extLst>
              </a:tr>
              <a:tr h="361561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8583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2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9146462"/>
                  </a:ext>
                </a:extLst>
              </a:tr>
              <a:tr h="404812"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3977803"/>
                  </a:ext>
                </a:extLst>
              </a:tr>
              <a:tr h="909638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288868"/>
                  </a:ext>
                </a:extLst>
              </a:tr>
              <a:tr h="723632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080058"/>
                  </a:ext>
                </a:extLst>
              </a:tr>
            </a:tbl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46619" y="1266345"/>
            <a:ext cx="1156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Descrizione dei piani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239253" y="1171641"/>
            <a:ext cx="5522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latin typeface="Comic Sans MS" panose="030F0702030302020204" pitchFamily="66" charset="0"/>
              </a:rPr>
              <a:t>Intersezione tra </a:t>
            </a:r>
            <a:r>
              <a:rPr lang="it-IT" sz="16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piano frontale </a:t>
            </a:r>
            <a:r>
              <a:rPr lang="it-IT" sz="16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15073" y="1555491"/>
            <a:ext cx="140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F0AE1C"/>
                </a:solidFill>
                <a:effectLst/>
                <a:uLnTx/>
                <a:uFillTx/>
                <a:latin typeface="Comic Sans MS" panose="030F0702030302020204" pitchFamily="66" charset="0"/>
              </a:rPr>
              <a:t>Piano di profilo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601423" y="1464662"/>
            <a:ext cx="1389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79B9F9"/>
                </a:solidFill>
                <a:effectLst/>
                <a:uLnTx/>
                <a:uFillTx/>
                <a:latin typeface="Comic Sans MS" panose="030F0702030302020204" pitchFamily="66" charset="0"/>
              </a:rPr>
              <a:t>Piano generico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rgbClr val="79B9F9"/>
                </a:solidFill>
                <a:effectLst/>
                <a:uLnTx/>
                <a:uFillTx/>
                <a:latin typeface="Comic Sans MS" panose="030F0702030302020204" pitchFamily="66" charset="0"/>
              </a:rPr>
              <a:t>parallelo lt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4024017" y="1551406"/>
            <a:ext cx="140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</a:rPr>
              <a:t>Piano incidente lt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36526" y="1916396"/>
            <a:ext cx="12618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Formalizzazione geometrico-descrittiva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7625" y="2944579"/>
            <a:ext cx="1257300" cy="76944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Graficizzazione descrittiva dell’operazione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d’intersezione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47625" y="4017476"/>
            <a:ext cx="120178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Caratteri geometrici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dei piani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51595" y="4798588"/>
            <a:ext cx="12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Formalizzazione geometrico-descrittiva dell’operazione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21498" y="5731635"/>
            <a:ext cx="1260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Retta risultante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28575" y="6031526"/>
            <a:ext cx="12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Caratteri geometrici della retta risultante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19050" y="7115276"/>
            <a:ext cx="1285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Caratteri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degli enti rappresentativi della retta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47625" y="6659228"/>
            <a:ext cx="115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Nome retta risultante</a:t>
            </a:r>
            <a:endParaRPr kumimoji="0" lang="it-IT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74627" y="8914249"/>
            <a:ext cx="13519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</a:rPr>
              <a:t>Note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1219199" y="1845149"/>
            <a:ext cx="557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baseline="300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5DBA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5DBA3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Parentesi graffa aperta 26"/>
          <p:cNvSpPr/>
          <p:nvPr/>
        </p:nvSpPr>
        <p:spPr>
          <a:xfrm>
            <a:off x="1229536" y="4759236"/>
            <a:ext cx="180000" cy="720000"/>
          </a:xfrm>
          <a:prstGeom prst="leftBrace">
            <a:avLst>
              <a:gd name="adj1" fmla="val 17307"/>
              <a:gd name="adj2" fmla="val 51210"/>
            </a:avLst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 w="0"/>
              <a:solidFill>
                <a:sysClr val="windowText" lastClr="0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</a:endParaRPr>
          </a:p>
        </p:txBody>
      </p:sp>
      <p:cxnSp>
        <p:nvCxnSpPr>
          <p:cNvPr id="31" name="Connettore 2 30"/>
          <p:cNvCxnSpPr/>
          <p:nvPr/>
        </p:nvCxnSpPr>
        <p:spPr>
          <a:xfrm>
            <a:off x="1647825" y="5467350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2047875" y="5467350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6"/>
          <p:cNvSpPr txBox="1"/>
          <p:nvPr/>
        </p:nvSpPr>
        <p:spPr>
          <a:xfrm>
            <a:off x="1171575" y="6096000"/>
            <a:ext cx="147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5143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 car. ortogonalità</a:t>
            </a:r>
          </a:p>
          <a:p>
            <a:pPr marL="0" marR="0" lvl="0" indent="0" defTabSz="5143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kern="0" dirty="0">
                <a:solidFill>
                  <a:prstClr val="black"/>
                </a:solidFill>
                <a:latin typeface="Comic Sans MS" panose="030F0702030302020204" pitchFamily="66" charset="0"/>
              </a:rPr>
              <a:t>1 car. parallelismo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8" name="CasellaDiTesto 37"/>
          <p:cNvSpPr txBox="1"/>
          <p:nvPr/>
        </p:nvSpPr>
        <p:spPr>
          <a:xfrm>
            <a:off x="1181100" y="6638925"/>
            <a:ext cx="147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Retta proiettante in 1</a:t>
            </a:r>
            <a:r>
              <a:rPr kumimoji="0" lang="it-IT" sz="1200" b="0" i="0" u="none" strike="noStrike" kern="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a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proiezione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1228724" y="7105650"/>
            <a:ext cx="140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T</a:t>
            </a:r>
            <a:r>
              <a:rPr kumimoji="0" lang="it-IT" sz="1200" b="0" i="0" u="none" strike="noStrike" kern="0" cap="none" spc="0" normalizeH="0" baseline="-25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1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 = reale</a:t>
            </a:r>
          </a:p>
          <a:p>
            <a:pPr lvl="0"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kumimoji="0" lang="it-IT" sz="1200" b="0" i="0" u="none" strike="noStrike" kern="0" cap="none" spc="0" normalizeH="0" baseline="-25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 = impropria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r’ = punto reale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r’’ = virtuale</a:t>
            </a:r>
          </a:p>
        </p:txBody>
      </p:sp>
      <p:sp>
        <p:nvSpPr>
          <p:cNvPr id="40" name="CasellaDiTesto 39"/>
          <p:cNvSpPr txBox="1"/>
          <p:nvPr/>
        </p:nvSpPr>
        <p:spPr>
          <a:xfrm>
            <a:off x="47625" y="8372475"/>
            <a:ext cx="115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Note</a:t>
            </a:r>
          </a:p>
        </p:txBody>
      </p:sp>
      <p:sp>
        <p:nvSpPr>
          <p:cNvPr id="44" name="Parentesi graffa aperta 43"/>
          <p:cNvSpPr/>
          <p:nvPr/>
        </p:nvSpPr>
        <p:spPr>
          <a:xfrm>
            <a:off x="2629711" y="4749711"/>
            <a:ext cx="180000" cy="720000"/>
          </a:xfrm>
          <a:prstGeom prst="leftBrace">
            <a:avLst>
              <a:gd name="adj1" fmla="val 17307"/>
              <a:gd name="adj2" fmla="val 51210"/>
            </a:avLst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 w="0"/>
              <a:solidFill>
                <a:sysClr val="windowText" lastClr="0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</a:endParaRPr>
          </a:p>
        </p:txBody>
      </p:sp>
      <p:cxnSp>
        <p:nvCxnSpPr>
          <p:cNvPr id="47" name="Connettore 2 46"/>
          <p:cNvCxnSpPr/>
          <p:nvPr/>
        </p:nvCxnSpPr>
        <p:spPr>
          <a:xfrm>
            <a:off x="3038475" y="5457825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/>
          <p:nvPr/>
        </p:nvCxnSpPr>
        <p:spPr>
          <a:xfrm>
            <a:off x="3409950" y="5486400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asellaDiTesto 50"/>
          <p:cNvSpPr txBox="1"/>
          <p:nvPr/>
        </p:nvSpPr>
        <p:spPr>
          <a:xfrm>
            <a:off x="2619375" y="6619428"/>
            <a:ext cx="14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Retta parallela</a:t>
            </a:r>
            <a:r>
              <a:rPr kumimoji="0" lang="it-IT" sz="12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ai semipiani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2" name="CasellaDiTesto 51"/>
          <p:cNvSpPr txBox="1"/>
          <p:nvPr/>
        </p:nvSpPr>
        <p:spPr>
          <a:xfrm>
            <a:off x="2619374" y="7105650"/>
            <a:ext cx="144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kumimoji="0" lang="it-IT" sz="1200" b="0" i="0" u="none" strike="noStrike" kern="0" cap="none" spc="0" normalizeH="0" baseline="-25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1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 = impropria</a:t>
            </a:r>
          </a:p>
          <a:p>
            <a:pPr lvl="0"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kumimoji="0" lang="it-IT" sz="1200" b="0" i="0" u="none" strike="noStrike" kern="0" cap="none" spc="0" normalizeH="0" baseline="-25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 = impropria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r’ = virtuale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r’’ = virtuale</a:t>
            </a:r>
          </a:p>
        </p:txBody>
      </p:sp>
      <p:sp>
        <p:nvSpPr>
          <p:cNvPr id="53" name="Parentesi graffa aperta 52"/>
          <p:cNvSpPr/>
          <p:nvPr/>
        </p:nvSpPr>
        <p:spPr>
          <a:xfrm>
            <a:off x="4029886" y="4749711"/>
            <a:ext cx="180000" cy="720000"/>
          </a:xfrm>
          <a:prstGeom prst="leftBrace">
            <a:avLst>
              <a:gd name="adj1" fmla="val 17307"/>
              <a:gd name="adj2" fmla="val 51210"/>
            </a:avLst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 w="0"/>
              <a:solidFill>
                <a:sysClr val="windowText" lastClr="0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</a:endParaRPr>
          </a:p>
        </p:txBody>
      </p:sp>
      <p:cxnSp>
        <p:nvCxnSpPr>
          <p:cNvPr id="55" name="Connettore 2 54"/>
          <p:cNvCxnSpPr/>
          <p:nvPr/>
        </p:nvCxnSpPr>
        <p:spPr>
          <a:xfrm>
            <a:off x="4429125" y="5476875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/>
          <p:nvPr/>
        </p:nvCxnSpPr>
        <p:spPr>
          <a:xfrm>
            <a:off x="4781550" y="5486400"/>
            <a:ext cx="0" cy="1800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  <a:alpha val="60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sellaDiTesto 70"/>
          <p:cNvSpPr txBox="1"/>
          <p:nvPr/>
        </p:nvSpPr>
        <p:spPr>
          <a:xfrm>
            <a:off x="1323473" y="4884821"/>
            <a:ext cx="44516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Ç</a:t>
            </a:r>
            <a:endParaRPr kumimoji="0" lang="it-IT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2" name="CasellaDiTesto 71"/>
          <p:cNvSpPr txBox="1"/>
          <p:nvPr/>
        </p:nvSpPr>
        <p:spPr>
          <a:xfrm>
            <a:off x="2717633" y="4892341"/>
            <a:ext cx="44516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Ç</a:t>
            </a:r>
            <a:endParaRPr kumimoji="0" lang="it-IT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3" name="CasellaDiTesto 72"/>
          <p:cNvSpPr txBox="1"/>
          <p:nvPr/>
        </p:nvSpPr>
        <p:spPr>
          <a:xfrm>
            <a:off x="4119313" y="4881313"/>
            <a:ext cx="396000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Ç</a:t>
            </a:r>
            <a:endParaRPr kumimoji="0" lang="it-IT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1211508" y="2200780"/>
            <a:ext cx="140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F0AE1C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it-IT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baseline="300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baseline="-250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dirty="0">
              <a:solidFill>
                <a:srgbClr val="F0AE1C"/>
              </a:solidFill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2586020" y="2228714"/>
            <a:ext cx="147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79B9F9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it-IT" sz="14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4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400" baseline="300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400" baseline="-250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4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4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400" baseline="300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400" baseline="-250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4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4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</a:t>
            </a:r>
            <a:r>
              <a:rPr lang="it-IT" sz="1400" dirty="0">
                <a:solidFill>
                  <a:srgbClr val="79B9F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lt)</a:t>
            </a:r>
            <a:endParaRPr lang="it-IT" sz="1400" dirty="0">
              <a:solidFill>
                <a:srgbClr val="79B9F9"/>
              </a:solidFill>
            </a:endParaRPr>
          </a:p>
        </p:txBody>
      </p:sp>
      <p:sp>
        <p:nvSpPr>
          <p:cNvPr id="30" name="CasellaDiTesto 29"/>
          <p:cNvSpPr txBox="1"/>
          <p:nvPr/>
        </p:nvSpPr>
        <p:spPr>
          <a:xfrm>
            <a:off x="3955014" y="2230211"/>
            <a:ext cx="151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4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4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4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4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</a:t>
            </a:r>
            <a:r>
              <a:rPr lang="it-IT" sz="1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lt)</a:t>
            </a:r>
            <a:endParaRPr lang="it-IT" sz="1400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1175268" y="4038852"/>
            <a:ext cx="15120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 car. ortogonalità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car. parallelismo</a:t>
            </a:r>
            <a:endParaRPr lang="it-IT" sz="1200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2593911" y="3954838"/>
            <a:ext cx="1512000" cy="72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car. ortogonalità</a:t>
            </a:r>
          </a:p>
          <a:p>
            <a:pPr>
              <a:lnSpc>
                <a:spcPct val="115000"/>
              </a:lnSpc>
            </a:pPr>
            <a:r>
              <a:rPr lang="it-IT" sz="1200" dirty="0">
                <a:latin typeface="Comic Sans MS" panose="030F0702030302020204" pitchFamily="66" charset="0"/>
                <a:cs typeface="Times New Roman" panose="02020603050405020304" pitchFamily="18" charset="0"/>
              </a:rPr>
              <a:t>1 car. parallelismo</a:t>
            </a:r>
            <a:endParaRPr lang="it-IT" sz="12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 car. obliquità</a:t>
            </a:r>
          </a:p>
        </p:txBody>
      </p:sp>
      <p:sp>
        <p:nvSpPr>
          <p:cNvPr id="35" name="CasellaDiTesto 34"/>
          <p:cNvSpPr txBox="1"/>
          <p:nvPr/>
        </p:nvSpPr>
        <p:spPr>
          <a:xfrm>
            <a:off x="4020191" y="3974609"/>
            <a:ext cx="147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car. ortogonalità</a:t>
            </a:r>
          </a:p>
          <a:p>
            <a:r>
              <a:rPr lang="it-IT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 car. parallelismo</a:t>
            </a:r>
          </a:p>
          <a:p>
            <a:r>
              <a:rPr lang="it-IT" sz="1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 car. obliquità</a:t>
            </a:r>
            <a:endParaRPr lang="it-IT" sz="1200" dirty="0"/>
          </a:p>
        </p:txBody>
      </p:sp>
      <p:sp>
        <p:nvSpPr>
          <p:cNvPr id="78" name="CasellaDiTesto 77"/>
          <p:cNvSpPr txBox="1"/>
          <p:nvPr/>
        </p:nvSpPr>
        <p:spPr>
          <a:xfrm>
            <a:off x="1284803" y="5214459"/>
            <a:ext cx="14928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0AE1C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it-IT" sz="16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6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sz="1600" baseline="300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6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6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sz="1600" baseline="300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600" dirty="0">
                <a:solidFill>
                  <a:srgbClr val="F0AE1C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600" dirty="0">
              <a:solidFill>
                <a:srgbClr val="F0AE1C"/>
              </a:solidFill>
            </a:endParaRPr>
          </a:p>
        </p:txBody>
      </p:sp>
      <p:sp>
        <p:nvSpPr>
          <p:cNvPr id="79" name="CasellaDiTesto 78"/>
          <p:cNvSpPr txBox="1"/>
          <p:nvPr/>
        </p:nvSpPr>
        <p:spPr>
          <a:xfrm>
            <a:off x="2715498" y="5211872"/>
            <a:ext cx="14200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>
                <a:solidFill>
                  <a:srgbClr val="007FFF"/>
                </a:solidFill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it-IT" sz="13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3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300" baseline="300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300" baseline="-250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3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3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300" baseline="300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300" baseline="-250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3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3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</a:t>
            </a:r>
            <a:r>
              <a:rPr lang="it-IT" sz="13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lt</a:t>
            </a:r>
            <a:r>
              <a:rPr lang="it-IT" sz="1400" dirty="0">
                <a:solidFill>
                  <a:srgbClr val="007F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400" dirty="0">
              <a:solidFill>
                <a:srgbClr val="007FFF"/>
              </a:solidFill>
            </a:endParaRPr>
          </a:p>
        </p:txBody>
      </p:sp>
      <p:sp>
        <p:nvSpPr>
          <p:cNvPr id="80" name="CasellaDiTesto 79"/>
          <p:cNvSpPr txBox="1"/>
          <p:nvPr/>
        </p:nvSpPr>
        <p:spPr>
          <a:xfrm>
            <a:off x="4069231" y="5212810"/>
            <a:ext cx="14742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00" dirty="0"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it-IT" sz="13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3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3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3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3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3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</a:t>
            </a:r>
            <a:r>
              <a:rPr lang="it-IT" sz="13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3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3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3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</a:t>
            </a:r>
            <a:r>
              <a:rPr lang="it-IT" sz="13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lt)</a:t>
            </a:r>
            <a:endParaRPr lang="it-IT" sz="1300" dirty="0"/>
          </a:p>
        </p:txBody>
      </p:sp>
      <p:sp>
        <p:nvSpPr>
          <p:cNvPr id="41" name="CasellaDiTesto 40"/>
          <p:cNvSpPr txBox="1"/>
          <p:nvPr/>
        </p:nvSpPr>
        <p:spPr>
          <a:xfrm>
            <a:off x="1240787" y="5653378"/>
            <a:ext cx="146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r(</a:t>
            </a:r>
            <a:r>
              <a:rPr lang="it-IT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it-IT" sz="16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//</a:t>
            </a:r>
            <a:r>
              <a:rPr lang="it-IT" sz="16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600" dirty="0"/>
          </a:p>
        </p:txBody>
      </p:sp>
      <p:sp>
        <p:nvSpPr>
          <p:cNvPr id="81" name="CasellaDiTesto 80"/>
          <p:cNvSpPr txBox="1"/>
          <p:nvPr/>
        </p:nvSpPr>
        <p:spPr>
          <a:xfrm>
            <a:off x="2629044" y="5662654"/>
            <a:ext cx="1463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r(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//</a:t>
            </a:r>
            <a:r>
              <a:rPr lang="it-IT" sz="16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//</a:t>
            </a:r>
            <a:r>
              <a:rPr lang="it-IT" sz="16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600" dirty="0"/>
          </a:p>
        </p:txBody>
      </p:sp>
      <p:sp>
        <p:nvSpPr>
          <p:cNvPr id="82" name="CasellaDiTesto 81"/>
          <p:cNvSpPr txBox="1"/>
          <p:nvPr/>
        </p:nvSpPr>
        <p:spPr>
          <a:xfrm>
            <a:off x="4026010" y="5671930"/>
            <a:ext cx="1463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r(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//</a:t>
            </a:r>
            <a:r>
              <a:rPr lang="it-IT" sz="16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//</a:t>
            </a:r>
            <a:r>
              <a:rPr lang="it-IT" sz="160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6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600" dirty="0"/>
          </a:p>
        </p:txBody>
      </p:sp>
      <p:sp>
        <p:nvSpPr>
          <p:cNvPr id="84" name="CasellaDiTesto 83"/>
          <p:cNvSpPr txBox="1"/>
          <p:nvPr/>
        </p:nvSpPr>
        <p:spPr>
          <a:xfrm>
            <a:off x="2620037" y="6100007"/>
            <a:ext cx="1409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5143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 caratteri di parallelismo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5" name="CasellaDiTesto 84"/>
          <p:cNvSpPr txBox="1"/>
          <p:nvPr/>
        </p:nvSpPr>
        <p:spPr>
          <a:xfrm>
            <a:off x="4028743" y="6095969"/>
            <a:ext cx="1409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51435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2 caratteri di parallelismo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2" name="Immagine 41"/>
          <p:cNvPicPr>
            <a:picLocks noChangeAspect="1"/>
          </p:cNvPicPr>
          <p:nvPr/>
        </p:nvPicPr>
        <p:blipFill rotWithShape="1">
          <a:blip r:embed="rId2"/>
          <a:srcRect l="25965" t="8252" r="53508" b="12276"/>
          <a:stretch/>
        </p:blipFill>
        <p:spPr>
          <a:xfrm>
            <a:off x="1215195" y="2574761"/>
            <a:ext cx="1368000" cy="1344417"/>
          </a:xfrm>
          <a:prstGeom prst="rect">
            <a:avLst/>
          </a:prstGeom>
        </p:spPr>
      </p:pic>
      <p:sp>
        <p:nvSpPr>
          <p:cNvPr id="87" name="CasellaDiTesto 86"/>
          <p:cNvSpPr txBox="1"/>
          <p:nvPr/>
        </p:nvSpPr>
        <p:spPr>
          <a:xfrm>
            <a:off x="2609850" y="4664549"/>
            <a:ext cx="14726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rgbClr val="5DBA3E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sz="1600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sz="1600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600" dirty="0">
              <a:solidFill>
                <a:srgbClr val="5DBA3E"/>
              </a:solidFill>
            </a:endParaRPr>
          </a:p>
        </p:txBody>
      </p:sp>
      <p:sp>
        <p:nvSpPr>
          <p:cNvPr id="88" name="CasellaDiTesto 87"/>
          <p:cNvSpPr txBox="1"/>
          <p:nvPr/>
        </p:nvSpPr>
        <p:spPr>
          <a:xfrm>
            <a:off x="3971925" y="4674074"/>
            <a:ext cx="14726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rgbClr val="5DBA3E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sz="1600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sz="1600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600" dirty="0">
              <a:solidFill>
                <a:srgbClr val="5DBA3E"/>
              </a:solidFill>
            </a:endParaRPr>
          </a:p>
        </p:txBody>
      </p:sp>
      <p:sp>
        <p:nvSpPr>
          <p:cNvPr id="89" name="CasellaDiTesto 88"/>
          <p:cNvSpPr txBox="1"/>
          <p:nvPr/>
        </p:nvSpPr>
        <p:spPr>
          <a:xfrm>
            <a:off x="1238250" y="4674074"/>
            <a:ext cx="14726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rgbClr val="5DBA3E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j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</a:t>
            </a:r>
            <a:r>
              <a:rPr lang="it-IT" sz="1600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</a:t>
            </a:r>
            <a:r>
              <a:rPr lang="it-IT" sz="1600" baseline="30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600" baseline="-250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600" dirty="0">
                <a:solidFill>
                  <a:srgbClr val="5DBA3E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600" dirty="0">
              <a:solidFill>
                <a:srgbClr val="5DBA3E"/>
              </a:solidFill>
            </a:endParaRPr>
          </a:p>
        </p:txBody>
      </p:sp>
      <p:sp>
        <p:nvSpPr>
          <p:cNvPr id="90" name="CasellaDiTesto 89"/>
          <p:cNvSpPr txBox="1"/>
          <p:nvPr/>
        </p:nvSpPr>
        <p:spPr>
          <a:xfrm>
            <a:off x="1195638" y="7986921"/>
            <a:ext cx="14760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Il carattere di perpendicolarità domina su </a:t>
            </a:r>
            <a:r>
              <a:rPr lang="it-IT" sz="105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it-IT" sz="105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05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it-IT" sz="1050" dirty="0">
                <a:latin typeface="Comic Sans MS" panose="030F0702030302020204" pitchFamily="66" charset="0"/>
              </a:rPr>
              <a:t> mentre su </a:t>
            </a:r>
            <a:r>
              <a:rPr lang="it-IT" sz="105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</a:t>
            </a:r>
            <a:r>
              <a:rPr lang="it-IT" sz="1050" baseline="30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it-IT" sz="1050" baseline="-250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it-IT" sz="1050" dirty="0">
                <a:latin typeface="Comic Sans MS" panose="030F0702030302020204" pitchFamily="66" charset="0"/>
              </a:rPr>
              <a:t>il parallelismo comprende l’obliquità </a:t>
            </a:r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 rotWithShape="1">
          <a:blip r:embed="rId3"/>
          <a:srcRect l="20833" t="15358" r="60000" b="12664"/>
          <a:stretch/>
        </p:blipFill>
        <p:spPr>
          <a:xfrm>
            <a:off x="2619375" y="2538742"/>
            <a:ext cx="1368000" cy="1371601"/>
          </a:xfrm>
          <a:prstGeom prst="rect">
            <a:avLst/>
          </a:prstGeom>
        </p:spPr>
      </p:pic>
      <p:sp>
        <p:nvSpPr>
          <p:cNvPr id="92" name="CasellaDiTesto 91"/>
          <p:cNvSpPr txBox="1"/>
          <p:nvPr/>
        </p:nvSpPr>
        <p:spPr>
          <a:xfrm>
            <a:off x="3971924" y="7105650"/>
            <a:ext cx="144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T</a:t>
            </a:r>
            <a:r>
              <a:rPr lang="it-IT" sz="1200" baseline="30000" dirty="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kumimoji="0" lang="it-IT" sz="1200" b="0" i="0" u="none" strike="noStrike" kern="0" cap="none" spc="0" normalizeH="0" baseline="-25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1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 = impropria</a:t>
            </a:r>
          </a:p>
          <a:p>
            <a:pPr lvl="0"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T</a:t>
            </a:r>
            <a:r>
              <a:rPr lang="it-IT" sz="1200" baseline="30000">
                <a:solidFill>
                  <a:prstClr val="black"/>
                </a:solidFill>
                <a:latin typeface="Symbol" panose="05050102010706020507" pitchFamily="18" charset="2"/>
              </a:rPr>
              <a:t> ¥</a:t>
            </a:r>
            <a:r>
              <a:rPr kumimoji="0" lang="it-IT" sz="1200" b="0" i="0" u="none" strike="noStrike" kern="0" cap="none" spc="0" normalizeH="0" baseline="-25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2</a:t>
            </a:r>
            <a:r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 </a:t>
            </a: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= impropria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r’ = virtuale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r’’ = virtuale</a:t>
            </a:r>
          </a:p>
        </p:txBody>
      </p:sp>
      <p:pic>
        <p:nvPicPr>
          <p:cNvPr id="49" name="Immagine 48"/>
          <p:cNvPicPr>
            <a:picLocks noChangeAspect="1"/>
          </p:cNvPicPr>
          <p:nvPr/>
        </p:nvPicPr>
        <p:blipFill rotWithShape="1">
          <a:blip r:embed="rId4"/>
          <a:srcRect l="38473" t="10579" r="39242" b="1818"/>
          <a:stretch/>
        </p:blipFill>
        <p:spPr>
          <a:xfrm>
            <a:off x="4008918" y="2580168"/>
            <a:ext cx="1404000" cy="1375144"/>
          </a:xfrm>
          <a:prstGeom prst="rect">
            <a:avLst/>
          </a:prstGeom>
        </p:spPr>
      </p:pic>
      <p:sp>
        <p:nvSpPr>
          <p:cNvPr id="93" name="CasellaDiTesto 92"/>
          <p:cNvSpPr txBox="1"/>
          <p:nvPr/>
        </p:nvSpPr>
        <p:spPr>
          <a:xfrm>
            <a:off x="2557713" y="7986921"/>
            <a:ext cx="14760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Il carattere di parallelismo assorbe sia quello di obliquità di </a:t>
            </a:r>
            <a:r>
              <a:rPr lang="it-IT" sz="1050" dirty="0">
                <a:latin typeface="Symbol" panose="05050102010706020507" pitchFamily="18" charset="2"/>
              </a:rPr>
              <a:t>r </a:t>
            </a:r>
            <a:r>
              <a:rPr lang="it-IT" sz="1050" dirty="0">
                <a:latin typeface="Comic Sans MS" panose="030F0702030302020204" pitchFamily="66" charset="0"/>
              </a:rPr>
              <a:t>che quello di ortogonalità di </a:t>
            </a:r>
            <a:r>
              <a:rPr lang="it-IT" sz="1050" dirty="0">
                <a:latin typeface="Symbol" panose="05050102010706020507" pitchFamily="18" charset="2"/>
              </a:rPr>
              <a:t>j</a:t>
            </a:r>
          </a:p>
        </p:txBody>
      </p:sp>
      <p:sp>
        <p:nvSpPr>
          <p:cNvPr id="94" name="CasellaDiTesto 93"/>
          <p:cNvSpPr txBox="1"/>
          <p:nvPr/>
        </p:nvSpPr>
        <p:spPr>
          <a:xfrm>
            <a:off x="3995988" y="8025021"/>
            <a:ext cx="14760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dirty="0">
                <a:latin typeface="Comic Sans MS" panose="030F0702030302020204" pitchFamily="66" charset="0"/>
              </a:rPr>
              <a:t>Il carattere di parallelismo assorbe sia quello di obliquità di </a:t>
            </a:r>
            <a:r>
              <a:rPr lang="it-IT" sz="1050" dirty="0">
                <a:latin typeface="Symbol" panose="05050102010706020507" pitchFamily="18" charset="2"/>
              </a:rPr>
              <a:t>h </a:t>
            </a:r>
            <a:r>
              <a:rPr lang="it-IT" sz="1050" dirty="0">
                <a:latin typeface="Comic Sans MS" panose="030F0702030302020204" pitchFamily="66" charset="0"/>
              </a:rPr>
              <a:t>che quello di ortogonalità di </a:t>
            </a:r>
            <a:r>
              <a:rPr lang="it-IT" sz="1050" dirty="0">
                <a:latin typeface="Symbol" panose="05050102010706020507" pitchFamily="18" charset="2"/>
              </a:rPr>
              <a:t>j</a:t>
            </a:r>
          </a:p>
        </p:txBody>
      </p:sp>
      <p:sp>
        <p:nvSpPr>
          <p:cNvPr id="63" name="CasellaDiTesto 62"/>
          <p:cNvSpPr txBox="1"/>
          <p:nvPr/>
        </p:nvSpPr>
        <p:spPr>
          <a:xfrm>
            <a:off x="4026417" y="6633603"/>
            <a:ext cx="14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Retta parallela</a:t>
            </a:r>
            <a:r>
              <a:rPr kumimoji="0" lang="it-IT" sz="12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mic Sans MS" panose="030F0702030302020204" pitchFamily="66" charset="0"/>
              </a:rPr>
              <a:t> ai semipiani</a:t>
            </a:r>
            <a:endParaRPr kumimoji="0" lang="it-IT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003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  <p:bldP spid="3" grpId="4"/>
      <p:bldP spid="8" grpId="0"/>
      <p:bldP spid="9" grpId="0"/>
      <p:bldP spid="10" grpId="0"/>
      <p:bldP spid="24" grpId="0"/>
      <p:bldP spid="24" grpId="1"/>
      <p:bldP spid="24" grpId="2"/>
      <p:bldP spid="24" grpId="3"/>
      <p:bldP spid="24" grpId="4"/>
      <p:bldP spid="27" grpId="0" animBg="1"/>
      <p:bldP spid="37" grpId="0"/>
      <p:bldP spid="38" grpId="0"/>
      <p:bldP spid="39" grpId="0"/>
      <p:bldP spid="44" grpId="0" animBg="1"/>
      <p:bldP spid="51" grpId="0"/>
      <p:bldP spid="52" grpId="0"/>
      <p:bldP spid="53" grpId="0" animBg="1"/>
      <p:bldP spid="71" grpId="0"/>
      <p:bldP spid="72" grpId="0"/>
      <p:bldP spid="73" grpId="0"/>
      <p:bldP spid="26" grpId="0"/>
      <p:bldP spid="29" grpId="0"/>
      <p:bldP spid="30" grpId="0"/>
      <p:bldP spid="33" grpId="0"/>
      <p:bldP spid="34" grpId="0"/>
      <p:bldP spid="35" grpId="0"/>
      <p:bldP spid="78" grpId="0"/>
      <p:bldP spid="79" grpId="0"/>
      <p:bldP spid="80" grpId="0"/>
      <p:bldP spid="41" grpId="0"/>
      <p:bldP spid="81" grpId="0"/>
      <p:bldP spid="82" grpId="0"/>
      <p:bldP spid="84" grpId="0"/>
      <p:bldP spid="85" grpId="0"/>
      <p:bldP spid="87" grpId="0"/>
      <p:bldP spid="88" grpId="0"/>
      <p:bldP spid="89" grpId="0"/>
      <p:bldP spid="90" grpId="0"/>
      <p:bldP spid="92" grpId="0"/>
      <p:bldP spid="93" grpId="0"/>
      <p:bldP spid="94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ttangolo 1">
            <a:extLst>
              <a:ext uri="{FF2B5EF4-FFF2-40B4-BE49-F238E27FC236}">
                <a16:creationId xmlns:a16="http://schemas.microsoft.com/office/drawing/2014/main" id="{C306AC52-ADAD-4279-AFEA-B5814E4C7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0" y="3870808"/>
            <a:ext cx="6768000" cy="1231106"/>
          </a:xfrm>
          <a:prstGeom prst="rect">
            <a:avLst/>
          </a:prstGeom>
          <a:solidFill>
            <a:srgbClr val="90C4F8"/>
          </a:solidFill>
          <a:ln w="317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Per maggiore completezza ed approfondimento degli argomenti si può  consultare il seguente sito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it-IT" altLang="it-IT" sz="2000" dirty="0">
                <a:solidFill>
                  <a:srgbClr val="002060"/>
                </a:solidFill>
                <a:latin typeface="Comic Sans MS" panose="030F0702030302020204" pitchFamily="66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https://www.eliofragassi.it/</a:t>
            </a:r>
            <a:endParaRPr kumimoji="0" lang="it-IT" altLang="it-IT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5279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933</Words>
  <Application>Microsoft Office PowerPoint</Application>
  <PresentationFormat>Presentazione su schermo (4:3)</PresentationFormat>
  <Paragraphs>187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MS Shell Dlg 2</vt:lpstr>
      <vt:lpstr>Symbol</vt:lpstr>
      <vt:lpstr>Tema di Office</vt:lpstr>
      <vt:lpstr>Presentazione standard di PowerPoint</vt:lpstr>
      <vt:lpstr>Geometria descrittiva dinamica</vt:lpstr>
      <vt:lpstr>Geometria descrittiva dinamica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Elio Fragassi</dc:creator>
  <cp:lastModifiedBy>Elio Fragassi</cp:lastModifiedBy>
  <cp:revision>129</cp:revision>
  <dcterms:created xsi:type="dcterms:W3CDTF">2016-10-18T21:42:57Z</dcterms:created>
  <dcterms:modified xsi:type="dcterms:W3CDTF">2020-02-12T19:14:06Z</dcterms:modified>
</cp:coreProperties>
</file>