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9" r:id="rId2"/>
    <p:sldId id="256" r:id="rId3"/>
    <p:sldId id="257" r:id="rId4"/>
    <p:sldId id="260" r:id="rId5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D9926A"/>
    <a:srgbClr val="D58F68"/>
    <a:srgbClr val="F91717"/>
    <a:srgbClr val="6FC054"/>
    <a:srgbClr val="7AFCC8"/>
    <a:srgbClr val="79F7C2"/>
    <a:srgbClr val="D0889A"/>
    <a:srgbClr val="9AF7F7"/>
    <a:srgbClr val="7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384" autoAdjust="0"/>
  </p:normalViewPr>
  <p:slideViewPr>
    <p:cSldViewPr snapToGrid="0">
      <p:cViewPr varScale="1">
        <p:scale>
          <a:sx n="61" d="100"/>
          <a:sy n="61" d="100"/>
        </p:scale>
        <p:origin x="1925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01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33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1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34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84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21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0062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89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257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60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6"/>
          <p:cNvSpPr txBox="1">
            <a:spLocks/>
          </p:cNvSpPr>
          <p:nvPr/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b" anchorCtr="0" compatLnSpc="1">
            <a:prstTxWarp prst="textNoShape">
              <a:avLst/>
            </a:prstTxWarp>
            <a:normAutofit fontScale="92500" lnSpcReduction="10000"/>
          </a:bodyPr>
          <a:lstStyle>
            <a:lvl1pPr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4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>
          <a:xfrm>
            <a:off x="45000" y="431917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000" y="746448"/>
            <a:ext cx="6768000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LE OPERAZIONI GEOMETRICHE</a:t>
            </a:r>
          </a:p>
          <a:p>
            <a:pPr algn="ctr"/>
            <a:r>
              <a:rPr lang="it-IT" sz="2000" dirty="0">
                <a:latin typeface="Comic Sans MS" panose="030F0702030302020204" pitchFamily="66" charset="0"/>
              </a:rPr>
              <a:t>INTERSEZIONE TRA PIANI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810" y="8215668"/>
            <a:ext cx="4032000" cy="369974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Elio Fragassi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5983" y="8764167"/>
            <a:ext cx="4032000" cy="277641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70687" y="4529453"/>
            <a:ext cx="2628000" cy="4524315"/>
          </a:xfrm>
          <a:prstGeom prst="rect">
            <a:avLst/>
          </a:prstGeom>
          <a:solidFill>
            <a:srgbClr val="D58F68"/>
          </a:solidFill>
          <a:ln w="3175" algn="ctr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lIns="0" anchor="ctr">
            <a:spAutoFit/>
          </a:bodyPr>
          <a:lstStyle/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nell’a. s. 2008/09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endParaRPr lang="it-IT" dirty="0">
              <a:latin typeface="Comic Sans MS" pitchFamily="66" charset="0"/>
              <a:cs typeface="Times New Roman" pitchFamily="18" charset="0"/>
            </a:endParaRP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dirty="0">
                <a:latin typeface="Comic Sans MS" pitchFamily="66" charset="0"/>
                <a:cs typeface="Times New Roman" pitchFamily="18" charset="0"/>
              </a:rPr>
              <a:t>Di Cola Alessia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della classe 1D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del Liceo Artistico «</a:t>
            </a:r>
            <a:r>
              <a:rPr lang="it-IT" b="1" dirty="0">
                <a:latin typeface="Comic Sans MS" pitchFamily="66" charset="0"/>
                <a:cs typeface="Times New Roman" pitchFamily="18" charset="0"/>
              </a:rPr>
              <a:t>G. </a:t>
            </a:r>
            <a:r>
              <a:rPr lang="it-IT" b="1" dirty="0" err="1"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dirty="0">
                <a:latin typeface="Comic Sans MS" pitchFamily="66" charset="0"/>
                <a:cs typeface="Times New Roman" pitchFamily="18" charset="0"/>
              </a:rPr>
              <a:t>» di Pescara </a:t>
            </a:r>
          </a:p>
          <a:p>
            <a:pPr marL="108000" algn="ctr" eaLnBrk="0" hangingPunct="0">
              <a:spcBef>
                <a:spcPts val="0"/>
              </a:spcBef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b="1" dirty="0">
                <a:latin typeface="Comic Sans MS" pitchFamily="66" charset="0"/>
                <a:cs typeface="Times New Roman" pitchFamily="18" charset="0"/>
              </a:rPr>
              <a:t>Discipline geometriche</a:t>
            </a:r>
            <a:r>
              <a:rPr lang="it-IT" dirty="0">
                <a:latin typeface="Comic Sans MS" pitchFamily="66" charset="0"/>
                <a:cs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endParaRPr lang="it-IT" dirty="0">
              <a:latin typeface="Comic Sans MS" pitchFamily="66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eaLnBrk="0" hangingPunct="0">
              <a:defRPr/>
            </a:pPr>
            <a:r>
              <a:rPr lang="it-IT" dirty="0"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dirty="0">
              <a:latin typeface="Comic Sans MS" pitchFamily="66" charset="0"/>
              <a:cs typeface="Arial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644" y="1590042"/>
            <a:ext cx="3996000" cy="6328295"/>
          </a:xfrm>
          <a:prstGeom prst="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2" name="CasellaDiTesto 11"/>
          <p:cNvSpPr txBox="1"/>
          <p:nvPr/>
        </p:nvSpPr>
        <p:spPr>
          <a:xfrm>
            <a:off x="4161452" y="1567543"/>
            <a:ext cx="2628000" cy="29238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endParaRPr lang="it-IT" sz="2000" dirty="0">
              <a:latin typeface="Comic Sans MS" panose="030F0702030302020204" pitchFamily="66" charset="0"/>
            </a:endParaRP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ANALISI GEOMETRICO- DESCRITTIVA DELLE INTERSEZIONI TRA IL</a:t>
            </a:r>
          </a:p>
          <a:p>
            <a:pPr algn="ctr"/>
            <a:r>
              <a:rPr lang="it-IT" dirty="0"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PIANO GENERICO </a:t>
            </a:r>
            <a:r>
              <a:rPr lang="it-IT" dirty="0">
                <a:latin typeface="Comic Sans MS" panose="030F0702030302020204" pitchFamily="66" charset="0"/>
              </a:rPr>
              <a:t>ED I PIANI RIMANENTI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180114" y="1604866"/>
            <a:ext cx="2592000" cy="540000"/>
          </a:xfrm>
          <a:prstGeom prst="rect">
            <a:avLst/>
          </a:prstGeom>
          <a:solidFill>
            <a:srgbClr val="D9926A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SCHEDA 1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67946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indent="-257175" algn="ctr" defTabSz="685800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1500" kern="0" dirty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1500" kern="0" dirty="0" err="1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1500" kern="0" dirty="0">
              <a:solidFill>
                <a:srgbClr val="00206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30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363927"/>
              </p:ext>
            </p:extLst>
          </p:nvPr>
        </p:nvGraphicFramePr>
        <p:xfrm>
          <a:off x="45001" y="709127"/>
          <a:ext cx="6767999" cy="843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1/a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156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39253" y="1171641"/>
            <a:ext cx="5522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latin typeface="Comic Sans MS" panose="030F0702030302020204" pitchFamily="66" charset="0"/>
              </a:rPr>
              <a:t>Intersezione tra </a:t>
            </a: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piano generico</a:t>
            </a:r>
            <a:r>
              <a:rPr lang="it-IT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it-IT" sz="1600" dirty="0"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53388" y="1538367"/>
            <a:ext cx="1368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Piano generico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631792" y="1531428"/>
            <a:ext cx="1368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6FC054"/>
                </a:solidFill>
                <a:latin typeface="Comic Sans MS" panose="030F0702030302020204" pitchFamily="66" charset="0"/>
              </a:rPr>
              <a:t>Piano frontale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942267" y="1545491"/>
            <a:ext cx="14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D0889A"/>
                </a:solidFill>
                <a:latin typeface="Comic Sans MS" panose="030F0702030302020204" pitchFamily="66" charset="0"/>
              </a:rPr>
              <a:t>Piano orizzontale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395617" y="1472209"/>
            <a:ext cx="140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00B0F0"/>
                </a:solidFill>
                <a:latin typeface="Comic Sans MS" panose="030F0702030302020204" pitchFamily="66" charset="0"/>
              </a:rPr>
              <a:t>Piano proiettante</a:t>
            </a:r>
          </a:p>
          <a:p>
            <a:r>
              <a:rPr lang="it-IT" sz="1100" dirty="0">
                <a:solidFill>
                  <a:srgbClr val="00B0F0"/>
                </a:solidFill>
                <a:latin typeface="Comic Sans MS" panose="030F0702030302020204" pitchFamily="66" charset="0"/>
              </a:rPr>
              <a:t> in 1</a:t>
            </a:r>
            <a:r>
              <a:rPr lang="it-IT" sz="1100" baseline="30000" dirty="0">
                <a:solidFill>
                  <a:srgbClr val="00B0F0"/>
                </a:solidFill>
                <a:latin typeface="Comic Sans MS" panose="030F0702030302020204" pitchFamily="66" charset="0"/>
              </a:rPr>
              <a:t>a</a:t>
            </a:r>
            <a:r>
              <a:rPr lang="it-IT" sz="1100" dirty="0">
                <a:solidFill>
                  <a:srgbClr val="00B0F0"/>
                </a:solidFill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16004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Graficizzazione descrittiva dell’operazione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</a:t>
            </a:r>
          </a:p>
          <a:p>
            <a:r>
              <a:rPr lang="it-IT" sz="1100" dirty="0">
                <a:latin typeface="Comic Sans MS" panose="030F0702030302020204" pitchFamily="66" charset="0"/>
              </a:rPr>
              <a:t>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595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9050" y="5713668"/>
            <a:ext cx="126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31526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Caratteri geometrici della 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Caratteri 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Nome retta risultante</a:t>
            </a:r>
            <a:endParaRPr lang="it-IT" sz="11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1138335" y="2164703"/>
            <a:ext cx="150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3343469" y="1813250"/>
            <a:ext cx="201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00966" y="3947432"/>
            <a:ext cx="139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4 caratteri di genericità</a:t>
            </a:r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300259" y="4669778"/>
            <a:ext cx="13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300259" y="5212703"/>
            <a:ext cx="13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cxnSp>
        <p:nvCxnSpPr>
          <p:cNvPr id="31" name="Connettore 2 30"/>
          <p:cNvCxnSpPr/>
          <p:nvPr/>
        </p:nvCxnSpPr>
        <p:spPr>
          <a:xfrm>
            <a:off x="16859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133600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2560319" y="2185850"/>
            <a:ext cx="148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6FC054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j</a:t>
            </a:r>
            <a:r>
              <a:rPr lang="it-IT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</a:t>
            </a:r>
            <a:r>
              <a:rPr lang="it-IT" baseline="30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6FC054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3962399" y="2177143"/>
            <a:ext cx="141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D0889A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</a:t>
            </a:r>
            <a:r>
              <a:rPr lang="it-IT" baseline="30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D0889A"/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5355771" y="2177142"/>
            <a:ext cx="1502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baseline="30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1219199" y="5657850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1171575" y="6096000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2 caratteri di genericità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1219200" y="6724650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1228725" y="7086600"/>
            <a:ext cx="1362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1" name="CasellaDiTesto 40"/>
          <p:cNvSpPr txBox="1"/>
          <p:nvPr/>
        </p:nvSpPr>
        <p:spPr>
          <a:xfrm>
            <a:off x="2572566" y="3966482"/>
            <a:ext cx="13906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di genericità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 parallelismo</a:t>
            </a:r>
          </a:p>
        </p:txBody>
      </p:sp>
      <p:sp>
        <p:nvSpPr>
          <p:cNvPr id="42" name="CasellaDiTesto 41"/>
          <p:cNvSpPr txBox="1"/>
          <p:nvPr/>
        </p:nvSpPr>
        <p:spPr>
          <a:xfrm>
            <a:off x="4010841" y="3985532"/>
            <a:ext cx="13906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2 car. di genericità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ortogonalità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 parallelismo</a:t>
            </a:r>
          </a:p>
        </p:txBody>
      </p:sp>
      <p:sp>
        <p:nvSpPr>
          <p:cNvPr id="43" name="CasellaDiTesto 42"/>
          <p:cNvSpPr txBox="1"/>
          <p:nvPr/>
        </p:nvSpPr>
        <p:spPr>
          <a:xfrm>
            <a:off x="5449116" y="4004582"/>
            <a:ext cx="1390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3 car. di genericità</a:t>
            </a:r>
          </a:p>
          <a:p>
            <a:r>
              <a:rPr lang="it-IT" sz="1050" dirty="0">
                <a:latin typeface="Comic Sans MS" panose="030F0702030302020204" pitchFamily="66" charset="0"/>
              </a:rPr>
              <a:t>1 car. ortogonalità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2681384" y="4660253"/>
            <a:ext cx="13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2693670" y="5214800"/>
            <a:ext cx="13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6FC054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j</a:t>
            </a:r>
            <a:r>
              <a:rPr lang="it-IT" sz="16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;//</a:t>
            </a:r>
            <a:r>
              <a:rPr lang="it-IT" sz="16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sz="1600" baseline="30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6FC054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6FC054"/>
              </a:solidFill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495675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647949" y="5657850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</a:rPr>
              <a:t>r</a:t>
            </a:r>
            <a:r>
              <a:rPr lang="it-IT" dirty="0"/>
              <a:t>(</a:t>
            </a:r>
            <a:r>
              <a:rPr lang="it-IT" dirty="0">
                <a:sym typeface="Symbol" panose="05050102010706020507" pitchFamily="18" charset="2"/>
              </a:rPr>
              <a:t>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1</a:t>
            </a:r>
            <a:r>
              <a:rPr lang="it-IT" dirty="0"/>
              <a:t>;//</a:t>
            </a:r>
            <a:r>
              <a:rPr lang="it-IT" dirty="0">
                <a:sym typeface="Symbol" panose="05050102010706020507" pitchFamily="18" charset="2"/>
              </a:rPr>
              <a:t></a:t>
            </a:r>
            <a:r>
              <a:rPr lang="it-IT" baseline="30000" dirty="0"/>
              <a:t>+</a:t>
            </a:r>
            <a:r>
              <a:rPr lang="it-IT" baseline="-25000" dirty="0">
                <a:latin typeface="Comic Sans MS" panose="030F0702030302020204" pitchFamily="66" charset="0"/>
              </a:rPr>
              <a:t>2</a:t>
            </a:r>
            <a:r>
              <a:rPr lang="it-IT" dirty="0"/>
              <a:t>)</a:t>
            </a:r>
          </a:p>
        </p:txBody>
      </p:sp>
      <p:sp>
        <p:nvSpPr>
          <p:cNvPr id="50" name="CasellaDiTesto 49"/>
          <p:cNvSpPr txBox="1"/>
          <p:nvPr/>
        </p:nvSpPr>
        <p:spPr>
          <a:xfrm>
            <a:off x="2609850" y="6076950"/>
            <a:ext cx="147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1 car. genericità</a:t>
            </a:r>
          </a:p>
          <a:p>
            <a:pPr lvl="0" defTabSz="514350"/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  <a:endParaRPr lang="it-IT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2619375" y="6715125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frontale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2619374" y="7067550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 </a:t>
            </a:r>
            <a:r>
              <a:rPr lang="it-IT" sz="1200" baseline="30000" dirty="0">
                <a:latin typeface="Symbol" panose="05050102010706020507" pitchFamily="18" charset="2"/>
              </a:rPr>
              <a:t>¥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53" name="Parentesi graffa aperta 52"/>
          <p:cNvSpPr/>
          <p:nvPr/>
        </p:nvSpPr>
        <p:spPr>
          <a:xfrm>
            <a:off x="4029886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CasellaDiTesto 53"/>
          <p:cNvSpPr txBox="1"/>
          <p:nvPr/>
        </p:nvSpPr>
        <p:spPr>
          <a:xfrm>
            <a:off x="4072034" y="4660253"/>
            <a:ext cx="13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cxnSp>
        <p:nvCxnSpPr>
          <p:cNvPr id="55" name="Connettore 2 54"/>
          <p:cNvCxnSpPr/>
          <p:nvPr/>
        </p:nvCxnSpPr>
        <p:spPr>
          <a:xfrm>
            <a:off x="44291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924425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sellaDiTesto 56"/>
          <p:cNvSpPr txBox="1"/>
          <p:nvPr/>
        </p:nvSpPr>
        <p:spPr>
          <a:xfrm>
            <a:off x="4095749" y="5215618"/>
            <a:ext cx="13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D0889A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it-IT" sz="16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//</a:t>
            </a:r>
            <a:r>
              <a:rPr lang="it-IT" sz="1600" baseline="30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D0889A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D0889A"/>
              </a:solidFill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4029075" y="5657850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//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59" name="CasellaDiTesto 58"/>
          <p:cNvSpPr txBox="1"/>
          <p:nvPr/>
        </p:nvSpPr>
        <p:spPr>
          <a:xfrm>
            <a:off x="3971925" y="6086475"/>
            <a:ext cx="147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1 car. parallelismo</a:t>
            </a:r>
          </a:p>
          <a:p>
            <a:pPr lvl="0" defTabSz="514350"/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1 car. genericità</a:t>
            </a:r>
          </a:p>
          <a:p>
            <a:pPr lvl="0" defTabSz="514350"/>
            <a:endParaRPr lang="it-IT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4010025" y="673417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orizzontale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4010024" y="7086600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30000" dirty="0">
                <a:solidFill>
                  <a:prstClr val="black"/>
                </a:solidFill>
                <a:latin typeface="Symbol" panose="05050102010706020507" pitchFamily="18" charset="2"/>
              </a:rPr>
              <a:t> ¥ 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impropria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 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62" name="Parentesi graffa aperta 61"/>
          <p:cNvSpPr/>
          <p:nvPr/>
        </p:nvSpPr>
        <p:spPr>
          <a:xfrm>
            <a:off x="5430062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5510309" y="4650728"/>
            <a:ext cx="13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cxnSp>
        <p:nvCxnSpPr>
          <p:cNvPr id="64" name="Connettore 2 63"/>
          <p:cNvCxnSpPr/>
          <p:nvPr/>
        </p:nvCxnSpPr>
        <p:spPr>
          <a:xfrm>
            <a:off x="5867401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6324601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/>
          <p:cNvSpPr txBox="1"/>
          <p:nvPr/>
        </p:nvSpPr>
        <p:spPr>
          <a:xfrm>
            <a:off x="5526000" y="5215617"/>
            <a:ext cx="133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600" baseline="30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>
              <a:solidFill>
                <a:srgbClr val="00B0F0"/>
              </a:solidFill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5448675" y="5648325"/>
            <a:ext cx="14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dirty="0"/>
          </a:p>
        </p:txBody>
      </p:sp>
      <p:sp>
        <p:nvSpPr>
          <p:cNvPr id="68" name="CasellaDiTesto 67"/>
          <p:cNvSpPr txBox="1"/>
          <p:nvPr/>
        </p:nvSpPr>
        <p:spPr>
          <a:xfrm>
            <a:off x="5448300" y="6105525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14350"/>
            <a:r>
              <a:rPr lang="it-IT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2 caratteri di genericità</a:t>
            </a:r>
            <a:endParaRPr lang="it-IT" dirty="0"/>
          </a:p>
        </p:txBody>
      </p:sp>
      <p:sp>
        <p:nvSpPr>
          <p:cNvPr id="69" name="CasellaDiTesto 68"/>
          <p:cNvSpPr txBox="1"/>
          <p:nvPr/>
        </p:nvSpPr>
        <p:spPr>
          <a:xfrm>
            <a:off x="5415900" y="6724650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5419725" y="7077075"/>
            <a:ext cx="1362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1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T</a:t>
            </a:r>
            <a:r>
              <a:rPr lang="it-IT" sz="1200" baseline="-25000" dirty="0">
                <a:latin typeface="Comic Sans MS" panose="030F0702030302020204" pitchFamily="66" charset="0"/>
              </a:rPr>
              <a:t>2</a:t>
            </a:r>
            <a:r>
              <a:rPr lang="it-IT" sz="1200" dirty="0">
                <a:latin typeface="Comic Sans MS" panose="030F0702030302020204" pitchFamily="66" charset="0"/>
              </a:rPr>
              <a:t>r = reale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 = virtuale</a:t>
            </a:r>
          </a:p>
          <a:p>
            <a:r>
              <a:rPr lang="it-IT" sz="1200" dirty="0"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3" name="CasellaDiTesto 72"/>
          <p:cNvSpPr txBox="1"/>
          <p:nvPr/>
        </p:nvSpPr>
        <p:spPr>
          <a:xfrm>
            <a:off x="4119313" y="4881313"/>
            <a:ext cx="39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4" name="CasellaDiTesto 73"/>
          <p:cNvSpPr txBox="1"/>
          <p:nvPr/>
        </p:nvSpPr>
        <p:spPr>
          <a:xfrm>
            <a:off x="5549568" y="4889335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000" b="1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lang="it-IT" sz="20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75" name="CasellaDiTesto 74"/>
          <p:cNvSpPr txBox="1"/>
          <p:nvPr/>
        </p:nvSpPr>
        <p:spPr>
          <a:xfrm>
            <a:off x="1205163" y="7974449"/>
            <a:ext cx="14040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Comic Sans MS" panose="030F0702030302020204" pitchFamily="66" charset="0"/>
              </a:rPr>
              <a:t>Intersezione tra due piani con caratteri geometrici e descrittivi uguali 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2605338" y="7974449"/>
            <a:ext cx="1440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Comic Sans MS" panose="030F0702030302020204" pitchFamily="66" charset="0"/>
              </a:rPr>
              <a:t>Il carattere di perpendicolarità di </a:t>
            </a:r>
            <a:r>
              <a:rPr lang="it-IT" sz="1000" dirty="0">
                <a:latin typeface="Symbol" panose="05050102010706020507" pitchFamily="18" charset="2"/>
              </a:rPr>
              <a:t>j </a:t>
            </a:r>
            <a:r>
              <a:rPr lang="it-IT" sz="1000" dirty="0">
                <a:latin typeface="Comic Sans MS" panose="030F0702030302020204" pitchFamily="66" charset="0"/>
              </a:rPr>
              <a:t>è ricompreso dalla genericità di </a:t>
            </a:r>
            <a:r>
              <a:rPr lang="it-IT" sz="1000" dirty="0">
                <a:latin typeface="Symbol" panose="05050102010706020507" pitchFamily="18" charset="2"/>
              </a:rPr>
              <a:t>a</a:t>
            </a:r>
            <a:r>
              <a:rPr lang="it-IT" sz="1000" dirty="0">
                <a:latin typeface="Comic Sans MS" panose="030F0702030302020204" pitchFamily="66" charset="0"/>
              </a:rPr>
              <a:t> e quello di genericità di </a:t>
            </a:r>
            <a:r>
              <a:rPr lang="it-IT" sz="1000" dirty="0">
                <a:latin typeface="Symbol" panose="05050102010706020507" pitchFamily="18" charset="2"/>
              </a:rPr>
              <a:t>a</a:t>
            </a:r>
            <a:r>
              <a:rPr lang="it-IT" sz="1000" dirty="0">
                <a:latin typeface="Comic Sans MS" panose="030F0702030302020204" pitchFamily="66" charset="0"/>
              </a:rPr>
              <a:t> dal parallelismo di </a:t>
            </a:r>
            <a:r>
              <a:rPr lang="it-IT" sz="1000" dirty="0">
                <a:latin typeface="Symbol" panose="05050102010706020507" pitchFamily="18" charset="2"/>
              </a:rPr>
              <a:t>j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4005513" y="7974449"/>
            <a:ext cx="1440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Il carattere di perpendicolarità di </a:t>
            </a:r>
            <a:r>
              <a:rPr lang="it-IT" sz="1050" dirty="0">
                <a:latin typeface="Symbol" panose="05050102010706020507" pitchFamily="18" charset="2"/>
              </a:rPr>
              <a:t>e </a:t>
            </a:r>
            <a:r>
              <a:rPr lang="it-IT" sz="1050" dirty="0">
                <a:latin typeface="Comic Sans MS" panose="030F0702030302020204" pitchFamily="66" charset="0"/>
              </a:rPr>
              <a:t>è ricompreso dalla genericità di </a:t>
            </a:r>
            <a:r>
              <a:rPr lang="it-IT" sz="1050" dirty="0">
                <a:latin typeface="Symbol" panose="05050102010706020507" pitchFamily="18" charset="2"/>
              </a:rPr>
              <a:t>a</a:t>
            </a:r>
            <a:r>
              <a:rPr lang="it-IT" sz="1050" dirty="0">
                <a:latin typeface="Comic Sans MS" panose="030F0702030302020204" pitchFamily="66" charset="0"/>
              </a:rPr>
              <a:t> e quello di genericità di </a:t>
            </a:r>
            <a:r>
              <a:rPr lang="it-IT" sz="1050" dirty="0">
                <a:latin typeface="Symbol" panose="05050102010706020507" pitchFamily="18" charset="2"/>
              </a:rPr>
              <a:t>a</a:t>
            </a:r>
            <a:r>
              <a:rPr lang="it-IT" sz="1050" dirty="0">
                <a:latin typeface="Comic Sans MS" panose="030F0702030302020204" pitchFamily="66" charset="0"/>
              </a:rPr>
              <a:t> dal parallelismo di </a:t>
            </a:r>
            <a:r>
              <a:rPr lang="it-IT" sz="1050" dirty="0">
                <a:latin typeface="Symbol" panose="05050102010706020507" pitchFamily="18" charset="2"/>
              </a:rPr>
              <a:t>e</a:t>
            </a:r>
          </a:p>
        </p:txBody>
      </p:sp>
      <p:sp>
        <p:nvSpPr>
          <p:cNvPr id="88" name="CasellaDiTesto 87"/>
          <p:cNvSpPr txBox="1"/>
          <p:nvPr/>
        </p:nvSpPr>
        <p:spPr>
          <a:xfrm>
            <a:off x="5386638" y="7964924"/>
            <a:ext cx="1512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Il carattere di perpendicolarità di </a:t>
            </a:r>
            <a:r>
              <a:rPr lang="it-IT" sz="1050" dirty="0">
                <a:latin typeface="Symbol" panose="05050102010706020507" pitchFamily="18" charset="2"/>
              </a:rPr>
              <a:t>b </a:t>
            </a:r>
            <a:r>
              <a:rPr lang="it-IT" sz="1050" dirty="0">
                <a:latin typeface="Comic Sans MS" panose="030F0702030302020204" pitchFamily="66" charset="0"/>
              </a:rPr>
              <a:t>è ricompreso dalla genericità che è il carattere prevalente tra i due piani</a:t>
            </a: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 rotWithShape="1">
          <a:blip r:embed="rId2"/>
          <a:srcRect l="45170" t="18794" r="37415" b="11773"/>
          <a:stretch/>
        </p:blipFill>
        <p:spPr>
          <a:xfrm>
            <a:off x="1226267" y="2572690"/>
            <a:ext cx="1368000" cy="1389710"/>
          </a:xfrm>
          <a:prstGeom prst="rect">
            <a:avLst/>
          </a:prstGeom>
        </p:spPr>
      </p:pic>
      <p:pic>
        <p:nvPicPr>
          <p:cNvPr id="77" name="Immagine 76"/>
          <p:cNvPicPr>
            <a:picLocks noChangeAspect="1"/>
          </p:cNvPicPr>
          <p:nvPr/>
        </p:nvPicPr>
        <p:blipFill rotWithShape="1">
          <a:blip r:embed="rId3"/>
          <a:srcRect l="26531" t="8652" r="53877" b="12553"/>
          <a:stretch/>
        </p:blipFill>
        <p:spPr>
          <a:xfrm>
            <a:off x="2628900" y="2579915"/>
            <a:ext cx="1368000" cy="1392010"/>
          </a:xfrm>
          <a:prstGeom prst="rect">
            <a:avLst/>
          </a:prstGeom>
        </p:spPr>
      </p:pic>
      <p:pic>
        <p:nvPicPr>
          <p:cNvPr id="78" name="Immagine 77"/>
          <p:cNvPicPr>
            <a:picLocks noChangeAspect="1"/>
          </p:cNvPicPr>
          <p:nvPr/>
        </p:nvPicPr>
        <p:blipFill rotWithShape="1">
          <a:blip r:embed="rId4"/>
          <a:srcRect l="26395" t="7872" r="54013" b="12553"/>
          <a:stretch/>
        </p:blipFill>
        <p:spPr>
          <a:xfrm>
            <a:off x="4029075" y="2583609"/>
            <a:ext cx="1368000" cy="1369266"/>
          </a:xfrm>
          <a:prstGeom prst="rect">
            <a:avLst/>
          </a:prstGeom>
        </p:spPr>
      </p:pic>
      <p:pic>
        <p:nvPicPr>
          <p:cNvPr id="79" name="Immagine 78"/>
          <p:cNvPicPr>
            <a:picLocks noChangeAspect="1"/>
          </p:cNvPicPr>
          <p:nvPr/>
        </p:nvPicPr>
        <p:blipFill rotWithShape="1">
          <a:blip r:embed="rId5"/>
          <a:srcRect l="26395" t="9441" r="54013" b="12490"/>
          <a:stretch/>
        </p:blipFill>
        <p:spPr>
          <a:xfrm>
            <a:off x="5438774" y="2579524"/>
            <a:ext cx="1368000" cy="138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46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3" grpId="2"/>
      <p:bldP spid="3" grpId="3"/>
      <p:bldP spid="3" grpId="4"/>
      <p:bldP spid="3" grpId="5"/>
      <p:bldP spid="3" grpId="6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4" grpId="1"/>
      <p:bldP spid="24" grpId="2"/>
      <p:bldP spid="24" grpId="3"/>
      <p:bldP spid="24" grpId="4"/>
      <p:bldP spid="24" grpId="5"/>
      <p:bldP spid="24" grpId="6"/>
      <p:bldP spid="26" grpId="0"/>
      <p:bldP spid="27" grpId="0" animBg="1"/>
      <p:bldP spid="28" grpId="0"/>
      <p:bldP spid="29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/>
      <p:bldP spid="49" grpId="0"/>
      <p:bldP spid="50" grpId="0"/>
      <p:bldP spid="51" grpId="0"/>
      <p:bldP spid="52" grpId="0"/>
      <p:bldP spid="53" grpId="0" animBg="1"/>
      <p:bldP spid="54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87" grpId="0"/>
      <p:bldP spid="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5000" y="394595"/>
            <a:ext cx="6768000" cy="2655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257175" marR="0" lvl="0" indent="-257175" algn="ctr" defTabSz="68580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15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15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kumimoji="0" lang="it-IT" sz="15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" name="Titolo 6"/>
          <p:cNvSpPr txBox="1">
            <a:spLocks noGrp="1"/>
          </p:cNvSpPr>
          <p:nvPr>
            <p:ph type="title"/>
          </p:nvPr>
        </p:nvSpPr>
        <p:spPr bwMode="auto">
          <a:xfrm>
            <a:off x="45000" y="11356"/>
            <a:ext cx="6768000" cy="360000"/>
          </a:xfrm>
          <a:prstGeom prst="rect">
            <a:avLst/>
          </a:prstGeom>
          <a:noFill/>
          <a:ln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altLang="it-IT" sz="2400" cap="none" dirty="0">
                <a:ln>
                  <a:noFill/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Geometria descrittiva dinamica</a:t>
            </a: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02362"/>
              </p:ext>
            </p:extLst>
          </p:nvPr>
        </p:nvGraphicFramePr>
        <p:xfrm>
          <a:off x="45001" y="709127"/>
          <a:ext cx="6767999" cy="843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43">
                  <a:extLst>
                    <a:ext uri="{9D8B030D-6E8A-4147-A177-3AD203B41FA5}">
                      <a16:colId xmlns:a16="http://schemas.microsoft.com/office/drawing/2014/main" val="3286302815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531621198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606743172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1337491094"/>
                    </a:ext>
                  </a:extLst>
                </a:gridCol>
                <a:gridCol w="1400264">
                  <a:extLst>
                    <a:ext uri="{9D8B030D-6E8A-4147-A177-3AD203B41FA5}">
                      <a16:colId xmlns:a16="http://schemas.microsoft.com/office/drawing/2014/main" val="2209362558"/>
                    </a:ext>
                  </a:extLst>
                </a:gridCol>
              </a:tblGrid>
              <a:tr h="462529">
                <a:tc gridSpan="5">
                  <a:txBody>
                    <a:bodyPr/>
                    <a:lstStyle/>
                    <a:p>
                      <a:pPr algn="ctr"/>
                      <a:r>
                        <a:rPr lang="it-IT" sz="28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Scheda 1/b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171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109826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56070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984154"/>
                  </a:ext>
                </a:extLst>
              </a:tr>
              <a:tr h="349219">
                <a:tc rowSpan="2"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63037"/>
                  </a:ext>
                </a:extLst>
              </a:tr>
              <a:tr h="349219">
                <a:tc vMerge="1">
                  <a:txBody>
                    <a:bodyPr/>
                    <a:lstStyle/>
                    <a:p>
                      <a:endParaRPr lang="it-IT" sz="14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709967"/>
                  </a:ext>
                </a:extLst>
              </a:tr>
              <a:tr h="1396874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049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>
                        <a:solidFill>
                          <a:schemeClr val="tx1"/>
                        </a:solidFill>
                      </a:endParaRPr>
                    </a:p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849520"/>
                  </a:ext>
                </a:extLst>
              </a:tr>
              <a:tr h="97270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2417328"/>
                  </a:ext>
                </a:extLst>
              </a:tr>
              <a:tr h="361561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38583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2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146462"/>
                  </a:ext>
                </a:extLst>
              </a:tr>
              <a:tr h="404812">
                <a:tc>
                  <a:txBody>
                    <a:bodyPr/>
                    <a:lstStyle/>
                    <a:p>
                      <a:endParaRPr lang="it-IT" sz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977803"/>
                  </a:ext>
                </a:extLst>
              </a:tr>
              <a:tr h="909638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288868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/>
                    </a:p>
                    <a:p>
                      <a:endParaRPr lang="it-IT" sz="140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308005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6619" y="1266345"/>
            <a:ext cx="1156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Descrizione dei piani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39253" y="1171641"/>
            <a:ext cx="5522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Intersezione tra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</a:rPr>
              <a:t>piano generico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</a:rPr>
              <a:t> </a:t>
            </a:r>
            <a:r>
              <a:rPr kumimoji="0" lang="it-IT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209843" y="1512240"/>
            <a:ext cx="1368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445A9F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proiettante in 2</a:t>
            </a:r>
            <a:r>
              <a:rPr kumimoji="0" lang="it-IT" sz="1000" b="0" i="0" u="none" strike="noStrike" kern="0" cap="none" spc="0" normalizeH="0" baseline="30000" noProof="0" dirty="0">
                <a:ln>
                  <a:noFill/>
                </a:ln>
                <a:solidFill>
                  <a:srgbClr val="445A9F"/>
                </a:solidFill>
                <a:effectLst/>
                <a:uLnTx/>
                <a:uFillTx/>
                <a:latin typeface="Comic Sans MS" panose="030F0702030302020204" pitchFamily="66" charset="0"/>
              </a:rPr>
              <a:t>a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445A9F"/>
                </a:solidFill>
                <a:effectLst/>
                <a:uLnTx/>
                <a:uFillTx/>
                <a:latin typeface="Comic Sans MS" panose="030F0702030302020204" pitchFamily="66" charset="0"/>
              </a:rPr>
              <a:t> proiezione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631792" y="1531428"/>
            <a:ext cx="1368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0AE1C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di profilo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020648" y="1493237"/>
            <a:ext cx="138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Piano generico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79B9F9"/>
                </a:solidFill>
                <a:effectLst/>
                <a:uLnTx/>
                <a:uFillTx/>
                <a:latin typeface="Comic Sans MS" panose="030F0702030302020204" pitchFamily="66" charset="0"/>
              </a:rPr>
              <a:t>parallelo lt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395617" y="1541881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Piano incidente lt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6526" y="1916396"/>
            <a:ext cx="12618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Formalizzazione geometrico-descrittiva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7625" y="2906479"/>
            <a:ext cx="1257300" cy="76944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Graficizzazione descrittiva dell’operazione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d’intersezione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47625" y="4017476"/>
            <a:ext cx="12017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geometrici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dei piani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595" y="4798588"/>
            <a:ext cx="122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Formalizzazione geometrico-descrittiva dell’operazione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9050" y="5704143"/>
            <a:ext cx="126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risultante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28575" y="6050576"/>
            <a:ext cx="122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geometrici della retta risultante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9050" y="7115276"/>
            <a:ext cx="128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Caratteri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degli enti rappresentativi della retta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7625" y="6659228"/>
            <a:ext cx="115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Nome retta risultante</a:t>
            </a:r>
            <a:endParaRPr kumimoji="0" 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74627" y="8914249"/>
            <a:ext cx="1351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</a:rPr>
              <a:t>Note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3343469" y="1845149"/>
            <a:ext cx="2015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800" b="0" i="0" u="none" strike="noStrike" kern="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8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800" b="0" i="0" u="none" strike="noStrike" kern="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8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</a:endParaRPr>
          </a:p>
        </p:txBody>
      </p:sp>
      <p:sp>
        <p:nvSpPr>
          <p:cNvPr id="27" name="Parentesi graffa aperta 26"/>
          <p:cNvSpPr/>
          <p:nvPr/>
        </p:nvSpPr>
        <p:spPr>
          <a:xfrm>
            <a:off x="1229536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328834" y="4705662"/>
            <a:ext cx="118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1" name="Connettore 2 30"/>
          <p:cNvCxnSpPr/>
          <p:nvPr/>
        </p:nvCxnSpPr>
        <p:spPr>
          <a:xfrm>
            <a:off x="1647825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2019300" y="546735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1171575" y="6096000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2 caratteri di genericità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1219200" y="6724650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1228725" y="7086600"/>
            <a:ext cx="1362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 = virtuale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47625" y="8372475"/>
            <a:ext cx="115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Note</a:t>
            </a:r>
          </a:p>
        </p:txBody>
      </p:sp>
      <p:sp>
        <p:nvSpPr>
          <p:cNvPr id="44" name="Parentesi graffa aperta 43"/>
          <p:cNvSpPr/>
          <p:nvPr/>
        </p:nvSpPr>
        <p:spPr>
          <a:xfrm>
            <a:off x="2629711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2709959" y="4688828"/>
            <a:ext cx="118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47" name="Connettore 2 46"/>
          <p:cNvCxnSpPr/>
          <p:nvPr/>
        </p:nvCxnSpPr>
        <p:spPr>
          <a:xfrm>
            <a:off x="3038475" y="545782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>
            <a:off x="3409950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/>
          <p:nvPr/>
        </p:nvSpPr>
        <p:spPr>
          <a:xfrm>
            <a:off x="2619375" y="6715125"/>
            <a:ext cx="140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di profilo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2619374" y="7067550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 = virtuale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53" name="Parentesi graffa aperta 52"/>
          <p:cNvSpPr/>
          <p:nvPr/>
        </p:nvSpPr>
        <p:spPr>
          <a:xfrm>
            <a:off x="4029886" y="4749711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54" name="CasellaDiTesto 53"/>
          <p:cNvSpPr txBox="1"/>
          <p:nvPr/>
        </p:nvSpPr>
        <p:spPr>
          <a:xfrm>
            <a:off x="4107918" y="4689936"/>
            <a:ext cx="118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55" name="Connettore 2 54"/>
          <p:cNvCxnSpPr/>
          <p:nvPr/>
        </p:nvCxnSpPr>
        <p:spPr>
          <a:xfrm>
            <a:off x="4429125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4857750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sellaDiTesto 59"/>
          <p:cNvSpPr txBox="1"/>
          <p:nvPr/>
        </p:nvSpPr>
        <p:spPr>
          <a:xfrm>
            <a:off x="4010025" y="6723542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generica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4010024" y="7086600"/>
            <a:ext cx="144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kumimoji="0" lang="it-IT" sz="12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</a:rPr>
              <a:t> 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 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 = virtuale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62" name="Parentesi graffa aperta 61"/>
          <p:cNvSpPr/>
          <p:nvPr/>
        </p:nvSpPr>
        <p:spPr>
          <a:xfrm>
            <a:off x="5430062" y="4759236"/>
            <a:ext cx="180000" cy="720000"/>
          </a:xfrm>
          <a:prstGeom prst="leftBrace">
            <a:avLst>
              <a:gd name="adj1" fmla="val 17307"/>
              <a:gd name="adj2" fmla="val 51210"/>
            </a:avLst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5517619" y="4688828"/>
            <a:ext cx="1261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kumimoji="0" lang="it-IT" sz="1400" b="0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kumimoji="0" lang="it-IT" sz="1400" b="0" i="0" u="none" strike="noStrike" kern="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64" name="Connettore 2 63"/>
          <p:cNvCxnSpPr/>
          <p:nvPr/>
        </p:nvCxnSpPr>
        <p:spPr>
          <a:xfrm>
            <a:off x="5848351" y="5476875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6276976" y="5486400"/>
            <a:ext cx="0" cy="180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  <a:alpha val="6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asellaDiTesto 67"/>
          <p:cNvSpPr txBox="1"/>
          <p:nvPr/>
        </p:nvSpPr>
        <p:spPr>
          <a:xfrm>
            <a:off x="5448300" y="6094892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2 caratteri di genericità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5415900" y="6714017"/>
            <a:ext cx="1442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Retta incidente lt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5419725" y="7077075"/>
            <a:ext cx="1362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1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</a:t>
            </a:r>
            <a:r>
              <a:rPr kumimoji="0" lang="it-IT" sz="12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</a:t>
            </a: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 = reale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 = virtuale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r’’ = virtuale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1323473" y="488482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2717633" y="4892341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3" name="CasellaDiTesto 72"/>
          <p:cNvSpPr txBox="1"/>
          <p:nvPr/>
        </p:nvSpPr>
        <p:spPr>
          <a:xfrm>
            <a:off x="4119313" y="4881313"/>
            <a:ext cx="396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CasellaDiTesto 73"/>
          <p:cNvSpPr txBox="1"/>
          <p:nvPr/>
        </p:nvSpPr>
        <p:spPr>
          <a:xfrm>
            <a:off x="5549568" y="4889335"/>
            <a:ext cx="445169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endParaRPr kumimoji="0" lang="it-IT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6" name="CasellaDiTesto 75"/>
          <p:cNvSpPr txBox="1"/>
          <p:nvPr/>
        </p:nvSpPr>
        <p:spPr>
          <a:xfrm>
            <a:off x="1181682" y="7976664"/>
            <a:ext cx="1512000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Il carattere di perpendicolarità di </a:t>
            </a: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</a:rPr>
              <a:t>g </a:t>
            </a: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è ricompreso dalla genericità che è il carattere prevalente tra i due piani</a:t>
            </a:r>
            <a:endParaRPr kumimoji="0" lang="it-IT" sz="105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ymbol" panose="05050102010706020507" pitchFamily="18" charset="2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212979" y="2220687"/>
            <a:ext cx="14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445A9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445A9F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2631234" y="2228713"/>
            <a:ext cx="13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0AE1C"/>
              </a:solidFill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14770" y="2228714"/>
            <a:ext cx="147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79B9F9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400" dirty="0">
                <a:solidFill>
                  <a:srgbClr val="79B9F9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>
              <a:solidFill>
                <a:srgbClr val="79B9F9"/>
              </a:solidFill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5383764" y="2220686"/>
            <a:ext cx="15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4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194319" y="4038852"/>
            <a:ext cx="1474237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 car. genericità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 car. ortogonalità</a:t>
            </a:r>
            <a:endParaRPr lang="it-IT" sz="12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2593911" y="4031038"/>
            <a:ext cx="1512000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car. genericità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 car. ortogonalità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20191" y="4060334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caratteri di genericità</a:t>
            </a:r>
            <a:endParaRPr lang="it-IT" sz="12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5411755" y="4054909"/>
            <a:ext cx="14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 caratteri di genericità</a:t>
            </a:r>
            <a:endParaRPr lang="it-IT" sz="1200" dirty="0"/>
          </a:p>
        </p:txBody>
      </p:sp>
      <p:sp>
        <p:nvSpPr>
          <p:cNvPr id="77" name="CasellaDiTesto 76"/>
          <p:cNvSpPr txBox="1"/>
          <p:nvPr/>
        </p:nvSpPr>
        <p:spPr>
          <a:xfrm>
            <a:off x="1349709" y="5204778"/>
            <a:ext cx="151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445A9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400" baseline="30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445A9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445A9F"/>
              </a:solidFill>
            </a:endParaRPr>
          </a:p>
        </p:txBody>
      </p:sp>
      <p:sp>
        <p:nvSpPr>
          <p:cNvPr id="78" name="CasellaDiTesto 77"/>
          <p:cNvSpPr txBox="1"/>
          <p:nvPr/>
        </p:nvSpPr>
        <p:spPr>
          <a:xfrm>
            <a:off x="2704028" y="5214459"/>
            <a:ext cx="1492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0AE1C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</a:t>
            </a:r>
            <a:r>
              <a:rPr lang="it-IT" sz="1400" baseline="30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400" baseline="-250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400" dirty="0">
                <a:solidFill>
                  <a:srgbClr val="F0AE1C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F0AE1C"/>
              </a:solidFill>
            </a:endParaRPr>
          </a:p>
        </p:txBody>
      </p:sp>
      <p:sp>
        <p:nvSpPr>
          <p:cNvPr id="79" name="CasellaDiTesto 78"/>
          <p:cNvSpPr txBox="1"/>
          <p:nvPr/>
        </p:nvSpPr>
        <p:spPr>
          <a:xfrm>
            <a:off x="4106148" y="5211872"/>
            <a:ext cx="1420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solidFill>
                  <a:srgbClr val="007FFF"/>
                </a:solidFill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baseline="-250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</a:t>
            </a:r>
            <a:r>
              <a:rPr lang="it-IT" sz="13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</a:t>
            </a:r>
            <a:r>
              <a:rPr lang="it-IT" sz="1400" dirty="0">
                <a:solidFill>
                  <a:srgbClr val="007F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400" dirty="0">
              <a:solidFill>
                <a:srgbClr val="007FFF"/>
              </a:solidFill>
            </a:endParaRPr>
          </a:p>
        </p:txBody>
      </p:sp>
      <p:sp>
        <p:nvSpPr>
          <p:cNvPr id="80" name="CasellaDiTesto 79"/>
          <p:cNvSpPr txBox="1"/>
          <p:nvPr/>
        </p:nvSpPr>
        <p:spPr>
          <a:xfrm>
            <a:off x="5488456" y="5222335"/>
            <a:ext cx="147423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>
                <a:latin typeface="Symbol" panose="05050102010706020507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3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3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</a:t>
            </a:r>
            <a:r>
              <a:rPr lang="it-IT" sz="13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lt)</a:t>
            </a:r>
            <a:endParaRPr lang="it-IT" sz="1300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1211663" y="5653378"/>
            <a:ext cx="1463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2642649" y="5662654"/>
            <a:ext cx="1463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4026010" y="5671930"/>
            <a:ext cx="1463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83" name="CasellaDiTesto 82"/>
          <p:cNvSpPr txBox="1"/>
          <p:nvPr/>
        </p:nvSpPr>
        <p:spPr>
          <a:xfrm>
            <a:off x="5428421" y="5681206"/>
            <a:ext cx="1463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r(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</a:t>
            </a:r>
            <a:r>
              <a:rPr lang="it-IT" sz="1600" baseline="30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it-IT" sz="1600" baseline="-25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it-IT" sz="16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1600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2620037" y="6100007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2 caratteri di genericità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4028743" y="6095969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51435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2 caratteri di genericità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2606666" y="7988626"/>
            <a:ext cx="144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I caratteri di perpendicolarità di </a:t>
            </a: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</a:rPr>
              <a:t>g  </a:t>
            </a: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sono ricompresi dalle genericità di </a:t>
            </a:r>
            <a:r>
              <a:rPr kumimoji="0" lang="it-IT" sz="105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</a:rPr>
              <a:t>a</a:t>
            </a:r>
          </a:p>
        </p:txBody>
      </p:sp>
      <p:pic>
        <p:nvPicPr>
          <p:cNvPr id="42" name="Immagine 41"/>
          <p:cNvPicPr>
            <a:picLocks noChangeAspect="1"/>
          </p:cNvPicPr>
          <p:nvPr/>
        </p:nvPicPr>
        <p:blipFill rotWithShape="1">
          <a:blip r:embed="rId2"/>
          <a:srcRect l="26123" t="8652" r="53741" b="12553"/>
          <a:stretch/>
        </p:blipFill>
        <p:spPr>
          <a:xfrm>
            <a:off x="1228726" y="2595465"/>
            <a:ext cx="1368000" cy="1349221"/>
          </a:xfrm>
          <a:prstGeom prst="rect">
            <a:avLst/>
          </a:prstGeom>
        </p:spPr>
      </p:pic>
      <p:pic>
        <p:nvPicPr>
          <p:cNvPr id="43" name="Immagine 42"/>
          <p:cNvPicPr>
            <a:picLocks noChangeAspect="1"/>
          </p:cNvPicPr>
          <p:nvPr/>
        </p:nvPicPr>
        <p:blipFill rotWithShape="1">
          <a:blip r:embed="rId3"/>
          <a:srcRect l="26123" t="9432" r="54013" b="12553"/>
          <a:stretch/>
        </p:blipFill>
        <p:spPr>
          <a:xfrm>
            <a:off x="2630845" y="2592355"/>
            <a:ext cx="1360235" cy="1368000"/>
          </a:xfrm>
          <a:prstGeom prst="rect">
            <a:avLst/>
          </a:prstGeom>
        </p:spPr>
      </p:pic>
      <p:pic>
        <p:nvPicPr>
          <p:cNvPr id="46" name="Immagine 45"/>
          <p:cNvPicPr>
            <a:picLocks noChangeAspect="1"/>
          </p:cNvPicPr>
          <p:nvPr/>
        </p:nvPicPr>
        <p:blipFill rotWithShape="1">
          <a:blip r:embed="rId4"/>
          <a:srcRect l="26940" t="8652" r="53740" b="12553"/>
          <a:stretch/>
        </p:blipFill>
        <p:spPr>
          <a:xfrm>
            <a:off x="4032064" y="2585199"/>
            <a:ext cx="1358541" cy="1368492"/>
          </a:xfrm>
          <a:prstGeom prst="rect">
            <a:avLst/>
          </a:prstGeom>
        </p:spPr>
      </p:pic>
      <p:pic>
        <p:nvPicPr>
          <p:cNvPr id="49" name="Immagine 48"/>
          <p:cNvPicPr>
            <a:picLocks noChangeAspect="1"/>
          </p:cNvPicPr>
          <p:nvPr/>
        </p:nvPicPr>
        <p:blipFill rotWithShape="1">
          <a:blip r:embed="rId5"/>
          <a:srcRect l="25850" t="8652" r="54286" b="12553"/>
          <a:stretch/>
        </p:blipFill>
        <p:spPr>
          <a:xfrm>
            <a:off x="5429055" y="2584386"/>
            <a:ext cx="1368000" cy="1374246"/>
          </a:xfrm>
          <a:prstGeom prst="rect">
            <a:avLst/>
          </a:prstGeom>
        </p:spPr>
      </p:pic>
      <p:sp>
        <p:nvSpPr>
          <p:cNvPr id="20" name="CasellaDiTesto 19"/>
          <p:cNvSpPr txBox="1"/>
          <p:nvPr/>
        </p:nvSpPr>
        <p:spPr>
          <a:xfrm>
            <a:off x="4019549" y="7981950"/>
            <a:ext cx="1404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Il carattere di genericità dei due piani s’impone e caratterizza la retta risultante 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5406375" y="7991475"/>
            <a:ext cx="14040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50" dirty="0">
                <a:latin typeface="Comic Sans MS" panose="030F0702030302020204" pitchFamily="66" charset="0"/>
              </a:rPr>
              <a:t>Il carattere di genericità dei due piani s’impone e caratterizza la retta risultante </a:t>
            </a:r>
          </a:p>
        </p:txBody>
      </p:sp>
    </p:spTree>
    <p:extLst>
      <p:ext uri="{BB962C8B-B14F-4D97-AF65-F5344CB8AC3E}">
        <p14:creationId xmlns:p14="http://schemas.microsoft.com/office/powerpoint/2010/main" val="2404003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" presetClass="entr" presetSubtype="2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  <p:bldP spid="3" grpId="4"/>
      <p:bldP spid="3" grpId="5"/>
      <p:bldP spid="3" grpId="6"/>
      <p:bldP spid="4" grpId="0"/>
      <p:bldP spid="8" grpId="0"/>
      <p:bldP spid="9" grpId="0"/>
      <p:bldP spid="10" grpId="0"/>
      <p:bldP spid="24" grpId="0"/>
      <p:bldP spid="24" grpId="1"/>
      <p:bldP spid="24" grpId="2"/>
      <p:bldP spid="24" grpId="3"/>
      <p:bldP spid="24" grpId="4"/>
      <p:bldP spid="24" grpId="5"/>
      <p:bldP spid="24" grpId="6"/>
      <p:bldP spid="27" grpId="0" animBg="1"/>
      <p:bldP spid="28" grpId="0"/>
      <p:bldP spid="37" grpId="0"/>
      <p:bldP spid="38" grpId="0"/>
      <p:bldP spid="39" grpId="0"/>
      <p:bldP spid="44" grpId="0" animBg="1"/>
      <p:bldP spid="45" grpId="0"/>
      <p:bldP spid="51" grpId="0"/>
      <p:bldP spid="52" grpId="0"/>
      <p:bldP spid="53" grpId="0" animBg="1"/>
      <p:bldP spid="54" grpId="0"/>
      <p:bldP spid="60" grpId="0"/>
      <p:bldP spid="61" grpId="0"/>
      <p:bldP spid="62" grpId="0" animBg="1"/>
      <p:bldP spid="63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6" grpId="0"/>
      <p:bldP spid="25" grpId="0"/>
      <p:bldP spid="26" grpId="0"/>
      <p:bldP spid="29" grpId="0"/>
      <p:bldP spid="30" grpId="0"/>
      <p:bldP spid="33" grpId="0"/>
      <p:bldP spid="34" grpId="0"/>
      <p:bldP spid="35" grpId="0"/>
      <p:bldP spid="36" grpId="0"/>
      <p:bldP spid="77" grpId="0"/>
      <p:bldP spid="78" grpId="0"/>
      <p:bldP spid="79" grpId="0"/>
      <p:bldP spid="80" grpId="0"/>
      <p:bldP spid="41" grpId="0"/>
      <p:bldP spid="81" grpId="0"/>
      <p:bldP spid="82" grpId="0"/>
      <p:bldP spid="83" grpId="0"/>
      <p:bldP spid="84" grpId="0"/>
      <p:bldP spid="85" grpId="0"/>
      <p:bldP spid="86" grpId="0"/>
      <p:bldP spid="20" grpId="0"/>
      <p:bldP spid="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ttangolo 1">
            <a:extLst>
              <a:ext uri="{FF2B5EF4-FFF2-40B4-BE49-F238E27FC236}">
                <a16:creationId xmlns:a16="http://schemas.microsoft.com/office/drawing/2014/main" id="{C306AC52-ADAD-4279-AFEA-B5814E4C7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0" y="3870808"/>
            <a:ext cx="6768000" cy="1446550"/>
          </a:xfrm>
          <a:prstGeom prst="rect">
            <a:avLst/>
          </a:prstGeom>
          <a:solidFill>
            <a:srgbClr val="90C4F8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Per maggiore completezza ed approfondimento degli argomenti si può  consultare il seguente sito</a:t>
            </a:r>
          </a:p>
          <a:p>
            <a:pPr algn="ctr" eaLnBrk="1" hangingPunct="1">
              <a:defRPr/>
            </a:pPr>
            <a:endParaRPr lang="it-IT" altLang="it-IT" sz="20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defRPr/>
            </a:pPr>
            <a:r>
              <a:rPr lang="it-IT" altLang="it-IT" sz="2800" dirty="0">
                <a:solidFill>
                  <a:srgbClr val="0066FF"/>
                </a:solidFill>
                <a:latin typeface="Comic Sans MS" panose="030F0702030302020204" pitchFamily="66" charset="0"/>
                <a:hlinkClick r:id="rId2"/>
              </a:rPr>
              <a:t>https://www.eliofragassi.it/</a:t>
            </a:r>
            <a:endParaRPr lang="it-IT" altLang="it-IT" sz="2800" kern="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27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975</Words>
  <Application>Microsoft Office PowerPoint</Application>
  <PresentationFormat>Presentazione su schermo (4:3)</PresentationFormat>
  <Paragraphs>195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Symbol</vt:lpstr>
      <vt:lpstr>Tema di Office</vt:lpstr>
      <vt:lpstr>Presentazione standard di PowerPoint</vt:lpstr>
      <vt:lpstr>Geometria descrittiva dinamica</vt:lpstr>
      <vt:lpstr>Geometria descrittiva dinamica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123</cp:revision>
  <dcterms:created xsi:type="dcterms:W3CDTF">2016-10-18T21:42:57Z</dcterms:created>
  <dcterms:modified xsi:type="dcterms:W3CDTF">2020-02-12T19:15:05Z</dcterms:modified>
</cp:coreProperties>
</file>